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6.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8.xml" ContentType="application/vnd.openxmlformats-officedocument.presentationml.notesSlide+xml"/>
  <Override PartName="/ppt/ink/ink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3.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9.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43.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44.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10.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50.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51.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11.xml" ContentType="application/inkml+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60.xml" ContentType="application/vnd.openxmlformats-officedocument.presentationml.notesSlide+xml"/>
  <Override PartName="/ppt/ink/ink12.xml" ContentType="application/inkml+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ink/ink13.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ink/ink14.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65.xml" ContentType="application/vnd.openxmlformats-officedocument.presentationml.notesSlide+xml"/>
  <Override PartName="/ppt/ink/ink15.xml" ContentType="application/inkml+xml"/>
  <Override PartName="/ppt/notesSlides/notesSlide66.xml" ContentType="application/vnd.openxmlformats-officedocument.presentationml.notesSlide+xml"/>
  <Override PartName="/ppt/ink/ink16.xml" ContentType="application/inkml+xml"/>
  <Override PartName="/ppt/ink/ink17.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ink/ink18.xml" ContentType="application/inkml+xml"/>
  <Override PartName="/ppt/ink/ink19.xml" ContentType="application/inkml+xml"/>
  <Override PartName="/ppt/notesSlides/notesSlide70.xml" ContentType="application/vnd.openxmlformats-officedocument.presentationml.notesSlide+xml"/>
  <Override PartName="/ppt/ink/ink20.xml" ContentType="application/inkml+xml"/>
  <Override PartName="/ppt/notesSlides/notesSlide71.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96" r:id="rId3"/>
    <p:sldMasterId id="2147483708" r:id="rId4"/>
    <p:sldMasterId id="2147483720" r:id="rId5"/>
  </p:sldMasterIdLst>
  <p:notesMasterIdLst>
    <p:notesMasterId r:id="rId94"/>
  </p:notesMasterIdLst>
  <p:handoutMasterIdLst>
    <p:handoutMasterId r:id="rId95"/>
  </p:handoutMasterIdLst>
  <p:sldIdLst>
    <p:sldId id="1135" r:id="rId6"/>
    <p:sldId id="1182" r:id="rId7"/>
    <p:sldId id="1183" r:id="rId8"/>
    <p:sldId id="1184" r:id="rId9"/>
    <p:sldId id="1185" r:id="rId10"/>
    <p:sldId id="1008" r:id="rId11"/>
    <p:sldId id="1129" r:id="rId12"/>
    <p:sldId id="1009" r:id="rId13"/>
    <p:sldId id="1117" r:id="rId14"/>
    <p:sldId id="1116" r:id="rId15"/>
    <p:sldId id="1114" r:id="rId16"/>
    <p:sldId id="1118" r:id="rId17"/>
    <p:sldId id="1120" r:id="rId18"/>
    <p:sldId id="1130" r:id="rId19"/>
    <p:sldId id="1186" r:id="rId20"/>
    <p:sldId id="1187" r:id="rId21"/>
    <p:sldId id="1131" r:id="rId22"/>
    <p:sldId id="1132" r:id="rId23"/>
    <p:sldId id="1134" r:id="rId24"/>
    <p:sldId id="1188" r:id="rId25"/>
    <p:sldId id="1189" r:id="rId26"/>
    <p:sldId id="1190" r:id="rId27"/>
    <p:sldId id="1136" r:id="rId28"/>
    <p:sldId id="1146" r:id="rId29"/>
    <p:sldId id="1147" r:id="rId30"/>
    <p:sldId id="1148" r:id="rId31"/>
    <p:sldId id="1199" r:id="rId32"/>
    <p:sldId id="1202" r:id="rId33"/>
    <p:sldId id="1150" r:id="rId34"/>
    <p:sldId id="1151" r:id="rId35"/>
    <p:sldId id="1201" r:id="rId36"/>
    <p:sldId id="1222" r:id="rId37"/>
    <p:sldId id="1224" r:id="rId38"/>
    <p:sldId id="1225" r:id="rId39"/>
    <p:sldId id="1206" r:id="rId40"/>
    <p:sldId id="1207" r:id="rId41"/>
    <p:sldId id="1208" r:id="rId42"/>
    <p:sldId id="1209" r:id="rId43"/>
    <p:sldId id="1210" r:id="rId44"/>
    <p:sldId id="1211" r:id="rId45"/>
    <p:sldId id="1212" r:id="rId46"/>
    <p:sldId id="1219" r:id="rId47"/>
    <p:sldId id="1214" r:id="rId48"/>
    <p:sldId id="1215" r:id="rId49"/>
    <p:sldId id="1220" r:id="rId50"/>
    <p:sldId id="1216" r:id="rId51"/>
    <p:sldId id="1217" r:id="rId52"/>
    <p:sldId id="1227" r:id="rId53"/>
    <p:sldId id="1218" r:id="rId54"/>
    <p:sldId id="1175" r:id="rId55"/>
    <p:sldId id="1205" r:id="rId56"/>
    <p:sldId id="1176" r:id="rId57"/>
    <p:sldId id="1177" r:id="rId58"/>
    <p:sldId id="1178" r:id="rId59"/>
    <p:sldId id="1179" r:id="rId60"/>
    <p:sldId id="1180" r:id="rId61"/>
    <p:sldId id="1181" r:id="rId62"/>
    <p:sldId id="1226" r:id="rId63"/>
    <p:sldId id="1154" r:id="rId64"/>
    <p:sldId id="1167" r:id="rId65"/>
    <p:sldId id="1168" r:id="rId66"/>
    <p:sldId id="1203" r:id="rId67"/>
    <p:sldId id="1204" r:id="rId68"/>
    <p:sldId id="1169" r:id="rId69"/>
    <p:sldId id="1170" r:id="rId70"/>
    <p:sldId id="1192" r:id="rId71"/>
    <p:sldId id="1193" r:id="rId72"/>
    <p:sldId id="1194" r:id="rId73"/>
    <p:sldId id="1195" r:id="rId74"/>
    <p:sldId id="1196" r:id="rId75"/>
    <p:sldId id="1197" r:id="rId76"/>
    <p:sldId id="1198" r:id="rId77"/>
    <p:sldId id="1191" r:id="rId78"/>
    <p:sldId id="1172" r:id="rId79"/>
    <p:sldId id="1024" r:id="rId80"/>
    <p:sldId id="1102" r:id="rId81"/>
    <p:sldId id="1100" r:id="rId82"/>
    <p:sldId id="1081" r:id="rId83"/>
    <p:sldId id="1047" r:id="rId84"/>
    <p:sldId id="1007" r:id="rId85"/>
    <p:sldId id="1012" r:id="rId86"/>
    <p:sldId id="1045" r:id="rId87"/>
    <p:sldId id="1049" r:id="rId88"/>
    <p:sldId id="1050" r:id="rId89"/>
    <p:sldId id="1051" r:id="rId90"/>
    <p:sldId id="1052" r:id="rId91"/>
    <p:sldId id="1036" r:id="rId92"/>
    <p:sldId id="1035" r:id="rId93"/>
  </p:sldIdLst>
  <p:sldSz cx="9144000" cy="6858000" type="screen4x3"/>
  <p:notesSz cx="6858000" cy="9144000"/>
  <p:defaultTextStyle>
    <a:defPPr>
      <a:defRPr lang="en-US"/>
    </a:defPPr>
    <a:lvl1pPr algn="ctr" rtl="0" eaLnBrk="0" fontAlgn="base" hangingPunct="0">
      <a:spcBef>
        <a:spcPct val="50000"/>
      </a:spcBef>
      <a:spcAft>
        <a:spcPct val="0"/>
      </a:spcAft>
      <a:defRPr sz="1600" kern="1200">
        <a:solidFill>
          <a:schemeClr val="tx1"/>
        </a:solidFill>
        <a:latin typeface="Times New Roman" pitchFamily="1" charset="0"/>
        <a:ea typeface="+mn-ea"/>
        <a:cs typeface="+mn-cs"/>
      </a:defRPr>
    </a:lvl1pPr>
    <a:lvl2pPr marL="457200" algn="ctr" rtl="0" eaLnBrk="0" fontAlgn="base" hangingPunct="0">
      <a:spcBef>
        <a:spcPct val="50000"/>
      </a:spcBef>
      <a:spcAft>
        <a:spcPct val="0"/>
      </a:spcAft>
      <a:defRPr sz="1600" kern="1200">
        <a:solidFill>
          <a:schemeClr val="tx1"/>
        </a:solidFill>
        <a:latin typeface="Times New Roman" pitchFamily="1" charset="0"/>
        <a:ea typeface="+mn-ea"/>
        <a:cs typeface="+mn-cs"/>
      </a:defRPr>
    </a:lvl2pPr>
    <a:lvl3pPr marL="914400" algn="ctr" rtl="0" eaLnBrk="0" fontAlgn="base" hangingPunct="0">
      <a:spcBef>
        <a:spcPct val="50000"/>
      </a:spcBef>
      <a:spcAft>
        <a:spcPct val="0"/>
      </a:spcAft>
      <a:defRPr sz="1600" kern="1200">
        <a:solidFill>
          <a:schemeClr val="tx1"/>
        </a:solidFill>
        <a:latin typeface="Times New Roman" pitchFamily="1" charset="0"/>
        <a:ea typeface="+mn-ea"/>
        <a:cs typeface="+mn-cs"/>
      </a:defRPr>
    </a:lvl3pPr>
    <a:lvl4pPr marL="1371600" algn="ctr" rtl="0" eaLnBrk="0" fontAlgn="base" hangingPunct="0">
      <a:spcBef>
        <a:spcPct val="50000"/>
      </a:spcBef>
      <a:spcAft>
        <a:spcPct val="0"/>
      </a:spcAft>
      <a:defRPr sz="1600" kern="1200">
        <a:solidFill>
          <a:schemeClr val="tx1"/>
        </a:solidFill>
        <a:latin typeface="Times New Roman" pitchFamily="1" charset="0"/>
        <a:ea typeface="+mn-ea"/>
        <a:cs typeface="+mn-cs"/>
      </a:defRPr>
    </a:lvl4pPr>
    <a:lvl5pPr marL="1828800" algn="ctr" rtl="0" eaLnBrk="0" fontAlgn="base" hangingPunct="0">
      <a:spcBef>
        <a:spcPct val="50000"/>
      </a:spcBef>
      <a:spcAft>
        <a:spcPct val="0"/>
      </a:spcAft>
      <a:defRPr sz="1600" kern="1200">
        <a:solidFill>
          <a:schemeClr val="tx1"/>
        </a:solidFill>
        <a:latin typeface="Times New Roman" pitchFamily="1" charset="0"/>
        <a:ea typeface="+mn-ea"/>
        <a:cs typeface="+mn-cs"/>
      </a:defRPr>
    </a:lvl5pPr>
    <a:lvl6pPr marL="2286000" algn="l" defTabSz="914400" rtl="0" eaLnBrk="1" latinLnBrk="0" hangingPunct="1">
      <a:defRPr sz="1600" kern="1200">
        <a:solidFill>
          <a:schemeClr val="tx1"/>
        </a:solidFill>
        <a:latin typeface="Times New Roman" pitchFamily="1" charset="0"/>
        <a:ea typeface="+mn-ea"/>
        <a:cs typeface="+mn-cs"/>
      </a:defRPr>
    </a:lvl6pPr>
    <a:lvl7pPr marL="2743200" algn="l" defTabSz="914400" rtl="0" eaLnBrk="1" latinLnBrk="0" hangingPunct="1">
      <a:defRPr sz="1600" kern="1200">
        <a:solidFill>
          <a:schemeClr val="tx1"/>
        </a:solidFill>
        <a:latin typeface="Times New Roman" pitchFamily="1" charset="0"/>
        <a:ea typeface="+mn-ea"/>
        <a:cs typeface="+mn-cs"/>
      </a:defRPr>
    </a:lvl7pPr>
    <a:lvl8pPr marL="3200400" algn="l" defTabSz="914400" rtl="0" eaLnBrk="1" latinLnBrk="0" hangingPunct="1">
      <a:defRPr sz="1600" kern="1200">
        <a:solidFill>
          <a:schemeClr val="tx1"/>
        </a:solidFill>
        <a:latin typeface="Times New Roman" pitchFamily="1" charset="0"/>
        <a:ea typeface="+mn-ea"/>
        <a:cs typeface="+mn-cs"/>
      </a:defRPr>
    </a:lvl8pPr>
    <a:lvl9pPr marL="3657600" algn="l" defTabSz="914400" rtl="0" eaLnBrk="1" latinLnBrk="0" hangingPunct="1">
      <a:defRPr sz="16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008000"/>
    <a:srgbClr val="CC3300"/>
    <a:srgbClr val="FFCC99"/>
    <a:srgbClr val="CCECFF"/>
    <a:srgbClr val="0000FF"/>
    <a:srgbClr val="FFCCCC"/>
    <a:srgbClr val="CC0066"/>
    <a:srgbClr val="FF99FF"/>
    <a:srgbClr val="B8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8" autoAdjust="0"/>
    <p:restoredTop sz="91358" autoAdjust="0"/>
  </p:normalViewPr>
  <p:slideViewPr>
    <p:cSldViewPr snapToGrid="0">
      <p:cViewPr varScale="1">
        <p:scale>
          <a:sx n="84" d="100"/>
          <a:sy n="84" d="100"/>
        </p:scale>
        <p:origin x="-6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snapToGrid="0">
      <p:cViewPr varScale="1">
        <p:scale>
          <a:sx n="124" d="100"/>
          <a:sy n="124" d="100"/>
        </p:scale>
        <p:origin x="-284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442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4-14T20:54:18.6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26 29,'0'0'21,"0"0"-2,0 0 0,0 0-5,0 0-3,0 0-2,0 0-1,0 0-2,0 0-2,0 0 1,0 0-2,0 0 1,0 0-1,0 0-1,0 0 0,0 0-1,0 0 0,0 0 0,0 0 0,0 0-1,0 0 0,0 0-1,0 0-6,0 0-22,0 0-4,-6-16 0,5 6 0</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09:20.0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0 94,'0'0'40,"14"20"1,-14-20-5,0 0-33,0 0-3,0 0-1,0 0-2,0 0-2,7 19-7,-21-23-25,14 4-2,0 0 0,0 0 1</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49:06.474"/>
    </inkml:context>
    <inkml:brush xml:id="br0">
      <inkml:brushProperty name="width" value="0.05292" units="cm"/>
      <inkml:brushProperty name="height" value="0.05292" units="cm"/>
      <inkml:brushProperty name="color" value="#FF0000"/>
    </inkml:brush>
  </inkml:definitions>
  <inkml:trace contextRef="#ctx0" brushRef="#br0">15602 4118,'-25'-25,"25"0,-24 25,-1 0,0-25,0 0,0 25,1-24,-1-1,-25 0,0 0,1 25,-1-25,1 1,-26-1,1-25,-1 25,-24 1,25-26,-25 25,-1-25,-24 26,25-1,-25 0,25-25,-25 26,0-1,0 0,0 0,0 0,-25 1,0-26,0 25,25 0,-49 25,24-24,0 24,-25-25,25 25,-24-25,-1 25,25 0,1 0,-26 0,25 0,-25 0,26 0,-26 0,25 0,0 0,1 0,-26 0,25 0,0 0,0 25,1-25,-26 0,25 0,0 25,0-25,1 24,-1-24,-25 25,25 0,1 0,-1 24,0-24,0 0,25 0,-25 24,25 1,0 0,25-26,-25 26,25 0,-1-25,1 24,25 1,-1 24,1-49,0 49,24-24,-24 24,24-24,0 0,1 24,-1 0,25-24,1 24,-26-24,50 24,-25-24,0 0,25-1,0 26,0-50,0 24,25 1,0-1,0-24,0 25,-1-1,26-24,0 25,-1-25,1 24,24-24,-24 25,49-26,-25 1,26 0,-26 25,25-26,25 1,-24 0,24 0,0 0,0-25,0 24,24 1,-24-25,25 25,0-25,25 0,-1 0,1 25,0-25,-1 0,1 0,49 25,-24-25,-1 0,0 0,26 0,-26 24,25-24,25 0,-24 25,-26-25,50 0,-25 0,25 0,-24 0,24 0,0 0,25 0,-1 0,-23-25,23 25,26-24,-50-1,25 0,0 0,-25 0,0-24,-25-1,25 25,-49-49,-1 24,-24-24,-25 0,-1 24,-24-49,-49 24,-1-24,-49 0,0-25,-50 25,-25-25,-24 24,-25-24,-25 0,0 25,-25 25,-25-1,1 1,-1 24,0 26,-24-1,49 0,0 50,0-25,50 25</inkml:trace>
  <inkml:trace contextRef="#ctx0" brushRef="#br0" timeOffset="10626.6078">4589 2108,'25'0,"-25"0,0-24,0 24,0 0,0 0,0 0,0 0,0 0,0 0,0 0,0 0,0 24,0-24,-25 0,25 25,0 0,0 25,0-1,-25-24,25 49,-50 1,50-26,-49 51,49-1,-50 0,25 0,1 1,-26-1,0 25,26-25,-26 0,0 0,1 1,-1-26,1 1,-1-1,25 0,-24-24,24 0,0-1,0 1,0-25,25-1,-24 1,-1 0,25 0,0 0,0-25,0 0,0 0,-25 24,25-24,0 0,0 0,-25 25,25-25,0 0,0 0,0 25,0-25,0 0,0 0,0 0,0-25,0 0,0 1,0 24,0-50,-25 0,25 26,0-26,0 25,0 0,0 1,0-1,0 25,0 0,0 0,0 0,0 25,0-1,-25 26,25-25,-24 49,-1-24,0-1,25 1,-25 0,0-26,25 26,25-50,0 25,25-25,24-25,-24 25,49-25,-25 0,1 25,-1 0,-24-24,-1 24,-24 0,0 0,0 0,-25 0,0 24,-25-24,0 0</inkml:trace>
  <inkml:trace contextRef="#ctx0" brushRef="#br0" timeOffset="11979.6852">4539 4415,'0'-25,"0"25,0 0,0 0,-25 0,25 0,-24 0,-1 0,25 0,-50 0,25 0,1 0,-1 0,-25 0,25 0,-24 0,-1-24,1 24,-26 0,26-25,-1 0,-24 25,24-25,-24 25,-1-25,25 1,-24 24,0-25,24 25,-24-25,24 25,-24 0,-1-25,1 25,24 0,-24 0,-1 0,1 0,0 0,-1-25,1 25,-1 0,1 0,-1 0,1 0,-25 0,24 0,1 0,-25 0,24 0,1 0,0 0,-1 0,-24 25,24-25,-24 0,50 0,-26 25,1-25,-1 25,1 0,0-1,24 1,0 0,1 25,-1-26,1 51,-1-26,0 1,1 0,24-1,-25 1,25 24,1-24,-1 0,0 24,25-24,-25-1,25 1,25-1,-25 26,0-50,50 24,-50 26,24-51,26 26,-25 0,0-1,24 1,-24-1,25 1,-25 0,24-1,26-24,-26 25,1-25,24 24,1-24,24 0,-25 0,25-25,25 0,-24 24,24-24,0-24,0 24,0 0,0 0,25-25,-25 0,0 25,25-25,-25 25,24-25,-24 1,0 24,0-25,0 25,-24-25,24-25,-25 25,0 1,0-26,-24 25,-1-49,1 24,-26 1,1-26,-1 26,-24-26,-25 1,25-1,-25-24,0 25,0-1,-25 1,0-1,1 26,-1-26,-25 1,25 49,-24-24,-1 24,1 0,24 25,-25 0,1 25,-1 24,0-24,26 25,-1 24,0-24</inkml:trace>
  <inkml:trace contextRef="#ctx0" brushRef="#br0" timeOffset="13754.7867">21977 5259,'0'0,"0"0,0 0,0 0,25-25,0 25,-1-25,26 25,24-25,1 0,-1-24,25 49,1-25,-1 0,0 25,-24 0,-1 25,0 0,1 24,-26 26,26 24,-26 25,1 50,-25-1,24 26,-24 24,25 25,-25 0,24 0,-24 0,0 25,0-50,-1 25,1-49,-25 24,0-49,0-26,0 1,-25-74,25-1,-24 1,24-51,-25 1,0-25,0 0,0 0,-24-25,-1 1,1-1,-26 25,1-25,-1 25,1 0,0 0,-1 0,26 0,-26 25,25-25,1 25,24-1,-25 1,26 0,-1 0,25 0,0-25,0 24</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0:40.255"/>
    </inkml:context>
    <inkml:brush xml:id="br0">
      <inkml:brushProperty name="width" value="0.05292" units="cm"/>
      <inkml:brushProperty name="height" value="0.05292" units="cm"/>
      <inkml:brushProperty name="color" value="#FF0000"/>
    </inkml:brush>
  </inkml:definitions>
  <inkml:trace contextRef="#ctx0" brushRef="#br0">2530 4068,'0'0,"-25"0,25-25,0 25,0-25,0 25,-25-24,25-1,-24 25,24-25,-25 25,25-25,-25 25,0 0,0-25,1 25,-1 0,0-24,0 24,-24 0,24 0,0 0,-25 0,26 24,-1-24,0 25,-25-25,26 25,-1 25,0-26,-25 26,26 0,-1-1,0 26,0-1,0 0,25 1,-24-1,24 25,0-24,0 24,0-24,0-1,0 0,24 1,1-26,0 26,0-26,24-24,1 25,0-25,24-1,0-24,1 0,-1 0,1-24,-1-1,-24-25,24 1,-24-26,-1 1,1-25,0-1,-26-24,1 0,0 0,-25 0,0 0,0 50,-25-25,0 49,1 0,-1 1,-25 49,25-25,-24 25,-1 25,25-25,-24 25,24-1,-25 1,25 0,1 0,-26 0,50-1,-25-24,25 0,0 0,0-24,0-1,25 0,0-25,24 1,1-1,0-24,24-1,0 1,26-1,-26 26,25-26,25 1,-24 24,24-24,0 24,0 1,0 24,25-25,-25 26,24 24,1-25,0 25,0-25,0 25,-1-25,26 25,-25-25,25 1,-1-1,1 0,-1 0,1-24,25 24,-1 0,0-25,1 26,24-26,-24 0,24 1,-25-26,25 26,1-1,-26 0,1-24,24 24,-50 1,26-1,-25 25,-26-24,1-1,-25 25,0 1,-25-1,-24 0,-1 0,-49 0,25 25,-25 0,-25-24,0 24,0 0,0 0,0-25,-25 25,0-25,25 25,-50-25,25 0,1 25,-1-24,-25-1,1 0,24 25,-25-25,1 25,-1 0,25 0,-24 0,-1 0,50 0,-25 0,0 0,25 0,25 25,0-25,0 25,0 0,24-25,1 24,24-24,-24 25,-1-25,26 0,-50 25,24-25,1 0,-25 0,0 0,-1 25,-24-25,0 25,0-1,-24-24,24 25,-25 0,0 0,-25-25,25 25,1 24,-26-24,25 0,-24 0,24-1,0 1,0 0,25-25,-25 25,25-25,0 0,0 0,-24 25,24-25,0 0,0-25,0 25,0-25,0 0</inkml:trace>
  <inkml:trace contextRef="#ctx0" brushRef="#br0" timeOffset="1722.0985">10542 1215,'0'0,"0"-49,0 49,0 0,0 0,0 0,0 0,0 0,0 0,0 49,0-24,0 25,0-1,0 26,0-26,0 51,0-26,0 1,0-1,25 25,-25-49,0 24,0 1,0-26,0 1,0-1,0-24,0 0,0 0,25 0,-25-25,0 0,0 0,0 0,0 0,0-25,0 25,-25-50,25 50,0-49</inkml:trace>
  <inkml:trace contextRef="#ctx0" brushRef="#br0" timeOffset="2214.1266">10195 1612,'-25'-25,"25"-24,0 49,-25-75,25 26,25-1,-25-24,25 24,0 1,24-26,1 26,-1-26,1 26,24-1,-24 0,24 26,-24-1,24 25,-24-25,24 50,-24-25,0 25,-1 24,-24 1,25-1,-26 1,1 24,-25-24,0 0,0-1,0 1,-49-1,49-24,-50 25,25-25,-24-1,-1 1,0-25,1 0,-1 25,1-50,24 25,0 0,-25 0,50-25,0 25,0-24,25 24,0 0</inkml:trace>
  <inkml:trace contextRef="#ctx0" brushRef="#br0" timeOffset="2788.1595">12030 1091,'0'0,"0"0,0 0,0 0,0 25,0-25,0 0,25 75,-25-75,0 0,25 74,-25-74,0 0,0 0,49-25,-49 25,0 0,50-74,-50 74,50-50,-50 50,0 0,0 0,25-25,-25 25,0 0,0 50,0 0,-25-1,25 1,-25-1,25-24,0 25,0-25,0-1,25-24,0 0</inkml:trace>
  <inkml:trace contextRef="#ctx0" brushRef="#br0" timeOffset="3272.1872">12725 1712,'25'74,"-25"-24,0 24,24 0,-24 26,0 24,-24-25,24 25,0-25,-25-25,25 26,-25-51,25 1,0-25,0-25,0 0,0-25,0-25,0-49,0 25,0-50,0-25,25 25,0-25,-25 25,24 0,1 0,25 49,-25 1,-1 49,1 0,25 25,-25 25,24 25,-49-1,25 1,-25 0,0-1,0 1,-25 0,-24-1,24-24,0 0,0-25,0 0,1 0,24 0,0 0,0-25</inkml:trace>
  <inkml:trace contextRef="#ctx0" brushRef="#br0" timeOffset="3667.2098">13097 1736,'0'25,"0"-25,0 25,25-50,-1 25,1 0,25-25,-25 1,0-1,24-25,-49 25,25 0,-25 1,-25-1,25 0,-49 25,24 25,0 0,-25-1,25 26,1 0,-1-1,25 1,0 24,0-24,0-25,25 0,-1-1,1-24,-25 0,50-24,-25-1</inkml:trace>
  <inkml:trace contextRef="#ctx0" brushRef="#br0" timeOffset="4101.2346">13618 1786,'0'-25,"0"25,0-25,0 25,0-24,-25 24,0-25,0 25,1 0,-1 25,0-1,0 1,25 0,0 0,0 0,25-1,0-24,24 0,-24 0,25-24,-1-26,-24 25,0-49,0-1,0-24,-25 25,-25-26,25 26,-25-25,0 24,0 26,25 49,-49-75,49 75,0 0,0 0,0 0</inkml:trace>
  <inkml:trace contextRef="#ctx0" brushRef="#br0" timeOffset="4394.2514">13841 1662,'0'25,"25"-25,0 0,-1-25,-24 0,25 0,-25-24,25-1,-25 25,-25 0,0 1,25 24,-24 24,-1 1,0 25,25 24,-25-24,25 24,0-24,0 24,25 1,-25-50,25 24,0-49,24 25,-24-50,25 0</inkml:trace>
  <inkml:trace contextRef="#ctx0" brushRef="#br0" timeOffset="4658.2665">14536 1042,'0'49,"0"-49,-25 75,25-75,-25 74,25-74,-25 50,25-50,0 0,0 0,0 0</inkml:trace>
  <inkml:trace contextRef="#ctx0" brushRef="#br0" timeOffset="4817.2756">14660 1017,'0'0,"0"0,49 50,-49-50,-25 74,25-74,-24 99,-1-49,25-25,-25 24,0-24</inkml:trace>
  <inkml:trace contextRef="#ctx0" brushRef="#br0" timeOffset="5099.2917">12700 2629,'-50'50,"26"-50,24 0,24-25,26 25,49-50,25 26,25-1,0-25,49 25,1 1,-26-1,1 25,-25 0,0-25,-50 25,-25 0,-24 0,-25 25,-50-25</inkml:trace>
  <inkml:trace contextRef="#ctx0" brushRef="#br0" timeOffset="17806.0184">5432 3026,'25'-25,"-25"-24,0 24,25 0,-25 0,0 25,0-49,0 49,-25-25,25 0,-25 25,0-25,1 1,-26 24,25-25,-24 0,-26 0,26 25,-26-25,1 25,-1-25,1 25,-1-24,1 24,-25 0,24 0,1 0,0 0,-26 0,26 24,0-24,-1 25,-24-25,25 25,24 0,-24 0,-1 24,25-24,1 0,-1 25,1-1,24 1,0-1,-25 1,50 0,-24 24,24 0,-25-24,25 24,25-24,-25 24,24-24,-24 0,50 24,-25-24,0-25,24 24,-24-24,25 25,-1-26,26 1,-26-25,1 25,24 0,1 0,-1-25,1 24,-1-24,0 25,1-25,-1 0,25 0,-24 0,24 0,-25-25,26 25,-26-49,1 24,-1 0,0-24,1-1,-26-24,1 24,0-25,-26 1,1-25,0 24,0 1,-25-25,0 24,0 1,-25 0,0-1,-24 50,24-24,-25 24,-24 25,-1 0,1 25,0 0</inkml:trace>
  <inkml:trace contextRef="#ctx0" brushRef="#br0" timeOffset="49218.8152">22796 1067,'0'0,"0"-75,0 75,-50-74,50 74,-75-75,1 26,0-1,-1 1,-24-1,0 0,-25-24,-25 24,0-24,0 24,-24 1,-26-1,1 0,-25 26,-1-1,1 25,-25 0,25 0,-25 25,24-1,1 26,0 0,0 24,0 0,24 26,25-1,1 25,-1-25,50 25,25 0,25 0,24-25,50 25,0 0,50-24,49-1,25 0,0-24,49-1,51 0,-26-24,50 24,50-49,-25 25,49-25,-24 24,24-49,1 25,-1-25,25-25,-49 0,25 1,-51-1,26-25,-25-24,-25 24,-25-24,-24-25,-26 24,-49-24,0-25,-24 25,-51-25,-24 24,-50 1,-24 0,-51 0,-24 0,0 24,-49 1,-51 24,26 1,-25 24,-25 0,24 25,1-25,0 25,24 25,1-25,24 25</inkml:trace>
  <inkml:trace contextRef="#ctx0" brushRef="#br0" timeOffset="50520.8897">17537 1687,'0'-25,"0"0,0 25,-25-25,0 25,0 0,-24 0,-1 0,1 0,-1 25,-24 25,-1-1,1 1,-25 0,-1 49,1-50,0 51,-25-26,0 25,0 0,0-24,-25-1,-25 1,26-1,-51 1,1-26,-1 1,-24-25,25-1,-50 1,24-25,1 0,-25 0,0 0,0-25,0 1,0-1,-25 0,25-25,-25 26,0-26,0 0,0 1,1-26,-26 1,25 24,0 1,0-26,1 26,-1-1,25 0,0 26,0-26,0 25,-1 0,51 25,-25-24,24 48,1-24,24 50,1-25,-1 24,25 1,0 24,25-24,25 24,-25 1,25-26,24 26,26-50,-26 24,51-24,-26 0,25 0,25-25,0 0,-25-25,50 0,-25-25,25 26,0-26,0 0,24 1,-49-1,50 1,-50-1,0 25,0 25,0 0,-25 0,-25 25,1 0,-1 0,1 24,-1-24,0 0,26 0,-1 24,25-24,25 0,24 0,-24-25,25 24,24 1,0-25,1 25,-26-25,26 0,24 0,-24-50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2:46.473"/>
    </inkml:context>
    <inkml:brush xml:id="br0">
      <inkml:brushProperty name="width" value="0.05292" units="cm"/>
      <inkml:brushProperty name="height" value="0.05292" units="cm"/>
      <inkml:brushProperty name="color" value="#FF0000"/>
    </inkml:brush>
  </inkml:definitions>
  <inkml:trace contextRef="#ctx0" brushRef="#br0">15131 1786,'0'-25,"0"0,0 1,0 24,0 0,0 0,0 0,0 24,0 1,0 25,0-1,25 1,-25 0,0 24,0 0,0 1,24-26,-24 1,0 0,0-1,0 1,0-50,0 25,0-25,0 0,0-25,0 0,0-25</inkml:trace>
  <inkml:trace contextRef="#ctx0" brushRef="#br0" timeOffset="269.0154">15230 1637,'0'-25,"0"25,0 0,0 0,25 0,-25 25,0 25,25-1,-25 1,0 0,24-1,-24 26,0-26,25 26,-25-26,25 1,-25-25,0-1,25 1,-25 0,0-25,0 0,-25 0,25 0,-25 0</inkml:trace>
  <inkml:trace contextRef="#ctx0" brushRef="#br0" timeOffset="544.031">14982 2208,'-25'0,"0"0,25 0,0 0,0 0,25-25,0 25,25-25,-26 0,26 0,0 25,-1-24,1-1,-1 0,-24 0,0 0,0 1,0 24,-25-25,0 25,-25 0,0 25</inkml:trace>
  <inkml:trace contextRef="#ctx0" brushRef="#br0" timeOffset="750.0428">14982 2332,'0'24,"0"-24,0 0,25 0,-25 0,49 0,1-24,-25-1,24 25,1-25,-25 25,0-25,-1 25,1 0,0 0,0 0,0 0</inkml:trace>
  <inkml:trace contextRef="#ctx0" brushRef="#br0" timeOffset="1204.0689">15602 2009,'0'0,"25"0,-25 0,25 25,-25 0,0 24,0-24,0 25,0-1,0 1,0-25,0 24,0-49,0 0,0 0,0-24,0-1,0-25,25-24</inkml:trace>
  <inkml:trace contextRef="#ctx0" brushRef="#br0" timeOffset="1356.0776">15726 1463,'0'-24,"-25"24,25 0,0 0,0 0,0 0,0 0,0 0,-24 24,24 1,24-25</inkml:trace>
  <inkml:trace contextRef="#ctx0" brushRef="#br0" timeOffset="2818.1612">15801 1463,'24'-74,"-24"49,0 25,0 0,0 0,0 0,-24 25,24 25,0-26,-25 26,25 24,-25 1,25-1,0 1,-25 24,25-25,0 1,-25-26,25 1,0 0,0-26,0 1,0-25,0 0,0 25,0-25,0 0,0 0,0-25,0 0,0 1,0-1,-24-25,24 25,0-24,0-1,-25 25,0 1,25-1,-25 25,0-25,25 25,-24 0,-1 0,25 25,-25 0,25-1,-25 1,25 25,-25-1,25-24,0 25,0-25,0 24,25-24,-25-25,0 25,25 0,0-25,-25 0,25 0,-1 0,-24 0,25-25,0 25,-25-25,25 0,-25 25,25-25</inkml:trace>
  <inkml:trace contextRef="#ctx0" brushRef="#br0" timeOffset="3191.1825">15751 2183,'0'0,"0"0,25 0,-25 0,25-25,-25 0,24 0,1 25,0-24,0-26,-25 25,25 0,-25-24,0 49,0-25,-25 25,25 0,-50 0,50 25,-49 0,49 24,-25 26,0-26,25 1,0 24,0-49,0 25,25-26,0 1,-1 0,1-25,0-25,0 0,0 1,-1-1</inkml:trace>
  <inkml:trace contextRef="#ctx0" brushRef="#br0" timeOffset="3770.2156">16371 1488,'25'-74,"-25"-1,-25 1,25 24,-25-24,25 74,-74-50,74 50,-75 0,26 25,-1 25,25-1,1 26,-1 49,25 0,-25 0,25 25,0 24,0 1,0 0,0-1,0 1,0-25,0-25,-25 0,25-25,-25-25,25 1,-24-50,24-25,-25-25,25-25,0-24,-25-50</inkml:trace>
  <inkml:trace contextRef="#ctx0" brushRef="#br0" timeOffset="3927.2245">15900 2406,'25'-99,"-1"24,26 26,-25 24,0 25,-1 25,1 0,25-1,-50 1,25 0,-25 0,24 0,-24-25,0 0,0-25,25 0</inkml:trace>
  <inkml:trace contextRef="#ctx0" brushRef="#br0" timeOffset="4049.2316">16173 1811,'0'0,"-25"25,25-25,0 24,0 1,0-25</inkml:trace>
  <inkml:trace contextRef="#ctx0" brushRef="#br0" timeOffset="4393.2513">16247 2257,'0'0,"0"0,0 0,25 0,-25-49,25 24,-25-25,24 25,-24-24,25-1,-25 25,0 1,0 24,0 0,25 24,-25 1,25 25,0-25,0-1,-25 1,49 0,-49-25,25 0,0-25,0 0,-25 1,0-26,0-24,0 24,0 0,0 1,0-1,0 25</inkml:trace>
  <inkml:trace contextRef="#ctx0" brushRef="#br0" timeOffset="6671.3816">16619 1786,'0'0,"25"0,0 0,-25 0,0 25,25 0,-25-1,0 26,0-25,-25 0,25 24,0-24,0 25,0-26,0-24,0 25,0-25,0 0,0 0,0-25,0 25,0-24</inkml:trace>
  <inkml:trace contextRef="#ctx0" brushRef="#br0" timeOffset="6939.3969">16743 1315,'0'0,"0"0,0 0,0 0,0 0,0 0,0 0,0 0,0 0,0 0,0 0,0 0,0 0,0 0,0 0,0 0</inkml:trace>
  <inkml:trace contextRef="#ctx0" brushRef="#br0" timeOffset="8017.4586">16718 1960,'0'0,"0"0,0 0,0 0,0 0,0 0,0 0,25 0,-25 0,0 0,25 0,0 0,0 0,-1 0,1 0,0-25,-25 25,25-25,0 0,-25 0,0 1,0-1,-25 0,25 0,-25 0,0 25,0 0,-24 25,49 0,-50-25,25 50,25-1,-24-24,24 25,-25-1,25-24,0 25,0-26,0 1,25 0,-25-25,24 25,-24-25,25 25,-25-25,25 0,0 0,-25 0,25 0,-25 0,0 0,24 24,-24-24,0 0,0 0,0 0,0 0,0 25,0-25,25 0,-25 0,25 25,-25-25,0 25,0-25,0 0,0 0,0 0,0 0,25-25,-25 25,0-25</inkml:trace>
  <inkml:trace contextRef="#ctx0" brushRef="#br0" timeOffset="10285.5883">15131 2704,'-25'0,"-25"0,50 0,0 0,-24 0,24 0,24-25,26 25,-25 0,24-25,26 25,24-25,0 25,25-25,0 25,25-24,25 24,-50-25,49 0,-48 25,-1 0,-25-25,-25 25,-24 0,-1 25,-49-25,0 0,-49 0,-1 0,25 25,-49-25,0 0,-1 25</inkml:trace>
  <inkml:trace contextRef="#ctx0" brushRef="#br0" timeOffset="10612.607">15304 2803,'-49'25,"24"-25,25 0,0 0,25 0,24 0,1-25,49 25,1-25,24 0,0 1,24-1,1 25,0-25,-25 0,0 25,-49 0,-1 0,0 0,-49 25,-25-25,0 0,0 25,0-25,0 0,0 0,-25 0,25 0,0 0,0 0</inkml:trace>
  <inkml:trace contextRef="#ctx0" brushRef="#br0" timeOffset="44952.571">15056 3597,'25'-25,"0"-25,25 1,24-1,-24 25,24-24,1 24,-1 0,0 25,26 0,-26 50,0-26,1 26,24-25,0 24,0-24,25 0,-24-25,24-25,0 0,-25-24,25-1,-25-24,-24-1,-1-24,0 25,-24-1,0 1,-26 24,1 26</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1:58:03.326"/>
    </inkml:context>
    <inkml:brush xml:id="br0">
      <inkml:brushProperty name="width" value="0.05292" units="cm"/>
      <inkml:brushProperty name="height" value="0.05292" units="cm"/>
      <inkml:brushProperty name="color" value="#FF0000"/>
    </inkml:brush>
  </inkml:definitions>
  <inkml:trace contextRef="#ctx0" brushRef="#br0">20935 5035,'0'-24,"0"-1,-25 25,1-25,24 25,-25-25,0 25,-25-25,26 25,-26-24,0 24,-24 0,24 0,-24-25,24 25,-24 0,-25-25,24 25,-24 0,25 0,-26-25,1 25,0-25,-25 25,49 0,-49-25,25 25,25-24,-25 24,-1 0,1 0,0 24,0-24,24 25,1 0,-25 0,24 25,1-26,-1 26,26-25,-26 49,26-49,-1 49,1-24,24 24,-25 1,1-26,24 26,0-1,0 1,25-1,-25 0,1 1,24-1,0-24,0 24,24 1,-24-26,25 1,0 24,25-24,-26 0,26-1,0 1,24-1,-24-24,24 25,0-1,1-24,-1 0,25 0,-24 24,49-49,-25 25,0 0,25-25,0 0,0 0,0 0,25 0,-25-25,25 25,0-25,-25 25,25-24,0-1,-1 25,-24-25,25 0,-25 0,0 1,0-26,0 0,-24 26,24-26,-50-24,25 24,-24 0,-1-49,1 50,-26-51,-24 26,25 0,-50-1,24-24,-48 0,24 24,-50-24,25 25,-24-26,-1 26,-24 0,-1-1,1 26,-26-1,26 0,-25 26,0 24,-1-25,1 25,-25 25,25-25,25 24,-26 1,1 25,25-25,-26-1,26 1</inkml:trace>
  <inkml:trace contextRef="#ctx0" brushRef="#br0" timeOffset="34935.9982">8111 5035,'-25'0,"25"0,-24 25,24-50,0 25,0 0,0 0,-25-24,25-1,-25 0,0 0,25 0,-25 1,0-1,-24 0,24 0,-25-25,1 26,-26-1,26-25,-26 25,1-24,24-1,-49 25,25-24,-25-1,24 25,-24-24,0 24,24-25,-24 26,-25 24,50-25,-26 0,1 25,0 0,0 0,0 25,-1 0,-24-25,50 24,-50 26,25 0,24-26,-24 51,25-26,-26 1,26 49,0-49,-1 49,1-24,-1 24,26-25,-26 25,26 1,-1-1,0 0,1 0,-1 0,25-24,25 24,-24 0,24 1,0-26,24 25,-24-24,50-1,0 0,24 1,0-26,26 26,-1-1,25-49,0 49,25-24,0-25,24 25,1-26,0 1,24 0,0-25,-24 25,24-50,1 0,-25 0,24-24,-24-1,-1-24,-24-1,0-24,0-25,-25 0,-25 0,0-25,-49 0,-1 0,-24 1,-50-1,-24 0,-1 25,-49 25,0 0,-50 24,25 26,-25 24,0 0,0 0,-24 50,24 0,-25 0,25 24</inkml:trace>
  <inkml:trace contextRef="#ctx0" brushRef="#br0" timeOffset="35824.049">3994 7342,'0'25,"24"-50,1 0,-25-24,25-1,0-24,0-25,-1 24,1-24,0 0,0-1,-25 1,25 25,-25-1,0 1,0 24,0 1,-25 24,25 25,0 25,0 0,0 24,0 1,0 49,25-25,-1 26,1-1,25 0,-1-24,-24 24,0-50,0 1,24 0,-49-26,0-24,0 0,-24 0,-1-24,-25-26,1 25,-1-24,-24 24,24-25,-24 25,24-24,25 49,0-25,1 25,24-25,0 25,24-50,26 26,-25-26,24 25,1-24,24-1,-49 0,25 26,-50-1,25 0,-25 25,0 25,-25 24,-25 1,25 24,-24 1,-1 24,1-24,-1 24,25-25,-24-24,49-1,-25-24,25 0,0-25,0-25,25 0,-1 1,1-1</inkml:trace>
  <inkml:trace contextRef="#ctx0" brushRef="#br0" timeOffset="36583.0923">4390 7293,'0'49,"0"-24,25-25,-25 0,0-25,0 0,0-24,25-1,-25-24,25-25,-25 24,25-24,-25 0,0 24,24-24,-24 25,0 24,0 0,0 26,0-1,0 25,0 25,0 24,25 1,0-1,0 51,24-26,-24 50,25-49,-25 24,-1-50,26 26,-25-26,0-24,0 0,-25-25,0 0,-25-25,0 0,-25 1,1-26,-1 0,0 26,1-26,-1 25,1 0,24 25,0 0,25 0,0 0,25-24,24-1,1 0,-25 25,49-50,1-24,-26 24,1 1,0-1,-1 0,-24 26,0-1,-25 25,0 0,-50 25,25 24,-24 26,-1-1,0 25,-24 1,24-1,-24-25,24 25,1-24,24-1,0-49,0 25,1-26,24-24,0 0,-25 0,25 0,0-24,25-1,-25 25,0-25,24 25,-24-25</inkml:trace>
  <inkml:trace contextRef="#ctx0" brushRef="#br0" timeOffset="37761.1598">4366 8830,'0'25,"0"-25,0 0,0 25,0-25,0 0,24-25,-24 25,0-49,0-1,25 0,-25-24,0 0,25-1,0 1,-25 24,0 1,0-1,25 25,-25 0,24 50,-24 0,0 25,25-1,0 1,0-1,24 1,-24 0,0-1,25-49,-26 0,1 0,0-25,-25-24,25-1,-25-24,25-1,-50-24,25 25,-25-25,25 24,0 1,-25 24,25 25,0 25,0 0,0 25,25 0,0 24,0 1,0 25,-1-26,1 1,25-1,-25-24,-1 25,26-50,-25 0,0-25,-1 0,1 0,-25-24,0 24,0-25,-25 26,25-1,-24 0,24 50,-25 0,0 24,25 1,-25-1,25 26,0-26,0 1,0-25,25 0,-25-25,25-25,0 0,-1-25,1 26,0-26,25 25,-26-24,26 24,-25 25,24 0,-24 25,25-1,-25 1,-1 0,1 0,25 0,-50-1,25-24,-1 0,-24-24,25-1</inkml:trace>
  <inkml:trace contextRef="#ctx0" brushRef="#br0" timeOffset="37958.1709">5730 7838,'0'0,"-50"25,25 25,1 24,-1-24,-25 24,1-24,24 24,-25 1,25-26,1 1,-1-1,25-24,0 0,0-25,0-25</inkml:trace>
  <inkml:trace contextRef="#ctx0" brushRef="#br0" timeOffset="38236.1869">5854 7417,'0'0,"0"0,0 0,0 24,0 1,0 25,0 24,0 1,0 49,0-50,25 50,-25-49,0 24,25-25,-25-24,0-1,-25-49,25 0</inkml:trace>
  <inkml:trace contextRef="#ctx0" brushRef="#br0" timeOffset="38381.1951">5655 7937,'0'-24,"25"24,-25-25,50 25,-1 0,1-25,25 25,-26-25,26 25,-1-25</inkml:trace>
  <inkml:trace contextRef="#ctx0" brushRef="#br0" timeOffset="38694.213">6871 7119,'0'0,"-25"25,25 0,-25-1,25 26,0 24,-25 26,1-1,-1 25,0 0,0 0,25-25,-25 25,25-49,-24-1,24 0,24-74,-24 25</inkml:trace>
  <inkml:trace contextRef="#ctx0" brushRef="#br0" timeOffset="39273.2463">6921 8012,'0'0,"-25"50,25-1,-25 1,25 24,0 1,0-1,0-24,0-1,25-24,24-25,-24-25,0-24,25-26,-26 1,1-1,-25-24,25 25,-50-1,25 1,0 24,-25 1,25 24,0 25,0 49,0-24,0 50,0-26,25 26,-25-1,25-24,-25-1,25 1,0-25,-25 0,24-25,1-25,0-25,0 1,0-1,-25-24,24-1,1 25,0 1,0-1,0 50,-1 0,-24 25,25 0,0 24,0 1,-25 25,25-26,-25 1,0-1,0-24,0 0,-25 0,25-25,-25 0,-25 0,26-25,-1 0,-25-24,25 24,1 0,24 0,0-24</inkml:trace>
  <inkml:trace contextRef="#ctx0" brushRef="#br0" timeOffset="39672.269">7689 7193,'0'0,"25"0,-25 25,0 25,0 49,0-25,0 50,0 0,0 0,0 0,-25 1,25-26,0-25,0-24,0-25,0-25,-24-25,24 0,24-49,-24 24,25-24,0-1,25 1,-26 24,26 25,-25 25,24 0,-24 50,25-1,-25 1,-25 25,25-26,-25 1,24-1,-48-24,24 0,0-25,0 0</inkml:trace>
  <inkml:trace contextRef="#ctx0" brushRef="#br0" timeOffset="39793.276">8086 7615,'0'-25,"0"25,-24 0,24 0,0 25,0 0,0 0</inkml:trace>
  <inkml:trace contextRef="#ctx0" brushRef="#br0" timeOffset="40363.3086">8285 8235,'0'25,"0"-25,0 0,25-25,-50 0,25 1,0-1,0 25,-25-25,25 0,0 25,0 0,0 0,0 0,0 25,-25 0,25 24,0-24,0 50,0-51,0 51,25-50,-25 24,0-24,0-25,25 0,-25-25,25 0,-1-24,1-1,-25-24,25 24,-25-24,25 24,-25 1,0 24,25 0,-25 25,-25 25,25 0,0 24,25-24,-25 0,0 0,24-25,1 0,-25 0,50 0,-50-25,25 25,-1 0,1 0,-25 25,25-1,-25 26,0 0,25-26,-25 1,25 25,-1-50,1 0,50-25</inkml:trace>
  <inkml:trace contextRef="#ctx0" brushRef="#br0" timeOffset="40665.3258">9847 6697,'0'-74,"-24"49,-1 0,-25 25,25 0,-24 50,-1-1,1 51,-1-1,0 50,26 0,-26 49,0 0,26 26,-1-1,0 0,0 0,25 1,-25-51,25-24,0 0,0-75,-24 1,24-26,-25-49</inkml:trace>
  <inkml:trace contextRef="#ctx0" brushRef="#br0" timeOffset="40996.3448">9029 8235,'25'-49,"-25"24,25 25,-1 0,1 25,0-1,0 1,-25 0,25 0,-1 0,-24-25,25-25,-25 0,25 0,0-24,-25-1,25 0,-1 1,-24-1,0 50,25-25,0 50,-25-25,25 50,0-1,-1 1,-24 0,50-1,-25-24,0 0,24-25,-24 0</inkml:trace>
  <inkml:trace contextRef="#ctx0" brushRef="#br0" timeOffset="41718.3861">10046 7045,'0'0,"-25"24,25 51,-25-26,25 51,-25 24,1 0,-1 24,0 1,0 0,0-25,1-25,24 1,0-51,0-24,24-25,1-25,0 0,0-49,24 24,-24 1,25 24,0 0,-26 0,1 50,0-25,25 50,-26-25,1-1,0-24,-25 25,25-25,0-25,-25 1,0-1,0 0,0-25,-25 26,0-1,25 0,-25 25,0 0,1 25,24 24,0 1,0-25,0 24,24 1,1-25,0-25,0 0,24-25,-24 0,25-24,-25-1,-1 0,1 1,0-1,0 50,0-25,-1 25,-24 25,25 0,0 25,-25-1,25 1,-25-25,0 49,0-49,0 24,0-49,-25 25,0-25,0 0,25 0,-24-25,-1 1,25-1,0 0</inkml:trace>
  <inkml:trace contextRef="#ctx0" brushRef="#br0" timeOffset="42107.4084">10964 7962,'0'0,"0"25,-25-25,0 50,0-25,0 49,25-49,-24 49,24-24,24-1,-24-24,50 0,-25-25,24-25,1-24,-25-1,24-49,-24 0,0-26,-25 1,0-24,0-1,0 0,-25 25,25 0,-25 25,1 24,-1 1,0 24,25 25,0 1,-25-1,25 25,0 0,0 0,0 0,0 0</inkml:trace>
  <inkml:trace contextRef="#ctx0" brushRef="#br0" timeOffset="78382.4831">5234 9004,'0'0,"0"0,0 0,0 0,25 0,-25 0,24 0,1 0,25 0,-1 0,26 0,-1 0,25 0,25-25,25 25,50-25,-26 25,51-24,24-1,25 0,-1 0,1 25,25-25,0 1,24-1,-24 0,24 25,-24-25,-25 25,-1-25,-23 1,-1 24,-50 0,-24-25,-1 0,-49 0,0 25,-24-25,-26 25,-24 0,-26-24,1 24,0 0,-25 0,0 0,0 0,0 0,-25 0,25 0,0 0,0 0,0 0,0-25,-25 0,25 25,0-25,0 0</inkml:trace>
  <inkml:trace contextRef="#ctx0" brushRef="#br0" timeOffset="94107.3826">11286 10269,'25'-25,"-25"-24,25-1,0 1,-1-26,-24 25,25-24,0 0,-25 24,0 0,25 1,-25 24,0 25,0 0,0 0,0 25,25 24,-25 1,24 0,1 24,-25-24,25-1,0 1,0 0,-25-26,0 1,24-25,-24 0,0 0,-24 0,24-25,-25-24,0-1,0 0,-24 26,-1-26,25 0,-24 26,24-1,0 0,0 25,25 0,0 0,25 0,0 0,24 25,1-25,0 0,-1 0,1 0,-25 25,-1-1,1 1,-50 0,1 25,-26-26,0 26,1 0,-1-1,1 1,-1-25,0 24,26-24,-1-25,25 25,0-25,0-25,25 0,-1 1,1-1</inkml:trace>
  <inkml:trace contextRef="#ctx0" brushRef="#br0" timeOffset="96144.4991">7937 9451,'0'0,"0"0,0-25,0 25,-24 0,24 0,0-25,-25 25,25-25,-25 25,25 0,-25-25,25 25,-25 0,25-24,-24 24,24 24,0-24,-25 0,0 25,25 0,-25 0,25 0,-25-1,25 1,-24 0,-1 25,25-26,0 1,0 0,-25 0,25 0,0-1,0 1,0 0,0 0,0 0,0-1,0 26,0-25,0 0,0-1,0 1,0 0,0 0,0 0,0 0,0-1,0 1,0 0,0-25,0 25,0-25,0 0,0 25,0-25,0 24,0-24,0 0,0 0,0 0,0 0,0 25,0-25,0 0,0 0,0 0,0 25,0-25,0 0,0 0,0 25,0-25,0 0,0 0,0 0,0 0,0 0,0 0,0 0,0 0,0 0,0 0,0 0,0-25,-25 25,25-25,0 0,-25 1,25 24,0-25,-24 0,24 0,-25 25,25-25,0 25,0 0,-25-24,25 24,0 0,0 0,0 0,0 0,0 0,0 0,0 0,0 24,0-24,0 25,0-25,0 0,0 25,0 0,25 0,-25-1,0-24,0 25,0 0,0-25,0 0,25 25,-25-25,0 0,24-25,-24 0,25 25,0-25,0 1,0-1,-1 0,-24 0,25 25,0 0,-25 0,0-25,25 25,-25 0,0 0,25 0,-25 0,24-24,-24 24,0 0</inkml:trace>
  <inkml:trace contextRef="#ctx0" brushRef="#br0" timeOffset="97955.6027">7466 10815,'0'0,"0"0,0 0,0 0,0 0,0 0,0 0,0 0,0 0,0 0,0 0,0 0,0 0,0 0,0 0,0 0,25 0,-25 0,25 0,-25 0,25 0,-1 0,1-25,0 25,-25 0,25 0,-25 0,25 0,-1 0,-24 0,0 0,0 0,25 0,-25 0,0 0,25 0,-25 0,0 0,0 0,25-25,-25 25,25 0,-25 0,0 0,0 0,0-25,0 1,0-1,0 0,0 0,0 25,0-25,0 1,0-1,0 0,0 0,0 0,0 25,0-24,-25-1,25 25,0-25,0 0,0 25,0-25,0 25,0 0,0-24,0 24,0 0,0 0,0 0,0 0,0 0,0-25,0 25,0 0,0 0,0 0,0 0,0 0,0 0,-25 0,25 0,0 0,0 0,0 0,0 0,0 0,-25 0,0 0,25 0,0 0,-24 0,-1 0,25-25,-25 25,25 0,-25 0,0-25,25 25,-24 0,-1 0,25 0,0-25,-25 25,25 0,0 0,0 0,0 0,-25 0,25 0,0 0,0 25,0-25,0 0,0 0,-25 25,25-25,0 25,0-25,-24 0,24 0,0 0,0 0,0 0,-25 0,25 0,0 0,0 25,0-25,0 24,0-24,-25 0,25 0,0 25,0-25,0 25,0-25,0 25,0-25,0 25,0-25,0 24,25-24,-25 25,0 0,0 0,0 0,0-1,0 1,0-25,0 25,25 0,-25 0,0-1,0-24,24 25,-24 0,0-25,0 0,0 0,0 0,0 25,0-25,0 0,0 0,0 0,0 0,0 0,0 0,0 0,0 0,0 0,0 0</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10:29.6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161 1607 59,'-11'31'37,"9"12"0,7 11 1,13 18-31,2 6-3,12 20-1,3 10 0,8 15 0,4 9-1,10 9 0,3 8 0,7 8 0,8 4 0,3 8 0,0-1 1,2 7 0,0-2-1,-1 2 2,-2-8-2,-4-2 0,-6-10 0,-6-11 0,-2-10-1,-6-18 0,-4-15 0,-6-16-1,-6-18-1,-8-18 0,-4-17-1,-10-22-3,0-14-7,-20-31-27,8-16-1,-8-30 0,0-15 0</inkml:trace>
  <inkml:trace contextRef="#ctx0" brushRef="#br0" timeOffset="389">1284 2129 68,'-16'-39'38,"-3"15"0,3 24 0,-7 13-30,4 25-6,-4 25 0,-1 24 0,-7 21-1,-3 24 0,-8 17 2,-5 22 0,-2 12 1,-5 16 0,-6 5-1,-2 4 0,-1 2 1,-2-3 0,1-8-2,6-11 0,2-18-1,8-17 1,5-22 0,6-20-1,6-27-1,9-20 0,7-19-1,3-22 0,12-23-3,-11-27-7,22-16-29,-4-32-2,9-18 1,0-31 0</inkml:trace>
  <inkml:trace contextRef="#ctx0" brushRef="#br0" timeOffset="800">523 178 91,'-13'-72'41,"-3"16"0,7 24 0,6 14-40,3 18-1,-8 20 1,4 19-1,-3 20 1,-6 20 0,-6 24 0,-7 23 1,-4 20-2,-4 13 1,4 15-2,7 8 1,7 9-1,9 2 1,8-2 0,3 6-1,-2 2 2,-9 3-2,-13 5 2,-15 9 0,-12 5 1,-7 5-1,4 4 0,9-3-1,23-8 2,25-5 0,29-12-1,26-10-1,14-3 1,9-2 0,-6 0 0,-14 5 1,-23 12-2,-25 4 1,-27 10 0,-16 6 0,-8 2-1,-2-3 1,11-8-2,15-9 1,19-12 0,19-5 0,16-5 0,9-3 0,2-4-1,-6 4 1,-11 4 0,-14 6 0,-14 2-1,-13 2 1,-10-4-1,-7-3 1,-4-6-1,2-9 1,3-9-1,5-11 0,5-10-1,1-12-3,13-7-35,-5-19-2,6-18 0,0-23-3</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5T21:45:15.603"/>
    </inkml:context>
    <inkml:brush xml:id="br0">
      <inkml:brushProperty name="width" value="0.05292" units="cm"/>
      <inkml:brushProperty name="height" value="0.05292" units="cm"/>
      <inkml:brushProperty name="color" value="#FF0000"/>
    </inkml:brush>
  </inkml:definitions>
  <inkml:trace contextRef="#ctx0" brushRef="#br0">5266 7514,'-27'0,"27"-26,0 26,0 0,0 0,0 26,0-26,27 53,-1-26,27 25,-27 1,27 0,0 0,0 0,27 0,-28 0,1 0,0 0,0-27,0 1,-26-1,-1 1,0-27,1 0,-27 26,0-26,26-26</inkml:trace>
  <inkml:trace contextRef="#ctx0" brushRef="#br0" timeOffset="344.0196">5636 7488,'-26'26,"26"-26,0 0,0 0,0 0,0 0,0 0,0 0,26 27,-26-1,26 1,1 25,26 1,-27-26,27 26,0 0,26 0,-26 26,27-53,-27 27,0 0,0-26,-1-1,-25 1,-1-1,-26-26,0 0</inkml:trace>
  <inkml:trace contextRef="#ctx0" brushRef="#br0" timeOffset="1103.0628">6377 7911,'0'0,"0"0,0-26,0 26,0 0,0 0,0 0,0 0,0 0,0 0,26 26,-26-26,0 27,0-1,27 0,-27 27,26 0,1 0,-1 27,1-28,-1 28,-26-27,26 0,1 0,-27 0,0-27,0 0,0 1,0-27,-27 0,1-27,0 1,-27 26,0-26,-27-1,1 1,0-1,-1 1,-26-1,27 27,0 0,-1 0,27 0,0 0,27 0,0 0,26 0,0 27,0-1,26-26,-26 27,26-27,1 26</inkml:trace>
  <inkml:trace contextRef="#ctx0" brushRef="#br0" timeOffset="27791.5896">7832 11589,'-26'-27,"-1"-26,27 53,0-26,0-1,0 1,0 0,0-1,0 27,0-26,0 26,0 0,0 0,0 0,0 0,0 0,0 0,0 0,27 26,-27-26,26 27,0-1,1 27,-1 0,1-27,-1 54,27-54,0 54,-26-28,-1 1,27 0,0 0,-27 0,27-26,-26 25,-1-25,1-1,-1-26,1 27,-27-1,0-26,26 0,-26 0,0 0,0 0,0 0,0 0,0 0,-26 27,-1-27,27 26,-26 1,-1-1,1-26,-1 53,1-26,-1 25,-26-25,27-1,-27 27,27-26,-1-1,1 1,-1-1,1-26,-1 27,1-27,26 26,-27-26,27 0,0 0,0 0,-26-26,52-1,-26 1,0-27,0 0,0 0,0-26,27-27,-27 0,0 0,0 0,-27-26,27 26,0 0,-26 27,26-1,0 28,-27-1,27 26,0 1,-26 26,26 0,0 0,0 26,0-26,-26 27,26-27</inkml:trace>
  <inkml:trace contextRef="#ctx0" brushRef="#br0" timeOffset="31047.7758">11880 13229,'0'0,"0"0,0-26,0 26,0-27,0 27,0-26,0 26,0-27,0 27,0-26,0 26,27 0,-27 0,0 0,0 0,0 0,0 0,0 0,0 0,0 0,0 0,0 0,0 0,0 0,0 0,-27 26,27-26,0 53,-26-26,26-1,-27 1,1 26,-1-1,27-25,-26 26,-1-27,1 1,26-1,-27 1,27-1,0-26,-26 27,26-27,0 26,0-26,0 0,0 0,0 0,0-26,0-1,0 1,0 26,26-27,-26-26,27 27,-27-27,26 26,1-25,-1-1,1 0,-1 26,1-26,-27 27,26-1,-26 1,0 0,0 26,0-27,0 27,0-26,0 26,0 0,0 0,-26-27,26 27,-27 0,1 0,-1 27,1-27,-1 26,1-26,-1 0,-25 27,52-27,-27 0,1 26,26-26,0 0,-27 26,27-26,0 0,0 0,27 27,-1-27,1 0,-1 0,27-27,-27 27,27-26,-26 0,26 26,-27-27,1 1,-1 26,1-27,-27 27,0 0,26 0,-26 0,0 27,0-1,0 1,0-27,0 52,0-25,-26 26,26-27,0 1,0-1,0 1,0-27,0 26,0-26,0 0,0 0,0 0,0-26</inkml:trace>
  <inkml:trace contextRef="#ctx0" brushRef="#br0" timeOffset="35793.0472">6271 3519,'26'0,"-26"-26,27-1,-1-26,1 27,-1-1,-26 1,27-1,-1 1,-26 26,0 0,-53 26,27 27,-1-26,-26 26,1-27,-1 53,26-52,-26 26,27-27,-1-26,27 0,0 0,27 0,-1 0,27-26,-26-1,26 1,-27-1,0 1,1 0,-1-1,-26 27,0 0,-26 27,-1-1,1 0,0 1,-27-1,26 1,1-1,26-26,0 0,26 0,1-26,-1-1,27 1,0-27,0 27,0-1,-27 1,1 26,-1-27,-26 27,-26 27,-1-1,-26 1,0 25,0-25,27-1,-27 1,53-1,0-26,0 0,27 0,25-26,1-1,0 1,0-27,0 27,0-1,-27 1,1 26,-27 0,-27 26,1 1,-27 25,0 1,-26 0,26 0,0-26,0-1,53 27,0-53,0 0,53-26,0-1,26 1,-26-1,27-26,-1 27,-53-27,27 53,-26-27,-27 27,-27 27,-26-1,0 27,-26 0,0 0,-1 26,1-26,0 0,52 0,1-26,26-27,26 0,1 0,26-27,26-26,-26 0,26 0,1 1,-1-1,-53 0,27 26,-26 1,-27-1,0 27,-27 53,-26-26,0 26,1 0,-28-1,27 28,0-27,0-27,27 1,26-27,26 0,27-27,0-26,27 27,-1-54,0 28,1-1,-27-27,26 54,-52-1,-1 1,-26 26,-53 53,0-27,0 54,-53 25,27-25,0-1,-1 1,27-1,0-26,53-27,0-26,53 0,0-53,0 27,27-27,-1-26,0-1,-26 27,0 0,0 1,-26 52,-27 0,-27 0,-26 52,0 1,-26 27,26-27,-26 26,26 0,0-26,26 0,27-53,27 0,26-26,-27-1,27-26,0 27,0-27,-27 27,1-1,-27 27,0 0,0 53,-27-26,-26 25,27 1,-1 0,1 0,0-26,-1-1,1-26,26 0,0 0,0 0,26-26,-26-1,27-26,-1 0</inkml:trace>
  <inkml:trace contextRef="#ctx0" brushRef="#br0" timeOffset="37764.1599">7118 3651,'26'-26,"-26"-1,0 27,0-26,0 26,0-27,0 27,0 0,0 0,0 0,0 0,-26 0,26 27,0-1,0 1,0-1,0 27,0 0,-27 26,27-26,0 0,0 27,0-54,0 27,0 0,0-27,0-26,-26 27,26-1,0-26,26 0,-26 0,27 0,-27 0,26-26,1 26,-1 0,27-27,0 27,-27 0,27 0,0 0,0 0,0 0,-27 0,1 0,-1 0,1 27,-1-27,-26 0,0 0,0 0,27-27,-27 27,0-26,26-27,-26 27,0-27,27 26,-27-26,0 0,26 0,-26 27,0-27,-26 27,26-27,0 26,-27-26,27 27,-26-1,26 1,0 0,-27-1,1 27,26 0,-27-26,1 52,-1-26,-25 0,25 0,-26 27,0-27,27 0,-1 0,1 0,26 0,-27 0,27-27,0 27,0-26,27-27</inkml:trace>
  <inkml:trace contextRef="#ctx0" brushRef="#br0" timeOffset="38672.2118">3334 3466,'0'-26,"-26"-1,26 1,0 26,0 0,0 0,0 0,0 26,0 1,0-1,0 27,0 0,-27 26,27 1,-26-1,26 0,-27 1,27-1,-26 1,26-28,0-25,0 26,26-27,-26-26,27 0,-1-26,1-1,-1 1,27-1,0 1,0 26,0-26,0-1,0 27,0 27,-27-27,27 0,-27 26,1-26,-1 0,1 0,-1 0,1-26,-1-1,1 1,-1-27,0 26,1-26,-1-26,1 26,-27 0,0-26,0-1,-27 27,1-26,-1 26,-25 27,25-27,-26 26,0 1,0 26,0 0,27 0,-27 0,0 0,27 0,-1 0,1 0,26-27</inkml:trace>
  <inkml:trace contextRef="#ctx0" brushRef="#br0" timeOffset="39879.2809">22146 3466,'0'0,"-26"0,26 0,-27 0,27 27,-26-1,26 27,0 0,-27 0,27 26,0 0,-26 1,26-1,-27 1,27-1,-26-26,26 0,0-27,-27 27,27-26,0-27,0 0,27 0,-1-27,1 1,-1-1,27 27,-26-26,25-1,1 27,0 0,0 0,0 0,-26 27,25-27,28 26,-27-26,0 0,0 0,0 0,-1 0,1-26,-26-27,26 26,-27-25,1 25,-1-52,-26 26,0 0,0-27,0 28,0-1,0-27,-26 27,26 27,-27-27,1 0,-1 27,27-27,-26 53,-1-27,1 1,-27-1,0 1,0 26,0 0,-26 0,26 0,-26 0,26 26,-27 1,27-1,0 1,27-1,-27-26,53 27,0-54</inkml:trace>
  <inkml:trace contextRef="#ctx0" brushRef="#br0" timeOffset="43970.5149">15928 15505,'0'0,"-26"0,26 26,0-52,0 52,0-26,0 0,-27 0,27 0,0 0,27 0,-27 0,26 0,1 0,26 0,-27 0,27 0,0 0,0 0,0 27,0-27,0 0,0 26,-27-26,0 0,27 0,-53 0,27 0,-27 0</inkml:trace>
  <inkml:trace contextRef="#ctx0" brushRef="#br0" timeOffset="44324.5352">15902 15584,'-27'0,"27"0,0 0,0 0,27-26,-1 26,27 0,0 0,0 0,0 26,0-26,0 0,26 0,-26 0,0 26,-27-26,27 27,-26-27,-1 26,-26-26,27 0,-27 0,0 0,0 0,0 0,0 0</inkml:trace>
  <inkml:trace contextRef="#ctx0" brushRef="#br0" timeOffset="45976.6292">13415 13573,'0'0,"0"0,0 0,0-26,0 26,0 0,0 0,26 0,-26 0,0 0,0 0,0 26,0 27,0-26,-26-1,26 27,-27-27,27 27,0-53,0 0,-26 0</inkml:trace>
  <inkml:trace contextRef="#ctx0" brushRef="#br0" timeOffset="46869.6808">9763 5239,'0'0,"-26"0,26 0,-26-27,26 27,0 0,0 0,0 0,0 0,0 27,0-1,-27 1,27-1,0 27,0-26,0 25,0 1,0 0,0 27,0-27,0-1,0-25,0 26,0-27,0 1,0-1,0-26,0 0,0 0,0 0,0-53,0 0</inkml:trace>
  <inkml:trace contextRef="#ctx0" brushRef="#br0" timeOffset="48058.7488">9631 5054,'0'-27,"0"27,27 0,-27 0,-27 0,27 27,-26-1,-1 27,1 0,-1-27,1 27,-27 0,27-26,-27-1,53 1,-27-1,27-26,-26 0,52-26,-26-1,27 1,-1-1,1-26,-1 0,27 0,-27 0,27 1,-26-1,-1 26,1 1,-1-1,1 1,-27 26,0 0,26 0,-26 0,26 26,-26 1,27 26,-27 0,26-27,1 27,-1 0,1 0,-27-27,26 27,-26-26,27-1,-27-26,0 27,0-27,0 0,0 0,0 0,0 0,0 0,0 0,0 0,0 0,0 0,0 26,-27-26,1 0,26 0,-27 26,-26-26,27 0,-1 0,-25 0,25 0,1 0,-27 0,26 27,1-54,-1 27,1 0,26 0,0 0,0 0,-27 0,27 0,0 0,0 0,27 0,-27 0,26-26,1 26,-27-26,26-1,27 1,-53-1,27 1,-1-1,-26 1,0 26,0-27,0 27,-26 0,26 27,-27-1,-26-26,27 27,-1-1,27 1,-26-1,26-26,0 0,26-26,1-1,-1-26,1 53,-1-53,1 27,-1-1,-26 1,0 26,0 0,0 0,0 26,-26 1,26-27,0 53,-27-27,27 1,0-27,0 0,0 26,27-52,-27 26,26-27,-26 27,27 0,-27 0,0-26,0 52,0-26,0 27,0-1,0 27,0-53,0 0,0 0,0 0,26 0,-26-26</inkml:trace>
  <inkml:trace contextRef="#ctx0" brushRef="#br0" timeOffset="49104.8086">6112 5398,'0'0,"-26"0,26 0,0 0,26-27,-26 27,27 0,-1-26,1-1,-1 27,1-53,25 53,-25-53,-1 27,1 26,-1-27,1 1,-1-1,-26 27,-26 0,26 0,-27 27,-26-27,0 53,27-53,-27 53,0-27,27 1,-1-27,27 0,0 0,27 0,-1-27,27 1,0-27,26 26,-26-26,0 27,0 0,0-1,-27 27,-26 0,0 0,-26 53,-27-27,27 27,-27 0,0 0,26 27,1-54,-1 27,27-27,0-26,53 0,-26 0,26 0,26-26,-26 0,0-1,-27 27,1-26,-1 52,-26-26,-26 27,-27 25,26 1,-25 0,-1 0,26-26,-26-1,53 1,0-27,27 0,-1-27,1 1,26 26,-27-27,0 27,1 0,-27 27,-27-27,-25 53,25-1,-26-25,27 26,-27-27,53 1,0-27</inkml:trace>
  <inkml:trace contextRef="#ctx0" brushRef="#br0" timeOffset="67608.867">16087 12462,'0'0,"0"0,0 0,0-27,0 27,0 0,0 0,0 0,0 0,0 0,0 0,0 0,0 0,0 0,0 0,0 0,26-26,-26 26,27 0,-27 0,26 0,-26 0,27 0,-27 0,26-26,1 26,-27 0,0 0,0 0,26-27</inkml:trace>
  <inkml:trace contextRef="#ctx0" brushRef="#br0" timeOffset="69004.9463">12833 5027,'-27'0,"27"0,0 0,0 0,0 0,0 0,0 27,0-27,0 26,0-26,0 26,0 1,0-1,0 1,0 26,27-27,-27 27,0 0,26 0,-26 0,27 0,-27 0,0 0,0-27,0 1,0 25,0-25,0-1,26-26,-26 27,0-27,0 0,0 26,0-26,0 0,0 0,-26-26,26 26,0-27</inkml:trace>
  <inkml:trace contextRef="#ctx0" brushRef="#br0" timeOffset="69586.9801">12753 5186,'0'0,"0"0,-26-27,26 27,0 0,-27 27,1-27,-1 26,1 1,26-1,-26 1,-1-27,27 0,0 0,27-27,-1 1,0-1,1 1,26-27,-27 0,1 0,-1 27,1-27,-27 26,0 1,0 26,0 0,26 26,-26 1,0 26,27-27,-27 1,26 25,0-25,1 26,-27-53,26 26,1 1,-1-27,-26 0,0 0,27 26,-27-26,0 0,0 0,0 0,0 0,0-26,0 26</inkml:trace>
  <inkml:trace contextRef="#ctx0" brushRef="#br0" timeOffset="72000.1181">16113 11933,'0'0,"27"0,-27 0,0 0,0 0,0-27,0 27,26 0,-26 0,0 0,0 0,0 0,0 0,0 0,0 0,27 0,-27 0,0 0,26 0,-26 0,27 0,-1 0,-26 0,0 0,27 27,-27-27,0-27,0 27,0 27</inkml:trace>
  <inkml:trace contextRef="#ctx0" brushRef="#br0" timeOffset="72979.1741">16087 5054,'0'0,"-26"0,26 0,0 26,-27-26,27 0,-26 26,26-26,0 27,0-1,0 1,0 26,0-27,0 27,26 0,-26 0,27 0,-27 0,26 0,-26 0,26-27,-26 1,0-27,0 0,27 26,-27-26,0 0,-27-26,27-1</inkml:trace>
  <inkml:trace contextRef="#ctx0" brushRef="#br0" timeOffset="73333.1944">16061 5186,'0'0,"-27"-27,27 27,-26 0,26 0,-27 27,1-1,-27 1,26-1,1 1,-27-1,53-26,-26 0,26 0,26-26,0-1,1-26,-1 27,27-27,0 0,-26 27,-1-1,27 1,-53 26,26 0,1 26,-27 1,0-1,26 27,-26 0,27-27,-1 1,1-1,-1-26,1 0,26 0</inkml:trace>
  <inkml:trace contextRef="#ctx0" brushRef="#br0" timeOffset="74401.2555">19236 5001,'0'0,"0"0,0 26,0-26,0 27,0-27,0 26,-27-26,27 26,0-26,0 53,0-26,0-1,0 27,0-26,0 26,0 0,0-1,0 1,0 0,0-26,0-1,0 1,-26-1,26-26,0 0,0 0,0 0,-27-26</inkml:trace>
  <inkml:trace contextRef="#ctx0" brushRef="#br0" timeOffset="74899.284">19183 5106,'-27'-26,"27"26,0-26,-26 26,26 0,-27 26,1-26,-1 26,-26 27,53-26,-52-1,25 1,27-1,-26-26,26 0,0 0,0 0,26-26,1-1,-1 1,0-27,-26 0,27 27,-1-1,1 1,-1-1,-26 1,0 26,27 0,-27 0,0 26,26 1,-26-1,27 1,-27 25,26-25,1 26,-1-53,0 53,1-53,-1 26,-26-26,27 0,-1 27,-26-27,0 0,0 0,0 0,0 0,0 0,27 0,-27 0,0 26</inkml:trace>
  <inkml:trace contextRef="#ctx0" brushRef="#br0" timeOffset="77334.4231">22411 5186,'26'0,"-26"0,0 0,26 0,-26-27,0 27,0 0,0 0,0 0,0 0,0 0,0 0,0 0,0 0,0 0,0 0,0 27,0-27,0 26,0 1,0-1,0 27,0 0,0 0,0-27,0 54,0-27,0 0,0-27,0 27,0-27,0-26,0 0,0 0,0 0,-26 0,26-26,0 0,0-27,0 0,0 0,0-27,0 28,0-1,0-27,0 27,0 0,0 0,0 1,0 25,0 1,0-1,0 27,0 0,0 0,0 0,-26 27,-1-27,27 26,-26 27,-27-27,26 27,-26-26,0 26,27-27,-27 1,27-1,-1 1,27-1,-26-26,26 0,0 0,0 0,26-26,1-1,-1-26,1 27,25-27,-25 0,-1 0,1 27,-1-27,1 26,-1 1,-26-1,27 27,-27 0,0 0,0 0,26 27,-26-1,0 1,27-1,-27 27,26-27,0 1,1 26,-1-53,1 26,-1 1,-26-1,27-26,-27 0,0 0,26 27,-26-27,0 0,0 0,0 0,0 0,0 0,0 0,0 0,0 0,0 0,0 0,0 0,0 0,0 0,0 0,0 0,0 0,0 0,0 0,0 0,0 0,0 0,0 0,0 0,0 0,0 0,0 0,0 0,-26 0,26 0,-27 26,27-26,-26 0,-1 0,1 0,-1 0,1 27,-27-27,27 0,-1 0,-26 0,0 26,27-26,-27 0,27 0,-27 0,26 0,1 0,26 0,-27 0,27 0,0 0,0 0,0 0,0-26,27 26,-1-27,1 27,26-26,-27 26,27-27,0 1,0 26,0-27,-27 27,1-26,-1 26,-26 0,26 0,-26 0,0 0,0 0,0 0,0 0,-26 0,0 0,-1 0,27 0,-53 0,27 26,-1-26,1 0,-1 27,1-27,-1 0,27 0,0 0,0 0,0 0,27 0,-27-27,26 27,-26 0,27-26,-27 26,0 0,26 0,-26 0,0 26,27 1,-27-27,0 26,0-26,0 0,26 27,1-27,-27 0,26 0,-26 0,0-27,0 27,27 0,-27 0,0 0,0 0,0 0,-27 0,27 0,0 0,-26 0,26 0,0 0,-27 0,27 0,0 0,0 0,0 0,0 0,0 0,0 0,0 0,0 0,27-26,-27 26,0 0,0 26,0-26,-27 0,1 27,26-1,0-26,-27 27,27-27,0 0,0 0,27 0,-1 0,-26 0,27 0,-1 0,-26-27,27 27,-27 0,0 0,0 0,0 0,-27-26</inkml:trace>
  <inkml:trace contextRef="#ctx0" brushRef="#br0" timeOffset="87123.9831">18362 13600,'0'0,"0"0,0 0,0 0,0 0,0 0,27 0,-27-27,26 27,27-26,-26 26,-1 0,27-27,-26 27,-1-26,0 26,1 0,-27 0,0 0,0 26,0-26,-27 27,1-1,0 1,26-1,-53 1,26-1,1-26,-1 26,27 1,0-27,0 0,27 0,-1 0,1 0,-1-27,1 1,-1 0</inkml:trace>
  <inkml:trace contextRef="#ctx0" brushRef="#br0" timeOffset="87676.0147">19050 13282,'27'0,"-27"-26,26 26,1-27,-1 1,1-1,-1 27,1-26,-27 26,0 0,26 0,-26 0,-26 26,26-26,-27 0,27 27,0-27,0 0,0 0,0 0,27 0,-1 0,0-27,-26 27,27 0,-1 0,1 0,-27 0,-27 27,27-1,-26 1,-1-1,1 1,0-1,-1 0,27-26,-26 0,26 27,0-27,0 0,0 0,0 0,0-27</inkml:trace>
  <inkml:trace contextRef="#ctx0" brushRef="#br0" timeOffset="88447.0589">19897 13018,'0'0,"0"0,0 0,0 0,0 0,0 0,26 0,-26 0,0 0,0 0,0 0,27 0,-27-27,26 27,-26-26,27 26,-27-27,26 27,-26-26,27 26,-27-27,26 27,-26-26,0 26,27 0,-27 0,0 0,-27 0,1 0,26 26,-27-26,1 27,-1-27,1 26,26 1,-27-27,27 0,0 26,0-26,0-26,27 26,-1-27,1 27,-1-26,1 26,-27 0,26 0,1 0,-27 0,0 0,-27 0,27 26,-26 1,-1-1,27 1,0-27,-26 26,26 0,0-26,0 0,0 27,0-27,0 0,0 0,26 0,-26 0,0 0,0 0,0 0,0 0,0 0</inkml:trace>
  <inkml:trace contextRef="#ctx0" brushRef="#br0" timeOffset="90257.1624">22093 5080,'0'0,"0"0,0-26,27 26,-27-27,26 27,-26-26,26 26,-26 0,0 0,0 0,27 0,-27 0,0 0,0 0,-27 0,27 26,-26 1,0-1,-1 0,1 1,-1-1,1 1,-1-1,27-26,0 27,27-54,-1 1,1 26,26-53,-27 26,27-25,0 25,0 1,-27-27,27 26,-53 27,27-26,-27 26,0 26,-27 27,27-26,-53 26,27-27,-1 53,1-52,-1 26,1-27,-1 1,27-27,27 0,-1 0,27-27,-26 1,52-1,-52 1,25-1,1 1,-26-1,-1 27,-26 27,-26-1,-1 1,-26 52,27-26,-27 0,27 0,-1-27,1 27,26-26,26-27,1 0,-1 0,1-27,25 1,-25-1,26 27,-27 0,-26-26,0 26,0 26,-26-26,-1 27,1-1,26 1,-27-1,1-26,26 27,-26-27,26 0,0 0,0-27,26 27</inkml:trace>
  <inkml:trace contextRef="#ctx0" brushRef="#br0" timeOffset="91079.2094">19368 5159,'0'0,"-27"-26,27 26,0 0,-26-27,26 27,-27 27,1-27,26 0,0 26,-26 1,26-27,0 26,0 1,-27-1,27 27,0 0,0 0,0 0,0 0,0 0,0 0,0 26,0-26,0 0,0 0,0-27,0 27,0-26,27-1,-27 1,0-1,0-26,0 0,26 26,-26-26,-26-26,26 26,0-26,0-1</inkml:trace>
  <inkml:trace contextRef="#ctx0" brushRef="#br0" timeOffset="92157.2711">19183 5054,'-27'0,"27"0,0 0,-53 0,53 26,-53 0,27 1,-1 26,1-27,-27 1,27-1,-1 1,27-1,-26-26,26 0,0 0,0-26,26-1,1 27,-1-53,1 27,-1-27,0 0,27 27,-26-27,-1 26,-26 1,27 26,-27-27,0 27,26 27,-26-1,27 1,-1-1,1 1,-1-1,0 0,27 1,-26 26,26-53,-27 0,1 26,-1-26,-26 0,27 27,-27-27,0 0,0 0,0 0,0 0,0 0,0 0,0 0,0 0,0 0,0 0,0 0,0 0,0 0,0 26,0-26,0 0,0 0,0 0,0 0,0 27,0-27,0 0,0 0,0 0,0 0,0 0,-27 0,27 0,0-27,0 27,-26 0,26 0,-27 0,1 0,-1 0,1 0,-1 0,1 0,-1 0,-25 0,25 0,-26-26,27 26,-27 0,0 26,26-26,1 0,-27 0,53 0,-26 27,26-27,0 0,0 0,26 0,1-27,-1 27,27 0,-27-26,27-1,-26 27,26-26,-27 26,1 0,-27 26,0-26,26 0,-26 27,-26-1,26-26,0 27,-27-27,27 26,-26-26,26 0,-27-26,27 26,0 0</inkml:trace>
  <inkml:trace contextRef="#ctx0" brushRef="#br0" timeOffset="93482.3467">19156 5371,'0'0,"-26"0,26 0,0 0,0 0,0 27,0-1,0 0,0 1,0 26,0 0,26 0,-26 26,0-26,0 0,0 26,0-52,0 26,0 0,0-1,0-25,0-1,-26 1,26-1,0-26,0 27,0-27,0 0,0 0,0-27,0 1,0 26,0-53,0 26,0-25,0-1,0-27,0 27,0-26,0 26,26-26,-26 26,0 26,0 1,0-27,0 53,0-27,0 27,0 0,0 0,0 0,0 0,0 27,0-1,0 1,0-1,0 1,0 26,0 0,0-1,0 1,0 0,27 0,-27-26,0 26,0-27,0 1,0-1,0-26,0 0,26 26,-26-26,0 0,0 0,0-26,0 0,-26 26,26-27,0 1,0-27,0 26,0-26,0 0,0 27,0-27,0 0,0 0,0 0,0 27,0-27,0 26,0 1,0 0,0-1,0 1,0-1,0 27,0-26,0 26,0 0,0-27,0 27,0 0,0 0,0 0,0 0,0 0,0 0,0 0,0 0,0 0,0 27,0-1,0 1,0 26,0-1,0 28,0-1,0 1,0 25,0-25,0-1,0 1,0-28,0 1,0 0,0-26,0-1,-27 1,27-27,0 0,0 0,0 0,0 0,0 0,27 0,-27 0,0 0,0 0,0 0,0 0,0 0,0 0,0 0</inkml:trace>
  <inkml:trace contextRef="#ctx0" brushRef="#br0" timeOffset="103279.9071">18971 3360,'0'27,"0"-27,-26 0,26 0,0 0,0 0,0 0,0 0,0 0,0 0,0 0,0-27,0 1,26 26,-26-27,26 1,-26-1,27 27,-1-26,-26 26,27 0,-27 0,0 0,0 0,0 26,-27 1,27-1,-26 27,-1-26,1 26,0-27,-1 27,1 0,26-53,0 26,0 1,0-27,26 0,1-27,25 1,-25 26,-1-53,27 27,0-1,0-26,0 27,0-27,-27 26,1 27,-27-26,0 26,0 26,-27 1,1 26,-27-27,0 27,0 0,-26 0,26 0,26-27,-25 27,25-26,27-27,0 0,0 0,27-27,25 1,-25-1,26 1,0-1,0 1,0-1,-1 1,-25 0,-1-1,1 27,-27 0,-27 27,1-1,-27 0,27 1,-27 26,0-27,26 1,1 26,-1-53,27 0,0 0,27 0,-1 0,27-27,0 1,0-1,0 1,0-1,0 1,-27 26,1-27,-27 27,-27 27,1-1,-27 27,0-26,0 26,0 0,-26-1,26-25,26 26,1-27,26-26,0 0,26 0,1-26,-1-1,27 1,-26-1,26 27,-27-26,0 0,1 26,-27 0,-27 0,1 26,-27 0,0 27,0-26,-26 26,52-27,-25 1,25-1,27-26,0 0,27-26,25 26,-25-27,26 1,0-1,0 1,-27-1,27 1,-27-1,-26 27,0 27,-26-1,0 1,-27 26,0 0,0-27,0 27,26-26,1-1,26 0,0-26,26 0,-26-26,53 0,0-1,27-26,-27 27,-1-1,-25 1,26-1,-53 27,0 0,0 27,-27-1,1 1,-1-1,1 27,0-53,26 27,0-27,26 0,27-27,0 27,0-26,0-1,-27 1,1 26,-1 26,-26 1,-26-1,26 1,-27 25,1-25,-1-1,27 1,-26-1,26-26,0-26,26-1,1-26,-27 27,26-27</inkml:trace>
  <inkml:trace contextRef="#ctx0" brushRef="#br0" timeOffset="104996.0054">19818 3625,'0'0,"0"-27,0 27,0 0,0 0,0 0,0 0,0 0,0 0,0 27,0-27,-27 26,27-26,0 53,0-26,0-1,0 1,0 25,0-25,0-1,0 1,0-1,0 1,0-1,0 1,0-27,0 26,0 1,27-27,-27 0,0 26,0-26,0 0,0 0,0 0,0 0,0 0,0 0,26 27,-26-27,27 0,-27 0,0 26,26-26,0 0,-26 0,27 0,-1 0,1 0,-1 0,-26 0,53 0,-26 0,26 0,0 0,-27 0,27 0,0 0,-27 0,27 0,-26-26,-1 26,1 0,-27 0,26 0,0 0,-26 0,0 0,27 0,-27 0,26 0,-26 0,0 0,0 0,0 0,0 0,27 0,-27 0,0-27,0 1,26 26,-26-27,0 1,27-1,-27-26,0 27,0-1,0-26,0 27,0 0,0-1,0-26,0 27,0-1,0 1,0-1,0 1,0-27,0 27,0-1,0 27,0-26,0-1,0 27,-27-26,27 26,0 0,0 0,0 0,0-27,0 27,-26 0,26 0,0-26,0 26,-27 0,1 0,26 0,-27 0,1 0,0 0,-1 0,1 26,-1-26,1 0,-1 27,-26-27,27 0,-1 0,-25 0,-1 26,26-26,-26 0,0 0,27 27,-27-27,26 0,1 0,0 0,-1 0,27 0,0 0,-26 0,26 0,0 0,0 0,0 0,0 0,0 0,0 0,0 0,0 0,0 0,0 0,0 0,0 0,0 0,0 0,0 0,0 0,0 0,0 0,0 0,0 0,0 0,-27 0,27 0,0 0,0 0,0 0,0 0,0 0,0 0,-26 0,26 26,-27-26,27 0,-26 0,26 0</inkml:trace>
  <inkml:trace contextRef="#ctx0" brushRef="#br0" timeOffset="107747.1628">8361 2752,'0'0,"0"0,0 0,27 0,-27-27,0 27,0-26,0 26,0-27,0 27,0-26,0 26,0-27,26 1,-26-1,0 1,0-27,0 27,0-27,0 26,0 1,0-1,0-26,0 27,0 0,0 26,0-27,0 1,0 26,0-27,0 27,0 0,0 0,27 0,-27 0,26 0,-26 0,26 0,1 0,-1 0,27-26,-26 26,26 0,0 0,26-27,-26 27,26-26,1 26,-27 0,26-27,0 27,1 0,26 0,-27 0,0 0,27 0,-27 0,27 0,0 0,-26 0,25 0,1 0,0 0,0 0,0 0,-27-26,27 26,0-27,-27 27,27 0,0-26,-27 26,27 0,-27-27,27 27,-26-26,25 26,1-26,-26 26,-1 0,27-27,0 27,-27 0,0-26,27 26,-26-27,25 27,-25 0,-1 0,1-26,-1 26,0 0,27 0,-26 26,-1-26,0 0,1 0,25 0,-25 27,-1-27,1 0,25 26,-25-26,-1 0,27 0,-27 0,1 0,-1 27,27-27,-27 0,1 26,-1-26,0 0,1 26,-1-26,1 0,-1 27,-26-27,26 0,1 0,-1 0,0 0,-26 0,27 0,-27 26,0-26,-1 0,28 0,-27 0,26 0,-26 0,0 0,26 0,1 0,-27 0,26 0,0 0,-26 0,27 0,-27 0,-1 0,28 0,-27-26,26 26,-26 0,26 0,-26 0,-26 0,26 0,-27 0,27-27,-26 27,-27 0,26 0,0 0,-26 0,27 0,-27 0,26 0,-26 0,27 0,-27 0,0 0,26 0,-26 0,0 0,27 0,-27 0,0 0,0 0,0 0,0 0,0 0,0 0,0 0,0 27,0-27,0 0,0 26,0 1,0-1,0 1,0-1,0 27,0-26,0 26,0-1,0 1,0 0,0 0,0 0,0 0,0-27,0 27,0 0,0-26,0 26,0-53,0 26,0 1,0-27,0 0,0 0,0 0,0 0,0 0,0 0,0 0,0 0,0 0,0 0,0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5T22:01:38.974"/>
    </inkml:context>
    <inkml:brush xml:id="br0">
      <inkml:brushProperty name="width" value="0.05292" units="cm"/>
      <inkml:brushProperty name="height" value="0.05292" units="cm"/>
      <inkml:brushProperty name="color" value="#FF0000"/>
    </inkml:brush>
  </inkml:definitions>
  <inkml:trace contextRef="#ctx0" brushRef="#br0">6641 794,'53'-27,"-53"27,53-53,-53 53,0 0,-106 80,53-27,-26 0,-27 0,27-1,0 1,79-53,-53 27,53-27,53-106,26 53,27-26,-27-1,27 27,-27-26,-26 79,-53 0,27 79,-54-26,-52 53,26-26,0 25,-26-25,26-1,53-79,0 0,0 0,53-53,26 0,0 0,-26 0,-53 53,0 0,0 0,-53 53,-26 0,-27 27,0-27,27-1,79-52,0 0,79-26,80-53,0-27,53 0,26 0,-53 27,0-1,-53 54,-79 52,-53 27,-53 53,-26 0,-27 26,-26 1,0-28,52-25,27-27,53-53,0 0,80-53,-27 26,52-26,-25 27,-27-1,0 27,-27 0,-26 27,0-1,27 1,-27-27,105 0,-25-27,52 1,-26-27,0 27,-27-1,-26 27,-53 27,0 25,-79 1,26 27,-27-1,1 1,0-1,52-53,1 1,26-54,26 1,27-27,-27 27,1-27,-27 0</inkml:trace>
  <inkml:trace contextRef="#ctx0" brushRef="#br0" timeOffset="531.0304">5001 2858,'0'-27,"-26"1,-27-1,26 1,-26-1,0 27,-26-26,26 52,-53 1,27 26,26 0,-26 26,26 27,26 0,1-1,26-25,26 26,1-27,26-26,-1 0,28-27,-27 1,26-27,0-27</inkml:trace>
  <inkml:trace contextRef="#ctx0" brushRef="#br0" timeOffset="1845.1055">5107 3228,'-27'53,"-26"0,27 0,26 0,0 0,0-1,26-25,27-1,0-26,0-26,27 26,-28-53,1 0,-26 0,-27 27,0-54,-27 27,1 27,-1-53,-25 52,-1-26,26 27,1-1,26 1,0-1,0 27,26 0,1 0,-1 27,27-1,0 1,0-1,0 27,-27-26,27 25,-26-25,-1 26,-26-27,27 1,-27-27,26 0,0 0,-26-27,27 1,-27-1,26 1,-26-1,27-25,-27 25,0 1,0-1,0 27,0 0,0 27,0-1,26 1,-26-1,0 27,0-27,0 1,27-1,-27 1,26-27,-26 0,27-27,-1 1,1-1,-1 1,0-1,1-25,-1 25,-26 27,27-26,-27 26,0 0,26 0,-26 26,0 27,27-27,-1 27,-26 0,27 27,-1-27,-26-27,27 53,-27-52,26 26,-26-27,0-26,0 27,0-27,0 0,27-27,-27 27,0-53,0 27,0-53,0-1,0 1,26-1,-26 1,26 0,1 26,-1-27,-26 54,27-27,-1 27,-26 26,0 0,27 0,-27 26,0 27,26 0,-26 26,27 27,-1 0,1 26,-1 27,27-27,-27 0,1 1,-1-1,1-26,-1-27,1 1,-27-1,0-53,0-26,-27 0,1-52,-1-54,-26 0,27-26,-27-1,27-52,-1 0,1 26,-1 0,27 27,27 26,-27 27,26 0,27 52,-27 1,27 26,-26 26,-1 1,-26 52,0-26,0 0,-26 26,-1-26,1 0,-1 0,1-53,0 0,26 0,26 0,-26-53,53 26</inkml:trace>
  <inkml:trace contextRef="#ctx0" brushRef="#br0" timeOffset="2802.1603">6721 3069,'53'-26,"0"26,0 0,-1 0,-25 26,-1-26,27 27,-26-27,-1 0,1-27,-1 1,1-1,-27-26,0 0,0-26,0 0,-27-27,1 26,-1-25,1 25,-1-26,1 27,26 0,0 26,0 26,0 1,0 26,26 0,-26 26,27 54,-1-1,1 0,26 27,-27 0,0 0,27-27,-26 27,26-26,-27-54,1 0,-1-26,-26 0,0-52,-26 25,-1-52,-26 52,27-26,-27 0,26 27,1-1,26 1,26 26,1-26,-1-1,27 27,-26-26,26-27,-27 26,1 27,-1-26,-26 26,0 0,-26 26,-1 27,27 0,0 0,0 0,0 26,27-52,-1 26,27-53,-27 0,1 0,26 0,-27-27,1 1,-1-1,-26 27,27 0,-27 0,0 0,0 0,0 0,26 0,-26 0,27 27,-27-54,26 27,-26-53,26 0,-26 27,27-53,-1-1,27 27,-26-26,-1 26,27 0,-26 0,-1 27,1-1,-1 54,-26-1,0 1,0-1,26 27,-26 0,0 26,27-26,-1-26,27 52,-26-52,26 25,0 1,-1-26,-52-1,27 27,-54-26,1-1,0 1,-54-1,27 1,0-27,0 0,27 0,0 0</inkml:trace>
  <inkml:trace contextRef="#ctx0" brushRef="#br0" timeOffset="3110.1779">6588 2302,'27'-27,"26"-25,26 52,27-53,0 26,0 27,0-26,26-1,-26 27,-27 0</inkml:trace>
  <inkml:trace contextRef="#ctx0" brushRef="#br0" timeOffset="3441.1968">4869 4233,'-27'53,"54"-53,52 0,53-53,54 0,78-26,1-27,105 0,-26-26,53 26,-27-26,1 26,-1-26,-52 52,-27 1,-53 26,-79 0,-1 53,-105 0,-26 27,-54 26,-52 0</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1:57:22.9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268 2301 92,'-9'-14'40,"-6"-16"1,1 9-4,-7-18-32,0 4-1,-6-7-1,-1 3 0,-3-1-1,4 5-1,3 4 0,3 7 1,3 5-1,6 5-1,12 14 0,0 0-1,9 3 1,12 9-1,7 6 0,5-2 0,4 3 1,7 1-2,0-4 2,-5-4 0,-6-5-1,-6-6 1,-6-9 0,-7-3 0,-7-7 1,-13-5 0,-5-8 0,-8-4-1,-5-4 1,-4 2-1,-3 1 0,2 1 0,1 7-1,5 4-2,9 9-1,2 0-2,12 15-3,4-18-6,22 21-12,-12-17-2,22 15 0,-10-19 4,17 16 12,-10-12 7,3 7 4,-4 3 8,-13-7 13,4 15 4,-23-4 1,18 17-5,-22-5-8,7 14-5,-6 1-1,6 10-2,0-2-1,7 1-1,4-5 1,7-6-1,6-10 1,7-7 0,0-18 0,3-5 1,-5-14 0,0 0 0,-13-8 0,-7 0-1,-16-1 0,-12 2 0,-13-1-1,-9 3-2,-3 6 0,-3 2-2,4 5 0,1 1-2,16 15-11,-3-7-21,26 12-1,0 0 0,10 4 1</inkml:trace>
  <inkml:trace contextRef="#ctx0" brushRef="#br0" timeOffset="723">809 1641 83,'0'0'40,"0"0"-1,-13-35 1,7 15-33,-11-9-1,4 2-3,-2 1-1,3 5 0,0 3-1,5 5-1,7 13-1,0 0 1,17 16-1,2-1 1,8-2-1,6 4 1,4-4-1,4-4 1,-1-1 0,-3-11 0,-5-6 0,-7-4 1,-6-3-1,-11-4 0,-10-3 1,-8-4-1,-12-5 0,-7-2 0,-4 2-1,-2-2 1,-1 4-2,0-1 0,9 7-5,-1-5 0,23 14-24,-5-6-10,14 10 2,0-2-1</inkml:trace>
  <inkml:trace contextRef="#ctx0" brushRef="#br0" timeOffset="1104">1072 1126 54,'18'22'37,"1"0"-2,2 4 1,-11-2-28,14 3-2,-8-6-1,3-1-2,-8-6 2,1-4-3,-12-10 1,0 0 0,0-23-2,-8 1 2,-5-7-1,-1-4 1,-3-7-3,3-7 2,0 4-2,4-3 0,3 6 1,4 0-1,5 0 0,-2 40-1,19-68-2,-19 68-3,36-66-18,-36 66-14,37-49-1,-37 49 0,46-43 1</inkml:trace>
  <inkml:trace contextRef="#ctx0" brushRef="#br0" timeOffset="1496">1515 892 65,'24'10'38,"-4"-10"0,3-11 1,-23 11-33,32-41 1,-32 41-2,16-55-2,-16 55-3,-12-64 1,12 64-2,-32-52 1,32 52-1,-45-28 1,45 28-1,-44 3 1,26 15 0,6 9 0,5 9 0,5 8 0,6 3 0,5 3-1,4-5 0,3-3 0,4-7-2,0-13-2,8-10-9,-12-15-24,10-9 2,-4-18-3,5-4 3</inkml:trace>
  <inkml:trace contextRef="#ctx0" brushRef="#br0" timeOffset="1783">1807 612 67,'0'0'37,"0"0"-2,0 0 0,0 0-30,0 0-3,-52 69-2,45-33 1,3-2 0,7 2-1,4-11 1,8-6 0,5-4 1,5-10-1,-2-8 2,-23 3-1,47-21 1,-47 21 0,0 0 0,50-50-1,-50 50-1,0 0 0,0 0-1,19-41 0,-19 41-1,13 25-1,-3 3 1,2 6 0,3 9 0,-2 5 1,0 2-2,-5 3 2,-1-5-2,-7-3 0,-2-8-2,-9-13-4,8-7-29,-15-14 0,4-12-1,-7-20 1</inkml:trace>
  <inkml:trace contextRef="#ctx0" brushRef="#br0" timeOffset="2190">1997 525 60,'0'0'37,"0"0"-2,46 54 0,-46-54-29,0 0-1,34 42 0,-34-42-2,0 0 1,55-8-1,-55 8 0,0 0-1,42-53-1,-42 53-3,12-57-2,-12 57 0,-2-66-8,2 66-15,-19-61-11,19 61 0,-13-43 1</inkml:trace>
  <inkml:trace contextRef="#ctx0" brushRef="#br0" timeOffset="2443">2296 417 57,'0'0'38,"0"0"0,41-44-11,-41 44-10,9-52-7,-9 52-2,-5-77-2,-4 31-2,-1-1-1,-5 6 0,15 41-1,-33-64-1,33 64 0,0 0 0,0 0-1,-49-28-1,49 28 0,0 0 1,1 68-2,-1-68 2,18 74 0,-5-32 0,-13-42 0,34 79 0,-34-79 0,40 63-1,-40-63 2,0 0-1,62 43 0,-62-43 0,42-10 1,-42 10 0,41-33 0,-41 33-1,33-45 1,-33 45-1,29-42 0,-29 42-1,0 0 1,43-27-1,-43 27 1,0 0-1,58 16 0,-58-16 1,41 24 0,-41-24-1,0 0 0,41 39 0,-41-39 0,0 0 0,0 0-2,0 0 1,-49 35-2,49-35 0,-50-4 0,50 4-1,-49-12 0,49 12-1,0 0 0,0 0 2,-44-35 0,44 35 1,0 0 1,0 0 2,52-27 0,-52 27 2,44-6 0,-44 6 0,47-3 1,-47 3 1,0 0 0,51 6-1,-51-6 1,0 0-1,0 0 1,0 0-1,0 0 0,0 0 0,0 0-1,36-56 0,-36 56-1,-8-48 0,8 48 1,-9-50-1,9 50 0,-4-46 0,4 46 0,0 0-1,9-49 0,-9 49 0,0 0-1,0 0 1,0 0-2,43-14 2,-43 14-1,0 0 1,21 42 0,-21-42-1,8 45 1,-8-45-1,8 49 2,-8-49 0,0 0 0,29 46 0,-29-46 0,0 0 1,66 16 1,-66-16-1,55-2 0,-55 2-1,53-4-1,-53 4-1,0 0-3,63-16-4,-63 16-33,0 0 0,0 0 0,55-47 0</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1:57:13.8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3010 1390 28,'0'0'33,"-20"-15"2,5 12-2,-2 7-21,-8-8-4,6 13-1,-10-1-3,2 9 0,-4 9-3,0 12 1,-2 7-1,2 10 1,1 10-1,7 5-1,6 4 1,4 2 0,8-3-1,6-6 1,8-6 0,7-7 0,5-11 0,3-6 0,7-11 1,5-7 0,4-16 0,5-6-1,3-14 1,3-8 0,1-11-1,2-12 0,-7-9-1,-4-5 0,-9-10 0,-8-3 1,-14-4-1,-11 2 1,-12 0-1,-12 13 0,-9 8 1,-6 8-2,-5 17 0,-4 8-3,7 24-7,-5-3-26,11 11 1,4-1-2,13 3 1</inkml:trace>
  <inkml:trace contextRef="#ctx0" brushRef="#br0" timeOffset="978">3387 688 49,'-1'-18'34,"-1"9"1,2 9-2,2 15-27,-5 6-2,4 11-1,-3 10-2,2 9 0,-3 8 1,2 3 0,-2 9 0,0-3-2,0-2 1,-2-5-2,2-7 1,-3-12-5,6 6-6,-8-18-23,5-10 0,-1-9-2,4-11 2</inkml:trace>
  <inkml:trace contextRef="#ctx0" brushRef="#br0" timeOffset="1271">3568 1041 24,'0'0'28,"14"1"2,-14-1-12,0 12-6,4-1-3,-4-11 0,-4 21-3,-4-11-1,2 5-1,-7 2-1,1-2 0,-7 4-2,0-4 0,-3 4-1,-1-3 0,2 2 0,1-4 0,1-3 0,4 0 0,5-4 0,10-7 0,-14 11 0,14-11 0,0 0 1,-1 10 0,1-10 0,10 12 0,0-1 0,4 6 1,4 5-1,4 3 1,3 6-1,2 2 0,1 2 0,0-2-1,-2-1-1,-7-11-5,6-2-27,-8-5-1,-3-10 0,0-9-1</inkml:trace>
  <inkml:trace contextRef="#ctx0" brushRef="#br0" timeOffset="2143">3989 1425 36,'-15'-10'36,"15"10"1,-9 0-8,-3-15-9,12 15-4,5-11-6,7 5-3,-7-10-1,7 2-3,-1-5 0,3-5-1,-1 1 0,-1 0-1,-2 0 0,0 2 0,-3 1-1,-1 5 1,-3 0 0,-3 15-1,5-11 1,-5 11-2,0 0 1,-3 17 0,1 5 0,0 7-1,0 10 0,0 12 1,1 11-1,-2 7 2,1 4-2,1-3 1,-2 3 1,-1-2-2,2-3 0,-3-11-1,4-3-3,-8-19-9,9 7-25,-6-13 1,4-5-3,-8-9 3</inkml:trace>
  <inkml:trace contextRef="#ctx0" brushRef="#br0" timeOffset="2541">3841 2130 41,'5'11'36,"8"0"2,7-6 0,7 12-20,-5-21-7,17 11-3,-10-9-3,6 2-2,-2-4-3,-4-5-2,1 6-4,-12-19-18,9 9-13,-5-9 0,1-1-1,-3-6 1</inkml:trace>
  <inkml:trace contextRef="#ctx0" brushRef="#br0" timeOffset="2836">4355 612 38,'0'0'36,"3"-76"1,-3 76-1,0-46-19,0 46-8,0 0-4,0 21-1,-3 10-1,3 6-1,0 8-1,1 8 0,-1 6-1,2 5 1,-1-1 0,0-6-2,0-6 1,-2-8-4,7-1-2,-14-21-16,10 1-14,-2-13-1,0-9-2,0 0 4</inkml:trace>
  <inkml:trace contextRef="#ctx0" brushRef="#br0" timeOffset="3139">4614 845 13,'-1'10'32,"-3"8"0,-10-1 1,-10 6-18,9 8-3,-14-3-2,9 5-2,-7-7-2,11 3-4,-1-7 3,13 3-1,1-6-2,12 0 1,2-2 0,10 3-1,2 0-1,5-2-1,3 0-5,-7-3-31,8-4-1,-2-2 0,1-3 0</inkml:trace>
  <inkml:trace contextRef="#ctx0" brushRef="#br0" timeOffset="4099">1037 3086 64,'0'0'37,"-15"-12"-3,4 5 2,-11-7-28,5 8-4,-9-3 0,-2 6-2,-7 2-1,-3 8 0,-5 8 0,-5 11 0,0 11 0,5 11-1,5 7 0,6 10 0,10 5 0,12 4 0,14-4 0,16-5 0,9-10 0,14-6 1,10-10-1,10-14 1,6-15 0,7-11-1,4-12 1,0-12 0,-3-11 0,-6-9-1,-10-11 2,-9-5-2,-14-5 1,-14-2-1,-19-1 1,-15 5 0,-15 3-2,-13 9 1,-13 10-1,-8 10 1,-4 13-2,-4 5-1,8 17-5,-6 2-29,22 8 2,5-2-3,22 2 2</inkml:trace>
  <inkml:trace contextRef="#ctx0" brushRef="#br0" timeOffset="4912">1406 2703 64,'0'0'35,"-7"-12"-1,7 12-2,0-13-25,0 13-1,9-14-1,1 9-2,-2-6 0,4 5 0,0-3 0,5 4-1,-1-3 0,1 3-1,-1 0 0,-2 1 0,-1 2 0,0 1-1,-2 4-1,-1 2 2,-1 2-1,0 8 0,-1 2 0,0 7 0,-2 5-1,-2 3 1,-3 5-1,-5 3 1,-5 3-1,-7-1 1,-3-2-1,-4-2 1,-2-5-1,-3-3 1,2-6-1,0-6 0,5-5 1,3-7 0,4-4 0,2-6 0,12 4 0,-13-17 1,10 5 0,3 0 0,1 0 0,-1 12-1,11-14 1,-1 13-1,3 4 0,3 3 0,3 3 0,3 4 0,0 0-1,3 0 2,-1 0-1,1-3 0,-2-2 0,-2-2 0,0-5 0,-4-3-2,2-1-2,-9-13-9,6 6-24,-8-9 0,2 2 0,-4-7-1</inkml:trace>
  <inkml:trace contextRef="#ctx0" brushRef="#br0" timeOffset="5965">1828 2197 47,'5'-14'33,"-5"14"0,0 0-1,0 0-25,-6 10-2,0 3-1,4 10-2,-4 4-1,3 5 2,-4 4-2,4 6 2,-2-3-1,3 2-1,-2-4 0,3-1-1,1-4-1,0-5-2,6 2-4,-13-16-15,10 4-12,-2-8 0,-1-9-1</inkml:trace>
  <inkml:trace contextRef="#ctx0" brushRef="#br0" timeOffset="6278">1988 2417 39,'10'2'33,"-10"-2"1,0 0 0,0 0-23,-8 16-4,-10-12-1,3 9 0,-7-4-2,6 4-1,-4-2-2,5 4 2,3-4 0,10 5 0,3-4 0,10 1 0,2 0 0,4 2-1,1-1 1,2-2-4,-1 2-2,-7-7-5,9 4-29,-21-11 1,19 13-3,-19-13 2</inkml:trace>
  <inkml:trace contextRef="#ctx0" brushRef="#br0" timeOffset="7203">1706 1862 49,'-44'-12'34,"1"3"0,-2-1 0,6 6-29,-9-7 0,-1 13-1,-8-1-1,-1 8 0,-6 6-3,0 9 1,-5 6 0,-3 8-1,-4 9 0,0 10 1,-6 9-1,3 6 1,-3 5-1,2 6 1,4 5-1,0 3 1,5 4 0,5 2 0,8 0 0,3 2-1,9-1 0,4 1 0,7 3-1,9-2 1,8-2-1,8-4 0,11-1 0,10-4 0,11-4-1,9-10 1,13-8 0,11-6 0,13-10-1,14-8 0,11-9 1,7-8 1,10-9-1,5-6 1,3-8-1,4-5 1,-2-7 0,-3-3 0,-5-5 1,-3-3-1,-7-1 0,-4-6 1,-10-2 0,-6-4 1,-9-6-2,-6-3 3,-7-9-2,-6-6 0,-8-12 0,-3-6 0,-10-13-1,-2-4 1,-7-10 0,-4-8 0,-6-4 2,-3 1-1,-7-4 1,1 6 0,-8-4 1,-1 8 0,-8-2 0,-4 9-1,-9 1 0,-4 6-1,-13 6 0,-8 8-1,-10 9 0,-8 12 0,-5 12-1,0 10 0,-3 9-1,5 10-1,9 8-2,4-3-4,21 13-30,6-7-2,31 6 1,-5-16-1</inkml:trace>
  <inkml:trace contextRef="#ctx0" brushRef="#br0" timeOffset="8139">3641 73 51,'-76'-40'37,"76"40"-2,-84-26 1,42 22-30,-9 1 0,3 7-2,-8 6 0,0 5-1,-5 10-1,2 7 1,-5 6-2,2 9 1,-1 7-2,1 9 1,2 7-1,1 9 0,1 1 1,2 6-2,5 7 2,2 0-1,4 3 1,5 1 0,5-3-1,7 0 1,7 5-1,4 0 1,6-2-1,7 3 1,5 0-1,6-4 1,6 0-1,9-7 1,5-2 0,8-5-1,7-4 0,7-7 1,6-3-1,7-4 1,4-5-1,5-2 0,8-7 1,5-2-1,7-7 0,5-4 0,10-7 0,2-8 0,10-11 0,6-6 1,2-13-1,1-10 0,1-11 0,0-12 2,-5-12-2,-3-10 1,-9-14-1,-8-12 2,-10-13-2,-12-8 1,-12-16 0,-14-7-1,-17-11 1,-14-2 0,-16-4 0,-16-1-1,-16 1 2,-12-6-2,-20 14 1,-11 4 0,-15 17-1,-11 5 1,-12 18-1,-13 9-2,-10 18-1,-16 17-1,1 7-7,-20 14-31,-3 7 2,-12 12-1,1 6 0</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05:54.580"/>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12 0 61,'0'0'34,"0"0"-1,0 0-10,1 15-17,-1-15-5,-10 15-3,9-4-3,1-11-5,-3 16-10,3-16-11,-1 10-2,1-10 3</inkml:trace>
  <inkml:trace contextRef="#ctx0" brushRef="#br0" timeOffset="155">115 148 16,'2'15'19,"2"8"-17,-8 8-12,-11-15-5</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3:14.97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4892 4 63,'16'-6'38,"-3"5"-1,-13 1 1,21-4-25,-21 4-7,0 0-1,0 0 0,0 0 0,0 0-1,0 0-1,0 0 0,0 0 0,0 0-2,0 0 0,-4 10-1,4-10 1,-12 21-1,1-5 0,-4 8 0,-5 7 0,-5 6 1,-5 6-2,-8 6 2,-7 9-1,-5 7 0,-11 8 1,-6 11-2,-9 6 1,-11 13 1,-9 5 0,-10 14-1,-9 8 0,-16 10 1,-5 6 0,-11 3 1,-6 7-1,-8 3 1,-5 2 0,-3 2-1,-1 0 1,-4 0-1,-4-3 1,-3 3-1,-5-2 0,-1-2-1,1-5 0,5-8 0,4-3 1,8-8-1,13-6 0,12-13 0,16-9 0,16-10 0,17-10 0,11-11-1,15-12 0,14-11 1,11-11-1,9-8 1,10-9 0,6-9-1,5-2 2,3-7 0,11-7-1,-13 9 0,13-9 0,-10 9 0,10-9 0,-10 8 0,10-8 0,0 0 0,-12 11 1,12-11-1,0 0 1,0 0-1,0 0 1,0 0-1,0 0 0,0 0 0,-2-11 0,5 0 0,4-5-1,2-8 1,4-6-1,3-11 1,3-10 1,2-9-1,4-11 1,1-2-1,-1-3 1,0 2 0,-1 0-1,1 8 0,-3 9 1,-3 8-1,-4 15 1,-4 10-1,-1 12 0,-10 12 1,0 22-1,-10 11 0,-4 16 0,-8 14-1,-5 13 0,-7 12 1,-7 9-1,-2 1 1,-6 2-1,-1-3 1,4-8 0,1-12 0,6-11 0,8-12 0,7-12 0,5-10 0,8-12 0,7-10 0,4-10 0,21-10 0,4-4 0,11-8 0,11-1 0,11-4 1,15-4-1,7 1 0,9 1 0,1 6 1,1 2-1,-2 8 0,-4 2 0,-10 4 0,-8 6 1,-10-1-1,-12 4 0,-11 0 1,-10 0-2,-9-1 1,-15-1-1,11-2-1,-14-8-3,3 10-1,-19-30-6,18 14-16,-13-15-14,3-4 0,-6-11 0,5 0 2</inkml:trace>
  <inkml:trace contextRef="#ctx0" brushRef="#br0" timeOffset="1203">712 3717 79,'-29'-13'40,"7"10"-2,0 1 3,11 15-20,-5-6-15,11 8-2,3 7-1,8 11 0,5 9-2,9 9 1,5 8 0,7 8-1,4 1-1,6 6 1,1-1-1,2-5-1,-3-4 1,-4-6-1,-5-7 1,-3-5 0,-7-10 0,-5-11-1,-6-7 1,-5-6 0,-7-12 1,-4-13-2,-7-8 2,-8-13-1,-6-10 0,-10-11 1,-8-12-1,-9-10 1,-5-5 0,-3 3 1,-3 1-1,4 9 0,5 11 0,11 11-1,8 16 1,10 17-1,11 22-1,17 18 1,10 16 0,9 13 0,8 9 0,6 13 0,5 1 0,3 2-1,-1-8 1,-2-9-1,-6-10 1,-4-11-1,-7-11 1,-7-11-1,-6-10 1,-11-10 0,2-13-1,-13-10 1,-4-14 0,-7-11 1,-4-10-1,-6-12 1,-1-1 0,0 3-1,4 10 1,0 10 0,3 22-1,1 22 0,0 25-1,3 22 1,-2 21-1,-1 10 0,-3 7 1,1 4-2,1-8 2,6-8-2,5-12 2,4-14-1,8-15 1,7-14 0,7-21 1,8-11-1,3-14 1,2-12 0,2-12 0,0-10 1,-1-3-1,-3 3 0,-6 11 0,-4 7 1,-5 12-2,-8 17 1,-10 21 0,-4 21-1,-10 13 0,-4 12-1,-5 1 0,0 4 0,1-1 1,5-8-2,9-6 1,9-12 1,13-15-1,9-12 1,13-10 0,7-10 0,4-8 1,6-5 0,1-5 0,-2 2 0,-6 6-1,-5 4 2,-11 7-2,-5 7 1,-14 13-1,0 0 2,-27 25-4,1-4 2,-5 0 0,-2 2-1,1 0 1,3-3-1,6-4 0,9-8 1,14-8-1,0 0 1,26-3 0,-1-5 0,6-2 0,2-1 0,0-1 1,-3 3-1,-7-1 1,-8 6-1,-15 4 0,0 0 0,-26 15 0,-4 0 0,-3 6 0,-3 2-1,1 1 1,3 2-1,8-2 1,12-2 0,13-10-1,15-5 1,10-11 1,10-5-1,7-3 0,3-5 1,0-1-1,-3-2 0,-8 3 1,-7 5-1,-8 5 0,-10 5 0,-10 2 0,-7 11 0,-6 0 1,1 2-1,-4 3-1,2-1 1,0-1-1,1-3-1,8 0-2,-4-12-6,9 1-13,0 0-18,19-28-3,-7-1 3,5-8-2</inkml:trace>
</inkml:ink>
</file>

<file path=ppt/ink/ink21.xml><?xml version="1.0" encoding="utf-8"?>
<inkml:ink xmlns:inkml="http://www.w3.org/2003/InkML">
  <inkml:definitions>
    <inkml:context xml:id="ctx0">
      <inkml:inkSource xml:id="inkSrc0">
        <inkml:traceFormat>
          <inkml:channel name="X" type="integer" max="1023" units="in"/>
          <inkml:channel name="Y" type="integer" max="1023" units="in"/>
        </inkml:traceFormat>
        <inkml:channelProperties>
          <inkml:channelProperty channel="X" name="resolution" value="105.73643" units="1/in"/>
          <inkml:channelProperty channel="Y" name="resolution" value="140.98676" units="1/in"/>
        </inkml:channelProperties>
      </inkml:inkSource>
      <inkml:timestamp xml:id="ts0" timeString="2011-11-16T22:23:53.0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-2147483648-2147483648,'0'0</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3:53.38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287 837 88,'-3'-21'38,"5"7"0,-5-2 1,12 5-33,-8 1-3,10 0-1,5-1-1,11-3 1,9-8 0,16-1 0,14-9-1,17-3 1,13-9-1,13-3 1,9-6-2,8-1 1,3 3-1,2-2 0,-5 3 1,-6 3-1,-8 5 1,-8 6-1,-11 4 0,-11 6 1,-14 4 0,-12 7-1,-13 2 1,-10 3-1,-11 6 0,-9-1-1,-13 5 0,0 0-2,-20-8-2,-13-1-5,2 9-31,-26-4 0,-7 5 0,-19 0 0</inkml:trace>
  <inkml:trace contextRef="#ctx0" brushRef="#br0" timeOffset="556">240 561 33,'10'-6'34,"0"2"3,-10 4-3,14-5-10,-18-4-10,4 9-5,0 0-2,0 0-2,0 0 0,0 0-1,0 0-1,0 0 0,-17 16 0,6 3-2,-6 2 1,-1 5-2,-7 7 2,-2 0-2,0 5 1,-1-1 0,1-4 0,4-4 0,3-7-1,5-4 0,5-6 0,5-3 1,5-9-1,0 0 1,22 5-1,2-9 0,7 2 0,6-1 1,6 0-1,3 1 1,1-1-1,2 5 1,-5-5-1,-5 3 0,-7 1 1,-4-3-2,-6 5 1,-6-2 0,-5 2 0,-11-3 0,10 3 1,-10-3 0,0 0-1,0 0 1,-14-12 1,6-1-2,-6-5 1,-3-5 0,-3-1 0,0-7-1,-2 2 0,1 0 0,3 4 0,0 2-1,6 2-2,-1-1-2,15 4-35,-7-6-2,7-7 1,2-16-1</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03.2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138 702 74,'0'0'38,"13"-14"-1,1 7 1,6 3-26,6-7-9,10 2-1,8-7 0,13-2 2,10-8-1,14-2 1,10-11-1,17-6 1,6-9-1,10-4-1,3-1 0,-2 2-1,-2 0 0,-8 8-1,-11 2 0,-14 13 0,-15 6 1,-15 9-2,-13 6 1,-12 5-1,-10 7-1,-11-1-2,-5 8 1,-9-6-4,-6 18-5,-18-8-28,3 4 1,-16 2 0,-7 6 0</inkml:trace>
  <inkml:trace contextRef="#ctx0" brushRef="#br0" timeOffset="517">268 427 52,'0'11'34,"1"7"-1,-6-1 0,-7 2-17,3 11-11,-8 1-1,-3 7-1,-8-2 0,0 4 0,-5-5 1,4-1-1,-2-9 0,7-3 0,4-7-2,9-2 1,9-4 0,16 1 0,12-2-1,11 1 1,11 3-1,9-1 0,7 4-2,-1-9-14,8 6-23,-7-5 1,-7-4-2,-8-3 0</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24.91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178 93 61,'-6'-16'36,"-2"7"-4,8 9-8,-23-16-12,23 16-4,-19-16-3,19 16 0,-13-16 0,13 16-2,-7-12 0,7 12-1,0 0-1,6-9 0,5 10-1,6 1 0,6 2 0,6 4 0,5-1 0,6 2 0,3 2 1,0 0-1,0 1 0,-2-1 0,-1-1 0,-6-2 0,-3 1-1,-7-4-2,1 0-2,-13-11-6,9 8-23,-21-2-2,15-13-2,-17 2 1</inkml:trace>
  <inkml:trace contextRef="#ctx0" brushRef="#br0" timeOffset="407">57 144 36,'-17'2'34,"0"-3"1,6 2 0,-3-9-16,14 8-7,0 0-7,0 0 0,9-4-1,9 6 0,4-5 0,10 4-1,2-5 1,11 5-1,-1-2 0,6 2-1,-3 1 0,1 0-1,-2 0 0,-1 2 0,-5-1 0,-2 1-1,-3 3-1,-7-3-3,8 4-33,-14 0-3,-3 1 1,-19-9-3</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42.7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1439 348 89,'-26'-28'37,"-7"0"1,-2 13-5,-9-4-30,1 11 0,-5 6-1,-4 12 0,-4 7-1,-1 13 2,-4 9-2,1 14 1,1 11-1,2 14 1,5 14-2,5 11 1,8 12-1,9 8-1,13 6 1,13 2-1,13-3 0,15-3 0,13-9 1,14-7-1,16-10 0,12-13 0,12-11 0,9-15-1,8-14 1,4-15-1,7-15 0,3-17 0,-2-17 1,-1-16 0,-4-16 1,-8-13 0,-4-14 0,-12-13 1,-13-9 0,-10-6 0,-18-9 1,-17-3 1,-20-9 0,-15-1-1,-21 3 1,-11 3 0,-18 6 1,-11 7 0,-13 7-1,-6 12-1,-5 16 0,0 13 0,-2 15-2,2 10 1,4 11-2,4 10-1,9 11 0,6 0-4,15 17-7,-6-6-27,15 7 0,-1-1 0,8 9-1</inkml:trace>
  <inkml:trace contextRef="#ctx0" brushRef="#br0" timeOffset="772">22 758 60,'0'0'38,"-11"-4"-1,11 4 2,0 0-21,-12-9-10,12 9-3,0 0-1,0 0-1,0 0-1,17 17-1,-3-4 0,6 4 0,6 5 0,7 7-1,5 4 1,5 1-1,4 4 0,0-4 1,2 1-2,-3-3 2,-2-4-1,-4-6-1,-6-3 1,-6-6 0,-7-3 0,-5-3 0,-6-2 0,-10-5 0,1 9 1,-1-9 0,-24 13 0,4-4-2,-6 6 2,-5 2-2,-5 7 1,-3 5 0,-2 6 0,0 5-1,1 5 0,2 4 2,2 0-2,5-1 1,5-3 0,4-6 0,3-8-1,6-5 1,4-11 0,9-15 1,-9 5 0,8-17-1,1-14 1,2-7-1,0-12 1,2-9-1,-1-11 1,2-10-1,-2-6 1,-1-2 1,-2-2-2,-1 5 2,-3 3-1,-1 12 0,-1 9 0,1 14 0,-1 11-1,0 9-1,6 22 0,-10-18-5,22 22-33,-9-14-2,13-1 1,4-14-1</inkml:trace>
  <inkml:trace contextRef="#ctx0" brushRef="#br0" timeOffset="1847">5599 545 75,'-38'-22'39,"-5"0"-1,5 15-6,-12-10-21,13 15-4,-6 1-3,2 10-1,-3 5 0,5 7-2,-3 7 1,4 10 0,0 9-1,1 12 0,5 9 0,4 13-1,6 9 1,4 10-2,7 8 1,5 5 0,7 3-1,7 0 0,6-3 1,8-4-1,8-8 1,9-8-1,10-9 1,6-10 0,9-12-1,7-12 1,8-11-1,7-14 0,6-11 1,2-13-1,4-11 0,0-15 0,0-9 1,-1-13 0,-4-10 0,-3-8 0,-8-12 1,-4-5-1,-12-10 1,-7-4-1,-12-5 1,-11-4 1,-13-5-1,-13-5 1,-14-2 0,-12 1 0,-12-1 0,-6 8 1,-12 4 0,-8 6-2,-7 13 2,-7 12-2,-9 14 1,-5 15-1,-4 12 0,-8 15-1,1 12 0,1 10 0,1 8 0,7 8-2,8 3-1,7-10-8,21 9-29,5-12-3,18-3 2,11-15-3</inkml:trace>
  <inkml:trace contextRef="#ctx0" brushRef="#br0" timeOffset="3084">2743 1044 53,'-10'-6'35,"10"6"0,-15-14-2,15 14-15,-11-5-8,11 5-2,0 0-3,0 0 0,-12-4-2,12 4-1,0 0 0,0 0-1,0 0 0,4 11-1,-4-11 0,14 9 0,-1-4 0,6 2 0,4-1 1,5 1-1,6-1 0,7-1 1,7 0-1,5-1 1,4-3-1,4 1 1,2-2-1,5-1 1,-2 0-1,-1 1 0,-1 0 0,0 0 0,-3-1 0,-1 2 0,-1 0 0,-2 0 1,0 1-1,-3-1 0,-2 0 0,-3-1 0,-4 2 0,0-1-1,-7 1 1,-3-1 0,-5 1 0,-2-1 1,-4 1-1,-2 0 0,-6-2 1,1 1 0,-3 0-1,2 0 0,-2 0 1,3 1-1,0-1 0,3 0 1,1 0-1,0 0 0,3-1 0,1 0 1,1-3-1,1 0 0,-1-1 1,-3 1-1,0 0 0,-1-1 0,-4 2 0,-2 0 0,-3 2 0,-3 0 0,-10 0 0,13 2 0,-13-2 1,0 0-1,0 0 0,0 0 0,0 0 0,0 0 0,0 0 1,0 0-1,0 0 0,0 0 0,1-10 0,-1 10 0,-7-11 0,7 11 0,-14-20 0,5 6 0,-2-1 1,-3-1-1,-1-4 0,-3 3 1,0-4-1,-2 4 1,1-1 0,-1 4 0,2 2 0,2 2 0,-1 1 0,5 4 0,0 1 0,3 2-1,9 2 0,-11 0 0,11 0 0,0 0 0,0 15-1,0-15 1,13 17-1,-2-4 1,5 0 0,1 1 0,3 2 0,1-2 0,1 2 0,0-3 0,-1 1-1,0-2 1,-3 0 0,-2-1 1,-2-3-1,-1 1 0,-3-3 0,-1 0 0,-9-6 0,11 8 0,-11-8 0,0 0 0,3 12 0,-3-12 0,-8 10 0,8-10 0,-19 14 0,5-4 0,-5 1 0,-3 3 0,-5 1 1,-1 2-2,-2 1 2,0 0-2,1 2 2,0-4-2,5 2 2,0-5-2,7-2 0,3-8-2,14-3-6,-15-19-30,30-8-3,9-21 2,22-20-3</inkml:trace>
  <inkml:trace contextRef="#ctx0" brushRef="#br0" timeOffset="5549">3592 449 83,'-18'15'39,"-3"-4"-2,1 6 0,-10-8-30,9 6-5,2 3-1,3 4 0,4 6 0,8 4-1,6 1 0,7 0 0,10-1 0,6-4 1,8-6 0,7-10 0,2-14 0,4-8 0,-1-11 0,-1-5 1,-7-7 0,-6 0-1,-12-4 1,-9 4 1,-13 5-2,-13 6 2,-11 6-2,-6 7 0,-3 6-2,-3 5-2,11 15-12,-1-9-25,14 5-1,15-13 1,0 0-1</inkml:trace>
  <inkml:trace contextRef="#ctx0" brushRef="#br0" timeOffset="6181">6210 102 82,'-26'-24'37,"-8"-2"0,1 12-7,-13-6-22,6 11-3,-10 0-1,-1 11-1,-6 1-1,0 7 1,-5 3-1,-1 8-1,-3 2 0,-1 6 1,0 3-2,0 4 1,-1 4-1,1 3 1,-1 0-1,3 1 1,3 1-1,3 0 0,4-2 0,6 0 0,4-3 1,5 1-1,6 1 0,4 0 0,5 1 0,4 2 0,4 5 1,2 3-1,5 4 0,3 3 0,2 3 0,1 2-1,0 4 0,2 3 0,2 1 1,1 4-1,2-1 1,2 3-1,1-2 1,3 0 0,3-5 0,4-1-1,4-4 1,2-6-1,5-2 1,4-5-1,3-2 1,5-5 0,1-2-1,3-4 1,6-5 0,3-1 0,2-5 0,2-6-1,7-3 1,2-6-1,6-6 1,2-4-1,3-8 1,2-5 0,3-10 0,1-6 0,-1-9 0,2-7 0,-1-8 0,-3-7 0,-1-4 0,-3-6-1,-3-2 1,-4-4 0,-6-1 0,-5-1 1,-6-3-1,-9-1 0,-6-5 0,-7-2 1,-9-2 0,-9-4 0,-8-3 0,-7-4 0,-8-3 1,-5 2-1,-6 1 1,-7 2 0,-2 2 0,-3 7-1,-3 5 1,-2 9-1,-5 9 0,-1 9 0,-2 9 0,-1 9-1,-1 9 1,-2 9-2,0 10 1,2 6-2,3 7-1,-4-5-12,8 17-25,1-5-1,11 6 0,0-1-1</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51.7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77 82,'0'0'39,"13"-3"-2,-13 3-7,21-3-28,-6 16-1,7 7 0,4 8-1,5 9 1,6 11-1,5 5 1,1-1-1,5 1 1,-2-3 0,2-5-1,-4-6 1,-4-5-1,-6-12 1,-5-3-2,-7-8 2,-5 0-1,-8-4 0,-9-7 1,-1 12-1,-9-7 0,-9 1 0,-6 0 0,-9 3 0,-7 1 1,-8 1-1,-4 5 1,-1-1 0,-1 6 0,0-5 0,5 0 0,8-4-1,7-9 1,8-10-1,10-12 0,7-10 0,8-16 1,8-9-1,5-9 0,0-6 0,2 3 1,2 2-1,-2 5 0,0 10-2,-7 2-4,11 22-33,-12-5 0,6 12-1,-1-6 0</inkml:trace>
  <inkml:trace contextRef="#ctx0" brushRef="#br0" timeOffset="688">951 6 78,'-41'11'41,"-7"4"-1,6 20 0,-6 8-36,9 12-1,1 18-2,6 12 0,5 22 0,8 6-1,9 14 1,8 5-2,11 4 1,12-5 1,11-11-2,14-16 1,14-20-2,14-20 2,13-24-2,11-21 2,10-19-1,4-20-1,6-14 1,1-10-1,-4-12 3,-9-10-2,-11-8 3,-11-4-2,-16-12 2,-16-3 1,-21-6-2,-20-7 2,-21-4-1,-20 2 1,-20-2-1,-14 8 0,-16 10 0,-10 16 0,-11 10 0,-1 23-1,-1 16 1,3 18-1,10 16-1,10 9-1,15 10-1,13 1-2,24 9-1,14-11-4,36 12-33,4-15 1,23 9 1,11-8-2</inkml:trace>
  <inkml:trace contextRef="#ctx0" brushRef="#br0" timeOffset="1287">2481 687 75,'-24'6'40,"-1"-7"1,11 8-1,-3-10-31,17 3-4,0 0-2,23 17-1,5-10-1,12 6 0,10 3-1,11-1 0,15 4 1,10-4-1,10 2 0,8-6 0,5-2-1,1-4 0,2-7 1,1-2-1,-4-8 0,-9 2 0,-9-4 1,-8-2-1,-11 2 0,-12-1 1,-9 2 0,-15 2 0,-10 7-1,-9-1 1,-7-2 0,-10 7 0,-7-12 1,-4 5-1,-5-2 0,-4-4 1,-6 0 0,-3-4-1,-6 5 1,-2-2 0,-3 0 0,0 4 0,1-2 0,5 6 0,4 0 0,6 3 0,8 1-1,16 2 1,0 0-1,10-2 0,13 6-1,8 0 1,7 2 0,3 3 0,6 0 0,2 4 0,-2 0 0,-6 3 0,-7 1 0,-7 3 0,-7 5 0,-9 4 0,-7 6 0,-10 0 1,-8 4-1,-6 1 1,-5 1-1,-3 0 1,-2-6-1,-1-2 0,2-3-1,4-6-1,4-3 0,2-8-2,9 2-1,-2-19-5,12 4-31,-4-12 0,4 2 0,-6-10 1</inkml:trace>
  <inkml:trace contextRef="#ctx0" brushRef="#br0" timeOffset="2079">2922 274 76,'0'0'40,"0"0"-1,18 8-3,-5-17-31,7 0-3,4-4 0,7 0 0,1-5 0,2 2-1,-2-1 0,-1 5 0,-3 1 0,-3 10 0,-5 4 0,-5 11-1,-3 9 0,-5 6 0,-4 13 0,-1 3 0,-3 8-2,-2-4 0,0 5-1,-6-8-2,5 3-4,-13-17-24,10-2-5,-7-13-1,3-3 1</inkml:trace>
  <inkml:trace contextRef="#ctx0" brushRef="#br0" timeOffset="2342">3064 615 62,'-10'-2'37,"1"-4"2,9 6-1,0 0-26,14-3-6,1 2-2,8 1-1,5 0-2,3-2 0,7 3-4,-4-9-34,12 7-2,-4-6 0,8 0-1</inkml:trace>
  <inkml:trace contextRef="#ctx0" brushRef="#br0" timeOffset="2767">5077 641 81,'-45'-24'41,"-8"-3"-1,5 15-5,-11-2-30,4 12-1,-3 5-1,1 15-1,0 6 0,1 17-1,1 12 0,5 11-1,9 15 1,8 6-1,10 16-1,16 2 3,16 6-3,17-4 1,23-1-2,13-8 0,18-7-2,13-18 3,17-11-1,3-21-1,8-13 1,3-20-2,2-17 2,-4-15 0,-8-17 3,-8-7-1,-16-19-1,-10-6 1,-23-7 0,-16-5 2,-26-4 2,-19-2-1,-26-5 1,-19-1-3,-18 7 3,-14 11-1,-10 4-1,-5 18 0,-5 12 0,3 14-2,4 18 0,8 12-1,14 13-2,8 0-2,18 18-5,2-12-31,27 9-1,7-10 1,21 3 0</inkml:trace>
  <inkml:trace contextRef="#ctx0" brushRef="#br0" timeOffset="3279">5242 344 77,'-45'-28'41,"2"15"-1,-14-4 1,5 7-36,-11 4-2,0 5-1,-3 7-1,2 13 0,1 8-1,-1 13 1,-2 10 1,3 18-1,-2 13 0,2 9 0,4 12-1,2 2 0,6 10 0,7 1 1,10 1-2,8-11 3,11-2-3,13-5 2,13-8-2,15-8 1,14-9 1,15-11-3,15-6 1,14-12-2,13-5 1,11-10-1,14-7 1,3-3-2,11-5 0,-2-4 0,7-7 1,-6-4-1,0-10 2,-6-8 2,-9-10 3,-8-13-2,-14-16 1,-8-8 3,-17-14-2,-11-9 1,-19-12 1,-13-6-4,-19-16 0,-16-5 1,-19-7 1,-13-3-2,-15 2 2,-12 9-1,-10 8 1,-9 18-1,-7 16 0,0 28-1,-5 17 1,2 20-2,1 15 1,5 10-2,7 11-4,0-11-17,24 8-21,8-26-1,24-25-2,14-39 1,10 77 45</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4:01.9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621 284 4,'-27'6'22,"-13"-5"-4,4 2-4,-2 4 0,-3-1-1,4 7-2,-6-2-1,9 9-1,-6 0-1,9 8-2,-2 0-1,4 9 0,0-1-3,3 7-1,2 7-1,1 4 0,2 4 0,4 4-1,1 5 1,5 3 0,1 7-1,4 0 0,4 3 1,1-2-2,6 3 1,1-4-2,10 1-1,3-6-2,10 2 0,-1-13-4,16 1 0,1-16 1,14-1-1,1-16 2,10-9 2,0-15 4,10-13 3,6-9 3,2-16 2,6-6 0,-2-10 1,6-5-2,0-7-1,2 0-3,0-1-3,-5 0-1,-3 4-1,-5-4 0,-6 3 1,-8-1 1,-8 0 1,-10-1 2,-10-2 2,-7 0 3,-16-7 2,-5 4 2,-19-12 1,-2 8 1,-21-13-1,-3 9 1,-25-11 0,0 11-2,-17-5-3,-3 11-3,-13 6-1,-2 12 0,-6 12-2,-3 14 0,3 14-2,3 7-6,9 15-28,7 8 0,14-1-2,18-4 0</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28.17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86 736 44,'-17'15'36,"6"-13"1,11-2 0,-24-2-20,24 2-7,-12 3-3,12-3-1,-10 1-1,10-1-1,-6 13-2,4-1-1,0 7 0,2-1-1,1 7 1,2 0-1,2 1 1,4-3-1,4-8 2,11-10-1,8-17-2,9-12 3,13-17-2,10-15 1,12-15 0,12-12 1,8-6-1,7-2 1,4 4 0,-1 6-1,-5 8 0,-4 14 0,-12 10 0,-11 13-1,-11 9 0,-12 8-1,-10 10-4,-12-5-24,6 11-12,-11-5 0,2 1-2</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26.31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67 56,'4'-10'33,"-4"10"1,11-3-2,-11 3-20,17-1-5,-4 1-1,12 6 0,2-5-1,13 5 0,5-6 0,13 4-1,4-8-1,9 2 0,3-4-1,4 1 0,-3-2-1,-1-1 0,-5 3-1,-7 1 1,-7 0-1,-6 2 0,-9 1 0,-7 1-1,-7 0 0,-8-1 0,-7 1-1,-11 0-2,0 0-3,-15-14-6,15 14-20,-29-6-5,4 5-1,-6-4 2</inkml:trace>
  <inkml:trace contextRef="#ctx0" brushRef="#br0" timeOffset="395">109 202 66,'0'0'35,"5"-15"0,12 3-6,14 10-15,-1-11-5,17 12-1,1-6-2,10 8 0,-1-3-2,9 5-1,-5-3 0,4 5-1,-7 0-1,-2 1 0,-5 4-3,-9-8-9,-1 8-27,-12-2-1,-8 4 0,-14-3-1</inkml:trace>
  <inkml:trace contextRef="#ctx0" brushRef="#br0" timeOffset="8316">331 308 52,'13'-8'33,"-13"8"0,0 0-9,0 0-6,0 0-7,0 0-4,0 0-1,0 0-1,0 0-1,0 0 0,0 0-2,-8 16 1,4-2-2,2 11 1,-3 8-1,3 12-1,-3 9 2,4 12-2,-2 12 2,2 6-1,0 4 0,2 2 1,0-6-1,1-3 1,0-12 0,-1-5-1,2-13 0,0-10 0,0-12 0,0-7-1,-1-9 0,-1-4-1,-1-9 0,0 0-3,3-12-1,-8-6-1,4 5-2,-10-11 0,6 8-1,-10-10 1,7 10-1,-10-3 3,6 10 2,-7-3 1,4 6 3,0 4 0,2 1 2,3 7 2,-1-1 0,9 10 2,-4 2 1,12 10-1,-4-1 0,7 8-1,-2-2 0,5 4-1,-2-5-2,3-1 0,-1-12 0,5-5 0,2-15 0,7-10 0,2-15-1,6-6 0,3-8-1,0-5-3,8 9-20,-12-5-15,-6 11 0,-12 8-1,-15 23 2</inkml:trace>
</inkml:ink>
</file>

<file path=ppt/ink/ink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05:5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0 0,'-1'19'5,"-1"-4"-6</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35.68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7475 2778 77,'2'-11'34,"-2"11"-1,0 0-10,6 10-17,2 15-4,-1 11-1,2 14 0,1 14-1,1 12 1,-1 12-2,-1 3 1,-4 6 0,-2-1 0,-3-3 0,-2-2 0,-4-11 0,-2-6-1,-1-12 2,0-8-2,-2-11 2,3-11-2,1-11 2,1-9-2,6-12 2,0 0 1,-3-16-1,11-2 1,4-7-1,9 0 2,7-4-3,10 4 3,8 2-3,8 3 1,5 6-1,5 4 1,3 5-1,-3 3-1,-2 4 1,-8 2 0,-5 1 0,-7 2 1,-8 0-1,-6-1 0,-7 0 1,-5 0-1,-6-1 0,-10-5 1,11 6 0,-11-6 0,0 0 0,0 0 0,0 0 0,-5-11 0,1 2-1,-2-2 0,0-7 1,-2-2-2,0-9 2,-4-5-2,-1-9 1,-4-8 0,-3-7 1,-5-9 0,-6-7 0,-3-2 1,-4-4 0,-2 3 0,-5 3 0,4 5 1,-2 6-1,4 10 0,0 7 1,4 9-2,4 6 0,3 9 0,3 4 0,3 4 0,1 5-1,4 5 0,3 1 0,3 1-1,2 4 0,9-2-3,-9 3-1,9-3-4,12-2-31,-12 2 2,26-1-1,-10-4-1</inkml:trace>
  <inkml:trace contextRef="#ctx0" brushRef="#br0" timeOffset="1368">8290 2919 43,'-6'-15'32,"2"2"1,4 13-9,-10-15-7,10 15-5,0 0-5,-3 23-1,-1 0-3,9 9-1,0 14-1,3 16 0,-1 15-1,4 10 1,-2 12-1,1 5 0,-2 4 0,0 3-1,-9-5 1,1-4-1,-5-10 1,0-8 0,-2-11 0,-1-9-1,-1-13 1,0-9 1,3-11-1,1-8 0,1-10 0,4-13 1,0 0-1,0 0 0,0 0 0,-1-18 0,4 5-1,-2-3-1,5 5-3,-7-13-10,6 8-19,-2-1 0,4 1-2,-4-4 1</inkml:trace>
  <inkml:trace contextRef="#ctx0" brushRef="#br0" timeOffset="1989">8411 2727 49,'-17'-7'33,"3"0"2,14 7-11,-24-10-4,24 10-5,-11-6-7,11 6-2,-2-10-1,2 10-2,13-13-1,1 5 0,2-1-1,7-1-1,5 2 0,7 0 0,7 1 0,6 2 0,6 4 0,10 2 1,8 1-1,9 4 0,6 1 0,7 1 1,5-1-1,8-3 0,5 0-1,2-5 1,0-3 0,1-4 0,-4-2 0,-2-3 0,-2-2 1,-6 0-1,-7 2 0,-7 1 1,-7 2-1,-5 3 1,-6 5-1,-6 2 0,-4 4 0,-9 2-1,-3 3 1,-6 0 0,-4 1-1,-5 1 1,-5 0 0,-4 1 1,-5 4-1,-2 1 0,-4 6 1,-2 5 0,0 9-1,-5 10 1,1 7-1,0 11 0,1 11 0,3 8 0,-1 10 0,4 6 0,0 2 0,4-1 0,0 2 0,-1-4-1,0-7 1,-3-6 0,0-10 0,-3-6-1,-3-13 2,-2-6-2,-3-13 1,-2-6 1,-2-7-1,-1-7 0,-2-5 1,5-13-1,-16 14 0,4-12 0,0-1 0,-6-2 0,1-3 0,-5 1 0,-5-1 0,-2 0 0,-5-1 0,-2 0 0,-3 1-1,-6-2 1,-4 4 0,-4-5 0,-5 1 0,-8-2 0,-9-3-1,-8 0 1,-11-3 0,-5-1 0,-8 1 0,-5 2 0,-3 3 0,0 3 0,3 4 0,4 5 0,5 2 0,7 5 1,6-1-1,4 2 1,8-2 0,4 2 0,9-3 0,6-4 0,4 2-1,8-5 1,3 2 0,7-2-1,7 0 0,4-2-1,9 0-4,-5-16-23,21-3-12,4-15 1,18-16-1</inkml:trace>
  <inkml:trace contextRef="#ctx0" brushRef="#br0" timeOffset="3981">8770 3310 65,'0'0'37,"4"-13"1,0 3-1,-8-8-25,11 1-6,-2-4-1,7 3 0,-1-3-2,6 5 0,0-1 0,7 7 0,2 5-2,6 11 1,0 9-2,4 5 0,0 9 0,0 6-1,-2 5 1,-4 2-1,-2 0 1,-8-5 0,-2-5 0,-6-1 0,-5-7 0,-2-4 1,-5-5-1,-2-5 0,2-10 0,-14 13 0,3-11 0,-5-4-1,-2-2 1,-6-3 0,-5-1 0,-4 2 0,-3 1-1,-2 3 1,2 4 0,0 7-1,5 9 1,4 5-1,8 7 0,7 5 1,8 4-1,7 2 1,6-1-1,6-2 0,4-6 0,4-6 0,3-7 1,3-8-2,1-6 3,-3-11-1,2-4 0,-1-5 2,-3-6-1,-1-4 0,-2 1-2,-6-7-4,7 6-33,-11-4 0,3 0 0,-2-4-2</inkml:trace>
  <inkml:trace contextRef="#ctx0" brushRef="#br0" timeOffset="5462">9817 2935 47,'2'-12'33,"-2"12"0,0 0 0,0 0-18,2 9-9,-1 0-2,6 8-1,0 1-2,2 3 1,0 0-1,2 1-1,3 1-4,-7-9-14,5 5-14,0-1-2,-1 0-1,0 0 1</inkml:trace>
  <inkml:trace contextRef="#ctx0" brushRef="#br0" timeOffset="5987">10140 3144 12,'-13'-10'28,"13"10"0,-20-4-2,2 0-7,6 8-3,-9-7-4,7 12-2,-9-8-3,8 7-2,-5-1-1,5 4-1,-2 0-1,6 4-2,-5 1 0,6 0 0,0 3 0,0-1-1,0 0 2,3 3-1,-1-3 1,1 2 0,1 0-1,3 1 1,1 1-1,1 4 1,4 0-1,1 0 1,4 3-2,3 1 2,1 1-2,4 1 2,4-2-2,4-2 2,2-2-1,1-1 0,1-5 0,4-3 0,2-4 0,2-3 0,-1-3 0,-2-2 0,3-4 0,1-3 1,0-3-1,0-3 0,0-4 1,-2-2-1,-2-5 1,1-3 0,-6-4 0,0-2 0,-6-5 1,-3-2-1,-4-5 0,-5 1 0,-4-4 1,-4 0-2,-5 0 1,-4-1 0,-6 0-1,-6 3 1,-4 3 0,-4 6 0,-5 6-1,-5 6 1,1 9-1,-2 8 1,2 8-2,0 5-1,6 12-1,-1-2-4,15 13-12,-2-7-16,9 5-1,4 0-1,10 2 2</inkml:trace>
  <inkml:trace contextRef="#ctx0" brushRef="#br0" timeOffset="6823">10567 3658 41,'0'0'33,"0"0"1,-4 10-2,9 3-12,-5-13-13,15 21-2,-1-9-3,2 5 0,1 0 0,1 3-2,0-2-1,-4-5-9,3 1-23,-4-4-1,-2-1-1,-11-9-1</inkml:trace>
  <inkml:trace contextRef="#ctx0" brushRef="#br0" timeOffset="14518">10679 3299 24,'0'0'33,"0"0"1,0 0-5,0 0-7,0 0-3,0 0-7,0 0-6,0 0-1,0 0-1,0 0 0,0 0-1,0 0-1,0 0 1,6 9-1,-6-9 0,0 0 0,0 0 0,-1 9-1,1-9 0,0 0 1,-2 10-1,2-10 0,0 0 0,-3 10-1,3-10 1,0 0-1,0 0 1,0 0-1,-1 9 1,1-9 0,0 0-1,0 0 1,11-7-1,-11 7 1,15-10-1,-4 1 0,4-1 1,3-3-1,4-2 0,5-2 0,6 0 0,4-1 1,5-2-1,7-2 0,3 0 1,4-1-1,5 0 1,3 0-2,0 0 2,6-1-2,0 3 2,4 3-1,5 2 0,0 4 0,3 3 0,-1 6 0,2 2 0,-1 7 0,0 0 0,1 5 0,-1 1 0,-2 3 0,-1 0 1,1 1-1,-2 0 0,-5 0 0,-4-2 0,-5 1 1,-6-1 0,-8-1-1,-6-2 1,-6 0 0,-10-1 0,-3 1 0,-7-3 0,-6 1 0,-12-9 1,12 14-2,-12-14 1,2 11 0,-2-11 0,0 0-1,-12 13 0,12-13-1,-13 6 2,4-5-2,9-1 0,-20 0-3,11 0-3,-12-17-13,6 7-21,-10-8 1,3-2 0,-11-8-2</inkml:trace>
  <inkml:trace contextRef="#ctx0" brushRef="#br0" timeOffset="15596">11836 2072 54,'0'0'34,"-12"-14"1,12 14-1,-14-11-17,14 11-9,0 0-2,0 0-1,2 13-1,6 2 0,0 1 0,8 10 0,0 2-1,9 11 1,1 1-2,3 4 0,0 2 0,2-2-1,-3-3 0,-3-2 0,-1-3-1,-5-9 0,-4-3 0,-3-5-1,-1-5 0,-11-14-2,12 16-1,-12-16-1,0 0 0,1-13-1,-1 13-4,-7-21-5,7 21-17,-3-20-4,-3 10 1,-5-2 0</inkml:trace>
  <inkml:trace contextRef="#ctx0" brushRef="#br0" timeOffset="15918">12049 2444 56,'0'0'36,"0"0"0,0 0 0,0 0-13,-11-2-15,11 2-2,-6 15-2,3 2-1,-9 0 0,2 6-1,-6 2 0,3 3 0,-4-2 0,4-1-2,-1-3 1,2-5-1,5-4-1,7-13-3,-7 14-2,7-14-31,0 0-2,3-19 1,10 6-3</inkml:trace>
  <inkml:trace contextRef="#ctx0" brushRef="#br0" timeOffset="17278">13104 2916 43,'-5'-24'33,"0"0"1,3 10-10,-11-12-4,13 26-4,-13-25-5,13 25-2,-7-14-4,7 14-1,0 0-1,0 21-1,4 0 0,2 10-1,2 9 0,0 11 0,1 12 0,0 7 0,-1 4 0,-2 7 1,-3-1-1,0 2 1,-3-3-1,0-6 0,-2-7 0,1-9 0,0-8-1,1-7 0,0-11 0,1-8-1,0-10 0,-1-13-1,0 0-2,5-14-3,7-2-31,-8-16 0,3-2 0,-4-18-1</inkml:trace>
  <inkml:trace contextRef="#ctx0" brushRef="#br0" timeOffset="17668">13153 2683 54,'0'-30'36,"-1"0"0,3 7 1,-7-8-17,12 13-10,-8-4-5,5 8-1,-3 0-2,3 3 1,-4 11-2,10-13 0,-10 13 0,20-10 0,-1 6-1,5 1 1,5 1 0,8 2-1,7-1 1,8 3-1,10 1 0,9 1 1,8 3-2,9 0 1,7-1 0,9 1-1,6-2 1,5 0-1,1-2 1,1-2-1,1-1 1,2-1 1,-1-1-2,-4-1 2,-2 2-2,-6-1 1,-6 1 0,-4-1 1,-8 1-1,-9 0 1,-9-1-1,-6 0 1,-11 0 0,-6-1-1,-7 2 1,-8-1-1,-8 2 0,-5 1 0,-6 1 0,-3 5 0,-5 3 0,-3 6 0,-2 4 1,0 6-2,-2 12 2,2 9-1,-1 14-1,3 10 2,1 16-2,0 10 1,3 13 0,0 7 0,0 6-1,1 3 1,-2-3 0,1-3-2,-3-7 2,-1-6-1,0-8 1,-2-10-1,1-6 0,-2-13 1,0-9 0,-1-11 0,0-8 0,-1-11 0,-1-13 0,-2-6 0,-5-11 0,-4-8 0,-4-6 0,-4-7 0,-7-4 0,-6-4-1,-9-2 1,-4-2 0,-7 2-1,-6 1 1,-6 2 0,-7 4 0,-7 3 0,-7 1 0,-6 3 0,-5 3 1,-6 0 0,-6 1-1,-2 4 1,-3 0 0,1 2 1,1 3-2,4 1 1,3 4 0,3 4-1,4 0 1,9 2-1,7 1 1,7 2-1,7-1 0,10 0 0,6 0 0,12-4-1,7-1 0,8-2-3,4-8-3,23 5-32,-15-21 0,16 5 0,2-12 0</inkml:trace>
  <inkml:trace contextRef="#ctx0" brushRef="#br0" timeOffset="18799">13538 2772 54,'-2'16'36,"5"2"-2,3 10 0,-4-1-21,11 18-6,-5 3-3,3 11-1,-2 0-2,2 5 1,-5-3 0,1-2-1,-5-6 1,1-6-1,-2-10 1,3-7-1,-5-11 1,3-6 0,-2-13 0,0 0 0,12-16 0,-3-1 0,-1-8 1,3-2-1,0-4-1,0 1 0,2 1 0,-4 7 0,1 7-1,3 6 0,1 7 0,1 8 0,5 7 0,0 7 0,0 7 0,3 4 0,-4 2 0,-2 1 0,-6 0 0,-3-1 0,-6-2 1,-5-4-1,-7-4 1,-3-5-1,-7-7 1,-3-1 0,-6-6-1,-4-4 1,-1-4-1,0-4 0,3-1-1,2-3-1,9 4-3,3-15-5,20 7-29,2-7 0,16 1 0,3-6 0</inkml:trace>
  <inkml:trace contextRef="#ctx0" brushRef="#br0" timeOffset="19587">14878 3085 88,'-21'-8'36,"8"6"0,-8-5-10,3 12-20,-9-2-2,2 6-1,-7 2-1,3 9 0,0 5 0,3 9-2,4 6 2,6 12-2,6 7 1,10 5-1,9 1 0,10-2-1,7-5 0,11-8 0,7-11 0,5-16 0,8-15 0,1-12 1,4-15 0,0-11 0,1-12 1,-4-6-1,-6-8 1,-6-2 0,-10-3 0,-10-1 1,-11 2-1,-10 3 1,-16 1 1,-9 6-1,-10 5 0,-7 6 0,-10 6-1,-4 8 0,-1 7 0,1 8-2,4 8-1,2 1-2,11 14-6,-2-4-30,17 10 2,0-4-1,10 5-1</inkml:trace>
  <inkml:trace contextRef="#ctx0" brushRef="#br0" timeOffset="20131">14470 2923 69,'-17'-15'35,"2"5"1,2-10-3,13 20-25,-13-11-1,13 11-2,0 0 0,13 13 0,-4 1-1,7 5-1,0 1-1,5 4 0,-1 1-1,0-2-2,3 1-1,-4-7-2,6 5-5,-11-7-30,12 2 2,-1-2-1,6 5-2</inkml:trace>
  <inkml:trace contextRef="#ctx0" brushRef="#br0" timeOffset="20669">15249 3652 51,'0'0'36,"0"0"0,-3-11-1,3 11-15,0 0-12,17 7-2,-17-7-2,21 16 0,-9-3 0,6 6-1,-3 3 0,6 2-1,-3 3-1,-1 1 0,0-4-1,-3 0 0,-2-3-1,0-6-1,-3 0-2,-9-15-2,16 17-20,-16-17-13,0 0-1,-2-21 1,0 6 1</inkml:trace>
  <inkml:trace contextRef="#ctx0" brushRef="#br0" timeOffset="21098">15054 3225 4,'-10'-7'16,"10"7"-6,0 0-1,-11-11 1,11 11 1,-9-7 1,9 7 1,0 0 1,0 0 1,-17-15-1,17 15 1,0 0-6,0 0 0,-17-10-3,17 10 0,-11-5-2,11 5 0,-13-3 0,13 3-1,-16-1 0,16 1 0,-20 1 0,11 1-1,-6-1 0,3 3 0,-3 2-1,1 1-1,-3 3 1,1-1-1,1 2 0,-1 2 0,2-1 0,0 1 0,2 0 0,2 0-1,1 3 1,2-2 0,3 4 0,1-1 0,3 4-1,1 0 1,3 0 0,3 3 0,2-3 0,1-1 0,2-2 0,2-2 1,2-2-2,2-4 2,0-3-1,1-4 0,-1 0 0,2-4 0,1-2 0,0-1 1,0-4-1,1 0 1,-2-4-1,1 0 0,0 0 1,-1-5-1,-1 1 0,-2-4 0,1 0 0,-3 0 0,1-2 0,-3 2 1,0-1-1,-2 2 0,-2-1 0,-1 3 0,-3 0 0,-2 0 1,-2 0-1,-1 2 1,-3-1-1,-2 2 1,0-1-1,-2 3 2,0 1-2,-1 1 0,-3 2 1,1 2-1,-1 3 0,-2 2 0,-1 3 0,-1 0 0,1 5-1,-3-1 0,3 5-1,-4-2-1,9 8-3,-11-7-32,14 7 0,-2-1 0,7 2-1</inkml:trace>
  <inkml:trace contextRef="#ctx0" brushRef="#br0" timeOffset="64235">1340 0 35,'27'13'26,"-18"-7"1,10 7-10,-4 8-6,0-1-4,6 10-2,-4-1 0,5 7 1,-7-4 0,9 6-1,-8-8 0,10 3-1,-6-11-1,8 1 1,0-11 2,8 0-2,0-14 1,11-2 0,-4-16 0,10 1 0,-6-11 0,6 3-2,-6-5 0,1 3-2,-6 3 0,-2 6-1,-2 9 0,-2 6-1,1 7 1,0 7 0,-3 4 0,3 4 1,-1-1-1,2-2 0,-1-4 1,2-5-1,1-9 1,-1-6-1,2-7 1,1-1-1,1-2 0,1 5 0,0 1 1,2 7-1,-2 5 0,1 5 0,-2 4-3,-10-7-18,6 9-18,-8-11 1,-6-3-2,-11-7 0</inkml:trace>
  <inkml:trace contextRef="#ctx0" brushRef="#br0" timeOffset="77640">729 3192 69,'-19'-41'43,"4"9"-3,-13 0 3,5 19-22,-7-5-17,-4 10-2,-7 8-1,0 10 0,0 14 0,0 16-1,6 20-1,6 21 0,11 21 1,13 17 0,16 12-1,12 7 1,17 2-1,11-9 1,14-12-2,8-19 1,7-22-1,7-22 0,3-23 1,2-21 1,-1-20 0,-1-18-1,-4-25 2,-6-17-1,-5-21 0,-13-15 1,-11-13-1,-14-11 1,-15-6 0,-19 1 2,-21 6-1,-11 9 2,-19 10-1,-12 18 0,-18 18 0,-6 19-1,-1 19-1,2 15-2,2 18 1,4 8-2,11 13-4,3-10-23,24 10-12,5-8 0,13-2 0,5-9 0</inkml:trace>
  <inkml:trace contextRef="#ctx0" brushRef="#br0" timeOffset="78384">0 3277 77,'0'0'40,"0"0"-1,0 0 1,0 0-19,8 21-19,2-10-2,3 7 0,2 2-1,8 5 0,0 3 0,5 2 0,1 0 0,-1-1 2,2-2 0,-5-2-1,-3-3 1,-4-2-1,-1-5 0,-5-1 0,-5-4 1,1-1-1,-8-9 1,1 13 0,-1-13 1,-18 11-1,4-4 0,-6 5 0,-2-1 0,-2 5-1,-3 2 0,0 4 0,2 4 1,4-1-3,21-25 4,-42 53-1,42-53 0,-27 49 0,27-49 1,0 0-2,-23 49 2,23-49-1,0 0-1,0 0-1,0 0 1,0 0-1,0 0 1,0 0 1,-13-58-1,12 17 1,1-12-1,-1-5 1,2-8 0,-1 1-1,2 4 1,1 7-1,-3 9 1,0 45-2,1-61 0,-1 61-3,0 0-36,-1-51-2,5 32-1,6-9 0</inkml:trace>
  <inkml:trace contextRef="#ctx0" brushRef="#br0" timeOffset="79248">1570 3187 100,'13'-21'42,"11"-7"0,3-23-11,10-1-28,14-13 0,14-6-1,12-9-1,15-3 0,12-5 0,15 0 0,10 0 0,6 1-1,6 3 1,6 4 0,0 6 0,-2 3-1,-8 9 0,-10 8 0,-13 10 0,-14 8 0,-16 7 0,-18 8 0,-16 6-1,-14 4 0,-11 5-1,-17-3-2,-8 9-9,-21-8-29,-6 5 1,-21-8 0,-4 5 0</inkml:trace>
  <inkml:trace contextRef="#ctx0" brushRef="#br0" timeOffset="79653">1793 1601 79,'-31'-22'38,"10"5"1,3-9-11,18 26-17,-17-21-4,17 21-2,11 1-1,11 13-1,8 7-1,10 10-1,7 8 0,8 6 1,4 6-1,2 2-1,-2 0 1,-7-5-1,-4-5 0,-9-9-1,-6-6 1,-9-9-1,-4-6-2,-7-9 0,-4 0-5,-14-16-9,5 12-23,-10-21 1,-1 9-1,-5-7 1</inkml:trace>
  <inkml:trace contextRef="#ctx0" brushRef="#br0" timeOffset="79925">2123 1883 68,'-13'-3'39,"1"9"0,2-4-5,7 22-15,-14-9-12,5 14-3,-4 3-1,-1 5-2,-2 5 0,1-4-1,1-2-3,-3-15-9,14 0-27,6-21 1,0 0 0,8-23-2</inkml:trace>
  <inkml:trace contextRef="#ctx0" brushRef="#br0" timeOffset="80653">3871 1430 20,'0'0'24,"-14"-7"0,14 7-1,-15-7-1,15 7-3,-12-7-3,12 7-3,0 0-2,0 0-4,-11-7-1,11 7-2,-3 12-1,3 6 0,-4 4-2,4 13 0,-1 9 0,1 10 0,0 12-1,-1 7 1,1 3 0,-2 5-1,1-1 1,-2-1-1,0-6 0,-1-6 0,-1-8 0,3-8 1,0-11-1,0-9 0,3-8 0,1-9 1,-2-14-1,9 9 1,0-14-1,3-5 1,4-3-1,5-2 1,6-1 0,9-1-1,7 2 1,13 5-1,11 7 0,12 8 1,12 7-1,10 4 0,7 6 0,6 3 0,6 0 0,0-4 1,0-3-1,-4-4 0,-4-5 0,-5-4 1,-4-3-1,-6-3 1,-8 0-2,-8-3 2,-6 0-1,-9-2 0,-6 0 0,-8-2 1,-7-3-1,-7 1 0,-7-4 1,-7-2-1,-5-4 1,-5-4-1,-3-6 1,-7-7-1,-2-10 1,-4-10 0,-5-11 0,-4-11 0,-3-16 0,-4-10 0,-5-7 1,-2-5-1,-5-1 0,-2 4 0,-3 4-1,-1 9 0,-3 14 0,-3 12 1,-2 10-2,-3 15 2,-7 11-1,-4 13 0,-7 13 0,-5 12 0,-8 10 0,-7 12 0,-4 10 0,-3 6-1,1 9 1,-1 5 0,1 3 0,2 0-1,6 0 2,4-3-2,7-9 1,5-3 0,7-9-1,8-8 0,10-10-1,8-10 0,10-2-1,5-8-2,19 8-4,-13-23-15,13 23-17,17-16 1,1 15-1,1 1 3</inkml:trace>
  <inkml:trace contextRef="#ctx0" brushRef="#br0" timeOffset="81668">4294 1720 66,'8'-25'41,"6"11"0,-1-6 0,11 12-17,1-10-19,6 8-2,3 6 0,1 9-2,2 9 0,-1 9 1,-1 7-2,-3 6 1,-4 4 0,-1-1-1,-8-2 0,0-5 0,-9-5 1,0-7-2,-8-3 1,-5-8 0,3-9-1,-27 9 1,4-7 0,-10 1 0,-6 2 0,-10 3 0,-2 1 0,-1 4-1,3 3 1,2 5 0,10 5-1,9 1 1,15 0-1,12-3 1,14-7 0,13-4 0,9-11 0,8-6 0,6-11 1,2-7-3,1 0-3,-14-10-34,2 10-2,-16 0 1,-11 13-2</inkml:trace>
  <inkml:trace contextRef="#ctx0" brushRef="#br0" timeOffset="82416">1342 4667 96,'9'7'40,"-7"5"1,2 19-8,-6 6-29,14 15-1,8 14-2,11 16 2,11 15-2,14 10 0,14 4 1,16 4 0,10-4-3,7-3 2,-1-11 0,4-8-1,-1-13-1,-7-7 1,-9-10 0,-6-7-1,-13-7 2,-5-3-1,-11-6-1,-10-2 1,-11-4-2,-9-5 0,-6-5-1,-8-4-1,-1 0-5,-9-16-31,0 0 0,-17-6 0,17 6 0</inkml:trace>
  <inkml:trace contextRef="#ctx0" brushRef="#br0" timeOffset="82829">2426 6442 85,'15'23'37,"9"5"0,6-5-7,18 8-28,-4-2-1,9 6 0,0-9 1,4 3-1,-5-10 1,-3 0 0,-8-14 0,-1-7 0,-12-14 0,-4-13 0,-10-15 0,-8-10 0,-8-11-2,-8-6 0,0 1-8,-13-15-31,7 5-2,-7-7 0,10 1 1</inkml:trace>
  <inkml:trace contextRef="#ctx0" brushRef="#br0" timeOffset="83379">3359 1836 87,'-16'8'40,"10"1"1,6-9-1,1 9-30,-1-9-7,14 6-2,3-1 0,6 0-2,4 2 2,8-1-2,5 1 1,4 1 0,0-2 0,-3-2 0,-6 3 0,-5 0 1,-9 3-1,-6 6 1,-12 7-1,-9 8 1,-12 5 0,-5 6-1,-3 8-2,-9-3-1,3 11-10,-11-11-27,7 1 1,-5-7-2,6 5 0</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7:03.30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462 58 51,'-11'-24'40,"-6"5"-3,-1 11 2,-7 0-12,4 21-18,-14 6-5,4 14-1,-2 14-1,1 15-1,3 12 1,8 14-1,8 5 0,10 1-1,11-5 0,10-8 1,9-16-1,10-15 0,10-24 0,3-23 0,3-24 1,2-13-1,-3-17 0,-2-7 0,-9-5 0,-8-3 0,-15 2 0,-12 5-1,-12 11 0,-13 6 0,-7 15 0,-11 5-2,-1 11 0,-4 5-2,9 12-3,-7-7-7,19 17-13,-10-13-2,20 10 6,-10-17 8,21 4 7,0 0 6,-9-23 5,14 11 8,-10-15 15,10 7 2,-13-13-4,10 15-6,-19-12-7,5 14-3,-14-1-1,0 13-1,-7 6-1,0 11 0,-3 12 0,2 12-2,0 10 0,6 14-2,5 11 2,5 10-1,8 6 0,10 4-2,8-3 1,9-5 0,9-7 0,7-14 1,9-14-1,5-17 0,5-17 0,3-14 1,1-16-1,2-9 0,-2-10 0,-1-7 0,-5-10-1,-5-3 1,-8-7 0,-11-5 0,-12-2 1,-14-6-2,-11 0 1,-12-1 1,-11 2-1,-6 3 1,-5 8-1,0 10 1,0 9-1,5 13 0,1 13 0,5 9-1,5 15-1,4 5-1,7 19-9,-3 0-28,11 14 1,1 2-1,10 12-1</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6:59.5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44 89,'2'-19'40,"5"9"1,-6-7-4,-1 17-35,0 0-1,16 0 1,-4 14-1,7 6 1,3 9-2,5 7 1,2 9 0,5 6 0,-1 2-1,0 0 0,-2 1-2,-6-5-2,2 3-2,-16-18-13,4 6-22,-12-9 2,-3-2-2,-12-8 2</inkml:trace>
  <inkml:trace contextRef="#ctx0" brushRef="#br0" timeOffset="244">111 574 64,'0'0'41,"-1"-18"-1,1 18 1,2-13-12,-2 13-23,0 0-2,0 0-1,5 13-1,-5-13-1,1 20 0,-2-10-1,1 5-1,-1-2 1,0 0-1,-1-2 0,2 0-1,-1-1 1,1 0-1,0 0 0,0-10 1,2 16 0,-1-5 0,-1-1 1,-1 0 0,-1 0 1,-2 0 0,0 0 0,4-10-1,-10 15 2,10-15-1,-9 10 0,9-10-1,0 0 1,0 0-1,0 0 0,0 0 0,0 0 0,0 0 0,0 0-1,0 0 0,0 0 1,0 0-1,0 0 1,6-14-1,-1 3 0,3-1 1,1-5-1,0 3 1,2-3-1,-2 2 0,-1 3 0,1 1 1,-9 11-1,10-10 0,-10 10 1,0 0-2,0 0 1,0 0-2,0 0-7,-3 13-30,3-13 2,0 0-2,-7-23 1</inkml:trace>
  <inkml:trace contextRef="#ctx0" brushRef="#br0" timeOffset="1070">118 860 76,'8'10'37,"-8"-10"-2,5-19 3,-10-3-30,12-3-6,-2-9 1,5 0 0,-1-9 0,3 3-1,0-4-1,2 5 0,-2 3 0,-2 7-1,-2 3 1,1 7-1,-4 2 0,-1 6 1,-4 11-1,5-11 0,-5 11 1,0 0-1,0 0 0,0 0 0,0 0 0,11 16 1,-4-5-1,1 6 0,1 1 1,4 5 0,-1 2 0,3 0 1,-2 0-1,1-3 0,-4-2 0,0-5 1,-3-2-2,0-4 1,-7-9-2,12 13 0,-12-13-1,9 8-2,2 5-9,-11-13-28,14 12 2,-14-12-3,12 1 2</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7:01.45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2 204 88,'0'0'38,"6"-16"0,2 32-10,-10-1-24,7 17 0,-3 11-2,4 17 0,-3 14 0,2 19 0,-2 13-1,0 2 1,-2 5-1,0-2-1,-3-7 0,-1-10 0,-2-14 0,2-15 1,1-14-1,0-11 1,0-13-1,3-8 1,2-7-1,-3-12 2,19 9-2,0-8-2,6-2 2,13 2 0,12-2-1,16 3 2,14-1-2,15 3 0,16 3-1,10-2 2,13 7-2,3-2 1,6 3 0,-2-2 0,-4 2 0,-4 1 1,-9-1 1,-8-1 0,-14-1 0,-5 0 0,-13-2 0,-9 1-1,-10-2 1,-9-1-1,-9-1 0,-7-1 1,-6 1-2,-7-2 1,-6-4 0,-4-1 0,-3-5 0,-4-7 0,-2-10 0,-4-9-1,-3-9 1,-4-12-1,-5-15 2,-5-8-1,-4-19 1,0-4-1,-2-7 1,3 3 0,1-3-1,6 4 1,4 10-1,5 6 0,4 17-1,1 7 1,1 11 0,0 7-1,-3 6 2,-3 5-1,-4 0 0,-6 2 1,-8 1-1,-10 0 1,-10 0-1,-13 1 1,-16 5-1,-13 1 1,-12 8 0,-12 8 0,-11 5 0,-6 8-1,-8 6 1,-2 7 0,5 1-1,8 2 1,9-4-1,14-3-1,10-3 0,14-6 0,16-1-1,11-9-3,19 10-11,-1-18-26,14 12 1,2-5-1,10 5 1</inkml:trace>
  <inkml:trace contextRef="#ctx0" brushRef="#br0" timeOffset="962">397 670 94,'0'0'40,"0"0"1,0 0-12,0 0-27,0 0 0,9 9 0,-5 9-1,0 3 1,1 12-1,2 4 0,-1 8-1,1-1 1,-1 0-1,1-2 0,-3-11 0,-2-5-1,3-11 1,-5-15 0,11 2 0,-1-16 0,1-4 0,2-11 1,3-2-1,4-3 1,1-2-1,3 3 0,3 1-1,4 10 1,2 6-1,6 16 0,-1 8 0,0 9 0,-2 11 0,-2 7-1,-7 5 1,-6 4 0,-10 0 1,-7-3 0,-9-6 0,-6-3 1,-11-4 0,-7-10 1,-4-1-1,-7-9 0,-2-3 0,-2-4 0,2-2-2,1-1-2,2-14-10,10 13-28,3-13 1,16 4-1,1-12 0</inkml:trace>
  <inkml:trace contextRef="#ctx0" brushRef="#br0" timeOffset="3054">1604 604 93,'-13'12'39,"-9"2"2,5 14-13,-7-2-25,1 6-2,3 10 0,8 7 0,6 2 0,9 2-1,7-6 0,9-6 0,10-10 0,6-11-1,7-18 1,-1-22 0,1-13 0,-3-12 0,-2-7 0,-6-4 1,-11-2 0,-5 5 2,-14 4-2,-7 12 2,-13 11-2,-5 8 1,-3 9-2,-4 4-1,2 10-3,-4-7-8,13 17-29,-2-4 0,14 6-1,0-8 1</inkml:trace>
  <inkml:trace contextRef="#ctx0" brushRef="#br0" timeOffset="3419">1656 489 94,'-41'11'40,"-2"7"2,-17-10-8,5 17-32,-1 5 0,3 10-1,5 8-1,10 12 0,13 7 0,13 5-1,15 8 0,11 1-2,20 1-1,9-10 1,14-10-1,4-20 0,8-13 1,2-17 0,2-22 2,-4-17 3,-7-19-1,-4-12 2,-10-16 0,-7-5 1,-14-8-1,-8 0 2,-16 7-1,-9 1-1,-16 10 0,-8 12 0,-14 15-2,-8 8-4,1 17-22,-14-3-17,-1 3-1,-5-6-1,-1-24 0,72 47 44</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5:29.66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35 516 70,'0'0'38,"-9"-1"-3,6 10 3,-4 2-31,3 9-5,-1 4 1,3 7-1,-2-1 1,4 7-1,-1-4 2,4-1-2,1-7 1,8-6-2,2-12 0,10-17 0,9-12-2,12-14 1,11-17 1,14-12 1,12-16-1,12 0 1,5-7 0,10 9 1,-3 5 0,0 8-1,-7 12-2,-10 15 1,-13 14-1,-11 10 0,-10 10-1,-12 10-3,-2 17-8,-13 6-27,-4 18-2,-14 10 0,-4 16-1</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7:30.15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1159 1718 56,'7'-20'37,"-4"4"0,-3 16-1,-3-18-16,3 18-16,2 15-1,0 3-1,-1 6-1,4 12 1,0 8-1,5 12 1,-2 8-1,5 9 1,-1 8-1,1 6 1,-2 5-2,0 4 1,-4-1-1,-2-1 0,-4-6 0,-3-3-1,-1-7 1,-2-6-1,-1-6 1,0-11-1,0-8 1,2-8 0,2-7 1,1-7-1,1-8 1,2-4 0,-2-13 0,8 9-1,2-8 1,0-4-1,4-1 1,5-2-1,4-2 0,8 0 0,8 0 0,6 0-1,9-2 1,8 1 0,8 2-1,9 0 1,8 1 0,8 1 0,9 1 0,4-1 0,7 3 1,4 1-1,5 1 0,5 3 1,3 1-1,-1 0 0,1 2 1,1 2 0,1 0-1,-3 0 0,-3 2 1,-5-2-1,-6-1 0,-4 1 0,-10-2 0,-9 0 0,-10-3 0,-11 0 0,-11-3 0,-10 0 0,-10-2 0,-10-5 0,-7-4 0,-9-3 0,-5-5 1,-5-6-1,-6-7 0,0-5 1,-3-10-1,1-5 1,3-9-1,-1-7 0,5-8 0,1-6 1,6-5-1,2-7 1,-2-2 0,2-3-1,-5 1 1,1 1 0,-4 5 0,-3 5 0,-3 6-1,-7 8-1,0 11 1,-5 8-1,-3 11 0,-5 7 0,-5 9 0,-6 9 0,-9 7 1,-1 7 0,-11 5 0,-7 6 0,-7 5 0,-11 3 0,-5 2 0,-8 5 0,-4 1 1,-7 1-2,-2 1 1,-4-1 0,-6-1 0,1-1-1,-2-4 2,0-1-1,1-6-1,4-2 1,1-4 0,3-2 0,1-1 0,3-4 0,4 1 0,5-2 0,1-1 0,3 0-1,2 0 1,6 1 0,4 0 0,4 2 0,3 0 0,4 2 0,5 2 0,4 1 0,7 1 0,6 0 0,5 1 0,6 0 0,6 0 0,5-2 0,7 0 0,3-1-1,11-3-2,-10-2-6,10 2-30,12-5 0,-2 2 0,-2-7-1</inkml:trace>
  <inkml:trace contextRef="#ctx0" brushRef="#br0" timeOffset="1524">695 2254 67,'0'0'37,"0"0"0,-11-1-1,11 1-24,0 0-7,0 0-2,9-2-2,-9 2 0,15 3 0,-2 3-1,6 4 1,4 3-1,6 5 0,6 2 0,4 6 1,2 2-1,2 2 0,-1 2 0,-2 0 0,-3 0 1,-3-3-1,-4 0 1,-5-2-1,-4-1 1,-3-5-1,-3-1 0,-4-6 0,-2-1 1,-4-2-1,-5-11 0,7 11 0,-7-11 1,0 0-1,0 0 1,0 0-1,0 0 1,-10-9-1,10 9 1,-16-6-1,5 5 0,-3 3 0,-4 3 0,-1 6-1,-4 3 1,-2 6 0,-3 2 0,-2 2 0,0 2 0,-2 0 0,0 1 0,0-1 0,1-4-2,3-1 3,4-5-3,2-4 2,1-3-1,5-6 1,1-3 1,3-7-1,3-3 2,1-7-2,0-5 1,2-8 0,1-8 0,0-6-1,0-11 1,1-4-1,-2-7 0,1-3 1,0 3 0,-2 1 0,1 7 1,0 8-1,0 8-1,1 11 1,2 7 0,0 9 0,1 4-1,2 11 0,-2-10 0,2 10-2,0 0-1,9 1-31,-9-1-6,15-5 1,-3-7-2</inkml:trace>
  <inkml:trace contextRef="#ctx0" brushRef="#br0" timeOffset="4624">2008 2299 60,'-7'-21'40,"4"3"-2,-2-10-1,8 10-17,-5-15-11,9 6-3,1-3-2,7 2-1,1 3-1,6 6 0,0 6-1,5 12-1,0 10 1,2 10-1,-1 10 0,-1 10-1,1 8 1,-1 1 0,-4 1-1,-5-4 1,-1-4-1,-5-4 1,-4-6-1,-2-7 1,-4-7 0,-2-3 0,-1-2 0,1-12 0,-12 11 1,0-10-1,-4-4 0,-6-1 0,-6-1 0,-5 0 0,-4 0 0,-2 1-1,0 6 1,0 4-1,5 5 1,5 6 0,5 7-1,7 5 1,7 3 0,5 1 0,6-1 0,6-1 0,6-5 0,4-6 0,5-5 0,3-7 0,5-8 1,2-5-1,2-5 1,1-2-1,-2-2 1,-2-1 0,-4 0-1,-3 0-2,-3 4-2,-8-9-23,9 8-14,-3-9 1,10-1-1,2-9 1</inkml:trace>
  <inkml:trace contextRef="#ctx0" brushRef="#br0" timeOffset="5515">3555 2140 41,'-8'-13'38,"-5"-3"1,3 2 0,-10-9-16,20 23-9,-30-25-7,10 15-3,-8 1-1,2 5-1,-3 2 0,-3 9-2,0 5 1,1 13-1,4 8 0,4 13 0,9 9-1,9 7 1,8 8 0,10-1 0,10-2 0,9-5 0,7-11 0,10-11 0,8-11-1,2-13 1,6-15 0,-1-9-1,5-9 1,-3-11 0,-5-4 0,-6-5 0,-11-4 1,-8-2-1,-13-3 1,-12 1 0,-13-3 0,-12 4-1,-9 0 0,-9 7 0,-5 4 0,-6 8-1,-1 10 0,-1 5-1,4 14-4,-3-6-10,12 16-23,0-1 0,10 3 0,3-4 0</inkml:trace>
  <inkml:trace contextRef="#ctx0" brushRef="#br0" timeOffset="6079">3764 1887 33,'-7'-16'34,"-3"1"2,-2 3 0,-2 9-15,-12-11-9,7 13-6,-10-2-2,-1 7-1,-9-1 0,-1 5 0,-4-1-1,1 4 1,-3 1 0,1 1-1,-2 0 0,5 0 0,0-1-1,3 1 0,2 0-1,3 1 1,1-3-1,5 3 0,1 0 0,2 3 1,3 2-1,4 2 0,4 5 0,3 3 0,6 5 0,2 5 0,6 2 0,4 5 0,5 1 0,3 2 0,6 2 0,2-1 0,5-1 0,3-3 0,4 0 0,1-5 1,3-2-1,2-6 0,2-5 1,1-3-1,2-7 1,2-2-1,0-6 0,0-1 0,2-3 0,-2-1 0,1-1 0,-3-2 0,-2-1 0,-2 0 0,-2-1 0,-3-1 1,-3-1-1,-1-1 1,-2-5-1,-2 0 1,0-4 0,-2-5-1,0-3 1,-2-7-1,-2-4 0,-1-5 1,-4-5-1,-2-5 1,-5-4-1,-4-7 1,-2-2-1,-4 0 1,-2-2-1,-4-1 1,-4 2 0,-1 0-1,-7 7 1,0 4-1,-8 5 1,-3 6 0,-5 8-1,-6 6 0,-4 10 0,-6 10 0,-1 8 0,-5 7-1,0 9-1,-4 2-3,14 13-25,-7-7-11,11 1 1,5-8-2</inkml:trace>
  <inkml:trace contextRef="#ctx0" brushRef="#br0" timeOffset="9035">4265 2044 23,'0'0'31,"0"0"-2,0 0-4,0 0-7,7 9-3,-7-9-2,0 0-4,-11-2 0,11 2-4,0 0 0,0 0 0,0 0-1,0 0-1,0 0 0,0 0 0,0 0-1,0 0-1,0 0 1,0 0-2,0 0 1,0 0 0,0 0-1,14 0 1,-14 0-1,13 0 1,-13 0-1,22-1 0,-10-2 0,3-2 0,5-1 0,0-3 1,4-3-1,3-1 1,3-3 0,3-4 0,1-3 0,4 0 0,-2-5 0,5-1 0,-1 0 0,-1-4 0,3 0-1,-4 0 1,0 1-1,-5 1 1,0 1-1,-5 0 1,-5 0-1,0 1 1,-8-1-1,1 0 1,-7-5 0,1 1 0,-6-4 0,-4 0-1,2-5 1,-6 0 0,0-1-1,-4-2 1,-3 2-1,-2-1 1,-4 0 0,-1 1 0,-7 2 0,-5 1 0,-2-1 0,-5 3 0,2-2 0,-8 4 0,1 2-1,-3 1 0,-1 2 0,-2 1-1,-1 5 1,2 0 0,-7 3-1,1 2 0,0-1 1,-3 3 0,2 0 0,-4 2 0,0 0 1,-4 1-2,-1 0 0,-2-1 0,-7 3 0,-1-1 0,-5 3 0,-2 1 0,-3-1 0,-3 2 0,-1 3 1,-4 1 0,2 2-1,-4 1 1,2 2 0,-1 1 0,2 2-1,0 3 2,0-1-1,-1 5 0,1 1 1,0 0-1,0 2 0,-1 1 1,-2 4-1,0-3 0,0 5 1,0-2-1,1 5-1,3-1 2,-1 2-2,6 3 2,1-1-2,5 4 2,1-1-1,6 1 0,3 1 0,2 1 0,5 0 0,4 1 0,4-2 0,6 1-1,5 3 1,4-1-1,7-2 1,3 0-1,4 0 1,2-1-1,3 0 1,-1 0 0,3 0 0,-3 0-1,1 5 1,-2 0 0,-1 3 0,0 2 1,-2-1-1,-1 2 0,0 0 0,-1 1 1,0-3-1,1 4 0,2-2 0,-1-2-1,2 2 1,1-2-1,1 0 1,3 2 0,-1 0 0,2 0-1,1 1 1,1 3 1,1 2-2,1 0 2,2 4-2,1-3 2,0 0-1,3-1 0,2-1-1,1-2 1,2-4 0,1-2-1,1-6 1,2 0 0,0-2-1,1-5 1,0-4 0,3 0 0,0-4 0,1-1 0,2-3 0,3-2 0,2-3 0,4 1 1,1-4-2,4-2 2,1-2-1,3 0 0,0-1 0,1-1 0,0 0 0,-1 0 0,-2 0 0,-3 1 0,-1 0 0,-4 1 0,-1-1 0,-4 2 1,0-1-1,-4 0-1,-9-1 2,16 1-1,-16-1-1,12 2 1,-12-2 0,9 0 0,-9 0 0,0 0 0,9 0 0,-9 0 0,0 0 0,0 0 0,0 0 1,0 0-1,0-10 0,0 10 0,-10-14 1,2 5-1,-3-4 0,-1-1 0,-2-3 1,-2 0-1,1-2 0,0 2 1,1 0-1,3 3 0,0 5 0,4-1 0,7 10 0,0 0-1,0 0 1,0 0 0,0 0-1,10 16 1,3-6 0,2 1 0,4 3-1,0-3 1,4 1 0,-3-1 0,1-1 0,-1-2 0,-4-2 0,0 2 0,-5-1 0,-2 1 0,-4 1 0,-5-9 1,4 17-1,-4-17 0,-7 19 0,0-9 0,-3 0 0,-1 2 0,-2-4 0,-1 4 1,-3 0-1,1 0 0,-2-1 0,1 0 0,-2 2 0,3-2 0,-1 2 0,1-1 0,-1 1 0,1-3 0,1 1 0,2-4-1,2-1 0,0-5-1,11-1-4,-11-18-18,21 2-16,2-16-1,12-6 0,5-16 1</inkml:trace>
  <inkml:trace contextRef="#ctx0" brushRef="#br0" timeOffset="11660">4934 70 25,'-17'-9'35,"1"0"3,2-7-7,14 16-8,-15-20-4,15 20-5,0-14-5,0 14-3,9-9-2,1 12-1,2 4-2,3 9 0,8 6 0,0 10-1,0 7 1,6 8 0,-1 5 0,7 1 1,0-1 0,-2-1 0,-1-5 0,-1-3 0,1-5 0,-4-4 0,0-4-1,-6-5-1,-5-4 0,-1-4 0,-7-1-1,0-5 0,-6-1-1,-3-10-1,2 10-1,-2-10-3,0 0-3,-19-10-6,19 10-17,-9-10-5,1 1-1,-2-2 1</inkml:trace>
  <inkml:trace contextRef="#ctx0" brushRef="#br0" timeOffset="12061">5191 549 55,'-10'-3'38,"-2"-1"-1,12 4 1,-19-12-18,19 12-8,-9 5-8,9-5 0,-12 20-1,6-2 0,-6 6-2,-1 5 1,-6 2-1,-1 3 1,-3 0-1,-1-2 0,2-4-2,-2-9-2,15-1-35,-8-20-3,13-16 1,1-19-2</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28:01.69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89 70 61,'6'-21'39,"-6"-2"-2,1 13-6,-12-7-13,11 17-10,-16 1-2,6 12-2,-5 4 0,2 8-3,0 8 1,4 10-2,3 8 1,5 9-2,4 11 2,8 10-2,4 6 2,6 10-1,5 2 0,5 7 0,4 5-1,2 6 2,1 1-2,1 2 0,1 3 0,1 3 0,-2 1 1,0-2 0,0-4 1,3-3-1,-2-6 2,1-6 0,-3-8 0,-3-9-1,-2-12 0,-2-11-1,-5-11 1,-4-13-1,-5-10 0,-3-9-1,-4-7-1,-10-16-2,14 22-5,-14-22-32,0 0 0,-10-8-2,10 8 2</inkml:trace>
  <inkml:trace contextRef="#ctx0" brushRef="#br0" timeOffset="790">1192 2541 66,'-27'-20'41,"0"9"-2,-8-4 1,3 14-34,-7 4-3,2 15-1,0 14-1,6 20 0,5 20 0,9 23-1,9 15 1,11 14 0,15 7-1,14 2 0,12-3-1,16-9 1,12-16-1,9-23 1,9-19-2,5-22 2,5-19-1,3-22 1,0-23 2,-5-18-2,-7-20 2,-6-10 0,-15-22 0,-11-14 0,-20-11 1,-20-9-1,-20-8 0,-17 0 1,-19 4-2,-16 4 1,-14 19-1,-11 16 0,-4 22 0,-7 27-1,-4 24 1,-1 22-1,5 19-1,3 11-1,13 13-2,6-4-3,23 14-19,4-16-17,25 1 1,9-14-1,20-4 2</inkml:trace>
  <inkml:trace contextRef="#ctx0" brushRef="#br0" timeOffset="1276">1582 2163 69,'-29'-38'41,"-1"9"-1,-15 0 0,-3 16-31,-13 4-6,-6 14-1,-4 16 0,-6 18-2,-4 20 1,2 18-1,1 14 2,7 20-2,7 17 1,11 16-1,13 9 1,19 1-1,18-3 0,17-7 0,24-4-1,19-21 1,23-21-1,18-24 1,18-17-1,13-19 0,9-15 0,9-14 1,2-20 0,-1-10-2,-7-12 2,-9-14-2,-13-15 2,-13-11 0,-19-21 1,-18-15 0,-23-13 1,-19-9 1,-25-14 0,-19-3 1,-20 2-1,-17 4-1,-16 16 0,-9 15 1,-12 16-2,-5 23 1,-3 21-2,0 17-1,3 15-3,1 7-1,13 14-9,-3-9-30,18 6 2,4-9-2,17 0 3</inkml:trace>
  <inkml:trace contextRef="#ctx0" brushRef="#br0" timeOffset="2001">417 884 69,'-9'-9'38,"9"9"-1,-1-23-9,15 21-18,-5-5-5,14 9 0,3 3-2,7 9-1,4 7 0,5 12 0,1 9 0,1 12 0,-2 6-1,1 8 1,-8 0 0,-2 0-1,-6-4 0,-5-5 0,-4-10 0,-4-9-2,-3-11 1,-6-9-2,0-6 1,-5-14-3,2 9 0,-2-9-4,-8-12-1,-8-9-9,16 21-14,-16-27-6,3 11-1,-5-6 3</inkml:trace>
  <inkml:trace contextRef="#ctx0" brushRef="#br0" timeOffset="2285">790 1365 48,'-8'-11'37,"8"11"-1,-9-14-7,12 27-11,-16-8-7,7 18-4,-12 3-2,-1 13-2,-9 5 0,-3 7-1,-2 2-1,1 1-3,3 0-7,0-17-30,8-15-1,3-27 0,9-27 0</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07:34.3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 10 59,'0'0'34,"0"0"0,0-25-10,0 25-5,0 0-10,0 0-5,0 0-4,0 0-6,0 0-16,0 0-13,-21 12 1,21-12-3,0 0 3</inkml:trace>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4-14T20:54:18.69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7 26 29,'0'0'21,"0"0"-2,0 0 0,0 0-5,0 0-3,0 0-2,0 0-1,0 0-2,0 0-2,0 0 1,0 0-2,0 0 1,0 0-1,0 0-1,0 0 0,0 0-1,0 0 0,0 0 0,0 0 0,0 0-1,0 0 0,0 0-1,0 0-6,0 0-22,0 0-4,-6-16 0,5 6 0</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05:55.08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 0 0,'-1'19'5,"-1"-4"-6</inkml:trace>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16T22:07:34.30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-24 10 59,'0'0'34,"0"0"0,0-25-10,0 25-5,0 0-10,0 0-5,0 0-4,0 0-6,0 0-16,0 0-13,-21 12 1,21-12-3,0 0 3</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12T22:14:21.261"/>
    </inkml:context>
    <inkml:brush xml:id="br0">
      <inkml:brushProperty name="width" value="0.05292" units="cm"/>
      <inkml:brushProperty name="height" value="0.05292" units="cm"/>
      <inkml:brushProperty name="color" value="#FF0000"/>
    </inkml:brush>
  </inkml:definitions>
  <inkml:trace contextRef="#ctx0" brushRef="#br0">9649 5407,'0'0,"0"0,-25 0,25 0,0 0,0 0,0 0,0 0,0 0,0 0,0 0,0 0,0 0,0 0,0 0,0 0,0 25,0-25,0 25,0-25,0 25,0 0,0-1,0 1,0 25,0-25,0 24,0-24,0-25,0 25,25 0,-25-25,0 0,25 0,0-25,-25 0,0 0,24 0,1-24,-25 24,0 0,0 25,25-25,-25 25,0 0,25 25,-25-25,25 0,-25 0,24 0,1 0,0-25,0 1,-25-26,25 0,-25-24,0 24,0-24,-25 0,25 24,-25 0,0 1,0 24,1 0,24 0,0 25,-25 25,25-25</inkml:trace>
  <inkml:trace contextRef="#ctx0" brushRef="#br0" timeOffset="401.0229">9996 5556,'0'0,"25"0,0-25,-25 1,25-1,0 0,-25 0,24 0,-24-24,0 24,0-25,-24 26,24-1,-25 25,25-25,-25 25,25 25,-25 0,25-1,0 1,0 25,0-1,0-24,25 25,-25-25,0-1,0 1,25-25,0 0,-25 0,24 0,-24-25</inkml:trace>
  <inkml:trace contextRef="#ctx0" brushRef="#br0" timeOffset="726.0414">10220 5531,'24'0,"-24"0,0-24,25 24,-25-50,0 25,0 0,0 1,0-1,0 25,0-25,0 25,0 0,0 25,25-25,-25 25,25-25,-25 24,25-24,-25 0,0 0,24 0,-24-24,0-1,-24 0,24-25,0 26,0-1,0-25,0 25,0 1,0-1,0 25</inkml:trace>
  <inkml:trace contextRef="#ctx0" brushRef="#br0" timeOffset="1050.0601">10492 5159,'0'25,"0"-25,0 25,0-25,-24 25,-1-25,25 25,-25-1,25 1,0-25,0 25,0 0,25-25,-25 0,49 0,-49-25,25 25,-25-50,25 26,-25-1,0-25,-25-24,25 24,-25 1,25-1,-24-24,-1 49,25-25,-25 25,25 0,0 1,0 24,25 24,-25-24,25 25</inkml:trace>
  <inkml:trace contextRef="#ctx0" brushRef="#br0" timeOffset="1468.0839">10592 5159,'24'50,"-24"-25,0 0,0-1,25 1,-25 0,25 0,-25-25,25 0,0 0,-1-25,-24 0,25 25,-25-25,25-24,-25 49,0-25,0 0,-25 0,25 1,0 24,0 0,25 0,-25 24,25 26,0-25,-1 24,1 1,0 24,25-24,-50 24,24-24,-24 0,0 24,-24-49,24 0,-25-1,0 1,0-25,0 0,25-25,-24 1,24-1,24 0</inkml:trace>
  <inkml:trace contextRef="#ctx0" brushRef="#br0" timeOffset="2514.1438">11559 5085,'0'-25,"-25"25,25-25,-49 25,24 0,-25 0,1 0,24 25,-25-25,25 0,25 25,0 25,50-26,-25 1,24 25,1-25,0-1,-26 26,1 0,0-26,-25 1,-25 0,0 0,-24 0,24-1,-25-24,26 0,-1 0,0 0,25 0,0-24,25 24,0-25,-1 25,26-25,-25 25,24-25,-24 0,25 1,-25-26,-1 25,1-24,-25-1,25 0,0 26,-25-26,25 25,-25 25,24-25,-24 50,25-25,0 25,0 25,0-26,-25 26,24-25,-24 24,0 1,0-25,0 0,-24-1,-1-24,0 0,0-24,0 24,1-25,-1 0,0-25,25 26,-25-1,50 25,-25-50,25 50,-25-25,25 1,-1-1,-24 0,25 25,-25 0,25 0,-25 0,25 0,-25 0,25 25,-25 0,24-1,1 26,0-25,0-25,-25 49,49-49,-49 25,25-25,-25 0,25 0,-25 0,25-25,-25 1,25-1,-1-25</inkml:trace>
  <inkml:trace contextRef="#ctx0" brushRef="#br0" timeOffset="2705.1547">12204 4936,'0'-25,"0"25,0 0,0 25,-25 0,25 25,0-1,0 26,-25-1,25 0,-25 1,25-1,0 25,0-49,0 24,-24-24,24-25,0 0,0-1,0-24</inkml:trace>
  <inkml:trace contextRef="#ctx0" brushRef="#br0" timeOffset="3014.1724">12328 5060,'0'0,"0"0,0 0,-25 0,25 25,-25 0,25 0,0-1,25 1,-25 0,50 0,-25 0,-1-1,26 1,-25 0,-25 0,0 0,0-1,-25-24,25 25,-50 0,26-25,-1 0,0 25,0-50,25 0,0 0,25 25</inkml:trace>
  <inkml:trace contextRef="#ctx0" brushRef="#br0" timeOffset="3871.2214">12799 5507,'0'0,"0"0,0 0,0 0,0 0,0-25,0 0,0 0,0-24,-25-1,25 0,0 1,0 24,0-25,0 26,0-1,0 25,0 0,0 25,25 24,-25 1,25-25,0 49,0-24,-1-26,1 1,0 0,0 0,0-25,-1-25,-24 0,0 0,0 1,0-26,-24 25,24-24,0 24,-25-25,25 25,0 1,0 24,0 0,25 0,-1 0,1 0,-25 24,50-24,-50 25,25 0,-25 0,0-25,24 49,-24-24,0 25,0-1,0-24,25 0,-25 0,25-25,0 25,25-50,-26 25,1-25,-25 0,25 0,-50 25,25-49,-25 24,1-25,-1 26,-25-1,25 0,0 0,-24 0,49 1,0-1,0 0,0 0,25 25</inkml:trace>
  <inkml:trace contextRef="#ctx0" brushRef="#br0" timeOffset="4128.2361">13568 4638,'0'0,"0"0,25 0,-25 0,0 25,0-25,0 50,-25-25,25 24,0 1,0 0,0-1,-25 1,25-1,0-24,0 0,0 0,0 0,0-1,0-24</inkml:trace>
  <inkml:trace contextRef="#ctx0" brushRef="#br0" timeOffset="4765.2726">13593 5556,'0'0,"0"0,0 0,0 0,0 0,0 0,0 0,0 0,0 0,0 0,0 0,0 0,0 0,0 0,0 0,0 0,0 0,0 0,0 0,0 0,0 0,0 0,0 0,0 0,0 0,0 0,0 0,0 0,0 0,0 0,0 0,0 0,0 0,0 0,0 0,0 0,0 0,0 0,0 0,0 0,0 0,0 0,0 0,0 0,0 0,0 0,0 25,0-25,0 0,-25-25,25 25,0-25</inkml:trace>
  <inkml:trace contextRef="#ctx0" brushRef="#br0" timeOffset="174494.9805">22200 6028,'0'0,"0"-50,0 0,0 1,0-1,0-24,-25-1,25 1,-24 24,24-24,0 24,-25 25,25-24,0 49,0 25,0-1,25 26,-25 24,49 1,-24-1,0 1,24-1,1-24,-25-1,24 1,1-50,-25 0,24-50,-49 26,25-51,0 1,-50-1,0-49,25 25,-49 25,24-26,0 26,-24 0,24-1,0 50,0 1,25 24,-25 0,25 0,25 0,-25 24,50-24</inkml:trace>
  <inkml:trace contextRef="#ctx0" brushRef="#br0" timeOffset="174840.0003">22746 5507,'0'49,"-25"-24,25 25,0-1,0 1,0-1,0 1,0 0,25-25,0-1,0 1,-1-25,1 0,0-25,0 1,-25-1,0-25,0 0,-25 1,0 24,0-25,1 1,-26 24,25 0,0 0,0 1,25-1,25 25,0-25</inkml:trace>
  <inkml:trace contextRef="#ctx0" brushRef="#br0" timeOffset="175265.0245">23267 5085,'0'0,"25"-25,-25 25,0 25,24 25,1-1,-25 1,50 24,-25 25,-1-24,1 24,0-25,0-24,0 24,-1-24,1-50,-25 25,25-50,0 0,-25-24,0-1,0-49,0 0,25-25,-50 0,25 24,0 1,0 0,0 25,0-1,0 25,0 26,0-1,0 25,0 0,25 0,-1 25</inkml:trace>
  <inkml:trace contextRef="#ctx0" brushRef="#br0" timeOffset="255119.592">8632 7392,'-25'0,"0"0,1-25,-1 25,-25 0,1 0,-1 0,25 0,-24 25,-1 24,0 1,26 0,-1 49,25-25,-25 25,25 1,0-1,25 25,-25-50,49 1,-24-26,0 1,25 0,-1-50,1-25,-25 0,24 0</inkml:trace>
  <inkml:trace contextRef="#ctx0" brushRef="#br0" timeOffset="256023.6437">8632 8186,'-25'74,"25"-24,0-1,0-24,0 25,0-50,0 0,0 0,0-25,0-25,0 25,0-24,0-1,0 1,0-1,0 0,0 26,0-1,0-25,0 50,0 0,0 0,25-25,-25 25,0 0,0 0,0 0,0-25,0 25,25 0,-25 0,0 0,25 0,-25 0,24 0,-24 25,0-25,25 25,-25-25,25 50,-25-25,25 24,-25-24,0 25,0-26,0 26,0-25,25 24,-25-49,0 25,0-25,0 0,0 0,0-25,0 25,24-49,-24-1,0 1,0-1,0 0,0 1,0 24,0 0,25 0,-25 25,0 25,0 0,0 0,0 24,25 1,0-25,-25 24,0 1,25-25,-25 0,24-25,-24-25,25 25,0-50,-25 1,25 24,0-50,0 26,-25-1,0 0,0 1,0 24,0 25,-25 0,0 0,25 50,-25-26,25 26,0-25,25 25,-25-1,50 1,-26-25,1 24,25-24,-50 0,25 0,-1-1,-24 1,-24-25,-1 25,0-25,0 0,0-25</inkml:trace>
  <inkml:trace contextRef="#ctx0" brushRef="#br0" timeOffset="257154.7084">9178 8012,'25'0,"-25"0,0 25,0-25,0 0,0 25,0-25,0 24,0-24,0-24,0 24,0-25,0 0,0 25,0-25,0 0,0 25,0-25,0 25,0 0,0 25,-25 0,25 0,0 0,0 24,0 1,0-25,0 24,25-24,-25 0,24 0,-24-25,25 0,-25 0,25-25,-25 0,25 0,-25-24,0-1,0-24,0 24,0-24,-25 24,25 0,-25 1,25 24,0 25,0 0,0 25,0 0,25 24,0-24,-25 0,25 24,-1-24,-24-25,50 25,-50-50,50 25,-50-25,24 1,1-1,-25 25,25-25,-25 25,0 25,0 0,0-1,25 1,-25 0,0 0,25 0,-25-25,24 0,1 0,-25-25,25 0,-25-25,0 1,25-1,-25 1,0-26,25 26,-25 24,0 0,0 0,24 25,-24 25,25 0,0 0,-25 24,25-24,0 25,-25-26,24 1,-24 0,0-25,0 0,-24 25,24-50,-25 25,0-25,25 0,-25 1,25 24,0-25,0 25,0 0,25 0,-25 0,25 25,-25-25,25 0,-25 0,0 0,24 0,-24 0,25 0,-25 0,0 0,0 0,25 0,0 0,-25 0,25 0,-25 0,24 0,-24-25,25 0,-25-25,0 26,0-26,25-24,-25 24,-25-49,25 24</inkml:trace>
  <inkml:trace contextRef="#ctx0" brushRef="#br0" timeOffset="257431.7243">9897 6871,'-25'0,"25"0,0 25,25 24,0 26,-25-1,25 1,-1-1,1 25,0-49,0 24,0-24,0-25,-25-25,0 0,-25 0,0-25,0 0,0 0,0-24,1 24,24 25,0-25,24 25,1 0,0 0,25 0,-25 0,-1 0,26 0,0-25</inkml:trace>
  <inkml:trace contextRef="#ctx0" brushRef="#br0" timeOffset="257835.7474">9723 8210,'-24'0,"24"0,24 0,1 25,-25-25,25 25,-25 0,50 0,-50-1,49-24,-49 25,25-25,0 0,-25-25,25 25</inkml:trace>
  <inkml:trace contextRef="#ctx0" brushRef="#br0" timeOffset="258046.7594">9996 7888,'0'25,"0"49,0-24,-25 49,25 0,0 0,0 25,-24 0,24 0,0 0,0-24,0-26,0 25,0-49,0-25,0 0,0-25</inkml:trace>
  <inkml:trace contextRef="#ctx0" brushRef="#br0" timeOffset="258568.7893">10021 8334,'25'-24,"25"-26,-26 25,1-24,0 24,0-25,0 25,-25-24,0 24,0 0,-25 25,0 0,0 0,0 50,25-1,-24 1,-1 0,25 24,0-24,0-1,25-24,-1 0,-24-25,25 0,0-25,25-25,-50 26,49-51,-49 26,25-1,0 0,0 26,-25-26,0 25,0 25,0 0,24 25,-48 0,24 0,-25 24,0-24,25 0,-25 24,25-24,0 0,0 0,25-25,-25 0,50 0,-26-25,1 25,25-25,-25 0,-1-24,1 49,-25-25</inkml:trace>
  <inkml:trace contextRef="#ctx0" brushRef="#br0" timeOffset="259248.8282">9748 8781,'0'0,"0"0,25 0,25-25,-26 0,51 0,-1 1,1-26,-1 25,25-24,1-1,-1 25,-25 0,1-24,-1 24,0 0,-24 0,0 25,-1-24,-24 24,0-25,0 25,-25 0,0 0,0-25,0 25,0 0,0 0,0-25,0 0,-25 25,25-24,-25-1,25 25,-25 0,0 0,1-25,-1 25,0 0,0 0,0 25,25-25,0 0,0 0,50-25,-25 25,0 0,24-25,1 25,-25 0,24-25,-49 50,25-25,-25 25,0 0,-25 0,0-1,1 26,24-25,-50 24,50-24,-25 0,0 0,25 0,0-1,0 1,0 0,0-25,0 25,0-25,0 25</inkml:trace>
  <inkml:trace contextRef="#ctx0" brushRef="#br0" timeOffset="321614.3953">21208 9872,'25'-25,"-25"1,0 24,0-25,0 25,-25-25,25 0,-25 25,0-25,-24 25,24 0,0 0,0 0,1 0,-1 25,25 0,0-25,25 25,-1 0,26-1,0 1,-1 25,1-25,-25-1,-1 1,1 0,-25 0,-25 0,1 0,-1-1,-25 1,25-25,-24 25,-1-25,25 25,25-25,0 0,0-25,0 0,25 25,0-49</inkml:trace>
  <inkml:trace contextRef="#ctx0" brushRef="#br0" timeOffset="321870.41">21506 9426,'24'0,"-24"25,0-1,25 26,-25 0,0-1,-25 1,25 24,0-24,0 24,0-24,-24-1,24 1,0-25,0 0,0 0</inkml:trace>
  <inkml:trace contextRef="#ctx0" brushRef="#br0" timeOffset="322048.4201">21332 9847,'0'0,"25"0,0-24,-1 24,26 0,-25 0,0 0,24 0,-49 0,25 24,-25-24,25 25</inkml:trace>
  <inkml:trace contextRef="#ctx0" brushRef="#br0" timeOffset="322261.4323">21630 10071,'0'-50,"0"25,24 0,1 1,-25-26,25 0,0 26,0-1,0 0,-1 25,1-25,0 25,-25 0,25-25,0 50</inkml:trace>
  <inkml:trace contextRef="#ctx0" brushRef="#br0" timeOffset="322575.4503">22051 10046,'25'0,"25"-25,-25 0,-1 0,1-24,0 24,-25-25,0 26,0-1,-25 25,0 0,1 0,-1 25,-25-1,25 26,1 0,-1-1,0 1,25 0,0-1,0-24,0 25,0-50,25 24,0-24,-1 0,1-24</inkml:trace>
  <inkml:trace contextRef="#ctx0" brushRef="#br0" timeOffset="322793.4626">22349 9599,'0'0,"0"0,-25 25,25 0,0 25,0-1,0 1,0 24,0 1,0-26,0 1,0 24,0-49,0 0,0-25,0 0</inkml:trace>
  <inkml:trace contextRef="#ctx0" brushRef="#br0" timeOffset="323379.4963">22250 9971,'0'0,"25"0,-1 0,1 0,0 25,0-25,24 0,1 0,-25 0,24 25,-24-25,0 0,0 0,-25 0,0 0,0 25,-25 0,0-25,0 25,1 24,-1-24,25 0,-25 0,50-1,-25 1,25-25,-1 25,26-25,-25-25,24 0,-24 1,25-26,-25 25,0-24,24-26,-24 1,0-1,-25 1,25 24,-1-24,-24 49,0 0,0 25,-24 25,-1 25,25-1,0 26,0-1,0-24,0-1,0 26,0-50,25 24,-1-49,1 25,0-25,0 25,0-25,-1 25,26-1,-50-24,50 25,-50-25,24 0,-24 0,25-25,0 1,-25-1</inkml:trace>
  <inkml:trace contextRef="#ctx0" brushRef="#br0" timeOffset="324567.5642">14808 8954,'-49'-49,"-26"-1,26 25,-26 1,1-1,0 0,-26 25,26 0,-1 0,-24 25,25 0,-25-1,-1 26,26 0,-25-1,24 26,1-1,0-24,-1 24,1 1,-1-1,50 0,-24 1,-1-1,50-24,-25 24,25-24,0 24,0 1,25-26,25 26,-25-26,24 1,26 0,-1 24,25-49,1 24,-1-24,25 0,25 0,-25 0,24-1,1-24,25 0,-25-24,24-1,-24 0,0-25,25 1,-50-1,25-24,-25-1,-25-24,0 0,-49 0,-1-25,-24 0,-25 0,-50 0,1 24,-26 26,-24 0,-25 49,0 25,0 25</inkml:trace>
  <inkml:trace contextRef="#ctx0" brushRef="#br0" timeOffset="340886.4976">8458 10195,'0'0,"0"0,0 0,0 0,0 0,0 0,0-25,0 25,0-25,0-24,0 24,0-50,0 26,0-1,0-24,-24-1,24 26,0-1,-25-24,25 49,0-25,0 25,0 25,0 0,25 0,-1 50,1 0,0 24,25-24,-1 24,1 0,-1-24,1 24,0-49,-1 0,1 0,-1-25,-24-25,0 0,0 0,-25-49,-25 0,25 24,-50-24,26-1,-26 1,25-1,0 51,-24-26,49 50,-25-25,25 25,0 25</inkml:trace>
  <inkml:trace contextRef="#ctx0" brushRef="#br0" timeOffset="341266.5193">9079 9847,'0'0,"0"25,0 0,-25 0,25 24,0-24,0 25,25 0,-25-1,49-49,1 25,-25 0,24-50,1 25,-25-25,-1 0,-24-24,0 24,0-25,-49 1,-1 24,25-25,-24 25,-1 1,1 24,24 0,25 0,0 0,25 24</inkml:trace>
  <inkml:trace contextRef="#ctx0" brushRef="#br0" timeOffset="341997.5612">8706 10517,'0'0,"0"0,25 0,0 0,25-25,-1 25,1 0,24-24,1-1,24 0,0-25,25 26,0-1,0 0,0 0,0-24,-25 24,1 0,-26 0,1 25,-26 0,-24-25,0 25,-25 0,0-24,0 24,-25 0,0-25,0 25,-24-25,-1 0,1 25,24-25,-25 25,0-25,26 25,-1 0,0 0,25 0,25 0,0 0,24 0,1 0,0-24,24 24,0 0,-24 0,24 0,-24 0,-25 0,0 24,-25-24,-25 25,0 25,0-25,-24 24,-1-24,0 25,26-25,-26 24,25-24,0 0,25-25,0 25,0-25,0 0,0 0,0 0,0 0,0 0,0-25</inkml:trace>
  <inkml:trace contextRef="#ctx0" brushRef="#br0" timeOffset="379244.6916">9079 10716,'-25'0,"25"0,-25 0,25-25,-25 25,25-25,-25 25,0 0,25 0,-24-25,24 25,0 0,0 0,24 0,1 0,25 0,0-25,-1 1,50-1,1-25,24 25,-25-24,25-1,0-24,0 49,-25-25,0 26,1-26,-26 25,-24 25,-1 0,-24 0,0 0,-25-25,0 25,0 0,0 0,0 0,0 0,0 0,0 0,0 0,0 0,0 0,0 0,0 0,0 0,0 0,0 0,0 0,0 0,0 0,-25-24,25 24,-25 0,0-25,1 0,-1 25,0-25,0 0,0 25,1-25,-1 25,0 0,25-24,0 24,-25 0,25 0,25 0,-25 0,25 0,0 0,24 0,-24 24,25-24,-1 0,1 0,-25 25,24-25,-24 0,0 25,0-25,-1 0,-24 25,0-25,25 25,-25-25,-25 25,25-25,0 24,-24 1,-1-25,0 25,0 0,0 24,25-24,-49 0,24 0,0 0,0-1,1 1,24 0,-25 0,25-25,0 0,-25 25,25-25,0 0,0 0,25 0,-25 0,0 0,25 0,-25-25</inkml:trace>
  <inkml:trace contextRef="#ctx0" brushRef="#br0" timeOffset="406373.2432">8682 12650,'-25'0,"-25"-24,25 48,1-24,-26 50,0 24,26-24,-26 49,25 25,25-25,-25 1,50 24,-25-25,25 0,25-24,-1-26,1 1,-25-50,24 0,1-25,-1 0,-24-49</inkml:trace>
  <inkml:trace contextRef="#ctx0" brushRef="#br0" timeOffset="406606.2566">8731 13097,'-25'0,"25"0,0 25,0-1,25 1,-25 25,0 0,25-1,0 26,-25-1,0 0,0 1,0-1,0 1,-25-1,25-24,0-1,-25-49,25 25,0-25,0-25</inkml:trace>
  <inkml:trace contextRef="#ctx0" brushRef="#br0" timeOffset="407352.2992">8830 13295,'0'25,"25"0,-25 0,0 24,25-24,0 25,0-25,24 24,-24-49,25 0,-25 0,24-25,-24 1,-25-1,0-25,0 25,-25-24,0-1,1 25,-1-24,0 24,25 25,0-25,0 25,0 0,25 25,0 0,-1-25,1 49,25-24,-25 0,-1 25,26-50,-25 24,0-24,24 0,-24 0,0 0,-25-24,25-1,-25 0,-25-25,0 26,0-1,0 0,1 0,-1 0,25 0,0 25,0 0,25 0,-1 0,26 25,-25 0,0 0,-1 0,26 0,-25-1,0 1,-25 0,24 0,-24-25,25 0,-25 0,0-50,25 25,-25-24,-25-26,25 1,-25-1,1-24,-26 0,25 25,-24-26,24 51,0-26,-25 51,50-1,-24 0,24 25,-25 0,25 0,0 25,0 0,0-1,0 1,0 0,0 0</inkml:trace>
  <inkml:trace contextRef="#ctx0" brushRef="#br0" timeOffset="407991.3358">9451 11187,'0'0,"-25"25,25-25,0 25,0-1,0 1,0 25,0-1,0 1,0 24,0-24,0 0,0-1,0-24,25 0,-25-25,0-25</inkml:trace>
  <inkml:trace contextRef="#ctx0" brushRef="#br0" timeOffset="408584.3697">9401 11336,'-25'-50,"25"1,0-1,25 0,0 50,0-25,-1 25,26 0,-25 0,0 25,-25 0,-25 25,0-1,25 1,-25 0,0-1,25 1,0-1,25-24,0 25,25-25,-26-25,1 24,0-24,0 25,-25-25,0 25,-25-25,25 0,-25 25,-24-25,49 0,-50 0,50 0,0-25,0 0,0 0,0 1,50-1,-26-50,1 26,0 24,25-25,-26 1,1-1,0 25,0 25,0 0,-1 0,1 25,0-25,0 25,0 25,-1-26,1 26,-25-25,25 0,-25 24,0-24,0 0,-25-25,25 25,-49-25,49 0,-25-25,0 25,25-25,-25 0,25 0,0 1,0-26</inkml:trace>
  <inkml:trace contextRef="#ctx0" brushRef="#br0" timeOffset="409006.3938">10195 11311,'0'0,"0"0,-25 25,25 0,-25-25,0 24,1 26,24-50,-25 50,25-26,25 26,-1-25,1-25,0 25,25-50,-1 25,-24-25,0-25,0 1,-1-1,-24-24,-24-1,24 1,-50-1,25 1,-24 0,24-1,-25 1,25 49,1-25,-1 26,0-1,0 25,25 0,0-25,0 25,25-25,-25 25,25 0</inkml:trace>
  <inkml:trace contextRef="#ctx0" brushRef="#br0" timeOffset="411652.5452">4514 7367,'0'-25,"0"25,0-25,0 25,-24 0,24-24,-25 24,0 0,0 0,0 0,-24 24,-1 1,-24 0,24 49,-24 1,-1 24,1 0,24 25,1-25,49 26,-25-26,50 0,24-25,1-24,24-25,1 0,-1-1,25-24,-24-24,-1 24,1-25,-26 0,1 0,-25 0,-1 25,-24 0</inkml:trace>
  <inkml:trace contextRef="#ctx0" brushRef="#br0" timeOffset="412307.5826">3894 8731,'0'0,"0"0,0 0,0 25,0-25,0 25,0 0,25-1,-25 26,25 0,0 24,0 1,24-1,-24 25,0-24,0-1,-1 0,1-24,0 0,0-26,0 1,-1-50,1 1,0-1,0-50,0 26,24-26,-24-24,0 25,0-25,-1 24,1 25,-25 1,25 24,-25 25,0 25,0 24</inkml:trace>
  <inkml:trace contextRef="#ctx0" brushRef="#br0" timeOffset="413921.675">4415 10567,'0'0,"0"0,25-25,-50 25,25 0,0-25,0 25,0-25,0 25,0 0,0 0,0 0,0 0,0-24,0 24,0 0,0 0,0 0,0 0,-25-25,25 25,0 0,0 0,0 0,0 0,0-25,0 25,0 0,0 0,0 0,0 0,0 0,0 0,0 0,0 0,0 0,0 0,0 25,0-25,0 0,0 0,0 0,0 0,0 0,0 0,0 0,0 0,0 0,0 0,0 0,0 0,0 0,0 0,0 0,0 0,0 0,0 0,0 0,0 0,0 0,0 0,0 0,0 0,0 0,0 0,0 0,0 0,0 0,0 0,0 0,0 0,0 0,0 0,0 0,0 0,0 0,0 0,0 0,0 0,0 0,0 0,0 0,0 0,0 0,0 0,0 0,0 0,0 0,0 0,0 0,0 0,0 0,0 0,0 0,0 0,0 0,0 0,0 0,0 0,0 0,0 0,0 0,0 0,0 0,0 0,0 0,0 0,0 0,0 0,0 0,0 0,0 0,0 0,0 0,0 0,0 0,0 0,0 0,0 0,0 0,0 0,-24-25,24 25,0 0,0 0</inkml:trace>
  <inkml:trace contextRef="#ctx0" brushRef="#br0" timeOffset="416158.8028">3845 10319,'0'0,"0"0,0 0,0 0,0 0,0 0,0 0,0 25,25-1,-1 1,-24 25,25-1,0 26,25 24,-1 0,-24-24,25 49,-26-50,26 25,-25-49,0 24,-1-24,1-25,-25 0,0-25,25 0,-25-25,25-25,-25 1,0-26,25-24,-25 0,24-1,1 1,-25 0,25 25,0-1,-25 26,0 24,25 0,-25 0,0 25,0 0,24 0,-24 0,25 0</inkml:trace>
  <inkml:trace contextRef="#ctx0" brushRef="#br0" timeOffset="416969.8493">4440 12402,'25'-24,"-25"-1,0 0,0 0,-25 0,25-24,-25-1,25 0,-25 26,-24-1,24 25,-25 0,1 25,-1 24,1 26,-1 24,25 25,0 0,25 0,0 25,25-50,0 25,49-25,1-24,-26-26,26 1,24-25,-25-25,1 0,-1-25,-24 0,-1 0,1 1,0-1,-25 25,-1-25,-24 0,0 25,0 0,25-25,-25 25</inkml:trace>
  <inkml:trace contextRef="#ctx0" brushRef="#br0" timeOffset="425861.3578">4018 13767,'0'-25,"0"-50,-24 26,24-1,-50-24,25 49,-24-25,24 50,-50 0,26 50,-1 0,0 24,1 25,24 25,0 0,0 0,25 25,0-25,0-25,25 25,0-49,0-1,24-24,-24-25,25-1,0-24,-26 0,26 0,-25-49,24 24,1 0,0-24</inkml:trace>
  <inkml:trace contextRef="#ctx0" brushRef="#br0" timeOffset="426377.3874">4390 14312,'0'0,"0"0,-24 0,-1 25,25 0,-50 25,50-26,-25 51,25-26,0 1,0 0,25-26,0 1,25 0,-26-50,1 0,25 1,-25-26,-25 25,24-24,-24-1,0 25,0 0,0 25,25 0,-25 25,25 25,0-25,0 24,-1 1,26-1,-25-24,0 0,-1-25,1-25,-25 0,25 1,-25-1,0-25,0 25,0 1,25-1,0 0,-25 0,49 25,-24 0,25 0,-25 0,-1-25</inkml:trace>
  <inkml:trace contextRef="#ctx0" brushRef="#br0" timeOffset="426757.4091">5085 13791,'0'0,"25"25,0 0,-25 25,24-1,1 26,0-1,0 50,0-50,-1 51,1-51,-25 0,25 1,0-50,0-1,-25-24,49-24,-49-26,50-24,-25-50,-1-1,26 1,0 0,-26 0,26-24,0 48,-26 26,1 0,0 24,0 0,-25 26,25-1,0 0</inkml:trace>
  <inkml:trace contextRef="#ctx0" brushRef="#br0" timeOffset="439966.1646">4242 5308,'0'0,"0"0,0 0,-25 25,25 0,0 24,-25-24,0 50,0-1,1 25,-1 0,0 1,0-1,25-25,-49 26,49-26,-50 25,50-49,-25-1,0 1,25 0,0-26,-24 1,24 0,0-25,-25 0</inkml:trace>
  <inkml:trace contextRef="#ctx0" brushRef="#br0" timeOffset="440353.1868">4192 5110,'0'0,"0"0,25 25,-25-1,25 1,-1 25,1 24,0 25,0-24,24 24,-24 25,0-25,0 25,24-24,-24-1,0-25,-25 25,25-49,-25 24,0-24,0 0,0-50,0 24,0 1,0-25,0 0</inkml:trace>
  <inkml:trace contextRef="#ctx0" brushRef="#br0" timeOffset="445945.5066">3572 5581,'-50'-74,"25"24,1 0,-1 26,0-1,25 0,0 25,0 25,0 0,25-1,0 51,-1-1,1 25,25 1,-25 24,24 0,-24 0,0 0,25-25,-26 0,1-24,0-1,0-24,-25-26,49 1,-49-25,25-25,0 1,25-51,-1 1,-24-25,25-25,-1 0,26 0,-26-25,1 0,-1 25,1 0,-25 49,24 1,-49 0,25 49,-25 0,25 25,-25 0,0 0,-25-25,25 25,-25 25,25-25,0 25,0-25,0 25,0-1,0 26,0 0,-24 24,-1 0,0 1,0 24,0 25,-24-25,-1 25,1 0,24-24,-25-1,1 0,24-49,0 24,25-49,-25 24,25-49,0 25,0-25,0 0,0-25,0 1,-25-1,25-25,-24 1,-1-26,0 1,0-25,0 24,1-49,-26 0,25 25,-24-25,-1 25,25-1,0 1,-24 25,24 24,0 1,25 24,-25 0,25 25,0 0,25 0,-25 50,25-1,0 26,-1 24,1 0,0 25,25 25,-25-25,-1 0,1 0,0-25,0 0,24-24,-24-26,0-24,25-25,-1 0,-24-49,25-1,24-24,-24-1,-1-24,26 25,-26-1,1 26,-1-26,-24 50,0 1,0-1,-25 25,-25 0,0 25</inkml:trace>
  <inkml:trace contextRef="#ctx0" brushRef="#br0" timeOffset="446389.532">1488 5259,'0'-50,"0"25,-25-24,25 49,0 0,-24 24,-1 26,0 24,-25 26,1 24,-1 0,25 24,-24 1,-1 0,1-25,24 25,0-50,0 0,0-24,25-75,-24 49,24-49,0-49,24-26,1 1,0-50</inkml:trace>
  <inkml:trace contextRef="#ctx0" brushRef="#br0" timeOffset="446592.5437">1240 5407,'50'-49,"-50"-26,25 51,-25 24,24 49,-24 26,0-1,25 25,-25 25,25 0,0 0,24 0,-24-24,0-1,0-25,0 1,-1-26,-24-24,0-25,-24 0</inkml:trace>
  <inkml:trace contextRef="#ctx0" brushRef="#br0" timeOffset="446725.5513">1141 6325,'-50'-25,"50"25,-24 0,48-24,26 24,24 0,-24-25,24 25,1-25,-1 25,-24 0</inkml:trace>
  <inkml:trace contextRef="#ctx0" brushRef="#br0" timeOffset="447161.5762">1191 7069,'0'0,"0"0,0 0,-25 75,25-26,-25 26,0 24,0 0,1 0,-1 25,0-24,0-1,25-25,25-24,0 0,24-26,26 1,-26-25,26 0,-1-25,-24 1,24-1,-24 25,-25-25,-1 25,1 0,0 0</inkml:trace>
  <inkml:trace contextRef="#ctx0" brushRef="#br0" timeOffset="447651.6042">1240 8880,'0'0,"0"0,0 0,0 25,0 0,25 24,-25 1,-25 24,25 1,0 24,0-25,0 26,-25-26,25 0,-24 1,24-26,0 1</inkml:trace>
  <inkml:trace contextRef="#ctx0" brushRef="#br0" timeOffset="448201.6357">1463 10145,'0'25,"0"-25,0 25,-24-25,-1 25,25-25,-75 74,26-49,-1 0,25-1,25-24,-49 25,74 0,-1-25,-24 0,25 25,0-25,0 25,-25-25,-50 99,1-25,-1 1,-24 24,24 0,25-25,0 1,50-1,25-49,24 0,25 0,1-50,24 25,-25-25,0 0,-24 0,-26 1,1 24</inkml:trace>
  <inkml:trace contextRef="#ctx0" brushRef="#br0" timeOffset="449125.6885">1116 13171,'0'0,"0"0,0 0,0 0,0 0,25-99,0 25,-25-1,25-24,-1 25,-24-50,25 24,-25 1,0 25,25-1,-25 1,0 24,0 25,25 25,-25 50,49 0,-49 24,50 1,-25 24,24 0,1 0,0-24,-1-1,-24-24,25-1,-1-49,-24 0,0-25,0 1,0-51,-25 1,24-25,-24-1,0 1,-24-25,24 25,-25 0,25 24,0 26,0-1,-25 50,25 0,25 0,0 25</inkml:trace>
  <inkml:trace contextRef="#ctx0" brushRef="#br0" timeOffset="454940.0211">1091 13990,'0'0,"0"0,0 0,0 0,0 0,0 0,0 0,0 0,0 0,25 49,0 1,0-25,24 24,-24 1,25 0,-25-1,-1 1,1 0,0-26,-25 1,25 0,-25 0,0-25,0 0,25 25,-25-25,0-25,0 0,0 0,0 0,24-24</inkml:trace>
  <inkml:trace contextRef="#ctx0" brushRef="#br0" timeOffset="455281.0406">1637 13816,'0'-25,"0"1,25-1,-25 25,0-25,0 25,0 25,-25 0,25 24,0 26,-25-1,0 50,1-25,-1 25,0 0,0 25,0-25,-24-25,49 1,-25-26,0 0,25-24,-25-25,25 0,0-1,0 1,0-25,-24-25,24 25</inkml:trace>
  <inkml:trace contextRef="#ctx0" brushRef="#br0" timeOffset="463023.4834">1687 14808,'0'50,"0"-25,0 0,-25-1,25 26,0-25,0 0,0-25,0 0,25 24,-25-24,25 0,-25-24,24 24,-24-25,25 25,-25-25,25 0,-25 0,0 25,0-24,0-1,0 25,0 0,-25-25,25 25,0 0,0 0,0 0,0-25,0 25,0 0,0 0,0 0,0-25,25 25,-25 0,25 0,-25 0,25 0,-25 0,0 0,24 0,-24 0,0 0,0-24</inkml:trace>
  <inkml:trace contextRef="#ctx0" brushRef="#br0" timeOffset="463594.5161">1984 14635,'0'25,"0"-1,0 1,0 0,0 0,0 0,0 24,0-24,0 25,0-26,-24 1,24 0,0 0,0-25,0 0,0 0,0 0,0-25,0 0,0-24,0 24,0 0,24-25,-24 1,0 24,25 0,0 0,-25 1,25-1</inkml:trace>
  <inkml:trace contextRef="#ctx0" brushRef="#br0" timeOffset="464098.5449">2505 13717,'0'-25,"0"0,0 1,-25 24,1-25,-26 25,25 0,-24 25,24-1,0 26,0-25,25 24,0 26,0-1,25-24,25 24,-26 1,1-1,25 0,-25 1,-1-1,1-24,0 24,-25-49,0 25,-25-1,25-24,-25 0,1-25,-1 0,25 0,-25 0,0 0,0 0,1 0,24-25,-25 0,25 1,0 24</inkml:trace>
  <inkml:trace contextRef="#ctx0" brushRef="#br0" timeOffset="468014.7689">14858 12055,'0'0,"0"0,0 0,0 0,-25 0,25 0,0 0,-25 0,1 0,-1 0,0 0,0 0,-24 25,-1-25,0 0,-24 0,24 0,-24 0,-1 25,1-25,0 0,-26 0,26 0,-25 0,0 0,-1-25,1 25,0 0,-25-25,25 25,-1-25,-24 0,0 1,0-1,0 25,0-25,25-25,-25 26,0-1,25 0,-25 0,25 25,-25-25,24 1,1-1,0 25,25 0,-26 0,26 0,-1 0,1 0,24 25,-24-1,24 1,1 0,-1 0,1 24,-1 1,0 0,1 24,24-24,0 24,-24 1,24-26,0 50,0-49,0 49,1-49,-1 24,25 25,0-49,0 24,25 1,-25-1,24-24,1 24,25-24,-1 0,1-1,0 1,24-1,0 1,1 0,-1-26,25 26,-24-25,24 0,25-1,-25-24,25 25,0-25,0 0,25 0,-25 0,0 0,25 0,0 0,0 0,0-25,-1 25,1 0,0 0,0-24,25 24,-26 0,26-25,0 25,-26 0,26 0,0-25,-25 25,24 0,1 0,-1 0,1 0,-25-25,25 25,-1 0,-24-25,25 25,-26-24,26 24,0-25,-25 25,-1 0,26-25,-25 25,0 0,24 0,-24 0,0 0,0 0,24 0,-24 0,0 0,25 0,-25 0,24 25,-24-25,0 0,0 0,0 0,-1 0,26 25,-50-25,25 0,0 0,-1 0,1 0,0 24,-25-24,25 0,0 0,0 0,-25 25,24-25,-23 0,23 25,-24-25,0 0,0 0,0-25,-24 25,-1 0,25-25,-25 1,0-1,-24-25,-1 25,1-24,-1-1,0 1,1-1,-50-25,24 1,-24 0,0-1,-25 26,0-26,0 1,-50 24,25-24,1 24,-51-24,26 49,-26-25,-24 1,25 24,-26 0,-24 0,0 1,-25-1,1 25,-26-25,25 25,-49 0,-1 0,26-25,-26 25,1 0,-25 0,24-25,1 25,-1 0,-24 0,25-25,-1 25,-24 0,24-24,-24 24,25 0,-25-25,24 25,1-25,-26 25,26-25,0 25,-26 0,26-25,-1 25,26 0,-26-24,1 24,24 0,1 0,-1 0,0 0,26 0,-1 0,0 0,25 0,0 0,25 24,24-24,1 0,-1 0,51 0,-26 0</inkml:trace>
  <inkml:trace contextRef="#ctx0" brushRef="#br0" timeOffset="519475.7123">22647 7516,'0'0,"0"0,0 0,0 0,0 0,0 0,0 0,-25 0,25 0,0-25,-25 0,0 25,25-25,-25 1,1-1,-1 25,0-25,-25 0,26 0,-1 1,-25-1,25 0,-24 0,24 0,-25 25,26-24,-26-1,25 25,-24-25,-1 25,0-25,1 25,-1-25,1 25,-1 0,0-24,25 24,-24 0,-1 0,25 0,1 0,-26 0,25 0,-24 0,24 0,0 24,-25-24,26 25,-1 0,0 0,-25 0,26-1,-1 1,0 0,0 0,0 24,1-24,-1 0,25 0,-25 24,25-24,-25 0,25 0,0 0,-25-1,25 1,0 0,0 25,-24-50,24 24,0 1,0 0,24 0,-24 0,0-1,0 1,0 0,0 0,25 0,-25-1,0 1,25 0,-25 0,25 0,-25 24,25-24,-1 0,-24 0,25-25,0 25,0-1,0 1,24-25,-24 25,25 0,-1-25,1 25,-1-1,1-24,0 0,24 25,-24-25,-1 25,1-25,0 0,-1 25,1-25,-1 0,1 25,0-25,-1 24,1-24,-1 25,1-25,24 25,-49-25,50 0,-26 25,1-25,-1 25,26-25,-26 24,1-24,25 0,-26 0,1 0,24 0,-24-24,-1 24,26-25,-26 0,1 25,0-25,-1-24,1 24,-25-25,-1 25,26-24,-25-1,0-24,-1 24,1-24,-25 24,0-24,0 24,0-24,0-1,-25 26,1-1,-1-24,0 24,0 0,-24 1,24-1,-25 1,1-1,-1 0,0 26,1-26,-26 25,26 0,-26 1,26 24,-26 0,26 0,-26 0,1 0,24 24,1 1,-1-25,0 25,1 0,24-25,0 0,25 25,-25-25,25 0,0 0,0 0,0 0,0-25</inkml:trace>
  <inkml:trace contextRef="#ctx0" brushRef="#br0" timeOffset="566795.4189">6697 5308,'25'-49,"0"24,0 0,-25 0,0 25,0 0,0 25,-25 0,0 24,0 26,0 24,1 0,-26 0,25 25,-24 1,-1-26,0 0,26 0,-1-24,0-1,0-49,0 0,25-1,0-24,0-49,0 24,25-49</inkml:trace>
  <inkml:trace contextRef="#ctx0" brushRef="#br0" timeOffset="567005.4309">6623 5259,'0'0,"25"24,-25 26,24 24,1 1,0-1,0 50,0-49,24 49,-24-50,25 25,-25-24,-1-1,1-49,0 0,-25-25</inkml:trace>
  <inkml:trace contextRef="#ctx0" brushRef="#br0" timeOffset="567150.4392">6623 6102,'-25'0,"25"0,25 25,0-25,24 0,-24 25,49-25,-24 0,-25 0,25 0</inkml:trace>
  <inkml:trace contextRef="#ctx0" brushRef="#br0" timeOffset="567675.4692">6648 7119,'0'25,"0"0,0-1,0 1,-25 25,0 24,0-24,0 24,1 1,24 24,-25-25,0-24,50 24,-25-24,25-25,24-1,1 1,-1-25,1 25,24-50,1 25,-25 0,-1 0,1-25,-1 25</inkml:trace>
  <inkml:trace contextRef="#ctx0" brushRef="#br0" timeOffset="582596.3226">6548 8880,'0'25,"0"0,-24 24,24 1,0 24,-25 1,0-1,25 1,-25-26,0 1,25-1,0-24,0 0,-24 0,24-25,0 25,0-25</inkml:trace>
  <inkml:trace contextRef="#ctx0" brushRef="#br0" timeOffset="583127.353">6375 10368,'0'0,"0"50,0-25,0 24,-25 26,25-1,0 1,0 24,0-50,25 26,0-26,-1-24,26 0,0-25,24-25,-24-24,-1-1,1-24,-1 24,1-49,-25 24,0-24,-25 25,0 24,0-24,0 74,0 0</inkml:trace>
  <inkml:trace contextRef="#ctx0" brushRef="#br0" timeOffset="583687.385">6747 11782,'0'25,"25"25,-25-1,0 26,0 24,24 0,-24 25,-24-25,24-24,0 24,-25-49,25-1,-25-24,0-25,0-25,1-24,-1-1,0-49,0 0,0-25,1-1,24-23,24 24,1 24,0 1,49 50,-24-1,24 25,1 25,-1 25,-24 0,0 24,-50 1,24 24,-48-24,-1 24,0 1,-25-50,1 24,24-24,0 25,0-50</inkml:trace>
  <inkml:trace contextRef="#ctx0" brushRef="#br0" timeOffset="584310.4207">6821 13519,'0'49,"0"1,0 49,0 0,0 0,0 25,0-24,0-1,0 0,-25-24,25-26,-24 1,24-25,0-25,-25-50,0 0,25-24,0-25,0-25,0-25,0 25,0-25,25 25,0 0,24 25,1 24,-25 26,24 49,1 0,0 0,-1 25,-24 24,0 1,0-1,-50 1,0 24,0-24,-24 0,-1-26,25 1,-24 0,-1-25,25-50,0 1</inkml:trace>
  <inkml:trace contextRef="#ctx0" brushRef="#br0" timeOffset="585391.4824">7863 4837,'-25'-50,"-24"1,-26-1,-24 25,0 0,-25 1,-25-1,-25 25,26 25,-1-1,-25 1,50 25,0-1,25 1,0 49,24 1,26 24,24 24,0 26,25 24,0 26,25-1,0 25,-1 50,1 24,-25 25,0 25,0 25,0 25,0 0,-25 24,1 1,-1 24,25-25,-25-24,0 0,25-25,0 0,0-50,0 0,25-49,-25-1,25-24,-25-50,25 1,-25-51,24 1,-24-50,25 0,-25-25,25-24,0-1,24-24,1-1,0-24,24 0,0 0,26-25,24 25,-25-25,25 0,-50 24,50-24,-49 0,-1 25,-24-25,-1 0,-24 0,0-25,0-24,-25-26,25-24,-25-25,24-50,1-24,0-50,-25-50,25-49,0-25,-1-50,1-24,0-26,-25-48,0-1,0-25,-25-25,0 51,25-26,-24 25,-1 25,25 49,0 26,-25 49,25 49,0 75,0 50,0 74,25 74</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0-10T21:09:20.0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-9 0 94,'0'0'40,"14"20"1,-14-20-5,0 0-33,0 0-3,0 0-1,0 0-2,0 0-2,7 19-7,-21-23-25,14 4-2,0 0 0,0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539"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30423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xfrm>
            <a:off x="1150938" y="692150"/>
            <a:ext cx="4556125" cy="3416300"/>
          </a:xfrm>
          <a:solidFill>
            <a:srgbClr val="FFFFFF"/>
          </a:solidFill>
          <a:ln/>
        </p:spPr>
      </p:sp>
      <p:sp>
        <p:nvSpPr>
          <p:cNvPr id="79875"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in the small … in the large!</a:t>
            </a:r>
          </a:p>
          <a:p>
            <a:r>
              <a:rPr lang="en-US" altLang="en-US" smtClean="0">
                <a:latin typeface="Helvetica" charset="0"/>
              </a:rPr>
              <a:t>gathering storm – assignment # 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Key property of NFA – multiple states at once….</a:t>
            </a:r>
          </a:p>
          <a:p>
            <a:r>
              <a:rPr lang="en-US" altLang="en-US" smtClean="0"/>
              <a:t>Key insight was that you could represent this deterministically by considering all different SUBSETS of states that you might be 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xfrm>
            <a:off x="1150938" y="692150"/>
            <a:ext cx="4556125" cy="3416300"/>
          </a:xfrm>
          <a:solidFill>
            <a:srgbClr val="FFFFFF"/>
          </a:solidFill>
          <a:ln/>
        </p:spPr>
      </p:sp>
      <p:sp>
        <p:nvSpPr>
          <p:cNvPr id="96259"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last line is key … it's really extension!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last line is key … it's really extension!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last line is key … it's really extension!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xfrm>
            <a:off x="1150938" y="692150"/>
            <a:ext cx="4556125" cy="3416300"/>
          </a:xfrm>
          <a:solidFill>
            <a:srgbClr val="FFFFFF"/>
          </a:solidFill>
          <a:ln/>
        </p:spPr>
      </p:sp>
      <p:sp>
        <p:nvSpPr>
          <p:cNvPr id="119811"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military-type definition of time…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add Object - the language's overarching base class for ALL user-defined and library-defined classes…</a:t>
            </a:r>
          </a:p>
          <a:p>
            <a:endParaRPr lang="en-US" altLang="en-US" smtClean="0">
              <a:latin typeface="Helvetica" charset="0"/>
            </a:endParaRPr>
          </a:p>
          <a:p>
            <a:r>
              <a:rPr lang="en-US" altLang="en-US" smtClean="0">
                <a:latin typeface="Helvetica" charset="0"/>
              </a:rPr>
              <a:t>up: human, mammal, …</a:t>
            </a:r>
          </a:p>
          <a:p>
            <a:endParaRPr lang="en-US" altLang="en-US" smtClean="0">
              <a:latin typeface="Helvetica" charset="0"/>
            </a:endParaRPr>
          </a:p>
          <a:p>
            <a:r>
              <a:rPr lang="en-US" altLang="en-US" smtClean="0">
                <a:latin typeface="Helvetica" charset="0"/>
              </a:rPr>
              <a:t>down: Case-ey; Casite; Casian; Caser; Case-ell, CS60er, Matt, Matt J</a:t>
            </a:r>
          </a:p>
          <a:p>
            <a:endParaRPr lang="en-US" altLang="en-US" smtClean="0">
              <a:latin typeface="Helvetica"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xfrm>
            <a:off x="1150938" y="692150"/>
            <a:ext cx="4556125" cy="3416300"/>
          </a:xfrm>
          <a:solidFill>
            <a:srgbClr val="FFFFFF"/>
          </a:solidFill>
          <a:ln/>
        </p:spPr>
      </p:sp>
      <p:sp>
        <p:nvSpPr>
          <p:cNvPr id="118787"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xfrm>
            <a:off x="1150938" y="692150"/>
            <a:ext cx="4556125" cy="3416300"/>
          </a:xfrm>
          <a:solidFill>
            <a:srgbClr val="FFFFFF"/>
          </a:solidFill>
          <a:ln/>
        </p:spPr>
      </p:sp>
      <p:sp>
        <p:nvSpPr>
          <p:cNvPr id="119811"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xfrm>
            <a:off x="1150938" y="692150"/>
            <a:ext cx="4556125" cy="3416300"/>
          </a:xfrm>
          <a:solidFill>
            <a:srgbClr val="FFFFFF"/>
          </a:solidFill>
          <a:ln/>
        </p:spPr>
      </p:sp>
      <p:sp>
        <p:nvSpPr>
          <p:cNvPr id="120835"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xfrm>
            <a:off x="1150938" y="692150"/>
            <a:ext cx="4556125" cy="3416300"/>
          </a:xfrm>
          <a:solidFill>
            <a:srgbClr val="FFFFFF"/>
          </a:solidFill>
          <a:ln/>
        </p:spPr>
      </p:sp>
      <p:sp>
        <p:nvSpPr>
          <p:cNvPr id="121859"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equivalent NFAs?</a:t>
            </a:r>
          </a:p>
          <a:p>
            <a:r>
              <a:rPr lang="en-US" altLang="en-US" smtClean="0"/>
              <a:t>is this possible?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xfrm>
            <a:off x="1150938" y="692150"/>
            <a:ext cx="4556125" cy="3416300"/>
          </a:xfrm>
          <a:solidFill>
            <a:srgbClr val="FFFFFF"/>
          </a:solidFill>
          <a:ln/>
        </p:spPr>
      </p:sp>
      <p:sp>
        <p:nvSpPr>
          <p:cNvPr id="123907"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xfrm>
            <a:off x="1150938" y="692150"/>
            <a:ext cx="4556125" cy="3416300"/>
          </a:xfrm>
          <a:solidFill>
            <a:srgbClr val="FFFFFF"/>
          </a:solidFill>
          <a:ln/>
        </p:spPr>
      </p:sp>
      <p:sp>
        <p:nvSpPr>
          <p:cNvPr id="123907"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a:xfrm>
            <a:off x="1150938" y="692150"/>
            <a:ext cx="4556125" cy="3416300"/>
          </a:xfrm>
          <a:solidFill>
            <a:srgbClr val="FFFFFF"/>
          </a:solidFill>
          <a:ln/>
        </p:spPr>
      </p:sp>
      <p:sp>
        <p:nvSpPr>
          <p:cNvPr id="125955"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xfrm>
            <a:off x="1150938" y="692150"/>
            <a:ext cx="4556125" cy="3416300"/>
          </a:xfrm>
          <a:solidFill>
            <a:srgbClr val="FFFFFF"/>
          </a:solidFill>
          <a:ln/>
        </p:spPr>
      </p:sp>
      <p:sp>
        <p:nvSpPr>
          <p:cNvPr id="116739"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this week's new Maze class will use your Queue class from last week</a:t>
            </a:r>
          </a:p>
          <a:p>
            <a:r>
              <a:rPr lang="en-US" altLang="en-US" smtClean="0">
                <a:latin typeface="Helvetica" charset="0"/>
              </a:rPr>
              <a:t>this week's new SpamMaze class will use a linked list that someone else wrote years ago…!</a:t>
            </a:r>
          </a:p>
          <a:p>
            <a:r>
              <a:rPr lang="en-US" altLang="en-US" smtClean="0">
                <a:latin typeface="Helvetica" charset="0"/>
              </a:rPr>
              <a:t>you – or someone – wrote a linked list class… now let's use it as a data member (or two or more)…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xfrm>
            <a:off x="1150938" y="692150"/>
            <a:ext cx="4556125" cy="3416300"/>
          </a:xfrm>
          <a:solidFill>
            <a:srgbClr val="FFFFFF"/>
          </a:solidFill>
          <a:ln/>
        </p:spPr>
      </p:sp>
      <p:sp>
        <p:nvSpPr>
          <p:cNvPr id="112643"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xfrm>
            <a:off x="1150938" y="692150"/>
            <a:ext cx="4556125" cy="3416300"/>
          </a:xfrm>
          <a:solidFill>
            <a:srgbClr val="FFFFFF"/>
          </a:solidFill>
          <a:ln/>
        </p:spPr>
      </p:sp>
      <p:sp>
        <p:nvSpPr>
          <p:cNvPr id="114691"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good to have a lambda here at the start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xfrm>
            <a:off x="1150938" y="692150"/>
            <a:ext cx="4556125" cy="3416300"/>
          </a:xfrm>
          <a:solidFill>
            <a:srgbClr val="FFFFFF"/>
          </a:solidFill>
          <a:ln/>
        </p:spPr>
      </p:sp>
      <p:sp>
        <p:nvSpPr>
          <p:cNvPr id="116739"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Something about Pomoner just doesn't sound right…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xfrm>
            <a:off x="1150938" y="692150"/>
            <a:ext cx="4556125" cy="3416300"/>
          </a:xfrm>
          <a:solidFill>
            <a:srgbClr val="FFFFFF"/>
          </a:solidFill>
          <a:ln/>
        </p:spPr>
      </p:sp>
      <p:sp>
        <p:nvSpPr>
          <p:cNvPr id="113667" name="Rectangle 3"/>
          <p:cNvSpPr>
            <a:spLocks noChangeArrowheads="1"/>
          </p:cNvSpPr>
          <p:nvPr>
            <p:ph type="body" idx="1"/>
          </p:nvPr>
        </p:nvSpPr>
        <p:spPr>
          <a:solidFill>
            <a:srgbClr val="FFFFFF"/>
          </a:solidFill>
          <a:ln>
            <a:solidFill>
              <a:srgbClr val="000000"/>
            </a:solidFill>
          </a:ln>
        </p:spPr>
        <p:txBody>
          <a:bodyPr/>
          <a:lstStyle/>
          <a:p>
            <a:r>
              <a:rPr lang="en-US" altLang="en-US" smtClean="0">
                <a:latin typeface="Helvetica" charset="0"/>
              </a:rPr>
              <a:t>draw a picture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xfrm>
            <a:off x="1150938" y="692150"/>
            <a:ext cx="4556125" cy="3416300"/>
          </a:xfrm>
          <a:solidFill>
            <a:srgbClr val="FFFFFF"/>
          </a:solidFill>
          <a:ln/>
        </p:spPr>
      </p:sp>
      <p:sp>
        <p:nvSpPr>
          <p:cNvPr id="126979"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Helvetica"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xfrm>
            <a:off x="1150938" y="692150"/>
            <a:ext cx="4556125" cy="3416300"/>
          </a:xfrm>
          <a:solidFill>
            <a:srgbClr val="FFFFFF"/>
          </a:solidFill>
          <a:ln/>
        </p:spPr>
      </p:sp>
      <p:sp>
        <p:nvSpPr>
          <p:cNvPr id="129027"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latin typeface="Helvetica" charset="0"/>
              </a:rPr>
              <a:t>Java's libraries are comprehensive and huge…  [POSTER] – two versions ago</a:t>
            </a:r>
          </a:p>
          <a:p>
            <a:pPr>
              <a:spcBef>
                <a:spcPct val="50000"/>
              </a:spcBef>
            </a:pPr>
            <a:r>
              <a:rPr lang="en-US" altLang="en-US" smtClean="0">
                <a:latin typeface="Helvetica" charset="0"/>
              </a:rPr>
              <a:t>We don't teach them explicitly, actually, but it's always good to keep in mind that they're there…</a:t>
            </a:r>
          </a:p>
          <a:p>
            <a:pPr>
              <a:spcBef>
                <a:spcPct val="50000"/>
              </a:spcBef>
            </a:pPr>
            <a:r>
              <a:rPr lang="en-US" altLang="en-US" smtClean="0">
                <a:latin typeface="Helvetica" charset="0"/>
              </a:rPr>
              <a:t>story about balance 			(Lenovo's Mr. Challener)</a:t>
            </a:r>
          </a:p>
          <a:p>
            <a:endParaRPr lang="en-US" altLang="en-US" smtClean="0">
              <a:latin typeface="Helvetica"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xfrm>
            <a:off x="1150938" y="692150"/>
            <a:ext cx="4556125" cy="3416300"/>
          </a:xfrm>
          <a:solidFill>
            <a:srgbClr val="FFFFFF"/>
          </a:solidFill>
          <a:ln/>
        </p:spPr>
      </p:sp>
      <p:sp>
        <p:nvSpPr>
          <p:cNvPr id="130051" name="Rectangle 3"/>
          <p:cNvSpPr>
            <a:spLocks noChangeArrowheads="1"/>
          </p:cNvSpPr>
          <p:nvPr>
            <p:ph type="body" idx="1"/>
          </p:nvPr>
        </p:nvSpPr>
        <p:spPr>
          <a:solidFill>
            <a:srgbClr val="FFFFFF"/>
          </a:solidFill>
          <a:ln>
            <a:solidFill>
              <a:srgbClr val="000000"/>
            </a:solidFill>
          </a:ln>
        </p:spPr>
        <p:txBody>
          <a:bodyPr/>
          <a:lstStyle/>
          <a:p>
            <a:pPr>
              <a:spcBef>
                <a:spcPct val="50000"/>
              </a:spcBef>
            </a:pPr>
            <a:r>
              <a:rPr lang="en-US" altLang="en-US" smtClean="0">
                <a:latin typeface="Helvetica" charset="0"/>
              </a:rPr>
              <a:t>Java's libraries are comprehensive and huge…  [POSTER] – two versions ago</a:t>
            </a:r>
          </a:p>
          <a:p>
            <a:pPr>
              <a:spcBef>
                <a:spcPct val="50000"/>
              </a:spcBef>
            </a:pPr>
            <a:r>
              <a:rPr lang="en-US" altLang="en-US" smtClean="0">
                <a:latin typeface="Helvetica" charset="0"/>
              </a:rPr>
              <a:t>We don't teach them explicitly, actually, but it's always good to keep in mind that they're there…</a:t>
            </a:r>
          </a:p>
          <a:p>
            <a:pPr>
              <a:spcBef>
                <a:spcPct val="50000"/>
              </a:spcBef>
            </a:pPr>
            <a:r>
              <a:rPr lang="en-US" altLang="en-US" smtClean="0">
                <a:latin typeface="Helvetica" charset="0"/>
              </a:rPr>
              <a:t>story about balance 			(Lenovo's Mr. Challener)</a:t>
            </a:r>
          </a:p>
          <a:p>
            <a:endParaRPr lang="en-US" altLang="en-US" smtClean="0">
              <a:latin typeface="Helvetica"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good to have a lambda here at the start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Helvetica" charset="0"/>
              </a:rPr>
              <a:t>other differences:  the tail of the centipede the PEDE cells are like walls, too</a:t>
            </a:r>
          </a:p>
          <a:p>
            <a:r>
              <a:rPr lang="en-US" altLang="en-US" smtClean="0">
                <a:latin typeface="Helvetica" charset="0"/>
              </a:rPr>
              <a:t>what if:  there is no solution!!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Pimp my Ride from MTV - Corona is where the garage is…</a:t>
            </a:r>
          </a:p>
          <a:p>
            <a:r>
              <a:rPr lang="en-US" altLang="en-US" smtClean="0"/>
              <a:t>MTV + SciFi -- twilight zone…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xfrm>
            <a:off x="3884414" y="8685894"/>
            <a:ext cx="2972098" cy="4565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chemeClr val="tx1"/>
                </a:solidFill>
                <a:latin typeface="Times New Roman" pitchFamily="18" charset="0"/>
                <a:ea typeface="ＭＳ Ｐゴシック" pitchFamily="34" charset="-128"/>
              </a:defRPr>
            </a:lvl1pPr>
            <a:lvl2pPr marL="742883" indent="-285724" eaLnBrk="0" hangingPunct="0">
              <a:defRPr sz="2400">
                <a:solidFill>
                  <a:schemeClr val="tx1"/>
                </a:solidFill>
                <a:latin typeface="Times New Roman" pitchFamily="18" charset="0"/>
                <a:ea typeface="ＭＳ Ｐゴシック" pitchFamily="34" charset="-128"/>
              </a:defRPr>
            </a:lvl2pPr>
            <a:lvl3pPr marL="1142898" indent="-228580" eaLnBrk="0" hangingPunct="0">
              <a:defRPr sz="2400">
                <a:solidFill>
                  <a:schemeClr val="tx1"/>
                </a:solidFill>
                <a:latin typeface="Times New Roman" pitchFamily="18" charset="0"/>
                <a:ea typeface="ＭＳ Ｐゴシック" pitchFamily="34" charset="-128"/>
              </a:defRPr>
            </a:lvl3pPr>
            <a:lvl4pPr marL="1600057" indent="-228580" eaLnBrk="0" hangingPunct="0">
              <a:defRPr sz="2400">
                <a:solidFill>
                  <a:schemeClr val="tx1"/>
                </a:solidFill>
                <a:latin typeface="Times New Roman" pitchFamily="18" charset="0"/>
                <a:ea typeface="ＭＳ Ｐゴシック" pitchFamily="34" charset="-128"/>
              </a:defRPr>
            </a:lvl4pPr>
            <a:lvl5pPr marL="2057217" indent="-228580" eaLnBrk="0" hangingPunct="0">
              <a:defRPr sz="2400">
                <a:solidFill>
                  <a:schemeClr val="tx1"/>
                </a:solidFill>
                <a:latin typeface="Times New Roman" pitchFamily="18"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E815B247-E82F-4183-9820-0B0E97CC0162}" type="slidenum">
              <a:rPr lang="en-US" altLang="en-US" sz="1200">
                <a:solidFill>
                  <a:prstClr val="black"/>
                </a:solidFill>
                <a:latin typeface="Arial" pitchFamily="34" charset="0"/>
              </a:rPr>
              <a:pPr eaLnBrk="1" hangingPunct="1"/>
              <a:t>76</a:t>
            </a:fld>
            <a:endParaRPr lang="en-US" altLang="en-US" sz="1200">
              <a:solidFill>
                <a:prstClr val="black"/>
              </a:solidFill>
              <a:latin typeface="Arial" pitchFamily="34" charset="0"/>
            </a:endParaRPr>
          </a:p>
        </p:txBody>
      </p:sp>
      <p:sp>
        <p:nvSpPr>
          <p:cNvPr id="18329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metric prefixes…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90004" tIns="45002" rIns="90004" bIns="45002"/>
          <a:lstStyle/>
          <a:p>
            <a:fld id="{4065FDFF-D585-42ED-BA21-5F6FE3F4A73D}" type="slidenum">
              <a:rPr lang="en-US">
                <a:solidFill>
                  <a:prstClr val="black"/>
                </a:solidFill>
              </a:rPr>
              <a:pPr/>
              <a:t>78</a:t>
            </a:fld>
            <a:endParaRPr lang="en-US">
              <a:solidFill>
                <a:prstClr val="black"/>
              </a:solidFill>
            </a:endParaRPr>
          </a:p>
        </p:txBody>
      </p:sp>
      <p:sp>
        <p:nvSpPr>
          <p:cNvPr id="60419" name="Rectangle 2"/>
          <p:cNvSpPr>
            <a:spLocks noGrp="1" noRot="1" noChangeAspect="1" noChangeArrowheads="1" noTextEdit="1"/>
          </p:cNvSpPr>
          <p:nvPr>
            <p:ph type="sldImg"/>
          </p:nvPr>
        </p:nvSpPr>
        <p:spPr>
          <a:xfrm>
            <a:off x="1150938" y="692150"/>
            <a:ext cx="4556125" cy="3416300"/>
          </a:xfrm>
          <a:ln/>
        </p:spPr>
      </p:sp>
      <p:sp>
        <p:nvSpPr>
          <p:cNvPr id="604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Pimp my Ride from MTV - Corona is where the garage is…</a:t>
            </a:r>
          </a:p>
          <a:p>
            <a:r>
              <a:rPr lang="en-US" altLang="en-US" smtClean="0"/>
              <a:t>MTV + SciFi -- twilight zone…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Pimp my Ride from MTV - Corona is where the garage is…</a:t>
            </a:r>
          </a:p>
          <a:p>
            <a:r>
              <a:rPr lang="en-US" altLang="en-US" smtClean="0"/>
              <a:t>MTV + SciFi -- twilight zone…</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t>Key property of NFA – multiple states at once….</a:t>
            </a:r>
          </a:p>
          <a:p>
            <a:r>
              <a:rPr lang="en-US" altLang="en-US" smtClean="0"/>
              <a:t>Key insight was that you could represent this deterministically by considering all different SUBSETS of states that you might be 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901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712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004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6091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436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4449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435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712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07792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18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310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5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73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30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98149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761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3484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2754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201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3913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46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204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9923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1733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408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655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2301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0462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6675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99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7171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1625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797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934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878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858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9804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2344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7856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40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9590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2749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1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744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06680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96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7028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0213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3833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69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6987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59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970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798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1"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pitchFamily="1"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pitchFamily="1"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pitchFamily="1"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82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1"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pitchFamily="1"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pitchFamily="1"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pitchFamily="1"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649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8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2pPr>
      <a:lvl3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3pPr>
      <a:lvl4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4pPr>
      <a:lvl5pPr algn="ctr" rtl="0" eaLnBrk="0" fontAlgn="base" hangingPunct="0">
        <a:spcBef>
          <a:spcPct val="0"/>
        </a:spcBef>
        <a:spcAft>
          <a:spcPct val="0"/>
        </a:spcAft>
        <a:defRPr sz="4800">
          <a:solidFill>
            <a:schemeClr val="tx1"/>
          </a:solidFill>
          <a:latin typeface="Times" pitchFamily="1" charset="0"/>
          <a:ea typeface="ＭＳ Ｐゴシック" pitchFamily="34" charset="-128"/>
          <a:cs typeface="ＭＳ Ｐゴシック"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accent2"/>
        </a:buClr>
        <a:buSzPct val="80000"/>
        <a:buFont typeface="Monotype Sorts" charset="2"/>
        <a:buChar char="l"/>
        <a:defRPr sz="2800">
          <a:solidFill>
            <a:schemeClr val="tx1"/>
          </a:solidFill>
          <a:latin typeface="Helvetica" pitchFamily="1" charset="0"/>
          <a:ea typeface="ＭＳ Ｐゴシック" pitchFamily="34" charset="-128"/>
        </a:defRPr>
      </a:lvl2pPr>
      <a:lvl3pPr marL="1143000" indent="-228600" algn="l" rtl="0" eaLnBrk="0" fontAlgn="base" hangingPunct="0">
        <a:spcBef>
          <a:spcPct val="20000"/>
        </a:spcBef>
        <a:spcAft>
          <a:spcPct val="0"/>
        </a:spcAft>
        <a:buClr>
          <a:schemeClr val="hlink"/>
        </a:buClr>
        <a:buSzPct val="70000"/>
        <a:buFont typeface="Monotype Sorts" charset="2"/>
        <a:buChar char="l"/>
        <a:defRPr sz="2400">
          <a:solidFill>
            <a:schemeClr val="tx1"/>
          </a:solidFill>
          <a:latin typeface="Helvetica" pitchFamily="1" charset="0"/>
          <a:ea typeface="ＭＳ Ｐゴシック" pitchFamily="34" charset="-128"/>
        </a:defRPr>
      </a:lvl3pPr>
      <a:lvl4pPr marL="1600200" indent="-228600" algn="l" rtl="0" eaLnBrk="0" fontAlgn="base" hangingPunct="0">
        <a:spcBef>
          <a:spcPct val="20000"/>
        </a:spcBef>
        <a:spcAft>
          <a:spcPct val="0"/>
        </a:spcAft>
        <a:buClr>
          <a:schemeClr val="folHlink"/>
        </a:buClr>
        <a:buSzPct val="50000"/>
        <a:buFont typeface="Monotype Sorts" charset="2"/>
        <a:buChar char="l"/>
        <a:defRPr sz="2000">
          <a:solidFill>
            <a:schemeClr val="tx1"/>
          </a:solidFill>
          <a:latin typeface="Helvetica" pitchFamily="1" charset="0"/>
          <a:ea typeface="ＭＳ Ｐゴシック" pitchFamily="34" charset="-128"/>
        </a:defRPr>
      </a:lvl4pPr>
      <a:lvl5pPr marL="2057400" indent="-228600" algn="l" rtl="0" eaLnBrk="0" fontAlgn="base" hangingPunct="0">
        <a:spcBef>
          <a:spcPct val="20000"/>
        </a:spcBef>
        <a:spcAft>
          <a:spcPct val="0"/>
        </a:spcAft>
        <a:buClr>
          <a:srgbClr val="001A21"/>
        </a:buClr>
        <a:buSzPct val="45000"/>
        <a:buFont typeface="Monotype Sorts" charset="2"/>
        <a:buChar char="l"/>
        <a:defRPr sz="2000">
          <a:solidFill>
            <a:schemeClr val="tx1"/>
          </a:solidFill>
          <a:latin typeface="Helvetica" pitchFamily="1" charset="0"/>
          <a:ea typeface="ＭＳ Ｐゴシック" pitchFamily="34" charset="-128"/>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3930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8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2pPr>
      <a:lvl3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3pPr>
      <a:lvl4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4pPr>
      <a:lvl5pPr algn="ctr" rtl="0" eaLnBrk="0" fontAlgn="base" hangingPunct="0">
        <a:spcBef>
          <a:spcPct val="0"/>
        </a:spcBef>
        <a:spcAft>
          <a:spcPct val="0"/>
        </a:spcAft>
        <a:defRPr sz="4800">
          <a:solidFill>
            <a:schemeClr val="tx1"/>
          </a:solidFill>
          <a:latin typeface="Times" pitchFamily="1" charset="0"/>
          <a:ea typeface="MS PGothic" pitchFamily="34" charset="-128"/>
          <a:cs typeface="ＭＳ Ｐゴシック"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chemeClr val="accent2"/>
        </a:buClr>
        <a:buSzPct val="80000"/>
        <a:buFont typeface="Monotype Sorts" charset="2"/>
        <a:buChar char="l"/>
        <a:defRPr sz="2800">
          <a:solidFill>
            <a:schemeClr val="tx1"/>
          </a:solidFill>
          <a:latin typeface="Helvetica" pitchFamily="1" charset="0"/>
          <a:ea typeface="MS PGothic" pitchFamily="34" charset="-128"/>
        </a:defRPr>
      </a:lvl2pPr>
      <a:lvl3pPr marL="1143000" indent="-228600" algn="l" rtl="0" eaLnBrk="0" fontAlgn="base" hangingPunct="0">
        <a:spcBef>
          <a:spcPct val="20000"/>
        </a:spcBef>
        <a:spcAft>
          <a:spcPct val="0"/>
        </a:spcAft>
        <a:buClr>
          <a:schemeClr val="hlink"/>
        </a:buClr>
        <a:buSzPct val="70000"/>
        <a:buFont typeface="Monotype Sorts" charset="2"/>
        <a:buChar char="l"/>
        <a:defRPr sz="2400">
          <a:solidFill>
            <a:schemeClr val="tx1"/>
          </a:solidFill>
          <a:latin typeface="Helvetica" pitchFamily="1" charset="0"/>
          <a:ea typeface="MS PGothic" pitchFamily="34" charset="-128"/>
        </a:defRPr>
      </a:lvl3pPr>
      <a:lvl4pPr marL="1600200" indent="-228600" algn="l" rtl="0" eaLnBrk="0" fontAlgn="base" hangingPunct="0">
        <a:spcBef>
          <a:spcPct val="20000"/>
        </a:spcBef>
        <a:spcAft>
          <a:spcPct val="0"/>
        </a:spcAft>
        <a:buClr>
          <a:schemeClr val="folHlink"/>
        </a:buClr>
        <a:buSzPct val="50000"/>
        <a:buFont typeface="Monotype Sorts" charset="2"/>
        <a:buChar char="l"/>
        <a:defRPr sz="2000">
          <a:solidFill>
            <a:schemeClr val="tx1"/>
          </a:solidFill>
          <a:latin typeface="Helvetica" pitchFamily="1" charset="0"/>
          <a:ea typeface="MS PGothic" pitchFamily="34" charset="-128"/>
        </a:defRPr>
      </a:lvl4pPr>
      <a:lvl5pPr marL="2057400" indent="-228600" algn="l" rtl="0" eaLnBrk="0" fontAlgn="base" hangingPunct="0">
        <a:spcBef>
          <a:spcPct val="20000"/>
        </a:spcBef>
        <a:spcAft>
          <a:spcPct val="0"/>
        </a:spcAft>
        <a:buClr>
          <a:srgbClr val="001A21"/>
        </a:buClr>
        <a:buSzPct val="45000"/>
        <a:buFont typeface="Monotype Sorts" charset="2"/>
        <a:buChar char="l"/>
        <a:defRPr sz="2000">
          <a:solidFill>
            <a:schemeClr val="tx1"/>
          </a:solidFill>
          <a:latin typeface="Helvetica" pitchFamily="1" charset="0"/>
          <a:ea typeface="MS PGothic" pitchFamily="34" charset="-128"/>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1391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png"/><Relationship Id="rId2" Type="http://schemas.openxmlformats.org/officeDocument/2006/relationships/tags" Target="../tags/tag2.xml"/><Relationship Id="rId16" Type="http://schemas.openxmlformats.org/officeDocument/2006/relationships/notesSlide" Target="../notesSlides/notesSlide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3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6" Type="http://schemas.openxmlformats.org/officeDocument/2006/relationships/notesSlide" Target="../notesSlides/notesSlide1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1.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6" Type="http://schemas.openxmlformats.org/officeDocument/2006/relationships/notesSlide" Target="../notesSlides/notesSlide12.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1.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1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notesSlide" Target="../notesSlides/notesSlide1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1.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6" Type="http://schemas.openxmlformats.org/officeDocument/2006/relationships/notesSlide" Target="../notesSlides/notesSlide15.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notesSlide" Target="../notesSlides/notesSlide21.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34.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6" Type="http://schemas.openxmlformats.org/officeDocument/2006/relationships/notesSlide" Target="../notesSlides/notesSlide23.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34.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27.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6" Type="http://schemas.openxmlformats.org/officeDocument/2006/relationships/notesSlide" Target="../notesSlides/notesSlide24.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34.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28.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image" Target="../media/image15.png"/><Relationship Id="rId2" Type="http://schemas.openxmlformats.org/officeDocument/2006/relationships/tags" Target="../tags/tag114.xml"/><Relationship Id="rId16" Type="http://schemas.openxmlformats.org/officeDocument/2006/relationships/notesSlide" Target="../notesSlides/notesSlide25.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34.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2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15.png"/><Relationship Id="rId2" Type="http://schemas.openxmlformats.org/officeDocument/2006/relationships/tags" Target="../tags/tag128.xml"/><Relationship Id="rId16" Type="http://schemas.openxmlformats.org/officeDocument/2006/relationships/notesSlide" Target="../notesSlides/notesSlide26.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34.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6" Type="http://schemas.openxmlformats.org/officeDocument/2006/relationships/notesSlide" Target="../notesSlides/notesSlide27.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34.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31.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image" Target="../media/image16.emf"/><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customXml" Target="../ink/ink8.xml"/><Relationship Id="rId2" Type="http://schemas.openxmlformats.org/officeDocument/2006/relationships/tags" Target="../tags/tag156.xml"/><Relationship Id="rId16" Type="http://schemas.openxmlformats.org/officeDocument/2006/relationships/notesSlide" Target="../notesSlides/notesSlide28.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34.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6" Type="http://schemas.openxmlformats.org/officeDocument/2006/relationships/notesSlide" Target="../notesSlides/notesSlide33.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34.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37.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2" Type="http://schemas.openxmlformats.org/officeDocument/2006/relationships/tags" Target="../tags/tag184.xml"/><Relationship Id="rId16" Type="http://schemas.openxmlformats.org/officeDocument/2006/relationships/notesSlide" Target="../notesSlides/notesSlide3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Layout" Target="../slideLayouts/slideLayout34.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38.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2" Type="http://schemas.openxmlformats.org/officeDocument/2006/relationships/tags" Target="../tags/tag198.xml"/><Relationship Id="rId16" Type="http://schemas.openxmlformats.org/officeDocument/2006/relationships/notesSlide" Target="../notesSlides/notesSlide35.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34.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Owner\Desktop\desktop_to_sort\015.AVI" TargetMode="External"/><Relationship Id="rId1" Type="http://schemas.openxmlformats.org/officeDocument/2006/relationships/video" Target="file:///C:\Users\Owner\Desktop\desktop_to_sort\013.AVI"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notesSlide" Target="../notesSlides/notesSlide38.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9.xml"/><Relationship Id="rId1" Type="http://schemas.openxmlformats.org/officeDocument/2006/relationships/slideLayout" Target="../slideLayouts/slideLayout34.x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tags" Target="../tags/tag235.xml"/><Relationship Id="rId2" Type="http://schemas.openxmlformats.org/officeDocument/2006/relationships/tags" Target="../tags/tag225.xml"/><Relationship Id="rId16" Type="http://schemas.openxmlformats.org/officeDocument/2006/relationships/notesSlide" Target="../notesSlides/notesSlide43.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5" Type="http://schemas.openxmlformats.org/officeDocument/2006/relationships/slideLayout" Target="../slideLayouts/slideLayout34.xml"/><Relationship Id="rId10" Type="http://schemas.openxmlformats.org/officeDocument/2006/relationships/tags" Target="../tags/tag233.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s>
</file>

<file path=ppt/slides/_rels/slide47.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tags" Target="../tags/tag250.xml"/><Relationship Id="rId18" Type="http://schemas.openxmlformats.org/officeDocument/2006/relationships/image" Target="../media/image25.pn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tags" Target="../tags/tag249.xml"/><Relationship Id="rId17" Type="http://schemas.openxmlformats.org/officeDocument/2006/relationships/image" Target="../media/image24.png"/><Relationship Id="rId2" Type="http://schemas.openxmlformats.org/officeDocument/2006/relationships/tags" Target="../tags/tag239.xml"/><Relationship Id="rId16" Type="http://schemas.openxmlformats.org/officeDocument/2006/relationships/notesSlide" Target="../notesSlides/notesSlide44.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5" Type="http://schemas.openxmlformats.org/officeDocument/2006/relationships/tags" Target="../tags/tag242.xml"/><Relationship Id="rId15" Type="http://schemas.openxmlformats.org/officeDocument/2006/relationships/slideLayout" Target="../slideLayouts/slideLayout34.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tags" Target="../tags/tag251.xml"/></Relationships>
</file>

<file path=ppt/slides/_rels/slide48.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2" Type="http://schemas.openxmlformats.org/officeDocument/2006/relationships/tags" Target="../tags/tag253.xml"/><Relationship Id="rId16" Type="http://schemas.openxmlformats.org/officeDocument/2006/relationships/notesSlide" Target="../notesSlides/notesSlide45.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slideLayout" Target="../slideLayouts/slideLayout34.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47.xml"/><Relationship Id="rId1" Type="http://schemas.openxmlformats.org/officeDocument/2006/relationships/slideLayout" Target="../slideLayouts/slideLayout34.xml"/><Relationship Id="rId4" Type="http://schemas.openxmlformats.org/officeDocument/2006/relationships/image" Target="../media/image23.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tags" Target="../tags/tag278.xml"/><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tags" Target="../tags/tag277.xml"/><Relationship Id="rId2" Type="http://schemas.openxmlformats.org/officeDocument/2006/relationships/tags" Target="../tags/tag267.xml"/><Relationship Id="rId16" Type="http://schemas.openxmlformats.org/officeDocument/2006/relationships/notesSlide" Target="../notesSlides/notesSlide50.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5" Type="http://schemas.openxmlformats.org/officeDocument/2006/relationships/tags" Target="../tags/tag270.xml"/><Relationship Id="rId15" Type="http://schemas.openxmlformats.org/officeDocument/2006/relationships/slideLayout" Target="../slideLayouts/slideLayout34.xml"/><Relationship Id="rId10" Type="http://schemas.openxmlformats.org/officeDocument/2006/relationships/tags" Target="../tags/tag275.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s>
</file>

<file path=ppt/slides/_rels/slide56.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image" Target="../media/image25.png"/><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image" Target="../media/image24.png"/><Relationship Id="rId2" Type="http://schemas.openxmlformats.org/officeDocument/2006/relationships/tags" Target="../tags/tag281.xml"/><Relationship Id="rId16" Type="http://schemas.openxmlformats.org/officeDocument/2006/relationships/notesSlide" Target="../notesSlides/notesSlide5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5" Type="http://schemas.openxmlformats.org/officeDocument/2006/relationships/tags" Target="../tags/tag284.xml"/><Relationship Id="rId15" Type="http://schemas.openxmlformats.org/officeDocument/2006/relationships/slideLayout" Target="../slideLayouts/slideLayout34.xml"/><Relationship Id="rId10" Type="http://schemas.openxmlformats.org/officeDocument/2006/relationships/tags" Target="../tags/tag289.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s>
</file>

<file path=ppt/slides/_rels/slide57.xml.rels><?xml version="1.0" encoding="UTF-8" standalone="yes"?>
<Relationships xmlns="http://schemas.openxmlformats.org/package/2006/relationships"><Relationship Id="rId13" Type="http://schemas.openxmlformats.org/officeDocument/2006/relationships/tags" Target="../tags/tag306.xml"/><Relationship Id="rId18" Type="http://schemas.openxmlformats.org/officeDocument/2006/relationships/tags" Target="../tags/tag311.xml"/><Relationship Id="rId26" Type="http://schemas.openxmlformats.org/officeDocument/2006/relationships/tags" Target="../tags/tag319.xml"/><Relationship Id="rId39" Type="http://schemas.openxmlformats.org/officeDocument/2006/relationships/tags" Target="../tags/tag332.xml"/><Relationship Id="rId3" Type="http://schemas.openxmlformats.org/officeDocument/2006/relationships/tags" Target="../tags/tag296.xml"/><Relationship Id="rId21" Type="http://schemas.openxmlformats.org/officeDocument/2006/relationships/tags" Target="../tags/tag314.xml"/><Relationship Id="rId34" Type="http://schemas.openxmlformats.org/officeDocument/2006/relationships/tags" Target="../tags/tag327.xml"/><Relationship Id="rId42" Type="http://schemas.openxmlformats.org/officeDocument/2006/relationships/tags" Target="../tags/tag335.xml"/><Relationship Id="rId47" Type="http://schemas.openxmlformats.org/officeDocument/2006/relationships/tags" Target="../tags/tag340.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tags" Target="../tags/tag310.xml"/><Relationship Id="rId25" Type="http://schemas.openxmlformats.org/officeDocument/2006/relationships/tags" Target="../tags/tag318.xml"/><Relationship Id="rId33" Type="http://schemas.openxmlformats.org/officeDocument/2006/relationships/tags" Target="../tags/tag326.xml"/><Relationship Id="rId38" Type="http://schemas.openxmlformats.org/officeDocument/2006/relationships/tags" Target="../tags/tag331.xml"/><Relationship Id="rId46" Type="http://schemas.openxmlformats.org/officeDocument/2006/relationships/tags" Target="../tags/tag339.xml"/><Relationship Id="rId2" Type="http://schemas.openxmlformats.org/officeDocument/2006/relationships/tags" Target="../tags/tag295.xml"/><Relationship Id="rId16" Type="http://schemas.openxmlformats.org/officeDocument/2006/relationships/tags" Target="../tags/tag309.xml"/><Relationship Id="rId20" Type="http://schemas.openxmlformats.org/officeDocument/2006/relationships/tags" Target="../tags/tag313.xml"/><Relationship Id="rId29" Type="http://schemas.openxmlformats.org/officeDocument/2006/relationships/tags" Target="../tags/tag322.xml"/><Relationship Id="rId41" Type="http://schemas.openxmlformats.org/officeDocument/2006/relationships/tags" Target="../tags/tag334.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24" Type="http://schemas.openxmlformats.org/officeDocument/2006/relationships/tags" Target="../tags/tag317.xml"/><Relationship Id="rId32" Type="http://schemas.openxmlformats.org/officeDocument/2006/relationships/tags" Target="../tags/tag325.xml"/><Relationship Id="rId37" Type="http://schemas.openxmlformats.org/officeDocument/2006/relationships/tags" Target="../tags/tag330.xml"/><Relationship Id="rId40" Type="http://schemas.openxmlformats.org/officeDocument/2006/relationships/tags" Target="../tags/tag333.xml"/><Relationship Id="rId45" Type="http://schemas.openxmlformats.org/officeDocument/2006/relationships/tags" Target="../tags/tag338.xml"/><Relationship Id="rId5" Type="http://schemas.openxmlformats.org/officeDocument/2006/relationships/tags" Target="../tags/tag298.xml"/><Relationship Id="rId15" Type="http://schemas.openxmlformats.org/officeDocument/2006/relationships/tags" Target="../tags/tag308.xml"/><Relationship Id="rId23" Type="http://schemas.openxmlformats.org/officeDocument/2006/relationships/tags" Target="../tags/tag316.xml"/><Relationship Id="rId28" Type="http://schemas.openxmlformats.org/officeDocument/2006/relationships/tags" Target="../tags/tag321.xml"/><Relationship Id="rId36" Type="http://schemas.openxmlformats.org/officeDocument/2006/relationships/tags" Target="../tags/tag329.xml"/><Relationship Id="rId49" Type="http://schemas.openxmlformats.org/officeDocument/2006/relationships/slideLayout" Target="../slideLayouts/slideLayout34.xml"/><Relationship Id="rId10" Type="http://schemas.openxmlformats.org/officeDocument/2006/relationships/tags" Target="../tags/tag303.xml"/><Relationship Id="rId19" Type="http://schemas.openxmlformats.org/officeDocument/2006/relationships/tags" Target="../tags/tag312.xml"/><Relationship Id="rId31" Type="http://schemas.openxmlformats.org/officeDocument/2006/relationships/tags" Target="../tags/tag324.xml"/><Relationship Id="rId44" Type="http://schemas.openxmlformats.org/officeDocument/2006/relationships/tags" Target="../tags/tag337.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 Id="rId22" Type="http://schemas.openxmlformats.org/officeDocument/2006/relationships/tags" Target="../tags/tag315.xml"/><Relationship Id="rId27" Type="http://schemas.openxmlformats.org/officeDocument/2006/relationships/tags" Target="../tags/tag320.xml"/><Relationship Id="rId30" Type="http://schemas.openxmlformats.org/officeDocument/2006/relationships/tags" Target="../tags/tag323.xml"/><Relationship Id="rId35" Type="http://schemas.openxmlformats.org/officeDocument/2006/relationships/tags" Target="../tags/tag328.xml"/><Relationship Id="rId43" Type="http://schemas.openxmlformats.org/officeDocument/2006/relationships/tags" Target="../tags/tag336.xml"/><Relationship Id="rId48" Type="http://schemas.openxmlformats.org/officeDocument/2006/relationships/tags" Target="../tags/tag341.xml"/><Relationship Id="rId8" Type="http://schemas.openxmlformats.org/officeDocument/2006/relationships/tags" Target="../tags/tag30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4.xml"/><Relationship Id="rId5" Type="http://schemas.openxmlformats.org/officeDocument/2006/relationships/image" Target="../media/image27.emf"/><Relationship Id="rId4" Type="http://schemas.openxmlformats.org/officeDocument/2006/relationships/customXml" Target="../ink/ink11.xml"/></Relationships>
</file>

<file path=ppt/slides/_rels/slide67.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image" Target="../media/image28.emf"/><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customXml" Target="../ink/ink12.xml"/><Relationship Id="rId2" Type="http://schemas.openxmlformats.org/officeDocument/2006/relationships/tags" Target="../tags/tag343.xml"/><Relationship Id="rId16" Type="http://schemas.openxmlformats.org/officeDocument/2006/relationships/notesSlide" Target="../notesSlides/notesSlide60.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5" Type="http://schemas.openxmlformats.org/officeDocument/2006/relationships/tags" Target="../tags/tag346.xml"/><Relationship Id="rId15" Type="http://schemas.openxmlformats.org/officeDocument/2006/relationships/slideLayout" Target="../slideLayouts/slideLayout34.xml"/><Relationship Id="rId10" Type="http://schemas.openxmlformats.org/officeDocument/2006/relationships/tags" Target="../tags/tag351.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s>
</file>

<file path=ppt/slides/_rels/slide68.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18" Type="http://schemas.openxmlformats.org/officeDocument/2006/relationships/image" Target="../media/image30.emf"/><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17" Type="http://schemas.openxmlformats.org/officeDocument/2006/relationships/customXml" Target="../ink/ink13.xml"/><Relationship Id="rId2" Type="http://schemas.openxmlformats.org/officeDocument/2006/relationships/tags" Target="../tags/tag357.xml"/><Relationship Id="rId16" Type="http://schemas.openxmlformats.org/officeDocument/2006/relationships/image" Target="../media/image29.png"/><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slideLayout" Target="../slideLayouts/slideLayout34.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tags" Target="../tags/tag369.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6.png"/><Relationship Id="rId5" Type="http://schemas.openxmlformats.org/officeDocument/2006/relationships/customXml" Target="../ink/ink2.xml"/><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customXml" Target="../ink/ink4.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34.xml"/><Relationship Id="rId5" Type="http://schemas.openxmlformats.org/officeDocument/2006/relationships/image" Target="../media/image31.emf"/><Relationship Id="rId4" Type="http://schemas.openxmlformats.org/officeDocument/2006/relationships/customXml" Target="../ink/ink14.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tags" Target="../tags/tag382.xml"/><Relationship Id="rId18" Type="http://schemas.openxmlformats.org/officeDocument/2006/relationships/image" Target="../media/image58.emf"/><Relationship Id="rId3" Type="http://schemas.openxmlformats.org/officeDocument/2006/relationships/tags" Target="../tags/tag372.xml"/><Relationship Id="rId7" Type="http://schemas.openxmlformats.org/officeDocument/2006/relationships/tags" Target="../tags/tag376.xml"/><Relationship Id="rId12" Type="http://schemas.openxmlformats.org/officeDocument/2006/relationships/tags" Target="../tags/tag381.xml"/><Relationship Id="rId17" Type="http://schemas.openxmlformats.org/officeDocument/2006/relationships/customXml" Target="../ink/ink15.xml"/><Relationship Id="rId2" Type="http://schemas.openxmlformats.org/officeDocument/2006/relationships/tags" Target="../tags/tag371.xml"/><Relationship Id="rId16" Type="http://schemas.openxmlformats.org/officeDocument/2006/relationships/notesSlide" Target="../notesSlides/notesSlide65.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5" Type="http://schemas.openxmlformats.org/officeDocument/2006/relationships/tags" Target="../tags/tag374.xml"/><Relationship Id="rId15" Type="http://schemas.openxmlformats.org/officeDocument/2006/relationships/slideLayout" Target="../slideLayouts/slideLayout7.xml"/><Relationship Id="rId10" Type="http://schemas.openxmlformats.org/officeDocument/2006/relationships/tags" Target="../tags/tag379.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4.xml"/><Relationship Id="rId5" Type="http://schemas.openxmlformats.org/officeDocument/2006/relationships/image" Target="../media/image25.emf"/><Relationship Id="rId4" Type="http://schemas.openxmlformats.org/officeDocument/2006/relationships/customXml" Target="../ink/ink16.xml"/></Relationships>
</file>

<file path=ppt/slides/_rels/slide7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34.png"/><Relationship Id="rId1" Type="http://schemas.openxmlformats.org/officeDocument/2006/relationships/slideLayout" Target="../slideLayouts/slideLayout23.xml"/><Relationship Id="rId4" Type="http://schemas.openxmlformats.org/officeDocument/2006/relationships/image" Target="../media/image300.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ustomXml" Target="../ink/ink6.xml"/><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customXml" Target="../ink/ink7.xml"/></Relationships>
</file>

<file path=ppt/slides/_rels/slide80.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97.emf"/><Relationship Id="rId5" Type="http://schemas.openxmlformats.org/officeDocument/2006/relationships/customXml" Target="../ink/ink19.xml"/><Relationship Id="rId4" Type="http://schemas.openxmlformats.org/officeDocument/2006/relationships/image" Target="../media/image96.emf"/></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customXml" Target="../ink/ink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image" Target="../media/image102.emf"/><Relationship Id="rId13" Type="http://schemas.openxmlformats.org/officeDocument/2006/relationships/customXml" Target="../ink/ink26.xml"/><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104.emf"/><Relationship Id="rId2" Type="http://schemas.openxmlformats.org/officeDocument/2006/relationships/notesSlide" Target="../notesSlides/notesSlide71.xml"/><Relationship Id="rId16" Type="http://schemas.openxmlformats.org/officeDocument/2006/relationships/image" Target="../media/image106.emf"/><Relationship Id="rId1" Type="http://schemas.openxmlformats.org/officeDocument/2006/relationships/slideLayout" Target="../slideLayouts/slideLayout7.xml"/><Relationship Id="rId6" Type="http://schemas.openxmlformats.org/officeDocument/2006/relationships/image" Target="../media/image101.emf"/><Relationship Id="rId11" Type="http://schemas.openxmlformats.org/officeDocument/2006/relationships/customXml" Target="../ink/ink25.xml"/><Relationship Id="rId5" Type="http://schemas.openxmlformats.org/officeDocument/2006/relationships/customXml" Target="../ink/ink22.xml"/><Relationship Id="rId15" Type="http://schemas.openxmlformats.org/officeDocument/2006/relationships/customXml" Target="../ink/ink27.xml"/><Relationship Id="rId10" Type="http://schemas.openxmlformats.org/officeDocument/2006/relationships/image" Target="../media/image103.emf"/><Relationship Id="rId4" Type="http://schemas.openxmlformats.org/officeDocument/2006/relationships/image" Target="../media/image100.emf"/><Relationship Id="rId9" Type="http://schemas.openxmlformats.org/officeDocument/2006/relationships/customXml" Target="../ink/ink24.xml"/><Relationship Id="rId14" Type="http://schemas.openxmlformats.org/officeDocument/2006/relationships/image" Target="../media/image105.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109.emf"/><Relationship Id="rId13" Type="http://schemas.openxmlformats.org/officeDocument/2006/relationships/customXml" Target="../ink/ink33.xml"/><Relationship Id="rId18" Type="http://schemas.openxmlformats.org/officeDocument/2006/relationships/image" Target="../media/image114.emf"/><Relationship Id="rId3" Type="http://schemas.openxmlformats.org/officeDocument/2006/relationships/customXml" Target="../ink/ink28.xml"/><Relationship Id="rId7" Type="http://schemas.openxmlformats.org/officeDocument/2006/relationships/customXml" Target="../ink/ink30.xml"/><Relationship Id="rId12" Type="http://schemas.openxmlformats.org/officeDocument/2006/relationships/image" Target="../media/image111.emf"/><Relationship Id="rId17" Type="http://schemas.openxmlformats.org/officeDocument/2006/relationships/customXml" Target="../ink/ink35.xml"/><Relationship Id="rId2" Type="http://schemas.openxmlformats.org/officeDocument/2006/relationships/notesSlide" Target="../notesSlides/notesSlide73.xml"/><Relationship Id="rId16" Type="http://schemas.openxmlformats.org/officeDocument/2006/relationships/image" Target="../media/image113.emf"/><Relationship Id="rId20" Type="http://schemas.openxmlformats.org/officeDocument/2006/relationships/image" Target="../media/image115.emf"/><Relationship Id="rId1" Type="http://schemas.openxmlformats.org/officeDocument/2006/relationships/slideLayout" Target="../slideLayouts/slideLayout7.xml"/><Relationship Id="rId6" Type="http://schemas.openxmlformats.org/officeDocument/2006/relationships/image" Target="../media/image108.emf"/><Relationship Id="rId11" Type="http://schemas.openxmlformats.org/officeDocument/2006/relationships/customXml" Target="../ink/ink32.xml"/><Relationship Id="rId5" Type="http://schemas.openxmlformats.org/officeDocument/2006/relationships/customXml" Target="../ink/ink29.xml"/><Relationship Id="rId15" Type="http://schemas.openxmlformats.org/officeDocument/2006/relationships/customXml" Target="../ink/ink34.xml"/><Relationship Id="rId10" Type="http://schemas.openxmlformats.org/officeDocument/2006/relationships/image" Target="../media/image110.emf"/><Relationship Id="rId19" Type="http://schemas.openxmlformats.org/officeDocument/2006/relationships/customXml" Target="../ink/ink36.xml"/><Relationship Id="rId4" Type="http://schemas.openxmlformats.org/officeDocument/2006/relationships/image" Target="../media/image107.emf"/><Relationship Id="rId9" Type="http://schemas.openxmlformats.org/officeDocument/2006/relationships/customXml" Target="../ink/ink31.xml"/><Relationship Id="rId14" Type="http://schemas.openxmlformats.org/officeDocument/2006/relationships/image" Target="../media/image112.emf"/></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2.png"/><Relationship Id="rId4" Type="http://schemas.openxmlformats.org/officeDocument/2006/relationships/image" Target="../media/image41.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85353" y="2790159"/>
            <a:ext cx="4324864" cy="2617974"/>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pic>
        <p:nvPicPr>
          <p:cNvPr id="67" name="Picture 2"/>
          <p:cNvPicPr>
            <a:picLocks noChangeAspect="1" noChangeArrowheads="1"/>
          </p:cNvPicPr>
          <p:nvPr/>
        </p:nvPicPr>
        <p:blipFill rotWithShape="1">
          <a:blip r:embed="rId17"/>
          <a:srcRect l="26092" t="56515" r="36237" b="7427"/>
          <a:stretch/>
        </p:blipFill>
        <p:spPr bwMode="auto">
          <a:xfrm>
            <a:off x="4958792" y="3169934"/>
            <a:ext cx="39116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5" name="Rounded Rectangle 1"/>
          <p:cNvSpPr>
            <a:spLocks noChangeArrowheads="1"/>
          </p:cNvSpPr>
          <p:nvPr/>
        </p:nvSpPr>
        <p:spPr bwMode="auto">
          <a:xfrm>
            <a:off x="641311" y="5937886"/>
            <a:ext cx="3247295" cy="545306"/>
          </a:xfrm>
          <a:prstGeom prst="roundRect">
            <a:avLst>
              <a:gd name="adj" fmla="val 16667"/>
            </a:avLst>
          </a:prstGeom>
          <a:solidFill>
            <a:schemeClr val="bg1">
              <a:lumMod val="85000"/>
            </a:schemeClr>
          </a:solidFill>
          <a:ln>
            <a:noFill/>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grpSp>
        <p:nvGrpSpPr>
          <p:cNvPr id="13317" name="Group 8"/>
          <p:cNvGrpSpPr>
            <a:grpSpLocks/>
          </p:cNvGrpSpPr>
          <p:nvPr/>
        </p:nvGrpSpPr>
        <p:grpSpPr bwMode="auto">
          <a:xfrm>
            <a:off x="5089525" y="1730375"/>
            <a:ext cx="361950" cy="341313"/>
            <a:chOff x="1824" y="4512"/>
            <a:chExt cx="528" cy="241"/>
          </a:xfrm>
        </p:grpSpPr>
        <p:sp>
          <p:nvSpPr>
            <p:cNvPr id="13355" name="Freeform 9"/>
            <p:cNvSpPr>
              <a:spLocks/>
            </p:cNvSpPr>
            <p:nvPr/>
          </p:nvSpPr>
          <p:spPr bwMode="auto">
            <a:xfrm>
              <a:off x="1824" y="4675"/>
              <a:ext cx="524" cy="78"/>
            </a:xfrm>
            <a:custGeom>
              <a:avLst/>
              <a:gdLst>
                <a:gd name="T0" fmla="*/ 9 w 1048"/>
                <a:gd name="T1" fmla="*/ 0 h 250"/>
                <a:gd name="T2" fmla="*/ 15 w 1048"/>
                <a:gd name="T3" fmla="*/ 0 h 250"/>
                <a:gd name="T4" fmla="*/ 15 w 1048"/>
                <a:gd name="T5" fmla="*/ 0 h 250"/>
                <a:gd name="T6" fmla="*/ 16 w 1048"/>
                <a:gd name="T7" fmla="*/ 0 h 250"/>
                <a:gd name="T8" fmla="*/ 17 w 1048"/>
                <a:gd name="T9" fmla="*/ 0 h 250"/>
                <a:gd name="T10" fmla="*/ 12 w 1048"/>
                <a:gd name="T11" fmla="*/ 0 h 250"/>
                <a:gd name="T12" fmla="*/ 2 w 1048"/>
                <a:gd name="T13" fmla="*/ 0 h 250"/>
                <a:gd name="T14" fmla="*/ 0 w 1048"/>
                <a:gd name="T15" fmla="*/ 0 h 250"/>
                <a:gd name="T16" fmla="*/ 1 w 1048"/>
                <a:gd name="T17" fmla="*/ 0 h 250"/>
                <a:gd name="T18" fmla="*/ 2 w 1048"/>
                <a:gd name="T19" fmla="*/ 0 h 250"/>
                <a:gd name="T20" fmla="*/ 4 w 1048"/>
                <a:gd name="T21" fmla="*/ 0 h 250"/>
                <a:gd name="T22" fmla="*/ 5 w 1048"/>
                <a:gd name="T23" fmla="*/ 0 h 250"/>
                <a:gd name="T24" fmla="*/ 5 w 1048"/>
                <a:gd name="T25" fmla="*/ 0 h 250"/>
                <a:gd name="T26" fmla="*/ 6 w 1048"/>
                <a:gd name="T27" fmla="*/ 0 h 250"/>
                <a:gd name="T28" fmla="*/ 8 w 1048"/>
                <a:gd name="T29" fmla="*/ 0 h 250"/>
                <a:gd name="T30" fmla="*/ 9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3356"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57"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58"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59"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60"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61"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62"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63" name="Freeform 17"/>
            <p:cNvSpPr>
              <a:spLocks/>
            </p:cNvSpPr>
            <p:nvPr/>
          </p:nvSpPr>
          <p:spPr bwMode="auto">
            <a:xfrm>
              <a:off x="2123" y="4691"/>
              <a:ext cx="147" cy="59"/>
            </a:xfrm>
            <a:custGeom>
              <a:avLst/>
              <a:gdLst>
                <a:gd name="T0" fmla="*/ 1 w 293"/>
                <a:gd name="T1" fmla="*/ 0 h 188"/>
                <a:gd name="T2" fmla="*/ 4 w 293"/>
                <a:gd name="T3" fmla="*/ 0 h 188"/>
                <a:gd name="T4" fmla="*/ 5 w 293"/>
                <a:gd name="T5" fmla="*/ 0 h 188"/>
                <a:gd name="T6" fmla="*/ 5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3364" name="Freeform 18"/>
            <p:cNvSpPr>
              <a:spLocks/>
            </p:cNvSpPr>
            <p:nvPr/>
          </p:nvSpPr>
          <p:spPr bwMode="auto">
            <a:xfrm flipH="1">
              <a:off x="1944" y="4693"/>
              <a:ext cx="146" cy="59"/>
            </a:xfrm>
            <a:custGeom>
              <a:avLst/>
              <a:gdLst>
                <a:gd name="T0" fmla="*/ 0 w 293"/>
                <a:gd name="T1" fmla="*/ 0 h 188"/>
                <a:gd name="T2" fmla="*/ 3 w 293"/>
                <a:gd name="T3" fmla="*/ 0 h 188"/>
                <a:gd name="T4" fmla="*/ 4 w 293"/>
                <a:gd name="T5" fmla="*/ 0 h 188"/>
                <a:gd name="T6" fmla="*/ 4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3365"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66"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grpSp>
      <p:grpSp>
        <p:nvGrpSpPr>
          <p:cNvPr id="13318" name="Group 21"/>
          <p:cNvGrpSpPr>
            <a:grpSpLocks/>
          </p:cNvGrpSpPr>
          <p:nvPr>
            <p:custDataLst>
              <p:tags r:id="rId1"/>
            </p:custDataLst>
          </p:nvPr>
        </p:nvGrpSpPr>
        <p:grpSpPr bwMode="auto">
          <a:xfrm>
            <a:off x="5091113" y="1289050"/>
            <a:ext cx="369887" cy="393700"/>
            <a:chOff x="2928" y="1051"/>
            <a:chExt cx="840" cy="957"/>
          </a:xfrm>
        </p:grpSpPr>
        <p:sp>
          <p:nvSpPr>
            <p:cNvPr id="13342" name="Freeform 22"/>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3343" name="Oval 23"/>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44" name="Oval 24"/>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45" name="Oval 25"/>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46" name="Oval 26"/>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47" name="Oval 27"/>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48" name="Oval 28"/>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49" name="Oval 29"/>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50" name="AutoShape 30"/>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13351" name="Freeform 31"/>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3352" name="Freeform 32"/>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3353" name="Freeform 33"/>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3354" name="Freeform 34"/>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13319" name="Text Box 35"/>
          <p:cNvSpPr txBox="1">
            <a:spLocks noChangeArrowheads="1"/>
          </p:cNvSpPr>
          <p:nvPr/>
        </p:nvSpPr>
        <p:spPr bwMode="auto">
          <a:xfrm>
            <a:off x="632001" y="3598753"/>
            <a:ext cx="1849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latin typeface="Cambria" panose="02040503050406030204" pitchFamily="18" charset="0"/>
              </a:rPr>
              <a:t>Inheritance</a:t>
            </a:r>
          </a:p>
        </p:txBody>
      </p:sp>
      <p:sp>
        <p:nvSpPr>
          <p:cNvPr id="13320" name="Text Box 36"/>
          <p:cNvSpPr txBox="1">
            <a:spLocks noChangeArrowheads="1"/>
          </p:cNvSpPr>
          <p:nvPr/>
        </p:nvSpPr>
        <p:spPr bwMode="auto">
          <a:xfrm>
            <a:off x="7399338" y="977900"/>
            <a:ext cx="1439862" cy="1384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100" b="1" smtClean="0">
                <a:solidFill>
                  <a:srgbClr val="009200"/>
                </a:solidFill>
                <a:latin typeface="Cambria" pitchFamily="18" charset="0"/>
              </a:rPr>
              <a:t>strategies for software </a:t>
            </a:r>
            <a:r>
              <a:rPr lang="en-US" altLang="en-US" sz="2100" b="1" u="sng" smtClean="0">
                <a:solidFill>
                  <a:srgbClr val="009200"/>
                </a:solidFill>
                <a:latin typeface="Cambria" pitchFamily="18" charset="0"/>
              </a:rPr>
              <a:t>reuse</a:t>
            </a:r>
            <a:endParaRPr lang="en-US" altLang="en-US" sz="2100" b="1" smtClean="0">
              <a:solidFill>
                <a:srgbClr val="009200"/>
              </a:solidFill>
              <a:latin typeface="Cambria" pitchFamily="18" charset="0"/>
            </a:endParaRPr>
          </a:p>
        </p:txBody>
      </p:sp>
      <p:sp>
        <p:nvSpPr>
          <p:cNvPr id="13321" name="Text Box 37"/>
          <p:cNvSpPr txBox="1">
            <a:spLocks noChangeArrowheads="1"/>
          </p:cNvSpPr>
          <p:nvPr/>
        </p:nvSpPr>
        <p:spPr bwMode="auto">
          <a:xfrm>
            <a:off x="5016843" y="2827641"/>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dirty="0" err="1" smtClean="0">
                <a:latin typeface="Cambria" panose="02040503050406030204" pitchFamily="18" charset="0"/>
              </a:rPr>
              <a:t>hw</a:t>
            </a:r>
            <a:r>
              <a:rPr lang="en-US" altLang="en-US" sz="1800" dirty="0" smtClean="0">
                <a:latin typeface="Cambria" panose="02040503050406030204" pitchFamily="18" charset="0"/>
              </a:rPr>
              <a:t> </a:t>
            </a:r>
            <a:r>
              <a:rPr lang="en-US" altLang="en-US" sz="1800" dirty="0" smtClean="0">
                <a:latin typeface="Cambria" panose="02040503050406030204" pitchFamily="18" charset="0"/>
              </a:rPr>
              <a:t>#11:   </a:t>
            </a:r>
            <a:r>
              <a:rPr lang="en-US" altLang="en-US" sz="1800" b="1" i="1" dirty="0" err="1" smtClean="0">
                <a:latin typeface="Cambria" panose="02040503050406030204" pitchFamily="18" charset="0"/>
              </a:rPr>
              <a:t>Spampede</a:t>
            </a:r>
            <a:r>
              <a:rPr lang="en-US" altLang="en-US" sz="1800" dirty="0" smtClean="0">
                <a:latin typeface="Cambria" panose="02040503050406030204" pitchFamily="18" charset="0"/>
              </a:rPr>
              <a:t>   due Fri.  5/2</a:t>
            </a:r>
            <a:endParaRPr lang="en-US" altLang="en-US" sz="1800" dirty="0" smtClean="0">
              <a:latin typeface="Cambria" panose="02040503050406030204" pitchFamily="18" charset="0"/>
            </a:endParaRPr>
          </a:p>
        </p:txBody>
      </p:sp>
      <p:sp>
        <p:nvSpPr>
          <p:cNvPr id="13322" name="Text Box 39"/>
          <p:cNvSpPr txBox="1">
            <a:spLocks noChangeArrowheads="1"/>
          </p:cNvSpPr>
          <p:nvPr/>
        </p:nvSpPr>
        <p:spPr bwMode="auto">
          <a:xfrm>
            <a:off x="492010" y="3262203"/>
            <a:ext cx="973172" cy="338554"/>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dirty="0" err="1" smtClean="0">
                <a:solidFill>
                  <a:srgbClr val="000000"/>
                </a:solidFill>
                <a:latin typeface="Calibri" panose="020F0502020204030204" pitchFamily="34" charset="0"/>
              </a:rPr>
              <a:t>Tu</a:t>
            </a:r>
            <a:r>
              <a:rPr lang="en-US" altLang="en-US" sz="1600" dirty="0" smtClean="0">
                <a:solidFill>
                  <a:srgbClr val="000000"/>
                </a:solidFill>
                <a:latin typeface="Calibri" panose="020F0502020204030204" pitchFamily="34" charset="0"/>
              </a:rPr>
              <a:t> 22</a:t>
            </a:r>
            <a:r>
              <a:rPr lang="en-US" altLang="en-US" sz="1600" baseline="30000" dirty="0" smtClean="0">
                <a:solidFill>
                  <a:srgbClr val="000000"/>
                </a:solidFill>
                <a:latin typeface="Calibri" panose="020F0502020204030204" pitchFamily="34" charset="0"/>
              </a:rPr>
              <a:t>nd</a:t>
            </a:r>
            <a:r>
              <a:rPr lang="en-US" altLang="en-US" sz="1600" dirty="0" smtClean="0">
                <a:solidFill>
                  <a:srgbClr val="000000"/>
                </a:solidFill>
                <a:latin typeface="Calibri" panose="020F0502020204030204" pitchFamily="34" charset="0"/>
              </a:rPr>
              <a:t> </a:t>
            </a:r>
            <a:endParaRPr lang="en-US" altLang="en-US" sz="1600" dirty="0" smtClean="0">
              <a:solidFill>
                <a:srgbClr val="000000"/>
              </a:solidFill>
              <a:latin typeface="Calibri" panose="020F0502020204030204" pitchFamily="34" charset="0"/>
            </a:endParaRPr>
          </a:p>
        </p:txBody>
      </p:sp>
      <p:sp>
        <p:nvSpPr>
          <p:cNvPr id="13323" name="Rectangle 43"/>
          <p:cNvSpPr>
            <a:spLocks noChangeArrowheads="1"/>
          </p:cNvSpPr>
          <p:nvPr/>
        </p:nvSpPr>
        <p:spPr bwMode="auto">
          <a:xfrm rot="-1424207">
            <a:off x="7975042" y="5182884"/>
            <a:ext cx="1038225" cy="307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400" smtClean="0">
                <a:solidFill>
                  <a:srgbClr val="0000FF"/>
                </a:solidFill>
                <a:latin typeface="Cambria" pitchFamily="18" charset="0"/>
              </a:rPr>
              <a:t>Spampede!</a:t>
            </a:r>
          </a:p>
        </p:txBody>
      </p:sp>
      <p:pic>
        <p:nvPicPr>
          <p:cNvPr id="13324" name="Picture 4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51638" y="17526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25" name="Text Box 45"/>
          <p:cNvSpPr txBox="1">
            <a:spLocks noChangeArrowheads="1"/>
          </p:cNvSpPr>
          <p:nvPr/>
        </p:nvSpPr>
        <p:spPr bwMode="auto">
          <a:xfrm>
            <a:off x="5559425" y="1411288"/>
            <a:ext cx="1346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900" smtClean="0">
                <a:solidFill>
                  <a:srgbClr val="009200"/>
                </a:solidFill>
                <a:latin typeface="Arial" pitchFamily="34" charset="0"/>
              </a:rPr>
              <a:t>We support </a:t>
            </a:r>
            <a:r>
              <a:rPr lang="en-US" altLang="en-US" sz="900" b="1" i="1" smtClean="0">
                <a:solidFill>
                  <a:srgbClr val="009200"/>
                </a:solidFill>
                <a:latin typeface="Arial" pitchFamily="34" charset="0"/>
              </a:rPr>
              <a:t>Green</a:t>
            </a:r>
            <a:r>
              <a:rPr lang="en-US" altLang="en-US" sz="900" smtClean="0">
                <a:solidFill>
                  <a:srgbClr val="009200"/>
                </a:solidFill>
                <a:latin typeface="Arial" pitchFamily="34" charset="0"/>
              </a:rPr>
              <a:t> programming… 1995: Sun/Green/Oak/Java!</a:t>
            </a:r>
          </a:p>
        </p:txBody>
      </p:sp>
      <p:sp>
        <p:nvSpPr>
          <p:cNvPr id="13328" name="Text Box 39"/>
          <p:cNvSpPr txBox="1">
            <a:spLocks noChangeArrowheads="1"/>
          </p:cNvSpPr>
          <p:nvPr/>
        </p:nvSpPr>
        <p:spPr bwMode="auto">
          <a:xfrm>
            <a:off x="2475464" y="3262203"/>
            <a:ext cx="862478" cy="338554"/>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dirty="0" err="1" smtClean="0">
                <a:solidFill>
                  <a:srgbClr val="000000"/>
                </a:solidFill>
                <a:latin typeface="Calibri" panose="020F0502020204030204" pitchFamily="34" charset="0"/>
              </a:rPr>
              <a:t>Th</a:t>
            </a:r>
            <a:r>
              <a:rPr lang="en-US" altLang="en-US" sz="1600" dirty="0" smtClean="0">
                <a:solidFill>
                  <a:srgbClr val="000000"/>
                </a:solidFill>
                <a:latin typeface="Calibri" panose="020F0502020204030204" pitchFamily="34" charset="0"/>
              </a:rPr>
              <a:t> 24</a:t>
            </a:r>
            <a:r>
              <a:rPr lang="en-US" altLang="en-US" sz="1600" baseline="30000" dirty="0" smtClean="0">
                <a:solidFill>
                  <a:srgbClr val="000000"/>
                </a:solidFill>
                <a:latin typeface="Calibri" panose="020F0502020204030204" pitchFamily="34" charset="0"/>
              </a:rPr>
              <a:t>th</a:t>
            </a:r>
            <a:r>
              <a:rPr lang="en-US" altLang="en-US" sz="1600" dirty="0" smtClean="0">
                <a:solidFill>
                  <a:srgbClr val="000000"/>
                </a:solidFill>
                <a:latin typeface="Calibri" panose="020F0502020204030204" pitchFamily="34" charset="0"/>
              </a:rPr>
              <a:t> </a:t>
            </a:r>
            <a:endParaRPr lang="en-US" altLang="en-US" sz="1600" dirty="0" smtClean="0">
              <a:solidFill>
                <a:srgbClr val="000000"/>
              </a:solidFill>
              <a:latin typeface="Calibri" panose="020F0502020204030204" pitchFamily="34" charset="0"/>
            </a:endParaRPr>
          </a:p>
        </p:txBody>
      </p:sp>
      <p:sp>
        <p:nvSpPr>
          <p:cNvPr id="13329" name="Text Box 39"/>
          <p:cNvSpPr txBox="1">
            <a:spLocks noChangeArrowheads="1"/>
          </p:cNvSpPr>
          <p:nvPr/>
        </p:nvSpPr>
        <p:spPr bwMode="auto">
          <a:xfrm>
            <a:off x="492010" y="4276655"/>
            <a:ext cx="973172" cy="338554"/>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dirty="0" err="1" smtClean="0">
                <a:solidFill>
                  <a:srgbClr val="000000"/>
                </a:solidFill>
                <a:latin typeface="Calibri" panose="020F0502020204030204" pitchFamily="34" charset="0"/>
              </a:rPr>
              <a:t>Tu</a:t>
            </a:r>
            <a:r>
              <a:rPr lang="en-US" altLang="en-US" sz="1600" dirty="0" smtClean="0">
                <a:solidFill>
                  <a:srgbClr val="000000"/>
                </a:solidFill>
                <a:latin typeface="Calibri" panose="020F0502020204030204" pitchFamily="34" charset="0"/>
              </a:rPr>
              <a:t> 29</a:t>
            </a:r>
            <a:r>
              <a:rPr lang="en-US" altLang="en-US" sz="1600" baseline="30000" dirty="0" smtClean="0">
                <a:solidFill>
                  <a:srgbClr val="000000"/>
                </a:solidFill>
                <a:latin typeface="Calibri" panose="020F0502020204030204" pitchFamily="34" charset="0"/>
              </a:rPr>
              <a:t>th</a:t>
            </a:r>
            <a:r>
              <a:rPr lang="en-US" altLang="en-US" sz="1600" dirty="0" smtClean="0">
                <a:solidFill>
                  <a:srgbClr val="000000"/>
                </a:solidFill>
                <a:latin typeface="Calibri" panose="020F0502020204030204" pitchFamily="34" charset="0"/>
              </a:rPr>
              <a:t> </a:t>
            </a:r>
            <a:endParaRPr lang="en-US" altLang="en-US" sz="1600" dirty="0" smtClean="0">
              <a:solidFill>
                <a:srgbClr val="000000"/>
              </a:solidFill>
              <a:latin typeface="Calibri" panose="020F0502020204030204" pitchFamily="34" charset="0"/>
            </a:endParaRPr>
          </a:p>
        </p:txBody>
      </p:sp>
      <p:sp>
        <p:nvSpPr>
          <p:cNvPr id="13330" name="Text Box 39"/>
          <p:cNvSpPr txBox="1">
            <a:spLocks noChangeArrowheads="1"/>
          </p:cNvSpPr>
          <p:nvPr/>
        </p:nvSpPr>
        <p:spPr bwMode="auto">
          <a:xfrm>
            <a:off x="2481814" y="4276655"/>
            <a:ext cx="852629" cy="338554"/>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dirty="0" err="1" smtClean="0">
                <a:solidFill>
                  <a:srgbClr val="000000"/>
                </a:solidFill>
                <a:latin typeface="Calibri" panose="020F0502020204030204" pitchFamily="34" charset="0"/>
              </a:rPr>
              <a:t>Th</a:t>
            </a:r>
            <a:r>
              <a:rPr lang="en-US" altLang="en-US" sz="1600" dirty="0" smtClean="0">
                <a:solidFill>
                  <a:srgbClr val="000000"/>
                </a:solidFill>
                <a:latin typeface="Calibri" panose="020F0502020204030204" pitchFamily="34" charset="0"/>
              </a:rPr>
              <a:t> </a:t>
            </a:r>
            <a:r>
              <a:rPr lang="en-US" altLang="en-US" sz="1600" dirty="0">
                <a:solidFill>
                  <a:srgbClr val="000000"/>
                </a:solidFill>
                <a:latin typeface="Calibri" panose="020F0502020204030204" pitchFamily="34" charset="0"/>
              </a:rPr>
              <a:t> </a:t>
            </a:r>
            <a:r>
              <a:rPr lang="en-US" altLang="en-US" sz="1600" dirty="0" smtClean="0">
                <a:solidFill>
                  <a:srgbClr val="000000"/>
                </a:solidFill>
                <a:latin typeface="Calibri" panose="020F0502020204030204" pitchFamily="34" charset="0"/>
              </a:rPr>
              <a:t>1</a:t>
            </a:r>
            <a:r>
              <a:rPr lang="en-US" altLang="en-US" sz="1600" baseline="30000" dirty="0" smtClean="0">
                <a:solidFill>
                  <a:srgbClr val="000000"/>
                </a:solidFill>
                <a:latin typeface="Calibri" panose="020F0502020204030204" pitchFamily="34" charset="0"/>
              </a:rPr>
              <a:t>st</a:t>
            </a:r>
            <a:r>
              <a:rPr lang="en-US" altLang="en-US" sz="1600" dirty="0" smtClean="0">
                <a:solidFill>
                  <a:srgbClr val="000000"/>
                </a:solidFill>
                <a:latin typeface="Calibri" panose="020F0502020204030204" pitchFamily="34" charset="0"/>
              </a:rPr>
              <a:t> </a:t>
            </a:r>
            <a:endParaRPr lang="en-US" altLang="en-US" sz="1600" dirty="0" smtClean="0">
              <a:solidFill>
                <a:srgbClr val="000000"/>
              </a:solidFill>
              <a:latin typeface="Calibri" panose="020F0502020204030204" pitchFamily="34" charset="0"/>
            </a:endParaRPr>
          </a:p>
        </p:txBody>
      </p:sp>
      <p:sp>
        <p:nvSpPr>
          <p:cNvPr id="13331" name="Text Box 35"/>
          <p:cNvSpPr txBox="1">
            <a:spLocks noChangeArrowheads="1"/>
          </p:cNvSpPr>
          <p:nvPr/>
        </p:nvSpPr>
        <p:spPr bwMode="auto">
          <a:xfrm>
            <a:off x="565485" y="2384445"/>
            <a:ext cx="350520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i="1" dirty="0" smtClean="0">
                <a:solidFill>
                  <a:srgbClr val="000000"/>
                </a:solidFill>
                <a:latin typeface="Cambria" panose="02040503050406030204" pitchFamily="18" charset="0"/>
              </a:rPr>
              <a:t>Software Engineering</a:t>
            </a:r>
          </a:p>
        </p:txBody>
      </p:sp>
      <p:sp>
        <p:nvSpPr>
          <p:cNvPr id="13332" name="Text Box 35"/>
          <p:cNvSpPr txBox="1">
            <a:spLocks noChangeArrowheads="1"/>
          </p:cNvSpPr>
          <p:nvPr/>
        </p:nvSpPr>
        <p:spPr bwMode="auto">
          <a:xfrm>
            <a:off x="2708196" y="3660538"/>
            <a:ext cx="16784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dirty="0" smtClean="0">
                <a:solidFill>
                  <a:srgbClr val="000000"/>
                </a:solidFill>
                <a:latin typeface="Cambria" panose="02040503050406030204" pitchFamily="18" charset="0"/>
              </a:rPr>
              <a:t>Graphics + APIs</a:t>
            </a:r>
            <a:endParaRPr lang="en-US" altLang="en-US" sz="1600" dirty="0" smtClean="0">
              <a:solidFill>
                <a:srgbClr val="000000"/>
              </a:solidFill>
              <a:latin typeface="Cambria" panose="02040503050406030204" pitchFamily="18" charset="0"/>
            </a:endParaRPr>
          </a:p>
        </p:txBody>
      </p:sp>
      <p:sp>
        <p:nvSpPr>
          <p:cNvPr id="13333" name="Text Box 35"/>
          <p:cNvSpPr txBox="1">
            <a:spLocks noChangeArrowheads="1"/>
          </p:cNvSpPr>
          <p:nvPr/>
        </p:nvSpPr>
        <p:spPr bwMode="auto">
          <a:xfrm>
            <a:off x="632001" y="4689405"/>
            <a:ext cx="18014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latin typeface="Cambria" panose="02040503050406030204" pitchFamily="18" charset="0"/>
              </a:rPr>
              <a:t>AI == </a:t>
            </a:r>
            <a:r>
              <a:rPr lang="en-US" altLang="en-US" i="1" dirty="0" smtClean="0">
                <a:solidFill>
                  <a:srgbClr val="000000"/>
                </a:solidFill>
                <a:latin typeface="Cambria" panose="02040503050406030204" pitchFamily="18" charset="0"/>
              </a:rPr>
              <a:t>BFS</a:t>
            </a:r>
            <a:r>
              <a:rPr lang="en-US" altLang="en-US" dirty="0" smtClean="0">
                <a:solidFill>
                  <a:srgbClr val="000000"/>
                </a:solidFill>
                <a:latin typeface="Cambria" panose="02040503050406030204" pitchFamily="18" charset="0"/>
              </a:rPr>
              <a:t>?</a:t>
            </a:r>
            <a:endParaRPr lang="en-US" altLang="en-US" dirty="0" smtClean="0">
              <a:solidFill>
                <a:srgbClr val="000000"/>
              </a:solidFill>
              <a:latin typeface="Cambria" panose="02040503050406030204" pitchFamily="18" charset="0"/>
            </a:endParaRPr>
          </a:p>
        </p:txBody>
      </p:sp>
      <p:sp>
        <p:nvSpPr>
          <p:cNvPr id="13334" name="Text Box 35"/>
          <p:cNvSpPr txBox="1">
            <a:spLocks noChangeArrowheads="1"/>
          </p:cNvSpPr>
          <p:nvPr/>
        </p:nvSpPr>
        <p:spPr bwMode="auto">
          <a:xfrm>
            <a:off x="2708196" y="4673635"/>
            <a:ext cx="1259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latin typeface="Cambria" panose="02040503050406030204" pitchFamily="18" charset="0"/>
              </a:rPr>
              <a:t>Finale!</a:t>
            </a:r>
            <a:endParaRPr lang="en-US" altLang="en-US" dirty="0" smtClean="0">
              <a:solidFill>
                <a:srgbClr val="000000"/>
              </a:solidFill>
              <a:latin typeface="Cambria" panose="02040503050406030204" pitchFamily="18" charset="0"/>
            </a:endParaRPr>
          </a:p>
        </p:txBody>
      </p:sp>
      <p:sp>
        <p:nvSpPr>
          <p:cNvPr id="13339" name="Text Box 35"/>
          <p:cNvSpPr txBox="1">
            <a:spLocks noChangeArrowheads="1"/>
          </p:cNvSpPr>
          <p:nvPr/>
        </p:nvSpPr>
        <p:spPr bwMode="auto">
          <a:xfrm>
            <a:off x="363066" y="1140596"/>
            <a:ext cx="3664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000" i="1" dirty="0" smtClean="0">
                <a:solidFill>
                  <a:srgbClr val="000000"/>
                </a:solidFill>
                <a:latin typeface="Cambria" panose="02040503050406030204" pitchFamily="18" charset="0"/>
              </a:rPr>
              <a:t>from engineering  </a:t>
            </a:r>
            <a:r>
              <a:rPr lang="en-US" altLang="en-US" sz="2000" b="1" i="1" dirty="0" smtClean="0">
                <a:solidFill>
                  <a:srgbClr val="000000"/>
                </a:solidFill>
                <a:latin typeface="Cambria" panose="02040503050406030204" pitchFamily="18" charset="0"/>
              </a:rPr>
              <a:t>algorithms</a:t>
            </a:r>
            <a:r>
              <a:rPr lang="en-US" altLang="en-US" sz="2000" i="1" dirty="0" smtClean="0">
                <a:solidFill>
                  <a:srgbClr val="000000"/>
                </a:solidFill>
                <a:latin typeface="Cambria" panose="02040503050406030204" pitchFamily="18" charset="0"/>
              </a:rPr>
              <a:t>  to engineering  </a:t>
            </a:r>
            <a:r>
              <a:rPr lang="en-US" altLang="en-US" sz="2000" b="1" i="1" dirty="0" smtClean="0">
                <a:solidFill>
                  <a:srgbClr val="000000"/>
                </a:solidFill>
                <a:latin typeface="Cambria" panose="02040503050406030204" pitchFamily="18" charset="0"/>
              </a:rPr>
              <a:t>software </a:t>
            </a:r>
            <a:endParaRPr lang="en-US" altLang="en-US" sz="2000" b="1" i="1" dirty="0" smtClean="0">
              <a:solidFill>
                <a:srgbClr val="000000"/>
              </a:solidFill>
              <a:latin typeface="Cambria" panose="02040503050406030204" pitchFamily="18" charset="0"/>
            </a:endParaRPr>
          </a:p>
        </p:txBody>
      </p:sp>
      <p:sp>
        <p:nvSpPr>
          <p:cNvPr id="55" name="Text Box 35"/>
          <p:cNvSpPr txBox="1">
            <a:spLocks noChangeArrowheads="1"/>
          </p:cNvSpPr>
          <p:nvPr/>
        </p:nvSpPr>
        <p:spPr bwMode="auto">
          <a:xfrm>
            <a:off x="703096" y="6050587"/>
            <a:ext cx="3135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dirty="0" smtClean="0">
                <a:solidFill>
                  <a:srgbClr val="000000"/>
                </a:solidFill>
                <a:latin typeface="Calibri" panose="020F0502020204030204" pitchFamily="34" charset="0"/>
              </a:rPr>
              <a:t>5/5 - 5/9  </a:t>
            </a:r>
            <a:r>
              <a:rPr lang="en-US" altLang="en-US" sz="1800" dirty="0" smtClean="0">
                <a:solidFill>
                  <a:srgbClr val="000000"/>
                </a:solidFill>
                <a:latin typeface="Cambria" panose="02040503050406030204" pitchFamily="18" charset="0"/>
              </a:rPr>
              <a:t>~ </a:t>
            </a:r>
            <a:r>
              <a:rPr lang="en-US" altLang="en-US" sz="1800" dirty="0">
                <a:solidFill>
                  <a:srgbClr val="000000"/>
                </a:solidFill>
                <a:latin typeface="Cambria" panose="02040503050406030204" pitchFamily="18" charset="0"/>
              </a:rPr>
              <a:t>cs60 </a:t>
            </a:r>
            <a:r>
              <a:rPr lang="en-US" altLang="en-US" sz="1800" b="1" dirty="0" smtClean="0">
                <a:solidFill>
                  <a:srgbClr val="000000"/>
                </a:solidFill>
                <a:latin typeface="Cambria" panose="02040503050406030204" pitchFamily="18" charset="0"/>
              </a:rPr>
              <a:t>doesn't</a:t>
            </a:r>
            <a:r>
              <a:rPr lang="en-US" altLang="en-US" sz="1800" dirty="0" smtClean="0">
                <a:solidFill>
                  <a:srgbClr val="000000"/>
                </a:solidFill>
                <a:latin typeface="Cambria" panose="02040503050406030204" pitchFamily="18" charset="0"/>
              </a:rPr>
              <a:t> meet</a:t>
            </a:r>
            <a:endParaRPr lang="en-US" altLang="en-US" sz="1800" dirty="0" smtClean="0">
              <a:solidFill>
                <a:srgbClr val="000000"/>
              </a:solidFill>
              <a:latin typeface="Cambria" panose="02040503050406030204" pitchFamily="18" charset="0"/>
            </a:endParaRPr>
          </a:p>
        </p:txBody>
      </p:sp>
      <p:sp>
        <p:nvSpPr>
          <p:cNvPr id="56" name="Text Box 11"/>
          <p:cNvSpPr txBox="1">
            <a:spLocks noChangeArrowheads="1"/>
          </p:cNvSpPr>
          <p:nvPr/>
        </p:nvSpPr>
        <p:spPr bwMode="auto">
          <a:xfrm>
            <a:off x="4596714" y="5999101"/>
            <a:ext cx="3704139" cy="498598"/>
          </a:xfrm>
          <a:prstGeom prst="rect">
            <a:avLst/>
          </a:prstGeom>
          <a:solidFill>
            <a:srgbClr val="FFCCCC"/>
          </a:solidFill>
          <a:ln>
            <a:noFill/>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2400" dirty="0">
                <a:latin typeface="Cambria" panose="02040503050406030204" pitchFamily="18" charset="0"/>
              </a:rPr>
              <a:t>Assignment #</a:t>
            </a:r>
            <a:r>
              <a:rPr lang="en-US" altLang="en-US" sz="2400" dirty="0" smtClean="0">
                <a:latin typeface="Cambria" panose="02040503050406030204" pitchFamily="18" charset="0"/>
              </a:rPr>
              <a:t>10:    </a:t>
            </a:r>
            <a:r>
              <a:rPr lang="en-US" altLang="en-US" sz="2400" b="1" i="1" dirty="0">
                <a:latin typeface="Cambria" panose="02040503050406030204" pitchFamily="18" charset="0"/>
              </a:rPr>
              <a:t>JFLAP</a:t>
            </a:r>
          </a:p>
        </p:txBody>
      </p:sp>
      <p:sp>
        <p:nvSpPr>
          <p:cNvPr id="57" name="Text Box 5"/>
          <p:cNvSpPr txBox="1">
            <a:spLocks noChangeArrowheads="1"/>
          </p:cNvSpPr>
          <p:nvPr/>
        </p:nvSpPr>
        <p:spPr bwMode="auto">
          <a:xfrm>
            <a:off x="247138" y="168746"/>
            <a:ext cx="37113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dirty="0" smtClean="0">
                <a:latin typeface="Cambria" panose="02040503050406030204" pitchFamily="18" charset="0"/>
              </a:rPr>
              <a:t>Today in CS60</a:t>
            </a:r>
            <a:endParaRPr lang="en-US" altLang="en-US" sz="4400" dirty="0">
              <a:latin typeface="Cambria" panose="02040503050406030204" pitchFamily="18" charset="0"/>
            </a:endParaRPr>
          </a:p>
        </p:txBody>
      </p:sp>
      <p:sp>
        <p:nvSpPr>
          <p:cNvPr id="58" name="Text Box 6"/>
          <p:cNvSpPr txBox="1">
            <a:spLocks noChangeArrowheads="1"/>
          </p:cNvSpPr>
          <p:nvPr/>
        </p:nvSpPr>
        <p:spPr bwMode="auto">
          <a:xfrm>
            <a:off x="3958442" y="226261"/>
            <a:ext cx="4888999" cy="654410"/>
          </a:xfrm>
          <a:prstGeom prst="rect">
            <a:avLst/>
          </a:prstGeom>
          <a:noFill/>
          <a:ln>
            <a:noFill/>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3200" i="1" dirty="0" smtClean="0">
                <a:latin typeface="Cambria" panose="02040503050406030204" pitchFamily="18" charset="0"/>
              </a:rPr>
              <a:t>From theory to practice</a:t>
            </a:r>
            <a:endParaRPr lang="en-US" altLang="en-US" sz="3200" i="1" dirty="0">
              <a:latin typeface="Cambria" panose="02040503050406030204" pitchFamily="18" charset="0"/>
            </a:endParaRPr>
          </a:p>
        </p:txBody>
      </p:sp>
      <p:sp>
        <p:nvSpPr>
          <p:cNvPr id="59" name="Down Arrow 58"/>
          <p:cNvSpPr/>
          <p:nvPr/>
        </p:nvSpPr>
        <p:spPr bwMode="auto">
          <a:xfrm rot="16200000">
            <a:off x="8462457" y="5937496"/>
            <a:ext cx="554006" cy="596115"/>
          </a:xfrm>
          <a:prstGeom prst="downArrow">
            <a:avLst/>
          </a:prstGeom>
          <a:solidFill>
            <a:srgbClr val="FFCCCC"/>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209637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Line 12"/>
          <p:cNvSpPr>
            <a:spLocks noChangeShapeType="1"/>
          </p:cNvSpPr>
          <p:nvPr/>
        </p:nvSpPr>
        <p:spPr bwMode="auto">
          <a:xfrm>
            <a:off x="1143000" y="4916664"/>
            <a:ext cx="7034213" cy="0"/>
          </a:xfrm>
          <a:prstGeom prst="line">
            <a:avLst/>
          </a:prstGeom>
          <a:noFill/>
          <a:ln w="28575">
            <a:solidFill>
              <a:srgbClr val="008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9702" name="Text Box 17"/>
          <p:cNvSpPr txBox="1">
            <a:spLocks noChangeArrowheads="1"/>
          </p:cNvSpPr>
          <p:nvPr/>
        </p:nvSpPr>
        <p:spPr bwMode="auto">
          <a:xfrm>
            <a:off x="793749" y="5764992"/>
            <a:ext cx="7542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dirty="0">
                <a:latin typeface="Cambria" panose="02040503050406030204" pitchFamily="18" charset="0"/>
                <a:cs typeface="Times New Roman" pitchFamily="1" charset="0"/>
              </a:rPr>
              <a:t>Computability </a:t>
            </a:r>
            <a:r>
              <a:rPr lang="en-US" altLang="en-US" sz="2400" dirty="0">
                <a:latin typeface="Cambria" panose="02040503050406030204" pitchFamily="18" charset="0"/>
                <a:cs typeface="Times New Roman" pitchFamily="1" charset="0"/>
              </a:rPr>
              <a:t>is the "power" required to </a:t>
            </a:r>
            <a:r>
              <a:rPr lang="en-US" altLang="en-US" sz="2400" dirty="0" smtClean="0">
                <a:latin typeface="Cambria" panose="02040503050406030204" pitchFamily="18" charset="0"/>
                <a:cs typeface="Times New Roman" pitchFamily="1" charset="0"/>
              </a:rPr>
              <a:t>solve a particular problem, i.e., accept a particular language.</a:t>
            </a:r>
            <a:endParaRPr lang="en-US" altLang="en-US" sz="2400" dirty="0">
              <a:latin typeface="Cambria" panose="02040503050406030204" pitchFamily="18" charset="0"/>
              <a:cs typeface="Times New Roman" pitchFamily="1" charset="0"/>
            </a:endParaRPr>
          </a:p>
        </p:txBody>
      </p:sp>
      <p:sp>
        <p:nvSpPr>
          <p:cNvPr id="29706" name="Rectangle 17"/>
          <p:cNvSpPr>
            <a:spLocks noChangeArrowheads="1"/>
          </p:cNvSpPr>
          <p:nvPr/>
        </p:nvSpPr>
        <p:spPr bwMode="auto">
          <a:xfrm>
            <a:off x="3133725" y="4671396"/>
            <a:ext cx="2862263" cy="461962"/>
          </a:xfrm>
          <a:prstGeom prst="rect">
            <a:avLst/>
          </a:prstGeom>
          <a:solidFill>
            <a:srgbClr val="CCFFCC"/>
          </a:solidFill>
          <a:ln>
            <a:solidFill>
              <a:srgbClr val="008000"/>
            </a:solidFill>
          </a:ln>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dirty="0">
                <a:latin typeface="Trebuchet MS" pitchFamily="1" charset="0"/>
                <a:cs typeface="Times New Roman" pitchFamily="1" charset="0"/>
              </a:rPr>
              <a:t>computability axis</a:t>
            </a:r>
          </a:p>
        </p:txBody>
      </p:sp>
      <p:sp>
        <p:nvSpPr>
          <p:cNvPr id="29707" name="Rectangle 17"/>
          <p:cNvSpPr>
            <a:spLocks noChangeArrowheads="1"/>
          </p:cNvSpPr>
          <p:nvPr/>
        </p:nvSpPr>
        <p:spPr bwMode="auto">
          <a:xfrm>
            <a:off x="573087" y="5017867"/>
            <a:ext cx="113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dirty="0">
                <a:solidFill>
                  <a:srgbClr val="008000"/>
                </a:solidFill>
                <a:latin typeface="Trebuchet MS" pitchFamily="1" charset="0"/>
                <a:cs typeface="Times New Roman" pitchFamily="1" charset="0"/>
              </a:rPr>
              <a:t>less power</a:t>
            </a:r>
          </a:p>
        </p:txBody>
      </p:sp>
      <p:sp>
        <p:nvSpPr>
          <p:cNvPr id="29708" name="Rectangle 18"/>
          <p:cNvSpPr>
            <a:spLocks noChangeArrowheads="1"/>
          </p:cNvSpPr>
          <p:nvPr/>
        </p:nvSpPr>
        <p:spPr bwMode="auto">
          <a:xfrm>
            <a:off x="7336543" y="5017867"/>
            <a:ext cx="1273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a:solidFill>
                  <a:srgbClr val="008000"/>
                </a:solidFill>
                <a:latin typeface="Trebuchet MS" pitchFamily="1" charset="0"/>
                <a:cs typeface="Times New Roman" pitchFamily="1" charset="0"/>
              </a:rPr>
              <a:t>more power</a:t>
            </a:r>
          </a:p>
        </p:txBody>
      </p:sp>
      <p:sp>
        <p:nvSpPr>
          <p:cNvPr id="2" name="TextBox 1"/>
          <p:cNvSpPr txBox="1"/>
          <p:nvPr/>
        </p:nvSpPr>
        <p:spPr>
          <a:xfrm>
            <a:off x="42743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DFAs</a:t>
            </a:r>
            <a:endParaRPr lang="en-US" sz="4200" dirty="0">
              <a:latin typeface="Calibri" panose="020F0502020204030204" pitchFamily="34" charset="0"/>
            </a:endParaRPr>
          </a:p>
        </p:txBody>
      </p:sp>
      <p:sp>
        <p:nvSpPr>
          <p:cNvPr id="17" name="TextBox 16"/>
          <p:cNvSpPr txBox="1"/>
          <p:nvPr/>
        </p:nvSpPr>
        <p:spPr>
          <a:xfrm>
            <a:off x="725756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TMs</a:t>
            </a:r>
            <a:endParaRPr lang="en-US" sz="4200" dirty="0">
              <a:latin typeface="Calibri" panose="020F0502020204030204" pitchFamily="34" charset="0"/>
            </a:endParaRPr>
          </a:p>
        </p:txBody>
      </p:sp>
      <p:sp>
        <p:nvSpPr>
          <p:cNvPr id="3" name="Rectangle 2"/>
          <p:cNvSpPr/>
          <p:nvPr/>
        </p:nvSpPr>
        <p:spPr>
          <a:xfrm>
            <a:off x="2931106" y="279457"/>
            <a:ext cx="3457999" cy="738664"/>
          </a:xfrm>
          <a:prstGeom prst="rect">
            <a:avLst/>
          </a:prstGeom>
        </p:spPr>
        <p:txBody>
          <a:bodyPr wrap="none">
            <a:spAutoFit/>
          </a:bodyPr>
          <a:lstStyle/>
          <a:p>
            <a:r>
              <a:rPr lang="en-US" altLang="en-US" sz="4200" dirty="0" smtClean="0">
                <a:latin typeface="Cambria" panose="02040503050406030204" pitchFamily="18" charset="0"/>
                <a:cs typeface="Times New Roman" pitchFamily="1" charset="0"/>
              </a:rPr>
              <a:t>Computability</a:t>
            </a:r>
            <a:endParaRPr lang="en-US" sz="4200" dirty="0"/>
          </a:p>
        </p:txBody>
      </p:sp>
      <p:sp>
        <p:nvSpPr>
          <p:cNvPr id="19" name="TextBox 18"/>
          <p:cNvSpPr txBox="1"/>
          <p:nvPr/>
        </p:nvSpPr>
        <p:spPr>
          <a:xfrm rot="20753659">
            <a:off x="3849289" y="2088438"/>
            <a:ext cx="1431130" cy="738664"/>
          </a:xfrm>
          <a:prstGeom prst="rect">
            <a:avLst/>
          </a:prstGeom>
          <a:solidFill>
            <a:schemeClr val="bg1">
              <a:lumMod val="85000"/>
            </a:schemeClr>
          </a:solidFill>
        </p:spPr>
        <p:txBody>
          <a:bodyPr wrap="square" rtlCol="0">
            <a:spAutoFit/>
          </a:bodyPr>
          <a:lstStyle/>
          <a:p>
            <a:r>
              <a:rPr lang="en-US" sz="4200" dirty="0" smtClean="0">
                <a:latin typeface="Calibri" panose="020F0502020204030204" pitchFamily="34" charset="0"/>
              </a:rPr>
              <a:t>???</a:t>
            </a:r>
            <a:endParaRPr lang="en-US" sz="4200" dirty="0">
              <a:latin typeface="Calibri" panose="020F0502020204030204" pitchFamily="34" charset="0"/>
            </a:endParaRPr>
          </a:p>
        </p:txBody>
      </p:sp>
      <p:sp>
        <p:nvSpPr>
          <p:cNvPr id="4" name="Right Arrow 3"/>
          <p:cNvSpPr/>
          <p:nvPr/>
        </p:nvSpPr>
        <p:spPr bwMode="auto">
          <a:xfrm>
            <a:off x="1858565"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2" name="Right Arrow 21"/>
          <p:cNvSpPr/>
          <p:nvPr/>
        </p:nvSpPr>
        <p:spPr bwMode="auto">
          <a:xfrm flipH="1">
            <a:off x="6573903"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pic>
        <p:nvPicPr>
          <p:cNvPr id="13" name="Picture 26"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39713"/>
            <a:ext cx="6940550" cy="64293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30"/>
          <p:cNvSpPr>
            <a:spLocks noChangeArrowheads="1"/>
          </p:cNvSpPr>
          <p:nvPr/>
        </p:nvSpPr>
        <p:spPr bwMode="auto">
          <a:xfrm>
            <a:off x="4816475" y="5489575"/>
            <a:ext cx="3048000" cy="59055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Tree>
    <p:extLst>
      <p:ext uri="{BB962C8B-B14F-4D97-AF65-F5344CB8AC3E}">
        <p14:creationId xmlns:p14="http://schemas.microsoft.com/office/powerpoint/2010/main" val="1805580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5"/>
          <p:cNvSpPr txBox="1">
            <a:spLocks noChangeArrowheads="1"/>
          </p:cNvSpPr>
          <p:nvPr/>
        </p:nvSpPr>
        <p:spPr bwMode="auto">
          <a:xfrm>
            <a:off x="282144" y="1507518"/>
            <a:ext cx="3817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dirty="0" smtClean="0">
                <a:solidFill>
                  <a:srgbClr val="000000"/>
                </a:solidFill>
                <a:latin typeface="Cambria" panose="02040503050406030204" pitchFamily="18" charset="0"/>
              </a:rPr>
              <a:t>every NFA has an == DFA</a:t>
            </a:r>
            <a:endParaRPr lang="en-US" altLang="en-US" sz="2400" dirty="0">
              <a:solidFill>
                <a:srgbClr val="000000"/>
              </a:solidFill>
              <a:latin typeface="Cambria" panose="02040503050406030204" pitchFamily="18" charset="0"/>
            </a:endParaRPr>
          </a:p>
        </p:txBody>
      </p:sp>
      <p:sp>
        <p:nvSpPr>
          <p:cNvPr id="11272" name="Text Box 6"/>
          <p:cNvSpPr txBox="1">
            <a:spLocks noChangeArrowheads="1"/>
          </p:cNvSpPr>
          <p:nvPr/>
        </p:nvSpPr>
        <p:spPr bwMode="auto">
          <a:xfrm>
            <a:off x="723900" y="19367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dirty="0" smtClean="0">
                <a:solidFill>
                  <a:srgbClr val="000000"/>
                </a:solidFill>
                <a:latin typeface="Cambria" panose="02040503050406030204" pitchFamily="18" charset="0"/>
              </a:rPr>
              <a:t>NFAs == DFAs !</a:t>
            </a:r>
            <a:endParaRPr lang="en-US" altLang="en-US" sz="4400" dirty="0">
              <a:solidFill>
                <a:srgbClr val="000000"/>
              </a:solidFill>
              <a:latin typeface="Cambria" panose="02040503050406030204" pitchFamily="18" charset="0"/>
            </a:endParaRPr>
          </a:p>
        </p:txBody>
      </p:sp>
      <p:sp>
        <p:nvSpPr>
          <p:cNvPr id="11274" name="Rectangle 24"/>
          <p:cNvSpPr>
            <a:spLocks noChangeArrowheads="1"/>
          </p:cNvSpPr>
          <p:nvPr/>
        </p:nvSpPr>
        <p:spPr bwMode="auto">
          <a:xfrm>
            <a:off x="900906" y="5677628"/>
            <a:ext cx="292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000" dirty="0">
                <a:solidFill>
                  <a:srgbClr val="008000"/>
                </a:solidFill>
                <a:latin typeface="Symbol" pitchFamily="1" charset="2"/>
              </a:rPr>
              <a:t>l</a:t>
            </a:r>
            <a:r>
              <a:rPr lang="en-US" altLang="en-US" sz="1800" dirty="0">
                <a:solidFill>
                  <a:srgbClr val="008000"/>
                </a:solidFill>
                <a:latin typeface="Arial" charset="0"/>
              </a:rPr>
              <a:t>, 0,  or multiple transitions</a:t>
            </a:r>
          </a:p>
        </p:txBody>
      </p:sp>
      <p:sp>
        <p:nvSpPr>
          <p:cNvPr id="11275" name="Oval 28"/>
          <p:cNvSpPr>
            <a:spLocks noChangeArrowheads="1"/>
          </p:cNvSpPr>
          <p:nvPr/>
        </p:nvSpPr>
        <p:spPr bwMode="auto">
          <a:xfrm>
            <a:off x="747713" y="376078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76" name="Text Box 29"/>
          <p:cNvSpPr txBox="1">
            <a:spLocks noChangeArrowheads="1"/>
          </p:cNvSpPr>
          <p:nvPr/>
        </p:nvSpPr>
        <p:spPr bwMode="auto">
          <a:xfrm>
            <a:off x="879475" y="39306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q0</a:t>
            </a:r>
          </a:p>
        </p:txBody>
      </p:sp>
      <p:sp>
        <p:nvSpPr>
          <p:cNvPr id="11277" name="Oval 30"/>
          <p:cNvSpPr>
            <a:spLocks noChangeArrowheads="1"/>
          </p:cNvSpPr>
          <p:nvPr/>
        </p:nvSpPr>
        <p:spPr bwMode="auto">
          <a:xfrm>
            <a:off x="2168525" y="319405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78" name="Text Box 31"/>
          <p:cNvSpPr txBox="1">
            <a:spLocks noChangeArrowheads="1"/>
          </p:cNvSpPr>
          <p:nvPr/>
        </p:nvSpPr>
        <p:spPr bwMode="auto">
          <a:xfrm>
            <a:off x="2300288" y="3363912"/>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q1</a:t>
            </a:r>
          </a:p>
        </p:txBody>
      </p:sp>
      <p:sp>
        <p:nvSpPr>
          <p:cNvPr id="11279" name="Oval 32"/>
          <p:cNvSpPr>
            <a:spLocks noChangeArrowheads="1"/>
          </p:cNvSpPr>
          <p:nvPr/>
        </p:nvSpPr>
        <p:spPr bwMode="auto">
          <a:xfrm>
            <a:off x="2108200" y="442753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80" name="Text Box 33"/>
          <p:cNvSpPr txBox="1">
            <a:spLocks noChangeArrowheads="1"/>
          </p:cNvSpPr>
          <p:nvPr/>
        </p:nvSpPr>
        <p:spPr bwMode="auto">
          <a:xfrm>
            <a:off x="2239963" y="458787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q2</a:t>
            </a:r>
          </a:p>
        </p:txBody>
      </p:sp>
      <p:sp>
        <p:nvSpPr>
          <p:cNvPr id="11281" name="Line 34"/>
          <p:cNvSpPr>
            <a:spLocks noChangeShapeType="1"/>
          </p:cNvSpPr>
          <p:nvPr/>
        </p:nvSpPr>
        <p:spPr bwMode="auto">
          <a:xfrm flipV="1">
            <a:off x="1397000" y="3622675"/>
            <a:ext cx="727075" cy="339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282" name="Line 35"/>
          <p:cNvSpPr>
            <a:spLocks noChangeShapeType="1"/>
          </p:cNvSpPr>
          <p:nvPr/>
        </p:nvSpPr>
        <p:spPr bwMode="auto">
          <a:xfrm>
            <a:off x="1397000" y="4233862"/>
            <a:ext cx="71755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283" name="Text Box 36"/>
          <p:cNvSpPr txBox="1">
            <a:spLocks noChangeArrowheads="1"/>
          </p:cNvSpPr>
          <p:nvPr/>
        </p:nvSpPr>
        <p:spPr bwMode="auto">
          <a:xfrm>
            <a:off x="1514475" y="351155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Symbol" pitchFamily="1" charset="2"/>
                <a:sym typeface="Symbol" pitchFamily="1" charset="2"/>
              </a:rPr>
              <a:t></a:t>
            </a:r>
            <a:endParaRPr lang="en-US" altLang="en-US">
              <a:solidFill>
                <a:srgbClr val="000000"/>
              </a:solidFill>
              <a:latin typeface="Times" pitchFamily="1" charset="0"/>
            </a:endParaRPr>
          </a:p>
        </p:txBody>
      </p:sp>
      <p:sp>
        <p:nvSpPr>
          <p:cNvPr id="11284" name="Text Box 37"/>
          <p:cNvSpPr txBox="1">
            <a:spLocks noChangeArrowheads="1"/>
          </p:cNvSpPr>
          <p:nvPr/>
        </p:nvSpPr>
        <p:spPr bwMode="auto">
          <a:xfrm>
            <a:off x="1625600" y="40989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1</a:t>
            </a:r>
          </a:p>
        </p:txBody>
      </p:sp>
      <p:sp>
        <p:nvSpPr>
          <p:cNvPr id="11285" name="Oval 38"/>
          <p:cNvSpPr>
            <a:spLocks noChangeArrowheads="1"/>
          </p:cNvSpPr>
          <p:nvPr/>
        </p:nvSpPr>
        <p:spPr bwMode="auto">
          <a:xfrm>
            <a:off x="2106613" y="3141662"/>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86" name="Freeform 39"/>
          <p:cNvSpPr>
            <a:spLocks/>
          </p:cNvSpPr>
          <p:nvPr/>
        </p:nvSpPr>
        <p:spPr bwMode="auto">
          <a:xfrm rot="5836100">
            <a:off x="3017838" y="332581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287" name="Freeform 40"/>
          <p:cNvSpPr>
            <a:spLocks/>
          </p:cNvSpPr>
          <p:nvPr/>
        </p:nvSpPr>
        <p:spPr bwMode="auto">
          <a:xfrm rot="5836100">
            <a:off x="2874963" y="4562474"/>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288" name="Text Box 41"/>
          <p:cNvSpPr txBox="1">
            <a:spLocks noChangeArrowheads="1"/>
          </p:cNvSpPr>
          <p:nvPr/>
        </p:nvSpPr>
        <p:spPr bwMode="auto">
          <a:xfrm>
            <a:off x="3186113" y="463708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0</a:t>
            </a:r>
          </a:p>
        </p:txBody>
      </p:sp>
      <p:sp>
        <p:nvSpPr>
          <p:cNvPr id="11289" name="Text Box 42"/>
          <p:cNvSpPr txBox="1">
            <a:spLocks noChangeArrowheads="1"/>
          </p:cNvSpPr>
          <p:nvPr/>
        </p:nvSpPr>
        <p:spPr bwMode="auto">
          <a:xfrm>
            <a:off x="3303588" y="346233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1</a:t>
            </a:r>
          </a:p>
        </p:txBody>
      </p:sp>
      <p:sp>
        <p:nvSpPr>
          <p:cNvPr id="11290" name="Freeform 43"/>
          <p:cNvSpPr>
            <a:spLocks/>
          </p:cNvSpPr>
          <p:nvPr/>
        </p:nvSpPr>
        <p:spPr bwMode="auto">
          <a:xfrm>
            <a:off x="563563" y="3903662"/>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291" name="Line 44"/>
          <p:cNvSpPr>
            <a:spLocks noChangeShapeType="1"/>
          </p:cNvSpPr>
          <p:nvPr/>
        </p:nvSpPr>
        <p:spPr bwMode="auto">
          <a:xfrm flipH="1" flipV="1">
            <a:off x="1333500" y="4306887"/>
            <a:ext cx="723900" cy="3730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292" name="Text Box 45"/>
          <p:cNvSpPr txBox="1">
            <a:spLocks noChangeArrowheads="1"/>
          </p:cNvSpPr>
          <p:nvPr/>
        </p:nvSpPr>
        <p:spPr bwMode="auto">
          <a:xfrm>
            <a:off x="1485900" y="445928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0</a:t>
            </a:r>
          </a:p>
        </p:txBody>
      </p:sp>
      <p:sp>
        <p:nvSpPr>
          <p:cNvPr id="11293" name="Rectangle 72"/>
          <p:cNvSpPr>
            <a:spLocks noChangeArrowheads="1"/>
          </p:cNvSpPr>
          <p:nvPr/>
        </p:nvSpPr>
        <p:spPr bwMode="auto">
          <a:xfrm>
            <a:off x="154089" y="1110750"/>
            <a:ext cx="1180451" cy="40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r>
              <a:rPr lang="en-US" altLang="en-US" sz="2000" b="1" i="1" dirty="0">
                <a:solidFill>
                  <a:srgbClr val="008000"/>
                </a:solidFill>
                <a:latin typeface="Cambria" panose="02040503050406030204" pitchFamily="18" charset="0"/>
              </a:rPr>
              <a:t>To show:</a:t>
            </a:r>
          </a:p>
        </p:txBody>
      </p:sp>
      <p:sp>
        <p:nvSpPr>
          <p:cNvPr id="11294" name="AutoShape 74"/>
          <p:cNvSpPr>
            <a:spLocks noChangeArrowheads="1"/>
          </p:cNvSpPr>
          <p:nvPr/>
        </p:nvSpPr>
        <p:spPr bwMode="auto">
          <a:xfrm>
            <a:off x="3902891" y="3676650"/>
            <a:ext cx="647828" cy="1003300"/>
          </a:xfrm>
          <a:prstGeom prst="rightArrow">
            <a:avLst>
              <a:gd name="adj1" fmla="val 53296"/>
              <a:gd name="adj2" fmla="val 53417"/>
            </a:avLst>
          </a:prstGeom>
          <a:solidFill>
            <a:srgbClr val="CCFFCC"/>
          </a:solidFill>
          <a:ln w="28575">
            <a:solidFill>
              <a:srgbClr val="008000"/>
            </a:solidFill>
            <a:miter lim="800000"/>
            <a:headEnd/>
            <a:tailEnd/>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95" name="Rectangle 79"/>
          <p:cNvSpPr>
            <a:spLocks noChangeArrowheads="1"/>
          </p:cNvSpPr>
          <p:nvPr/>
        </p:nvSpPr>
        <p:spPr bwMode="auto">
          <a:xfrm>
            <a:off x="4614862" y="1545232"/>
            <a:ext cx="4194175" cy="381771"/>
          </a:xfrm>
          <a:prstGeom prst="rect">
            <a:avLst/>
          </a:prstGeom>
          <a:solidFill>
            <a:srgbClr val="CCFFCC"/>
          </a:solidFill>
          <a:ln>
            <a:noFill/>
          </a:ln>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b="1" dirty="0" smtClean="0">
                <a:latin typeface="Calibri" panose="020F0502020204030204" pitchFamily="34" charset="0"/>
              </a:rPr>
              <a:t>What DFA states might we need!?</a:t>
            </a:r>
            <a:endParaRPr lang="en-US" altLang="en-US" sz="1800" b="1" dirty="0">
              <a:latin typeface="Calibri" panose="020F0502020204030204" pitchFamily="34" charset="0"/>
            </a:endParaRPr>
          </a:p>
        </p:txBody>
      </p:sp>
      <p:sp>
        <p:nvSpPr>
          <p:cNvPr id="34" name="Rectangle 72"/>
          <p:cNvSpPr>
            <a:spLocks noChangeArrowheads="1"/>
          </p:cNvSpPr>
          <p:nvPr/>
        </p:nvSpPr>
        <p:spPr bwMode="auto">
          <a:xfrm>
            <a:off x="154089" y="2534150"/>
            <a:ext cx="1726627" cy="40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r>
              <a:rPr lang="en-US" altLang="en-US" sz="2000" b="1" i="1" dirty="0" smtClean="0">
                <a:solidFill>
                  <a:srgbClr val="008000"/>
                </a:solidFill>
                <a:latin typeface="Cambria" panose="02040503050406030204" pitchFamily="18" charset="0"/>
              </a:rPr>
              <a:t>NFA example:</a:t>
            </a:r>
            <a:endParaRPr lang="en-US" altLang="en-US" sz="2000" b="1" i="1" dirty="0">
              <a:solidFill>
                <a:srgbClr val="008000"/>
              </a:solidFill>
              <a:latin typeface="Cambria" panose="02040503050406030204" pitchFamily="18" charset="0"/>
            </a:endParaRPr>
          </a:p>
        </p:txBody>
      </p:sp>
    </p:spTree>
    <p:extLst>
      <p:ext uri="{BB962C8B-B14F-4D97-AF65-F5344CB8AC3E}">
        <p14:creationId xmlns:p14="http://schemas.microsoft.com/office/powerpoint/2010/main" val="1835000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5"/>
          <p:cNvSpPr txBox="1">
            <a:spLocks noChangeArrowheads="1"/>
          </p:cNvSpPr>
          <p:nvPr/>
        </p:nvSpPr>
        <p:spPr bwMode="auto">
          <a:xfrm>
            <a:off x="282144" y="1507518"/>
            <a:ext cx="3817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dirty="0" smtClean="0">
                <a:solidFill>
                  <a:srgbClr val="000000"/>
                </a:solidFill>
                <a:latin typeface="Cambria" panose="02040503050406030204" pitchFamily="18" charset="0"/>
              </a:rPr>
              <a:t>every NFA has an == DFA</a:t>
            </a:r>
            <a:endParaRPr lang="en-US" altLang="en-US" sz="2400" dirty="0">
              <a:solidFill>
                <a:srgbClr val="000000"/>
              </a:solidFill>
              <a:latin typeface="Cambria" panose="02040503050406030204" pitchFamily="18" charset="0"/>
            </a:endParaRPr>
          </a:p>
        </p:txBody>
      </p:sp>
      <p:sp>
        <p:nvSpPr>
          <p:cNvPr id="11272" name="Text Box 6"/>
          <p:cNvSpPr txBox="1">
            <a:spLocks noChangeArrowheads="1"/>
          </p:cNvSpPr>
          <p:nvPr/>
        </p:nvSpPr>
        <p:spPr bwMode="auto">
          <a:xfrm>
            <a:off x="723900" y="19367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dirty="0" smtClean="0">
                <a:solidFill>
                  <a:srgbClr val="000000"/>
                </a:solidFill>
                <a:latin typeface="Cambria" panose="02040503050406030204" pitchFamily="18" charset="0"/>
              </a:rPr>
              <a:t>NFAs == DFAs !</a:t>
            </a:r>
            <a:endParaRPr lang="en-US" altLang="en-US" sz="4400" dirty="0">
              <a:solidFill>
                <a:srgbClr val="000000"/>
              </a:solidFill>
              <a:latin typeface="Cambria" panose="02040503050406030204" pitchFamily="18" charset="0"/>
            </a:endParaRPr>
          </a:p>
        </p:txBody>
      </p:sp>
      <p:sp>
        <p:nvSpPr>
          <p:cNvPr id="11274" name="Rectangle 24"/>
          <p:cNvSpPr>
            <a:spLocks noChangeArrowheads="1"/>
          </p:cNvSpPr>
          <p:nvPr/>
        </p:nvSpPr>
        <p:spPr bwMode="auto">
          <a:xfrm>
            <a:off x="900906" y="5677628"/>
            <a:ext cx="292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000" dirty="0">
                <a:solidFill>
                  <a:srgbClr val="008000"/>
                </a:solidFill>
                <a:latin typeface="Symbol" pitchFamily="1" charset="2"/>
              </a:rPr>
              <a:t>l</a:t>
            </a:r>
            <a:r>
              <a:rPr lang="en-US" altLang="en-US" sz="1800" dirty="0">
                <a:solidFill>
                  <a:srgbClr val="008000"/>
                </a:solidFill>
                <a:latin typeface="Arial" charset="0"/>
              </a:rPr>
              <a:t>, 0,  or multiple transitions</a:t>
            </a:r>
          </a:p>
        </p:txBody>
      </p:sp>
      <p:sp>
        <p:nvSpPr>
          <p:cNvPr id="11275" name="Oval 28"/>
          <p:cNvSpPr>
            <a:spLocks noChangeArrowheads="1"/>
          </p:cNvSpPr>
          <p:nvPr/>
        </p:nvSpPr>
        <p:spPr bwMode="auto">
          <a:xfrm>
            <a:off x="747713" y="376078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76" name="Text Box 29"/>
          <p:cNvSpPr txBox="1">
            <a:spLocks noChangeArrowheads="1"/>
          </p:cNvSpPr>
          <p:nvPr/>
        </p:nvSpPr>
        <p:spPr bwMode="auto">
          <a:xfrm>
            <a:off x="879475" y="39306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q0</a:t>
            </a:r>
          </a:p>
        </p:txBody>
      </p:sp>
      <p:sp>
        <p:nvSpPr>
          <p:cNvPr id="11277" name="Oval 30"/>
          <p:cNvSpPr>
            <a:spLocks noChangeArrowheads="1"/>
          </p:cNvSpPr>
          <p:nvPr/>
        </p:nvSpPr>
        <p:spPr bwMode="auto">
          <a:xfrm>
            <a:off x="2168525" y="319405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78" name="Text Box 31"/>
          <p:cNvSpPr txBox="1">
            <a:spLocks noChangeArrowheads="1"/>
          </p:cNvSpPr>
          <p:nvPr/>
        </p:nvSpPr>
        <p:spPr bwMode="auto">
          <a:xfrm>
            <a:off x="2300288" y="3363912"/>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q1</a:t>
            </a:r>
          </a:p>
        </p:txBody>
      </p:sp>
      <p:sp>
        <p:nvSpPr>
          <p:cNvPr id="11279" name="Oval 32"/>
          <p:cNvSpPr>
            <a:spLocks noChangeArrowheads="1"/>
          </p:cNvSpPr>
          <p:nvPr/>
        </p:nvSpPr>
        <p:spPr bwMode="auto">
          <a:xfrm>
            <a:off x="2108200" y="442753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80" name="Text Box 33"/>
          <p:cNvSpPr txBox="1">
            <a:spLocks noChangeArrowheads="1"/>
          </p:cNvSpPr>
          <p:nvPr/>
        </p:nvSpPr>
        <p:spPr bwMode="auto">
          <a:xfrm>
            <a:off x="2239963" y="458787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q2</a:t>
            </a:r>
          </a:p>
        </p:txBody>
      </p:sp>
      <p:sp>
        <p:nvSpPr>
          <p:cNvPr id="11281" name="Line 34"/>
          <p:cNvSpPr>
            <a:spLocks noChangeShapeType="1"/>
          </p:cNvSpPr>
          <p:nvPr/>
        </p:nvSpPr>
        <p:spPr bwMode="auto">
          <a:xfrm flipV="1">
            <a:off x="1397000" y="3622675"/>
            <a:ext cx="727075" cy="339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282" name="Line 35"/>
          <p:cNvSpPr>
            <a:spLocks noChangeShapeType="1"/>
          </p:cNvSpPr>
          <p:nvPr/>
        </p:nvSpPr>
        <p:spPr bwMode="auto">
          <a:xfrm>
            <a:off x="1397000" y="4233862"/>
            <a:ext cx="71755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283" name="Text Box 36"/>
          <p:cNvSpPr txBox="1">
            <a:spLocks noChangeArrowheads="1"/>
          </p:cNvSpPr>
          <p:nvPr/>
        </p:nvSpPr>
        <p:spPr bwMode="auto">
          <a:xfrm>
            <a:off x="1514475" y="351155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Symbol" pitchFamily="1" charset="2"/>
                <a:sym typeface="Symbol" pitchFamily="1" charset="2"/>
              </a:rPr>
              <a:t></a:t>
            </a:r>
            <a:endParaRPr lang="en-US" altLang="en-US">
              <a:solidFill>
                <a:srgbClr val="000000"/>
              </a:solidFill>
              <a:latin typeface="Times" pitchFamily="1" charset="0"/>
            </a:endParaRPr>
          </a:p>
        </p:txBody>
      </p:sp>
      <p:sp>
        <p:nvSpPr>
          <p:cNvPr id="11284" name="Text Box 37"/>
          <p:cNvSpPr txBox="1">
            <a:spLocks noChangeArrowheads="1"/>
          </p:cNvSpPr>
          <p:nvPr/>
        </p:nvSpPr>
        <p:spPr bwMode="auto">
          <a:xfrm>
            <a:off x="1625600" y="40989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1</a:t>
            </a:r>
          </a:p>
        </p:txBody>
      </p:sp>
      <p:sp>
        <p:nvSpPr>
          <p:cNvPr id="11285" name="Oval 38"/>
          <p:cNvSpPr>
            <a:spLocks noChangeArrowheads="1"/>
          </p:cNvSpPr>
          <p:nvPr/>
        </p:nvSpPr>
        <p:spPr bwMode="auto">
          <a:xfrm>
            <a:off x="2106613" y="3141662"/>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86" name="Freeform 39"/>
          <p:cNvSpPr>
            <a:spLocks/>
          </p:cNvSpPr>
          <p:nvPr/>
        </p:nvSpPr>
        <p:spPr bwMode="auto">
          <a:xfrm rot="5836100">
            <a:off x="3017838" y="332581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287" name="Freeform 40"/>
          <p:cNvSpPr>
            <a:spLocks/>
          </p:cNvSpPr>
          <p:nvPr/>
        </p:nvSpPr>
        <p:spPr bwMode="auto">
          <a:xfrm rot="5836100">
            <a:off x="2874963" y="4562474"/>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288" name="Text Box 41"/>
          <p:cNvSpPr txBox="1">
            <a:spLocks noChangeArrowheads="1"/>
          </p:cNvSpPr>
          <p:nvPr/>
        </p:nvSpPr>
        <p:spPr bwMode="auto">
          <a:xfrm>
            <a:off x="3186113" y="463708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0</a:t>
            </a:r>
          </a:p>
        </p:txBody>
      </p:sp>
      <p:sp>
        <p:nvSpPr>
          <p:cNvPr id="11289" name="Text Box 42"/>
          <p:cNvSpPr txBox="1">
            <a:spLocks noChangeArrowheads="1"/>
          </p:cNvSpPr>
          <p:nvPr/>
        </p:nvSpPr>
        <p:spPr bwMode="auto">
          <a:xfrm>
            <a:off x="3303588" y="346233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1</a:t>
            </a:r>
          </a:p>
        </p:txBody>
      </p:sp>
      <p:sp>
        <p:nvSpPr>
          <p:cNvPr id="11290" name="Freeform 43"/>
          <p:cNvSpPr>
            <a:spLocks/>
          </p:cNvSpPr>
          <p:nvPr/>
        </p:nvSpPr>
        <p:spPr bwMode="auto">
          <a:xfrm>
            <a:off x="563563" y="3903662"/>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291" name="Line 44"/>
          <p:cNvSpPr>
            <a:spLocks noChangeShapeType="1"/>
          </p:cNvSpPr>
          <p:nvPr/>
        </p:nvSpPr>
        <p:spPr bwMode="auto">
          <a:xfrm flipH="1" flipV="1">
            <a:off x="1333500" y="4306887"/>
            <a:ext cx="723900" cy="3730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292" name="Text Box 45"/>
          <p:cNvSpPr txBox="1">
            <a:spLocks noChangeArrowheads="1"/>
          </p:cNvSpPr>
          <p:nvPr/>
        </p:nvSpPr>
        <p:spPr bwMode="auto">
          <a:xfrm>
            <a:off x="1485900" y="445928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0</a:t>
            </a:r>
          </a:p>
        </p:txBody>
      </p:sp>
      <p:sp>
        <p:nvSpPr>
          <p:cNvPr id="11293" name="Rectangle 72"/>
          <p:cNvSpPr>
            <a:spLocks noChangeArrowheads="1"/>
          </p:cNvSpPr>
          <p:nvPr/>
        </p:nvSpPr>
        <p:spPr bwMode="auto">
          <a:xfrm>
            <a:off x="154089" y="1110750"/>
            <a:ext cx="1180451" cy="40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r>
              <a:rPr lang="en-US" altLang="en-US" sz="2000" b="1" i="1" dirty="0">
                <a:solidFill>
                  <a:srgbClr val="008000"/>
                </a:solidFill>
                <a:latin typeface="Cambria" panose="02040503050406030204" pitchFamily="18" charset="0"/>
              </a:rPr>
              <a:t>To show:</a:t>
            </a:r>
          </a:p>
        </p:txBody>
      </p:sp>
      <p:sp>
        <p:nvSpPr>
          <p:cNvPr id="11294" name="AutoShape 74"/>
          <p:cNvSpPr>
            <a:spLocks noChangeArrowheads="1"/>
          </p:cNvSpPr>
          <p:nvPr/>
        </p:nvSpPr>
        <p:spPr bwMode="auto">
          <a:xfrm>
            <a:off x="3902891" y="3676650"/>
            <a:ext cx="647828" cy="1003300"/>
          </a:xfrm>
          <a:prstGeom prst="rightArrow">
            <a:avLst>
              <a:gd name="adj1" fmla="val 53296"/>
              <a:gd name="adj2" fmla="val 53417"/>
            </a:avLst>
          </a:prstGeom>
          <a:solidFill>
            <a:srgbClr val="CCFFCC"/>
          </a:solidFill>
          <a:ln w="28575">
            <a:solidFill>
              <a:srgbClr val="008000"/>
            </a:solidFill>
            <a:miter lim="800000"/>
            <a:headEnd/>
            <a:tailEnd/>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11295" name="Rectangle 79"/>
          <p:cNvSpPr>
            <a:spLocks noChangeArrowheads="1"/>
          </p:cNvSpPr>
          <p:nvPr/>
        </p:nvSpPr>
        <p:spPr bwMode="auto">
          <a:xfrm>
            <a:off x="4614861" y="948045"/>
            <a:ext cx="4194175" cy="397032"/>
          </a:xfrm>
          <a:prstGeom prst="rect">
            <a:avLst/>
          </a:prstGeom>
          <a:solidFill>
            <a:srgbClr val="CCFFCC"/>
          </a:solidFill>
          <a:ln>
            <a:noFill/>
          </a:ln>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b="1" dirty="0" smtClean="0">
                <a:latin typeface="Calibri" panose="020F0502020204030204" pitchFamily="34" charset="0"/>
              </a:rPr>
              <a:t>"Subset-state    Construction"</a:t>
            </a:r>
            <a:endParaRPr lang="en-US" altLang="en-US" sz="1800" b="1" dirty="0">
              <a:latin typeface="Calibri" panose="020F0502020204030204" pitchFamily="34" charset="0"/>
            </a:endParaRPr>
          </a:p>
        </p:txBody>
      </p:sp>
      <p:sp>
        <p:nvSpPr>
          <p:cNvPr id="34" name="Rectangle 72"/>
          <p:cNvSpPr>
            <a:spLocks noChangeArrowheads="1"/>
          </p:cNvSpPr>
          <p:nvPr/>
        </p:nvSpPr>
        <p:spPr bwMode="auto">
          <a:xfrm>
            <a:off x="154089" y="2534150"/>
            <a:ext cx="1726627" cy="40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r>
              <a:rPr lang="en-US" altLang="en-US" sz="2000" b="1" i="1" dirty="0" smtClean="0">
                <a:solidFill>
                  <a:srgbClr val="008000"/>
                </a:solidFill>
                <a:latin typeface="Cambria" panose="02040503050406030204" pitchFamily="18" charset="0"/>
              </a:rPr>
              <a:t>NFA example:</a:t>
            </a:r>
            <a:endParaRPr lang="en-US" altLang="en-US" sz="2000" b="1" i="1" dirty="0">
              <a:solidFill>
                <a:srgbClr val="008000"/>
              </a:solidFill>
              <a:latin typeface="Cambria" panose="02040503050406030204" pitchFamily="18" charset="0"/>
            </a:endParaRPr>
          </a:p>
        </p:txBody>
      </p:sp>
      <p:grpSp>
        <p:nvGrpSpPr>
          <p:cNvPr id="27" name="Group 27"/>
          <p:cNvGrpSpPr>
            <a:grpSpLocks/>
          </p:cNvGrpSpPr>
          <p:nvPr/>
        </p:nvGrpSpPr>
        <p:grpSpPr bwMode="auto">
          <a:xfrm>
            <a:off x="4864100" y="1524000"/>
            <a:ext cx="1016000" cy="468313"/>
            <a:chOff x="2823" y="1422"/>
            <a:chExt cx="640" cy="295"/>
          </a:xfrm>
        </p:grpSpPr>
        <p:sp>
          <p:nvSpPr>
            <p:cNvPr id="28" name="Oval 28"/>
            <p:cNvSpPr>
              <a:spLocks noChangeArrowheads="1"/>
            </p:cNvSpPr>
            <p:nvPr/>
          </p:nvSpPr>
          <p:spPr bwMode="auto">
            <a:xfrm>
              <a:off x="2823" y="1422"/>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29" name="Text Box 29"/>
            <p:cNvSpPr txBox="1">
              <a:spLocks noChangeArrowheads="1"/>
            </p:cNvSpPr>
            <p:nvPr/>
          </p:nvSpPr>
          <p:spPr bwMode="auto">
            <a:xfrm>
              <a:off x="3021" y="1456"/>
              <a:ext cx="2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q0</a:t>
              </a:r>
            </a:p>
          </p:txBody>
        </p:sp>
      </p:grpSp>
      <p:grpSp>
        <p:nvGrpSpPr>
          <p:cNvPr id="30" name="Group 30"/>
          <p:cNvGrpSpPr>
            <a:grpSpLocks/>
          </p:cNvGrpSpPr>
          <p:nvPr/>
        </p:nvGrpSpPr>
        <p:grpSpPr bwMode="auto">
          <a:xfrm>
            <a:off x="4864100" y="2181225"/>
            <a:ext cx="1016000" cy="468313"/>
            <a:chOff x="2823" y="1810"/>
            <a:chExt cx="640" cy="295"/>
          </a:xfrm>
        </p:grpSpPr>
        <p:sp>
          <p:nvSpPr>
            <p:cNvPr id="31" name="Oval 31"/>
            <p:cNvSpPr>
              <a:spLocks noChangeArrowheads="1"/>
            </p:cNvSpPr>
            <p:nvPr/>
          </p:nvSpPr>
          <p:spPr bwMode="auto">
            <a:xfrm>
              <a:off x="2823" y="1810"/>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32" name="Text Box 32"/>
            <p:cNvSpPr txBox="1">
              <a:spLocks noChangeArrowheads="1"/>
            </p:cNvSpPr>
            <p:nvPr/>
          </p:nvSpPr>
          <p:spPr bwMode="auto">
            <a:xfrm>
              <a:off x="3021" y="1844"/>
              <a:ext cx="2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q1</a:t>
              </a:r>
            </a:p>
          </p:txBody>
        </p:sp>
      </p:grpSp>
      <p:grpSp>
        <p:nvGrpSpPr>
          <p:cNvPr id="33" name="Group 33"/>
          <p:cNvGrpSpPr>
            <a:grpSpLocks/>
          </p:cNvGrpSpPr>
          <p:nvPr/>
        </p:nvGrpSpPr>
        <p:grpSpPr bwMode="auto">
          <a:xfrm>
            <a:off x="4864100" y="2838450"/>
            <a:ext cx="1016000" cy="468313"/>
            <a:chOff x="2823" y="2257"/>
            <a:chExt cx="640" cy="295"/>
          </a:xfrm>
        </p:grpSpPr>
        <p:sp>
          <p:nvSpPr>
            <p:cNvPr id="35" name="Oval 34"/>
            <p:cNvSpPr>
              <a:spLocks noChangeArrowheads="1"/>
            </p:cNvSpPr>
            <p:nvPr/>
          </p:nvSpPr>
          <p:spPr bwMode="auto">
            <a:xfrm>
              <a:off x="2823" y="2257"/>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36" name="Text Box 35"/>
            <p:cNvSpPr txBox="1">
              <a:spLocks noChangeArrowheads="1"/>
            </p:cNvSpPr>
            <p:nvPr/>
          </p:nvSpPr>
          <p:spPr bwMode="auto">
            <a:xfrm>
              <a:off x="3021" y="2291"/>
              <a:ext cx="2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q2</a:t>
              </a:r>
            </a:p>
          </p:txBody>
        </p:sp>
      </p:grpSp>
      <p:grpSp>
        <p:nvGrpSpPr>
          <p:cNvPr id="37" name="Group 36"/>
          <p:cNvGrpSpPr>
            <a:grpSpLocks/>
          </p:cNvGrpSpPr>
          <p:nvPr/>
        </p:nvGrpSpPr>
        <p:grpSpPr bwMode="auto">
          <a:xfrm>
            <a:off x="4864100" y="3495675"/>
            <a:ext cx="1016000" cy="468313"/>
            <a:chOff x="2823" y="2697"/>
            <a:chExt cx="640" cy="295"/>
          </a:xfrm>
        </p:grpSpPr>
        <p:sp>
          <p:nvSpPr>
            <p:cNvPr id="38" name="Oval 37"/>
            <p:cNvSpPr>
              <a:spLocks noChangeArrowheads="1"/>
            </p:cNvSpPr>
            <p:nvPr/>
          </p:nvSpPr>
          <p:spPr bwMode="auto">
            <a:xfrm>
              <a:off x="2823" y="2697"/>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39" name="Text Box 38"/>
            <p:cNvSpPr txBox="1">
              <a:spLocks noChangeArrowheads="1"/>
            </p:cNvSpPr>
            <p:nvPr/>
          </p:nvSpPr>
          <p:spPr bwMode="auto">
            <a:xfrm>
              <a:off x="2973" y="2731"/>
              <a:ext cx="3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q0,1</a:t>
              </a:r>
            </a:p>
          </p:txBody>
        </p:sp>
      </p:grpSp>
      <p:grpSp>
        <p:nvGrpSpPr>
          <p:cNvPr id="40" name="Group 39"/>
          <p:cNvGrpSpPr>
            <a:grpSpLocks/>
          </p:cNvGrpSpPr>
          <p:nvPr/>
        </p:nvGrpSpPr>
        <p:grpSpPr bwMode="auto">
          <a:xfrm>
            <a:off x="4864100" y="4152900"/>
            <a:ext cx="1016000" cy="468313"/>
            <a:chOff x="2823" y="3137"/>
            <a:chExt cx="640" cy="295"/>
          </a:xfrm>
        </p:grpSpPr>
        <p:sp>
          <p:nvSpPr>
            <p:cNvPr id="41" name="Oval 40"/>
            <p:cNvSpPr>
              <a:spLocks noChangeArrowheads="1"/>
            </p:cNvSpPr>
            <p:nvPr/>
          </p:nvSpPr>
          <p:spPr bwMode="auto">
            <a:xfrm>
              <a:off x="2823" y="3137"/>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42" name="Text Box 41"/>
            <p:cNvSpPr txBox="1">
              <a:spLocks noChangeArrowheads="1"/>
            </p:cNvSpPr>
            <p:nvPr/>
          </p:nvSpPr>
          <p:spPr bwMode="auto">
            <a:xfrm>
              <a:off x="2973" y="3171"/>
              <a:ext cx="3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q0,2</a:t>
              </a:r>
            </a:p>
          </p:txBody>
        </p:sp>
      </p:grpSp>
      <p:grpSp>
        <p:nvGrpSpPr>
          <p:cNvPr id="43" name="Group 42"/>
          <p:cNvGrpSpPr>
            <a:grpSpLocks/>
          </p:cNvGrpSpPr>
          <p:nvPr/>
        </p:nvGrpSpPr>
        <p:grpSpPr bwMode="auto">
          <a:xfrm>
            <a:off x="4864100" y="4810125"/>
            <a:ext cx="1016000" cy="468313"/>
            <a:chOff x="2823" y="3555"/>
            <a:chExt cx="640" cy="295"/>
          </a:xfrm>
        </p:grpSpPr>
        <p:sp>
          <p:nvSpPr>
            <p:cNvPr id="44" name="Oval 43"/>
            <p:cNvSpPr>
              <a:spLocks noChangeArrowheads="1"/>
            </p:cNvSpPr>
            <p:nvPr/>
          </p:nvSpPr>
          <p:spPr bwMode="auto">
            <a:xfrm>
              <a:off x="2823" y="3555"/>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45" name="Text Box 44"/>
            <p:cNvSpPr txBox="1">
              <a:spLocks noChangeArrowheads="1"/>
            </p:cNvSpPr>
            <p:nvPr/>
          </p:nvSpPr>
          <p:spPr bwMode="auto">
            <a:xfrm>
              <a:off x="2973" y="3589"/>
              <a:ext cx="3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q1,2</a:t>
              </a:r>
            </a:p>
          </p:txBody>
        </p:sp>
      </p:grpSp>
      <p:grpSp>
        <p:nvGrpSpPr>
          <p:cNvPr id="46" name="Group 45"/>
          <p:cNvGrpSpPr>
            <a:grpSpLocks/>
          </p:cNvGrpSpPr>
          <p:nvPr/>
        </p:nvGrpSpPr>
        <p:grpSpPr bwMode="auto">
          <a:xfrm>
            <a:off x="4864100" y="5467350"/>
            <a:ext cx="1016000" cy="468313"/>
            <a:chOff x="2823" y="3898"/>
            <a:chExt cx="640" cy="295"/>
          </a:xfrm>
        </p:grpSpPr>
        <p:sp>
          <p:nvSpPr>
            <p:cNvPr id="47" name="Oval 46"/>
            <p:cNvSpPr>
              <a:spLocks noChangeArrowheads="1"/>
            </p:cNvSpPr>
            <p:nvPr/>
          </p:nvSpPr>
          <p:spPr bwMode="auto">
            <a:xfrm>
              <a:off x="2823" y="3898"/>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48" name="Text Box 47"/>
            <p:cNvSpPr txBox="1">
              <a:spLocks noChangeArrowheads="1"/>
            </p:cNvSpPr>
            <p:nvPr/>
          </p:nvSpPr>
          <p:spPr bwMode="auto">
            <a:xfrm>
              <a:off x="2925" y="3932"/>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solidFill>
                    <a:srgbClr val="000000"/>
                  </a:solidFill>
                  <a:latin typeface="Times" pitchFamily="1" charset="0"/>
                </a:rPr>
                <a:t>q0,1,2</a:t>
              </a:r>
            </a:p>
          </p:txBody>
        </p:sp>
      </p:grpSp>
      <p:grpSp>
        <p:nvGrpSpPr>
          <p:cNvPr id="49" name="Group 48"/>
          <p:cNvGrpSpPr>
            <a:grpSpLocks/>
          </p:cNvGrpSpPr>
          <p:nvPr/>
        </p:nvGrpSpPr>
        <p:grpSpPr bwMode="auto">
          <a:xfrm>
            <a:off x="4852988" y="6135688"/>
            <a:ext cx="1016000" cy="468312"/>
            <a:chOff x="2823" y="3898"/>
            <a:chExt cx="640" cy="295"/>
          </a:xfrm>
        </p:grpSpPr>
        <p:sp>
          <p:nvSpPr>
            <p:cNvPr id="50" name="Oval 49"/>
            <p:cNvSpPr>
              <a:spLocks noChangeArrowheads="1"/>
            </p:cNvSpPr>
            <p:nvPr/>
          </p:nvSpPr>
          <p:spPr bwMode="auto">
            <a:xfrm>
              <a:off x="2823" y="3898"/>
              <a:ext cx="640" cy="29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solidFill>
                  <a:srgbClr val="000000"/>
                </a:solidFill>
              </a:endParaRPr>
            </a:p>
          </p:txBody>
        </p:sp>
        <p:sp>
          <p:nvSpPr>
            <p:cNvPr id="51" name="Text Box 50"/>
            <p:cNvSpPr txBox="1">
              <a:spLocks noChangeArrowheads="1"/>
            </p:cNvSpPr>
            <p:nvPr/>
          </p:nvSpPr>
          <p:spPr bwMode="auto">
            <a:xfrm>
              <a:off x="3087" y="3932"/>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solidFill>
                  <a:srgbClr val="000000"/>
                </a:solidFill>
                <a:latin typeface="Times" pitchFamily="1" charset="0"/>
              </a:endParaRPr>
            </a:p>
          </p:txBody>
        </p:sp>
      </p:grpSp>
      <p:sp>
        <p:nvSpPr>
          <p:cNvPr id="52" name="Text Box 51"/>
          <p:cNvSpPr txBox="1">
            <a:spLocks noChangeArrowheads="1"/>
          </p:cNvSpPr>
          <p:nvPr/>
        </p:nvSpPr>
        <p:spPr bwMode="auto">
          <a:xfrm>
            <a:off x="4940300" y="6343650"/>
            <a:ext cx="879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900">
                <a:solidFill>
                  <a:srgbClr val="000000"/>
                </a:solidFill>
                <a:latin typeface="Times" pitchFamily="1" charset="0"/>
              </a:rPr>
              <a:t>graveyard state</a:t>
            </a:r>
          </a:p>
        </p:txBody>
      </p:sp>
      <p:sp>
        <p:nvSpPr>
          <p:cNvPr id="53" name="Rectangle 52"/>
          <p:cNvSpPr>
            <a:spLocks noChangeArrowheads="1"/>
          </p:cNvSpPr>
          <p:nvPr/>
        </p:nvSpPr>
        <p:spPr bwMode="auto">
          <a:xfrm>
            <a:off x="5092700" y="6143625"/>
            <a:ext cx="520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a:solidFill>
                  <a:srgbClr val="000000"/>
                </a:solidFill>
                <a:latin typeface="Times" pitchFamily="1" charset="0"/>
              </a:rPr>
              <a:t>q-</a:t>
            </a:r>
            <a:r>
              <a:rPr lang="en-US" altLang="en-US">
                <a:solidFill>
                  <a:srgbClr val="000000"/>
                </a:solidFill>
                <a:latin typeface="Times" pitchFamily="1" charset="0"/>
                <a:sym typeface="Symbol" pitchFamily="1" charset="2"/>
              </a:rPr>
              <a:t></a:t>
            </a:r>
            <a:endParaRPr lang="en-US" altLang="en-US">
              <a:solidFill>
                <a:srgbClr val="000000"/>
              </a:solidFill>
              <a:latin typeface="Times" pitchFamily="1" charset="0"/>
            </a:endParaRPr>
          </a:p>
        </p:txBody>
      </p:sp>
      <p:sp>
        <p:nvSpPr>
          <p:cNvPr id="54" name="Text Box 55"/>
          <p:cNvSpPr txBox="1">
            <a:spLocks noChangeArrowheads="1"/>
          </p:cNvSpPr>
          <p:nvPr/>
        </p:nvSpPr>
        <p:spPr bwMode="auto">
          <a:xfrm>
            <a:off x="7239000" y="5943600"/>
            <a:ext cx="17494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lnSpc>
                <a:spcPct val="80000"/>
              </a:lnSpc>
            </a:pPr>
            <a:r>
              <a:rPr lang="en-US" altLang="en-US" sz="1200" b="1">
                <a:solidFill>
                  <a:srgbClr val="008000"/>
                </a:solidFill>
                <a:latin typeface="Calibri" pitchFamily="34" charset="0"/>
                <a:ea typeface="Calibri" pitchFamily="34" charset="0"/>
                <a:cs typeface="Calibri" pitchFamily="34" charset="0"/>
              </a:rPr>
              <a:t>Start State? </a:t>
            </a:r>
          </a:p>
          <a:p>
            <a:pPr algn="r">
              <a:lnSpc>
                <a:spcPct val="80000"/>
              </a:lnSpc>
            </a:pPr>
            <a:r>
              <a:rPr lang="en-US" altLang="en-US" sz="1200" b="1">
                <a:solidFill>
                  <a:srgbClr val="008000"/>
                </a:solidFill>
                <a:latin typeface="Calibri" pitchFamily="34" charset="0"/>
                <a:ea typeface="Calibri" pitchFamily="34" charset="0"/>
                <a:cs typeface="Calibri" pitchFamily="34" charset="0"/>
              </a:rPr>
              <a:t>Accepting states? </a:t>
            </a:r>
          </a:p>
          <a:p>
            <a:pPr algn="r">
              <a:lnSpc>
                <a:spcPct val="80000"/>
              </a:lnSpc>
            </a:pPr>
            <a:r>
              <a:rPr lang="en-US" altLang="en-US" sz="1200" b="1">
                <a:solidFill>
                  <a:srgbClr val="008000"/>
                </a:solidFill>
                <a:latin typeface="Calibri" pitchFamily="34" charset="0"/>
                <a:ea typeface="Calibri" pitchFamily="34" charset="0"/>
                <a:cs typeface="Calibri" pitchFamily="34" charset="0"/>
              </a:rPr>
              <a:t>Transitions?</a:t>
            </a:r>
          </a:p>
        </p:txBody>
      </p:sp>
    </p:spTree>
    <p:extLst>
      <p:ext uri="{BB962C8B-B14F-4D97-AF65-F5344CB8AC3E}">
        <p14:creationId xmlns:p14="http://schemas.microsoft.com/office/powerpoint/2010/main" val="4272699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Line 12"/>
          <p:cNvSpPr>
            <a:spLocks noChangeShapeType="1"/>
          </p:cNvSpPr>
          <p:nvPr/>
        </p:nvSpPr>
        <p:spPr bwMode="auto">
          <a:xfrm>
            <a:off x="1143000" y="4916664"/>
            <a:ext cx="7034213" cy="0"/>
          </a:xfrm>
          <a:prstGeom prst="line">
            <a:avLst/>
          </a:prstGeom>
          <a:noFill/>
          <a:ln w="28575">
            <a:solidFill>
              <a:srgbClr val="008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9702" name="Text Box 17"/>
          <p:cNvSpPr txBox="1">
            <a:spLocks noChangeArrowheads="1"/>
          </p:cNvSpPr>
          <p:nvPr/>
        </p:nvSpPr>
        <p:spPr bwMode="auto">
          <a:xfrm>
            <a:off x="793749" y="5764992"/>
            <a:ext cx="7542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dirty="0">
                <a:latin typeface="Cambria" panose="02040503050406030204" pitchFamily="18" charset="0"/>
                <a:cs typeface="Times New Roman" pitchFamily="1" charset="0"/>
              </a:rPr>
              <a:t>Computability </a:t>
            </a:r>
            <a:r>
              <a:rPr lang="en-US" altLang="en-US" sz="2400" dirty="0">
                <a:latin typeface="Cambria" panose="02040503050406030204" pitchFamily="18" charset="0"/>
                <a:cs typeface="Times New Roman" pitchFamily="1" charset="0"/>
              </a:rPr>
              <a:t>is the "power" required to </a:t>
            </a:r>
            <a:r>
              <a:rPr lang="en-US" altLang="en-US" sz="2400" dirty="0" smtClean="0">
                <a:latin typeface="Cambria" panose="02040503050406030204" pitchFamily="18" charset="0"/>
                <a:cs typeface="Times New Roman" pitchFamily="1" charset="0"/>
              </a:rPr>
              <a:t>solve a particular problem, i.e., accept a particular language.</a:t>
            </a:r>
            <a:endParaRPr lang="en-US" altLang="en-US" sz="2400" dirty="0">
              <a:latin typeface="Cambria" panose="02040503050406030204" pitchFamily="18" charset="0"/>
              <a:cs typeface="Times New Roman" pitchFamily="1" charset="0"/>
            </a:endParaRPr>
          </a:p>
        </p:txBody>
      </p:sp>
      <p:sp>
        <p:nvSpPr>
          <p:cNvPr id="29706" name="Rectangle 17"/>
          <p:cNvSpPr>
            <a:spLocks noChangeArrowheads="1"/>
          </p:cNvSpPr>
          <p:nvPr/>
        </p:nvSpPr>
        <p:spPr bwMode="auto">
          <a:xfrm>
            <a:off x="3133725" y="4671396"/>
            <a:ext cx="2862263" cy="461962"/>
          </a:xfrm>
          <a:prstGeom prst="rect">
            <a:avLst/>
          </a:prstGeom>
          <a:solidFill>
            <a:srgbClr val="CCFFCC"/>
          </a:solidFill>
          <a:ln>
            <a:solidFill>
              <a:srgbClr val="008000"/>
            </a:solidFill>
          </a:ln>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dirty="0">
                <a:latin typeface="Trebuchet MS" pitchFamily="1" charset="0"/>
                <a:cs typeface="Times New Roman" pitchFamily="1" charset="0"/>
              </a:rPr>
              <a:t>computability axis</a:t>
            </a:r>
          </a:p>
        </p:txBody>
      </p:sp>
      <p:sp>
        <p:nvSpPr>
          <p:cNvPr id="29707" name="Rectangle 17"/>
          <p:cNvSpPr>
            <a:spLocks noChangeArrowheads="1"/>
          </p:cNvSpPr>
          <p:nvPr/>
        </p:nvSpPr>
        <p:spPr bwMode="auto">
          <a:xfrm>
            <a:off x="573087" y="5017867"/>
            <a:ext cx="113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dirty="0">
                <a:solidFill>
                  <a:srgbClr val="008000"/>
                </a:solidFill>
                <a:latin typeface="Trebuchet MS" pitchFamily="1" charset="0"/>
                <a:cs typeface="Times New Roman" pitchFamily="1" charset="0"/>
              </a:rPr>
              <a:t>less power</a:t>
            </a:r>
          </a:p>
        </p:txBody>
      </p:sp>
      <p:sp>
        <p:nvSpPr>
          <p:cNvPr id="29708" name="Rectangle 18"/>
          <p:cNvSpPr>
            <a:spLocks noChangeArrowheads="1"/>
          </p:cNvSpPr>
          <p:nvPr/>
        </p:nvSpPr>
        <p:spPr bwMode="auto">
          <a:xfrm>
            <a:off x="7336543" y="5017867"/>
            <a:ext cx="1273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a:solidFill>
                  <a:srgbClr val="008000"/>
                </a:solidFill>
                <a:latin typeface="Trebuchet MS" pitchFamily="1" charset="0"/>
                <a:cs typeface="Times New Roman" pitchFamily="1" charset="0"/>
              </a:rPr>
              <a:t>more power</a:t>
            </a:r>
          </a:p>
        </p:txBody>
      </p:sp>
      <p:sp>
        <p:nvSpPr>
          <p:cNvPr id="2" name="TextBox 1"/>
          <p:cNvSpPr txBox="1"/>
          <p:nvPr/>
        </p:nvSpPr>
        <p:spPr>
          <a:xfrm>
            <a:off x="42743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DFAs</a:t>
            </a:r>
            <a:endParaRPr lang="en-US" sz="4200" dirty="0">
              <a:latin typeface="Calibri" panose="020F0502020204030204" pitchFamily="34" charset="0"/>
            </a:endParaRPr>
          </a:p>
        </p:txBody>
      </p:sp>
      <p:sp>
        <p:nvSpPr>
          <p:cNvPr id="17" name="TextBox 16"/>
          <p:cNvSpPr txBox="1"/>
          <p:nvPr/>
        </p:nvSpPr>
        <p:spPr>
          <a:xfrm>
            <a:off x="725756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TMs</a:t>
            </a:r>
            <a:endParaRPr lang="en-US" sz="4200" dirty="0">
              <a:latin typeface="Calibri" panose="020F0502020204030204" pitchFamily="34" charset="0"/>
            </a:endParaRPr>
          </a:p>
        </p:txBody>
      </p:sp>
      <p:sp>
        <p:nvSpPr>
          <p:cNvPr id="3" name="Rectangle 2"/>
          <p:cNvSpPr/>
          <p:nvPr/>
        </p:nvSpPr>
        <p:spPr>
          <a:xfrm>
            <a:off x="2931106" y="279457"/>
            <a:ext cx="3457999" cy="738664"/>
          </a:xfrm>
          <a:prstGeom prst="rect">
            <a:avLst/>
          </a:prstGeom>
        </p:spPr>
        <p:txBody>
          <a:bodyPr wrap="none">
            <a:spAutoFit/>
          </a:bodyPr>
          <a:lstStyle/>
          <a:p>
            <a:r>
              <a:rPr lang="en-US" altLang="en-US" sz="4200" dirty="0" smtClean="0">
                <a:latin typeface="Cambria" panose="02040503050406030204" pitchFamily="18" charset="0"/>
                <a:cs typeface="Times New Roman" pitchFamily="1" charset="0"/>
              </a:rPr>
              <a:t>Computability</a:t>
            </a:r>
            <a:endParaRPr lang="en-US" sz="4200" dirty="0"/>
          </a:p>
        </p:txBody>
      </p:sp>
      <p:sp>
        <p:nvSpPr>
          <p:cNvPr id="19" name="TextBox 18"/>
          <p:cNvSpPr txBox="1"/>
          <p:nvPr/>
        </p:nvSpPr>
        <p:spPr>
          <a:xfrm>
            <a:off x="427434" y="3112159"/>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NFAs</a:t>
            </a:r>
            <a:endParaRPr lang="en-US" sz="4200" dirty="0">
              <a:solidFill>
                <a:srgbClr val="008000"/>
              </a:solidFill>
              <a:latin typeface="Calibri" panose="020F0502020204030204" pitchFamily="34" charset="0"/>
            </a:endParaRPr>
          </a:p>
        </p:txBody>
      </p:sp>
      <p:sp>
        <p:nvSpPr>
          <p:cNvPr id="4" name="Right Arrow 3"/>
          <p:cNvSpPr/>
          <p:nvPr/>
        </p:nvSpPr>
        <p:spPr bwMode="auto">
          <a:xfrm>
            <a:off x="1858565"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2" name="Right Arrow 21"/>
          <p:cNvSpPr/>
          <p:nvPr/>
        </p:nvSpPr>
        <p:spPr bwMode="auto">
          <a:xfrm flipH="1">
            <a:off x="6573903"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6" name="Right Arrow 15"/>
          <p:cNvSpPr/>
          <p:nvPr/>
        </p:nvSpPr>
        <p:spPr bwMode="auto">
          <a:xfrm flipH="1">
            <a:off x="2215541" y="3289580"/>
            <a:ext cx="715565" cy="383822"/>
          </a:xfrm>
          <a:prstGeom prst="rightArrow">
            <a:avLst>
              <a:gd name="adj1" fmla="val 50000"/>
              <a:gd name="adj2" fmla="val 67647"/>
            </a:avLst>
          </a:prstGeom>
          <a:solidFill>
            <a:srgbClr val="CCFFCC"/>
          </a:solidFill>
          <a:ln w="28575" cap="flat" cmpd="sng" algn="ctr">
            <a:solidFill>
              <a:srgbClr val="008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6" name="TextBox 5"/>
          <p:cNvSpPr txBox="1"/>
          <p:nvPr/>
        </p:nvSpPr>
        <p:spPr>
          <a:xfrm rot="20860032">
            <a:off x="2743199" y="2173564"/>
            <a:ext cx="4090087" cy="1754326"/>
          </a:xfrm>
          <a:prstGeom prst="rect">
            <a:avLst/>
          </a:prstGeom>
          <a:solidFill>
            <a:srgbClr val="CCFFCC"/>
          </a:solidFill>
        </p:spPr>
        <p:txBody>
          <a:bodyPr wrap="square" rtlCol="0">
            <a:spAutoFit/>
          </a:bodyPr>
          <a:lstStyle/>
          <a:p>
            <a:r>
              <a:rPr lang="en-US" sz="3600" dirty="0" smtClean="0">
                <a:latin typeface="Cambria" panose="02040503050406030204" pitchFamily="18" charset="0"/>
              </a:rPr>
              <a:t>NFAs can compute exactly what DFAs can, </a:t>
            </a:r>
            <a:r>
              <a:rPr lang="en-US" sz="3600" b="1" i="1" dirty="0" smtClean="0">
                <a:solidFill>
                  <a:srgbClr val="CC3300"/>
                </a:solidFill>
                <a:latin typeface="Cambria" panose="02040503050406030204" pitchFamily="18" charset="0"/>
              </a:rPr>
              <a:t>but…</a:t>
            </a:r>
            <a:endParaRPr lang="en-US" sz="3600" dirty="0">
              <a:solidFill>
                <a:srgbClr val="CC3300"/>
              </a:solidFill>
              <a:latin typeface="Cambria" panose="02040503050406030204" pitchFamily="18" charset="0"/>
            </a:endParaRPr>
          </a:p>
        </p:txBody>
      </p:sp>
      <p:sp>
        <p:nvSpPr>
          <p:cNvPr id="34" name="Text Box 27"/>
          <p:cNvSpPr txBox="1">
            <a:spLocks noChangeArrowheads="1"/>
          </p:cNvSpPr>
          <p:nvPr/>
        </p:nvSpPr>
        <p:spPr bwMode="auto">
          <a:xfrm>
            <a:off x="6216160" y="3291692"/>
            <a:ext cx="1819991" cy="523220"/>
          </a:xfrm>
          <a:prstGeom prst="rect">
            <a:avLst/>
          </a:prstGeom>
          <a:solidFill>
            <a:srgbClr val="FFCCCC"/>
          </a:solidFill>
          <a:ln>
            <a:noFill/>
          </a:ln>
        </p:spPr>
        <p:txBody>
          <a:bodyPr wrap="square">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400" dirty="0" smtClean="0">
                <a:latin typeface="Calibri" panose="020F0502020204030204" pitchFamily="34" charset="0"/>
                <a:ea typeface="ＭＳ Ｐゴシック" pitchFamily="1" charset="-128"/>
              </a:rPr>
              <a:t>This </a:t>
            </a:r>
            <a:r>
              <a:rPr lang="en-US" altLang="en-US" sz="1400" b="1" dirty="0" smtClean="0">
                <a:solidFill>
                  <a:srgbClr val="C00000"/>
                </a:solidFill>
                <a:latin typeface="Calibri" panose="020F0502020204030204" pitchFamily="34" charset="0"/>
                <a:ea typeface="ＭＳ Ｐゴシック" pitchFamily="1" charset="-128"/>
              </a:rPr>
              <a:t>BUT</a:t>
            </a:r>
            <a:r>
              <a:rPr lang="en-US" altLang="en-US" sz="1400" dirty="0" smtClean="0">
                <a:latin typeface="Calibri" panose="020F0502020204030204" pitchFamily="34" charset="0"/>
                <a:ea typeface="ＭＳ Ｐゴシック" pitchFamily="1" charset="-128"/>
              </a:rPr>
              <a:t> is the million dollar question!</a:t>
            </a:r>
            <a:endParaRPr lang="en-US" altLang="en-US" sz="1400" dirty="0">
              <a:latin typeface="Calibri" panose="020F0502020204030204" pitchFamily="34" charset="0"/>
              <a:ea typeface="ＭＳ Ｐゴシック" pitchFamily="1" charset="-128"/>
            </a:endParaRPr>
          </a:p>
        </p:txBody>
      </p:sp>
      <p:grpSp>
        <p:nvGrpSpPr>
          <p:cNvPr id="18" name="Group 13"/>
          <p:cNvGrpSpPr>
            <a:grpSpLocks/>
          </p:cNvGrpSpPr>
          <p:nvPr>
            <p:custDataLst>
              <p:tags r:id="rId1"/>
            </p:custDataLst>
          </p:nvPr>
        </p:nvGrpSpPr>
        <p:grpSpPr bwMode="auto">
          <a:xfrm>
            <a:off x="7807189" y="3617393"/>
            <a:ext cx="381000" cy="457200"/>
            <a:chOff x="2928" y="1051"/>
            <a:chExt cx="840" cy="957"/>
          </a:xfrm>
        </p:grpSpPr>
        <p:sp>
          <p:nvSpPr>
            <p:cNvPr id="20" name="Freeform 14"/>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 name="Oval 1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3" name="Oval 1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4" name="Oval 1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5" name="Oval 1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6" name="Oval 1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7" name="Oval 2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8" name="Oval 2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9" name="AutoShape 2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30" name="Freeform 2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 name="Freeform 2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2" name="Freeform 2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3" name="Freeform 2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 name="Rectangle 6"/>
          <p:cNvSpPr/>
          <p:nvPr/>
        </p:nvSpPr>
        <p:spPr>
          <a:xfrm>
            <a:off x="6620536" y="3827050"/>
            <a:ext cx="1011239" cy="338554"/>
          </a:xfrm>
          <a:prstGeom prst="rect">
            <a:avLst/>
          </a:prstGeom>
        </p:spPr>
        <p:txBody>
          <a:bodyPr wrap="none">
            <a:spAutoFit/>
          </a:bodyPr>
          <a:lstStyle/>
          <a:p>
            <a:r>
              <a:rPr lang="en-US" altLang="en-US" i="1" dirty="0" smtClean="0">
                <a:solidFill>
                  <a:srgbClr val="C00000"/>
                </a:solidFill>
                <a:latin typeface="Calibri" panose="020F0502020204030204" pitchFamily="34" charset="0"/>
                <a:ea typeface="ＭＳ Ｐゴシック" pitchFamily="1" charset="-128"/>
              </a:rPr>
              <a:t>literally…!</a:t>
            </a:r>
            <a:endParaRPr lang="en-US" i="1" dirty="0">
              <a:solidFill>
                <a:srgbClr val="C00000"/>
              </a:solidFill>
            </a:endParaRPr>
          </a:p>
        </p:txBody>
      </p:sp>
    </p:spTree>
    <p:extLst>
      <p:ext uri="{BB962C8B-B14F-4D97-AF65-F5344CB8AC3E}">
        <p14:creationId xmlns:p14="http://schemas.microsoft.com/office/powerpoint/2010/main" val="4175339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898689" y="2475276"/>
            <a:ext cx="5265010" cy="875466"/>
          </a:xfrm>
          <a:prstGeom prst="roundRect">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0" name="Rounded Rectangle 9"/>
          <p:cNvSpPr/>
          <p:nvPr/>
        </p:nvSpPr>
        <p:spPr bwMode="auto">
          <a:xfrm>
            <a:off x="427434" y="4543661"/>
            <a:ext cx="2421692" cy="1446920"/>
          </a:xfrm>
          <a:prstGeom prst="roundRect">
            <a:avLst/>
          </a:prstGeom>
          <a:solidFill>
            <a:srgbClr val="CCFFCC"/>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 name="TextBox 1"/>
          <p:cNvSpPr txBox="1"/>
          <p:nvPr/>
        </p:nvSpPr>
        <p:spPr>
          <a:xfrm>
            <a:off x="42743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DFAs</a:t>
            </a:r>
            <a:endParaRPr lang="en-US" sz="4200" dirty="0">
              <a:latin typeface="Calibri" panose="020F0502020204030204" pitchFamily="34" charset="0"/>
            </a:endParaRPr>
          </a:p>
        </p:txBody>
      </p:sp>
      <p:sp>
        <p:nvSpPr>
          <p:cNvPr id="17" name="TextBox 16"/>
          <p:cNvSpPr txBox="1"/>
          <p:nvPr/>
        </p:nvSpPr>
        <p:spPr>
          <a:xfrm>
            <a:off x="7293597" y="420200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TMs</a:t>
            </a:r>
            <a:endParaRPr lang="en-US" sz="4200" dirty="0">
              <a:latin typeface="Calibri" panose="020F0502020204030204" pitchFamily="34" charset="0"/>
            </a:endParaRPr>
          </a:p>
        </p:txBody>
      </p:sp>
      <p:sp>
        <p:nvSpPr>
          <p:cNvPr id="3" name="Rectangle 2"/>
          <p:cNvSpPr/>
          <p:nvPr/>
        </p:nvSpPr>
        <p:spPr>
          <a:xfrm>
            <a:off x="1467987" y="279457"/>
            <a:ext cx="6384248" cy="738664"/>
          </a:xfrm>
          <a:prstGeom prst="rect">
            <a:avLst/>
          </a:prstGeom>
        </p:spPr>
        <p:txBody>
          <a:bodyPr wrap="none">
            <a:spAutoFit/>
          </a:bodyPr>
          <a:lstStyle/>
          <a:p>
            <a:r>
              <a:rPr lang="en-US" sz="4200" dirty="0" err="1" smtClean="0">
                <a:latin typeface="Cambria" panose="02040503050406030204" pitchFamily="18" charset="0"/>
                <a:cs typeface="Times New Roman" pitchFamily="1" charset="0"/>
              </a:rPr>
              <a:t>Nondeterminism's</a:t>
            </a:r>
            <a:r>
              <a:rPr lang="en-US" sz="4200" dirty="0" smtClean="0">
                <a:latin typeface="Cambria" panose="02040503050406030204" pitchFamily="18" charset="0"/>
                <a:cs typeface="Times New Roman" pitchFamily="1" charset="0"/>
              </a:rPr>
              <a:t> power…</a:t>
            </a:r>
            <a:endParaRPr lang="en-US" sz="4200" dirty="0"/>
          </a:p>
        </p:txBody>
      </p:sp>
      <p:sp>
        <p:nvSpPr>
          <p:cNvPr id="19" name="TextBox 18"/>
          <p:cNvSpPr txBox="1"/>
          <p:nvPr/>
        </p:nvSpPr>
        <p:spPr>
          <a:xfrm>
            <a:off x="427434" y="3112159"/>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NFAs</a:t>
            </a:r>
            <a:endParaRPr lang="en-US" sz="4200" dirty="0">
              <a:solidFill>
                <a:srgbClr val="008000"/>
              </a:solidFill>
              <a:latin typeface="Calibri" panose="020F0502020204030204" pitchFamily="34" charset="0"/>
            </a:endParaRPr>
          </a:p>
        </p:txBody>
      </p:sp>
      <p:sp>
        <p:nvSpPr>
          <p:cNvPr id="4" name="Right Arrow 3"/>
          <p:cNvSpPr/>
          <p:nvPr/>
        </p:nvSpPr>
        <p:spPr bwMode="auto">
          <a:xfrm>
            <a:off x="1858565"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2" name="Right Arrow 21"/>
          <p:cNvSpPr/>
          <p:nvPr/>
        </p:nvSpPr>
        <p:spPr bwMode="auto">
          <a:xfrm flipH="1">
            <a:off x="6609935" y="437942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6" name="Right Arrow 15"/>
          <p:cNvSpPr/>
          <p:nvPr/>
        </p:nvSpPr>
        <p:spPr bwMode="auto">
          <a:xfrm rot="10800000" flipH="1">
            <a:off x="1857757" y="3340750"/>
            <a:ext cx="715565" cy="383822"/>
          </a:xfrm>
          <a:prstGeom prst="rightArrow">
            <a:avLst>
              <a:gd name="adj1" fmla="val 50000"/>
              <a:gd name="adj2" fmla="val 67647"/>
            </a:avLst>
          </a:prstGeom>
          <a:solidFill>
            <a:srgbClr val="CCFF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grpSp>
        <p:nvGrpSpPr>
          <p:cNvPr id="18" name="Group 13"/>
          <p:cNvGrpSpPr>
            <a:grpSpLocks/>
          </p:cNvGrpSpPr>
          <p:nvPr>
            <p:custDataLst>
              <p:tags r:id="rId1"/>
            </p:custDataLst>
          </p:nvPr>
        </p:nvGrpSpPr>
        <p:grpSpPr bwMode="auto">
          <a:xfrm>
            <a:off x="645062" y="5175105"/>
            <a:ext cx="589887" cy="664954"/>
            <a:chOff x="2928" y="1051"/>
            <a:chExt cx="840" cy="957"/>
          </a:xfrm>
        </p:grpSpPr>
        <p:sp>
          <p:nvSpPr>
            <p:cNvPr id="20" name="Freeform 14"/>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 name="Oval 1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3" name="Oval 1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4" name="Oval 1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5" name="Oval 1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6" name="Oval 1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7" name="Oval 2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8" name="Oval 2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9" name="AutoShape 2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30" name="Freeform 2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 name="Freeform 2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2" name="Freeform 2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3" name="Freeform 2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 name="Rectangle 4"/>
          <p:cNvSpPr/>
          <p:nvPr/>
        </p:nvSpPr>
        <p:spPr>
          <a:xfrm>
            <a:off x="3046972" y="2549418"/>
            <a:ext cx="4947853" cy="646331"/>
          </a:xfrm>
          <a:prstGeom prst="rect">
            <a:avLst/>
          </a:prstGeom>
        </p:spPr>
        <p:txBody>
          <a:bodyPr wrap="square">
            <a:spAutoFit/>
          </a:bodyPr>
          <a:lstStyle/>
          <a:p>
            <a:r>
              <a:rPr lang="en-US" altLang="en-US" sz="1800" dirty="0" smtClean="0">
                <a:latin typeface="Cambria" panose="02040503050406030204" pitchFamily="18" charset="0"/>
                <a:cs typeface="Times New Roman" pitchFamily="1" charset="0"/>
              </a:rPr>
              <a:t>DFAs and NFAs have the same computing power, but DFAs can be </a:t>
            </a:r>
            <a:r>
              <a:rPr lang="en-US" altLang="en-US" sz="1800" b="1" i="1" dirty="0" smtClean="0">
                <a:solidFill>
                  <a:srgbClr val="CC3300"/>
                </a:solidFill>
                <a:latin typeface="Cambria" panose="02040503050406030204" pitchFamily="18" charset="0"/>
                <a:cs typeface="Times New Roman" pitchFamily="1" charset="0"/>
              </a:rPr>
              <a:t>exponentially less efficient</a:t>
            </a:r>
            <a:r>
              <a:rPr lang="en-US" altLang="en-US" sz="1800" dirty="0" smtClean="0">
                <a:latin typeface="Cambria" panose="02040503050406030204" pitchFamily="18" charset="0"/>
                <a:cs typeface="Times New Roman" pitchFamily="1" charset="0"/>
              </a:rPr>
              <a:t>…</a:t>
            </a:r>
            <a:endParaRPr lang="en-US" sz="1800" dirty="0"/>
          </a:p>
        </p:txBody>
      </p:sp>
      <p:sp>
        <p:nvSpPr>
          <p:cNvPr id="35" name="TextBox 34"/>
          <p:cNvSpPr txBox="1"/>
          <p:nvPr/>
        </p:nvSpPr>
        <p:spPr>
          <a:xfrm>
            <a:off x="7293597" y="5225729"/>
            <a:ext cx="1607313"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NTMs</a:t>
            </a:r>
            <a:endParaRPr lang="en-US" sz="4200" dirty="0">
              <a:solidFill>
                <a:srgbClr val="008000"/>
              </a:solidFill>
              <a:latin typeface="Calibri" panose="020F0502020204030204" pitchFamily="34" charset="0"/>
            </a:endParaRPr>
          </a:p>
        </p:txBody>
      </p:sp>
      <p:sp>
        <p:nvSpPr>
          <p:cNvPr id="36" name="Right Arrow 35"/>
          <p:cNvSpPr/>
          <p:nvPr/>
        </p:nvSpPr>
        <p:spPr bwMode="auto">
          <a:xfrm flipH="1">
            <a:off x="6568306" y="5403150"/>
            <a:ext cx="715565" cy="383822"/>
          </a:xfrm>
          <a:prstGeom prst="rightArrow">
            <a:avLst>
              <a:gd name="adj1" fmla="val 50000"/>
              <a:gd name="adj2" fmla="val 67647"/>
            </a:avLst>
          </a:prstGeom>
          <a:solidFill>
            <a:srgbClr val="CCFF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37" name="Rectangle 36"/>
          <p:cNvSpPr/>
          <p:nvPr/>
        </p:nvSpPr>
        <p:spPr>
          <a:xfrm>
            <a:off x="3274541" y="4323437"/>
            <a:ext cx="3131988" cy="923330"/>
          </a:xfrm>
          <a:prstGeom prst="rect">
            <a:avLst/>
          </a:prstGeom>
        </p:spPr>
        <p:txBody>
          <a:bodyPr wrap="square">
            <a:spAutoFit/>
          </a:bodyPr>
          <a:lstStyle/>
          <a:p>
            <a:r>
              <a:rPr lang="en-US" altLang="en-US" sz="1800" dirty="0">
                <a:latin typeface="Cambria" panose="02040503050406030204" pitchFamily="18" charset="0"/>
                <a:cs typeface="Times New Roman" pitchFamily="1" charset="0"/>
              </a:rPr>
              <a:t>N</a:t>
            </a:r>
            <a:r>
              <a:rPr lang="en-US" altLang="en-US" sz="1800" dirty="0" smtClean="0">
                <a:latin typeface="Cambria" panose="02040503050406030204" pitchFamily="18" charset="0"/>
                <a:cs typeface="Times New Roman" pitchFamily="1" charset="0"/>
              </a:rPr>
              <a:t>on-deterministic Turing Machines, i.e., algorithms, </a:t>
            </a:r>
            <a:r>
              <a:rPr lang="en-US" altLang="en-US" sz="1800" b="1" i="1" dirty="0" smtClean="0">
                <a:solidFill>
                  <a:srgbClr val="008000"/>
                </a:solidFill>
                <a:latin typeface="Cambria" panose="02040503050406030204" pitchFamily="18" charset="0"/>
                <a:cs typeface="Times New Roman" pitchFamily="1" charset="0"/>
              </a:rPr>
              <a:t>are also possible</a:t>
            </a:r>
            <a:r>
              <a:rPr lang="en-US" altLang="en-US" sz="1800" dirty="0" smtClean="0">
                <a:latin typeface="Cambria" panose="02040503050406030204" pitchFamily="18" charset="0"/>
                <a:cs typeface="Times New Roman" pitchFamily="1" charset="0"/>
              </a:rPr>
              <a:t>.</a:t>
            </a:r>
          </a:p>
        </p:txBody>
      </p:sp>
      <p:sp>
        <p:nvSpPr>
          <p:cNvPr id="9" name="TextBox 8"/>
          <p:cNvSpPr txBox="1"/>
          <p:nvPr/>
        </p:nvSpPr>
        <p:spPr>
          <a:xfrm>
            <a:off x="940006" y="4656958"/>
            <a:ext cx="1909120" cy="830997"/>
          </a:xfrm>
          <a:prstGeom prst="rect">
            <a:avLst/>
          </a:prstGeom>
          <a:noFill/>
        </p:spPr>
        <p:txBody>
          <a:bodyPr wrap="square" rtlCol="0">
            <a:spAutoFit/>
          </a:bodyPr>
          <a:lstStyle/>
          <a:p>
            <a:r>
              <a:rPr lang="en-US" dirty="0" smtClean="0">
                <a:latin typeface="Calibri" panose="020F0502020204030204" pitchFamily="34" charset="0"/>
              </a:rPr>
              <a:t>In fact there are non-deterministic languages!!</a:t>
            </a:r>
            <a:endParaRPr lang="en-US" dirty="0">
              <a:latin typeface="Calibri" panose="020F0502020204030204" pitchFamily="34" charset="0"/>
            </a:endParaRPr>
          </a:p>
        </p:txBody>
      </p:sp>
    </p:spTree>
    <p:extLst>
      <p:ext uri="{BB962C8B-B14F-4D97-AF65-F5344CB8AC3E}">
        <p14:creationId xmlns:p14="http://schemas.microsoft.com/office/powerpoint/2010/main" val="120640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2898689" y="2475276"/>
            <a:ext cx="5265010" cy="875466"/>
          </a:xfrm>
          <a:prstGeom prst="roundRect">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0" name="Rounded Rectangle 9"/>
          <p:cNvSpPr/>
          <p:nvPr/>
        </p:nvSpPr>
        <p:spPr bwMode="auto">
          <a:xfrm>
            <a:off x="427434" y="4543661"/>
            <a:ext cx="2421692" cy="1446920"/>
          </a:xfrm>
          <a:prstGeom prst="roundRect">
            <a:avLst/>
          </a:prstGeom>
          <a:solidFill>
            <a:srgbClr val="CCFFCC"/>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8" name="Rounded Rectangle 7"/>
          <p:cNvSpPr/>
          <p:nvPr/>
        </p:nvSpPr>
        <p:spPr bwMode="auto">
          <a:xfrm>
            <a:off x="3311598" y="5275157"/>
            <a:ext cx="3107288" cy="713339"/>
          </a:xfrm>
          <a:prstGeom prst="roundRect">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 name="TextBox 1"/>
          <p:cNvSpPr txBox="1"/>
          <p:nvPr/>
        </p:nvSpPr>
        <p:spPr>
          <a:xfrm>
            <a:off x="42743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DFAs</a:t>
            </a:r>
            <a:endParaRPr lang="en-US" sz="4200" dirty="0">
              <a:latin typeface="Calibri" panose="020F0502020204030204" pitchFamily="34" charset="0"/>
            </a:endParaRPr>
          </a:p>
        </p:txBody>
      </p:sp>
      <p:sp>
        <p:nvSpPr>
          <p:cNvPr id="17" name="TextBox 16"/>
          <p:cNvSpPr txBox="1"/>
          <p:nvPr/>
        </p:nvSpPr>
        <p:spPr>
          <a:xfrm>
            <a:off x="7293597" y="420200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TMs</a:t>
            </a:r>
            <a:endParaRPr lang="en-US" sz="4200" dirty="0">
              <a:latin typeface="Calibri" panose="020F0502020204030204" pitchFamily="34" charset="0"/>
            </a:endParaRPr>
          </a:p>
        </p:txBody>
      </p:sp>
      <p:sp>
        <p:nvSpPr>
          <p:cNvPr id="3" name="Rectangle 2"/>
          <p:cNvSpPr/>
          <p:nvPr/>
        </p:nvSpPr>
        <p:spPr>
          <a:xfrm>
            <a:off x="1467987" y="279457"/>
            <a:ext cx="6384248" cy="738664"/>
          </a:xfrm>
          <a:prstGeom prst="rect">
            <a:avLst/>
          </a:prstGeom>
        </p:spPr>
        <p:txBody>
          <a:bodyPr wrap="none">
            <a:spAutoFit/>
          </a:bodyPr>
          <a:lstStyle/>
          <a:p>
            <a:r>
              <a:rPr lang="en-US" sz="4200" dirty="0" err="1" smtClean="0">
                <a:latin typeface="Cambria" panose="02040503050406030204" pitchFamily="18" charset="0"/>
                <a:cs typeface="Times New Roman" pitchFamily="1" charset="0"/>
              </a:rPr>
              <a:t>Nondeterminism's</a:t>
            </a:r>
            <a:r>
              <a:rPr lang="en-US" sz="4200" dirty="0" smtClean="0">
                <a:latin typeface="Cambria" panose="02040503050406030204" pitchFamily="18" charset="0"/>
                <a:cs typeface="Times New Roman" pitchFamily="1" charset="0"/>
              </a:rPr>
              <a:t> power…</a:t>
            </a:r>
            <a:endParaRPr lang="en-US" sz="4200" dirty="0"/>
          </a:p>
        </p:txBody>
      </p:sp>
      <p:sp>
        <p:nvSpPr>
          <p:cNvPr id="19" name="TextBox 18"/>
          <p:cNvSpPr txBox="1"/>
          <p:nvPr/>
        </p:nvSpPr>
        <p:spPr>
          <a:xfrm>
            <a:off x="427434" y="3112159"/>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NFAs</a:t>
            </a:r>
            <a:endParaRPr lang="en-US" sz="4200" dirty="0">
              <a:solidFill>
                <a:srgbClr val="008000"/>
              </a:solidFill>
              <a:latin typeface="Calibri" panose="020F0502020204030204" pitchFamily="34" charset="0"/>
            </a:endParaRPr>
          </a:p>
        </p:txBody>
      </p:sp>
      <p:sp>
        <p:nvSpPr>
          <p:cNvPr id="4" name="Right Arrow 3"/>
          <p:cNvSpPr/>
          <p:nvPr/>
        </p:nvSpPr>
        <p:spPr bwMode="auto">
          <a:xfrm>
            <a:off x="1858565"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2" name="Right Arrow 21"/>
          <p:cNvSpPr/>
          <p:nvPr/>
        </p:nvSpPr>
        <p:spPr bwMode="auto">
          <a:xfrm flipH="1">
            <a:off x="6609935" y="437942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6" name="Right Arrow 15"/>
          <p:cNvSpPr/>
          <p:nvPr/>
        </p:nvSpPr>
        <p:spPr bwMode="auto">
          <a:xfrm rot="10800000" flipH="1">
            <a:off x="1857757" y="3340750"/>
            <a:ext cx="715565" cy="383822"/>
          </a:xfrm>
          <a:prstGeom prst="rightArrow">
            <a:avLst>
              <a:gd name="adj1" fmla="val 50000"/>
              <a:gd name="adj2" fmla="val 67647"/>
            </a:avLst>
          </a:prstGeom>
          <a:solidFill>
            <a:srgbClr val="CCFF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grpSp>
        <p:nvGrpSpPr>
          <p:cNvPr id="18" name="Group 13"/>
          <p:cNvGrpSpPr>
            <a:grpSpLocks/>
          </p:cNvGrpSpPr>
          <p:nvPr>
            <p:custDataLst>
              <p:tags r:id="rId1"/>
            </p:custDataLst>
          </p:nvPr>
        </p:nvGrpSpPr>
        <p:grpSpPr bwMode="auto">
          <a:xfrm>
            <a:off x="645062" y="5175105"/>
            <a:ext cx="589887" cy="664954"/>
            <a:chOff x="2928" y="1051"/>
            <a:chExt cx="840" cy="957"/>
          </a:xfrm>
        </p:grpSpPr>
        <p:sp>
          <p:nvSpPr>
            <p:cNvPr id="20" name="Freeform 14"/>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 name="Oval 1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3" name="Oval 1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4" name="Oval 1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5" name="Oval 1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6" name="Oval 1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7" name="Oval 2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8" name="Oval 2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29" name="AutoShape 2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30" name="Freeform 2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 name="Freeform 2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2" name="Freeform 2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3" name="Freeform 2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 name="Rectangle 4"/>
          <p:cNvSpPr/>
          <p:nvPr/>
        </p:nvSpPr>
        <p:spPr>
          <a:xfrm>
            <a:off x="3046972" y="2549418"/>
            <a:ext cx="4947853" cy="646331"/>
          </a:xfrm>
          <a:prstGeom prst="rect">
            <a:avLst/>
          </a:prstGeom>
        </p:spPr>
        <p:txBody>
          <a:bodyPr wrap="square">
            <a:spAutoFit/>
          </a:bodyPr>
          <a:lstStyle/>
          <a:p>
            <a:r>
              <a:rPr lang="en-US" altLang="en-US" sz="1800" dirty="0" smtClean="0">
                <a:latin typeface="Cambria" panose="02040503050406030204" pitchFamily="18" charset="0"/>
                <a:cs typeface="Times New Roman" pitchFamily="1" charset="0"/>
              </a:rPr>
              <a:t>DFAs and NFAs have the same computing power, but DFAs can be </a:t>
            </a:r>
            <a:r>
              <a:rPr lang="en-US" altLang="en-US" sz="1800" b="1" i="1" dirty="0" smtClean="0">
                <a:solidFill>
                  <a:srgbClr val="CC3300"/>
                </a:solidFill>
                <a:latin typeface="Cambria" panose="02040503050406030204" pitchFamily="18" charset="0"/>
                <a:cs typeface="Times New Roman" pitchFamily="1" charset="0"/>
              </a:rPr>
              <a:t>exponentially less efficient</a:t>
            </a:r>
            <a:r>
              <a:rPr lang="en-US" altLang="en-US" sz="1800" dirty="0" smtClean="0">
                <a:latin typeface="Cambria" panose="02040503050406030204" pitchFamily="18" charset="0"/>
                <a:cs typeface="Times New Roman" pitchFamily="1" charset="0"/>
              </a:rPr>
              <a:t>…</a:t>
            </a:r>
            <a:endParaRPr lang="en-US" sz="1800" dirty="0"/>
          </a:p>
        </p:txBody>
      </p:sp>
      <p:sp>
        <p:nvSpPr>
          <p:cNvPr id="35" name="TextBox 34"/>
          <p:cNvSpPr txBox="1"/>
          <p:nvPr/>
        </p:nvSpPr>
        <p:spPr>
          <a:xfrm>
            <a:off x="7293597" y="5225729"/>
            <a:ext cx="1607313"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NTMs</a:t>
            </a:r>
            <a:endParaRPr lang="en-US" sz="4200" dirty="0">
              <a:solidFill>
                <a:srgbClr val="008000"/>
              </a:solidFill>
              <a:latin typeface="Calibri" panose="020F0502020204030204" pitchFamily="34" charset="0"/>
            </a:endParaRPr>
          </a:p>
        </p:txBody>
      </p:sp>
      <p:sp>
        <p:nvSpPr>
          <p:cNvPr id="36" name="Right Arrow 35"/>
          <p:cNvSpPr/>
          <p:nvPr/>
        </p:nvSpPr>
        <p:spPr bwMode="auto">
          <a:xfrm flipH="1">
            <a:off x="6568306" y="5403150"/>
            <a:ext cx="715565" cy="383822"/>
          </a:xfrm>
          <a:prstGeom prst="rightArrow">
            <a:avLst>
              <a:gd name="adj1" fmla="val 50000"/>
              <a:gd name="adj2" fmla="val 67647"/>
            </a:avLst>
          </a:prstGeom>
          <a:solidFill>
            <a:srgbClr val="CCFF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37" name="Rectangle 36"/>
          <p:cNvSpPr/>
          <p:nvPr/>
        </p:nvSpPr>
        <p:spPr>
          <a:xfrm>
            <a:off x="3274541" y="4323437"/>
            <a:ext cx="3131988" cy="1615827"/>
          </a:xfrm>
          <a:prstGeom prst="rect">
            <a:avLst/>
          </a:prstGeom>
        </p:spPr>
        <p:txBody>
          <a:bodyPr wrap="square">
            <a:spAutoFit/>
          </a:bodyPr>
          <a:lstStyle/>
          <a:p>
            <a:r>
              <a:rPr lang="en-US" altLang="en-US" sz="1800" dirty="0">
                <a:latin typeface="Cambria" panose="02040503050406030204" pitchFamily="18" charset="0"/>
                <a:cs typeface="Times New Roman" pitchFamily="1" charset="0"/>
              </a:rPr>
              <a:t>N</a:t>
            </a:r>
            <a:r>
              <a:rPr lang="en-US" altLang="en-US" sz="1800" dirty="0" smtClean="0">
                <a:latin typeface="Cambria" panose="02040503050406030204" pitchFamily="18" charset="0"/>
                <a:cs typeface="Times New Roman" pitchFamily="1" charset="0"/>
              </a:rPr>
              <a:t>on-deterministic Turing Machines, i.e., algorithms, </a:t>
            </a:r>
            <a:r>
              <a:rPr lang="en-US" altLang="en-US" sz="1800" b="1" i="1" dirty="0" smtClean="0">
                <a:solidFill>
                  <a:srgbClr val="008000"/>
                </a:solidFill>
                <a:latin typeface="Cambria" panose="02040503050406030204" pitchFamily="18" charset="0"/>
                <a:cs typeface="Times New Roman" pitchFamily="1" charset="0"/>
              </a:rPr>
              <a:t>are also possible</a:t>
            </a:r>
            <a:r>
              <a:rPr lang="en-US" altLang="en-US" sz="1800" dirty="0" smtClean="0">
                <a:latin typeface="Cambria" panose="02040503050406030204" pitchFamily="18" charset="0"/>
                <a:cs typeface="Times New Roman" pitchFamily="1" charset="0"/>
              </a:rPr>
              <a:t>.</a:t>
            </a:r>
          </a:p>
          <a:p>
            <a:r>
              <a:rPr lang="en-US" sz="1800" b="1" i="1" dirty="0" smtClean="0">
                <a:latin typeface="Cambria" panose="02040503050406030204" pitchFamily="18" charset="0"/>
                <a:cs typeface="Times New Roman" pitchFamily="1" charset="0"/>
              </a:rPr>
              <a:t>Are they also exponentially less efficient?</a:t>
            </a:r>
            <a:endParaRPr lang="en-US" sz="1800" b="1" i="1" dirty="0"/>
          </a:p>
        </p:txBody>
      </p:sp>
      <p:sp>
        <p:nvSpPr>
          <p:cNvPr id="9" name="TextBox 8"/>
          <p:cNvSpPr txBox="1"/>
          <p:nvPr/>
        </p:nvSpPr>
        <p:spPr>
          <a:xfrm>
            <a:off x="940006" y="4656958"/>
            <a:ext cx="1909120" cy="830997"/>
          </a:xfrm>
          <a:prstGeom prst="rect">
            <a:avLst/>
          </a:prstGeom>
          <a:noFill/>
        </p:spPr>
        <p:txBody>
          <a:bodyPr wrap="square" rtlCol="0">
            <a:spAutoFit/>
          </a:bodyPr>
          <a:lstStyle/>
          <a:p>
            <a:r>
              <a:rPr lang="en-US" dirty="0" smtClean="0">
                <a:latin typeface="Calibri" panose="020F0502020204030204" pitchFamily="34" charset="0"/>
              </a:rPr>
              <a:t>In fact there are non-deterministic languages!!</a:t>
            </a:r>
            <a:endParaRPr lang="en-US" dirty="0">
              <a:latin typeface="Calibri" panose="020F0502020204030204" pitchFamily="34" charset="0"/>
            </a:endParaRPr>
          </a:p>
        </p:txBody>
      </p:sp>
    </p:spTree>
    <p:extLst>
      <p:ext uri="{BB962C8B-B14F-4D97-AF65-F5344CB8AC3E}">
        <p14:creationId xmlns:p14="http://schemas.microsoft.com/office/powerpoint/2010/main" val="4059794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909" r="4715"/>
          <a:stretch/>
        </p:blipFill>
        <p:spPr bwMode="auto">
          <a:xfrm>
            <a:off x="335246" y="1240544"/>
            <a:ext cx="8575589" cy="540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215447" y="2228390"/>
            <a:ext cx="1495168" cy="584775"/>
          </a:xfrm>
          <a:prstGeom prst="rect">
            <a:avLst/>
          </a:prstGeom>
          <a:solidFill>
            <a:srgbClr val="CCFFCC"/>
          </a:solidFill>
        </p:spPr>
        <p:txBody>
          <a:bodyPr wrap="square" rtlCol="0">
            <a:spAutoFit/>
          </a:bodyPr>
          <a:lstStyle/>
          <a:p>
            <a:r>
              <a:rPr lang="en-US" dirty="0" err="1" smtClean="0">
                <a:latin typeface="Calibri" panose="020F0502020204030204" pitchFamily="34" charset="0"/>
              </a:rPr>
              <a:t>polynomially</a:t>
            </a:r>
            <a:r>
              <a:rPr lang="en-US" dirty="0" smtClean="0">
                <a:latin typeface="Calibri" panose="020F0502020204030204" pitchFamily="34" charset="0"/>
              </a:rPr>
              <a:t> </a:t>
            </a:r>
            <a:r>
              <a:rPr lang="en-US" b="1" i="1" dirty="0" smtClean="0">
                <a:latin typeface="Calibri" panose="020F0502020204030204" pitchFamily="34" charset="0"/>
              </a:rPr>
              <a:t>checkable</a:t>
            </a:r>
            <a:endParaRPr lang="en-US" dirty="0">
              <a:latin typeface="Calibri" panose="020F0502020204030204" pitchFamily="34" charset="0"/>
            </a:endParaRPr>
          </a:p>
        </p:txBody>
      </p:sp>
      <p:sp>
        <p:nvSpPr>
          <p:cNvPr id="2" name="TextBox 1"/>
          <p:cNvSpPr txBox="1"/>
          <p:nvPr/>
        </p:nvSpPr>
        <p:spPr>
          <a:xfrm>
            <a:off x="242080" y="279457"/>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P</a:t>
            </a:r>
            <a:endParaRPr lang="en-US" sz="4200" dirty="0">
              <a:latin typeface="Calibri" panose="020F0502020204030204" pitchFamily="34" charset="0"/>
            </a:endParaRPr>
          </a:p>
        </p:txBody>
      </p:sp>
      <p:sp>
        <p:nvSpPr>
          <p:cNvPr id="3" name="Rectangle 2"/>
          <p:cNvSpPr/>
          <p:nvPr/>
        </p:nvSpPr>
        <p:spPr>
          <a:xfrm>
            <a:off x="3656151" y="279457"/>
            <a:ext cx="2007922" cy="738664"/>
          </a:xfrm>
          <a:prstGeom prst="rect">
            <a:avLst/>
          </a:prstGeom>
        </p:spPr>
        <p:txBody>
          <a:bodyPr wrap="none">
            <a:spAutoFit/>
          </a:bodyPr>
          <a:lstStyle/>
          <a:p>
            <a:r>
              <a:rPr lang="en-US" sz="4200" dirty="0" smtClean="0">
                <a:latin typeface="Cambria" panose="02040503050406030204" pitchFamily="18" charset="0"/>
                <a:cs typeface="Times New Roman" pitchFamily="1" charset="0"/>
              </a:rPr>
              <a:t>P vs. NP</a:t>
            </a:r>
            <a:endParaRPr lang="en-US" sz="4200" dirty="0"/>
          </a:p>
        </p:txBody>
      </p:sp>
      <p:sp>
        <p:nvSpPr>
          <p:cNvPr id="19" name="TextBox 18"/>
          <p:cNvSpPr txBox="1"/>
          <p:nvPr/>
        </p:nvSpPr>
        <p:spPr>
          <a:xfrm>
            <a:off x="7379243" y="279457"/>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NP</a:t>
            </a:r>
            <a:endParaRPr lang="en-US" sz="4200" dirty="0">
              <a:solidFill>
                <a:srgbClr val="008000"/>
              </a:solidFill>
              <a:latin typeface="Calibri" panose="020F0502020204030204" pitchFamily="34" charset="0"/>
            </a:endParaRPr>
          </a:p>
        </p:txBody>
      </p:sp>
      <p:sp>
        <p:nvSpPr>
          <p:cNvPr id="7" name="Down Arrow 6"/>
          <p:cNvSpPr/>
          <p:nvPr/>
        </p:nvSpPr>
        <p:spPr bwMode="auto">
          <a:xfrm rot="2996511">
            <a:off x="5802972" y="2471352"/>
            <a:ext cx="494270" cy="593124"/>
          </a:xfrm>
          <a:prstGeom prst="downArrow">
            <a:avLst/>
          </a:prstGeom>
          <a:solidFill>
            <a:srgbClr val="CCFFCC"/>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4" name="TextBox 13"/>
          <p:cNvSpPr txBox="1"/>
          <p:nvPr/>
        </p:nvSpPr>
        <p:spPr>
          <a:xfrm>
            <a:off x="178042" y="5556477"/>
            <a:ext cx="1292412" cy="584775"/>
          </a:xfrm>
          <a:prstGeom prst="rect">
            <a:avLst/>
          </a:prstGeom>
          <a:noFill/>
          <a:ln w="28575">
            <a:solidFill>
              <a:schemeClr val="bg1">
                <a:lumMod val="65000"/>
              </a:schemeClr>
            </a:solidFill>
          </a:ln>
        </p:spPr>
        <p:txBody>
          <a:bodyPr wrap="square" rtlCol="0">
            <a:spAutoFit/>
          </a:bodyPr>
          <a:lstStyle/>
          <a:p>
            <a:r>
              <a:rPr lang="en-US" dirty="0" err="1" smtClean="0">
                <a:latin typeface="Calibri" panose="020F0502020204030204" pitchFamily="34" charset="0"/>
              </a:rPr>
              <a:t>polynomially</a:t>
            </a:r>
            <a:r>
              <a:rPr lang="en-US" dirty="0" smtClean="0">
                <a:latin typeface="Calibri" panose="020F0502020204030204" pitchFamily="34" charset="0"/>
              </a:rPr>
              <a:t> </a:t>
            </a:r>
            <a:r>
              <a:rPr lang="en-US" b="1" i="1" dirty="0" smtClean="0">
                <a:latin typeface="Calibri" panose="020F0502020204030204" pitchFamily="34" charset="0"/>
              </a:rPr>
              <a:t>solvable</a:t>
            </a:r>
            <a:endParaRPr lang="en-US" dirty="0">
              <a:latin typeface="Calibri" panose="020F0502020204030204" pitchFamily="34" charset="0"/>
            </a:endParaRPr>
          </a:p>
        </p:txBody>
      </p:sp>
      <p:sp>
        <p:nvSpPr>
          <p:cNvPr id="15" name="Down Arrow 14"/>
          <p:cNvSpPr/>
          <p:nvPr/>
        </p:nvSpPr>
        <p:spPr bwMode="auto">
          <a:xfrm rot="18171552">
            <a:off x="908535" y="4891412"/>
            <a:ext cx="494270" cy="593124"/>
          </a:xfrm>
          <a:prstGeom prst="downArrow">
            <a:avLst/>
          </a:prstGeom>
          <a:solidFill>
            <a:schemeClr val="bg1"/>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1" name="TextBox 10"/>
          <p:cNvSpPr txBox="1"/>
          <p:nvPr/>
        </p:nvSpPr>
        <p:spPr>
          <a:xfrm>
            <a:off x="6802393" y="6174662"/>
            <a:ext cx="1816443" cy="338554"/>
          </a:xfrm>
          <a:prstGeom prst="rect">
            <a:avLst/>
          </a:prstGeom>
          <a:solidFill>
            <a:srgbClr val="FFCC99"/>
          </a:solidFill>
        </p:spPr>
        <p:txBody>
          <a:bodyPr wrap="square" rtlCol="0">
            <a:spAutoFit/>
          </a:bodyPr>
          <a:lstStyle/>
          <a:p>
            <a:r>
              <a:rPr lang="en-US" dirty="0" smtClean="0">
                <a:latin typeface="Cambria" panose="02040503050406030204" pitchFamily="18" charset="0"/>
              </a:rPr>
              <a:t>$1M Clay prize…</a:t>
            </a:r>
            <a:endParaRPr lang="en-US" dirty="0">
              <a:latin typeface="Cambria" panose="02040503050406030204" pitchFamily="18" charset="0"/>
            </a:endParaRPr>
          </a:p>
        </p:txBody>
      </p:sp>
    </p:spTree>
    <p:extLst>
      <p:ext uri="{BB962C8B-B14F-4D97-AF65-F5344CB8AC3E}">
        <p14:creationId xmlns:p14="http://schemas.microsoft.com/office/powerpoint/2010/main" val="3440439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645" y="1304773"/>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P</a:t>
            </a:r>
            <a:endParaRPr lang="en-US" sz="4200" dirty="0">
              <a:latin typeface="Calibri" panose="020F0502020204030204" pitchFamily="34" charset="0"/>
            </a:endParaRPr>
          </a:p>
        </p:txBody>
      </p:sp>
      <p:sp>
        <p:nvSpPr>
          <p:cNvPr id="3" name="Rectangle 2"/>
          <p:cNvSpPr/>
          <p:nvPr/>
        </p:nvSpPr>
        <p:spPr>
          <a:xfrm>
            <a:off x="3656151" y="279457"/>
            <a:ext cx="2007922" cy="738664"/>
          </a:xfrm>
          <a:prstGeom prst="rect">
            <a:avLst/>
          </a:prstGeom>
        </p:spPr>
        <p:txBody>
          <a:bodyPr wrap="none">
            <a:spAutoFit/>
          </a:bodyPr>
          <a:lstStyle/>
          <a:p>
            <a:r>
              <a:rPr lang="en-US" sz="4200" dirty="0" smtClean="0">
                <a:latin typeface="Cambria" panose="02040503050406030204" pitchFamily="18" charset="0"/>
                <a:cs typeface="Times New Roman" pitchFamily="1" charset="0"/>
              </a:rPr>
              <a:t>P vs. NP</a:t>
            </a:r>
            <a:endParaRPr lang="en-US" sz="4200" dirty="0"/>
          </a:p>
        </p:txBody>
      </p:sp>
      <p:sp>
        <p:nvSpPr>
          <p:cNvPr id="19" name="TextBox 18"/>
          <p:cNvSpPr txBox="1"/>
          <p:nvPr/>
        </p:nvSpPr>
        <p:spPr>
          <a:xfrm>
            <a:off x="6550213" y="1304773"/>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NP</a:t>
            </a:r>
            <a:endParaRPr lang="en-US" sz="4200" dirty="0">
              <a:solidFill>
                <a:srgbClr val="008000"/>
              </a:solidFill>
              <a:latin typeface="Calibri" panose="020F0502020204030204" pitchFamily="34" charset="0"/>
            </a:endParaRPr>
          </a:p>
        </p:txBody>
      </p:sp>
      <p:sp>
        <p:nvSpPr>
          <p:cNvPr id="5" name="Rectangle 4"/>
          <p:cNvSpPr/>
          <p:nvPr/>
        </p:nvSpPr>
        <p:spPr>
          <a:xfrm>
            <a:off x="405110" y="2445159"/>
            <a:ext cx="2513572" cy="954107"/>
          </a:xfrm>
          <a:prstGeom prst="rect">
            <a:avLst/>
          </a:prstGeom>
        </p:spPr>
        <p:txBody>
          <a:bodyPr wrap="square">
            <a:spAutoFit/>
          </a:bodyPr>
          <a:lstStyle/>
          <a:p>
            <a:r>
              <a:rPr lang="en-US" altLang="en-US" sz="2800" dirty="0" smtClean="0">
                <a:latin typeface="Cambria" panose="02040503050406030204" pitchFamily="18" charset="0"/>
                <a:cs typeface="Times New Roman" pitchFamily="1" charset="0"/>
              </a:rPr>
              <a:t>Polynomial algorithms</a:t>
            </a:r>
            <a:endParaRPr lang="en-US" sz="2800" dirty="0"/>
          </a:p>
        </p:txBody>
      </p:sp>
      <p:sp>
        <p:nvSpPr>
          <p:cNvPr id="34" name="Rectangle 33"/>
          <p:cNvSpPr/>
          <p:nvPr/>
        </p:nvSpPr>
        <p:spPr>
          <a:xfrm>
            <a:off x="5721184" y="2260493"/>
            <a:ext cx="3089189" cy="1323439"/>
          </a:xfrm>
          <a:prstGeom prst="rect">
            <a:avLst/>
          </a:prstGeom>
        </p:spPr>
        <p:txBody>
          <a:bodyPr wrap="square">
            <a:spAutoFit/>
          </a:bodyPr>
          <a:lstStyle/>
          <a:p>
            <a:r>
              <a:rPr lang="en-US" altLang="en-US" sz="2400" b="1" i="1" dirty="0" smtClean="0">
                <a:latin typeface="Cambria" panose="02040503050406030204" pitchFamily="18" charset="0"/>
                <a:cs typeface="Times New Roman" pitchFamily="1" charset="0"/>
              </a:rPr>
              <a:t>Nondeterministic</a:t>
            </a:r>
            <a:r>
              <a:rPr lang="en-US" altLang="en-US" sz="2400" i="1" dirty="0" smtClean="0">
                <a:latin typeface="Cambria" panose="02040503050406030204" pitchFamily="18" charset="0"/>
                <a:cs typeface="Times New Roman" pitchFamily="1" charset="0"/>
              </a:rPr>
              <a:t> </a:t>
            </a:r>
            <a:r>
              <a:rPr lang="en-US" altLang="en-US" sz="2800" dirty="0" smtClean="0">
                <a:latin typeface="Cambria" panose="02040503050406030204" pitchFamily="18" charset="0"/>
                <a:cs typeface="Times New Roman" pitchFamily="1" charset="0"/>
              </a:rPr>
              <a:t>Polynomial algorithms</a:t>
            </a:r>
            <a:endParaRPr lang="en-US" sz="2800" dirty="0"/>
          </a:p>
        </p:txBody>
      </p:sp>
      <p:sp>
        <p:nvSpPr>
          <p:cNvPr id="38" name="Rectangle 37"/>
          <p:cNvSpPr/>
          <p:nvPr/>
        </p:nvSpPr>
        <p:spPr>
          <a:xfrm rot="20986906">
            <a:off x="3267398" y="4515915"/>
            <a:ext cx="2513572" cy="1384995"/>
          </a:xfrm>
          <a:prstGeom prst="rect">
            <a:avLst/>
          </a:prstGeom>
          <a:solidFill>
            <a:srgbClr val="FFCC99"/>
          </a:solidFill>
        </p:spPr>
        <p:txBody>
          <a:bodyPr wrap="square">
            <a:spAutoFit/>
          </a:bodyPr>
          <a:lstStyle/>
          <a:p>
            <a:r>
              <a:rPr lang="en-US" altLang="en-US" sz="2800" dirty="0" smtClean="0">
                <a:latin typeface="Cambria" panose="02040503050406030204" pitchFamily="18" charset="0"/>
                <a:cs typeface="Times New Roman" pitchFamily="1" charset="0"/>
              </a:rPr>
              <a:t>Are these the same set of algorithms?</a:t>
            </a:r>
            <a:endParaRPr lang="en-US" sz="2800" dirty="0"/>
          </a:p>
        </p:txBody>
      </p:sp>
      <p:sp>
        <p:nvSpPr>
          <p:cNvPr id="39" name="Rectangle 38"/>
          <p:cNvSpPr/>
          <p:nvPr/>
        </p:nvSpPr>
        <p:spPr>
          <a:xfrm>
            <a:off x="405110" y="4434187"/>
            <a:ext cx="2513572" cy="523220"/>
          </a:xfrm>
          <a:prstGeom prst="rect">
            <a:avLst/>
          </a:prstGeom>
        </p:spPr>
        <p:txBody>
          <a:bodyPr wrap="square">
            <a:spAutoFit/>
          </a:bodyPr>
          <a:lstStyle/>
          <a:p>
            <a:r>
              <a:rPr lang="en-US" altLang="en-US" sz="2800" dirty="0" smtClean="0">
                <a:latin typeface="Calibri" panose="020F0502020204030204" pitchFamily="34" charset="0"/>
                <a:cs typeface="Times New Roman" pitchFamily="1" charset="0"/>
              </a:rPr>
              <a:t>searching</a:t>
            </a:r>
          </a:p>
        </p:txBody>
      </p:sp>
      <p:sp>
        <p:nvSpPr>
          <p:cNvPr id="7" name="Rectangle 6"/>
          <p:cNvSpPr/>
          <p:nvPr/>
        </p:nvSpPr>
        <p:spPr>
          <a:xfrm>
            <a:off x="1062213" y="5055758"/>
            <a:ext cx="1199366" cy="523220"/>
          </a:xfrm>
          <a:prstGeom prst="rect">
            <a:avLst/>
          </a:prstGeom>
        </p:spPr>
        <p:txBody>
          <a:bodyPr wrap="none">
            <a:spAutoFit/>
          </a:bodyPr>
          <a:lstStyle/>
          <a:p>
            <a:pPr lvl="0"/>
            <a:r>
              <a:rPr lang="en-US" sz="2800" dirty="0">
                <a:solidFill>
                  <a:srgbClr val="000000"/>
                </a:solidFill>
                <a:latin typeface="Calibri" panose="020F0502020204030204" pitchFamily="34" charset="0"/>
                <a:cs typeface="Times New Roman" pitchFamily="1" charset="0"/>
              </a:rPr>
              <a:t>sorting</a:t>
            </a:r>
            <a:endParaRPr lang="en-US" sz="2800" dirty="0">
              <a:solidFill>
                <a:srgbClr val="000000"/>
              </a:solidFill>
              <a:latin typeface="Calibri" panose="020F0502020204030204" pitchFamily="34" charset="0"/>
            </a:endParaRPr>
          </a:p>
        </p:txBody>
      </p:sp>
      <p:sp>
        <p:nvSpPr>
          <p:cNvPr id="40" name="Rectangle 39"/>
          <p:cNvSpPr/>
          <p:nvPr/>
        </p:nvSpPr>
        <p:spPr>
          <a:xfrm>
            <a:off x="492698" y="5677329"/>
            <a:ext cx="2338397" cy="523220"/>
          </a:xfrm>
          <a:prstGeom prst="rect">
            <a:avLst/>
          </a:prstGeom>
        </p:spPr>
        <p:txBody>
          <a:bodyPr wrap="none">
            <a:spAutoFit/>
          </a:bodyPr>
          <a:lstStyle/>
          <a:p>
            <a:pPr lvl="0"/>
            <a:r>
              <a:rPr lang="en-US" sz="2800" dirty="0" smtClean="0">
                <a:solidFill>
                  <a:srgbClr val="000000"/>
                </a:solidFill>
                <a:latin typeface="Calibri" panose="020F0502020204030204" pitchFamily="34" charset="0"/>
                <a:cs typeface="Times New Roman" pitchFamily="1" charset="0"/>
              </a:rPr>
              <a:t>Floyd-</a:t>
            </a:r>
            <a:r>
              <a:rPr lang="en-US" sz="2800" dirty="0" err="1" smtClean="0">
                <a:solidFill>
                  <a:srgbClr val="000000"/>
                </a:solidFill>
                <a:latin typeface="Calibri" panose="020F0502020204030204" pitchFamily="34" charset="0"/>
                <a:cs typeface="Times New Roman" pitchFamily="1" charset="0"/>
              </a:rPr>
              <a:t>Warshall</a:t>
            </a:r>
            <a:endParaRPr lang="en-US" sz="2800" dirty="0">
              <a:solidFill>
                <a:srgbClr val="000000"/>
              </a:solidFill>
              <a:latin typeface="Calibri" panose="020F0502020204030204" pitchFamily="34" charset="0"/>
            </a:endParaRPr>
          </a:p>
        </p:txBody>
      </p:sp>
      <p:sp>
        <p:nvSpPr>
          <p:cNvPr id="41" name="Rectangle 40"/>
          <p:cNvSpPr/>
          <p:nvPr/>
        </p:nvSpPr>
        <p:spPr>
          <a:xfrm>
            <a:off x="5988543" y="4434187"/>
            <a:ext cx="2942561" cy="523220"/>
          </a:xfrm>
          <a:prstGeom prst="rect">
            <a:avLst/>
          </a:prstGeom>
          <a:solidFill>
            <a:schemeClr val="bg1">
              <a:lumMod val="85000"/>
            </a:schemeClr>
          </a:solidFill>
        </p:spPr>
        <p:txBody>
          <a:bodyPr wrap="square">
            <a:spAutoFit/>
          </a:bodyPr>
          <a:lstStyle/>
          <a:p>
            <a:r>
              <a:rPr lang="en-US" altLang="en-US" sz="2800" dirty="0" smtClean="0">
                <a:latin typeface="Calibri" panose="020F0502020204030204" pitchFamily="34" charset="0"/>
                <a:cs typeface="Times New Roman" pitchFamily="1" charset="0"/>
              </a:rPr>
              <a:t>Tautology checking</a:t>
            </a:r>
          </a:p>
        </p:txBody>
      </p:sp>
      <p:sp>
        <p:nvSpPr>
          <p:cNvPr id="42" name="Rectangle 41"/>
          <p:cNvSpPr/>
          <p:nvPr/>
        </p:nvSpPr>
        <p:spPr>
          <a:xfrm>
            <a:off x="6217335" y="5677329"/>
            <a:ext cx="2484976" cy="523220"/>
          </a:xfrm>
          <a:prstGeom prst="rect">
            <a:avLst/>
          </a:prstGeom>
        </p:spPr>
        <p:txBody>
          <a:bodyPr wrap="none">
            <a:spAutoFit/>
          </a:bodyPr>
          <a:lstStyle/>
          <a:p>
            <a:pPr lvl="0"/>
            <a:r>
              <a:rPr lang="en-US" sz="2800" dirty="0" smtClean="0">
                <a:solidFill>
                  <a:srgbClr val="000000"/>
                </a:solidFill>
                <a:latin typeface="Calibri" panose="020F0502020204030204" pitchFamily="34" charset="0"/>
                <a:cs typeface="Times New Roman" pitchFamily="1" charset="0"/>
              </a:rPr>
              <a:t>Use-it-or-lose-it</a:t>
            </a:r>
            <a:endParaRPr lang="en-US" sz="2800" dirty="0">
              <a:solidFill>
                <a:srgbClr val="000000"/>
              </a:solidFill>
              <a:latin typeface="Calibri" panose="020F0502020204030204" pitchFamily="34" charset="0"/>
            </a:endParaRPr>
          </a:p>
        </p:txBody>
      </p:sp>
      <p:sp>
        <p:nvSpPr>
          <p:cNvPr id="43" name="Rectangle 42"/>
          <p:cNvSpPr/>
          <p:nvPr/>
        </p:nvSpPr>
        <p:spPr>
          <a:xfrm>
            <a:off x="6020733" y="5055758"/>
            <a:ext cx="2878181" cy="523220"/>
          </a:xfrm>
          <a:prstGeom prst="rect">
            <a:avLst/>
          </a:prstGeom>
        </p:spPr>
        <p:txBody>
          <a:bodyPr wrap="square">
            <a:spAutoFit/>
          </a:bodyPr>
          <a:lstStyle/>
          <a:p>
            <a:pPr lvl="0"/>
            <a:r>
              <a:rPr lang="en-US" sz="2800" dirty="0" smtClean="0">
                <a:solidFill>
                  <a:srgbClr val="000000"/>
                </a:solidFill>
                <a:latin typeface="Calibri" panose="020F0502020204030204" pitchFamily="34" charset="0"/>
                <a:cs typeface="Times New Roman" pitchFamily="1" charset="0"/>
              </a:rPr>
              <a:t>Traveling S.P.</a:t>
            </a:r>
            <a:endParaRPr lang="en-US" sz="2800" dirty="0">
              <a:solidFill>
                <a:srgbClr val="000000"/>
              </a:solidFill>
              <a:latin typeface="Calibri" panose="020F0502020204030204" pitchFamily="34" charset="0"/>
            </a:endParaRPr>
          </a:p>
        </p:txBody>
      </p:sp>
      <p:grpSp>
        <p:nvGrpSpPr>
          <p:cNvPr id="44" name="Group 13"/>
          <p:cNvGrpSpPr>
            <a:grpSpLocks/>
          </p:cNvGrpSpPr>
          <p:nvPr>
            <p:custDataLst>
              <p:tags r:id="rId1"/>
            </p:custDataLst>
          </p:nvPr>
        </p:nvGrpSpPr>
        <p:grpSpPr bwMode="auto">
          <a:xfrm>
            <a:off x="8504924" y="210803"/>
            <a:ext cx="446629" cy="522514"/>
            <a:chOff x="2928" y="1051"/>
            <a:chExt cx="840" cy="957"/>
          </a:xfrm>
        </p:grpSpPr>
        <p:sp>
          <p:nvSpPr>
            <p:cNvPr id="45" name="Freeform 14"/>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6" name="Oval 1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47" name="Oval 1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48" name="Oval 1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49" name="Oval 1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50" name="Oval 1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51" name="Oval 2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52" name="Oval 2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53" name="AutoShape 2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54" name="Freeform 2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5" name="Freeform 2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 name="Freeform 2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7" name="Freeform 2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1" name="TextBox 10"/>
          <p:cNvSpPr txBox="1"/>
          <p:nvPr/>
        </p:nvSpPr>
        <p:spPr>
          <a:xfrm>
            <a:off x="7177622" y="48624"/>
            <a:ext cx="1422476" cy="461665"/>
          </a:xfrm>
          <a:prstGeom prst="rect">
            <a:avLst/>
          </a:prstGeom>
          <a:noFill/>
        </p:spPr>
        <p:txBody>
          <a:bodyPr wrap="square" rtlCol="0">
            <a:spAutoFit/>
          </a:bodyPr>
          <a:lstStyle/>
          <a:p>
            <a:r>
              <a:rPr lang="en-US" sz="1200" dirty="0" smtClean="0">
                <a:latin typeface="Calibri" panose="020F0502020204030204" pitchFamily="34" charset="0"/>
              </a:rPr>
              <a:t>I thought it was </a:t>
            </a:r>
            <a:r>
              <a:rPr lang="en-US" sz="1200" b="1" u="sng" dirty="0" smtClean="0">
                <a:latin typeface="Calibri" panose="020F0502020204030204" pitchFamily="34" charset="0"/>
              </a:rPr>
              <a:t>non</a:t>
            </a:r>
            <a:r>
              <a:rPr lang="en-US" sz="1200" dirty="0" smtClean="0">
                <a:latin typeface="Calibri" panose="020F0502020204030204" pitchFamily="34" charset="0"/>
              </a:rPr>
              <a:t>-polynomial</a:t>
            </a:r>
            <a:endParaRPr lang="en-US" sz="1200" dirty="0">
              <a:latin typeface="Calibri" panose="020F0502020204030204" pitchFamily="34" charset="0"/>
            </a:endParaRPr>
          </a:p>
        </p:txBody>
      </p:sp>
      <p:sp>
        <p:nvSpPr>
          <p:cNvPr id="59" name="Right Arrow 58"/>
          <p:cNvSpPr/>
          <p:nvPr/>
        </p:nvSpPr>
        <p:spPr bwMode="auto">
          <a:xfrm flipH="1">
            <a:off x="2797142" y="5208412"/>
            <a:ext cx="715565" cy="383822"/>
          </a:xfrm>
          <a:prstGeom prst="rightArrow">
            <a:avLst>
              <a:gd name="adj1" fmla="val 50000"/>
              <a:gd name="adj2" fmla="val 67647"/>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60" name="Right Arrow 59"/>
          <p:cNvSpPr/>
          <p:nvPr/>
        </p:nvSpPr>
        <p:spPr bwMode="auto">
          <a:xfrm rot="10800000" flipH="1">
            <a:off x="5526101" y="4995881"/>
            <a:ext cx="715565" cy="383822"/>
          </a:xfrm>
          <a:prstGeom prst="rightArrow">
            <a:avLst>
              <a:gd name="adj1" fmla="val 50000"/>
              <a:gd name="adj2" fmla="val 67647"/>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61" name="Right Arrow 60"/>
          <p:cNvSpPr/>
          <p:nvPr/>
        </p:nvSpPr>
        <p:spPr bwMode="auto">
          <a:xfrm rot="10800000" flipH="1">
            <a:off x="8506591" y="5125457"/>
            <a:ext cx="601833"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01759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080" y="279457"/>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P</a:t>
            </a:r>
            <a:endParaRPr lang="en-US" sz="4200" dirty="0">
              <a:latin typeface="Calibri" panose="020F0502020204030204" pitchFamily="34" charset="0"/>
            </a:endParaRPr>
          </a:p>
        </p:txBody>
      </p:sp>
      <p:sp>
        <p:nvSpPr>
          <p:cNvPr id="3" name="Rectangle 2"/>
          <p:cNvSpPr/>
          <p:nvPr/>
        </p:nvSpPr>
        <p:spPr>
          <a:xfrm>
            <a:off x="3656151" y="279457"/>
            <a:ext cx="2007922" cy="738664"/>
          </a:xfrm>
          <a:prstGeom prst="rect">
            <a:avLst/>
          </a:prstGeom>
        </p:spPr>
        <p:txBody>
          <a:bodyPr wrap="none">
            <a:spAutoFit/>
          </a:bodyPr>
          <a:lstStyle/>
          <a:p>
            <a:r>
              <a:rPr lang="en-US" sz="4200" dirty="0" smtClean="0">
                <a:latin typeface="Cambria" panose="02040503050406030204" pitchFamily="18" charset="0"/>
                <a:cs typeface="Times New Roman" pitchFamily="1" charset="0"/>
              </a:rPr>
              <a:t>P vs. NP</a:t>
            </a:r>
            <a:endParaRPr lang="en-US" sz="4200" dirty="0"/>
          </a:p>
        </p:txBody>
      </p:sp>
      <p:sp>
        <p:nvSpPr>
          <p:cNvPr id="19" name="TextBox 18"/>
          <p:cNvSpPr txBox="1"/>
          <p:nvPr/>
        </p:nvSpPr>
        <p:spPr>
          <a:xfrm>
            <a:off x="7379243" y="279457"/>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NP</a:t>
            </a:r>
            <a:endParaRPr lang="en-US" sz="4200" dirty="0">
              <a:solidFill>
                <a:srgbClr val="008000"/>
              </a:solidFill>
              <a:latin typeface="Calibri" panose="020F0502020204030204" pitchFamily="34" charset="0"/>
            </a:endParaRPr>
          </a:p>
        </p:txBody>
      </p:sp>
      <p:sp>
        <p:nvSpPr>
          <p:cNvPr id="5" name="Rectangle 4"/>
          <p:cNvSpPr/>
          <p:nvPr/>
        </p:nvSpPr>
        <p:spPr>
          <a:xfrm>
            <a:off x="543830" y="1222584"/>
            <a:ext cx="1962715" cy="707886"/>
          </a:xfrm>
          <a:prstGeom prst="rect">
            <a:avLst/>
          </a:prstGeom>
        </p:spPr>
        <p:txBody>
          <a:bodyPr wrap="square">
            <a:spAutoFit/>
          </a:bodyPr>
          <a:lstStyle/>
          <a:p>
            <a:r>
              <a:rPr lang="en-US" altLang="en-US" sz="2000" dirty="0" smtClean="0">
                <a:latin typeface="Cambria" panose="02040503050406030204" pitchFamily="18" charset="0"/>
                <a:cs typeface="Times New Roman" pitchFamily="1" charset="0"/>
              </a:rPr>
              <a:t>Polynomial algorithms</a:t>
            </a:r>
            <a:endParaRPr lang="en-US" sz="2000" dirty="0"/>
          </a:p>
        </p:txBody>
      </p:sp>
      <p:sp>
        <p:nvSpPr>
          <p:cNvPr id="34" name="Rectangle 33"/>
          <p:cNvSpPr/>
          <p:nvPr/>
        </p:nvSpPr>
        <p:spPr>
          <a:xfrm>
            <a:off x="5664073" y="1222584"/>
            <a:ext cx="3089189" cy="677108"/>
          </a:xfrm>
          <a:prstGeom prst="rect">
            <a:avLst/>
          </a:prstGeom>
        </p:spPr>
        <p:txBody>
          <a:bodyPr wrap="square">
            <a:spAutoFit/>
          </a:bodyPr>
          <a:lstStyle/>
          <a:p>
            <a:r>
              <a:rPr lang="en-US" altLang="en-US" sz="1800" b="1" i="1" dirty="0" smtClean="0">
                <a:latin typeface="Cambria" panose="02040503050406030204" pitchFamily="18" charset="0"/>
                <a:cs typeface="Times New Roman" pitchFamily="1" charset="0"/>
              </a:rPr>
              <a:t>Nondeterministic</a:t>
            </a:r>
            <a:r>
              <a:rPr lang="en-US" altLang="en-US" sz="1800" i="1" dirty="0" smtClean="0">
                <a:latin typeface="Cambria" panose="02040503050406030204" pitchFamily="18" charset="0"/>
                <a:cs typeface="Times New Roman" pitchFamily="1" charset="0"/>
              </a:rPr>
              <a:t> </a:t>
            </a:r>
            <a:r>
              <a:rPr lang="en-US" altLang="en-US" sz="2000" dirty="0" smtClean="0">
                <a:latin typeface="Cambria" panose="02040503050406030204" pitchFamily="18" charset="0"/>
                <a:cs typeface="Times New Roman" pitchFamily="1" charset="0"/>
              </a:rPr>
              <a:t>Polynomial algorithms</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80" y="2290773"/>
            <a:ext cx="8596146" cy="3801108"/>
          </a:xfrm>
          <a:prstGeom prst="rect">
            <a:avLst/>
          </a:prstGeom>
        </p:spPr>
      </p:pic>
      <p:sp>
        <p:nvSpPr>
          <p:cNvPr id="6" name="TextBox 5"/>
          <p:cNvSpPr txBox="1"/>
          <p:nvPr/>
        </p:nvSpPr>
        <p:spPr>
          <a:xfrm>
            <a:off x="2296481" y="6232270"/>
            <a:ext cx="4302028" cy="461665"/>
          </a:xfrm>
          <a:prstGeom prst="rect">
            <a:avLst/>
          </a:prstGeom>
          <a:noFill/>
        </p:spPr>
        <p:txBody>
          <a:bodyPr wrap="square" rtlCol="0">
            <a:spAutoFit/>
          </a:bodyPr>
          <a:lstStyle/>
          <a:p>
            <a:r>
              <a:rPr lang="en-US" sz="2400" dirty="0" smtClean="0">
                <a:solidFill>
                  <a:srgbClr val="008000"/>
                </a:solidFill>
                <a:latin typeface="Calibri" panose="020F0502020204030204" pitchFamily="34" charset="0"/>
              </a:rPr>
              <a:t>Traveling Salesperson Problem</a:t>
            </a:r>
            <a:endParaRPr lang="en-US" sz="2400" dirty="0">
              <a:solidFill>
                <a:srgbClr val="008000"/>
              </a:solidFill>
              <a:latin typeface="Calibri" panose="020F0502020204030204" pitchFamily="34" charset="0"/>
            </a:endParaRPr>
          </a:p>
        </p:txBody>
      </p:sp>
      <p:sp>
        <p:nvSpPr>
          <p:cNvPr id="8" name="Down Arrow 7"/>
          <p:cNvSpPr/>
          <p:nvPr/>
        </p:nvSpPr>
        <p:spPr bwMode="auto">
          <a:xfrm>
            <a:off x="4185390" y="1899692"/>
            <a:ext cx="400639" cy="516168"/>
          </a:xfrm>
          <a:prstGeom prst="downArrow">
            <a:avLst/>
          </a:prstGeom>
          <a:solidFill>
            <a:srgbClr val="CC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9" name="Rectangle 8"/>
          <p:cNvSpPr/>
          <p:nvPr/>
        </p:nvSpPr>
        <p:spPr>
          <a:xfrm>
            <a:off x="3797281" y="1635280"/>
            <a:ext cx="1176861" cy="276999"/>
          </a:xfrm>
          <a:prstGeom prst="rect">
            <a:avLst/>
          </a:prstGeom>
        </p:spPr>
        <p:txBody>
          <a:bodyPr wrap="none">
            <a:spAutoFit/>
          </a:bodyPr>
          <a:lstStyle/>
          <a:p>
            <a:r>
              <a:rPr lang="en-US" sz="1200" dirty="0" smtClean="0">
                <a:latin typeface="Calibri" panose="020F0502020204030204" pitchFamily="34" charset="0"/>
                <a:cs typeface="Times New Roman" pitchFamily="1" charset="0"/>
              </a:rPr>
              <a:t>not quite in P…!</a:t>
            </a:r>
            <a:endParaRPr lang="en-US" sz="1200" dirty="0">
              <a:latin typeface="Calibri" panose="020F0502020204030204" pitchFamily="34" charset="0"/>
            </a:endParaRPr>
          </a:p>
        </p:txBody>
      </p:sp>
    </p:spTree>
    <p:extLst>
      <p:ext uri="{BB962C8B-B14F-4D97-AF65-F5344CB8AC3E}">
        <p14:creationId xmlns:p14="http://schemas.microsoft.com/office/powerpoint/2010/main" val="1115362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scottaaronson.com/soapbubbl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9" b="7150"/>
          <a:stretch/>
        </p:blipFill>
        <p:spPr bwMode="auto">
          <a:xfrm>
            <a:off x="454339" y="1180118"/>
            <a:ext cx="8158322" cy="55614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2080" y="279457"/>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P</a:t>
            </a:r>
            <a:endParaRPr lang="en-US" sz="4200" dirty="0">
              <a:latin typeface="Calibri" panose="020F0502020204030204" pitchFamily="34" charset="0"/>
            </a:endParaRPr>
          </a:p>
        </p:txBody>
      </p:sp>
      <p:sp>
        <p:nvSpPr>
          <p:cNvPr id="3" name="Rectangle 2"/>
          <p:cNvSpPr/>
          <p:nvPr/>
        </p:nvSpPr>
        <p:spPr>
          <a:xfrm>
            <a:off x="3656151" y="279457"/>
            <a:ext cx="2007922" cy="738664"/>
          </a:xfrm>
          <a:prstGeom prst="rect">
            <a:avLst/>
          </a:prstGeom>
        </p:spPr>
        <p:txBody>
          <a:bodyPr wrap="none">
            <a:spAutoFit/>
          </a:bodyPr>
          <a:lstStyle/>
          <a:p>
            <a:r>
              <a:rPr lang="en-US" sz="4200" dirty="0" smtClean="0">
                <a:latin typeface="Cambria" panose="02040503050406030204" pitchFamily="18" charset="0"/>
                <a:cs typeface="Times New Roman" pitchFamily="1" charset="0"/>
              </a:rPr>
              <a:t>P vs. NP</a:t>
            </a:r>
            <a:endParaRPr lang="en-US" sz="4200" dirty="0"/>
          </a:p>
        </p:txBody>
      </p:sp>
      <p:sp>
        <p:nvSpPr>
          <p:cNvPr id="19" name="TextBox 18"/>
          <p:cNvSpPr txBox="1"/>
          <p:nvPr/>
        </p:nvSpPr>
        <p:spPr>
          <a:xfrm>
            <a:off x="7379243" y="279457"/>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NP</a:t>
            </a:r>
            <a:endParaRPr lang="en-US" sz="4200" dirty="0">
              <a:solidFill>
                <a:srgbClr val="008000"/>
              </a:solidFill>
              <a:latin typeface="Calibri" panose="020F0502020204030204" pitchFamily="34" charset="0"/>
            </a:endParaRPr>
          </a:p>
        </p:txBody>
      </p:sp>
      <p:sp>
        <p:nvSpPr>
          <p:cNvPr id="12" name="Rectangle 11"/>
          <p:cNvSpPr/>
          <p:nvPr/>
        </p:nvSpPr>
        <p:spPr>
          <a:xfrm>
            <a:off x="6594358" y="6343821"/>
            <a:ext cx="1940339" cy="323165"/>
          </a:xfrm>
          <a:prstGeom prst="rect">
            <a:avLst/>
          </a:prstGeom>
          <a:solidFill>
            <a:schemeClr val="bg1"/>
          </a:solidFill>
        </p:spPr>
        <p:txBody>
          <a:bodyPr wrap="none">
            <a:spAutoFit/>
          </a:bodyPr>
          <a:lstStyle/>
          <a:p>
            <a:r>
              <a:rPr lang="en-US" sz="1500" dirty="0" smtClean="0">
                <a:latin typeface="Cambria" panose="02040503050406030204" pitchFamily="18" charset="0"/>
                <a:cs typeface="Times New Roman" pitchFamily="1" charset="0"/>
              </a:rPr>
              <a:t>MIT's Scott Aaronson</a:t>
            </a:r>
            <a:endParaRPr lang="en-US" sz="1500" dirty="0"/>
          </a:p>
        </p:txBody>
      </p:sp>
    </p:spTree>
    <p:extLst>
      <p:ext uri="{BB962C8B-B14F-4D97-AF65-F5344CB8AC3E}">
        <p14:creationId xmlns:p14="http://schemas.microsoft.com/office/powerpoint/2010/main" val="133472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413944" y="2421924"/>
            <a:ext cx="7346097" cy="902043"/>
          </a:xfrm>
          <a:prstGeom prst="roundRect">
            <a:avLst/>
          </a:prstGeom>
          <a:solidFill>
            <a:srgbClr val="CCEC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1291170" y="279457"/>
            <a:ext cx="6317756" cy="738664"/>
          </a:xfrm>
          <a:prstGeom prst="rect">
            <a:avLst/>
          </a:prstGeom>
        </p:spPr>
        <p:txBody>
          <a:bodyPr wrap="none">
            <a:spAutoFit/>
          </a:bodyPr>
          <a:lstStyle/>
          <a:p>
            <a:r>
              <a:rPr lang="en-US" altLang="en-US" sz="4200" dirty="0" smtClean="0">
                <a:latin typeface="Cambria" panose="02040503050406030204" pitchFamily="18" charset="0"/>
                <a:cs typeface="Times New Roman" pitchFamily="1" charset="0"/>
              </a:rPr>
              <a:t>Final assignments/options</a:t>
            </a:r>
            <a:endParaRPr lang="en-US" sz="4200" dirty="0"/>
          </a:p>
        </p:txBody>
      </p:sp>
      <p:sp>
        <p:nvSpPr>
          <p:cNvPr id="5" name="TextBox 4"/>
          <p:cNvSpPr txBox="1"/>
          <p:nvPr/>
        </p:nvSpPr>
        <p:spPr>
          <a:xfrm>
            <a:off x="512800" y="1519881"/>
            <a:ext cx="4164227" cy="584775"/>
          </a:xfrm>
          <a:prstGeom prst="rect">
            <a:avLst/>
          </a:prstGeom>
          <a:noFill/>
        </p:spPr>
        <p:txBody>
          <a:bodyPr wrap="square" rtlCol="0">
            <a:spAutoFit/>
          </a:bodyPr>
          <a:lstStyle/>
          <a:p>
            <a:pPr algn="l"/>
            <a:r>
              <a:rPr lang="en-US" sz="3200" dirty="0" smtClean="0">
                <a:latin typeface="Cambria" panose="02040503050406030204" pitchFamily="18" charset="0"/>
              </a:rPr>
              <a:t>due today:     </a:t>
            </a:r>
            <a:r>
              <a:rPr lang="en-US" sz="2800" b="1" dirty="0" smtClean="0">
                <a:latin typeface="Cambria" panose="02040503050406030204" pitchFamily="18" charset="0"/>
              </a:rPr>
              <a:t>JFLAP!</a:t>
            </a:r>
            <a:endParaRPr lang="en-US" sz="3200" b="1" dirty="0">
              <a:latin typeface="Cambria" panose="02040503050406030204" pitchFamily="18" charset="0"/>
            </a:endParaRPr>
          </a:p>
        </p:txBody>
      </p:sp>
      <p:sp>
        <p:nvSpPr>
          <p:cNvPr id="14" name="TextBox 13"/>
          <p:cNvSpPr txBox="1"/>
          <p:nvPr/>
        </p:nvSpPr>
        <p:spPr>
          <a:xfrm>
            <a:off x="512800" y="3593711"/>
            <a:ext cx="4164227" cy="584775"/>
          </a:xfrm>
          <a:prstGeom prst="rect">
            <a:avLst/>
          </a:prstGeom>
          <a:noFill/>
        </p:spPr>
        <p:txBody>
          <a:bodyPr wrap="square" rtlCol="0">
            <a:spAutoFit/>
          </a:bodyPr>
          <a:lstStyle/>
          <a:p>
            <a:pPr algn="l"/>
            <a:r>
              <a:rPr lang="en-US" sz="3200" dirty="0" smtClean="0">
                <a:latin typeface="Cambria" panose="02040503050406030204" pitchFamily="18" charset="0"/>
              </a:rPr>
              <a:t>due 5/2:      </a:t>
            </a:r>
            <a:r>
              <a:rPr lang="en-US" sz="2800" b="1" dirty="0" err="1" smtClean="0">
                <a:latin typeface="Cambria" panose="02040503050406030204" pitchFamily="18" charset="0"/>
              </a:rPr>
              <a:t>Spampede</a:t>
            </a:r>
            <a:endParaRPr lang="en-US" sz="3200" b="1" dirty="0">
              <a:latin typeface="Cambria" panose="02040503050406030204" pitchFamily="18" charset="0"/>
            </a:endParaRPr>
          </a:p>
        </p:txBody>
      </p:sp>
      <p:sp>
        <p:nvSpPr>
          <p:cNvPr id="15" name="TextBox 14"/>
          <p:cNvSpPr txBox="1"/>
          <p:nvPr/>
        </p:nvSpPr>
        <p:spPr>
          <a:xfrm>
            <a:off x="512800" y="4630626"/>
            <a:ext cx="7679726" cy="584775"/>
          </a:xfrm>
          <a:prstGeom prst="rect">
            <a:avLst/>
          </a:prstGeom>
          <a:noFill/>
        </p:spPr>
        <p:txBody>
          <a:bodyPr wrap="square" rtlCol="0">
            <a:spAutoFit/>
          </a:bodyPr>
          <a:lstStyle/>
          <a:p>
            <a:pPr algn="l"/>
            <a:r>
              <a:rPr lang="en-US" sz="3200" dirty="0" smtClean="0">
                <a:latin typeface="Cambria" panose="02040503050406030204" pitchFamily="18" charset="0"/>
              </a:rPr>
              <a:t>due 5/10:     </a:t>
            </a:r>
            <a:r>
              <a:rPr lang="en-US" sz="2800" b="1" dirty="0" smtClean="0">
                <a:latin typeface="Cambria" panose="02040503050406030204" pitchFamily="18" charset="0"/>
              </a:rPr>
              <a:t>Extra-credit  assignment…</a:t>
            </a:r>
            <a:endParaRPr lang="en-US" sz="3200" b="1" dirty="0">
              <a:latin typeface="Cambria" panose="02040503050406030204" pitchFamily="18" charset="0"/>
            </a:endParaRPr>
          </a:p>
        </p:txBody>
      </p:sp>
      <p:sp>
        <p:nvSpPr>
          <p:cNvPr id="6" name="Rectangle 5"/>
          <p:cNvSpPr/>
          <p:nvPr/>
        </p:nvSpPr>
        <p:spPr>
          <a:xfrm>
            <a:off x="3963422" y="5088625"/>
            <a:ext cx="3863651" cy="338554"/>
          </a:xfrm>
          <a:prstGeom prst="rect">
            <a:avLst/>
          </a:prstGeom>
        </p:spPr>
        <p:txBody>
          <a:bodyPr wrap="square">
            <a:spAutoFit/>
          </a:bodyPr>
          <a:lstStyle/>
          <a:p>
            <a:r>
              <a:rPr lang="en-US" dirty="0" smtClean="0">
                <a:latin typeface="Cambria" panose="02040503050406030204" pitchFamily="18" charset="0"/>
              </a:rPr>
              <a:t>Parsing! worth up to +50 </a:t>
            </a:r>
            <a:r>
              <a:rPr lang="en-US" dirty="0" err="1" smtClean="0">
                <a:latin typeface="Cambria" panose="02040503050406030204" pitchFamily="18" charset="0"/>
              </a:rPr>
              <a:t>pts</a:t>
            </a:r>
            <a:endParaRPr lang="en-US" dirty="0"/>
          </a:p>
        </p:txBody>
      </p:sp>
      <p:sp>
        <p:nvSpPr>
          <p:cNvPr id="18" name="TextBox 17"/>
          <p:cNvSpPr txBox="1"/>
          <p:nvPr/>
        </p:nvSpPr>
        <p:spPr>
          <a:xfrm>
            <a:off x="512800" y="2556796"/>
            <a:ext cx="8038071" cy="584775"/>
          </a:xfrm>
          <a:prstGeom prst="rect">
            <a:avLst/>
          </a:prstGeom>
          <a:noFill/>
        </p:spPr>
        <p:txBody>
          <a:bodyPr wrap="square" rtlCol="0">
            <a:spAutoFit/>
          </a:bodyPr>
          <a:lstStyle/>
          <a:p>
            <a:pPr algn="l"/>
            <a:r>
              <a:rPr lang="en-US" sz="3200" dirty="0" smtClean="0">
                <a:latin typeface="Cambria" panose="02040503050406030204" pitchFamily="18" charset="0"/>
              </a:rPr>
              <a:t>Fri. 4/25:     </a:t>
            </a:r>
            <a:r>
              <a:rPr lang="en-US" sz="2800" b="1" dirty="0" smtClean="0">
                <a:latin typeface="Cambria" panose="02040503050406030204" pitchFamily="18" charset="0"/>
              </a:rPr>
              <a:t>Claremont Robotics judging!</a:t>
            </a:r>
            <a:endParaRPr lang="en-US" sz="2800" b="1" dirty="0">
              <a:latin typeface="Cambria" panose="02040503050406030204" pitchFamily="18" charset="0"/>
            </a:endParaRPr>
          </a:p>
        </p:txBody>
      </p:sp>
      <p:sp>
        <p:nvSpPr>
          <p:cNvPr id="20" name="TextBox 19"/>
          <p:cNvSpPr txBox="1"/>
          <p:nvPr/>
        </p:nvSpPr>
        <p:spPr>
          <a:xfrm>
            <a:off x="512800" y="5667540"/>
            <a:ext cx="7679726" cy="584775"/>
          </a:xfrm>
          <a:prstGeom prst="rect">
            <a:avLst/>
          </a:prstGeom>
          <a:noFill/>
        </p:spPr>
        <p:txBody>
          <a:bodyPr wrap="square" rtlCol="0">
            <a:spAutoFit/>
          </a:bodyPr>
          <a:lstStyle/>
          <a:p>
            <a:pPr algn="l"/>
            <a:r>
              <a:rPr lang="en-US" sz="3200" dirty="0" smtClean="0">
                <a:latin typeface="Cambria" panose="02040503050406030204" pitchFamily="18" charset="0"/>
              </a:rPr>
              <a:t>due 5/15 by 11:59pm:     </a:t>
            </a:r>
            <a:r>
              <a:rPr lang="en-US" sz="2800" b="1" dirty="0" smtClean="0">
                <a:latin typeface="Cambria" panose="02040503050406030204" pitchFamily="18" charset="0"/>
              </a:rPr>
              <a:t>cs60's final exam</a:t>
            </a:r>
            <a:endParaRPr lang="en-US" sz="3200" b="1" dirty="0">
              <a:latin typeface="Cambria" panose="02040503050406030204" pitchFamily="18" charset="0"/>
            </a:endParaRPr>
          </a:p>
        </p:txBody>
      </p:sp>
      <p:sp>
        <p:nvSpPr>
          <p:cNvPr id="8" name="Right Arrow 7"/>
          <p:cNvSpPr/>
          <p:nvPr/>
        </p:nvSpPr>
        <p:spPr bwMode="auto">
          <a:xfrm>
            <a:off x="8044249" y="2611791"/>
            <a:ext cx="605481" cy="474784"/>
          </a:xfrm>
          <a:prstGeom prst="rightArrow">
            <a:avLst/>
          </a:prstGeom>
          <a:solidFill>
            <a:srgbClr val="CCEC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1" name="Rectangle 20"/>
          <p:cNvSpPr/>
          <p:nvPr/>
        </p:nvSpPr>
        <p:spPr>
          <a:xfrm>
            <a:off x="6199031" y="3391639"/>
            <a:ext cx="2732713" cy="338554"/>
          </a:xfrm>
          <a:prstGeom prst="rect">
            <a:avLst/>
          </a:prstGeom>
        </p:spPr>
        <p:txBody>
          <a:bodyPr wrap="square">
            <a:spAutoFit/>
          </a:bodyPr>
          <a:lstStyle/>
          <a:p>
            <a:pPr algn="r"/>
            <a:r>
              <a:rPr lang="en-US" dirty="0" smtClean="0">
                <a:latin typeface="Cambria" panose="02040503050406030204" pitchFamily="18" charset="0"/>
              </a:rPr>
              <a:t>+10 points of ex. cr.</a:t>
            </a:r>
          </a:p>
        </p:txBody>
      </p:sp>
      <p:sp>
        <p:nvSpPr>
          <p:cNvPr id="9" name="Rectangle 8"/>
          <p:cNvSpPr/>
          <p:nvPr/>
        </p:nvSpPr>
        <p:spPr>
          <a:xfrm>
            <a:off x="8169997" y="3177632"/>
            <a:ext cx="761747" cy="338554"/>
          </a:xfrm>
          <a:prstGeom prst="rect">
            <a:avLst/>
          </a:prstGeom>
        </p:spPr>
        <p:txBody>
          <a:bodyPr wrap="none">
            <a:spAutoFit/>
          </a:bodyPr>
          <a:lstStyle/>
          <a:p>
            <a:pPr algn="r"/>
            <a:r>
              <a:rPr lang="en-US" dirty="0">
                <a:latin typeface="Cambria" panose="02040503050406030204" pitchFamily="18" charset="0"/>
              </a:rPr>
              <a:t>++fun!</a:t>
            </a:r>
            <a:endParaRPr lang="en-US" dirty="0"/>
          </a:p>
        </p:txBody>
      </p:sp>
    </p:spTree>
    <p:extLst>
      <p:ext uri="{BB962C8B-B14F-4D97-AF65-F5344CB8AC3E}">
        <p14:creationId xmlns:p14="http://schemas.microsoft.com/office/powerpoint/2010/main" val="1699842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080" y="279457"/>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P</a:t>
            </a:r>
            <a:endParaRPr lang="en-US" sz="4200" dirty="0">
              <a:latin typeface="Calibri" panose="020F0502020204030204" pitchFamily="34" charset="0"/>
            </a:endParaRPr>
          </a:p>
        </p:txBody>
      </p:sp>
      <p:sp>
        <p:nvSpPr>
          <p:cNvPr id="3" name="Rectangle 2"/>
          <p:cNvSpPr/>
          <p:nvPr/>
        </p:nvSpPr>
        <p:spPr>
          <a:xfrm>
            <a:off x="3656151" y="279457"/>
            <a:ext cx="2007922" cy="738664"/>
          </a:xfrm>
          <a:prstGeom prst="rect">
            <a:avLst/>
          </a:prstGeom>
        </p:spPr>
        <p:txBody>
          <a:bodyPr wrap="none">
            <a:spAutoFit/>
          </a:bodyPr>
          <a:lstStyle/>
          <a:p>
            <a:r>
              <a:rPr lang="en-US" sz="4200" dirty="0" smtClean="0">
                <a:latin typeface="Cambria" panose="02040503050406030204" pitchFamily="18" charset="0"/>
                <a:cs typeface="Times New Roman" pitchFamily="1" charset="0"/>
              </a:rPr>
              <a:t>P vs. NP</a:t>
            </a:r>
            <a:endParaRPr lang="en-US" sz="4200" dirty="0"/>
          </a:p>
        </p:txBody>
      </p:sp>
      <p:sp>
        <p:nvSpPr>
          <p:cNvPr id="19" name="TextBox 18"/>
          <p:cNvSpPr txBox="1"/>
          <p:nvPr/>
        </p:nvSpPr>
        <p:spPr>
          <a:xfrm>
            <a:off x="7379243" y="279457"/>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NP</a:t>
            </a:r>
            <a:endParaRPr lang="en-US" sz="4200" dirty="0">
              <a:solidFill>
                <a:srgbClr val="008000"/>
              </a:solidFill>
              <a:latin typeface="Calibri" panose="020F0502020204030204" pitchFamily="34" charset="0"/>
            </a:endParaRPr>
          </a:p>
        </p:txBody>
      </p:sp>
      <p:sp>
        <p:nvSpPr>
          <p:cNvPr id="12" name="Rectangle 11"/>
          <p:cNvSpPr/>
          <p:nvPr/>
        </p:nvSpPr>
        <p:spPr>
          <a:xfrm>
            <a:off x="518981" y="6272140"/>
            <a:ext cx="8155465" cy="400110"/>
          </a:xfrm>
          <a:prstGeom prst="rect">
            <a:avLst/>
          </a:prstGeom>
          <a:solidFill>
            <a:schemeClr val="bg1"/>
          </a:solidFill>
        </p:spPr>
        <p:txBody>
          <a:bodyPr wrap="square">
            <a:spAutoFit/>
          </a:bodyPr>
          <a:lstStyle/>
          <a:p>
            <a:r>
              <a:rPr lang="en-US" sz="2000" dirty="0" smtClean="0">
                <a:latin typeface="Cambria" panose="02040503050406030204" pitchFamily="18" charset="0"/>
                <a:cs typeface="Times New Roman" pitchFamily="1" charset="0"/>
              </a:rPr>
              <a:t>Nature,  finding the shortest tree of paths connecting N vertices…</a:t>
            </a:r>
            <a:endParaRPr lang="en-US" sz="2000" dirty="0"/>
          </a:p>
        </p:txBody>
      </p:sp>
      <p:pic>
        <p:nvPicPr>
          <p:cNvPr id="2054" name="Picture 6" descr="5soa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3210" y="1777311"/>
            <a:ext cx="5849810" cy="441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827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03" y="1387504"/>
            <a:ext cx="8116470" cy="3265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05" y="4590869"/>
            <a:ext cx="8066868" cy="1691167"/>
          </a:xfrm>
          <a:prstGeom prst="rect">
            <a:avLst/>
          </a:prstGeom>
        </p:spPr>
      </p:pic>
      <p:sp>
        <p:nvSpPr>
          <p:cNvPr id="2" name="TextBox 1"/>
          <p:cNvSpPr txBox="1"/>
          <p:nvPr/>
        </p:nvSpPr>
        <p:spPr>
          <a:xfrm>
            <a:off x="242080" y="279457"/>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P</a:t>
            </a:r>
            <a:endParaRPr lang="en-US" sz="4200" dirty="0">
              <a:latin typeface="Calibri" panose="020F0502020204030204" pitchFamily="34" charset="0"/>
            </a:endParaRPr>
          </a:p>
        </p:txBody>
      </p:sp>
      <p:sp>
        <p:nvSpPr>
          <p:cNvPr id="3" name="Rectangle 2"/>
          <p:cNvSpPr/>
          <p:nvPr/>
        </p:nvSpPr>
        <p:spPr>
          <a:xfrm>
            <a:off x="3656151" y="279457"/>
            <a:ext cx="2007922" cy="738664"/>
          </a:xfrm>
          <a:prstGeom prst="rect">
            <a:avLst/>
          </a:prstGeom>
        </p:spPr>
        <p:txBody>
          <a:bodyPr wrap="none">
            <a:spAutoFit/>
          </a:bodyPr>
          <a:lstStyle/>
          <a:p>
            <a:r>
              <a:rPr lang="en-US" sz="4200" dirty="0" smtClean="0">
                <a:latin typeface="Cambria" panose="02040503050406030204" pitchFamily="18" charset="0"/>
                <a:cs typeface="Times New Roman" pitchFamily="1" charset="0"/>
              </a:rPr>
              <a:t>P vs. NP</a:t>
            </a:r>
            <a:endParaRPr lang="en-US" sz="4200" dirty="0"/>
          </a:p>
        </p:txBody>
      </p:sp>
      <p:sp>
        <p:nvSpPr>
          <p:cNvPr id="19" name="TextBox 18"/>
          <p:cNvSpPr txBox="1"/>
          <p:nvPr/>
        </p:nvSpPr>
        <p:spPr>
          <a:xfrm>
            <a:off x="7379243" y="279457"/>
            <a:ext cx="1431130" cy="738664"/>
          </a:xfrm>
          <a:prstGeom prst="rect">
            <a:avLst/>
          </a:prstGeom>
          <a:solidFill>
            <a:srgbClr val="CCFFCC"/>
          </a:solidFill>
          <a:ln>
            <a:solidFill>
              <a:schemeClr val="tx1"/>
            </a:solidFill>
          </a:ln>
        </p:spPr>
        <p:txBody>
          <a:bodyPr wrap="square" rtlCol="0">
            <a:spAutoFit/>
          </a:bodyPr>
          <a:lstStyle/>
          <a:p>
            <a:r>
              <a:rPr lang="en-US" sz="4200" dirty="0" smtClean="0">
                <a:latin typeface="Calibri" panose="020F0502020204030204" pitchFamily="34" charset="0"/>
              </a:rPr>
              <a:t>NP</a:t>
            </a:r>
            <a:endParaRPr lang="en-US" sz="4200" dirty="0">
              <a:solidFill>
                <a:srgbClr val="008000"/>
              </a:solidFill>
              <a:latin typeface="Calibri" panose="020F0502020204030204" pitchFamily="34" charset="0"/>
            </a:endParaRPr>
          </a:p>
        </p:txBody>
      </p:sp>
      <p:sp>
        <p:nvSpPr>
          <p:cNvPr id="12" name="Rectangle 11"/>
          <p:cNvSpPr/>
          <p:nvPr/>
        </p:nvSpPr>
        <p:spPr>
          <a:xfrm>
            <a:off x="7124638" y="6493046"/>
            <a:ext cx="1940339" cy="323165"/>
          </a:xfrm>
          <a:prstGeom prst="rect">
            <a:avLst/>
          </a:prstGeom>
          <a:solidFill>
            <a:schemeClr val="bg1"/>
          </a:solidFill>
        </p:spPr>
        <p:txBody>
          <a:bodyPr wrap="none">
            <a:spAutoFit/>
          </a:bodyPr>
          <a:lstStyle/>
          <a:p>
            <a:pPr algn="r"/>
            <a:r>
              <a:rPr lang="en-US" sz="1500" dirty="0" smtClean="0">
                <a:latin typeface="Cambria" panose="02040503050406030204" pitchFamily="18" charset="0"/>
                <a:cs typeface="Times New Roman" pitchFamily="1" charset="0"/>
              </a:rPr>
              <a:t>MIT's Scott Aaronson</a:t>
            </a:r>
            <a:endParaRPr lang="en-US" sz="1500" dirty="0"/>
          </a:p>
        </p:txBody>
      </p:sp>
      <p:sp>
        <p:nvSpPr>
          <p:cNvPr id="6" name="Rounded Rectangle 5"/>
          <p:cNvSpPr/>
          <p:nvPr/>
        </p:nvSpPr>
        <p:spPr bwMode="auto">
          <a:xfrm>
            <a:off x="370703" y="1387504"/>
            <a:ext cx="8116470" cy="713145"/>
          </a:xfrm>
          <a:prstGeom prst="roundRect">
            <a:avLst/>
          </a:prstGeom>
          <a:noFill/>
          <a:ln w="28575" cap="flat" cmpd="sng" algn="ctr">
            <a:solidFill>
              <a:srgbClr val="CC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6" name="Rounded Rectangle 15"/>
          <p:cNvSpPr/>
          <p:nvPr/>
        </p:nvSpPr>
        <p:spPr bwMode="auto">
          <a:xfrm>
            <a:off x="420305" y="3492846"/>
            <a:ext cx="8114095" cy="1155354"/>
          </a:xfrm>
          <a:prstGeom prst="roundRect">
            <a:avLst>
              <a:gd name="adj" fmla="val 7041"/>
            </a:avLst>
          </a:prstGeom>
          <a:solidFill>
            <a:srgbClr val="CC0066">
              <a:alpha val="25000"/>
            </a:srgb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3" name="Down Arrow 12"/>
          <p:cNvSpPr/>
          <p:nvPr/>
        </p:nvSpPr>
        <p:spPr bwMode="auto">
          <a:xfrm rot="5683624">
            <a:off x="8536774" y="2990371"/>
            <a:ext cx="384803" cy="506627"/>
          </a:xfrm>
          <a:prstGeom prst="downArrow">
            <a:avLst/>
          </a:prstGeom>
          <a:solidFill>
            <a:srgbClr val="FFCCCC"/>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8" name="Rounded Rectangle 17"/>
          <p:cNvSpPr/>
          <p:nvPr/>
        </p:nvSpPr>
        <p:spPr bwMode="auto">
          <a:xfrm>
            <a:off x="426485" y="4652652"/>
            <a:ext cx="4126981" cy="191196"/>
          </a:xfrm>
          <a:prstGeom prst="roundRect">
            <a:avLst>
              <a:gd name="adj" fmla="val 8442"/>
            </a:avLst>
          </a:prstGeom>
          <a:solidFill>
            <a:srgbClr val="FFC000">
              <a:alpha val="25000"/>
            </a:srgb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878297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Academia vs.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183871"/>
            <a:ext cx="8671893" cy="44765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29224" y="110122"/>
            <a:ext cx="2007922" cy="738664"/>
          </a:xfrm>
          <a:prstGeom prst="rect">
            <a:avLst/>
          </a:prstGeom>
        </p:spPr>
        <p:txBody>
          <a:bodyPr wrap="none">
            <a:spAutoFit/>
          </a:bodyPr>
          <a:lstStyle/>
          <a:p>
            <a:r>
              <a:rPr lang="en-US" sz="4200" dirty="0" smtClean="0">
                <a:latin typeface="Cambria" panose="02040503050406030204" pitchFamily="18" charset="0"/>
                <a:cs typeface="Times New Roman" pitchFamily="1" charset="0"/>
              </a:rPr>
              <a:t>P vs. NP</a:t>
            </a:r>
            <a:endParaRPr lang="en-US" sz="4200" i="1" dirty="0"/>
          </a:p>
        </p:txBody>
      </p:sp>
      <p:sp>
        <p:nvSpPr>
          <p:cNvPr id="4" name="Rectangle 3"/>
          <p:cNvSpPr/>
          <p:nvPr/>
        </p:nvSpPr>
        <p:spPr>
          <a:xfrm>
            <a:off x="1515014" y="986603"/>
            <a:ext cx="6523452" cy="461665"/>
          </a:xfrm>
          <a:prstGeom prst="rect">
            <a:avLst/>
          </a:prstGeom>
        </p:spPr>
        <p:txBody>
          <a:bodyPr wrap="none">
            <a:spAutoFit/>
          </a:bodyPr>
          <a:lstStyle/>
          <a:p>
            <a:r>
              <a:rPr lang="en-US" sz="2400" i="1" dirty="0">
                <a:latin typeface="Cambria" panose="02040503050406030204" pitchFamily="18" charset="0"/>
                <a:cs typeface="Times New Roman" pitchFamily="1" charset="0"/>
              </a:rPr>
              <a:t>W</a:t>
            </a:r>
            <a:r>
              <a:rPr lang="en-US" sz="2400" i="1" dirty="0" smtClean="0">
                <a:latin typeface="Cambria" panose="02040503050406030204" pitchFamily="18" charset="0"/>
                <a:cs typeface="Times New Roman" pitchFamily="1" charset="0"/>
              </a:rPr>
              <a:t>rite a tautology checker that runs in O(</a:t>
            </a:r>
            <a:r>
              <a:rPr lang="en-US" sz="2400" i="1" dirty="0" err="1" smtClean="0">
                <a:latin typeface="Cambria" panose="02040503050406030204" pitchFamily="18" charset="0"/>
                <a:cs typeface="Times New Roman" pitchFamily="1" charset="0"/>
              </a:rPr>
              <a:t>N</a:t>
            </a:r>
            <a:r>
              <a:rPr lang="en-US" sz="2400" i="1" baseline="42000" dirty="0" err="1" smtClean="0">
                <a:latin typeface="Cambria" panose="02040503050406030204" pitchFamily="18" charset="0"/>
                <a:cs typeface="Times New Roman" pitchFamily="1" charset="0"/>
              </a:rPr>
              <a:t>k</a:t>
            </a:r>
            <a:r>
              <a:rPr lang="en-US" sz="2400" i="1" dirty="0" smtClean="0">
                <a:latin typeface="Cambria" panose="02040503050406030204" pitchFamily="18" charset="0"/>
                <a:cs typeface="Times New Roman" pitchFamily="1" charset="0"/>
              </a:rPr>
              <a:t>) time.</a:t>
            </a:r>
          </a:p>
        </p:txBody>
      </p:sp>
      <p:sp>
        <p:nvSpPr>
          <p:cNvPr id="7" name="Rectangle 6"/>
          <p:cNvSpPr/>
          <p:nvPr/>
        </p:nvSpPr>
        <p:spPr>
          <a:xfrm>
            <a:off x="3094805" y="1448268"/>
            <a:ext cx="3363870" cy="461665"/>
          </a:xfrm>
          <a:prstGeom prst="rect">
            <a:avLst/>
          </a:prstGeom>
        </p:spPr>
        <p:txBody>
          <a:bodyPr wrap="none">
            <a:spAutoFit/>
          </a:bodyPr>
          <a:lstStyle/>
          <a:p>
            <a:pPr lvl="0"/>
            <a:r>
              <a:rPr lang="en-US" sz="2400" i="1" dirty="0">
                <a:solidFill>
                  <a:srgbClr val="000000"/>
                </a:solidFill>
                <a:latin typeface="Cambria" panose="02040503050406030204" pitchFamily="18" charset="0"/>
                <a:cs typeface="Times New Roman" pitchFamily="1" charset="0"/>
              </a:rPr>
              <a:t>Or prove it can't be done.</a:t>
            </a:r>
            <a:endParaRPr lang="en-US" sz="2400" i="1" dirty="0">
              <a:solidFill>
                <a:srgbClr val="000000"/>
              </a:solidFill>
            </a:endParaRPr>
          </a:p>
        </p:txBody>
      </p:sp>
      <p:sp>
        <p:nvSpPr>
          <p:cNvPr id="8" name="TextBox 7"/>
          <p:cNvSpPr txBox="1"/>
          <p:nvPr/>
        </p:nvSpPr>
        <p:spPr>
          <a:xfrm>
            <a:off x="124176" y="6378223"/>
            <a:ext cx="3420535" cy="338554"/>
          </a:xfrm>
          <a:prstGeom prst="rect">
            <a:avLst/>
          </a:prstGeom>
          <a:solidFill>
            <a:srgbClr val="CCECFF"/>
          </a:solidFill>
        </p:spPr>
        <p:txBody>
          <a:bodyPr wrap="square" rtlCol="0">
            <a:spAutoFit/>
          </a:bodyPr>
          <a:lstStyle/>
          <a:p>
            <a:r>
              <a:rPr lang="en-US" dirty="0" smtClean="0">
                <a:latin typeface="Cambria" panose="02040503050406030204" pitchFamily="18" charset="0"/>
              </a:rPr>
              <a:t>on to the </a:t>
            </a:r>
            <a:r>
              <a:rPr lang="en-US" b="1" i="1" dirty="0" smtClean="0">
                <a:latin typeface="Cambria" panose="02040503050406030204" pitchFamily="18" charset="0"/>
              </a:rPr>
              <a:t>business</a:t>
            </a:r>
            <a:r>
              <a:rPr lang="en-US" dirty="0" smtClean="0">
                <a:latin typeface="Cambria" panose="02040503050406030204" pitchFamily="18" charset="0"/>
              </a:rPr>
              <a:t> of software!</a:t>
            </a:r>
            <a:endParaRPr lang="en-US" dirty="0">
              <a:latin typeface="Cambria" panose="02040503050406030204" pitchFamily="18" charset="0"/>
            </a:endParaRPr>
          </a:p>
        </p:txBody>
      </p:sp>
    </p:spTree>
    <p:extLst>
      <p:ext uri="{BB962C8B-B14F-4D97-AF65-F5344CB8AC3E}">
        <p14:creationId xmlns:p14="http://schemas.microsoft.com/office/powerpoint/2010/main" val="307091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676275" y="188384"/>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dirty="0" smtClean="0">
                <a:solidFill>
                  <a:srgbClr val="000000"/>
                </a:solidFill>
                <a:latin typeface="Cambria" panose="02040503050406030204" pitchFamily="18" charset="0"/>
              </a:rPr>
              <a:t>Software design:  </a:t>
            </a:r>
            <a:r>
              <a:rPr lang="en-US" altLang="en-US" sz="3600" i="1" dirty="0" smtClean="0">
                <a:solidFill>
                  <a:srgbClr val="000000"/>
                </a:solidFill>
                <a:latin typeface="Cambria" panose="02040503050406030204" pitchFamily="18" charset="0"/>
              </a:rPr>
              <a:t>Top-down</a:t>
            </a:r>
          </a:p>
        </p:txBody>
      </p:sp>
      <p:sp>
        <p:nvSpPr>
          <p:cNvPr id="30723" name="Text Box 6"/>
          <p:cNvSpPr txBox="1">
            <a:spLocks noChangeArrowheads="1"/>
          </p:cNvSpPr>
          <p:nvPr/>
        </p:nvSpPr>
        <p:spPr bwMode="auto">
          <a:xfrm>
            <a:off x="457200" y="1247424"/>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latin typeface="Cambria" panose="02040503050406030204" pitchFamily="18" charset="0"/>
              </a:rPr>
              <a:t> Getting a clear view of the requirements of the project…</a:t>
            </a:r>
          </a:p>
        </p:txBody>
      </p:sp>
      <p:sp>
        <p:nvSpPr>
          <p:cNvPr id="30724" name="Text Box 7"/>
          <p:cNvSpPr txBox="1">
            <a:spLocks noChangeArrowheads="1"/>
          </p:cNvSpPr>
          <p:nvPr/>
        </p:nvSpPr>
        <p:spPr bwMode="auto">
          <a:xfrm>
            <a:off x="1000125" y="1749074"/>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latin typeface="Cambria" panose="02040503050406030204" pitchFamily="18" charset="0"/>
              </a:rPr>
              <a:t> breaking it up into component pieces</a:t>
            </a:r>
          </a:p>
        </p:txBody>
      </p:sp>
      <p:sp>
        <p:nvSpPr>
          <p:cNvPr id="30725" name="Text Box 8"/>
          <p:cNvSpPr txBox="1">
            <a:spLocks noChangeArrowheads="1"/>
          </p:cNvSpPr>
          <p:nvPr/>
        </p:nvSpPr>
        <p:spPr bwMode="auto">
          <a:xfrm>
            <a:off x="1000125" y="2619024"/>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00"/>
                </a:solidFill>
                <a:latin typeface="Cambria" panose="02040503050406030204" pitchFamily="18" charset="0"/>
              </a:rPr>
              <a:t> assembling those pieces into a coherent whole…</a:t>
            </a:r>
          </a:p>
        </p:txBody>
      </p:sp>
      <p:sp>
        <p:nvSpPr>
          <p:cNvPr id="30726" name="Text Box 9"/>
          <p:cNvSpPr txBox="1">
            <a:spLocks noChangeArrowheads="1"/>
          </p:cNvSpPr>
          <p:nvPr/>
        </p:nvSpPr>
        <p:spPr bwMode="auto">
          <a:xfrm>
            <a:off x="998538" y="2169762"/>
            <a:ext cx="402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dirty="0" smtClean="0">
                <a:solidFill>
                  <a:srgbClr val="0000FF"/>
                </a:solidFill>
                <a:latin typeface="Cambria" panose="02040503050406030204" pitchFamily="18" charset="0"/>
              </a:rPr>
              <a:t> </a:t>
            </a:r>
            <a:r>
              <a:rPr lang="en-US" altLang="en-US" b="1" i="1" dirty="0" smtClean="0">
                <a:solidFill>
                  <a:srgbClr val="0000FF"/>
                </a:solidFill>
                <a:latin typeface="Cambria" panose="02040503050406030204" pitchFamily="18" charset="0"/>
              </a:rPr>
              <a:t>reuse or </a:t>
            </a:r>
            <a:r>
              <a:rPr lang="en-US" altLang="en-US" b="1" i="1" dirty="0" err="1" smtClean="0">
                <a:solidFill>
                  <a:srgbClr val="0000FF"/>
                </a:solidFill>
                <a:latin typeface="Cambria" panose="02040503050406030204" pitchFamily="18" charset="0"/>
              </a:rPr>
              <a:t>recurse</a:t>
            </a:r>
            <a:r>
              <a:rPr lang="en-US" altLang="en-US" b="1" i="1" dirty="0" smtClean="0">
                <a:solidFill>
                  <a:srgbClr val="0000FF"/>
                </a:solidFill>
                <a:latin typeface="Cambria" panose="02040503050406030204" pitchFamily="18" charset="0"/>
              </a:rPr>
              <a:t>!</a:t>
            </a:r>
          </a:p>
        </p:txBody>
      </p:sp>
      <p:sp>
        <p:nvSpPr>
          <p:cNvPr id="30727" name="Text Box 26"/>
          <p:cNvSpPr txBox="1">
            <a:spLocks noChangeArrowheads="1"/>
          </p:cNvSpPr>
          <p:nvPr/>
        </p:nvSpPr>
        <p:spPr bwMode="auto">
          <a:xfrm>
            <a:off x="7193697" y="1893535"/>
            <a:ext cx="1542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dirty="0" smtClean="0">
                <a:solidFill>
                  <a:srgbClr val="0000FF"/>
                </a:solidFill>
                <a:latin typeface="Cambria" panose="02040503050406030204" pitchFamily="18" charset="0"/>
              </a:rPr>
              <a:t>visualize!</a:t>
            </a:r>
            <a:endParaRPr lang="en-US" altLang="en-US" b="1" dirty="0" smtClean="0">
              <a:solidFill>
                <a:srgbClr val="0000FF"/>
              </a:solidFill>
              <a:latin typeface="Cambria" panose="02040503050406030204" pitchFamily="18" charset="0"/>
            </a:endParaRPr>
          </a:p>
        </p:txBody>
      </p:sp>
      <p:sp>
        <p:nvSpPr>
          <p:cNvPr id="30728" name="Line 27"/>
          <p:cNvSpPr>
            <a:spLocks noChangeShapeType="1"/>
          </p:cNvSpPr>
          <p:nvPr/>
        </p:nvSpPr>
        <p:spPr bwMode="auto">
          <a:xfrm flipH="1" flipV="1">
            <a:off x="6297877" y="2006248"/>
            <a:ext cx="895820" cy="115887"/>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Cambria" panose="02040503050406030204" pitchFamily="18" charset="0"/>
              <a:ea typeface="MS PGothic" pitchFamily="34" charset="-128"/>
            </a:endParaRPr>
          </a:p>
        </p:txBody>
      </p:sp>
      <p:sp>
        <p:nvSpPr>
          <p:cNvPr id="30730" name="Text Box 24"/>
          <p:cNvSpPr txBox="1">
            <a:spLocks noChangeArrowheads="1"/>
          </p:cNvSpPr>
          <p:nvPr/>
        </p:nvSpPr>
        <p:spPr bwMode="auto">
          <a:xfrm>
            <a:off x="5735637" y="3869121"/>
            <a:ext cx="2882900" cy="83099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latin typeface="Cambria" panose="02040503050406030204" pitchFamily="18" charset="0"/>
              </a:rPr>
              <a:t>What are the pieces of </a:t>
            </a:r>
            <a:r>
              <a:rPr lang="en-US" altLang="en-US" b="1" dirty="0" err="1" smtClean="0">
                <a:latin typeface="Cambria" panose="02040503050406030204" pitchFamily="18" charset="0"/>
              </a:rPr>
              <a:t>Spampede</a:t>
            </a:r>
            <a:r>
              <a:rPr lang="en-US" altLang="en-US" dirty="0" smtClean="0">
                <a:latin typeface="Cambria" panose="02040503050406030204" pitchFamily="18" charset="0"/>
              </a:rPr>
              <a:t>?</a:t>
            </a:r>
            <a:endParaRPr lang="en-US" altLang="en-US" dirty="0" smtClean="0">
              <a:latin typeface="Cambria" panose="02040503050406030204" pitchFamily="18" charset="0"/>
            </a:endParaRPr>
          </a:p>
        </p:txBody>
      </p:sp>
      <p:sp>
        <p:nvSpPr>
          <p:cNvPr id="30731" name="Text Box 24"/>
          <p:cNvSpPr txBox="1">
            <a:spLocks noChangeArrowheads="1"/>
          </p:cNvSpPr>
          <p:nvPr/>
        </p:nvSpPr>
        <p:spPr bwMode="auto">
          <a:xfrm>
            <a:off x="5618291" y="5130022"/>
            <a:ext cx="3117593" cy="83099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latin typeface="Cambria" panose="02040503050406030204" pitchFamily="18" charset="0"/>
              </a:rPr>
              <a:t>and how can we </a:t>
            </a:r>
            <a:r>
              <a:rPr lang="en-US" altLang="en-US" b="1" dirty="0" smtClean="0">
                <a:latin typeface="Cambria" panose="02040503050406030204" pitchFamily="18" charset="0"/>
              </a:rPr>
              <a:t>reuse</a:t>
            </a:r>
            <a:r>
              <a:rPr lang="en-US" altLang="en-US" dirty="0" smtClean="0">
                <a:latin typeface="Cambria" panose="02040503050406030204" pitchFamily="18" charset="0"/>
              </a:rPr>
              <a:t> existing code…</a:t>
            </a:r>
            <a:endParaRPr lang="en-US" altLang="en-US" dirty="0" smtClean="0">
              <a:latin typeface="Cambria" panose="02040503050406030204" pitchFamily="18" charset="0"/>
            </a:endParaRPr>
          </a:p>
        </p:txBody>
      </p:sp>
      <p:pic>
        <p:nvPicPr>
          <p:cNvPr id="33" name="Picture 2"/>
          <p:cNvPicPr>
            <a:picLocks noChangeAspect="1" noChangeArrowheads="1"/>
          </p:cNvPicPr>
          <p:nvPr/>
        </p:nvPicPr>
        <p:blipFill rotWithShape="1">
          <a:blip r:embed="rId3"/>
          <a:srcRect l="26092" t="56515" r="36237" b="7427"/>
          <a:stretch/>
        </p:blipFill>
        <p:spPr bwMode="auto">
          <a:xfrm>
            <a:off x="676275" y="3533424"/>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own Arrow 1"/>
          <p:cNvSpPr/>
          <p:nvPr/>
        </p:nvSpPr>
        <p:spPr bwMode="auto">
          <a:xfrm rot="7882119">
            <a:off x="4335610" y="5884335"/>
            <a:ext cx="349956" cy="414867"/>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 name="Rectangle 2"/>
          <p:cNvSpPr/>
          <p:nvPr/>
        </p:nvSpPr>
        <p:spPr>
          <a:xfrm>
            <a:off x="4573058" y="6190901"/>
            <a:ext cx="799001" cy="338554"/>
          </a:xfrm>
          <a:prstGeom prst="rect">
            <a:avLst/>
          </a:prstGeom>
        </p:spPr>
        <p:txBody>
          <a:bodyPr wrap="none">
            <a:spAutoFit/>
          </a:bodyPr>
          <a:lstStyle/>
          <a:p>
            <a:r>
              <a:rPr lang="en-US" altLang="en-US" dirty="0" smtClean="0">
                <a:solidFill>
                  <a:srgbClr val="000000"/>
                </a:solidFill>
                <a:latin typeface="Cambria" panose="02040503050406030204" pitchFamily="18" charset="0"/>
              </a:rPr>
              <a:t>"Maze"</a:t>
            </a:r>
            <a:endParaRPr lang="en-US" dirty="0"/>
          </a:p>
        </p:txBody>
      </p:sp>
    </p:spTree>
    <p:extLst>
      <p:ext uri="{BB962C8B-B14F-4D97-AF65-F5344CB8AC3E}">
        <p14:creationId xmlns:p14="http://schemas.microsoft.com/office/powerpoint/2010/main" val="848597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60375" y="196850"/>
            <a:ext cx="83026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3200" dirty="0" smtClean="0">
                <a:solidFill>
                  <a:srgbClr val="000000"/>
                </a:solidFill>
                <a:latin typeface="Cambria" pitchFamily="18" charset="0"/>
              </a:rPr>
              <a:t>Reuse by data </a:t>
            </a:r>
            <a:r>
              <a:rPr lang="en-US" altLang="en-US" sz="3200" b="1" dirty="0" smtClean="0">
                <a:solidFill>
                  <a:srgbClr val="000000"/>
                </a:solidFill>
                <a:latin typeface="Cambria" pitchFamily="18" charset="0"/>
              </a:rPr>
              <a:t>design</a:t>
            </a:r>
            <a:r>
              <a:rPr lang="en-US" altLang="en-US" sz="3200" dirty="0" smtClean="0">
                <a:solidFill>
                  <a:srgbClr val="000000"/>
                </a:solidFill>
                <a:latin typeface="Cambria" pitchFamily="18" charset="0"/>
              </a:rPr>
              <a:t>:  </a:t>
            </a:r>
            <a:r>
              <a:rPr lang="en-US" altLang="en-US" sz="3200" i="1" dirty="0" smtClean="0">
                <a:solidFill>
                  <a:srgbClr val="000000"/>
                </a:solidFill>
                <a:latin typeface="Cambria" pitchFamily="18" charset="0"/>
              </a:rPr>
              <a:t>beyond copy-and-paste</a:t>
            </a:r>
          </a:p>
        </p:txBody>
      </p:sp>
      <p:sp>
        <p:nvSpPr>
          <p:cNvPr id="40963" name="Text Box 6"/>
          <p:cNvSpPr txBox="1">
            <a:spLocks noChangeArrowheads="1"/>
          </p:cNvSpPr>
          <p:nvPr/>
        </p:nvSpPr>
        <p:spPr bwMode="auto">
          <a:xfrm>
            <a:off x="914400" y="4779963"/>
            <a:ext cx="7010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80000"/>
              </a:lnSpc>
            </a:pPr>
            <a:r>
              <a:rPr lang="en-US" altLang="en-US" sz="2000" smtClean="0">
                <a:solidFill>
                  <a:srgbClr val="000000"/>
                </a:solidFill>
              </a:rPr>
              <a:t> - one that models relationships accurately</a:t>
            </a:r>
          </a:p>
          <a:p>
            <a:pPr algn="l">
              <a:lnSpc>
                <a:spcPct val="80000"/>
              </a:lnSpc>
            </a:pPr>
            <a:r>
              <a:rPr lang="en-US" altLang="en-US" sz="2000" smtClean="0">
                <a:solidFill>
                  <a:srgbClr val="000000"/>
                </a:solidFill>
              </a:rPr>
              <a:t> - without forcing the user to keep track of more than necessary</a:t>
            </a:r>
          </a:p>
        </p:txBody>
      </p:sp>
      <p:sp>
        <p:nvSpPr>
          <p:cNvPr id="40964" name="Rectangle 7"/>
          <p:cNvSpPr>
            <a:spLocks noChangeArrowheads="1"/>
          </p:cNvSpPr>
          <p:nvPr/>
        </p:nvSpPr>
        <p:spPr bwMode="auto">
          <a:xfrm>
            <a:off x="468313" y="4259263"/>
            <a:ext cx="7727950" cy="46196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mtClean="0">
                <a:solidFill>
                  <a:srgbClr val="000000"/>
                </a:solidFill>
              </a:rPr>
              <a:t>The primary goal of OOP is to create a good data abstraction</a:t>
            </a:r>
          </a:p>
        </p:txBody>
      </p:sp>
      <p:sp>
        <p:nvSpPr>
          <p:cNvPr id="40965" name="Rectangle 8"/>
          <p:cNvSpPr>
            <a:spLocks noChangeArrowheads="1"/>
          </p:cNvSpPr>
          <p:nvPr/>
        </p:nvSpPr>
        <p:spPr bwMode="auto">
          <a:xfrm>
            <a:off x="1323975" y="1363663"/>
            <a:ext cx="630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mtClean="0">
                <a:solidFill>
                  <a:srgbClr val="000000"/>
                </a:solidFill>
              </a:rPr>
              <a:t>Java is an </a:t>
            </a:r>
            <a:r>
              <a:rPr lang="en-US" altLang="en-US" i="1" smtClean="0">
                <a:solidFill>
                  <a:srgbClr val="000000"/>
                </a:solidFill>
              </a:rPr>
              <a:t>object-oriented</a:t>
            </a:r>
            <a:r>
              <a:rPr lang="en-US" altLang="en-US" smtClean="0">
                <a:solidFill>
                  <a:srgbClr val="000000"/>
                </a:solidFill>
              </a:rPr>
              <a:t> programming language:</a:t>
            </a:r>
          </a:p>
        </p:txBody>
      </p:sp>
      <p:sp>
        <p:nvSpPr>
          <p:cNvPr id="40966" name="Rectangle 10"/>
          <p:cNvSpPr>
            <a:spLocks noChangeArrowheads="1"/>
          </p:cNvSpPr>
          <p:nvPr/>
        </p:nvSpPr>
        <p:spPr bwMode="auto">
          <a:xfrm>
            <a:off x="1765300" y="2514600"/>
            <a:ext cx="2057400" cy="762000"/>
          </a:xfrm>
          <a:prstGeom prst="rect">
            <a:avLst/>
          </a:prstGeom>
          <a:solidFill>
            <a:srgbClr val="CCECFF"/>
          </a:solidFill>
          <a:ln w="12700">
            <a:solidFill>
              <a:srgbClr val="0333FF"/>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67" name="Rectangle 11"/>
          <p:cNvSpPr>
            <a:spLocks noChangeArrowheads="1"/>
          </p:cNvSpPr>
          <p:nvPr/>
        </p:nvSpPr>
        <p:spPr bwMode="auto">
          <a:xfrm>
            <a:off x="4813300" y="2514600"/>
            <a:ext cx="2057400" cy="762000"/>
          </a:xfrm>
          <a:prstGeom prst="rect">
            <a:avLst/>
          </a:prstGeom>
          <a:solidFill>
            <a:srgbClr val="CCECFF"/>
          </a:solidFill>
          <a:ln w="12700">
            <a:solidFill>
              <a:srgbClr val="0333FF"/>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68" name="Text Box 12"/>
          <p:cNvSpPr txBox="1">
            <a:spLocks noChangeArrowheads="1"/>
          </p:cNvSpPr>
          <p:nvPr/>
        </p:nvSpPr>
        <p:spPr bwMode="auto">
          <a:xfrm>
            <a:off x="2070100" y="2667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b="1" dirty="0" smtClean="0">
                <a:solidFill>
                  <a:srgbClr val="000000"/>
                </a:solidFill>
                <a:latin typeface="Cambria" panose="02040503050406030204" pitchFamily="18" charset="0"/>
              </a:rPr>
              <a:t>Classes</a:t>
            </a:r>
          </a:p>
        </p:txBody>
      </p:sp>
      <p:sp>
        <p:nvSpPr>
          <p:cNvPr id="40969" name="Text Box 13"/>
          <p:cNvSpPr txBox="1">
            <a:spLocks noChangeArrowheads="1"/>
          </p:cNvSpPr>
          <p:nvPr/>
        </p:nvSpPr>
        <p:spPr bwMode="auto">
          <a:xfrm>
            <a:off x="5118100" y="2667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b="1" smtClean="0">
                <a:solidFill>
                  <a:srgbClr val="000000"/>
                </a:solidFill>
                <a:latin typeface="Cambria" panose="02040503050406030204" pitchFamily="18" charset="0"/>
              </a:rPr>
              <a:t>Objects</a:t>
            </a:r>
          </a:p>
        </p:txBody>
      </p:sp>
      <p:sp>
        <p:nvSpPr>
          <p:cNvPr id="40970" name="Line 14"/>
          <p:cNvSpPr>
            <a:spLocks noChangeShapeType="1"/>
          </p:cNvSpPr>
          <p:nvPr/>
        </p:nvSpPr>
        <p:spPr bwMode="auto">
          <a:xfrm flipH="1">
            <a:off x="2759075" y="1831975"/>
            <a:ext cx="877888" cy="577850"/>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0971" name="Line 15"/>
          <p:cNvSpPr>
            <a:spLocks noChangeShapeType="1"/>
          </p:cNvSpPr>
          <p:nvPr/>
        </p:nvSpPr>
        <p:spPr bwMode="auto">
          <a:xfrm>
            <a:off x="3746500" y="1828800"/>
            <a:ext cx="2197100" cy="549275"/>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0972" name="Text Box 16"/>
          <p:cNvSpPr txBox="1">
            <a:spLocks noChangeArrowheads="1"/>
          </p:cNvSpPr>
          <p:nvPr/>
        </p:nvSpPr>
        <p:spPr bwMode="auto">
          <a:xfrm>
            <a:off x="1408113" y="3297238"/>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b="1" smtClean="0">
                <a:solidFill>
                  <a:srgbClr val="0333FF"/>
                </a:solidFill>
                <a:latin typeface="Calibri" panose="020F0502020204030204" pitchFamily="34" charset="0"/>
              </a:rPr>
              <a:t>user-defined datatypes</a:t>
            </a:r>
          </a:p>
        </p:txBody>
      </p:sp>
      <p:sp>
        <p:nvSpPr>
          <p:cNvPr id="40973" name="Text Box 17"/>
          <p:cNvSpPr txBox="1">
            <a:spLocks noChangeArrowheads="1"/>
          </p:cNvSpPr>
          <p:nvPr/>
        </p:nvSpPr>
        <p:spPr bwMode="auto">
          <a:xfrm>
            <a:off x="4508500" y="3297238"/>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b="1" dirty="0" smtClean="0">
                <a:solidFill>
                  <a:srgbClr val="0333FF"/>
                </a:solidFill>
                <a:latin typeface="Calibri" panose="020F0502020204030204" pitchFamily="34" charset="0"/>
              </a:rPr>
              <a:t>variables of those types</a:t>
            </a:r>
          </a:p>
        </p:txBody>
      </p:sp>
      <p:sp>
        <p:nvSpPr>
          <p:cNvPr id="40974" name="Text Box 19"/>
          <p:cNvSpPr txBox="1">
            <a:spLocks noChangeArrowheads="1"/>
          </p:cNvSpPr>
          <p:nvPr/>
        </p:nvSpPr>
        <p:spPr bwMode="auto">
          <a:xfrm>
            <a:off x="460375" y="5861050"/>
            <a:ext cx="737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There are </a:t>
            </a:r>
            <a:r>
              <a:rPr lang="en-US" altLang="en-US" b="1" i="1" smtClean="0">
                <a:solidFill>
                  <a:srgbClr val="800080"/>
                </a:solidFill>
              </a:rPr>
              <a:t>two</a:t>
            </a:r>
            <a:r>
              <a:rPr lang="en-US" altLang="en-US" i="1" smtClean="0">
                <a:solidFill>
                  <a:srgbClr val="000000"/>
                </a:solidFill>
              </a:rPr>
              <a:t> </a:t>
            </a:r>
            <a:r>
              <a:rPr lang="en-US" altLang="en-US" smtClean="0">
                <a:solidFill>
                  <a:srgbClr val="000000"/>
                </a:solidFill>
              </a:rPr>
              <a:t>relationship types that Java can model: </a:t>
            </a:r>
          </a:p>
        </p:txBody>
      </p:sp>
      <p:grpSp>
        <p:nvGrpSpPr>
          <p:cNvPr id="40975" name="Group 33"/>
          <p:cNvGrpSpPr>
            <a:grpSpLocks/>
          </p:cNvGrpSpPr>
          <p:nvPr>
            <p:custDataLst>
              <p:tags r:id="rId1"/>
            </p:custDataLst>
          </p:nvPr>
        </p:nvGrpSpPr>
        <p:grpSpPr bwMode="auto">
          <a:xfrm>
            <a:off x="7620000" y="6019800"/>
            <a:ext cx="369888" cy="417513"/>
            <a:chOff x="2928" y="1051"/>
            <a:chExt cx="840" cy="957"/>
          </a:xfrm>
        </p:grpSpPr>
        <p:sp>
          <p:nvSpPr>
            <p:cNvPr id="40977" name="Freeform 34"/>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0978" name="Oval 35"/>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79" name="Oval 36"/>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80" name="Oval 37"/>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81" name="Oval 38"/>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82" name="Oval 39"/>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83" name="Oval 40"/>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84" name="Oval 41"/>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85" name="AutoShape 42"/>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0986" name="Freeform 43"/>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0987" name="Freeform 44"/>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0988" name="Freeform 45"/>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0989" name="Freeform 46"/>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0976" name="Text Box 47"/>
          <p:cNvSpPr txBox="1">
            <a:spLocks noChangeArrowheads="1"/>
          </p:cNvSpPr>
          <p:nvPr/>
        </p:nvSpPr>
        <p:spPr bwMode="auto">
          <a:xfrm>
            <a:off x="7162800" y="5791200"/>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900" smtClean="0">
                <a:solidFill>
                  <a:srgbClr val="009200"/>
                </a:solidFill>
              </a:rPr>
              <a:t>can it handle serious relationships?</a:t>
            </a:r>
          </a:p>
        </p:txBody>
      </p:sp>
    </p:spTree>
    <p:extLst>
      <p:ext uri="{BB962C8B-B14F-4D97-AF65-F5344CB8AC3E}">
        <p14:creationId xmlns:p14="http://schemas.microsoft.com/office/powerpoint/2010/main" val="4149889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39"/>
          <p:cNvSpPr>
            <a:spLocks noChangeArrowheads="1"/>
          </p:cNvSpPr>
          <p:nvPr/>
        </p:nvSpPr>
        <p:spPr bwMode="auto">
          <a:xfrm>
            <a:off x="5886450" y="4114800"/>
            <a:ext cx="3200400" cy="2590800"/>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1987" name="Rounded Rectangle 2"/>
          <p:cNvSpPr>
            <a:spLocks noChangeArrowheads="1"/>
          </p:cNvSpPr>
          <p:nvPr/>
        </p:nvSpPr>
        <p:spPr bwMode="auto">
          <a:xfrm>
            <a:off x="76200" y="4114800"/>
            <a:ext cx="3200400" cy="2590800"/>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1988" name="Rectangle 2"/>
          <p:cNvSpPr>
            <a:spLocks noChangeArrowheads="1"/>
          </p:cNvSpPr>
          <p:nvPr/>
        </p:nvSpPr>
        <p:spPr bwMode="auto">
          <a:xfrm>
            <a:off x="838200" y="204788"/>
            <a:ext cx="7345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4400" dirty="0" smtClean="0">
                <a:solidFill>
                  <a:srgbClr val="000000"/>
                </a:solidFill>
                <a:latin typeface="Cambria" panose="02040503050406030204" pitchFamily="18" charset="0"/>
              </a:rPr>
              <a:t>Data design #</a:t>
            </a:r>
            <a:r>
              <a:rPr lang="en-US" altLang="en-US" sz="4400" dirty="0" smtClean="0">
                <a:solidFill>
                  <a:srgbClr val="000000"/>
                </a:solidFill>
                <a:latin typeface="Cambria" panose="02040503050406030204" pitchFamily="18" charset="0"/>
              </a:rPr>
              <a:t>1: </a:t>
            </a:r>
            <a:r>
              <a:rPr lang="en-US" altLang="en-US" sz="4400" i="1" dirty="0" smtClean="0">
                <a:solidFill>
                  <a:srgbClr val="000000"/>
                </a:solidFill>
                <a:latin typeface="Cambria" panose="02040503050406030204" pitchFamily="18" charset="0"/>
              </a:rPr>
              <a:t>part-of</a:t>
            </a:r>
            <a:endParaRPr lang="en-US" altLang="en-US" sz="4400" dirty="0" smtClean="0">
              <a:solidFill>
                <a:srgbClr val="000000"/>
              </a:solidFill>
              <a:latin typeface="Cambria" panose="02040503050406030204" pitchFamily="18" charset="0"/>
            </a:endParaRPr>
          </a:p>
        </p:txBody>
      </p:sp>
      <p:sp>
        <p:nvSpPr>
          <p:cNvPr id="41989" name="Text Box 30"/>
          <p:cNvSpPr txBox="1">
            <a:spLocks noChangeArrowheads="1"/>
          </p:cNvSpPr>
          <p:nvPr/>
        </p:nvSpPr>
        <p:spPr bwMode="auto">
          <a:xfrm>
            <a:off x="838200" y="1828800"/>
            <a:ext cx="4129088" cy="461665"/>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latin typeface="Cambria" panose="02040503050406030204" pitchFamily="18" charset="0"/>
              </a:rPr>
              <a:t>(1)  </a:t>
            </a:r>
            <a:r>
              <a:rPr lang="en-US" altLang="en-US" dirty="0" smtClean="0">
                <a:latin typeface="Cambria" panose="02040503050406030204" pitchFamily="18" charset="0"/>
              </a:rPr>
              <a:t>the </a:t>
            </a:r>
            <a:r>
              <a:rPr lang="en-US" altLang="en-US" b="1" dirty="0" smtClean="0">
                <a:latin typeface="Cambria" panose="02040503050406030204" pitchFamily="18" charset="0"/>
              </a:rPr>
              <a:t>part-of</a:t>
            </a:r>
            <a:r>
              <a:rPr lang="en-US" altLang="en-US" dirty="0" smtClean="0">
                <a:latin typeface="Cambria" panose="02040503050406030204" pitchFamily="18" charset="0"/>
              </a:rPr>
              <a:t> relationship</a:t>
            </a:r>
            <a:endParaRPr lang="en-US" altLang="en-US" dirty="0" smtClean="0">
              <a:latin typeface="Cambria" panose="02040503050406030204" pitchFamily="18" charset="0"/>
            </a:endParaRPr>
          </a:p>
        </p:txBody>
      </p:sp>
      <p:sp>
        <p:nvSpPr>
          <p:cNvPr id="41990" name="Text Box 32"/>
          <p:cNvSpPr txBox="1">
            <a:spLocks noChangeArrowheads="1"/>
          </p:cNvSpPr>
          <p:nvPr/>
        </p:nvSpPr>
        <p:spPr bwMode="auto">
          <a:xfrm>
            <a:off x="406400" y="2743200"/>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t>
            </a:r>
            <a:r>
              <a:rPr lang="en-US" altLang="en-US" sz="2000" dirty="0" smtClean="0">
                <a:solidFill>
                  <a:srgbClr val="000000"/>
                </a:solidFill>
                <a:latin typeface="Cambria" panose="02040503050406030204" pitchFamily="18" charset="0"/>
              </a:rPr>
              <a:t>a </a:t>
            </a:r>
            <a:r>
              <a:rPr lang="en-US" altLang="en-US" sz="2000" b="1" dirty="0" smtClean="0">
                <a:solidFill>
                  <a:srgbClr val="000000"/>
                </a:solidFill>
                <a:latin typeface="Cambria" panose="02040503050406030204" pitchFamily="18" charset="0"/>
              </a:rPr>
              <a:t>Pixel</a:t>
            </a:r>
            <a:r>
              <a:rPr lang="en-US" altLang="en-US" sz="2000" dirty="0" smtClean="0">
                <a:solidFill>
                  <a:srgbClr val="000000"/>
                </a:solidFill>
                <a:latin typeface="Cambria" panose="02040503050406030204" pitchFamily="18" charset="0"/>
              </a:rPr>
              <a:t> </a:t>
            </a:r>
            <a:r>
              <a:rPr lang="en-US" altLang="en-US" sz="2000" dirty="0" smtClean="0">
                <a:solidFill>
                  <a:srgbClr val="000000"/>
                </a:solidFill>
                <a:latin typeface="Cambria" panose="02040503050406030204" pitchFamily="18" charset="0"/>
              </a:rPr>
              <a:t>is </a:t>
            </a:r>
            <a:r>
              <a:rPr lang="en-US" altLang="en-US" sz="2000" b="1" i="1" dirty="0" smtClean="0">
                <a:solidFill>
                  <a:srgbClr val="800000"/>
                </a:solidFill>
                <a:latin typeface="Cambria" panose="02040503050406030204" pitchFamily="18" charset="0"/>
              </a:rPr>
              <a:t>part of</a:t>
            </a:r>
            <a:r>
              <a:rPr lang="en-US" altLang="en-US" sz="2000" dirty="0" smtClean="0">
                <a:solidFill>
                  <a:srgbClr val="000000"/>
                </a:solidFill>
                <a:latin typeface="Cambria" panose="02040503050406030204" pitchFamily="18" charset="0"/>
              </a:rPr>
              <a:t>  a  </a:t>
            </a:r>
            <a:r>
              <a:rPr lang="en-US" altLang="en-US" sz="2000" b="1" dirty="0" smtClean="0">
                <a:solidFill>
                  <a:srgbClr val="000000"/>
                </a:solidFill>
                <a:latin typeface="Cambria" panose="02040503050406030204" pitchFamily="18" charset="0"/>
              </a:rPr>
              <a:t>Picture</a:t>
            </a:r>
            <a:endParaRPr lang="en-US" altLang="en-US" sz="2000" b="1" dirty="0" smtClean="0">
              <a:solidFill>
                <a:srgbClr val="000000"/>
              </a:solidFill>
              <a:latin typeface="Cambria" panose="02040503050406030204" pitchFamily="18" charset="0"/>
            </a:endParaRPr>
          </a:p>
        </p:txBody>
      </p:sp>
      <p:sp>
        <p:nvSpPr>
          <p:cNvPr id="41991" name="Text Box 36"/>
          <p:cNvSpPr txBox="1">
            <a:spLocks noChangeArrowheads="1"/>
          </p:cNvSpPr>
          <p:nvPr/>
        </p:nvSpPr>
        <p:spPr bwMode="auto">
          <a:xfrm>
            <a:off x="406400" y="3078162"/>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 </a:t>
            </a:r>
            <a:r>
              <a:rPr lang="en-US" altLang="en-US" sz="2000" b="1" dirty="0" err="1" smtClean="0">
                <a:solidFill>
                  <a:srgbClr val="000000"/>
                </a:solidFill>
                <a:latin typeface="Cambria" panose="02040503050406030204" pitchFamily="18" charset="0"/>
              </a:rPr>
              <a:t>MazeCell</a:t>
            </a:r>
            <a:r>
              <a:rPr lang="en-US" altLang="en-US" sz="2000" dirty="0" smtClean="0">
                <a:solidFill>
                  <a:srgbClr val="000000"/>
                </a:solidFill>
                <a:latin typeface="Cambria" panose="02040503050406030204" pitchFamily="18" charset="0"/>
              </a:rPr>
              <a:t> </a:t>
            </a:r>
            <a:r>
              <a:rPr lang="en-US" altLang="en-US" sz="2000" dirty="0" smtClean="0">
                <a:solidFill>
                  <a:srgbClr val="000000"/>
                </a:solidFill>
                <a:latin typeface="Cambria" panose="02040503050406030204" pitchFamily="18" charset="0"/>
              </a:rPr>
              <a:t>is </a:t>
            </a:r>
            <a:r>
              <a:rPr lang="en-US" altLang="en-US" sz="2000" b="1" i="1" dirty="0" smtClean="0">
                <a:solidFill>
                  <a:srgbClr val="800000"/>
                </a:solidFill>
                <a:latin typeface="Cambria" panose="02040503050406030204" pitchFamily="18" charset="0"/>
              </a:rPr>
              <a:t>part of </a:t>
            </a:r>
            <a:r>
              <a:rPr lang="en-US" altLang="en-US" sz="2000" dirty="0" smtClean="0">
                <a:solidFill>
                  <a:srgbClr val="000000"/>
                </a:solidFill>
                <a:latin typeface="Cambria" panose="02040503050406030204" pitchFamily="18" charset="0"/>
              </a:rPr>
              <a:t> a  </a:t>
            </a:r>
            <a:r>
              <a:rPr lang="en-US" altLang="en-US" sz="2000" b="1" dirty="0" smtClean="0">
                <a:solidFill>
                  <a:srgbClr val="000000"/>
                </a:solidFill>
                <a:latin typeface="Cambria" panose="02040503050406030204" pitchFamily="18" charset="0"/>
              </a:rPr>
              <a:t>Maze</a:t>
            </a:r>
          </a:p>
        </p:txBody>
      </p:sp>
      <p:sp>
        <p:nvSpPr>
          <p:cNvPr id="41992" name="Text Box 37"/>
          <p:cNvSpPr txBox="1">
            <a:spLocks noChangeArrowheads="1"/>
          </p:cNvSpPr>
          <p:nvPr/>
        </p:nvSpPr>
        <p:spPr bwMode="auto">
          <a:xfrm>
            <a:off x="407988" y="3421062"/>
            <a:ext cx="506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 </a:t>
            </a:r>
            <a:r>
              <a:rPr lang="en-US" altLang="en-US" sz="2000" b="1" dirty="0" smtClean="0">
                <a:solidFill>
                  <a:srgbClr val="000000"/>
                </a:solidFill>
                <a:latin typeface="Cambria" panose="02040503050406030204" pitchFamily="18" charset="0"/>
              </a:rPr>
              <a:t>char</a:t>
            </a:r>
            <a:r>
              <a:rPr lang="en-US" altLang="en-US" sz="2000" dirty="0" smtClean="0">
                <a:solidFill>
                  <a:srgbClr val="000000"/>
                </a:solidFill>
                <a:latin typeface="Cambria" panose="02040503050406030204" pitchFamily="18" charset="0"/>
              </a:rPr>
              <a:t> (the contents) is </a:t>
            </a:r>
            <a:r>
              <a:rPr lang="en-US" altLang="en-US" sz="2000" b="1" i="1" dirty="0" smtClean="0">
                <a:solidFill>
                  <a:srgbClr val="800000"/>
                </a:solidFill>
                <a:latin typeface="Cambria" panose="02040503050406030204" pitchFamily="18" charset="0"/>
              </a:rPr>
              <a:t>part of </a:t>
            </a:r>
            <a:r>
              <a:rPr lang="en-US" altLang="en-US" sz="2000" dirty="0" smtClean="0">
                <a:solidFill>
                  <a:srgbClr val="000000"/>
                </a:solidFill>
                <a:latin typeface="Cambria" panose="02040503050406030204" pitchFamily="18" charset="0"/>
              </a:rPr>
              <a:t> a </a:t>
            </a:r>
            <a:r>
              <a:rPr lang="en-US" altLang="en-US" sz="2000" b="1" dirty="0" err="1" smtClean="0">
                <a:solidFill>
                  <a:srgbClr val="000000"/>
                </a:solidFill>
                <a:latin typeface="Cambria" panose="02040503050406030204" pitchFamily="18" charset="0"/>
              </a:rPr>
              <a:t>MazeCell</a:t>
            </a:r>
            <a:endParaRPr lang="en-US" altLang="en-US" sz="2000" b="1" dirty="0" smtClean="0">
              <a:solidFill>
                <a:srgbClr val="000000"/>
              </a:solidFill>
              <a:latin typeface="Cambria" panose="02040503050406030204" pitchFamily="18" charset="0"/>
            </a:endParaRPr>
          </a:p>
        </p:txBody>
      </p:sp>
      <p:sp>
        <p:nvSpPr>
          <p:cNvPr id="41993" name="Text Box 40"/>
          <p:cNvSpPr txBox="1">
            <a:spLocks noChangeArrowheads="1"/>
          </p:cNvSpPr>
          <p:nvPr/>
        </p:nvSpPr>
        <p:spPr bwMode="auto">
          <a:xfrm>
            <a:off x="304800" y="1143000"/>
            <a:ext cx="81544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latin typeface="Cambria" panose="02040503050406030204" pitchFamily="18" charset="0"/>
              </a:rPr>
              <a:t>There are </a:t>
            </a:r>
            <a:r>
              <a:rPr lang="en-US" altLang="en-US" b="1" i="1" dirty="0" smtClean="0">
                <a:solidFill>
                  <a:srgbClr val="000000"/>
                </a:solidFill>
                <a:latin typeface="Cambria" panose="02040503050406030204" pitchFamily="18" charset="0"/>
              </a:rPr>
              <a:t>two</a:t>
            </a:r>
            <a:r>
              <a:rPr lang="en-US" altLang="en-US" i="1"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basic relationship types that Java models: </a:t>
            </a:r>
          </a:p>
        </p:txBody>
      </p:sp>
      <p:sp>
        <p:nvSpPr>
          <p:cNvPr id="41994" name="Text Box 44"/>
          <p:cNvSpPr txBox="1">
            <a:spLocks noChangeArrowheads="1"/>
          </p:cNvSpPr>
          <p:nvPr/>
        </p:nvSpPr>
        <p:spPr bwMode="auto">
          <a:xfrm>
            <a:off x="6130925" y="1828800"/>
            <a:ext cx="2328333" cy="830997"/>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mbria" panose="02040503050406030204" pitchFamily="18" charset="0"/>
              </a:rPr>
              <a:t>containment or embedding</a:t>
            </a:r>
          </a:p>
        </p:txBody>
      </p:sp>
      <p:sp>
        <p:nvSpPr>
          <p:cNvPr id="41995" name="Rectangle 1"/>
          <p:cNvSpPr>
            <a:spLocks noChangeArrowheads="1"/>
          </p:cNvSpPr>
          <p:nvPr/>
        </p:nvSpPr>
        <p:spPr bwMode="auto">
          <a:xfrm>
            <a:off x="152400" y="4267200"/>
            <a:ext cx="350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dirty="0" smtClean="0">
                <a:solidFill>
                  <a:srgbClr val="000000"/>
                </a:solidFill>
                <a:latin typeface="Courier New" pitchFamily="49" charset="0"/>
                <a:cs typeface="Courier New" pitchFamily="49" charset="0"/>
              </a:rPr>
              <a:t>class </a:t>
            </a:r>
            <a:r>
              <a:rPr lang="en-US" altLang="en-US" sz="1400" b="1" dirty="0" smtClean="0">
                <a:solidFill>
                  <a:srgbClr val="000000"/>
                </a:solidFill>
                <a:latin typeface="Courier New" pitchFamily="49" charset="0"/>
                <a:cs typeface="Courier New" pitchFamily="49" charset="0"/>
              </a:rPr>
              <a:t>Picture</a:t>
            </a:r>
            <a:endParaRPr lang="en-US" altLang="en-US" sz="1400" b="1" dirty="0" smtClean="0">
              <a:solidFill>
                <a:srgbClr val="000000"/>
              </a:solidFill>
              <a:latin typeface="Courier New" pitchFamily="49" charset="0"/>
              <a:cs typeface="Courier New" pitchFamily="49" charset="0"/>
            </a:endParaRPr>
          </a:p>
          <a:p>
            <a:pPr algn="l"/>
            <a:r>
              <a:rPr lang="en-US" altLang="en-US" sz="1400" b="1" dirty="0" smtClean="0">
                <a:solidFill>
                  <a:srgbClr val="000000"/>
                </a:solidFill>
                <a:latin typeface="Courier New" pitchFamily="49" charset="0"/>
                <a:cs typeface="Courier New" pitchFamily="49" charset="0"/>
              </a:rPr>
              <a:t>{</a:t>
            </a:r>
          </a:p>
          <a:p>
            <a:pPr algn="l"/>
            <a:r>
              <a:rPr lang="en-US" altLang="en-US" sz="1400" b="1" dirty="0" smtClean="0">
                <a:solidFill>
                  <a:srgbClr val="000000"/>
                </a:solidFill>
                <a:latin typeface="Courier New" pitchFamily="49" charset="0"/>
                <a:cs typeface="Courier New" pitchFamily="49" charset="0"/>
              </a:rPr>
              <a:t>  private </a:t>
            </a:r>
            <a:r>
              <a:rPr lang="en-US" altLang="en-US" sz="1400" b="1" dirty="0" smtClean="0">
                <a:solidFill>
                  <a:srgbClr val="000000"/>
                </a:solidFill>
                <a:latin typeface="Courier New" pitchFamily="49" charset="0"/>
                <a:cs typeface="Courier New" pitchFamily="49" charset="0"/>
              </a:rPr>
              <a:t>Pixel[][] pix;</a:t>
            </a:r>
            <a:endParaRPr lang="en-US" altLang="en-US" sz="1400" b="1" dirty="0" smtClean="0">
              <a:solidFill>
                <a:srgbClr val="000000"/>
              </a:solidFill>
              <a:latin typeface="Courier New" pitchFamily="49" charset="0"/>
              <a:cs typeface="Courier New" pitchFamily="49" charset="0"/>
            </a:endParaRPr>
          </a:p>
        </p:txBody>
      </p:sp>
      <p:sp>
        <p:nvSpPr>
          <p:cNvPr id="41996" name="Rectangle 36"/>
          <p:cNvSpPr>
            <a:spLocks noChangeArrowheads="1"/>
          </p:cNvSpPr>
          <p:nvPr/>
        </p:nvSpPr>
        <p:spPr bwMode="auto">
          <a:xfrm>
            <a:off x="3438525" y="4267200"/>
            <a:ext cx="2328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00000"/>
                </a:solidFill>
                <a:latin typeface="Courier New" pitchFamily="49" charset="0"/>
                <a:cs typeface="Courier New" pitchFamily="49" charset="0"/>
              </a:rPr>
              <a:t>class Maze</a:t>
            </a:r>
          </a:p>
          <a:p>
            <a:pPr algn="l"/>
            <a:r>
              <a:rPr lang="en-US" altLang="en-US" sz="1400" b="1" smtClean="0">
                <a:solidFill>
                  <a:srgbClr val="000000"/>
                </a:solidFill>
                <a:latin typeface="Courier New" pitchFamily="49" charset="0"/>
                <a:cs typeface="Courier New" pitchFamily="49" charset="0"/>
              </a:rPr>
              <a:t>{</a:t>
            </a:r>
          </a:p>
          <a:p>
            <a:pPr algn="l"/>
            <a:r>
              <a:rPr lang="en-US" altLang="en-US" sz="1400" b="1" smtClean="0">
                <a:solidFill>
                  <a:srgbClr val="000000"/>
                </a:solidFill>
                <a:latin typeface="Courier New" pitchFamily="49" charset="0"/>
                <a:cs typeface="Courier New" pitchFamily="49" charset="0"/>
              </a:rPr>
              <a:t>  MazeCell[][] maze;</a:t>
            </a:r>
          </a:p>
        </p:txBody>
      </p:sp>
      <p:sp>
        <p:nvSpPr>
          <p:cNvPr id="41997" name="Rectangle 37"/>
          <p:cNvSpPr>
            <a:spLocks noChangeArrowheads="1"/>
          </p:cNvSpPr>
          <p:nvPr/>
        </p:nvSpPr>
        <p:spPr bwMode="auto">
          <a:xfrm>
            <a:off x="6029325" y="4267200"/>
            <a:ext cx="29670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00000"/>
                </a:solidFill>
                <a:latin typeface="Courier New" pitchFamily="49" charset="0"/>
                <a:cs typeface="Courier New" pitchFamily="49" charset="0"/>
              </a:rPr>
              <a:t>class MazeCell</a:t>
            </a:r>
          </a:p>
          <a:p>
            <a:pPr algn="l"/>
            <a:r>
              <a:rPr lang="en-US" altLang="en-US" sz="1400" b="1" smtClean="0">
                <a:solidFill>
                  <a:srgbClr val="000000"/>
                </a:solidFill>
                <a:latin typeface="Courier New" pitchFamily="49" charset="0"/>
                <a:cs typeface="Courier New" pitchFamily="49" charset="0"/>
              </a:rPr>
              <a:t>{</a:t>
            </a:r>
          </a:p>
          <a:p>
            <a:pPr algn="l"/>
            <a:r>
              <a:rPr lang="en-US" altLang="en-US" sz="1400" b="1" smtClean="0">
                <a:solidFill>
                  <a:srgbClr val="000000"/>
                </a:solidFill>
                <a:latin typeface="Courier New" pitchFamily="49" charset="0"/>
                <a:cs typeface="Courier New" pitchFamily="49" charset="0"/>
              </a:rPr>
              <a:t>  private int row;</a:t>
            </a:r>
          </a:p>
          <a:p>
            <a:pPr algn="l"/>
            <a:r>
              <a:rPr lang="en-US" altLang="en-US" sz="1400" b="1" smtClean="0">
                <a:solidFill>
                  <a:srgbClr val="000000"/>
                </a:solidFill>
                <a:latin typeface="Courier New" pitchFamily="49" charset="0"/>
                <a:cs typeface="Courier New" pitchFamily="49" charset="0"/>
              </a:rPr>
              <a:t>  private int col;</a:t>
            </a:r>
          </a:p>
          <a:p>
            <a:pPr algn="l"/>
            <a:r>
              <a:rPr lang="en-US" altLang="en-US" sz="1400" b="1" smtClean="0">
                <a:solidFill>
                  <a:srgbClr val="000000"/>
                </a:solidFill>
                <a:latin typeface="Courier New" pitchFamily="49" charset="0"/>
                <a:cs typeface="Courier New" pitchFamily="49" charset="0"/>
              </a:rPr>
              <a:t>  private char contents;</a:t>
            </a:r>
          </a:p>
          <a:p>
            <a:pPr algn="l"/>
            <a:r>
              <a:rPr lang="en-US" altLang="en-US" sz="1400" b="1" smtClean="0">
                <a:solidFill>
                  <a:srgbClr val="000000"/>
                </a:solidFill>
                <a:latin typeface="Courier New" pitchFamily="49" charset="0"/>
                <a:cs typeface="Courier New" pitchFamily="49" charset="0"/>
              </a:rPr>
              <a:t>  private boolean visited; </a:t>
            </a:r>
          </a:p>
        </p:txBody>
      </p:sp>
      <p:sp>
        <p:nvSpPr>
          <p:cNvPr id="41998" name="Rounded Rectangle 2"/>
          <p:cNvSpPr>
            <a:spLocks noChangeArrowheads="1"/>
          </p:cNvSpPr>
          <p:nvPr/>
        </p:nvSpPr>
        <p:spPr bwMode="auto">
          <a:xfrm>
            <a:off x="3367088" y="4114800"/>
            <a:ext cx="2400300" cy="2590800"/>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Tree>
    <p:extLst>
      <p:ext uri="{BB962C8B-B14F-4D97-AF65-F5344CB8AC3E}">
        <p14:creationId xmlns:p14="http://schemas.microsoft.com/office/powerpoint/2010/main" val="1652422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38"/>
          <p:cNvSpPr>
            <a:spLocks noChangeArrowheads="1"/>
          </p:cNvSpPr>
          <p:nvPr/>
        </p:nvSpPr>
        <p:spPr bwMode="auto">
          <a:xfrm>
            <a:off x="62865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11" name="Rounded Rectangle 39"/>
          <p:cNvSpPr>
            <a:spLocks noChangeArrowheads="1"/>
          </p:cNvSpPr>
          <p:nvPr/>
        </p:nvSpPr>
        <p:spPr bwMode="auto">
          <a:xfrm>
            <a:off x="2286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12" name="Text Box 31"/>
          <p:cNvSpPr txBox="1">
            <a:spLocks noChangeArrowheads="1"/>
          </p:cNvSpPr>
          <p:nvPr/>
        </p:nvSpPr>
        <p:spPr bwMode="auto">
          <a:xfrm>
            <a:off x="1600200" y="1952625"/>
            <a:ext cx="1409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solidFill>
                  <a:srgbClr val="800000"/>
                </a:solidFill>
                <a:latin typeface="Textile" charset="0"/>
              </a:rPr>
              <a:t>Kind-of</a:t>
            </a:r>
            <a:endParaRPr lang="en-US" altLang="en-US" smtClean="0">
              <a:solidFill>
                <a:srgbClr val="800000"/>
              </a:solidFill>
              <a:latin typeface="Times" charset="0"/>
            </a:endParaRPr>
          </a:p>
        </p:txBody>
      </p:sp>
      <p:grpSp>
        <p:nvGrpSpPr>
          <p:cNvPr id="43017" name="Group 47"/>
          <p:cNvGrpSpPr>
            <a:grpSpLocks/>
          </p:cNvGrpSpPr>
          <p:nvPr>
            <p:custDataLst>
              <p:tags r:id="rId1"/>
            </p:custDataLst>
          </p:nvPr>
        </p:nvGrpSpPr>
        <p:grpSpPr bwMode="auto">
          <a:xfrm>
            <a:off x="4148931" y="3372644"/>
            <a:ext cx="369887" cy="417513"/>
            <a:chOff x="2928" y="1051"/>
            <a:chExt cx="840" cy="957"/>
          </a:xfrm>
        </p:grpSpPr>
        <p:sp>
          <p:nvSpPr>
            <p:cNvPr id="43028"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29"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0"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1"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2"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3"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4"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5"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6"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7"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38"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39"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40"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3018" name="Text Box 61"/>
          <p:cNvSpPr txBox="1">
            <a:spLocks noChangeArrowheads="1"/>
          </p:cNvSpPr>
          <p:nvPr/>
        </p:nvSpPr>
        <p:spPr bwMode="auto">
          <a:xfrm>
            <a:off x="4499768" y="3325019"/>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9200"/>
                </a:solidFill>
              </a:rPr>
              <a:t>"is-a"! </a:t>
            </a:r>
          </a:p>
        </p:txBody>
      </p:sp>
      <p:sp>
        <p:nvSpPr>
          <p:cNvPr id="43019" name="Rectangle 34"/>
          <p:cNvSpPr>
            <a:spLocks noChangeArrowheads="1"/>
          </p:cNvSpPr>
          <p:nvPr/>
        </p:nvSpPr>
        <p:spPr bwMode="auto">
          <a:xfrm>
            <a:off x="342900" y="4630738"/>
            <a:ext cx="3505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00000"/>
                </a:solidFill>
                <a:latin typeface="Courier New" pitchFamily="49" charset="0"/>
                <a:cs typeface="Courier New" pitchFamily="49" charset="0"/>
              </a:rPr>
              <a:t>class String</a:t>
            </a:r>
          </a:p>
          <a:p>
            <a:pPr algn="l"/>
            <a:r>
              <a:rPr lang="en-US" altLang="en-US" sz="1400" b="1" smtClean="0">
                <a:solidFill>
                  <a:srgbClr val="000000"/>
                </a:solidFill>
                <a:latin typeface="Courier New" pitchFamily="49" charset="0"/>
                <a:cs typeface="Courier New" pitchFamily="49" charset="0"/>
              </a:rPr>
              <a:t> </a:t>
            </a:r>
            <a:r>
              <a:rPr lang="en-US" altLang="en-US" sz="1400" b="1" u="sng" smtClean="0">
                <a:solidFill>
                  <a:srgbClr val="0333FF"/>
                </a:solidFill>
                <a:latin typeface="Courier New" pitchFamily="49" charset="0"/>
                <a:cs typeface="Courier New" pitchFamily="49" charset="0"/>
              </a:rPr>
              <a:t>extends Object</a:t>
            </a:r>
          </a:p>
          <a:p>
            <a:pPr algn="l"/>
            <a:r>
              <a:rPr lang="en-US" altLang="en-US" sz="1400" b="1" smtClean="0">
                <a:solidFill>
                  <a:srgbClr val="000000"/>
                </a:solidFill>
                <a:latin typeface="Courier New" pitchFamily="49" charset="0"/>
                <a:cs typeface="Courier New" pitchFamily="49" charset="0"/>
              </a:rPr>
              <a:t>{</a:t>
            </a:r>
          </a:p>
          <a:p>
            <a:pPr algn="l"/>
            <a:r>
              <a:rPr lang="en-US" altLang="en-US" sz="1400" b="1" smtClean="0">
                <a:solidFill>
                  <a:srgbClr val="000000"/>
                </a:solidFill>
                <a:latin typeface="Courier New" pitchFamily="49" charset="0"/>
                <a:cs typeface="Courier New" pitchFamily="49" charset="0"/>
              </a:rPr>
              <a:t>  private char[] data;</a:t>
            </a:r>
          </a:p>
        </p:txBody>
      </p:sp>
      <p:sp>
        <p:nvSpPr>
          <p:cNvPr id="43020" name="Rectangle 36"/>
          <p:cNvSpPr>
            <a:spLocks noChangeArrowheads="1"/>
          </p:cNvSpPr>
          <p:nvPr/>
        </p:nvSpPr>
        <p:spPr bwMode="auto">
          <a:xfrm>
            <a:off x="3314700" y="4630738"/>
            <a:ext cx="2967038"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dirty="0" smtClean="0">
                <a:solidFill>
                  <a:srgbClr val="000000"/>
                </a:solidFill>
                <a:latin typeface="Courier New" pitchFamily="49" charset="0"/>
                <a:cs typeface="Courier New" pitchFamily="49" charset="0"/>
              </a:rPr>
              <a:t>class </a:t>
            </a:r>
            <a:r>
              <a:rPr lang="en-US" altLang="en-US" sz="1400" b="1" dirty="0" smtClean="0">
                <a:solidFill>
                  <a:srgbClr val="000000"/>
                </a:solidFill>
                <a:latin typeface="Courier New" pitchFamily="49" charset="0"/>
                <a:cs typeface="Courier New" pitchFamily="49" charset="0"/>
              </a:rPr>
              <a:t>Maze</a:t>
            </a:r>
            <a:endParaRPr lang="en-US" altLang="en-US" sz="1400" b="1" dirty="0" smtClean="0">
              <a:solidFill>
                <a:srgbClr val="000000"/>
              </a:solidFill>
              <a:latin typeface="Courier New" pitchFamily="49" charset="0"/>
              <a:cs typeface="Courier New" pitchFamily="49" charset="0"/>
            </a:endParaRPr>
          </a:p>
          <a:p>
            <a:pPr algn="l"/>
            <a:r>
              <a:rPr lang="en-US" altLang="en-US" sz="1400" b="1" dirty="0" smtClean="0">
                <a:solidFill>
                  <a:srgbClr val="000000"/>
                </a:solidFill>
                <a:latin typeface="Courier New" pitchFamily="49" charset="0"/>
                <a:cs typeface="Courier New" pitchFamily="49" charset="0"/>
              </a:rPr>
              <a:t>  </a:t>
            </a:r>
            <a:r>
              <a:rPr lang="en-US" altLang="en-US" sz="1400" b="1" u="sng" dirty="0" smtClean="0">
                <a:solidFill>
                  <a:srgbClr val="0333FF"/>
                </a:solidFill>
                <a:latin typeface="Courier New" pitchFamily="49" charset="0"/>
                <a:cs typeface="Courier New" pitchFamily="49" charset="0"/>
              </a:rPr>
              <a:t>extends Object</a:t>
            </a:r>
          </a:p>
          <a:p>
            <a:pPr algn="l"/>
            <a:r>
              <a:rPr lang="en-US" altLang="en-US" sz="1400" b="1" dirty="0" smtClean="0">
                <a:solidFill>
                  <a:srgbClr val="000000"/>
                </a:solidFill>
                <a:latin typeface="Courier New" pitchFamily="49" charset="0"/>
                <a:cs typeface="Courier New" pitchFamily="49" charset="0"/>
              </a:rPr>
              <a:t>{</a:t>
            </a:r>
          </a:p>
          <a:p>
            <a:pPr algn="l">
              <a:lnSpc>
                <a:spcPts val="1200"/>
              </a:lnSpc>
            </a:pPr>
            <a:r>
              <a:rPr lang="en-US" altLang="en-US" sz="1400" b="1" dirty="0" smtClean="0">
                <a:solidFill>
                  <a:srgbClr val="000000"/>
                </a:solidFill>
                <a:latin typeface="Courier New" pitchFamily="49" charset="0"/>
                <a:cs typeface="Courier New" pitchFamily="49" charset="0"/>
              </a:rPr>
              <a:t>  </a:t>
            </a:r>
            <a:r>
              <a:rPr lang="en-US" altLang="en-US" sz="1400" b="1" dirty="0" err="1" smtClean="0">
                <a:solidFill>
                  <a:srgbClr val="000000"/>
                </a:solidFill>
                <a:latin typeface="Courier New" pitchFamily="49" charset="0"/>
                <a:cs typeface="Courier New" pitchFamily="49" charset="0"/>
              </a:rPr>
              <a:t>MazeCell</a:t>
            </a:r>
            <a:r>
              <a:rPr lang="en-US" altLang="en-US" sz="1400" b="1" dirty="0" smtClean="0">
                <a:solidFill>
                  <a:srgbClr val="000000"/>
                </a:solidFill>
                <a:latin typeface="Courier New" pitchFamily="49" charset="0"/>
                <a:cs typeface="Courier New" pitchFamily="49" charset="0"/>
              </a:rPr>
              <a:t>[][] maze;</a:t>
            </a:r>
            <a:endParaRPr lang="en-US" altLang="en-US" sz="1400" b="1" dirty="0" smtClean="0">
              <a:solidFill>
                <a:srgbClr val="000000"/>
              </a:solidFill>
              <a:latin typeface="Courier New" pitchFamily="49" charset="0"/>
              <a:cs typeface="Courier New" pitchFamily="49" charset="0"/>
            </a:endParaRPr>
          </a:p>
        </p:txBody>
      </p:sp>
      <p:sp>
        <p:nvSpPr>
          <p:cNvPr id="43021" name="Rectangle 37"/>
          <p:cNvSpPr>
            <a:spLocks noChangeArrowheads="1"/>
          </p:cNvSpPr>
          <p:nvPr/>
        </p:nvSpPr>
        <p:spPr bwMode="auto">
          <a:xfrm>
            <a:off x="6453009" y="4630738"/>
            <a:ext cx="228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dirty="0" smtClean="0">
                <a:solidFill>
                  <a:srgbClr val="000000"/>
                </a:solidFill>
                <a:latin typeface="Courier New" pitchFamily="49" charset="0"/>
                <a:cs typeface="Courier New" pitchFamily="49" charset="0"/>
              </a:rPr>
              <a:t>class </a:t>
            </a:r>
            <a:r>
              <a:rPr lang="en-US" altLang="en-US" sz="1400" b="1" dirty="0" err="1" smtClean="0">
                <a:solidFill>
                  <a:srgbClr val="000000"/>
                </a:solidFill>
                <a:latin typeface="Courier New" pitchFamily="49" charset="0"/>
                <a:cs typeface="Courier New" pitchFamily="49" charset="0"/>
              </a:rPr>
              <a:t>Spampede</a:t>
            </a:r>
            <a:endParaRPr lang="en-US" altLang="en-US" sz="1400" b="1" dirty="0" smtClean="0">
              <a:solidFill>
                <a:srgbClr val="000000"/>
              </a:solidFill>
              <a:latin typeface="Courier New" pitchFamily="49" charset="0"/>
              <a:cs typeface="Courier New" pitchFamily="49" charset="0"/>
            </a:endParaRPr>
          </a:p>
          <a:p>
            <a:pPr algn="l"/>
            <a:r>
              <a:rPr lang="en-US" altLang="en-US" sz="1400" b="1" dirty="0" smtClean="0">
                <a:solidFill>
                  <a:srgbClr val="000000"/>
                </a:solidFill>
                <a:latin typeface="Courier New" pitchFamily="49" charset="0"/>
                <a:cs typeface="Courier New" pitchFamily="49" charset="0"/>
              </a:rPr>
              <a:t>  </a:t>
            </a:r>
            <a:r>
              <a:rPr lang="en-US" altLang="en-US" sz="1400" b="1" u="sng" dirty="0" smtClean="0">
                <a:solidFill>
                  <a:srgbClr val="0000FF"/>
                </a:solidFill>
                <a:latin typeface="Courier New" pitchFamily="49" charset="0"/>
                <a:cs typeface="Courier New" pitchFamily="49" charset="0"/>
              </a:rPr>
              <a:t>extends </a:t>
            </a:r>
            <a:r>
              <a:rPr lang="en-US" altLang="en-US" sz="1400" b="1" u="sng" dirty="0" err="1" smtClean="0">
                <a:solidFill>
                  <a:srgbClr val="0000FF"/>
                </a:solidFill>
                <a:latin typeface="Courier New" pitchFamily="49" charset="0"/>
                <a:cs typeface="Courier New" pitchFamily="49" charset="0"/>
              </a:rPr>
              <a:t>JApplet</a:t>
            </a:r>
            <a:endParaRPr lang="en-US" altLang="en-US" sz="1400" b="1" u="sng" dirty="0" smtClean="0">
              <a:solidFill>
                <a:srgbClr val="0000FF"/>
              </a:solidFill>
              <a:latin typeface="Courier New" pitchFamily="49" charset="0"/>
              <a:cs typeface="Courier New" pitchFamily="49" charset="0"/>
            </a:endParaRPr>
          </a:p>
          <a:p>
            <a:pPr algn="l"/>
            <a:r>
              <a:rPr lang="en-US" altLang="en-US" sz="1400" b="1" dirty="0" smtClean="0">
                <a:solidFill>
                  <a:srgbClr val="000000"/>
                </a:solidFill>
                <a:latin typeface="Courier New" pitchFamily="49" charset="0"/>
                <a:cs typeface="Courier New" pitchFamily="49" charset="0"/>
              </a:rPr>
              <a:t>{</a:t>
            </a:r>
          </a:p>
          <a:p>
            <a:pPr algn="l"/>
            <a:r>
              <a:rPr lang="en-US" altLang="en-US" sz="1400" b="1" dirty="0" smtClean="0">
                <a:solidFill>
                  <a:srgbClr val="000000"/>
                </a:solidFill>
                <a:latin typeface="Courier New" pitchFamily="49" charset="0"/>
                <a:cs typeface="Courier New" pitchFamily="49" charset="0"/>
              </a:rPr>
              <a:t>   </a:t>
            </a:r>
          </a:p>
        </p:txBody>
      </p:sp>
      <p:sp>
        <p:nvSpPr>
          <p:cNvPr id="43022" name="Rectangle 2"/>
          <p:cNvSpPr>
            <a:spLocks noChangeArrowheads="1"/>
          </p:cNvSpPr>
          <p:nvPr/>
        </p:nvSpPr>
        <p:spPr bwMode="auto">
          <a:xfrm>
            <a:off x="838200" y="204788"/>
            <a:ext cx="7345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4400" dirty="0" smtClean="0">
                <a:solidFill>
                  <a:srgbClr val="000000"/>
                </a:solidFill>
                <a:latin typeface="Cambria" panose="02040503050406030204" pitchFamily="18" charset="0"/>
              </a:rPr>
              <a:t>Data design #</a:t>
            </a:r>
            <a:r>
              <a:rPr lang="en-US" altLang="en-US" sz="4400" dirty="0" smtClean="0">
                <a:solidFill>
                  <a:srgbClr val="000000"/>
                </a:solidFill>
                <a:latin typeface="Cambria" panose="02040503050406030204" pitchFamily="18" charset="0"/>
              </a:rPr>
              <a:t>2:  </a:t>
            </a:r>
            <a:r>
              <a:rPr lang="en-US" altLang="en-US" sz="4400" i="1" dirty="0" smtClean="0">
                <a:solidFill>
                  <a:srgbClr val="000000"/>
                </a:solidFill>
                <a:latin typeface="Cambria" panose="02040503050406030204" pitchFamily="18" charset="0"/>
              </a:rPr>
              <a:t>kind-of</a:t>
            </a:r>
            <a:endParaRPr lang="en-US" altLang="en-US" sz="4400" i="1" dirty="0" smtClean="0">
              <a:solidFill>
                <a:srgbClr val="000000"/>
              </a:solidFill>
              <a:latin typeface="Cambria" panose="02040503050406030204" pitchFamily="18" charset="0"/>
            </a:endParaRPr>
          </a:p>
        </p:txBody>
      </p:sp>
      <p:sp>
        <p:nvSpPr>
          <p:cNvPr id="43024" name="Text Box 40"/>
          <p:cNvSpPr txBox="1">
            <a:spLocks noChangeArrowheads="1"/>
          </p:cNvSpPr>
          <p:nvPr/>
        </p:nvSpPr>
        <p:spPr bwMode="auto">
          <a:xfrm>
            <a:off x="304800" y="1143000"/>
            <a:ext cx="8058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latin typeface="Cambria" panose="02040503050406030204" pitchFamily="18" charset="0"/>
              </a:rPr>
              <a:t>There are </a:t>
            </a:r>
            <a:r>
              <a:rPr lang="en-US" altLang="en-US" b="1" i="1" dirty="0" smtClean="0">
                <a:solidFill>
                  <a:srgbClr val="000000"/>
                </a:solidFill>
                <a:latin typeface="Cambria" panose="02040503050406030204" pitchFamily="18" charset="0"/>
              </a:rPr>
              <a:t>two</a:t>
            </a:r>
            <a:r>
              <a:rPr lang="en-US" altLang="en-US" i="1"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basic relationship types that Java models: </a:t>
            </a:r>
          </a:p>
        </p:txBody>
      </p:sp>
      <p:sp>
        <p:nvSpPr>
          <p:cNvPr id="43025" name="Rounded Rectangle 38"/>
          <p:cNvSpPr>
            <a:spLocks noChangeArrowheads="1"/>
          </p:cNvSpPr>
          <p:nvPr/>
        </p:nvSpPr>
        <p:spPr bwMode="auto">
          <a:xfrm>
            <a:off x="3276600" y="4495800"/>
            <a:ext cx="2762250" cy="2011363"/>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26" name="Rectangle 1"/>
          <p:cNvSpPr>
            <a:spLocks noChangeArrowheads="1"/>
          </p:cNvSpPr>
          <p:nvPr/>
        </p:nvSpPr>
        <p:spPr bwMode="auto">
          <a:xfrm>
            <a:off x="6239403" y="2814637"/>
            <a:ext cx="192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i="1" dirty="0" smtClean="0">
                <a:solidFill>
                  <a:srgbClr val="800000"/>
                </a:solidFill>
                <a:latin typeface="Cambria" pitchFamily="18" charset="0"/>
              </a:rPr>
              <a:t>"Inheritance"</a:t>
            </a:r>
            <a:endParaRPr lang="en-US" altLang="en-US" i="1" dirty="0" smtClean="0">
              <a:solidFill>
                <a:srgbClr val="000000"/>
              </a:solidFill>
              <a:latin typeface="Cambria" pitchFamily="18" charset="0"/>
            </a:endParaRPr>
          </a:p>
        </p:txBody>
      </p:sp>
      <p:sp>
        <p:nvSpPr>
          <p:cNvPr id="33" name="Text Box 30"/>
          <p:cNvSpPr txBox="1">
            <a:spLocks noChangeArrowheads="1"/>
          </p:cNvSpPr>
          <p:nvPr/>
        </p:nvSpPr>
        <p:spPr bwMode="auto">
          <a:xfrm>
            <a:off x="838200" y="1828800"/>
            <a:ext cx="4129088" cy="461665"/>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latin typeface="Cambria" panose="02040503050406030204" pitchFamily="18" charset="0"/>
              </a:rPr>
              <a:t>(1)  </a:t>
            </a:r>
            <a:r>
              <a:rPr lang="en-US" altLang="en-US" dirty="0" smtClean="0">
                <a:latin typeface="Cambria" panose="02040503050406030204" pitchFamily="18" charset="0"/>
              </a:rPr>
              <a:t>the </a:t>
            </a:r>
            <a:r>
              <a:rPr lang="en-US" altLang="en-US" b="1" dirty="0" smtClean="0">
                <a:latin typeface="Cambria" panose="02040503050406030204" pitchFamily="18" charset="0"/>
              </a:rPr>
              <a:t>kind-of</a:t>
            </a:r>
            <a:r>
              <a:rPr lang="en-US" altLang="en-US" dirty="0" smtClean="0">
                <a:latin typeface="Cambria" panose="02040503050406030204" pitchFamily="18" charset="0"/>
              </a:rPr>
              <a:t> relationship</a:t>
            </a:r>
            <a:endParaRPr lang="en-US" altLang="en-US" dirty="0" smtClean="0">
              <a:latin typeface="Cambria" panose="02040503050406030204" pitchFamily="18" charset="0"/>
            </a:endParaRPr>
          </a:p>
        </p:txBody>
      </p:sp>
      <p:sp>
        <p:nvSpPr>
          <p:cNvPr id="34" name="Text Box 32"/>
          <p:cNvSpPr txBox="1">
            <a:spLocks noChangeArrowheads="1"/>
          </p:cNvSpPr>
          <p:nvPr/>
        </p:nvSpPr>
        <p:spPr bwMode="auto">
          <a:xfrm>
            <a:off x="406400" y="2743200"/>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t>
            </a:r>
            <a:r>
              <a:rPr lang="en-US" altLang="en-US" sz="2000" dirty="0" smtClean="0">
                <a:solidFill>
                  <a:srgbClr val="000000"/>
                </a:solidFill>
                <a:latin typeface="Cambria" panose="02040503050406030204" pitchFamily="18" charset="0"/>
              </a:rPr>
              <a:t>a </a:t>
            </a:r>
            <a:r>
              <a:rPr lang="en-US" altLang="en-US" sz="2000" b="1" dirty="0" smtClean="0">
                <a:solidFill>
                  <a:srgbClr val="000000"/>
                </a:solidFill>
                <a:latin typeface="Cambria" panose="02040503050406030204" pitchFamily="18" charset="0"/>
              </a:rPr>
              <a:t>String  </a:t>
            </a:r>
            <a:r>
              <a:rPr lang="en-US" altLang="en-US" sz="2000" dirty="0" smtClean="0">
                <a:solidFill>
                  <a:srgbClr val="000000"/>
                </a:solidFill>
                <a:latin typeface="Cambria" panose="02040503050406030204" pitchFamily="18" charset="0"/>
              </a:rPr>
              <a:t>is </a:t>
            </a:r>
            <a:r>
              <a:rPr lang="en-US" altLang="en-US" sz="2000" b="1" i="1" dirty="0" smtClean="0">
                <a:solidFill>
                  <a:srgbClr val="C00000"/>
                </a:solidFill>
                <a:latin typeface="Cambria" panose="02040503050406030204" pitchFamily="18" charset="0"/>
              </a:rPr>
              <a:t>a kind of</a:t>
            </a:r>
            <a:r>
              <a:rPr lang="en-US" altLang="en-US" sz="2000" dirty="0" smtClean="0">
                <a:solidFill>
                  <a:srgbClr val="C00000"/>
                </a:solidFill>
                <a:latin typeface="Cambria" panose="02040503050406030204" pitchFamily="18" charset="0"/>
              </a:rPr>
              <a:t>  </a:t>
            </a:r>
            <a:r>
              <a:rPr lang="en-US" altLang="en-US" sz="2000" dirty="0" smtClean="0">
                <a:solidFill>
                  <a:srgbClr val="000000"/>
                </a:solidFill>
                <a:latin typeface="Cambria" panose="02040503050406030204" pitchFamily="18" charset="0"/>
              </a:rPr>
              <a:t>an  </a:t>
            </a:r>
            <a:r>
              <a:rPr lang="en-US" altLang="en-US" sz="2000" b="1" dirty="0" smtClean="0">
                <a:solidFill>
                  <a:srgbClr val="000000"/>
                </a:solidFill>
                <a:latin typeface="Cambria" panose="02040503050406030204" pitchFamily="18" charset="0"/>
              </a:rPr>
              <a:t>Object</a:t>
            </a:r>
            <a:endParaRPr lang="en-US" altLang="en-US" sz="2000" b="1" dirty="0" smtClean="0">
              <a:solidFill>
                <a:srgbClr val="000000"/>
              </a:solidFill>
              <a:latin typeface="Cambria" panose="02040503050406030204" pitchFamily="18" charset="0"/>
            </a:endParaRPr>
          </a:p>
        </p:txBody>
      </p:sp>
      <p:sp>
        <p:nvSpPr>
          <p:cNvPr id="35" name="Text Box 36"/>
          <p:cNvSpPr txBox="1">
            <a:spLocks noChangeArrowheads="1"/>
          </p:cNvSpPr>
          <p:nvPr/>
        </p:nvSpPr>
        <p:spPr bwMode="auto">
          <a:xfrm>
            <a:off x="406400" y="3078162"/>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 </a:t>
            </a:r>
            <a:r>
              <a:rPr lang="en-US" altLang="en-US" sz="2000" b="1" dirty="0" smtClean="0">
                <a:solidFill>
                  <a:srgbClr val="000000"/>
                </a:solidFill>
                <a:latin typeface="Cambria" panose="02040503050406030204" pitchFamily="18" charset="0"/>
              </a:rPr>
              <a:t>Maze</a:t>
            </a:r>
            <a:r>
              <a:rPr lang="en-US" altLang="en-US" sz="2000" dirty="0" smtClean="0">
                <a:solidFill>
                  <a:srgbClr val="000000"/>
                </a:solidFill>
                <a:latin typeface="Cambria" panose="02040503050406030204" pitchFamily="18" charset="0"/>
              </a:rPr>
              <a:t> </a:t>
            </a:r>
            <a:r>
              <a:rPr lang="en-US" altLang="en-US" sz="2000" b="1" i="1" dirty="0" smtClean="0">
                <a:solidFill>
                  <a:srgbClr val="C00000"/>
                </a:solidFill>
                <a:latin typeface="Cambria" panose="02040503050406030204" pitchFamily="18" charset="0"/>
              </a:rPr>
              <a:t>is an </a:t>
            </a:r>
            <a:r>
              <a:rPr lang="en-US" altLang="en-US" sz="2000" b="1" dirty="0" smtClean="0">
                <a:solidFill>
                  <a:srgbClr val="000000"/>
                </a:solidFill>
                <a:latin typeface="Cambria" panose="02040503050406030204" pitchFamily="18" charset="0"/>
              </a:rPr>
              <a:t>Object</a:t>
            </a:r>
            <a:endParaRPr lang="en-US" altLang="en-US" sz="2000" b="1" dirty="0" smtClean="0">
              <a:solidFill>
                <a:srgbClr val="000000"/>
              </a:solidFill>
              <a:latin typeface="Cambria" panose="02040503050406030204" pitchFamily="18" charset="0"/>
            </a:endParaRPr>
          </a:p>
        </p:txBody>
      </p:sp>
      <p:sp>
        <p:nvSpPr>
          <p:cNvPr id="36" name="Text Box 37"/>
          <p:cNvSpPr txBox="1">
            <a:spLocks noChangeArrowheads="1"/>
          </p:cNvSpPr>
          <p:nvPr/>
        </p:nvSpPr>
        <p:spPr bwMode="auto">
          <a:xfrm>
            <a:off x="407988" y="3421062"/>
            <a:ext cx="5065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 </a:t>
            </a:r>
            <a:r>
              <a:rPr lang="en-US" altLang="en-US" sz="2000" b="1" dirty="0" err="1" smtClean="0">
                <a:solidFill>
                  <a:srgbClr val="000000"/>
                </a:solidFill>
                <a:latin typeface="Cambria" panose="02040503050406030204" pitchFamily="18" charset="0"/>
              </a:rPr>
              <a:t>Spampede</a:t>
            </a:r>
            <a:r>
              <a:rPr lang="en-US" altLang="en-US" sz="2000" dirty="0" smtClean="0">
                <a:solidFill>
                  <a:srgbClr val="000000"/>
                </a:solidFill>
                <a:latin typeface="Cambria" panose="02040503050406030204" pitchFamily="18" charset="0"/>
              </a:rPr>
              <a:t>  </a:t>
            </a:r>
            <a:r>
              <a:rPr lang="en-US" altLang="en-US" sz="2000" b="1" i="1" dirty="0" smtClean="0">
                <a:solidFill>
                  <a:srgbClr val="C00000"/>
                </a:solidFill>
                <a:latin typeface="Cambria" panose="02040503050406030204" pitchFamily="18" charset="0"/>
              </a:rPr>
              <a:t>is a </a:t>
            </a:r>
            <a:r>
              <a:rPr lang="en-US" altLang="en-US" sz="2000" dirty="0" smtClean="0">
                <a:solidFill>
                  <a:srgbClr val="C00000"/>
                </a:solidFill>
                <a:latin typeface="Cambria" panose="02040503050406030204" pitchFamily="18" charset="0"/>
              </a:rPr>
              <a:t> </a:t>
            </a:r>
            <a:r>
              <a:rPr lang="en-US" altLang="en-US" sz="2000" b="1" dirty="0" err="1" smtClean="0">
                <a:solidFill>
                  <a:srgbClr val="000000"/>
                </a:solidFill>
                <a:latin typeface="Cambria" panose="02040503050406030204" pitchFamily="18" charset="0"/>
              </a:rPr>
              <a:t>JApplet</a:t>
            </a:r>
            <a:endParaRPr lang="en-US" altLang="en-US" sz="2000" b="1" dirty="0" smtClean="0">
              <a:solidFill>
                <a:srgbClr val="000000"/>
              </a:solidFill>
              <a:latin typeface="Cambria" panose="02040503050406030204" pitchFamily="18" charset="0"/>
            </a:endParaRPr>
          </a:p>
        </p:txBody>
      </p:sp>
      <p:sp>
        <p:nvSpPr>
          <p:cNvPr id="37" name="Text Box 44"/>
          <p:cNvSpPr txBox="1">
            <a:spLocks noChangeArrowheads="1"/>
          </p:cNvSpPr>
          <p:nvPr/>
        </p:nvSpPr>
        <p:spPr bwMode="auto">
          <a:xfrm>
            <a:off x="6038850" y="1828800"/>
            <a:ext cx="2328333" cy="461665"/>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mbria" panose="02040503050406030204" pitchFamily="18" charset="0"/>
              </a:rPr>
              <a:t>extensions</a:t>
            </a:r>
            <a:endParaRPr lang="en-US" altLang="en-US" dirty="0" smtClean="0">
              <a:solidFill>
                <a:srgbClr val="000000"/>
              </a:solidFill>
              <a:latin typeface="Cambria" panose="02040503050406030204" pitchFamily="18" charset="0"/>
            </a:endParaRPr>
          </a:p>
        </p:txBody>
      </p:sp>
    </p:spTree>
    <p:extLst>
      <p:ext uri="{BB962C8B-B14F-4D97-AF65-F5344CB8AC3E}">
        <p14:creationId xmlns:p14="http://schemas.microsoft.com/office/powerpoint/2010/main" val="4065015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38"/>
          <p:cNvSpPr>
            <a:spLocks noChangeArrowheads="1"/>
          </p:cNvSpPr>
          <p:nvPr/>
        </p:nvSpPr>
        <p:spPr bwMode="auto">
          <a:xfrm>
            <a:off x="62865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11" name="Rounded Rectangle 39"/>
          <p:cNvSpPr>
            <a:spLocks noChangeArrowheads="1"/>
          </p:cNvSpPr>
          <p:nvPr/>
        </p:nvSpPr>
        <p:spPr bwMode="auto">
          <a:xfrm>
            <a:off x="228600" y="4465638"/>
            <a:ext cx="2762250" cy="2011362"/>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12" name="Text Box 31"/>
          <p:cNvSpPr txBox="1">
            <a:spLocks noChangeArrowheads="1"/>
          </p:cNvSpPr>
          <p:nvPr/>
        </p:nvSpPr>
        <p:spPr bwMode="auto">
          <a:xfrm>
            <a:off x="1600200" y="1952625"/>
            <a:ext cx="1409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solidFill>
                  <a:srgbClr val="800000"/>
                </a:solidFill>
                <a:latin typeface="Textile" charset="0"/>
              </a:rPr>
              <a:t>Kind-of</a:t>
            </a:r>
            <a:endParaRPr lang="en-US" altLang="en-US" smtClean="0">
              <a:solidFill>
                <a:srgbClr val="800000"/>
              </a:solidFill>
              <a:latin typeface="Times" charset="0"/>
            </a:endParaRPr>
          </a:p>
        </p:txBody>
      </p:sp>
      <p:grpSp>
        <p:nvGrpSpPr>
          <p:cNvPr id="43017" name="Group 47"/>
          <p:cNvGrpSpPr>
            <a:grpSpLocks/>
          </p:cNvGrpSpPr>
          <p:nvPr>
            <p:custDataLst>
              <p:tags r:id="rId1"/>
            </p:custDataLst>
          </p:nvPr>
        </p:nvGrpSpPr>
        <p:grpSpPr bwMode="auto">
          <a:xfrm>
            <a:off x="4148931" y="3372644"/>
            <a:ext cx="369887" cy="417513"/>
            <a:chOff x="2928" y="1051"/>
            <a:chExt cx="840" cy="957"/>
          </a:xfrm>
        </p:grpSpPr>
        <p:sp>
          <p:nvSpPr>
            <p:cNvPr id="43028"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29"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0"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1"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2"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3"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4"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5"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6"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37"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38"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39"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3040"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3018" name="Text Box 61"/>
          <p:cNvSpPr txBox="1">
            <a:spLocks noChangeArrowheads="1"/>
          </p:cNvSpPr>
          <p:nvPr/>
        </p:nvSpPr>
        <p:spPr bwMode="auto">
          <a:xfrm>
            <a:off x="4499768" y="3325019"/>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9200"/>
                </a:solidFill>
              </a:rPr>
              <a:t>"is-a"! </a:t>
            </a:r>
          </a:p>
        </p:txBody>
      </p:sp>
      <p:sp>
        <p:nvSpPr>
          <p:cNvPr id="43019" name="Rectangle 34"/>
          <p:cNvSpPr>
            <a:spLocks noChangeArrowheads="1"/>
          </p:cNvSpPr>
          <p:nvPr/>
        </p:nvSpPr>
        <p:spPr bwMode="auto">
          <a:xfrm>
            <a:off x="342900" y="4630738"/>
            <a:ext cx="35052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00000"/>
                </a:solidFill>
                <a:latin typeface="Courier New" pitchFamily="49" charset="0"/>
                <a:cs typeface="Courier New" pitchFamily="49" charset="0"/>
              </a:rPr>
              <a:t>class String</a:t>
            </a:r>
          </a:p>
          <a:p>
            <a:pPr algn="l"/>
            <a:r>
              <a:rPr lang="en-US" altLang="en-US" sz="1400" b="1" smtClean="0">
                <a:solidFill>
                  <a:srgbClr val="000000"/>
                </a:solidFill>
                <a:latin typeface="Courier New" pitchFamily="49" charset="0"/>
                <a:cs typeface="Courier New" pitchFamily="49" charset="0"/>
              </a:rPr>
              <a:t> </a:t>
            </a:r>
            <a:r>
              <a:rPr lang="en-US" altLang="en-US" sz="1400" b="1" u="sng" smtClean="0">
                <a:solidFill>
                  <a:srgbClr val="0333FF"/>
                </a:solidFill>
                <a:latin typeface="Courier New" pitchFamily="49" charset="0"/>
                <a:cs typeface="Courier New" pitchFamily="49" charset="0"/>
              </a:rPr>
              <a:t>extends Object</a:t>
            </a:r>
          </a:p>
          <a:p>
            <a:pPr algn="l"/>
            <a:r>
              <a:rPr lang="en-US" altLang="en-US" sz="1400" b="1" smtClean="0">
                <a:solidFill>
                  <a:srgbClr val="000000"/>
                </a:solidFill>
                <a:latin typeface="Courier New" pitchFamily="49" charset="0"/>
                <a:cs typeface="Courier New" pitchFamily="49" charset="0"/>
              </a:rPr>
              <a:t>{</a:t>
            </a:r>
          </a:p>
          <a:p>
            <a:pPr algn="l"/>
            <a:r>
              <a:rPr lang="en-US" altLang="en-US" sz="1400" b="1" smtClean="0">
                <a:solidFill>
                  <a:srgbClr val="000000"/>
                </a:solidFill>
                <a:latin typeface="Courier New" pitchFamily="49" charset="0"/>
                <a:cs typeface="Courier New" pitchFamily="49" charset="0"/>
              </a:rPr>
              <a:t>  private char[] data;</a:t>
            </a:r>
          </a:p>
        </p:txBody>
      </p:sp>
      <p:sp>
        <p:nvSpPr>
          <p:cNvPr id="43020" name="Rectangle 36"/>
          <p:cNvSpPr>
            <a:spLocks noChangeArrowheads="1"/>
          </p:cNvSpPr>
          <p:nvPr/>
        </p:nvSpPr>
        <p:spPr bwMode="auto">
          <a:xfrm>
            <a:off x="3314700" y="4630738"/>
            <a:ext cx="2967038"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dirty="0" smtClean="0">
                <a:solidFill>
                  <a:srgbClr val="000000"/>
                </a:solidFill>
                <a:latin typeface="Courier New" pitchFamily="49" charset="0"/>
                <a:cs typeface="Courier New" pitchFamily="49" charset="0"/>
              </a:rPr>
              <a:t>class </a:t>
            </a:r>
            <a:r>
              <a:rPr lang="en-US" altLang="en-US" sz="1400" b="1" dirty="0" smtClean="0">
                <a:solidFill>
                  <a:srgbClr val="000000"/>
                </a:solidFill>
                <a:latin typeface="Courier New" pitchFamily="49" charset="0"/>
                <a:cs typeface="Courier New" pitchFamily="49" charset="0"/>
              </a:rPr>
              <a:t>Maze</a:t>
            </a:r>
            <a:endParaRPr lang="en-US" altLang="en-US" sz="1400" b="1" dirty="0" smtClean="0">
              <a:solidFill>
                <a:srgbClr val="000000"/>
              </a:solidFill>
              <a:latin typeface="Courier New" pitchFamily="49" charset="0"/>
              <a:cs typeface="Courier New" pitchFamily="49" charset="0"/>
            </a:endParaRPr>
          </a:p>
          <a:p>
            <a:pPr algn="l"/>
            <a:r>
              <a:rPr lang="en-US" altLang="en-US" sz="1400" b="1" dirty="0" smtClean="0">
                <a:solidFill>
                  <a:srgbClr val="000000"/>
                </a:solidFill>
                <a:latin typeface="Courier New" pitchFamily="49" charset="0"/>
                <a:cs typeface="Courier New" pitchFamily="49" charset="0"/>
              </a:rPr>
              <a:t>  </a:t>
            </a:r>
            <a:r>
              <a:rPr lang="en-US" altLang="en-US" sz="1400" b="1" u="sng" dirty="0" smtClean="0">
                <a:solidFill>
                  <a:srgbClr val="0333FF"/>
                </a:solidFill>
                <a:latin typeface="Courier New" pitchFamily="49" charset="0"/>
                <a:cs typeface="Courier New" pitchFamily="49" charset="0"/>
              </a:rPr>
              <a:t>extends Object</a:t>
            </a:r>
          </a:p>
          <a:p>
            <a:pPr algn="l"/>
            <a:r>
              <a:rPr lang="en-US" altLang="en-US" sz="1400" b="1" dirty="0" smtClean="0">
                <a:solidFill>
                  <a:srgbClr val="000000"/>
                </a:solidFill>
                <a:latin typeface="Courier New" pitchFamily="49" charset="0"/>
                <a:cs typeface="Courier New" pitchFamily="49" charset="0"/>
              </a:rPr>
              <a:t>{</a:t>
            </a:r>
          </a:p>
          <a:p>
            <a:pPr algn="l">
              <a:lnSpc>
                <a:spcPts val="1200"/>
              </a:lnSpc>
            </a:pPr>
            <a:r>
              <a:rPr lang="en-US" altLang="en-US" sz="1400" b="1" dirty="0" smtClean="0">
                <a:solidFill>
                  <a:srgbClr val="000000"/>
                </a:solidFill>
                <a:latin typeface="Courier New" pitchFamily="49" charset="0"/>
                <a:cs typeface="Courier New" pitchFamily="49" charset="0"/>
              </a:rPr>
              <a:t>  </a:t>
            </a:r>
            <a:r>
              <a:rPr lang="en-US" altLang="en-US" sz="1400" b="1" dirty="0" err="1" smtClean="0">
                <a:solidFill>
                  <a:srgbClr val="000000"/>
                </a:solidFill>
                <a:latin typeface="Courier New" pitchFamily="49" charset="0"/>
                <a:cs typeface="Courier New" pitchFamily="49" charset="0"/>
              </a:rPr>
              <a:t>MazeCell</a:t>
            </a:r>
            <a:r>
              <a:rPr lang="en-US" altLang="en-US" sz="1400" b="1" dirty="0" smtClean="0">
                <a:solidFill>
                  <a:srgbClr val="000000"/>
                </a:solidFill>
                <a:latin typeface="Courier New" pitchFamily="49" charset="0"/>
                <a:cs typeface="Courier New" pitchFamily="49" charset="0"/>
              </a:rPr>
              <a:t>[][] maze;</a:t>
            </a:r>
            <a:endParaRPr lang="en-US" altLang="en-US" sz="1400" b="1" dirty="0" smtClean="0">
              <a:solidFill>
                <a:srgbClr val="000000"/>
              </a:solidFill>
              <a:latin typeface="Courier New" pitchFamily="49" charset="0"/>
              <a:cs typeface="Courier New" pitchFamily="49" charset="0"/>
            </a:endParaRPr>
          </a:p>
        </p:txBody>
      </p:sp>
      <p:sp>
        <p:nvSpPr>
          <p:cNvPr id="43021" name="Rectangle 37"/>
          <p:cNvSpPr>
            <a:spLocks noChangeArrowheads="1"/>
          </p:cNvSpPr>
          <p:nvPr/>
        </p:nvSpPr>
        <p:spPr bwMode="auto">
          <a:xfrm>
            <a:off x="6453009" y="4630738"/>
            <a:ext cx="228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dirty="0" smtClean="0">
                <a:solidFill>
                  <a:srgbClr val="000000"/>
                </a:solidFill>
                <a:latin typeface="Courier New" pitchFamily="49" charset="0"/>
                <a:cs typeface="Courier New" pitchFamily="49" charset="0"/>
              </a:rPr>
              <a:t>class </a:t>
            </a:r>
            <a:r>
              <a:rPr lang="en-US" altLang="en-US" sz="1400" b="1" dirty="0" err="1" smtClean="0">
                <a:solidFill>
                  <a:srgbClr val="000000"/>
                </a:solidFill>
                <a:latin typeface="Courier New" pitchFamily="49" charset="0"/>
                <a:cs typeface="Courier New" pitchFamily="49" charset="0"/>
              </a:rPr>
              <a:t>Spampede</a:t>
            </a:r>
            <a:endParaRPr lang="en-US" altLang="en-US" sz="1400" b="1" dirty="0" smtClean="0">
              <a:solidFill>
                <a:srgbClr val="000000"/>
              </a:solidFill>
              <a:latin typeface="Courier New" pitchFamily="49" charset="0"/>
              <a:cs typeface="Courier New" pitchFamily="49" charset="0"/>
            </a:endParaRPr>
          </a:p>
          <a:p>
            <a:pPr algn="l"/>
            <a:r>
              <a:rPr lang="en-US" altLang="en-US" sz="1400" b="1" dirty="0" smtClean="0">
                <a:solidFill>
                  <a:srgbClr val="000000"/>
                </a:solidFill>
                <a:latin typeface="Courier New" pitchFamily="49" charset="0"/>
                <a:cs typeface="Courier New" pitchFamily="49" charset="0"/>
              </a:rPr>
              <a:t>  </a:t>
            </a:r>
            <a:r>
              <a:rPr lang="en-US" altLang="en-US" sz="1400" b="1" u="sng" dirty="0" smtClean="0">
                <a:solidFill>
                  <a:srgbClr val="0000FF"/>
                </a:solidFill>
                <a:latin typeface="Courier New" pitchFamily="49" charset="0"/>
                <a:cs typeface="Courier New" pitchFamily="49" charset="0"/>
              </a:rPr>
              <a:t>extends </a:t>
            </a:r>
            <a:r>
              <a:rPr lang="en-US" altLang="en-US" sz="1400" b="1" u="sng" dirty="0" err="1" smtClean="0">
                <a:solidFill>
                  <a:srgbClr val="0000FF"/>
                </a:solidFill>
                <a:latin typeface="Courier New" pitchFamily="49" charset="0"/>
                <a:cs typeface="Courier New" pitchFamily="49" charset="0"/>
              </a:rPr>
              <a:t>JApplet</a:t>
            </a:r>
            <a:endParaRPr lang="en-US" altLang="en-US" sz="1400" b="1" u="sng" dirty="0" smtClean="0">
              <a:solidFill>
                <a:srgbClr val="0000FF"/>
              </a:solidFill>
              <a:latin typeface="Courier New" pitchFamily="49" charset="0"/>
              <a:cs typeface="Courier New" pitchFamily="49" charset="0"/>
            </a:endParaRPr>
          </a:p>
          <a:p>
            <a:pPr algn="l"/>
            <a:r>
              <a:rPr lang="en-US" altLang="en-US" sz="1400" b="1" dirty="0" smtClean="0">
                <a:solidFill>
                  <a:srgbClr val="000000"/>
                </a:solidFill>
                <a:latin typeface="Courier New" pitchFamily="49" charset="0"/>
                <a:cs typeface="Courier New" pitchFamily="49" charset="0"/>
              </a:rPr>
              <a:t>{</a:t>
            </a:r>
          </a:p>
          <a:p>
            <a:pPr algn="l"/>
            <a:r>
              <a:rPr lang="en-US" altLang="en-US" sz="1400" b="1" dirty="0" smtClean="0">
                <a:solidFill>
                  <a:srgbClr val="000000"/>
                </a:solidFill>
                <a:latin typeface="Courier New" pitchFamily="49" charset="0"/>
                <a:cs typeface="Courier New" pitchFamily="49" charset="0"/>
              </a:rPr>
              <a:t>   </a:t>
            </a:r>
          </a:p>
        </p:txBody>
      </p:sp>
      <p:sp>
        <p:nvSpPr>
          <p:cNvPr id="43022" name="Rectangle 2"/>
          <p:cNvSpPr>
            <a:spLocks noChangeArrowheads="1"/>
          </p:cNvSpPr>
          <p:nvPr/>
        </p:nvSpPr>
        <p:spPr bwMode="auto">
          <a:xfrm>
            <a:off x="838200" y="204788"/>
            <a:ext cx="73453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4400" dirty="0" smtClean="0">
                <a:solidFill>
                  <a:srgbClr val="000000"/>
                </a:solidFill>
                <a:latin typeface="Cambria" panose="02040503050406030204" pitchFamily="18" charset="0"/>
              </a:rPr>
              <a:t>Data design #</a:t>
            </a:r>
            <a:r>
              <a:rPr lang="en-US" altLang="en-US" sz="4400" dirty="0" smtClean="0">
                <a:solidFill>
                  <a:srgbClr val="000000"/>
                </a:solidFill>
                <a:latin typeface="Cambria" panose="02040503050406030204" pitchFamily="18" charset="0"/>
              </a:rPr>
              <a:t>2:  </a:t>
            </a:r>
            <a:r>
              <a:rPr lang="en-US" altLang="en-US" sz="4400" i="1" dirty="0" smtClean="0">
                <a:solidFill>
                  <a:srgbClr val="000000"/>
                </a:solidFill>
                <a:latin typeface="Cambria" panose="02040503050406030204" pitchFamily="18" charset="0"/>
              </a:rPr>
              <a:t>kind-of</a:t>
            </a:r>
            <a:endParaRPr lang="en-US" altLang="en-US" sz="4400" i="1" dirty="0" smtClean="0">
              <a:solidFill>
                <a:srgbClr val="000000"/>
              </a:solidFill>
              <a:latin typeface="Cambria" panose="02040503050406030204" pitchFamily="18" charset="0"/>
            </a:endParaRPr>
          </a:p>
        </p:txBody>
      </p:sp>
      <p:sp>
        <p:nvSpPr>
          <p:cNvPr id="43024" name="Text Box 40"/>
          <p:cNvSpPr txBox="1">
            <a:spLocks noChangeArrowheads="1"/>
          </p:cNvSpPr>
          <p:nvPr/>
        </p:nvSpPr>
        <p:spPr bwMode="auto">
          <a:xfrm>
            <a:off x="304800" y="1143000"/>
            <a:ext cx="8058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latin typeface="Cambria" panose="02040503050406030204" pitchFamily="18" charset="0"/>
              </a:rPr>
              <a:t>There are </a:t>
            </a:r>
            <a:r>
              <a:rPr lang="en-US" altLang="en-US" b="1" i="1" dirty="0" smtClean="0">
                <a:solidFill>
                  <a:srgbClr val="000000"/>
                </a:solidFill>
                <a:latin typeface="Cambria" panose="02040503050406030204" pitchFamily="18" charset="0"/>
              </a:rPr>
              <a:t>two</a:t>
            </a:r>
            <a:r>
              <a:rPr lang="en-US" altLang="en-US" i="1" dirty="0" smtClean="0">
                <a:solidFill>
                  <a:srgbClr val="000000"/>
                </a:solidFill>
                <a:latin typeface="Cambria" panose="02040503050406030204" pitchFamily="18" charset="0"/>
              </a:rPr>
              <a:t> </a:t>
            </a:r>
            <a:r>
              <a:rPr lang="en-US" altLang="en-US" dirty="0" smtClean="0">
                <a:solidFill>
                  <a:srgbClr val="000000"/>
                </a:solidFill>
                <a:latin typeface="Cambria" panose="02040503050406030204" pitchFamily="18" charset="0"/>
              </a:rPr>
              <a:t>basic relationship types that Java models: </a:t>
            </a:r>
          </a:p>
        </p:txBody>
      </p:sp>
      <p:sp>
        <p:nvSpPr>
          <p:cNvPr id="43025" name="Rounded Rectangle 38"/>
          <p:cNvSpPr>
            <a:spLocks noChangeArrowheads="1"/>
          </p:cNvSpPr>
          <p:nvPr/>
        </p:nvSpPr>
        <p:spPr bwMode="auto">
          <a:xfrm>
            <a:off x="3276600" y="4495800"/>
            <a:ext cx="2762250" cy="2011363"/>
          </a:xfrm>
          <a:prstGeom prst="roundRect">
            <a:avLst>
              <a:gd name="adj" fmla="val 16667"/>
            </a:avLst>
          </a:prstGeom>
          <a:noFill/>
          <a:ln w="9525">
            <a:solidFill>
              <a:srgbClr val="FFC3C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3026" name="Rectangle 1"/>
          <p:cNvSpPr>
            <a:spLocks noChangeArrowheads="1"/>
          </p:cNvSpPr>
          <p:nvPr/>
        </p:nvSpPr>
        <p:spPr bwMode="auto">
          <a:xfrm>
            <a:off x="6239403" y="2814637"/>
            <a:ext cx="1927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i="1" dirty="0" smtClean="0">
                <a:solidFill>
                  <a:srgbClr val="800000"/>
                </a:solidFill>
                <a:latin typeface="Cambria" pitchFamily="18" charset="0"/>
              </a:rPr>
              <a:t>"Inheritance"</a:t>
            </a:r>
            <a:endParaRPr lang="en-US" altLang="en-US" i="1" dirty="0" smtClean="0">
              <a:solidFill>
                <a:srgbClr val="000000"/>
              </a:solidFill>
              <a:latin typeface="Cambria" pitchFamily="18" charset="0"/>
            </a:endParaRPr>
          </a:p>
        </p:txBody>
      </p:sp>
      <p:sp>
        <p:nvSpPr>
          <p:cNvPr id="33" name="Text Box 30"/>
          <p:cNvSpPr txBox="1">
            <a:spLocks noChangeArrowheads="1"/>
          </p:cNvSpPr>
          <p:nvPr/>
        </p:nvSpPr>
        <p:spPr bwMode="auto">
          <a:xfrm>
            <a:off x="838200" y="1828800"/>
            <a:ext cx="4129088" cy="461665"/>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latin typeface="Cambria" panose="02040503050406030204" pitchFamily="18" charset="0"/>
              </a:rPr>
              <a:t>(1)  </a:t>
            </a:r>
            <a:r>
              <a:rPr lang="en-US" altLang="en-US" dirty="0" smtClean="0">
                <a:latin typeface="Cambria" panose="02040503050406030204" pitchFamily="18" charset="0"/>
              </a:rPr>
              <a:t>the </a:t>
            </a:r>
            <a:r>
              <a:rPr lang="en-US" altLang="en-US" b="1" dirty="0" smtClean="0">
                <a:latin typeface="Cambria" panose="02040503050406030204" pitchFamily="18" charset="0"/>
              </a:rPr>
              <a:t>kind-of</a:t>
            </a:r>
            <a:r>
              <a:rPr lang="en-US" altLang="en-US" dirty="0" smtClean="0">
                <a:latin typeface="Cambria" panose="02040503050406030204" pitchFamily="18" charset="0"/>
              </a:rPr>
              <a:t> relationship</a:t>
            </a:r>
            <a:endParaRPr lang="en-US" altLang="en-US" dirty="0" smtClean="0">
              <a:latin typeface="Cambria" panose="02040503050406030204" pitchFamily="18" charset="0"/>
            </a:endParaRPr>
          </a:p>
        </p:txBody>
      </p:sp>
      <p:sp>
        <p:nvSpPr>
          <p:cNvPr id="34" name="Text Box 32"/>
          <p:cNvSpPr txBox="1">
            <a:spLocks noChangeArrowheads="1"/>
          </p:cNvSpPr>
          <p:nvPr/>
        </p:nvSpPr>
        <p:spPr bwMode="auto">
          <a:xfrm>
            <a:off x="406400" y="2743200"/>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t>
            </a:r>
            <a:r>
              <a:rPr lang="en-US" altLang="en-US" sz="2000" dirty="0" smtClean="0">
                <a:solidFill>
                  <a:srgbClr val="000000"/>
                </a:solidFill>
                <a:latin typeface="Cambria" panose="02040503050406030204" pitchFamily="18" charset="0"/>
              </a:rPr>
              <a:t>a </a:t>
            </a:r>
            <a:r>
              <a:rPr lang="en-US" altLang="en-US" sz="2000" b="1" dirty="0" smtClean="0">
                <a:solidFill>
                  <a:srgbClr val="000000"/>
                </a:solidFill>
                <a:latin typeface="Cambria" panose="02040503050406030204" pitchFamily="18" charset="0"/>
              </a:rPr>
              <a:t>String  </a:t>
            </a:r>
            <a:r>
              <a:rPr lang="en-US" altLang="en-US" sz="2000" dirty="0" smtClean="0">
                <a:solidFill>
                  <a:srgbClr val="000000"/>
                </a:solidFill>
                <a:latin typeface="Cambria" panose="02040503050406030204" pitchFamily="18" charset="0"/>
              </a:rPr>
              <a:t>is </a:t>
            </a:r>
            <a:r>
              <a:rPr lang="en-US" altLang="en-US" sz="2000" b="1" i="1" dirty="0" smtClean="0">
                <a:solidFill>
                  <a:srgbClr val="C00000"/>
                </a:solidFill>
                <a:latin typeface="Cambria" panose="02040503050406030204" pitchFamily="18" charset="0"/>
              </a:rPr>
              <a:t>a kind of</a:t>
            </a:r>
            <a:r>
              <a:rPr lang="en-US" altLang="en-US" sz="2000" dirty="0" smtClean="0">
                <a:solidFill>
                  <a:srgbClr val="C00000"/>
                </a:solidFill>
                <a:latin typeface="Cambria" panose="02040503050406030204" pitchFamily="18" charset="0"/>
              </a:rPr>
              <a:t>  </a:t>
            </a:r>
            <a:r>
              <a:rPr lang="en-US" altLang="en-US" sz="2000" dirty="0" smtClean="0">
                <a:solidFill>
                  <a:srgbClr val="000000"/>
                </a:solidFill>
                <a:latin typeface="Cambria" panose="02040503050406030204" pitchFamily="18" charset="0"/>
              </a:rPr>
              <a:t>an  </a:t>
            </a:r>
            <a:r>
              <a:rPr lang="en-US" altLang="en-US" sz="2000" b="1" dirty="0" smtClean="0">
                <a:solidFill>
                  <a:srgbClr val="000000"/>
                </a:solidFill>
                <a:latin typeface="Cambria" panose="02040503050406030204" pitchFamily="18" charset="0"/>
              </a:rPr>
              <a:t>Object</a:t>
            </a:r>
            <a:endParaRPr lang="en-US" altLang="en-US" sz="2000" b="1" dirty="0" smtClean="0">
              <a:solidFill>
                <a:srgbClr val="000000"/>
              </a:solidFill>
              <a:latin typeface="Cambria" panose="02040503050406030204" pitchFamily="18" charset="0"/>
            </a:endParaRPr>
          </a:p>
        </p:txBody>
      </p:sp>
      <p:sp>
        <p:nvSpPr>
          <p:cNvPr id="35" name="Text Box 36"/>
          <p:cNvSpPr txBox="1">
            <a:spLocks noChangeArrowheads="1"/>
          </p:cNvSpPr>
          <p:nvPr/>
        </p:nvSpPr>
        <p:spPr bwMode="auto">
          <a:xfrm>
            <a:off x="406400" y="3078162"/>
            <a:ext cx="4357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 </a:t>
            </a:r>
            <a:r>
              <a:rPr lang="en-US" altLang="en-US" sz="2000" b="1" dirty="0" smtClean="0">
                <a:solidFill>
                  <a:srgbClr val="000000"/>
                </a:solidFill>
                <a:latin typeface="Cambria" panose="02040503050406030204" pitchFamily="18" charset="0"/>
              </a:rPr>
              <a:t>Maze</a:t>
            </a:r>
            <a:r>
              <a:rPr lang="en-US" altLang="en-US" sz="2000" dirty="0" smtClean="0">
                <a:solidFill>
                  <a:srgbClr val="000000"/>
                </a:solidFill>
                <a:latin typeface="Cambria" panose="02040503050406030204" pitchFamily="18" charset="0"/>
              </a:rPr>
              <a:t> </a:t>
            </a:r>
            <a:r>
              <a:rPr lang="en-US" altLang="en-US" sz="2000" b="1" i="1" dirty="0" smtClean="0">
                <a:solidFill>
                  <a:srgbClr val="C00000"/>
                </a:solidFill>
                <a:latin typeface="Cambria" panose="02040503050406030204" pitchFamily="18" charset="0"/>
              </a:rPr>
              <a:t>is an </a:t>
            </a:r>
            <a:r>
              <a:rPr lang="en-US" altLang="en-US" sz="2000" b="1" dirty="0" smtClean="0">
                <a:solidFill>
                  <a:srgbClr val="000000"/>
                </a:solidFill>
                <a:latin typeface="Cambria" panose="02040503050406030204" pitchFamily="18" charset="0"/>
              </a:rPr>
              <a:t>Object</a:t>
            </a:r>
            <a:endParaRPr lang="en-US" altLang="en-US" sz="2000" b="1" dirty="0" smtClean="0">
              <a:solidFill>
                <a:srgbClr val="000000"/>
              </a:solidFill>
              <a:latin typeface="Cambria" panose="02040503050406030204" pitchFamily="18" charset="0"/>
            </a:endParaRPr>
          </a:p>
        </p:txBody>
      </p:sp>
      <p:sp>
        <p:nvSpPr>
          <p:cNvPr id="36" name="Text Box 37"/>
          <p:cNvSpPr txBox="1">
            <a:spLocks noChangeArrowheads="1"/>
          </p:cNvSpPr>
          <p:nvPr/>
        </p:nvSpPr>
        <p:spPr bwMode="auto">
          <a:xfrm>
            <a:off x="407988" y="3421062"/>
            <a:ext cx="50657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2000" dirty="0" smtClean="0">
                <a:solidFill>
                  <a:srgbClr val="000000"/>
                </a:solidFill>
                <a:latin typeface="Cambria" panose="02040503050406030204" pitchFamily="18" charset="0"/>
              </a:rPr>
              <a:t> a </a:t>
            </a:r>
            <a:r>
              <a:rPr lang="en-US" altLang="en-US" sz="2000" b="1" dirty="0" err="1" smtClean="0">
                <a:solidFill>
                  <a:srgbClr val="000000"/>
                </a:solidFill>
                <a:latin typeface="Cambria" panose="02040503050406030204" pitchFamily="18" charset="0"/>
              </a:rPr>
              <a:t>Spampede</a:t>
            </a:r>
            <a:r>
              <a:rPr lang="en-US" altLang="en-US" sz="2000" dirty="0" smtClean="0">
                <a:solidFill>
                  <a:srgbClr val="000000"/>
                </a:solidFill>
                <a:latin typeface="Cambria" panose="02040503050406030204" pitchFamily="18" charset="0"/>
              </a:rPr>
              <a:t>  </a:t>
            </a:r>
            <a:r>
              <a:rPr lang="en-US" altLang="en-US" sz="2000" b="1" i="1" dirty="0" smtClean="0">
                <a:solidFill>
                  <a:srgbClr val="C00000"/>
                </a:solidFill>
                <a:latin typeface="Cambria" panose="02040503050406030204" pitchFamily="18" charset="0"/>
              </a:rPr>
              <a:t>is a </a:t>
            </a:r>
            <a:r>
              <a:rPr lang="en-US" altLang="en-US" sz="2000" dirty="0" smtClean="0">
                <a:solidFill>
                  <a:srgbClr val="C00000"/>
                </a:solidFill>
                <a:latin typeface="Cambria" panose="02040503050406030204" pitchFamily="18" charset="0"/>
              </a:rPr>
              <a:t> </a:t>
            </a:r>
            <a:r>
              <a:rPr lang="en-US" altLang="en-US" sz="2000" b="1" dirty="0" err="1" smtClean="0">
                <a:solidFill>
                  <a:srgbClr val="000000"/>
                </a:solidFill>
                <a:latin typeface="Cambria" panose="02040503050406030204" pitchFamily="18" charset="0"/>
              </a:rPr>
              <a:t>JApplet</a:t>
            </a:r>
            <a:endParaRPr lang="en-US" altLang="en-US" sz="2000" b="1" dirty="0" smtClean="0">
              <a:solidFill>
                <a:srgbClr val="000000"/>
              </a:solidFill>
              <a:latin typeface="Cambria" panose="02040503050406030204" pitchFamily="18" charset="0"/>
            </a:endParaRPr>
          </a:p>
        </p:txBody>
      </p:sp>
      <p:sp>
        <p:nvSpPr>
          <p:cNvPr id="37" name="Text Box 44"/>
          <p:cNvSpPr txBox="1">
            <a:spLocks noChangeArrowheads="1"/>
          </p:cNvSpPr>
          <p:nvPr/>
        </p:nvSpPr>
        <p:spPr bwMode="auto">
          <a:xfrm>
            <a:off x="6038850" y="1828800"/>
            <a:ext cx="2328333" cy="830997"/>
          </a:xfrm>
          <a:prstGeom prst="rect">
            <a:avLst/>
          </a:prstGeom>
          <a:solidFill>
            <a:srgbClr val="FFC3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mbria" panose="02040503050406030204" pitchFamily="18" charset="0"/>
              </a:rPr>
              <a:t>specializations and extensions</a:t>
            </a:r>
            <a:endParaRPr lang="en-US" altLang="en-US" dirty="0" smtClean="0">
              <a:solidFill>
                <a:srgbClr val="000000"/>
              </a:solidFill>
              <a:latin typeface="Cambria" panose="02040503050406030204" pitchFamily="18" charset="0"/>
            </a:endParaRPr>
          </a:p>
        </p:txBody>
      </p:sp>
      <p:sp>
        <p:nvSpPr>
          <p:cNvPr id="32" name="TextBox 31"/>
          <p:cNvSpPr txBox="1"/>
          <p:nvPr/>
        </p:nvSpPr>
        <p:spPr>
          <a:xfrm rot="20511956">
            <a:off x="1366838" y="3141663"/>
            <a:ext cx="6818312" cy="1077912"/>
          </a:xfrm>
          <a:prstGeom prst="rect">
            <a:avLst/>
          </a:prstGeom>
          <a:solidFill>
            <a:srgbClr val="CCECFF"/>
          </a:solidFill>
        </p:spPr>
        <p:txBody>
          <a:bodyPr>
            <a:spAutoFit/>
          </a:bodyPr>
          <a:lstStyle/>
          <a:p>
            <a:pPr>
              <a:defRPr/>
            </a:pPr>
            <a:r>
              <a:rPr lang="en-US" sz="3200" dirty="0">
                <a:solidFill>
                  <a:srgbClr val="1F0B61">
                    <a:lumMod val="60000"/>
                    <a:lumOff val="40000"/>
                  </a:srgbClr>
                </a:solidFill>
                <a:latin typeface="Cambria" pitchFamily="18" charset="0"/>
                <a:ea typeface="MS PGothic" pitchFamily="34" charset="-128"/>
              </a:rPr>
              <a:t>Inheritance provides </a:t>
            </a:r>
            <a:r>
              <a:rPr lang="en-US" sz="3200" b="1" u="sng" dirty="0">
                <a:solidFill>
                  <a:srgbClr val="1F0B61">
                    <a:lumMod val="60000"/>
                    <a:lumOff val="40000"/>
                  </a:srgbClr>
                </a:solidFill>
                <a:latin typeface="Cambria" pitchFamily="18" charset="0"/>
                <a:ea typeface="MS PGothic" pitchFamily="34" charset="-128"/>
              </a:rPr>
              <a:t>top-level</a:t>
            </a:r>
            <a:r>
              <a:rPr lang="en-US" sz="3200" dirty="0">
                <a:solidFill>
                  <a:srgbClr val="1F0B61">
                    <a:lumMod val="60000"/>
                    <a:lumOff val="40000"/>
                  </a:srgbClr>
                </a:solidFill>
                <a:latin typeface="Cambria" pitchFamily="18" charset="0"/>
                <a:ea typeface="MS PGothic" pitchFamily="34" charset="-128"/>
              </a:rPr>
              <a:t> access to all methods and data </a:t>
            </a:r>
            <a:r>
              <a:rPr lang="en-US" sz="2100" dirty="0">
                <a:solidFill>
                  <a:srgbClr val="1F0B61">
                    <a:lumMod val="60000"/>
                    <a:lumOff val="40000"/>
                  </a:srgbClr>
                </a:solidFill>
                <a:latin typeface="Cambria" pitchFamily="18" charset="0"/>
                <a:ea typeface="MS PGothic" pitchFamily="34" charset="-128"/>
              </a:rPr>
              <a:t>(non-private data)</a:t>
            </a:r>
          </a:p>
        </p:txBody>
      </p:sp>
    </p:spTree>
    <p:extLst>
      <p:ext uri="{BB962C8B-B14F-4D97-AF65-F5344CB8AC3E}">
        <p14:creationId xmlns:p14="http://schemas.microsoft.com/office/powerpoint/2010/main" val="1974628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6" name="Picture 14"/>
          <p:cNvPicPr>
            <a:picLocks noChangeAspect="1" noChangeArrowheads="1"/>
          </p:cNvPicPr>
          <p:nvPr/>
        </p:nvPicPr>
        <p:blipFill rotWithShape="1">
          <a:blip r:embed="rId17"/>
          <a:srcRect l="7086" t="3462" r="33810" b="20616"/>
          <a:stretch/>
        </p:blipFill>
        <p:spPr bwMode="auto">
          <a:xfrm>
            <a:off x="304800" y="798513"/>
            <a:ext cx="7010400"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9" name="Text Box 5"/>
          <p:cNvSpPr txBox="1">
            <a:spLocks noChangeArrowheads="1"/>
          </p:cNvSpPr>
          <p:nvPr/>
        </p:nvSpPr>
        <p:spPr bwMode="auto">
          <a:xfrm>
            <a:off x="676275" y="87313"/>
            <a:ext cx="7781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Inheritance opinions…</a:t>
            </a:r>
          </a:p>
        </p:txBody>
      </p:sp>
      <p:grpSp>
        <p:nvGrpSpPr>
          <p:cNvPr id="45060" name="Group 47"/>
          <p:cNvGrpSpPr>
            <a:grpSpLocks/>
          </p:cNvGrpSpPr>
          <p:nvPr>
            <p:custDataLst>
              <p:tags r:id="rId1"/>
            </p:custDataLst>
          </p:nvPr>
        </p:nvGrpSpPr>
        <p:grpSpPr bwMode="auto">
          <a:xfrm>
            <a:off x="8564370" y="3139537"/>
            <a:ext cx="369888" cy="417513"/>
            <a:chOff x="2928" y="1051"/>
            <a:chExt cx="840" cy="957"/>
          </a:xfrm>
        </p:grpSpPr>
        <p:sp>
          <p:nvSpPr>
            <p:cNvPr id="45062"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63"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4"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5"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6"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7"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8"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9"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70"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71"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2"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3"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4"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5061" name="Text Box 61"/>
          <p:cNvSpPr txBox="1">
            <a:spLocks noChangeArrowheads="1"/>
          </p:cNvSpPr>
          <p:nvPr/>
        </p:nvSpPr>
        <p:spPr bwMode="auto">
          <a:xfrm>
            <a:off x="7436866" y="2101128"/>
            <a:ext cx="14065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71450" indent="-17145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1100" dirty="0" smtClean="0">
                <a:latin typeface="Calibri" pitchFamily="34" charset="0"/>
              </a:rPr>
              <a:t>Java's libraries use it extensively…</a:t>
            </a:r>
          </a:p>
          <a:p>
            <a:pPr algn="l">
              <a:buFontTx/>
              <a:buChar char="•"/>
            </a:pPr>
            <a:r>
              <a:rPr lang="en-US" altLang="en-US" sz="1100" dirty="0" smtClean="0">
                <a:latin typeface="Calibri" pitchFamily="34" charset="0"/>
              </a:rPr>
              <a:t>It incites passions </a:t>
            </a:r>
            <a:endParaRPr lang="en-US" altLang="en-US" sz="1100" dirty="0" smtClean="0">
              <a:latin typeface="Calibri" pitchFamily="34" charset="0"/>
            </a:endParaRPr>
          </a:p>
          <a:p>
            <a:pPr algn="l">
              <a:buFontTx/>
              <a:buChar char="•"/>
            </a:pPr>
            <a:r>
              <a:rPr lang="en-US" altLang="en-US" sz="1100" dirty="0" smtClean="0">
                <a:latin typeface="Calibri" pitchFamily="34" charset="0"/>
              </a:rPr>
              <a:t>At least worth </a:t>
            </a:r>
            <a:r>
              <a:rPr lang="en-US" altLang="en-US" sz="1100" b="1" u="sng" dirty="0" smtClean="0">
                <a:solidFill>
                  <a:srgbClr val="C00000"/>
                </a:solidFill>
                <a:latin typeface="Calibri" pitchFamily="34" charset="0"/>
              </a:rPr>
              <a:t>knowing about</a:t>
            </a:r>
            <a:r>
              <a:rPr lang="en-US" altLang="en-US" sz="1100" dirty="0" smtClean="0">
                <a:latin typeface="Calibri" pitchFamily="34" charset="0"/>
              </a:rPr>
              <a:t>…</a:t>
            </a:r>
          </a:p>
        </p:txBody>
      </p:sp>
      <p:sp>
        <p:nvSpPr>
          <p:cNvPr id="2" name="TextBox 1"/>
          <p:cNvSpPr txBox="1"/>
          <p:nvPr/>
        </p:nvSpPr>
        <p:spPr>
          <a:xfrm rot="20874565">
            <a:off x="7010958" y="4662317"/>
            <a:ext cx="1171227" cy="584775"/>
          </a:xfrm>
          <a:prstGeom prst="rect">
            <a:avLst/>
          </a:prstGeom>
          <a:solidFill>
            <a:schemeClr val="bg1"/>
          </a:solidFill>
        </p:spPr>
        <p:txBody>
          <a:bodyPr wrap="square" rtlCol="0">
            <a:spAutoFit/>
          </a:bodyPr>
          <a:lstStyle/>
          <a:p>
            <a:r>
              <a:rPr lang="en-US" dirty="0" smtClean="0"/>
              <a:t>perhaps </a:t>
            </a:r>
            <a:r>
              <a:rPr lang="en-US" b="1" u="sng" dirty="0" smtClean="0"/>
              <a:t>mis</a:t>
            </a:r>
            <a:r>
              <a:rPr lang="en-US" dirty="0" smtClean="0"/>
              <a:t>used!</a:t>
            </a:r>
            <a:endParaRPr lang="en-US" dirty="0"/>
          </a:p>
        </p:txBody>
      </p:sp>
    </p:spTree>
    <p:extLst>
      <p:ext uri="{BB962C8B-B14F-4D97-AF65-F5344CB8AC3E}">
        <p14:creationId xmlns:p14="http://schemas.microsoft.com/office/powerpoint/2010/main" val="1224980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6" name="Picture 14"/>
          <p:cNvPicPr>
            <a:picLocks noChangeAspect="1" noChangeArrowheads="1"/>
          </p:cNvPicPr>
          <p:nvPr/>
        </p:nvPicPr>
        <p:blipFill rotWithShape="1">
          <a:blip r:embed="rId17"/>
          <a:srcRect l="7086" t="3462" r="33810" b="20616"/>
          <a:stretch/>
        </p:blipFill>
        <p:spPr bwMode="auto">
          <a:xfrm>
            <a:off x="304800" y="798513"/>
            <a:ext cx="7010400"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59" name="Text Box 5"/>
          <p:cNvSpPr txBox="1">
            <a:spLocks noChangeArrowheads="1"/>
          </p:cNvSpPr>
          <p:nvPr/>
        </p:nvSpPr>
        <p:spPr bwMode="auto">
          <a:xfrm>
            <a:off x="676275" y="87313"/>
            <a:ext cx="7781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Inheritance opinions…</a:t>
            </a:r>
          </a:p>
        </p:txBody>
      </p:sp>
      <p:grpSp>
        <p:nvGrpSpPr>
          <p:cNvPr id="45060" name="Group 47"/>
          <p:cNvGrpSpPr>
            <a:grpSpLocks/>
          </p:cNvGrpSpPr>
          <p:nvPr>
            <p:custDataLst>
              <p:tags r:id="rId1"/>
            </p:custDataLst>
          </p:nvPr>
        </p:nvGrpSpPr>
        <p:grpSpPr bwMode="auto">
          <a:xfrm>
            <a:off x="8564370" y="3139537"/>
            <a:ext cx="369888" cy="417513"/>
            <a:chOff x="2928" y="1051"/>
            <a:chExt cx="840" cy="957"/>
          </a:xfrm>
        </p:grpSpPr>
        <p:sp>
          <p:nvSpPr>
            <p:cNvPr id="45062"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63"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4"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5"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6"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7"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8"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69"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70"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5071"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2"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3"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5074"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5061" name="Text Box 61"/>
          <p:cNvSpPr txBox="1">
            <a:spLocks noChangeArrowheads="1"/>
          </p:cNvSpPr>
          <p:nvPr/>
        </p:nvSpPr>
        <p:spPr bwMode="auto">
          <a:xfrm>
            <a:off x="7436866" y="2101128"/>
            <a:ext cx="14065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71450" indent="-171450">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z="1100" dirty="0" smtClean="0">
                <a:latin typeface="Calibri" pitchFamily="34" charset="0"/>
              </a:rPr>
              <a:t>Java's libraries use it extensively…</a:t>
            </a:r>
          </a:p>
          <a:p>
            <a:pPr algn="l">
              <a:buFontTx/>
              <a:buChar char="•"/>
            </a:pPr>
            <a:r>
              <a:rPr lang="en-US" altLang="en-US" sz="1100" dirty="0" smtClean="0">
                <a:latin typeface="Calibri" pitchFamily="34" charset="0"/>
              </a:rPr>
              <a:t>It incites passions </a:t>
            </a:r>
            <a:endParaRPr lang="en-US" altLang="en-US" sz="1100" dirty="0" smtClean="0">
              <a:latin typeface="Calibri" pitchFamily="34" charset="0"/>
            </a:endParaRPr>
          </a:p>
          <a:p>
            <a:pPr algn="l">
              <a:buFontTx/>
              <a:buChar char="•"/>
            </a:pPr>
            <a:r>
              <a:rPr lang="en-US" altLang="en-US" sz="1100" dirty="0" smtClean="0">
                <a:latin typeface="Calibri" pitchFamily="34" charset="0"/>
              </a:rPr>
              <a:t>At least worth </a:t>
            </a:r>
            <a:r>
              <a:rPr lang="en-US" altLang="en-US" sz="1100" b="1" u="sng" dirty="0" smtClean="0">
                <a:solidFill>
                  <a:srgbClr val="C00000"/>
                </a:solidFill>
                <a:latin typeface="Calibri" pitchFamily="34" charset="0"/>
              </a:rPr>
              <a:t>knowing about</a:t>
            </a:r>
            <a:r>
              <a:rPr lang="en-US" altLang="en-US" sz="1100" dirty="0" smtClean="0">
                <a:latin typeface="Calibri" pitchFamily="34" charset="0"/>
              </a:rPr>
              <a:t>…</a:t>
            </a:r>
          </a:p>
        </p:txBody>
      </p:sp>
      <p:sp>
        <p:nvSpPr>
          <p:cNvPr id="2" name="TextBox 1"/>
          <p:cNvSpPr txBox="1"/>
          <p:nvPr/>
        </p:nvSpPr>
        <p:spPr>
          <a:xfrm rot="20874565">
            <a:off x="7010958" y="4662317"/>
            <a:ext cx="1171227" cy="584775"/>
          </a:xfrm>
          <a:prstGeom prst="rect">
            <a:avLst/>
          </a:prstGeom>
          <a:solidFill>
            <a:schemeClr val="bg1"/>
          </a:solidFill>
        </p:spPr>
        <p:txBody>
          <a:bodyPr wrap="square" rtlCol="0">
            <a:spAutoFit/>
          </a:bodyPr>
          <a:lstStyle/>
          <a:p>
            <a:r>
              <a:rPr lang="en-US" dirty="0" smtClean="0"/>
              <a:t>perhaps </a:t>
            </a:r>
            <a:r>
              <a:rPr lang="en-US" b="1" u="sng" dirty="0" smtClean="0"/>
              <a:t>mis</a:t>
            </a:r>
            <a:r>
              <a:rPr lang="en-US" dirty="0" smtClean="0"/>
              <a:t>used!</a:t>
            </a:r>
            <a:endParaRPr lang="en-US" dirty="0"/>
          </a:p>
        </p:txBody>
      </p:sp>
      <p:sp>
        <p:nvSpPr>
          <p:cNvPr id="3" name="TextBox 2"/>
          <p:cNvSpPr txBox="1"/>
          <p:nvPr/>
        </p:nvSpPr>
        <p:spPr>
          <a:xfrm>
            <a:off x="90311" y="2164976"/>
            <a:ext cx="5937956" cy="646331"/>
          </a:xfrm>
          <a:prstGeom prst="rect">
            <a:avLst/>
          </a:prstGeom>
          <a:solidFill>
            <a:schemeClr val="bg1"/>
          </a:solidFill>
          <a:ln>
            <a:solidFill>
              <a:schemeClr val="tx1"/>
            </a:solidFill>
          </a:ln>
        </p:spPr>
        <p:txBody>
          <a:bodyPr wrap="square" rtlCol="0">
            <a:spAutoFit/>
          </a:bodyPr>
          <a:lstStyle/>
          <a:p>
            <a:pPr algn="l"/>
            <a:r>
              <a:rPr lang="en-US" sz="3600" dirty="0" smtClean="0">
                <a:latin typeface="Calibri" panose="020F0502020204030204" pitchFamily="34" charset="0"/>
              </a:rPr>
              <a:t>Giraffe "is an" Animal?</a:t>
            </a:r>
            <a:endParaRPr lang="en-US" sz="3600" dirty="0">
              <a:latin typeface="Calibri" panose="020F0502020204030204" pitchFamily="34" charset="0"/>
            </a:endParaRPr>
          </a:p>
        </p:txBody>
      </p:sp>
      <p:sp>
        <p:nvSpPr>
          <p:cNvPr id="21" name="TextBox 20"/>
          <p:cNvSpPr txBox="1"/>
          <p:nvPr/>
        </p:nvSpPr>
        <p:spPr>
          <a:xfrm>
            <a:off x="90311" y="5263545"/>
            <a:ext cx="3522133" cy="461665"/>
          </a:xfrm>
          <a:prstGeom prst="rect">
            <a:avLst/>
          </a:prstGeom>
          <a:solidFill>
            <a:schemeClr val="bg1">
              <a:lumMod val="95000"/>
            </a:schemeClr>
          </a:solidFill>
          <a:ln>
            <a:noFill/>
          </a:ln>
        </p:spPr>
        <p:txBody>
          <a:bodyPr wrap="square" rtlCol="0">
            <a:spAutoFit/>
          </a:bodyPr>
          <a:lstStyle/>
          <a:p>
            <a:pPr algn="l"/>
            <a:r>
              <a:rPr lang="en-US" sz="2400" dirty="0" smtClean="0">
                <a:latin typeface="Calibri" panose="020F0502020204030204" pitchFamily="34" charset="0"/>
              </a:rPr>
              <a:t>Wheel well "is a" Seat!?!</a:t>
            </a:r>
            <a:endParaRPr lang="en-US" sz="2400" dirty="0">
              <a:latin typeface="Calibri" panose="020F0502020204030204" pitchFamily="34" charset="0"/>
            </a:endParaRPr>
          </a:p>
        </p:txBody>
      </p:sp>
      <p:sp>
        <p:nvSpPr>
          <p:cNvPr id="22" name="TextBox 21"/>
          <p:cNvSpPr txBox="1"/>
          <p:nvPr/>
        </p:nvSpPr>
        <p:spPr>
          <a:xfrm>
            <a:off x="90311" y="3193975"/>
            <a:ext cx="5937956" cy="646331"/>
          </a:xfrm>
          <a:prstGeom prst="rect">
            <a:avLst/>
          </a:prstGeom>
          <a:solidFill>
            <a:schemeClr val="bg1"/>
          </a:solidFill>
          <a:ln>
            <a:solidFill>
              <a:schemeClr val="tx1"/>
            </a:solidFill>
          </a:ln>
        </p:spPr>
        <p:txBody>
          <a:bodyPr wrap="square" rtlCol="0">
            <a:spAutoFit/>
          </a:bodyPr>
          <a:lstStyle/>
          <a:p>
            <a:pPr algn="l"/>
            <a:r>
              <a:rPr lang="en-US" sz="3600" dirty="0" smtClean="0">
                <a:latin typeface="Calibri" panose="020F0502020204030204" pitchFamily="34" charset="0"/>
              </a:rPr>
              <a:t>Application "is a" Window? </a:t>
            </a:r>
            <a:endParaRPr lang="en-US" sz="3600" dirty="0">
              <a:latin typeface="Calibri" panose="020F0502020204030204" pitchFamily="34" charset="0"/>
            </a:endParaRPr>
          </a:p>
        </p:txBody>
      </p:sp>
      <p:sp>
        <p:nvSpPr>
          <p:cNvPr id="23" name="TextBox 22"/>
          <p:cNvSpPr txBox="1"/>
          <p:nvPr/>
        </p:nvSpPr>
        <p:spPr>
          <a:xfrm>
            <a:off x="90311" y="4222975"/>
            <a:ext cx="5937956" cy="646331"/>
          </a:xfrm>
          <a:prstGeom prst="rect">
            <a:avLst/>
          </a:prstGeom>
          <a:solidFill>
            <a:schemeClr val="bg1"/>
          </a:solidFill>
          <a:ln>
            <a:solidFill>
              <a:schemeClr val="tx1"/>
            </a:solidFill>
          </a:ln>
        </p:spPr>
        <p:txBody>
          <a:bodyPr wrap="square" rtlCol="0">
            <a:spAutoFit/>
          </a:bodyPr>
          <a:lstStyle/>
          <a:p>
            <a:pPr algn="l"/>
            <a:r>
              <a:rPr lang="en-US" sz="3600" dirty="0" smtClean="0">
                <a:latin typeface="Calibri" panose="020F0502020204030204" pitchFamily="34" charset="0"/>
              </a:rPr>
              <a:t>GUI "is a" Window? </a:t>
            </a:r>
            <a:endParaRPr lang="en-US" sz="3600" dirty="0">
              <a:latin typeface="Calibri" panose="020F0502020204030204" pitchFamily="34" charset="0"/>
            </a:endParaRPr>
          </a:p>
        </p:txBody>
      </p:sp>
    </p:spTree>
    <p:extLst>
      <p:ext uri="{BB962C8B-B14F-4D97-AF65-F5344CB8AC3E}">
        <p14:creationId xmlns:p14="http://schemas.microsoft.com/office/powerpoint/2010/main" val="728611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238292" y="4042229"/>
            <a:ext cx="2133410" cy="348541"/>
          </a:xfrm>
          <a:prstGeom prst="roundRect">
            <a:avLst/>
          </a:prstGeom>
          <a:solidFill>
            <a:srgbClr val="CCEC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pic>
        <p:nvPicPr>
          <p:cNvPr id="77826" name="Picture 4" descr="C:\Users\Owner\Desktop\Desktops\fromOlderLaptop\images\Claremont Robotics Contest 2011\2011-05-13\006.JPG"/>
          <p:cNvPicPr>
            <a:picLocks noChangeAspect="1" noChangeArrowheads="1"/>
          </p:cNvPicPr>
          <p:nvPr/>
        </p:nvPicPr>
        <p:blipFill rotWithShape="1">
          <a:blip r:embed="rId2">
            <a:extLst>
              <a:ext uri="{28A0092B-C50C-407E-A947-70E740481C1C}">
                <a14:useLocalDpi xmlns:a14="http://schemas.microsoft.com/office/drawing/2010/main" val="0"/>
              </a:ext>
            </a:extLst>
          </a:blip>
          <a:srcRect b="27253"/>
          <a:stretch/>
        </p:blipFill>
        <p:spPr bwMode="auto">
          <a:xfrm>
            <a:off x="391125" y="1102884"/>
            <a:ext cx="5652654" cy="54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8724" y="159585"/>
            <a:ext cx="8038071" cy="646331"/>
          </a:xfrm>
          <a:prstGeom prst="rect">
            <a:avLst/>
          </a:prstGeom>
          <a:noFill/>
        </p:spPr>
        <p:txBody>
          <a:bodyPr wrap="square" rtlCol="0">
            <a:spAutoFit/>
          </a:bodyPr>
          <a:lstStyle/>
          <a:p>
            <a:r>
              <a:rPr lang="en-US" sz="3600" dirty="0" smtClean="0">
                <a:latin typeface="Cambria" panose="02040503050406030204" pitchFamily="18" charset="0"/>
              </a:rPr>
              <a:t>Claremont Robotics ~ </a:t>
            </a:r>
            <a:r>
              <a:rPr lang="en-US" sz="3600" i="1" dirty="0" smtClean="0">
                <a:latin typeface="Cambria" panose="02040503050406030204" pitchFamily="18" charset="0"/>
              </a:rPr>
              <a:t>judging</a:t>
            </a:r>
            <a:r>
              <a:rPr lang="en-US" sz="3600" dirty="0" smtClean="0">
                <a:latin typeface="Cambria" panose="02040503050406030204" pitchFamily="18" charset="0"/>
              </a:rPr>
              <a:t>!</a:t>
            </a:r>
            <a:endParaRPr lang="en-US" sz="3600" dirty="0">
              <a:latin typeface="Cambria" panose="02040503050406030204" pitchFamily="18" charset="0"/>
            </a:endParaRPr>
          </a:p>
        </p:txBody>
      </p:sp>
      <p:sp>
        <p:nvSpPr>
          <p:cNvPr id="2" name="Rectangle 1"/>
          <p:cNvSpPr/>
          <p:nvPr/>
        </p:nvSpPr>
        <p:spPr>
          <a:xfrm>
            <a:off x="6225934" y="1984864"/>
            <a:ext cx="2025042" cy="400110"/>
          </a:xfrm>
          <a:prstGeom prst="rect">
            <a:avLst/>
          </a:prstGeom>
        </p:spPr>
        <p:txBody>
          <a:bodyPr wrap="none">
            <a:spAutoFit/>
          </a:bodyPr>
          <a:lstStyle/>
          <a:p>
            <a:pPr algn="l"/>
            <a:r>
              <a:rPr lang="en-US" sz="2000" dirty="0" smtClean="0">
                <a:latin typeface="Cambria" panose="02040503050406030204" pitchFamily="18" charset="0"/>
              </a:rPr>
              <a:t>Mixed-age teams</a:t>
            </a:r>
            <a:endParaRPr lang="en-US" sz="2000" dirty="0"/>
          </a:p>
        </p:txBody>
      </p:sp>
      <p:sp>
        <p:nvSpPr>
          <p:cNvPr id="6" name="Rectangle 5"/>
          <p:cNvSpPr/>
          <p:nvPr/>
        </p:nvSpPr>
        <p:spPr>
          <a:xfrm>
            <a:off x="6225933" y="1283728"/>
            <a:ext cx="2559719" cy="400110"/>
          </a:xfrm>
          <a:prstGeom prst="rect">
            <a:avLst/>
          </a:prstGeom>
        </p:spPr>
        <p:txBody>
          <a:bodyPr wrap="square">
            <a:spAutoFit/>
          </a:bodyPr>
          <a:lstStyle/>
          <a:p>
            <a:pPr algn="l"/>
            <a:r>
              <a:rPr lang="en-US" sz="2000" dirty="0" smtClean="0">
                <a:latin typeface="Cambria" panose="02040503050406030204" pitchFamily="18" charset="0"/>
              </a:rPr>
              <a:t>Friday,  4/25 @ 11am</a:t>
            </a:r>
            <a:endParaRPr lang="en-US" sz="2000" dirty="0"/>
          </a:p>
        </p:txBody>
      </p:sp>
      <p:sp>
        <p:nvSpPr>
          <p:cNvPr id="7" name="Rectangle 6"/>
          <p:cNvSpPr/>
          <p:nvPr/>
        </p:nvSpPr>
        <p:spPr>
          <a:xfrm>
            <a:off x="6225934" y="3387136"/>
            <a:ext cx="2176659" cy="1015663"/>
          </a:xfrm>
          <a:prstGeom prst="rect">
            <a:avLst/>
          </a:prstGeom>
        </p:spPr>
        <p:txBody>
          <a:bodyPr wrap="square">
            <a:spAutoFit/>
          </a:bodyPr>
          <a:lstStyle/>
          <a:p>
            <a:pPr algn="l"/>
            <a:r>
              <a:rPr lang="en-US" sz="2000" b="1" dirty="0" smtClean="0">
                <a:latin typeface="Cambria" panose="02040503050406030204" pitchFamily="18" charset="0"/>
              </a:rPr>
              <a:t>4-5 judges </a:t>
            </a:r>
            <a:r>
              <a:rPr lang="en-US" sz="2000" dirty="0" smtClean="0">
                <a:latin typeface="Cambria" panose="02040503050406030204" pitchFamily="18" charset="0"/>
              </a:rPr>
              <a:t>@ the poster session from 11am - noon</a:t>
            </a:r>
            <a:endParaRPr lang="en-US" sz="2000" dirty="0"/>
          </a:p>
        </p:txBody>
      </p:sp>
      <p:sp>
        <p:nvSpPr>
          <p:cNvPr id="9" name="Rectangle 8"/>
          <p:cNvSpPr/>
          <p:nvPr/>
        </p:nvSpPr>
        <p:spPr>
          <a:xfrm>
            <a:off x="6225934" y="2686000"/>
            <a:ext cx="1479316" cy="400110"/>
          </a:xfrm>
          <a:prstGeom prst="rect">
            <a:avLst/>
          </a:prstGeom>
        </p:spPr>
        <p:txBody>
          <a:bodyPr wrap="none">
            <a:spAutoFit/>
          </a:bodyPr>
          <a:lstStyle/>
          <a:p>
            <a:pPr algn="l"/>
            <a:r>
              <a:rPr lang="en-US" sz="2000" dirty="0" smtClean="0">
                <a:latin typeface="Cambria" panose="02040503050406030204" pitchFamily="18" charset="0"/>
              </a:rPr>
              <a:t>Lego robots</a:t>
            </a:r>
            <a:endParaRPr lang="en-US" sz="2000" dirty="0"/>
          </a:p>
        </p:txBody>
      </p:sp>
      <p:sp>
        <p:nvSpPr>
          <p:cNvPr id="10" name="TextBox 9"/>
          <p:cNvSpPr txBox="1"/>
          <p:nvPr/>
        </p:nvSpPr>
        <p:spPr>
          <a:xfrm rot="318935">
            <a:off x="1557853" y="933608"/>
            <a:ext cx="1285384" cy="338554"/>
          </a:xfrm>
          <a:prstGeom prst="rect">
            <a:avLst/>
          </a:prstGeom>
          <a:solidFill>
            <a:schemeClr val="bg1"/>
          </a:solidFill>
        </p:spPr>
        <p:txBody>
          <a:bodyPr wrap="square" rtlCol="0">
            <a:spAutoFit/>
          </a:bodyPr>
          <a:lstStyle/>
          <a:p>
            <a:r>
              <a:rPr lang="en-US" dirty="0" smtClean="0">
                <a:latin typeface="Calibri" panose="020F0502020204030204" pitchFamily="34" charset="0"/>
              </a:rPr>
              <a:t>Josephine!</a:t>
            </a:r>
            <a:endParaRPr lang="en-US" dirty="0">
              <a:latin typeface="Calibri" panose="020F0502020204030204" pitchFamily="34" charset="0"/>
            </a:endParaRPr>
          </a:p>
        </p:txBody>
      </p:sp>
      <p:sp>
        <p:nvSpPr>
          <p:cNvPr id="12" name="TextBox 11"/>
          <p:cNvSpPr txBox="1"/>
          <p:nvPr/>
        </p:nvSpPr>
        <p:spPr>
          <a:xfrm rot="21388612">
            <a:off x="233077" y="4241721"/>
            <a:ext cx="831293" cy="338554"/>
          </a:xfrm>
          <a:prstGeom prst="rect">
            <a:avLst/>
          </a:prstGeom>
          <a:solidFill>
            <a:schemeClr val="bg1"/>
          </a:solidFill>
        </p:spPr>
        <p:txBody>
          <a:bodyPr wrap="square" rtlCol="0">
            <a:spAutoFit/>
          </a:bodyPr>
          <a:lstStyle/>
          <a:p>
            <a:r>
              <a:rPr lang="en-US" dirty="0" smtClean="0">
                <a:latin typeface="Calibri" panose="020F0502020204030204" pitchFamily="34" charset="0"/>
              </a:rPr>
              <a:t>Jeff L.</a:t>
            </a:r>
            <a:endParaRPr lang="en-US" dirty="0">
              <a:latin typeface="Calibri" panose="020F0502020204030204" pitchFamily="34" charset="0"/>
            </a:endParaRPr>
          </a:p>
        </p:txBody>
      </p:sp>
    </p:spTree>
    <p:extLst>
      <p:ext uri="{BB962C8B-B14F-4D97-AF65-F5344CB8AC3E}">
        <p14:creationId xmlns:p14="http://schemas.microsoft.com/office/powerpoint/2010/main" val="3708779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rot="8853420">
            <a:off x="2233720" y="5751972"/>
            <a:ext cx="358725" cy="469939"/>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4" name="Down Arrow 33"/>
          <p:cNvSpPr/>
          <p:nvPr/>
        </p:nvSpPr>
        <p:spPr bwMode="auto">
          <a:xfrm rot="12704074">
            <a:off x="860022" y="5701787"/>
            <a:ext cx="321840" cy="523796"/>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46082" name="Rectangle 1"/>
          <p:cNvSpPr>
            <a:spLocks noChangeArrowheads="1"/>
          </p:cNvSpPr>
          <p:nvPr/>
        </p:nvSpPr>
        <p:spPr bwMode="auto">
          <a:xfrm>
            <a:off x="187678" y="179557"/>
            <a:ext cx="18344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gives top-level access to all capabilities </a:t>
            </a:r>
          </a:p>
        </p:txBody>
      </p:sp>
      <p:sp>
        <p:nvSpPr>
          <p:cNvPr id="46083" name="Rectangle 19"/>
          <p:cNvSpPr>
            <a:spLocks noChangeArrowheads="1"/>
          </p:cNvSpPr>
          <p:nvPr/>
        </p:nvSpPr>
        <p:spPr bwMode="auto">
          <a:xfrm>
            <a:off x="609600" y="1219200"/>
            <a:ext cx="807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100" dirty="0" smtClean="0">
                <a:solidFill>
                  <a:srgbClr val="000000"/>
                </a:solidFill>
                <a:latin typeface="Cambria" pitchFamily="18" charset="0"/>
              </a:rPr>
              <a:t>Which of these relationships is </a:t>
            </a:r>
            <a:r>
              <a:rPr lang="en-US" altLang="en-US" sz="2100" b="1" i="1" dirty="0" smtClean="0">
                <a:solidFill>
                  <a:srgbClr val="000000"/>
                </a:solidFill>
                <a:latin typeface="Cambria" pitchFamily="18" charset="0"/>
              </a:rPr>
              <a:t>well-modeled </a:t>
            </a:r>
            <a:r>
              <a:rPr lang="en-US" altLang="en-US" sz="2100" b="1" i="1" dirty="0" smtClean="0">
                <a:solidFill>
                  <a:srgbClr val="000000"/>
                </a:solidFill>
                <a:latin typeface="Cambria" pitchFamily="18" charset="0"/>
              </a:rPr>
              <a:t> </a:t>
            </a:r>
            <a:r>
              <a:rPr lang="en-US" altLang="en-US" sz="2100" dirty="0" smtClean="0">
                <a:solidFill>
                  <a:srgbClr val="000000"/>
                </a:solidFill>
                <a:latin typeface="Cambria" pitchFamily="18" charset="0"/>
              </a:rPr>
              <a:t>by </a:t>
            </a:r>
            <a:r>
              <a:rPr lang="en-US" altLang="en-US" sz="2100" dirty="0" smtClean="0">
                <a:solidFill>
                  <a:srgbClr val="000000"/>
                </a:solidFill>
                <a:latin typeface="Cambria" pitchFamily="18" charset="0"/>
              </a:rPr>
              <a:t>inheritance?</a:t>
            </a:r>
          </a:p>
        </p:txBody>
      </p:sp>
      <p:sp>
        <p:nvSpPr>
          <p:cNvPr id="46084" name="Text Box 5"/>
          <p:cNvSpPr txBox="1">
            <a:spLocks noChangeArrowheads="1"/>
          </p:cNvSpPr>
          <p:nvPr/>
        </p:nvSpPr>
        <p:spPr bwMode="auto">
          <a:xfrm>
            <a:off x="1549448" y="279872"/>
            <a:ext cx="554191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dirty="0" smtClean="0">
                <a:solidFill>
                  <a:srgbClr val="000000"/>
                </a:solidFill>
                <a:latin typeface="Cambria" pitchFamily="18" charset="0"/>
              </a:rPr>
              <a:t>Inheritance </a:t>
            </a:r>
            <a:r>
              <a:rPr lang="en-US" altLang="en-US" sz="3200" i="1" dirty="0" smtClean="0">
                <a:solidFill>
                  <a:srgbClr val="000000"/>
                </a:solidFill>
                <a:latin typeface="Cambria" pitchFamily="18" charset="0"/>
              </a:rPr>
              <a:t>intuition</a:t>
            </a:r>
            <a:r>
              <a:rPr lang="en-US" altLang="en-US" sz="3200" dirty="0" smtClean="0">
                <a:solidFill>
                  <a:srgbClr val="000000"/>
                </a:solidFill>
                <a:latin typeface="Cambria" pitchFamily="18" charset="0"/>
              </a:rPr>
              <a:t>…</a:t>
            </a:r>
          </a:p>
        </p:txBody>
      </p:sp>
      <p:sp>
        <p:nvSpPr>
          <p:cNvPr id="22" name="Rectangle 21"/>
          <p:cNvSpPr/>
          <p:nvPr/>
        </p:nvSpPr>
        <p:spPr>
          <a:xfrm>
            <a:off x="3657600" y="3835400"/>
            <a:ext cx="5105400" cy="414338"/>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Heap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List</a:t>
            </a:r>
            <a:endParaRPr lang="en-US" sz="2100" b="1" dirty="0">
              <a:solidFill>
                <a:srgbClr val="000000"/>
              </a:solidFill>
              <a:latin typeface="Courier New" pitchFamily="49" charset="0"/>
              <a:ea typeface="MS PGothic" pitchFamily="34" charset="-128"/>
              <a:cs typeface="Courier New" pitchFamily="49" charset="0"/>
            </a:endParaRPr>
          </a:p>
        </p:txBody>
      </p:sp>
      <p:sp>
        <p:nvSpPr>
          <p:cNvPr id="23" name="Rectangle 22"/>
          <p:cNvSpPr/>
          <p:nvPr/>
        </p:nvSpPr>
        <p:spPr>
          <a:xfrm>
            <a:off x="3657600" y="44529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NFA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DFA</a:t>
            </a:r>
            <a:endParaRPr lang="en-US" sz="2100" b="1" dirty="0">
              <a:solidFill>
                <a:srgbClr val="000000"/>
              </a:solidFill>
              <a:latin typeface="Courier New" pitchFamily="49" charset="0"/>
              <a:ea typeface="MS PGothic" pitchFamily="34" charset="-128"/>
              <a:cs typeface="Courier New" pitchFamily="49" charset="0"/>
            </a:endParaRPr>
          </a:p>
        </p:txBody>
      </p:sp>
      <p:sp>
        <p:nvSpPr>
          <p:cNvPr id="24" name="Rectangle 23"/>
          <p:cNvSpPr/>
          <p:nvPr/>
        </p:nvSpPr>
        <p:spPr>
          <a:xfrm>
            <a:off x="3657600" y="3217863"/>
            <a:ext cx="5105400" cy="414337"/>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Square extends Rectangle</a:t>
            </a:r>
          </a:p>
        </p:txBody>
      </p:sp>
      <p:sp>
        <p:nvSpPr>
          <p:cNvPr id="25" name="Rectangle 24"/>
          <p:cNvSpPr/>
          <p:nvPr/>
        </p:nvSpPr>
        <p:spPr>
          <a:xfrm>
            <a:off x="3657600" y="25987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Rectangle extends Shape</a:t>
            </a:r>
          </a:p>
        </p:txBody>
      </p:sp>
      <p:sp>
        <p:nvSpPr>
          <p:cNvPr id="26" name="Rectangle 25"/>
          <p:cNvSpPr/>
          <p:nvPr/>
        </p:nvSpPr>
        <p:spPr>
          <a:xfrm>
            <a:off x="3657600" y="1981200"/>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Car extends Engine</a:t>
            </a:r>
          </a:p>
        </p:txBody>
      </p:sp>
      <p:sp>
        <p:nvSpPr>
          <p:cNvPr id="28" name="Rectangle 27"/>
          <p:cNvSpPr/>
          <p:nvPr/>
        </p:nvSpPr>
        <p:spPr>
          <a:xfrm>
            <a:off x="3657600" y="5070475"/>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err="1">
                <a:solidFill>
                  <a:srgbClr val="000000"/>
                </a:solidFill>
                <a:latin typeface="Courier New" pitchFamily="49" charset="0"/>
                <a:ea typeface="MS PGothic" pitchFamily="34" charset="-128"/>
                <a:cs typeface="Courier New" pitchFamily="49" charset="0"/>
              </a:rPr>
              <a:t>Mudder</a:t>
            </a:r>
            <a:r>
              <a:rPr lang="en-US" sz="2100" b="1" dirty="0">
                <a:solidFill>
                  <a:srgbClr val="000000"/>
                </a:solidFill>
                <a:latin typeface="Courier New" pitchFamily="49" charset="0"/>
                <a:ea typeface="MS PGothic" pitchFamily="34" charset="-128"/>
                <a:cs typeface="Courier New" pitchFamily="49" charset="0"/>
              </a:rPr>
              <a:t> extends Person</a:t>
            </a:r>
          </a:p>
        </p:txBody>
      </p:sp>
      <p:sp>
        <p:nvSpPr>
          <p:cNvPr id="3" name="Rectangle 2"/>
          <p:cNvSpPr/>
          <p:nvPr/>
        </p:nvSpPr>
        <p:spPr>
          <a:xfrm>
            <a:off x="1524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Good use of inheritance?   </a:t>
            </a:r>
            <a:r>
              <a:rPr lang="en-US" sz="1500" b="1" dirty="0">
                <a:solidFill>
                  <a:srgbClr val="1F0B61">
                    <a:lumMod val="60000"/>
                    <a:lumOff val="40000"/>
                  </a:srgbClr>
                </a:solidFill>
                <a:latin typeface="Cambria" pitchFamily="18" charset="0"/>
                <a:ea typeface="MS PGothic" pitchFamily="34" charset="-128"/>
              </a:rPr>
              <a:t>use a consonant</a:t>
            </a:r>
            <a:endParaRPr lang="en-US" sz="1500" b="1" dirty="0">
              <a:solidFill>
                <a:srgbClr val="1F0B61">
                  <a:lumMod val="60000"/>
                  <a:lumOff val="40000"/>
                </a:srgbClr>
              </a:solidFill>
              <a:latin typeface="Times New Roman" pitchFamily="18" charset="0"/>
              <a:ea typeface="MS PGothic" pitchFamily="34" charset="-128"/>
            </a:endParaRPr>
          </a:p>
        </p:txBody>
      </p:sp>
      <p:sp>
        <p:nvSpPr>
          <p:cNvPr id="45" name="Rectangle 44"/>
          <p:cNvSpPr/>
          <p:nvPr/>
        </p:nvSpPr>
        <p:spPr>
          <a:xfrm>
            <a:off x="17526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Poor use of inheritance?   </a:t>
            </a:r>
            <a:r>
              <a:rPr lang="en-US" sz="1500" b="1" dirty="0">
                <a:solidFill>
                  <a:srgbClr val="1F0B61">
                    <a:lumMod val="60000"/>
                    <a:lumOff val="40000"/>
                  </a:srgbClr>
                </a:solidFill>
                <a:latin typeface="Cambria" pitchFamily="18" charset="0"/>
                <a:ea typeface="MS PGothic" pitchFamily="34" charset="-128"/>
              </a:rPr>
              <a:t>use a vowel</a:t>
            </a:r>
            <a:endParaRPr lang="en-US" sz="1500" b="1" dirty="0">
              <a:solidFill>
                <a:srgbClr val="1F0B61">
                  <a:lumMod val="60000"/>
                  <a:lumOff val="40000"/>
                </a:srgbClr>
              </a:solidFill>
              <a:latin typeface="Times New Roman" pitchFamily="18" charset="0"/>
              <a:ea typeface="MS PGothic" pitchFamily="34" charset="-128"/>
            </a:endParaRPr>
          </a:p>
        </p:txBody>
      </p:sp>
      <p:grpSp>
        <p:nvGrpSpPr>
          <p:cNvPr id="46093" name="Group 47"/>
          <p:cNvGrpSpPr>
            <a:grpSpLocks/>
          </p:cNvGrpSpPr>
          <p:nvPr>
            <p:custDataLst>
              <p:tags r:id="rId1"/>
            </p:custDataLst>
          </p:nvPr>
        </p:nvGrpSpPr>
        <p:grpSpPr bwMode="auto">
          <a:xfrm>
            <a:off x="4506913" y="6218238"/>
            <a:ext cx="369887" cy="417512"/>
            <a:chOff x="2928" y="1051"/>
            <a:chExt cx="840" cy="957"/>
          </a:xfrm>
        </p:grpSpPr>
        <p:sp>
          <p:nvSpPr>
            <p:cNvPr id="4609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6094" name="Text Box 61"/>
          <p:cNvSpPr txBox="1">
            <a:spLocks noChangeArrowheads="1"/>
          </p:cNvSpPr>
          <p:nvPr/>
        </p:nvSpPr>
        <p:spPr bwMode="auto">
          <a:xfrm>
            <a:off x="3429000" y="5867400"/>
            <a:ext cx="1219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100" smtClean="0">
                <a:solidFill>
                  <a:srgbClr val="009200"/>
                </a:solidFill>
                <a:latin typeface="Calibri" pitchFamily="34" charset="0"/>
              </a:rPr>
              <a:t>What word could these examples spell?</a:t>
            </a:r>
          </a:p>
        </p:txBody>
      </p:sp>
      <p:sp>
        <p:nvSpPr>
          <p:cNvPr id="46095" name="Rectangle 1"/>
          <p:cNvSpPr>
            <a:spLocks noChangeArrowheads="1"/>
          </p:cNvSpPr>
          <p:nvPr/>
        </p:nvSpPr>
        <p:spPr bwMode="auto">
          <a:xfrm>
            <a:off x="5410200" y="6180138"/>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0000"/>
                </a:solidFill>
                <a:latin typeface="Calibri" pitchFamily="34" charset="0"/>
              </a:rPr>
              <a:t>Name(s): _____________________</a:t>
            </a:r>
          </a:p>
        </p:txBody>
      </p:sp>
      <p:sp>
        <p:nvSpPr>
          <p:cNvPr id="32" name="Rectangle 1"/>
          <p:cNvSpPr>
            <a:spLocks noChangeArrowheads="1"/>
          </p:cNvSpPr>
          <p:nvPr/>
        </p:nvSpPr>
        <p:spPr bwMode="auto">
          <a:xfrm>
            <a:off x="6510956" y="179557"/>
            <a:ext cx="249757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models the "kind-of" or "is-a" relationship.</a:t>
            </a:r>
            <a:endParaRPr lang="en-US" altLang="en-US" sz="1500" dirty="0" smtClean="0">
              <a:solidFill>
                <a:srgbClr val="000000"/>
              </a:solidFill>
              <a:latin typeface="Cambria" pitchFamily="18" charset="0"/>
            </a:endParaRPr>
          </a:p>
        </p:txBody>
      </p:sp>
    </p:spTree>
    <p:extLst>
      <p:ext uri="{BB962C8B-B14F-4D97-AF65-F5344CB8AC3E}">
        <p14:creationId xmlns:p14="http://schemas.microsoft.com/office/powerpoint/2010/main" val="2000378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bwMode="auto">
          <a:xfrm rot="8853420">
            <a:off x="2233720" y="5751972"/>
            <a:ext cx="358725" cy="469939"/>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34" name="Down Arrow 33"/>
          <p:cNvSpPr/>
          <p:nvPr/>
        </p:nvSpPr>
        <p:spPr bwMode="auto">
          <a:xfrm rot="12704074">
            <a:off x="860022" y="5701787"/>
            <a:ext cx="321840" cy="523796"/>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Times New Roman" pitchFamily="1" charset="0"/>
            </a:endParaRPr>
          </a:p>
        </p:txBody>
      </p:sp>
      <p:sp>
        <p:nvSpPr>
          <p:cNvPr id="46082" name="Rectangle 1"/>
          <p:cNvSpPr>
            <a:spLocks noChangeArrowheads="1"/>
          </p:cNvSpPr>
          <p:nvPr/>
        </p:nvSpPr>
        <p:spPr bwMode="auto">
          <a:xfrm>
            <a:off x="187678" y="179557"/>
            <a:ext cx="18344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gives top-level access to all capabilities </a:t>
            </a:r>
          </a:p>
        </p:txBody>
      </p:sp>
      <p:sp>
        <p:nvSpPr>
          <p:cNvPr id="46083" name="Rectangle 19"/>
          <p:cNvSpPr>
            <a:spLocks noChangeArrowheads="1"/>
          </p:cNvSpPr>
          <p:nvPr/>
        </p:nvSpPr>
        <p:spPr bwMode="auto">
          <a:xfrm>
            <a:off x="609600" y="1219200"/>
            <a:ext cx="807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100" dirty="0" smtClean="0">
                <a:solidFill>
                  <a:srgbClr val="000000"/>
                </a:solidFill>
                <a:latin typeface="Cambria" pitchFamily="18" charset="0"/>
              </a:rPr>
              <a:t>Which of these relationships is </a:t>
            </a:r>
            <a:r>
              <a:rPr lang="en-US" altLang="en-US" sz="2100" b="1" i="1" dirty="0" smtClean="0">
                <a:solidFill>
                  <a:srgbClr val="000000"/>
                </a:solidFill>
                <a:latin typeface="Cambria" pitchFamily="18" charset="0"/>
              </a:rPr>
              <a:t>well-modeled</a:t>
            </a:r>
            <a:r>
              <a:rPr lang="en-US" altLang="en-US" sz="2100" dirty="0" smtClean="0">
                <a:solidFill>
                  <a:srgbClr val="000000"/>
                </a:solidFill>
                <a:latin typeface="Cambria" pitchFamily="18" charset="0"/>
              </a:rPr>
              <a:t> by inheritance?</a:t>
            </a:r>
          </a:p>
        </p:txBody>
      </p:sp>
      <p:sp>
        <p:nvSpPr>
          <p:cNvPr id="46084" name="Text Box 5"/>
          <p:cNvSpPr txBox="1">
            <a:spLocks noChangeArrowheads="1"/>
          </p:cNvSpPr>
          <p:nvPr/>
        </p:nvSpPr>
        <p:spPr bwMode="auto">
          <a:xfrm>
            <a:off x="1549448" y="279872"/>
            <a:ext cx="554191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dirty="0" smtClean="0">
                <a:solidFill>
                  <a:srgbClr val="000000"/>
                </a:solidFill>
                <a:latin typeface="Cambria" pitchFamily="18" charset="0"/>
              </a:rPr>
              <a:t>Inheritance </a:t>
            </a:r>
            <a:r>
              <a:rPr lang="en-US" altLang="en-US" sz="3200" i="1" dirty="0" smtClean="0">
                <a:solidFill>
                  <a:srgbClr val="000000"/>
                </a:solidFill>
                <a:latin typeface="Cambria" pitchFamily="18" charset="0"/>
              </a:rPr>
              <a:t>intuition</a:t>
            </a:r>
            <a:r>
              <a:rPr lang="en-US" altLang="en-US" sz="3200" dirty="0" smtClean="0">
                <a:solidFill>
                  <a:srgbClr val="000000"/>
                </a:solidFill>
                <a:latin typeface="Cambria" pitchFamily="18" charset="0"/>
              </a:rPr>
              <a:t>…</a:t>
            </a:r>
          </a:p>
        </p:txBody>
      </p:sp>
      <p:sp>
        <p:nvSpPr>
          <p:cNvPr id="22" name="Rectangle 21"/>
          <p:cNvSpPr/>
          <p:nvPr/>
        </p:nvSpPr>
        <p:spPr>
          <a:xfrm>
            <a:off x="3657600" y="3835400"/>
            <a:ext cx="5105400" cy="414338"/>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Heap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List</a:t>
            </a:r>
            <a:endParaRPr lang="en-US" sz="2100" b="1" dirty="0">
              <a:solidFill>
                <a:srgbClr val="000000"/>
              </a:solidFill>
              <a:latin typeface="Courier New" pitchFamily="49" charset="0"/>
              <a:ea typeface="MS PGothic" pitchFamily="34" charset="-128"/>
              <a:cs typeface="Courier New" pitchFamily="49" charset="0"/>
            </a:endParaRPr>
          </a:p>
        </p:txBody>
      </p:sp>
      <p:sp>
        <p:nvSpPr>
          <p:cNvPr id="23" name="Rectangle 22"/>
          <p:cNvSpPr/>
          <p:nvPr/>
        </p:nvSpPr>
        <p:spPr>
          <a:xfrm>
            <a:off x="3657600" y="44529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smtClean="0">
                <a:solidFill>
                  <a:srgbClr val="000000"/>
                </a:solidFill>
                <a:latin typeface="Courier New" pitchFamily="49" charset="0"/>
                <a:ea typeface="MS PGothic" pitchFamily="34" charset="-128"/>
                <a:cs typeface="Courier New" pitchFamily="49" charset="0"/>
              </a:rPr>
              <a:t>NFA </a:t>
            </a:r>
            <a:r>
              <a:rPr lang="en-US" sz="2100" b="1" dirty="0">
                <a:solidFill>
                  <a:srgbClr val="000000"/>
                </a:solidFill>
                <a:latin typeface="Courier New" pitchFamily="49" charset="0"/>
                <a:ea typeface="MS PGothic" pitchFamily="34" charset="-128"/>
                <a:cs typeface="Courier New" pitchFamily="49" charset="0"/>
              </a:rPr>
              <a:t>extends </a:t>
            </a:r>
            <a:r>
              <a:rPr lang="en-US" sz="2100" b="1" dirty="0" smtClean="0">
                <a:solidFill>
                  <a:srgbClr val="000000"/>
                </a:solidFill>
                <a:latin typeface="Courier New" pitchFamily="49" charset="0"/>
                <a:ea typeface="MS PGothic" pitchFamily="34" charset="-128"/>
                <a:cs typeface="Courier New" pitchFamily="49" charset="0"/>
              </a:rPr>
              <a:t>DFA</a:t>
            </a:r>
            <a:endParaRPr lang="en-US" sz="2100" b="1" dirty="0">
              <a:solidFill>
                <a:srgbClr val="000000"/>
              </a:solidFill>
              <a:latin typeface="Courier New" pitchFamily="49" charset="0"/>
              <a:ea typeface="MS PGothic" pitchFamily="34" charset="-128"/>
              <a:cs typeface="Courier New" pitchFamily="49" charset="0"/>
            </a:endParaRPr>
          </a:p>
        </p:txBody>
      </p:sp>
      <p:sp>
        <p:nvSpPr>
          <p:cNvPr id="24" name="Rectangle 23"/>
          <p:cNvSpPr/>
          <p:nvPr/>
        </p:nvSpPr>
        <p:spPr>
          <a:xfrm>
            <a:off x="3657600" y="3217863"/>
            <a:ext cx="5105400" cy="414337"/>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Square extends Rectangle</a:t>
            </a:r>
          </a:p>
        </p:txBody>
      </p:sp>
      <p:sp>
        <p:nvSpPr>
          <p:cNvPr id="25" name="Rectangle 24"/>
          <p:cNvSpPr/>
          <p:nvPr/>
        </p:nvSpPr>
        <p:spPr>
          <a:xfrm>
            <a:off x="3657600" y="2598738"/>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Rectangle extends Shape</a:t>
            </a:r>
          </a:p>
        </p:txBody>
      </p:sp>
      <p:sp>
        <p:nvSpPr>
          <p:cNvPr id="26" name="Rectangle 25"/>
          <p:cNvSpPr/>
          <p:nvPr/>
        </p:nvSpPr>
        <p:spPr>
          <a:xfrm>
            <a:off x="3657600" y="1981200"/>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Car extends Engine</a:t>
            </a:r>
          </a:p>
        </p:txBody>
      </p:sp>
      <p:sp>
        <p:nvSpPr>
          <p:cNvPr id="28" name="Rectangle 27"/>
          <p:cNvSpPr/>
          <p:nvPr/>
        </p:nvSpPr>
        <p:spPr>
          <a:xfrm>
            <a:off x="3657600" y="5070475"/>
            <a:ext cx="5105400" cy="415925"/>
          </a:xfrm>
          <a:prstGeom prst="rect">
            <a:avLst/>
          </a:prstGeom>
          <a:solidFill>
            <a:schemeClr val="bg1">
              <a:lumMod val="95000"/>
            </a:schemeClr>
          </a:solidFill>
        </p:spPr>
        <p:txBody>
          <a:bodyPr>
            <a:spAutoFit/>
          </a:bodyPr>
          <a:lstStyle/>
          <a:p>
            <a:pPr algn="l">
              <a:defRPr/>
            </a:pPr>
            <a:r>
              <a:rPr lang="en-US" sz="2100" b="1" dirty="0">
                <a:solidFill>
                  <a:srgbClr val="000000"/>
                </a:solidFill>
                <a:latin typeface="Courier New" pitchFamily="49" charset="0"/>
                <a:ea typeface="MS PGothic" pitchFamily="34" charset="-128"/>
                <a:cs typeface="Courier New" pitchFamily="49" charset="0"/>
              </a:rPr>
              <a:t>class </a:t>
            </a:r>
            <a:r>
              <a:rPr lang="en-US" sz="2100" b="1" dirty="0" err="1">
                <a:solidFill>
                  <a:srgbClr val="000000"/>
                </a:solidFill>
                <a:latin typeface="Courier New" pitchFamily="49" charset="0"/>
                <a:ea typeface="MS PGothic" pitchFamily="34" charset="-128"/>
                <a:cs typeface="Courier New" pitchFamily="49" charset="0"/>
              </a:rPr>
              <a:t>Mudder</a:t>
            </a:r>
            <a:r>
              <a:rPr lang="en-US" sz="2100" b="1" dirty="0">
                <a:solidFill>
                  <a:srgbClr val="000000"/>
                </a:solidFill>
                <a:latin typeface="Courier New" pitchFamily="49" charset="0"/>
                <a:ea typeface="MS PGothic" pitchFamily="34" charset="-128"/>
                <a:cs typeface="Courier New" pitchFamily="49" charset="0"/>
              </a:rPr>
              <a:t> extends Person</a:t>
            </a:r>
          </a:p>
        </p:txBody>
      </p:sp>
      <p:sp>
        <p:nvSpPr>
          <p:cNvPr id="3" name="Rectangle 2"/>
          <p:cNvSpPr/>
          <p:nvPr/>
        </p:nvSpPr>
        <p:spPr>
          <a:xfrm>
            <a:off x="1524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Good use of inheritance?   </a:t>
            </a:r>
            <a:r>
              <a:rPr lang="en-US" sz="1500" b="1" dirty="0">
                <a:solidFill>
                  <a:srgbClr val="1F0B61">
                    <a:lumMod val="60000"/>
                    <a:lumOff val="40000"/>
                  </a:srgbClr>
                </a:solidFill>
                <a:latin typeface="Cambria" pitchFamily="18" charset="0"/>
                <a:ea typeface="MS PGothic" pitchFamily="34" charset="-128"/>
              </a:rPr>
              <a:t>use a consonant</a:t>
            </a:r>
            <a:endParaRPr lang="en-US" sz="1500" b="1" dirty="0">
              <a:solidFill>
                <a:srgbClr val="1F0B61">
                  <a:lumMod val="60000"/>
                  <a:lumOff val="40000"/>
                </a:srgbClr>
              </a:solidFill>
              <a:latin typeface="Times New Roman" pitchFamily="18" charset="0"/>
              <a:ea typeface="MS PGothic" pitchFamily="34" charset="-128"/>
            </a:endParaRPr>
          </a:p>
        </p:txBody>
      </p:sp>
      <p:sp>
        <p:nvSpPr>
          <p:cNvPr id="45" name="Rectangle 44"/>
          <p:cNvSpPr/>
          <p:nvPr/>
        </p:nvSpPr>
        <p:spPr>
          <a:xfrm>
            <a:off x="1752600" y="5867400"/>
            <a:ext cx="1600200" cy="784225"/>
          </a:xfrm>
          <a:prstGeom prst="rect">
            <a:avLst/>
          </a:prstGeom>
        </p:spPr>
        <p:txBody>
          <a:bodyPr>
            <a:spAutoFit/>
          </a:bodyPr>
          <a:lstStyle/>
          <a:p>
            <a:pPr>
              <a:defRPr/>
            </a:pPr>
            <a:r>
              <a:rPr lang="en-US" sz="1500" b="1" i="1" dirty="0">
                <a:solidFill>
                  <a:srgbClr val="000000"/>
                </a:solidFill>
                <a:latin typeface="Cambria" pitchFamily="18" charset="0"/>
                <a:ea typeface="MS PGothic" pitchFamily="34" charset="-128"/>
              </a:rPr>
              <a:t>Poor use of inheritance?   </a:t>
            </a:r>
            <a:r>
              <a:rPr lang="en-US" sz="1500" b="1" dirty="0">
                <a:solidFill>
                  <a:srgbClr val="1F0B61">
                    <a:lumMod val="60000"/>
                    <a:lumOff val="40000"/>
                  </a:srgbClr>
                </a:solidFill>
                <a:latin typeface="Cambria" pitchFamily="18" charset="0"/>
                <a:ea typeface="MS PGothic" pitchFamily="34" charset="-128"/>
              </a:rPr>
              <a:t>use a vowel</a:t>
            </a:r>
            <a:endParaRPr lang="en-US" sz="1500" b="1" dirty="0">
              <a:solidFill>
                <a:srgbClr val="1F0B61">
                  <a:lumMod val="60000"/>
                  <a:lumOff val="40000"/>
                </a:srgbClr>
              </a:solidFill>
              <a:latin typeface="Times New Roman" pitchFamily="18" charset="0"/>
              <a:ea typeface="MS PGothic" pitchFamily="34" charset="-128"/>
            </a:endParaRPr>
          </a:p>
        </p:txBody>
      </p:sp>
      <p:grpSp>
        <p:nvGrpSpPr>
          <p:cNvPr id="46093" name="Group 47"/>
          <p:cNvGrpSpPr>
            <a:grpSpLocks/>
          </p:cNvGrpSpPr>
          <p:nvPr>
            <p:custDataLst>
              <p:tags r:id="rId1"/>
            </p:custDataLst>
          </p:nvPr>
        </p:nvGrpSpPr>
        <p:grpSpPr bwMode="auto">
          <a:xfrm>
            <a:off x="4506913" y="6218238"/>
            <a:ext cx="369887" cy="417512"/>
            <a:chOff x="2928" y="1051"/>
            <a:chExt cx="840" cy="957"/>
          </a:xfrm>
        </p:grpSpPr>
        <p:sp>
          <p:nvSpPr>
            <p:cNvPr id="4609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4610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0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611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46094" name="Text Box 61"/>
          <p:cNvSpPr txBox="1">
            <a:spLocks noChangeArrowheads="1"/>
          </p:cNvSpPr>
          <p:nvPr/>
        </p:nvSpPr>
        <p:spPr bwMode="auto">
          <a:xfrm>
            <a:off x="3429000" y="5867400"/>
            <a:ext cx="1219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100" smtClean="0">
                <a:solidFill>
                  <a:srgbClr val="009200"/>
                </a:solidFill>
                <a:latin typeface="Calibri" pitchFamily="34" charset="0"/>
              </a:rPr>
              <a:t>What word could these examples spell?</a:t>
            </a:r>
          </a:p>
        </p:txBody>
      </p:sp>
      <p:sp>
        <p:nvSpPr>
          <p:cNvPr id="46095" name="Rectangle 1"/>
          <p:cNvSpPr>
            <a:spLocks noChangeArrowheads="1"/>
          </p:cNvSpPr>
          <p:nvPr/>
        </p:nvSpPr>
        <p:spPr bwMode="auto">
          <a:xfrm>
            <a:off x="5410200" y="6180138"/>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0000"/>
                </a:solidFill>
                <a:latin typeface="Calibri" pitchFamily="34" charset="0"/>
              </a:rPr>
              <a:t>Name(s): _____________________</a:t>
            </a:r>
          </a:p>
        </p:txBody>
      </p:sp>
      <mc:AlternateContent xmlns:mc="http://schemas.openxmlformats.org/markup-compatibility/2006">
        <mc:Choice xmlns:p14="http://schemas.microsoft.com/office/powerpoint/2010/main" Requires="p14">
          <p:contentPart p14:bwMode="auto" r:id="rId17">
            <p14:nvContentPartPr>
              <p14:cNvPr id="2" name="Ink 1"/>
              <p14:cNvContentPartPr/>
              <p14:nvPr/>
            </p14:nvContentPartPr>
            <p14:xfrm>
              <a:off x="339480" y="1652040"/>
              <a:ext cx="8188560" cy="3920400"/>
            </p14:xfrm>
          </p:contentPart>
        </mc:Choice>
        <mc:Fallback>
          <p:pic>
            <p:nvPicPr>
              <p:cNvPr id="2" name="Ink 1"/>
              <p:cNvPicPr/>
              <p:nvPr/>
            </p:nvPicPr>
            <p:blipFill>
              <a:blip r:embed="rId18"/>
              <a:stretch>
                <a:fillRect/>
              </a:stretch>
            </p:blipFill>
            <p:spPr>
              <a:xfrm>
                <a:off x="330120" y="1642680"/>
                <a:ext cx="8207280" cy="3939120"/>
              </a:xfrm>
              <a:prstGeom prst="rect">
                <a:avLst/>
              </a:prstGeom>
            </p:spPr>
          </p:pic>
        </mc:Fallback>
      </mc:AlternateContent>
      <p:sp>
        <p:nvSpPr>
          <p:cNvPr id="32" name="Rectangle 1"/>
          <p:cNvSpPr>
            <a:spLocks noChangeArrowheads="1"/>
          </p:cNvSpPr>
          <p:nvPr/>
        </p:nvSpPr>
        <p:spPr bwMode="auto">
          <a:xfrm>
            <a:off x="6510956" y="179557"/>
            <a:ext cx="249757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500" dirty="0" smtClean="0">
                <a:solidFill>
                  <a:srgbClr val="000000"/>
                </a:solidFill>
                <a:latin typeface="Cambria" pitchFamily="18" charset="0"/>
              </a:rPr>
              <a:t>inheritance models the "kind-of" or "is-a" relationship.</a:t>
            </a:r>
            <a:endParaRPr lang="en-US" altLang="en-US" sz="1500" dirty="0" smtClean="0">
              <a:solidFill>
                <a:srgbClr val="000000"/>
              </a:solidFill>
              <a:latin typeface="Cambria" pitchFamily="18" charset="0"/>
            </a:endParaRPr>
          </a:p>
        </p:txBody>
      </p:sp>
    </p:spTree>
    <p:extLst>
      <p:ext uri="{BB962C8B-B14F-4D97-AF65-F5344CB8AC3E}">
        <p14:creationId xmlns:p14="http://schemas.microsoft.com/office/powerpoint/2010/main" val="1337894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
          <p:cNvSpPr txBox="1">
            <a:spLocks noChangeArrowheads="1"/>
          </p:cNvSpPr>
          <p:nvPr/>
        </p:nvSpPr>
        <p:spPr bwMode="auto">
          <a:xfrm>
            <a:off x="397932" y="1625604"/>
            <a:ext cx="7696200" cy="461963"/>
          </a:xfrm>
          <a:prstGeom prst="rect">
            <a:avLst/>
          </a:prstGeom>
          <a:noFill/>
          <a:ln w="12700">
            <a:noFill/>
            <a:miter lim="800000"/>
            <a:headEnd/>
            <a:tailEnd/>
          </a:ln>
        </p:spPr>
        <p:txBody>
          <a:bodyPr>
            <a:spAutoFit/>
          </a:bodyPr>
          <a:lstStyle/>
          <a:p>
            <a:pPr algn="l">
              <a:defRPr/>
            </a:pPr>
            <a:r>
              <a:rPr lang="en-US" sz="2400" b="1" dirty="0">
                <a:solidFill>
                  <a:srgbClr val="000000"/>
                </a:solidFill>
                <a:latin typeface="Cambria" pitchFamily="18" charset="0"/>
              </a:rPr>
              <a:t>Goal:  </a:t>
            </a:r>
            <a:r>
              <a:rPr lang="en-US" sz="2400" dirty="0">
                <a:solidFill>
                  <a:srgbClr val="000000"/>
                </a:solidFill>
                <a:latin typeface="Cambria" pitchFamily="18" charset="0"/>
              </a:rPr>
              <a:t>create a useful &amp; </a:t>
            </a:r>
            <a:r>
              <a:rPr lang="en-US" sz="2400" b="1" i="1" dirty="0">
                <a:solidFill>
                  <a:srgbClr val="000000"/>
                </a:solidFill>
                <a:latin typeface="Cambria" pitchFamily="18" charset="0"/>
              </a:rPr>
              <a:t>representative</a:t>
            </a:r>
            <a:r>
              <a:rPr lang="en-US" sz="2400" dirty="0">
                <a:solidFill>
                  <a:srgbClr val="000000"/>
                </a:solidFill>
                <a:latin typeface="Cambria" pitchFamily="18" charset="0"/>
              </a:rPr>
              <a:t> data model</a:t>
            </a:r>
          </a:p>
        </p:txBody>
      </p:sp>
      <p:sp>
        <p:nvSpPr>
          <p:cNvPr id="21510" name="Rectangle 2"/>
          <p:cNvSpPr>
            <a:spLocks noChangeArrowheads="1"/>
          </p:cNvSpPr>
          <p:nvPr/>
        </p:nvSpPr>
        <p:spPr bwMode="auto">
          <a:xfrm>
            <a:off x="858308" y="6033555"/>
            <a:ext cx="7417857" cy="369888"/>
          </a:xfrm>
          <a:prstGeom prst="rect">
            <a:avLst/>
          </a:prstGeom>
          <a:solidFill>
            <a:srgbClr val="C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333FF"/>
                </a:solidFill>
                <a:latin typeface="Times New Roman" pitchFamily="18" charset="0"/>
                <a:ea typeface="MS PGothic" pitchFamily="34" charset="-128"/>
              </a:defRPr>
            </a:lvl1pPr>
            <a:lvl2pPr marL="742950" indent="-285750">
              <a:defRPr>
                <a:solidFill>
                  <a:srgbClr val="0333FF"/>
                </a:solidFill>
                <a:latin typeface="Times New Roman" pitchFamily="18" charset="0"/>
                <a:ea typeface="MS PGothic" pitchFamily="34" charset="-128"/>
              </a:defRPr>
            </a:lvl2pPr>
            <a:lvl3pPr marL="1143000" indent="-228600">
              <a:defRPr>
                <a:solidFill>
                  <a:srgbClr val="0333FF"/>
                </a:solidFill>
                <a:latin typeface="Times New Roman" pitchFamily="18" charset="0"/>
                <a:ea typeface="MS PGothic" pitchFamily="34" charset="-128"/>
              </a:defRPr>
            </a:lvl3pPr>
            <a:lvl4pPr marL="1600200" indent="-228600">
              <a:defRPr>
                <a:solidFill>
                  <a:srgbClr val="0333FF"/>
                </a:solidFill>
                <a:latin typeface="Times New Roman" pitchFamily="18" charset="0"/>
                <a:ea typeface="MS PGothic" pitchFamily="34" charset="-128"/>
              </a:defRPr>
            </a:lvl4pPr>
            <a:lvl5pPr marL="2057400" indent="-228600">
              <a:defRPr>
                <a:solidFill>
                  <a:srgbClr val="0333FF"/>
                </a:solidFill>
                <a:latin typeface="Times New Roman" pitchFamily="18" charset="0"/>
                <a:ea typeface="MS PGothic" pitchFamily="34" charset="-128"/>
              </a:defRPr>
            </a:lvl5pPr>
            <a:lvl6pPr marL="25146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6pPr>
            <a:lvl7pPr marL="29718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7pPr>
            <a:lvl8pPr marL="34290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8pPr>
            <a:lvl9pPr marL="38862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9pPr>
          </a:lstStyle>
          <a:p>
            <a:r>
              <a:rPr lang="en-US" altLang="en-US" sz="1800" dirty="0" smtClean="0">
                <a:solidFill>
                  <a:srgbClr val="000000"/>
                </a:solidFill>
                <a:latin typeface="Cambria" pitchFamily="18" charset="0"/>
              </a:rPr>
              <a:t>A derived class </a:t>
            </a:r>
            <a:r>
              <a:rPr lang="en-US" altLang="en-US" sz="1800" b="1" dirty="0" smtClean="0">
                <a:solidFill>
                  <a:srgbClr val="000000"/>
                </a:solidFill>
                <a:latin typeface="Courier New" pitchFamily="49" charset="0"/>
                <a:cs typeface="Courier New" pitchFamily="49" charset="0"/>
              </a:rPr>
              <a:t>extends</a:t>
            </a:r>
            <a:r>
              <a:rPr lang="en-US" altLang="en-US" sz="1800" dirty="0" smtClean="0">
                <a:solidFill>
                  <a:srgbClr val="000000"/>
                </a:solidFill>
                <a:latin typeface="Cambria" pitchFamily="18" charset="0"/>
              </a:rPr>
              <a:t> </a:t>
            </a:r>
            <a:r>
              <a:rPr lang="en-US" altLang="en-US" sz="1800" dirty="0" smtClean="0">
                <a:solidFill>
                  <a:srgbClr val="000000"/>
                </a:solidFill>
                <a:latin typeface="Cambria" pitchFamily="18" charset="0"/>
              </a:rPr>
              <a:t>all of the </a:t>
            </a:r>
            <a:r>
              <a:rPr lang="en-US" altLang="en-US" sz="1800" dirty="0" smtClean="0">
                <a:solidFill>
                  <a:srgbClr val="000000"/>
                </a:solidFill>
                <a:latin typeface="Cambria" pitchFamily="18" charset="0"/>
              </a:rPr>
              <a:t>capabilities of a base </a:t>
            </a:r>
            <a:r>
              <a:rPr lang="en-US" altLang="en-US" sz="1800" dirty="0" smtClean="0">
                <a:solidFill>
                  <a:srgbClr val="000000"/>
                </a:solidFill>
                <a:latin typeface="Cambria" pitchFamily="18" charset="0"/>
              </a:rPr>
              <a:t>class… !</a:t>
            </a:r>
            <a:endParaRPr lang="en-US" altLang="en-US" sz="1800" dirty="0" smtClean="0"/>
          </a:p>
        </p:txBody>
      </p:sp>
      <p:pic>
        <p:nvPicPr>
          <p:cNvPr id="21511" name="Picture 8" descr="Screen shot 2012-11-19 at 8.25.48 AM.png"/>
          <p:cNvPicPr>
            <a:picLocks noChangeAspect="1"/>
          </p:cNvPicPr>
          <p:nvPr/>
        </p:nvPicPr>
        <p:blipFill rotWithShape="1">
          <a:blip r:embed="rId3">
            <a:extLst>
              <a:ext uri="{28A0092B-C50C-407E-A947-70E740481C1C}">
                <a14:useLocalDpi xmlns:a14="http://schemas.microsoft.com/office/drawing/2010/main" val="0"/>
              </a:ext>
            </a:extLst>
          </a:blip>
          <a:srcRect l="4968" t="44617" r="5623" b="21127"/>
          <a:stretch/>
        </p:blipFill>
        <p:spPr bwMode="auto">
          <a:xfrm>
            <a:off x="476425" y="2508955"/>
            <a:ext cx="8181624" cy="30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676275" y="365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400" i="1" dirty="0" smtClean="0">
                <a:solidFill>
                  <a:srgbClr val="000000"/>
                </a:solidFill>
                <a:latin typeface="Cambria" panose="02040503050406030204" pitchFamily="18" charset="0"/>
              </a:rPr>
              <a:t>Dangers of Inheritance…</a:t>
            </a:r>
            <a:endParaRPr lang="en-US" altLang="en-US" sz="4400" i="1" dirty="0" smtClean="0">
              <a:solidFill>
                <a:srgbClr val="000000"/>
              </a:solidFill>
              <a:latin typeface="Cambria" panose="02040503050406030204" pitchFamily="18" charset="0"/>
            </a:endParaRPr>
          </a:p>
        </p:txBody>
      </p:sp>
    </p:spTree>
    <p:extLst>
      <p:ext uri="{BB962C8B-B14F-4D97-AF65-F5344CB8AC3E}">
        <p14:creationId xmlns:p14="http://schemas.microsoft.com/office/powerpoint/2010/main" val="296188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858308" y="6033555"/>
            <a:ext cx="7417857" cy="369888"/>
          </a:xfrm>
          <a:prstGeom prst="rect">
            <a:avLst/>
          </a:prstGeom>
          <a:solidFill>
            <a:srgbClr val="CEEA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333FF"/>
                </a:solidFill>
                <a:latin typeface="Times New Roman" pitchFamily="18" charset="0"/>
                <a:ea typeface="MS PGothic" pitchFamily="34" charset="-128"/>
              </a:defRPr>
            </a:lvl1pPr>
            <a:lvl2pPr marL="742950" indent="-285750">
              <a:defRPr>
                <a:solidFill>
                  <a:srgbClr val="0333FF"/>
                </a:solidFill>
                <a:latin typeface="Times New Roman" pitchFamily="18" charset="0"/>
                <a:ea typeface="MS PGothic" pitchFamily="34" charset="-128"/>
              </a:defRPr>
            </a:lvl2pPr>
            <a:lvl3pPr marL="1143000" indent="-228600">
              <a:defRPr>
                <a:solidFill>
                  <a:srgbClr val="0333FF"/>
                </a:solidFill>
                <a:latin typeface="Times New Roman" pitchFamily="18" charset="0"/>
                <a:ea typeface="MS PGothic" pitchFamily="34" charset="-128"/>
              </a:defRPr>
            </a:lvl3pPr>
            <a:lvl4pPr marL="1600200" indent="-228600">
              <a:defRPr>
                <a:solidFill>
                  <a:srgbClr val="0333FF"/>
                </a:solidFill>
                <a:latin typeface="Times New Roman" pitchFamily="18" charset="0"/>
                <a:ea typeface="MS PGothic" pitchFamily="34" charset="-128"/>
              </a:defRPr>
            </a:lvl4pPr>
            <a:lvl5pPr marL="2057400" indent="-228600">
              <a:defRPr>
                <a:solidFill>
                  <a:srgbClr val="0333FF"/>
                </a:solidFill>
                <a:latin typeface="Times New Roman" pitchFamily="18" charset="0"/>
                <a:ea typeface="MS PGothic" pitchFamily="34" charset="-128"/>
              </a:defRPr>
            </a:lvl5pPr>
            <a:lvl6pPr marL="25146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6pPr>
            <a:lvl7pPr marL="29718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7pPr>
            <a:lvl8pPr marL="34290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8pPr>
            <a:lvl9pPr marL="3886200" indent="-228600" algn="ctr" eaLnBrk="0" fontAlgn="base" hangingPunct="0">
              <a:spcBef>
                <a:spcPct val="50000"/>
              </a:spcBef>
              <a:spcAft>
                <a:spcPct val="0"/>
              </a:spcAft>
              <a:defRPr>
                <a:solidFill>
                  <a:srgbClr val="0333FF"/>
                </a:solidFill>
                <a:latin typeface="Times New Roman" pitchFamily="18" charset="0"/>
                <a:ea typeface="MS PGothic" pitchFamily="34" charset="-128"/>
              </a:defRPr>
            </a:lvl9pPr>
          </a:lstStyle>
          <a:p>
            <a:r>
              <a:rPr lang="en-US" altLang="en-US" sz="1800" dirty="0" smtClean="0">
                <a:solidFill>
                  <a:srgbClr val="000000"/>
                </a:solidFill>
                <a:latin typeface="Cambria" pitchFamily="18" charset="0"/>
              </a:rPr>
              <a:t>A derived class </a:t>
            </a:r>
            <a:r>
              <a:rPr lang="en-US" altLang="en-US" sz="1800" b="1" dirty="0" smtClean="0">
                <a:solidFill>
                  <a:srgbClr val="000000"/>
                </a:solidFill>
                <a:latin typeface="Courier New" pitchFamily="49" charset="0"/>
                <a:cs typeface="Courier New" pitchFamily="49" charset="0"/>
              </a:rPr>
              <a:t>extends</a:t>
            </a:r>
            <a:r>
              <a:rPr lang="en-US" altLang="en-US" sz="1800" dirty="0" smtClean="0">
                <a:solidFill>
                  <a:srgbClr val="000000"/>
                </a:solidFill>
                <a:latin typeface="Cambria" pitchFamily="18" charset="0"/>
              </a:rPr>
              <a:t> </a:t>
            </a:r>
            <a:r>
              <a:rPr lang="en-US" altLang="en-US" sz="1800" dirty="0" smtClean="0">
                <a:solidFill>
                  <a:srgbClr val="000000"/>
                </a:solidFill>
                <a:latin typeface="Cambria" pitchFamily="18" charset="0"/>
              </a:rPr>
              <a:t>all of the </a:t>
            </a:r>
            <a:r>
              <a:rPr lang="en-US" altLang="en-US" sz="1800" dirty="0" smtClean="0">
                <a:solidFill>
                  <a:srgbClr val="000000"/>
                </a:solidFill>
                <a:latin typeface="Cambria" pitchFamily="18" charset="0"/>
              </a:rPr>
              <a:t>capabilities of a base </a:t>
            </a:r>
            <a:r>
              <a:rPr lang="en-US" altLang="en-US" sz="1800" dirty="0" smtClean="0">
                <a:solidFill>
                  <a:srgbClr val="000000"/>
                </a:solidFill>
                <a:latin typeface="Cambria" pitchFamily="18" charset="0"/>
              </a:rPr>
              <a:t>class… !</a:t>
            </a:r>
            <a:endParaRPr lang="en-US" altLang="en-US" sz="1800" dirty="0" smtClean="0"/>
          </a:p>
        </p:txBody>
      </p:sp>
      <p:pic>
        <p:nvPicPr>
          <p:cNvPr id="11" name="Picture 8" descr="Screen shot 2012-11-19 at 8.25.48 AM.png"/>
          <p:cNvPicPr>
            <a:picLocks noChangeAspect="1"/>
          </p:cNvPicPr>
          <p:nvPr/>
        </p:nvPicPr>
        <p:blipFill rotWithShape="1">
          <a:blip r:embed="rId3">
            <a:extLst>
              <a:ext uri="{28A0092B-C50C-407E-A947-70E740481C1C}">
                <a14:useLocalDpi xmlns:a14="http://schemas.microsoft.com/office/drawing/2010/main" val="0"/>
              </a:ext>
            </a:extLst>
          </a:blip>
          <a:srcRect l="4968" t="44617" r="5623" b="21127"/>
          <a:stretch/>
        </p:blipFill>
        <p:spPr bwMode="auto">
          <a:xfrm>
            <a:off x="476425" y="2508955"/>
            <a:ext cx="8181624" cy="30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6"/>
          <p:cNvSpPr txBox="1">
            <a:spLocks noChangeArrowheads="1"/>
          </p:cNvSpPr>
          <p:nvPr/>
        </p:nvSpPr>
        <p:spPr bwMode="auto">
          <a:xfrm>
            <a:off x="397932" y="1625604"/>
            <a:ext cx="7696200" cy="461963"/>
          </a:xfrm>
          <a:prstGeom prst="rect">
            <a:avLst/>
          </a:prstGeom>
          <a:noFill/>
          <a:ln w="12700">
            <a:noFill/>
            <a:miter lim="800000"/>
            <a:headEnd/>
            <a:tailEnd/>
          </a:ln>
        </p:spPr>
        <p:txBody>
          <a:bodyPr>
            <a:spAutoFit/>
          </a:bodyPr>
          <a:lstStyle/>
          <a:p>
            <a:pPr algn="l">
              <a:defRPr/>
            </a:pPr>
            <a:r>
              <a:rPr lang="en-US" sz="2400" b="1" dirty="0">
                <a:solidFill>
                  <a:srgbClr val="000000"/>
                </a:solidFill>
                <a:latin typeface="Cambria" pitchFamily="18" charset="0"/>
              </a:rPr>
              <a:t>Goal:  </a:t>
            </a:r>
            <a:r>
              <a:rPr lang="en-US" sz="2400" dirty="0">
                <a:solidFill>
                  <a:srgbClr val="000000"/>
                </a:solidFill>
                <a:latin typeface="Cambria" pitchFamily="18" charset="0"/>
              </a:rPr>
              <a:t>create a useful &amp; </a:t>
            </a:r>
            <a:r>
              <a:rPr lang="en-US" sz="2400" b="1" i="1" dirty="0">
                <a:solidFill>
                  <a:srgbClr val="000000"/>
                </a:solidFill>
                <a:latin typeface="Cambria" pitchFamily="18" charset="0"/>
              </a:rPr>
              <a:t>representative</a:t>
            </a:r>
            <a:r>
              <a:rPr lang="en-US" sz="2400" dirty="0">
                <a:solidFill>
                  <a:srgbClr val="000000"/>
                </a:solidFill>
                <a:latin typeface="Cambria" pitchFamily="18" charset="0"/>
              </a:rPr>
              <a:t> data model</a:t>
            </a:r>
          </a:p>
        </p:txBody>
      </p:sp>
      <p:sp>
        <p:nvSpPr>
          <p:cNvPr id="10" name="Text Box 5"/>
          <p:cNvSpPr txBox="1">
            <a:spLocks noChangeArrowheads="1"/>
          </p:cNvSpPr>
          <p:nvPr/>
        </p:nvSpPr>
        <p:spPr bwMode="auto">
          <a:xfrm>
            <a:off x="676275" y="365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400" i="1" dirty="0" smtClean="0">
                <a:solidFill>
                  <a:srgbClr val="000000"/>
                </a:solidFill>
                <a:latin typeface="Cambria" panose="02040503050406030204" pitchFamily="18" charset="0"/>
              </a:rPr>
              <a:t>Dangers of Inheritance…</a:t>
            </a:r>
            <a:endParaRPr lang="en-US" altLang="en-US" sz="4400" i="1" dirty="0" smtClean="0">
              <a:solidFill>
                <a:srgbClr val="000000"/>
              </a:solidFill>
              <a:latin typeface="Cambria" panose="020405030504060302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189" y="5191554"/>
            <a:ext cx="7135221" cy="1419423"/>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450" y="4295713"/>
            <a:ext cx="2369847" cy="1280998"/>
          </a:xfrm>
          <a:prstGeom prst="rect">
            <a:avLst/>
          </a:prstGeom>
          <a:ln>
            <a:solidFill>
              <a:schemeClr val="tx1"/>
            </a:solidFill>
          </a:ln>
        </p:spPr>
      </p:pic>
      <p:pic>
        <p:nvPicPr>
          <p:cNvPr id="8" name="Picture 9" descr="Screen shot 2012-11-19 at 12.24.14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010" y="54769"/>
            <a:ext cx="3657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611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 return hr &gt; 22 || hr &lt; 7; }  </a:t>
            </a:r>
          </a:p>
          <a:p>
            <a:pPr algn="l">
              <a:spcBef>
                <a:spcPct val="0"/>
              </a:spcBef>
            </a:pPr>
            <a:r>
              <a:rPr lang="en-US" altLang="en-US" sz="1200" b="1" smtClean="0">
                <a:solidFill>
                  <a:srgbClr val="000000"/>
                </a:solidFill>
                <a:latin typeface="Courier New" pitchFamily="49" charset="0"/>
              </a:rPr>
              <a:t>  public String </a:t>
            </a:r>
            <a:r>
              <a:rPr lang="en-US" altLang="en-US" sz="1200" b="1" smtClean="0">
                <a:solidFill>
                  <a:srgbClr val="0000FF"/>
                </a:solidFill>
                <a:latin typeface="Courier New" pitchFamily="49" charset="0"/>
              </a:rPr>
              <a:t>toString</a:t>
            </a:r>
            <a:r>
              <a:rPr lang="en-US" altLang="en-US" sz="1200" b="1" smtClean="0">
                <a:solidFill>
                  <a:srgbClr val="000000"/>
                </a:solidFill>
                <a:latin typeface="Courier New" pitchFamily="49" charset="0"/>
              </a:rPr>
              <a:t>()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a:t>
            </a:r>
            <a:r>
              <a:rPr lang="en-US" altLang="en-US" sz="1200" b="1" smtClean="0">
                <a:solidFill>
                  <a:srgbClr val="FF0000"/>
                </a:solidFill>
                <a:latin typeface="Courier New" pitchFamily="49" charset="0"/>
              </a:rPr>
              <a:t>status</a:t>
            </a:r>
            <a:r>
              <a:rPr lang="en-US" altLang="en-US" sz="1200" b="1" smtClean="0">
                <a:solidFill>
                  <a:srgbClr val="000000"/>
                </a:solidFill>
                <a:latin typeface="Courier New" pitchFamily="49" charset="0"/>
              </a:rPr>
              <a:t>(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5299"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 </a:t>
            </a:r>
            <a:r>
              <a:rPr lang="en-US" altLang="en-US" sz="1200" b="1" smtClean="0">
                <a:solidFill>
                  <a:srgbClr val="0333FF"/>
                </a:solidFill>
                <a:latin typeface="Courier New" pitchFamily="49" charset="0"/>
              </a:rPr>
              <a:t>// additional data member</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a:t>
            </a:r>
            <a:r>
              <a:rPr lang="en-US" altLang="en-US" sz="1200" b="1" smtClean="0">
                <a:solidFill>
                  <a:srgbClr val="0333FF"/>
                </a:solidFill>
                <a:latin typeface="Courier New" pitchFamily="49" charset="0"/>
              </a:rPr>
              <a:t>// override! </a:t>
            </a: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a:t>
            </a:r>
            <a:r>
              <a:rPr lang="en-US" altLang="en-US" sz="1200" b="1" smtClean="0">
                <a:solidFill>
                  <a:srgbClr val="0000FF"/>
                </a:solidFill>
                <a:latin typeface="Courier New" pitchFamily="49" charset="0"/>
              </a:rPr>
              <a:t>toString</a:t>
            </a: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5300"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5301"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5302"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3"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55304"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55305"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6"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60000"/>
              </a:lnSpc>
            </a:pPr>
            <a:r>
              <a:rPr lang="en-US" altLang="en-US" sz="1400" b="1" smtClean="0">
                <a:solidFill>
                  <a:srgbClr val="000000"/>
                </a:solidFill>
                <a:latin typeface="Courier New" pitchFamily="49" charset="0"/>
              </a:rPr>
              <a:t>Student S;</a:t>
            </a:r>
          </a:p>
          <a:p>
            <a:pPr algn="l">
              <a:lnSpc>
                <a:spcPct val="60000"/>
              </a:lnSpc>
            </a:pPr>
            <a:r>
              <a:rPr lang="en-US" altLang="en-US" sz="1400" b="1" smtClean="0">
                <a:solidFill>
                  <a:srgbClr val="000000"/>
                </a:solidFill>
                <a:latin typeface="Courier New" pitchFamily="49" charset="0"/>
              </a:rPr>
              <a:t>S = new Student(</a:t>
            </a:r>
            <a:r>
              <a:rPr lang="en-US" altLang="en-US" sz="1000" b="1" smtClean="0">
                <a:solidFill>
                  <a:srgbClr val="000000"/>
                </a:solidFill>
                <a:latin typeface="Courier New" pitchFamily="49" charset="0"/>
              </a:rPr>
              <a:t>"Wally"</a:t>
            </a:r>
            <a:r>
              <a:rPr lang="en-US" altLang="en-US" sz="1400" b="1" smtClean="0">
                <a:solidFill>
                  <a:srgbClr val="000000"/>
                </a:solidFill>
                <a:latin typeface="Courier New" pitchFamily="49" charset="0"/>
              </a:rPr>
              <a:t>, 18);</a:t>
            </a:r>
          </a:p>
        </p:txBody>
      </p:sp>
      <p:sp>
        <p:nvSpPr>
          <p:cNvPr id="55307"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Extend the picture…</a:t>
            </a:r>
          </a:p>
        </p:txBody>
      </p:sp>
      <p:sp>
        <p:nvSpPr>
          <p:cNvPr id="55308"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in main:</a:t>
            </a:r>
          </a:p>
        </p:txBody>
      </p:sp>
      <p:sp>
        <p:nvSpPr>
          <p:cNvPr id="55309"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5310"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5311"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Tree>
    <p:extLst>
      <p:ext uri="{BB962C8B-B14F-4D97-AF65-F5344CB8AC3E}">
        <p14:creationId xmlns:p14="http://schemas.microsoft.com/office/powerpoint/2010/main" val="171195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017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0180" name="Oval 9"/>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0181" name="Line 10"/>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0182" name="Line 11"/>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0183" name="Text Box 23"/>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0184" name="Text Box 24"/>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0185" name="Text Box 26"/>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0186" name="Text Box 27"/>
          <p:cNvSpPr txBox="1">
            <a:spLocks noChangeArrowheads="1"/>
          </p:cNvSpPr>
          <p:nvPr/>
        </p:nvSpPr>
        <p:spPr bwMode="auto">
          <a:xfrm>
            <a:off x="6858000" y="1633538"/>
            <a:ext cx="9906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0187" name="Text Box 28"/>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0189" name="Text Box 37"/>
          <p:cNvSpPr txBox="1">
            <a:spLocks noChangeArrowheads="1"/>
          </p:cNvSpPr>
          <p:nvPr/>
        </p:nvSpPr>
        <p:spPr bwMode="auto">
          <a:xfrm>
            <a:off x="1989138" y="4724400"/>
            <a:ext cx="212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0190"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dirty="0" smtClean="0">
                <a:solidFill>
                  <a:srgbClr val="000000"/>
                </a:solidFill>
                <a:latin typeface="Cambria" pitchFamily="18" charset="0"/>
              </a:rPr>
              <a:t>An inheritance hierarchy + </a:t>
            </a:r>
            <a:r>
              <a:rPr lang="en-US" altLang="en-US" sz="3600" b="1" i="1" dirty="0" smtClean="0">
                <a:solidFill>
                  <a:srgbClr val="000000"/>
                </a:solidFill>
                <a:latin typeface="Cambria" pitchFamily="18" charset="0"/>
              </a:rPr>
              <a:t>code</a:t>
            </a:r>
          </a:p>
        </p:txBody>
      </p:sp>
      <p:sp>
        <p:nvSpPr>
          <p:cNvPr id="15"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endParaRPr lang="en-US" altLang="en-US" sz="1600" b="1" dirty="0" smtClean="0">
              <a:solidFill>
                <a:srgbClr val="000000"/>
              </a:solidFill>
              <a:latin typeface="Courier New" pitchFamily="49" charset="0"/>
            </a:endParaRP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p:spTree>
    <p:extLst>
      <p:ext uri="{BB962C8B-B14F-4D97-AF65-F5344CB8AC3E}">
        <p14:creationId xmlns:p14="http://schemas.microsoft.com/office/powerpoint/2010/main" val="1609801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1203"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1204"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1205"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1206"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1207"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1208"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1209"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1210"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1211"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1212"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int units;</a:t>
            </a:r>
          </a:p>
        </p:txBody>
      </p:sp>
      <p:sp>
        <p:nvSpPr>
          <p:cNvPr id="51215"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1216"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1217" name="Text Box 25"/>
          <p:cNvSpPr txBox="1">
            <a:spLocks noChangeArrowheads="1"/>
          </p:cNvSpPr>
          <p:nvPr/>
        </p:nvSpPr>
        <p:spPr bwMode="auto">
          <a:xfrm>
            <a:off x="6019800" y="4725815"/>
            <a:ext cx="2590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b="1" i="1" smtClean="0">
                <a:solidFill>
                  <a:srgbClr val="000000"/>
                </a:solidFill>
              </a:rPr>
              <a:t>overriding the previous method</a:t>
            </a:r>
          </a:p>
        </p:txBody>
      </p:sp>
      <p:sp>
        <p:nvSpPr>
          <p:cNvPr id="51218"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hierarchy + code</a:t>
            </a:r>
          </a:p>
        </p:txBody>
      </p:sp>
      <p:sp>
        <p:nvSpPr>
          <p:cNvPr id="19"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endParaRPr lang="en-US" altLang="en-US" sz="1600" b="1" dirty="0" smtClean="0">
              <a:solidFill>
                <a:srgbClr val="000000"/>
              </a:solidFill>
              <a:latin typeface="Courier New" pitchFamily="49" charset="0"/>
            </a:endParaRP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p:sp>
        <p:nvSpPr>
          <p:cNvPr id="20" name="Text Box 18"/>
          <p:cNvSpPr txBox="1">
            <a:spLocks noChangeArrowheads="1"/>
          </p:cNvSpPr>
          <p:nvPr/>
        </p:nvSpPr>
        <p:spPr bwMode="auto">
          <a:xfrm>
            <a:off x="5943600" y="35052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 </a:t>
            </a:r>
            <a:endParaRPr lang="en-US" altLang="en-US" sz="1600" b="1" dirty="0" smtClean="0">
              <a:solidFill>
                <a:srgbClr val="000000"/>
              </a:solidFill>
              <a:latin typeface="Courier New" pitchFamily="49" charset="0"/>
            </a:endParaRP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&amp;&amp;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8;</a:t>
            </a:r>
          </a:p>
          <a:p>
            <a:pPr algn="l">
              <a:lnSpc>
                <a:spcPct val="40000"/>
              </a:lnSpc>
            </a:pPr>
            <a:r>
              <a:rPr lang="en-US" altLang="en-US" sz="1600" b="1" dirty="0" smtClean="0">
                <a:solidFill>
                  <a:srgbClr val="000000"/>
                </a:solidFill>
                <a:latin typeface="Courier New" pitchFamily="49" charset="0"/>
              </a:rPr>
              <a:t>}</a:t>
            </a:r>
          </a:p>
        </p:txBody>
      </p:sp>
      <p:grpSp>
        <p:nvGrpSpPr>
          <p:cNvPr id="22" name="Group 47"/>
          <p:cNvGrpSpPr>
            <a:grpSpLocks/>
          </p:cNvGrpSpPr>
          <p:nvPr>
            <p:custDataLst>
              <p:tags r:id="rId1"/>
            </p:custDataLst>
          </p:nvPr>
        </p:nvGrpSpPr>
        <p:grpSpPr bwMode="auto">
          <a:xfrm>
            <a:off x="261938" y="6238875"/>
            <a:ext cx="369887" cy="417513"/>
            <a:chOff x="2928" y="1051"/>
            <a:chExt cx="840" cy="957"/>
          </a:xfrm>
        </p:grpSpPr>
        <p:sp>
          <p:nvSpPr>
            <p:cNvPr id="23"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24"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5"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6"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7"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8"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29"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0"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1"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2"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5"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36" name="Text Box 61"/>
          <p:cNvSpPr txBox="1">
            <a:spLocks noChangeArrowheads="1"/>
          </p:cNvSpPr>
          <p:nvPr/>
        </p:nvSpPr>
        <p:spPr bwMode="auto">
          <a:xfrm>
            <a:off x="646113" y="609917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9200"/>
                </a:solidFill>
              </a:rPr>
              <a:t>(x'y - y'x) / y**2</a:t>
            </a:r>
          </a:p>
        </p:txBody>
      </p:sp>
      <p:sp>
        <p:nvSpPr>
          <p:cNvPr id="37" name="Text Box 61"/>
          <p:cNvSpPr txBox="1">
            <a:spLocks noChangeArrowheads="1"/>
          </p:cNvSpPr>
          <p:nvPr/>
        </p:nvSpPr>
        <p:spPr bwMode="auto">
          <a:xfrm>
            <a:off x="638175" y="63166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09200"/>
                </a:solidFill>
              </a:rPr>
              <a:t>Now </a:t>
            </a:r>
            <a:r>
              <a:rPr lang="en-US" altLang="en-US" sz="1000" i="1" smtClean="0">
                <a:solidFill>
                  <a:srgbClr val="009200"/>
                </a:solidFill>
              </a:rPr>
              <a:t>that's </a:t>
            </a:r>
            <a:r>
              <a:rPr lang="en-US" altLang="en-US" sz="1000" smtClean="0">
                <a:solidFill>
                  <a:srgbClr val="009200"/>
                </a:solidFill>
              </a:rPr>
              <a:t>derived!</a:t>
            </a:r>
          </a:p>
        </p:txBody>
      </p:sp>
    </p:spTree>
    <p:extLst>
      <p:ext uri="{BB962C8B-B14F-4D97-AF65-F5344CB8AC3E}">
        <p14:creationId xmlns:p14="http://schemas.microsoft.com/office/powerpoint/2010/main" val="1053228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2227"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2228"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2229"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30"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31"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2232"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2233"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2234"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2235"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2236"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int units;</a:t>
            </a:r>
          </a:p>
        </p:txBody>
      </p:sp>
      <p:sp>
        <p:nvSpPr>
          <p:cNvPr id="52239"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40" name="Line 21"/>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41" name="Line 22"/>
          <p:cNvSpPr>
            <a:spLocks noChangeShapeType="1"/>
          </p:cNvSpPr>
          <p:nvPr/>
        </p:nvSpPr>
        <p:spPr bwMode="auto">
          <a:xfrm>
            <a:off x="3743325" y="3856038"/>
            <a:ext cx="15875" cy="1481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42"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2243" name="Rectangle 27"/>
          <p:cNvSpPr>
            <a:spLocks noChangeArrowheads="1"/>
          </p:cNvSpPr>
          <p:nvPr/>
        </p:nvSpPr>
        <p:spPr bwMode="auto">
          <a:xfrm>
            <a:off x="6911975" y="502761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b="1" smtClean="0">
                <a:solidFill>
                  <a:srgbClr val="000000"/>
                </a:solidFill>
              </a:rPr>
              <a:t>??</a:t>
            </a:r>
          </a:p>
        </p:txBody>
      </p:sp>
      <p:sp>
        <p:nvSpPr>
          <p:cNvPr id="52244" name="Text Box 29"/>
          <p:cNvSpPr txBox="1">
            <a:spLocks noChangeArrowheads="1"/>
          </p:cNvSpPr>
          <p:nvPr/>
        </p:nvSpPr>
        <p:spPr bwMode="auto">
          <a:xfrm>
            <a:off x="4122738" y="5095875"/>
            <a:ext cx="1820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dorm;</a:t>
            </a:r>
          </a:p>
        </p:txBody>
      </p:sp>
      <p:sp>
        <p:nvSpPr>
          <p:cNvPr id="52245" name="Text Box 5"/>
          <p:cNvSpPr txBox="1">
            <a:spLocks noChangeArrowheads="1"/>
          </p:cNvSpPr>
          <p:nvPr/>
        </p:nvSpPr>
        <p:spPr bwMode="auto">
          <a:xfrm>
            <a:off x="762000" y="3048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hierarchy + code</a:t>
            </a:r>
          </a:p>
        </p:txBody>
      </p:sp>
      <p:grpSp>
        <p:nvGrpSpPr>
          <p:cNvPr id="52246" name="Group 47"/>
          <p:cNvGrpSpPr>
            <a:grpSpLocks/>
          </p:cNvGrpSpPr>
          <p:nvPr>
            <p:custDataLst>
              <p:tags r:id="rId1"/>
            </p:custDataLst>
          </p:nvPr>
        </p:nvGrpSpPr>
        <p:grpSpPr bwMode="auto">
          <a:xfrm>
            <a:off x="261938" y="6238875"/>
            <a:ext cx="369887" cy="417513"/>
            <a:chOff x="2928" y="1051"/>
            <a:chExt cx="840" cy="957"/>
          </a:xfrm>
        </p:grpSpPr>
        <p:sp>
          <p:nvSpPr>
            <p:cNvPr id="52249" name="Freeform 48"/>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50" name="Oval 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1" name="Oval 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2" name="Oval 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3" name="Oval 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4" name="Oval 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5" name="Oval 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6" name="Oval 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7" name="AutoShape 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2258" name="Freeform 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59" name="Freeform 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60" name="Freeform 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2261" name="Freeform 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52247" name="Text Box 61"/>
          <p:cNvSpPr txBox="1">
            <a:spLocks noChangeArrowheads="1"/>
          </p:cNvSpPr>
          <p:nvPr/>
        </p:nvSpPr>
        <p:spPr bwMode="auto">
          <a:xfrm>
            <a:off x="646113" y="609917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9200"/>
                </a:solidFill>
              </a:rPr>
              <a:t>(x'y - y'x) / y**2</a:t>
            </a:r>
          </a:p>
        </p:txBody>
      </p:sp>
      <p:sp>
        <p:nvSpPr>
          <p:cNvPr id="52248" name="Text Box 61"/>
          <p:cNvSpPr txBox="1">
            <a:spLocks noChangeArrowheads="1"/>
          </p:cNvSpPr>
          <p:nvPr/>
        </p:nvSpPr>
        <p:spPr bwMode="auto">
          <a:xfrm>
            <a:off x="638175" y="63166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09200"/>
                </a:solidFill>
              </a:rPr>
              <a:t>Now </a:t>
            </a:r>
            <a:r>
              <a:rPr lang="en-US" altLang="en-US" sz="1000" i="1" smtClean="0">
                <a:solidFill>
                  <a:srgbClr val="009200"/>
                </a:solidFill>
              </a:rPr>
              <a:t>that's </a:t>
            </a:r>
            <a:r>
              <a:rPr lang="en-US" altLang="en-US" sz="1000" smtClean="0">
                <a:solidFill>
                  <a:srgbClr val="009200"/>
                </a:solidFill>
              </a:rPr>
              <a:t>derived!</a:t>
            </a:r>
          </a:p>
        </p:txBody>
      </p:sp>
      <p:sp>
        <p:nvSpPr>
          <p:cNvPr id="38"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endParaRPr lang="en-US" altLang="en-US" sz="1600" b="1" dirty="0" smtClean="0">
              <a:solidFill>
                <a:srgbClr val="000000"/>
              </a:solidFill>
              <a:latin typeface="Courier New" pitchFamily="49" charset="0"/>
            </a:endParaRP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p:sp>
        <p:nvSpPr>
          <p:cNvPr id="39" name="Text Box 18"/>
          <p:cNvSpPr txBox="1">
            <a:spLocks noChangeArrowheads="1"/>
          </p:cNvSpPr>
          <p:nvPr/>
        </p:nvSpPr>
        <p:spPr bwMode="auto">
          <a:xfrm>
            <a:off x="5943600" y="35052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 </a:t>
            </a:r>
            <a:endParaRPr lang="en-US" altLang="en-US" sz="1600" b="1" dirty="0" smtClean="0">
              <a:solidFill>
                <a:srgbClr val="000000"/>
              </a:solidFill>
              <a:latin typeface="Courier New" pitchFamily="49" charset="0"/>
            </a:endParaRP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&amp;&amp;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8;</a:t>
            </a:r>
          </a:p>
          <a:p>
            <a:pPr algn="l">
              <a:lnSpc>
                <a:spcPct val="40000"/>
              </a:lnSpc>
            </a:pPr>
            <a:r>
              <a:rPr lang="en-US" altLang="en-US" sz="1600" b="1" dirty="0" smtClean="0">
                <a:solidFill>
                  <a:srgbClr val="000000"/>
                </a:solidFill>
                <a:latin typeface="Courier New" pitchFamily="49" charset="0"/>
              </a:rPr>
              <a:t>}</a:t>
            </a:r>
          </a:p>
        </p:txBody>
      </p:sp>
    </p:spTree>
    <p:extLst>
      <p:ext uri="{BB962C8B-B14F-4D97-AF65-F5344CB8AC3E}">
        <p14:creationId xmlns:p14="http://schemas.microsoft.com/office/powerpoint/2010/main" val="103824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3251"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53252"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3253"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54"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55" name="Text Box 11"/>
          <p:cNvSpPr txBox="1">
            <a:spLocks noChangeArrowheads="1"/>
          </p:cNvSpPr>
          <p:nvPr/>
        </p:nvSpPr>
        <p:spPr bwMode="auto">
          <a:xfrm>
            <a:off x="1936750" y="1633538"/>
            <a:ext cx="177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Base Class</a:t>
            </a:r>
          </a:p>
        </p:txBody>
      </p:sp>
      <p:sp>
        <p:nvSpPr>
          <p:cNvPr id="53256" name="Text Box 12"/>
          <p:cNvSpPr txBox="1">
            <a:spLocks noChangeArrowheads="1"/>
          </p:cNvSpPr>
          <p:nvPr/>
        </p:nvSpPr>
        <p:spPr bwMode="auto">
          <a:xfrm>
            <a:off x="1995488" y="3217863"/>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Derived Class</a:t>
            </a:r>
          </a:p>
        </p:txBody>
      </p:sp>
      <p:sp>
        <p:nvSpPr>
          <p:cNvPr id="53257" name="Text Box 13"/>
          <p:cNvSpPr txBox="1">
            <a:spLocks noChangeArrowheads="1"/>
          </p:cNvSpPr>
          <p:nvPr/>
        </p:nvSpPr>
        <p:spPr bwMode="auto">
          <a:xfrm>
            <a:off x="4038600" y="1633538"/>
            <a:ext cx="685800" cy="317500"/>
          </a:xfrm>
          <a:prstGeom prst="rect">
            <a:avLst/>
          </a:prstGeom>
          <a:noFill/>
          <a:ln w="12700">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333FF"/>
                </a:solidFill>
                <a:latin typeface="Arial" pitchFamily="34" charset="0"/>
              </a:rPr>
              <a:t>Data</a:t>
            </a:r>
          </a:p>
        </p:txBody>
      </p:sp>
      <p:sp>
        <p:nvSpPr>
          <p:cNvPr id="53258" name="Text Box 14"/>
          <p:cNvSpPr txBox="1">
            <a:spLocks noChangeArrowheads="1"/>
          </p:cNvSpPr>
          <p:nvPr/>
        </p:nvSpPr>
        <p:spPr bwMode="auto">
          <a:xfrm>
            <a:off x="6858000" y="1633538"/>
            <a:ext cx="990600" cy="317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smtClean="0">
                <a:solidFill>
                  <a:srgbClr val="000000"/>
                </a:solidFill>
                <a:latin typeface="Arial" pitchFamily="34" charset="0"/>
              </a:rPr>
              <a:t>Methods</a:t>
            </a:r>
          </a:p>
        </p:txBody>
      </p:sp>
      <p:sp>
        <p:nvSpPr>
          <p:cNvPr id="53259" name="Text Box 15"/>
          <p:cNvSpPr txBox="1">
            <a:spLocks noChangeArrowheads="1"/>
          </p:cNvSpPr>
          <p:nvPr/>
        </p:nvSpPr>
        <p:spPr bwMode="auto">
          <a:xfrm>
            <a:off x="3581400" y="205740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name;</a:t>
            </a:r>
          </a:p>
        </p:txBody>
      </p:sp>
      <p:sp>
        <p:nvSpPr>
          <p:cNvPr id="53260" name="Text Box 16"/>
          <p:cNvSpPr txBox="1">
            <a:spLocks noChangeArrowheads="1"/>
          </p:cNvSpPr>
          <p:nvPr/>
        </p:nvSpPr>
        <p:spPr bwMode="auto">
          <a:xfrm>
            <a:off x="3886200" y="3505200"/>
            <a:ext cx="1582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int units;</a:t>
            </a:r>
          </a:p>
        </p:txBody>
      </p:sp>
      <p:sp>
        <p:nvSpPr>
          <p:cNvPr id="53261" name="Text Box 17"/>
          <p:cNvSpPr txBox="1">
            <a:spLocks noChangeArrowheads="1"/>
          </p:cNvSpPr>
          <p:nvPr/>
        </p:nvSpPr>
        <p:spPr bwMode="auto">
          <a:xfrm>
            <a:off x="5943600" y="21336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22 </a:t>
            </a:r>
            <a:endParaRPr lang="en-US" altLang="en-US" sz="1600" b="1" dirty="0" smtClean="0">
              <a:solidFill>
                <a:srgbClr val="000000"/>
              </a:solidFill>
              <a:latin typeface="Courier New" pitchFamily="49" charset="0"/>
            </a:endParaRP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7;</a:t>
            </a:r>
          </a:p>
          <a:p>
            <a:pPr algn="l">
              <a:lnSpc>
                <a:spcPct val="40000"/>
              </a:lnSpc>
            </a:pPr>
            <a:r>
              <a:rPr lang="en-US" altLang="en-US" sz="1600" b="1" dirty="0" smtClean="0">
                <a:solidFill>
                  <a:srgbClr val="000000"/>
                </a:solidFill>
                <a:latin typeface="Courier New" pitchFamily="49" charset="0"/>
              </a:rPr>
              <a:t>}</a:t>
            </a:r>
          </a:p>
        </p:txBody>
      </p:sp>
      <p:sp>
        <p:nvSpPr>
          <p:cNvPr id="53262" name="Text Box 18"/>
          <p:cNvSpPr txBox="1">
            <a:spLocks noChangeArrowheads="1"/>
          </p:cNvSpPr>
          <p:nvPr/>
        </p:nvSpPr>
        <p:spPr bwMode="auto">
          <a:xfrm>
            <a:off x="5943600" y="3505200"/>
            <a:ext cx="3200400" cy="11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dirty="0" err="1" smtClean="0">
                <a:solidFill>
                  <a:srgbClr val="000000"/>
                </a:solidFill>
                <a:latin typeface="Courier New" pitchFamily="49" charset="0"/>
              </a:rPr>
              <a:t>boolean</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isAsleep</a:t>
            </a:r>
            <a:r>
              <a:rPr lang="en-US" altLang="en-US" sz="1600" b="1" dirty="0" smtClean="0">
                <a:solidFill>
                  <a:srgbClr val="000000"/>
                </a:solidFill>
                <a:latin typeface="Courier New" pitchFamily="49" charset="0"/>
              </a:rPr>
              <a:t>(</a:t>
            </a:r>
            <a:r>
              <a:rPr lang="en-US" altLang="en-US" sz="1600" b="1" dirty="0" err="1" smtClean="0">
                <a:solidFill>
                  <a:srgbClr val="000000"/>
                </a:solidFill>
                <a:latin typeface="Courier New" pitchFamily="49" charset="0"/>
              </a:rPr>
              <a:t>int</a:t>
            </a:r>
            <a:r>
              <a:rPr lang="en-US" altLang="en-US" sz="1600" b="1" dirty="0" smtClean="0">
                <a:solidFill>
                  <a:srgbClr val="000000"/>
                </a:solidFill>
                <a:latin typeface="Courier New" pitchFamily="49" charset="0"/>
              </a:rPr>
              <a:t>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a:t>
            </a:r>
          </a:p>
          <a:p>
            <a:pPr algn="l">
              <a:lnSpc>
                <a:spcPct val="40000"/>
              </a:lnSpc>
            </a:pPr>
            <a:r>
              <a:rPr lang="en-US" altLang="en-US" sz="1600" b="1" dirty="0" smtClean="0">
                <a:solidFill>
                  <a:srgbClr val="000000"/>
                </a:solidFill>
                <a:latin typeface="Courier New" pitchFamily="49" charset="0"/>
              </a:rPr>
              <a:t>  return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&gt; 2 </a:t>
            </a:r>
            <a:endParaRPr lang="en-US" altLang="en-US" sz="1600" b="1" dirty="0" smtClean="0">
              <a:solidFill>
                <a:srgbClr val="000000"/>
              </a:solidFill>
              <a:latin typeface="Courier New" pitchFamily="49" charset="0"/>
            </a:endParaRPr>
          </a:p>
          <a:p>
            <a:pPr algn="l">
              <a:lnSpc>
                <a:spcPct val="40000"/>
              </a:lnSpc>
            </a:pPr>
            <a:r>
              <a:rPr lang="en-US" altLang="en-US" sz="1600" b="1" dirty="0">
                <a:solidFill>
                  <a:srgbClr val="000000"/>
                </a:solidFill>
                <a:latin typeface="Courier New" pitchFamily="49" charset="0"/>
              </a:rPr>
              <a:t> </a:t>
            </a:r>
            <a:r>
              <a:rPr lang="en-US" altLang="en-US" sz="1600" b="1" dirty="0" smtClean="0">
                <a:solidFill>
                  <a:srgbClr val="000000"/>
                </a:solidFill>
                <a:latin typeface="Courier New" pitchFamily="49" charset="0"/>
              </a:rPr>
              <a:t>     &amp;&amp; </a:t>
            </a:r>
            <a:r>
              <a:rPr lang="en-US" altLang="en-US" sz="1600" b="1" dirty="0" err="1" smtClean="0">
                <a:solidFill>
                  <a:srgbClr val="000000"/>
                </a:solidFill>
                <a:latin typeface="Courier New" pitchFamily="49" charset="0"/>
              </a:rPr>
              <a:t>hr</a:t>
            </a:r>
            <a:r>
              <a:rPr lang="en-US" altLang="en-US" sz="1600" b="1" dirty="0" smtClean="0">
                <a:solidFill>
                  <a:srgbClr val="000000"/>
                </a:solidFill>
                <a:latin typeface="Courier New" pitchFamily="49" charset="0"/>
              </a:rPr>
              <a:t> &lt; 8;</a:t>
            </a:r>
          </a:p>
          <a:p>
            <a:pPr algn="l">
              <a:lnSpc>
                <a:spcPct val="40000"/>
              </a:lnSpc>
            </a:pPr>
            <a:r>
              <a:rPr lang="en-US" altLang="en-US" sz="1600" b="1" dirty="0" smtClean="0">
                <a:solidFill>
                  <a:srgbClr val="000000"/>
                </a:solidFill>
                <a:latin typeface="Courier New" pitchFamily="49" charset="0"/>
              </a:rPr>
              <a:t>}</a:t>
            </a:r>
          </a:p>
        </p:txBody>
      </p:sp>
      <p:sp>
        <p:nvSpPr>
          <p:cNvPr id="53263" name="Text Box 19"/>
          <p:cNvSpPr txBox="1">
            <a:spLocks noChangeArrowheads="1"/>
          </p:cNvSpPr>
          <p:nvPr/>
        </p:nvSpPr>
        <p:spPr bwMode="auto">
          <a:xfrm>
            <a:off x="5943600" y="4997450"/>
            <a:ext cx="3200400"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40000"/>
              </a:lnSpc>
            </a:pPr>
            <a:r>
              <a:rPr lang="en-US" altLang="en-US" sz="1600" b="1" smtClean="0">
                <a:solidFill>
                  <a:srgbClr val="000000"/>
                </a:solidFill>
                <a:latin typeface="Courier New" pitchFamily="49" charset="0"/>
              </a:rPr>
              <a:t>boolean isAsleep(int hr)</a:t>
            </a:r>
          </a:p>
          <a:p>
            <a:pPr algn="l">
              <a:lnSpc>
                <a:spcPct val="40000"/>
              </a:lnSpc>
            </a:pPr>
            <a:r>
              <a:rPr lang="en-US" altLang="en-US" sz="1600" b="1" smtClean="0">
                <a:solidFill>
                  <a:srgbClr val="000000"/>
                </a:solidFill>
                <a:latin typeface="Courier New" pitchFamily="49" charset="0"/>
              </a:rPr>
              <a:t>{</a:t>
            </a:r>
          </a:p>
          <a:p>
            <a:pPr algn="l">
              <a:lnSpc>
                <a:spcPct val="40000"/>
              </a:lnSpc>
            </a:pPr>
            <a:r>
              <a:rPr lang="en-US" altLang="en-US" sz="1600" b="1" smtClean="0">
                <a:solidFill>
                  <a:srgbClr val="000000"/>
                </a:solidFill>
                <a:latin typeface="Courier New" pitchFamily="49" charset="0"/>
              </a:rPr>
              <a:t>  return false;</a:t>
            </a:r>
          </a:p>
          <a:p>
            <a:pPr algn="l">
              <a:lnSpc>
                <a:spcPct val="40000"/>
              </a:lnSpc>
            </a:pPr>
            <a:r>
              <a:rPr lang="en-US" altLang="en-US" sz="1600" b="1" smtClean="0">
                <a:solidFill>
                  <a:srgbClr val="000000"/>
                </a:solidFill>
                <a:latin typeface="Courier New" pitchFamily="49" charset="0"/>
              </a:rPr>
              <a:t>}</a:t>
            </a:r>
          </a:p>
        </p:txBody>
      </p:sp>
      <p:sp>
        <p:nvSpPr>
          <p:cNvPr id="53264" name="Line 20"/>
          <p:cNvSpPr>
            <a:spLocks noChangeShapeType="1"/>
          </p:cNvSpPr>
          <p:nvPr/>
        </p:nvSpPr>
        <p:spPr bwMode="auto">
          <a:xfrm flipH="1">
            <a:off x="3736975" y="2438400"/>
            <a:ext cx="23813" cy="1304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5" name="Line 21"/>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6" name="Line 22"/>
          <p:cNvSpPr>
            <a:spLocks noChangeShapeType="1"/>
          </p:cNvSpPr>
          <p:nvPr/>
        </p:nvSpPr>
        <p:spPr bwMode="auto">
          <a:xfrm>
            <a:off x="3743325" y="3856038"/>
            <a:ext cx="15875" cy="1481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7" name="Text Box 23"/>
          <p:cNvSpPr txBox="1">
            <a:spLocks noChangeArrowheads="1"/>
          </p:cNvSpPr>
          <p:nvPr/>
        </p:nvSpPr>
        <p:spPr bwMode="auto">
          <a:xfrm>
            <a:off x="1989138" y="4724400"/>
            <a:ext cx="1770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000000"/>
                </a:solidFill>
                <a:latin typeface="Arial" pitchFamily="34" charset="0"/>
              </a:rPr>
              <a:t>Very Derived Class</a:t>
            </a:r>
          </a:p>
        </p:txBody>
      </p:sp>
      <p:sp>
        <p:nvSpPr>
          <p:cNvPr id="53268" name="Line 28"/>
          <p:cNvSpPr>
            <a:spLocks noChangeShapeType="1"/>
          </p:cNvSpPr>
          <p:nvPr/>
        </p:nvSpPr>
        <p:spPr bwMode="auto">
          <a:xfrm>
            <a:off x="4060825" y="3851275"/>
            <a:ext cx="7938" cy="148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69" name="Text Box 29"/>
          <p:cNvSpPr txBox="1">
            <a:spLocks noChangeArrowheads="1"/>
          </p:cNvSpPr>
          <p:nvPr/>
        </p:nvSpPr>
        <p:spPr bwMode="auto">
          <a:xfrm>
            <a:off x="4122738" y="5095875"/>
            <a:ext cx="1820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600" b="1" smtClean="0">
                <a:solidFill>
                  <a:srgbClr val="0333FF"/>
                </a:solidFill>
                <a:latin typeface="Courier New" pitchFamily="49" charset="0"/>
              </a:rPr>
              <a:t>String dorm;</a:t>
            </a:r>
          </a:p>
        </p:txBody>
      </p:sp>
      <p:grpSp>
        <p:nvGrpSpPr>
          <p:cNvPr id="53270" name="Group 30"/>
          <p:cNvGrpSpPr>
            <a:grpSpLocks/>
          </p:cNvGrpSpPr>
          <p:nvPr>
            <p:custDataLst>
              <p:tags r:id="rId1"/>
            </p:custDataLst>
          </p:nvPr>
        </p:nvGrpSpPr>
        <p:grpSpPr bwMode="auto">
          <a:xfrm>
            <a:off x="131763" y="153988"/>
            <a:ext cx="369887" cy="417512"/>
            <a:chOff x="2928" y="1051"/>
            <a:chExt cx="840" cy="957"/>
          </a:xfrm>
        </p:grpSpPr>
        <p:sp>
          <p:nvSpPr>
            <p:cNvPr id="53274" name="Freeform 31"/>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75" name="Oval 3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6" name="Oval 3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7" name="Oval 3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8" name="Oval 3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79" name="Oval 3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0" name="Oval 3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1" name="Oval 3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2" name="AutoShape 3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3283" name="Freeform 4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84" name="Freeform 4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85" name="Freeform 4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3286" name="Freeform 4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53271" name="Text Box 44"/>
          <p:cNvSpPr txBox="1">
            <a:spLocks noChangeArrowheads="1"/>
          </p:cNvSpPr>
          <p:nvPr/>
        </p:nvSpPr>
        <p:spPr bwMode="auto">
          <a:xfrm>
            <a:off x="228600" y="8413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200" dirty="0" smtClean="0">
                <a:solidFill>
                  <a:srgbClr val="009200"/>
                </a:solidFill>
              </a:rPr>
              <a:t>What is this Java hierarchy missing?!</a:t>
            </a:r>
          </a:p>
        </p:txBody>
      </p:sp>
      <p:sp>
        <p:nvSpPr>
          <p:cNvPr id="53273" name="Text Box 5"/>
          <p:cNvSpPr txBox="1">
            <a:spLocks noChangeArrowheads="1"/>
          </p:cNvSpPr>
          <p:nvPr/>
        </p:nvSpPr>
        <p:spPr bwMode="auto">
          <a:xfrm>
            <a:off x="1905001" y="304800"/>
            <a:ext cx="563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hierarchy</a:t>
            </a:r>
          </a:p>
        </p:txBody>
      </p:sp>
    </p:spTree>
    <p:extLst>
      <p:ext uri="{BB962C8B-B14F-4D97-AF65-F5344CB8AC3E}">
        <p14:creationId xmlns:p14="http://schemas.microsoft.com/office/powerpoint/2010/main" val="4103956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 return hr &gt; 22 || hr &lt; 7; }  </a:t>
            </a:r>
          </a:p>
          <a:p>
            <a:pPr algn="l">
              <a:spcBef>
                <a:spcPct val="0"/>
              </a:spcBef>
            </a:pPr>
            <a:r>
              <a:rPr lang="en-US" altLang="en-US" sz="1200" b="1" smtClean="0">
                <a:solidFill>
                  <a:srgbClr val="000000"/>
                </a:solidFill>
                <a:latin typeface="Courier New" pitchFamily="49" charset="0"/>
              </a:rPr>
              <a:t>  public String toString()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a:t>
            </a:r>
            <a:r>
              <a:rPr lang="en-US" altLang="en-US" sz="1200" b="1" smtClean="0">
                <a:solidFill>
                  <a:srgbClr val="FF0000"/>
                </a:solidFill>
                <a:latin typeface="Courier New" pitchFamily="49" charset="0"/>
              </a:rPr>
              <a:t>status</a:t>
            </a:r>
            <a:r>
              <a:rPr lang="en-US" altLang="en-US" sz="1200" b="1" smtClean="0">
                <a:solidFill>
                  <a:srgbClr val="000000"/>
                </a:solidFill>
                <a:latin typeface="Courier New" pitchFamily="49" charset="0"/>
              </a:rPr>
              <a:t>(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4279"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54280"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14" name="Oval 5"/>
          <p:cNvSpPr>
            <a:spLocks noChangeArrowheads="1"/>
          </p:cNvSpPr>
          <p:nvPr/>
        </p:nvSpPr>
        <p:spPr bwMode="auto">
          <a:xfrm>
            <a:off x="6451600" y="3357563"/>
            <a:ext cx="1744663" cy="776287"/>
          </a:xfrm>
          <a:prstGeom prst="ellipse">
            <a:avLst/>
          </a:prstGeom>
          <a:noFill/>
          <a:ln w="1905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chemeClr val="bg1">
                    <a:lumMod val="75000"/>
                  </a:schemeClr>
                </a:solidFill>
                <a:ea typeface="MS PGothic" pitchFamily="34" charset="-128"/>
              </a:rPr>
              <a:t>Student</a:t>
            </a:r>
          </a:p>
        </p:txBody>
      </p:sp>
      <p:sp>
        <p:nvSpPr>
          <p:cNvPr id="15" name="Oval 6"/>
          <p:cNvSpPr>
            <a:spLocks noChangeArrowheads="1"/>
          </p:cNvSpPr>
          <p:nvPr/>
        </p:nvSpPr>
        <p:spPr bwMode="auto">
          <a:xfrm>
            <a:off x="6483350" y="1833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6" name="Line 6"/>
          <p:cNvSpPr>
            <a:spLocks noChangeShapeType="1"/>
          </p:cNvSpPr>
          <p:nvPr/>
        </p:nvSpPr>
        <p:spPr bwMode="auto">
          <a:xfrm flipH="1">
            <a:off x="7339013" y="2620963"/>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7" name="Text Box 8"/>
          <p:cNvSpPr txBox="1">
            <a:spLocks noChangeArrowheads="1"/>
          </p:cNvSpPr>
          <p:nvPr/>
        </p:nvSpPr>
        <p:spPr bwMode="auto">
          <a:xfrm>
            <a:off x="7442200" y="4190295"/>
            <a:ext cx="1485900" cy="307975"/>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solidFill>
                  <a:schemeClr val="bg1">
                    <a:lumMod val="50000"/>
                  </a:schemeClr>
                </a:solidFill>
                <a:latin typeface="Arial" pitchFamily="34" charset="0"/>
                <a:ea typeface="MS PGothic" pitchFamily="34" charset="-128"/>
              </a:rPr>
              <a:t>Derived Class</a:t>
            </a:r>
          </a:p>
        </p:txBody>
      </p:sp>
      <p:sp>
        <p:nvSpPr>
          <p:cNvPr id="18" name="Rectangle 11"/>
          <p:cNvSpPr>
            <a:spLocks noChangeArrowheads="1"/>
          </p:cNvSpPr>
          <p:nvPr/>
        </p:nvSpPr>
        <p:spPr bwMode="auto">
          <a:xfrm>
            <a:off x="5969000" y="5556250"/>
            <a:ext cx="2549096" cy="4585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60000"/>
              </a:lnSpc>
            </a:pPr>
            <a:r>
              <a:rPr lang="en-US" altLang="en-US" sz="1400" b="1" dirty="0" smtClean="0">
                <a:solidFill>
                  <a:srgbClr val="000000"/>
                </a:solidFill>
                <a:latin typeface="Courier New" pitchFamily="49" charset="0"/>
                <a:ea typeface="MS PGothic" pitchFamily="34" charset="-128"/>
              </a:rPr>
              <a:t>Person P;</a:t>
            </a:r>
            <a:endParaRPr lang="en-US" altLang="en-US" sz="1400" b="1" dirty="0" smtClean="0">
              <a:solidFill>
                <a:srgbClr val="000000"/>
              </a:solidFill>
              <a:latin typeface="Courier New" pitchFamily="49" charset="0"/>
              <a:ea typeface="MS PGothic" pitchFamily="34" charset="-128"/>
            </a:endParaRPr>
          </a:p>
          <a:p>
            <a:pPr algn="l">
              <a:lnSpc>
                <a:spcPct val="60000"/>
              </a:lnSpc>
            </a:pPr>
            <a:r>
              <a:rPr lang="en-US" altLang="en-US" sz="1400" b="1" dirty="0">
                <a:solidFill>
                  <a:srgbClr val="000000"/>
                </a:solidFill>
                <a:latin typeface="Courier New" pitchFamily="49" charset="0"/>
                <a:ea typeface="MS PGothic" pitchFamily="34" charset="-128"/>
              </a:rPr>
              <a:t>P</a:t>
            </a:r>
            <a:r>
              <a:rPr lang="en-US" altLang="en-US" sz="1400" b="1" dirty="0" smtClean="0">
                <a:solidFill>
                  <a:srgbClr val="000000"/>
                </a:solidFill>
                <a:latin typeface="Courier New" pitchFamily="49" charset="0"/>
                <a:ea typeface="MS PGothic" pitchFamily="34" charset="-128"/>
              </a:rPr>
              <a:t> </a:t>
            </a:r>
            <a:r>
              <a:rPr lang="en-US" altLang="en-US" sz="1400" b="1" dirty="0" smtClean="0">
                <a:solidFill>
                  <a:srgbClr val="000000"/>
                </a:solidFill>
                <a:latin typeface="Courier New" pitchFamily="49" charset="0"/>
                <a:ea typeface="MS PGothic" pitchFamily="34" charset="-128"/>
              </a:rPr>
              <a:t>= new </a:t>
            </a:r>
            <a:r>
              <a:rPr lang="en-US" altLang="en-US" sz="1400" b="1" dirty="0" smtClean="0">
                <a:solidFill>
                  <a:srgbClr val="000000"/>
                </a:solidFill>
                <a:latin typeface="Courier New" pitchFamily="49" charset="0"/>
                <a:ea typeface="MS PGothic" pitchFamily="34" charset="-128"/>
              </a:rPr>
              <a:t>Person(</a:t>
            </a:r>
            <a:r>
              <a:rPr lang="en-US" altLang="en-US" sz="1000" b="1" dirty="0" smtClean="0">
                <a:solidFill>
                  <a:srgbClr val="000000"/>
                </a:solidFill>
                <a:latin typeface="Courier New" pitchFamily="49" charset="0"/>
                <a:ea typeface="MS PGothic" pitchFamily="34" charset="-128"/>
              </a:rPr>
              <a:t>"Wally"</a:t>
            </a:r>
            <a:r>
              <a:rPr lang="en-US" altLang="en-US" sz="1400" b="1" dirty="0" smtClean="0">
                <a:solidFill>
                  <a:srgbClr val="000000"/>
                </a:solidFill>
                <a:latin typeface="Courier New" pitchFamily="49" charset="0"/>
                <a:ea typeface="MS PGothic" pitchFamily="34" charset="-128"/>
              </a:rPr>
              <a:t>);</a:t>
            </a:r>
            <a:endParaRPr lang="en-US" altLang="en-US" sz="1400" b="1" dirty="0" smtClean="0">
              <a:solidFill>
                <a:srgbClr val="000000"/>
              </a:solidFill>
              <a:latin typeface="Courier New" pitchFamily="49" charset="0"/>
              <a:ea typeface="MS PGothic" pitchFamily="34" charset="-128"/>
            </a:endParaRPr>
          </a:p>
        </p:txBody>
      </p:sp>
      <p:sp>
        <p:nvSpPr>
          <p:cNvPr id="19" name="Text Box 18"/>
          <p:cNvSpPr txBox="1">
            <a:spLocks noChangeArrowheads="1"/>
          </p:cNvSpPr>
          <p:nvPr/>
        </p:nvSpPr>
        <p:spPr bwMode="auto">
          <a:xfrm>
            <a:off x="7473950" y="6373813"/>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Extend the picture…</a:t>
            </a:r>
          </a:p>
        </p:txBody>
      </p:sp>
      <p:sp>
        <p:nvSpPr>
          <p:cNvPr id="20" name="Text Box 20"/>
          <p:cNvSpPr txBox="1">
            <a:spLocks noChangeArrowheads="1"/>
          </p:cNvSpPr>
          <p:nvPr/>
        </p:nvSpPr>
        <p:spPr bwMode="auto">
          <a:xfrm>
            <a:off x="5881688" y="5275263"/>
            <a:ext cx="722312"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in main:</a:t>
            </a:r>
          </a:p>
        </p:txBody>
      </p:sp>
      <p:sp>
        <p:nvSpPr>
          <p:cNvPr id="21" name="Text Box 12"/>
          <p:cNvSpPr txBox="1">
            <a:spLocks noChangeArrowheads="1"/>
          </p:cNvSpPr>
          <p:nvPr/>
        </p:nvSpPr>
        <p:spPr bwMode="auto">
          <a:xfrm>
            <a:off x="7594600" y="2646011"/>
            <a:ext cx="1298575" cy="304800"/>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Base Class</a:t>
            </a:r>
          </a:p>
        </p:txBody>
      </p:sp>
      <p:sp>
        <p:nvSpPr>
          <p:cNvPr id="22" name="Text Box 14"/>
          <p:cNvSpPr txBox="1">
            <a:spLocks noChangeArrowheads="1"/>
          </p:cNvSpPr>
          <p:nvPr/>
        </p:nvSpPr>
        <p:spPr bwMode="auto">
          <a:xfrm>
            <a:off x="7850188" y="2874611"/>
            <a:ext cx="1209675" cy="246062"/>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Super-Class</a:t>
            </a:r>
          </a:p>
        </p:txBody>
      </p:sp>
      <p:sp>
        <p:nvSpPr>
          <p:cNvPr id="23" name="Text Box 14"/>
          <p:cNvSpPr txBox="1">
            <a:spLocks noChangeArrowheads="1"/>
          </p:cNvSpPr>
          <p:nvPr/>
        </p:nvSpPr>
        <p:spPr bwMode="auto">
          <a:xfrm>
            <a:off x="7708900" y="4434770"/>
            <a:ext cx="1209675" cy="246063"/>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solidFill>
                  <a:schemeClr val="bg1">
                    <a:lumMod val="50000"/>
                  </a:schemeClr>
                </a:solidFill>
                <a:latin typeface="Arial" pitchFamily="34" charset="0"/>
                <a:ea typeface="MS PGothic" pitchFamily="34" charset="-128"/>
              </a:rPr>
              <a:t>or Sub-Class</a:t>
            </a:r>
          </a:p>
        </p:txBody>
      </p:sp>
    </p:spTree>
    <p:extLst>
      <p:ext uri="{BB962C8B-B14F-4D97-AF65-F5344CB8AC3E}">
        <p14:creationId xmlns:p14="http://schemas.microsoft.com/office/powerpoint/2010/main" val="2830894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13.AVI">
            <a:hlinkClick r:id="" action="ppaction://media"/>
          </p:cNvPr>
          <p:cNvPicPr>
            <a:picLocks noRot="1" noChangeAspect="1"/>
          </p:cNvPicPr>
          <p:nvPr>
            <a:videoFile r:link="rId1"/>
          </p:nvPr>
        </p:nvPicPr>
        <p:blipFill>
          <a:blip r:embed="rId4"/>
          <a:srcRect/>
          <a:stretch>
            <a:fillRect/>
          </a:stretch>
        </p:blipFill>
        <p:spPr bwMode="auto">
          <a:xfrm>
            <a:off x="164757" y="121095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015.AVI">
            <a:hlinkClick r:id="" action="ppaction://media"/>
          </p:cNvPr>
          <p:cNvPicPr>
            <a:picLocks noRot="1" noChangeAspect="1"/>
          </p:cNvPicPr>
          <p:nvPr>
            <a:videoFile r:link="rId2"/>
          </p:nvPr>
        </p:nvPicPr>
        <p:blipFill>
          <a:blip r:embed="rId5"/>
          <a:srcRect/>
          <a:stretch>
            <a:fillRect/>
          </a:stretch>
        </p:blipFill>
        <p:spPr bwMode="auto">
          <a:xfrm>
            <a:off x="4762157" y="121095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8"/>
          <p:cNvSpPr>
            <a:spLocks noChangeArrowheads="1"/>
          </p:cNvSpPr>
          <p:nvPr/>
        </p:nvSpPr>
        <p:spPr bwMode="auto">
          <a:xfrm>
            <a:off x="1149007" y="4487550"/>
            <a:ext cx="2335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solidFill>
                  <a:srgbClr val="000000"/>
                </a:solidFill>
                <a:ea typeface="MS PGothic" pitchFamily="34" charset="-128"/>
              </a:rPr>
              <a:t>fastest lap competition</a:t>
            </a:r>
            <a:endParaRPr lang="en-US" altLang="en-US" sz="1800" dirty="0">
              <a:latin typeface="Arial" pitchFamily="34" charset="0"/>
              <a:ea typeface="MS PGothic" pitchFamily="34" charset="-128"/>
            </a:endParaRPr>
          </a:p>
        </p:txBody>
      </p:sp>
      <p:sp>
        <p:nvSpPr>
          <p:cNvPr id="80903" name="Rectangle 9"/>
          <p:cNvSpPr>
            <a:spLocks noChangeArrowheads="1"/>
          </p:cNvSpPr>
          <p:nvPr/>
        </p:nvSpPr>
        <p:spPr bwMode="auto">
          <a:xfrm>
            <a:off x="5928970" y="4487550"/>
            <a:ext cx="2163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0000"/>
                </a:solidFill>
                <a:ea typeface="MS PGothic" pitchFamily="34" charset="-128"/>
              </a:rPr>
              <a:t>city tour competition</a:t>
            </a:r>
            <a:endParaRPr lang="en-US" altLang="en-US" sz="1800">
              <a:latin typeface="Arial" pitchFamily="34" charset="0"/>
              <a:ea typeface="MS PGothic" pitchFamily="34" charset="-128"/>
            </a:endParaRPr>
          </a:p>
        </p:txBody>
      </p:sp>
      <p:sp>
        <p:nvSpPr>
          <p:cNvPr id="80904" name="TextBox 1"/>
          <p:cNvSpPr txBox="1">
            <a:spLocks noChangeArrowheads="1"/>
          </p:cNvSpPr>
          <p:nvPr/>
        </p:nvSpPr>
        <p:spPr bwMode="auto">
          <a:xfrm>
            <a:off x="3517562" y="6213448"/>
            <a:ext cx="5410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800" b="1" dirty="0">
                <a:latin typeface="Cambria" pitchFamily="18" charset="0"/>
              </a:rPr>
              <a:t>Join us</a:t>
            </a:r>
            <a:r>
              <a:rPr lang="en-US" altLang="en-US" sz="2800" b="1" dirty="0" smtClean="0">
                <a:latin typeface="Cambria" pitchFamily="18" charset="0"/>
              </a:rPr>
              <a:t>!  </a:t>
            </a:r>
            <a:r>
              <a:rPr lang="en-US" altLang="en-US" sz="2800" dirty="0" smtClean="0">
                <a:latin typeface="Cambria" pitchFamily="18" charset="0"/>
              </a:rPr>
              <a:t>~ </a:t>
            </a:r>
            <a:r>
              <a:rPr lang="en-US" altLang="en-US" sz="2800" i="1" dirty="0" smtClean="0">
                <a:latin typeface="Cambria" pitchFamily="18" charset="0"/>
              </a:rPr>
              <a:t>email me</a:t>
            </a:r>
            <a:endParaRPr lang="en-US" altLang="en-US" sz="2800" dirty="0">
              <a:latin typeface="Cambria" pitchFamily="18" charset="0"/>
            </a:endParaRPr>
          </a:p>
        </p:txBody>
      </p:sp>
      <p:sp>
        <p:nvSpPr>
          <p:cNvPr id="9" name="TextBox 8"/>
          <p:cNvSpPr txBox="1"/>
          <p:nvPr/>
        </p:nvSpPr>
        <p:spPr>
          <a:xfrm>
            <a:off x="648724" y="159585"/>
            <a:ext cx="8038071" cy="646331"/>
          </a:xfrm>
          <a:prstGeom prst="rect">
            <a:avLst/>
          </a:prstGeom>
          <a:noFill/>
        </p:spPr>
        <p:txBody>
          <a:bodyPr wrap="square" rtlCol="0">
            <a:spAutoFit/>
          </a:bodyPr>
          <a:lstStyle/>
          <a:p>
            <a:r>
              <a:rPr lang="en-US" sz="3600" dirty="0" smtClean="0">
                <a:latin typeface="Cambria" panose="02040503050406030204" pitchFamily="18" charset="0"/>
              </a:rPr>
              <a:t>Claremont Robotics ~ </a:t>
            </a:r>
            <a:r>
              <a:rPr lang="en-US" sz="3600" i="1" dirty="0" smtClean="0">
                <a:latin typeface="Cambria" panose="02040503050406030204" pitchFamily="18" charset="0"/>
              </a:rPr>
              <a:t>judging</a:t>
            </a:r>
            <a:r>
              <a:rPr lang="en-US" sz="3600" dirty="0" smtClean="0">
                <a:latin typeface="Cambria" panose="02040503050406030204" pitchFamily="18" charset="0"/>
              </a:rPr>
              <a:t>!</a:t>
            </a:r>
            <a:endParaRPr lang="en-US" sz="3600" dirty="0">
              <a:latin typeface="Cambria" panose="02040503050406030204" pitchFamily="18" charset="0"/>
            </a:endParaRPr>
          </a:p>
        </p:txBody>
      </p:sp>
      <p:sp>
        <p:nvSpPr>
          <p:cNvPr id="10" name="Rounded Rectangle 9"/>
          <p:cNvSpPr/>
          <p:nvPr/>
        </p:nvSpPr>
        <p:spPr bwMode="auto">
          <a:xfrm>
            <a:off x="6127327" y="5485412"/>
            <a:ext cx="1337771" cy="304403"/>
          </a:xfrm>
          <a:prstGeom prst="roundRect">
            <a:avLst/>
          </a:prstGeom>
          <a:solidFill>
            <a:srgbClr val="CCECFF"/>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1" name="Rectangle 10"/>
          <p:cNvSpPr/>
          <p:nvPr/>
        </p:nvSpPr>
        <p:spPr>
          <a:xfrm>
            <a:off x="1617110" y="5410200"/>
            <a:ext cx="6101297" cy="400110"/>
          </a:xfrm>
          <a:prstGeom prst="rect">
            <a:avLst/>
          </a:prstGeom>
        </p:spPr>
        <p:txBody>
          <a:bodyPr wrap="square">
            <a:spAutoFit/>
          </a:bodyPr>
          <a:lstStyle/>
          <a:p>
            <a:r>
              <a:rPr lang="en-US" sz="2000" b="1" dirty="0" smtClean="0">
                <a:latin typeface="Cambria" panose="02040503050406030204" pitchFamily="18" charset="0"/>
              </a:rPr>
              <a:t>4-5 judges </a:t>
            </a:r>
            <a:r>
              <a:rPr lang="en-US" sz="2000" dirty="0" smtClean="0">
                <a:latin typeface="Cambria" panose="02040503050406030204" pitchFamily="18" charset="0"/>
              </a:rPr>
              <a:t>@ the contest session from 1pm – 2pm</a:t>
            </a:r>
            <a:endParaRPr lang="en-US" sz="2000" dirty="0"/>
          </a:p>
        </p:txBody>
      </p:sp>
    </p:spTree>
    <p:extLst>
      <p:ext uri="{BB962C8B-B14F-4D97-AF65-F5344CB8AC3E}">
        <p14:creationId xmlns:p14="http://schemas.microsoft.com/office/powerpoint/2010/main" val="3454520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p:cTn id="13"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 return hr &gt; 22 || hr &lt; 7; }  </a:t>
            </a:r>
          </a:p>
          <a:p>
            <a:pPr algn="l">
              <a:spcBef>
                <a:spcPct val="0"/>
              </a:spcBef>
            </a:pPr>
            <a:r>
              <a:rPr lang="en-US" altLang="en-US" sz="1200" b="1" smtClean="0">
                <a:solidFill>
                  <a:srgbClr val="000000"/>
                </a:solidFill>
                <a:latin typeface="Courier New" pitchFamily="49" charset="0"/>
              </a:rPr>
              <a:t>  public String </a:t>
            </a:r>
            <a:r>
              <a:rPr lang="en-US" altLang="en-US" sz="1200" b="1" smtClean="0">
                <a:solidFill>
                  <a:srgbClr val="0000FF"/>
                </a:solidFill>
                <a:latin typeface="Courier New" pitchFamily="49" charset="0"/>
              </a:rPr>
              <a:t>toString</a:t>
            </a:r>
            <a:r>
              <a:rPr lang="en-US" altLang="en-US" sz="1200" b="1" smtClean="0">
                <a:solidFill>
                  <a:srgbClr val="000000"/>
                </a:solidFill>
                <a:latin typeface="Courier New" pitchFamily="49" charset="0"/>
              </a:rPr>
              <a:t>()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a:t>
            </a:r>
            <a:r>
              <a:rPr lang="en-US" altLang="en-US" sz="1200" b="1" smtClean="0">
                <a:solidFill>
                  <a:srgbClr val="FF0000"/>
                </a:solidFill>
                <a:latin typeface="Courier New" pitchFamily="49" charset="0"/>
              </a:rPr>
              <a:t>status</a:t>
            </a:r>
            <a:r>
              <a:rPr lang="en-US" altLang="en-US" sz="1200" b="1" smtClean="0">
                <a:solidFill>
                  <a:srgbClr val="000000"/>
                </a:solidFill>
                <a:latin typeface="Courier New" pitchFamily="49" charset="0"/>
              </a:rPr>
              <a:t>(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5299"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 </a:t>
            </a:r>
            <a:r>
              <a:rPr lang="en-US" altLang="en-US" sz="1200" b="1" smtClean="0">
                <a:solidFill>
                  <a:srgbClr val="0333FF"/>
                </a:solidFill>
                <a:latin typeface="Courier New" pitchFamily="49" charset="0"/>
              </a:rPr>
              <a:t>// additional data member</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a:t>
            </a:r>
            <a:r>
              <a:rPr lang="en-US" altLang="en-US" sz="1200" b="1" smtClean="0">
                <a:solidFill>
                  <a:srgbClr val="FF0000"/>
                </a:solidFill>
                <a:latin typeface="Courier New" pitchFamily="49" charset="0"/>
              </a:rPr>
              <a:t>isAsleep</a:t>
            </a:r>
            <a:r>
              <a:rPr lang="en-US" altLang="en-US" sz="1200" b="1" smtClean="0">
                <a:solidFill>
                  <a:srgbClr val="000000"/>
                </a:solidFill>
                <a:latin typeface="Courier New" pitchFamily="49" charset="0"/>
              </a:rPr>
              <a:t>( int hr ) </a:t>
            </a:r>
            <a:r>
              <a:rPr lang="en-US" altLang="en-US" sz="1200" b="1" smtClean="0">
                <a:solidFill>
                  <a:srgbClr val="0333FF"/>
                </a:solidFill>
                <a:latin typeface="Courier New" pitchFamily="49" charset="0"/>
              </a:rPr>
              <a:t>// override! </a:t>
            </a: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a:t>
            </a:r>
            <a:r>
              <a:rPr lang="en-US" altLang="en-US" sz="1200" b="1" smtClean="0">
                <a:solidFill>
                  <a:srgbClr val="0000FF"/>
                </a:solidFill>
                <a:latin typeface="Courier New" pitchFamily="49" charset="0"/>
              </a:rPr>
              <a:t>toString</a:t>
            </a: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5300"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5301"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5302"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3"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55304"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55305"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5306"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60000"/>
              </a:lnSpc>
            </a:pPr>
            <a:r>
              <a:rPr lang="en-US" altLang="en-US" sz="1400" b="1" smtClean="0">
                <a:solidFill>
                  <a:srgbClr val="000000"/>
                </a:solidFill>
                <a:latin typeface="Courier New" pitchFamily="49" charset="0"/>
              </a:rPr>
              <a:t>Student S;</a:t>
            </a:r>
          </a:p>
          <a:p>
            <a:pPr algn="l">
              <a:lnSpc>
                <a:spcPct val="60000"/>
              </a:lnSpc>
            </a:pPr>
            <a:r>
              <a:rPr lang="en-US" altLang="en-US" sz="1400" b="1" smtClean="0">
                <a:solidFill>
                  <a:srgbClr val="000000"/>
                </a:solidFill>
                <a:latin typeface="Courier New" pitchFamily="49" charset="0"/>
              </a:rPr>
              <a:t>S = new Student(</a:t>
            </a:r>
            <a:r>
              <a:rPr lang="en-US" altLang="en-US" sz="1000" b="1" smtClean="0">
                <a:solidFill>
                  <a:srgbClr val="000000"/>
                </a:solidFill>
                <a:latin typeface="Courier New" pitchFamily="49" charset="0"/>
              </a:rPr>
              <a:t>"Wally"</a:t>
            </a:r>
            <a:r>
              <a:rPr lang="en-US" altLang="en-US" sz="1400" b="1" smtClean="0">
                <a:solidFill>
                  <a:srgbClr val="000000"/>
                </a:solidFill>
                <a:latin typeface="Courier New" pitchFamily="49" charset="0"/>
              </a:rPr>
              <a:t>, 18);</a:t>
            </a:r>
          </a:p>
        </p:txBody>
      </p:sp>
      <p:sp>
        <p:nvSpPr>
          <p:cNvPr id="55307"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Extend the picture…</a:t>
            </a:r>
          </a:p>
        </p:txBody>
      </p:sp>
      <p:sp>
        <p:nvSpPr>
          <p:cNvPr id="55308"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in main:</a:t>
            </a:r>
          </a:p>
        </p:txBody>
      </p:sp>
      <p:sp>
        <p:nvSpPr>
          <p:cNvPr id="55309"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5310"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5311"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Tree>
    <p:extLst>
      <p:ext uri="{BB962C8B-B14F-4D97-AF65-F5344CB8AC3E}">
        <p14:creationId xmlns:p14="http://schemas.microsoft.com/office/powerpoint/2010/main" val="1360663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18"/>
          <p:cNvSpPr>
            <a:spLocks noChangeArrowheads="1"/>
          </p:cNvSpPr>
          <p:nvPr/>
        </p:nvSpPr>
        <p:spPr bwMode="auto">
          <a:xfrm>
            <a:off x="4343400" y="4648200"/>
            <a:ext cx="3352800" cy="1752600"/>
          </a:xfrm>
          <a:prstGeom prst="ellipse">
            <a:avLst/>
          </a:prstGeom>
          <a:solidFill>
            <a:srgbClr val="CCECFF"/>
          </a:solidFill>
          <a:ln w="19050">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endParaRPr lang="en-US" altLang="en-US" smtClean="0">
              <a:solidFill>
                <a:srgbClr val="000000"/>
              </a:solidFill>
              <a:latin typeface="Times" charset="0"/>
            </a:endParaRPr>
          </a:p>
        </p:txBody>
      </p:sp>
      <p:sp>
        <p:nvSpPr>
          <p:cNvPr id="56323" name="Rectangle 21"/>
          <p:cNvSpPr>
            <a:spLocks noChangeArrowheads="1"/>
          </p:cNvSpPr>
          <p:nvPr/>
        </p:nvSpPr>
        <p:spPr bwMode="auto">
          <a:xfrm>
            <a:off x="6311900" y="5127625"/>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mtClean="0">
                <a:solidFill>
                  <a:srgbClr val="000000"/>
                </a:solidFill>
              </a:rPr>
              <a:t>Student</a:t>
            </a:r>
          </a:p>
        </p:txBody>
      </p:sp>
      <p:sp>
        <p:nvSpPr>
          <p:cNvPr id="56324" name="Text Box 22"/>
          <p:cNvSpPr txBox="1">
            <a:spLocks noChangeArrowheads="1"/>
          </p:cNvSpPr>
          <p:nvPr/>
        </p:nvSpPr>
        <p:spPr bwMode="auto">
          <a:xfrm>
            <a:off x="6896100" y="6315075"/>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900" b="1" smtClean="0">
                <a:solidFill>
                  <a:srgbClr val="008000"/>
                </a:solidFill>
                <a:latin typeface="Calibri" pitchFamily="34" charset="0"/>
              </a:rPr>
              <a:t>Mathematically speaking, I'd call this SUBoptimal terminology…!</a:t>
            </a:r>
          </a:p>
        </p:txBody>
      </p:sp>
      <p:grpSp>
        <p:nvGrpSpPr>
          <p:cNvPr id="56325" name="Group 1"/>
          <p:cNvGrpSpPr>
            <a:grpSpLocks/>
          </p:cNvGrpSpPr>
          <p:nvPr/>
        </p:nvGrpSpPr>
        <p:grpSpPr bwMode="auto">
          <a:xfrm>
            <a:off x="8701088" y="6435725"/>
            <a:ext cx="279400" cy="306388"/>
            <a:chOff x="8700898" y="6435076"/>
            <a:chExt cx="279589" cy="307037"/>
          </a:xfrm>
        </p:grpSpPr>
        <p:sp>
          <p:nvSpPr>
            <p:cNvPr id="56342" name="Freeform 24"/>
            <p:cNvSpPr>
              <a:spLocks/>
            </p:cNvSpPr>
            <p:nvPr>
              <p:custDataLst>
                <p:tags r:id="rId1"/>
              </p:custDataLst>
            </p:nvPr>
          </p:nvSpPr>
          <p:spPr bwMode="auto">
            <a:xfrm>
              <a:off x="8700898" y="6662226"/>
              <a:ext cx="269604" cy="79887"/>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43" name="Oval 25"/>
            <p:cNvSpPr>
              <a:spLocks noChangeArrowheads="1"/>
            </p:cNvSpPr>
            <p:nvPr>
              <p:custDataLst>
                <p:tags r:id="rId2"/>
              </p:custDataLst>
            </p:nvPr>
          </p:nvSpPr>
          <p:spPr bwMode="auto">
            <a:xfrm>
              <a:off x="8713213" y="6495713"/>
              <a:ext cx="259286" cy="215600"/>
            </a:xfrm>
            <a:prstGeom prst="ellipse">
              <a:avLst/>
            </a:prstGeom>
            <a:solidFill>
              <a:srgbClr val="0ACB0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4" name="Oval 26"/>
            <p:cNvSpPr>
              <a:spLocks noChangeArrowheads="1"/>
            </p:cNvSpPr>
            <p:nvPr>
              <p:custDataLst>
                <p:tags r:id="rId3"/>
              </p:custDataLst>
            </p:nvPr>
          </p:nvSpPr>
          <p:spPr bwMode="auto">
            <a:xfrm rot="-1967255">
              <a:off x="8737844" y="6541592"/>
              <a:ext cx="61909" cy="616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5" name="Oval 27"/>
            <p:cNvSpPr>
              <a:spLocks noChangeArrowheads="1"/>
            </p:cNvSpPr>
            <p:nvPr>
              <p:custDataLst>
                <p:tags r:id="rId4"/>
              </p:custDataLst>
            </p:nvPr>
          </p:nvSpPr>
          <p:spPr bwMode="auto">
            <a:xfrm>
              <a:off x="8812068" y="6541592"/>
              <a:ext cx="73891" cy="7667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6" name="Oval 28"/>
            <p:cNvSpPr>
              <a:spLocks noChangeArrowheads="1"/>
            </p:cNvSpPr>
            <p:nvPr>
              <p:custDataLst>
                <p:tags r:id="rId5"/>
              </p:custDataLst>
            </p:nvPr>
          </p:nvSpPr>
          <p:spPr bwMode="auto">
            <a:xfrm rot="-2071034">
              <a:off x="8898275" y="6556992"/>
              <a:ext cx="49594" cy="7667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7" name="Oval 29"/>
            <p:cNvSpPr>
              <a:spLocks noChangeArrowheads="1"/>
            </p:cNvSpPr>
            <p:nvPr>
              <p:custDataLst>
                <p:tags r:id="rId6"/>
              </p:custDataLst>
            </p:nvPr>
          </p:nvSpPr>
          <p:spPr bwMode="auto">
            <a:xfrm>
              <a:off x="8764138" y="6572392"/>
              <a:ext cx="18639" cy="2149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8" name="Oval 30"/>
            <p:cNvSpPr>
              <a:spLocks noChangeArrowheads="1"/>
            </p:cNvSpPr>
            <p:nvPr>
              <p:custDataLst>
                <p:tags r:id="rId7"/>
              </p:custDataLst>
            </p:nvPr>
          </p:nvSpPr>
          <p:spPr bwMode="auto">
            <a:xfrm>
              <a:off x="8838363" y="6577526"/>
              <a:ext cx="18306" cy="2053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49" name="Oval 31"/>
            <p:cNvSpPr>
              <a:spLocks noChangeArrowheads="1"/>
            </p:cNvSpPr>
            <p:nvPr>
              <p:custDataLst>
                <p:tags r:id="rId8"/>
              </p:custDataLst>
            </p:nvPr>
          </p:nvSpPr>
          <p:spPr bwMode="auto">
            <a:xfrm>
              <a:off x="8905597" y="6594851"/>
              <a:ext cx="17974" cy="2053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50" name="AutoShape 32"/>
            <p:cNvSpPr>
              <a:spLocks noChangeArrowheads="1"/>
            </p:cNvSpPr>
            <p:nvPr>
              <p:custDataLst>
                <p:tags r:id="rId9"/>
              </p:custDataLst>
            </p:nvPr>
          </p:nvSpPr>
          <p:spPr bwMode="auto">
            <a:xfrm rot="-5400000">
              <a:off x="8822183" y="6589291"/>
              <a:ext cx="24704" cy="148116"/>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56351" name="Freeform 33"/>
            <p:cNvSpPr>
              <a:spLocks/>
            </p:cNvSpPr>
            <p:nvPr>
              <p:custDataLst>
                <p:tags r:id="rId10"/>
              </p:custDataLst>
            </p:nvPr>
          </p:nvSpPr>
          <p:spPr bwMode="auto">
            <a:xfrm>
              <a:off x="8764804" y="6459780"/>
              <a:ext cx="215683" cy="82133"/>
            </a:xfrm>
            <a:custGeom>
              <a:avLst/>
              <a:gdLst>
                <a:gd name="T0" fmla="*/ 2147483647 w 648"/>
                <a:gd name="T1" fmla="*/ 0 h 256"/>
                <a:gd name="T2" fmla="*/ 2147483647 w 648"/>
                <a:gd name="T3" fmla="*/ 2147483647 h 256"/>
                <a:gd name="T4" fmla="*/ 0 w 648"/>
                <a:gd name="T5" fmla="*/ 2147483647 h 256"/>
                <a:gd name="T6" fmla="*/ 2147483647 w 648"/>
                <a:gd name="T7" fmla="*/ 2147483647 h 256"/>
                <a:gd name="T8" fmla="*/ 2147483647 w 648"/>
                <a:gd name="T9" fmla="*/ 2147483647 h 256"/>
                <a:gd name="T10" fmla="*/ 2147483647 w 648"/>
                <a:gd name="T11" fmla="*/ 2147483647 h 256"/>
                <a:gd name="T12" fmla="*/ 2147483647 w 648"/>
                <a:gd name="T13" fmla="*/ 2147483647 h 256"/>
                <a:gd name="T14" fmla="*/ 2147483647 w 648"/>
                <a:gd name="T15" fmla="*/ 2147483647 h 256"/>
                <a:gd name="T16" fmla="*/ 2147483647 w 648"/>
                <a:gd name="T17" fmla="*/ 2147483647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52" name="Freeform 34"/>
            <p:cNvSpPr>
              <a:spLocks/>
            </p:cNvSpPr>
            <p:nvPr>
              <p:custDataLst>
                <p:tags r:id="rId11"/>
              </p:custDataLst>
            </p:nvPr>
          </p:nvSpPr>
          <p:spPr bwMode="auto">
            <a:xfrm>
              <a:off x="8809405" y="6435076"/>
              <a:ext cx="147117" cy="61600"/>
            </a:xfrm>
            <a:custGeom>
              <a:avLst/>
              <a:gdLst>
                <a:gd name="T0" fmla="*/ 2147483647 w 442"/>
                <a:gd name="T1" fmla="*/ 2147483647 h 192"/>
                <a:gd name="T2" fmla="*/ 2147483647 w 442"/>
                <a:gd name="T3" fmla="*/ 2147483647 h 192"/>
                <a:gd name="T4" fmla="*/ 2147483647 w 442"/>
                <a:gd name="T5" fmla="*/ 0 h 192"/>
                <a:gd name="T6" fmla="*/ 2147483647 w 442"/>
                <a:gd name="T7" fmla="*/ 2147483647 h 192"/>
                <a:gd name="T8" fmla="*/ 2147483647 w 442"/>
                <a:gd name="T9" fmla="*/ 2147483647 h 192"/>
                <a:gd name="T10" fmla="*/ 2147483647 w 442"/>
                <a:gd name="T11" fmla="*/ 2147483647 h 192"/>
                <a:gd name="T12" fmla="*/ 2147483647 w 442"/>
                <a:gd name="T13" fmla="*/ 2147483647 h 192"/>
                <a:gd name="T14" fmla="*/ 2147483647 w 442"/>
                <a:gd name="T15" fmla="*/ 2147483647 h 192"/>
                <a:gd name="T16" fmla="*/ 2147483647 w 442"/>
                <a:gd name="T17" fmla="*/ 2147483647 h 192"/>
                <a:gd name="T18" fmla="*/ 2147483647 w 442"/>
                <a:gd name="T19" fmla="*/ 2147483647 h 192"/>
                <a:gd name="T20" fmla="*/ 2147483647 w 442"/>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53" name="Freeform 35"/>
            <p:cNvSpPr>
              <a:spLocks/>
            </p:cNvSpPr>
            <p:nvPr>
              <p:custDataLst>
                <p:tags r:id="rId12"/>
              </p:custDataLst>
            </p:nvPr>
          </p:nvSpPr>
          <p:spPr bwMode="auto">
            <a:xfrm>
              <a:off x="8733184" y="6676021"/>
              <a:ext cx="71561" cy="44596"/>
            </a:xfrm>
            <a:custGeom>
              <a:avLst/>
              <a:gdLst>
                <a:gd name="T0" fmla="*/ 2147483647 w 215"/>
                <a:gd name="T1" fmla="*/ 2147483647 h 139"/>
                <a:gd name="T2" fmla="*/ 2147483647 w 215"/>
                <a:gd name="T3" fmla="*/ 2147483647 h 139"/>
                <a:gd name="T4" fmla="*/ 2147483647 w 215"/>
                <a:gd name="T5" fmla="*/ 2147483647 h 139"/>
                <a:gd name="T6" fmla="*/ 2147483647 w 215"/>
                <a:gd name="T7" fmla="*/ 2147483647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54" name="Freeform 36"/>
            <p:cNvSpPr>
              <a:spLocks/>
            </p:cNvSpPr>
            <p:nvPr>
              <p:custDataLst>
                <p:tags r:id="rId13"/>
              </p:custDataLst>
            </p:nvPr>
          </p:nvSpPr>
          <p:spPr bwMode="auto">
            <a:xfrm flipH="1">
              <a:off x="8876640" y="6679551"/>
              <a:ext cx="71561" cy="44596"/>
            </a:xfrm>
            <a:custGeom>
              <a:avLst/>
              <a:gdLst>
                <a:gd name="T0" fmla="*/ 2147483647 w 215"/>
                <a:gd name="T1" fmla="*/ 2147483647 h 139"/>
                <a:gd name="T2" fmla="*/ 2147483647 w 215"/>
                <a:gd name="T3" fmla="*/ 2147483647 h 139"/>
                <a:gd name="T4" fmla="*/ 2147483647 w 215"/>
                <a:gd name="T5" fmla="*/ 2147483647 h 139"/>
                <a:gd name="T6" fmla="*/ 2147483647 w 215"/>
                <a:gd name="T7" fmla="*/ 2147483647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56326"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isAsleep( int hr )  { return hr &gt; 22 || hr &lt; 7; }  </a:t>
            </a:r>
          </a:p>
          <a:p>
            <a:pPr algn="l">
              <a:spcBef>
                <a:spcPct val="0"/>
              </a:spcBef>
            </a:pPr>
            <a:r>
              <a:rPr lang="en-US" altLang="en-US" sz="1200" b="1" smtClean="0">
                <a:solidFill>
                  <a:srgbClr val="000000"/>
                </a:solidFill>
                <a:latin typeface="Courier New" pitchFamily="49" charset="0"/>
              </a:rPr>
              <a:t>  public String toString()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status(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this.isAsleep(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6327"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a:t>
            </a:r>
            <a:endParaRPr lang="en-US" altLang="en-US" sz="1200" b="1" smtClean="0">
              <a:solidFill>
                <a:srgbClr val="0333FF"/>
              </a:solidFill>
              <a:latin typeface="Courier New" pitchFamily="49" charset="0"/>
            </a:endParaRP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isAsleep( int hr )</a:t>
            </a:r>
            <a:endParaRPr lang="en-US" altLang="en-US" sz="1200" b="1" smtClean="0">
              <a:solidFill>
                <a:srgbClr val="0333FF"/>
              </a:solidFill>
              <a:latin typeface="Courier New" pitchFamily="49" charset="0"/>
            </a:endParaRP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toString()</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56328" name="Line 15"/>
          <p:cNvSpPr>
            <a:spLocks noChangeShapeType="1"/>
          </p:cNvSpPr>
          <p:nvPr/>
        </p:nvSpPr>
        <p:spPr bwMode="auto">
          <a:xfrm>
            <a:off x="228600" y="3324225"/>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29" name="Oval 5"/>
          <p:cNvSpPr>
            <a:spLocks noChangeArrowheads="1"/>
          </p:cNvSpPr>
          <p:nvPr/>
        </p:nvSpPr>
        <p:spPr bwMode="auto">
          <a:xfrm>
            <a:off x="4572000" y="5334000"/>
            <a:ext cx="1744663" cy="776288"/>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6330" name="Text Box 12"/>
          <p:cNvSpPr txBox="1">
            <a:spLocks noChangeArrowheads="1"/>
          </p:cNvSpPr>
          <p:nvPr/>
        </p:nvSpPr>
        <p:spPr bwMode="auto">
          <a:xfrm>
            <a:off x="4878388" y="535305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6331" name="Text Box 14"/>
          <p:cNvSpPr txBox="1">
            <a:spLocks noChangeArrowheads="1"/>
          </p:cNvSpPr>
          <p:nvPr/>
        </p:nvSpPr>
        <p:spPr bwMode="auto">
          <a:xfrm>
            <a:off x="4943475" y="58293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6332" name="Text Box 12"/>
          <p:cNvSpPr txBox="1">
            <a:spLocks noChangeArrowheads="1"/>
          </p:cNvSpPr>
          <p:nvPr/>
        </p:nvSpPr>
        <p:spPr bwMode="auto">
          <a:xfrm>
            <a:off x="6172200" y="4962525"/>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56333" name="Text Box 14"/>
          <p:cNvSpPr txBox="1">
            <a:spLocks noChangeArrowheads="1"/>
          </p:cNvSpPr>
          <p:nvPr/>
        </p:nvSpPr>
        <p:spPr bwMode="auto">
          <a:xfrm>
            <a:off x="6477000" y="55070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
        <p:nvSpPr>
          <p:cNvPr id="56334"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56335"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56336"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6337"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dirty="0" smtClean="0">
                <a:solidFill>
                  <a:srgbClr val="0333FF"/>
                </a:solidFill>
                <a:latin typeface="Arial" pitchFamily="34" charset="0"/>
              </a:rPr>
              <a:t>Derived Class</a:t>
            </a:r>
          </a:p>
        </p:txBody>
      </p:sp>
      <p:sp>
        <p:nvSpPr>
          <p:cNvPr id="56338"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56339"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56340"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
        <p:nvSpPr>
          <p:cNvPr id="56341"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Visual overview</a:t>
            </a:r>
          </a:p>
        </p:txBody>
      </p:sp>
    </p:spTree>
    <p:extLst>
      <p:ext uri="{BB962C8B-B14F-4D97-AF65-F5344CB8AC3E}">
        <p14:creationId xmlns:p14="http://schemas.microsoft.com/office/powerpoint/2010/main" val="2421209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981700" y="1009650"/>
            <a:ext cx="2895600" cy="5715000"/>
          </a:xfrm>
          <a:prstGeom prst="roundRect">
            <a:avLst/>
          </a:prstGeom>
          <a:solidFill>
            <a:schemeClr val="accent3">
              <a:lumMod val="95000"/>
            </a:schemeClr>
          </a:solidFill>
          <a:ln w="9525" cap="flat" cmpd="sng" algn="ctr">
            <a:solidFill>
              <a:schemeClr val="bg1"/>
            </a:solidFill>
            <a:prstDash val="solid"/>
            <a:round/>
            <a:headEnd type="none" w="med" len="med"/>
            <a:tailEnd type="none" w="med" len="med"/>
          </a:ln>
          <a:effectLst/>
        </p:spPr>
        <p:txBody>
          <a:bodyPr>
            <a:spAutoFit/>
          </a:bodyPr>
          <a:lstStyle/>
          <a:p>
            <a:pPr algn="l">
              <a:buFontTx/>
              <a:buChar char="•"/>
              <a:defRPr/>
            </a:pPr>
            <a:endParaRPr lang="en-US" sz="2400">
              <a:solidFill>
                <a:srgbClr val="000000"/>
              </a:solidFill>
              <a:ea typeface="ＭＳ Ｐゴシック" charset="0"/>
            </a:endParaRPr>
          </a:p>
        </p:txBody>
      </p:sp>
      <p:sp>
        <p:nvSpPr>
          <p:cNvPr id="57347" name="Rectangle 38"/>
          <p:cNvSpPr>
            <a:spLocks noChangeArrowheads="1"/>
          </p:cNvSpPr>
          <p:nvPr/>
        </p:nvSpPr>
        <p:spPr bwMode="auto">
          <a:xfrm>
            <a:off x="152400" y="168275"/>
            <a:ext cx="5781675"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90000"/>
              </a:lnSpc>
              <a:spcBef>
                <a:spcPct val="0"/>
              </a:spcBef>
            </a:pPr>
            <a:r>
              <a:rPr lang="en-US" altLang="en-US" sz="1200" b="1" dirty="0" smtClean="0">
                <a:solidFill>
                  <a:srgbClr val="000000"/>
                </a:solidFill>
                <a:latin typeface="Courier New" pitchFamily="49" charset="0"/>
              </a:rPr>
              <a:t>class </a:t>
            </a:r>
            <a:r>
              <a:rPr lang="en-US" altLang="en-US" sz="1200" b="1" dirty="0" err="1" smtClean="0">
                <a:solidFill>
                  <a:srgbClr val="860196"/>
                </a:solidFill>
                <a:latin typeface="Courier New" pitchFamily="49" charset="0"/>
              </a:rPr>
              <a:t>Mudder</a:t>
            </a:r>
            <a:r>
              <a:rPr lang="en-US" altLang="en-US" sz="1200" b="1" dirty="0" smtClean="0">
                <a:solidFill>
                  <a:srgbClr val="860196"/>
                </a:solidFill>
                <a:latin typeface="Courier New" pitchFamily="49" charset="0"/>
              </a:rPr>
              <a:t> </a:t>
            </a:r>
            <a:r>
              <a:rPr lang="en-US" altLang="en-US" sz="1200" b="1" dirty="0" smtClean="0">
                <a:solidFill>
                  <a:srgbClr val="FF0000"/>
                </a:solidFill>
                <a:latin typeface="Courier New" pitchFamily="49" charset="0"/>
              </a:rPr>
              <a:t>extends Student</a:t>
            </a:r>
          </a:p>
          <a:p>
            <a:pPr algn="l">
              <a:lnSpc>
                <a:spcPct val="90000"/>
              </a:lnSpc>
              <a:spcBef>
                <a:spcPct val="0"/>
              </a:spcBef>
            </a:pPr>
            <a:r>
              <a:rPr lang="en-US" altLang="en-US" sz="1200" b="1" dirty="0" smtClean="0">
                <a:solidFill>
                  <a:srgbClr val="000000"/>
                </a:solidFill>
                <a:latin typeface="Courier New" pitchFamily="49" charset="0"/>
              </a:rPr>
              <a:t>{</a:t>
            </a:r>
          </a:p>
          <a:p>
            <a:pPr algn="l">
              <a:lnSpc>
                <a:spcPct val="90000"/>
              </a:lnSpc>
              <a:spcBef>
                <a:spcPct val="0"/>
              </a:spcBef>
            </a:pPr>
            <a:r>
              <a:rPr lang="en-US" altLang="en-US" sz="1200" b="1" dirty="0" smtClean="0">
                <a:solidFill>
                  <a:srgbClr val="000000"/>
                </a:solidFill>
                <a:latin typeface="Courier New" pitchFamily="49" charset="0"/>
              </a:rPr>
              <a:t>  protected String dorm;</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a:t>
            </a:r>
            <a:r>
              <a:rPr lang="en-US" altLang="en-US" sz="1200" b="1" dirty="0" err="1" smtClean="0">
                <a:solidFill>
                  <a:srgbClr val="000000"/>
                </a:solidFill>
                <a:latin typeface="Courier New" pitchFamily="49" charset="0"/>
              </a:rPr>
              <a:t>boolean</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isAsleep</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int</a:t>
            </a: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hr</a:t>
            </a:r>
            <a:r>
              <a:rPr lang="en-US" altLang="en-US" sz="1200" b="1" dirty="0" smtClean="0">
                <a:solidFill>
                  <a:srgbClr val="000000"/>
                </a:solidFill>
                <a:latin typeface="Courier New" pitchFamily="49" charset="0"/>
              </a:rPr>
              <a:t> ) { return false;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a:t>
            </a:r>
            <a:r>
              <a:rPr lang="en-US" altLang="en-US" sz="1200" b="1" dirty="0" err="1" smtClean="0">
                <a:solidFill>
                  <a:srgbClr val="000000"/>
                </a:solidFill>
                <a:latin typeface="Courier New" pitchFamily="49" charset="0"/>
              </a:rPr>
              <a:t>Mudder</a:t>
            </a:r>
            <a:r>
              <a:rPr lang="en-US" altLang="en-US" sz="1200" b="1" dirty="0" smtClean="0">
                <a:solidFill>
                  <a:srgbClr val="000000"/>
                </a:solidFill>
                <a:latin typeface="Courier New" pitchFamily="49" charset="0"/>
              </a:rPr>
              <a:t>( String name, </a:t>
            </a:r>
            <a:r>
              <a:rPr lang="en-US" altLang="en-US" sz="1200" b="1" dirty="0" err="1" smtClean="0">
                <a:solidFill>
                  <a:srgbClr val="000000"/>
                </a:solidFill>
                <a:latin typeface="Courier New" pitchFamily="49" charset="0"/>
              </a:rPr>
              <a:t>int</a:t>
            </a:r>
            <a:r>
              <a:rPr lang="en-US" altLang="en-US" sz="1200" b="1" dirty="0" smtClean="0">
                <a:solidFill>
                  <a:srgbClr val="000000"/>
                </a:solidFill>
                <a:latin typeface="Courier New" pitchFamily="49" charset="0"/>
              </a:rPr>
              <a:t> units, String dorm )</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a:t>
            </a:r>
            <a:r>
              <a:rPr lang="en-US" altLang="en-US" sz="1200" b="1" dirty="0" err="1" smtClean="0">
                <a:solidFill>
                  <a:srgbClr val="000000"/>
                </a:solidFill>
                <a:latin typeface="Courier New" pitchFamily="49" charset="0"/>
              </a:rPr>
              <a:t>toString</a:t>
            </a:r>
            <a:r>
              <a:rPr lang="en-US" altLang="en-US" sz="1200" b="1" dirty="0" smtClean="0">
                <a:solidFill>
                  <a:srgbClr val="000000"/>
                </a:solidFill>
                <a:latin typeface="Courier New" pitchFamily="49" charset="0"/>
              </a:rPr>
              <a:t>()</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public static void main(String[] </a:t>
            </a:r>
            <a:r>
              <a:rPr lang="en-US" altLang="en-US" sz="1200" b="1" dirty="0" err="1" smtClean="0">
                <a:solidFill>
                  <a:srgbClr val="000000"/>
                </a:solidFill>
                <a:latin typeface="Courier New" pitchFamily="49" charset="0"/>
              </a:rPr>
              <a:t>args</a:t>
            </a:r>
            <a:r>
              <a:rPr lang="en-US" altLang="en-US" sz="1200" b="1" dirty="0" smtClean="0">
                <a:solidFill>
                  <a:srgbClr val="000000"/>
                </a:solidFill>
                <a:latin typeface="Courier New" pitchFamily="49" charset="0"/>
              </a:rPr>
              <a:t>)</a:t>
            </a: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r>
              <a:rPr lang="en-US" altLang="en-US" sz="1200" b="1" dirty="0" smtClean="0">
                <a:solidFill>
                  <a:srgbClr val="000000"/>
                </a:solidFill>
                <a:latin typeface="Courier New" pitchFamily="49" charset="0"/>
              </a:rPr>
              <a:t>    Student W = new Student( "Wally", 16 );</a:t>
            </a:r>
          </a:p>
          <a:p>
            <a:pPr algn="l">
              <a:lnSpc>
                <a:spcPct val="90000"/>
              </a:lnSpc>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W.status</a:t>
            </a:r>
            <a:r>
              <a:rPr lang="en-US" altLang="en-US" sz="1200" b="1" dirty="0" smtClean="0">
                <a:solidFill>
                  <a:srgbClr val="000000"/>
                </a:solidFill>
                <a:latin typeface="Courier New" pitchFamily="49" charset="0"/>
              </a:rPr>
              <a:t>( 7 );  </a:t>
            </a:r>
            <a:r>
              <a:rPr lang="en-US" altLang="en-US" sz="1200" b="1" dirty="0" smtClean="0">
                <a:solidFill>
                  <a:srgbClr val="048501"/>
                </a:solidFill>
                <a:latin typeface="Courier New" pitchFamily="49" charset="0"/>
              </a:rPr>
              <a:t>// status at 7 am</a:t>
            </a:r>
          </a:p>
          <a:p>
            <a:pPr algn="l">
              <a:lnSpc>
                <a:spcPct val="90000"/>
              </a:lnSpc>
              <a:spcBef>
                <a:spcPct val="0"/>
              </a:spcBef>
            </a:pPr>
            <a:endParaRPr lang="en-US" altLang="en-US" sz="1200" b="1" dirty="0" smtClean="0">
              <a:solidFill>
                <a:srgbClr val="048501"/>
              </a:solidFill>
              <a:latin typeface="Courier New" pitchFamily="49" charset="0"/>
            </a:endParaRPr>
          </a:p>
          <a:p>
            <a:pPr algn="l">
              <a:lnSpc>
                <a:spcPct val="90000"/>
              </a:lnSpc>
              <a:spcBef>
                <a:spcPct val="0"/>
              </a:spcBef>
            </a:pPr>
            <a:endParaRPr lang="en-US" altLang="en-US" sz="1200" b="1" dirty="0" smtClean="0">
              <a:solidFill>
                <a:srgbClr val="048501"/>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Person P = new </a:t>
            </a:r>
            <a:r>
              <a:rPr lang="en-US" altLang="en-US" sz="1200" b="1" dirty="0" err="1" smtClean="0">
                <a:solidFill>
                  <a:srgbClr val="000000"/>
                </a:solidFill>
                <a:latin typeface="Courier New" pitchFamily="49" charset="0"/>
              </a:rPr>
              <a:t>Mudder</a:t>
            </a:r>
            <a:r>
              <a:rPr lang="en-US" altLang="en-US" sz="1200" b="1" dirty="0" smtClean="0">
                <a:solidFill>
                  <a:srgbClr val="000000"/>
                </a:solidFill>
                <a:latin typeface="Courier New" pitchFamily="49" charset="0"/>
              </a:rPr>
              <a:t>( "Susan", 18, "Sontag" );</a:t>
            </a:r>
          </a:p>
          <a:p>
            <a:pPr algn="l">
              <a:lnSpc>
                <a:spcPct val="90000"/>
              </a:lnSpc>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P.status</a:t>
            </a:r>
            <a:r>
              <a:rPr lang="en-US" altLang="en-US" sz="1200" b="1" dirty="0" smtClean="0">
                <a:solidFill>
                  <a:srgbClr val="000000"/>
                </a:solidFill>
                <a:latin typeface="Courier New" pitchFamily="49" charset="0"/>
              </a:rPr>
              <a:t>( 3 );  </a:t>
            </a:r>
            <a:r>
              <a:rPr lang="en-US" altLang="en-US" sz="1200" b="1" dirty="0" smtClean="0">
                <a:solidFill>
                  <a:srgbClr val="048501"/>
                </a:solidFill>
                <a:latin typeface="Courier New" pitchFamily="49" charset="0"/>
              </a:rPr>
              <a:t>// status at 3 am</a:t>
            </a: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Student S = P;</a:t>
            </a:r>
          </a:p>
          <a:p>
            <a:pPr algn="l">
              <a:lnSpc>
                <a:spcPct val="90000"/>
              </a:lnSpc>
              <a:spcBef>
                <a:spcPct val="0"/>
              </a:spcBef>
            </a:pPr>
            <a:r>
              <a:rPr lang="en-US" altLang="en-US" sz="1200" b="1" dirty="0" smtClean="0">
                <a:solidFill>
                  <a:srgbClr val="000000"/>
                </a:solidFill>
                <a:latin typeface="Courier New" pitchFamily="49" charset="0"/>
              </a:rPr>
              <a:t>    </a:t>
            </a:r>
            <a:r>
              <a:rPr lang="en-US" altLang="en-US" sz="1200" b="1" dirty="0" err="1" smtClean="0">
                <a:solidFill>
                  <a:srgbClr val="000000"/>
                </a:solidFill>
                <a:latin typeface="Courier New" pitchFamily="49" charset="0"/>
              </a:rPr>
              <a:t>S.status</a:t>
            </a:r>
            <a:r>
              <a:rPr lang="en-US" altLang="en-US" sz="1200" b="1" dirty="0" smtClean="0">
                <a:solidFill>
                  <a:srgbClr val="000000"/>
                </a:solidFill>
                <a:latin typeface="Courier New" pitchFamily="49" charset="0"/>
              </a:rPr>
              <a:t>( 3 );  </a:t>
            </a:r>
            <a:r>
              <a:rPr lang="en-US" altLang="en-US" sz="1200" b="1" dirty="0" smtClean="0">
                <a:solidFill>
                  <a:srgbClr val="048501"/>
                </a:solidFill>
                <a:latin typeface="Courier New" pitchFamily="49" charset="0"/>
              </a:rPr>
              <a:t>// status at 3 am</a:t>
            </a:r>
            <a:endParaRPr lang="en-US" altLang="en-US" sz="1200" b="1" dirty="0" smtClean="0">
              <a:solidFill>
                <a:srgbClr val="000000"/>
              </a:solidFill>
              <a:latin typeface="Courier New" pitchFamily="49" charset="0"/>
            </a:endParaRPr>
          </a:p>
          <a:p>
            <a:pPr algn="l">
              <a:lnSpc>
                <a:spcPct val="90000"/>
              </a:lnSpc>
              <a:spcBef>
                <a:spcPct val="0"/>
              </a:spcBef>
            </a:pPr>
            <a:endParaRPr lang="en-US" altLang="en-US" sz="1200" b="1" dirty="0" smtClean="0">
              <a:solidFill>
                <a:srgbClr val="000000"/>
              </a:solidFill>
              <a:latin typeface="Courier New" pitchFamily="49" charset="0"/>
            </a:endParaRPr>
          </a:p>
          <a:p>
            <a:pPr algn="l">
              <a:lnSpc>
                <a:spcPct val="90000"/>
              </a:lnSpc>
              <a:spcBef>
                <a:spcPct val="0"/>
              </a:spcBef>
            </a:pPr>
            <a:r>
              <a:rPr lang="en-US" altLang="en-US" sz="1200" b="1" dirty="0" smtClean="0">
                <a:solidFill>
                  <a:srgbClr val="000000"/>
                </a:solidFill>
                <a:latin typeface="Courier New" pitchFamily="49" charset="0"/>
              </a:rPr>
              <a:t>  }</a:t>
            </a:r>
          </a:p>
          <a:p>
            <a:pPr algn="l">
              <a:lnSpc>
                <a:spcPct val="90000"/>
              </a:lnSpc>
              <a:spcBef>
                <a:spcPct val="0"/>
              </a:spcBef>
            </a:pPr>
            <a:r>
              <a:rPr lang="en-US" altLang="en-US" sz="1200" b="1" dirty="0" smtClean="0">
                <a:solidFill>
                  <a:srgbClr val="000000"/>
                </a:solidFill>
                <a:latin typeface="Courier New" pitchFamily="49" charset="0"/>
              </a:rPr>
              <a:t>}</a:t>
            </a:r>
          </a:p>
        </p:txBody>
      </p:sp>
      <p:sp>
        <p:nvSpPr>
          <p:cNvPr id="57348" name="Text Box 12"/>
          <p:cNvSpPr txBox="1">
            <a:spLocks noChangeArrowheads="1"/>
          </p:cNvSpPr>
          <p:nvPr/>
        </p:nvSpPr>
        <p:spPr bwMode="auto">
          <a:xfrm>
            <a:off x="6096000" y="192088"/>
            <a:ext cx="2509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i="1" dirty="0" smtClean="0">
                <a:solidFill>
                  <a:srgbClr val="000000"/>
                </a:solidFill>
              </a:rPr>
              <a:t>Try it!</a:t>
            </a:r>
          </a:p>
        </p:txBody>
      </p:sp>
      <p:sp>
        <p:nvSpPr>
          <p:cNvPr id="57349" name="Rectangle 40"/>
          <p:cNvSpPr>
            <a:spLocks noChangeArrowheads="1"/>
          </p:cNvSpPr>
          <p:nvPr/>
        </p:nvSpPr>
        <p:spPr bwMode="auto">
          <a:xfrm>
            <a:off x="6408738" y="3962400"/>
            <a:ext cx="19621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dirty="0" smtClean="0">
                <a:solidFill>
                  <a:srgbClr val="0C06F3"/>
                </a:solidFill>
                <a:latin typeface="Calibri" panose="020F0502020204030204" pitchFamily="34" charset="0"/>
              </a:rPr>
              <a:t>What will these three </a:t>
            </a:r>
            <a:r>
              <a:rPr lang="en-US" altLang="en-US" sz="1600" b="1" dirty="0" smtClean="0">
                <a:solidFill>
                  <a:srgbClr val="000000"/>
                </a:solidFill>
                <a:latin typeface="Calibri" panose="020F0502020204030204" pitchFamily="34" charset="0"/>
              </a:rPr>
              <a:t>status</a:t>
            </a:r>
            <a:r>
              <a:rPr lang="en-US" altLang="en-US" sz="1600" dirty="0" smtClean="0">
                <a:solidFill>
                  <a:srgbClr val="0C06F3"/>
                </a:solidFill>
                <a:latin typeface="Calibri" panose="020F0502020204030204" pitchFamily="34" charset="0"/>
              </a:rPr>
              <a:t> calls print:</a:t>
            </a:r>
          </a:p>
          <a:p>
            <a:r>
              <a:rPr lang="en-US" altLang="en-US" sz="1600" b="1" i="1" dirty="0" smtClean="0">
                <a:solidFill>
                  <a:srgbClr val="000000"/>
                </a:solidFill>
                <a:latin typeface="Calibri" panose="020F0502020204030204" pitchFamily="34" charset="0"/>
              </a:rPr>
              <a:t>asleep or awake?</a:t>
            </a:r>
          </a:p>
        </p:txBody>
      </p:sp>
      <p:sp>
        <p:nvSpPr>
          <p:cNvPr id="57350" name="Text Box 41"/>
          <p:cNvSpPr txBox="1">
            <a:spLocks noChangeArrowheads="1"/>
          </p:cNvSpPr>
          <p:nvPr/>
        </p:nvSpPr>
        <p:spPr bwMode="auto">
          <a:xfrm>
            <a:off x="6096000" y="2743200"/>
            <a:ext cx="269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dirty="0" smtClean="0">
                <a:solidFill>
                  <a:srgbClr val="0C06F3"/>
                </a:solidFill>
                <a:latin typeface="Calibri" panose="020F0502020204030204" pitchFamily="34" charset="0"/>
              </a:rPr>
              <a:t>A </a:t>
            </a:r>
            <a:r>
              <a:rPr lang="en-US" altLang="en-US" sz="1600" b="1" dirty="0" err="1" smtClean="0">
                <a:solidFill>
                  <a:srgbClr val="000000"/>
                </a:solidFill>
                <a:latin typeface="Calibri" panose="020F0502020204030204" pitchFamily="34" charset="0"/>
              </a:rPr>
              <a:t>Mudder</a:t>
            </a:r>
            <a:r>
              <a:rPr lang="en-US" altLang="en-US" sz="1600" dirty="0" smtClean="0">
                <a:solidFill>
                  <a:srgbClr val="000000"/>
                </a:solidFill>
                <a:latin typeface="Calibri" panose="020F0502020204030204" pitchFamily="34" charset="0"/>
              </a:rPr>
              <a:t> </a:t>
            </a:r>
            <a:r>
              <a:rPr lang="en-US" altLang="en-US" sz="1600" dirty="0" smtClean="0">
                <a:solidFill>
                  <a:srgbClr val="0C06F3"/>
                </a:solidFill>
                <a:latin typeface="Calibri" panose="020F0502020204030204" pitchFamily="34" charset="0"/>
              </a:rPr>
              <a:t>should print out as</a:t>
            </a:r>
            <a:endParaRPr lang="en-US" altLang="en-US" sz="1400" b="1" dirty="0" smtClean="0">
              <a:solidFill>
                <a:srgbClr val="0C06F3"/>
              </a:solidFill>
              <a:latin typeface="Calibri" panose="020F0502020204030204" pitchFamily="34" charset="0"/>
            </a:endParaRPr>
          </a:p>
        </p:txBody>
      </p:sp>
      <p:sp>
        <p:nvSpPr>
          <p:cNvPr id="57351" name="Rectangle 43"/>
          <p:cNvSpPr>
            <a:spLocks noChangeArrowheads="1"/>
          </p:cNvSpPr>
          <p:nvPr/>
        </p:nvSpPr>
        <p:spPr bwMode="auto">
          <a:xfrm>
            <a:off x="6199721" y="3121025"/>
            <a:ext cx="2489721" cy="307777"/>
          </a:xfrm>
          <a:prstGeom prst="rect">
            <a:avLst/>
          </a:prstGeom>
          <a:solidFill>
            <a:srgbClr val="CCFFCC"/>
          </a:solidFill>
          <a:ln>
            <a:noFill/>
          </a:ln>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400" b="1" dirty="0" smtClean="0">
                <a:latin typeface="Calibri" panose="020F0502020204030204" pitchFamily="34" charset="0"/>
              </a:rPr>
              <a:t>Wally      units: 42     dorm: Olin</a:t>
            </a:r>
          </a:p>
        </p:txBody>
      </p:sp>
      <p:sp>
        <p:nvSpPr>
          <p:cNvPr id="57352" name="Text Box 44"/>
          <p:cNvSpPr txBox="1">
            <a:spLocks noChangeArrowheads="1"/>
          </p:cNvSpPr>
          <p:nvPr/>
        </p:nvSpPr>
        <p:spPr bwMode="auto">
          <a:xfrm>
            <a:off x="6297613" y="1157288"/>
            <a:ext cx="2197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smtClean="0">
                <a:solidFill>
                  <a:srgbClr val="0C06F3"/>
                </a:solidFill>
                <a:latin typeface="Calibri" panose="020F0502020204030204" pitchFamily="34" charset="0"/>
              </a:rPr>
              <a:t>Write the constructor and </a:t>
            </a:r>
            <a:r>
              <a:rPr lang="en-US" altLang="en-US" sz="1600" b="1" smtClean="0">
                <a:solidFill>
                  <a:srgbClr val="000000"/>
                </a:solidFill>
                <a:latin typeface="Calibri" panose="020F0502020204030204" pitchFamily="34" charset="0"/>
              </a:rPr>
              <a:t>toString </a:t>
            </a:r>
            <a:r>
              <a:rPr lang="en-US" altLang="en-US" sz="1600" smtClean="0">
                <a:solidFill>
                  <a:srgbClr val="0C06F3"/>
                </a:solidFill>
                <a:latin typeface="Calibri" panose="020F0502020204030204" pitchFamily="34" charset="0"/>
              </a:rPr>
              <a:t>methods for this </a:t>
            </a:r>
            <a:r>
              <a:rPr lang="en-US" altLang="en-US" sz="1600" b="1" smtClean="0">
                <a:solidFill>
                  <a:srgbClr val="000000"/>
                </a:solidFill>
                <a:latin typeface="Calibri" panose="020F0502020204030204" pitchFamily="34" charset="0"/>
              </a:rPr>
              <a:t>Mudder</a:t>
            </a:r>
            <a:r>
              <a:rPr lang="en-US" altLang="en-US" sz="1600" smtClean="0">
                <a:solidFill>
                  <a:srgbClr val="000000"/>
                </a:solidFill>
                <a:latin typeface="Calibri" panose="020F0502020204030204" pitchFamily="34" charset="0"/>
              </a:rPr>
              <a:t> </a:t>
            </a:r>
            <a:r>
              <a:rPr lang="en-US" altLang="en-US" sz="1600" smtClean="0">
                <a:solidFill>
                  <a:srgbClr val="0C06F3"/>
                </a:solidFill>
                <a:latin typeface="Calibri" panose="020F0502020204030204" pitchFamily="34" charset="0"/>
              </a:rPr>
              <a:t>class.</a:t>
            </a:r>
            <a:endParaRPr lang="en-US" altLang="en-US" sz="1400" b="1" smtClean="0">
              <a:solidFill>
                <a:srgbClr val="0C06F3"/>
              </a:solidFill>
              <a:latin typeface="Calibri" panose="020F0502020204030204" pitchFamily="34" charset="0"/>
            </a:endParaRPr>
          </a:p>
        </p:txBody>
      </p:sp>
      <p:sp>
        <p:nvSpPr>
          <p:cNvPr id="57353" name="Rectangle 45"/>
          <p:cNvSpPr>
            <a:spLocks noChangeArrowheads="1"/>
          </p:cNvSpPr>
          <p:nvPr/>
        </p:nvSpPr>
        <p:spPr bwMode="auto">
          <a:xfrm>
            <a:off x="6228823" y="5882634"/>
            <a:ext cx="24267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600" dirty="0" smtClean="0">
                <a:solidFill>
                  <a:srgbClr val="0333FF"/>
                </a:solidFill>
                <a:latin typeface="Calibri" panose="020F0502020204030204" pitchFamily="34" charset="0"/>
              </a:rPr>
              <a:t>Where will the Java </a:t>
            </a:r>
            <a:r>
              <a:rPr lang="en-US" altLang="en-US" sz="1600" b="1" dirty="0" smtClean="0">
                <a:solidFill>
                  <a:srgbClr val="000000"/>
                </a:solidFill>
                <a:latin typeface="Calibri" panose="020F0502020204030204" pitchFamily="34" charset="0"/>
              </a:rPr>
              <a:t>compiler</a:t>
            </a:r>
            <a:r>
              <a:rPr lang="en-US" altLang="en-US" sz="1600" dirty="0" smtClean="0">
                <a:solidFill>
                  <a:srgbClr val="000000"/>
                </a:solidFill>
                <a:latin typeface="Calibri" panose="020F0502020204030204" pitchFamily="34" charset="0"/>
              </a:rPr>
              <a:t> </a:t>
            </a:r>
            <a:r>
              <a:rPr lang="en-US" altLang="en-US" sz="1600" dirty="0" smtClean="0">
                <a:solidFill>
                  <a:srgbClr val="0333FF"/>
                </a:solidFill>
                <a:latin typeface="Calibri" panose="020F0502020204030204" pitchFamily="34" charset="0"/>
              </a:rPr>
              <a:t>get upset here? </a:t>
            </a:r>
          </a:p>
        </p:txBody>
      </p:sp>
      <p:sp>
        <p:nvSpPr>
          <p:cNvPr id="57354" name="Line 46"/>
          <p:cNvSpPr>
            <a:spLocks noChangeShapeType="1"/>
          </p:cNvSpPr>
          <p:nvPr/>
        </p:nvSpPr>
        <p:spPr bwMode="auto">
          <a:xfrm>
            <a:off x="424570" y="3861153"/>
            <a:ext cx="8440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57355" name="Rounded Rectangle 2"/>
          <p:cNvSpPr>
            <a:spLocks noChangeArrowheads="1"/>
          </p:cNvSpPr>
          <p:nvPr/>
        </p:nvSpPr>
        <p:spPr bwMode="auto">
          <a:xfrm>
            <a:off x="7543800" y="1295400"/>
            <a:ext cx="76200" cy="46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cxnSp>
        <p:nvCxnSpPr>
          <p:cNvPr id="57356" name="Straight Arrow Connector 5"/>
          <p:cNvCxnSpPr>
            <a:cxnSpLocks noChangeShapeType="1"/>
          </p:cNvCxnSpPr>
          <p:nvPr/>
        </p:nvCxnSpPr>
        <p:spPr bwMode="auto">
          <a:xfrm flipH="1">
            <a:off x="4343400" y="4191000"/>
            <a:ext cx="20574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7" name="Straight Arrow Connector 15"/>
          <p:cNvCxnSpPr>
            <a:cxnSpLocks noChangeShapeType="1"/>
          </p:cNvCxnSpPr>
          <p:nvPr/>
        </p:nvCxnSpPr>
        <p:spPr bwMode="auto">
          <a:xfrm flipH="1">
            <a:off x="4953000" y="4267200"/>
            <a:ext cx="14478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7358" name="Straight Arrow Connector 18"/>
          <p:cNvCxnSpPr>
            <a:cxnSpLocks noChangeShapeType="1"/>
          </p:cNvCxnSpPr>
          <p:nvPr/>
        </p:nvCxnSpPr>
        <p:spPr bwMode="auto">
          <a:xfrm flipH="1">
            <a:off x="4419600" y="4343400"/>
            <a:ext cx="1981200" cy="1524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mc:Choice xmlns:p14="http://schemas.microsoft.com/office/powerpoint/2010/main" Requires="p14">
          <p:contentPart p14:bwMode="auto" r:id="rId3">
            <p14:nvContentPartPr>
              <p14:cNvPr id="6149" name="Ink 19"/>
              <p14:cNvContentPartPr>
                <a14:cpLocks xmlns:a14="http://schemas.microsoft.com/office/drawing/2010/main" noRot="1" noChangeAspect="1" noEditPoints="1" noChangeArrowheads="1" noChangeShapeType="1"/>
              </p14:cNvContentPartPr>
              <p14:nvPr/>
            </p14:nvContentPartPr>
            <p14:xfrm>
              <a:off x="3327400" y="5549900"/>
              <a:ext cx="6350" cy="11113"/>
            </p14:xfrm>
          </p:contentPart>
        </mc:Choice>
        <mc:Fallback>
          <p:pic>
            <p:nvPicPr>
              <p:cNvPr id="6149" name="Ink 19"/>
              <p:cNvPicPr>
                <a:picLocks noRot="1" noChangeAspect="1" noEditPoints="1" noChangeArrowheads="1" noChangeShapeType="1"/>
              </p:cNvPicPr>
              <p:nvPr/>
            </p:nvPicPr>
            <p:blipFill>
              <a:blip r:embed="rId4"/>
              <a:stretch>
                <a:fillRect/>
              </a:stretch>
            </p:blipFill>
            <p:spPr>
              <a:xfrm>
                <a:off x="3317875" y="5540221"/>
                <a:ext cx="28928" cy="34056"/>
              </a:xfrm>
              <a:prstGeom prst="rect">
                <a:avLst/>
              </a:prstGeom>
            </p:spPr>
          </p:pic>
        </mc:Fallback>
      </mc:AlternateContent>
      <p:sp>
        <p:nvSpPr>
          <p:cNvPr id="2" name="Down Arrow 1"/>
          <p:cNvSpPr/>
          <p:nvPr/>
        </p:nvSpPr>
        <p:spPr bwMode="auto">
          <a:xfrm rot="6285207">
            <a:off x="5755963" y="5650860"/>
            <a:ext cx="589844" cy="584775"/>
          </a:xfrm>
          <a:prstGeom prst="downArrow">
            <a:avLst/>
          </a:prstGeom>
          <a:solidFill>
            <a:srgbClr val="CCEC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buFontTx/>
              <a:buChar char="•"/>
            </a:pPr>
            <a:endParaRPr lang="en-US" sz="2400" smtClean="0">
              <a:solidFill>
                <a:srgbClr val="000000"/>
              </a:solidFill>
            </a:endParaRPr>
          </a:p>
        </p:txBody>
      </p:sp>
    </p:spTree>
    <p:extLst>
      <p:ext uri="{BB962C8B-B14F-4D97-AF65-F5344CB8AC3E}">
        <p14:creationId xmlns:p14="http://schemas.microsoft.com/office/powerpoint/2010/main" val="2544142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smtClean="0">
                <a:solidFill>
                  <a:srgbClr val="000000"/>
                </a:solidFill>
              </a:rPr>
              <a:t>Polymorphism</a:t>
            </a:r>
          </a:p>
        </p:txBody>
      </p:sp>
      <p:sp>
        <p:nvSpPr>
          <p:cNvPr id="58371"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Sometimes an Object's exact type is known at compile-time:</a:t>
            </a:r>
          </a:p>
        </p:txBody>
      </p:sp>
      <p:sp>
        <p:nvSpPr>
          <p:cNvPr id="58372" name="Text Box 8"/>
          <p:cNvSpPr txBox="1">
            <a:spLocks noChangeArrowheads="1"/>
          </p:cNvSpPr>
          <p:nvPr/>
        </p:nvSpPr>
        <p:spPr bwMode="auto">
          <a:xfrm>
            <a:off x="1025525" y="2519363"/>
            <a:ext cx="7239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dirty="0" smtClean="0">
                <a:solidFill>
                  <a:srgbClr val="000000"/>
                </a:solidFill>
                <a:latin typeface="Courier New" pitchFamily="49" charset="0"/>
              </a:rPr>
              <a:t>Student S;</a:t>
            </a:r>
          </a:p>
          <a:p>
            <a:pPr algn="l"/>
            <a:r>
              <a:rPr lang="en-US" altLang="en-US" b="1" dirty="0" smtClean="0">
                <a:solidFill>
                  <a:srgbClr val="000000"/>
                </a:solidFill>
                <a:latin typeface="Courier New" pitchFamily="49" charset="0"/>
              </a:rPr>
              <a:t>S = new Student( </a:t>
            </a:r>
            <a:r>
              <a:rPr lang="en-US" altLang="en-US" b="1" dirty="0" smtClean="0">
                <a:solidFill>
                  <a:srgbClr val="000000"/>
                </a:solidFill>
                <a:latin typeface="Courier New" pitchFamily="49" charset="0"/>
              </a:rPr>
              <a:t>"Athena", </a:t>
            </a:r>
            <a:r>
              <a:rPr lang="en-US" altLang="en-US" b="1" dirty="0" smtClean="0">
                <a:solidFill>
                  <a:srgbClr val="000000"/>
                </a:solidFill>
                <a:latin typeface="Courier New" pitchFamily="49" charset="0"/>
              </a:rPr>
              <a:t>16 );</a:t>
            </a:r>
          </a:p>
          <a:p>
            <a:pPr algn="l"/>
            <a:r>
              <a:rPr lang="en-US" altLang="en-US" sz="1800" dirty="0" smtClean="0">
                <a:solidFill>
                  <a:srgbClr val="0333FF"/>
                </a:solidFill>
              </a:rPr>
              <a:t>then we can use   </a:t>
            </a:r>
            <a:r>
              <a:rPr lang="en-US" altLang="en-US" b="1" dirty="0" err="1" smtClean="0">
                <a:solidFill>
                  <a:srgbClr val="000000"/>
                </a:solidFill>
                <a:latin typeface="Courier New" pitchFamily="49" charset="0"/>
              </a:rPr>
              <a:t>S.units</a:t>
            </a:r>
            <a:r>
              <a:rPr lang="en-US" altLang="en-US" b="1" dirty="0" smtClean="0">
                <a:solidFill>
                  <a:srgbClr val="000000"/>
                </a:solidFill>
                <a:latin typeface="Courier New" pitchFamily="49" charset="0"/>
              </a:rPr>
              <a:t> </a:t>
            </a:r>
            <a:r>
              <a:rPr lang="en-US" altLang="en-US" sz="1800" dirty="0" smtClean="0">
                <a:solidFill>
                  <a:srgbClr val="0333FF"/>
                </a:solidFill>
              </a:rPr>
              <a:t>or</a:t>
            </a:r>
            <a:r>
              <a:rPr lang="en-US" altLang="en-US" sz="1800" dirty="0" smtClean="0">
                <a:solidFill>
                  <a:srgbClr val="000000"/>
                </a:solidFill>
              </a:rPr>
              <a:t>    </a:t>
            </a:r>
            <a:r>
              <a:rPr lang="en-US" altLang="en-US" b="1" dirty="0" err="1" smtClean="0">
                <a:solidFill>
                  <a:srgbClr val="000000"/>
                </a:solidFill>
                <a:latin typeface="Courier New" pitchFamily="49" charset="0"/>
              </a:rPr>
              <a:t>S.isAsleep</a:t>
            </a:r>
            <a:r>
              <a:rPr lang="en-US" altLang="en-US" b="1" dirty="0" smtClean="0">
                <a:solidFill>
                  <a:srgbClr val="000000"/>
                </a:solidFill>
                <a:latin typeface="Courier New" pitchFamily="49" charset="0"/>
              </a:rPr>
              <a:t> </a:t>
            </a:r>
            <a:r>
              <a:rPr lang="en-US" altLang="en-US" sz="1800" dirty="0" smtClean="0">
                <a:solidFill>
                  <a:srgbClr val="000000"/>
                </a:solidFill>
              </a:rPr>
              <a:t>… </a:t>
            </a:r>
          </a:p>
        </p:txBody>
      </p:sp>
      <p:sp>
        <p:nvSpPr>
          <p:cNvPr id="58373" name="Text Box 14"/>
          <p:cNvSpPr txBox="1">
            <a:spLocks noChangeArrowheads="1"/>
          </p:cNvSpPr>
          <p:nvPr/>
        </p:nvSpPr>
        <p:spPr bwMode="auto">
          <a:xfrm>
            <a:off x="1868488" y="4900613"/>
            <a:ext cx="526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rPr>
              <a:t>"Ordinary" code -- exact type known at compile time</a:t>
            </a:r>
          </a:p>
        </p:txBody>
      </p:sp>
    </p:spTree>
    <p:extLst>
      <p:ext uri="{BB962C8B-B14F-4D97-AF65-F5344CB8AC3E}">
        <p14:creationId xmlns:p14="http://schemas.microsoft.com/office/powerpoint/2010/main" val="1212806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smtClean="0">
                <a:solidFill>
                  <a:srgbClr val="000000"/>
                </a:solidFill>
              </a:rPr>
              <a:t>Polymorphism</a:t>
            </a:r>
          </a:p>
        </p:txBody>
      </p:sp>
      <p:sp>
        <p:nvSpPr>
          <p:cNvPr id="59395"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But sometimes it's not known until </a:t>
            </a:r>
            <a:r>
              <a:rPr lang="en-US" altLang="en-US" b="1" i="1" smtClean="0">
                <a:solidFill>
                  <a:srgbClr val="000000"/>
                </a:solidFill>
              </a:rPr>
              <a:t>run-time:</a:t>
            </a:r>
            <a:endParaRPr lang="en-US" altLang="en-US" smtClean="0">
              <a:solidFill>
                <a:srgbClr val="000000"/>
              </a:solidFill>
            </a:endParaRPr>
          </a:p>
        </p:txBody>
      </p:sp>
      <p:sp>
        <p:nvSpPr>
          <p:cNvPr id="28678" name="Text Box 8"/>
          <p:cNvSpPr txBox="1">
            <a:spLocks noChangeArrowheads="1"/>
          </p:cNvSpPr>
          <p:nvPr/>
        </p:nvSpPr>
        <p:spPr bwMode="auto">
          <a:xfrm>
            <a:off x="965200" y="3182938"/>
            <a:ext cx="7016750" cy="2354262"/>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defRPr/>
            </a:pPr>
            <a:r>
              <a:rPr lang="en-US" sz="2100" b="1" dirty="0" smtClean="0">
                <a:solidFill>
                  <a:srgbClr val="000000"/>
                </a:solidFill>
                <a:latin typeface="Courier New" pitchFamily="49" charset="0"/>
              </a:rPr>
              <a:t>Person[] P = new Person[100];</a:t>
            </a:r>
          </a:p>
          <a:p>
            <a:pPr algn="l">
              <a:defRPr/>
            </a:pPr>
            <a:r>
              <a:rPr lang="en-US" sz="2100" dirty="0" smtClean="0">
                <a:solidFill>
                  <a:srgbClr val="0333FF"/>
                </a:solidFill>
              </a:rPr>
              <a:t>	</a:t>
            </a:r>
            <a:r>
              <a:rPr lang="en-US" sz="2100" dirty="0" smtClean="0">
                <a:solidFill>
                  <a:srgbClr val="009200"/>
                </a:solidFill>
              </a:rPr>
              <a:t>then, later on…</a:t>
            </a:r>
            <a:endParaRPr lang="en-US" sz="2100" b="1" dirty="0" smtClean="0">
              <a:solidFill>
                <a:srgbClr val="009200"/>
              </a:solidFill>
              <a:latin typeface="Courier New" pitchFamily="49" charset="0"/>
            </a:endParaRPr>
          </a:p>
          <a:p>
            <a:pPr algn="l">
              <a:defRPr/>
            </a:pPr>
            <a:r>
              <a:rPr lang="en-US" sz="2100" b="1" dirty="0" smtClean="0">
                <a:solidFill>
                  <a:srgbClr val="000000"/>
                </a:solidFill>
                <a:latin typeface="Courier New" pitchFamily="49" charset="0"/>
              </a:rPr>
              <a:t>P[41] = new Student( "</a:t>
            </a:r>
            <a:r>
              <a:rPr lang="en-US" sz="2100" b="1" dirty="0" err="1" smtClean="0">
                <a:solidFill>
                  <a:srgbClr val="000000"/>
                </a:solidFill>
                <a:latin typeface="Courier New" pitchFamily="49" charset="0"/>
              </a:rPr>
              <a:t>Sagehen</a:t>
            </a:r>
            <a:r>
              <a:rPr lang="en-US" sz="2100" b="1" dirty="0" smtClean="0">
                <a:solidFill>
                  <a:srgbClr val="000000"/>
                </a:solidFill>
                <a:latin typeface="Courier New" pitchFamily="49" charset="0"/>
              </a:rPr>
              <a:t>", 16 );</a:t>
            </a:r>
          </a:p>
          <a:p>
            <a:pPr algn="l">
              <a:defRPr/>
            </a:pPr>
            <a:r>
              <a:rPr lang="en-US" sz="2100" b="1" dirty="0" smtClean="0">
                <a:solidFill>
                  <a:srgbClr val="000000"/>
                </a:solidFill>
                <a:latin typeface="Courier New" pitchFamily="49" charset="0"/>
              </a:rPr>
              <a:t>P[42] = new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"Wally", 16, "Case" );</a:t>
            </a:r>
          </a:p>
          <a:p>
            <a:pPr algn="l">
              <a:defRPr/>
            </a:pPr>
            <a:r>
              <a:rPr lang="en-US" sz="2100" b="1" dirty="0" smtClean="0">
                <a:solidFill>
                  <a:srgbClr val="000000"/>
                </a:solidFill>
                <a:latin typeface="Courier New" pitchFamily="49" charset="0"/>
              </a:rPr>
              <a:t>P[43] = new </a:t>
            </a:r>
            <a:r>
              <a:rPr lang="en-US" sz="2100" b="1" dirty="0" smtClean="0">
                <a:solidFill>
                  <a:srgbClr val="000000"/>
                </a:solidFill>
                <a:latin typeface="Courier New" pitchFamily="49" charset="0"/>
              </a:rPr>
              <a:t>Person( </a:t>
            </a:r>
            <a:r>
              <a:rPr lang="en-US" sz="2100" b="1" dirty="0" smtClean="0">
                <a:solidFill>
                  <a:srgbClr val="000000"/>
                </a:solidFill>
                <a:latin typeface="Courier New" pitchFamily="49" charset="0"/>
              </a:rPr>
              <a:t>"Ralph" );</a:t>
            </a:r>
            <a:endParaRPr lang="en-US" sz="2100" dirty="0" smtClean="0">
              <a:solidFill>
                <a:srgbClr val="000000"/>
              </a:solidFill>
            </a:endParaRPr>
          </a:p>
        </p:txBody>
      </p:sp>
      <p:sp>
        <p:nvSpPr>
          <p:cNvPr id="59397" name="Text Box 9"/>
          <p:cNvSpPr txBox="1">
            <a:spLocks noChangeArrowheads="1"/>
          </p:cNvSpPr>
          <p:nvPr/>
        </p:nvSpPr>
        <p:spPr bwMode="auto">
          <a:xfrm>
            <a:off x="874713" y="1892300"/>
            <a:ext cx="7659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 The compiler will assume the object is of the </a:t>
            </a:r>
            <a:r>
              <a:rPr lang="en-US" altLang="en-US" sz="1800" b="1" i="1" smtClean="0">
                <a:solidFill>
                  <a:srgbClr val="009200"/>
                </a:solidFill>
              </a:rPr>
              <a:t>declared</a:t>
            </a:r>
            <a:r>
              <a:rPr lang="en-US" altLang="en-US" sz="1800" smtClean="0">
                <a:solidFill>
                  <a:srgbClr val="009200"/>
                </a:solidFill>
              </a:rPr>
              <a:t> type.</a:t>
            </a:r>
          </a:p>
        </p:txBody>
      </p:sp>
      <p:sp>
        <p:nvSpPr>
          <p:cNvPr id="59398" name="Text Box 11"/>
          <p:cNvSpPr txBox="1">
            <a:spLocks noChangeArrowheads="1"/>
          </p:cNvSpPr>
          <p:nvPr/>
        </p:nvSpPr>
        <p:spPr bwMode="auto">
          <a:xfrm>
            <a:off x="336550" y="2590800"/>
            <a:ext cx="791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0000"/>
                </a:solidFill>
              </a:rPr>
              <a:t>This can be very useful, e.g., imagine a game with many people… </a:t>
            </a:r>
          </a:p>
        </p:txBody>
      </p:sp>
      <p:sp>
        <p:nvSpPr>
          <p:cNvPr id="59399" name="Text Box 7"/>
          <p:cNvSpPr txBox="1">
            <a:spLocks noChangeArrowheads="1"/>
          </p:cNvSpPr>
          <p:nvPr/>
        </p:nvSpPr>
        <p:spPr bwMode="auto">
          <a:xfrm>
            <a:off x="381000" y="5926138"/>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The constructor  determines the </a:t>
            </a:r>
            <a:r>
              <a:rPr lang="en-US" altLang="en-US" b="1" i="1" smtClean="0">
                <a:solidFill>
                  <a:srgbClr val="000000"/>
                </a:solidFill>
              </a:rPr>
              <a:t>"actual"  </a:t>
            </a:r>
            <a:r>
              <a:rPr lang="en-US" altLang="en-US" smtClean="0">
                <a:solidFill>
                  <a:srgbClr val="000000"/>
                </a:solidFill>
              </a:rPr>
              <a:t>type of the Object.</a:t>
            </a:r>
          </a:p>
        </p:txBody>
      </p:sp>
      <p:sp>
        <p:nvSpPr>
          <p:cNvPr id="59400" name="Text Box 10"/>
          <p:cNvSpPr txBox="1">
            <a:spLocks noChangeArrowheads="1"/>
          </p:cNvSpPr>
          <p:nvPr/>
        </p:nvSpPr>
        <p:spPr bwMode="auto">
          <a:xfrm>
            <a:off x="874713" y="6338888"/>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 At run-time, Java will use the </a:t>
            </a:r>
            <a:r>
              <a:rPr lang="en-US" altLang="en-US" sz="1800" b="1" i="1" smtClean="0">
                <a:solidFill>
                  <a:srgbClr val="009200"/>
                </a:solidFill>
              </a:rPr>
              <a:t>actual type's</a:t>
            </a:r>
            <a:r>
              <a:rPr lang="en-US" altLang="en-US" sz="1800" smtClean="0">
                <a:solidFill>
                  <a:srgbClr val="009200"/>
                </a:solidFill>
              </a:rPr>
              <a:t> latest (</a:t>
            </a:r>
            <a:r>
              <a:rPr lang="en-US" altLang="en-US" sz="1800" i="1" smtClean="0">
                <a:solidFill>
                  <a:srgbClr val="009200"/>
                </a:solidFill>
              </a:rPr>
              <a:t>most-derived) </a:t>
            </a:r>
            <a:r>
              <a:rPr lang="en-US" altLang="en-US" sz="1800" smtClean="0">
                <a:solidFill>
                  <a:srgbClr val="009200"/>
                </a:solidFill>
              </a:rPr>
              <a:t>methods.  </a:t>
            </a:r>
          </a:p>
        </p:txBody>
      </p:sp>
    </p:spTree>
    <p:extLst>
      <p:ext uri="{BB962C8B-B14F-4D97-AF65-F5344CB8AC3E}">
        <p14:creationId xmlns:p14="http://schemas.microsoft.com/office/powerpoint/2010/main" val="876595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dirty="0" smtClean="0">
                <a:solidFill>
                  <a:srgbClr val="000000"/>
                </a:solidFill>
              </a:rPr>
              <a:t>Casting!</a:t>
            </a:r>
            <a:endParaRPr lang="en-US" altLang="en-US" sz="4200" dirty="0" smtClean="0">
              <a:solidFill>
                <a:srgbClr val="000000"/>
              </a:solidFill>
            </a:endParaRPr>
          </a:p>
        </p:txBody>
      </p:sp>
      <p:sp>
        <p:nvSpPr>
          <p:cNvPr id="59395" name="Text Box 6"/>
          <p:cNvSpPr txBox="1">
            <a:spLocks noChangeArrowheads="1"/>
          </p:cNvSpPr>
          <p:nvPr/>
        </p:nvSpPr>
        <p:spPr bwMode="auto">
          <a:xfrm>
            <a:off x="211842" y="1150052"/>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dirty="0" smtClean="0">
                <a:solidFill>
                  <a:srgbClr val="000000"/>
                </a:solidFill>
              </a:rPr>
              <a:t>If YOU know better than the compiler, you can </a:t>
            </a:r>
            <a:r>
              <a:rPr lang="en-US" altLang="en-US" b="1" i="1" dirty="0" smtClean="0">
                <a:solidFill>
                  <a:srgbClr val="000000"/>
                </a:solidFill>
              </a:rPr>
              <a:t>cast</a:t>
            </a:r>
            <a:r>
              <a:rPr lang="en-US" altLang="en-US" dirty="0" smtClean="0">
                <a:solidFill>
                  <a:srgbClr val="000000"/>
                </a:solidFill>
              </a:rPr>
              <a:t>:</a:t>
            </a:r>
            <a:endParaRPr lang="en-US" altLang="en-US" dirty="0" smtClean="0">
              <a:solidFill>
                <a:srgbClr val="000000"/>
              </a:solidFill>
            </a:endParaRPr>
          </a:p>
        </p:txBody>
      </p:sp>
      <p:sp>
        <p:nvSpPr>
          <p:cNvPr id="28678" name="Text Box 8"/>
          <p:cNvSpPr txBox="1">
            <a:spLocks noChangeArrowheads="1"/>
          </p:cNvSpPr>
          <p:nvPr/>
        </p:nvSpPr>
        <p:spPr bwMode="auto">
          <a:xfrm>
            <a:off x="807154" y="1794391"/>
            <a:ext cx="7016750" cy="2354262"/>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defRPr/>
            </a:pPr>
            <a:r>
              <a:rPr lang="en-US" sz="2100" b="1" dirty="0" smtClean="0">
                <a:solidFill>
                  <a:srgbClr val="000000"/>
                </a:solidFill>
                <a:latin typeface="Courier New" pitchFamily="49" charset="0"/>
              </a:rPr>
              <a:t>Person[] P = new Person[100];</a:t>
            </a:r>
          </a:p>
          <a:p>
            <a:pPr algn="l">
              <a:defRPr/>
            </a:pPr>
            <a:r>
              <a:rPr lang="en-US" sz="2100" dirty="0" smtClean="0">
                <a:solidFill>
                  <a:srgbClr val="0333FF"/>
                </a:solidFill>
              </a:rPr>
              <a:t>	</a:t>
            </a:r>
            <a:r>
              <a:rPr lang="en-US" sz="2100" dirty="0" smtClean="0">
                <a:solidFill>
                  <a:srgbClr val="009200"/>
                </a:solidFill>
              </a:rPr>
              <a:t>then, later on…</a:t>
            </a:r>
            <a:endParaRPr lang="en-US" sz="2100" b="1" dirty="0" smtClean="0">
              <a:solidFill>
                <a:srgbClr val="009200"/>
              </a:solidFill>
              <a:latin typeface="Courier New" pitchFamily="49" charset="0"/>
            </a:endParaRPr>
          </a:p>
          <a:p>
            <a:pPr algn="l">
              <a:defRPr/>
            </a:pPr>
            <a:r>
              <a:rPr lang="en-US" sz="2100" b="1" dirty="0" smtClean="0">
                <a:solidFill>
                  <a:srgbClr val="000000"/>
                </a:solidFill>
                <a:latin typeface="Courier New" pitchFamily="49" charset="0"/>
              </a:rPr>
              <a:t>P[41] = new Student( "</a:t>
            </a:r>
            <a:r>
              <a:rPr lang="en-US" sz="2100" b="1" dirty="0" err="1" smtClean="0">
                <a:solidFill>
                  <a:srgbClr val="000000"/>
                </a:solidFill>
                <a:latin typeface="Courier New" pitchFamily="49" charset="0"/>
              </a:rPr>
              <a:t>Sagehen</a:t>
            </a:r>
            <a:r>
              <a:rPr lang="en-US" sz="2100" b="1" dirty="0" smtClean="0">
                <a:solidFill>
                  <a:srgbClr val="000000"/>
                </a:solidFill>
                <a:latin typeface="Courier New" pitchFamily="49" charset="0"/>
              </a:rPr>
              <a:t>", 16 );</a:t>
            </a:r>
          </a:p>
          <a:p>
            <a:pPr algn="l">
              <a:defRPr/>
            </a:pPr>
            <a:r>
              <a:rPr lang="en-US" sz="2100" b="1" dirty="0" smtClean="0">
                <a:solidFill>
                  <a:srgbClr val="000000"/>
                </a:solidFill>
                <a:latin typeface="Courier New" pitchFamily="49" charset="0"/>
              </a:rPr>
              <a:t>P[42] = new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"Wally", 16, "Case" );</a:t>
            </a:r>
          </a:p>
          <a:p>
            <a:pPr algn="l">
              <a:defRPr/>
            </a:pPr>
            <a:r>
              <a:rPr lang="en-US" sz="2100" b="1" dirty="0" smtClean="0">
                <a:solidFill>
                  <a:srgbClr val="000000"/>
                </a:solidFill>
                <a:latin typeface="Courier New" pitchFamily="49" charset="0"/>
              </a:rPr>
              <a:t>P[43] = new </a:t>
            </a:r>
            <a:r>
              <a:rPr lang="en-US" sz="2100" b="1" dirty="0" smtClean="0">
                <a:solidFill>
                  <a:srgbClr val="000000"/>
                </a:solidFill>
                <a:latin typeface="Courier New" pitchFamily="49" charset="0"/>
              </a:rPr>
              <a:t>Person( </a:t>
            </a:r>
            <a:r>
              <a:rPr lang="en-US" sz="2100" b="1" dirty="0" smtClean="0">
                <a:solidFill>
                  <a:srgbClr val="000000"/>
                </a:solidFill>
                <a:latin typeface="Courier New" pitchFamily="49" charset="0"/>
              </a:rPr>
              <a:t>"Ralph" );</a:t>
            </a:r>
            <a:endParaRPr lang="en-US" sz="2100" dirty="0" smtClean="0">
              <a:solidFill>
                <a:srgbClr val="000000"/>
              </a:solidFill>
            </a:endParaRPr>
          </a:p>
        </p:txBody>
      </p:sp>
      <p:sp>
        <p:nvSpPr>
          <p:cNvPr id="59400" name="Text Box 10"/>
          <p:cNvSpPr txBox="1">
            <a:spLocks noChangeArrowheads="1"/>
          </p:cNvSpPr>
          <p:nvPr/>
        </p:nvSpPr>
        <p:spPr bwMode="auto">
          <a:xfrm>
            <a:off x="1585913" y="6344709"/>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800" dirty="0" smtClean="0">
                <a:solidFill>
                  <a:srgbClr val="009200"/>
                </a:solidFill>
              </a:rPr>
              <a:t>What might happen if you're wrong about the actual type… ?</a:t>
            </a:r>
            <a:endParaRPr lang="en-US" altLang="en-US" sz="1800" dirty="0" smtClean="0">
              <a:solidFill>
                <a:srgbClr val="009200"/>
              </a:solidFill>
            </a:endParaRPr>
          </a:p>
        </p:txBody>
      </p:sp>
      <p:sp>
        <p:nvSpPr>
          <p:cNvPr id="3" name="Rectangle 2"/>
          <p:cNvSpPr/>
          <p:nvPr/>
        </p:nvSpPr>
        <p:spPr>
          <a:xfrm>
            <a:off x="809974" y="4538509"/>
            <a:ext cx="7502525" cy="415498"/>
          </a:xfrm>
          <a:prstGeom prst="rect">
            <a:avLst/>
          </a:prstGeom>
        </p:spPr>
        <p:txBody>
          <a:bodyPr wrap="square">
            <a:spAutoFit/>
          </a:bodyPr>
          <a:lstStyle/>
          <a:p>
            <a:pPr lvl="0" algn="l">
              <a:defRPr/>
            </a:pPr>
            <a:r>
              <a:rPr lang="en-US" sz="2100" b="1" dirty="0">
                <a:solidFill>
                  <a:srgbClr val="000000"/>
                </a:solidFill>
                <a:latin typeface="Courier New" pitchFamily="49" charset="0"/>
              </a:rPr>
              <a:t>P[42</a:t>
            </a:r>
            <a:r>
              <a:rPr lang="en-US" sz="2100" b="1" dirty="0" smtClean="0">
                <a:solidFill>
                  <a:srgbClr val="000000"/>
                </a:solidFill>
                <a:latin typeface="Courier New" pitchFamily="49" charset="0"/>
              </a:rPr>
              <a:t>].</a:t>
            </a:r>
            <a:r>
              <a:rPr lang="en-US" sz="2100" b="1" dirty="0" err="1" smtClean="0">
                <a:solidFill>
                  <a:srgbClr val="000000"/>
                </a:solidFill>
                <a:latin typeface="Courier New" pitchFamily="49" charset="0"/>
              </a:rPr>
              <a:t>getDorm</a:t>
            </a:r>
            <a:r>
              <a:rPr lang="en-US" sz="2100" b="1" dirty="0" smtClean="0">
                <a:solidFill>
                  <a:srgbClr val="000000"/>
                </a:solidFill>
                <a:latin typeface="Courier New" pitchFamily="49" charset="0"/>
              </a:rPr>
              <a:t>();  </a:t>
            </a:r>
            <a:r>
              <a:rPr lang="en-US" sz="1800" dirty="0" smtClean="0">
                <a:solidFill>
                  <a:srgbClr val="000000"/>
                </a:solidFill>
                <a:latin typeface="Calibri" panose="020F0502020204030204" pitchFamily="34" charset="0"/>
              </a:rPr>
              <a:t>// OK, but the compiler doesn't know it!</a:t>
            </a:r>
            <a:endParaRPr lang="en-US" sz="2100" dirty="0">
              <a:solidFill>
                <a:srgbClr val="000000"/>
              </a:solidFill>
              <a:latin typeface="Calibri" panose="020F0502020204030204" pitchFamily="34" charset="0"/>
            </a:endParaRPr>
          </a:p>
        </p:txBody>
      </p:sp>
      <p:sp>
        <p:nvSpPr>
          <p:cNvPr id="11" name="Rectangle 10"/>
          <p:cNvSpPr/>
          <p:nvPr/>
        </p:nvSpPr>
        <p:spPr>
          <a:xfrm>
            <a:off x="812796" y="5079472"/>
            <a:ext cx="7502525" cy="415498"/>
          </a:xfrm>
          <a:prstGeom prst="rect">
            <a:avLst/>
          </a:prstGeom>
        </p:spPr>
        <p:txBody>
          <a:bodyPr wrap="square">
            <a:spAutoFit/>
          </a:bodyPr>
          <a:lstStyle/>
          <a:p>
            <a:pPr lvl="0" algn="l">
              <a:defRPr/>
            </a:pPr>
            <a:r>
              <a:rPr lang="en-US" sz="2100" b="1" dirty="0" smtClean="0">
                <a:solidFill>
                  <a:srgbClr val="000000"/>
                </a:solidFill>
                <a:latin typeface="Courier New" pitchFamily="49" charset="0"/>
              </a:rPr>
              <a:t>((</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)(P[42])).</a:t>
            </a:r>
            <a:r>
              <a:rPr lang="en-US" sz="2100" b="1" dirty="0" err="1" smtClean="0">
                <a:solidFill>
                  <a:srgbClr val="000000"/>
                </a:solidFill>
                <a:latin typeface="Courier New" pitchFamily="49" charset="0"/>
              </a:rPr>
              <a:t>getDorm</a:t>
            </a:r>
            <a:r>
              <a:rPr lang="en-US" sz="2100" b="1" dirty="0" smtClean="0">
                <a:solidFill>
                  <a:srgbClr val="000000"/>
                </a:solidFill>
                <a:latin typeface="Courier New" pitchFamily="49" charset="0"/>
              </a:rPr>
              <a:t>();  </a:t>
            </a:r>
            <a:r>
              <a:rPr lang="en-US" sz="1800" dirty="0" smtClean="0">
                <a:solidFill>
                  <a:srgbClr val="000000"/>
                </a:solidFill>
                <a:latin typeface="Calibri" panose="020F0502020204030204" pitchFamily="34" charset="0"/>
              </a:rPr>
              <a:t>// OK, but </a:t>
            </a:r>
            <a:r>
              <a:rPr lang="en-US" sz="1800" b="1" dirty="0" smtClean="0">
                <a:solidFill>
                  <a:srgbClr val="000000"/>
                </a:solidFill>
                <a:latin typeface="Calibri" panose="020F0502020204030204" pitchFamily="34" charset="0"/>
              </a:rPr>
              <a:t>Yuck</a:t>
            </a:r>
            <a:r>
              <a:rPr lang="en-US" sz="1800" dirty="0" smtClean="0">
                <a:solidFill>
                  <a:srgbClr val="000000"/>
                </a:solidFill>
                <a:latin typeface="Calibri" panose="020F0502020204030204" pitchFamily="34" charset="0"/>
              </a:rPr>
              <a:t>!!</a:t>
            </a:r>
            <a:endParaRPr lang="en-US" sz="2100" dirty="0">
              <a:solidFill>
                <a:srgbClr val="000000"/>
              </a:solidFill>
              <a:latin typeface="Calibri" panose="020F0502020204030204" pitchFamily="34" charset="0"/>
            </a:endParaRPr>
          </a:p>
        </p:txBody>
      </p:sp>
      <p:sp>
        <p:nvSpPr>
          <p:cNvPr id="12" name="Rectangle 11"/>
          <p:cNvSpPr/>
          <p:nvPr/>
        </p:nvSpPr>
        <p:spPr>
          <a:xfrm>
            <a:off x="807152" y="5620434"/>
            <a:ext cx="7502525" cy="415498"/>
          </a:xfrm>
          <a:prstGeom prst="rect">
            <a:avLst/>
          </a:prstGeom>
        </p:spPr>
        <p:txBody>
          <a:bodyPr wrap="square">
            <a:spAutoFit/>
          </a:bodyPr>
          <a:lstStyle/>
          <a:p>
            <a:pPr lvl="0" algn="l">
              <a:defRPr/>
            </a:pP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m =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)P[42]; </a:t>
            </a:r>
            <a:r>
              <a:rPr lang="en-US" sz="2100" b="1" dirty="0" err="1" smtClean="0">
                <a:solidFill>
                  <a:srgbClr val="000000"/>
                </a:solidFill>
                <a:latin typeface="Courier New" pitchFamily="49" charset="0"/>
              </a:rPr>
              <a:t>m.getDorm</a:t>
            </a:r>
            <a:r>
              <a:rPr lang="en-US" sz="2100" b="1" dirty="0" smtClean="0">
                <a:solidFill>
                  <a:srgbClr val="000000"/>
                </a:solidFill>
                <a:latin typeface="Courier New" pitchFamily="49" charset="0"/>
              </a:rPr>
              <a:t>(); </a:t>
            </a:r>
            <a:r>
              <a:rPr lang="en-US" sz="1800" dirty="0">
                <a:solidFill>
                  <a:srgbClr val="000000"/>
                </a:solidFill>
                <a:latin typeface="Calibri" panose="020F0502020204030204" pitchFamily="34" charset="0"/>
              </a:rPr>
              <a:t>// </a:t>
            </a:r>
            <a:r>
              <a:rPr lang="en-US" sz="1800" dirty="0" smtClean="0">
                <a:solidFill>
                  <a:srgbClr val="000000"/>
                </a:solidFill>
                <a:latin typeface="Calibri" panose="020F0502020204030204" pitchFamily="34" charset="0"/>
              </a:rPr>
              <a:t>happier!</a:t>
            </a:r>
            <a:r>
              <a:rPr lang="en-US" sz="2100" b="1" dirty="0" smtClean="0">
                <a:solidFill>
                  <a:srgbClr val="000000"/>
                </a:solidFill>
                <a:latin typeface="Courier New" pitchFamily="49" charset="0"/>
              </a:rPr>
              <a:t> </a:t>
            </a:r>
            <a:endParaRPr lang="en-US" sz="21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15948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433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Mudder</a:t>
            </a:r>
          </a:p>
        </p:txBody>
      </p:sp>
      <p:sp>
        <p:nvSpPr>
          <p:cNvPr id="14340"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4341"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2"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3" name="Oval 11"/>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Circus Performer</a:t>
            </a:r>
          </a:p>
        </p:txBody>
      </p:sp>
      <p:sp>
        <p:nvSpPr>
          <p:cNvPr id="14344" name="Line 12"/>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5" name="Oval 13"/>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Teacher</a:t>
            </a:r>
          </a:p>
        </p:txBody>
      </p:sp>
      <p:sp>
        <p:nvSpPr>
          <p:cNvPr id="14346" name="Line 14"/>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7" name="Line 15"/>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8" name="Oval 16"/>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Pomonan?</a:t>
            </a:r>
          </a:p>
        </p:txBody>
      </p:sp>
      <p:sp>
        <p:nvSpPr>
          <p:cNvPr id="14349" name="Line 17"/>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0" name="Oval 18"/>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Westie</a:t>
            </a:r>
          </a:p>
        </p:txBody>
      </p:sp>
      <p:sp>
        <p:nvSpPr>
          <p:cNvPr id="14351" name="Line 19"/>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2" name="Oval 20"/>
          <p:cNvSpPr>
            <a:spLocks noChangeArrowheads="1"/>
          </p:cNvSpPr>
          <p:nvPr/>
        </p:nvSpPr>
        <p:spPr bwMode="auto">
          <a:xfrm>
            <a:off x="6397625" y="3905250"/>
            <a:ext cx="1755775" cy="8953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dirty="0" err="1" smtClean="0">
                <a:solidFill>
                  <a:srgbClr val="000000"/>
                </a:solidFill>
                <a:ea typeface="MS PGothic" pitchFamily="34" charset="-128"/>
              </a:rPr>
              <a:t>Pitzer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Pitzerier</a:t>
            </a:r>
            <a:r>
              <a:rPr lang="en-US" altLang="en-US" dirty="0" smtClean="0">
                <a:solidFill>
                  <a:srgbClr val="000000"/>
                </a:solidFill>
                <a:ea typeface="MS PGothic" pitchFamily="34" charset="-128"/>
              </a:rPr>
              <a:t>?</a:t>
            </a:r>
          </a:p>
        </p:txBody>
      </p:sp>
      <p:sp>
        <p:nvSpPr>
          <p:cNvPr id="14353"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smtClean="0">
                <a:solidFill>
                  <a:srgbClr val="000000"/>
                </a:solidFill>
                <a:latin typeface="Cambria" pitchFamily="18" charset="0"/>
                <a:ea typeface="MS PGothic" pitchFamily="34" charset="-128"/>
              </a:rPr>
              <a:t>An inheritance tree</a:t>
            </a:r>
          </a:p>
        </p:txBody>
      </p:sp>
      <p:sp>
        <p:nvSpPr>
          <p:cNvPr id="14354" name="Text Box 22"/>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a Westie </a:t>
            </a:r>
            <a:r>
              <a:rPr lang="en-US" altLang="en-US" i="1" smtClean="0">
                <a:solidFill>
                  <a:srgbClr val="009200"/>
                </a:solidFill>
                <a:ea typeface="MS PGothic" pitchFamily="34" charset="-128"/>
              </a:rPr>
              <a:t>is a </a:t>
            </a:r>
            <a:r>
              <a:rPr lang="en-US" altLang="en-US" smtClean="0">
                <a:solidFill>
                  <a:srgbClr val="009200"/>
                </a:solidFill>
                <a:ea typeface="MS PGothic" pitchFamily="34" charset="-128"/>
              </a:rPr>
              <a:t>Person…</a:t>
            </a:r>
          </a:p>
        </p:txBody>
      </p:sp>
      <p:sp>
        <p:nvSpPr>
          <p:cNvPr id="14355" name="Text Box 23"/>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"everything" </a:t>
            </a:r>
            <a:r>
              <a:rPr lang="en-US" altLang="en-US" i="1" smtClean="0">
                <a:solidFill>
                  <a:srgbClr val="009200"/>
                </a:solidFill>
                <a:ea typeface="MS PGothic" pitchFamily="34" charset="-128"/>
              </a:rPr>
              <a:t>is an </a:t>
            </a:r>
            <a:r>
              <a:rPr lang="en-US" altLang="en-US" smtClean="0">
                <a:solidFill>
                  <a:srgbClr val="009200"/>
                </a:solidFill>
                <a:ea typeface="MS PGothic" pitchFamily="34" charset="-128"/>
              </a:rPr>
              <a:t>Object…</a:t>
            </a:r>
          </a:p>
        </p:txBody>
      </p:sp>
      <p:sp>
        <p:nvSpPr>
          <p:cNvPr id="14356" name="Text Box 26"/>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smtClean="0">
                <a:solidFill>
                  <a:srgbClr val="009200"/>
                </a:solidFill>
                <a:latin typeface="Arial" pitchFamily="34" charset="0"/>
                <a:ea typeface="MS PGothic" pitchFamily="34" charset="-128"/>
              </a:rPr>
              <a:t>Things to keep in mind!</a:t>
            </a:r>
          </a:p>
        </p:txBody>
      </p:sp>
      <p:grpSp>
        <p:nvGrpSpPr>
          <p:cNvPr id="14357" name="Group 27"/>
          <p:cNvGrpSpPr>
            <a:grpSpLocks/>
          </p:cNvGrpSpPr>
          <p:nvPr>
            <p:custDataLst>
              <p:tags r:id="rId1"/>
            </p:custDataLst>
          </p:nvPr>
        </p:nvGrpSpPr>
        <p:grpSpPr bwMode="auto">
          <a:xfrm>
            <a:off x="8382000" y="5486400"/>
            <a:ext cx="457200" cy="533400"/>
            <a:chOff x="2928" y="1051"/>
            <a:chExt cx="840" cy="957"/>
          </a:xfrm>
        </p:grpSpPr>
        <p:sp>
          <p:nvSpPr>
            <p:cNvPr id="14361" name="Freeform 28"/>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4362" name="Oval 2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3" name="Oval 3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4" name="Oval 3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5" name="Oval 3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6" name="Oval 3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7" name="Oval 3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8" name="Oval 3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9" name="AutoShape 3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70" name="Freeform 3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1" name="Freeform 3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2" name="Freeform 3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4373" name="Freeform 4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4358" name="Rectangle 45"/>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sz="1000" smtClean="0">
                <a:solidFill>
                  <a:srgbClr val="000000"/>
                </a:solidFill>
                <a:ea typeface="MS PGothic" pitchFamily="34" charset="-128"/>
              </a:rPr>
              <a:t>Pomonian?</a:t>
            </a:r>
          </a:p>
        </p:txBody>
      </p:sp>
      <p:sp>
        <p:nvSpPr>
          <p:cNvPr id="14359" name="Oval 46"/>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Object</a:t>
            </a:r>
          </a:p>
        </p:txBody>
      </p:sp>
      <p:sp>
        <p:nvSpPr>
          <p:cNvPr id="14360" name="Line 47"/>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Tree>
    <p:extLst>
      <p:ext uri="{BB962C8B-B14F-4D97-AF65-F5344CB8AC3E}">
        <p14:creationId xmlns:p14="http://schemas.microsoft.com/office/powerpoint/2010/main" val="1042841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5"/>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61443" name="Oval 6"/>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Mudder</a:t>
            </a:r>
          </a:p>
        </p:txBody>
      </p:sp>
      <p:sp>
        <p:nvSpPr>
          <p:cNvPr id="61444" name="Oval 7"/>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61445" name="Line 8"/>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46" name="Line 9"/>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47" name="Oval 10"/>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800" smtClean="0">
                <a:solidFill>
                  <a:srgbClr val="000000"/>
                </a:solidFill>
              </a:rPr>
              <a:t>Circus Performer</a:t>
            </a:r>
          </a:p>
        </p:txBody>
      </p:sp>
      <p:sp>
        <p:nvSpPr>
          <p:cNvPr id="61448" name="Line 11"/>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49" name="Oval 12"/>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800" smtClean="0">
                <a:solidFill>
                  <a:srgbClr val="000000"/>
                </a:solidFill>
              </a:rPr>
              <a:t>Teacher</a:t>
            </a:r>
          </a:p>
        </p:txBody>
      </p:sp>
      <p:sp>
        <p:nvSpPr>
          <p:cNvPr id="61450" name="Line 13"/>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1" name="Line 14"/>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2" name="Oval 15"/>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800" smtClean="0">
                <a:solidFill>
                  <a:srgbClr val="000000"/>
                </a:solidFill>
              </a:rPr>
              <a:t>Pomonan?</a:t>
            </a:r>
          </a:p>
        </p:txBody>
      </p:sp>
      <p:sp>
        <p:nvSpPr>
          <p:cNvPr id="61453" name="Line 16"/>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4" name="Oval 17"/>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Westie</a:t>
            </a:r>
          </a:p>
        </p:txBody>
      </p:sp>
      <p:sp>
        <p:nvSpPr>
          <p:cNvPr id="61455" name="Line 18"/>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56" name="Oval 19"/>
          <p:cNvSpPr>
            <a:spLocks noChangeArrowheads="1"/>
          </p:cNvSpPr>
          <p:nvPr/>
        </p:nvSpPr>
        <p:spPr bwMode="auto">
          <a:xfrm>
            <a:off x="6397625" y="39052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z="1200" smtClean="0">
                <a:solidFill>
                  <a:srgbClr val="000000"/>
                </a:solidFill>
              </a:rPr>
              <a:t>Pasadena Institute of </a:t>
            </a:r>
          </a:p>
          <a:p>
            <a:pPr>
              <a:spcBef>
                <a:spcPct val="0"/>
              </a:spcBef>
            </a:pPr>
            <a:r>
              <a:rPr lang="en-US" altLang="en-US" sz="1200" smtClean="0">
                <a:solidFill>
                  <a:srgbClr val="000000"/>
                </a:solidFill>
              </a:rPr>
              <a:t>Technology Student</a:t>
            </a:r>
          </a:p>
        </p:txBody>
      </p:sp>
      <p:sp>
        <p:nvSpPr>
          <p:cNvPr id="61457" name="Text Box 21"/>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600" smtClean="0">
                <a:solidFill>
                  <a:srgbClr val="009200"/>
                </a:solidFill>
              </a:rPr>
              <a:t>a Westie </a:t>
            </a:r>
            <a:r>
              <a:rPr lang="en-US" altLang="en-US" sz="1600" i="1" smtClean="0">
                <a:solidFill>
                  <a:srgbClr val="009200"/>
                </a:solidFill>
              </a:rPr>
              <a:t>is a </a:t>
            </a:r>
            <a:r>
              <a:rPr lang="en-US" altLang="en-US" sz="1600" smtClean="0">
                <a:solidFill>
                  <a:srgbClr val="009200"/>
                </a:solidFill>
              </a:rPr>
              <a:t>Person…</a:t>
            </a:r>
          </a:p>
        </p:txBody>
      </p:sp>
      <p:sp>
        <p:nvSpPr>
          <p:cNvPr id="61458" name="Text Box 22"/>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600" smtClean="0">
                <a:solidFill>
                  <a:srgbClr val="009200"/>
                </a:solidFill>
              </a:rPr>
              <a:t>"everything" </a:t>
            </a:r>
            <a:r>
              <a:rPr lang="en-US" altLang="en-US" sz="1600" i="1" smtClean="0">
                <a:solidFill>
                  <a:srgbClr val="009200"/>
                </a:solidFill>
              </a:rPr>
              <a:t>is an </a:t>
            </a:r>
            <a:r>
              <a:rPr lang="en-US" altLang="en-US" sz="1600" smtClean="0">
                <a:solidFill>
                  <a:srgbClr val="009200"/>
                </a:solidFill>
              </a:rPr>
              <a:t>Object…</a:t>
            </a:r>
          </a:p>
        </p:txBody>
      </p:sp>
      <p:sp>
        <p:nvSpPr>
          <p:cNvPr id="61459" name="Text Box 23"/>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200" smtClean="0">
                <a:solidFill>
                  <a:srgbClr val="009200"/>
                </a:solidFill>
                <a:latin typeface="Arial" pitchFamily="34" charset="0"/>
              </a:rPr>
              <a:t>Things to keep in mind!</a:t>
            </a:r>
          </a:p>
        </p:txBody>
      </p:sp>
      <p:sp>
        <p:nvSpPr>
          <p:cNvPr id="61460" name="Rectangle 38"/>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000" smtClean="0">
                <a:solidFill>
                  <a:srgbClr val="000000"/>
                </a:solidFill>
              </a:rPr>
              <a:t>Pomonian?</a:t>
            </a:r>
          </a:p>
        </p:txBody>
      </p:sp>
      <p:sp>
        <p:nvSpPr>
          <p:cNvPr id="61461" name="Oval 39"/>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Object</a:t>
            </a:r>
          </a:p>
        </p:txBody>
      </p:sp>
      <p:sp>
        <p:nvSpPr>
          <p:cNvPr id="61462" name="Line 40"/>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pic>
        <p:nvPicPr>
          <p:cNvPr id="61463" name="Picture 41" descr="Picture 2"/>
          <p:cNvPicPr>
            <a:picLocks noChangeAspect="1" noChangeArrowheads="1"/>
          </p:cNvPicPr>
          <p:nvPr/>
        </p:nvPicPr>
        <p:blipFill>
          <a:blip r:embed="rId17">
            <a:extLst>
              <a:ext uri="{28A0092B-C50C-407E-A947-70E740481C1C}">
                <a14:useLocalDpi xmlns:a14="http://schemas.microsoft.com/office/drawing/2010/main" val="0"/>
              </a:ext>
            </a:extLst>
          </a:blip>
          <a:srcRect t="3334"/>
          <a:stretch>
            <a:fillRect/>
          </a:stretch>
        </p:blipFill>
        <p:spPr bwMode="auto">
          <a:xfrm>
            <a:off x="312738" y="2681288"/>
            <a:ext cx="25987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42" descr="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0825" y="3719513"/>
            <a:ext cx="6199188" cy="1141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65" name="Rounded Rectangle 1"/>
          <p:cNvSpPr>
            <a:spLocks noChangeArrowheads="1"/>
          </p:cNvSpPr>
          <p:nvPr/>
        </p:nvSpPr>
        <p:spPr bwMode="auto">
          <a:xfrm>
            <a:off x="3962400" y="4000500"/>
            <a:ext cx="3657600" cy="292100"/>
          </a:xfrm>
          <a:prstGeom prst="roundRect">
            <a:avLst>
              <a:gd name="adj" fmla="val 16667"/>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grpSp>
        <p:nvGrpSpPr>
          <p:cNvPr id="61466" name="Group 34"/>
          <p:cNvGrpSpPr>
            <a:grpSpLocks/>
          </p:cNvGrpSpPr>
          <p:nvPr>
            <p:custDataLst>
              <p:tags r:id="rId1"/>
            </p:custDataLst>
          </p:nvPr>
        </p:nvGrpSpPr>
        <p:grpSpPr bwMode="auto">
          <a:xfrm>
            <a:off x="8382000" y="5486400"/>
            <a:ext cx="457200" cy="533400"/>
            <a:chOff x="2928" y="1051"/>
            <a:chExt cx="840" cy="957"/>
          </a:xfrm>
        </p:grpSpPr>
        <p:sp>
          <p:nvSpPr>
            <p:cNvPr id="61468" name="Freeform 35"/>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6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147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7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7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148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61467"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An inheritance tree</a:t>
            </a:r>
          </a:p>
        </p:txBody>
      </p:sp>
    </p:spTree>
    <p:extLst>
      <p:ext uri="{BB962C8B-B14F-4D97-AF65-F5344CB8AC3E}">
        <p14:creationId xmlns:p14="http://schemas.microsoft.com/office/powerpoint/2010/main" val="4992758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5"/>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CS</a:t>
            </a:r>
            <a:endParaRPr lang="en-US" altLang="en-US" sz="2400" dirty="0" smtClean="0">
              <a:solidFill>
                <a:srgbClr val="000000"/>
              </a:solidFill>
              <a:ea typeface="MS PGothic" pitchFamily="34" charset="-128"/>
            </a:endParaRPr>
          </a:p>
        </p:txBody>
      </p:sp>
      <p:sp>
        <p:nvSpPr>
          <p:cNvPr id="15363" name="Oval 6"/>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CS60</a:t>
            </a:r>
            <a:endParaRPr lang="en-US" altLang="en-US" sz="2400" dirty="0" smtClean="0">
              <a:solidFill>
                <a:srgbClr val="000000"/>
              </a:solidFill>
              <a:ea typeface="MS PGothic" pitchFamily="34" charset="-128"/>
            </a:endParaRPr>
          </a:p>
        </p:txBody>
      </p:sp>
      <p:sp>
        <p:nvSpPr>
          <p:cNvPr id="15364" name="Oval 7"/>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Subject</a:t>
            </a:r>
            <a:endParaRPr lang="en-US" altLang="en-US" sz="2400" dirty="0" smtClean="0">
              <a:solidFill>
                <a:srgbClr val="000000"/>
              </a:solidFill>
              <a:ea typeface="MS PGothic" pitchFamily="34" charset="-128"/>
            </a:endParaRPr>
          </a:p>
        </p:txBody>
      </p:sp>
      <p:sp>
        <p:nvSpPr>
          <p:cNvPr id="15365" name="Line 8"/>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6" name="Line 9"/>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7" name="Oval 10"/>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dirty="0" smtClean="0">
                <a:solidFill>
                  <a:srgbClr val="000000"/>
                </a:solidFill>
                <a:ea typeface="MS PGothic" pitchFamily="34" charset="-128"/>
              </a:rPr>
              <a:t>Other things?</a:t>
            </a:r>
            <a:endParaRPr lang="en-US" altLang="en-US" sz="1800" dirty="0" smtClean="0">
              <a:solidFill>
                <a:srgbClr val="000000"/>
              </a:solidFill>
              <a:ea typeface="MS PGothic" pitchFamily="34" charset="-128"/>
            </a:endParaRPr>
          </a:p>
        </p:txBody>
      </p:sp>
      <p:sp>
        <p:nvSpPr>
          <p:cNvPr id="15368" name="Line 11"/>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9" name="Oval 12"/>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dirty="0" smtClean="0">
                <a:solidFill>
                  <a:srgbClr val="000000"/>
                </a:solidFill>
                <a:ea typeface="MS PGothic" pitchFamily="34" charset="-128"/>
              </a:rPr>
              <a:t>More CS!</a:t>
            </a:r>
            <a:endParaRPr lang="en-US" altLang="en-US" sz="1800" dirty="0" smtClean="0">
              <a:solidFill>
                <a:srgbClr val="000000"/>
              </a:solidFill>
              <a:ea typeface="MS PGothic" pitchFamily="34" charset="-128"/>
            </a:endParaRPr>
          </a:p>
        </p:txBody>
      </p:sp>
      <p:sp>
        <p:nvSpPr>
          <p:cNvPr id="15370" name="Line 13"/>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1" name="Line 14"/>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3" name="Line 16"/>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4" name="Oval 17"/>
          <p:cNvSpPr>
            <a:spLocks noChangeArrowheads="1"/>
          </p:cNvSpPr>
          <p:nvPr/>
        </p:nvSpPr>
        <p:spPr bwMode="auto">
          <a:xfrm>
            <a:off x="3441700" y="5638800"/>
            <a:ext cx="1744663" cy="776288"/>
          </a:xfrm>
          <a:prstGeom prst="ellipse">
            <a:avLst/>
          </a:prstGeom>
          <a:solidFill>
            <a:srgbClr val="FFCC99"/>
          </a:solidFill>
          <a:ln w="19050">
            <a:solidFill>
              <a:schemeClr val="tx1"/>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b="1" dirty="0" smtClean="0">
                <a:solidFill>
                  <a:srgbClr val="CC3300"/>
                </a:solidFill>
                <a:ea typeface="MS PGothic" pitchFamily="34" charset="-128"/>
              </a:rPr>
              <a:t>Thursday!</a:t>
            </a:r>
            <a:endParaRPr lang="en-US" altLang="en-US" sz="2400" b="1" dirty="0" smtClean="0">
              <a:solidFill>
                <a:srgbClr val="CC3300"/>
              </a:solidFill>
              <a:ea typeface="MS PGothic" pitchFamily="34" charset="-128"/>
            </a:endParaRPr>
          </a:p>
        </p:txBody>
      </p:sp>
      <p:sp>
        <p:nvSpPr>
          <p:cNvPr id="15375" name="Line 18"/>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9" name="Text Box 23"/>
          <p:cNvSpPr txBox="1">
            <a:spLocks noChangeArrowheads="1"/>
          </p:cNvSpPr>
          <p:nvPr/>
        </p:nvSpPr>
        <p:spPr bwMode="auto">
          <a:xfrm>
            <a:off x="7231924" y="5757163"/>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b="1" dirty="0" smtClean="0">
                <a:solidFill>
                  <a:srgbClr val="CC3300"/>
                </a:solidFill>
                <a:latin typeface="Arial" pitchFamily="34" charset="0"/>
                <a:ea typeface="MS PGothic" pitchFamily="34" charset="-128"/>
              </a:rPr>
              <a:t>See you on Thursday!</a:t>
            </a:r>
            <a:endParaRPr lang="en-US" altLang="en-US" sz="1200" b="1" dirty="0" smtClean="0">
              <a:solidFill>
                <a:srgbClr val="CC3300"/>
              </a:solidFill>
              <a:latin typeface="Arial" pitchFamily="34" charset="0"/>
              <a:ea typeface="MS PGothic" pitchFamily="34" charset="-128"/>
            </a:endParaRPr>
          </a:p>
        </p:txBody>
      </p:sp>
      <p:sp>
        <p:nvSpPr>
          <p:cNvPr id="15381" name="Oval 39"/>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rgbClr val="000000"/>
                </a:solidFill>
                <a:ea typeface="MS PGothic" pitchFamily="34" charset="-128"/>
              </a:rPr>
              <a:t>Object</a:t>
            </a:r>
            <a:endParaRPr lang="en-US" altLang="en-US" sz="2400" dirty="0" smtClean="0">
              <a:solidFill>
                <a:srgbClr val="000000"/>
              </a:solidFill>
              <a:ea typeface="MS PGothic" pitchFamily="34" charset="-128"/>
            </a:endParaRPr>
          </a:p>
        </p:txBody>
      </p:sp>
      <p:sp>
        <p:nvSpPr>
          <p:cNvPr id="15382" name="Line 40"/>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grpSp>
        <p:nvGrpSpPr>
          <p:cNvPr id="15386" name="Group 34"/>
          <p:cNvGrpSpPr>
            <a:grpSpLocks/>
          </p:cNvGrpSpPr>
          <p:nvPr>
            <p:custDataLst>
              <p:tags r:id="rId1"/>
            </p:custDataLst>
          </p:nvPr>
        </p:nvGrpSpPr>
        <p:grpSpPr bwMode="auto">
          <a:xfrm>
            <a:off x="8451124" y="6148388"/>
            <a:ext cx="457200" cy="533400"/>
            <a:chOff x="2928" y="1051"/>
            <a:chExt cx="840" cy="957"/>
          </a:xfrm>
        </p:grpSpPr>
        <p:sp>
          <p:nvSpPr>
            <p:cNvPr id="15388" name="Freeform 35"/>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538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540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5387"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dirty="0" smtClean="0">
                <a:solidFill>
                  <a:srgbClr val="000000"/>
                </a:solidFill>
                <a:latin typeface="Cambria" pitchFamily="18" charset="0"/>
                <a:ea typeface="MS PGothic" pitchFamily="34" charset="-128"/>
              </a:rPr>
              <a:t>CS60's inheritance tree!</a:t>
            </a:r>
            <a:endParaRPr lang="en-US" altLang="en-US" sz="3600" dirty="0" smtClean="0">
              <a:solidFill>
                <a:srgbClr val="000000"/>
              </a:solidFill>
              <a:latin typeface="Cambria" pitchFamily="18" charset="0"/>
              <a:ea typeface="MS PGothic" pitchFamily="34" charset="-128"/>
            </a:endParaRPr>
          </a:p>
        </p:txBody>
      </p:sp>
      <p:sp>
        <p:nvSpPr>
          <p:cNvPr id="41" name="Oval 10"/>
          <p:cNvSpPr>
            <a:spLocks noChangeArrowheads="1"/>
          </p:cNvSpPr>
          <p:nvPr/>
        </p:nvSpPr>
        <p:spPr bwMode="auto">
          <a:xfrm>
            <a:off x="3299707" y="4252119"/>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000" dirty="0" smtClean="0">
                <a:solidFill>
                  <a:srgbClr val="000000"/>
                </a:solidFill>
                <a:ea typeface="MS PGothic" pitchFamily="34" charset="-128"/>
              </a:rPr>
              <a:t>CS70</a:t>
            </a:r>
            <a:endParaRPr lang="en-US" altLang="en-US" sz="2000" dirty="0" smtClean="0">
              <a:solidFill>
                <a:srgbClr val="000000"/>
              </a:solidFill>
              <a:ea typeface="MS PGothic" pitchFamily="34" charset="-128"/>
            </a:endParaRPr>
          </a:p>
        </p:txBody>
      </p:sp>
      <p:sp>
        <p:nvSpPr>
          <p:cNvPr id="42" name="Oval 12"/>
          <p:cNvSpPr>
            <a:spLocks noChangeArrowheads="1"/>
          </p:cNvSpPr>
          <p:nvPr/>
        </p:nvSpPr>
        <p:spPr bwMode="auto">
          <a:xfrm>
            <a:off x="6253075" y="4071761"/>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000" dirty="0" smtClean="0">
                <a:solidFill>
                  <a:srgbClr val="000000"/>
                </a:solidFill>
                <a:ea typeface="MS PGothic" pitchFamily="34" charset="-128"/>
              </a:rPr>
              <a:t>CS101</a:t>
            </a:r>
            <a:endParaRPr lang="en-US" altLang="en-US" sz="2000" dirty="0" smtClean="0">
              <a:solidFill>
                <a:srgbClr val="000000"/>
              </a:solidFill>
              <a:ea typeface="MS PGothic" pitchFamily="34" charset="-128"/>
            </a:endParaRPr>
          </a:p>
        </p:txBody>
      </p:sp>
    </p:spTree>
    <p:extLst>
      <p:ext uri="{BB962C8B-B14F-4D97-AF65-F5344CB8AC3E}">
        <p14:creationId xmlns:p14="http://schemas.microsoft.com/office/powerpoint/2010/main" val="1758297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685800" y="304800"/>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400" dirty="0" smtClean="0">
                <a:solidFill>
                  <a:srgbClr val="000000"/>
                </a:solidFill>
                <a:latin typeface="Cambria" panose="02040503050406030204" pitchFamily="18" charset="0"/>
              </a:rPr>
              <a:t>Containment vs. Inheritance</a:t>
            </a:r>
          </a:p>
        </p:txBody>
      </p:sp>
      <p:sp>
        <p:nvSpPr>
          <p:cNvPr id="48131" name="Text Box 6"/>
          <p:cNvSpPr txBox="1">
            <a:spLocks noChangeArrowheads="1"/>
          </p:cNvSpPr>
          <p:nvPr/>
        </p:nvSpPr>
        <p:spPr bwMode="auto">
          <a:xfrm>
            <a:off x="3089275" y="1282700"/>
            <a:ext cx="3192463" cy="469900"/>
          </a:xfrm>
          <a:prstGeom prst="rect">
            <a:avLst/>
          </a:prstGeom>
          <a:solidFill>
            <a:srgbClr val="FFCCCC"/>
          </a:solidFill>
          <a:ln w="12700">
            <a:no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dirty="0" smtClean="0">
                <a:solidFill>
                  <a:srgbClr val="000000"/>
                </a:solidFill>
                <a:latin typeface="Cambria" panose="02040503050406030204" pitchFamily="18" charset="0"/>
              </a:rPr>
              <a:t>What is it?</a:t>
            </a:r>
          </a:p>
        </p:txBody>
      </p:sp>
      <p:sp>
        <p:nvSpPr>
          <p:cNvPr id="48132" name="Text Box 7"/>
          <p:cNvSpPr txBox="1">
            <a:spLocks noChangeArrowheads="1"/>
          </p:cNvSpPr>
          <p:nvPr/>
        </p:nvSpPr>
        <p:spPr bwMode="auto">
          <a:xfrm>
            <a:off x="3052763" y="3797300"/>
            <a:ext cx="3267075" cy="469900"/>
          </a:xfrm>
          <a:prstGeom prst="rect">
            <a:avLst/>
          </a:prstGeom>
          <a:solidFill>
            <a:srgbClr val="FFCCCC"/>
          </a:solidFill>
          <a:ln w="12700">
            <a:no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solidFill>
                  <a:srgbClr val="000000"/>
                </a:solidFill>
                <a:latin typeface="Cambria" panose="02040503050406030204" pitchFamily="18" charset="0"/>
              </a:rPr>
              <a:t>Why would I want to?</a:t>
            </a:r>
          </a:p>
        </p:txBody>
      </p:sp>
      <p:sp>
        <p:nvSpPr>
          <p:cNvPr id="48133" name="Text Box 8"/>
          <p:cNvSpPr txBox="1">
            <a:spLocks noChangeArrowheads="1"/>
          </p:cNvSpPr>
          <p:nvPr/>
        </p:nvSpPr>
        <p:spPr bwMode="auto">
          <a:xfrm>
            <a:off x="890588" y="2541588"/>
            <a:ext cx="35179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rPr>
              <a:t> Models the </a:t>
            </a:r>
            <a:r>
              <a:rPr lang="en-US" altLang="en-US" sz="2700" b="1" i="1" smtClean="0">
                <a:solidFill>
                  <a:srgbClr val="800000"/>
                </a:solidFill>
                <a:latin typeface="Calibri" pitchFamily="34" charset="0"/>
              </a:rPr>
              <a:t>part-of</a:t>
            </a:r>
            <a:r>
              <a:rPr lang="en-US" altLang="en-US" sz="2700" b="1" smtClean="0">
                <a:solidFill>
                  <a:srgbClr val="000000"/>
                </a:solidFill>
                <a:latin typeface="Calibri" pitchFamily="34" charset="0"/>
              </a:rPr>
              <a:t> </a:t>
            </a:r>
            <a:r>
              <a:rPr lang="en-US" altLang="en-US" smtClean="0">
                <a:solidFill>
                  <a:srgbClr val="000000"/>
                </a:solidFill>
              </a:rPr>
              <a:t> relationship among classes</a:t>
            </a:r>
          </a:p>
        </p:txBody>
      </p:sp>
      <p:sp>
        <p:nvSpPr>
          <p:cNvPr id="48134" name="Text Box 9"/>
          <p:cNvSpPr txBox="1">
            <a:spLocks noChangeArrowheads="1"/>
          </p:cNvSpPr>
          <p:nvPr/>
        </p:nvSpPr>
        <p:spPr bwMode="auto">
          <a:xfrm>
            <a:off x="5094288" y="2543175"/>
            <a:ext cx="35179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rPr>
              <a:t> Models the </a:t>
            </a:r>
            <a:r>
              <a:rPr lang="en-US" altLang="en-US" sz="2700" b="1" i="1" smtClean="0">
                <a:solidFill>
                  <a:srgbClr val="800000"/>
                </a:solidFill>
                <a:latin typeface="Calibri" pitchFamily="34" charset="0"/>
              </a:rPr>
              <a:t>kind-of</a:t>
            </a:r>
            <a:r>
              <a:rPr lang="en-US" altLang="en-US" sz="2700" i="1" smtClean="0">
                <a:solidFill>
                  <a:srgbClr val="800000"/>
                </a:solidFill>
                <a:latin typeface="Calibri" pitchFamily="34" charset="0"/>
              </a:rPr>
              <a:t> </a:t>
            </a:r>
            <a:r>
              <a:rPr lang="en-US" altLang="en-US" smtClean="0">
                <a:solidFill>
                  <a:srgbClr val="000000"/>
                </a:solidFill>
              </a:rPr>
              <a:t>relationship among classes</a:t>
            </a:r>
          </a:p>
        </p:txBody>
      </p:sp>
      <p:sp>
        <p:nvSpPr>
          <p:cNvPr id="48135" name="Text Box 10"/>
          <p:cNvSpPr txBox="1">
            <a:spLocks noChangeArrowheads="1"/>
          </p:cNvSpPr>
          <p:nvPr/>
        </p:nvSpPr>
        <p:spPr bwMode="auto">
          <a:xfrm>
            <a:off x="941388" y="4638675"/>
            <a:ext cx="26908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rPr>
              <a:t> Code reuse</a:t>
            </a:r>
          </a:p>
          <a:p>
            <a:pPr algn="l">
              <a:buFontTx/>
              <a:buChar char="•"/>
            </a:pPr>
            <a:r>
              <a:rPr lang="en-US" altLang="en-US" smtClean="0">
                <a:solidFill>
                  <a:srgbClr val="000000"/>
                </a:solidFill>
              </a:rPr>
              <a:t> Lets new code call    	old code</a:t>
            </a:r>
          </a:p>
        </p:txBody>
      </p:sp>
      <p:sp>
        <p:nvSpPr>
          <p:cNvPr id="48136" name="Text Box 11"/>
          <p:cNvSpPr txBox="1">
            <a:spLocks noChangeArrowheads="1"/>
          </p:cNvSpPr>
          <p:nvPr/>
        </p:nvSpPr>
        <p:spPr bwMode="auto">
          <a:xfrm>
            <a:off x="5124450" y="4633913"/>
            <a:ext cx="2690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rPr>
              <a:t> Code reuse</a:t>
            </a:r>
          </a:p>
          <a:p>
            <a:pPr algn="l">
              <a:buFontTx/>
              <a:buChar char="•"/>
            </a:pPr>
            <a:r>
              <a:rPr lang="en-US" altLang="en-US" b="1" smtClean="0">
                <a:solidFill>
                  <a:srgbClr val="C00000"/>
                </a:solidFill>
              </a:rPr>
              <a:t> Lets old code call 	new code</a:t>
            </a:r>
          </a:p>
        </p:txBody>
      </p:sp>
      <p:sp>
        <p:nvSpPr>
          <p:cNvPr id="48137" name="Text Box 8"/>
          <p:cNvSpPr txBox="1">
            <a:spLocks noChangeArrowheads="1"/>
          </p:cNvSpPr>
          <p:nvPr/>
        </p:nvSpPr>
        <p:spPr bwMode="auto">
          <a:xfrm>
            <a:off x="893763" y="1912938"/>
            <a:ext cx="351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rPr>
              <a:t> </a:t>
            </a:r>
            <a:r>
              <a:rPr lang="en-US" altLang="en-US" i="1" smtClean="0">
                <a:solidFill>
                  <a:srgbClr val="000000"/>
                </a:solidFill>
              </a:rPr>
              <a:t>Data members</a:t>
            </a:r>
            <a:r>
              <a:rPr lang="en-US" altLang="en-US" smtClean="0">
                <a:solidFill>
                  <a:srgbClr val="000000"/>
                </a:solidFill>
              </a:rPr>
              <a:t>…</a:t>
            </a:r>
          </a:p>
        </p:txBody>
      </p:sp>
      <p:sp>
        <p:nvSpPr>
          <p:cNvPr id="48138" name="Text Box 9"/>
          <p:cNvSpPr txBox="1">
            <a:spLocks noChangeArrowheads="1"/>
          </p:cNvSpPr>
          <p:nvPr/>
        </p:nvSpPr>
        <p:spPr bwMode="auto">
          <a:xfrm>
            <a:off x="5097463" y="1914525"/>
            <a:ext cx="351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r>
              <a:rPr lang="en-US" altLang="en-US" smtClean="0">
                <a:solidFill>
                  <a:srgbClr val="000000"/>
                </a:solidFill>
              </a:rPr>
              <a:t> </a:t>
            </a:r>
            <a:r>
              <a:rPr lang="en-US" altLang="en-US" i="1" smtClean="0">
                <a:solidFill>
                  <a:srgbClr val="000000"/>
                </a:solidFill>
              </a:rPr>
              <a:t> Inheritance !</a:t>
            </a:r>
          </a:p>
        </p:txBody>
      </p:sp>
    </p:spTree>
    <p:extLst>
      <p:ext uri="{BB962C8B-B14F-4D97-AF65-F5344CB8AC3E}">
        <p14:creationId xmlns:p14="http://schemas.microsoft.com/office/powerpoint/2010/main" val="297330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Line 12"/>
          <p:cNvSpPr>
            <a:spLocks noChangeShapeType="1"/>
          </p:cNvSpPr>
          <p:nvPr/>
        </p:nvSpPr>
        <p:spPr bwMode="auto">
          <a:xfrm>
            <a:off x="1143000" y="4916664"/>
            <a:ext cx="7034213" cy="0"/>
          </a:xfrm>
          <a:prstGeom prst="line">
            <a:avLst/>
          </a:prstGeom>
          <a:noFill/>
          <a:ln w="28575">
            <a:solidFill>
              <a:srgbClr val="008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9702" name="Text Box 17"/>
          <p:cNvSpPr txBox="1">
            <a:spLocks noChangeArrowheads="1"/>
          </p:cNvSpPr>
          <p:nvPr/>
        </p:nvSpPr>
        <p:spPr bwMode="auto">
          <a:xfrm>
            <a:off x="793749" y="5764992"/>
            <a:ext cx="7542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dirty="0">
                <a:latin typeface="Cambria" panose="02040503050406030204" pitchFamily="18" charset="0"/>
                <a:cs typeface="Times New Roman" pitchFamily="1" charset="0"/>
              </a:rPr>
              <a:t>Computability </a:t>
            </a:r>
            <a:r>
              <a:rPr lang="en-US" altLang="en-US" sz="2400" dirty="0">
                <a:latin typeface="Cambria" panose="02040503050406030204" pitchFamily="18" charset="0"/>
                <a:cs typeface="Times New Roman" pitchFamily="1" charset="0"/>
              </a:rPr>
              <a:t>is the "power" required to </a:t>
            </a:r>
            <a:r>
              <a:rPr lang="en-US" altLang="en-US" sz="2400" dirty="0" smtClean="0">
                <a:latin typeface="Cambria" panose="02040503050406030204" pitchFamily="18" charset="0"/>
                <a:cs typeface="Times New Roman" pitchFamily="1" charset="0"/>
              </a:rPr>
              <a:t>solve a particular problem, i.e., accept a particular language.</a:t>
            </a:r>
            <a:endParaRPr lang="en-US" altLang="en-US" sz="2400" dirty="0">
              <a:latin typeface="Cambria" panose="02040503050406030204" pitchFamily="18" charset="0"/>
              <a:cs typeface="Times New Roman" pitchFamily="1" charset="0"/>
            </a:endParaRPr>
          </a:p>
        </p:txBody>
      </p:sp>
      <p:sp>
        <p:nvSpPr>
          <p:cNvPr id="29706" name="Rectangle 17"/>
          <p:cNvSpPr>
            <a:spLocks noChangeArrowheads="1"/>
          </p:cNvSpPr>
          <p:nvPr/>
        </p:nvSpPr>
        <p:spPr bwMode="auto">
          <a:xfrm>
            <a:off x="3133725" y="4671396"/>
            <a:ext cx="2862263" cy="461962"/>
          </a:xfrm>
          <a:prstGeom prst="rect">
            <a:avLst/>
          </a:prstGeom>
          <a:solidFill>
            <a:srgbClr val="CCFFCC"/>
          </a:solidFill>
          <a:ln>
            <a:solidFill>
              <a:srgbClr val="008000"/>
            </a:solidFill>
          </a:ln>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dirty="0">
                <a:latin typeface="Trebuchet MS" pitchFamily="1" charset="0"/>
                <a:cs typeface="Times New Roman" pitchFamily="1" charset="0"/>
              </a:rPr>
              <a:t>computability axis</a:t>
            </a:r>
          </a:p>
        </p:txBody>
      </p:sp>
      <p:sp>
        <p:nvSpPr>
          <p:cNvPr id="29707" name="Rectangle 17"/>
          <p:cNvSpPr>
            <a:spLocks noChangeArrowheads="1"/>
          </p:cNvSpPr>
          <p:nvPr/>
        </p:nvSpPr>
        <p:spPr bwMode="auto">
          <a:xfrm>
            <a:off x="573087" y="5017867"/>
            <a:ext cx="113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dirty="0">
                <a:solidFill>
                  <a:srgbClr val="008000"/>
                </a:solidFill>
                <a:latin typeface="Trebuchet MS" pitchFamily="1" charset="0"/>
                <a:cs typeface="Times New Roman" pitchFamily="1" charset="0"/>
              </a:rPr>
              <a:t>less power</a:t>
            </a:r>
          </a:p>
        </p:txBody>
      </p:sp>
      <p:sp>
        <p:nvSpPr>
          <p:cNvPr id="29708" name="Rectangle 18"/>
          <p:cNvSpPr>
            <a:spLocks noChangeArrowheads="1"/>
          </p:cNvSpPr>
          <p:nvPr/>
        </p:nvSpPr>
        <p:spPr bwMode="auto">
          <a:xfrm>
            <a:off x="7336543" y="5017867"/>
            <a:ext cx="1273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a:solidFill>
                  <a:srgbClr val="008000"/>
                </a:solidFill>
                <a:latin typeface="Trebuchet MS" pitchFamily="1" charset="0"/>
                <a:cs typeface="Times New Roman" pitchFamily="1" charset="0"/>
              </a:rPr>
              <a:t>more power</a:t>
            </a:r>
          </a:p>
        </p:txBody>
      </p:sp>
      <p:sp>
        <p:nvSpPr>
          <p:cNvPr id="2" name="TextBox 1"/>
          <p:cNvSpPr txBox="1"/>
          <p:nvPr/>
        </p:nvSpPr>
        <p:spPr>
          <a:xfrm>
            <a:off x="42743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DFAs</a:t>
            </a:r>
            <a:endParaRPr lang="en-US" sz="4200" dirty="0">
              <a:latin typeface="Calibri" panose="020F0502020204030204" pitchFamily="34" charset="0"/>
            </a:endParaRPr>
          </a:p>
        </p:txBody>
      </p:sp>
      <p:sp>
        <p:nvSpPr>
          <p:cNvPr id="17" name="TextBox 16"/>
          <p:cNvSpPr txBox="1"/>
          <p:nvPr/>
        </p:nvSpPr>
        <p:spPr>
          <a:xfrm>
            <a:off x="725756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TMs</a:t>
            </a:r>
            <a:endParaRPr lang="en-US" sz="4200" dirty="0">
              <a:latin typeface="Calibri" panose="020F0502020204030204" pitchFamily="34" charset="0"/>
            </a:endParaRPr>
          </a:p>
        </p:txBody>
      </p:sp>
      <p:sp>
        <p:nvSpPr>
          <p:cNvPr id="3" name="Rectangle 2"/>
          <p:cNvSpPr/>
          <p:nvPr/>
        </p:nvSpPr>
        <p:spPr>
          <a:xfrm>
            <a:off x="2931106" y="279457"/>
            <a:ext cx="3457999" cy="738664"/>
          </a:xfrm>
          <a:prstGeom prst="rect">
            <a:avLst/>
          </a:prstGeom>
        </p:spPr>
        <p:txBody>
          <a:bodyPr wrap="none">
            <a:spAutoFit/>
          </a:bodyPr>
          <a:lstStyle/>
          <a:p>
            <a:r>
              <a:rPr lang="en-US" altLang="en-US" sz="4200" dirty="0" smtClean="0">
                <a:latin typeface="Cambria" panose="02040503050406030204" pitchFamily="18" charset="0"/>
                <a:cs typeface="Times New Roman" pitchFamily="1" charset="0"/>
              </a:rPr>
              <a:t>Computability</a:t>
            </a:r>
            <a:endParaRPr lang="en-US" sz="4200" dirty="0"/>
          </a:p>
        </p:txBody>
      </p:sp>
      <p:sp>
        <p:nvSpPr>
          <p:cNvPr id="19" name="TextBox 18"/>
          <p:cNvSpPr txBox="1"/>
          <p:nvPr/>
        </p:nvSpPr>
        <p:spPr>
          <a:xfrm rot="20753659">
            <a:off x="3849289" y="2088438"/>
            <a:ext cx="1431130" cy="738664"/>
          </a:xfrm>
          <a:prstGeom prst="rect">
            <a:avLst/>
          </a:prstGeom>
          <a:solidFill>
            <a:schemeClr val="bg1">
              <a:lumMod val="85000"/>
            </a:schemeClr>
          </a:solidFill>
        </p:spPr>
        <p:txBody>
          <a:bodyPr wrap="square" rtlCol="0">
            <a:spAutoFit/>
          </a:bodyPr>
          <a:lstStyle/>
          <a:p>
            <a:r>
              <a:rPr lang="en-US" sz="4200" dirty="0" smtClean="0">
                <a:latin typeface="Calibri" panose="020F0502020204030204" pitchFamily="34" charset="0"/>
              </a:rPr>
              <a:t>???</a:t>
            </a:r>
            <a:endParaRPr lang="en-US" sz="4200" dirty="0">
              <a:latin typeface="Calibri" panose="020F0502020204030204" pitchFamily="34" charset="0"/>
            </a:endParaRPr>
          </a:p>
        </p:txBody>
      </p:sp>
      <p:sp>
        <p:nvSpPr>
          <p:cNvPr id="4" name="Right Arrow 3"/>
          <p:cNvSpPr/>
          <p:nvPr/>
        </p:nvSpPr>
        <p:spPr bwMode="auto">
          <a:xfrm>
            <a:off x="1858565"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2" name="Right Arrow 21"/>
          <p:cNvSpPr/>
          <p:nvPr/>
        </p:nvSpPr>
        <p:spPr bwMode="auto">
          <a:xfrm flipH="1">
            <a:off x="6573903"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4079227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80963" y="52563"/>
            <a:ext cx="7150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dirty="0" smtClean="0">
                <a:solidFill>
                  <a:srgbClr val="000000"/>
                </a:solidFill>
                <a:latin typeface="Calibri" panose="020F0502020204030204" pitchFamily="34" charset="0"/>
                <a:ea typeface="MS PGothic" pitchFamily="34" charset="-128"/>
              </a:rPr>
              <a:t>class </a:t>
            </a:r>
            <a:r>
              <a:rPr lang="en-US" altLang="en-US" dirty="0" smtClean="0">
                <a:solidFill>
                  <a:srgbClr val="000000"/>
                </a:solidFill>
                <a:latin typeface="Calibri" panose="020F0502020204030204" pitchFamily="34" charset="0"/>
                <a:ea typeface="MS PGothic" pitchFamily="34" charset="-128"/>
              </a:rPr>
              <a:t>Person   {</a:t>
            </a: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protected String </a:t>
            </a:r>
            <a:r>
              <a:rPr lang="en-US" altLang="en-US" b="1" dirty="0" smtClean="0">
                <a:solidFill>
                  <a:srgbClr val="000000"/>
                </a:solidFill>
                <a:latin typeface="Calibri" panose="020F0502020204030204" pitchFamily="34" charset="0"/>
                <a:ea typeface="MS PGothic" pitchFamily="34" charset="-128"/>
              </a:rPr>
              <a:t>name</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FF"/>
                </a:solidFill>
                <a:latin typeface="Calibri" panose="020F0502020204030204" pitchFamily="34" charset="0"/>
                <a:ea typeface="MS PGothic" pitchFamily="34" charset="-128"/>
              </a:rPr>
              <a:t>// data member – protected</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Person( String name )  { this.name = name; </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FF"/>
                </a:solidFill>
                <a:latin typeface="Calibri" panose="020F0502020204030204" pitchFamily="34" charset="0"/>
                <a:ea typeface="MS PGothic" pitchFamily="34" charset="-128"/>
              </a:rPr>
              <a:t>// constructor</a:t>
            </a:r>
            <a:endParaRPr lang="en-US" altLang="en-US" dirty="0" smtClean="0">
              <a:solidFill>
                <a:srgbClr val="0000FF"/>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a:t>
            </a:r>
            <a:r>
              <a:rPr lang="en-US" altLang="en-US" dirty="0" err="1" smtClean="0">
                <a:solidFill>
                  <a:srgbClr val="000000"/>
                </a:solidFill>
                <a:latin typeface="Calibri" panose="020F0502020204030204" pitchFamily="34" charset="0"/>
                <a:ea typeface="MS PGothic" pitchFamily="34" charset="-128"/>
              </a:rPr>
              <a:t>boolean</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 return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&gt; 22 ||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&lt; 7; }  </a:t>
            </a:r>
            <a:r>
              <a:rPr lang="en-US" altLang="en-US" dirty="0" smtClean="0">
                <a:solidFill>
                  <a:srgbClr val="0000FF"/>
                </a:solidFill>
                <a:latin typeface="Calibri" panose="020F0502020204030204" pitchFamily="34" charset="0"/>
                <a:ea typeface="MS PGothic" pitchFamily="34" charset="-128"/>
              </a:rPr>
              <a:t>// 24hr clock</a:t>
            </a:r>
            <a:endParaRPr lang="en-US" altLang="en-US" dirty="0" smtClean="0">
              <a:solidFill>
                <a:srgbClr val="0000FF"/>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String </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      { return name; </a:t>
            </a:r>
            <a:r>
              <a:rPr lang="en-US" altLang="en-US" dirty="0" smtClean="0">
                <a:solidFill>
                  <a:srgbClr val="000000"/>
                </a:solidFill>
                <a:latin typeface="Calibri" panose="020F0502020204030204" pitchFamily="34" charset="0"/>
                <a:ea typeface="MS PGothic" pitchFamily="34" charset="-128"/>
              </a:rPr>
              <a:t>}  </a:t>
            </a:r>
            <a:endParaRPr lang="en-US" altLang="en-US" dirty="0" smtClean="0">
              <a:solidFill>
                <a:srgbClr val="000000"/>
              </a:solidFill>
              <a:latin typeface="Calibri" panose="020F0502020204030204" pitchFamily="34" charset="0"/>
              <a:ea typeface="MS PGothic" pitchFamily="34" charset="-128"/>
            </a:endParaRP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void status(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a:t>
            </a:r>
          </a:p>
          <a:p>
            <a:pPr algn="l">
              <a:spcBef>
                <a:spcPct val="0"/>
              </a:spcBef>
            </a:pPr>
            <a:r>
              <a:rPr lang="en-US" altLang="en-US" dirty="0" smtClean="0">
                <a:solidFill>
                  <a:srgbClr val="000000"/>
                </a:solidFill>
                <a:latin typeface="Calibri" panose="020F0502020204030204" pitchFamily="34" charset="0"/>
                <a:ea typeface="MS PGothic" pitchFamily="34" charset="-128"/>
              </a:rPr>
              <a:t>    if ( </a:t>
            </a:r>
            <a:r>
              <a:rPr lang="en-US" altLang="en-US" dirty="0" err="1" smtClean="0">
                <a:solidFill>
                  <a:srgbClr val="000000"/>
                </a:solidFill>
                <a:latin typeface="Calibri" panose="020F0502020204030204" pitchFamily="34" charset="0"/>
                <a:ea typeface="MS PGothic" pitchFamily="34" charset="-128"/>
              </a:rPr>
              <a:t>this.isAsleep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asleep: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else</a:t>
            </a:r>
            <a:r>
              <a:rPr lang="en-US" altLang="en-US" dirty="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awake: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a:t>
            </a:r>
          </a:p>
        </p:txBody>
      </p:sp>
      <p:sp>
        <p:nvSpPr>
          <p:cNvPr id="10244" name="Oval 5"/>
          <p:cNvSpPr>
            <a:spLocks noChangeArrowheads="1"/>
          </p:cNvSpPr>
          <p:nvPr/>
        </p:nvSpPr>
        <p:spPr bwMode="auto">
          <a:xfrm>
            <a:off x="6451600" y="3357563"/>
            <a:ext cx="1744663" cy="776287"/>
          </a:xfrm>
          <a:prstGeom prst="ellipse">
            <a:avLst/>
          </a:prstGeom>
          <a:noFill/>
          <a:ln w="1905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dirty="0" smtClean="0">
                <a:solidFill>
                  <a:schemeClr val="bg1">
                    <a:lumMod val="75000"/>
                  </a:schemeClr>
                </a:solidFill>
                <a:ea typeface="MS PGothic" pitchFamily="34" charset="-128"/>
              </a:rPr>
              <a:t>Student</a:t>
            </a:r>
          </a:p>
        </p:txBody>
      </p:sp>
      <p:sp>
        <p:nvSpPr>
          <p:cNvPr id="10245" name="Oval 6"/>
          <p:cNvSpPr>
            <a:spLocks noChangeArrowheads="1"/>
          </p:cNvSpPr>
          <p:nvPr/>
        </p:nvSpPr>
        <p:spPr bwMode="auto">
          <a:xfrm>
            <a:off x="6483350" y="1833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0246" name="Line 6"/>
          <p:cNvSpPr>
            <a:spLocks noChangeShapeType="1"/>
          </p:cNvSpPr>
          <p:nvPr/>
        </p:nvSpPr>
        <p:spPr bwMode="auto">
          <a:xfrm flipH="1">
            <a:off x="7339013" y="2620963"/>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0247" name="Text Box 8"/>
          <p:cNvSpPr txBox="1">
            <a:spLocks noChangeArrowheads="1"/>
          </p:cNvSpPr>
          <p:nvPr/>
        </p:nvSpPr>
        <p:spPr bwMode="auto">
          <a:xfrm>
            <a:off x="7442200" y="4190295"/>
            <a:ext cx="1485900" cy="307975"/>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solidFill>
                  <a:schemeClr val="bg1">
                    <a:lumMod val="50000"/>
                  </a:schemeClr>
                </a:solidFill>
                <a:latin typeface="Arial" pitchFamily="34" charset="0"/>
                <a:ea typeface="MS PGothic" pitchFamily="34" charset="-128"/>
              </a:rPr>
              <a:t>Derived Class</a:t>
            </a:r>
          </a:p>
        </p:txBody>
      </p:sp>
      <p:sp>
        <p:nvSpPr>
          <p:cNvPr id="10248" name="Text Box 14"/>
          <p:cNvSpPr txBox="1">
            <a:spLocks noChangeArrowheads="1"/>
          </p:cNvSpPr>
          <p:nvPr/>
        </p:nvSpPr>
        <p:spPr bwMode="auto">
          <a:xfrm>
            <a:off x="6781800" y="204788"/>
            <a:ext cx="2197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smtClean="0">
                <a:solidFill>
                  <a:srgbClr val="000000"/>
                </a:solidFill>
                <a:ea typeface="MS PGothic" pitchFamily="34" charset="-128"/>
              </a:rPr>
              <a:t>Code overview</a:t>
            </a:r>
          </a:p>
        </p:txBody>
      </p:sp>
      <p:sp>
        <p:nvSpPr>
          <p:cNvPr id="10249" name="Line 15"/>
          <p:cNvSpPr>
            <a:spLocks noChangeShapeType="1"/>
          </p:cNvSpPr>
          <p:nvPr/>
        </p:nvSpPr>
        <p:spPr bwMode="auto">
          <a:xfrm>
            <a:off x="184151" y="3181174"/>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Times New Roman" pitchFamily="18" charset="0"/>
            </a:endParaRPr>
          </a:p>
        </p:txBody>
      </p:sp>
      <p:sp>
        <p:nvSpPr>
          <p:cNvPr id="10250" name="Rectangle 11"/>
          <p:cNvSpPr>
            <a:spLocks noChangeArrowheads="1"/>
          </p:cNvSpPr>
          <p:nvPr/>
        </p:nvSpPr>
        <p:spPr bwMode="auto">
          <a:xfrm>
            <a:off x="5969000" y="5556250"/>
            <a:ext cx="2549096" cy="4585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60000"/>
              </a:lnSpc>
            </a:pPr>
            <a:r>
              <a:rPr lang="en-US" altLang="en-US" sz="1400" b="1" dirty="0" smtClean="0">
                <a:solidFill>
                  <a:srgbClr val="000000"/>
                </a:solidFill>
                <a:latin typeface="Courier New" pitchFamily="49" charset="0"/>
                <a:ea typeface="MS PGothic" pitchFamily="34" charset="-128"/>
              </a:rPr>
              <a:t>Person P;</a:t>
            </a:r>
            <a:endParaRPr lang="en-US" altLang="en-US" sz="1400" b="1" dirty="0" smtClean="0">
              <a:solidFill>
                <a:srgbClr val="000000"/>
              </a:solidFill>
              <a:latin typeface="Courier New" pitchFamily="49" charset="0"/>
              <a:ea typeface="MS PGothic" pitchFamily="34" charset="-128"/>
            </a:endParaRPr>
          </a:p>
          <a:p>
            <a:pPr algn="l">
              <a:lnSpc>
                <a:spcPct val="60000"/>
              </a:lnSpc>
            </a:pPr>
            <a:r>
              <a:rPr lang="en-US" altLang="en-US" sz="1400" b="1" dirty="0">
                <a:solidFill>
                  <a:srgbClr val="000000"/>
                </a:solidFill>
                <a:latin typeface="Courier New" pitchFamily="49" charset="0"/>
                <a:ea typeface="MS PGothic" pitchFamily="34" charset="-128"/>
              </a:rPr>
              <a:t>P</a:t>
            </a:r>
            <a:r>
              <a:rPr lang="en-US" altLang="en-US" sz="1400" b="1" dirty="0" smtClean="0">
                <a:solidFill>
                  <a:srgbClr val="000000"/>
                </a:solidFill>
                <a:latin typeface="Courier New" pitchFamily="49" charset="0"/>
                <a:ea typeface="MS PGothic" pitchFamily="34" charset="-128"/>
              </a:rPr>
              <a:t> </a:t>
            </a:r>
            <a:r>
              <a:rPr lang="en-US" altLang="en-US" sz="1400" b="1" dirty="0" smtClean="0">
                <a:solidFill>
                  <a:srgbClr val="000000"/>
                </a:solidFill>
                <a:latin typeface="Courier New" pitchFamily="49" charset="0"/>
                <a:ea typeface="MS PGothic" pitchFamily="34" charset="-128"/>
              </a:rPr>
              <a:t>= new </a:t>
            </a:r>
            <a:r>
              <a:rPr lang="en-US" altLang="en-US" sz="1400" b="1" dirty="0" smtClean="0">
                <a:solidFill>
                  <a:srgbClr val="000000"/>
                </a:solidFill>
                <a:latin typeface="Courier New" pitchFamily="49" charset="0"/>
                <a:ea typeface="MS PGothic" pitchFamily="34" charset="-128"/>
              </a:rPr>
              <a:t>Person(</a:t>
            </a:r>
            <a:r>
              <a:rPr lang="en-US" altLang="en-US" sz="1000" b="1" dirty="0" smtClean="0">
                <a:solidFill>
                  <a:srgbClr val="000000"/>
                </a:solidFill>
                <a:latin typeface="Courier New" pitchFamily="49" charset="0"/>
                <a:ea typeface="MS PGothic" pitchFamily="34" charset="-128"/>
              </a:rPr>
              <a:t>"Wally"</a:t>
            </a:r>
            <a:r>
              <a:rPr lang="en-US" altLang="en-US" sz="1400" b="1" dirty="0" smtClean="0">
                <a:solidFill>
                  <a:srgbClr val="000000"/>
                </a:solidFill>
                <a:latin typeface="Courier New" pitchFamily="49" charset="0"/>
                <a:ea typeface="MS PGothic" pitchFamily="34" charset="-128"/>
              </a:rPr>
              <a:t>);</a:t>
            </a:r>
            <a:endParaRPr lang="en-US" altLang="en-US" sz="1400" b="1" dirty="0" smtClean="0">
              <a:solidFill>
                <a:srgbClr val="000000"/>
              </a:solidFill>
              <a:latin typeface="Courier New" pitchFamily="49" charset="0"/>
              <a:ea typeface="MS PGothic" pitchFamily="34" charset="-128"/>
            </a:endParaRPr>
          </a:p>
        </p:txBody>
      </p:sp>
      <p:sp>
        <p:nvSpPr>
          <p:cNvPr id="10251" name="Text Box 18"/>
          <p:cNvSpPr txBox="1">
            <a:spLocks noChangeArrowheads="1"/>
          </p:cNvSpPr>
          <p:nvPr/>
        </p:nvSpPr>
        <p:spPr bwMode="auto">
          <a:xfrm>
            <a:off x="7473950" y="6373813"/>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Extend the picture…</a:t>
            </a:r>
          </a:p>
        </p:txBody>
      </p:sp>
      <p:sp>
        <p:nvSpPr>
          <p:cNvPr id="10252" name="Text Box 20"/>
          <p:cNvSpPr txBox="1">
            <a:spLocks noChangeArrowheads="1"/>
          </p:cNvSpPr>
          <p:nvPr/>
        </p:nvSpPr>
        <p:spPr bwMode="auto">
          <a:xfrm>
            <a:off x="5881688" y="5275263"/>
            <a:ext cx="722312"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in main:</a:t>
            </a:r>
          </a:p>
        </p:txBody>
      </p:sp>
      <p:sp>
        <p:nvSpPr>
          <p:cNvPr id="10253" name="Text Box 12"/>
          <p:cNvSpPr txBox="1">
            <a:spLocks noChangeArrowheads="1"/>
          </p:cNvSpPr>
          <p:nvPr/>
        </p:nvSpPr>
        <p:spPr bwMode="auto">
          <a:xfrm>
            <a:off x="7594600" y="2646011"/>
            <a:ext cx="1298575" cy="304800"/>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Base Class</a:t>
            </a:r>
          </a:p>
        </p:txBody>
      </p:sp>
      <p:sp>
        <p:nvSpPr>
          <p:cNvPr id="10254" name="Text Box 14"/>
          <p:cNvSpPr txBox="1">
            <a:spLocks noChangeArrowheads="1"/>
          </p:cNvSpPr>
          <p:nvPr/>
        </p:nvSpPr>
        <p:spPr bwMode="auto">
          <a:xfrm>
            <a:off x="7850188" y="2874611"/>
            <a:ext cx="1209675" cy="246062"/>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Super-Class</a:t>
            </a:r>
          </a:p>
        </p:txBody>
      </p:sp>
      <p:sp>
        <p:nvSpPr>
          <p:cNvPr id="10255" name="Text Box 14"/>
          <p:cNvSpPr txBox="1">
            <a:spLocks noChangeArrowheads="1"/>
          </p:cNvSpPr>
          <p:nvPr/>
        </p:nvSpPr>
        <p:spPr bwMode="auto">
          <a:xfrm>
            <a:off x="7708900" y="4434770"/>
            <a:ext cx="1209675" cy="246063"/>
          </a:xfrm>
          <a:prstGeom prst="rect">
            <a:avLst/>
          </a:prstGeom>
          <a:solidFill>
            <a:schemeClr val="bg1">
              <a:lumMod val="85000"/>
            </a:schemeClr>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solidFill>
                  <a:schemeClr val="bg1">
                    <a:lumMod val="50000"/>
                  </a:schemeClr>
                </a:solidFill>
                <a:latin typeface="Arial" pitchFamily="34" charset="0"/>
                <a:ea typeface="MS PGothic" pitchFamily="34" charset="-128"/>
              </a:rPr>
              <a:t>or Sub-Class</a:t>
            </a:r>
          </a:p>
        </p:txBody>
      </p:sp>
    </p:spTree>
    <p:extLst>
      <p:ext uri="{BB962C8B-B14F-4D97-AF65-F5344CB8AC3E}">
        <p14:creationId xmlns:p14="http://schemas.microsoft.com/office/powerpoint/2010/main" val="1607419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80963" y="52563"/>
            <a:ext cx="7150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dirty="0" smtClean="0">
                <a:solidFill>
                  <a:srgbClr val="000000"/>
                </a:solidFill>
                <a:latin typeface="Calibri" panose="020F0502020204030204" pitchFamily="34" charset="0"/>
                <a:ea typeface="MS PGothic" pitchFamily="34" charset="-128"/>
              </a:rPr>
              <a:t>class </a:t>
            </a:r>
            <a:r>
              <a:rPr lang="en-US" altLang="en-US" dirty="0" smtClean="0">
                <a:solidFill>
                  <a:srgbClr val="000000"/>
                </a:solidFill>
                <a:latin typeface="Calibri" panose="020F0502020204030204" pitchFamily="34" charset="0"/>
                <a:ea typeface="MS PGothic" pitchFamily="34" charset="-128"/>
              </a:rPr>
              <a:t>Person   {</a:t>
            </a: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protected String </a:t>
            </a:r>
            <a:r>
              <a:rPr lang="en-US" altLang="en-US" b="1" dirty="0" smtClean="0">
                <a:solidFill>
                  <a:srgbClr val="000000"/>
                </a:solidFill>
                <a:latin typeface="Calibri" panose="020F0502020204030204" pitchFamily="34" charset="0"/>
                <a:ea typeface="MS PGothic" pitchFamily="34" charset="-128"/>
              </a:rPr>
              <a:t>name</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FF"/>
                </a:solidFill>
                <a:latin typeface="Calibri" panose="020F0502020204030204" pitchFamily="34" charset="0"/>
                <a:ea typeface="MS PGothic" pitchFamily="34" charset="-128"/>
              </a:rPr>
              <a:t>// data member – protected</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Person( String name )  { this.name = name; </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FF"/>
                </a:solidFill>
                <a:latin typeface="Calibri" panose="020F0502020204030204" pitchFamily="34" charset="0"/>
                <a:ea typeface="MS PGothic" pitchFamily="34" charset="-128"/>
              </a:rPr>
              <a:t>// constructor</a:t>
            </a:r>
            <a:endParaRPr lang="en-US" altLang="en-US" dirty="0" smtClean="0">
              <a:solidFill>
                <a:srgbClr val="0000FF"/>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a:t>
            </a:r>
            <a:r>
              <a:rPr lang="en-US" altLang="en-US" dirty="0" err="1" smtClean="0">
                <a:solidFill>
                  <a:srgbClr val="000000"/>
                </a:solidFill>
                <a:latin typeface="Calibri" panose="020F0502020204030204" pitchFamily="34" charset="0"/>
                <a:ea typeface="MS PGothic" pitchFamily="34" charset="-128"/>
              </a:rPr>
              <a:t>boolean</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 return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&gt; 22 ||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&lt; 7; }  </a:t>
            </a:r>
            <a:r>
              <a:rPr lang="en-US" altLang="en-US" dirty="0" smtClean="0">
                <a:solidFill>
                  <a:srgbClr val="0000FF"/>
                </a:solidFill>
                <a:latin typeface="Calibri" panose="020F0502020204030204" pitchFamily="34" charset="0"/>
                <a:ea typeface="MS PGothic" pitchFamily="34" charset="-128"/>
              </a:rPr>
              <a:t>// 24hr clock</a:t>
            </a:r>
            <a:endParaRPr lang="en-US" altLang="en-US" dirty="0" smtClean="0">
              <a:solidFill>
                <a:srgbClr val="0000FF"/>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String </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      { return name; </a:t>
            </a:r>
            <a:r>
              <a:rPr lang="en-US" altLang="en-US" dirty="0" smtClean="0">
                <a:solidFill>
                  <a:srgbClr val="000000"/>
                </a:solidFill>
                <a:latin typeface="Calibri" panose="020F0502020204030204" pitchFamily="34" charset="0"/>
                <a:ea typeface="MS PGothic" pitchFamily="34" charset="-128"/>
              </a:rPr>
              <a:t>}  </a:t>
            </a:r>
            <a:endParaRPr lang="en-US" altLang="en-US" dirty="0" smtClean="0">
              <a:solidFill>
                <a:srgbClr val="000000"/>
              </a:solidFill>
              <a:latin typeface="Calibri" panose="020F0502020204030204" pitchFamily="34" charset="0"/>
              <a:ea typeface="MS PGothic" pitchFamily="34" charset="-128"/>
            </a:endParaRP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void status(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a:t>
            </a:r>
          </a:p>
          <a:p>
            <a:pPr algn="l">
              <a:spcBef>
                <a:spcPct val="0"/>
              </a:spcBef>
            </a:pPr>
            <a:r>
              <a:rPr lang="en-US" altLang="en-US" dirty="0" smtClean="0">
                <a:solidFill>
                  <a:srgbClr val="000000"/>
                </a:solidFill>
                <a:latin typeface="Calibri" panose="020F0502020204030204" pitchFamily="34" charset="0"/>
                <a:ea typeface="MS PGothic" pitchFamily="34" charset="-128"/>
              </a:rPr>
              <a:t>    if ( </a:t>
            </a:r>
            <a:r>
              <a:rPr lang="en-US" altLang="en-US" dirty="0" err="1" smtClean="0">
                <a:solidFill>
                  <a:srgbClr val="000000"/>
                </a:solidFill>
                <a:latin typeface="Calibri" panose="020F0502020204030204" pitchFamily="34" charset="0"/>
                <a:ea typeface="MS PGothic" pitchFamily="34" charset="-128"/>
              </a:rPr>
              <a:t>this.isAsleep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 </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asleep: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else</a:t>
            </a:r>
            <a:r>
              <a:rPr lang="en-US" altLang="en-US" dirty="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System.out.println</a:t>
            </a:r>
            <a:r>
              <a:rPr lang="en-US" altLang="en-US" dirty="0" smtClean="0">
                <a:solidFill>
                  <a:srgbClr val="000000"/>
                </a:solidFill>
                <a:latin typeface="Calibri" panose="020F0502020204030204" pitchFamily="34" charset="0"/>
                <a:ea typeface="MS PGothic" pitchFamily="34" charset="-128"/>
              </a:rPr>
              <a:t>( "Now awake: " + this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a:t>
            </a:r>
          </a:p>
        </p:txBody>
      </p:sp>
      <p:sp>
        <p:nvSpPr>
          <p:cNvPr id="10243" name="Rectangle 4"/>
          <p:cNvSpPr>
            <a:spLocks noChangeArrowheads="1"/>
          </p:cNvSpPr>
          <p:nvPr/>
        </p:nvSpPr>
        <p:spPr bwMode="auto">
          <a:xfrm>
            <a:off x="82550" y="3243968"/>
            <a:ext cx="65420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dirty="0" smtClean="0">
                <a:solidFill>
                  <a:srgbClr val="000000"/>
                </a:solidFill>
                <a:latin typeface="Calibri" panose="020F0502020204030204" pitchFamily="34" charset="0"/>
                <a:ea typeface="MS PGothic" pitchFamily="34" charset="-128"/>
              </a:rPr>
              <a:t>class Student </a:t>
            </a:r>
            <a:r>
              <a:rPr lang="en-US" altLang="en-US" b="1" dirty="0" smtClean="0">
                <a:solidFill>
                  <a:srgbClr val="FF0000"/>
                </a:solidFill>
                <a:latin typeface="Calibri" panose="020F0502020204030204" pitchFamily="34" charset="0"/>
                <a:ea typeface="MS PGothic" pitchFamily="34" charset="-128"/>
              </a:rPr>
              <a:t>extends </a:t>
            </a:r>
            <a:r>
              <a:rPr lang="en-US" altLang="en-US" b="1" dirty="0" smtClean="0">
                <a:solidFill>
                  <a:srgbClr val="FF0000"/>
                </a:solidFill>
                <a:latin typeface="Calibri" panose="020F0502020204030204" pitchFamily="34" charset="0"/>
                <a:ea typeface="MS PGothic" pitchFamily="34" charset="-128"/>
              </a:rPr>
              <a:t>Person   </a:t>
            </a:r>
            <a:r>
              <a:rPr lang="en-US" altLang="en-US" dirty="0" smtClean="0">
                <a:solidFill>
                  <a:srgbClr val="000000"/>
                </a:solidFill>
                <a:latin typeface="Calibri" panose="020F0502020204030204" pitchFamily="34" charset="0"/>
                <a:ea typeface="MS PGothic" pitchFamily="34" charset="-128"/>
              </a:rPr>
              <a:t>{</a:t>
            </a: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protected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units; </a:t>
            </a:r>
            <a:r>
              <a:rPr lang="en-US" altLang="en-US" dirty="0" smtClean="0">
                <a:solidFill>
                  <a:srgbClr val="0333FF"/>
                </a:solidFill>
                <a:latin typeface="Calibri" panose="020F0502020204030204" pitchFamily="34" charset="0"/>
                <a:ea typeface="MS PGothic" pitchFamily="34" charset="-128"/>
              </a:rPr>
              <a:t>// additional data member</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Student( String name,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units )  {</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r>
              <a:rPr lang="en-US" altLang="en-US" b="1" dirty="0" smtClean="0">
                <a:solidFill>
                  <a:srgbClr val="FF0000"/>
                </a:solidFill>
                <a:latin typeface="Calibri" panose="020F0502020204030204" pitchFamily="34" charset="0"/>
                <a:ea typeface="MS PGothic" pitchFamily="34" charset="-128"/>
              </a:rPr>
              <a:t>super</a:t>
            </a:r>
            <a:r>
              <a:rPr lang="en-US" altLang="en-US" dirty="0" smtClean="0">
                <a:solidFill>
                  <a:srgbClr val="000000"/>
                </a:solidFill>
                <a:latin typeface="Calibri" panose="020F0502020204030204" pitchFamily="34" charset="0"/>
                <a:ea typeface="MS PGothic" pitchFamily="34" charset="-128"/>
              </a:rPr>
              <a:t>(name);</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this.units</a:t>
            </a:r>
            <a:r>
              <a:rPr lang="en-US" altLang="en-US" dirty="0" smtClean="0">
                <a:solidFill>
                  <a:srgbClr val="000000"/>
                </a:solidFill>
                <a:latin typeface="Calibri" panose="020F0502020204030204" pitchFamily="34" charset="0"/>
                <a:ea typeface="MS PGothic" pitchFamily="34" charset="-128"/>
              </a:rPr>
              <a:t> = units;</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a:t>
            </a: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a:t>
            </a:r>
            <a:r>
              <a:rPr lang="en-US" altLang="en-US" dirty="0" err="1" smtClean="0">
                <a:solidFill>
                  <a:srgbClr val="000000"/>
                </a:solidFill>
                <a:latin typeface="Calibri" panose="020F0502020204030204" pitchFamily="34" charset="0"/>
                <a:ea typeface="MS PGothic" pitchFamily="34" charset="-128"/>
              </a:rPr>
              <a:t>boolean</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isAsleep</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int</a:t>
            </a:r>
            <a:r>
              <a:rPr lang="en-US" altLang="en-US" dirty="0" smtClean="0">
                <a:solidFill>
                  <a:srgbClr val="000000"/>
                </a:solidFill>
                <a:latin typeface="Calibri" panose="020F0502020204030204" pitchFamily="34" charset="0"/>
                <a:ea typeface="MS PGothic" pitchFamily="34" charset="-128"/>
              </a:rPr>
              <a: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a:t>
            </a:r>
            <a:r>
              <a:rPr lang="en-US" altLang="en-US" dirty="0" smtClean="0">
                <a:solidFill>
                  <a:srgbClr val="000000"/>
                </a:solidFill>
                <a:latin typeface="Calibri" panose="020F0502020204030204" pitchFamily="34" charset="0"/>
                <a:ea typeface="MS PGothic" pitchFamily="34" charset="-128"/>
              </a:rPr>
              <a:t>{ return 2 &lt;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&amp;&amp; </a:t>
            </a:r>
            <a:r>
              <a:rPr lang="en-US" altLang="en-US" dirty="0" err="1" smtClean="0">
                <a:solidFill>
                  <a:srgbClr val="000000"/>
                </a:solidFill>
                <a:latin typeface="Calibri" panose="020F0502020204030204" pitchFamily="34" charset="0"/>
                <a:ea typeface="MS PGothic" pitchFamily="34" charset="-128"/>
              </a:rPr>
              <a:t>hr</a:t>
            </a:r>
            <a:r>
              <a:rPr lang="en-US" altLang="en-US" dirty="0" smtClean="0">
                <a:solidFill>
                  <a:srgbClr val="000000"/>
                </a:solidFill>
                <a:latin typeface="Calibri" panose="020F0502020204030204" pitchFamily="34" charset="0"/>
                <a:ea typeface="MS PGothic" pitchFamily="34" charset="-128"/>
              </a:rPr>
              <a:t> &lt; 8; }</a:t>
            </a:r>
          </a:p>
          <a:p>
            <a:pPr algn="l">
              <a:spcBef>
                <a:spcPct val="0"/>
              </a:spcBef>
            </a:pP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public String </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 {</a:t>
            </a:r>
            <a:endParaRPr lang="en-US" altLang="en-US" dirty="0" smtClean="0">
              <a:solidFill>
                <a:srgbClr val="000000"/>
              </a:solidFill>
              <a:latin typeface="Calibri" panose="020F0502020204030204" pitchFamily="34" charset="0"/>
              <a:ea typeface="MS PGothic" pitchFamily="34" charset="-128"/>
            </a:endParaRPr>
          </a:p>
          <a:p>
            <a:pPr algn="l">
              <a:spcBef>
                <a:spcPct val="0"/>
              </a:spcBef>
            </a:pPr>
            <a:r>
              <a:rPr lang="en-US" altLang="en-US" dirty="0" smtClean="0">
                <a:solidFill>
                  <a:srgbClr val="000000"/>
                </a:solidFill>
                <a:latin typeface="Calibri" panose="020F0502020204030204" pitchFamily="34" charset="0"/>
                <a:ea typeface="MS PGothic" pitchFamily="34" charset="-128"/>
              </a:rPr>
              <a:t>    String result = </a:t>
            </a:r>
            <a:r>
              <a:rPr lang="en-US" altLang="en-US" b="1" dirty="0" err="1" smtClean="0">
                <a:solidFill>
                  <a:srgbClr val="FF0000"/>
                </a:solidFill>
                <a:latin typeface="Calibri" panose="020F0502020204030204" pitchFamily="34" charset="0"/>
                <a:ea typeface="MS PGothic" pitchFamily="34" charset="-128"/>
              </a:rPr>
              <a:t>super</a:t>
            </a:r>
            <a:r>
              <a:rPr lang="en-US" altLang="en-US" dirty="0" err="1" smtClean="0">
                <a:solidFill>
                  <a:srgbClr val="000000"/>
                </a:solidFill>
                <a:latin typeface="Calibri" panose="020F0502020204030204" pitchFamily="34" charset="0"/>
                <a:ea typeface="MS PGothic" pitchFamily="34" charset="-128"/>
              </a:rPr>
              <a:t>.toString</a:t>
            </a:r>
            <a:r>
              <a:rPr lang="en-US" altLang="en-US" dirty="0" smtClean="0">
                <a:solidFill>
                  <a:srgbClr val="000000"/>
                </a:solidFill>
                <a:latin typeface="Calibri" panose="020F0502020204030204" pitchFamily="34" charset="0"/>
                <a:ea typeface="MS PGothic" pitchFamily="34" charset="-128"/>
              </a:rPr>
              <a:t>();</a:t>
            </a:r>
          </a:p>
          <a:p>
            <a:pPr algn="l">
              <a:spcBef>
                <a:spcPct val="0"/>
              </a:spcBef>
            </a:pPr>
            <a:r>
              <a:rPr lang="en-US" altLang="en-US" dirty="0" smtClean="0">
                <a:solidFill>
                  <a:srgbClr val="000000"/>
                </a:solidFill>
                <a:latin typeface="Calibri" panose="020F0502020204030204" pitchFamily="34" charset="0"/>
                <a:ea typeface="MS PGothic" pitchFamily="34" charset="-128"/>
              </a:rPr>
              <a:t>    return result + </a:t>
            </a:r>
            <a:r>
              <a:rPr lang="en-US" altLang="en-US" dirty="0" smtClean="0">
                <a:solidFill>
                  <a:srgbClr val="008000"/>
                </a:solidFill>
                <a:latin typeface="Calibri" panose="020F0502020204030204" pitchFamily="34" charset="0"/>
                <a:ea typeface="MS PGothic" pitchFamily="34" charset="-128"/>
              </a:rPr>
              <a:t>" units: " </a:t>
            </a:r>
            <a:r>
              <a:rPr lang="en-US" altLang="en-US" dirty="0" smtClean="0">
                <a:solidFill>
                  <a:srgbClr val="000000"/>
                </a:solidFill>
                <a:latin typeface="Calibri" panose="020F0502020204030204" pitchFamily="34" charset="0"/>
                <a:ea typeface="MS PGothic" pitchFamily="34" charset="-128"/>
              </a:rPr>
              <a:t>+ units;</a:t>
            </a:r>
          </a:p>
          <a:p>
            <a:pPr algn="l">
              <a:spcBef>
                <a:spcPct val="0"/>
              </a:spcBef>
            </a:pPr>
            <a:r>
              <a:rPr lang="en-US" altLang="en-US" dirty="0" smtClean="0">
                <a:solidFill>
                  <a:srgbClr val="000000"/>
                </a:solidFill>
                <a:latin typeface="Calibri" panose="020F0502020204030204" pitchFamily="34" charset="0"/>
                <a:ea typeface="MS PGothic" pitchFamily="34" charset="-128"/>
              </a:rPr>
              <a:t>  }</a:t>
            </a:r>
          </a:p>
          <a:p>
            <a:pPr algn="l">
              <a:spcBef>
                <a:spcPct val="0"/>
              </a:spcBef>
            </a:pPr>
            <a:r>
              <a:rPr lang="en-US" altLang="en-US" dirty="0" smtClean="0">
                <a:solidFill>
                  <a:srgbClr val="000000"/>
                </a:solidFill>
                <a:latin typeface="Calibri" panose="020F0502020204030204" pitchFamily="34" charset="0"/>
                <a:ea typeface="MS PGothic" pitchFamily="34" charset="-128"/>
              </a:rPr>
              <a:t>}</a:t>
            </a:r>
          </a:p>
        </p:txBody>
      </p:sp>
      <p:sp>
        <p:nvSpPr>
          <p:cNvPr id="10244" name="Oval 5"/>
          <p:cNvSpPr>
            <a:spLocks noChangeArrowheads="1"/>
          </p:cNvSpPr>
          <p:nvPr/>
        </p:nvSpPr>
        <p:spPr bwMode="auto">
          <a:xfrm>
            <a:off x="6451600" y="3357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0245" name="Oval 6"/>
          <p:cNvSpPr>
            <a:spLocks noChangeArrowheads="1"/>
          </p:cNvSpPr>
          <p:nvPr/>
        </p:nvSpPr>
        <p:spPr bwMode="auto">
          <a:xfrm>
            <a:off x="6483350" y="183356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0246" name="Line 6"/>
          <p:cNvSpPr>
            <a:spLocks noChangeShapeType="1"/>
          </p:cNvSpPr>
          <p:nvPr/>
        </p:nvSpPr>
        <p:spPr bwMode="auto">
          <a:xfrm flipH="1">
            <a:off x="7339013" y="2620963"/>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0247" name="Text Box 8"/>
          <p:cNvSpPr txBox="1">
            <a:spLocks noChangeArrowheads="1"/>
          </p:cNvSpPr>
          <p:nvPr/>
        </p:nvSpPr>
        <p:spPr bwMode="auto">
          <a:xfrm>
            <a:off x="7442200" y="4190295"/>
            <a:ext cx="1485900" cy="307975"/>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Derived Class</a:t>
            </a:r>
          </a:p>
        </p:txBody>
      </p:sp>
      <p:sp>
        <p:nvSpPr>
          <p:cNvPr id="10248" name="Text Box 14"/>
          <p:cNvSpPr txBox="1">
            <a:spLocks noChangeArrowheads="1"/>
          </p:cNvSpPr>
          <p:nvPr/>
        </p:nvSpPr>
        <p:spPr bwMode="auto">
          <a:xfrm>
            <a:off x="6781800" y="204788"/>
            <a:ext cx="2197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smtClean="0">
                <a:solidFill>
                  <a:srgbClr val="000000"/>
                </a:solidFill>
                <a:ea typeface="MS PGothic" pitchFamily="34" charset="-128"/>
              </a:rPr>
              <a:t>Code overview</a:t>
            </a:r>
          </a:p>
        </p:txBody>
      </p:sp>
      <p:sp>
        <p:nvSpPr>
          <p:cNvPr id="10249" name="Line 15"/>
          <p:cNvSpPr>
            <a:spLocks noChangeShapeType="1"/>
          </p:cNvSpPr>
          <p:nvPr/>
        </p:nvSpPr>
        <p:spPr bwMode="auto">
          <a:xfrm>
            <a:off x="184151" y="3181174"/>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latin typeface="Times New Roman" pitchFamily="18" charset="0"/>
            </a:endParaRPr>
          </a:p>
        </p:txBody>
      </p:sp>
      <p:sp>
        <p:nvSpPr>
          <p:cNvPr id="10250" name="Rectangle 11"/>
          <p:cNvSpPr>
            <a:spLocks noChangeArrowheads="1"/>
          </p:cNvSpPr>
          <p:nvPr/>
        </p:nvSpPr>
        <p:spPr bwMode="auto">
          <a:xfrm>
            <a:off x="5969000" y="5556250"/>
            <a:ext cx="3094038"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60000"/>
              </a:lnSpc>
            </a:pPr>
            <a:r>
              <a:rPr lang="en-US" altLang="en-US" sz="1400" b="1" smtClean="0">
                <a:solidFill>
                  <a:srgbClr val="000000"/>
                </a:solidFill>
                <a:latin typeface="Courier New" pitchFamily="49" charset="0"/>
                <a:ea typeface="MS PGothic" pitchFamily="34" charset="-128"/>
              </a:rPr>
              <a:t>Student S;</a:t>
            </a:r>
          </a:p>
          <a:p>
            <a:pPr algn="l">
              <a:lnSpc>
                <a:spcPct val="60000"/>
              </a:lnSpc>
            </a:pPr>
            <a:r>
              <a:rPr lang="en-US" altLang="en-US" sz="1400" b="1" smtClean="0">
                <a:solidFill>
                  <a:srgbClr val="000000"/>
                </a:solidFill>
                <a:latin typeface="Courier New" pitchFamily="49" charset="0"/>
                <a:ea typeface="MS PGothic" pitchFamily="34" charset="-128"/>
              </a:rPr>
              <a:t>S = new Student(</a:t>
            </a:r>
            <a:r>
              <a:rPr lang="en-US" altLang="en-US" sz="1000" b="1" smtClean="0">
                <a:solidFill>
                  <a:srgbClr val="000000"/>
                </a:solidFill>
                <a:latin typeface="Courier New" pitchFamily="49" charset="0"/>
                <a:ea typeface="MS PGothic" pitchFamily="34" charset="-128"/>
              </a:rPr>
              <a:t>"Wally"</a:t>
            </a:r>
            <a:r>
              <a:rPr lang="en-US" altLang="en-US" sz="1400" b="1" smtClean="0">
                <a:solidFill>
                  <a:srgbClr val="000000"/>
                </a:solidFill>
                <a:latin typeface="Courier New" pitchFamily="49" charset="0"/>
                <a:ea typeface="MS PGothic" pitchFamily="34" charset="-128"/>
              </a:rPr>
              <a:t>, 18);</a:t>
            </a:r>
          </a:p>
        </p:txBody>
      </p:sp>
      <p:sp>
        <p:nvSpPr>
          <p:cNvPr id="10251" name="Text Box 18"/>
          <p:cNvSpPr txBox="1">
            <a:spLocks noChangeArrowheads="1"/>
          </p:cNvSpPr>
          <p:nvPr/>
        </p:nvSpPr>
        <p:spPr bwMode="auto">
          <a:xfrm>
            <a:off x="7847904" y="6373813"/>
            <a:ext cx="1188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dirty="0" smtClean="0">
                <a:solidFill>
                  <a:srgbClr val="0333FF"/>
                </a:solidFill>
                <a:ea typeface="MS PGothic" pitchFamily="34" charset="-128"/>
              </a:rPr>
              <a:t>Extend </a:t>
            </a:r>
            <a:r>
              <a:rPr lang="en-US" altLang="en-US" sz="1200" b="1" i="1" dirty="0" smtClean="0">
                <a:solidFill>
                  <a:srgbClr val="0333FF"/>
                </a:solidFill>
                <a:ea typeface="MS PGothic" pitchFamily="34" charset="-128"/>
              </a:rPr>
              <a:t>further!</a:t>
            </a:r>
            <a:endParaRPr lang="en-US" altLang="en-US" sz="1200" b="1" i="1" dirty="0" smtClean="0">
              <a:solidFill>
                <a:srgbClr val="0333FF"/>
              </a:solidFill>
              <a:ea typeface="MS PGothic" pitchFamily="34" charset="-128"/>
            </a:endParaRPr>
          </a:p>
        </p:txBody>
      </p:sp>
      <p:sp>
        <p:nvSpPr>
          <p:cNvPr id="10252" name="Text Box 20"/>
          <p:cNvSpPr txBox="1">
            <a:spLocks noChangeArrowheads="1"/>
          </p:cNvSpPr>
          <p:nvPr/>
        </p:nvSpPr>
        <p:spPr bwMode="auto">
          <a:xfrm>
            <a:off x="5881688" y="5275263"/>
            <a:ext cx="722312" cy="2746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spcBef>
                <a:spcPct val="0"/>
              </a:spcBef>
            </a:pPr>
            <a:r>
              <a:rPr lang="en-US" altLang="en-US" sz="1200" b="1" i="1" smtClean="0">
                <a:solidFill>
                  <a:srgbClr val="0333FF"/>
                </a:solidFill>
                <a:ea typeface="MS PGothic" pitchFamily="34" charset="-128"/>
              </a:rPr>
              <a:t>in main:</a:t>
            </a:r>
          </a:p>
        </p:txBody>
      </p:sp>
      <p:sp>
        <p:nvSpPr>
          <p:cNvPr id="10253" name="Text Box 12"/>
          <p:cNvSpPr txBox="1">
            <a:spLocks noChangeArrowheads="1"/>
          </p:cNvSpPr>
          <p:nvPr/>
        </p:nvSpPr>
        <p:spPr bwMode="auto">
          <a:xfrm>
            <a:off x="7594600" y="2646011"/>
            <a:ext cx="1298575" cy="304800"/>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b="1" smtClean="0">
                <a:latin typeface="Arial" pitchFamily="34" charset="0"/>
                <a:ea typeface="MS PGothic" pitchFamily="34" charset="-128"/>
              </a:rPr>
              <a:t>Base Class</a:t>
            </a:r>
          </a:p>
        </p:txBody>
      </p:sp>
      <p:sp>
        <p:nvSpPr>
          <p:cNvPr id="10254" name="Text Box 14"/>
          <p:cNvSpPr txBox="1">
            <a:spLocks noChangeArrowheads="1"/>
          </p:cNvSpPr>
          <p:nvPr/>
        </p:nvSpPr>
        <p:spPr bwMode="auto">
          <a:xfrm>
            <a:off x="7850188" y="2874611"/>
            <a:ext cx="1209675" cy="246062"/>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Super-Class</a:t>
            </a:r>
          </a:p>
        </p:txBody>
      </p:sp>
      <p:sp>
        <p:nvSpPr>
          <p:cNvPr id="10255" name="Text Box 14"/>
          <p:cNvSpPr txBox="1">
            <a:spLocks noChangeArrowheads="1"/>
          </p:cNvSpPr>
          <p:nvPr/>
        </p:nvSpPr>
        <p:spPr bwMode="auto">
          <a:xfrm>
            <a:off x="7708900" y="4434770"/>
            <a:ext cx="1209675" cy="246063"/>
          </a:xfrm>
          <a:prstGeom prst="rect">
            <a:avLst/>
          </a:prstGeom>
          <a:solidFill>
            <a:srgbClr val="CCECFF"/>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000" smtClean="0">
                <a:latin typeface="Arial" pitchFamily="34" charset="0"/>
                <a:ea typeface="MS PGothic" pitchFamily="34" charset="-128"/>
              </a:rPr>
              <a:t>or Sub-Class</a:t>
            </a:r>
          </a:p>
        </p:txBody>
      </p:sp>
    </p:spTree>
    <p:extLst>
      <p:ext uri="{BB962C8B-B14F-4D97-AF65-F5344CB8AC3E}">
        <p14:creationId xmlns:p14="http://schemas.microsoft.com/office/powerpoint/2010/main" val="873548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981700" y="1009650"/>
            <a:ext cx="2895600" cy="5715000"/>
          </a:xfrm>
          <a:prstGeom prst="roundRect">
            <a:avLst/>
          </a:prstGeom>
          <a:solidFill>
            <a:schemeClr val="accent3">
              <a:lumMod val="95000"/>
            </a:schemeClr>
          </a:solidFill>
          <a:ln w="9525" cap="flat" cmpd="sng" algn="ctr">
            <a:solidFill>
              <a:schemeClr val="bg1">
                <a:lumMod val="75000"/>
              </a:schemeClr>
            </a:solidFill>
            <a:prstDash val="solid"/>
            <a:round/>
            <a:headEnd type="none" w="med" len="med"/>
            <a:tailEnd type="none" w="med" len="med"/>
          </a:ln>
          <a:effectLst/>
        </p:spPr>
        <p:txBody>
          <a:bodyPr>
            <a:spAutoFit/>
          </a:bodyPr>
          <a:lstStyle/>
          <a:p>
            <a:pPr algn="l">
              <a:buFontTx/>
              <a:buChar char="•"/>
              <a:defRPr/>
            </a:pPr>
            <a:endParaRPr lang="en-US" sz="2400">
              <a:solidFill>
                <a:srgbClr val="000000"/>
              </a:solidFill>
              <a:ea typeface="ＭＳ Ｐゴシック" charset="0"/>
            </a:endParaRPr>
          </a:p>
        </p:txBody>
      </p:sp>
      <p:sp>
        <p:nvSpPr>
          <p:cNvPr id="11267" name="Rectangle 38"/>
          <p:cNvSpPr>
            <a:spLocks noChangeArrowheads="1"/>
          </p:cNvSpPr>
          <p:nvPr/>
        </p:nvSpPr>
        <p:spPr bwMode="auto">
          <a:xfrm>
            <a:off x="152400" y="168275"/>
            <a:ext cx="5781675"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lnSpc>
                <a:spcPct val="90000"/>
              </a:lnSpc>
              <a:spcBef>
                <a:spcPct val="0"/>
              </a:spcBef>
            </a:pPr>
            <a:r>
              <a:rPr lang="en-US" altLang="en-US" sz="1200" b="1" smtClean="0">
                <a:solidFill>
                  <a:srgbClr val="000000"/>
                </a:solidFill>
                <a:latin typeface="Courier New" pitchFamily="49" charset="0"/>
                <a:ea typeface="MS PGothic" pitchFamily="34" charset="-128"/>
              </a:rPr>
              <a:t>class </a:t>
            </a:r>
            <a:r>
              <a:rPr lang="en-US" altLang="en-US" sz="1200" b="1" smtClean="0">
                <a:solidFill>
                  <a:srgbClr val="860196"/>
                </a:solidFill>
                <a:latin typeface="Courier New" pitchFamily="49" charset="0"/>
                <a:ea typeface="MS PGothic" pitchFamily="34" charset="-128"/>
              </a:rPr>
              <a:t>Mudder </a:t>
            </a:r>
            <a:r>
              <a:rPr lang="en-US" altLang="en-US" sz="1200" b="1" smtClean="0">
                <a:solidFill>
                  <a:srgbClr val="FF0000"/>
                </a:solidFill>
                <a:latin typeface="Courier New" pitchFamily="49" charset="0"/>
                <a:ea typeface="MS PGothic" pitchFamily="34" charset="-128"/>
              </a:rPr>
              <a:t>extends Student</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protected String dorm;</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boolean isAsleep( int hr ) { return false;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Mudder( String name, int units, String dorm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toString()</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public static void main(String[] args)</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Student W = new Student( "Wally", 16 );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W.status( 7 );  </a:t>
            </a:r>
            <a:r>
              <a:rPr lang="en-US" altLang="en-US" sz="1200" b="1" smtClean="0">
                <a:solidFill>
                  <a:srgbClr val="048501"/>
                </a:solidFill>
                <a:latin typeface="Courier New" pitchFamily="49" charset="0"/>
                <a:ea typeface="MS PGothic" pitchFamily="34" charset="-128"/>
              </a:rPr>
              <a:t>// status at 7 am</a:t>
            </a:r>
          </a:p>
          <a:p>
            <a:pPr algn="l">
              <a:lnSpc>
                <a:spcPct val="90000"/>
              </a:lnSpc>
              <a:spcBef>
                <a:spcPct val="0"/>
              </a:spcBef>
            </a:pPr>
            <a:endParaRPr lang="en-US" altLang="en-US" sz="1200" b="1" smtClean="0">
              <a:solidFill>
                <a:srgbClr val="048501"/>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48501"/>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Person P = new Mudder( "Susan", 18, "Sontag"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P.status( 3 );  </a:t>
            </a:r>
            <a:r>
              <a:rPr lang="en-US" altLang="en-US" sz="1200" b="1" smtClean="0">
                <a:solidFill>
                  <a:srgbClr val="048501"/>
                </a:solidFill>
                <a:latin typeface="Courier New" pitchFamily="49" charset="0"/>
                <a:ea typeface="MS PGothic" pitchFamily="34" charset="-128"/>
              </a:rPr>
              <a:t>// status at 3 am</a:t>
            </a: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Student S = P;</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S.status( 3 );  </a:t>
            </a:r>
            <a:r>
              <a:rPr lang="en-US" altLang="en-US" sz="1200" b="1" smtClean="0">
                <a:solidFill>
                  <a:srgbClr val="048501"/>
                </a:solidFill>
                <a:latin typeface="Courier New" pitchFamily="49" charset="0"/>
                <a:ea typeface="MS PGothic" pitchFamily="34" charset="-128"/>
              </a:rPr>
              <a:t>// status at 3 am</a:t>
            </a: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endParaRPr lang="en-US" altLang="en-US" sz="1200" b="1" smtClean="0">
              <a:solidFill>
                <a:srgbClr val="000000"/>
              </a:solidFill>
              <a:latin typeface="Courier New" pitchFamily="49" charset="0"/>
              <a:ea typeface="MS PGothic" pitchFamily="34" charset="-128"/>
            </a:endParaRPr>
          </a:p>
          <a:p>
            <a:pPr algn="l">
              <a:lnSpc>
                <a:spcPct val="90000"/>
              </a:lnSpc>
              <a:spcBef>
                <a:spcPct val="0"/>
              </a:spcBef>
            </a:pPr>
            <a:r>
              <a:rPr lang="en-US" altLang="en-US" sz="1200" b="1" smtClean="0">
                <a:solidFill>
                  <a:srgbClr val="000000"/>
                </a:solidFill>
                <a:latin typeface="Courier New" pitchFamily="49" charset="0"/>
                <a:ea typeface="MS PGothic" pitchFamily="34" charset="-128"/>
              </a:rPr>
              <a:t>  }</a:t>
            </a:r>
          </a:p>
          <a:p>
            <a:pPr algn="l">
              <a:lnSpc>
                <a:spcPct val="90000"/>
              </a:lnSpc>
              <a:spcBef>
                <a:spcPct val="0"/>
              </a:spcBef>
            </a:pPr>
            <a:r>
              <a:rPr lang="en-US" altLang="en-US" sz="1200" b="1" smtClean="0">
                <a:solidFill>
                  <a:srgbClr val="000000"/>
                </a:solidFill>
                <a:latin typeface="Courier New" pitchFamily="49" charset="0"/>
                <a:ea typeface="MS PGothic" pitchFamily="34" charset="-128"/>
              </a:rPr>
              <a:t>}</a:t>
            </a:r>
          </a:p>
        </p:txBody>
      </p:sp>
      <p:sp>
        <p:nvSpPr>
          <p:cNvPr id="11268" name="Text Box 12"/>
          <p:cNvSpPr txBox="1">
            <a:spLocks noChangeArrowheads="1"/>
          </p:cNvSpPr>
          <p:nvPr/>
        </p:nvSpPr>
        <p:spPr bwMode="auto">
          <a:xfrm>
            <a:off x="6096000" y="192088"/>
            <a:ext cx="2509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i="1" smtClean="0">
                <a:solidFill>
                  <a:srgbClr val="000000"/>
                </a:solidFill>
                <a:ea typeface="MS PGothic" pitchFamily="34" charset="-128"/>
              </a:rPr>
              <a:t>Try it!</a:t>
            </a:r>
          </a:p>
        </p:txBody>
      </p:sp>
      <p:sp>
        <p:nvSpPr>
          <p:cNvPr id="11269" name="Rectangle 40"/>
          <p:cNvSpPr>
            <a:spLocks noChangeArrowheads="1"/>
          </p:cNvSpPr>
          <p:nvPr/>
        </p:nvSpPr>
        <p:spPr bwMode="auto">
          <a:xfrm>
            <a:off x="6408738" y="3962400"/>
            <a:ext cx="19621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C06F3"/>
                </a:solidFill>
                <a:ea typeface="MS PGothic" pitchFamily="34" charset="-128"/>
              </a:rPr>
              <a:t>What will these three </a:t>
            </a:r>
            <a:r>
              <a:rPr lang="en-US" altLang="en-US" sz="1400" b="1" smtClean="0">
                <a:solidFill>
                  <a:srgbClr val="000000"/>
                </a:solidFill>
                <a:latin typeface="Courier New" pitchFamily="49" charset="0"/>
                <a:ea typeface="MS PGothic" pitchFamily="34" charset="-128"/>
              </a:rPr>
              <a:t>status</a:t>
            </a:r>
            <a:r>
              <a:rPr lang="en-US" altLang="en-US" sz="1400" smtClean="0">
                <a:solidFill>
                  <a:srgbClr val="0C06F3"/>
                </a:solidFill>
                <a:ea typeface="MS PGothic" pitchFamily="34" charset="-128"/>
              </a:rPr>
              <a:t> calls print:</a:t>
            </a:r>
          </a:p>
          <a:p>
            <a:r>
              <a:rPr lang="en-US" altLang="en-US" sz="1400" i="1" smtClean="0">
                <a:solidFill>
                  <a:srgbClr val="0C06F3"/>
                </a:solidFill>
                <a:ea typeface="MS PGothic" pitchFamily="34" charset="-128"/>
              </a:rPr>
              <a:t>asleep or awake?</a:t>
            </a:r>
          </a:p>
        </p:txBody>
      </p:sp>
      <p:sp>
        <p:nvSpPr>
          <p:cNvPr id="11270" name="Text Box 41"/>
          <p:cNvSpPr txBox="1">
            <a:spLocks noChangeArrowheads="1"/>
          </p:cNvSpPr>
          <p:nvPr/>
        </p:nvSpPr>
        <p:spPr bwMode="auto">
          <a:xfrm>
            <a:off x="6248400" y="2743200"/>
            <a:ext cx="254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400" smtClean="0">
                <a:solidFill>
                  <a:srgbClr val="0C06F3"/>
                </a:solidFill>
                <a:ea typeface="MS PGothic" pitchFamily="34" charset="-128"/>
              </a:rPr>
              <a:t>A </a:t>
            </a:r>
            <a:r>
              <a:rPr lang="en-US" altLang="en-US" sz="1400" b="1" smtClean="0">
                <a:solidFill>
                  <a:srgbClr val="000000"/>
                </a:solidFill>
                <a:latin typeface="Courier New" pitchFamily="49" charset="0"/>
                <a:ea typeface="MS PGothic" pitchFamily="34" charset="-128"/>
              </a:rPr>
              <a:t>Mudder</a:t>
            </a:r>
            <a:r>
              <a:rPr lang="en-US" altLang="en-US" sz="1400" smtClean="0">
                <a:solidFill>
                  <a:srgbClr val="000000"/>
                </a:solidFill>
                <a:ea typeface="MS PGothic" pitchFamily="34" charset="-128"/>
              </a:rPr>
              <a:t> </a:t>
            </a:r>
            <a:r>
              <a:rPr lang="en-US" altLang="en-US" sz="1400" smtClean="0">
                <a:solidFill>
                  <a:srgbClr val="0C06F3"/>
                </a:solidFill>
                <a:ea typeface="MS PGothic" pitchFamily="34" charset="-128"/>
              </a:rPr>
              <a:t>should print out as</a:t>
            </a:r>
            <a:endParaRPr lang="en-US" altLang="en-US" sz="1200" b="1" smtClean="0">
              <a:solidFill>
                <a:srgbClr val="0C06F3"/>
              </a:solidFill>
              <a:latin typeface="Comic Sans MS" pitchFamily="66" charset="0"/>
              <a:ea typeface="MS PGothic" pitchFamily="34" charset="-128"/>
            </a:endParaRPr>
          </a:p>
        </p:txBody>
      </p:sp>
      <p:sp>
        <p:nvSpPr>
          <p:cNvPr id="11271" name="Rectangle 43"/>
          <p:cNvSpPr>
            <a:spLocks noChangeArrowheads="1"/>
          </p:cNvSpPr>
          <p:nvPr/>
        </p:nvSpPr>
        <p:spPr bwMode="auto">
          <a:xfrm>
            <a:off x="6361113" y="3121025"/>
            <a:ext cx="2166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200" b="1" smtClean="0">
                <a:solidFill>
                  <a:srgbClr val="000000"/>
                </a:solidFill>
                <a:latin typeface="Calibri" pitchFamily="34" charset="0"/>
                <a:ea typeface="MS PGothic" pitchFamily="34" charset="-128"/>
                <a:cs typeface="Calibri" pitchFamily="34" charset="0"/>
              </a:rPr>
              <a:t>Wally      units: 42     dorm: Olin</a:t>
            </a:r>
          </a:p>
        </p:txBody>
      </p:sp>
      <p:sp>
        <p:nvSpPr>
          <p:cNvPr id="11272" name="Text Box 44"/>
          <p:cNvSpPr txBox="1">
            <a:spLocks noChangeArrowheads="1"/>
          </p:cNvSpPr>
          <p:nvPr/>
        </p:nvSpPr>
        <p:spPr bwMode="auto">
          <a:xfrm>
            <a:off x="6297613" y="1157288"/>
            <a:ext cx="2197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C06F3"/>
                </a:solidFill>
                <a:ea typeface="MS PGothic" pitchFamily="34" charset="-128"/>
              </a:rPr>
              <a:t>Write the constructor and </a:t>
            </a:r>
            <a:r>
              <a:rPr lang="en-US" altLang="en-US" sz="1400" b="1" smtClean="0">
                <a:solidFill>
                  <a:srgbClr val="000000"/>
                </a:solidFill>
                <a:latin typeface="Courier New" pitchFamily="49" charset="0"/>
                <a:ea typeface="MS PGothic" pitchFamily="34" charset="-128"/>
              </a:rPr>
              <a:t>toString </a:t>
            </a:r>
            <a:r>
              <a:rPr lang="en-US" altLang="en-US" sz="1400" smtClean="0">
                <a:solidFill>
                  <a:srgbClr val="0C06F3"/>
                </a:solidFill>
                <a:ea typeface="MS PGothic" pitchFamily="34" charset="-128"/>
              </a:rPr>
              <a:t>methods for this </a:t>
            </a:r>
            <a:r>
              <a:rPr lang="en-US" altLang="en-US" sz="1400" b="1" smtClean="0">
                <a:solidFill>
                  <a:srgbClr val="000000"/>
                </a:solidFill>
                <a:latin typeface="Courier New" pitchFamily="49" charset="0"/>
                <a:ea typeface="MS PGothic" pitchFamily="34" charset="-128"/>
              </a:rPr>
              <a:t>Mudder</a:t>
            </a:r>
            <a:r>
              <a:rPr lang="en-US" altLang="en-US" sz="1400" smtClean="0">
                <a:solidFill>
                  <a:srgbClr val="000000"/>
                </a:solidFill>
                <a:ea typeface="MS PGothic" pitchFamily="34" charset="-128"/>
              </a:rPr>
              <a:t> </a:t>
            </a:r>
            <a:r>
              <a:rPr lang="en-US" altLang="en-US" sz="1400" smtClean="0">
                <a:solidFill>
                  <a:srgbClr val="0C06F3"/>
                </a:solidFill>
                <a:ea typeface="MS PGothic" pitchFamily="34" charset="-128"/>
              </a:rPr>
              <a:t>class.</a:t>
            </a:r>
            <a:endParaRPr lang="en-US" altLang="en-US" sz="1200" b="1" smtClean="0">
              <a:solidFill>
                <a:srgbClr val="0C06F3"/>
              </a:solidFill>
              <a:latin typeface="Comic Sans MS" pitchFamily="66" charset="0"/>
              <a:ea typeface="MS PGothic" pitchFamily="34" charset="-128"/>
            </a:endParaRPr>
          </a:p>
        </p:txBody>
      </p:sp>
      <p:sp>
        <p:nvSpPr>
          <p:cNvPr id="11273" name="Rectangle 45"/>
          <p:cNvSpPr>
            <a:spLocks noChangeArrowheads="1"/>
          </p:cNvSpPr>
          <p:nvPr/>
        </p:nvSpPr>
        <p:spPr bwMode="auto">
          <a:xfrm>
            <a:off x="6408738" y="5867400"/>
            <a:ext cx="2217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333FF"/>
                </a:solidFill>
                <a:ea typeface="MS PGothic" pitchFamily="34" charset="-128"/>
              </a:rPr>
              <a:t>Will the Java compiler get upset anywhere here? </a:t>
            </a:r>
          </a:p>
        </p:txBody>
      </p:sp>
      <p:sp>
        <p:nvSpPr>
          <p:cNvPr id="11274" name="Line 46"/>
          <p:cNvSpPr>
            <a:spLocks noChangeShapeType="1"/>
          </p:cNvSpPr>
          <p:nvPr/>
        </p:nvSpPr>
        <p:spPr bwMode="auto">
          <a:xfrm>
            <a:off x="277813" y="3838575"/>
            <a:ext cx="844073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nchor="ctr">
            <a:spAutoFit/>
          </a:bodyPr>
          <a:lstStyle/>
          <a:p>
            <a:endParaRPr lang="en-US" sz="1800" smtClean="0">
              <a:solidFill>
                <a:srgbClr val="000000"/>
              </a:solidFill>
              <a:latin typeface="Times New Roman" pitchFamily="18" charset="0"/>
            </a:endParaRPr>
          </a:p>
        </p:txBody>
      </p:sp>
      <p:sp>
        <p:nvSpPr>
          <p:cNvPr id="11275" name="Rounded Rectangle 2"/>
          <p:cNvSpPr>
            <a:spLocks noChangeArrowheads="1"/>
          </p:cNvSpPr>
          <p:nvPr/>
        </p:nvSpPr>
        <p:spPr bwMode="auto">
          <a:xfrm>
            <a:off x="7543800" y="1295400"/>
            <a:ext cx="76200" cy="460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cxnSp>
        <p:nvCxnSpPr>
          <p:cNvPr id="11276" name="Straight Arrow Connector 5"/>
          <p:cNvCxnSpPr>
            <a:cxnSpLocks noChangeShapeType="1"/>
          </p:cNvCxnSpPr>
          <p:nvPr/>
        </p:nvCxnSpPr>
        <p:spPr bwMode="auto">
          <a:xfrm flipH="1">
            <a:off x="4343400" y="4191000"/>
            <a:ext cx="20574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7" name="Straight Arrow Connector 15"/>
          <p:cNvCxnSpPr>
            <a:cxnSpLocks noChangeShapeType="1"/>
          </p:cNvCxnSpPr>
          <p:nvPr/>
        </p:nvCxnSpPr>
        <p:spPr bwMode="auto">
          <a:xfrm flipH="1">
            <a:off x="4953000" y="4267200"/>
            <a:ext cx="1447800" cy="762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8" name="Straight Arrow Connector 18"/>
          <p:cNvCxnSpPr>
            <a:cxnSpLocks noChangeShapeType="1"/>
          </p:cNvCxnSpPr>
          <p:nvPr/>
        </p:nvCxnSpPr>
        <p:spPr bwMode="auto">
          <a:xfrm flipH="1">
            <a:off x="4419600" y="4343400"/>
            <a:ext cx="1981200" cy="1524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mc:Choice xmlns:p14="http://schemas.microsoft.com/office/powerpoint/2010/main" Requires="p14">
          <p:contentPart p14:bwMode="auto" r:id="rId3">
            <p14:nvContentPartPr>
              <p14:cNvPr id="6149" name="Ink 19"/>
              <p14:cNvContentPartPr>
                <a14:cpLocks xmlns:a14="http://schemas.microsoft.com/office/drawing/2010/main" noRot="1" noChangeAspect="1" noEditPoints="1" noChangeArrowheads="1" noChangeShapeType="1"/>
              </p14:cNvContentPartPr>
              <p14:nvPr/>
            </p14:nvContentPartPr>
            <p14:xfrm>
              <a:off x="3327400" y="5549900"/>
              <a:ext cx="6350" cy="11113"/>
            </p14:xfrm>
          </p:contentPart>
        </mc:Choice>
        <mc:Fallback>
          <p:pic>
            <p:nvPicPr>
              <p:cNvPr id="6149" name="Ink 19"/>
              <p:cNvPicPr>
                <a:picLocks noRot="1" noChangeAspect="1" noEditPoints="1" noChangeArrowheads="1" noChangeShapeType="1"/>
              </p:cNvPicPr>
              <p:nvPr/>
            </p:nvPicPr>
            <p:blipFill>
              <a:blip r:embed="rId4"/>
              <a:stretch>
                <a:fillRect/>
              </a:stretch>
            </p:blipFill>
            <p:spPr>
              <a:xfrm>
                <a:off x="3317875" y="5540221"/>
                <a:ext cx="28928" cy="34056"/>
              </a:xfrm>
              <a:prstGeom prst="rect">
                <a:avLst/>
              </a:prstGeom>
            </p:spPr>
          </p:pic>
        </mc:Fallback>
      </mc:AlternateContent>
    </p:spTree>
    <p:extLst>
      <p:ext uri="{BB962C8B-B14F-4D97-AF65-F5344CB8AC3E}">
        <p14:creationId xmlns:p14="http://schemas.microsoft.com/office/powerpoint/2010/main" val="4034128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200" smtClean="0">
                <a:solidFill>
                  <a:srgbClr val="000000"/>
                </a:solidFill>
                <a:ea typeface="MS PGothic" pitchFamily="34" charset="-128"/>
              </a:rPr>
              <a:t>Polymorphism</a:t>
            </a:r>
          </a:p>
        </p:txBody>
      </p:sp>
      <p:sp>
        <p:nvSpPr>
          <p:cNvPr id="12291" name="Text Box 6"/>
          <p:cNvSpPr txBox="1">
            <a:spLocks noChangeArrowheads="1"/>
          </p:cNvSpPr>
          <p:nvPr/>
        </p:nvSpPr>
        <p:spPr bwMode="auto">
          <a:xfrm>
            <a:off x="369888" y="15113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smtClean="0">
                <a:solidFill>
                  <a:srgbClr val="000000"/>
                </a:solidFill>
                <a:ea typeface="MS PGothic" pitchFamily="34" charset="-128"/>
              </a:rPr>
              <a:t>Sometimes an Object's exact type is known at compile-time:</a:t>
            </a:r>
          </a:p>
        </p:txBody>
      </p:sp>
      <p:sp>
        <p:nvSpPr>
          <p:cNvPr id="12292" name="Text Box 8"/>
          <p:cNvSpPr txBox="1">
            <a:spLocks noChangeArrowheads="1"/>
          </p:cNvSpPr>
          <p:nvPr/>
        </p:nvSpPr>
        <p:spPr bwMode="auto">
          <a:xfrm>
            <a:off x="1025525" y="2519363"/>
            <a:ext cx="7239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b="1" smtClean="0">
                <a:solidFill>
                  <a:srgbClr val="0333FF"/>
                </a:solidFill>
                <a:latin typeface="Courier New" pitchFamily="49" charset="0"/>
                <a:ea typeface="MS PGothic" pitchFamily="34" charset="-128"/>
              </a:rPr>
              <a:t>Student</a:t>
            </a:r>
            <a:r>
              <a:rPr lang="en-US" altLang="en-US" sz="2400" b="1" smtClean="0">
                <a:solidFill>
                  <a:srgbClr val="000000"/>
                </a:solidFill>
                <a:latin typeface="Courier New" pitchFamily="49" charset="0"/>
                <a:ea typeface="MS PGothic" pitchFamily="34" charset="-128"/>
              </a:rPr>
              <a:t> S;</a:t>
            </a:r>
          </a:p>
          <a:p>
            <a:pPr algn="l"/>
            <a:r>
              <a:rPr lang="en-US" altLang="en-US" sz="2400" b="1" smtClean="0">
                <a:solidFill>
                  <a:srgbClr val="000000"/>
                </a:solidFill>
                <a:latin typeface="Courier New" pitchFamily="49" charset="0"/>
                <a:ea typeface="MS PGothic" pitchFamily="34" charset="-128"/>
              </a:rPr>
              <a:t>S = new </a:t>
            </a:r>
            <a:r>
              <a:rPr lang="en-US" altLang="en-US" sz="2400" b="1" smtClean="0">
                <a:solidFill>
                  <a:srgbClr val="0333FF"/>
                </a:solidFill>
                <a:latin typeface="Courier New" pitchFamily="49" charset="0"/>
                <a:ea typeface="MS PGothic" pitchFamily="34" charset="-128"/>
              </a:rPr>
              <a:t>Student</a:t>
            </a:r>
            <a:r>
              <a:rPr lang="en-US" altLang="en-US" sz="2400" b="1" smtClean="0">
                <a:solidFill>
                  <a:srgbClr val="000000"/>
                </a:solidFill>
                <a:latin typeface="Courier New" pitchFamily="49" charset="0"/>
                <a:ea typeface="MS PGothic" pitchFamily="34" charset="-128"/>
              </a:rPr>
              <a:t>( "Claremonter", 16 );</a:t>
            </a:r>
          </a:p>
          <a:p>
            <a:pPr algn="l"/>
            <a:r>
              <a:rPr lang="en-US" altLang="en-US" sz="1800" smtClean="0">
                <a:solidFill>
                  <a:srgbClr val="000000"/>
                </a:solidFill>
                <a:ea typeface="MS PGothic" pitchFamily="34" charset="-128"/>
              </a:rPr>
              <a:t>then we can use   </a:t>
            </a:r>
            <a:r>
              <a:rPr lang="en-US" altLang="en-US" sz="2400" b="1" smtClean="0">
                <a:solidFill>
                  <a:srgbClr val="000000"/>
                </a:solidFill>
                <a:latin typeface="Courier New" pitchFamily="49" charset="0"/>
                <a:ea typeface="MS PGothic" pitchFamily="34" charset="-128"/>
              </a:rPr>
              <a:t>S.units </a:t>
            </a:r>
            <a:r>
              <a:rPr lang="en-US" altLang="en-US" sz="1800" smtClean="0">
                <a:solidFill>
                  <a:srgbClr val="000000"/>
                </a:solidFill>
                <a:ea typeface="MS PGothic" pitchFamily="34" charset="-128"/>
              </a:rPr>
              <a:t>or    </a:t>
            </a:r>
            <a:r>
              <a:rPr lang="en-US" altLang="en-US" sz="2400" b="1" smtClean="0">
                <a:solidFill>
                  <a:srgbClr val="000000"/>
                </a:solidFill>
                <a:latin typeface="Courier New" pitchFamily="49" charset="0"/>
                <a:ea typeface="MS PGothic" pitchFamily="34" charset="-128"/>
              </a:rPr>
              <a:t>S.isAsleep </a:t>
            </a:r>
            <a:r>
              <a:rPr lang="en-US" altLang="en-US" sz="1800" smtClean="0">
                <a:solidFill>
                  <a:srgbClr val="000000"/>
                </a:solidFill>
                <a:ea typeface="MS PGothic" pitchFamily="34" charset="-128"/>
              </a:rPr>
              <a:t>… </a:t>
            </a:r>
          </a:p>
        </p:txBody>
      </p:sp>
      <p:sp>
        <p:nvSpPr>
          <p:cNvPr id="12293" name="Text Box 14"/>
          <p:cNvSpPr txBox="1">
            <a:spLocks noChangeArrowheads="1"/>
          </p:cNvSpPr>
          <p:nvPr/>
        </p:nvSpPr>
        <p:spPr bwMode="auto">
          <a:xfrm>
            <a:off x="1868488" y="4900613"/>
            <a:ext cx="526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00000"/>
                </a:solidFill>
                <a:ea typeface="MS PGothic" pitchFamily="34" charset="-128"/>
              </a:rPr>
              <a:t>"Ordinary" code -- exact type known at compile time</a:t>
            </a:r>
          </a:p>
        </p:txBody>
      </p:sp>
    </p:spTree>
    <p:extLst>
      <p:ext uri="{BB962C8B-B14F-4D97-AF65-F5344CB8AC3E}">
        <p14:creationId xmlns:p14="http://schemas.microsoft.com/office/powerpoint/2010/main" val="23355863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858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200" smtClean="0">
                <a:solidFill>
                  <a:srgbClr val="000000"/>
                </a:solidFill>
                <a:ea typeface="MS PGothic" pitchFamily="34" charset="-128"/>
              </a:rPr>
              <a:t>Polymorphism</a:t>
            </a:r>
          </a:p>
        </p:txBody>
      </p:sp>
      <p:sp>
        <p:nvSpPr>
          <p:cNvPr id="13315" name="Text Box 6"/>
          <p:cNvSpPr txBox="1">
            <a:spLocks noChangeArrowheads="1"/>
          </p:cNvSpPr>
          <p:nvPr/>
        </p:nvSpPr>
        <p:spPr bwMode="auto">
          <a:xfrm>
            <a:off x="369888" y="1371600"/>
            <a:ext cx="801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smtClean="0">
                <a:solidFill>
                  <a:srgbClr val="000000"/>
                </a:solidFill>
                <a:ea typeface="MS PGothic" pitchFamily="34" charset="-128"/>
              </a:rPr>
              <a:t>But sometimes it's not known until </a:t>
            </a:r>
            <a:r>
              <a:rPr lang="en-US" altLang="en-US" sz="2400" b="1" i="1" smtClean="0">
                <a:solidFill>
                  <a:srgbClr val="000000"/>
                </a:solidFill>
                <a:ea typeface="MS PGothic" pitchFamily="34" charset="-128"/>
              </a:rPr>
              <a:t>run-time:</a:t>
            </a:r>
            <a:endParaRPr lang="en-US" altLang="en-US" sz="2400" smtClean="0">
              <a:solidFill>
                <a:srgbClr val="000000"/>
              </a:solidFill>
              <a:ea typeface="MS PGothic" pitchFamily="34" charset="-128"/>
            </a:endParaRPr>
          </a:p>
        </p:txBody>
      </p:sp>
      <p:sp>
        <p:nvSpPr>
          <p:cNvPr id="28678" name="Text Box 8"/>
          <p:cNvSpPr txBox="1">
            <a:spLocks noChangeArrowheads="1"/>
          </p:cNvSpPr>
          <p:nvPr/>
        </p:nvSpPr>
        <p:spPr bwMode="auto">
          <a:xfrm>
            <a:off x="965200" y="3043238"/>
            <a:ext cx="7016750" cy="2354262"/>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defRPr/>
            </a:pPr>
            <a:r>
              <a:rPr lang="en-US" sz="2100" b="1" dirty="0" smtClean="0">
                <a:solidFill>
                  <a:srgbClr val="000000"/>
                </a:solidFill>
                <a:latin typeface="Courier New" pitchFamily="49" charset="0"/>
              </a:rPr>
              <a:t>Person[] P = new Person[3];</a:t>
            </a:r>
          </a:p>
          <a:p>
            <a:pPr algn="l">
              <a:defRPr/>
            </a:pPr>
            <a:r>
              <a:rPr lang="en-US" sz="2100" dirty="0" smtClean="0">
                <a:solidFill>
                  <a:srgbClr val="C00000"/>
                </a:solidFill>
              </a:rPr>
              <a:t>	then, later on…</a:t>
            </a:r>
            <a:endParaRPr lang="en-US" sz="2100" b="1" dirty="0" smtClean="0">
              <a:solidFill>
                <a:srgbClr val="C00000"/>
              </a:solidFill>
              <a:latin typeface="Courier New" pitchFamily="49" charset="0"/>
            </a:endParaRPr>
          </a:p>
          <a:p>
            <a:pPr algn="l">
              <a:defRPr/>
            </a:pPr>
            <a:r>
              <a:rPr lang="en-US" sz="2100" b="1" dirty="0" smtClean="0">
                <a:solidFill>
                  <a:srgbClr val="000000"/>
                </a:solidFill>
                <a:latin typeface="Courier New" pitchFamily="49" charset="0"/>
              </a:rPr>
              <a:t>P[0] = new Student( "</a:t>
            </a:r>
            <a:r>
              <a:rPr lang="en-US" sz="2100" b="1" dirty="0" err="1" smtClean="0">
                <a:solidFill>
                  <a:srgbClr val="000000"/>
                </a:solidFill>
                <a:latin typeface="Courier New" pitchFamily="49" charset="0"/>
              </a:rPr>
              <a:t>Sagehen</a:t>
            </a:r>
            <a:r>
              <a:rPr lang="en-US" sz="2100" b="1" dirty="0" smtClean="0">
                <a:solidFill>
                  <a:srgbClr val="000000"/>
                </a:solidFill>
                <a:latin typeface="Courier New" pitchFamily="49" charset="0"/>
              </a:rPr>
              <a:t>", 16 );</a:t>
            </a:r>
          </a:p>
          <a:p>
            <a:pPr algn="l">
              <a:defRPr/>
            </a:pPr>
            <a:r>
              <a:rPr lang="en-US" sz="2100" b="1" dirty="0" smtClean="0">
                <a:solidFill>
                  <a:srgbClr val="000000"/>
                </a:solidFill>
                <a:latin typeface="Courier New" pitchFamily="49" charset="0"/>
              </a:rPr>
              <a:t>P[1] = new </a:t>
            </a:r>
            <a:r>
              <a:rPr lang="en-US" sz="2100" b="1" dirty="0" err="1" smtClean="0">
                <a:solidFill>
                  <a:srgbClr val="000000"/>
                </a:solidFill>
                <a:latin typeface="Courier New" pitchFamily="49" charset="0"/>
              </a:rPr>
              <a:t>Mudder</a:t>
            </a:r>
            <a:r>
              <a:rPr lang="en-US" sz="2100" b="1" dirty="0" smtClean="0">
                <a:solidFill>
                  <a:srgbClr val="000000"/>
                </a:solidFill>
                <a:latin typeface="Courier New" pitchFamily="49" charset="0"/>
              </a:rPr>
              <a:t>( "Wally", 16, "Case" );</a:t>
            </a:r>
          </a:p>
          <a:p>
            <a:pPr algn="l">
              <a:defRPr/>
            </a:pPr>
            <a:r>
              <a:rPr lang="en-US" sz="2100" b="1" dirty="0" smtClean="0">
                <a:solidFill>
                  <a:srgbClr val="000000"/>
                </a:solidFill>
                <a:latin typeface="Courier New" pitchFamily="49" charset="0"/>
              </a:rPr>
              <a:t>P[2] = new Person( "</a:t>
            </a:r>
            <a:r>
              <a:rPr lang="en-US" sz="2100" b="1" dirty="0" err="1" smtClean="0">
                <a:solidFill>
                  <a:srgbClr val="000000"/>
                </a:solidFill>
                <a:latin typeface="Courier New" pitchFamily="49" charset="0"/>
              </a:rPr>
              <a:t>JDoe</a:t>
            </a:r>
            <a:r>
              <a:rPr lang="en-US" sz="2100" b="1" dirty="0" smtClean="0">
                <a:solidFill>
                  <a:srgbClr val="000000"/>
                </a:solidFill>
                <a:latin typeface="Courier New" pitchFamily="49" charset="0"/>
              </a:rPr>
              <a:t>" );</a:t>
            </a:r>
            <a:endParaRPr lang="en-US" sz="2100" dirty="0" smtClean="0">
              <a:solidFill>
                <a:srgbClr val="000000"/>
              </a:solidFill>
            </a:endParaRPr>
          </a:p>
        </p:txBody>
      </p:sp>
      <p:sp>
        <p:nvSpPr>
          <p:cNvPr id="13317" name="Text Box 9"/>
          <p:cNvSpPr txBox="1">
            <a:spLocks noChangeArrowheads="1"/>
          </p:cNvSpPr>
          <p:nvPr/>
        </p:nvSpPr>
        <p:spPr bwMode="auto">
          <a:xfrm>
            <a:off x="874713" y="1752600"/>
            <a:ext cx="7659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smtClean="0">
                <a:solidFill>
                  <a:srgbClr val="C00000"/>
                </a:solidFill>
                <a:ea typeface="MS PGothic" pitchFamily="34" charset="-128"/>
              </a:rPr>
              <a:t>- The compiler will assume the object is of the </a:t>
            </a:r>
            <a:r>
              <a:rPr lang="en-US" altLang="en-US" sz="1800" b="1" i="1" smtClean="0">
                <a:solidFill>
                  <a:srgbClr val="C00000"/>
                </a:solidFill>
                <a:ea typeface="MS PGothic" pitchFamily="34" charset="-128"/>
              </a:rPr>
              <a:t>declared</a:t>
            </a:r>
            <a:r>
              <a:rPr lang="en-US" altLang="en-US" sz="1800" smtClean="0">
                <a:solidFill>
                  <a:srgbClr val="C00000"/>
                </a:solidFill>
                <a:ea typeface="MS PGothic" pitchFamily="34" charset="-128"/>
              </a:rPr>
              <a:t> type.</a:t>
            </a:r>
          </a:p>
        </p:txBody>
      </p:sp>
      <p:sp>
        <p:nvSpPr>
          <p:cNvPr id="13318" name="Text Box 11"/>
          <p:cNvSpPr txBox="1">
            <a:spLocks noChangeArrowheads="1"/>
          </p:cNvSpPr>
          <p:nvPr/>
        </p:nvSpPr>
        <p:spPr bwMode="auto">
          <a:xfrm>
            <a:off x="336550" y="2451100"/>
            <a:ext cx="6673850" cy="3698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smtClean="0">
                <a:solidFill>
                  <a:srgbClr val="000000"/>
                </a:solidFill>
                <a:ea typeface="MS PGothic" pitchFamily="34" charset="-128"/>
              </a:rPr>
              <a:t>This can be very useful, e.g., imagine a game with many "people" … </a:t>
            </a:r>
          </a:p>
        </p:txBody>
      </p:sp>
      <p:sp>
        <p:nvSpPr>
          <p:cNvPr id="13319" name="Text Box 7"/>
          <p:cNvSpPr txBox="1">
            <a:spLocks noChangeArrowheads="1"/>
          </p:cNvSpPr>
          <p:nvPr/>
        </p:nvSpPr>
        <p:spPr bwMode="auto">
          <a:xfrm>
            <a:off x="381000" y="5786438"/>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2400" smtClean="0">
                <a:solidFill>
                  <a:srgbClr val="000000"/>
                </a:solidFill>
                <a:ea typeface="MS PGothic" pitchFamily="34" charset="-128"/>
              </a:rPr>
              <a:t>The constructor  determines the </a:t>
            </a:r>
            <a:r>
              <a:rPr lang="en-US" altLang="en-US" sz="2400" b="1" i="1" smtClean="0">
                <a:solidFill>
                  <a:srgbClr val="000000"/>
                </a:solidFill>
                <a:ea typeface="MS PGothic" pitchFamily="34" charset="-128"/>
              </a:rPr>
              <a:t>"actual"  </a:t>
            </a:r>
            <a:r>
              <a:rPr lang="en-US" altLang="en-US" sz="2400" smtClean="0">
                <a:solidFill>
                  <a:srgbClr val="000000"/>
                </a:solidFill>
                <a:ea typeface="MS PGothic" pitchFamily="34" charset="-128"/>
              </a:rPr>
              <a:t>type of the Object.</a:t>
            </a:r>
          </a:p>
        </p:txBody>
      </p:sp>
      <p:sp>
        <p:nvSpPr>
          <p:cNvPr id="13320" name="Text Box 10"/>
          <p:cNvSpPr txBox="1">
            <a:spLocks noChangeArrowheads="1"/>
          </p:cNvSpPr>
          <p:nvPr/>
        </p:nvSpPr>
        <p:spPr bwMode="auto">
          <a:xfrm>
            <a:off x="874713" y="6199188"/>
            <a:ext cx="7373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r>
              <a:rPr lang="en-US" altLang="en-US" sz="1800" smtClean="0">
                <a:solidFill>
                  <a:srgbClr val="C00000"/>
                </a:solidFill>
                <a:ea typeface="MS PGothic" pitchFamily="34" charset="-128"/>
              </a:rPr>
              <a:t>- At run-time, Java will use the </a:t>
            </a:r>
            <a:r>
              <a:rPr lang="en-US" altLang="en-US" sz="1800" b="1" i="1" smtClean="0">
                <a:solidFill>
                  <a:srgbClr val="C00000"/>
                </a:solidFill>
                <a:ea typeface="MS PGothic" pitchFamily="34" charset="-128"/>
              </a:rPr>
              <a:t>actual type's</a:t>
            </a:r>
            <a:r>
              <a:rPr lang="en-US" altLang="en-US" sz="1800" smtClean="0">
                <a:solidFill>
                  <a:srgbClr val="C00000"/>
                </a:solidFill>
                <a:ea typeface="MS PGothic" pitchFamily="34" charset="-128"/>
              </a:rPr>
              <a:t> latest (</a:t>
            </a:r>
            <a:r>
              <a:rPr lang="en-US" altLang="en-US" sz="1800" i="1" smtClean="0">
                <a:solidFill>
                  <a:srgbClr val="C00000"/>
                </a:solidFill>
                <a:ea typeface="MS PGothic" pitchFamily="34" charset="-128"/>
              </a:rPr>
              <a:t>most-derived) </a:t>
            </a:r>
            <a:r>
              <a:rPr lang="en-US" altLang="en-US" sz="1800" smtClean="0">
                <a:solidFill>
                  <a:srgbClr val="C00000"/>
                </a:solidFill>
                <a:ea typeface="MS PGothic" pitchFamily="34" charset="-128"/>
              </a:rPr>
              <a:t>methods.  </a:t>
            </a:r>
          </a:p>
        </p:txBody>
      </p:sp>
    </p:spTree>
    <p:extLst>
      <p:ext uri="{BB962C8B-B14F-4D97-AF65-F5344CB8AC3E}">
        <p14:creationId xmlns:p14="http://schemas.microsoft.com/office/powerpoint/2010/main" val="1952085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6"/>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4339" name="Oval 7"/>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Mudder</a:t>
            </a:r>
          </a:p>
        </p:txBody>
      </p:sp>
      <p:sp>
        <p:nvSpPr>
          <p:cNvPr id="14340" name="Oval 8"/>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4341" name="Line 9"/>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2" name="Line 10"/>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3" name="Oval 11"/>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Circus Performer</a:t>
            </a:r>
          </a:p>
        </p:txBody>
      </p:sp>
      <p:sp>
        <p:nvSpPr>
          <p:cNvPr id="14344" name="Line 12"/>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5" name="Oval 13"/>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Teacher</a:t>
            </a:r>
          </a:p>
        </p:txBody>
      </p:sp>
      <p:sp>
        <p:nvSpPr>
          <p:cNvPr id="14346" name="Line 14"/>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7" name="Line 15"/>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48" name="Oval 16"/>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Pomonan?</a:t>
            </a:r>
          </a:p>
        </p:txBody>
      </p:sp>
      <p:sp>
        <p:nvSpPr>
          <p:cNvPr id="14349" name="Line 17"/>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0" name="Oval 18"/>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Westie</a:t>
            </a:r>
          </a:p>
        </p:txBody>
      </p:sp>
      <p:sp>
        <p:nvSpPr>
          <p:cNvPr id="14351" name="Line 19"/>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4352" name="Oval 20"/>
          <p:cNvSpPr>
            <a:spLocks noChangeArrowheads="1"/>
          </p:cNvSpPr>
          <p:nvPr/>
        </p:nvSpPr>
        <p:spPr bwMode="auto">
          <a:xfrm>
            <a:off x="6397625" y="3905250"/>
            <a:ext cx="1755775" cy="8953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dirty="0" err="1" smtClean="0">
                <a:solidFill>
                  <a:srgbClr val="000000"/>
                </a:solidFill>
                <a:ea typeface="MS PGothic" pitchFamily="34" charset="-128"/>
              </a:rPr>
              <a:t>Pitzer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Pitzerer</a:t>
            </a:r>
            <a:r>
              <a:rPr lang="en-US" altLang="en-US" dirty="0" smtClean="0">
                <a:solidFill>
                  <a:srgbClr val="000000"/>
                </a:solidFill>
                <a:ea typeface="MS PGothic" pitchFamily="34" charset="-128"/>
              </a:rPr>
              <a:t>?</a:t>
            </a:r>
          </a:p>
          <a:p>
            <a:pPr>
              <a:spcBef>
                <a:spcPct val="0"/>
              </a:spcBef>
            </a:pPr>
            <a:r>
              <a:rPr lang="en-US" altLang="en-US" dirty="0" err="1" smtClean="0">
                <a:solidFill>
                  <a:srgbClr val="000000"/>
                </a:solidFill>
                <a:ea typeface="MS PGothic" pitchFamily="34" charset="-128"/>
              </a:rPr>
              <a:t>Pitzerier</a:t>
            </a:r>
            <a:r>
              <a:rPr lang="en-US" altLang="en-US" dirty="0" smtClean="0">
                <a:solidFill>
                  <a:srgbClr val="000000"/>
                </a:solidFill>
                <a:ea typeface="MS PGothic" pitchFamily="34" charset="-128"/>
              </a:rPr>
              <a:t>?</a:t>
            </a:r>
            <a:endParaRPr lang="en-US" altLang="en-US" dirty="0" smtClean="0">
              <a:solidFill>
                <a:srgbClr val="000000"/>
              </a:solidFill>
              <a:ea typeface="MS PGothic" pitchFamily="34" charset="-128"/>
            </a:endParaRPr>
          </a:p>
        </p:txBody>
      </p:sp>
      <p:sp>
        <p:nvSpPr>
          <p:cNvPr id="14353"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smtClean="0">
                <a:solidFill>
                  <a:srgbClr val="000000"/>
                </a:solidFill>
                <a:latin typeface="Cambria" pitchFamily="18" charset="0"/>
                <a:ea typeface="MS PGothic" pitchFamily="34" charset="-128"/>
              </a:rPr>
              <a:t>An inheritance tree</a:t>
            </a:r>
          </a:p>
        </p:txBody>
      </p:sp>
      <p:sp>
        <p:nvSpPr>
          <p:cNvPr id="14354" name="Text Box 22"/>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a Westie </a:t>
            </a:r>
            <a:r>
              <a:rPr lang="en-US" altLang="en-US" i="1" smtClean="0">
                <a:solidFill>
                  <a:srgbClr val="009200"/>
                </a:solidFill>
                <a:ea typeface="MS PGothic" pitchFamily="34" charset="-128"/>
              </a:rPr>
              <a:t>is a </a:t>
            </a:r>
            <a:r>
              <a:rPr lang="en-US" altLang="en-US" smtClean="0">
                <a:solidFill>
                  <a:srgbClr val="009200"/>
                </a:solidFill>
                <a:ea typeface="MS PGothic" pitchFamily="34" charset="-128"/>
              </a:rPr>
              <a:t>Person…</a:t>
            </a:r>
          </a:p>
        </p:txBody>
      </p:sp>
      <p:sp>
        <p:nvSpPr>
          <p:cNvPr id="14355" name="Text Box 23"/>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"everything" </a:t>
            </a:r>
            <a:r>
              <a:rPr lang="en-US" altLang="en-US" i="1" smtClean="0">
                <a:solidFill>
                  <a:srgbClr val="009200"/>
                </a:solidFill>
                <a:ea typeface="MS PGothic" pitchFamily="34" charset="-128"/>
              </a:rPr>
              <a:t>is an </a:t>
            </a:r>
            <a:r>
              <a:rPr lang="en-US" altLang="en-US" smtClean="0">
                <a:solidFill>
                  <a:srgbClr val="009200"/>
                </a:solidFill>
                <a:ea typeface="MS PGothic" pitchFamily="34" charset="-128"/>
              </a:rPr>
              <a:t>Object…</a:t>
            </a:r>
          </a:p>
        </p:txBody>
      </p:sp>
      <p:sp>
        <p:nvSpPr>
          <p:cNvPr id="14356" name="Text Box 26"/>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smtClean="0">
                <a:solidFill>
                  <a:srgbClr val="009200"/>
                </a:solidFill>
                <a:latin typeface="Arial" pitchFamily="34" charset="0"/>
                <a:ea typeface="MS PGothic" pitchFamily="34" charset="-128"/>
              </a:rPr>
              <a:t>Things to keep in mind!</a:t>
            </a:r>
          </a:p>
        </p:txBody>
      </p:sp>
      <p:grpSp>
        <p:nvGrpSpPr>
          <p:cNvPr id="14357" name="Group 27"/>
          <p:cNvGrpSpPr>
            <a:grpSpLocks/>
          </p:cNvGrpSpPr>
          <p:nvPr>
            <p:custDataLst>
              <p:tags r:id="rId1"/>
            </p:custDataLst>
          </p:nvPr>
        </p:nvGrpSpPr>
        <p:grpSpPr bwMode="auto">
          <a:xfrm>
            <a:off x="8382000" y="5486400"/>
            <a:ext cx="457200" cy="533400"/>
            <a:chOff x="2928" y="1051"/>
            <a:chExt cx="840" cy="957"/>
          </a:xfrm>
        </p:grpSpPr>
        <p:sp>
          <p:nvSpPr>
            <p:cNvPr id="14361" name="Freeform 28"/>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4362" name="Oval 2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3" name="Oval 3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4" name="Oval 3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5" name="Oval 3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6" name="Oval 3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7" name="Oval 3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8" name="Oval 3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69" name="AutoShape 3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4370" name="Freeform 3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1" name="Freeform 3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4372" name="Freeform 3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4373" name="Freeform 4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4358" name="Rectangle 45"/>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sz="1000" smtClean="0">
                <a:solidFill>
                  <a:srgbClr val="000000"/>
                </a:solidFill>
                <a:ea typeface="MS PGothic" pitchFamily="34" charset="-128"/>
              </a:rPr>
              <a:t>Pomonian?</a:t>
            </a:r>
          </a:p>
        </p:txBody>
      </p:sp>
      <p:sp>
        <p:nvSpPr>
          <p:cNvPr id="14359" name="Oval 46"/>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Object</a:t>
            </a:r>
          </a:p>
        </p:txBody>
      </p:sp>
      <p:sp>
        <p:nvSpPr>
          <p:cNvPr id="14360" name="Line 47"/>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Tree>
    <p:extLst>
      <p:ext uri="{BB962C8B-B14F-4D97-AF65-F5344CB8AC3E}">
        <p14:creationId xmlns:p14="http://schemas.microsoft.com/office/powerpoint/2010/main" val="22429397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5"/>
          <p:cNvSpPr>
            <a:spLocks noChangeArrowheads="1"/>
          </p:cNvSpPr>
          <p:nvPr/>
        </p:nvSpPr>
        <p:spPr bwMode="auto">
          <a:xfrm>
            <a:off x="509588" y="3338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Student</a:t>
            </a:r>
          </a:p>
        </p:txBody>
      </p:sp>
      <p:sp>
        <p:nvSpPr>
          <p:cNvPr id="15363" name="Oval 6"/>
          <p:cNvSpPr>
            <a:spLocks noChangeArrowheads="1"/>
          </p:cNvSpPr>
          <p:nvPr/>
        </p:nvSpPr>
        <p:spPr bwMode="auto">
          <a:xfrm>
            <a:off x="503238" y="4862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Mudder</a:t>
            </a:r>
          </a:p>
        </p:txBody>
      </p:sp>
      <p:sp>
        <p:nvSpPr>
          <p:cNvPr id="15364" name="Oval 7"/>
          <p:cNvSpPr>
            <a:spLocks noChangeArrowheads="1"/>
          </p:cNvSpPr>
          <p:nvPr/>
        </p:nvSpPr>
        <p:spPr bwMode="auto">
          <a:xfrm>
            <a:off x="541338" y="1814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Person</a:t>
            </a:r>
          </a:p>
        </p:txBody>
      </p:sp>
      <p:sp>
        <p:nvSpPr>
          <p:cNvPr id="15365" name="Line 8"/>
          <p:cNvSpPr>
            <a:spLocks noChangeShapeType="1"/>
          </p:cNvSpPr>
          <p:nvPr/>
        </p:nvSpPr>
        <p:spPr bwMode="auto">
          <a:xfrm flipH="1">
            <a:off x="1397000" y="2601913"/>
            <a:ext cx="30163"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6" name="Line 9"/>
          <p:cNvSpPr>
            <a:spLocks noChangeShapeType="1"/>
          </p:cNvSpPr>
          <p:nvPr/>
        </p:nvSpPr>
        <p:spPr bwMode="auto">
          <a:xfrm>
            <a:off x="1376363" y="4133850"/>
            <a:ext cx="1587" cy="6921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7" name="Oval 10"/>
          <p:cNvSpPr>
            <a:spLocks noChangeArrowheads="1"/>
          </p:cNvSpPr>
          <p:nvPr/>
        </p:nvSpPr>
        <p:spPr bwMode="auto">
          <a:xfrm>
            <a:off x="3124200" y="26670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Circus Performer</a:t>
            </a:r>
          </a:p>
        </p:txBody>
      </p:sp>
      <p:sp>
        <p:nvSpPr>
          <p:cNvPr id="15368" name="Line 11"/>
          <p:cNvSpPr>
            <a:spLocks noChangeShapeType="1"/>
          </p:cNvSpPr>
          <p:nvPr/>
        </p:nvSpPr>
        <p:spPr bwMode="auto">
          <a:xfrm>
            <a:off x="2259013" y="2324100"/>
            <a:ext cx="931862" cy="546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69" name="Oval 12"/>
          <p:cNvSpPr>
            <a:spLocks noChangeArrowheads="1"/>
          </p:cNvSpPr>
          <p:nvPr/>
        </p:nvSpPr>
        <p:spPr bwMode="auto">
          <a:xfrm>
            <a:off x="5334000" y="24384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Teacher</a:t>
            </a:r>
          </a:p>
        </p:txBody>
      </p:sp>
      <p:sp>
        <p:nvSpPr>
          <p:cNvPr id="15370" name="Line 13"/>
          <p:cNvSpPr>
            <a:spLocks noChangeShapeType="1"/>
          </p:cNvSpPr>
          <p:nvPr/>
        </p:nvSpPr>
        <p:spPr bwMode="auto">
          <a:xfrm>
            <a:off x="2309813" y="2182813"/>
            <a:ext cx="3194050"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1" name="Line 14"/>
          <p:cNvSpPr>
            <a:spLocks noChangeShapeType="1"/>
          </p:cNvSpPr>
          <p:nvPr/>
        </p:nvSpPr>
        <p:spPr bwMode="auto">
          <a:xfrm>
            <a:off x="2279650" y="38004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2" name="Oval 15"/>
          <p:cNvSpPr>
            <a:spLocks noChangeArrowheads="1"/>
          </p:cNvSpPr>
          <p:nvPr/>
        </p:nvSpPr>
        <p:spPr bwMode="auto">
          <a:xfrm>
            <a:off x="3505200" y="40386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ea typeface="MS PGothic" pitchFamily="34" charset="-128"/>
              </a:rPr>
              <a:t>Pomonan?</a:t>
            </a:r>
          </a:p>
        </p:txBody>
      </p:sp>
      <p:sp>
        <p:nvSpPr>
          <p:cNvPr id="15373" name="Line 16"/>
          <p:cNvSpPr>
            <a:spLocks noChangeShapeType="1"/>
          </p:cNvSpPr>
          <p:nvPr/>
        </p:nvSpPr>
        <p:spPr bwMode="auto">
          <a:xfrm>
            <a:off x="2216150" y="5400675"/>
            <a:ext cx="1254125" cy="4460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4" name="Oval 17"/>
          <p:cNvSpPr>
            <a:spLocks noChangeArrowheads="1"/>
          </p:cNvSpPr>
          <p:nvPr/>
        </p:nvSpPr>
        <p:spPr bwMode="auto">
          <a:xfrm>
            <a:off x="3441700" y="563880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Westie</a:t>
            </a:r>
          </a:p>
        </p:txBody>
      </p:sp>
      <p:sp>
        <p:nvSpPr>
          <p:cNvPr id="15375" name="Line 18"/>
          <p:cNvSpPr>
            <a:spLocks noChangeShapeType="1"/>
          </p:cNvSpPr>
          <p:nvPr/>
        </p:nvSpPr>
        <p:spPr bwMode="auto">
          <a:xfrm>
            <a:off x="2278063" y="3706813"/>
            <a:ext cx="4164012" cy="4238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5376" name="Oval 19"/>
          <p:cNvSpPr>
            <a:spLocks noChangeArrowheads="1"/>
          </p:cNvSpPr>
          <p:nvPr/>
        </p:nvSpPr>
        <p:spPr bwMode="auto">
          <a:xfrm>
            <a:off x="6397625" y="39052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200" smtClean="0">
                <a:solidFill>
                  <a:srgbClr val="000000"/>
                </a:solidFill>
                <a:ea typeface="MS PGothic" pitchFamily="34" charset="-128"/>
              </a:rPr>
              <a:t>Pasadena Institute of </a:t>
            </a:r>
          </a:p>
          <a:p>
            <a:pPr>
              <a:spcBef>
                <a:spcPct val="0"/>
              </a:spcBef>
            </a:pPr>
            <a:r>
              <a:rPr lang="en-US" altLang="en-US" sz="1200" smtClean="0">
                <a:solidFill>
                  <a:srgbClr val="000000"/>
                </a:solidFill>
                <a:ea typeface="MS PGothic" pitchFamily="34" charset="-128"/>
              </a:rPr>
              <a:t>Technology Student</a:t>
            </a:r>
          </a:p>
        </p:txBody>
      </p:sp>
      <p:sp>
        <p:nvSpPr>
          <p:cNvPr id="15377" name="Text Box 21"/>
          <p:cNvSpPr txBox="1">
            <a:spLocks noChangeArrowheads="1"/>
          </p:cNvSpPr>
          <p:nvPr/>
        </p:nvSpPr>
        <p:spPr bwMode="auto">
          <a:xfrm>
            <a:off x="6019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a Westie </a:t>
            </a:r>
            <a:r>
              <a:rPr lang="en-US" altLang="en-US" i="1" smtClean="0">
                <a:solidFill>
                  <a:srgbClr val="009200"/>
                </a:solidFill>
                <a:ea typeface="MS PGothic" pitchFamily="34" charset="-128"/>
              </a:rPr>
              <a:t>is a </a:t>
            </a:r>
            <a:r>
              <a:rPr lang="en-US" altLang="en-US" smtClean="0">
                <a:solidFill>
                  <a:srgbClr val="009200"/>
                </a:solidFill>
                <a:ea typeface="MS PGothic" pitchFamily="34" charset="-128"/>
              </a:rPr>
              <a:t>Person…</a:t>
            </a:r>
          </a:p>
        </p:txBody>
      </p:sp>
      <p:sp>
        <p:nvSpPr>
          <p:cNvPr id="15378" name="Text Box 22"/>
          <p:cNvSpPr txBox="1">
            <a:spLocks noChangeArrowheads="1"/>
          </p:cNvSpPr>
          <p:nvPr/>
        </p:nvSpPr>
        <p:spPr bwMode="auto">
          <a:xfrm>
            <a:off x="6019800" y="644525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mtClean="0">
                <a:solidFill>
                  <a:srgbClr val="009200"/>
                </a:solidFill>
                <a:ea typeface="MS PGothic" pitchFamily="34" charset="-128"/>
              </a:rPr>
              <a:t>"everything" </a:t>
            </a:r>
            <a:r>
              <a:rPr lang="en-US" altLang="en-US" i="1" smtClean="0">
                <a:solidFill>
                  <a:srgbClr val="009200"/>
                </a:solidFill>
                <a:ea typeface="MS PGothic" pitchFamily="34" charset="-128"/>
              </a:rPr>
              <a:t>is an </a:t>
            </a:r>
            <a:r>
              <a:rPr lang="en-US" altLang="en-US" smtClean="0">
                <a:solidFill>
                  <a:srgbClr val="009200"/>
                </a:solidFill>
                <a:ea typeface="MS PGothic" pitchFamily="34" charset="-128"/>
              </a:rPr>
              <a:t>Object…</a:t>
            </a:r>
          </a:p>
        </p:txBody>
      </p:sp>
      <p:sp>
        <p:nvSpPr>
          <p:cNvPr id="15379" name="Text Box 23"/>
          <p:cNvSpPr txBox="1">
            <a:spLocks noChangeArrowheads="1"/>
          </p:cNvSpPr>
          <p:nvPr/>
        </p:nvSpPr>
        <p:spPr bwMode="auto">
          <a:xfrm>
            <a:off x="7162800" y="5334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r"/>
            <a:r>
              <a:rPr lang="en-US" altLang="en-US" sz="1200" smtClean="0">
                <a:solidFill>
                  <a:srgbClr val="009200"/>
                </a:solidFill>
                <a:latin typeface="Arial" pitchFamily="34" charset="0"/>
                <a:ea typeface="MS PGothic" pitchFamily="34" charset="-128"/>
              </a:rPr>
              <a:t>Things to keep in mind!</a:t>
            </a:r>
          </a:p>
        </p:txBody>
      </p:sp>
      <p:sp>
        <p:nvSpPr>
          <p:cNvPr id="15380" name="Rectangle 38"/>
          <p:cNvSpPr>
            <a:spLocks noChangeArrowheads="1"/>
          </p:cNvSpPr>
          <p:nvPr/>
        </p:nvSpPr>
        <p:spPr bwMode="auto">
          <a:xfrm>
            <a:off x="4002088" y="4489450"/>
            <a:ext cx="755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r>
              <a:rPr lang="en-US" altLang="en-US" sz="1000" smtClean="0">
                <a:solidFill>
                  <a:srgbClr val="000000"/>
                </a:solidFill>
                <a:ea typeface="MS PGothic" pitchFamily="34" charset="-128"/>
              </a:rPr>
              <a:t>Pomonian?</a:t>
            </a:r>
          </a:p>
        </p:txBody>
      </p:sp>
      <p:sp>
        <p:nvSpPr>
          <p:cNvPr id="15381" name="Oval 39"/>
          <p:cNvSpPr>
            <a:spLocks noChangeArrowheads="1"/>
          </p:cNvSpPr>
          <p:nvPr/>
        </p:nvSpPr>
        <p:spPr bwMode="auto">
          <a:xfrm>
            <a:off x="588963" y="27305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ea typeface="MS PGothic" pitchFamily="34" charset="-128"/>
              </a:rPr>
              <a:t>Object</a:t>
            </a:r>
          </a:p>
        </p:txBody>
      </p:sp>
      <p:sp>
        <p:nvSpPr>
          <p:cNvPr id="15382" name="Line 40"/>
          <p:cNvSpPr>
            <a:spLocks noChangeShapeType="1"/>
          </p:cNvSpPr>
          <p:nvPr/>
        </p:nvSpPr>
        <p:spPr bwMode="auto">
          <a:xfrm flipH="1">
            <a:off x="1444625" y="1060450"/>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pic>
        <p:nvPicPr>
          <p:cNvPr id="15383" name="Picture 41" descr="Picture 2"/>
          <p:cNvPicPr>
            <a:picLocks noChangeAspect="1" noChangeArrowheads="1"/>
          </p:cNvPicPr>
          <p:nvPr/>
        </p:nvPicPr>
        <p:blipFill>
          <a:blip r:embed="rId17">
            <a:extLst>
              <a:ext uri="{28A0092B-C50C-407E-A947-70E740481C1C}">
                <a14:useLocalDpi xmlns:a14="http://schemas.microsoft.com/office/drawing/2010/main" val="0"/>
              </a:ext>
            </a:extLst>
          </a:blip>
          <a:srcRect t="3334"/>
          <a:stretch>
            <a:fillRect/>
          </a:stretch>
        </p:blipFill>
        <p:spPr bwMode="auto">
          <a:xfrm>
            <a:off x="278871" y="2737733"/>
            <a:ext cx="25987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42" descr="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0825" y="3719513"/>
            <a:ext cx="6199188" cy="1141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85" name="Rounded Rectangle 1"/>
          <p:cNvSpPr>
            <a:spLocks noChangeArrowheads="1"/>
          </p:cNvSpPr>
          <p:nvPr/>
        </p:nvSpPr>
        <p:spPr bwMode="auto">
          <a:xfrm>
            <a:off x="3962400" y="4000500"/>
            <a:ext cx="3657600" cy="292100"/>
          </a:xfrm>
          <a:prstGeom prst="roundRect">
            <a:avLst>
              <a:gd name="adj" fmla="val 16667"/>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grpSp>
        <p:nvGrpSpPr>
          <p:cNvPr id="15386" name="Group 34"/>
          <p:cNvGrpSpPr>
            <a:grpSpLocks/>
          </p:cNvGrpSpPr>
          <p:nvPr>
            <p:custDataLst>
              <p:tags r:id="rId1"/>
            </p:custDataLst>
          </p:nvPr>
        </p:nvGrpSpPr>
        <p:grpSpPr bwMode="auto">
          <a:xfrm>
            <a:off x="8382000" y="5486400"/>
            <a:ext cx="457200" cy="533400"/>
            <a:chOff x="2928" y="1051"/>
            <a:chExt cx="840" cy="957"/>
          </a:xfrm>
        </p:grpSpPr>
        <p:sp>
          <p:nvSpPr>
            <p:cNvPr id="15388" name="Freeform 35"/>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5389" name="Oval 36"/>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0" name="Oval 37"/>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1" name="Oval 38"/>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2" name="Oval 39"/>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3" name="Oval 40"/>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4" name="Oval 41"/>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5" name="Oval 42"/>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6" name="AutoShape 43"/>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buFontTx/>
                <a:buChar char="•"/>
              </a:pPr>
              <a:endParaRPr lang="en-US" altLang="en-US" sz="2400" smtClean="0">
                <a:solidFill>
                  <a:srgbClr val="000000"/>
                </a:solidFill>
                <a:ea typeface="MS PGothic" pitchFamily="34" charset="-128"/>
              </a:endParaRPr>
            </a:p>
          </p:txBody>
        </p:sp>
        <p:sp>
          <p:nvSpPr>
            <p:cNvPr id="15397" name="Freeform 44"/>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8" name="Freeform 45"/>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5399" name="Freeform 46"/>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5400" name="Freeform 47"/>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5387" name="Text Box 21"/>
          <p:cNvSpPr txBox="1">
            <a:spLocks noChangeArrowheads="1"/>
          </p:cNvSpPr>
          <p:nvPr/>
        </p:nvSpPr>
        <p:spPr bwMode="auto">
          <a:xfrm>
            <a:off x="3733800" y="258763"/>
            <a:ext cx="5014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smtClean="0">
                <a:solidFill>
                  <a:srgbClr val="000000"/>
                </a:solidFill>
                <a:latin typeface="Cambria" pitchFamily="18" charset="0"/>
                <a:ea typeface="MS PGothic" pitchFamily="34" charset="-128"/>
              </a:rPr>
              <a:t>An inheritance tree</a:t>
            </a:r>
          </a:p>
        </p:txBody>
      </p:sp>
    </p:spTree>
    <p:extLst>
      <p:ext uri="{BB962C8B-B14F-4D97-AF65-F5344CB8AC3E}">
        <p14:creationId xmlns:p14="http://schemas.microsoft.com/office/powerpoint/2010/main" val="2542115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6"/>
          <p:cNvSpPr>
            <a:spLocks noChangeArrowheads="1"/>
          </p:cNvSpPr>
          <p:nvPr>
            <p:custDataLst>
              <p:tags r:id="rId1"/>
            </p:custDataLst>
          </p:nvPr>
        </p:nvSpPr>
        <p:spPr bwMode="auto">
          <a:xfrm>
            <a:off x="3525838" y="1306513"/>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Component</a:t>
            </a:r>
          </a:p>
        </p:txBody>
      </p:sp>
      <p:sp>
        <p:nvSpPr>
          <p:cNvPr id="16387" name="Oval 7"/>
          <p:cNvSpPr>
            <a:spLocks noChangeArrowheads="1"/>
          </p:cNvSpPr>
          <p:nvPr>
            <p:custDataLst>
              <p:tags r:id="rId2"/>
            </p:custDataLst>
          </p:nvPr>
        </p:nvSpPr>
        <p:spPr bwMode="auto">
          <a:xfrm>
            <a:off x="341313" y="2636838"/>
            <a:ext cx="1744662"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latin typeface="Times" charset="0"/>
                <a:ea typeface="MS PGothic" pitchFamily="34" charset="-128"/>
              </a:rPr>
              <a:t>TextComponent</a:t>
            </a:r>
          </a:p>
        </p:txBody>
      </p:sp>
      <p:sp>
        <p:nvSpPr>
          <p:cNvPr id="16388" name="Oval 8"/>
          <p:cNvSpPr>
            <a:spLocks noChangeArrowheads="1"/>
          </p:cNvSpPr>
          <p:nvPr>
            <p:custDataLst>
              <p:tags r:id="rId3"/>
            </p:custDataLst>
          </p:nvPr>
        </p:nvSpPr>
        <p:spPr bwMode="auto">
          <a:xfrm>
            <a:off x="2462213" y="2641600"/>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Button</a:t>
            </a:r>
          </a:p>
        </p:txBody>
      </p:sp>
      <p:sp>
        <p:nvSpPr>
          <p:cNvPr id="16389" name="Oval 9"/>
          <p:cNvSpPr>
            <a:spLocks noChangeArrowheads="1"/>
          </p:cNvSpPr>
          <p:nvPr>
            <p:custDataLst>
              <p:tags r:id="rId4"/>
            </p:custDataLst>
          </p:nvPr>
        </p:nvSpPr>
        <p:spPr bwMode="auto">
          <a:xfrm>
            <a:off x="4730750" y="2678113"/>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Container</a:t>
            </a:r>
          </a:p>
        </p:txBody>
      </p:sp>
      <p:sp>
        <p:nvSpPr>
          <p:cNvPr id="16390" name="Line 10"/>
          <p:cNvSpPr>
            <a:spLocks noChangeShapeType="1"/>
          </p:cNvSpPr>
          <p:nvPr>
            <p:custDataLst>
              <p:tags r:id="rId5"/>
            </p:custDataLst>
          </p:nvPr>
        </p:nvSpPr>
        <p:spPr bwMode="auto">
          <a:xfrm flipH="1">
            <a:off x="1230313" y="2071688"/>
            <a:ext cx="3143250" cy="5238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1" name="Line 11"/>
          <p:cNvSpPr>
            <a:spLocks noChangeShapeType="1"/>
          </p:cNvSpPr>
          <p:nvPr>
            <p:custDataLst>
              <p:tags r:id="rId6"/>
            </p:custDataLst>
          </p:nvPr>
        </p:nvSpPr>
        <p:spPr bwMode="auto">
          <a:xfrm>
            <a:off x="4394200" y="2060575"/>
            <a:ext cx="3406775"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2" name="Line 12"/>
          <p:cNvSpPr>
            <a:spLocks noChangeShapeType="1"/>
          </p:cNvSpPr>
          <p:nvPr>
            <p:custDataLst>
              <p:tags r:id="rId7"/>
            </p:custDataLst>
          </p:nvPr>
        </p:nvSpPr>
        <p:spPr bwMode="auto">
          <a:xfrm>
            <a:off x="4403725" y="2071688"/>
            <a:ext cx="1209675" cy="595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3" name="Oval 13"/>
          <p:cNvSpPr>
            <a:spLocks noChangeArrowheads="1"/>
          </p:cNvSpPr>
          <p:nvPr>
            <p:custDataLst>
              <p:tags r:id="rId8"/>
            </p:custDataLst>
          </p:nvPr>
        </p:nvSpPr>
        <p:spPr bwMode="auto">
          <a:xfrm>
            <a:off x="6959600" y="2660650"/>
            <a:ext cx="1744663"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ea typeface="MS PGothic" pitchFamily="34" charset="-128"/>
              </a:rPr>
              <a:t>List</a:t>
            </a:r>
          </a:p>
        </p:txBody>
      </p:sp>
      <p:sp>
        <p:nvSpPr>
          <p:cNvPr id="16394" name="Line 14"/>
          <p:cNvSpPr>
            <a:spLocks noChangeShapeType="1"/>
          </p:cNvSpPr>
          <p:nvPr>
            <p:custDataLst>
              <p:tags r:id="rId9"/>
            </p:custDataLst>
          </p:nvPr>
        </p:nvSpPr>
        <p:spPr bwMode="auto">
          <a:xfrm flipH="1">
            <a:off x="3286125" y="2073275"/>
            <a:ext cx="1049338" cy="5540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5" name="Oval 15"/>
          <p:cNvSpPr>
            <a:spLocks noChangeArrowheads="1"/>
          </p:cNvSpPr>
          <p:nvPr>
            <p:custDataLst>
              <p:tags r:id="rId10"/>
            </p:custDataLst>
          </p:nvPr>
        </p:nvSpPr>
        <p:spPr bwMode="auto">
          <a:xfrm>
            <a:off x="1416050" y="4035425"/>
            <a:ext cx="1239838"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TextField</a:t>
            </a:r>
          </a:p>
        </p:txBody>
      </p:sp>
      <p:sp>
        <p:nvSpPr>
          <p:cNvPr id="16396" name="Oval 16"/>
          <p:cNvSpPr>
            <a:spLocks noChangeArrowheads="1"/>
          </p:cNvSpPr>
          <p:nvPr>
            <p:custDataLst>
              <p:tags r:id="rId11"/>
            </p:custDataLst>
          </p:nvPr>
        </p:nvSpPr>
        <p:spPr bwMode="auto">
          <a:xfrm>
            <a:off x="138113" y="40052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TextArea</a:t>
            </a:r>
            <a:endParaRPr lang="en-US" altLang="en-US" sz="2400" smtClean="0">
              <a:solidFill>
                <a:srgbClr val="000000"/>
              </a:solidFill>
              <a:latin typeface="Times" charset="0"/>
              <a:ea typeface="MS PGothic" pitchFamily="34" charset="-128"/>
            </a:endParaRPr>
          </a:p>
        </p:txBody>
      </p:sp>
      <p:sp>
        <p:nvSpPr>
          <p:cNvPr id="16397" name="Line 17"/>
          <p:cNvSpPr>
            <a:spLocks noChangeShapeType="1"/>
          </p:cNvSpPr>
          <p:nvPr>
            <p:custDataLst>
              <p:tags r:id="rId12"/>
            </p:custDataLst>
          </p:nvPr>
        </p:nvSpPr>
        <p:spPr bwMode="auto">
          <a:xfrm flipH="1">
            <a:off x="744538" y="342265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8" name="Line 18"/>
          <p:cNvSpPr>
            <a:spLocks noChangeShapeType="1"/>
          </p:cNvSpPr>
          <p:nvPr>
            <p:custDataLst>
              <p:tags r:id="rId13"/>
            </p:custDataLst>
          </p:nvPr>
        </p:nvSpPr>
        <p:spPr bwMode="auto">
          <a:xfrm>
            <a:off x="1209675" y="342265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399" name="Oval 19"/>
          <p:cNvSpPr>
            <a:spLocks noChangeArrowheads="1"/>
          </p:cNvSpPr>
          <p:nvPr>
            <p:custDataLst>
              <p:tags r:id="rId14"/>
            </p:custDataLst>
          </p:nvPr>
        </p:nvSpPr>
        <p:spPr bwMode="auto">
          <a:xfrm>
            <a:off x="5811838" y="4067175"/>
            <a:ext cx="1239837"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Panel</a:t>
            </a:r>
          </a:p>
        </p:txBody>
      </p:sp>
      <p:sp>
        <p:nvSpPr>
          <p:cNvPr id="16400" name="Oval 20"/>
          <p:cNvSpPr>
            <a:spLocks noChangeArrowheads="1"/>
          </p:cNvSpPr>
          <p:nvPr>
            <p:custDataLst>
              <p:tags r:id="rId15"/>
            </p:custDataLst>
          </p:nvPr>
        </p:nvSpPr>
        <p:spPr bwMode="auto">
          <a:xfrm>
            <a:off x="4533900" y="4037013"/>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Window</a:t>
            </a:r>
            <a:endParaRPr lang="en-US" altLang="en-US" sz="2400" smtClean="0">
              <a:solidFill>
                <a:srgbClr val="000000"/>
              </a:solidFill>
              <a:latin typeface="Times" charset="0"/>
              <a:ea typeface="MS PGothic" pitchFamily="34" charset="-128"/>
            </a:endParaRPr>
          </a:p>
        </p:txBody>
      </p:sp>
      <p:sp>
        <p:nvSpPr>
          <p:cNvPr id="16401" name="Line 21"/>
          <p:cNvSpPr>
            <a:spLocks noChangeShapeType="1"/>
          </p:cNvSpPr>
          <p:nvPr>
            <p:custDataLst>
              <p:tags r:id="rId16"/>
            </p:custDataLst>
          </p:nvPr>
        </p:nvSpPr>
        <p:spPr bwMode="auto">
          <a:xfrm flipH="1">
            <a:off x="5140325" y="3454400"/>
            <a:ext cx="454025" cy="584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2" name="Line 22"/>
          <p:cNvSpPr>
            <a:spLocks noChangeShapeType="1"/>
          </p:cNvSpPr>
          <p:nvPr>
            <p:custDataLst>
              <p:tags r:id="rId17"/>
            </p:custDataLst>
          </p:nvPr>
        </p:nvSpPr>
        <p:spPr bwMode="auto">
          <a:xfrm>
            <a:off x="5605463" y="3454400"/>
            <a:ext cx="774700" cy="604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3" name="Oval 23"/>
          <p:cNvSpPr>
            <a:spLocks noChangeArrowheads="1"/>
          </p:cNvSpPr>
          <p:nvPr>
            <p:custDataLst>
              <p:tags r:id="rId18"/>
            </p:custDataLst>
          </p:nvPr>
        </p:nvSpPr>
        <p:spPr bwMode="auto">
          <a:xfrm>
            <a:off x="4313238" y="5067300"/>
            <a:ext cx="73501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Frame</a:t>
            </a:r>
            <a:endParaRPr lang="en-US" altLang="en-US" sz="2400" smtClean="0">
              <a:solidFill>
                <a:srgbClr val="000000"/>
              </a:solidFill>
              <a:latin typeface="Times" charset="0"/>
              <a:ea typeface="MS PGothic" pitchFamily="34" charset="-128"/>
            </a:endParaRPr>
          </a:p>
        </p:txBody>
      </p:sp>
      <p:sp>
        <p:nvSpPr>
          <p:cNvPr id="16404" name="Oval 24"/>
          <p:cNvSpPr>
            <a:spLocks noChangeArrowheads="1"/>
          </p:cNvSpPr>
          <p:nvPr>
            <p:custDataLst>
              <p:tags r:id="rId19"/>
            </p:custDataLst>
          </p:nvPr>
        </p:nvSpPr>
        <p:spPr bwMode="auto">
          <a:xfrm>
            <a:off x="5121275" y="5087938"/>
            <a:ext cx="73501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Dialog</a:t>
            </a:r>
            <a:endParaRPr lang="en-US" altLang="en-US" sz="2400" smtClean="0">
              <a:solidFill>
                <a:srgbClr val="000000"/>
              </a:solidFill>
              <a:latin typeface="Times" charset="0"/>
              <a:ea typeface="MS PGothic" pitchFamily="34" charset="-128"/>
            </a:endParaRPr>
          </a:p>
        </p:txBody>
      </p:sp>
      <p:sp>
        <p:nvSpPr>
          <p:cNvPr id="16405" name="Oval 25"/>
          <p:cNvSpPr>
            <a:spLocks noChangeArrowheads="1"/>
          </p:cNvSpPr>
          <p:nvPr>
            <p:custDataLst>
              <p:tags r:id="rId20"/>
            </p:custDataLst>
          </p:nvPr>
        </p:nvSpPr>
        <p:spPr bwMode="auto">
          <a:xfrm>
            <a:off x="6503988" y="5329238"/>
            <a:ext cx="965200" cy="5349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JApplet</a:t>
            </a:r>
            <a:endParaRPr lang="en-US" altLang="en-US" sz="2400" smtClean="0">
              <a:solidFill>
                <a:srgbClr val="000000"/>
              </a:solidFill>
              <a:latin typeface="Times" charset="0"/>
              <a:ea typeface="MS PGothic" pitchFamily="34" charset="-128"/>
            </a:endParaRPr>
          </a:p>
        </p:txBody>
      </p:sp>
      <p:sp>
        <p:nvSpPr>
          <p:cNvPr id="16406" name="Line 26"/>
          <p:cNvSpPr>
            <a:spLocks noChangeShapeType="1"/>
          </p:cNvSpPr>
          <p:nvPr>
            <p:custDataLst>
              <p:tags r:id="rId21"/>
            </p:custDataLst>
          </p:nvPr>
        </p:nvSpPr>
        <p:spPr bwMode="auto">
          <a:xfrm flipH="1">
            <a:off x="4686300" y="4803775"/>
            <a:ext cx="433388" cy="261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7" name="Line 27"/>
          <p:cNvSpPr>
            <a:spLocks noChangeShapeType="1"/>
          </p:cNvSpPr>
          <p:nvPr>
            <p:custDataLst>
              <p:tags r:id="rId22"/>
            </p:custDataLst>
          </p:nvPr>
        </p:nvSpPr>
        <p:spPr bwMode="auto">
          <a:xfrm>
            <a:off x="5119688" y="4803775"/>
            <a:ext cx="361950" cy="271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8" name="Line 28"/>
          <p:cNvSpPr>
            <a:spLocks noChangeShapeType="1"/>
          </p:cNvSpPr>
          <p:nvPr>
            <p:custDataLst>
              <p:tags r:id="rId23"/>
            </p:custDataLst>
          </p:nvPr>
        </p:nvSpPr>
        <p:spPr bwMode="auto">
          <a:xfrm>
            <a:off x="7051675" y="4456113"/>
            <a:ext cx="449263" cy="355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09" name="Oval 29"/>
          <p:cNvSpPr>
            <a:spLocks noChangeArrowheads="1"/>
          </p:cNvSpPr>
          <p:nvPr>
            <p:custDataLst>
              <p:tags r:id="rId24"/>
            </p:custDataLst>
          </p:nvPr>
        </p:nvSpPr>
        <p:spPr bwMode="auto">
          <a:xfrm>
            <a:off x="201613" y="1541463"/>
            <a:ext cx="1239837"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Checkbox</a:t>
            </a:r>
          </a:p>
        </p:txBody>
      </p:sp>
      <p:sp>
        <p:nvSpPr>
          <p:cNvPr id="16410" name="Oval 30"/>
          <p:cNvSpPr>
            <a:spLocks noChangeArrowheads="1"/>
          </p:cNvSpPr>
          <p:nvPr>
            <p:custDataLst>
              <p:tags r:id="rId25"/>
            </p:custDataLst>
          </p:nvPr>
        </p:nvSpPr>
        <p:spPr bwMode="auto">
          <a:xfrm>
            <a:off x="7419975" y="1538288"/>
            <a:ext cx="1239838"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Choice</a:t>
            </a:r>
          </a:p>
        </p:txBody>
      </p:sp>
      <p:sp>
        <p:nvSpPr>
          <p:cNvPr id="16411" name="Line 31"/>
          <p:cNvSpPr>
            <a:spLocks noChangeShapeType="1"/>
          </p:cNvSpPr>
          <p:nvPr>
            <p:custDataLst>
              <p:tags r:id="rId26"/>
            </p:custDataLst>
          </p:nvPr>
        </p:nvSpPr>
        <p:spPr bwMode="auto">
          <a:xfrm flipH="1" flipV="1">
            <a:off x="1470025" y="2001838"/>
            <a:ext cx="2871788" cy="66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12" name="Line 32"/>
          <p:cNvSpPr>
            <a:spLocks noChangeShapeType="1"/>
          </p:cNvSpPr>
          <p:nvPr>
            <p:custDataLst>
              <p:tags r:id="rId27"/>
            </p:custDataLst>
          </p:nvPr>
        </p:nvSpPr>
        <p:spPr bwMode="auto">
          <a:xfrm flipV="1">
            <a:off x="4384675" y="1951038"/>
            <a:ext cx="2998788" cy="1254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13" name="Text Box 33"/>
          <p:cNvSpPr txBox="1">
            <a:spLocks noChangeArrowheads="1"/>
          </p:cNvSpPr>
          <p:nvPr>
            <p:custDataLst>
              <p:tags r:id="rId28"/>
            </p:custDataLst>
          </p:nvPr>
        </p:nvSpPr>
        <p:spPr bwMode="auto">
          <a:xfrm>
            <a:off x="5884863" y="949325"/>
            <a:ext cx="2543175" cy="349250"/>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mtClean="0">
                <a:solidFill>
                  <a:srgbClr val="0333FF"/>
                </a:solidFill>
                <a:latin typeface="Sand" charset="0"/>
                <a:ea typeface="MS PGothic" pitchFamily="34" charset="-128"/>
              </a:rPr>
              <a:t>Java'</a:t>
            </a:r>
            <a:r>
              <a:rPr lang="en-US" altLang="ja-JP" smtClean="0">
                <a:solidFill>
                  <a:srgbClr val="0333FF"/>
                </a:solidFill>
                <a:latin typeface="Sand" charset="0"/>
                <a:ea typeface="MS PGothic" pitchFamily="34" charset="-128"/>
              </a:rPr>
              <a:t>s  GUI classes</a:t>
            </a:r>
            <a:endParaRPr lang="en-US" altLang="en-US" smtClean="0">
              <a:solidFill>
                <a:srgbClr val="0333FF"/>
              </a:solidFill>
              <a:latin typeface="Sand" charset="0"/>
              <a:ea typeface="MS PGothic" pitchFamily="34" charset="-128"/>
            </a:endParaRPr>
          </a:p>
        </p:txBody>
      </p:sp>
      <p:sp>
        <p:nvSpPr>
          <p:cNvPr id="16414" name="Oval 34"/>
          <p:cNvSpPr>
            <a:spLocks noChangeArrowheads="1"/>
          </p:cNvSpPr>
          <p:nvPr>
            <p:custDataLst>
              <p:tags r:id="rId29"/>
            </p:custDataLst>
          </p:nvPr>
        </p:nvSpPr>
        <p:spPr bwMode="auto">
          <a:xfrm>
            <a:off x="7500938" y="6172200"/>
            <a:ext cx="1219200" cy="534988"/>
          </a:xfrm>
          <a:prstGeom prst="ellipse">
            <a:avLst/>
          </a:prstGeom>
          <a:noFill/>
          <a:ln w="1905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9200"/>
                </a:solidFill>
                <a:latin typeface="Times" charset="0"/>
                <a:ea typeface="MS PGothic" pitchFamily="34" charset="-128"/>
              </a:rPr>
              <a:t>Spampede</a:t>
            </a:r>
            <a:endParaRPr lang="en-US" altLang="en-US" sz="2400" smtClean="0">
              <a:solidFill>
                <a:srgbClr val="009200"/>
              </a:solidFill>
              <a:latin typeface="Times" charset="0"/>
              <a:ea typeface="MS PGothic" pitchFamily="34" charset="-128"/>
            </a:endParaRPr>
          </a:p>
        </p:txBody>
      </p:sp>
      <p:sp>
        <p:nvSpPr>
          <p:cNvPr id="16415" name="Line 35"/>
          <p:cNvSpPr>
            <a:spLocks noChangeShapeType="1"/>
          </p:cNvSpPr>
          <p:nvPr>
            <p:custDataLst>
              <p:tags r:id="rId30"/>
            </p:custDataLst>
          </p:nvPr>
        </p:nvSpPr>
        <p:spPr bwMode="auto">
          <a:xfrm>
            <a:off x="7383463" y="5791200"/>
            <a:ext cx="392112" cy="414338"/>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grpSp>
        <p:nvGrpSpPr>
          <p:cNvPr id="16416" name="Group 53"/>
          <p:cNvGrpSpPr>
            <a:grpSpLocks/>
          </p:cNvGrpSpPr>
          <p:nvPr>
            <p:custDataLst>
              <p:tags r:id="rId31"/>
            </p:custDataLst>
          </p:nvPr>
        </p:nvGrpSpPr>
        <p:grpSpPr bwMode="auto">
          <a:xfrm>
            <a:off x="4945063" y="6119813"/>
            <a:ext cx="369887" cy="393700"/>
            <a:chOff x="2928" y="1051"/>
            <a:chExt cx="840" cy="957"/>
          </a:xfrm>
        </p:grpSpPr>
        <p:sp>
          <p:nvSpPr>
            <p:cNvPr id="16422" name="Freeform 54"/>
            <p:cNvSpPr>
              <a:spLocks/>
            </p:cNvSpPr>
            <p:nvPr>
              <p:custDataLst>
                <p:tags r:id="rId36"/>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1800" smtClean="0">
                <a:solidFill>
                  <a:srgbClr val="000000"/>
                </a:solidFill>
                <a:latin typeface="Times New Roman" pitchFamily="18" charset="0"/>
              </a:endParaRPr>
            </a:p>
          </p:txBody>
        </p:sp>
        <p:sp>
          <p:nvSpPr>
            <p:cNvPr id="16423" name="Oval 55"/>
            <p:cNvSpPr>
              <a:spLocks noChangeArrowheads="1"/>
            </p:cNvSpPr>
            <p:nvPr>
              <p:custDataLst>
                <p:tags r:id="rId37"/>
              </p:custDataLst>
            </p:nvPr>
          </p:nvSpPr>
          <p:spPr bwMode="auto">
            <a:xfrm>
              <a:off x="2964" y="1240"/>
              <a:ext cx="779" cy="671"/>
            </a:xfrm>
            <a:prstGeom prst="ellipse">
              <a:avLst/>
            </a:prstGeom>
            <a:solidFill>
              <a:srgbClr val="9ECC46"/>
            </a:solidFill>
            <a:ln w="9525">
              <a:solidFill>
                <a:srgbClr val="FFCC99"/>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4" name="Oval 56"/>
            <p:cNvSpPr>
              <a:spLocks noChangeArrowheads="1"/>
            </p:cNvSpPr>
            <p:nvPr>
              <p:custDataLst>
                <p:tags r:id="rId38"/>
              </p:custDataLst>
            </p:nvPr>
          </p:nvSpPr>
          <p:spPr bwMode="auto">
            <a:xfrm rot="-1967255">
              <a:off x="3040" y="1383"/>
              <a:ext cx="184" cy="19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5" name="Oval 57"/>
            <p:cNvSpPr>
              <a:spLocks noChangeArrowheads="1"/>
            </p:cNvSpPr>
            <p:nvPr>
              <p:custDataLst>
                <p:tags r:id="rId39"/>
              </p:custDataLst>
            </p:nvPr>
          </p:nvSpPr>
          <p:spPr bwMode="auto">
            <a:xfrm>
              <a:off x="3263" y="1383"/>
              <a:ext cx="220"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6" name="Oval 58"/>
            <p:cNvSpPr>
              <a:spLocks noChangeArrowheads="1"/>
            </p:cNvSpPr>
            <p:nvPr>
              <p:custDataLst>
                <p:tags r:id="rId40"/>
              </p:custDataLst>
            </p:nvPr>
          </p:nvSpPr>
          <p:spPr bwMode="auto">
            <a:xfrm rot="-2071034">
              <a:off x="3519" y="1429"/>
              <a:ext cx="151"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7" name="Oval 59"/>
            <p:cNvSpPr>
              <a:spLocks noChangeArrowheads="1"/>
            </p:cNvSpPr>
            <p:nvPr>
              <p:custDataLst>
                <p:tags r:id="rId41"/>
              </p:custDataLst>
            </p:nvPr>
          </p:nvSpPr>
          <p:spPr bwMode="auto">
            <a:xfrm>
              <a:off x="3119" y="147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8" name="Oval 60"/>
            <p:cNvSpPr>
              <a:spLocks noChangeArrowheads="1"/>
            </p:cNvSpPr>
            <p:nvPr>
              <p:custDataLst>
                <p:tags r:id="rId42"/>
              </p:custDataLst>
            </p:nvPr>
          </p:nvSpPr>
          <p:spPr bwMode="auto">
            <a:xfrm>
              <a:off x="3343" y="1495"/>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29" name="Oval 61"/>
            <p:cNvSpPr>
              <a:spLocks noChangeArrowheads="1"/>
            </p:cNvSpPr>
            <p:nvPr>
              <p:custDataLst>
                <p:tags r:id="rId43"/>
              </p:custDataLst>
            </p:nvPr>
          </p:nvSpPr>
          <p:spPr bwMode="auto">
            <a:xfrm>
              <a:off x="3544" y="1549"/>
              <a:ext cx="54" cy="6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30" name="AutoShape 62"/>
            <p:cNvSpPr>
              <a:spLocks noChangeArrowheads="1"/>
            </p:cNvSpPr>
            <p:nvPr>
              <p:custDataLst>
                <p:tags r:id="rId44"/>
              </p:custDataLst>
            </p:nvPr>
          </p:nvSpPr>
          <p:spPr bwMode="auto">
            <a:xfrm rot="-5400000">
              <a:off x="3291" y="1539"/>
              <a:ext cx="77" cy="443"/>
            </a:xfrm>
            <a:prstGeom prst="moon">
              <a:avLst>
                <a:gd name="adj" fmla="val 50000"/>
              </a:avLst>
            </a:prstGeom>
            <a:solidFill>
              <a:schemeClr val="bg2"/>
            </a:soli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a typeface="MS PGothic" pitchFamily="34" charset="-128"/>
              </a:endParaRPr>
            </a:p>
          </p:txBody>
        </p:sp>
        <p:sp>
          <p:nvSpPr>
            <p:cNvPr id="16431" name="Freeform 63"/>
            <p:cNvSpPr>
              <a:spLocks/>
            </p:cNvSpPr>
            <p:nvPr>
              <p:custDataLst>
                <p:tags r:id="rId4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6432" name="Freeform 64"/>
            <p:cNvSpPr>
              <a:spLocks/>
            </p:cNvSpPr>
            <p:nvPr>
              <p:custDataLst>
                <p:tags r:id="rId4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1800" smtClean="0">
                <a:solidFill>
                  <a:srgbClr val="000000"/>
                </a:solidFill>
                <a:latin typeface="Times New Roman" pitchFamily="18" charset="0"/>
              </a:endParaRPr>
            </a:p>
          </p:txBody>
        </p:sp>
        <p:sp>
          <p:nvSpPr>
            <p:cNvPr id="16433" name="Freeform 65"/>
            <p:cNvSpPr>
              <a:spLocks/>
            </p:cNvSpPr>
            <p:nvPr>
              <p:custDataLst>
                <p:tags r:id="rId4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sp>
          <p:nvSpPr>
            <p:cNvPr id="16434" name="Freeform 66"/>
            <p:cNvSpPr>
              <a:spLocks/>
            </p:cNvSpPr>
            <p:nvPr>
              <p:custDataLst>
                <p:tags r:id="rId4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1800" smtClean="0">
                <a:solidFill>
                  <a:srgbClr val="000000"/>
                </a:solidFill>
                <a:latin typeface="Times New Roman" pitchFamily="18" charset="0"/>
              </a:endParaRPr>
            </a:p>
          </p:txBody>
        </p:sp>
      </p:grpSp>
      <p:sp>
        <p:nvSpPr>
          <p:cNvPr id="16417" name="Line 67"/>
          <p:cNvSpPr>
            <a:spLocks noChangeShapeType="1"/>
          </p:cNvSpPr>
          <p:nvPr>
            <p:custDataLst>
              <p:tags r:id="rId32"/>
            </p:custDataLst>
          </p:nvPr>
        </p:nvSpPr>
        <p:spPr bwMode="auto">
          <a:xfrm flipH="1">
            <a:off x="5172075" y="5837238"/>
            <a:ext cx="123825" cy="271462"/>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16418" name="Text Box 68"/>
          <p:cNvSpPr txBox="1">
            <a:spLocks noChangeArrowheads="1"/>
          </p:cNvSpPr>
          <p:nvPr>
            <p:custDataLst>
              <p:tags r:id="rId33"/>
            </p:custDataLst>
          </p:nvPr>
        </p:nvSpPr>
        <p:spPr bwMode="auto">
          <a:xfrm>
            <a:off x="3467100" y="6110288"/>
            <a:ext cx="1436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900" smtClean="0">
                <a:solidFill>
                  <a:srgbClr val="009200"/>
                </a:solidFill>
                <a:latin typeface="Arial" pitchFamily="34" charset="0"/>
                <a:ea typeface="MS PGothic" pitchFamily="34" charset="-128"/>
              </a:rPr>
              <a:t>This seemed like the right place for me…</a:t>
            </a:r>
          </a:p>
        </p:txBody>
      </p:sp>
      <p:sp>
        <p:nvSpPr>
          <p:cNvPr id="16419" name="Text Box 21"/>
          <p:cNvSpPr txBox="1">
            <a:spLocks noChangeArrowheads="1"/>
          </p:cNvSpPr>
          <p:nvPr/>
        </p:nvSpPr>
        <p:spPr bwMode="auto">
          <a:xfrm>
            <a:off x="1524000" y="192088"/>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600" dirty="0" err="1" smtClean="0">
                <a:solidFill>
                  <a:srgbClr val="000000"/>
                </a:solidFill>
                <a:latin typeface="Cambria" pitchFamily="18" charset="0"/>
                <a:ea typeface="MS PGothic" pitchFamily="34" charset="-128"/>
              </a:rPr>
              <a:t>Spampede's</a:t>
            </a:r>
            <a:r>
              <a:rPr lang="en-US" altLang="en-US" sz="3600" dirty="0" smtClean="0">
                <a:solidFill>
                  <a:srgbClr val="000000"/>
                </a:solidFill>
                <a:latin typeface="Cambria" pitchFamily="18" charset="0"/>
                <a:ea typeface="MS PGothic" pitchFamily="34" charset="-128"/>
              </a:rPr>
              <a:t> inheritance </a:t>
            </a:r>
            <a:r>
              <a:rPr lang="en-US" altLang="en-US" sz="3600" dirty="0" smtClean="0">
                <a:solidFill>
                  <a:srgbClr val="000000"/>
                </a:solidFill>
                <a:latin typeface="Cambria" pitchFamily="18" charset="0"/>
                <a:ea typeface="MS PGothic" pitchFamily="34" charset="-128"/>
              </a:rPr>
              <a:t>tree</a:t>
            </a:r>
          </a:p>
        </p:txBody>
      </p:sp>
      <p:sp>
        <p:nvSpPr>
          <p:cNvPr id="16420" name="Oval 25"/>
          <p:cNvSpPr>
            <a:spLocks noChangeArrowheads="1"/>
          </p:cNvSpPr>
          <p:nvPr>
            <p:custDataLst>
              <p:tags r:id="rId34"/>
            </p:custDataLst>
          </p:nvPr>
        </p:nvSpPr>
        <p:spPr bwMode="auto">
          <a:xfrm>
            <a:off x="7469188" y="4705350"/>
            <a:ext cx="966787" cy="5349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mtClean="0">
                <a:solidFill>
                  <a:srgbClr val="000000"/>
                </a:solidFill>
                <a:latin typeface="Times" charset="0"/>
                <a:ea typeface="MS PGothic" pitchFamily="34" charset="-128"/>
              </a:rPr>
              <a:t>Applet</a:t>
            </a:r>
            <a:endParaRPr lang="en-US" altLang="en-US" sz="2400" smtClean="0">
              <a:solidFill>
                <a:srgbClr val="000000"/>
              </a:solidFill>
              <a:latin typeface="Times" charset="0"/>
              <a:ea typeface="MS PGothic" pitchFamily="34" charset="-128"/>
            </a:endParaRPr>
          </a:p>
        </p:txBody>
      </p:sp>
      <p:sp>
        <p:nvSpPr>
          <p:cNvPr id="16421" name="Line 28"/>
          <p:cNvSpPr>
            <a:spLocks noChangeShapeType="1"/>
          </p:cNvSpPr>
          <p:nvPr>
            <p:custDataLst>
              <p:tags r:id="rId35"/>
            </p:custDataLst>
          </p:nvPr>
        </p:nvSpPr>
        <p:spPr bwMode="auto">
          <a:xfrm flipH="1">
            <a:off x="7258050" y="5075238"/>
            <a:ext cx="242888"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Tree>
    <p:extLst>
      <p:ext uri="{BB962C8B-B14F-4D97-AF65-F5344CB8AC3E}">
        <p14:creationId xmlns:p14="http://schemas.microsoft.com/office/powerpoint/2010/main" val="32257417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676275" y="365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400" i="1" dirty="0" smtClean="0">
                <a:solidFill>
                  <a:srgbClr val="000000"/>
                </a:solidFill>
                <a:latin typeface="Cambria" panose="02040503050406030204" pitchFamily="18" charset="0"/>
              </a:rPr>
              <a:t>Why these designs?</a:t>
            </a:r>
            <a:endParaRPr lang="en-US" altLang="en-US" sz="4400" i="1" dirty="0" smtClean="0">
              <a:solidFill>
                <a:srgbClr val="000000"/>
              </a:solidFill>
              <a:latin typeface="Cambria" panose="02040503050406030204" pitchFamily="18" charset="0"/>
            </a:endParaRPr>
          </a:p>
        </p:txBody>
      </p:sp>
      <p:sp>
        <p:nvSpPr>
          <p:cNvPr id="47107" name="Rectangle 6"/>
          <p:cNvSpPr>
            <a:spLocks noChangeArrowheads="1"/>
          </p:cNvSpPr>
          <p:nvPr/>
        </p:nvSpPr>
        <p:spPr bwMode="auto">
          <a:xfrm>
            <a:off x="712788" y="1755775"/>
            <a:ext cx="5668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endParaRPr lang="en-US" altLang="en-US" sz="1600" smtClean="0">
              <a:solidFill>
                <a:srgbClr val="000000"/>
              </a:solidFill>
              <a:latin typeface="Monaco" charset="0"/>
            </a:endParaRPr>
          </a:p>
          <a:p>
            <a:pPr algn="l">
              <a:spcBef>
                <a:spcPct val="0"/>
              </a:spcBef>
            </a:pPr>
            <a:endParaRPr lang="en-US" altLang="en-US" sz="1600" smtClean="0">
              <a:solidFill>
                <a:srgbClr val="000000"/>
              </a:solidFill>
              <a:latin typeface="Monaco" charset="0"/>
            </a:endParaRPr>
          </a:p>
          <a:p>
            <a:pPr algn="l">
              <a:spcBef>
                <a:spcPct val="0"/>
              </a:spcBef>
            </a:pPr>
            <a:endParaRPr lang="en-US" altLang="en-US" sz="1600" smtClean="0">
              <a:solidFill>
                <a:srgbClr val="000000"/>
              </a:solidFill>
              <a:latin typeface="Monaco" charset="0"/>
            </a:endParaRPr>
          </a:p>
        </p:txBody>
      </p:sp>
      <p:sp>
        <p:nvSpPr>
          <p:cNvPr id="47108" name="Text Box 7"/>
          <p:cNvSpPr txBox="1">
            <a:spLocks noChangeArrowheads="1"/>
          </p:cNvSpPr>
          <p:nvPr/>
        </p:nvSpPr>
        <p:spPr bwMode="auto">
          <a:xfrm>
            <a:off x="2982913" y="1371600"/>
            <a:ext cx="34496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6000" smtClean="0">
                <a:solidFill>
                  <a:srgbClr val="000000"/>
                </a:solidFill>
                <a:latin typeface="Cambria" panose="02040503050406030204" pitchFamily="18" charset="0"/>
              </a:rPr>
              <a:t>Reuse! </a:t>
            </a:r>
          </a:p>
        </p:txBody>
      </p:sp>
      <p:sp>
        <p:nvSpPr>
          <p:cNvPr id="47109" name="Text Box 8"/>
          <p:cNvSpPr txBox="1">
            <a:spLocks noChangeArrowheads="1"/>
          </p:cNvSpPr>
          <p:nvPr/>
        </p:nvSpPr>
        <p:spPr bwMode="auto">
          <a:xfrm>
            <a:off x="717550" y="2947988"/>
            <a:ext cx="3648075"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000" smtClean="0">
                <a:solidFill>
                  <a:srgbClr val="000000"/>
                </a:solidFill>
              </a:rPr>
              <a:t>Containment</a:t>
            </a:r>
          </a:p>
        </p:txBody>
      </p:sp>
      <p:sp>
        <p:nvSpPr>
          <p:cNvPr id="47110" name="Text Box 9"/>
          <p:cNvSpPr txBox="1">
            <a:spLocks noChangeArrowheads="1"/>
          </p:cNvSpPr>
          <p:nvPr/>
        </p:nvSpPr>
        <p:spPr bwMode="auto">
          <a:xfrm>
            <a:off x="4943475" y="2965450"/>
            <a:ext cx="3648075"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000" smtClean="0">
                <a:solidFill>
                  <a:srgbClr val="000000"/>
                </a:solidFill>
              </a:rPr>
              <a:t>Inheritance</a:t>
            </a:r>
          </a:p>
        </p:txBody>
      </p:sp>
      <p:sp>
        <p:nvSpPr>
          <p:cNvPr id="47111" name="Text Box 10"/>
          <p:cNvSpPr txBox="1">
            <a:spLocks noChangeArrowheads="1"/>
          </p:cNvSpPr>
          <p:nvPr/>
        </p:nvSpPr>
        <p:spPr bwMode="auto">
          <a:xfrm>
            <a:off x="4591050" y="3767138"/>
            <a:ext cx="431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extending classes that are already written</a:t>
            </a:r>
          </a:p>
        </p:txBody>
      </p:sp>
      <p:sp>
        <p:nvSpPr>
          <p:cNvPr id="47112" name="Text Box 11"/>
          <p:cNvSpPr txBox="1">
            <a:spLocks noChangeArrowheads="1"/>
          </p:cNvSpPr>
          <p:nvPr/>
        </p:nvSpPr>
        <p:spPr bwMode="auto">
          <a:xfrm>
            <a:off x="381000" y="3776663"/>
            <a:ext cx="431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using existing classes as data members</a:t>
            </a:r>
          </a:p>
        </p:txBody>
      </p:sp>
      <p:sp>
        <p:nvSpPr>
          <p:cNvPr id="47113" name="Text Box 12"/>
          <p:cNvSpPr txBox="1">
            <a:spLocks noChangeArrowheads="1"/>
          </p:cNvSpPr>
          <p:nvPr/>
        </p:nvSpPr>
        <p:spPr bwMode="auto">
          <a:xfrm>
            <a:off x="1808163" y="5105400"/>
            <a:ext cx="1409700" cy="469900"/>
          </a:xfrm>
          <a:prstGeom prst="rect">
            <a:avLst/>
          </a:prstGeom>
          <a:solidFill>
            <a:srgbClr val="FFC3C0"/>
          </a:solidFill>
          <a:ln w="12700">
            <a:solidFill>
              <a:srgbClr val="800000"/>
            </a:solid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solidFill>
                  <a:srgbClr val="800000"/>
                </a:solidFill>
                <a:latin typeface="Textile" charset="0"/>
              </a:rPr>
              <a:t>Part-of</a:t>
            </a:r>
            <a:endParaRPr lang="en-US" altLang="en-US" smtClean="0">
              <a:solidFill>
                <a:srgbClr val="800000"/>
              </a:solidFill>
              <a:latin typeface="Times" charset="0"/>
            </a:endParaRPr>
          </a:p>
        </p:txBody>
      </p:sp>
      <p:sp>
        <p:nvSpPr>
          <p:cNvPr id="47114" name="Text Box 13"/>
          <p:cNvSpPr txBox="1">
            <a:spLocks noChangeArrowheads="1"/>
          </p:cNvSpPr>
          <p:nvPr/>
        </p:nvSpPr>
        <p:spPr bwMode="auto">
          <a:xfrm>
            <a:off x="6015038" y="5105400"/>
            <a:ext cx="1409700" cy="469900"/>
          </a:xfrm>
          <a:prstGeom prst="rect">
            <a:avLst/>
          </a:prstGeom>
          <a:solidFill>
            <a:srgbClr val="FFC3C0"/>
          </a:solidFill>
          <a:ln w="12700">
            <a:solidFill>
              <a:srgbClr val="800000"/>
            </a:solidFill>
            <a:miter lim="800000"/>
            <a:headEnd/>
            <a:tailEnd/>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mtClean="0">
                <a:solidFill>
                  <a:srgbClr val="800000"/>
                </a:solidFill>
                <a:latin typeface="Textile" charset="0"/>
              </a:rPr>
              <a:t>Kind-of</a:t>
            </a:r>
            <a:endParaRPr lang="en-US" altLang="en-US" smtClean="0">
              <a:solidFill>
                <a:srgbClr val="800000"/>
              </a:solidFill>
              <a:latin typeface="Times" charset="0"/>
            </a:endParaRPr>
          </a:p>
        </p:txBody>
      </p:sp>
    </p:spTree>
    <p:extLst>
      <p:ext uri="{BB962C8B-B14F-4D97-AF65-F5344CB8AC3E}">
        <p14:creationId xmlns:p14="http://schemas.microsoft.com/office/powerpoint/2010/main" val="1975552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88900" y="242888"/>
            <a:ext cx="71501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String name;  // data member – protected</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Person( String name )  { this.name = name; }</a:t>
            </a:r>
          </a:p>
          <a:p>
            <a:pPr algn="l">
              <a:spcBef>
                <a:spcPct val="0"/>
              </a:spcBef>
            </a:pPr>
            <a:r>
              <a:rPr lang="en-US" altLang="en-US" sz="1200" b="1" smtClean="0">
                <a:solidFill>
                  <a:srgbClr val="000000"/>
                </a:solidFill>
                <a:latin typeface="Courier New" pitchFamily="49" charset="0"/>
              </a:rPr>
              <a:t>  public boolean isAsleep( int hr )  { return hr &gt; 22 || hr &lt; 7; }  </a:t>
            </a:r>
          </a:p>
          <a:p>
            <a:pPr algn="l">
              <a:spcBef>
                <a:spcPct val="0"/>
              </a:spcBef>
            </a:pPr>
            <a:r>
              <a:rPr lang="en-US" altLang="en-US" sz="1200" b="1" smtClean="0">
                <a:solidFill>
                  <a:srgbClr val="000000"/>
                </a:solidFill>
                <a:latin typeface="Courier New" pitchFamily="49" charset="0"/>
              </a:rPr>
              <a:t>  public String toString()      { return name;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void status( int hr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if ( this.isAsleep( hr ) )</a:t>
            </a:r>
          </a:p>
          <a:p>
            <a:pPr algn="l">
              <a:spcBef>
                <a:spcPct val="0"/>
              </a:spcBef>
            </a:pPr>
            <a:r>
              <a:rPr lang="en-US" altLang="en-US" sz="1200" b="1" smtClean="0">
                <a:solidFill>
                  <a:srgbClr val="000000"/>
                </a:solidFill>
                <a:latin typeface="Courier New" pitchFamily="49" charset="0"/>
              </a:rPr>
              <a:t>      System.out.println( "Now asleep: " + this );</a:t>
            </a:r>
          </a:p>
          <a:p>
            <a:pPr algn="l">
              <a:spcBef>
                <a:spcPct val="0"/>
              </a:spcBef>
            </a:pPr>
            <a:r>
              <a:rPr lang="en-US" altLang="en-US" sz="1200" b="1" smtClean="0">
                <a:solidFill>
                  <a:srgbClr val="000000"/>
                </a:solidFill>
                <a:latin typeface="Courier New" pitchFamily="49" charset="0"/>
              </a:rPr>
              <a:t>    else</a:t>
            </a:r>
          </a:p>
          <a:p>
            <a:pPr algn="l">
              <a:spcBef>
                <a:spcPct val="0"/>
              </a:spcBef>
            </a:pPr>
            <a:r>
              <a:rPr lang="en-US" altLang="en-US" sz="1200" b="1" smtClean="0">
                <a:solidFill>
                  <a:srgbClr val="000000"/>
                </a:solidFill>
                <a:latin typeface="Courier New" pitchFamily="49" charset="0"/>
              </a:rPr>
              <a:t>      System.out.println( "Now awake: " + this );</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49155" name="Rectangle 3"/>
          <p:cNvSpPr>
            <a:spLocks noChangeArrowheads="1"/>
          </p:cNvSpPr>
          <p:nvPr/>
        </p:nvSpPr>
        <p:spPr bwMode="auto">
          <a:xfrm>
            <a:off x="90488" y="3400425"/>
            <a:ext cx="65420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class Student </a:t>
            </a:r>
            <a:r>
              <a:rPr lang="en-US" altLang="en-US" sz="1200" b="1" smtClean="0">
                <a:solidFill>
                  <a:srgbClr val="FF0000"/>
                </a:solidFill>
                <a:latin typeface="Courier New" pitchFamily="49" charset="0"/>
              </a:rPr>
              <a:t>extends Person</a:t>
            </a:r>
          </a:p>
          <a:p>
            <a:pPr algn="l">
              <a:spcBef>
                <a:spcPct val="0"/>
              </a:spcBef>
            </a:pPr>
            <a:r>
              <a:rPr lang="en-US" altLang="en-US" sz="1200" b="1" smtClean="0">
                <a:solidFill>
                  <a:srgbClr val="000000"/>
                </a:solidFill>
                <a:latin typeface="Courier New" pitchFamily="49" charset="0"/>
              </a:rPr>
              <a:t>{</a:t>
            </a:r>
          </a:p>
          <a:p>
            <a:pPr algn="l">
              <a:spcBef>
                <a:spcPct val="0"/>
              </a:spcBef>
            </a:pPr>
            <a:r>
              <a:rPr lang="en-US" altLang="en-US" sz="1200" b="1" smtClean="0">
                <a:solidFill>
                  <a:srgbClr val="000000"/>
                </a:solidFill>
                <a:latin typeface="Courier New" pitchFamily="49" charset="0"/>
              </a:rPr>
              <a:t>  protected int units; </a:t>
            </a:r>
            <a:r>
              <a:rPr lang="en-US" altLang="en-US" sz="1200" b="1" smtClean="0">
                <a:solidFill>
                  <a:srgbClr val="0333FF"/>
                </a:solidFill>
                <a:latin typeface="Courier New" pitchFamily="49" charset="0"/>
              </a:rPr>
              <a:t>// additional data member</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Student( String name, int units )  {</a:t>
            </a:r>
          </a:p>
          <a:p>
            <a:pPr algn="l">
              <a:spcBef>
                <a:spcPct val="0"/>
              </a:spcBef>
            </a:pPr>
            <a:r>
              <a:rPr lang="en-US" altLang="en-US" sz="1200" b="1" smtClean="0">
                <a:solidFill>
                  <a:srgbClr val="000000"/>
                </a:solidFill>
                <a:latin typeface="Courier New" pitchFamily="49" charset="0"/>
              </a:rPr>
              <a:t>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(name);</a:t>
            </a:r>
          </a:p>
          <a:p>
            <a:pPr algn="l">
              <a:spcBef>
                <a:spcPct val="0"/>
              </a:spcBef>
            </a:pPr>
            <a:r>
              <a:rPr lang="en-US" altLang="en-US" sz="1200" b="1" smtClean="0">
                <a:solidFill>
                  <a:srgbClr val="000000"/>
                </a:solidFill>
                <a:latin typeface="Courier New" pitchFamily="49" charset="0"/>
              </a:rPr>
              <a:t>    this.units = units;</a:t>
            </a:r>
          </a:p>
          <a:p>
            <a:pPr algn="l">
              <a:spcBef>
                <a:spcPct val="0"/>
              </a:spcBef>
            </a:pPr>
            <a:r>
              <a:rPr lang="en-US" altLang="en-US" sz="1200" b="1" smtClean="0">
                <a:solidFill>
                  <a:srgbClr val="000000"/>
                </a:solidFill>
                <a:latin typeface="Courier New" pitchFamily="49" charset="0"/>
              </a:rPr>
              <a:t>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boolean isAsleep( int hr ) </a:t>
            </a:r>
            <a:r>
              <a:rPr lang="en-US" altLang="en-US" sz="1200" b="1" smtClean="0">
                <a:solidFill>
                  <a:srgbClr val="0333FF"/>
                </a:solidFill>
                <a:latin typeface="Courier New" pitchFamily="49" charset="0"/>
              </a:rPr>
              <a:t>// override! </a:t>
            </a:r>
          </a:p>
          <a:p>
            <a:pPr algn="l">
              <a:spcBef>
                <a:spcPct val="0"/>
              </a:spcBef>
            </a:pPr>
            <a:r>
              <a:rPr lang="en-US" altLang="en-US" sz="1200" b="1" smtClean="0">
                <a:solidFill>
                  <a:srgbClr val="000000"/>
                </a:solidFill>
                <a:latin typeface="Courier New" pitchFamily="49" charset="0"/>
              </a:rPr>
              <a:t>  { return 2 &lt; hr &amp;&amp; hr &lt; 8; }</a:t>
            </a:r>
          </a:p>
          <a:p>
            <a:pPr algn="l">
              <a:spcBef>
                <a:spcPct val="0"/>
              </a:spcBef>
            </a:pPr>
            <a:endParaRPr lang="en-US" altLang="en-US" sz="1200" b="1" smtClean="0">
              <a:solidFill>
                <a:srgbClr val="000000"/>
              </a:solidFill>
              <a:latin typeface="Courier New" pitchFamily="49" charset="0"/>
            </a:endParaRPr>
          </a:p>
          <a:p>
            <a:pPr algn="l">
              <a:spcBef>
                <a:spcPct val="0"/>
              </a:spcBef>
            </a:pPr>
            <a:r>
              <a:rPr lang="en-US" altLang="en-US" sz="1200" b="1" smtClean="0">
                <a:solidFill>
                  <a:srgbClr val="000000"/>
                </a:solidFill>
                <a:latin typeface="Courier New" pitchFamily="49" charset="0"/>
              </a:rPr>
              <a:t>  public String toString()</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    String result = </a:t>
            </a:r>
            <a:r>
              <a:rPr lang="en-US" altLang="en-US" sz="1200" b="1" smtClean="0">
                <a:solidFill>
                  <a:srgbClr val="FF0000"/>
                </a:solidFill>
                <a:latin typeface="Courier New" pitchFamily="49" charset="0"/>
              </a:rPr>
              <a:t>super</a:t>
            </a:r>
            <a:r>
              <a:rPr lang="en-US" altLang="en-US" sz="1200" b="1" smtClean="0">
                <a:solidFill>
                  <a:srgbClr val="000000"/>
                </a:solidFill>
                <a:latin typeface="Courier New" pitchFamily="49" charset="0"/>
              </a:rPr>
              <a:t>.toString();</a:t>
            </a:r>
          </a:p>
          <a:p>
            <a:pPr algn="l">
              <a:spcBef>
                <a:spcPct val="0"/>
              </a:spcBef>
            </a:pPr>
            <a:r>
              <a:rPr lang="en-US" altLang="en-US" sz="1200" b="1" smtClean="0">
                <a:solidFill>
                  <a:srgbClr val="000000"/>
                </a:solidFill>
                <a:latin typeface="Courier New" pitchFamily="49" charset="0"/>
              </a:rPr>
              <a:t>    return result + </a:t>
            </a:r>
            <a:r>
              <a:rPr lang="en-US" altLang="en-US" sz="1200" b="1" smtClean="0">
                <a:solidFill>
                  <a:srgbClr val="008000"/>
                </a:solidFill>
                <a:latin typeface="Courier New" pitchFamily="49" charset="0"/>
              </a:rPr>
              <a:t>" units: " </a:t>
            </a:r>
            <a:r>
              <a:rPr lang="en-US" altLang="en-US" sz="1200" b="1" smtClean="0">
                <a:solidFill>
                  <a:srgbClr val="000000"/>
                </a:solidFill>
                <a:latin typeface="Courier New" pitchFamily="49" charset="0"/>
              </a:rPr>
              <a:t>+ units;</a:t>
            </a:r>
          </a:p>
          <a:p>
            <a:pPr algn="l">
              <a:spcBef>
                <a:spcPct val="0"/>
              </a:spcBef>
            </a:pPr>
            <a:r>
              <a:rPr lang="en-US" altLang="en-US" sz="1200" b="1" smtClean="0">
                <a:solidFill>
                  <a:srgbClr val="000000"/>
                </a:solidFill>
                <a:latin typeface="Courier New" pitchFamily="49" charset="0"/>
              </a:rPr>
              <a:t>  }</a:t>
            </a:r>
          </a:p>
          <a:p>
            <a:pPr algn="l">
              <a:spcBef>
                <a:spcPct val="0"/>
              </a:spcBef>
            </a:pPr>
            <a:r>
              <a:rPr lang="en-US" altLang="en-US" sz="1200" b="1" smtClean="0">
                <a:solidFill>
                  <a:srgbClr val="000000"/>
                </a:solidFill>
                <a:latin typeface="Courier New" pitchFamily="49" charset="0"/>
              </a:rPr>
              <a:t>}</a:t>
            </a:r>
          </a:p>
        </p:txBody>
      </p:sp>
      <p:sp>
        <p:nvSpPr>
          <p:cNvPr id="49156" name="Oval 4"/>
          <p:cNvSpPr>
            <a:spLocks noChangeArrowheads="1"/>
          </p:cNvSpPr>
          <p:nvPr/>
        </p:nvSpPr>
        <p:spPr bwMode="auto">
          <a:xfrm>
            <a:off x="6459538" y="3457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Student</a:t>
            </a:r>
          </a:p>
        </p:txBody>
      </p:sp>
      <p:sp>
        <p:nvSpPr>
          <p:cNvPr id="49157" name="Oval 5"/>
          <p:cNvSpPr>
            <a:spLocks noChangeArrowheads="1"/>
          </p:cNvSpPr>
          <p:nvPr/>
        </p:nvSpPr>
        <p:spPr bwMode="auto">
          <a:xfrm>
            <a:off x="6491288" y="19335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rPr>
              <a:t>Person</a:t>
            </a:r>
          </a:p>
        </p:txBody>
      </p:sp>
      <p:sp>
        <p:nvSpPr>
          <p:cNvPr id="49158" name="Line 6"/>
          <p:cNvSpPr>
            <a:spLocks noChangeShapeType="1"/>
          </p:cNvSpPr>
          <p:nvPr/>
        </p:nvSpPr>
        <p:spPr bwMode="auto">
          <a:xfrm flipH="1">
            <a:off x="7346950" y="2720975"/>
            <a:ext cx="30163" cy="7350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9159" name="Text Box 8"/>
          <p:cNvSpPr txBox="1">
            <a:spLocks noChangeArrowheads="1"/>
          </p:cNvSpPr>
          <p:nvPr/>
        </p:nvSpPr>
        <p:spPr bwMode="auto">
          <a:xfrm>
            <a:off x="7450138" y="4233863"/>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Derived Class</a:t>
            </a:r>
          </a:p>
        </p:txBody>
      </p:sp>
      <p:sp>
        <p:nvSpPr>
          <p:cNvPr id="49160" name="Text Box 14"/>
          <p:cNvSpPr txBox="1">
            <a:spLocks noChangeArrowheads="1"/>
          </p:cNvSpPr>
          <p:nvPr/>
        </p:nvSpPr>
        <p:spPr bwMode="auto">
          <a:xfrm>
            <a:off x="6789738" y="304800"/>
            <a:ext cx="219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200" smtClean="0">
                <a:solidFill>
                  <a:srgbClr val="000000"/>
                </a:solidFill>
              </a:rPr>
              <a:t>Code overview</a:t>
            </a:r>
          </a:p>
        </p:txBody>
      </p:sp>
      <p:sp>
        <p:nvSpPr>
          <p:cNvPr id="49161" name="Line 15"/>
          <p:cNvSpPr>
            <a:spLocks noChangeShapeType="1"/>
          </p:cNvSpPr>
          <p:nvPr/>
        </p:nvSpPr>
        <p:spPr bwMode="auto">
          <a:xfrm>
            <a:off x="130175" y="334645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49162" name="Rectangle 17"/>
          <p:cNvSpPr>
            <a:spLocks noChangeArrowheads="1"/>
          </p:cNvSpPr>
          <p:nvPr/>
        </p:nvSpPr>
        <p:spPr bwMode="auto">
          <a:xfrm>
            <a:off x="5976938" y="5656263"/>
            <a:ext cx="3094037" cy="4730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60000"/>
              </a:lnSpc>
            </a:pPr>
            <a:r>
              <a:rPr lang="en-US" altLang="en-US" sz="1400" b="1" smtClean="0">
                <a:solidFill>
                  <a:srgbClr val="000000"/>
                </a:solidFill>
                <a:latin typeface="Courier New" pitchFamily="49" charset="0"/>
              </a:rPr>
              <a:t>Student S;</a:t>
            </a:r>
          </a:p>
          <a:p>
            <a:pPr algn="l">
              <a:lnSpc>
                <a:spcPct val="60000"/>
              </a:lnSpc>
            </a:pPr>
            <a:r>
              <a:rPr lang="en-US" altLang="en-US" sz="1400" b="1" smtClean="0">
                <a:solidFill>
                  <a:srgbClr val="000000"/>
                </a:solidFill>
                <a:latin typeface="Courier New" pitchFamily="49" charset="0"/>
              </a:rPr>
              <a:t>S = new Student(</a:t>
            </a:r>
            <a:r>
              <a:rPr lang="en-US" altLang="en-US" sz="1000" b="1" smtClean="0">
                <a:solidFill>
                  <a:srgbClr val="000000"/>
                </a:solidFill>
                <a:latin typeface="Courier New" pitchFamily="49" charset="0"/>
              </a:rPr>
              <a:t>"Wally"</a:t>
            </a:r>
            <a:r>
              <a:rPr lang="en-US" altLang="en-US" sz="1400" b="1" smtClean="0">
                <a:solidFill>
                  <a:srgbClr val="000000"/>
                </a:solidFill>
                <a:latin typeface="Courier New" pitchFamily="49" charset="0"/>
              </a:rPr>
              <a:t>, 18);</a:t>
            </a:r>
          </a:p>
        </p:txBody>
      </p:sp>
      <p:sp>
        <p:nvSpPr>
          <p:cNvPr id="49163" name="Text Box 18"/>
          <p:cNvSpPr txBox="1">
            <a:spLocks noChangeArrowheads="1"/>
          </p:cNvSpPr>
          <p:nvPr/>
        </p:nvSpPr>
        <p:spPr bwMode="auto">
          <a:xfrm>
            <a:off x="7481888" y="6473825"/>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Extend the picture…</a:t>
            </a:r>
          </a:p>
        </p:txBody>
      </p:sp>
      <p:sp>
        <p:nvSpPr>
          <p:cNvPr id="49164" name="Text Box 20"/>
          <p:cNvSpPr txBox="1">
            <a:spLocks noChangeArrowheads="1"/>
          </p:cNvSpPr>
          <p:nvPr/>
        </p:nvSpPr>
        <p:spPr bwMode="auto">
          <a:xfrm>
            <a:off x="5889625" y="5375275"/>
            <a:ext cx="722313" cy="2746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spcBef>
                <a:spcPct val="0"/>
              </a:spcBef>
            </a:pPr>
            <a:r>
              <a:rPr lang="en-US" altLang="en-US" sz="1200" b="1" i="1" smtClean="0">
                <a:solidFill>
                  <a:srgbClr val="0333FF"/>
                </a:solidFill>
              </a:rPr>
              <a:t>in main:</a:t>
            </a:r>
          </a:p>
        </p:txBody>
      </p:sp>
      <p:sp>
        <p:nvSpPr>
          <p:cNvPr id="49165" name="Text Box 12"/>
          <p:cNvSpPr txBox="1">
            <a:spLocks noChangeArrowheads="1"/>
          </p:cNvSpPr>
          <p:nvPr/>
        </p:nvSpPr>
        <p:spPr bwMode="auto">
          <a:xfrm>
            <a:off x="7602538" y="2667000"/>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b="1" smtClean="0">
                <a:solidFill>
                  <a:srgbClr val="0333FF"/>
                </a:solidFill>
                <a:latin typeface="Arial" pitchFamily="34" charset="0"/>
              </a:rPr>
              <a:t>Base Class</a:t>
            </a:r>
          </a:p>
        </p:txBody>
      </p:sp>
      <p:sp>
        <p:nvSpPr>
          <p:cNvPr id="49166" name="Text Box 14"/>
          <p:cNvSpPr txBox="1">
            <a:spLocks noChangeArrowheads="1"/>
          </p:cNvSpPr>
          <p:nvPr/>
        </p:nvSpPr>
        <p:spPr bwMode="auto">
          <a:xfrm>
            <a:off x="7858125" y="28956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Super-Class</a:t>
            </a:r>
          </a:p>
        </p:txBody>
      </p:sp>
      <p:sp>
        <p:nvSpPr>
          <p:cNvPr id="49167" name="Text Box 14"/>
          <p:cNvSpPr txBox="1">
            <a:spLocks noChangeArrowheads="1"/>
          </p:cNvSpPr>
          <p:nvPr/>
        </p:nvSpPr>
        <p:spPr bwMode="auto">
          <a:xfrm>
            <a:off x="7716838" y="4478338"/>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smtClean="0">
                <a:solidFill>
                  <a:srgbClr val="0333FF"/>
                </a:solidFill>
                <a:latin typeface="Arial" pitchFamily="34" charset="0"/>
              </a:rPr>
              <a:t>or Sub-Class</a:t>
            </a:r>
          </a:p>
        </p:txBody>
      </p:sp>
    </p:spTree>
    <p:extLst>
      <p:ext uri="{BB962C8B-B14F-4D97-AF65-F5344CB8AC3E}">
        <p14:creationId xmlns:p14="http://schemas.microsoft.com/office/powerpoint/2010/main" val="155619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5" name="Text Box 5"/>
          <p:cNvSpPr txBox="1">
            <a:spLocks noChangeArrowheads="1"/>
          </p:cNvSpPr>
          <p:nvPr/>
        </p:nvSpPr>
        <p:spPr bwMode="auto">
          <a:xfrm>
            <a:off x="685800" y="1905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600" dirty="0">
                <a:latin typeface="Cambria" panose="02040503050406030204" pitchFamily="18" charset="0"/>
              </a:rPr>
              <a:t>Adding </a:t>
            </a:r>
            <a:r>
              <a:rPr lang="en-US" altLang="en-US" sz="3600" dirty="0" smtClean="0">
                <a:latin typeface="Cambria" panose="02040503050406030204" pitchFamily="18" charset="0"/>
              </a:rPr>
              <a:t> </a:t>
            </a:r>
            <a:r>
              <a:rPr lang="en-US" altLang="en-US" sz="3600" b="1" i="1" dirty="0" err="1" smtClean="0">
                <a:solidFill>
                  <a:srgbClr val="CC0066"/>
                </a:solidFill>
                <a:latin typeface="Cambria" panose="02040503050406030204" pitchFamily="18" charset="0"/>
              </a:rPr>
              <a:t>nondeterminism</a:t>
            </a:r>
            <a:r>
              <a:rPr lang="en-US" altLang="en-US" sz="3600" i="1" dirty="0" smtClean="0">
                <a:latin typeface="Cambria" panose="02040503050406030204" pitchFamily="18" charset="0"/>
              </a:rPr>
              <a:t> </a:t>
            </a:r>
            <a:r>
              <a:rPr lang="en-US" altLang="en-US" sz="3600" dirty="0" smtClean="0">
                <a:latin typeface="Cambria" panose="02040503050406030204" pitchFamily="18" charset="0"/>
              </a:rPr>
              <a:t> </a:t>
            </a:r>
            <a:r>
              <a:rPr lang="en-US" altLang="en-US" sz="3600" dirty="0">
                <a:latin typeface="Cambria" panose="02040503050406030204" pitchFamily="18" charset="0"/>
              </a:rPr>
              <a:t>to DFAs</a:t>
            </a:r>
          </a:p>
        </p:txBody>
      </p:sp>
      <p:sp>
        <p:nvSpPr>
          <p:cNvPr id="8216" name="Text Box 6"/>
          <p:cNvSpPr txBox="1">
            <a:spLocks noChangeArrowheads="1"/>
          </p:cNvSpPr>
          <p:nvPr/>
        </p:nvSpPr>
        <p:spPr bwMode="auto">
          <a:xfrm>
            <a:off x="552075" y="1473622"/>
            <a:ext cx="158670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dirty="0">
                <a:latin typeface="Cambria" panose="02040503050406030204" pitchFamily="18" charset="0"/>
              </a:rPr>
              <a:t>NFA</a:t>
            </a:r>
            <a:r>
              <a:rPr lang="en-US" altLang="en-US" sz="4400" dirty="0">
                <a:solidFill>
                  <a:srgbClr val="CC0066"/>
                </a:solidFill>
                <a:latin typeface="Cambria" panose="02040503050406030204" pitchFamily="18" charset="0"/>
              </a:rPr>
              <a:t>s</a:t>
            </a:r>
          </a:p>
        </p:txBody>
      </p:sp>
      <p:sp>
        <p:nvSpPr>
          <p:cNvPr id="8217" name="Text Box 7"/>
          <p:cNvSpPr txBox="1">
            <a:spLocks noChangeArrowheads="1"/>
          </p:cNvSpPr>
          <p:nvPr/>
        </p:nvSpPr>
        <p:spPr bwMode="auto">
          <a:xfrm>
            <a:off x="472700" y="2197234"/>
            <a:ext cx="17454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dirty="0" smtClean="0">
                <a:latin typeface="Calibri" panose="020F0502020204030204" pitchFamily="34" charset="0"/>
              </a:rPr>
              <a:t>nondeterministic </a:t>
            </a:r>
            <a:r>
              <a:rPr lang="en-US" altLang="en-US" dirty="0">
                <a:latin typeface="Calibri" panose="020F0502020204030204" pitchFamily="34" charset="0"/>
              </a:rPr>
              <a:t>finite </a:t>
            </a:r>
            <a:r>
              <a:rPr lang="en-US" altLang="en-US" dirty="0" smtClean="0">
                <a:latin typeface="Calibri" panose="020F0502020204030204" pitchFamily="34" charset="0"/>
              </a:rPr>
              <a:t>automata</a:t>
            </a:r>
            <a:endParaRPr lang="en-US" altLang="en-US" dirty="0">
              <a:latin typeface="Calibri" panose="020F0502020204030204" pitchFamily="34" charset="0"/>
            </a:endParaRPr>
          </a:p>
        </p:txBody>
      </p:sp>
      <p:sp>
        <p:nvSpPr>
          <p:cNvPr id="8218" name="Oval 8"/>
          <p:cNvSpPr>
            <a:spLocks noChangeArrowheads="1"/>
          </p:cNvSpPr>
          <p:nvPr/>
        </p:nvSpPr>
        <p:spPr bwMode="auto">
          <a:xfrm>
            <a:off x="3189191" y="191494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p>
        </p:txBody>
      </p:sp>
      <p:sp>
        <p:nvSpPr>
          <p:cNvPr id="8219" name="Text Box 9"/>
          <p:cNvSpPr txBox="1">
            <a:spLocks noChangeArrowheads="1"/>
          </p:cNvSpPr>
          <p:nvPr/>
        </p:nvSpPr>
        <p:spPr bwMode="auto">
          <a:xfrm>
            <a:off x="6689309" y="1126545"/>
            <a:ext cx="2063750" cy="338554"/>
          </a:xfrm>
          <a:prstGeom prst="rect">
            <a:avLst/>
          </a:prstGeom>
          <a:solidFill>
            <a:srgbClr val="FF99FF"/>
          </a:solidFill>
          <a:ln>
            <a:noFill/>
          </a:ln>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dirty="0" smtClean="0">
                <a:latin typeface="Calibri" panose="020F0502020204030204" pitchFamily="34" charset="0"/>
              </a:rPr>
              <a:t>What's different!?</a:t>
            </a:r>
            <a:endParaRPr lang="en-US" altLang="en-US" dirty="0">
              <a:latin typeface="Calibri" panose="020F0502020204030204" pitchFamily="34" charset="0"/>
            </a:endParaRPr>
          </a:p>
        </p:txBody>
      </p:sp>
      <p:sp>
        <p:nvSpPr>
          <p:cNvPr id="8220" name="Text Box 10"/>
          <p:cNvSpPr txBox="1">
            <a:spLocks noChangeArrowheads="1"/>
          </p:cNvSpPr>
          <p:nvPr/>
        </p:nvSpPr>
        <p:spPr bwMode="auto">
          <a:xfrm>
            <a:off x="3320953" y="208481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8221" name="Oval 11"/>
          <p:cNvSpPr>
            <a:spLocks noChangeArrowheads="1"/>
          </p:cNvSpPr>
          <p:nvPr/>
        </p:nvSpPr>
        <p:spPr bwMode="auto">
          <a:xfrm>
            <a:off x="4610003" y="134821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p>
        </p:txBody>
      </p:sp>
      <p:sp>
        <p:nvSpPr>
          <p:cNvPr id="8222" name="Text Box 12"/>
          <p:cNvSpPr txBox="1">
            <a:spLocks noChangeArrowheads="1"/>
          </p:cNvSpPr>
          <p:nvPr/>
        </p:nvSpPr>
        <p:spPr bwMode="auto">
          <a:xfrm>
            <a:off x="4741766" y="1518072"/>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q1</a:t>
            </a:r>
          </a:p>
        </p:txBody>
      </p:sp>
      <p:sp>
        <p:nvSpPr>
          <p:cNvPr id="8223" name="Oval 13"/>
          <p:cNvSpPr>
            <a:spLocks noChangeArrowheads="1"/>
          </p:cNvSpPr>
          <p:nvPr/>
        </p:nvSpPr>
        <p:spPr bwMode="auto">
          <a:xfrm>
            <a:off x="4549678" y="258169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p>
        </p:txBody>
      </p:sp>
      <p:sp>
        <p:nvSpPr>
          <p:cNvPr id="8224" name="Text Box 14"/>
          <p:cNvSpPr txBox="1">
            <a:spLocks noChangeArrowheads="1"/>
          </p:cNvSpPr>
          <p:nvPr/>
        </p:nvSpPr>
        <p:spPr bwMode="auto">
          <a:xfrm>
            <a:off x="4681441" y="274203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q2</a:t>
            </a:r>
          </a:p>
        </p:txBody>
      </p:sp>
      <p:sp>
        <p:nvSpPr>
          <p:cNvPr id="8225" name="Line 15"/>
          <p:cNvSpPr>
            <a:spLocks noChangeShapeType="1"/>
          </p:cNvSpPr>
          <p:nvPr/>
        </p:nvSpPr>
        <p:spPr bwMode="auto">
          <a:xfrm flipV="1">
            <a:off x="3838478" y="1776835"/>
            <a:ext cx="727075" cy="339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26" name="Line 16"/>
          <p:cNvSpPr>
            <a:spLocks noChangeShapeType="1"/>
          </p:cNvSpPr>
          <p:nvPr/>
        </p:nvSpPr>
        <p:spPr bwMode="auto">
          <a:xfrm>
            <a:off x="3838478" y="2388022"/>
            <a:ext cx="71755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27" name="Text Box 17"/>
          <p:cNvSpPr txBox="1">
            <a:spLocks noChangeArrowheads="1"/>
          </p:cNvSpPr>
          <p:nvPr/>
        </p:nvSpPr>
        <p:spPr bwMode="auto">
          <a:xfrm>
            <a:off x="3955953" y="166571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8228" name="Text Box 18"/>
          <p:cNvSpPr txBox="1">
            <a:spLocks noChangeArrowheads="1"/>
          </p:cNvSpPr>
          <p:nvPr/>
        </p:nvSpPr>
        <p:spPr bwMode="auto">
          <a:xfrm>
            <a:off x="4067078" y="225308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1</a:t>
            </a:r>
          </a:p>
        </p:txBody>
      </p:sp>
      <p:sp>
        <p:nvSpPr>
          <p:cNvPr id="8229" name="Oval 19"/>
          <p:cNvSpPr>
            <a:spLocks noChangeArrowheads="1"/>
          </p:cNvSpPr>
          <p:nvPr/>
        </p:nvSpPr>
        <p:spPr bwMode="auto">
          <a:xfrm>
            <a:off x="4548091" y="1295822"/>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p>
        </p:txBody>
      </p:sp>
      <p:sp>
        <p:nvSpPr>
          <p:cNvPr id="8230" name="Freeform 21"/>
          <p:cNvSpPr>
            <a:spLocks/>
          </p:cNvSpPr>
          <p:nvPr/>
        </p:nvSpPr>
        <p:spPr bwMode="auto">
          <a:xfrm rot="5836100">
            <a:off x="5459316" y="147997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31" name="Freeform 22"/>
          <p:cNvSpPr>
            <a:spLocks/>
          </p:cNvSpPr>
          <p:nvPr/>
        </p:nvSpPr>
        <p:spPr bwMode="auto">
          <a:xfrm rot="5836100">
            <a:off x="5316441" y="2716634"/>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32" name="Text Box 23"/>
          <p:cNvSpPr txBox="1">
            <a:spLocks noChangeArrowheads="1"/>
          </p:cNvSpPr>
          <p:nvPr/>
        </p:nvSpPr>
        <p:spPr bwMode="auto">
          <a:xfrm>
            <a:off x="5627591" y="279124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8233" name="Text Box 24"/>
          <p:cNvSpPr txBox="1">
            <a:spLocks noChangeArrowheads="1"/>
          </p:cNvSpPr>
          <p:nvPr/>
        </p:nvSpPr>
        <p:spPr bwMode="auto">
          <a:xfrm>
            <a:off x="5745066" y="161649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1</a:t>
            </a:r>
          </a:p>
        </p:txBody>
      </p:sp>
      <p:sp>
        <p:nvSpPr>
          <p:cNvPr id="8234" name="Text Box 26"/>
          <p:cNvSpPr txBox="1">
            <a:spLocks noChangeArrowheads="1"/>
          </p:cNvSpPr>
          <p:nvPr/>
        </p:nvSpPr>
        <p:spPr bwMode="auto">
          <a:xfrm>
            <a:off x="304800" y="4321085"/>
            <a:ext cx="17451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dirty="0">
                <a:latin typeface="Cambria" panose="02040503050406030204" pitchFamily="18" charset="0"/>
              </a:rPr>
              <a:t>What happens with …</a:t>
            </a:r>
          </a:p>
        </p:txBody>
      </p:sp>
      <p:sp>
        <p:nvSpPr>
          <p:cNvPr id="8235" name="Freeform 27"/>
          <p:cNvSpPr>
            <a:spLocks/>
          </p:cNvSpPr>
          <p:nvPr/>
        </p:nvSpPr>
        <p:spPr bwMode="auto">
          <a:xfrm>
            <a:off x="3005041" y="2057822"/>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36" name="Rectangle 28"/>
          <p:cNvSpPr>
            <a:spLocks noChangeArrowheads="1"/>
          </p:cNvSpPr>
          <p:nvPr/>
        </p:nvSpPr>
        <p:spPr bwMode="auto">
          <a:xfrm>
            <a:off x="4887473" y="6437870"/>
            <a:ext cx="4146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spcBef>
                <a:spcPct val="0"/>
              </a:spcBef>
            </a:pPr>
            <a:r>
              <a:rPr lang="en-US" altLang="en-US" sz="1500" dirty="0">
                <a:solidFill>
                  <a:schemeClr val="bg1">
                    <a:lumMod val="50000"/>
                  </a:schemeClr>
                </a:solidFill>
                <a:latin typeface="Calibri" panose="020F0502020204030204" pitchFamily="34" charset="0"/>
              </a:rPr>
              <a:t>Is L = { all strings beginning with </a:t>
            </a:r>
            <a:r>
              <a:rPr lang="en-US" altLang="en-US" sz="1500" b="1" dirty="0">
                <a:solidFill>
                  <a:schemeClr val="bg1">
                    <a:lumMod val="50000"/>
                  </a:schemeClr>
                </a:solidFill>
                <a:latin typeface="Calibri" panose="020F0502020204030204" pitchFamily="34" charset="0"/>
              </a:rPr>
              <a:t>1</a:t>
            </a:r>
            <a:r>
              <a:rPr lang="en-US" altLang="en-US" sz="1500" dirty="0">
                <a:solidFill>
                  <a:schemeClr val="bg1">
                    <a:lumMod val="50000"/>
                  </a:schemeClr>
                </a:solidFill>
                <a:latin typeface="Calibri" panose="020F0502020204030204" pitchFamily="34" charset="0"/>
              </a:rPr>
              <a:t> } ?</a:t>
            </a:r>
          </a:p>
        </p:txBody>
      </p:sp>
      <p:sp>
        <p:nvSpPr>
          <p:cNvPr id="8240" name="Text Box 35"/>
          <p:cNvSpPr txBox="1">
            <a:spLocks noChangeArrowheads="1"/>
          </p:cNvSpPr>
          <p:nvPr/>
        </p:nvSpPr>
        <p:spPr bwMode="auto">
          <a:xfrm>
            <a:off x="2008804" y="3651332"/>
            <a:ext cx="418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3600" b="1" dirty="0">
                <a:latin typeface="Calibri" panose="020F0502020204030204" pitchFamily="34" charset="0"/>
                <a:cs typeface="Courier New" pitchFamily="1" charset="0"/>
              </a:rPr>
              <a:t>1</a:t>
            </a:r>
            <a:endParaRPr lang="en-US" altLang="en-US" sz="3600" b="1" dirty="0">
              <a:latin typeface="Calibri" panose="020F0502020204030204" pitchFamily="34" charset="0"/>
            </a:endParaRPr>
          </a:p>
        </p:txBody>
      </p:sp>
      <p:sp>
        <p:nvSpPr>
          <p:cNvPr id="8241" name="Line 37"/>
          <p:cNvSpPr>
            <a:spLocks noChangeShapeType="1"/>
          </p:cNvSpPr>
          <p:nvPr/>
        </p:nvSpPr>
        <p:spPr bwMode="auto">
          <a:xfrm flipH="1" flipV="1">
            <a:off x="3774978" y="2461047"/>
            <a:ext cx="723900" cy="3730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42" name="Text Box 38"/>
          <p:cNvSpPr txBox="1">
            <a:spLocks noChangeArrowheads="1"/>
          </p:cNvSpPr>
          <p:nvPr/>
        </p:nvSpPr>
        <p:spPr bwMode="auto">
          <a:xfrm>
            <a:off x="3927378" y="2613447"/>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54" name="Text Box 35"/>
          <p:cNvSpPr txBox="1">
            <a:spLocks noChangeArrowheads="1"/>
          </p:cNvSpPr>
          <p:nvPr/>
        </p:nvSpPr>
        <p:spPr bwMode="auto">
          <a:xfrm>
            <a:off x="2008804" y="4185945"/>
            <a:ext cx="418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3600" b="1" dirty="0" smtClean="0">
                <a:latin typeface="Calibri" panose="020F0502020204030204" pitchFamily="34" charset="0"/>
                <a:cs typeface="Courier New" pitchFamily="1" charset="0"/>
              </a:rPr>
              <a:t>0</a:t>
            </a:r>
            <a:endParaRPr lang="en-US" altLang="en-US" sz="3600" b="1" dirty="0">
              <a:latin typeface="Calibri" panose="020F0502020204030204" pitchFamily="34" charset="0"/>
            </a:endParaRPr>
          </a:p>
        </p:txBody>
      </p:sp>
      <p:sp>
        <p:nvSpPr>
          <p:cNvPr id="55" name="Text Box 35"/>
          <p:cNvSpPr txBox="1">
            <a:spLocks noChangeArrowheads="1"/>
          </p:cNvSpPr>
          <p:nvPr/>
        </p:nvSpPr>
        <p:spPr bwMode="auto">
          <a:xfrm>
            <a:off x="2008804" y="4720559"/>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3600" b="1" dirty="0" smtClean="0">
                <a:latin typeface="Calibri" panose="020F0502020204030204" pitchFamily="34" charset="0"/>
                <a:cs typeface="Courier New" pitchFamily="1" charset="0"/>
              </a:rPr>
              <a:t>11</a:t>
            </a:r>
            <a:endParaRPr lang="en-US" altLang="en-US" sz="3600" b="1" dirty="0">
              <a:latin typeface="Calibri" panose="020F0502020204030204" pitchFamily="34" charset="0"/>
            </a:endParaRPr>
          </a:p>
        </p:txBody>
      </p:sp>
      <p:sp>
        <p:nvSpPr>
          <p:cNvPr id="56" name="Text Box 35"/>
          <p:cNvSpPr txBox="1">
            <a:spLocks noChangeArrowheads="1"/>
          </p:cNvSpPr>
          <p:nvPr/>
        </p:nvSpPr>
        <p:spPr bwMode="auto">
          <a:xfrm>
            <a:off x="2008804" y="5255172"/>
            <a:ext cx="886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3600" b="1" dirty="0" smtClean="0">
                <a:latin typeface="Calibri" panose="020F0502020204030204" pitchFamily="34" charset="0"/>
                <a:cs typeface="Courier New" pitchFamily="1" charset="0"/>
              </a:rPr>
              <a:t>101</a:t>
            </a:r>
            <a:endParaRPr lang="en-US" altLang="en-US" sz="3600" b="1" dirty="0">
              <a:latin typeface="Calibri" panose="020F0502020204030204" pitchFamily="34" charset="0"/>
            </a:endParaRPr>
          </a:p>
        </p:txBody>
      </p:sp>
      <p:sp>
        <p:nvSpPr>
          <p:cNvPr id="57" name="Text Box 35"/>
          <p:cNvSpPr txBox="1">
            <a:spLocks noChangeArrowheads="1"/>
          </p:cNvSpPr>
          <p:nvPr/>
        </p:nvSpPr>
        <p:spPr bwMode="auto">
          <a:xfrm>
            <a:off x="2008804" y="5789786"/>
            <a:ext cx="4379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3600" b="1" dirty="0" smtClean="0">
                <a:latin typeface="Symbol" pitchFamily="1" charset="2"/>
              </a:rPr>
              <a:t>l</a:t>
            </a:r>
            <a:endParaRPr lang="en-US" altLang="en-US" sz="3600" b="1" dirty="0">
              <a:latin typeface="Calibri" panose="020F0502020204030204" pitchFamily="34" charset="0"/>
            </a:endParaRPr>
          </a:p>
        </p:txBody>
      </p:sp>
      <p:sp>
        <p:nvSpPr>
          <p:cNvPr id="3" name="TextBox 2"/>
          <p:cNvSpPr txBox="1"/>
          <p:nvPr/>
        </p:nvSpPr>
        <p:spPr>
          <a:xfrm>
            <a:off x="6740973" y="1616497"/>
            <a:ext cx="1960421" cy="1077218"/>
          </a:xfrm>
          <a:prstGeom prst="rect">
            <a:avLst/>
          </a:prstGeom>
          <a:noFill/>
        </p:spPr>
        <p:txBody>
          <a:bodyPr wrap="square" rtlCol="0">
            <a:spAutoFit/>
          </a:bodyPr>
          <a:lstStyle/>
          <a:p>
            <a:r>
              <a:rPr lang="en-US" dirty="0" smtClean="0">
                <a:latin typeface="Symbol" panose="05050102010706020507" pitchFamily="18" charset="2"/>
              </a:rPr>
              <a:t>l</a:t>
            </a:r>
            <a:r>
              <a:rPr lang="en-US" dirty="0" smtClean="0">
                <a:latin typeface="Calibri" panose="020F0502020204030204" pitchFamily="34" charset="0"/>
              </a:rPr>
              <a:t>-transitions</a:t>
            </a:r>
          </a:p>
          <a:p>
            <a:r>
              <a:rPr lang="en-US" dirty="0" smtClean="0">
                <a:latin typeface="Calibri" panose="020F0502020204030204" pitchFamily="34" charset="0"/>
              </a:rPr>
              <a:t>missing transitions</a:t>
            </a:r>
          </a:p>
          <a:p>
            <a:r>
              <a:rPr lang="en-US" i="1" dirty="0" smtClean="0">
                <a:latin typeface="Calibri" panose="020F0502020204030204" pitchFamily="34" charset="0"/>
              </a:rPr>
              <a:t>multiple transitions!</a:t>
            </a:r>
            <a:endParaRPr lang="en-US" i="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7"/>
          <p:cNvSpPr>
            <a:spLocks noChangeArrowheads="1"/>
          </p:cNvSpPr>
          <p:nvPr/>
        </p:nvSpPr>
        <p:spPr bwMode="auto">
          <a:xfrm>
            <a:off x="6740525" y="36337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Maze</a:t>
            </a:r>
          </a:p>
        </p:txBody>
      </p:sp>
      <p:sp>
        <p:nvSpPr>
          <p:cNvPr id="62467" name="Oval 8"/>
          <p:cNvSpPr>
            <a:spLocks noChangeArrowheads="1"/>
          </p:cNvSpPr>
          <p:nvPr/>
        </p:nvSpPr>
        <p:spPr bwMode="auto">
          <a:xfrm>
            <a:off x="6780213" y="19272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Object</a:t>
            </a:r>
          </a:p>
        </p:txBody>
      </p:sp>
      <p:sp>
        <p:nvSpPr>
          <p:cNvPr id="62468" name="Oval 9"/>
          <p:cNvSpPr>
            <a:spLocks noChangeArrowheads="1"/>
          </p:cNvSpPr>
          <p:nvPr/>
        </p:nvSpPr>
        <p:spPr bwMode="auto">
          <a:xfrm>
            <a:off x="6742113" y="53498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SpamMaze</a:t>
            </a:r>
          </a:p>
        </p:txBody>
      </p:sp>
      <p:sp>
        <p:nvSpPr>
          <p:cNvPr id="62469" name="Line 10"/>
          <p:cNvSpPr>
            <a:spLocks noChangeShapeType="1"/>
          </p:cNvSpPr>
          <p:nvPr/>
        </p:nvSpPr>
        <p:spPr bwMode="auto">
          <a:xfrm>
            <a:off x="7618413" y="27606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2470" name="Line 11"/>
          <p:cNvSpPr>
            <a:spLocks noChangeShapeType="1"/>
          </p:cNvSpPr>
          <p:nvPr/>
        </p:nvSpPr>
        <p:spPr bwMode="auto">
          <a:xfrm>
            <a:off x="7620000" y="44688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2471" name="AutoShape 17"/>
          <p:cNvSpPr>
            <a:spLocks/>
          </p:cNvSpPr>
          <p:nvPr/>
        </p:nvSpPr>
        <p:spPr bwMode="auto">
          <a:xfrm>
            <a:off x="5999163" y="3427413"/>
            <a:ext cx="174625" cy="1158875"/>
          </a:xfrm>
          <a:prstGeom prst="leftBrace">
            <a:avLst>
              <a:gd name="adj1" fmla="val 55303"/>
              <a:gd name="adj2" fmla="val 50000"/>
            </a:avLst>
          </a:prstGeom>
          <a:noFill/>
          <a:ln w="1270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2472" name="Text Box 19"/>
          <p:cNvSpPr txBox="1">
            <a:spLocks noChangeArrowheads="1"/>
          </p:cNvSpPr>
          <p:nvPr/>
        </p:nvSpPr>
        <p:spPr bwMode="auto">
          <a:xfrm>
            <a:off x="3040063" y="34861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C00000"/>
                </a:solidFill>
                <a:latin typeface="Courier New" pitchFamily="49" charset="0"/>
              </a:rPr>
              <a:t>multiBFS</a:t>
            </a:r>
          </a:p>
        </p:txBody>
      </p:sp>
      <p:sp>
        <p:nvSpPr>
          <p:cNvPr id="62473" name="Text Box 20"/>
          <p:cNvSpPr txBox="1">
            <a:spLocks noChangeArrowheads="1"/>
          </p:cNvSpPr>
          <p:nvPr/>
        </p:nvSpPr>
        <p:spPr bwMode="auto">
          <a:xfrm>
            <a:off x="762000" y="3581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maze</a:t>
            </a:r>
          </a:p>
        </p:txBody>
      </p:sp>
      <p:sp>
        <p:nvSpPr>
          <p:cNvPr id="62474" name="Text Box 28"/>
          <p:cNvSpPr txBox="1">
            <a:spLocks noChangeArrowheads="1"/>
          </p:cNvSpPr>
          <p:nvPr/>
        </p:nvSpPr>
        <p:spPr bwMode="auto">
          <a:xfrm>
            <a:off x="296863"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data members</a:t>
            </a:r>
          </a:p>
        </p:txBody>
      </p:sp>
      <p:sp>
        <p:nvSpPr>
          <p:cNvPr id="62475" name="Text Box 29"/>
          <p:cNvSpPr txBox="1">
            <a:spLocks noChangeArrowheads="1"/>
          </p:cNvSpPr>
          <p:nvPr/>
        </p:nvSpPr>
        <p:spPr bwMode="auto">
          <a:xfrm>
            <a:off x="2825750"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methods</a:t>
            </a:r>
          </a:p>
        </p:txBody>
      </p:sp>
      <p:sp>
        <p:nvSpPr>
          <p:cNvPr id="62476" name="Text Box 30"/>
          <p:cNvSpPr txBox="1">
            <a:spLocks noChangeArrowheads="1"/>
          </p:cNvSpPr>
          <p:nvPr/>
        </p:nvSpPr>
        <p:spPr bwMode="auto">
          <a:xfrm>
            <a:off x="3040063" y="3810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toString</a:t>
            </a:r>
          </a:p>
        </p:txBody>
      </p:sp>
      <p:sp>
        <p:nvSpPr>
          <p:cNvPr id="62477" name="Text Box 31"/>
          <p:cNvSpPr txBox="1">
            <a:spLocks noChangeArrowheads="1"/>
          </p:cNvSpPr>
          <p:nvPr/>
        </p:nvSpPr>
        <p:spPr bwMode="auto">
          <a:xfrm>
            <a:off x="3040063"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rPr>
              <a:t>constructors…</a:t>
            </a:r>
          </a:p>
        </p:txBody>
      </p:sp>
      <p:sp>
        <p:nvSpPr>
          <p:cNvPr id="62478" name="Text Box 3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Hw 9, Part 1:    the </a:t>
            </a:r>
            <a:r>
              <a:rPr lang="en-US" altLang="en-US" sz="3600" b="1" smtClean="0">
                <a:solidFill>
                  <a:srgbClr val="000000"/>
                </a:solidFill>
                <a:latin typeface="Courier New" pitchFamily="49" charset="0"/>
              </a:rPr>
              <a:t>Maze</a:t>
            </a:r>
            <a:r>
              <a:rPr lang="en-US" altLang="en-US" sz="3600" smtClean="0">
                <a:solidFill>
                  <a:srgbClr val="000000"/>
                </a:solidFill>
              </a:rPr>
              <a:t> class </a:t>
            </a:r>
          </a:p>
        </p:txBody>
      </p:sp>
      <p:sp>
        <p:nvSpPr>
          <p:cNvPr id="62479" name="Text Box 36"/>
          <p:cNvSpPr txBox="1">
            <a:spLocks noChangeArrowheads="1"/>
          </p:cNvSpPr>
          <p:nvPr/>
        </p:nvSpPr>
        <p:spPr bwMode="auto">
          <a:xfrm>
            <a:off x="304800" y="15240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 improving the </a:t>
            </a:r>
            <a:r>
              <a:rPr lang="en-US" altLang="en-US" b="1" smtClean="0">
                <a:solidFill>
                  <a:srgbClr val="000000"/>
                </a:solidFill>
                <a:latin typeface="Courier New" pitchFamily="49" charset="0"/>
              </a:rPr>
              <a:t>Maze</a:t>
            </a:r>
            <a:r>
              <a:rPr lang="en-US" altLang="en-US" smtClean="0">
                <a:solidFill>
                  <a:srgbClr val="000000"/>
                </a:solidFill>
              </a:rPr>
              <a:t> class</a:t>
            </a:r>
          </a:p>
        </p:txBody>
      </p:sp>
    </p:spTree>
    <p:extLst>
      <p:ext uri="{BB962C8B-B14F-4D97-AF65-F5344CB8AC3E}">
        <p14:creationId xmlns:p14="http://schemas.microsoft.com/office/powerpoint/2010/main" val="3469910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676275" y="365125"/>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dirty="0" err="1" smtClean="0">
                <a:solidFill>
                  <a:srgbClr val="000000"/>
                </a:solidFill>
              </a:rPr>
              <a:t>Hw</a:t>
            </a:r>
            <a:r>
              <a:rPr lang="en-US" altLang="en-US" sz="3600" dirty="0" smtClean="0">
                <a:solidFill>
                  <a:srgbClr val="000000"/>
                </a:solidFill>
              </a:rPr>
              <a:t> 9, Part 2:    the </a:t>
            </a:r>
            <a:r>
              <a:rPr lang="en-US" altLang="en-US" sz="3600" b="1" dirty="0" err="1" smtClean="0">
                <a:solidFill>
                  <a:srgbClr val="000000"/>
                </a:solidFill>
                <a:latin typeface="Courier New" pitchFamily="49" charset="0"/>
              </a:rPr>
              <a:t>SpamMaze</a:t>
            </a:r>
            <a:r>
              <a:rPr lang="en-US" altLang="en-US" sz="3600" dirty="0" smtClean="0">
                <a:solidFill>
                  <a:srgbClr val="000000"/>
                </a:solidFill>
              </a:rPr>
              <a:t> class </a:t>
            </a:r>
          </a:p>
        </p:txBody>
      </p:sp>
      <p:sp>
        <p:nvSpPr>
          <p:cNvPr id="63491" name="Oval 6"/>
          <p:cNvSpPr>
            <a:spLocks noChangeArrowheads="1"/>
          </p:cNvSpPr>
          <p:nvPr/>
        </p:nvSpPr>
        <p:spPr bwMode="auto">
          <a:xfrm>
            <a:off x="6740525" y="36337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Maze</a:t>
            </a:r>
          </a:p>
        </p:txBody>
      </p:sp>
      <p:sp>
        <p:nvSpPr>
          <p:cNvPr id="63492" name="Oval 7"/>
          <p:cNvSpPr>
            <a:spLocks noChangeArrowheads="1"/>
          </p:cNvSpPr>
          <p:nvPr/>
        </p:nvSpPr>
        <p:spPr bwMode="auto">
          <a:xfrm>
            <a:off x="6780213" y="19272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Object</a:t>
            </a:r>
          </a:p>
        </p:txBody>
      </p:sp>
      <p:sp>
        <p:nvSpPr>
          <p:cNvPr id="63493" name="Oval 8"/>
          <p:cNvSpPr>
            <a:spLocks noChangeArrowheads="1"/>
          </p:cNvSpPr>
          <p:nvPr/>
        </p:nvSpPr>
        <p:spPr bwMode="auto">
          <a:xfrm>
            <a:off x="6742113" y="53498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spcBef>
                <a:spcPct val="0"/>
              </a:spcBef>
            </a:pPr>
            <a:r>
              <a:rPr lang="en-US" altLang="en-US" smtClean="0">
                <a:solidFill>
                  <a:srgbClr val="000000"/>
                </a:solidFill>
                <a:latin typeface="Times" charset="0"/>
              </a:rPr>
              <a:t>SpamMaze</a:t>
            </a:r>
          </a:p>
        </p:txBody>
      </p:sp>
      <p:sp>
        <p:nvSpPr>
          <p:cNvPr id="63494" name="Line 9"/>
          <p:cNvSpPr>
            <a:spLocks noChangeShapeType="1"/>
          </p:cNvSpPr>
          <p:nvPr/>
        </p:nvSpPr>
        <p:spPr bwMode="auto">
          <a:xfrm>
            <a:off x="7618413" y="27606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3495" name="Line 10"/>
          <p:cNvSpPr>
            <a:spLocks noChangeShapeType="1"/>
          </p:cNvSpPr>
          <p:nvPr/>
        </p:nvSpPr>
        <p:spPr bwMode="auto">
          <a:xfrm>
            <a:off x="7620000" y="44688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3496" name="Text Box 11"/>
          <p:cNvSpPr txBox="1">
            <a:spLocks noChangeArrowheads="1"/>
          </p:cNvSpPr>
          <p:nvPr/>
        </p:nvSpPr>
        <p:spPr bwMode="auto">
          <a:xfrm>
            <a:off x="304800" y="15240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 inheriting from the </a:t>
            </a:r>
            <a:r>
              <a:rPr lang="en-US" altLang="en-US" b="1" smtClean="0">
                <a:solidFill>
                  <a:srgbClr val="000000"/>
                </a:solidFill>
                <a:latin typeface="Courier New" pitchFamily="49" charset="0"/>
              </a:rPr>
              <a:t>Maze</a:t>
            </a:r>
            <a:r>
              <a:rPr lang="en-US" altLang="en-US" smtClean="0">
                <a:solidFill>
                  <a:srgbClr val="000000"/>
                </a:solidFill>
              </a:rPr>
              <a:t> class</a:t>
            </a:r>
          </a:p>
        </p:txBody>
      </p:sp>
      <p:sp>
        <p:nvSpPr>
          <p:cNvPr id="63497" name="AutoShape 13"/>
          <p:cNvSpPr>
            <a:spLocks/>
          </p:cNvSpPr>
          <p:nvPr/>
        </p:nvSpPr>
        <p:spPr bwMode="auto">
          <a:xfrm>
            <a:off x="6015038" y="5018088"/>
            <a:ext cx="174625" cy="1519237"/>
          </a:xfrm>
          <a:prstGeom prst="leftBrace">
            <a:avLst>
              <a:gd name="adj1" fmla="val 72500"/>
              <a:gd name="adj2" fmla="val 50000"/>
            </a:avLst>
          </a:prstGeom>
          <a:noFill/>
          <a:ln w="12700">
            <a:solidFill>
              <a:srgbClr val="0092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63498" name="Text Box 14"/>
          <p:cNvSpPr txBox="1">
            <a:spLocks noChangeArrowheads="1"/>
          </p:cNvSpPr>
          <p:nvPr/>
        </p:nvSpPr>
        <p:spPr bwMode="auto">
          <a:xfrm>
            <a:off x="3040063" y="34861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multiBFS</a:t>
            </a:r>
          </a:p>
        </p:txBody>
      </p:sp>
      <p:sp>
        <p:nvSpPr>
          <p:cNvPr id="63499" name="Text Box 15"/>
          <p:cNvSpPr txBox="1">
            <a:spLocks noChangeArrowheads="1"/>
          </p:cNvSpPr>
          <p:nvPr/>
        </p:nvSpPr>
        <p:spPr bwMode="auto">
          <a:xfrm>
            <a:off x="762000" y="3581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maze</a:t>
            </a:r>
          </a:p>
        </p:txBody>
      </p:sp>
      <p:sp>
        <p:nvSpPr>
          <p:cNvPr id="63500" name="Text Box 16"/>
          <p:cNvSpPr txBox="1">
            <a:spLocks noChangeArrowheads="1"/>
          </p:cNvSpPr>
          <p:nvPr/>
        </p:nvSpPr>
        <p:spPr bwMode="auto">
          <a:xfrm>
            <a:off x="533400" y="5943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pedeCells</a:t>
            </a:r>
          </a:p>
        </p:txBody>
      </p:sp>
      <p:sp>
        <p:nvSpPr>
          <p:cNvPr id="63501" name="Text Box 17"/>
          <p:cNvSpPr txBox="1">
            <a:spLocks noChangeArrowheads="1"/>
          </p:cNvSpPr>
          <p:nvPr/>
        </p:nvSpPr>
        <p:spPr bwMode="auto">
          <a:xfrm>
            <a:off x="533400" y="5105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spamCells</a:t>
            </a:r>
          </a:p>
        </p:txBody>
      </p:sp>
      <p:sp>
        <p:nvSpPr>
          <p:cNvPr id="63502" name="Text Box 18"/>
          <p:cNvSpPr txBox="1">
            <a:spLocks noChangeArrowheads="1"/>
          </p:cNvSpPr>
          <p:nvPr/>
        </p:nvSpPr>
        <p:spPr bwMode="auto">
          <a:xfrm>
            <a:off x="3040063" y="57975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advancePede</a:t>
            </a:r>
          </a:p>
        </p:txBody>
      </p:sp>
      <p:sp>
        <p:nvSpPr>
          <p:cNvPr id="63503" name="Text Box 19"/>
          <p:cNvSpPr txBox="1">
            <a:spLocks noChangeArrowheads="1"/>
          </p:cNvSpPr>
          <p:nvPr/>
        </p:nvSpPr>
        <p:spPr bwMode="auto">
          <a:xfrm>
            <a:off x="3040063" y="608647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reversePede</a:t>
            </a:r>
          </a:p>
        </p:txBody>
      </p:sp>
      <p:sp>
        <p:nvSpPr>
          <p:cNvPr id="63504" name="Text Box 20"/>
          <p:cNvSpPr txBox="1">
            <a:spLocks noChangeArrowheads="1"/>
          </p:cNvSpPr>
          <p:nvPr/>
        </p:nvSpPr>
        <p:spPr bwMode="auto">
          <a:xfrm>
            <a:off x="3040063" y="496093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addSpam</a:t>
            </a:r>
          </a:p>
        </p:txBody>
      </p:sp>
      <p:sp>
        <p:nvSpPr>
          <p:cNvPr id="63505" name="Text Box 21"/>
          <p:cNvSpPr txBox="1">
            <a:spLocks noChangeArrowheads="1"/>
          </p:cNvSpPr>
          <p:nvPr/>
        </p:nvSpPr>
        <p:spPr bwMode="auto">
          <a:xfrm>
            <a:off x="3040063" y="52339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removeSpam</a:t>
            </a:r>
          </a:p>
        </p:txBody>
      </p:sp>
      <p:sp>
        <p:nvSpPr>
          <p:cNvPr id="63506" name="Text Box 22"/>
          <p:cNvSpPr txBox="1">
            <a:spLocks noChangeArrowheads="1"/>
          </p:cNvSpPr>
          <p:nvPr/>
        </p:nvSpPr>
        <p:spPr bwMode="auto">
          <a:xfrm>
            <a:off x="296863"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data members</a:t>
            </a:r>
          </a:p>
        </p:txBody>
      </p:sp>
      <p:sp>
        <p:nvSpPr>
          <p:cNvPr id="63507" name="Text Box 23"/>
          <p:cNvSpPr txBox="1">
            <a:spLocks noChangeArrowheads="1"/>
          </p:cNvSpPr>
          <p:nvPr/>
        </p:nvSpPr>
        <p:spPr bwMode="auto">
          <a:xfrm>
            <a:off x="2825750" y="289877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9200"/>
                </a:solidFill>
                <a:latin typeface="Comic Sans MS" pitchFamily="66" charset="0"/>
              </a:rPr>
              <a:t>methods</a:t>
            </a:r>
          </a:p>
        </p:txBody>
      </p:sp>
      <p:sp>
        <p:nvSpPr>
          <p:cNvPr id="63508" name="Text Box 24"/>
          <p:cNvSpPr txBox="1">
            <a:spLocks noChangeArrowheads="1"/>
          </p:cNvSpPr>
          <p:nvPr/>
        </p:nvSpPr>
        <p:spPr bwMode="auto">
          <a:xfrm>
            <a:off x="3040063" y="38100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latin typeface="Courier New" pitchFamily="49" charset="0"/>
              </a:rPr>
              <a:t>toString</a:t>
            </a:r>
          </a:p>
        </p:txBody>
      </p:sp>
      <p:sp>
        <p:nvSpPr>
          <p:cNvPr id="63509" name="Text Box 25"/>
          <p:cNvSpPr txBox="1">
            <a:spLocks noChangeArrowheads="1"/>
          </p:cNvSpPr>
          <p:nvPr/>
        </p:nvSpPr>
        <p:spPr bwMode="auto">
          <a:xfrm>
            <a:off x="3040063"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b="1" smtClean="0">
                <a:solidFill>
                  <a:srgbClr val="000000"/>
                </a:solidFill>
              </a:rPr>
              <a:t>constructors…</a:t>
            </a:r>
          </a:p>
        </p:txBody>
      </p:sp>
      <p:sp>
        <p:nvSpPr>
          <p:cNvPr id="63510" name="Line 26"/>
          <p:cNvSpPr>
            <a:spLocks noChangeShapeType="1"/>
          </p:cNvSpPr>
          <p:nvPr/>
        </p:nvSpPr>
        <p:spPr bwMode="auto">
          <a:xfrm>
            <a:off x="381000" y="4724400"/>
            <a:ext cx="5562600" cy="0"/>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63511" name="Text Box 27"/>
          <p:cNvSpPr txBox="1">
            <a:spLocks noChangeArrowheads="1"/>
          </p:cNvSpPr>
          <p:nvPr/>
        </p:nvSpPr>
        <p:spPr bwMode="auto">
          <a:xfrm>
            <a:off x="482600" y="6532563"/>
            <a:ext cx="403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200" b="1" smtClean="0">
                <a:solidFill>
                  <a:srgbClr val="0333FF"/>
                </a:solidFill>
              </a:rPr>
              <a:t>What types should </a:t>
            </a:r>
            <a:r>
              <a:rPr lang="en-US" altLang="en-US" sz="1200" b="1" smtClean="0">
                <a:solidFill>
                  <a:srgbClr val="000000"/>
                </a:solidFill>
              </a:rPr>
              <a:t>spamCells</a:t>
            </a:r>
            <a:r>
              <a:rPr lang="en-US" altLang="en-US" sz="1200" b="1" smtClean="0">
                <a:solidFill>
                  <a:srgbClr val="0333FF"/>
                </a:solidFill>
              </a:rPr>
              <a:t> and </a:t>
            </a:r>
            <a:r>
              <a:rPr lang="en-US" altLang="en-US" sz="1200" b="1" smtClean="0">
                <a:solidFill>
                  <a:srgbClr val="000000"/>
                </a:solidFill>
              </a:rPr>
              <a:t>pedeCells</a:t>
            </a:r>
            <a:r>
              <a:rPr lang="en-US" altLang="en-US" sz="1200" b="1" smtClean="0">
                <a:solidFill>
                  <a:srgbClr val="0333FF"/>
                </a:solidFill>
              </a:rPr>
              <a:t> be? </a:t>
            </a:r>
          </a:p>
        </p:txBody>
      </p:sp>
    </p:spTree>
    <p:extLst>
      <p:ext uri="{BB962C8B-B14F-4D97-AF65-F5344CB8AC3E}">
        <p14:creationId xmlns:p14="http://schemas.microsoft.com/office/powerpoint/2010/main" val="19010675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685800" y="2762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4400" smtClean="0">
                <a:solidFill>
                  <a:srgbClr val="000000"/>
                </a:solidFill>
                <a:latin typeface="Times" charset="0"/>
              </a:rPr>
              <a:t>Inheritance reminders...</a:t>
            </a:r>
          </a:p>
        </p:txBody>
      </p:sp>
      <p:sp>
        <p:nvSpPr>
          <p:cNvPr id="8195" name="Rectangle 6"/>
          <p:cNvSpPr>
            <a:spLocks noChangeArrowheads="1"/>
          </p:cNvSpPr>
          <p:nvPr/>
        </p:nvSpPr>
        <p:spPr bwMode="auto">
          <a:xfrm>
            <a:off x="788988" y="1647825"/>
            <a:ext cx="5668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lgn="l">
              <a:spcBef>
                <a:spcPct val="0"/>
              </a:spcBef>
            </a:pPr>
            <a:endParaRPr lang="en-US" altLang="en-US" smtClean="0">
              <a:solidFill>
                <a:srgbClr val="000000"/>
              </a:solidFill>
              <a:latin typeface="Monaco" charset="0"/>
            </a:endParaRPr>
          </a:p>
          <a:p>
            <a:pPr algn="l">
              <a:spcBef>
                <a:spcPct val="0"/>
              </a:spcBef>
            </a:pPr>
            <a:endParaRPr lang="en-US" altLang="en-US" smtClean="0">
              <a:solidFill>
                <a:srgbClr val="000000"/>
              </a:solidFill>
              <a:latin typeface="Monaco" charset="0"/>
            </a:endParaRPr>
          </a:p>
          <a:p>
            <a:pPr algn="l">
              <a:spcBef>
                <a:spcPct val="0"/>
              </a:spcBef>
            </a:pPr>
            <a:endParaRPr lang="en-US" altLang="en-US" smtClean="0">
              <a:solidFill>
                <a:srgbClr val="000000"/>
              </a:solidFill>
              <a:latin typeface="Monaco" charset="0"/>
            </a:endParaRPr>
          </a:p>
        </p:txBody>
      </p:sp>
      <p:sp>
        <p:nvSpPr>
          <p:cNvPr id="3077" name="Text Box 7"/>
          <p:cNvSpPr txBox="1">
            <a:spLocks noChangeArrowheads="1"/>
          </p:cNvSpPr>
          <p:nvPr/>
        </p:nvSpPr>
        <p:spPr bwMode="auto">
          <a:xfrm>
            <a:off x="2933700" y="1490663"/>
            <a:ext cx="5829300" cy="4794250"/>
          </a:xfrm>
          <a:prstGeom prst="rect">
            <a:avLst/>
          </a:prstGeom>
          <a:noFill/>
          <a:ln w="12700">
            <a:noFill/>
            <a:miter lim="800000"/>
            <a:headEnd/>
            <a:tailEnd/>
          </a:ln>
        </p:spPr>
        <p:txBody>
          <a:bodyPr>
            <a:spAutoFit/>
          </a:bodyPr>
          <a:lstStyle/>
          <a:p>
            <a:pPr algn="l">
              <a:defRPr/>
            </a:pPr>
            <a:r>
              <a:rPr lang="en-US" sz="2800" b="1" dirty="0">
                <a:solidFill>
                  <a:srgbClr val="000000"/>
                </a:solidFill>
                <a:latin typeface="Times" pitchFamily="1" charset="0"/>
              </a:rPr>
              <a:t>Ideas</a:t>
            </a:r>
          </a:p>
          <a:p>
            <a:pPr algn="l">
              <a:buFontTx/>
              <a:buChar char="•"/>
              <a:defRPr/>
            </a:pPr>
            <a:r>
              <a:rPr lang="en-US" sz="2800" dirty="0">
                <a:solidFill>
                  <a:srgbClr val="000000"/>
                </a:solidFill>
                <a:latin typeface="Times" pitchFamily="1" charset="0"/>
              </a:rPr>
              <a:t> Models the  </a:t>
            </a:r>
            <a:r>
              <a:rPr lang="en-US" sz="2400" b="1" dirty="0">
                <a:solidFill>
                  <a:srgbClr val="C00000"/>
                </a:solidFill>
                <a:latin typeface="Textile" charset="0"/>
              </a:rPr>
              <a:t>kind-of/is-a</a:t>
            </a:r>
            <a:r>
              <a:rPr lang="en-US" sz="2400" dirty="0">
                <a:solidFill>
                  <a:srgbClr val="000000"/>
                </a:solidFill>
                <a:latin typeface="Textile" charset="0"/>
              </a:rPr>
              <a:t> </a:t>
            </a:r>
            <a:r>
              <a:rPr lang="en-US" sz="2800" dirty="0">
                <a:solidFill>
                  <a:srgbClr val="000000"/>
                </a:solidFill>
                <a:latin typeface="Times" pitchFamily="1" charset="0"/>
              </a:rPr>
              <a:t> relationship</a:t>
            </a:r>
          </a:p>
          <a:p>
            <a:pPr algn="l">
              <a:buFontTx/>
              <a:buChar char="•"/>
              <a:defRPr/>
            </a:pPr>
            <a:r>
              <a:rPr lang="en-US" sz="2800" dirty="0">
                <a:solidFill>
                  <a:srgbClr val="000000"/>
                </a:solidFill>
                <a:latin typeface="Times" pitchFamily="1" charset="0"/>
              </a:rPr>
              <a:t> Factors out common code </a:t>
            </a:r>
          </a:p>
          <a:p>
            <a:pPr algn="l">
              <a:buFontTx/>
              <a:buChar char="•"/>
              <a:defRPr/>
            </a:pPr>
            <a:r>
              <a:rPr lang="en-US" sz="2800" dirty="0">
                <a:solidFill>
                  <a:srgbClr val="000000"/>
                </a:solidFill>
                <a:latin typeface="Times" pitchFamily="1" charset="0"/>
              </a:rPr>
              <a:t> Function overriding allows old code 	to call new code</a:t>
            </a:r>
          </a:p>
          <a:p>
            <a:pPr algn="l">
              <a:defRPr/>
            </a:pPr>
            <a:endParaRPr lang="en-US" sz="2800" b="1" dirty="0">
              <a:solidFill>
                <a:srgbClr val="000000"/>
              </a:solidFill>
              <a:latin typeface="Times" pitchFamily="1" charset="0"/>
            </a:endParaRPr>
          </a:p>
          <a:p>
            <a:pPr algn="l">
              <a:defRPr/>
            </a:pPr>
            <a:r>
              <a:rPr lang="en-US" sz="2800" b="1" dirty="0">
                <a:solidFill>
                  <a:srgbClr val="000000"/>
                </a:solidFill>
                <a:latin typeface="Times" pitchFamily="1" charset="0"/>
              </a:rPr>
              <a:t>Keywords</a:t>
            </a:r>
            <a:endParaRPr lang="en-US" sz="2800" dirty="0">
              <a:solidFill>
                <a:srgbClr val="000000"/>
              </a:solidFill>
              <a:latin typeface="Times" pitchFamily="1" charset="0"/>
            </a:endParaRPr>
          </a:p>
          <a:p>
            <a:pPr algn="l">
              <a:buFontTx/>
              <a:buChar char="•"/>
              <a:defRPr/>
            </a:pPr>
            <a:r>
              <a:rPr lang="en-US" sz="2800" dirty="0">
                <a:solidFill>
                  <a:srgbClr val="000000"/>
                </a:solidFill>
                <a:latin typeface="Times" pitchFamily="1" charset="0"/>
              </a:rPr>
              <a:t> </a:t>
            </a:r>
            <a:r>
              <a:rPr lang="en-US" sz="2800" dirty="0">
                <a:solidFill>
                  <a:srgbClr val="800080"/>
                </a:solidFill>
                <a:latin typeface="Textile" charset="0"/>
              </a:rPr>
              <a:t>extends</a:t>
            </a:r>
            <a:r>
              <a:rPr lang="en-US" sz="2800" dirty="0">
                <a:solidFill>
                  <a:srgbClr val="000000"/>
                </a:solidFill>
                <a:latin typeface="Textile" charset="0"/>
              </a:rPr>
              <a:t>, </a:t>
            </a:r>
            <a:r>
              <a:rPr lang="en-US" sz="2800" dirty="0">
                <a:solidFill>
                  <a:srgbClr val="800080"/>
                </a:solidFill>
                <a:latin typeface="Textile" charset="0"/>
              </a:rPr>
              <a:t>super, protected </a:t>
            </a:r>
            <a:endParaRPr lang="en-US" sz="2800" dirty="0">
              <a:solidFill>
                <a:srgbClr val="6C5BE9">
                  <a:lumMod val="75000"/>
                </a:srgbClr>
              </a:solidFill>
              <a:latin typeface="Times" pitchFamily="1" charset="0"/>
            </a:endParaRPr>
          </a:p>
        </p:txBody>
      </p:sp>
      <p:sp>
        <p:nvSpPr>
          <p:cNvPr id="8197" name="Oval 9"/>
          <p:cNvSpPr>
            <a:spLocks noChangeArrowheads="1"/>
          </p:cNvSpPr>
          <p:nvPr/>
        </p:nvSpPr>
        <p:spPr bwMode="auto">
          <a:xfrm>
            <a:off x="768350" y="34940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rPr>
              <a:t>Maze</a:t>
            </a:r>
          </a:p>
        </p:txBody>
      </p:sp>
      <p:sp>
        <p:nvSpPr>
          <p:cNvPr id="8198" name="Oval 10"/>
          <p:cNvSpPr>
            <a:spLocks noChangeArrowheads="1"/>
          </p:cNvSpPr>
          <p:nvPr/>
        </p:nvSpPr>
        <p:spPr bwMode="auto">
          <a:xfrm>
            <a:off x="808038" y="178752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rPr>
              <a:t>Object</a:t>
            </a:r>
          </a:p>
        </p:txBody>
      </p:sp>
      <p:sp>
        <p:nvSpPr>
          <p:cNvPr id="8199" name="Oval 11"/>
          <p:cNvSpPr>
            <a:spLocks noChangeArrowheads="1"/>
          </p:cNvSpPr>
          <p:nvPr/>
        </p:nvSpPr>
        <p:spPr bwMode="auto">
          <a:xfrm>
            <a:off x="769938" y="5210175"/>
            <a:ext cx="1744662" cy="776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2400" smtClean="0">
                <a:solidFill>
                  <a:srgbClr val="000000"/>
                </a:solidFill>
                <a:latin typeface="Times" charset="0"/>
              </a:rPr>
              <a:t>SpamMaze</a:t>
            </a:r>
          </a:p>
        </p:txBody>
      </p:sp>
      <p:sp>
        <p:nvSpPr>
          <p:cNvPr id="8200" name="Line 12"/>
          <p:cNvSpPr>
            <a:spLocks noChangeShapeType="1"/>
          </p:cNvSpPr>
          <p:nvPr/>
        </p:nvSpPr>
        <p:spPr bwMode="auto">
          <a:xfrm>
            <a:off x="1646238" y="262096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8201" name="Line 13"/>
          <p:cNvSpPr>
            <a:spLocks noChangeShapeType="1"/>
          </p:cNvSpPr>
          <p:nvPr/>
        </p:nvSpPr>
        <p:spPr bwMode="auto">
          <a:xfrm>
            <a:off x="1647825" y="4329113"/>
            <a:ext cx="0" cy="796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8202" name="Text Box 14"/>
          <p:cNvSpPr txBox="1">
            <a:spLocks noChangeArrowheads="1"/>
          </p:cNvSpPr>
          <p:nvPr/>
        </p:nvSpPr>
        <p:spPr bwMode="auto">
          <a:xfrm>
            <a:off x="236538" y="1489075"/>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00000"/>
                </a:solidFill>
                <a:latin typeface="Sand" charset="0"/>
              </a:rPr>
              <a:t>Base classes</a:t>
            </a:r>
          </a:p>
        </p:txBody>
      </p:sp>
      <p:sp>
        <p:nvSpPr>
          <p:cNvPr id="8203" name="Text Box 15"/>
          <p:cNvSpPr txBox="1">
            <a:spLocks noChangeArrowheads="1"/>
          </p:cNvSpPr>
          <p:nvPr/>
        </p:nvSpPr>
        <p:spPr bwMode="auto">
          <a:xfrm>
            <a:off x="166688" y="597535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smtClean="0">
                <a:solidFill>
                  <a:srgbClr val="000000"/>
                </a:solidFill>
                <a:latin typeface="Sand" charset="0"/>
              </a:rPr>
              <a:t>Derived classes</a:t>
            </a:r>
          </a:p>
        </p:txBody>
      </p:sp>
      <p:sp>
        <p:nvSpPr>
          <p:cNvPr id="8204" name="Rectangle 17"/>
          <p:cNvSpPr>
            <a:spLocks noChangeArrowheads="1"/>
          </p:cNvSpPr>
          <p:nvPr/>
        </p:nvSpPr>
        <p:spPr bwMode="auto">
          <a:xfrm>
            <a:off x="2813050" y="1447800"/>
            <a:ext cx="1254125"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8205" name="Rectangle 18"/>
          <p:cNvSpPr>
            <a:spLocks noChangeArrowheads="1"/>
          </p:cNvSpPr>
          <p:nvPr/>
        </p:nvSpPr>
        <p:spPr bwMode="auto">
          <a:xfrm>
            <a:off x="2838450" y="5113338"/>
            <a:ext cx="1952625" cy="571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Tree>
    <p:extLst>
      <p:ext uri="{BB962C8B-B14F-4D97-AF65-F5344CB8AC3E}">
        <p14:creationId xmlns:p14="http://schemas.microsoft.com/office/powerpoint/2010/main" val="8467455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ounded Rectangle 58"/>
          <p:cNvSpPr>
            <a:spLocks noChangeArrowheads="1"/>
          </p:cNvSpPr>
          <p:nvPr/>
        </p:nvSpPr>
        <p:spPr bwMode="auto">
          <a:xfrm>
            <a:off x="4079875" y="847725"/>
            <a:ext cx="4267200" cy="2568575"/>
          </a:xfrm>
          <a:prstGeom prst="roundRect">
            <a:avLst>
              <a:gd name="adj" fmla="val 16667"/>
            </a:avLst>
          </a:prstGeom>
          <a:solidFill>
            <a:srgbClr val="CCECFF"/>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9219" name="Rounded Rectangle 59"/>
          <p:cNvSpPr>
            <a:spLocks noChangeArrowheads="1"/>
          </p:cNvSpPr>
          <p:nvPr/>
        </p:nvSpPr>
        <p:spPr bwMode="auto">
          <a:xfrm>
            <a:off x="4127500" y="3840163"/>
            <a:ext cx="4267200" cy="2568575"/>
          </a:xfrm>
          <a:prstGeom prst="roundRect">
            <a:avLst>
              <a:gd name="adj" fmla="val 16667"/>
            </a:avLst>
          </a:prstGeom>
          <a:solidFill>
            <a:srgbClr val="FFCCCC"/>
          </a:solidFill>
          <a:ln>
            <a:noFill/>
          </a:ln>
          <a:extLst>
            <a:ext uri="{91240B29-F687-4F45-9708-019B960494DF}">
              <a14:hiddenLine xmlns:a14="http://schemas.microsoft.com/office/drawing/2010/main" w="12700" algn="ctr">
                <a:solidFill>
                  <a:srgbClr val="000000"/>
                </a:solidFill>
                <a:round/>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57" name="Rounded Rectangle 56"/>
          <p:cNvSpPr/>
          <p:nvPr/>
        </p:nvSpPr>
        <p:spPr bwMode="auto">
          <a:xfrm>
            <a:off x="412750" y="1600200"/>
            <a:ext cx="3200400" cy="4319588"/>
          </a:xfrm>
          <a:prstGeom prst="roundRect">
            <a:avLst/>
          </a:prstGeom>
          <a:solidFill>
            <a:schemeClr val="bg1">
              <a:lumMod val="85000"/>
            </a:schemeClr>
          </a:solidFill>
          <a:ln w="12700" cap="flat" cmpd="sng" algn="ctr">
            <a:noFill/>
            <a:prstDash val="solid"/>
            <a:round/>
            <a:headEnd type="none" w="med" len="med"/>
            <a:tailEnd type="none" w="med" len="med"/>
          </a:ln>
          <a:effectLst/>
        </p:spPr>
        <p:txBody>
          <a:bodyPr anchor="ctr">
            <a:spAutoFit/>
          </a:bodyPr>
          <a:lstStyle/>
          <a:p>
            <a:pPr>
              <a:defRPr/>
            </a:pPr>
            <a:endParaRPr lang="en-US" sz="1800">
              <a:solidFill>
                <a:srgbClr val="000000"/>
              </a:solidFill>
            </a:endParaRPr>
          </a:p>
        </p:txBody>
      </p:sp>
      <p:sp>
        <p:nvSpPr>
          <p:cNvPr id="9221" name="Oval 4"/>
          <p:cNvSpPr>
            <a:spLocks noChangeArrowheads="1"/>
          </p:cNvSpPr>
          <p:nvPr/>
        </p:nvSpPr>
        <p:spPr bwMode="auto">
          <a:xfrm>
            <a:off x="762000" y="35448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Student</a:t>
            </a:r>
          </a:p>
        </p:txBody>
      </p:sp>
      <p:sp>
        <p:nvSpPr>
          <p:cNvPr id="9222" name="Oval 5"/>
          <p:cNvSpPr>
            <a:spLocks noChangeArrowheads="1"/>
          </p:cNvSpPr>
          <p:nvPr/>
        </p:nvSpPr>
        <p:spPr bwMode="auto">
          <a:xfrm>
            <a:off x="793750" y="2020888"/>
            <a:ext cx="1744663" cy="776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Person</a:t>
            </a:r>
          </a:p>
        </p:txBody>
      </p:sp>
      <p:sp>
        <p:nvSpPr>
          <p:cNvPr id="9223" name="Line 6"/>
          <p:cNvSpPr>
            <a:spLocks noChangeShapeType="1"/>
          </p:cNvSpPr>
          <p:nvPr/>
        </p:nvSpPr>
        <p:spPr bwMode="auto">
          <a:xfrm flipH="1">
            <a:off x="1649413" y="2808288"/>
            <a:ext cx="30162" cy="7350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smtClean="0">
              <a:solidFill>
                <a:srgbClr val="000000"/>
              </a:solidFill>
              <a:latin typeface="Times New Roman" pitchFamily="18" charset="0"/>
            </a:endParaRPr>
          </a:p>
        </p:txBody>
      </p:sp>
      <p:sp>
        <p:nvSpPr>
          <p:cNvPr id="9224" name="Text Box 8"/>
          <p:cNvSpPr txBox="1">
            <a:spLocks noChangeArrowheads="1"/>
          </p:cNvSpPr>
          <p:nvPr/>
        </p:nvSpPr>
        <p:spPr bwMode="auto">
          <a:xfrm>
            <a:off x="1752600" y="4321175"/>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00000"/>
                </a:solidFill>
                <a:latin typeface="Arial" pitchFamily="34" charset="0"/>
                <a:ea typeface="MS PGothic" pitchFamily="34" charset="-128"/>
              </a:rPr>
              <a:t>Derived Class</a:t>
            </a:r>
          </a:p>
        </p:txBody>
      </p:sp>
      <p:sp>
        <p:nvSpPr>
          <p:cNvPr id="9225" name="Text Box 12"/>
          <p:cNvSpPr txBox="1">
            <a:spLocks noChangeArrowheads="1"/>
          </p:cNvSpPr>
          <p:nvPr/>
        </p:nvSpPr>
        <p:spPr bwMode="auto">
          <a:xfrm>
            <a:off x="1905000" y="275431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00000"/>
                </a:solidFill>
                <a:latin typeface="Arial" pitchFamily="34" charset="0"/>
                <a:ea typeface="MS PGothic" pitchFamily="34" charset="-128"/>
              </a:rPr>
              <a:t>Base Class</a:t>
            </a:r>
          </a:p>
        </p:txBody>
      </p:sp>
      <p:sp>
        <p:nvSpPr>
          <p:cNvPr id="9226" name="Text Box 14"/>
          <p:cNvSpPr txBox="1">
            <a:spLocks noChangeArrowheads="1"/>
          </p:cNvSpPr>
          <p:nvPr/>
        </p:nvSpPr>
        <p:spPr bwMode="auto">
          <a:xfrm>
            <a:off x="2160588" y="29829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00000"/>
                </a:solidFill>
                <a:latin typeface="Arial" pitchFamily="34" charset="0"/>
                <a:ea typeface="MS PGothic" pitchFamily="34" charset="-128"/>
              </a:rPr>
              <a:t>or Super-Class</a:t>
            </a:r>
          </a:p>
        </p:txBody>
      </p:sp>
      <p:sp>
        <p:nvSpPr>
          <p:cNvPr id="9227" name="Text Box 14"/>
          <p:cNvSpPr txBox="1">
            <a:spLocks noChangeArrowheads="1"/>
          </p:cNvSpPr>
          <p:nvPr/>
        </p:nvSpPr>
        <p:spPr bwMode="auto">
          <a:xfrm>
            <a:off x="2019300" y="456565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00000"/>
                </a:solidFill>
                <a:latin typeface="Arial" pitchFamily="34" charset="0"/>
                <a:ea typeface="MS PGothic" pitchFamily="34" charset="-128"/>
              </a:rPr>
              <a:t>or Sub-Class</a:t>
            </a:r>
          </a:p>
        </p:txBody>
      </p:sp>
      <p:sp>
        <p:nvSpPr>
          <p:cNvPr id="9228" name="Text Box 14"/>
          <p:cNvSpPr txBox="1">
            <a:spLocks noChangeArrowheads="1"/>
          </p:cNvSpPr>
          <p:nvPr/>
        </p:nvSpPr>
        <p:spPr bwMode="auto">
          <a:xfrm>
            <a:off x="1447800" y="1524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smtClean="0">
                <a:solidFill>
                  <a:srgbClr val="000000"/>
                </a:solidFill>
                <a:latin typeface="Cambria" pitchFamily="18" charset="0"/>
                <a:ea typeface="MS PGothic" pitchFamily="34" charset="-128"/>
              </a:rPr>
              <a:t>Visual overviews of inheritance</a:t>
            </a:r>
          </a:p>
        </p:txBody>
      </p:sp>
      <p:sp>
        <p:nvSpPr>
          <p:cNvPr id="9229" name="Oval 18"/>
          <p:cNvSpPr>
            <a:spLocks noChangeArrowheads="1"/>
          </p:cNvSpPr>
          <p:nvPr/>
        </p:nvSpPr>
        <p:spPr bwMode="auto">
          <a:xfrm>
            <a:off x="4379913" y="1357313"/>
            <a:ext cx="3649662" cy="1752600"/>
          </a:xfrm>
          <a:prstGeom prst="ellipse">
            <a:avLst/>
          </a:prstGeom>
          <a:noFill/>
          <a:ln w="19050">
            <a:solidFill>
              <a:srgbClr val="0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endParaRPr lang="en-US" altLang="en-US" sz="1800" smtClean="0">
              <a:solidFill>
                <a:srgbClr val="000000"/>
              </a:solidFill>
              <a:latin typeface="Times" charset="0"/>
            </a:endParaRPr>
          </a:p>
        </p:txBody>
      </p:sp>
      <p:sp>
        <p:nvSpPr>
          <p:cNvPr id="9230" name="Rectangle 21"/>
          <p:cNvSpPr>
            <a:spLocks noChangeArrowheads="1"/>
          </p:cNvSpPr>
          <p:nvPr/>
        </p:nvSpPr>
        <p:spPr bwMode="auto">
          <a:xfrm>
            <a:off x="6348413" y="1836738"/>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Student</a:t>
            </a:r>
          </a:p>
        </p:txBody>
      </p:sp>
      <p:sp>
        <p:nvSpPr>
          <p:cNvPr id="9231" name="Oval 5"/>
          <p:cNvSpPr>
            <a:spLocks noChangeArrowheads="1"/>
          </p:cNvSpPr>
          <p:nvPr/>
        </p:nvSpPr>
        <p:spPr bwMode="auto">
          <a:xfrm>
            <a:off x="4608513" y="2043113"/>
            <a:ext cx="1744662" cy="776287"/>
          </a:xfrm>
          <a:prstGeom prst="ellipse">
            <a:avLst/>
          </a:prstGeom>
          <a:noFill/>
          <a:ln w="19050">
            <a:solidFill>
              <a:srgbClr val="0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Person</a:t>
            </a:r>
          </a:p>
        </p:txBody>
      </p:sp>
      <p:sp>
        <p:nvSpPr>
          <p:cNvPr id="9232" name="Text Box 12"/>
          <p:cNvSpPr txBox="1">
            <a:spLocks noChangeArrowheads="1"/>
          </p:cNvSpPr>
          <p:nvPr/>
        </p:nvSpPr>
        <p:spPr bwMode="auto">
          <a:xfrm>
            <a:off x="4914900" y="2062163"/>
            <a:ext cx="1298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333FF"/>
                </a:solidFill>
                <a:latin typeface="Arial" pitchFamily="34" charset="0"/>
                <a:ea typeface="MS PGothic" pitchFamily="34" charset="-128"/>
              </a:rPr>
              <a:t>Base Class</a:t>
            </a:r>
          </a:p>
        </p:txBody>
      </p:sp>
      <p:sp>
        <p:nvSpPr>
          <p:cNvPr id="9233" name="Text Box 14"/>
          <p:cNvSpPr txBox="1">
            <a:spLocks noChangeArrowheads="1"/>
          </p:cNvSpPr>
          <p:nvPr/>
        </p:nvSpPr>
        <p:spPr bwMode="auto">
          <a:xfrm>
            <a:off x="4979988" y="25384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333FF"/>
                </a:solidFill>
                <a:latin typeface="Arial" pitchFamily="34" charset="0"/>
                <a:ea typeface="MS PGothic" pitchFamily="34" charset="-128"/>
              </a:rPr>
              <a:t>or Super-Class</a:t>
            </a:r>
          </a:p>
        </p:txBody>
      </p:sp>
      <p:sp>
        <p:nvSpPr>
          <p:cNvPr id="9234" name="Text Box 12"/>
          <p:cNvSpPr txBox="1">
            <a:spLocks noChangeArrowheads="1"/>
          </p:cNvSpPr>
          <p:nvPr/>
        </p:nvSpPr>
        <p:spPr bwMode="auto">
          <a:xfrm>
            <a:off x="6208713" y="1671638"/>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333FF"/>
                </a:solidFill>
                <a:latin typeface="Arial" pitchFamily="34" charset="0"/>
                <a:ea typeface="MS PGothic" pitchFamily="34" charset="-128"/>
              </a:rPr>
              <a:t>Derived Class</a:t>
            </a:r>
          </a:p>
        </p:txBody>
      </p:sp>
      <p:sp>
        <p:nvSpPr>
          <p:cNvPr id="9235" name="Text Box 14"/>
          <p:cNvSpPr txBox="1">
            <a:spLocks noChangeArrowheads="1"/>
          </p:cNvSpPr>
          <p:nvPr/>
        </p:nvSpPr>
        <p:spPr bwMode="auto">
          <a:xfrm>
            <a:off x="6513513" y="221615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0333FF"/>
                </a:solidFill>
                <a:latin typeface="Arial" pitchFamily="34" charset="0"/>
                <a:ea typeface="MS PGothic" pitchFamily="34" charset="-128"/>
              </a:rPr>
              <a:t>or Sub-Class</a:t>
            </a:r>
          </a:p>
        </p:txBody>
      </p:sp>
      <p:sp>
        <p:nvSpPr>
          <p:cNvPr id="9236" name="Oval 18"/>
          <p:cNvSpPr>
            <a:spLocks noChangeArrowheads="1"/>
          </p:cNvSpPr>
          <p:nvPr/>
        </p:nvSpPr>
        <p:spPr bwMode="auto">
          <a:xfrm>
            <a:off x="4371975" y="4205288"/>
            <a:ext cx="3648075" cy="1752600"/>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endParaRPr lang="en-US" altLang="en-US" sz="1800" smtClean="0">
              <a:solidFill>
                <a:srgbClr val="000000"/>
              </a:solidFill>
              <a:latin typeface="Times" charset="0"/>
            </a:endParaRPr>
          </a:p>
        </p:txBody>
      </p:sp>
      <p:sp>
        <p:nvSpPr>
          <p:cNvPr id="9237" name="Rectangle 21"/>
          <p:cNvSpPr>
            <a:spLocks noChangeArrowheads="1"/>
          </p:cNvSpPr>
          <p:nvPr/>
        </p:nvSpPr>
        <p:spPr bwMode="auto">
          <a:xfrm>
            <a:off x="6527800" y="4954588"/>
            <a:ext cx="81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Person</a:t>
            </a:r>
          </a:p>
        </p:txBody>
      </p:sp>
      <p:sp>
        <p:nvSpPr>
          <p:cNvPr id="9238" name="Oval 5"/>
          <p:cNvSpPr>
            <a:spLocks noChangeArrowheads="1"/>
          </p:cNvSpPr>
          <p:nvPr/>
        </p:nvSpPr>
        <p:spPr bwMode="auto">
          <a:xfrm>
            <a:off x="4600575" y="4891088"/>
            <a:ext cx="1744663" cy="776287"/>
          </a:xfrm>
          <a:prstGeom prst="ellipse">
            <a:avLst/>
          </a:prstGeom>
          <a:noFill/>
          <a:ln w="190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endParaRPr lang="en-US" altLang="en-US" sz="1800" smtClean="0">
              <a:solidFill>
                <a:srgbClr val="000000"/>
              </a:solidFill>
            </a:endParaRPr>
          </a:p>
        </p:txBody>
      </p:sp>
      <p:sp>
        <p:nvSpPr>
          <p:cNvPr id="9239" name="Text Box 12"/>
          <p:cNvSpPr txBox="1">
            <a:spLocks noChangeArrowheads="1"/>
          </p:cNvSpPr>
          <p:nvPr/>
        </p:nvSpPr>
        <p:spPr bwMode="auto">
          <a:xfrm>
            <a:off x="4665663" y="4956175"/>
            <a:ext cx="1595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C00000"/>
                </a:solidFill>
                <a:latin typeface="Arial" pitchFamily="34" charset="0"/>
                <a:ea typeface="MS PGothic" pitchFamily="34" charset="-128"/>
              </a:rPr>
              <a:t>Derived Class</a:t>
            </a:r>
          </a:p>
        </p:txBody>
      </p:sp>
      <p:sp>
        <p:nvSpPr>
          <p:cNvPr id="9240" name="Text Box 14"/>
          <p:cNvSpPr txBox="1">
            <a:spLocks noChangeArrowheads="1"/>
          </p:cNvSpPr>
          <p:nvPr/>
        </p:nvSpPr>
        <p:spPr bwMode="auto">
          <a:xfrm>
            <a:off x="5040313" y="5156200"/>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C00000"/>
                </a:solidFill>
                <a:latin typeface="Arial" pitchFamily="34" charset="0"/>
                <a:ea typeface="MS PGothic" pitchFamily="34" charset="-128"/>
              </a:rPr>
              <a:t>or Sub-Class</a:t>
            </a:r>
          </a:p>
        </p:txBody>
      </p:sp>
      <p:sp>
        <p:nvSpPr>
          <p:cNvPr id="9241" name="Text Box 12"/>
          <p:cNvSpPr txBox="1">
            <a:spLocks noChangeArrowheads="1"/>
          </p:cNvSpPr>
          <p:nvPr/>
        </p:nvSpPr>
        <p:spPr bwMode="auto">
          <a:xfrm>
            <a:off x="6200775" y="4519613"/>
            <a:ext cx="1450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C00000"/>
                </a:solidFill>
                <a:latin typeface="Arial" pitchFamily="34" charset="0"/>
                <a:ea typeface="MS PGothic" pitchFamily="34" charset="-128"/>
              </a:rPr>
              <a:t>Base Class</a:t>
            </a:r>
          </a:p>
        </p:txBody>
      </p:sp>
      <p:sp>
        <p:nvSpPr>
          <p:cNvPr id="9242" name="Text Box 14"/>
          <p:cNvSpPr txBox="1">
            <a:spLocks noChangeArrowheads="1"/>
          </p:cNvSpPr>
          <p:nvPr/>
        </p:nvSpPr>
        <p:spPr bwMode="auto">
          <a:xfrm>
            <a:off x="6581775" y="4722813"/>
            <a:ext cx="120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000" smtClean="0">
                <a:solidFill>
                  <a:srgbClr val="C00000"/>
                </a:solidFill>
                <a:latin typeface="Arial" pitchFamily="34" charset="0"/>
                <a:ea typeface="MS PGothic" pitchFamily="34" charset="-128"/>
              </a:rPr>
              <a:t>or Super-Class</a:t>
            </a:r>
          </a:p>
        </p:txBody>
      </p:sp>
      <p:sp>
        <p:nvSpPr>
          <p:cNvPr id="9243" name="Rectangle 21"/>
          <p:cNvSpPr>
            <a:spLocks noChangeArrowheads="1"/>
          </p:cNvSpPr>
          <p:nvPr/>
        </p:nvSpPr>
        <p:spPr bwMode="auto">
          <a:xfrm>
            <a:off x="4992688" y="5297488"/>
            <a:ext cx="88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pPr>
              <a:spcBef>
                <a:spcPct val="0"/>
              </a:spcBef>
            </a:pPr>
            <a:r>
              <a:rPr lang="en-US" altLang="en-US" sz="1800" smtClean="0">
                <a:solidFill>
                  <a:srgbClr val="000000"/>
                </a:solidFill>
              </a:rPr>
              <a:t>Student</a:t>
            </a:r>
          </a:p>
        </p:txBody>
      </p:sp>
      <p:sp>
        <p:nvSpPr>
          <p:cNvPr id="9244" name="Text Box 8"/>
          <p:cNvSpPr txBox="1">
            <a:spLocks noChangeArrowheads="1"/>
          </p:cNvSpPr>
          <p:nvPr/>
        </p:nvSpPr>
        <p:spPr bwMode="auto">
          <a:xfrm>
            <a:off x="1270000" y="5367338"/>
            <a:ext cx="148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00000"/>
                </a:solidFill>
                <a:latin typeface="Arial" pitchFamily="34" charset="0"/>
                <a:ea typeface="MS PGothic" pitchFamily="34" charset="-128"/>
              </a:rPr>
              <a:t>Our hierarchy</a:t>
            </a:r>
          </a:p>
        </p:txBody>
      </p:sp>
      <p:sp>
        <p:nvSpPr>
          <p:cNvPr id="9245" name="Text Box 8"/>
          <p:cNvSpPr txBox="1">
            <a:spLocks noChangeArrowheads="1"/>
          </p:cNvSpPr>
          <p:nvPr/>
        </p:nvSpPr>
        <p:spPr bwMode="auto">
          <a:xfrm>
            <a:off x="7277100" y="762000"/>
            <a:ext cx="1485900" cy="523875"/>
          </a:xfrm>
          <a:prstGeom prst="rect">
            <a:avLst/>
          </a:prstGeom>
          <a:solidFill>
            <a:schemeClr val="bg1"/>
          </a:solidFill>
          <a:ln w="9525">
            <a:solidFill>
              <a:srgbClr val="0333FF"/>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0333FF"/>
                </a:solidFill>
                <a:latin typeface="Arial" pitchFamily="34" charset="0"/>
                <a:ea typeface="MS PGothic" pitchFamily="34" charset="-128"/>
              </a:rPr>
              <a:t>Capabilities (and memory)</a:t>
            </a:r>
          </a:p>
        </p:txBody>
      </p:sp>
      <p:sp>
        <p:nvSpPr>
          <p:cNvPr id="9246" name="Text Box 8"/>
          <p:cNvSpPr txBox="1">
            <a:spLocks noChangeArrowheads="1"/>
          </p:cNvSpPr>
          <p:nvPr/>
        </p:nvSpPr>
        <p:spPr bwMode="auto">
          <a:xfrm>
            <a:off x="7791450" y="4057650"/>
            <a:ext cx="1028700" cy="307975"/>
          </a:xfrm>
          <a:prstGeom prst="rect">
            <a:avLst/>
          </a:prstGeom>
          <a:solidFill>
            <a:schemeClr val="bg1"/>
          </a:solidFill>
          <a:ln w="9525">
            <a:solidFill>
              <a:srgbClr val="C00000"/>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400" b="1" smtClean="0">
                <a:solidFill>
                  <a:srgbClr val="C00000"/>
                </a:solidFill>
                <a:latin typeface="Arial" pitchFamily="34" charset="0"/>
                <a:ea typeface="MS PGothic" pitchFamily="34" charset="-128"/>
              </a:rPr>
              <a:t>Identity</a:t>
            </a:r>
          </a:p>
        </p:txBody>
      </p:sp>
      <p:sp>
        <p:nvSpPr>
          <p:cNvPr id="9247" name="Rectangle 62"/>
          <p:cNvSpPr>
            <a:spLocks noChangeArrowheads="1"/>
          </p:cNvSpPr>
          <p:nvPr/>
        </p:nvSpPr>
        <p:spPr bwMode="auto">
          <a:xfrm>
            <a:off x="4479925" y="6270625"/>
            <a:ext cx="35210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C00000"/>
                </a:solidFill>
                <a:latin typeface="Cambria" pitchFamily="18" charset="0"/>
              </a:rPr>
              <a:t>"Only some Persons are Students"</a:t>
            </a:r>
            <a:endParaRPr lang="en-US" altLang="en-US" sz="1800" smtClean="0">
              <a:solidFill>
                <a:srgbClr val="000000"/>
              </a:solidFill>
              <a:latin typeface="Cambria" pitchFamily="18" charset="0"/>
            </a:endParaRPr>
          </a:p>
        </p:txBody>
      </p:sp>
      <p:sp>
        <p:nvSpPr>
          <p:cNvPr id="9248" name="Rectangle 63"/>
          <p:cNvSpPr>
            <a:spLocks noChangeArrowheads="1"/>
          </p:cNvSpPr>
          <p:nvPr/>
        </p:nvSpPr>
        <p:spPr bwMode="auto">
          <a:xfrm>
            <a:off x="4502150" y="3221038"/>
            <a:ext cx="34480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333FF"/>
                </a:solidFill>
                <a:latin typeface="Cambria" pitchFamily="18" charset="0"/>
              </a:rPr>
              <a:t>A Student is-a Person - </a:t>
            </a:r>
            <a:r>
              <a:rPr lang="en-US" altLang="en-US" sz="1800" i="1" smtClean="0">
                <a:solidFill>
                  <a:srgbClr val="0333FF"/>
                </a:solidFill>
                <a:latin typeface="Cambria" pitchFamily="18" charset="0"/>
              </a:rPr>
              <a:t>and more!</a:t>
            </a:r>
          </a:p>
        </p:txBody>
      </p:sp>
    </p:spTree>
    <p:extLst>
      <p:ext uri="{BB962C8B-B14F-4D97-AF65-F5344CB8AC3E}">
        <p14:creationId xmlns:p14="http://schemas.microsoft.com/office/powerpoint/2010/main" val="27859476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1"/>
          <p:cNvSpPr txBox="1">
            <a:spLocks noChangeArrowheads="1"/>
          </p:cNvSpPr>
          <p:nvPr/>
        </p:nvSpPr>
        <p:spPr bwMode="auto">
          <a:xfrm>
            <a:off x="687388" y="5715000"/>
            <a:ext cx="784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latin typeface="Cambria" pitchFamily="18" charset="0"/>
              </a:rPr>
              <a:t>What should their underlying data structures be, i.e., their </a:t>
            </a:r>
            <a:r>
              <a:rPr lang="en-US" altLang="en-US" sz="1800" b="1" i="1" smtClean="0">
                <a:solidFill>
                  <a:srgbClr val="000000"/>
                </a:solidFill>
                <a:latin typeface="Cambria" pitchFamily="18" charset="0"/>
              </a:rPr>
              <a:t>model </a:t>
            </a:r>
            <a:r>
              <a:rPr lang="en-US" altLang="en-US" sz="1800" smtClean="0">
                <a:solidFill>
                  <a:srgbClr val="000000"/>
                </a:solidFill>
                <a:latin typeface="Cambria" pitchFamily="18" charset="0"/>
              </a:rPr>
              <a:t>?</a:t>
            </a:r>
          </a:p>
        </p:txBody>
      </p:sp>
      <p:pic>
        <p:nvPicPr>
          <p:cNvPr id="64515"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S</a:t>
            </a:r>
          </a:p>
        </p:txBody>
      </p:sp>
      <p:sp>
        <p:nvSpPr>
          <p:cNvPr id="64517"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18"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19"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0"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1"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2"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3"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4"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5"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6"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27"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28"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29"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30"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31"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4532"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3"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4"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5"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6"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7"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8"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39"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0"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1"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2"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3"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4"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5"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6"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7"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8"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49"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0"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1"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2"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3"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4"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5"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6"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7"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8"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59"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0"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1"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2"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3"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4"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5"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6"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4567"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68"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69"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0"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1"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2"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3"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4"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5"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6"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7"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8"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79"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80"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4581" name="Text Box 88"/>
          <p:cNvSpPr txBox="1">
            <a:spLocks noChangeArrowheads="1"/>
          </p:cNvSpPr>
          <p:nvPr/>
        </p:nvSpPr>
        <p:spPr bwMode="auto">
          <a:xfrm>
            <a:off x="296863" y="447675"/>
            <a:ext cx="800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rPr>
              <a:t>Visualizing </a:t>
            </a:r>
            <a:r>
              <a:rPr lang="en-US" altLang="en-US" b="1" smtClean="0">
                <a:solidFill>
                  <a:srgbClr val="000000"/>
                </a:solidFill>
                <a:latin typeface="Courier New" pitchFamily="49" charset="0"/>
              </a:rPr>
              <a:t>spamCells</a:t>
            </a:r>
            <a:r>
              <a:rPr lang="en-US" altLang="en-US" b="1" smtClean="0">
                <a:solidFill>
                  <a:srgbClr val="000000"/>
                </a:solidFill>
              </a:rPr>
              <a:t> and </a:t>
            </a:r>
            <a:r>
              <a:rPr lang="en-US" altLang="en-US" b="1" smtClean="0">
                <a:solidFill>
                  <a:srgbClr val="000000"/>
                </a:solidFill>
                <a:latin typeface="Courier New" pitchFamily="49" charset="0"/>
              </a:rPr>
              <a:t>pedeCells</a:t>
            </a:r>
            <a:endParaRPr lang="en-US" altLang="en-US" b="1" smtClean="0">
              <a:solidFill>
                <a:srgbClr val="000000"/>
              </a:solidFill>
            </a:endParaRPr>
          </a:p>
        </p:txBody>
      </p:sp>
    </p:spTree>
    <p:extLst>
      <p:ext uri="{BB962C8B-B14F-4D97-AF65-F5344CB8AC3E}">
        <p14:creationId xmlns:p14="http://schemas.microsoft.com/office/powerpoint/2010/main" val="36688546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1"/>
          <p:cNvSpPr txBox="1">
            <a:spLocks noChangeArrowheads="1"/>
          </p:cNvSpPr>
          <p:nvPr/>
        </p:nvSpPr>
        <p:spPr bwMode="auto">
          <a:xfrm>
            <a:off x="687388" y="5715000"/>
            <a:ext cx="784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latin typeface="Cambria" pitchFamily="18" charset="0"/>
              </a:rPr>
              <a:t>What should their underlying data structures be, i.e., their </a:t>
            </a:r>
            <a:r>
              <a:rPr lang="en-US" altLang="en-US" sz="1800" b="1" i="1" smtClean="0">
                <a:solidFill>
                  <a:srgbClr val="000000"/>
                </a:solidFill>
                <a:latin typeface="Cambria" pitchFamily="18" charset="0"/>
              </a:rPr>
              <a:t>model </a:t>
            </a:r>
            <a:r>
              <a:rPr lang="en-US" altLang="en-US" sz="1800" smtClean="0">
                <a:solidFill>
                  <a:srgbClr val="000000"/>
                </a:solidFill>
                <a:latin typeface="Cambria" pitchFamily="18" charset="0"/>
              </a:rPr>
              <a:t>?</a:t>
            </a:r>
          </a:p>
        </p:txBody>
      </p:sp>
      <p:pic>
        <p:nvPicPr>
          <p:cNvPr id="65539" name="Picture 22" descr="Picture 1"/>
          <p:cNvPicPr>
            <a:picLocks noChangeAspect="1" noChangeArrowheads="1"/>
          </p:cNvPicPr>
          <p:nvPr/>
        </p:nvPicPr>
        <p:blipFill>
          <a:blip r:embed="rId3">
            <a:extLst>
              <a:ext uri="{28A0092B-C50C-407E-A947-70E740481C1C}">
                <a14:useLocalDpi xmlns:a14="http://schemas.microsoft.com/office/drawing/2010/main" val="0"/>
              </a:ext>
            </a:extLst>
          </a:blip>
          <a:srcRect l="7811" t="22884" r="47926" b="52553"/>
          <a:stretch>
            <a:fillRect/>
          </a:stretch>
        </p:blipFill>
        <p:spPr bwMode="auto">
          <a:xfrm>
            <a:off x="1554163" y="1782763"/>
            <a:ext cx="579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23"/>
          <p:cNvSpPr txBox="1">
            <a:spLocks noChangeArrowheads="1"/>
          </p:cNvSpPr>
          <p:nvPr/>
        </p:nvSpPr>
        <p:spPr bwMode="auto">
          <a:xfrm>
            <a:off x="5710238" y="26606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S</a:t>
            </a:r>
          </a:p>
        </p:txBody>
      </p:sp>
      <p:sp>
        <p:nvSpPr>
          <p:cNvPr id="65541" name="Text Box 24"/>
          <p:cNvSpPr txBox="1">
            <a:spLocks noChangeArrowheads="1"/>
          </p:cNvSpPr>
          <p:nvPr/>
        </p:nvSpPr>
        <p:spPr bwMode="auto">
          <a:xfrm>
            <a:off x="54784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2" name="Text Box 25"/>
          <p:cNvSpPr txBox="1">
            <a:spLocks noChangeArrowheads="1"/>
          </p:cNvSpPr>
          <p:nvPr/>
        </p:nvSpPr>
        <p:spPr bwMode="auto">
          <a:xfrm>
            <a:off x="52689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3" name="Text Box 26"/>
          <p:cNvSpPr txBox="1">
            <a:spLocks noChangeArrowheads="1"/>
          </p:cNvSpPr>
          <p:nvPr/>
        </p:nvSpPr>
        <p:spPr bwMode="auto">
          <a:xfrm>
            <a:off x="5049838"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4" name="Text Box 27"/>
          <p:cNvSpPr txBox="1">
            <a:spLocks noChangeArrowheads="1"/>
          </p:cNvSpPr>
          <p:nvPr/>
        </p:nvSpPr>
        <p:spPr bwMode="auto">
          <a:xfrm>
            <a:off x="504348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5" name="Text Box 28"/>
          <p:cNvSpPr txBox="1">
            <a:spLocks noChangeArrowheads="1"/>
          </p:cNvSpPr>
          <p:nvPr/>
        </p:nvSpPr>
        <p:spPr bwMode="auto">
          <a:xfrm>
            <a:off x="482123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6" name="Text Box 29"/>
          <p:cNvSpPr txBox="1">
            <a:spLocks noChangeArrowheads="1"/>
          </p:cNvSpPr>
          <p:nvPr/>
        </p:nvSpPr>
        <p:spPr bwMode="auto">
          <a:xfrm>
            <a:off x="46021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7" name="Text Box 30"/>
          <p:cNvSpPr txBox="1">
            <a:spLocks noChangeArrowheads="1"/>
          </p:cNvSpPr>
          <p:nvPr/>
        </p:nvSpPr>
        <p:spPr bwMode="auto">
          <a:xfrm>
            <a:off x="4383088"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8" name="Text Box 31"/>
          <p:cNvSpPr txBox="1">
            <a:spLocks noChangeArrowheads="1"/>
          </p:cNvSpPr>
          <p:nvPr/>
        </p:nvSpPr>
        <p:spPr bwMode="auto">
          <a:xfrm>
            <a:off x="4173538" y="24415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49" name="Text Box 32"/>
          <p:cNvSpPr txBox="1">
            <a:spLocks noChangeArrowheads="1"/>
          </p:cNvSpPr>
          <p:nvPr/>
        </p:nvSpPr>
        <p:spPr bwMode="auto">
          <a:xfrm>
            <a:off x="394176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50" name="Text Box 33"/>
          <p:cNvSpPr txBox="1">
            <a:spLocks noChangeArrowheads="1"/>
          </p:cNvSpPr>
          <p:nvPr/>
        </p:nvSpPr>
        <p:spPr bwMode="auto">
          <a:xfrm>
            <a:off x="3732213" y="24399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51" name="Text Box 34"/>
          <p:cNvSpPr txBox="1">
            <a:spLocks noChangeArrowheads="1"/>
          </p:cNvSpPr>
          <p:nvPr/>
        </p:nvSpPr>
        <p:spPr bwMode="auto">
          <a:xfrm>
            <a:off x="637381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2" name="Text Box 35"/>
          <p:cNvSpPr txBox="1">
            <a:spLocks noChangeArrowheads="1"/>
          </p:cNvSpPr>
          <p:nvPr/>
        </p:nvSpPr>
        <p:spPr bwMode="auto">
          <a:xfrm>
            <a:off x="6164263" y="26590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3" name="Text Box 36"/>
          <p:cNvSpPr txBox="1">
            <a:spLocks noChangeArrowheads="1"/>
          </p:cNvSpPr>
          <p:nvPr/>
        </p:nvSpPr>
        <p:spPr bwMode="auto">
          <a:xfrm>
            <a:off x="5716588"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4" name="Text Box 37"/>
          <p:cNvSpPr txBox="1">
            <a:spLocks noChangeArrowheads="1"/>
          </p:cNvSpPr>
          <p:nvPr/>
        </p:nvSpPr>
        <p:spPr bwMode="auto">
          <a:xfrm>
            <a:off x="4621213" y="33083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5" name="Text Box 38"/>
          <p:cNvSpPr txBox="1">
            <a:spLocks noChangeArrowheads="1"/>
          </p:cNvSpPr>
          <p:nvPr/>
        </p:nvSpPr>
        <p:spPr bwMode="auto">
          <a:xfrm>
            <a:off x="7040563" y="33258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D</a:t>
            </a:r>
          </a:p>
        </p:txBody>
      </p:sp>
      <p:sp>
        <p:nvSpPr>
          <p:cNvPr id="65556" name="Text Box 39"/>
          <p:cNvSpPr txBox="1">
            <a:spLocks noChangeArrowheads="1"/>
          </p:cNvSpPr>
          <p:nvPr/>
        </p:nvSpPr>
        <p:spPr bwMode="auto">
          <a:xfrm>
            <a:off x="70024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57" name="Text Box 40"/>
          <p:cNvSpPr txBox="1">
            <a:spLocks noChangeArrowheads="1"/>
          </p:cNvSpPr>
          <p:nvPr/>
        </p:nvSpPr>
        <p:spPr bwMode="auto">
          <a:xfrm>
            <a:off x="6784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58" name="Text Box 41"/>
          <p:cNvSpPr txBox="1">
            <a:spLocks noChangeArrowheads="1"/>
          </p:cNvSpPr>
          <p:nvPr/>
        </p:nvSpPr>
        <p:spPr bwMode="auto">
          <a:xfrm>
            <a:off x="6565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59" name="Text Box 42"/>
          <p:cNvSpPr txBox="1">
            <a:spLocks noChangeArrowheads="1"/>
          </p:cNvSpPr>
          <p:nvPr/>
        </p:nvSpPr>
        <p:spPr bwMode="auto">
          <a:xfrm>
            <a:off x="63468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0" name="Text Box 43"/>
          <p:cNvSpPr txBox="1">
            <a:spLocks noChangeArrowheads="1"/>
          </p:cNvSpPr>
          <p:nvPr/>
        </p:nvSpPr>
        <p:spPr bwMode="auto">
          <a:xfrm>
            <a:off x="61277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1" name="Text Box 44"/>
          <p:cNvSpPr txBox="1">
            <a:spLocks noChangeArrowheads="1"/>
          </p:cNvSpPr>
          <p:nvPr/>
        </p:nvSpPr>
        <p:spPr bwMode="auto">
          <a:xfrm>
            <a:off x="5910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2" name="Text Box 45"/>
          <p:cNvSpPr txBox="1">
            <a:spLocks noChangeArrowheads="1"/>
          </p:cNvSpPr>
          <p:nvPr/>
        </p:nvSpPr>
        <p:spPr bwMode="auto">
          <a:xfrm>
            <a:off x="5691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3" name="Text Box 46"/>
          <p:cNvSpPr txBox="1">
            <a:spLocks noChangeArrowheads="1"/>
          </p:cNvSpPr>
          <p:nvPr/>
        </p:nvSpPr>
        <p:spPr bwMode="auto">
          <a:xfrm>
            <a:off x="54721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4" name="Text Box 47"/>
          <p:cNvSpPr txBox="1">
            <a:spLocks noChangeArrowheads="1"/>
          </p:cNvSpPr>
          <p:nvPr/>
        </p:nvSpPr>
        <p:spPr bwMode="auto">
          <a:xfrm>
            <a:off x="52530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5" name="Text Box 48"/>
          <p:cNvSpPr txBox="1">
            <a:spLocks noChangeArrowheads="1"/>
          </p:cNvSpPr>
          <p:nvPr/>
        </p:nvSpPr>
        <p:spPr bwMode="auto">
          <a:xfrm>
            <a:off x="50355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6" name="Text Box 49"/>
          <p:cNvSpPr txBox="1">
            <a:spLocks noChangeArrowheads="1"/>
          </p:cNvSpPr>
          <p:nvPr/>
        </p:nvSpPr>
        <p:spPr bwMode="auto">
          <a:xfrm>
            <a:off x="48164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7" name="Text Box 50"/>
          <p:cNvSpPr txBox="1">
            <a:spLocks noChangeArrowheads="1"/>
          </p:cNvSpPr>
          <p:nvPr/>
        </p:nvSpPr>
        <p:spPr bwMode="auto">
          <a:xfrm>
            <a:off x="45974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8" name="Text Box 51"/>
          <p:cNvSpPr txBox="1">
            <a:spLocks noChangeArrowheads="1"/>
          </p:cNvSpPr>
          <p:nvPr/>
        </p:nvSpPr>
        <p:spPr bwMode="auto">
          <a:xfrm>
            <a:off x="43783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69" name="Text Box 52"/>
          <p:cNvSpPr txBox="1">
            <a:spLocks noChangeArrowheads="1"/>
          </p:cNvSpPr>
          <p:nvPr/>
        </p:nvSpPr>
        <p:spPr bwMode="auto">
          <a:xfrm>
            <a:off x="41608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0" name="Text Box 53"/>
          <p:cNvSpPr txBox="1">
            <a:spLocks noChangeArrowheads="1"/>
          </p:cNvSpPr>
          <p:nvPr/>
        </p:nvSpPr>
        <p:spPr bwMode="auto">
          <a:xfrm>
            <a:off x="39417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1" name="Text Box 54"/>
          <p:cNvSpPr txBox="1">
            <a:spLocks noChangeArrowheads="1"/>
          </p:cNvSpPr>
          <p:nvPr/>
        </p:nvSpPr>
        <p:spPr bwMode="auto">
          <a:xfrm>
            <a:off x="37226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2" name="Text Box 55"/>
          <p:cNvSpPr txBox="1">
            <a:spLocks noChangeArrowheads="1"/>
          </p:cNvSpPr>
          <p:nvPr/>
        </p:nvSpPr>
        <p:spPr bwMode="auto">
          <a:xfrm>
            <a:off x="35036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3" name="Text Box 56"/>
          <p:cNvSpPr txBox="1">
            <a:spLocks noChangeArrowheads="1"/>
          </p:cNvSpPr>
          <p:nvPr/>
        </p:nvSpPr>
        <p:spPr bwMode="auto">
          <a:xfrm>
            <a:off x="328612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4" name="Text Box 57"/>
          <p:cNvSpPr txBox="1">
            <a:spLocks noChangeArrowheads="1"/>
          </p:cNvSpPr>
          <p:nvPr/>
        </p:nvSpPr>
        <p:spPr bwMode="auto">
          <a:xfrm>
            <a:off x="306705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5" name="Text Box 58"/>
          <p:cNvSpPr txBox="1">
            <a:spLocks noChangeArrowheads="1"/>
          </p:cNvSpPr>
          <p:nvPr/>
        </p:nvSpPr>
        <p:spPr bwMode="auto">
          <a:xfrm>
            <a:off x="2847975"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6" name="Text Box 59"/>
          <p:cNvSpPr txBox="1">
            <a:spLocks noChangeArrowheads="1"/>
          </p:cNvSpPr>
          <p:nvPr/>
        </p:nvSpPr>
        <p:spPr bwMode="auto">
          <a:xfrm>
            <a:off x="2628900"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7" name="Text Box 60"/>
          <p:cNvSpPr txBox="1">
            <a:spLocks noChangeArrowheads="1"/>
          </p:cNvSpPr>
          <p:nvPr/>
        </p:nvSpPr>
        <p:spPr bwMode="auto">
          <a:xfrm>
            <a:off x="241141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8" name="Text Box 61"/>
          <p:cNvSpPr txBox="1">
            <a:spLocks noChangeArrowheads="1"/>
          </p:cNvSpPr>
          <p:nvPr/>
        </p:nvSpPr>
        <p:spPr bwMode="auto">
          <a:xfrm>
            <a:off x="219233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79" name="Text Box 62"/>
          <p:cNvSpPr txBox="1">
            <a:spLocks noChangeArrowheads="1"/>
          </p:cNvSpPr>
          <p:nvPr/>
        </p:nvSpPr>
        <p:spPr bwMode="auto">
          <a:xfrm>
            <a:off x="1973263"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0" name="Text Box 63"/>
          <p:cNvSpPr txBox="1">
            <a:spLocks noChangeArrowheads="1"/>
          </p:cNvSpPr>
          <p:nvPr/>
        </p:nvSpPr>
        <p:spPr bwMode="auto">
          <a:xfrm>
            <a:off x="1754188" y="17875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1" name="Text Box 64"/>
          <p:cNvSpPr txBox="1">
            <a:spLocks noChangeArrowheads="1"/>
          </p:cNvSpPr>
          <p:nvPr/>
        </p:nvSpPr>
        <p:spPr bwMode="auto">
          <a:xfrm>
            <a:off x="1525588" y="17938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2" name="Text Box 65"/>
          <p:cNvSpPr txBox="1">
            <a:spLocks noChangeArrowheads="1"/>
          </p:cNvSpPr>
          <p:nvPr/>
        </p:nvSpPr>
        <p:spPr bwMode="auto">
          <a:xfrm>
            <a:off x="1525588" y="20129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3" name="Text Box 66"/>
          <p:cNvSpPr txBox="1">
            <a:spLocks noChangeArrowheads="1"/>
          </p:cNvSpPr>
          <p:nvPr/>
        </p:nvSpPr>
        <p:spPr bwMode="auto">
          <a:xfrm>
            <a:off x="1525588" y="2230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4" name="Text Box 67"/>
          <p:cNvSpPr txBox="1">
            <a:spLocks noChangeArrowheads="1"/>
          </p:cNvSpPr>
          <p:nvPr/>
        </p:nvSpPr>
        <p:spPr bwMode="auto">
          <a:xfrm>
            <a:off x="1525588" y="24479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5" name="Text Box 68"/>
          <p:cNvSpPr txBox="1">
            <a:spLocks noChangeArrowheads="1"/>
          </p:cNvSpPr>
          <p:nvPr/>
        </p:nvSpPr>
        <p:spPr bwMode="auto">
          <a:xfrm>
            <a:off x="1525588" y="26670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6" name="Text Box 69"/>
          <p:cNvSpPr txBox="1">
            <a:spLocks noChangeArrowheads="1"/>
          </p:cNvSpPr>
          <p:nvPr/>
        </p:nvSpPr>
        <p:spPr bwMode="auto">
          <a:xfrm>
            <a:off x="1525588" y="28844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7" name="Text Box 70"/>
          <p:cNvSpPr txBox="1">
            <a:spLocks noChangeArrowheads="1"/>
          </p:cNvSpPr>
          <p:nvPr/>
        </p:nvSpPr>
        <p:spPr bwMode="auto">
          <a:xfrm>
            <a:off x="1525588" y="31019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8" name="Text Box 71"/>
          <p:cNvSpPr txBox="1">
            <a:spLocks noChangeArrowheads="1"/>
          </p:cNvSpPr>
          <p:nvPr/>
        </p:nvSpPr>
        <p:spPr bwMode="auto">
          <a:xfrm>
            <a:off x="1525588" y="33210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89" name="Text Box 72"/>
          <p:cNvSpPr txBox="1">
            <a:spLocks noChangeArrowheads="1"/>
          </p:cNvSpPr>
          <p:nvPr/>
        </p:nvSpPr>
        <p:spPr bwMode="auto">
          <a:xfrm>
            <a:off x="1525588" y="35385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90" name="Text Box 73"/>
          <p:cNvSpPr txBox="1">
            <a:spLocks noChangeArrowheads="1"/>
          </p:cNvSpPr>
          <p:nvPr/>
        </p:nvSpPr>
        <p:spPr bwMode="auto">
          <a:xfrm>
            <a:off x="1525588" y="37560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FFFFFF"/>
                </a:solidFill>
                <a:latin typeface="Courier New" pitchFamily="49" charset="0"/>
              </a:rPr>
              <a:t>*</a:t>
            </a:r>
            <a:endParaRPr lang="en-US" altLang="en-US" sz="1200" b="1" smtClean="0">
              <a:solidFill>
                <a:srgbClr val="000000"/>
              </a:solidFill>
              <a:latin typeface="Courier New" pitchFamily="49" charset="0"/>
            </a:endParaRPr>
          </a:p>
        </p:txBody>
      </p:sp>
      <p:sp>
        <p:nvSpPr>
          <p:cNvPr id="65591" name="Text Box 74"/>
          <p:cNvSpPr txBox="1">
            <a:spLocks noChangeArrowheads="1"/>
          </p:cNvSpPr>
          <p:nvPr/>
        </p:nvSpPr>
        <p:spPr bwMode="auto">
          <a:xfrm>
            <a:off x="372586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2" name="Text Box 75"/>
          <p:cNvSpPr txBox="1">
            <a:spLocks noChangeArrowheads="1"/>
          </p:cNvSpPr>
          <p:nvPr/>
        </p:nvSpPr>
        <p:spPr bwMode="auto">
          <a:xfrm>
            <a:off x="3516313" y="22209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3" name="Text Box 76"/>
          <p:cNvSpPr txBox="1">
            <a:spLocks noChangeArrowheads="1"/>
          </p:cNvSpPr>
          <p:nvPr/>
        </p:nvSpPr>
        <p:spPr bwMode="auto">
          <a:xfrm>
            <a:off x="35067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4" name="Text Box 77"/>
          <p:cNvSpPr txBox="1">
            <a:spLocks noChangeArrowheads="1"/>
          </p:cNvSpPr>
          <p:nvPr/>
        </p:nvSpPr>
        <p:spPr bwMode="auto">
          <a:xfrm>
            <a:off x="329723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5" name="Text Box 78"/>
          <p:cNvSpPr txBox="1">
            <a:spLocks noChangeArrowheads="1"/>
          </p:cNvSpPr>
          <p:nvPr/>
        </p:nvSpPr>
        <p:spPr bwMode="auto">
          <a:xfrm>
            <a:off x="3078163"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6" name="Text Box 79"/>
          <p:cNvSpPr txBox="1">
            <a:spLocks noChangeArrowheads="1"/>
          </p:cNvSpPr>
          <p:nvPr/>
        </p:nvSpPr>
        <p:spPr bwMode="auto">
          <a:xfrm>
            <a:off x="2859088" y="199231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7" name="Text Box 80"/>
          <p:cNvSpPr txBox="1">
            <a:spLocks noChangeArrowheads="1"/>
          </p:cNvSpPr>
          <p:nvPr/>
        </p:nvSpPr>
        <p:spPr bwMode="auto">
          <a:xfrm>
            <a:off x="2859088" y="24304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8" name="Text Box 81"/>
          <p:cNvSpPr txBox="1">
            <a:spLocks noChangeArrowheads="1"/>
          </p:cNvSpPr>
          <p:nvPr/>
        </p:nvSpPr>
        <p:spPr bwMode="auto">
          <a:xfrm>
            <a:off x="2859088" y="22113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599" name="Text Box 82"/>
          <p:cNvSpPr txBox="1">
            <a:spLocks noChangeArrowheads="1"/>
          </p:cNvSpPr>
          <p:nvPr/>
        </p:nvSpPr>
        <p:spPr bwMode="auto">
          <a:xfrm>
            <a:off x="2859088" y="267017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0" name="Text Box 83"/>
          <p:cNvSpPr txBox="1">
            <a:spLocks noChangeArrowheads="1"/>
          </p:cNvSpPr>
          <p:nvPr/>
        </p:nvSpPr>
        <p:spPr bwMode="auto">
          <a:xfrm>
            <a:off x="2859088" y="3108325"/>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1" name="Text Box 84"/>
          <p:cNvSpPr txBox="1">
            <a:spLocks noChangeArrowheads="1"/>
          </p:cNvSpPr>
          <p:nvPr/>
        </p:nvSpPr>
        <p:spPr bwMode="auto">
          <a:xfrm>
            <a:off x="2859088" y="288925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2" name="Text Box 85"/>
          <p:cNvSpPr txBox="1">
            <a:spLocks noChangeArrowheads="1"/>
          </p:cNvSpPr>
          <p:nvPr/>
        </p:nvSpPr>
        <p:spPr bwMode="auto">
          <a:xfrm>
            <a:off x="2859088" y="331628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3" name="Text Box 86"/>
          <p:cNvSpPr txBox="1">
            <a:spLocks noChangeArrowheads="1"/>
          </p:cNvSpPr>
          <p:nvPr/>
        </p:nvSpPr>
        <p:spPr bwMode="auto">
          <a:xfrm>
            <a:off x="2859088" y="37544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4" name="Text Box 87"/>
          <p:cNvSpPr txBox="1">
            <a:spLocks noChangeArrowheads="1"/>
          </p:cNvSpPr>
          <p:nvPr/>
        </p:nvSpPr>
        <p:spPr bwMode="auto">
          <a:xfrm>
            <a:off x="2859088" y="3535363"/>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latin typeface="Courier New" pitchFamily="49" charset="0"/>
              </a:rPr>
              <a:t>P</a:t>
            </a:r>
          </a:p>
        </p:txBody>
      </p:sp>
      <p:sp>
        <p:nvSpPr>
          <p:cNvPr id="65605" name="Text Box 88"/>
          <p:cNvSpPr txBox="1">
            <a:spLocks noChangeArrowheads="1"/>
          </p:cNvSpPr>
          <p:nvPr/>
        </p:nvSpPr>
        <p:spPr bwMode="auto">
          <a:xfrm>
            <a:off x="296863" y="447675"/>
            <a:ext cx="800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rPr>
              <a:t>Visualizing </a:t>
            </a:r>
            <a:r>
              <a:rPr lang="en-US" altLang="en-US" b="1" smtClean="0">
                <a:solidFill>
                  <a:srgbClr val="000000"/>
                </a:solidFill>
                <a:latin typeface="Courier New" pitchFamily="49" charset="0"/>
              </a:rPr>
              <a:t>spamCells</a:t>
            </a:r>
            <a:r>
              <a:rPr lang="en-US" altLang="en-US" b="1" smtClean="0">
                <a:solidFill>
                  <a:srgbClr val="000000"/>
                </a:solidFill>
              </a:rPr>
              <a:t> and </a:t>
            </a:r>
            <a:r>
              <a:rPr lang="en-US" altLang="en-US" b="1" smtClean="0">
                <a:solidFill>
                  <a:srgbClr val="000000"/>
                </a:solidFill>
                <a:latin typeface="Courier New" pitchFamily="49" charset="0"/>
              </a:rPr>
              <a:t>pedeCells</a:t>
            </a:r>
            <a:endParaRPr lang="en-US" altLang="en-US" b="1" smtClean="0">
              <a:solidFill>
                <a:srgbClr val="000000"/>
              </a:solidFill>
            </a:endParaRPr>
          </a:p>
        </p:txBody>
      </p:sp>
      <p:sp>
        <p:nvSpPr>
          <p:cNvPr id="65606" name="Text Box 37"/>
          <p:cNvSpPr txBox="1">
            <a:spLocks noChangeArrowheads="1"/>
          </p:cNvSpPr>
          <p:nvPr/>
        </p:nvSpPr>
        <p:spPr bwMode="auto">
          <a:xfrm rot="-990741">
            <a:off x="1311275" y="3371850"/>
            <a:ext cx="7448550" cy="2354263"/>
          </a:xfrm>
          <a:prstGeom prst="rect">
            <a:avLst/>
          </a:prstGeom>
          <a:solidFill>
            <a:srgbClr val="FFC3C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200" smtClean="0">
                <a:solidFill>
                  <a:srgbClr val="800080"/>
                </a:solidFill>
                <a:latin typeface="Times" charset="0"/>
              </a:rPr>
              <a:t>Java's </a:t>
            </a:r>
            <a:r>
              <a:rPr lang="en-US" altLang="en-US" sz="4200" b="1" smtClean="0">
                <a:solidFill>
                  <a:srgbClr val="800080"/>
                </a:solidFill>
                <a:latin typeface="Courier New" pitchFamily="49" charset="0"/>
              </a:rPr>
              <a:t>LinkedList</a:t>
            </a:r>
            <a:r>
              <a:rPr lang="en-US" altLang="en-US" sz="4200" smtClean="0">
                <a:solidFill>
                  <a:srgbClr val="800080"/>
                </a:solidFill>
                <a:latin typeface="Times" charset="0"/>
              </a:rPr>
              <a:t> is a </a:t>
            </a:r>
            <a:r>
              <a:rPr lang="en-US" altLang="en-US" sz="4200" b="1" i="1" smtClean="0">
                <a:solidFill>
                  <a:srgbClr val="800080"/>
                </a:solidFill>
                <a:latin typeface="Times" charset="0"/>
              </a:rPr>
              <a:t>double-ended queue</a:t>
            </a:r>
            <a:r>
              <a:rPr lang="en-US" altLang="en-US" sz="4200" smtClean="0">
                <a:solidFill>
                  <a:srgbClr val="800080"/>
                </a:solidFill>
                <a:latin typeface="Times" charset="0"/>
              </a:rPr>
              <a:t> or </a:t>
            </a:r>
            <a:r>
              <a:rPr lang="en-US" altLang="en-US" sz="4200" b="1" i="1" smtClean="0">
                <a:solidFill>
                  <a:srgbClr val="800080"/>
                </a:solidFill>
                <a:latin typeface="Times" charset="0"/>
              </a:rPr>
              <a:t>deque </a:t>
            </a:r>
            <a:r>
              <a:rPr lang="en-US" altLang="en-US" sz="4200" smtClean="0">
                <a:solidFill>
                  <a:srgbClr val="800080"/>
                </a:solidFill>
                <a:latin typeface="Times" charset="0"/>
              </a:rPr>
              <a:t>datatype:</a:t>
            </a:r>
          </a:p>
          <a:p>
            <a:r>
              <a:rPr lang="en-US" altLang="en-US" sz="4200" smtClean="0">
                <a:solidFill>
                  <a:srgbClr val="800080"/>
                </a:solidFill>
                <a:latin typeface="Times" charset="0"/>
              </a:rPr>
              <a:t>we'll use it for both! </a:t>
            </a:r>
          </a:p>
        </p:txBody>
      </p:sp>
    </p:spTree>
    <p:extLst>
      <p:ext uri="{BB962C8B-B14F-4D97-AF65-F5344CB8AC3E}">
        <p14:creationId xmlns:p14="http://schemas.microsoft.com/office/powerpoint/2010/main" val="19661205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ounded Rectangle 1"/>
          <p:cNvSpPr>
            <a:spLocks noChangeArrowheads="1"/>
          </p:cNvSpPr>
          <p:nvPr/>
        </p:nvSpPr>
        <p:spPr bwMode="auto">
          <a:xfrm>
            <a:off x="138113" y="1619250"/>
            <a:ext cx="1385887" cy="36195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2771" name="Text Box 6"/>
          <p:cNvSpPr txBox="1">
            <a:spLocks noChangeArrowheads="1"/>
          </p:cNvSpPr>
          <p:nvPr/>
        </p:nvSpPr>
        <p:spPr bwMode="auto">
          <a:xfrm>
            <a:off x="5364163" y="158750"/>
            <a:ext cx="350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Model vs. View</a:t>
            </a:r>
          </a:p>
        </p:txBody>
      </p:sp>
      <p:sp>
        <p:nvSpPr>
          <p:cNvPr id="32772" name="Rectangle 44"/>
          <p:cNvSpPr>
            <a:spLocks noChangeArrowheads="1"/>
          </p:cNvSpPr>
          <p:nvPr/>
        </p:nvSpPr>
        <p:spPr bwMode="auto">
          <a:xfrm>
            <a:off x="138113" y="1624013"/>
            <a:ext cx="89296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this.maze = new MazeCell[HEIGHT][WIDTH];</a:t>
            </a:r>
          </a:p>
          <a:p>
            <a:pPr algn="l">
              <a:spcBef>
                <a:spcPct val="0"/>
              </a:spcBef>
            </a:pPr>
            <a:endParaRPr lang="en-US" altLang="en-US" sz="1800" b="1" smtClean="0">
              <a:solidFill>
                <a:srgbClr val="000000"/>
              </a:solidFill>
              <a:latin typeface="Courier New" pitchFamily="49" charset="0"/>
            </a:endParaRPr>
          </a:p>
          <a:p>
            <a:pPr algn="l">
              <a:spcBef>
                <a:spcPct val="0"/>
              </a:spcBef>
            </a:pPr>
            <a:r>
              <a:rPr lang="en-US" altLang="en-US" sz="1800" b="1" smtClean="0">
                <a:solidFill>
                  <a:srgbClr val="000000"/>
                </a:solidFill>
                <a:latin typeface="Courier New" pitchFamily="49" charset="0"/>
              </a:rPr>
              <a:t>   for (int r=0 ; r&lt;HEIGHT ; ++r)  </a:t>
            </a:r>
            <a:r>
              <a:rPr lang="en-US" altLang="en-US" sz="1800" b="1" smtClean="0">
                <a:solidFill>
                  <a:srgbClr val="009200"/>
                </a:solidFill>
                <a:latin typeface="Courier New" pitchFamily="49" charset="0"/>
              </a:rPr>
              <a:t>// for each row</a:t>
            </a:r>
          </a:p>
          <a:p>
            <a:pPr algn="l">
              <a:spcBef>
                <a:spcPct val="0"/>
              </a:spcBef>
            </a:pPr>
            <a:r>
              <a:rPr lang="en-US" altLang="en-US" sz="1800" b="1" smtClean="0">
                <a:solidFill>
                  <a:srgbClr val="000000"/>
                </a:solidFill>
                <a:latin typeface="Courier New" pitchFamily="49" charset="0"/>
              </a:rPr>
              <a:t>      for (int c=0 ; c&lt;WIDTH ; ++c)  </a:t>
            </a:r>
            <a:r>
              <a:rPr lang="en-US" altLang="en-US" sz="1800" b="1" smtClean="0">
                <a:solidFill>
                  <a:srgbClr val="009200"/>
                </a:solidFill>
                <a:latin typeface="Courier New" pitchFamily="49" charset="0"/>
              </a:rPr>
              <a:t>// for each column</a:t>
            </a:r>
            <a:endParaRPr lang="en-US" altLang="en-US" sz="1800" b="1" smtClean="0">
              <a:solidFill>
                <a:srgbClr val="000000"/>
              </a:solidFill>
              <a:latin typeface="Courier New" pitchFamily="49" charset="0"/>
            </a:endParaRPr>
          </a:p>
          <a:p>
            <a:pPr algn="l">
              <a:spcBef>
                <a:spcPct val="0"/>
              </a:spcBef>
            </a:pPr>
            <a:r>
              <a:rPr lang="en-US" altLang="en-US" sz="1800" b="1" smtClean="0">
                <a:solidFill>
                  <a:srgbClr val="000000"/>
                </a:solidFill>
                <a:latin typeface="Courier New" pitchFamily="49" charset="0"/>
              </a:rPr>
              <a:t>         maze[r][c] = new MazeCell(r,c, </a:t>
            </a:r>
            <a:r>
              <a:rPr lang="en-US" altLang="en-US" sz="1200" b="1" smtClean="0">
                <a:solidFill>
                  <a:srgbClr val="000000"/>
                </a:solidFill>
                <a:latin typeface="Cambria" pitchFamily="18" charset="0"/>
              </a:rPr>
              <a:t>&lt;appropriate character here&gt;  </a:t>
            </a:r>
            <a:r>
              <a:rPr lang="en-US" altLang="en-US" sz="1800" b="1" smtClean="0">
                <a:solidFill>
                  <a:srgbClr val="000000"/>
                </a:solidFill>
                <a:latin typeface="Courier New" pitchFamily="49" charset="0"/>
              </a:rPr>
              <a:t>); </a:t>
            </a:r>
          </a:p>
        </p:txBody>
      </p:sp>
      <p:sp>
        <p:nvSpPr>
          <p:cNvPr id="1032" name="Text Box 46"/>
          <p:cNvSpPr txBox="1">
            <a:spLocks noChangeArrowheads="1"/>
          </p:cNvSpPr>
          <p:nvPr/>
        </p:nvSpPr>
        <p:spPr bwMode="auto">
          <a:xfrm>
            <a:off x="3756025" y="1428750"/>
            <a:ext cx="541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1500" b="1" dirty="0" smtClean="0">
                <a:solidFill>
                  <a:srgbClr val="1F0B61">
                    <a:lumMod val="40000"/>
                    <a:lumOff val="60000"/>
                  </a:srgbClr>
                </a:solidFill>
              </a:rPr>
              <a:t>30</a:t>
            </a:r>
          </a:p>
        </p:txBody>
      </p:sp>
      <p:sp>
        <p:nvSpPr>
          <p:cNvPr id="1034" name="Text Box 48"/>
          <p:cNvSpPr txBox="1">
            <a:spLocks noChangeArrowheads="1"/>
          </p:cNvSpPr>
          <p:nvPr/>
        </p:nvSpPr>
        <p:spPr bwMode="auto">
          <a:xfrm>
            <a:off x="4808538" y="1428750"/>
            <a:ext cx="465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1500" b="1" dirty="0" smtClean="0">
                <a:solidFill>
                  <a:srgbClr val="1F0B61">
                    <a:lumMod val="40000"/>
                    <a:lumOff val="60000"/>
                  </a:srgbClr>
                </a:solidFill>
              </a:rPr>
              <a:t>50</a:t>
            </a:r>
          </a:p>
        </p:txBody>
      </p:sp>
      <p:sp>
        <p:nvSpPr>
          <p:cNvPr id="39" name="Text Box 57"/>
          <p:cNvSpPr txBox="1">
            <a:spLocks noChangeArrowheads="1"/>
          </p:cNvSpPr>
          <p:nvPr/>
        </p:nvSpPr>
        <p:spPr bwMode="auto">
          <a:xfrm>
            <a:off x="296863" y="198438"/>
            <a:ext cx="3513137" cy="9239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2700" dirty="0" smtClean="0">
                <a:solidFill>
                  <a:srgbClr val="000000"/>
                </a:solidFill>
              </a:rPr>
              <a:t>The </a:t>
            </a:r>
            <a:r>
              <a:rPr lang="en-US" sz="2700" b="1" i="1" dirty="0" smtClean="0">
                <a:solidFill>
                  <a:srgbClr val="000000"/>
                </a:solidFill>
              </a:rPr>
              <a:t>model </a:t>
            </a:r>
            <a:r>
              <a:rPr lang="en-US" sz="2700" dirty="0" smtClean="0">
                <a:solidFill>
                  <a:srgbClr val="000000"/>
                </a:solidFill>
              </a:rPr>
              <a:t> is your internal representation.</a:t>
            </a:r>
            <a:endParaRPr lang="en-US" sz="2700" b="1" i="1" dirty="0" smtClean="0">
              <a:solidFill>
                <a:srgbClr val="000000"/>
              </a:solidFill>
            </a:endParaRPr>
          </a:p>
        </p:txBody>
      </p:sp>
      <p:sp>
        <p:nvSpPr>
          <p:cNvPr id="36" name="Text Box 57"/>
          <p:cNvSpPr txBox="1">
            <a:spLocks noChangeArrowheads="1"/>
          </p:cNvSpPr>
          <p:nvPr/>
        </p:nvSpPr>
        <p:spPr bwMode="auto">
          <a:xfrm>
            <a:off x="6096000" y="5705475"/>
            <a:ext cx="2886075" cy="9239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2700" dirty="0" smtClean="0">
                <a:solidFill>
                  <a:srgbClr val="000000"/>
                </a:solidFill>
              </a:rPr>
              <a:t>The </a:t>
            </a:r>
            <a:r>
              <a:rPr lang="en-US" sz="2700" b="1" i="1" dirty="0" smtClean="0">
                <a:solidFill>
                  <a:srgbClr val="000000"/>
                </a:solidFill>
              </a:rPr>
              <a:t>view </a:t>
            </a:r>
            <a:r>
              <a:rPr lang="en-US" sz="2700" dirty="0" smtClean="0">
                <a:solidFill>
                  <a:srgbClr val="000000"/>
                </a:solidFill>
              </a:rPr>
              <a:t>is its external rendering.</a:t>
            </a:r>
            <a:endParaRPr lang="en-US" sz="2700" b="1" i="1" dirty="0" smtClean="0">
              <a:solidFill>
                <a:srgbClr val="000000"/>
              </a:solidFill>
            </a:endParaRPr>
          </a:p>
        </p:txBody>
      </p:sp>
      <p:sp>
        <p:nvSpPr>
          <p:cNvPr id="32777" name="Text Box 57"/>
          <p:cNvSpPr txBox="1">
            <a:spLocks noChangeArrowheads="1"/>
          </p:cNvSpPr>
          <p:nvPr/>
        </p:nvSpPr>
        <p:spPr bwMode="auto">
          <a:xfrm>
            <a:off x="5410200" y="3733800"/>
            <a:ext cx="2128838" cy="1016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500" smtClean="0">
                <a:solidFill>
                  <a:srgbClr val="0000FF"/>
                </a:solidFill>
                <a:latin typeface="Cambria" pitchFamily="18" charset="0"/>
              </a:rPr>
              <a:t>What characters is the model, </a:t>
            </a:r>
            <a:r>
              <a:rPr lang="en-US" altLang="en-US" sz="1500" b="1" smtClean="0">
                <a:solidFill>
                  <a:srgbClr val="000000"/>
                </a:solidFill>
                <a:latin typeface="Courier New" pitchFamily="49" charset="0"/>
                <a:cs typeface="Courier New" pitchFamily="49" charset="0"/>
              </a:rPr>
              <a:t>this.maze</a:t>
            </a:r>
            <a:r>
              <a:rPr lang="en-US" altLang="en-US" sz="1500" smtClean="0">
                <a:solidFill>
                  <a:srgbClr val="0000FF"/>
                </a:solidFill>
                <a:latin typeface="Cambria" pitchFamily="18" charset="0"/>
              </a:rPr>
              <a:t>, using for each of these on-screen colors?</a:t>
            </a:r>
            <a:endParaRPr lang="en-US" altLang="en-US" sz="1500" b="1" i="1" smtClean="0">
              <a:solidFill>
                <a:srgbClr val="0000FF"/>
              </a:solidFill>
              <a:latin typeface="Cambria" pitchFamily="18" charset="0"/>
            </a:endParaRPr>
          </a:p>
        </p:txBody>
      </p:sp>
      <p:pic>
        <p:nvPicPr>
          <p:cNvPr id="45" name="Picture 2"/>
          <p:cNvPicPr>
            <a:picLocks noChangeAspect="1" noChangeArrowheads="1"/>
          </p:cNvPicPr>
          <p:nvPr/>
        </p:nvPicPr>
        <p:blipFill rotWithShape="1">
          <a:blip r:embed="rId3"/>
          <a:srcRect l="26092" t="56515" r="36237" b="7427"/>
          <a:stretch/>
        </p:blipFill>
        <p:spPr bwMode="auto">
          <a:xfrm>
            <a:off x="990600" y="3657600"/>
            <a:ext cx="4348163"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24920" y="750240"/>
              <a:ext cx="8367480" cy="2571840"/>
            </p14:xfrm>
          </p:contentPart>
        </mc:Choice>
        <mc:Fallback>
          <p:pic>
            <p:nvPicPr>
              <p:cNvPr id="2" name="Ink 1"/>
              <p:cNvPicPr/>
              <p:nvPr/>
            </p:nvPicPr>
            <p:blipFill>
              <a:blip r:embed="rId5"/>
              <a:stretch>
                <a:fillRect/>
              </a:stretch>
            </p:blipFill>
            <p:spPr>
              <a:xfrm>
                <a:off x="115560" y="740880"/>
                <a:ext cx="8386200" cy="2590560"/>
              </a:xfrm>
              <a:prstGeom prst="rect">
                <a:avLst/>
              </a:prstGeom>
            </p:spPr>
          </p:pic>
        </mc:Fallback>
      </mc:AlternateContent>
    </p:spTree>
    <p:extLst>
      <p:ext uri="{BB962C8B-B14F-4D97-AF65-F5344CB8AC3E}">
        <p14:creationId xmlns:p14="http://schemas.microsoft.com/office/powerpoint/2010/main" val="34249204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5870575" y="158750"/>
            <a:ext cx="350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latin typeface="Cambria" pitchFamily="18" charset="0"/>
              </a:rPr>
              <a:t>Initial data:</a:t>
            </a:r>
          </a:p>
        </p:txBody>
      </p:sp>
      <p:sp>
        <p:nvSpPr>
          <p:cNvPr id="33795" name="Rectangle 44"/>
          <p:cNvSpPr>
            <a:spLocks noChangeArrowheads="1"/>
          </p:cNvSpPr>
          <p:nvPr/>
        </p:nvSpPr>
        <p:spPr bwMode="auto">
          <a:xfrm>
            <a:off x="214313" y="1066800"/>
            <a:ext cx="54229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static </a:t>
            </a:r>
            <a:r>
              <a:rPr lang="en-US" altLang="en-US" sz="1800" b="1" smtClean="0">
                <a:solidFill>
                  <a:srgbClr val="800000"/>
                </a:solidFill>
                <a:latin typeface="Courier New" pitchFamily="49" charset="0"/>
              </a:rPr>
              <a:t>final </a:t>
            </a:r>
            <a:r>
              <a:rPr lang="en-US" altLang="en-US" sz="1800" b="1" smtClean="0">
                <a:solidFill>
                  <a:srgbClr val="000000"/>
                </a:solidFill>
                <a:latin typeface="Courier New" pitchFamily="49" charset="0"/>
              </a:rPr>
              <a:t>String[] mazeStrings =  {</a:t>
            </a:r>
          </a:p>
          <a:p>
            <a:pPr algn="l">
              <a:spcBef>
                <a:spcPct val="0"/>
              </a:spcBef>
            </a:pPr>
            <a:r>
              <a:rPr lang="en-US" altLang="en-US" sz="1100" b="1" smtClean="0">
                <a:solidFill>
                  <a:srgbClr val="000000"/>
                </a:solidFill>
                <a:latin typeface="Courier New" pitchFamily="49" charset="0"/>
              </a:rPr>
              <a:t>    </a:t>
            </a:r>
            <a:r>
              <a:rPr lang="en-US" altLang="en-US" sz="1100" b="1" smtClean="0">
                <a:solidFill>
                  <a:srgbClr val="0333FF"/>
                </a:solidFill>
                <a:latin typeface="Courier New" pitchFamily="49" charset="0"/>
              </a:rPr>
              <a:t>"**************************************************",</a:t>
            </a:r>
          </a:p>
          <a:p>
            <a:pPr algn="l">
              <a:spcBef>
                <a:spcPct val="0"/>
              </a:spcBef>
            </a:pPr>
            <a:r>
              <a:rPr lang="en-US" altLang="en-US" sz="1100" b="1" smtClean="0">
                <a:solidFill>
                  <a:srgbClr val="0333FF"/>
                </a:solidFill>
                <a:latin typeface="Courier New" pitchFamily="49" charset="0"/>
              </a:rPr>
              <a:t>    "*</a:t>
            </a:r>
            <a:r>
              <a:rPr lang="en-US" altLang="en-US" sz="1100" b="1" smtClean="0">
                <a:solidFill>
                  <a:srgbClr val="800080"/>
                </a:solidFill>
                <a:latin typeface="Courier New" pitchFamily="49" charset="0"/>
              </a:rPr>
              <a:t>P</a:t>
            </a:r>
            <a:r>
              <a:rPr lang="en-US" altLang="en-US" sz="1100" b="1" smtClean="0">
                <a:solidFill>
                  <a:srgbClr val="FF0000"/>
                </a:solidFill>
                <a:latin typeface="Courier New" pitchFamily="49" charset="0"/>
              </a:rPr>
              <a:t>S</a:t>
            </a:r>
            <a:r>
              <a:rPr lang="en-US" altLang="en-US" sz="1100" b="1" smtClean="0">
                <a:solidFill>
                  <a:srgbClr val="0333FF"/>
                </a:solidFill>
                <a:latin typeface="Courier New" pitchFamily="49" charset="0"/>
              </a:rPr>
              <a:t> </a:t>
            </a:r>
            <a:r>
              <a:rPr lang="en-US" altLang="en-US" sz="1100" b="1" smtClean="0">
                <a:solidFill>
                  <a:srgbClr val="009200"/>
                </a:solidFill>
                <a:latin typeface="Courier New" pitchFamily="49" charset="0"/>
              </a:rPr>
              <a:t>D</a:t>
            </a:r>
            <a:r>
              <a:rPr lang="en-US" altLang="en-US" sz="1100" b="1" smtClean="0">
                <a:solidFill>
                  <a:srgbClr val="0333FF"/>
                </a:solidFill>
                <a:latin typeface="Courier New" pitchFamily="49" charset="0"/>
              </a:rPr>
              <a:t>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r>
              <a:rPr lang="en-US" altLang="en-US" sz="1100" b="1" smtClean="0">
                <a:solidFill>
                  <a:srgbClr val="009200"/>
                </a:solidFill>
                <a:latin typeface="Courier New" pitchFamily="49" charset="0"/>
              </a:rPr>
              <a:t>D</a:t>
            </a:r>
            <a:r>
              <a:rPr lang="en-US" altLang="en-US" sz="1100" b="1" smtClean="0">
                <a:solidFill>
                  <a:srgbClr val="0333FF"/>
                </a:solidFill>
                <a:latin typeface="Courier New" pitchFamily="49" charset="0"/>
              </a:rPr>
              <a:t>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                                                *",</a:t>
            </a:r>
          </a:p>
          <a:p>
            <a:pPr algn="l">
              <a:spcBef>
                <a:spcPct val="0"/>
              </a:spcBef>
            </a:pPr>
            <a:r>
              <a:rPr lang="en-US" altLang="en-US" sz="1100" b="1" smtClean="0">
                <a:solidFill>
                  <a:srgbClr val="0333FF"/>
                </a:solidFill>
                <a:latin typeface="Courier New" pitchFamily="49" charset="0"/>
              </a:rPr>
              <a:t>    "**************************************************"</a:t>
            </a:r>
          </a:p>
          <a:p>
            <a:pPr algn="l">
              <a:spcBef>
                <a:spcPct val="0"/>
              </a:spcBef>
            </a:pPr>
            <a:r>
              <a:rPr lang="en-US" altLang="en-US" sz="1100" b="1" smtClean="0">
                <a:solidFill>
                  <a:srgbClr val="000000"/>
                </a:solidFill>
                <a:latin typeface="Courier New" pitchFamily="49" charset="0"/>
              </a:rPr>
              <a:t>  };</a:t>
            </a:r>
          </a:p>
        </p:txBody>
      </p:sp>
      <p:sp>
        <p:nvSpPr>
          <p:cNvPr id="33796" name="Line 45"/>
          <p:cNvSpPr>
            <a:spLocks noChangeShapeType="1"/>
          </p:cNvSpPr>
          <p:nvPr/>
        </p:nvSpPr>
        <p:spPr bwMode="auto">
          <a:xfrm>
            <a:off x="5334000" y="1384300"/>
            <a:ext cx="0" cy="4953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797" name="Text Box 46"/>
          <p:cNvSpPr txBox="1">
            <a:spLocks noChangeArrowheads="1"/>
          </p:cNvSpPr>
          <p:nvPr/>
        </p:nvSpPr>
        <p:spPr bwMode="auto">
          <a:xfrm>
            <a:off x="4960938" y="6281738"/>
            <a:ext cx="16002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500" b="1" smtClean="0">
                <a:solidFill>
                  <a:srgbClr val="000000"/>
                </a:solidFill>
              </a:rPr>
              <a:t>30 rows</a:t>
            </a:r>
          </a:p>
        </p:txBody>
      </p:sp>
      <p:sp>
        <p:nvSpPr>
          <p:cNvPr id="33798" name="Line 47"/>
          <p:cNvSpPr>
            <a:spLocks noChangeShapeType="1"/>
          </p:cNvSpPr>
          <p:nvPr/>
        </p:nvSpPr>
        <p:spPr bwMode="auto">
          <a:xfrm>
            <a:off x="803275" y="6477000"/>
            <a:ext cx="3994150" cy="15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799" name="Text Box 48"/>
          <p:cNvSpPr txBox="1">
            <a:spLocks noChangeArrowheads="1"/>
          </p:cNvSpPr>
          <p:nvPr/>
        </p:nvSpPr>
        <p:spPr bwMode="auto">
          <a:xfrm>
            <a:off x="3921125" y="6477000"/>
            <a:ext cx="1828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500" b="1" smtClean="0">
                <a:solidFill>
                  <a:srgbClr val="000000"/>
                </a:solidFill>
              </a:rPr>
              <a:t>50 columns</a:t>
            </a:r>
          </a:p>
        </p:txBody>
      </p:sp>
      <p:sp>
        <p:nvSpPr>
          <p:cNvPr id="33800" name="Text Box 50"/>
          <p:cNvSpPr txBox="1">
            <a:spLocks noChangeArrowheads="1"/>
          </p:cNvSpPr>
          <p:nvPr/>
        </p:nvSpPr>
        <p:spPr bwMode="auto">
          <a:xfrm>
            <a:off x="1160463" y="5154613"/>
            <a:ext cx="252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b="1" smtClean="0">
                <a:solidFill>
                  <a:srgbClr val="009200"/>
                </a:solidFill>
              </a:rPr>
              <a:t>'D' == spam</a:t>
            </a:r>
          </a:p>
        </p:txBody>
      </p:sp>
      <p:sp>
        <p:nvSpPr>
          <p:cNvPr id="33801" name="Text Box 51"/>
          <p:cNvSpPr txBox="1">
            <a:spLocks noChangeArrowheads="1"/>
          </p:cNvSpPr>
          <p:nvPr/>
        </p:nvSpPr>
        <p:spPr bwMode="auto">
          <a:xfrm>
            <a:off x="3132138" y="284638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333FF"/>
                </a:solidFill>
              </a:rPr>
              <a:t>'*' == wall</a:t>
            </a:r>
          </a:p>
        </p:txBody>
      </p:sp>
      <p:sp>
        <p:nvSpPr>
          <p:cNvPr id="33802" name="Text Box 52"/>
          <p:cNvSpPr txBox="1">
            <a:spLocks noChangeArrowheads="1"/>
          </p:cNvSpPr>
          <p:nvPr/>
        </p:nvSpPr>
        <p:spPr bwMode="auto">
          <a:xfrm>
            <a:off x="1828800" y="19177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FF0000"/>
                </a:solidFill>
              </a:rPr>
              <a:t>'S' == head of the centipede</a:t>
            </a:r>
          </a:p>
        </p:txBody>
      </p:sp>
      <p:sp>
        <p:nvSpPr>
          <p:cNvPr id="33803" name="Text Box 53"/>
          <p:cNvSpPr txBox="1">
            <a:spLocks noChangeArrowheads="1"/>
          </p:cNvSpPr>
          <p:nvPr/>
        </p:nvSpPr>
        <p:spPr bwMode="auto">
          <a:xfrm>
            <a:off x="1447800" y="4279900"/>
            <a:ext cx="251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800080"/>
                </a:solidFill>
              </a:rPr>
              <a:t>'P' == body of the centipede</a:t>
            </a:r>
          </a:p>
        </p:txBody>
      </p:sp>
      <p:sp>
        <p:nvSpPr>
          <p:cNvPr id="33804" name="Line 54"/>
          <p:cNvSpPr>
            <a:spLocks noChangeShapeType="1"/>
          </p:cNvSpPr>
          <p:nvPr/>
        </p:nvSpPr>
        <p:spPr bwMode="auto">
          <a:xfrm flipH="1" flipV="1">
            <a:off x="966788" y="1697038"/>
            <a:ext cx="938212" cy="373062"/>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05" name="Line 55"/>
          <p:cNvSpPr>
            <a:spLocks noChangeShapeType="1"/>
          </p:cNvSpPr>
          <p:nvPr/>
        </p:nvSpPr>
        <p:spPr bwMode="auto">
          <a:xfrm flipH="1" flipV="1">
            <a:off x="839788" y="1730375"/>
            <a:ext cx="674687" cy="2689225"/>
          </a:xfrm>
          <a:prstGeom prst="line">
            <a:avLst/>
          </a:prstGeom>
          <a:noFill/>
          <a:ln w="127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06" name="Line 56"/>
          <p:cNvSpPr>
            <a:spLocks noChangeShapeType="1"/>
          </p:cNvSpPr>
          <p:nvPr/>
        </p:nvSpPr>
        <p:spPr bwMode="auto">
          <a:xfrm>
            <a:off x="3505200" y="3200400"/>
            <a:ext cx="1219200" cy="838200"/>
          </a:xfrm>
          <a:prstGeom prst="line">
            <a:avLst/>
          </a:prstGeom>
          <a:noFill/>
          <a:ln w="12700">
            <a:solidFill>
              <a:srgbClr val="0333FF"/>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07" name="Text Box 57"/>
          <p:cNvSpPr txBox="1">
            <a:spLocks noChangeArrowheads="1"/>
          </p:cNvSpPr>
          <p:nvPr/>
        </p:nvSpPr>
        <p:spPr bwMode="auto">
          <a:xfrm>
            <a:off x="5637213" y="2425700"/>
            <a:ext cx="22717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rPr>
              <a:t>This array of Strings holds the starting contents of the maze.</a:t>
            </a:r>
          </a:p>
        </p:txBody>
      </p:sp>
      <p:grpSp>
        <p:nvGrpSpPr>
          <p:cNvPr id="33808" name="Group 59"/>
          <p:cNvGrpSpPr>
            <a:grpSpLocks/>
          </p:cNvGrpSpPr>
          <p:nvPr>
            <p:custDataLst>
              <p:tags r:id="rId1"/>
            </p:custDataLst>
          </p:nvPr>
        </p:nvGrpSpPr>
        <p:grpSpPr bwMode="auto">
          <a:xfrm>
            <a:off x="1422400" y="482600"/>
            <a:ext cx="369888" cy="417513"/>
            <a:chOff x="2928" y="1051"/>
            <a:chExt cx="840" cy="957"/>
          </a:xfrm>
        </p:grpSpPr>
        <p:sp>
          <p:nvSpPr>
            <p:cNvPr id="33813" name="Freeform 60"/>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14" name="Oval 6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5" name="Oval 6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6" name="Oval 6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7" name="Oval 6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8" name="Oval 6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19" name="Oval 6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20" name="Oval 6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21" name="AutoShape 6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3822" name="Freeform 6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23" name="Freeform 7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24" name="Freeform 7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25" name="Freeform 7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33809" name="Text Box 73"/>
          <p:cNvSpPr txBox="1">
            <a:spLocks noChangeArrowheads="1"/>
          </p:cNvSpPr>
          <p:nvPr/>
        </p:nvSpPr>
        <p:spPr bwMode="auto">
          <a:xfrm>
            <a:off x="1858963" y="366713"/>
            <a:ext cx="1417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000" b="1" i="1" smtClean="0">
                <a:solidFill>
                  <a:srgbClr val="800000"/>
                </a:solidFill>
                <a:latin typeface="Courier New" pitchFamily="49" charset="0"/>
              </a:rPr>
              <a:t>final</a:t>
            </a:r>
            <a:r>
              <a:rPr lang="en-US" altLang="en-US" sz="1000" i="1" smtClean="0">
                <a:solidFill>
                  <a:srgbClr val="800000"/>
                </a:solidFill>
                <a:latin typeface="Arial" pitchFamily="34" charset="0"/>
              </a:rPr>
              <a:t> </a:t>
            </a:r>
            <a:r>
              <a:rPr lang="en-US" altLang="en-US" sz="1000" i="1" smtClean="0">
                <a:solidFill>
                  <a:srgbClr val="009200"/>
                </a:solidFill>
                <a:latin typeface="Arial" pitchFamily="34" charset="0"/>
              </a:rPr>
              <a:t>initial data?</a:t>
            </a:r>
          </a:p>
        </p:txBody>
      </p:sp>
      <p:sp>
        <p:nvSpPr>
          <p:cNvPr id="33810" name="Line 56"/>
          <p:cNvSpPr>
            <a:spLocks noChangeShapeType="1"/>
          </p:cNvSpPr>
          <p:nvPr/>
        </p:nvSpPr>
        <p:spPr bwMode="auto">
          <a:xfrm>
            <a:off x="3657600" y="5416550"/>
            <a:ext cx="414338" cy="195263"/>
          </a:xfrm>
          <a:prstGeom prst="line">
            <a:avLst/>
          </a:prstGeom>
          <a:noFill/>
          <a:ln w="12700">
            <a:solidFill>
              <a:srgbClr val="0092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3811" name="Rectangle 2"/>
          <p:cNvSpPr>
            <a:spLocks noChangeArrowheads="1"/>
          </p:cNvSpPr>
          <p:nvPr/>
        </p:nvSpPr>
        <p:spPr bwMode="auto">
          <a:xfrm>
            <a:off x="6162675" y="755650"/>
            <a:ext cx="28940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2700" b="1" smtClean="0">
                <a:solidFill>
                  <a:srgbClr val="000000"/>
                </a:solidFill>
                <a:latin typeface="Courier New" pitchFamily="49" charset="0"/>
              </a:rPr>
              <a:t> mazeStrings </a:t>
            </a:r>
            <a:endParaRPr lang="en-US" altLang="en-US" sz="2700" smtClean="0">
              <a:solidFill>
                <a:srgbClr val="000000"/>
              </a:solidFill>
            </a:endParaRPr>
          </a:p>
        </p:txBody>
      </p:sp>
      <mc:AlternateContent xmlns:mc="http://schemas.openxmlformats.org/markup-compatibility/2006">
        <mc:Choice xmlns:p14="http://schemas.microsoft.com/office/powerpoint/2010/main" Requires="p14">
          <p:contentPart p14:bwMode="auto" r:id="rId17">
            <p14:nvContentPartPr>
              <p14:cNvPr id="2" name="Ink 1"/>
              <p14:cNvContentPartPr/>
              <p14:nvPr/>
            </p14:nvContentPartPr>
            <p14:xfrm>
              <a:off x="616320" y="53640"/>
              <a:ext cx="8028000" cy="1893240"/>
            </p14:xfrm>
          </p:contentPart>
        </mc:Choice>
        <mc:Fallback>
          <p:pic>
            <p:nvPicPr>
              <p:cNvPr id="2" name="Ink 1"/>
              <p:cNvPicPr/>
              <p:nvPr/>
            </p:nvPicPr>
            <p:blipFill>
              <a:blip r:embed="rId18"/>
              <a:stretch>
                <a:fillRect/>
              </a:stretch>
            </p:blipFill>
            <p:spPr>
              <a:xfrm>
                <a:off x="606960" y="44280"/>
                <a:ext cx="8046720" cy="1911960"/>
              </a:xfrm>
              <a:prstGeom prst="rect">
                <a:avLst/>
              </a:prstGeom>
            </p:spPr>
          </p:pic>
        </mc:Fallback>
      </mc:AlternateContent>
    </p:spTree>
    <p:extLst>
      <p:ext uri="{BB962C8B-B14F-4D97-AF65-F5344CB8AC3E}">
        <p14:creationId xmlns:p14="http://schemas.microsoft.com/office/powerpoint/2010/main" val="8173878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895350" y="238125"/>
            <a:ext cx="4903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4800" smtClean="0">
                <a:solidFill>
                  <a:srgbClr val="000000"/>
                </a:solidFill>
                <a:latin typeface="Cambria" pitchFamily="18" charset="0"/>
              </a:rPr>
              <a:t>Avoid magic !</a:t>
            </a:r>
          </a:p>
        </p:txBody>
      </p:sp>
      <p:sp>
        <p:nvSpPr>
          <p:cNvPr id="34819" name="Text Box 9"/>
          <p:cNvSpPr txBox="1">
            <a:spLocks noChangeArrowheads="1"/>
          </p:cNvSpPr>
          <p:nvPr/>
        </p:nvSpPr>
        <p:spPr bwMode="auto">
          <a:xfrm>
            <a:off x="4238625" y="5300663"/>
            <a:ext cx="4448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400" smtClean="0">
                <a:solidFill>
                  <a:srgbClr val="800000"/>
                </a:solidFill>
                <a:latin typeface="Sand" charset="0"/>
              </a:rPr>
              <a:t>these are unchangeable  values for use in functions, etc. Preface with class name, if needed…</a:t>
            </a:r>
          </a:p>
        </p:txBody>
      </p:sp>
      <p:pic>
        <p:nvPicPr>
          <p:cNvPr id="3482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152400"/>
            <a:ext cx="1897063"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1"/>
          <p:cNvSpPr txBox="1">
            <a:spLocks noChangeArrowheads="1"/>
          </p:cNvSpPr>
          <p:nvPr/>
        </p:nvSpPr>
        <p:spPr bwMode="auto">
          <a:xfrm>
            <a:off x="7188200" y="2416175"/>
            <a:ext cx="1676400" cy="276225"/>
          </a:xfrm>
          <a:prstGeom prst="rect">
            <a:avLst/>
          </a:prstGeom>
          <a:solidFill>
            <a:schemeClr val="bg1">
              <a:lumMod val="85000"/>
            </a:schemeClr>
          </a:solidFill>
          <a:ln>
            <a:noFill/>
          </a:ln>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defRPr/>
            </a:pPr>
            <a:r>
              <a:rPr lang="en-US" sz="1200" dirty="0" smtClean="0">
                <a:solidFill>
                  <a:srgbClr val="000000"/>
                </a:solidFill>
                <a:latin typeface="Calibri" pitchFamily="34" charset="0"/>
                <a:cs typeface="Calibri" pitchFamily="34" charset="0"/>
              </a:rPr>
              <a:t>even Prof. B. agrees...</a:t>
            </a:r>
          </a:p>
        </p:txBody>
      </p:sp>
      <p:sp>
        <p:nvSpPr>
          <p:cNvPr id="34822" name="Text Box 12"/>
          <p:cNvSpPr txBox="1">
            <a:spLocks noChangeArrowheads="1"/>
          </p:cNvSpPr>
          <p:nvPr/>
        </p:nvSpPr>
        <p:spPr bwMode="auto">
          <a:xfrm>
            <a:off x="979488" y="3429000"/>
            <a:ext cx="7097712"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SPAM  = </a:t>
            </a:r>
            <a:r>
              <a:rPr lang="en-US" altLang="en-US" b="1" smtClean="0">
                <a:solidFill>
                  <a:srgbClr val="000000"/>
                </a:solidFill>
                <a:latin typeface="Courier New" pitchFamily="49" charset="0"/>
              </a:rPr>
              <a:t>'D'</a:t>
            </a:r>
            <a:r>
              <a:rPr lang="en-US" altLang="en-US" b="1" smtClean="0">
                <a:solidFill>
                  <a:srgbClr val="0000FF"/>
                </a:solidFill>
                <a:latin typeface="Courier New" pitchFamily="49" charset="0"/>
              </a:rPr>
              <a:t>; </a:t>
            </a:r>
          </a:p>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START = </a:t>
            </a:r>
            <a:r>
              <a:rPr lang="en-US" altLang="en-US" b="1" smtClean="0">
                <a:solidFill>
                  <a:srgbClr val="000000"/>
                </a:solidFill>
                <a:latin typeface="Courier New" pitchFamily="49" charset="0"/>
              </a:rPr>
              <a:t>'S'</a:t>
            </a:r>
            <a:r>
              <a:rPr lang="en-US" altLang="en-US" b="1" smtClean="0">
                <a:solidFill>
                  <a:srgbClr val="0000FF"/>
                </a:solidFill>
                <a:latin typeface="Courier New" pitchFamily="49" charset="0"/>
              </a:rPr>
              <a:t>; </a:t>
            </a:r>
          </a:p>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WALL  = </a:t>
            </a:r>
            <a:r>
              <a:rPr lang="en-US" altLang="en-US" b="1" smtClean="0">
                <a:solidFill>
                  <a:srgbClr val="000000"/>
                </a:solidFill>
                <a:latin typeface="Courier New" pitchFamily="49" charset="0"/>
              </a:rPr>
              <a:t>'*'</a:t>
            </a:r>
            <a:r>
              <a:rPr lang="en-US" altLang="en-US" b="1" smtClean="0">
                <a:solidFill>
                  <a:srgbClr val="0000FF"/>
                </a:solidFill>
                <a:latin typeface="Courier New" pitchFamily="49" charset="0"/>
              </a:rPr>
              <a:t>;</a:t>
            </a:r>
          </a:p>
          <a:p>
            <a:pPr algn="l">
              <a:lnSpc>
                <a:spcPct val="80000"/>
              </a:lnSpc>
            </a:pPr>
            <a:r>
              <a:rPr lang="en-US" altLang="en-US" b="1" smtClean="0">
                <a:solidFill>
                  <a:srgbClr val="0000FF"/>
                </a:solidFill>
                <a:latin typeface="Courier New" pitchFamily="49" charset="0"/>
              </a:rPr>
              <a:t>public static </a:t>
            </a:r>
            <a:r>
              <a:rPr lang="en-US" altLang="en-US" b="1" smtClean="0">
                <a:solidFill>
                  <a:srgbClr val="800000"/>
                </a:solidFill>
                <a:latin typeface="Courier New" pitchFamily="49" charset="0"/>
              </a:rPr>
              <a:t>final</a:t>
            </a:r>
            <a:r>
              <a:rPr lang="en-US" altLang="en-US" b="1" smtClean="0">
                <a:solidFill>
                  <a:srgbClr val="0000FF"/>
                </a:solidFill>
                <a:latin typeface="Courier New" pitchFamily="49" charset="0"/>
              </a:rPr>
              <a:t> char PEDE  = </a:t>
            </a:r>
            <a:r>
              <a:rPr lang="en-US" altLang="en-US" b="1" smtClean="0">
                <a:solidFill>
                  <a:srgbClr val="000000"/>
                </a:solidFill>
                <a:latin typeface="Courier New" pitchFamily="49" charset="0"/>
              </a:rPr>
              <a:t>'P'</a:t>
            </a:r>
            <a:r>
              <a:rPr lang="en-US" altLang="en-US" b="1" smtClean="0">
                <a:solidFill>
                  <a:srgbClr val="0000FF"/>
                </a:solidFill>
                <a:latin typeface="Courier New" pitchFamily="49" charset="0"/>
              </a:rPr>
              <a:t>;</a:t>
            </a:r>
          </a:p>
        </p:txBody>
      </p:sp>
      <p:sp>
        <p:nvSpPr>
          <p:cNvPr id="34823" name="Line 13"/>
          <p:cNvSpPr>
            <a:spLocks noChangeShapeType="1"/>
          </p:cNvSpPr>
          <p:nvPr/>
        </p:nvSpPr>
        <p:spPr bwMode="auto">
          <a:xfrm flipH="1" flipV="1">
            <a:off x="3987800" y="5210175"/>
            <a:ext cx="293688" cy="211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24" name="Text Box 14"/>
          <p:cNvSpPr txBox="1">
            <a:spLocks noChangeArrowheads="1"/>
          </p:cNvSpPr>
          <p:nvPr/>
        </p:nvSpPr>
        <p:spPr bwMode="auto">
          <a:xfrm>
            <a:off x="4572000" y="60198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b="1" smtClean="0">
                <a:solidFill>
                  <a:srgbClr val="000000"/>
                </a:solidFill>
                <a:latin typeface="Courier New" pitchFamily="49" charset="0"/>
              </a:rPr>
              <a:t>BFS( start, Maze.SPAM );</a:t>
            </a:r>
          </a:p>
        </p:txBody>
      </p:sp>
      <p:sp>
        <p:nvSpPr>
          <p:cNvPr id="34825" name="Text Box 15"/>
          <p:cNvSpPr txBox="1">
            <a:spLocks noChangeArrowheads="1"/>
          </p:cNvSpPr>
          <p:nvPr/>
        </p:nvSpPr>
        <p:spPr bwMode="auto">
          <a:xfrm>
            <a:off x="285750" y="2209800"/>
            <a:ext cx="408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Data </a:t>
            </a:r>
            <a:r>
              <a:rPr lang="en-US" altLang="en-US" b="1" u="sng" smtClean="0">
                <a:solidFill>
                  <a:srgbClr val="000000"/>
                </a:solidFill>
              </a:rPr>
              <a:t>constants</a:t>
            </a:r>
            <a:r>
              <a:rPr lang="en-US" altLang="en-US" smtClean="0">
                <a:solidFill>
                  <a:srgbClr val="000000"/>
                </a:solidFill>
              </a:rPr>
              <a:t> make code easier to read and modify, e.g.,</a:t>
            </a:r>
          </a:p>
        </p:txBody>
      </p:sp>
      <p:sp>
        <p:nvSpPr>
          <p:cNvPr id="34826" name="Line 38"/>
          <p:cNvSpPr>
            <a:spLocks noChangeShapeType="1"/>
          </p:cNvSpPr>
          <p:nvPr/>
        </p:nvSpPr>
        <p:spPr bwMode="auto">
          <a:xfrm>
            <a:off x="7512050" y="5811838"/>
            <a:ext cx="120650" cy="230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grpSp>
        <p:nvGrpSpPr>
          <p:cNvPr id="34827" name="Group 59"/>
          <p:cNvGrpSpPr>
            <a:grpSpLocks/>
          </p:cNvGrpSpPr>
          <p:nvPr>
            <p:custDataLst>
              <p:tags r:id="rId1"/>
            </p:custDataLst>
          </p:nvPr>
        </p:nvGrpSpPr>
        <p:grpSpPr bwMode="auto">
          <a:xfrm>
            <a:off x="1144588" y="6248400"/>
            <a:ext cx="369887" cy="417513"/>
            <a:chOff x="2928" y="1051"/>
            <a:chExt cx="840" cy="957"/>
          </a:xfrm>
        </p:grpSpPr>
        <p:sp>
          <p:nvSpPr>
            <p:cNvPr id="34831" name="Freeform 60"/>
            <p:cNvSpPr>
              <a:spLocks/>
            </p:cNvSpPr>
            <p:nvPr>
              <p:custDataLst>
                <p:tags r:id="rId2"/>
              </p:custDataLst>
            </p:nvPr>
          </p:nvSpPr>
          <p:spPr bwMode="auto">
            <a:xfrm>
              <a:off x="2928" y="1759"/>
              <a:ext cx="810" cy="249"/>
            </a:xfrm>
            <a:custGeom>
              <a:avLst/>
              <a:gdLst>
                <a:gd name="T0" fmla="*/ 113 w 1048"/>
                <a:gd name="T1" fmla="*/ 21 h 250"/>
                <a:gd name="T2" fmla="*/ 194 w 1048"/>
                <a:gd name="T3" fmla="*/ 83 h 250"/>
                <a:gd name="T4" fmla="*/ 203 w 1048"/>
                <a:gd name="T5" fmla="*/ 111 h 250"/>
                <a:gd name="T6" fmla="*/ 212 w 1048"/>
                <a:gd name="T7" fmla="*/ 132 h 250"/>
                <a:gd name="T8" fmla="*/ 223 w 1048"/>
                <a:gd name="T9" fmla="*/ 173 h 250"/>
                <a:gd name="T10" fmla="*/ 159 w 1048"/>
                <a:gd name="T11" fmla="*/ 242 h 250"/>
                <a:gd name="T12" fmla="*/ 17 w 1048"/>
                <a:gd name="T13" fmla="*/ 222 h 250"/>
                <a:gd name="T14" fmla="*/ 0 w 1048"/>
                <a:gd name="T15" fmla="*/ 201 h 250"/>
                <a:gd name="T16" fmla="*/ 2 w 1048"/>
                <a:gd name="T17" fmla="*/ 167 h 250"/>
                <a:gd name="T18" fmla="*/ 20 w 1048"/>
                <a:gd name="T19" fmla="*/ 125 h 250"/>
                <a:gd name="T20" fmla="*/ 44 w 1048"/>
                <a:gd name="T21" fmla="*/ 76 h 250"/>
                <a:gd name="T22" fmla="*/ 60 w 1048"/>
                <a:gd name="T23" fmla="*/ 55 h 250"/>
                <a:gd name="T24" fmla="*/ 69 w 1048"/>
                <a:gd name="T25" fmla="*/ 28 h 250"/>
                <a:gd name="T26" fmla="*/ 80 w 1048"/>
                <a:gd name="T27" fmla="*/ 14 h 250"/>
                <a:gd name="T28" fmla="*/ 107 w 1048"/>
                <a:gd name="T29" fmla="*/ 28 h 250"/>
                <a:gd name="T30" fmla="*/ 113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32" name="Oval 6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3" name="Oval 6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4" name="Oval 6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5" name="Oval 6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6" name="Oval 6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7" name="Oval 6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8" name="Oval 6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39" name="AutoShape 6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4840" name="Freeform 6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41" name="Freeform 7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42" name="Freeform 7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4843" name="Freeform 7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algn="l">
                <a:buFontTx/>
                <a:buChar char="•"/>
              </a:pPr>
              <a:endParaRPr lang="en-US" sz="2400" smtClean="0">
                <a:solidFill>
                  <a:srgbClr val="000000"/>
                </a:solidFill>
                <a:latin typeface="Times New Roman" pitchFamily="18" charset="0"/>
                <a:ea typeface="MS PGothic" pitchFamily="34" charset="-128"/>
              </a:endParaRPr>
            </a:p>
          </p:txBody>
        </p:sp>
      </p:grpSp>
      <p:sp>
        <p:nvSpPr>
          <p:cNvPr id="34828" name="Text Box 73"/>
          <p:cNvSpPr txBox="1">
            <a:spLocks noChangeArrowheads="1"/>
          </p:cNvSpPr>
          <p:nvPr/>
        </p:nvSpPr>
        <p:spPr bwMode="auto">
          <a:xfrm>
            <a:off x="-228600" y="5988050"/>
            <a:ext cx="136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r"/>
            <a:r>
              <a:rPr lang="en-US" altLang="en-US" sz="1000" b="1" smtClean="0">
                <a:solidFill>
                  <a:srgbClr val="009200"/>
                </a:solidFill>
                <a:latin typeface="Calibri" pitchFamily="34" charset="0"/>
              </a:rPr>
              <a:t>This </a:t>
            </a:r>
            <a:r>
              <a:rPr lang="en-US" altLang="en-US" sz="1000" b="1" smtClean="0">
                <a:solidFill>
                  <a:srgbClr val="000000"/>
                </a:solidFill>
                <a:latin typeface="Calibri" pitchFamily="34" charset="0"/>
              </a:rPr>
              <a:t>BFS</a:t>
            </a:r>
            <a:r>
              <a:rPr lang="en-US" altLang="en-US" sz="1000" b="1" smtClean="0">
                <a:solidFill>
                  <a:srgbClr val="009200"/>
                </a:solidFill>
                <a:latin typeface="Calibri" pitchFamily="34" charset="0"/>
              </a:rPr>
              <a:t> looks different to me…</a:t>
            </a:r>
          </a:p>
        </p:txBody>
      </p:sp>
      <p:sp>
        <p:nvSpPr>
          <p:cNvPr id="34829" name="Rectangle 1"/>
          <p:cNvSpPr>
            <a:spLocks noChangeArrowheads="1"/>
          </p:cNvSpPr>
          <p:nvPr/>
        </p:nvSpPr>
        <p:spPr bwMode="auto">
          <a:xfrm>
            <a:off x="784225" y="1312863"/>
            <a:ext cx="5338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smtClean="0">
                <a:solidFill>
                  <a:srgbClr val="000000"/>
                </a:solidFill>
              </a:rPr>
              <a:t>magic numbers, magic strings, magic stuff in general… </a:t>
            </a:r>
          </a:p>
        </p:txBody>
      </p:sp>
      <mc:AlternateContent xmlns:mc="http://schemas.openxmlformats.org/markup-compatibility/2006">
        <mc:Choice xmlns:p14="http://schemas.microsoft.com/office/powerpoint/2010/main" Requires="p14">
          <p:contentPart p14:bwMode="auto" r:id="rId17">
            <p14:nvContentPartPr>
              <p14:cNvPr id="2" name="Ink 1"/>
              <p14:cNvContentPartPr/>
              <p14:nvPr/>
            </p14:nvContentPartPr>
            <p14:xfrm>
              <a:off x="5375520" y="392760"/>
              <a:ext cx="875520" cy="902520"/>
            </p14:xfrm>
          </p:contentPart>
        </mc:Choice>
        <mc:Fallback>
          <p:pic>
            <p:nvPicPr>
              <p:cNvPr id="2" name="Ink 1"/>
              <p:cNvPicPr/>
              <p:nvPr/>
            </p:nvPicPr>
            <p:blipFill>
              <a:blip r:embed="rId18"/>
              <a:stretch>
                <a:fillRect/>
              </a:stretch>
            </p:blipFill>
            <p:spPr>
              <a:xfrm>
                <a:off x="5366160" y="383400"/>
                <a:ext cx="894240" cy="921240"/>
              </a:xfrm>
              <a:prstGeom prst="rect">
                <a:avLst/>
              </a:prstGeom>
            </p:spPr>
          </p:pic>
        </mc:Fallback>
      </mc:AlternateContent>
    </p:spTree>
    <p:extLst>
      <p:ext uri="{BB962C8B-B14F-4D97-AF65-F5344CB8AC3E}">
        <p14:creationId xmlns:p14="http://schemas.microsoft.com/office/powerpoint/2010/main" val="28941420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Changes to your </a:t>
            </a:r>
            <a:r>
              <a:rPr lang="en-US" altLang="en-US" sz="3600" b="1" smtClean="0">
                <a:solidFill>
                  <a:srgbClr val="000000"/>
                </a:solidFill>
                <a:latin typeface="Courier New" pitchFamily="49" charset="0"/>
                <a:cs typeface="Courier New" pitchFamily="49" charset="0"/>
              </a:rPr>
              <a:t>Maze</a:t>
            </a:r>
            <a:r>
              <a:rPr lang="en-US" altLang="en-US" sz="3600" smtClean="0">
                <a:solidFill>
                  <a:srgbClr val="000000"/>
                </a:solidFill>
              </a:rPr>
              <a:t> class?</a:t>
            </a:r>
          </a:p>
        </p:txBody>
      </p:sp>
      <p:sp>
        <p:nvSpPr>
          <p:cNvPr id="35844" name="Rectangle 1"/>
          <p:cNvSpPr>
            <a:spLocks noChangeArrowheads="1"/>
          </p:cNvSpPr>
          <p:nvPr/>
        </p:nvSpPr>
        <p:spPr bwMode="auto">
          <a:xfrm>
            <a:off x="939800" y="155575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latin typeface="Cambria" pitchFamily="18" charset="0"/>
              </a:rPr>
              <a:t>Key Idea:</a:t>
            </a:r>
          </a:p>
        </p:txBody>
      </p:sp>
      <p:sp>
        <p:nvSpPr>
          <p:cNvPr id="35845" name="Rectangle 2"/>
          <p:cNvSpPr>
            <a:spLocks noChangeArrowheads="1"/>
          </p:cNvSpPr>
          <p:nvPr/>
        </p:nvSpPr>
        <p:spPr bwMode="auto">
          <a:xfrm>
            <a:off x="2660650" y="1371600"/>
            <a:ext cx="5645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latin typeface="Cambria" pitchFamily="18" charset="0"/>
              </a:rPr>
              <a:t>the </a:t>
            </a:r>
            <a:r>
              <a:rPr lang="en-US" altLang="en-US" smtClean="0">
                <a:solidFill>
                  <a:srgbClr val="000000"/>
                </a:solidFill>
                <a:latin typeface="Cambria" pitchFamily="18" charset="0"/>
                <a:cs typeface="Courier New" pitchFamily="49" charset="0"/>
              </a:rPr>
              <a:t>Maze</a:t>
            </a:r>
            <a:r>
              <a:rPr lang="en-US" altLang="en-US" smtClean="0">
                <a:solidFill>
                  <a:srgbClr val="000000"/>
                </a:solidFill>
                <a:latin typeface="Cambria" pitchFamily="18" charset="0"/>
              </a:rPr>
              <a:t> class stores the maze and </a:t>
            </a:r>
            <a:r>
              <a:rPr lang="en-US" altLang="en-US" i="1" smtClean="0">
                <a:solidFill>
                  <a:srgbClr val="000000"/>
                </a:solidFill>
                <a:latin typeface="Cambria" pitchFamily="18" charset="0"/>
              </a:rPr>
              <a:t>can find paths within its model of the maze</a:t>
            </a:r>
            <a:endParaRPr lang="en-US" altLang="en-US" smtClean="0">
              <a:solidFill>
                <a:srgbClr val="000000"/>
              </a:solidFill>
              <a:latin typeface="Cambria" pitchFamily="18" charset="0"/>
            </a:endParaRPr>
          </a:p>
        </p:txBody>
      </p:sp>
      <p:sp>
        <p:nvSpPr>
          <p:cNvPr id="35846" name="Rectangle 24"/>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5847" name="Rectangle 25"/>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5848" name="Rectangle 26"/>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5849" name="Rectangle 27"/>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Tree>
    <p:extLst>
      <p:ext uri="{BB962C8B-B14F-4D97-AF65-F5344CB8AC3E}">
        <p14:creationId xmlns:p14="http://schemas.microsoft.com/office/powerpoint/2010/main" val="1790095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1339" y="1423656"/>
            <a:ext cx="5782962" cy="1146547"/>
          </a:xfrm>
          <a:prstGeom prst="roundRect">
            <a:avLst/>
          </a:prstGeom>
          <a:solidFill>
            <a:srgbClr val="CCFFCC"/>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9233" name="Text Box 5"/>
          <p:cNvSpPr txBox="1">
            <a:spLocks noChangeArrowheads="1"/>
          </p:cNvSpPr>
          <p:nvPr/>
        </p:nvSpPr>
        <p:spPr bwMode="auto">
          <a:xfrm>
            <a:off x="706438" y="265113"/>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dirty="0" smtClean="0">
                <a:solidFill>
                  <a:srgbClr val="008000"/>
                </a:solidFill>
                <a:latin typeface="Cambria" panose="02040503050406030204" pitchFamily="18" charset="0"/>
              </a:rPr>
              <a:t>DFA</a:t>
            </a:r>
            <a:r>
              <a:rPr lang="en-US" altLang="en-US" sz="4400" dirty="0" smtClean="0">
                <a:solidFill>
                  <a:schemeClr val="bg1">
                    <a:lumMod val="85000"/>
                  </a:schemeClr>
                </a:solidFill>
                <a:latin typeface="Cambria" panose="02040503050406030204" pitchFamily="18" charset="0"/>
              </a:rPr>
              <a:t>s</a:t>
            </a:r>
            <a:r>
              <a:rPr lang="en-US" altLang="en-US" sz="4400" dirty="0" smtClean="0">
                <a:latin typeface="Cambria" panose="02040503050406030204" pitchFamily="18" charset="0"/>
              </a:rPr>
              <a:t>  </a:t>
            </a:r>
            <a:r>
              <a:rPr lang="en-US" altLang="en-US" sz="4400" dirty="0">
                <a:latin typeface="Cambria" panose="02040503050406030204" pitchFamily="18" charset="0"/>
              </a:rPr>
              <a:t>vs.  </a:t>
            </a:r>
            <a:r>
              <a:rPr lang="en-US" altLang="en-US" sz="4400" dirty="0" smtClean="0">
                <a:latin typeface="Cambria" panose="02040503050406030204" pitchFamily="18" charset="0"/>
              </a:rPr>
              <a:t> NFA</a:t>
            </a:r>
            <a:r>
              <a:rPr lang="en-US" altLang="en-US" sz="4400" dirty="0" smtClean="0">
                <a:solidFill>
                  <a:schemeClr val="bg1">
                    <a:lumMod val="85000"/>
                  </a:schemeClr>
                </a:solidFill>
                <a:latin typeface="Cambria" panose="02040503050406030204" pitchFamily="18" charset="0"/>
              </a:rPr>
              <a:t>s</a:t>
            </a:r>
            <a:r>
              <a:rPr lang="en-US" altLang="en-US" sz="4400" dirty="0" smtClean="0">
                <a:latin typeface="Cambria" panose="02040503050406030204" pitchFamily="18" charset="0"/>
              </a:rPr>
              <a:t>   vs.   TMs  ?</a:t>
            </a:r>
            <a:endParaRPr lang="en-US" altLang="en-US" sz="4400" dirty="0">
              <a:latin typeface="Cambria" panose="02040503050406030204" pitchFamily="18" charset="0"/>
            </a:endParaRPr>
          </a:p>
        </p:txBody>
      </p:sp>
      <p:sp>
        <p:nvSpPr>
          <p:cNvPr id="9234" name="Text Box 8"/>
          <p:cNvSpPr txBox="1">
            <a:spLocks noChangeArrowheads="1"/>
          </p:cNvSpPr>
          <p:nvPr/>
        </p:nvSpPr>
        <p:spPr bwMode="auto">
          <a:xfrm>
            <a:off x="7199299" y="1600015"/>
            <a:ext cx="1226618" cy="122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lnSpc>
                <a:spcPct val="50000"/>
              </a:lnSpc>
            </a:pPr>
            <a:r>
              <a:rPr lang="en-US" altLang="en-US" b="1" dirty="0">
                <a:latin typeface="Calibri" panose="020F0502020204030204" pitchFamily="34" charset="0"/>
                <a:sym typeface="Symbol" pitchFamily="1" charset="2"/>
              </a:rPr>
              <a:t></a:t>
            </a:r>
            <a:endParaRPr lang="en-US" altLang="en-US" b="1" dirty="0">
              <a:latin typeface="Calibri" panose="020F0502020204030204" pitchFamily="34" charset="0"/>
            </a:endParaRPr>
          </a:p>
          <a:p>
            <a:pPr algn="r">
              <a:lnSpc>
                <a:spcPct val="50000"/>
              </a:lnSpc>
            </a:pPr>
            <a:r>
              <a:rPr lang="en-US" altLang="en-US" b="1" dirty="0">
                <a:latin typeface="Calibri" panose="020F0502020204030204" pitchFamily="34" charset="0"/>
              </a:rPr>
              <a:t>11</a:t>
            </a:r>
          </a:p>
          <a:p>
            <a:pPr algn="r">
              <a:lnSpc>
                <a:spcPct val="50000"/>
              </a:lnSpc>
            </a:pPr>
            <a:r>
              <a:rPr lang="en-US" altLang="en-US" b="1" dirty="0">
                <a:latin typeface="Calibri" panose="020F0502020204030204" pitchFamily="34" charset="0"/>
              </a:rPr>
              <a:t>01</a:t>
            </a:r>
          </a:p>
          <a:p>
            <a:pPr algn="r">
              <a:lnSpc>
                <a:spcPct val="50000"/>
              </a:lnSpc>
            </a:pPr>
            <a:r>
              <a:rPr lang="en-US" altLang="en-US" b="1" dirty="0">
                <a:latin typeface="Calibri" panose="020F0502020204030204" pitchFamily="34" charset="0"/>
              </a:rPr>
              <a:t>01011001</a:t>
            </a:r>
          </a:p>
          <a:p>
            <a:pPr algn="r">
              <a:lnSpc>
                <a:spcPct val="50000"/>
              </a:lnSpc>
            </a:pPr>
            <a:r>
              <a:rPr lang="en-US" altLang="en-US" b="1" dirty="0">
                <a:latin typeface="Calibri" panose="020F0502020204030204" pitchFamily="34" charset="0"/>
              </a:rPr>
              <a:t>1111111011</a:t>
            </a:r>
          </a:p>
        </p:txBody>
      </p:sp>
      <p:sp>
        <p:nvSpPr>
          <p:cNvPr id="9235" name="Text Box 9"/>
          <p:cNvSpPr txBox="1">
            <a:spLocks noChangeArrowheads="1"/>
          </p:cNvSpPr>
          <p:nvPr/>
        </p:nvSpPr>
        <p:spPr bwMode="auto">
          <a:xfrm>
            <a:off x="7289207" y="3582646"/>
            <a:ext cx="11224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lnSpc>
                <a:spcPct val="50000"/>
              </a:lnSpc>
            </a:pPr>
            <a:r>
              <a:rPr lang="en-US" altLang="en-US" b="1">
                <a:latin typeface="Calibri" panose="020F0502020204030204" pitchFamily="34" charset="0"/>
              </a:rPr>
              <a:t>110</a:t>
            </a:r>
          </a:p>
          <a:p>
            <a:pPr algn="r">
              <a:lnSpc>
                <a:spcPct val="50000"/>
              </a:lnSpc>
            </a:pPr>
            <a:r>
              <a:rPr lang="en-US" altLang="en-US" b="1">
                <a:latin typeface="Calibri" panose="020F0502020204030204" pitchFamily="34" charset="0"/>
              </a:rPr>
              <a:t>100</a:t>
            </a:r>
          </a:p>
          <a:p>
            <a:pPr algn="r">
              <a:lnSpc>
                <a:spcPct val="50000"/>
              </a:lnSpc>
            </a:pPr>
            <a:r>
              <a:rPr lang="en-US" altLang="en-US" b="1">
                <a:latin typeface="Calibri" panose="020F0502020204030204" pitchFamily="34" charset="0"/>
              </a:rPr>
              <a:t>0000100</a:t>
            </a:r>
          </a:p>
          <a:p>
            <a:pPr algn="r">
              <a:lnSpc>
                <a:spcPct val="50000"/>
              </a:lnSpc>
            </a:pPr>
            <a:r>
              <a:rPr lang="en-US" altLang="en-US" b="1">
                <a:latin typeface="Calibri" panose="020F0502020204030204" pitchFamily="34" charset="0"/>
              </a:rPr>
              <a:t>111111111</a:t>
            </a:r>
          </a:p>
        </p:txBody>
      </p:sp>
      <p:sp>
        <p:nvSpPr>
          <p:cNvPr id="9236" name="Text Box 10"/>
          <p:cNvSpPr txBox="1">
            <a:spLocks noChangeArrowheads="1"/>
          </p:cNvSpPr>
          <p:nvPr/>
        </p:nvSpPr>
        <p:spPr bwMode="auto">
          <a:xfrm>
            <a:off x="7115298" y="1269767"/>
            <a:ext cx="1251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400">
                <a:latin typeface="Calibri" panose="020F0502020204030204" pitchFamily="34" charset="0"/>
              </a:rPr>
              <a:t>strings </a:t>
            </a:r>
            <a:r>
              <a:rPr lang="en-US" altLang="en-US" sz="1400" b="1" i="1">
                <a:latin typeface="Calibri" panose="020F0502020204030204" pitchFamily="34" charset="0"/>
              </a:rPr>
              <a:t>not</a:t>
            </a:r>
            <a:r>
              <a:rPr lang="en-US" altLang="en-US" sz="1400">
                <a:latin typeface="Calibri" panose="020F0502020204030204" pitchFamily="34" charset="0"/>
              </a:rPr>
              <a:t> in L</a:t>
            </a:r>
            <a:endParaRPr lang="en-US" altLang="en-US">
              <a:latin typeface="Calibri" panose="020F0502020204030204" pitchFamily="34" charset="0"/>
            </a:endParaRPr>
          </a:p>
        </p:txBody>
      </p:sp>
      <p:sp>
        <p:nvSpPr>
          <p:cNvPr id="9237" name="Text Box 11"/>
          <p:cNvSpPr txBox="1">
            <a:spLocks noChangeArrowheads="1"/>
          </p:cNvSpPr>
          <p:nvPr/>
        </p:nvSpPr>
        <p:spPr bwMode="auto">
          <a:xfrm>
            <a:off x="7488007" y="3203342"/>
            <a:ext cx="960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400">
                <a:latin typeface="Calibri" panose="020F0502020204030204" pitchFamily="34" charset="0"/>
              </a:rPr>
              <a:t>strings in L</a:t>
            </a:r>
            <a:endParaRPr lang="en-US" altLang="en-US">
              <a:latin typeface="Calibri" panose="020F0502020204030204" pitchFamily="34" charset="0"/>
            </a:endParaRPr>
          </a:p>
        </p:txBody>
      </p:sp>
      <p:sp>
        <p:nvSpPr>
          <p:cNvPr id="9238" name="Text Box 12"/>
          <p:cNvSpPr txBox="1">
            <a:spLocks noChangeArrowheads="1"/>
          </p:cNvSpPr>
          <p:nvPr/>
        </p:nvSpPr>
        <p:spPr bwMode="auto">
          <a:xfrm>
            <a:off x="959708" y="1556705"/>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dirty="0">
                <a:latin typeface="Calibri" panose="020F0502020204030204" pitchFamily="34" charset="0"/>
              </a:rPr>
              <a:t>L = { w | w’s third-to-last character </a:t>
            </a:r>
            <a:r>
              <a:rPr lang="en-US" altLang="en-US" sz="2400" dirty="0" smtClean="0">
                <a:latin typeface="Calibri" panose="020F0502020204030204" pitchFamily="34" charset="0"/>
              </a:rPr>
              <a:t>		</a:t>
            </a:r>
            <a:r>
              <a:rPr lang="en-US" altLang="en-US" sz="2400" i="1" dirty="0" smtClean="0">
                <a:latin typeface="Calibri" panose="020F0502020204030204" pitchFamily="34" charset="0"/>
              </a:rPr>
              <a:t>(</a:t>
            </a:r>
            <a:r>
              <a:rPr lang="en-US" altLang="en-US" sz="2400" i="1" dirty="0">
                <a:latin typeface="Calibri" panose="020F0502020204030204" pitchFamily="34" charset="0"/>
              </a:rPr>
              <a:t>from the right)</a:t>
            </a:r>
            <a:r>
              <a:rPr lang="en-US" altLang="en-US" sz="2400" dirty="0">
                <a:latin typeface="Calibri" panose="020F0502020204030204" pitchFamily="34" charset="0"/>
              </a:rPr>
              <a:t> is a 1}</a:t>
            </a:r>
            <a:endParaRPr lang="en-US" altLang="en-US" sz="2000" dirty="0">
              <a:latin typeface="Calibri" panose="020F0502020204030204" pitchFamily="34" charset="0"/>
            </a:endParaRPr>
          </a:p>
        </p:txBody>
      </p:sp>
      <p:sp>
        <p:nvSpPr>
          <p:cNvPr id="9239" name="Rectangle 14"/>
          <p:cNvSpPr>
            <a:spLocks noChangeArrowheads="1"/>
          </p:cNvSpPr>
          <p:nvPr/>
        </p:nvSpPr>
        <p:spPr bwMode="auto">
          <a:xfrm>
            <a:off x="304800" y="6288218"/>
            <a:ext cx="2667000" cy="369332"/>
          </a:xfrm>
          <a:prstGeom prst="rect">
            <a:avLst/>
          </a:prstGeom>
          <a:solidFill>
            <a:schemeClr val="bg1">
              <a:lumMod val="85000"/>
            </a:schemeClr>
          </a:solidFill>
          <a:ln w="28575">
            <a:noFill/>
            <a:miter lim="800000"/>
            <a:headEnd/>
            <a:tailEnd/>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800" dirty="0"/>
              <a:t>a </a:t>
            </a:r>
            <a:r>
              <a:rPr lang="en-US" altLang="en-US" sz="1800" b="1" i="1" dirty="0"/>
              <a:t>D</a:t>
            </a:r>
            <a:r>
              <a:rPr lang="en-US" altLang="en-US" sz="1800" dirty="0"/>
              <a:t>FA </a:t>
            </a:r>
            <a:r>
              <a:rPr lang="en-US" altLang="en-US" sz="1800" dirty="0" smtClean="0"/>
              <a:t>requires </a:t>
            </a:r>
            <a:r>
              <a:rPr lang="en-US" altLang="en-US" sz="1800" dirty="0"/>
              <a:t>8 states </a:t>
            </a:r>
          </a:p>
        </p:txBody>
      </p:sp>
      <p:sp>
        <p:nvSpPr>
          <p:cNvPr id="9240" name="Text Box 15"/>
          <p:cNvSpPr txBox="1">
            <a:spLocks noChangeArrowheads="1"/>
          </p:cNvSpPr>
          <p:nvPr/>
        </p:nvSpPr>
        <p:spPr bwMode="auto">
          <a:xfrm>
            <a:off x="3227173" y="6273802"/>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dirty="0"/>
              <a:t>efficiency vs. computability ?!</a:t>
            </a:r>
          </a:p>
        </p:txBody>
      </p:sp>
      <mc:AlternateContent xmlns:mc="http://schemas.openxmlformats.org/markup-compatibility/2006" xmlns:p14="http://schemas.microsoft.com/office/powerpoint/2010/main">
        <mc:Choice Requires="p14">
          <p:contentPart p14:bwMode="auto" r:id="rId3">
            <p14:nvContentPartPr>
              <p14:cNvPr id="9218" name="Ink 16"/>
              <p14:cNvContentPartPr>
                <a14:cpLocks xmlns:a14="http://schemas.microsoft.com/office/drawing/2010/main" noRot="1" noChangeAspect="1" noEditPoints="1" noChangeArrowheads="1" noChangeShapeType="1"/>
              </p14:cNvContentPartPr>
              <p14:nvPr/>
            </p14:nvContentPartPr>
            <p14:xfrm>
              <a:off x="3895725" y="3498850"/>
              <a:ext cx="3175" cy="9525"/>
            </p14:xfrm>
          </p:contentPart>
        </mc:Choice>
        <mc:Fallback xmlns="">
          <p:pic>
            <p:nvPicPr>
              <p:cNvPr id="9218" name="Ink 16"/>
              <p:cNvPicPr>
                <a:picLocks noRot="1" noChangeAspect="1" noEditPoints="1" noChangeArrowheads="1" noChangeShapeType="1"/>
              </p:cNvPicPr>
              <p:nvPr/>
            </p:nvPicPr>
            <p:blipFill>
              <a:blip r:embed="rId4"/>
              <a:stretch>
                <a:fillRect/>
              </a:stretch>
            </p:blipFill>
            <p:spPr>
              <a:xfrm>
                <a:off x="3885803" y="3494969"/>
                <a:ext cx="25797" cy="246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1" name="Ink 25"/>
              <p14:cNvContentPartPr>
                <a14:cpLocks xmlns:a14="http://schemas.microsoft.com/office/drawing/2010/main" noRot="1" noChangeAspect="1" noEditPoints="1" noChangeArrowheads="1" noChangeShapeType="1"/>
              </p14:cNvContentPartPr>
              <p14:nvPr/>
            </p14:nvContentPartPr>
            <p14:xfrm>
              <a:off x="8016342" y="1898318"/>
              <a:ext cx="42862" cy="84137"/>
            </p14:xfrm>
          </p:contentPart>
        </mc:Choice>
        <mc:Fallback xmlns="">
          <p:pic>
            <p:nvPicPr>
              <p:cNvPr id="9221" name="Ink 25"/>
              <p:cNvPicPr>
                <a:picLocks noRot="1" noChangeAspect="1" noEditPoints="1" noChangeArrowheads="1" noChangeShapeType="1"/>
              </p:cNvPicPr>
              <p:nvPr/>
            </p:nvPicPr>
            <p:blipFill>
              <a:blip r:embed="rId6"/>
              <a:stretch>
                <a:fillRect/>
              </a:stretch>
            </p:blipFill>
            <p:spPr>
              <a:xfrm>
                <a:off x="8006617" y="1887531"/>
                <a:ext cx="56909" cy="9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2" name="Ink 26"/>
              <p14:cNvContentPartPr>
                <a14:cpLocks xmlns:a14="http://schemas.microsoft.com/office/drawing/2010/main" noRot="1" noChangeAspect="1" noEditPoints="1" noChangeArrowheads="1" noChangeShapeType="1"/>
              </p14:cNvContentPartPr>
              <p14:nvPr/>
            </p14:nvContentPartPr>
            <p14:xfrm>
              <a:off x="8059204" y="2217405"/>
              <a:ext cx="1588" cy="12700"/>
            </p14:xfrm>
          </p:contentPart>
        </mc:Choice>
        <mc:Fallback xmlns="">
          <p:pic>
            <p:nvPicPr>
              <p:cNvPr id="9222" name="Ink 26"/>
              <p:cNvPicPr>
                <a:picLocks noRot="1" noChangeAspect="1" noEditPoints="1" noChangeArrowheads="1" noChangeShapeType="1"/>
              </p:cNvPicPr>
              <p:nvPr/>
            </p:nvPicPr>
            <p:blipFill>
              <a:blip r:embed="rId8"/>
              <a:stretch>
                <a:fillRect/>
              </a:stretch>
            </p:blipFill>
            <p:spPr>
              <a:xfrm>
                <a:off x="8056425" y="2214865"/>
                <a:ext cx="7146" cy="177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6" name="Ink 30"/>
              <p14:cNvContentPartPr>
                <a14:cpLocks xmlns:a14="http://schemas.microsoft.com/office/drawing/2010/main" noRot="1" noChangeAspect="1" noEditPoints="1" noChangeArrowheads="1" noChangeShapeType="1"/>
              </p14:cNvContentPartPr>
              <p14:nvPr/>
            </p14:nvContentPartPr>
            <p14:xfrm>
              <a:off x="3417888" y="4027488"/>
              <a:ext cx="4762" cy="6350"/>
            </p14:xfrm>
          </p:contentPart>
        </mc:Choice>
        <mc:Fallback xmlns="">
          <p:pic>
            <p:nvPicPr>
              <p:cNvPr id="9226" name="Ink 30"/>
              <p:cNvPicPr>
                <a:picLocks noRot="1" noChangeAspect="1" noEditPoints="1" noChangeArrowheads="1" noChangeShapeType="1"/>
              </p:cNvPicPr>
              <p:nvPr/>
            </p:nvPicPr>
            <p:blipFill>
              <a:blip r:embed="rId10"/>
              <a:stretch>
                <a:fillRect/>
              </a:stretch>
            </p:blipFill>
            <p:spPr>
              <a:xfrm>
                <a:off x="3410562" y="4015141"/>
                <a:ext cx="24909" cy="27869"/>
              </a:xfrm>
              <a:prstGeom prst="rect">
                <a:avLst/>
              </a:prstGeom>
            </p:spPr>
          </p:pic>
        </mc:Fallback>
      </mc:AlternateContent>
      <p:sp>
        <p:nvSpPr>
          <p:cNvPr id="27" name="Rectangle 14"/>
          <p:cNvSpPr>
            <a:spLocks noChangeArrowheads="1"/>
          </p:cNvSpPr>
          <p:nvPr/>
        </p:nvSpPr>
        <p:spPr bwMode="auto">
          <a:xfrm>
            <a:off x="6114977" y="6269853"/>
            <a:ext cx="2667000" cy="369332"/>
          </a:xfrm>
          <a:prstGeom prst="rect">
            <a:avLst/>
          </a:prstGeom>
          <a:solidFill>
            <a:schemeClr val="bg1">
              <a:lumMod val="85000"/>
            </a:schemeClr>
          </a:solidFill>
          <a:ln w="28575">
            <a:noFill/>
            <a:miter lim="800000"/>
            <a:headEnd/>
            <a:tailEnd/>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800" dirty="0" smtClean="0"/>
              <a:t>a TM could use &lt;4 states</a:t>
            </a:r>
            <a:endParaRPr lang="en-US" altLang="en-US" sz="1800" dirty="0"/>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198" y="2968951"/>
            <a:ext cx="6533424" cy="2117073"/>
          </a:xfrm>
          <a:prstGeom prst="rect">
            <a:avLst/>
          </a:prstGeom>
          <a:ln w="57150">
            <a:solidFill>
              <a:srgbClr val="CCFFCC"/>
            </a:solidFill>
          </a:ln>
        </p:spPr>
      </p:pic>
      <p:sp>
        <p:nvSpPr>
          <p:cNvPr id="4" name="Rectangle 3"/>
          <p:cNvSpPr/>
          <p:nvPr/>
        </p:nvSpPr>
        <p:spPr>
          <a:xfrm>
            <a:off x="885566" y="5137948"/>
            <a:ext cx="5741508" cy="461665"/>
          </a:xfrm>
          <a:prstGeom prst="rect">
            <a:avLst/>
          </a:prstGeom>
          <a:solidFill>
            <a:srgbClr val="CCFFCC"/>
          </a:solidFill>
        </p:spPr>
        <p:txBody>
          <a:bodyPr wrap="none">
            <a:spAutoFit/>
          </a:bodyPr>
          <a:lstStyle/>
          <a:p>
            <a:r>
              <a:rPr lang="en-US" altLang="en-US" sz="2400" b="1" dirty="0" smtClean="0">
                <a:latin typeface="Cambria" panose="02040503050406030204" pitchFamily="18" charset="0"/>
              </a:rPr>
              <a:t>DFA</a:t>
            </a:r>
            <a:r>
              <a:rPr lang="en-US" altLang="en-US" sz="2400" dirty="0" smtClean="0">
                <a:latin typeface="Cambria" panose="02040503050406030204" pitchFamily="18" charset="0"/>
              </a:rPr>
              <a:t> had lots of states (minimum: 8 states)</a:t>
            </a:r>
            <a:endParaRPr lang="en-US" sz="2400" dirty="0"/>
          </a:p>
        </p:txBody>
      </p:sp>
    </p:spTree>
    <p:extLst>
      <p:ext uri="{BB962C8B-B14F-4D97-AF65-F5344CB8AC3E}">
        <p14:creationId xmlns:p14="http://schemas.microsoft.com/office/powerpoint/2010/main" val="13695395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0"/>
          <p:cNvSpPr txBox="1">
            <a:spLocks noChangeArrowheads="1"/>
          </p:cNvSpPr>
          <p:nvPr/>
        </p:nvSpPr>
        <p:spPr bwMode="auto">
          <a:xfrm>
            <a:off x="123825" y="648652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rPr>
              <a:t>testing:</a:t>
            </a:r>
            <a:r>
              <a:rPr lang="en-US" altLang="en-US" sz="1200" b="1" smtClean="0">
                <a:solidFill>
                  <a:srgbClr val="FF0000"/>
                </a:solidFill>
              </a:rPr>
              <a:t> ascii demo</a:t>
            </a:r>
          </a:p>
        </p:txBody>
      </p:sp>
      <p:sp>
        <p:nvSpPr>
          <p:cNvPr id="36868"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Changes to your </a:t>
            </a:r>
            <a:r>
              <a:rPr lang="en-US" altLang="en-US" sz="3600" b="1" smtClean="0">
                <a:solidFill>
                  <a:srgbClr val="000000"/>
                </a:solidFill>
                <a:latin typeface="Courier New" pitchFamily="49" charset="0"/>
                <a:cs typeface="Courier New" pitchFamily="49" charset="0"/>
              </a:rPr>
              <a:t>Maze</a:t>
            </a:r>
            <a:r>
              <a:rPr lang="en-US" altLang="en-US" sz="3600" smtClean="0">
                <a:solidFill>
                  <a:srgbClr val="000000"/>
                </a:solidFill>
              </a:rPr>
              <a:t> class?</a:t>
            </a:r>
          </a:p>
        </p:txBody>
      </p:sp>
      <p:sp>
        <p:nvSpPr>
          <p:cNvPr id="36869" name="Rectangle 29"/>
          <p:cNvSpPr>
            <a:spLocks noChangeArrowheads="1"/>
          </p:cNvSpPr>
          <p:nvPr/>
        </p:nvSpPr>
        <p:spPr bwMode="auto">
          <a:xfrm>
            <a:off x="777875" y="1887538"/>
            <a:ext cx="7180263"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public </a:t>
            </a:r>
            <a:r>
              <a:rPr lang="en-US" altLang="en-US" sz="1800" b="1" smtClean="0">
                <a:solidFill>
                  <a:srgbClr val="009200"/>
                </a:solidFill>
                <a:latin typeface="Courier New" pitchFamily="49" charset="0"/>
              </a:rPr>
              <a:t>MazeCell </a:t>
            </a:r>
            <a:r>
              <a:rPr lang="en-US" altLang="en-US" sz="1800" b="1" smtClean="0">
                <a:solidFill>
                  <a:srgbClr val="000000"/>
                </a:solidFill>
                <a:latin typeface="Courier New" pitchFamily="49" charset="0"/>
              </a:rPr>
              <a:t>multiBFS(MazeCell start, char dest)</a:t>
            </a:r>
          </a:p>
        </p:txBody>
      </p:sp>
      <p:sp>
        <p:nvSpPr>
          <p:cNvPr id="36870" name="Text Box 31"/>
          <p:cNvSpPr txBox="1">
            <a:spLocks noChangeArrowheads="1"/>
          </p:cNvSpPr>
          <p:nvPr/>
        </p:nvSpPr>
        <p:spPr bwMode="auto">
          <a:xfrm>
            <a:off x="2724150" y="249555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but why return a </a:t>
            </a:r>
            <a:r>
              <a:rPr lang="en-US" altLang="en-US" sz="1800" b="1" smtClean="0">
                <a:solidFill>
                  <a:srgbClr val="009200"/>
                </a:solidFill>
              </a:rPr>
              <a:t>MazeCell</a:t>
            </a:r>
            <a:r>
              <a:rPr lang="en-US" altLang="en-US" sz="1800" smtClean="0">
                <a:solidFill>
                  <a:srgbClr val="009200"/>
                </a:solidFill>
              </a:rPr>
              <a:t>? </a:t>
            </a:r>
          </a:p>
        </p:txBody>
      </p:sp>
      <p:sp>
        <p:nvSpPr>
          <p:cNvPr id="36871" name="Line 32"/>
          <p:cNvSpPr>
            <a:spLocks noChangeShapeType="1"/>
          </p:cNvSpPr>
          <p:nvPr/>
        </p:nvSpPr>
        <p:spPr bwMode="auto">
          <a:xfrm>
            <a:off x="2347913" y="2212975"/>
            <a:ext cx="565150" cy="338138"/>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6872" name="Rectangle 42"/>
          <p:cNvSpPr>
            <a:spLocks noChangeArrowheads="1"/>
          </p:cNvSpPr>
          <p:nvPr/>
        </p:nvSpPr>
        <p:spPr bwMode="auto">
          <a:xfrm>
            <a:off x="6270625" y="3609975"/>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multiBFS(start, Maze.SPAM)</a:t>
            </a:r>
          </a:p>
        </p:txBody>
      </p:sp>
      <p:sp>
        <p:nvSpPr>
          <p:cNvPr id="36873" name="Rectangle 43"/>
          <p:cNvSpPr>
            <a:spLocks noChangeArrowheads="1"/>
          </p:cNvSpPr>
          <p:nvPr/>
        </p:nvSpPr>
        <p:spPr bwMode="auto">
          <a:xfrm>
            <a:off x="5943600" y="3355975"/>
            <a:ext cx="1633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smtClean="0">
                <a:solidFill>
                  <a:srgbClr val="000000"/>
                </a:solidFill>
              </a:rPr>
              <a:t>how it would be called:</a:t>
            </a:r>
          </a:p>
        </p:txBody>
      </p:sp>
      <p:sp>
        <p:nvSpPr>
          <p:cNvPr id="36874" name="Text Box 45"/>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latin typeface="Courier New" pitchFamily="49" charset="0"/>
                <a:cs typeface="Courier New" pitchFamily="49" charset="0"/>
              </a:rPr>
              <a:t>multiBFS</a:t>
            </a:r>
            <a:r>
              <a:rPr lang="en-US" altLang="en-US" smtClean="0">
                <a:solidFill>
                  <a:srgbClr val="000000"/>
                </a:solidFill>
              </a:rPr>
              <a:t>  </a:t>
            </a:r>
            <a:r>
              <a:rPr lang="en-US" altLang="en-US" sz="1800" smtClean="0">
                <a:solidFill>
                  <a:srgbClr val="000000"/>
                </a:solidFill>
                <a:latin typeface="Cambria" pitchFamily="18" charset="0"/>
              </a:rPr>
              <a:t>should find the </a:t>
            </a:r>
            <a:r>
              <a:rPr lang="en-US" altLang="en-US" sz="1800" u="sng" smtClean="0">
                <a:solidFill>
                  <a:srgbClr val="000000"/>
                </a:solidFill>
                <a:latin typeface="Cambria" pitchFamily="18" charset="0"/>
              </a:rPr>
              <a:t>nearest</a:t>
            </a:r>
            <a:r>
              <a:rPr lang="en-US" altLang="en-US" sz="1800" smtClean="0">
                <a:solidFill>
                  <a:srgbClr val="000000"/>
                </a:solidFill>
                <a:latin typeface="Cambria" pitchFamily="18" charset="0"/>
              </a:rPr>
              <a:t> spam </a:t>
            </a:r>
            <a:r>
              <a:rPr lang="en-US" altLang="en-US" sz="1800" b="1" i="1" smtClean="0">
                <a:solidFill>
                  <a:srgbClr val="000000"/>
                </a:solidFill>
                <a:latin typeface="Cambria" pitchFamily="18" charset="0"/>
              </a:rPr>
              <a:t>without changing the maze</a:t>
            </a:r>
            <a:r>
              <a:rPr lang="en-US" altLang="en-US" sz="1800" i="1" smtClean="0">
                <a:solidFill>
                  <a:srgbClr val="000000"/>
                </a:solidFill>
                <a:latin typeface="Cambria" pitchFamily="18" charset="0"/>
              </a:rPr>
              <a:t>!</a:t>
            </a:r>
            <a:endParaRPr lang="en-US" altLang="en-US" sz="1800" smtClean="0">
              <a:solidFill>
                <a:srgbClr val="000000"/>
              </a:solidFill>
              <a:latin typeface="Cambria" pitchFamily="18" charset="0"/>
            </a:endParaRPr>
          </a:p>
        </p:txBody>
      </p:sp>
      <p:sp>
        <p:nvSpPr>
          <p:cNvPr id="36875" name="Rectangle 3"/>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6" name="Rectangle 14"/>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7" name="Rectangle 15"/>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8" name="Rectangle 16"/>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6879" name="Text Box 31"/>
          <p:cNvSpPr txBox="1">
            <a:spLocks noChangeArrowheads="1"/>
          </p:cNvSpPr>
          <p:nvPr/>
        </p:nvSpPr>
        <p:spPr bwMode="auto">
          <a:xfrm>
            <a:off x="6819900" y="2311400"/>
            <a:ext cx="209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char makes sense…</a:t>
            </a:r>
          </a:p>
        </p:txBody>
      </p:sp>
      <p:sp>
        <p:nvSpPr>
          <p:cNvPr id="36880" name="Line 32"/>
          <p:cNvSpPr>
            <a:spLocks noChangeShapeType="1"/>
          </p:cNvSpPr>
          <p:nvPr/>
        </p:nvSpPr>
        <p:spPr bwMode="auto">
          <a:xfrm>
            <a:off x="6750050" y="2173288"/>
            <a:ext cx="373063" cy="231775"/>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1428840" y="1509120"/>
              <a:ext cx="6509880" cy="2384640"/>
            </p14:xfrm>
          </p:contentPart>
        </mc:Choice>
        <mc:Fallback>
          <p:pic>
            <p:nvPicPr>
              <p:cNvPr id="2" name="Ink 1"/>
              <p:cNvPicPr/>
              <p:nvPr/>
            </p:nvPicPr>
            <p:blipFill>
              <a:blip r:embed="rId5"/>
              <a:stretch>
                <a:fillRect/>
              </a:stretch>
            </p:blipFill>
            <p:spPr>
              <a:xfrm>
                <a:off x="1419480" y="1499760"/>
                <a:ext cx="6528600" cy="2403360"/>
              </a:xfrm>
              <a:prstGeom prst="rect">
                <a:avLst/>
              </a:prstGeom>
            </p:spPr>
          </p:pic>
        </mc:Fallback>
      </mc:AlternateContent>
    </p:spTree>
    <p:extLst>
      <p:ext uri="{BB962C8B-B14F-4D97-AF65-F5344CB8AC3E}">
        <p14:creationId xmlns:p14="http://schemas.microsoft.com/office/powerpoint/2010/main" val="39557375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3" descr="Picture 1"/>
          <p:cNvPicPr>
            <a:picLocks noChangeAspect="1" noChangeArrowheads="1"/>
          </p:cNvPicPr>
          <p:nvPr/>
        </p:nvPicPr>
        <p:blipFill>
          <a:blip r:embed="rId3">
            <a:extLst>
              <a:ext uri="{28A0092B-C50C-407E-A947-70E740481C1C}">
                <a14:useLocalDpi xmlns:a14="http://schemas.microsoft.com/office/drawing/2010/main" val="0"/>
              </a:ext>
            </a:extLst>
          </a:blip>
          <a:srcRect l="5991" t="21217" r="6151" b="1874"/>
          <a:stretch>
            <a:fillRect/>
          </a:stretch>
        </p:blipFill>
        <p:spPr bwMode="auto">
          <a:xfrm>
            <a:off x="533400" y="3276600"/>
            <a:ext cx="5272088"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0"/>
          <p:cNvSpPr txBox="1">
            <a:spLocks noChangeArrowheads="1"/>
          </p:cNvSpPr>
          <p:nvPr/>
        </p:nvSpPr>
        <p:spPr bwMode="auto">
          <a:xfrm>
            <a:off x="123825" y="6486525"/>
            <a:ext cx="1676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b="1" smtClean="0">
                <a:solidFill>
                  <a:srgbClr val="000000"/>
                </a:solidFill>
              </a:rPr>
              <a:t>testing:</a:t>
            </a:r>
            <a:r>
              <a:rPr lang="en-US" altLang="en-US" sz="1200" b="1" smtClean="0">
                <a:solidFill>
                  <a:srgbClr val="FF0000"/>
                </a:solidFill>
              </a:rPr>
              <a:t> ascii demo</a:t>
            </a:r>
          </a:p>
        </p:txBody>
      </p:sp>
      <p:sp>
        <p:nvSpPr>
          <p:cNvPr id="37892" name="Text Box 44"/>
          <p:cNvSpPr txBox="1">
            <a:spLocks noChangeArrowheads="1"/>
          </p:cNvSpPr>
          <p:nvPr/>
        </p:nvSpPr>
        <p:spPr bwMode="auto">
          <a:xfrm>
            <a:off x="676275" y="2286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Changes to your </a:t>
            </a:r>
            <a:r>
              <a:rPr lang="en-US" altLang="en-US" sz="3600" b="1" smtClean="0">
                <a:solidFill>
                  <a:srgbClr val="000000"/>
                </a:solidFill>
                <a:latin typeface="Courier New" pitchFamily="49" charset="0"/>
                <a:cs typeface="Courier New" pitchFamily="49" charset="0"/>
              </a:rPr>
              <a:t>Maze</a:t>
            </a:r>
            <a:r>
              <a:rPr lang="en-US" altLang="en-US" sz="3600" smtClean="0">
                <a:solidFill>
                  <a:srgbClr val="000000"/>
                </a:solidFill>
              </a:rPr>
              <a:t> class?</a:t>
            </a:r>
          </a:p>
        </p:txBody>
      </p:sp>
      <p:sp>
        <p:nvSpPr>
          <p:cNvPr id="37893" name="Rectangle 29"/>
          <p:cNvSpPr>
            <a:spLocks noChangeArrowheads="1"/>
          </p:cNvSpPr>
          <p:nvPr/>
        </p:nvSpPr>
        <p:spPr bwMode="auto">
          <a:xfrm>
            <a:off x="777875" y="1887538"/>
            <a:ext cx="7180263"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public </a:t>
            </a:r>
            <a:r>
              <a:rPr lang="en-US" altLang="en-US" sz="1800" b="1" smtClean="0">
                <a:solidFill>
                  <a:srgbClr val="009200"/>
                </a:solidFill>
                <a:latin typeface="Courier New" pitchFamily="49" charset="0"/>
              </a:rPr>
              <a:t>MazeCell </a:t>
            </a:r>
            <a:r>
              <a:rPr lang="en-US" altLang="en-US" sz="1800" b="1" smtClean="0">
                <a:solidFill>
                  <a:srgbClr val="000000"/>
                </a:solidFill>
                <a:latin typeface="Courier New" pitchFamily="49" charset="0"/>
              </a:rPr>
              <a:t>multiBFS(MazeCell start, char dest)</a:t>
            </a:r>
          </a:p>
        </p:txBody>
      </p:sp>
      <p:sp>
        <p:nvSpPr>
          <p:cNvPr id="37894" name="Text Box 31"/>
          <p:cNvSpPr txBox="1">
            <a:spLocks noChangeArrowheads="1"/>
          </p:cNvSpPr>
          <p:nvPr/>
        </p:nvSpPr>
        <p:spPr bwMode="auto">
          <a:xfrm>
            <a:off x="2724150" y="249555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but why return a </a:t>
            </a:r>
            <a:r>
              <a:rPr lang="en-US" altLang="en-US" sz="1800" b="1" smtClean="0">
                <a:solidFill>
                  <a:srgbClr val="009200"/>
                </a:solidFill>
              </a:rPr>
              <a:t>MazeCell</a:t>
            </a:r>
            <a:r>
              <a:rPr lang="en-US" altLang="en-US" sz="1800" smtClean="0">
                <a:solidFill>
                  <a:srgbClr val="009200"/>
                </a:solidFill>
              </a:rPr>
              <a:t>? </a:t>
            </a:r>
          </a:p>
        </p:txBody>
      </p:sp>
      <p:sp>
        <p:nvSpPr>
          <p:cNvPr id="37895" name="Line 32"/>
          <p:cNvSpPr>
            <a:spLocks noChangeShapeType="1"/>
          </p:cNvSpPr>
          <p:nvPr/>
        </p:nvSpPr>
        <p:spPr bwMode="auto">
          <a:xfrm>
            <a:off x="2347913" y="2212975"/>
            <a:ext cx="565150" cy="338138"/>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7896" name="Rectangle 42"/>
          <p:cNvSpPr>
            <a:spLocks noChangeArrowheads="1"/>
          </p:cNvSpPr>
          <p:nvPr/>
        </p:nvSpPr>
        <p:spPr bwMode="auto">
          <a:xfrm>
            <a:off x="6270625" y="3609975"/>
            <a:ext cx="2598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b="1" smtClean="0">
                <a:solidFill>
                  <a:srgbClr val="000000"/>
                </a:solidFill>
                <a:latin typeface="Courier New" pitchFamily="49" charset="0"/>
              </a:rPr>
              <a:t>multiBFS(start, Maze.SPAM)</a:t>
            </a:r>
          </a:p>
        </p:txBody>
      </p:sp>
      <p:sp>
        <p:nvSpPr>
          <p:cNvPr id="37897" name="Rectangle 43"/>
          <p:cNvSpPr>
            <a:spLocks noChangeArrowheads="1"/>
          </p:cNvSpPr>
          <p:nvPr/>
        </p:nvSpPr>
        <p:spPr bwMode="auto">
          <a:xfrm>
            <a:off x="5943600" y="3355975"/>
            <a:ext cx="1633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200" smtClean="0">
                <a:solidFill>
                  <a:srgbClr val="000000"/>
                </a:solidFill>
              </a:rPr>
              <a:t>how it would be called:</a:t>
            </a:r>
          </a:p>
        </p:txBody>
      </p:sp>
      <p:sp>
        <p:nvSpPr>
          <p:cNvPr id="37898" name="Text Box 45"/>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b="1" smtClean="0">
                <a:solidFill>
                  <a:srgbClr val="000000"/>
                </a:solidFill>
                <a:latin typeface="Courier New" pitchFamily="49" charset="0"/>
                <a:cs typeface="Courier New" pitchFamily="49" charset="0"/>
              </a:rPr>
              <a:t>multiBFS</a:t>
            </a:r>
            <a:r>
              <a:rPr lang="en-US" altLang="en-US" smtClean="0">
                <a:solidFill>
                  <a:srgbClr val="000000"/>
                </a:solidFill>
              </a:rPr>
              <a:t>  </a:t>
            </a:r>
            <a:r>
              <a:rPr lang="en-US" altLang="en-US" sz="1800" smtClean="0">
                <a:solidFill>
                  <a:srgbClr val="000000"/>
                </a:solidFill>
                <a:latin typeface="Cambria" pitchFamily="18" charset="0"/>
              </a:rPr>
              <a:t>should find the </a:t>
            </a:r>
            <a:r>
              <a:rPr lang="en-US" altLang="en-US" sz="1800" u="sng" smtClean="0">
                <a:solidFill>
                  <a:srgbClr val="000000"/>
                </a:solidFill>
                <a:latin typeface="Cambria" pitchFamily="18" charset="0"/>
              </a:rPr>
              <a:t>nearest</a:t>
            </a:r>
            <a:r>
              <a:rPr lang="en-US" altLang="en-US" sz="1800" smtClean="0">
                <a:solidFill>
                  <a:srgbClr val="000000"/>
                </a:solidFill>
                <a:latin typeface="Cambria" pitchFamily="18" charset="0"/>
              </a:rPr>
              <a:t> spam </a:t>
            </a:r>
            <a:r>
              <a:rPr lang="en-US" altLang="en-US" sz="1800" b="1" i="1" smtClean="0">
                <a:solidFill>
                  <a:srgbClr val="000000"/>
                </a:solidFill>
                <a:latin typeface="Cambria" pitchFamily="18" charset="0"/>
              </a:rPr>
              <a:t>without changing the maze</a:t>
            </a:r>
            <a:r>
              <a:rPr lang="en-US" altLang="en-US" sz="1800" i="1" smtClean="0">
                <a:solidFill>
                  <a:srgbClr val="000000"/>
                </a:solidFill>
                <a:latin typeface="Cambria" pitchFamily="18" charset="0"/>
              </a:rPr>
              <a:t>!</a:t>
            </a:r>
            <a:endParaRPr lang="en-US" altLang="en-US" sz="1800" smtClean="0">
              <a:solidFill>
                <a:srgbClr val="000000"/>
              </a:solidFill>
              <a:latin typeface="Cambria" pitchFamily="18" charset="0"/>
            </a:endParaRPr>
          </a:p>
        </p:txBody>
      </p:sp>
      <p:sp>
        <p:nvSpPr>
          <p:cNvPr id="37899" name="Rectangle 3"/>
          <p:cNvSpPr>
            <a:spLocks noChangeArrowheads="1"/>
          </p:cNvSpPr>
          <p:nvPr/>
        </p:nvSpPr>
        <p:spPr bwMode="auto">
          <a:xfrm>
            <a:off x="2743200" y="3705225"/>
            <a:ext cx="304800" cy="2016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0" name="Rectangle 14"/>
          <p:cNvSpPr>
            <a:spLocks noChangeArrowheads="1"/>
          </p:cNvSpPr>
          <p:nvPr/>
        </p:nvSpPr>
        <p:spPr bwMode="auto">
          <a:xfrm>
            <a:off x="2554288" y="3465513"/>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1" name="Rectangle 15"/>
          <p:cNvSpPr>
            <a:spLocks noChangeArrowheads="1"/>
          </p:cNvSpPr>
          <p:nvPr/>
        </p:nvSpPr>
        <p:spPr bwMode="auto">
          <a:xfrm>
            <a:off x="3054350" y="4044950"/>
            <a:ext cx="304800" cy="203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2" name="Rectangle 16"/>
          <p:cNvSpPr>
            <a:spLocks noChangeArrowheads="1"/>
          </p:cNvSpPr>
          <p:nvPr/>
        </p:nvSpPr>
        <p:spPr bwMode="auto">
          <a:xfrm>
            <a:off x="1862138" y="4046538"/>
            <a:ext cx="304800" cy="2016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buFontTx/>
              <a:buChar char="•"/>
            </a:pPr>
            <a:endParaRPr lang="en-US" altLang="en-US" smtClean="0">
              <a:solidFill>
                <a:srgbClr val="000000"/>
              </a:solidFill>
            </a:endParaRPr>
          </a:p>
        </p:txBody>
      </p:sp>
      <p:sp>
        <p:nvSpPr>
          <p:cNvPr id="37903" name="Text Box 31"/>
          <p:cNvSpPr txBox="1">
            <a:spLocks noChangeArrowheads="1"/>
          </p:cNvSpPr>
          <p:nvPr/>
        </p:nvSpPr>
        <p:spPr bwMode="auto">
          <a:xfrm>
            <a:off x="6819900" y="2311400"/>
            <a:ext cx="209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800" smtClean="0">
                <a:solidFill>
                  <a:srgbClr val="009200"/>
                </a:solidFill>
              </a:rPr>
              <a:t>char makes sense…</a:t>
            </a:r>
          </a:p>
        </p:txBody>
      </p:sp>
      <p:sp>
        <p:nvSpPr>
          <p:cNvPr id="37904" name="Line 32"/>
          <p:cNvSpPr>
            <a:spLocks noChangeShapeType="1"/>
          </p:cNvSpPr>
          <p:nvPr/>
        </p:nvSpPr>
        <p:spPr bwMode="auto">
          <a:xfrm>
            <a:off x="6750050" y="2173288"/>
            <a:ext cx="373063" cy="231775"/>
          </a:xfrm>
          <a:prstGeom prst="line">
            <a:avLst/>
          </a:prstGeom>
          <a:noFill/>
          <a:ln w="12700">
            <a:solidFill>
              <a:srgbClr val="009200"/>
            </a:solidFill>
            <a:round/>
            <a:headEnd/>
            <a:tailEnd/>
          </a:ln>
          <a:extLst>
            <a:ext uri="{909E8E84-426E-40DD-AFC4-6F175D3DCCD1}">
              <a14:hiddenFill xmlns:a14="http://schemas.microsoft.com/office/drawing/2010/main">
                <a:noFill/>
              </a14:hiddenFill>
            </a:ext>
          </a:extLst>
        </p:spPr>
        <p:txBody>
          <a:bodyPr wrap="none" anchor="ctr"/>
          <a:lstStyle/>
          <a:p>
            <a:pPr algn="l">
              <a:buFontTx/>
              <a:buChar char="•"/>
            </a:pPr>
            <a:endParaRPr lang="en-US" sz="2400" smtClean="0">
              <a:solidFill>
                <a:srgbClr val="000000"/>
              </a:solidFill>
              <a:latin typeface="Times New Roman" pitchFamily="18" charset="0"/>
              <a:ea typeface="MS PGothic" pitchFamily="34" charset="-128"/>
            </a:endParaRPr>
          </a:p>
        </p:txBody>
      </p:sp>
      <p:sp>
        <p:nvSpPr>
          <p:cNvPr id="37905" name="Text Box 34"/>
          <p:cNvSpPr txBox="1">
            <a:spLocks noChangeArrowheads="1"/>
          </p:cNvSpPr>
          <p:nvPr/>
        </p:nvSpPr>
        <p:spPr bwMode="auto">
          <a:xfrm>
            <a:off x="6896100" y="4244975"/>
            <a:ext cx="1028700" cy="368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b="1" smtClean="0">
                <a:solidFill>
                  <a:srgbClr val="009200"/>
                </a:solidFill>
              </a:rPr>
              <a:t>testing:</a:t>
            </a:r>
          </a:p>
        </p:txBody>
      </p:sp>
      <p:sp>
        <p:nvSpPr>
          <p:cNvPr id="37906" name="Text Box 35"/>
          <p:cNvSpPr txBox="1">
            <a:spLocks noChangeArrowheads="1"/>
          </p:cNvSpPr>
          <p:nvPr/>
        </p:nvSpPr>
        <p:spPr bwMode="auto">
          <a:xfrm>
            <a:off x="6327775" y="4643438"/>
            <a:ext cx="2587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0000"/>
                </a:solidFill>
                <a:latin typeface="Cambria" pitchFamily="18" charset="0"/>
              </a:rPr>
              <a:t>print the maze with the path, then </a:t>
            </a:r>
            <a:r>
              <a:rPr lang="en-US" altLang="en-US" sz="1200" i="1" smtClean="0">
                <a:solidFill>
                  <a:srgbClr val="000000"/>
                </a:solidFill>
                <a:latin typeface="Cambria" pitchFamily="18" charset="0"/>
              </a:rPr>
              <a:t>remove the path</a:t>
            </a:r>
            <a:r>
              <a:rPr lang="en-US" altLang="en-US" sz="1200" smtClean="0">
                <a:solidFill>
                  <a:srgbClr val="000000"/>
                </a:solidFill>
                <a:latin typeface="Cambria" pitchFamily="18" charset="0"/>
              </a:rPr>
              <a:t> before returning…</a:t>
            </a:r>
          </a:p>
        </p:txBody>
      </p:sp>
      <p:sp>
        <p:nvSpPr>
          <p:cNvPr id="37907" name="Text Box 36"/>
          <p:cNvSpPr txBox="1">
            <a:spLocks noChangeArrowheads="1"/>
          </p:cNvSpPr>
          <p:nvPr/>
        </p:nvSpPr>
        <p:spPr bwMode="auto">
          <a:xfrm>
            <a:off x="6892925" y="5213350"/>
            <a:ext cx="1028700" cy="3683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1800" b="1" smtClean="0">
                <a:solidFill>
                  <a:srgbClr val="009200"/>
                </a:solidFill>
              </a:rPr>
              <a:t>caution!</a:t>
            </a:r>
          </a:p>
        </p:txBody>
      </p:sp>
      <p:sp>
        <p:nvSpPr>
          <p:cNvPr id="37908" name="Text Box 37"/>
          <p:cNvSpPr txBox="1">
            <a:spLocks noChangeArrowheads="1"/>
          </p:cNvSpPr>
          <p:nvPr/>
        </p:nvSpPr>
        <p:spPr bwMode="auto">
          <a:xfrm>
            <a:off x="6357938" y="5605463"/>
            <a:ext cx="22018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z="1200" smtClean="0">
                <a:solidFill>
                  <a:srgbClr val="000000"/>
                </a:solidFill>
              </a:rPr>
              <a:t>other differences with respect to the old BFS?</a:t>
            </a:r>
          </a:p>
          <a:p>
            <a:pPr algn="l"/>
            <a:r>
              <a:rPr lang="en-US" altLang="en-US" sz="1200" b="1" i="1" smtClean="0">
                <a:solidFill>
                  <a:srgbClr val="000000"/>
                </a:solidFill>
              </a:rPr>
              <a:t>what if… ?</a:t>
            </a:r>
          </a:p>
        </p:txBody>
      </p:sp>
    </p:spTree>
    <p:extLst>
      <p:ext uri="{BB962C8B-B14F-4D97-AF65-F5344CB8AC3E}">
        <p14:creationId xmlns:p14="http://schemas.microsoft.com/office/powerpoint/2010/main" val="13693672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762000" y="3808413"/>
            <a:ext cx="7353300" cy="17541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9200"/>
                </a:solidFill>
                <a:latin typeface="Courier New" pitchFamily="49" charset="0"/>
              </a:rPr>
              <a:t>/* method: constructor</a:t>
            </a:r>
          </a:p>
          <a:p>
            <a:pPr algn="l">
              <a:spcBef>
                <a:spcPct val="0"/>
              </a:spcBef>
            </a:pPr>
            <a:r>
              <a:rPr lang="en-US" altLang="en-US" sz="1800" b="1" smtClean="0">
                <a:solidFill>
                  <a:srgbClr val="009200"/>
                </a:solidFill>
                <a:latin typeface="Courier New" pitchFamily="49" charset="0"/>
              </a:rPr>
              <a:t> * output: a maze containing a 2d array of MazeCells</a:t>
            </a:r>
          </a:p>
          <a:p>
            <a:pPr algn="l">
              <a:spcBef>
                <a:spcPct val="0"/>
              </a:spcBef>
            </a:pPr>
            <a:r>
              <a:rPr lang="en-US" altLang="en-US" sz="1800" b="1" smtClean="0">
                <a:solidFill>
                  <a:srgbClr val="009200"/>
                </a:solidFill>
                <a:latin typeface="Courier New" pitchFamily="49" charset="0"/>
              </a:rPr>
              <a:t> */</a:t>
            </a:r>
            <a:endParaRPr lang="en-US" altLang="en-US" sz="1800" b="1" smtClean="0">
              <a:solidFill>
                <a:srgbClr val="000000"/>
              </a:solidFill>
              <a:latin typeface="Courier New" pitchFamily="49" charset="0"/>
            </a:endParaRPr>
          </a:p>
          <a:p>
            <a:pPr algn="l">
              <a:spcBef>
                <a:spcPct val="0"/>
              </a:spcBef>
            </a:pPr>
            <a:r>
              <a:rPr lang="en-US" altLang="en-US" sz="1800" b="1" smtClean="0">
                <a:solidFill>
                  <a:srgbClr val="FF0000"/>
                </a:solidFill>
                <a:latin typeface="Courier New" pitchFamily="49" charset="0"/>
              </a:rPr>
              <a:t>protected</a:t>
            </a:r>
            <a:r>
              <a:rPr lang="en-US" altLang="en-US" sz="1800" b="1" smtClean="0">
                <a:solidFill>
                  <a:srgbClr val="000000"/>
                </a:solidFill>
                <a:latin typeface="Courier New" pitchFamily="49" charset="0"/>
              </a:rPr>
              <a:t> Maze()</a:t>
            </a:r>
          </a:p>
          <a:p>
            <a:pPr algn="l">
              <a:spcBef>
                <a:spcPct val="0"/>
              </a:spcBef>
            </a:pPr>
            <a:r>
              <a:rPr lang="en-US" altLang="en-US" sz="1800" b="1" smtClean="0">
                <a:solidFill>
                  <a:srgbClr val="000000"/>
                </a:solidFill>
                <a:latin typeface="Courier New" pitchFamily="49" charset="0"/>
              </a:rPr>
              <a:t>{</a:t>
            </a:r>
          </a:p>
          <a:p>
            <a:pPr algn="l">
              <a:spcBef>
                <a:spcPct val="0"/>
              </a:spcBef>
            </a:pPr>
            <a:r>
              <a:rPr lang="en-US" altLang="en-US" sz="1800" b="1" smtClean="0">
                <a:solidFill>
                  <a:srgbClr val="000000"/>
                </a:solidFill>
                <a:latin typeface="Courier New" pitchFamily="49" charset="0"/>
              </a:rPr>
              <a:t>  </a:t>
            </a:r>
            <a:r>
              <a:rPr lang="en-US" altLang="en-US" sz="1800" b="1" smtClean="0">
                <a:solidFill>
                  <a:srgbClr val="000000"/>
                </a:solidFill>
                <a:latin typeface="Cambria" pitchFamily="18" charset="0"/>
              </a:rPr>
              <a:t>sets up           </a:t>
            </a:r>
            <a:r>
              <a:rPr lang="en-US" altLang="en-US" sz="1800" b="1" smtClean="0">
                <a:solidFill>
                  <a:srgbClr val="000000"/>
                </a:solidFill>
                <a:latin typeface="Courier New" pitchFamily="49" charset="0"/>
              </a:rPr>
              <a:t>this.maze     </a:t>
            </a:r>
            <a:r>
              <a:rPr lang="en-US" altLang="en-US" sz="1800" b="1" smtClean="0">
                <a:solidFill>
                  <a:srgbClr val="000000"/>
                </a:solidFill>
                <a:latin typeface="Cambria" pitchFamily="18" charset="0"/>
              </a:rPr>
              <a:t>as a 2d array of MazeCells</a:t>
            </a:r>
          </a:p>
        </p:txBody>
      </p:sp>
      <p:sp>
        <p:nvSpPr>
          <p:cNvPr id="38915" name="Text Box 5"/>
          <p:cNvSpPr txBox="1">
            <a:spLocks noChangeArrowheads="1"/>
          </p:cNvSpPr>
          <p:nvPr/>
        </p:nvSpPr>
        <p:spPr bwMode="auto">
          <a:xfrm>
            <a:off x="676275" y="152400"/>
            <a:ext cx="7781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r>
              <a:rPr lang="en-US" altLang="en-US" sz="3600" smtClean="0">
                <a:solidFill>
                  <a:srgbClr val="000000"/>
                </a:solidFill>
              </a:rPr>
              <a:t>hw9, part 1:  New methods in </a:t>
            </a:r>
            <a:r>
              <a:rPr lang="en-US" altLang="en-US" sz="3600" b="1" smtClean="0">
                <a:solidFill>
                  <a:srgbClr val="000000"/>
                </a:solidFill>
                <a:latin typeface="Courier New" pitchFamily="49" charset="0"/>
                <a:cs typeface="Courier New" pitchFamily="49" charset="0"/>
              </a:rPr>
              <a:t>Maze</a:t>
            </a:r>
          </a:p>
        </p:txBody>
      </p:sp>
      <p:sp>
        <p:nvSpPr>
          <p:cNvPr id="7172" name="Text Box 6"/>
          <p:cNvSpPr txBox="1">
            <a:spLocks noChangeArrowheads="1"/>
          </p:cNvSpPr>
          <p:nvPr/>
        </p:nvSpPr>
        <p:spPr bwMode="auto">
          <a:xfrm rot="21046571">
            <a:off x="2746375" y="5756275"/>
            <a:ext cx="6248400" cy="457200"/>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buChar char="•"/>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buChar char="•"/>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buChar char="•"/>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buChar char="•"/>
              <a:defRPr sz="2400">
                <a:solidFill>
                  <a:schemeClr val="tx1"/>
                </a:solidFill>
                <a:latin typeface="Times New Roman" charset="0"/>
                <a:ea typeface="ＭＳ Ｐゴシック" charset="0"/>
              </a:defRPr>
            </a:lvl9pPr>
          </a:lstStyle>
          <a:p>
            <a:pPr>
              <a:defRPr/>
            </a:pPr>
            <a:r>
              <a:rPr lang="en-US" b="1" dirty="0" smtClean="0">
                <a:solidFill>
                  <a:srgbClr val="000000"/>
                </a:solidFill>
              </a:rPr>
              <a:t>Software reuse strategy:   </a:t>
            </a:r>
            <a:r>
              <a:rPr lang="en-US" b="1" i="1" dirty="0" smtClean="0">
                <a:solidFill>
                  <a:srgbClr val="000000"/>
                </a:solidFill>
              </a:rPr>
              <a:t>copy-paste-change</a:t>
            </a:r>
          </a:p>
        </p:txBody>
      </p:sp>
      <p:sp>
        <p:nvSpPr>
          <p:cNvPr id="38917" name="Text Box 24"/>
          <p:cNvSpPr txBox="1">
            <a:spLocks noChangeArrowheads="1"/>
          </p:cNvSpPr>
          <p:nvPr/>
        </p:nvSpPr>
        <p:spPr bwMode="auto">
          <a:xfrm>
            <a:off x="528638" y="2362200"/>
            <a:ext cx="6253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(2) accessor methods as needed…</a:t>
            </a:r>
          </a:p>
        </p:txBody>
      </p:sp>
      <p:sp>
        <p:nvSpPr>
          <p:cNvPr id="38918" name="Text Box 25"/>
          <p:cNvSpPr txBox="1">
            <a:spLocks noChangeArrowheads="1"/>
          </p:cNvSpPr>
          <p:nvPr/>
        </p:nvSpPr>
        <p:spPr bwMode="auto">
          <a:xfrm>
            <a:off x="528638" y="2895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(3) a new constructor  using </a:t>
            </a:r>
            <a:r>
              <a:rPr lang="en-US" altLang="en-US" sz="1800" b="1" smtClean="0">
                <a:solidFill>
                  <a:srgbClr val="000000"/>
                </a:solidFill>
              </a:rPr>
              <a:t>mazeStrings</a:t>
            </a:r>
            <a:r>
              <a:rPr lang="en-US" altLang="en-US" smtClean="0">
                <a:solidFill>
                  <a:srgbClr val="000000"/>
                </a:solidFill>
              </a:rPr>
              <a:t>:</a:t>
            </a:r>
          </a:p>
        </p:txBody>
      </p:sp>
      <p:sp>
        <p:nvSpPr>
          <p:cNvPr id="38919" name="Text Box 26"/>
          <p:cNvSpPr txBox="1">
            <a:spLocks noChangeArrowheads="1"/>
          </p:cNvSpPr>
          <p:nvPr/>
        </p:nvSpPr>
        <p:spPr bwMode="auto">
          <a:xfrm>
            <a:off x="528638" y="1295400"/>
            <a:ext cx="770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r>
              <a:rPr lang="en-US" altLang="en-US" smtClean="0">
                <a:solidFill>
                  <a:srgbClr val="000000"/>
                </a:solidFill>
              </a:rPr>
              <a:t>(1) </a:t>
            </a:r>
            <a:r>
              <a:rPr lang="en-US" altLang="en-US" b="1" smtClean="0">
                <a:solidFill>
                  <a:srgbClr val="000000"/>
                </a:solidFill>
              </a:rPr>
              <a:t>multiBFS</a:t>
            </a:r>
            <a:r>
              <a:rPr lang="en-US" altLang="en-US" smtClean="0">
                <a:solidFill>
                  <a:srgbClr val="000000"/>
                </a:solidFill>
              </a:rPr>
              <a:t>  </a:t>
            </a:r>
            <a:r>
              <a:rPr lang="en-US" altLang="en-US" sz="1800" smtClean="0">
                <a:solidFill>
                  <a:srgbClr val="000000"/>
                </a:solidFill>
              </a:rPr>
              <a:t>should find the nearest spam </a:t>
            </a:r>
            <a:r>
              <a:rPr lang="en-US" altLang="en-US" sz="1800" i="1" smtClean="0">
                <a:solidFill>
                  <a:srgbClr val="000000"/>
                </a:solidFill>
              </a:rPr>
              <a:t>without changing the maze!</a:t>
            </a:r>
            <a:endParaRPr lang="en-US" altLang="en-US" sz="1800" smtClean="0">
              <a:solidFill>
                <a:srgbClr val="000000"/>
              </a:solidFill>
            </a:endParaRPr>
          </a:p>
        </p:txBody>
      </p:sp>
      <p:sp>
        <p:nvSpPr>
          <p:cNvPr id="38920" name="Rectangle 27"/>
          <p:cNvSpPr>
            <a:spLocks noChangeArrowheads="1"/>
          </p:cNvSpPr>
          <p:nvPr/>
        </p:nvSpPr>
        <p:spPr bwMode="auto">
          <a:xfrm>
            <a:off x="777875" y="1887538"/>
            <a:ext cx="718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Times New Roman" pitchFamily="18" charset="0"/>
                <a:ea typeface="MS PGothic" pitchFamily="34" charset="-128"/>
              </a:defRPr>
            </a:lvl9pPr>
          </a:lstStyle>
          <a:p>
            <a:pPr algn="l">
              <a:spcBef>
                <a:spcPct val="0"/>
              </a:spcBef>
            </a:pPr>
            <a:r>
              <a:rPr lang="en-US" altLang="en-US" sz="1800" b="1" smtClean="0">
                <a:solidFill>
                  <a:srgbClr val="000000"/>
                </a:solidFill>
                <a:latin typeface="Courier New" pitchFamily="49" charset="0"/>
              </a:rPr>
              <a:t>public MazeCell multiBFS(MazeCell start, char dest)</a:t>
            </a:r>
          </a:p>
        </p:txBody>
      </p:sp>
    </p:spTree>
    <p:extLst>
      <p:ext uri="{BB962C8B-B14F-4D97-AF65-F5344CB8AC3E}">
        <p14:creationId xmlns:p14="http://schemas.microsoft.com/office/powerpoint/2010/main" val="2377451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41300" y="160338"/>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i="1" smtClean="0">
                <a:solidFill>
                  <a:srgbClr val="000000"/>
                </a:solidFill>
                <a:latin typeface="Cambria" pitchFamily="18" charset="0"/>
              </a:rPr>
              <a:t>Model - View - Controller </a:t>
            </a:r>
            <a:r>
              <a:rPr lang="en-US" altLang="en-US" sz="3200" smtClean="0">
                <a:solidFill>
                  <a:srgbClr val="000000"/>
                </a:solidFill>
                <a:latin typeface="Cambria" pitchFamily="18" charset="0"/>
              </a:rPr>
              <a:t>(MVC)  architecture</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5532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Text Box 7"/>
          <p:cNvSpPr txBox="1">
            <a:spLocks noChangeArrowheads="1"/>
          </p:cNvSpPr>
          <p:nvPr/>
        </p:nvSpPr>
        <p:spPr bwMode="auto">
          <a:xfrm>
            <a:off x="381000" y="6176963"/>
            <a:ext cx="835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00000"/>
                </a:solidFill>
              </a:rPr>
              <a:t>Why?  To benefit from  </a:t>
            </a:r>
            <a:r>
              <a:rPr lang="en-US" altLang="en-US" sz="1800" b="1" i="1" smtClean="0">
                <a:solidFill>
                  <a:srgbClr val="000000"/>
                </a:solidFill>
              </a:rPr>
              <a:t>a narrower focus</a:t>
            </a:r>
            <a:r>
              <a:rPr lang="en-US" altLang="en-US" sz="1800" smtClean="0">
                <a:solidFill>
                  <a:srgbClr val="000000"/>
                </a:solidFill>
              </a:rPr>
              <a:t>  in designing, revising, … each piece.</a:t>
            </a:r>
          </a:p>
        </p:txBody>
      </p:sp>
      <p:sp>
        <p:nvSpPr>
          <p:cNvPr id="62469" name="Text Box 8"/>
          <p:cNvSpPr txBox="1">
            <a:spLocks noChangeArrowheads="1"/>
          </p:cNvSpPr>
          <p:nvPr/>
        </p:nvSpPr>
        <p:spPr bwMode="auto">
          <a:xfrm>
            <a:off x="228600" y="141605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FF0000"/>
                </a:solidFill>
                <a:latin typeface="Courier New" pitchFamily="49" charset="0"/>
              </a:rPr>
              <a:t>SpamMaze.java</a:t>
            </a:r>
          </a:p>
        </p:txBody>
      </p:sp>
      <p:sp>
        <p:nvSpPr>
          <p:cNvPr id="62470" name="Text Box 9"/>
          <p:cNvSpPr txBox="1">
            <a:spLocks noChangeArrowheads="1"/>
          </p:cNvSpPr>
          <p:nvPr/>
        </p:nvSpPr>
        <p:spPr bwMode="auto">
          <a:xfrm>
            <a:off x="6230938" y="548163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0333FF"/>
                </a:solidFill>
                <a:latin typeface="Courier New" pitchFamily="49" charset="0"/>
              </a:rPr>
              <a:t>Spampede.java</a:t>
            </a:r>
          </a:p>
        </p:txBody>
      </p:sp>
      <p:sp>
        <p:nvSpPr>
          <p:cNvPr id="62471" name="Rectangle 10"/>
          <p:cNvSpPr>
            <a:spLocks noChangeArrowheads="1"/>
          </p:cNvSpPr>
          <p:nvPr/>
        </p:nvSpPr>
        <p:spPr bwMode="auto">
          <a:xfrm>
            <a:off x="255588" y="1231900"/>
            <a:ext cx="8555037" cy="2116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62472" name="Rectangle 11"/>
          <p:cNvSpPr>
            <a:spLocks noChangeArrowheads="1"/>
          </p:cNvSpPr>
          <p:nvPr/>
        </p:nvSpPr>
        <p:spPr bwMode="auto">
          <a:xfrm>
            <a:off x="255588" y="3425825"/>
            <a:ext cx="8547100" cy="2524125"/>
          </a:xfrm>
          <a:prstGeom prst="rect">
            <a:avLst/>
          </a:prstGeom>
          <a:noFill/>
          <a:ln w="28575">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Tree>
    <p:extLst>
      <p:ext uri="{BB962C8B-B14F-4D97-AF65-F5344CB8AC3E}">
        <p14:creationId xmlns:p14="http://schemas.microsoft.com/office/powerpoint/2010/main" val="1813664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241300" y="160338"/>
            <a:ext cx="8575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3200" i="1" smtClean="0">
                <a:solidFill>
                  <a:srgbClr val="000000"/>
                </a:solidFill>
                <a:latin typeface="Cambria" pitchFamily="18" charset="0"/>
              </a:rPr>
              <a:t>Model - View - Controller </a:t>
            </a:r>
            <a:r>
              <a:rPr lang="en-US" altLang="en-US" sz="3200" smtClean="0">
                <a:solidFill>
                  <a:srgbClr val="000000"/>
                </a:solidFill>
                <a:latin typeface="Cambria" pitchFamily="18" charset="0"/>
              </a:rPr>
              <a:t>(MVC)  architecture</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5532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Text Box 7"/>
          <p:cNvSpPr txBox="1">
            <a:spLocks noChangeArrowheads="1"/>
          </p:cNvSpPr>
          <p:nvPr/>
        </p:nvSpPr>
        <p:spPr bwMode="auto">
          <a:xfrm>
            <a:off x="381000" y="6176963"/>
            <a:ext cx="835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smtClean="0">
                <a:solidFill>
                  <a:srgbClr val="000000"/>
                </a:solidFill>
              </a:rPr>
              <a:t>Why?  To benefit from  </a:t>
            </a:r>
            <a:r>
              <a:rPr lang="en-US" altLang="en-US" sz="1800" b="1" i="1" smtClean="0">
                <a:solidFill>
                  <a:srgbClr val="000000"/>
                </a:solidFill>
              </a:rPr>
              <a:t>a narrower focus</a:t>
            </a:r>
            <a:r>
              <a:rPr lang="en-US" altLang="en-US" sz="1800" smtClean="0">
                <a:solidFill>
                  <a:srgbClr val="000000"/>
                </a:solidFill>
              </a:rPr>
              <a:t>  in designing, revising, … each piece.</a:t>
            </a:r>
          </a:p>
        </p:txBody>
      </p:sp>
      <p:sp>
        <p:nvSpPr>
          <p:cNvPr id="62469" name="Text Box 8"/>
          <p:cNvSpPr txBox="1">
            <a:spLocks noChangeArrowheads="1"/>
          </p:cNvSpPr>
          <p:nvPr/>
        </p:nvSpPr>
        <p:spPr bwMode="auto">
          <a:xfrm>
            <a:off x="228600" y="141605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FF0000"/>
                </a:solidFill>
                <a:latin typeface="Courier New" pitchFamily="49" charset="0"/>
              </a:rPr>
              <a:t>SpamMaze.java</a:t>
            </a:r>
          </a:p>
        </p:txBody>
      </p:sp>
      <p:sp>
        <p:nvSpPr>
          <p:cNvPr id="62470" name="Text Box 9"/>
          <p:cNvSpPr txBox="1">
            <a:spLocks noChangeArrowheads="1"/>
          </p:cNvSpPr>
          <p:nvPr/>
        </p:nvSpPr>
        <p:spPr bwMode="auto">
          <a:xfrm>
            <a:off x="6230938" y="548163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r>
              <a:rPr lang="en-US" altLang="en-US" sz="1800" b="1" smtClean="0">
                <a:solidFill>
                  <a:srgbClr val="0333FF"/>
                </a:solidFill>
                <a:latin typeface="Courier New" pitchFamily="49" charset="0"/>
              </a:rPr>
              <a:t>Spampede.java</a:t>
            </a:r>
          </a:p>
        </p:txBody>
      </p:sp>
      <p:sp>
        <p:nvSpPr>
          <p:cNvPr id="62471" name="Rectangle 10"/>
          <p:cNvSpPr>
            <a:spLocks noChangeArrowheads="1"/>
          </p:cNvSpPr>
          <p:nvPr/>
        </p:nvSpPr>
        <p:spPr bwMode="auto">
          <a:xfrm>
            <a:off x="255588" y="1231900"/>
            <a:ext cx="8555037" cy="2116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
        <p:nvSpPr>
          <p:cNvPr id="62472" name="Rectangle 11"/>
          <p:cNvSpPr>
            <a:spLocks noChangeArrowheads="1"/>
          </p:cNvSpPr>
          <p:nvPr/>
        </p:nvSpPr>
        <p:spPr bwMode="auto">
          <a:xfrm>
            <a:off x="255588" y="3425825"/>
            <a:ext cx="8547100" cy="2524125"/>
          </a:xfrm>
          <a:prstGeom prst="rect">
            <a:avLst/>
          </a:prstGeom>
          <a:noFill/>
          <a:ln w="28575">
            <a:solidFill>
              <a:srgbClr val="0333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50000"/>
              </a:spcBef>
              <a:spcAft>
                <a:spcPct val="0"/>
              </a:spcAft>
              <a:defRPr>
                <a:solidFill>
                  <a:schemeClr val="tx1"/>
                </a:solidFill>
                <a:latin typeface="Times New Roman" pitchFamily="18" charset="0"/>
              </a:defRPr>
            </a:lvl6pPr>
            <a:lvl7pPr marL="2971800" indent="-228600" algn="ctr" eaLnBrk="0" fontAlgn="base" hangingPunct="0">
              <a:spcBef>
                <a:spcPct val="50000"/>
              </a:spcBef>
              <a:spcAft>
                <a:spcPct val="0"/>
              </a:spcAft>
              <a:defRPr>
                <a:solidFill>
                  <a:schemeClr val="tx1"/>
                </a:solidFill>
                <a:latin typeface="Times New Roman" pitchFamily="18" charset="0"/>
              </a:defRPr>
            </a:lvl7pPr>
            <a:lvl8pPr marL="3429000" indent="-228600" algn="ctr" eaLnBrk="0" fontAlgn="base" hangingPunct="0">
              <a:spcBef>
                <a:spcPct val="50000"/>
              </a:spcBef>
              <a:spcAft>
                <a:spcPct val="0"/>
              </a:spcAft>
              <a:defRPr>
                <a:solidFill>
                  <a:schemeClr val="tx1"/>
                </a:solidFill>
                <a:latin typeface="Times New Roman" pitchFamily="18" charset="0"/>
              </a:defRPr>
            </a:lvl8pPr>
            <a:lvl9pPr marL="3886200" indent="-228600" algn="ctr" eaLnBrk="0" fontAlgn="base" hangingPunct="0">
              <a:spcBef>
                <a:spcPct val="50000"/>
              </a:spcBef>
              <a:spcAft>
                <a:spcPct val="0"/>
              </a:spcAft>
              <a:defRPr>
                <a:solidFill>
                  <a:schemeClr val="tx1"/>
                </a:solidFill>
                <a:latin typeface="Times New Roman" pitchFamily="18" charset="0"/>
              </a:defRPr>
            </a:lvl9pPr>
          </a:lstStyle>
          <a:p>
            <a:endParaRPr lang="en-US" altLang="en-US" sz="1800" smtClean="0">
              <a:solidFill>
                <a:srgbClr val="000000"/>
              </a:solidFill>
            </a:endParaRPr>
          </a:p>
        </p:txBody>
      </p:sp>
    </p:spTree>
    <p:extLst>
      <p:ext uri="{BB962C8B-B14F-4D97-AF65-F5344CB8AC3E}">
        <p14:creationId xmlns:p14="http://schemas.microsoft.com/office/powerpoint/2010/main" val="1461553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2"/>
          <p:cNvGrpSpPr>
            <a:grpSpLocks/>
          </p:cNvGrpSpPr>
          <p:nvPr/>
        </p:nvGrpSpPr>
        <p:grpSpPr bwMode="auto">
          <a:xfrm>
            <a:off x="436563" y="1108075"/>
            <a:ext cx="8218487" cy="180975"/>
            <a:chOff x="295" y="1311"/>
            <a:chExt cx="5177" cy="114"/>
          </a:xfrm>
        </p:grpSpPr>
        <p:sp>
          <p:nvSpPr>
            <p:cNvPr id="1029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029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10244" name="Text Box 5"/>
          <p:cNvSpPr txBox="1">
            <a:spLocks noChangeArrowheads="1"/>
          </p:cNvSpPr>
          <p:nvPr/>
        </p:nvSpPr>
        <p:spPr bwMode="auto">
          <a:xfrm>
            <a:off x="64135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a:cs typeface="Times New Roman" pitchFamily="1" charset="0"/>
              </a:rPr>
              <a:t>Four models</a:t>
            </a:r>
          </a:p>
        </p:txBody>
      </p:sp>
      <p:sp>
        <p:nvSpPr>
          <p:cNvPr id="10245" name="Rectangle 7"/>
          <p:cNvSpPr>
            <a:spLocks noChangeArrowheads="1"/>
          </p:cNvSpPr>
          <p:nvPr/>
        </p:nvSpPr>
        <p:spPr bwMode="auto">
          <a:xfrm>
            <a:off x="304800" y="2590800"/>
            <a:ext cx="18811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10246" name="Rectangle 8"/>
          <p:cNvSpPr>
            <a:spLocks noChangeArrowheads="1"/>
          </p:cNvSpPr>
          <p:nvPr/>
        </p:nvSpPr>
        <p:spPr bwMode="auto">
          <a:xfrm>
            <a:off x="1844675" y="1652588"/>
            <a:ext cx="1384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rgbClr val="0000FF"/>
                </a:solidFill>
              </a:rPr>
              <a:t>"can't count"</a:t>
            </a:r>
            <a:endParaRPr lang="en-US" altLang="en-US" sz="1800">
              <a:solidFill>
                <a:srgbClr val="0000FF"/>
              </a:solidFill>
            </a:endParaRPr>
          </a:p>
        </p:txBody>
      </p:sp>
      <p:sp>
        <p:nvSpPr>
          <p:cNvPr id="10247" name="Text Box 9"/>
          <p:cNvSpPr txBox="1">
            <a:spLocks noChangeArrowheads="1"/>
          </p:cNvSpPr>
          <p:nvPr/>
        </p:nvSpPr>
        <p:spPr bwMode="auto">
          <a:xfrm>
            <a:off x="7170738" y="14922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10248" name="Rectangle 10"/>
          <p:cNvSpPr>
            <a:spLocks noChangeArrowheads="1"/>
          </p:cNvSpPr>
          <p:nvPr/>
        </p:nvSpPr>
        <p:spPr bwMode="auto">
          <a:xfrm>
            <a:off x="6629400" y="2590800"/>
            <a:ext cx="2211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a:t>
            </a:r>
            <a:r>
              <a:rPr lang="en-US" altLang="en-US" sz="1800" b="1" i="1"/>
              <a:t>more</a:t>
            </a:r>
            <a:r>
              <a:rPr lang="en-US" altLang="en-US" sz="1800"/>
              <a:t> powerful than DFAs</a:t>
            </a:r>
          </a:p>
        </p:txBody>
      </p:sp>
      <p:sp>
        <p:nvSpPr>
          <p:cNvPr id="10249" name="Text Box 11"/>
          <p:cNvSpPr txBox="1">
            <a:spLocks noChangeArrowheads="1"/>
          </p:cNvSpPr>
          <p:nvPr/>
        </p:nvSpPr>
        <p:spPr bwMode="auto">
          <a:xfrm>
            <a:off x="7086600" y="19050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10250" name="Line 12"/>
          <p:cNvSpPr>
            <a:spLocks noChangeShapeType="1"/>
          </p:cNvSpPr>
          <p:nvPr/>
        </p:nvSpPr>
        <p:spPr bwMode="auto">
          <a:xfrm>
            <a:off x="644525" y="24003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1" name="Rectangle 13"/>
          <p:cNvSpPr>
            <a:spLocks noChangeArrowheads="1"/>
          </p:cNvSpPr>
          <p:nvPr/>
        </p:nvSpPr>
        <p:spPr bwMode="auto">
          <a:xfrm>
            <a:off x="5638800" y="16764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10252" name="AutoShape 15"/>
          <p:cNvSpPr>
            <a:spLocks noChangeArrowheads="1"/>
          </p:cNvSpPr>
          <p:nvPr/>
        </p:nvSpPr>
        <p:spPr bwMode="auto">
          <a:xfrm>
            <a:off x="4191000" y="2819400"/>
            <a:ext cx="762000" cy="609600"/>
          </a:xfrm>
          <a:prstGeom prst="upArrow">
            <a:avLst>
              <a:gd name="adj1" fmla="val 52500"/>
              <a:gd name="adj2" fmla="val 49481"/>
            </a:avLst>
          </a:prstGeom>
          <a:solidFill>
            <a:schemeClr val="bg2"/>
          </a:solidFill>
          <a:ln w="28575">
            <a:solidFill>
              <a:srgbClr val="008000"/>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0253" name="Text Box 16"/>
          <p:cNvSpPr txBox="1">
            <a:spLocks noChangeArrowheads="1"/>
          </p:cNvSpPr>
          <p:nvPr/>
        </p:nvSpPr>
        <p:spPr bwMode="auto">
          <a:xfrm>
            <a:off x="4378325" y="29130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endParaRPr lang="en-US" altLang="en-US" sz="3200" b="1">
              <a:solidFill>
                <a:schemeClr val="accent1"/>
              </a:solidFill>
            </a:endParaRPr>
          </a:p>
        </p:txBody>
      </p:sp>
      <p:sp>
        <p:nvSpPr>
          <p:cNvPr id="10254" name="Rectangle 20"/>
          <p:cNvSpPr>
            <a:spLocks noChangeArrowheads="1"/>
          </p:cNvSpPr>
          <p:nvPr/>
        </p:nvSpPr>
        <p:spPr bwMode="auto">
          <a:xfrm>
            <a:off x="3124200" y="54102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solidFill>
                  <a:srgbClr val="008000"/>
                </a:solidFill>
                <a:latin typeface="Arial" charset="0"/>
              </a:rPr>
              <a:t>the ability to be in more than one state at once…!</a:t>
            </a:r>
          </a:p>
        </p:txBody>
      </p:sp>
      <p:sp>
        <p:nvSpPr>
          <p:cNvPr id="10255" name="Text Box 23"/>
          <p:cNvSpPr txBox="1">
            <a:spLocks noChangeArrowheads="1"/>
          </p:cNvSpPr>
          <p:nvPr/>
        </p:nvSpPr>
        <p:spPr bwMode="auto">
          <a:xfrm>
            <a:off x="393700" y="146685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DFA</a:t>
            </a:r>
            <a:r>
              <a:rPr lang="en-US" altLang="en-US" sz="4200"/>
              <a:t>s</a:t>
            </a:r>
            <a:endParaRPr lang="en-US" altLang="en-US" sz="4200">
              <a:solidFill>
                <a:schemeClr val="accent1"/>
              </a:solidFill>
            </a:endParaRPr>
          </a:p>
        </p:txBody>
      </p:sp>
      <p:sp>
        <p:nvSpPr>
          <p:cNvPr id="10256" name="Text Box 24"/>
          <p:cNvSpPr txBox="1">
            <a:spLocks noChangeArrowheads="1"/>
          </p:cNvSpPr>
          <p:nvPr/>
        </p:nvSpPr>
        <p:spPr bwMode="auto">
          <a:xfrm>
            <a:off x="3810000" y="365760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8000"/>
                </a:solidFill>
              </a:rPr>
              <a:t>NFA</a:t>
            </a:r>
            <a:r>
              <a:rPr lang="en-US" altLang="en-US" sz="4200"/>
              <a:t>s</a:t>
            </a:r>
            <a:endParaRPr lang="en-US" altLang="en-US" sz="4200">
              <a:solidFill>
                <a:schemeClr val="accent1"/>
              </a:solidFill>
            </a:endParaRPr>
          </a:p>
        </p:txBody>
      </p:sp>
      <p:sp>
        <p:nvSpPr>
          <p:cNvPr id="10257" name="Rectangle 27"/>
          <p:cNvSpPr>
            <a:spLocks noChangeArrowheads="1"/>
          </p:cNvSpPr>
          <p:nvPr/>
        </p:nvSpPr>
        <p:spPr bwMode="auto">
          <a:xfrm>
            <a:off x="733425" y="2025650"/>
            <a:ext cx="5397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i="1">
                <a:solidFill>
                  <a:srgbClr val="0000FF"/>
                </a:solidFill>
              </a:rPr>
              <a:t>FSM</a:t>
            </a:r>
            <a:r>
              <a:rPr lang="en-US" altLang="en-US" sz="1200"/>
              <a:t>s</a:t>
            </a:r>
            <a:endParaRPr lang="en-US" altLang="en-US" sz="1200" i="1">
              <a:solidFill>
                <a:srgbClr val="0000FF"/>
              </a:solidFill>
            </a:endParaRPr>
          </a:p>
        </p:txBody>
      </p:sp>
      <p:sp>
        <p:nvSpPr>
          <p:cNvPr id="10258" name="Rectangle 28"/>
          <p:cNvSpPr>
            <a:spLocks noChangeArrowheads="1"/>
          </p:cNvSpPr>
          <p:nvPr/>
        </p:nvSpPr>
        <p:spPr bwMode="auto">
          <a:xfrm>
            <a:off x="3544888" y="4522788"/>
            <a:ext cx="2051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b="1" i="1">
                <a:solidFill>
                  <a:srgbClr val="008000"/>
                </a:solidFill>
                <a:latin typeface="Arial" charset="0"/>
              </a:rPr>
              <a:t>Nondeterministic</a:t>
            </a:r>
            <a:endParaRPr lang="en-US" altLang="en-US" sz="1800">
              <a:solidFill>
                <a:srgbClr val="008000"/>
              </a:solidFill>
              <a:latin typeface="Arial" charset="0"/>
            </a:endParaRPr>
          </a:p>
        </p:txBody>
      </p:sp>
      <p:sp>
        <p:nvSpPr>
          <p:cNvPr id="10259" name="Rectangle 29"/>
          <p:cNvSpPr>
            <a:spLocks noChangeArrowheads="1"/>
          </p:cNvSpPr>
          <p:nvPr/>
        </p:nvSpPr>
        <p:spPr bwMode="auto">
          <a:xfrm>
            <a:off x="3697288" y="4787900"/>
            <a:ext cx="16843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a:solidFill>
                  <a:srgbClr val="008000"/>
                </a:solidFill>
                <a:latin typeface="Arial" charset="0"/>
              </a:rPr>
              <a:t>finite automata</a:t>
            </a:r>
          </a:p>
        </p:txBody>
      </p:sp>
      <p:sp>
        <p:nvSpPr>
          <p:cNvPr id="10260" name="Text Box 30"/>
          <p:cNvSpPr txBox="1">
            <a:spLocks noChangeArrowheads="1"/>
          </p:cNvSpPr>
          <p:nvPr/>
        </p:nvSpPr>
        <p:spPr bwMode="auto">
          <a:xfrm>
            <a:off x="3962400" y="6172200"/>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900" b="1">
                <a:solidFill>
                  <a:srgbClr val="008000"/>
                </a:solidFill>
                <a:latin typeface="Arial" charset="0"/>
              </a:rPr>
              <a:t>Where do NFAs go?</a:t>
            </a:r>
          </a:p>
        </p:txBody>
      </p:sp>
      <p:grpSp>
        <p:nvGrpSpPr>
          <p:cNvPr id="10261" name="Group 1047"/>
          <p:cNvGrpSpPr>
            <a:grpSpLocks/>
          </p:cNvGrpSpPr>
          <p:nvPr>
            <p:custDataLst>
              <p:tags r:id="rId1"/>
            </p:custDataLst>
          </p:nvPr>
        </p:nvGrpSpPr>
        <p:grpSpPr bwMode="auto">
          <a:xfrm>
            <a:off x="8320088" y="4330700"/>
            <a:ext cx="384175" cy="485775"/>
            <a:chOff x="2928" y="1051"/>
            <a:chExt cx="840" cy="957"/>
          </a:xfrm>
        </p:grpSpPr>
        <p:sp>
          <p:nvSpPr>
            <p:cNvPr id="10282" name="Freeform 1048"/>
            <p:cNvSpPr>
              <a:spLocks/>
            </p:cNvSpPr>
            <p:nvPr>
              <p:custDataLst>
                <p:tags r:id="rId2"/>
              </p:custDataLst>
            </p:nvPr>
          </p:nvSpPr>
          <p:spPr bwMode="auto">
            <a:xfrm>
              <a:off x="2928" y="1759"/>
              <a:ext cx="810" cy="249"/>
            </a:xfrm>
            <a:custGeom>
              <a:avLst/>
              <a:gdLst>
                <a:gd name="T0" fmla="*/ 67 w 1048"/>
                <a:gd name="T1" fmla="*/ 21 h 250"/>
                <a:gd name="T2" fmla="*/ 116 w 1048"/>
                <a:gd name="T3" fmla="*/ 83 h 250"/>
                <a:gd name="T4" fmla="*/ 121 w 1048"/>
                <a:gd name="T5" fmla="*/ 111 h 250"/>
                <a:gd name="T6" fmla="*/ 127 w 1048"/>
                <a:gd name="T7" fmla="*/ 130 h 250"/>
                <a:gd name="T8" fmla="*/ 133 w 1048"/>
                <a:gd name="T9" fmla="*/ 171 h 250"/>
                <a:gd name="T10" fmla="*/ 95 w 1048"/>
                <a:gd name="T11" fmla="*/ 240 h 250"/>
                <a:gd name="T12" fmla="*/ 10 w 1048"/>
                <a:gd name="T13" fmla="*/ 220 h 250"/>
                <a:gd name="T14" fmla="*/ 0 w 1048"/>
                <a:gd name="T15" fmla="*/ 199 h 250"/>
                <a:gd name="T16" fmla="*/ 2 w 1048"/>
                <a:gd name="T17" fmla="*/ 165 h 250"/>
                <a:gd name="T18" fmla="*/ 12 w 1048"/>
                <a:gd name="T19" fmla="*/ 125 h 250"/>
                <a:gd name="T20" fmla="*/ 26 w 1048"/>
                <a:gd name="T21" fmla="*/ 76 h 250"/>
                <a:gd name="T22" fmla="*/ 36 w 1048"/>
                <a:gd name="T23" fmla="*/ 55 h 250"/>
                <a:gd name="T24" fmla="*/ 41 w 1048"/>
                <a:gd name="T25" fmla="*/ 28 h 250"/>
                <a:gd name="T26" fmla="*/ 48 w 1048"/>
                <a:gd name="T27" fmla="*/ 14 h 250"/>
                <a:gd name="T28" fmla="*/ 64 w 1048"/>
                <a:gd name="T29" fmla="*/ 28 h 250"/>
                <a:gd name="T30" fmla="*/ 6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0283"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4"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5"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6"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7"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8"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89"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90"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rot="10800000"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sz="2400">
                <a:latin typeface="Arial" charset="0"/>
                <a:ea typeface="ＭＳ Ｐゴシック" pitchFamily="1" charset="-128"/>
              </a:endParaRPr>
            </a:p>
          </p:txBody>
        </p:sp>
        <p:sp>
          <p:nvSpPr>
            <p:cNvPr id="10291"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0292"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0293"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0294"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0262" name="Text Box 60"/>
          <p:cNvSpPr txBox="1">
            <a:spLocks noChangeArrowheads="1"/>
          </p:cNvSpPr>
          <p:nvPr/>
        </p:nvSpPr>
        <p:spPr bwMode="auto">
          <a:xfrm>
            <a:off x="6742113" y="3514725"/>
            <a:ext cx="198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b="1">
                <a:solidFill>
                  <a:srgbClr val="B8082E"/>
                </a:solidFill>
                <a:latin typeface="Courier New" pitchFamily="1" charset="0"/>
              </a:rPr>
              <a:t>an alien, a plan, a canal, paneilana!  </a:t>
            </a:r>
          </a:p>
        </p:txBody>
      </p:sp>
      <p:sp>
        <p:nvSpPr>
          <p:cNvPr id="10263" name="Rectangle 61"/>
          <p:cNvSpPr>
            <a:spLocks noChangeArrowheads="1"/>
          </p:cNvSpPr>
          <p:nvPr/>
        </p:nvSpPr>
        <p:spPr bwMode="auto">
          <a:xfrm>
            <a:off x="7359650" y="4267200"/>
            <a:ext cx="1066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900">
                <a:solidFill>
                  <a:srgbClr val="B8082E"/>
                </a:solidFill>
                <a:latin typeface="Comic Sans MS" pitchFamily="1" charset="0"/>
              </a:rPr>
              <a:t>I'd have named it Paneilana.</a:t>
            </a:r>
          </a:p>
        </p:txBody>
      </p:sp>
      <p:grpSp>
        <p:nvGrpSpPr>
          <p:cNvPr id="10264" name="Group 225"/>
          <p:cNvGrpSpPr>
            <a:grpSpLocks/>
          </p:cNvGrpSpPr>
          <p:nvPr/>
        </p:nvGrpSpPr>
        <p:grpSpPr bwMode="auto">
          <a:xfrm>
            <a:off x="4648200" y="6324600"/>
            <a:ext cx="444500" cy="419100"/>
            <a:chOff x="1824" y="4512"/>
            <a:chExt cx="528" cy="241"/>
          </a:xfrm>
        </p:grpSpPr>
        <p:sp>
          <p:nvSpPr>
            <p:cNvPr id="10270" name="Freeform 226"/>
            <p:cNvSpPr>
              <a:spLocks/>
            </p:cNvSpPr>
            <p:nvPr/>
          </p:nvSpPr>
          <p:spPr bwMode="auto">
            <a:xfrm>
              <a:off x="1824" y="4675"/>
              <a:ext cx="524" cy="78"/>
            </a:xfrm>
            <a:custGeom>
              <a:avLst/>
              <a:gdLst>
                <a:gd name="T0" fmla="*/ 4 w 1048"/>
                <a:gd name="T1" fmla="*/ 0 h 250"/>
                <a:gd name="T2" fmla="*/ 7 w 1048"/>
                <a:gd name="T3" fmla="*/ 0 h 250"/>
                <a:gd name="T4" fmla="*/ 7 w 1048"/>
                <a:gd name="T5" fmla="*/ 0 h 250"/>
                <a:gd name="T6" fmla="*/ 7 w 1048"/>
                <a:gd name="T7" fmla="*/ 0 h 250"/>
                <a:gd name="T8" fmla="*/ 8 w 1048"/>
                <a:gd name="T9" fmla="*/ 0 h 250"/>
                <a:gd name="T10" fmla="*/ 5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2 w 1048"/>
                <a:gd name="T23" fmla="*/ 0 h 250"/>
                <a:gd name="T24" fmla="*/ 2 w 1048"/>
                <a:gd name="T25" fmla="*/ 0 h 250"/>
                <a:gd name="T26" fmla="*/ 2 w 1048"/>
                <a:gd name="T27" fmla="*/ 0 h 250"/>
                <a:gd name="T28" fmla="*/ 3 w 1048"/>
                <a:gd name="T29" fmla="*/ 0 h 250"/>
                <a:gd name="T30" fmla="*/ 4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10271" name="Oval 227"/>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2" name="Oval 228"/>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3" name="Oval 229"/>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4" name="Oval 230"/>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5" name="Oval 231"/>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6" name="Oval 232"/>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7" name="Oval 233"/>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78" name="Freeform 234"/>
            <p:cNvSpPr>
              <a:spLocks/>
            </p:cNvSpPr>
            <p:nvPr/>
          </p:nvSpPr>
          <p:spPr bwMode="auto">
            <a:xfrm>
              <a:off x="2123" y="4691"/>
              <a:ext cx="147" cy="59"/>
            </a:xfrm>
            <a:custGeom>
              <a:avLst/>
              <a:gdLst>
                <a:gd name="T0" fmla="*/ 1 w 293"/>
                <a:gd name="T1" fmla="*/ 0 h 188"/>
                <a:gd name="T2" fmla="*/ 2 w 293"/>
                <a:gd name="T3" fmla="*/ 0 h 188"/>
                <a:gd name="T4" fmla="*/ 3 w 293"/>
                <a:gd name="T5" fmla="*/ 0 h 188"/>
                <a:gd name="T6" fmla="*/ 3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0279" name="Freeform 235"/>
            <p:cNvSpPr>
              <a:spLocks/>
            </p:cNvSpPr>
            <p:nvPr/>
          </p:nvSpPr>
          <p:spPr bwMode="auto">
            <a:xfrm flipH="1">
              <a:off x="1944" y="4693"/>
              <a:ext cx="146" cy="59"/>
            </a:xfrm>
            <a:custGeom>
              <a:avLst/>
              <a:gdLst>
                <a:gd name="T0" fmla="*/ 0 w 293"/>
                <a:gd name="T1" fmla="*/ 0 h 188"/>
                <a:gd name="T2" fmla="*/ 1 w 293"/>
                <a:gd name="T3" fmla="*/ 0 h 188"/>
                <a:gd name="T4" fmla="*/ 2 w 293"/>
                <a:gd name="T5" fmla="*/ 0 h 188"/>
                <a:gd name="T6" fmla="*/ 2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0280" name="AutoShape 236"/>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sp>
          <p:nvSpPr>
            <p:cNvPr id="10281" name="AutoShape 237"/>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vert="eaVert"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sz="2400"/>
            </a:p>
          </p:txBody>
        </p:sp>
      </p:grpSp>
      <p:sp>
        <p:nvSpPr>
          <p:cNvPr id="10265" name="Text Box 76"/>
          <p:cNvSpPr txBox="1">
            <a:spLocks noChangeArrowheads="1"/>
          </p:cNvSpPr>
          <p:nvPr/>
        </p:nvSpPr>
        <p:spPr bwMode="auto">
          <a:xfrm>
            <a:off x="6669088" y="4900613"/>
            <a:ext cx="2182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a:solidFill>
                  <a:srgbClr val="B8082E"/>
                </a:solidFill>
              </a:rPr>
              <a:t>Palindromes are computable by TMs, but not by DFAs.</a:t>
            </a:r>
          </a:p>
        </p:txBody>
      </p:sp>
      <p:sp>
        <p:nvSpPr>
          <p:cNvPr id="10266" name="Line 54"/>
          <p:cNvSpPr>
            <a:spLocks noChangeShapeType="1"/>
          </p:cNvSpPr>
          <p:nvPr/>
        </p:nvSpPr>
        <p:spPr bwMode="auto">
          <a:xfrm flipH="1">
            <a:off x="2136775" y="6515100"/>
            <a:ext cx="1200150" cy="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267" name="Line 55"/>
          <p:cNvSpPr>
            <a:spLocks noChangeShapeType="1"/>
          </p:cNvSpPr>
          <p:nvPr/>
        </p:nvSpPr>
        <p:spPr bwMode="auto">
          <a:xfrm>
            <a:off x="5959475" y="6515100"/>
            <a:ext cx="1200150" cy="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0268" name="Rectangle 56"/>
          <p:cNvSpPr>
            <a:spLocks noChangeArrowheads="1"/>
          </p:cNvSpPr>
          <p:nvPr/>
        </p:nvSpPr>
        <p:spPr bwMode="auto">
          <a:xfrm>
            <a:off x="2584450" y="59864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p:sp>
        <p:nvSpPr>
          <p:cNvPr id="10269" name="Rectangle 57"/>
          <p:cNvSpPr>
            <a:spLocks noChangeArrowheads="1"/>
          </p:cNvSpPr>
          <p:nvPr/>
        </p:nvSpPr>
        <p:spPr bwMode="auto">
          <a:xfrm>
            <a:off x="6318250" y="5986463"/>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mc:AlternateContent xmlns:mc="http://schemas.openxmlformats.org/markup-compatibility/2006" xmlns:p14="http://schemas.microsoft.com/office/powerpoint/2010/main">
        <mc:Choice Requires="p14">
          <p:contentPart p14:bwMode="auto" r:id="rId17">
            <p14:nvContentPartPr>
              <p14:cNvPr id="10242" name="Ink 56"/>
              <p14:cNvContentPartPr>
                <a14:cpLocks xmlns:a14="http://schemas.microsoft.com/office/drawing/2010/main" noRot="1" noChangeAspect="1" noEditPoints="1" noChangeArrowheads="1" noChangeShapeType="1"/>
              </p14:cNvContentPartPr>
              <p14:nvPr/>
            </p14:nvContentPartPr>
            <p14:xfrm>
              <a:off x="5956300" y="1323975"/>
              <a:ext cx="571500" cy="3768725"/>
            </p14:xfrm>
          </p:contentPart>
        </mc:Choice>
        <mc:Fallback xmlns="">
          <p:pic>
            <p:nvPicPr>
              <p:cNvPr id="10242" name="Ink 56"/>
              <p:cNvPicPr>
                <a:picLocks noRot="1" noChangeAspect="1" noEditPoints="1" noChangeArrowheads="1" noChangeShapeType="1"/>
              </p:cNvPicPr>
              <p:nvPr/>
            </p:nvPicPr>
            <p:blipFill>
              <a:blip r:embed="rId18"/>
              <a:stretch>
                <a:fillRect/>
              </a:stretch>
            </p:blipFill>
            <p:spPr>
              <a:xfrm>
                <a:off x="5941147" y="1309575"/>
                <a:ext cx="600724" cy="3788524"/>
              </a:xfrm>
              <a:prstGeom prst="rect">
                <a:avLst/>
              </a:prstGeom>
            </p:spPr>
          </p:pic>
        </mc:Fallback>
      </mc:AlternateContent>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9" descr="Screen shot 2011-12-01 at 1.16.12 AM.png"/>
          <p:cNvPicPr>
            <a:picLocks noChangeAspect="1"/>
          </p:cNvPicPr>
          <p:nvPr/>
        </p:nvPicPr>
        <p:blipFill>
          <a:blip r:embed="rId3">
            <a:extLst>
              <a:ext uri="{28A0092B-C50C-407E-A947-70E740481C1C}">
                <a14:useLocalDpi xmlns:a14="http://schemas.microsoft.com/office/drawing/2010/main" val="0"/>
              </a:ext>
            </a:extLst>
          </a:blip>
          <a:srcRect l="17191" t="23663" r="20705" b="33469"/>
          <a:stretch>
            <a:fillRect/>
          </a:stretch>
        </p:blipFill>
        <p:spPr bwMode="auto">
          <a:xfrm>
            <a:off x="1828800" y="1905000"/>
            <a:ext cx="6705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6"/>
          <p:cNvSpPr txBox="1">
            <a:spLocks noChangeArrowheads="1"/>
          </p:cNvSpPr>
          <p:nvPr/>
        </p:nvSpPr>
        <p:spPr bwMode="auto">
          <a:xfrm>
            <a:off x="76200" y="152400"/>
            <a:ext cx="7010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700">
                <a:solidFill>
                  <a:srgbClr val="000000"/>
                </a:solidFill>
                <a:latin typeface="Cambria" pitchFamily="18" charset="0"/>
              </a:rPr>
              <a:t>Run this TM on this input:</a:t>
            </a:r>
          </a:p>
        </p:txBody>
      </p:sp>
      <p:sp>
        <p:nvSpPr>
          <p:cNvPr id="57348" name="Rectangle 4"/>
          <p:cNvSpPr>
            <a:spLocks noChangeArrowheads="1"/>
          </p:cNvSpPr>
          <p:nvPr/>
        </p:nvSpPr>
        <p:spPr bwMode="auto">
          <a:xfrm>
            <a:off x="685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49" name="Rectangle 5"/>
          <p:cNvSpPr>
            <a:spLocks noChangeArrowheads="1"/>
          </p:cNvSpPr>
          <p:nvPr/>
        </p:nvSpPr>
        <p:spPr bwMode="auto">
          <a:xfrm>
            <a:off x="1828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0" name="Rectangle 6"/>
          <p:cNvSpPr>
            <a:spLocks noChangeArrowheads="1"/>
          </p:cNvSpPr>
          <p:nvPr/>
        </p:nvSpPr>
        <p:spPr bwMode="auto">
          <a:xfrm>
            <a:off x="2971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1" name="Rectangle 7"/>
          <p:cNvSpPr>
            <a:spLocks noChangeArrowheads="1"/>
          </p:cNvSpPr>
          <p:nvPr/>
        </p:nvSpPr>
        <p:spPr bwMode="auto">
          <a:xfrm>
            <a:off x="4114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2" name="Rectangle 8"/>
          <p:cNvSpPr>
            <a:spLocks noChangeArrowheads="1"/>
          </p:cNvSpPr>
          <p:nvPr/>
        </p:nvSpPr>
        <p:spPr bwMode="auto">
          <a:xfrm>
            <a:off x="5257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3" name="Rectangle 9"/>
          <p:cNvSpPr>
            <a:spLocks noChangeArrowheads="1"/>
          </p:cNvSpPr>
          <p:nvPr/>
        </p:nvSpPr>
        <p:spPr bwMode="auto">
          <a:xfrm>
            <a:off x="6400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4" name="Rectangle 10"/>
          <p:cNvSpPr>
            <a:spLocks noChangeArrowheads="1"/>
          </p:cNvSpPr>
          <p:nvPr/>
        </p:nvSpPr>
        <p:spPr bwMode="auto">
          <a:xfrm>
            <a:off x="7543800" y="914400"/>
            <a:ext cx="1143000" cy="9144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p:sp>
        <p:nvSpPr>
          <p:cNvPr id="57355" name="Rectangle 15"/>
          <p:cNvSpPr>
            <a:spLocks noChangeArrowheads="1"/>
          </p:cNvSpPr>
          <p:nvPr/>
        </p:nvSpPr>
        <p:spPr bwMode="auto">
          <a:xfrm>
            <a:off x="2122488" y="1000125"/>
            <a:ext cx="695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0</a:t>
            </a:r>
          </a:p>
        </p:txBody>
      </p:sp>
      <p:sp>
        <p:nvSpPr>
          <p:cNvPr id="57356" name="Rectangle 16"/>
          <p:cNvSpPr>
            <a:spLocks noChangeArrowheads="1"/>
          </p:cNvSpPr>
          <p:nvPr/>
        </p:nvSpPr>
        <p:spPr bwMode="auto">
          <a:xfrm>
            <a:off x="3271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0</a:t>
            </a:r>
          </a:p>
        </p:txBody>
      </p:sp>
      <p:sp>
        <p:nvSpPr>
          <p:cNvPr id="57357" name="Rectangle 17"/>
          <p:cNvSpPr>
            <a:spLocks noChangeArrowheads="1"/>
          </p:cNvSpPr>
          <p:nvPr/>
        </p:nvSpPr>
        <p:spPr bwMode="auto">
          <a:xfrm>
            <a:off x="4414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1</a:t>
            </a:r>
          </a:p>
        </p:txBody>
      </p:sp>
      <p:sp>
        <p:nvSpPr>
          <p:cNvPr id="57358" name="Rectangle 18"/>
          <p:cNvSpPr>
            <a:spLocks noChangeArrowheads="1"/>
          </p:cNvSpPr>
          <p:nvPr/>
        </p:nvSpPr>
        <p:spPr bwMode="auto">
          <a:xfrm>
            <a:off x="5557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1</a:t>
            </a:r>
          </a:p>
        </p:txBody>
      </p:sp>
      <p:sp>
        <p:nvSpPr>
          <p:cNvPr id="57359" name="Rectangle 19"/>
          <p:cNvSpPr>
            <a:spLocks noChangeArrowheads="1"/>
          </p:cNvSpPr>
          <p:nvPr/>
        </p:nvSpPr>
        <p:spPr bwMode="auto">
          <a:xfrm>
            <a:off x="6700838" y="1000125"/>
            <a:ext cx="6969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4200">
                <a:solidFill>
                  <a:srgbClr val="000AF9"/>
                </a:solidFill>
                <a:latin typeface="Cambria" pitchFamily="18" charset="0"/>
              </a:rPr>
              <a:t>1</a:t>
            </a:r>
          </a:p>
        </p:txBody>
      </p:sp>
      <p:sp>
        <p:nvSpPr>
          <p:cNvPr id="57360" name="Text Box 6"/>
          <p:cNvSpPr txBox="1">
            <a:spLocks noChangeArrowheads="1"/>
          </p:cNvSpPr>
          <p:nvPr/>
        </p:nvSpPr>
        <p:spPr bwMode="auto">
          <a:xfrm>
            <a:off x="152400" y="2209800"/>
            <a:ext cx="411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100" dirty="0">
                <a:solidFill>
                  <a:srgbClr val="000000"/>
                </a:solidFill>
                <a:latin typeface="Cambria" pitchFamily="18" charset="0"/>
              </a:rPr>
              <a:t>Is </a:t>
            </a:r>
            <a:r>
              <a:rPr lang="en-US" altLang="en-US" sz="2100" i="1" dirty="0">
                <a:solidFill>
                  <a:srgbClr val="000AF9"/>
                </a:solidFill>
                <a:latin typeface="Cambria" pitchFamily="18" charset="0"/>
              </a:rPr>
              <a:t>this</a:t>
            </a:r>
            <a:r>
              <a:rPr lang="en-US" altLang="en-US" sz="2100" i="1" dirty="0">
                <a:solidFill>
                  <a:srgbClr val="000000"/>
                </a:solidFill>
                <a:latin typeface="Cambria" pitchFamily="18" charset="0"/>
              </a:rPr>
              <a:t> </a:t>
            </a:r>
            <a:r>
              <a:rPr lang="en-US" altLang="en-US" sz="2100" dirty="0">
                <a:solidFill>
                  <a:srgbClr val="000000"/>
                </a:solidFill>
                <a:latin typeface="Cambria" pitchFamily="18" charset="0"/>
              </a:rPr>
              <a:t>input accepted or rejected? </a:t>
            </a:r>
          </a:p>
        </p:txBody>
      </p:sp>
      <p:sp>
        <p:nvSpPr>
          <p:cNvPr id="57361" name="Text Box 6"/>
          <p:cNvSpPr txBox="1">
            <a:spLocks noChangeArrowheads="1"/>
          </p:cNvSpPr>
          <p:nvPr/>
        </p:nvSpPr>
        <p:spPr bwMode="auto">
          <a:xfrm>
            <a:off x="152400" y="5909469"/>
            <a:ext cx="6858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100">
                <a:solidFill>
                  <a:srgbClr val="000000"/>
                </a:solidFill>
                <a:latin typeface="Cambria" pitchFamily="18" charset="0"/>
              </a:rPr>
              <a:t>What inputs are accepted </a:t>
            </a:r>
            <a:r>
              <a:rPr lang="en-US" altLang="en-US" sz="2100" i="1">
                <a:solidFill>
                  <a:srgbClr val="000000"/>
                </a:solidFill>
                <a:latin typeface="Cambria" pitchFamily="18" charset="0"/>
              </a:rPr>
              <a:t>in general</a:t>
            </a:r>
            <a:r>
              <a:rPr lang="en-US" altLang="en-US" sz="2100">
                <a:solidFill>
                  <a:srgbClr val="000000"/>
                </a:solidFill>
                <a:latin typeface="Cambria" pitchFamily="18" charset="0"/>
              </a:rPr>
              <a:t>?  How does it work?</a:t>
            </a:r>
          </a:p>
        </p:txBody>
      </p:sp>
      <p:sp>
        <p:nvSpPr>
          <p:cNvPr id="57362" name="Text Box 6"/>
          <p:cNvSpPr txBox="1">
            <a:spLocks noChangeArrowheads="1"/>
          </p:cNvSpPr>
          <p:nvPr/>
        </p:nvSpPr>
        <p:spPr bwMode="auto">
          <a:xfrm>
            <a:off x="152400" y="6365875"/>
            <a:ext cx="7848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2100" b="1" dirty="0">
                <a:solidFill>
                  <a:srgbClr val="C00000"/>
                </a:solidFill>
                <a:latin typeface="Cambria" pitchFamily="18" charset="0"/>
              </a:rPr>
              <a:t>Extra:  </a:t>
            </a:r>
            <a:r>
              <a:rPr lang="en-US" altLang="en-US" sz="2100" dirty="0">
                <a:solidFill>
                  <a:srgbClr val="000000"/>
                </a:solidFill>
                <a:latin typeface="Cambria" pitchFamily="18" charset="0"/>
              </a:rPr>
              <a:t>How could you change this to accept </a:t>
            </a:r>
            <a:r>
              <a:rPr lang="en-US" altLang="en-US" sz="2100" i="1" dirty="0">
                <a:solidFill>
                  <a:srgbClr val="000000"/>
                </a:solidFill>
                <a:latin typeface="Cambria" pitchFamily="18" charset="0"/>
              </a:rPr>
              <a:t>palindromes?</a:t>
            </a:r>
            <a:endParaRPr lang="en-US" altLang="en-US" sz="2100" dirty="0">
              <a:solidFill>
                <a:srgbClr val="000000"/>
              </a:solidFill>
              <a:latin typeface="Cambria" pitchFamily="18" charset="0"/>
            </a:endParaRPr>
          </a:p>
        </p:txBody>
      </p:sp>
      <p:sp>
        <p:nvSpPr>
          <p:cNvPr id="59410" name="Up Arrow 36"/>
          <p:cNvSpPr>
            <a:spLocks noChangeArrowheads="1"/>
          </p:cNvSpPr>
          <p:nvPr/>
        </p:nvSpPr>
        <p:spPr bwMode="auto">
          <a:xfrm>
            <a:off x="2155825" y="1752600"/>
            <a:ext cx="381000" cy="304800"/>
          </a:xfrm>
          <a:prstGeom prst="upArrow">
            <a:avLst>
              <a:gd name="adj1" fmla="val 50000"/>
              <a:gd name="adj2" fmla="val 50000"/>
            </a:avLst>
          </a:prstGeom>
          <a:solidFill>
            <a:schemeClr val="bg1"/>
          </a:solidFill>
          <a:ln w="28575">
            <a:solidFill>
              <a:schemeClr val="bg1">
                <a:lumMod val="75000"/>
              </a:schemeClr>
            </a:solidFill>
            <a:round/>
            <a:headEnd/>
            <a:tailEnd/>
          </a:ln>
        </p:spPr>
        <p:txBody>
          <a:bodyPr wrap="none" anchor="ctr"/>
          <a:lstStyle/>
          <a:p>
            <a:pPr algn="l">
              <a:spcBef>
                <a:spcPct val="0"/>
              </a:spcBef>
              <a:defRPr/>
            </a:pPr>
            <a:endParaRPr lang="en-US">
              <a:solidFill>
                <a:srgbClr val="000000"/>
              </a:solidFill>
              <a:latin typeface="Times" charset="0"/>
              <a:ea typeface="ＭＳ Ｐゴシック" charset="0"/>
              <a:cs typeface="ＭＳ Ｐゴシック" charset="0"/>
            </a:endParaRPr>
          </a:p>
        </p:txBody>
      </p:sp>
      <p:sp>
        <p:nvSpPr>
          <p:cNvPr id="57364" name="Text Box 6"/>
          <p:cNvSpPr txBox="1">
            <a:spLocks noChangeArrowheads="1"/>
          </p:cNvSpPr>
          <p:nvPr/>
        </p:nvSpPr>
        <p:spPr bwMode="auto">
          <a:xfrm>
            <a:off x="1981200" y="23813"/>
            <a:ext cx="7010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spcBef>
                <a:spcPct val="0"/>
              </a:spcBef>
            </a:pPr>
            <a:r>
              <a:rPr lang="en-US" altLang="en-US" sz="1500" i="1">
                <a:solidFill>
                  <a:srgbClr val="000000"/>
                </a:solidFill>
                <a:latin typeface="Cambria" pitchFamily="18" charset="0"/>
              </a:rPr>
              <a:t>Name(s) __________________________________</a:t>
            </a:r>
            <a:r>
              <a:rPr lang="en-US" altLang="en-US" sz="2700" i="1">
                <a:solidFill>
                  <a:srgbClr val="000000"/>
                </a:solidFill>
                <a:latin typeface="Cambria" pitchFamily="18" charset="0"/>
              </a:rPr>
              <a:t>    </a:t>
            </a:r>
            <a:r>
              <a:rPr lang="en-US" altLang="en-US" sz="4200" i="1">
                <a:solidFill>
                  <a:srgbClr val="000000"/>
                </a:solidFill>
                <a:latin typeface="Cambria" pitchFamily="18" charset="0"/>
              </a:rPr>
              <a:t>Quiz</a:t>
            </a:r>
          </a:p>
        </p:txBody>
      </p:sp>
      <p:sp>
        <p:nvSpPr>
          <p:cNvPr id="57366" name="Rectangle 1"/>
          <p:cNvSpPr>
            <a:spLocks noChangeArrowheads="1"/>
          </p:cNvSpPr>
          <p:nvPr/>
        </p:nvSpPr>
        <p:spPr bwMode="auto">
          <a:xfrm>
            <a:off x="6994525" y="6461125"/>
            <a:ext cx="1997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0"/>
              </a:spcBef>
            </a:pPr>
            <a:r>
              <a:rPr lang="en-US" altLang="en-US" sz="1200">
                <a:solidFill>
                  <a:srgbClr val="C00000"/>
                </a:solidFill>
                <a:latin typeface="Cambria" pitchFamily="18" charset="0"/>
              </a:rPr>
              <a:t>(just a thought experiment)</a:t>
            </a:r>
            <a:endParaRPr lang="en-US" altLang="en-US" sz="1200">
              <a:solidFill>
                <a:srgbClr val="000000"/>
              </a:solidFill>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152720" y="638280"/>
              <a:ext cx="7134480" cy="5000760"/>
            </p14:xfrm>
          </p:contentPart>
        </mc:Choice>
        <mc:Fallback xmlns="">
          <p:pic>
            <p:nvPicPr>
              <p:cNvPr id="2" name="Ink 1"/>
              <p:cNvPicPr/>
              <p:nvPr/>
            </p:nvPicPr>
            <p:blipFill>
              <a:blip r:embed="rId5"/>
              <a:stretch>
                <a:fillRect/>
              </a:stretch>
            </p:blipFill>
            <p:spPr>
              <a:xfrm>
                <a:off x="1143360" y="628920"/>
                <a:ext cx="7153200" cy="5019480"/>
              </a:xfrm>
              <a:prstGeom prst="rect">
                <a:avLst/>
              </a:prstGeom>
            </p:spPr>
          </p:pic>
        </mc:Fallback>
      </mc:AlternateContent>
    </p:spTree>
    <p:extLst>
      <p:ext uri="{BB962C8B-B14F-4D97-AF65-F5344CB8AC3E}">
        <p14:creationId xmlns:p14="http://schemas.microsoft.com/office/powerpoint/2010/main" val="32704557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509588" y="76200"/>
            <a:ext cx="8099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0"/>
              </a:spcBef>
            </a:pPr>
            <a:r>
              <a:rPr lang="en-US" altLang="en-US" sz="4200" dirty="0">
                <a:solidFill>
                  <a:srgbClr val="000000"/>
                </a:solidFill>
                <a:latin typeface="Cambria" panose="02040503050406030204" pitchFamily="18" charset="0"/>
              </a:rPr>
              <a:t>Can TMs compute everything?</a:t>
            </a:r>
          </a:p>
        </p:txBody>
      </p:sp>
      <p:sp>
        <p:nvSpPr>
          <p:cNvPr id="59395" name="Rectangle 6"/>
          <p:cNvSpPr>
            <a:spLocks noChangeArrowheads="1"/>
          </p:cNvSpPr>
          <p:nvPr/>
        </p:nvSpPr>
        <p:spPr bwMode="auto">
          <a:xfrm>
            <a:off x="3144496" y="914549"/>
            <a:ext cx="2913746" cy="461665"/>
          </a:xfrm>
          <a:prstGeom prst="rect">
            <a:avLst/>
          </a:prstGeom>
          <a:solidFill>
            <a:srgbClr val="FFCCCC"/>
          </a:solidFill>
          <a:ln>
            <a:noFill/>
          </a:ln>
          <a:extLst/>
        </p:spPr>
        <p:txBody>
          <a:bodyPr wrap="none" anchor="ct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20000"/>
              </a:spcBef>
              <a:buClr>
                <a:srgbClr val="FF0000"/>
              </a:buClr>
              <a:buSzPct val="75000"/>
              <a:buFont typeface="Monotype Sorts" charset="2"/>
              <a:buNone/>
            </a:pPr>
            <a:r>
              <a:rPr lang="en-US" altLang="en-US" dirty="0">
                <a:solidFill>
                  <a:srgbClr val="000000"/>
                </a:solidFill>
                <a:latin typeface="Cambria" panose="02040503050406030204" pitchFamily="18" charset="0"/>
              </a:rPr>
              <a:t>Alan Turing says </a:t>
            </a:r>
            <a:r>
              <a:rPr lang="en-US" altLang="en-US" b="1" dirty="0">
                <a:solidFill>
                  <a:srgbClr val="C00000"/>
                </a:solidFill>
                <a:latin typeface="Cambria" panose="02040503050406030204" pitchFamily="18" charset="0"/>
              </a:rPr>
              <a:t>No</a:t>
            </a:r>
            <a:r>
              <a:rPr lang="en-US" altLang="en-US" b="1" dirty="0" smtClean="0">
                <a:solidFill>
                  <a:srgbClr val="C00000"/>
                </a:solidFill>
                <a:latin typeface="Cambria" panose="02040503050406030204" pitchFamily="18" charset="0"/>
              </a:rPr>
              <a:t>!</a:t>
            </a:r>
            <a:endParaRPr lang="en-US" altLang="en-US" dirty="0">
              <a:solidFill>
                <a:srgbClr val="000000"/>
              </a:solidFill>
              <a:latin typeface="Cambria" panose="02040503050406030204" pitchFamily="18" charset="0"/>
            </a:endParaRPr>
          </a:p>
        </p:txBody>
      </p:sp>
      <p:sp>
        <p:nvSpPr>
          <p:cNvPr id="59396" name="Rectangle 23"/>
          <p:cNvSpPr>
            <a:spLocks noChangeArrowheads="1"/>
          </p:cNvSpPr>
          <p:nvPr/>
        </p:nvSpPr>
        <p:spPr bwMode="auto">
          <a:xfrm>
            <a:off x="5145088" y="6545263"/>
            <a:ext cx="3846512" cy="2762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00000"/>
                </a:solidFill>
              </a:rPr>
              <a:t>http://www.cs.virginia.edu/~robins/Turing_Paper_1936.pdf</a:t>
            </a:r>
          </a:p>
        </p:txBody>
      </p:sp>
      <p:pic>
        <p:nvPicPr>
          <p:cNvPr id="59397" name="Picture 24" descr="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1484313"/>
            <a:ext cx="8040687" cy="5018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398" name="Rounded Rectangle 11"/>
          <p:cNvSpPr>
            <a:spLocks noChangeArrowheads="1"/>
          </p:cNvSpPr>
          <p:nvPr/>
        </p:nvSpPr>
        <p:spPr bwMode="auto">
          <a:xfrm>
            <a:off x="685800" y="4662488"/>
            <a:ext cx="7772400" cy="914400"/>
          </a:xfrm>
          <a:prstGeom prst="roundRect">
            <a:avLst>
              <a:gd name="adj" fmla="val 16667"/>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a:spcBef>
                <a:spcPct val="0"/>
              </a:spcBef>
            </a:pPr>
            <a:endParaRPr lang="en-US" altLang="en-US" sz="1600">
              <a:solidFill>
                <a:srgbClr val="000000"/>
              </a:solidFill>
              <a:latin typeface="Times"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524240" y="228600"/>
              <a:ext cx="1810080" cy="1381320"/>
            </p14:xfrm>
          </p:contentPart>
        </mc:Choice>
        <mc:Fallback xmlns="">
          <p:pic>
            <p:nvPicPr>
              <p:cNvPr id="2" name="Ink 1"/>
              <p:cNvPicPr/>
              <p:nvPr/>
            </p:nvPicPr>
            <p:blipFill>
              <a:blip r:embed="rId4"/>
              <a:stretch>
                <a:fillRect/>
              </a:stretch>
            </p:blipFill>
            <p:spPr>
              <a:xfrm>
                <a:off x="1514880" y="219240"/>
                <a:ext cx="1828800" cy="1400040"/>
              </a:xfrm>
              <a:prstGeom prst="rect">
                <a:avLst/>
              </a:prstGeom>
            </p:spPr>
          </p:pic>
        </mc:Fallback>
      </mc:AlternateContent>
    </p:spTree>
    <p:extLst>
      <p:ext uri="{BB962C8B-B14F-4D97-AF65-F5344CB8AC3E}">
        <p14:creationId xmlns:p14="http://schemas.microsoft.com/office/powerpoint/2010/main" val="13940720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706438" y="115888"/>
            <a:ext cx="7781925" cy="701675"/>
          </a:xfrm>
          <a:prstGeom prst="rect">
            <a:avLst/>
          </a:prstGeom>
          <a:noFill/>
          <a:ln w="12700">
            <a:noFill/>
            <a:miter lim="800000"/>
            <a:headEnd/>
            <a:tailEnd/>
          </a:ln>
        </p:spPr>
        <p:txBody>
          <a:bodyPr>
            <a:spAutoFit/>
          </a:bodyPr>
          <a:lstStyle/>
          <a:p>
            <a:r>
              <a:rPr lang="en-US" sz="4000" dirty="0">
                <a:solidFill>
                  <a:srgbClr val="000000"/>
                </a:solidFill>
                <a:latin typeface="Cambria" panose="02040503050406030204" pitchFamily="18" charset="0"/>
                <a:cs typeface="Times New Roman" pitchFamily="-128" charset="0"/>
              </a:rPr>
              <a:t>Proving a language </a:t>
            </a:r>
            <a:r>
              <a:rPr lang="en-US" sz="4000" b="1" i="1" dirty="0" err="1">
                <a:solidFill>
                  <a:srgbClr val="C00000"/>
                </a:solidFill>
                <a:latin typeface="Cambria" panose="02040503050406030204" pitchFamily="18" charset="0"/>
                <a:cs typeface="Times New Roman" pitchFamily="-128" charset="0"/>
              </a:rPr>
              <a:t>non</a:t>
            </a:r>
            <a:r>
              <a:rPr lang="en-US" sz="4000" dirty="0" err="1">
                <a:solidFill>
                  <a:srgbClr val="000000"/>
                </a:solidFill>
                <a:latin typeface="Cambria" panose="02040503050406030204" pitchFamily="18" charset="0"/>
                <a:cs typeface="Times New Roman" pitchFamily="-128" charset="0"/>
              </a:rPr>
              <a:t>regular</a:t>
            </a:r>
            <a:endParaRPr lang="en-US" sz="4000" dirty="0">
              <a:solidFill>
                <a:srgbClr val="000000"/>
              </a:solidFill>
              <a:latin typeface="Cambria" panose="02040503050406030204" pitchFamily="18" charset="0"/>
              <a:cs typeface="Times New Roman" pitchFamily="-128" charset="0"/>
            </a:endParaRPr>
          </a:p>
        </p:txBody>
      </p:sp>
      <p:sp>
        <p:nvSpPr>
          <p:cNvPr id="13" name="Rounded Rectangle 12"/>
          <p:cNvSpPr/>
          <p:nvPr/>
        </p:nvSpPr>
        <p:spPr bwMode="auto">
          <a:xfrm>
            <a:off x="1320800" y="1534336"/>
            <a:ext cx="2438400" cy="497664"/>
          </a:xfrm>
          <a:prstGeom prst="roundRect">
            <a:avLst/>
          </a:prstGeom>
          <a:solidFill>
            <a:srgbClr val="FFCCCC"/>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spcBef>
                <a:spcPct val="0"/>
              </a:spcBef>
            </a:pPr>
            <a:endParaRPr lang="en-US">
              <a:solidFill>
                <a:srgbClr val="000000"/>
              </a:solidFill>
              <a:latin typeface="Times" pitchFamily="1" charset="0"/>
            </a:endParaRPr>
          </a:p>
        </p:txBody>
      </p:sp>
      <p:sp>
        <p:nvSpPr>
          <p:cNvPr id="14" name="Rectangle 13"/>
          <p:cNvSpPr/>
          <p:nvPr/>
        </p:nvSpPr>
        <p:spPr>
          <a:xfrm>
            <a:off x="389843" y="1534336"/>
            <a:ext cx="5388013" cy="507831"/>
          </a:xfrm>
          <a:prstGeom prst="rect">
            <a:avLst/>
          </a:prstGeom>
        </p:spPr>
        <p:txBody>
          <a:bodyPr wrap="none">
            <a:spAutoFit/>
          </a:bodyPr>
          <a:lstStyle/>
          <a:p>
            <a:pPr algn="l">
              <a:spcBef>
                <a:spcPct val="20000"/>
              </a:spcBef>
              <a:buClr>
                <a:srgbClr val="FF0000"/>
              </a:buClr>
              <a:buSzPct val="75000"/>
              <a:defRPr/>
            </a:pPr>
            <a:r>
              <a:rPr lang="en-US" sz="2700" kern="0" dirty="0">
                <a:solidFill>
                  <a:srgbClr val="000000"/>
                </a:solidFill>
                <a:latin typeface="Calibri" pitchFamily="34" charset="0"/>
                <a:cs typeface="Calibri" pitchFamily="34" charset="0"/>
              </a:rPr>
              <a:t>Show   L = {0</a:t>
            </a:r>
            <a:r>
              <a:rPr lang="en-US" sz="2700" kern="0" baseline="30000" dirty="0">
                <a:solidFill>
                  <a:srgbClr val="000000"/>
                </a:solidFill>
                <a:latin typeface="Calibri" pitchFamily="34" charset="0"/>
                <a:cs typeface="Calibri" pitchFamily="34" charset="0"/>
              </a:rPr>
              <a:t>n</a:t>
            </a:r>
            <a:r>
              <a:rPr lang="en-US" sz="2700" kern="0" dirty="0">
                <a:solidFill>
                  <a:srgbClr val="000000"/>
                </a:solidFill>
                <a:latin typeface="Calibri" pitchFamily="34" charset="0"/>
                <a:cs typeface="Calibri" pitchFamily="34" charset="0"/>
              </a:rPr>
              <a:t> | n &gt;= 0}   </a:t>
            </a:r>
            <a:r>
              <a:rPr lang="en-US" sz="2700" b="1" kern="0" dirty="0" err="1">
                <a:solidFill>
                  <a:srgbClr val="000000"/>
                </a:solidFill>
                <a:latin typeface="Calibri" pitchFamily="34" charset="0"/>
                <a:cs typeface="Calibri" pitchFamily="34" charset="0"/>
              </a:rPr>
              <a:t>non</a:t>
            </a:r>
            <a:r>
              <a:rPr lang="en-US" sz="2700" kern="0" dirty="0" err="1">
                <a:solidFill>
                  <a:srgbClr val="000000"/>
                </a:solidFill>
                <a:latin typeface="Calibri" pitchFamily="34" charset="0"/>
                <a:cs typeface="Calibri" pitchFamily="34" charset="0"/>
              </a:rPr>
              <a:t>regular</a:t>
            </a:r>
            <a:r>
              <a:rPr lang="en-US" sz="2700" kern="0" dirty="0">
                <a:solidFill>
                  <a:srgbClr val="000000"/>
                </a:solidFill>
                <a:latin typeface="Calibri" pitchFamily="34" charset="0"/>
                <a:cs typeface="Calibri" pitchFamily="34" charset="0"/>
              </a:rPr>
              <a:t>:</a:t>
            </a:r>
          </a:p>
        </p:txBody>
      </p:sp>
      <p:sp>
        <p:nvSpPr>
          <p:cNvPr id="15" name="Rectangle 14"/>
          <p:cNvSpPr/>
          <p:nvPr/>
        </p:nvSpPr>
        <p:spPr>
          <a:xfrm>
            <a:off x="2262157" y="1521636"/>
            <a:ext cx="271228" cy="400110"/>
          </a:xfrm>
          <a:prstGeom prst="rect">
            <a:avLst/>
          </a:prstGeom>
        </p:spPr>
        <p:txBody>
          <a:bodyPr wrap="none">
            <a:spAutoFit/>
          </a:bodyPr>
          <a:lstStyle/>
          <a:p>
            <a:pPr algn="l">
              <a:spcBef>
                <a:spcPct val="0"/>
              </a:spcBef>
            </a:pPr>
            <a:r>
              <a:rPr lang="en-US" sz="2000" b="1" kern="0" baseline="30000" dirty="0">
                <a:solidFill>
                  <a:srgbClr val="000000"/>
                </a:solidFill>
                <a:latin typeface="Calibri" pitchFamily="34" charset="0"/>
                <a:cs typeface="Calibri" pitchFamily="34" charset="0"/>
              </a:rPr>
              <a:t>2</a:t>
            </a:r>
            <a:endParaRPr lang="en-US" sz="700" b="1" dirty="0">
              <a:solidFill>
                <a:srgbClr val="000000"/>
              </a:solidFill>
              <a:latin typeface="Times New Roman" pitchFamily="-128" charset="0"/>
            </a:endParaRPr>
          </a:p>
        </p:txBody>
      </p:sp>
    </p:spTree>
    <p:extLst>
      <p:ext uri="{BB962C8B-B14F-4D97-AF65-F5344CB8AC3E}">
        <p14:creationId xmlns:p14="http://schemas.microsoft.com/office/powerpoint/2010/main" val="23294567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92100"/>
            <a:ext cx="8631237"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3795" name="Rectangle 3"/>
          <p:cNvSpPr>
            <a:spLocks noChangeArrowheads="1"/>
          </p:cNvSpPr>
          <p:nvPr/>
        </p:nvSpPr>
        <p:spPr bwMode="auto">
          <a:xfrm>
            <a:off x="5256213" y="5492750"/>
            <a:ext cx="2760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solidFill>
                  <a:schemeClr val="folHlink"/>
                </a:solidFill>
                <a:latin typeface="Times" pitchFamily="1" charset="0"/>
              </a:rPr>
              <a:t>Accepting states halt computation immediately.</a:t>
            </a:r>
          </a:p>
        </p:txBody>
      </p:sp>
      <p:sp>
        <p:nvSpPr>
          <p:cNvPr id="33796" name="Rectangle 8"/>
          <p:cNvSpPr>
            <a:spLocks noChangeArrowheads="1"/>
          </p:cNvSpPr>
          <p:nvPr/>
        </p:nvSpPr>
        <p:spPr bwMode="auto">
          <a:xfrm>
            <a:off x="671513" y="5408613"/>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solidFill>
                  <a:srgbClr val="996633"/>
                </a:solidFill>
                <a:latin typeface="Times" pitchFamily="1" charset="0"/>
              </a:rPr>
              <a:t>Blank</a:t>
            </a:r>
          </a:p>
        </p:txBody>
      </p:sp>
      <p:sp>
        <p:nvSpPr>
          <p:cNvPr id="33797" name="Line 9"/>
          <p:cNvSpPr>
            <a:spLocks noChangeShapeType="1"/>
          </p:cNvSpPr>
          <p:nvPr/>
        </p:nvSpPr>
        <p:spPr bwMode="auto">
          <a:xfrm flipV="1">
            <a:off x="1066800" y="4727575"/>
            <a:ext cx="831850" cy="711200"/>
          </a:xfrm>
          <a:prstGeom prst="line">
            <a:avLst/>
          </a:prstGeom>
          <a:noFill/>
          <a:ln w="28575">
            <a:solidFill>
              <a:srgbClr val="9966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Rectangle 11"/>
          <p:cNvSpPr>
            <a:spLocks noChangeArrowheads="1"/>
          </p:cNvSpPr>
          <p:nvPr/>
        </p:nvSpPr>
        <p:spPr bwMode="auto">
          <a:xfrm>
            <a:off x="6357938" y="1095375"/>
            <a:ext cx="1025525" cy="395288"/>
          </a:xfrm>
          <a:prstGeom prst="rect">
            <a:avLst/>
          </a:prstGeom>
          <a:solidFill>
            <a:schemeClr val="bg1"/>
          </a:solidFill>
          <a:ln w="28575">
            <a:solidFill>
              <a:schemeClr val="folHlink"/>
            </a:solidFill>
            <a:miter lim="800000"/>
            <a:headEnd/>
            <a:tailEnd/>
          </a:ln>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b="1">
                <a:solidFill>
                  <a:schemeClr val="folHlink"/>
                </a:solidFill>
                <a:latin typeface="Times" pitchFamily="1" charset="0"/>
              </a:rPr>
              <a:t>Solution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18982" y="1386585"/>
            <a:ext cx="5782962" cy="1146547"/>
          </a:xfrm>
          <a:prstGeom prst="roundRect">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9233" name="Text Box 5"/>
          <p:cNvSpPr txBox="1">
            <a:spLocks noChangeArrowheads="1"/>
          </p:cNvSpPr>
          <p:nvPr/>
        </p:nvSpPr>
        <p:spPr bwMode="auto">
          <a:xfrm>
            <a:off x="706438" y="265113"/>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dirty="0" smtClean="0">
                <a:latin typeface="Cambria" panose="02040503050406030204" pitchFamily="18" charset="0"/>
              </a:rPr>
              <a:t>DFA</a:t>
            </a:r>
            <a:r>
              <a:rPr lang="en-US" altLang="en-US" sz="4400" dirty="0" smtClean="0">
                <a:solidFill>
                  <a:schemeClr val="bg1">
                    <a:lumMod val="85000"/>
                  </a:schemeClr>
                </a:solidFill>
                <a:latin typeface="Cambria" panose="02040503050406030204" pitchFamily="18" charset="0"/>
              </a:rPr>
              <a:t>s</a:t>
            </a:r>
            <a:r>
              <a:rPr lang="en-US" altLang="en-US" sz="4400" dirty="0" smtClean="0">
                <a:latin typeface="Cambria" panose="02040503050406030204" pitchFamily="18" charset="0"/>
              </a:rPr>
              <a:t>  </a:t>
            </a:r>
            <a:r>
              <a:rPr lang="en-US" altLang="en-US" sz="4400" dirty="0">
                <a:latin typeface="Cambria" panose="02040503050406030204" pitchFamily="18" charset="0"/>
              </a:rPr>
              <a:t>vs.  </a:t>
            </a:r>
            <a:r>
              <a:rPr lang="en-US" altLang="en-US" sz="4400" dirty="0" smtClean="0">
                <a:latin typeface="Cambria" panose="02040503050406030204" pitchFamily="18" charset="0"/>
              </a:rPr>
              <a:t> </a:t>
            </a:r>
            <a:r>
              <a:rPr lang="en-US" altLang="en-US" sz="4400" dirty="0" smtClean="0">
                <a:solidFill>
                  <a:srgbClr val="CC3300"/>
                </a:solidFill>
                <a:latin typeface="Cambria" panose="02040503050406030204" pitchFamily="18" charset="0"/>
              </a:rPr>
              <a:t>NFA</a:t>
            </a:r>
            <a:r>
              <a:rPr lang="en-US" altLang="en-US" sz="4400" dirty="0" smtClean="0">
                <a:solidFill>
                  <a:schemeClr val="bg1">
                    <a:lumMod val="85000"/>
                  </a:schemeClr>
                </a:solidFill>
                <a:latin typeface="Cambria" panose="02040503050406030204" pitchFamily="18" charset="0"/>
              </a:rPr>
              <a:t>s</a:t>
            </a:r>
            <a:r>
              <a:rPr lang="en-US" altLang="en-US" sz="4400" dirty="0" smtClean="0">
                <a:latin typeface="Cambria" panose="02040503050406030204" pitchFamily="18" charset="0"/>
              </a:rPr>
              <a:t>   vs.   TMs  ?</a:t>
            </a:r>
            <a:endParaRPr lang="en-US" altLang="en-US" sz="4400" dirty="0">
              <a:latin typeface="Cambria" panose="02040503050406030204" pitchFamily="18" charset="0"/>
            </a:endParaRPr>
          </a:p>
        </p:txBody>
      </p:sp>
      <p:sp>
        <p:nvSpPr>
          <p:cNvPr id="9234" name="Text Box 8"/>
          <p:cNvSpPr txBox="1">
            <a:spLocks noChangeArrowheads="1"/>
          </p:cNvSpPr>
          <p:nvPr/>
        </p:nvSpPr>
        <p:spPr bwMode="auto">
          <a:xfrm>
            <a:off x="7199299" y="1600015"/>
            <a:ext cx="1226618" cy="122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lnSpc>
                <a:spcPct val="50000"/>
              </a:lnSpc>
            </a:pPr>
            <a:r>
              <a:rPr lang="en-US" altLang="en-US" b="1" dirty="0">
                <a:latin typeface="Calibri" panose="020F0502020204030204" pitchFamily="34" charset="0"/>
                <a:sym typeface="Symbol" pitchFamily="1" charset="2"/>
              </a:rPr>
              <a:t></a:t>
            </a:r>
            <a:endParaRPr lang="en-US" altLang="en-US" b="1" dirty="0">
              <a:latin typeface="Calibri" panose="020F0502020204030204" pitchFamily="34" charset="0"/>
            </a:endParaRPr>
          </a:p>
          <a:p>
            <a:pPr algn="r">
              <a:lnSpc>
                <a:spcPct val="50000"/>
              </a:lnSpc>
            </a:pPr>
            <a:r>
              <a:rPr lang="en-US" altLang="en-US" b="1" dirty="0">
                <a:latin typeface="Calibri" panose="020F0502020204030204" pitchFamily="34" charset="0"/>
              </a:rPr>
              <a:t>11</a:t>
            </a:r>
          </a:p>
          <a:p>
            <a:pPr algn="r">
              <a:lnSpc>
                <a:spcPct val="50000"/>
              </a:lnSpc>
            </a:pPr>
            <a:r>
              <a:rPr lang="en-US" altLang="en-US" b="1" dirty="0">
                <a:latin typeface="Calibri" panose="020F0502020204030204" pitchFamily="34" charset="0"/>
              </a:rPr>
              <a:t>01</a:t>
            </a:r>
          </a:p>
          <a:p>
            <a:pPr algn="r">
              <a:lnSpc>
                <a:spcPct val="50000"/>
              </a:lnSpc>
            </a:pPr>
            <a:r>
              <a:rPr lang="en-US" altLang="en-US" b="1" dirty="0">
                <a:latin typeface="Calibri" panose="020F0502020204030204" pitchFamily="34" charset="0"/>
              </a:rPr>
              <a:t>01011001</a:t>
            </a:r>
          </a:p>
          <a:p>
            <a:pPr algn="r">
              <a:lnSpc>
                <a:spcPct val="50000"/>
              </a:lnSpc>
            </a:pPr>
            <a:r>
              <a:rPr lang="en-US" altLang="en-US" b="1" dirty="0">
                <a:latin typeface="Calibri" panose="020F0502020204030204" pitchFamily="34" charset="0"/>
              </a:rPr>
              <a:t>1111111011</a:t>
            </a:r>
          </a:p>
        </p:txBody>
      </p:sp>
      <p:sp>
        <p:nvSpPr>
          <p:cNvPr id="9235" name="Text Box 9"/>
          <p:cNvSpPr txBox="1">
            <a:spLocks noChangeArrowheads="1"/>
          </p:cNvSpPr>
          <p:nvPr/>
        </p:nvSpPr>
        <p:spPr bwMode="auto">
          <a:xfrm>
            <a:off x="7289207" y="3582646"/>
            <a:ext cx="11224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lnSpc>
                <a:spcPct val="50000"/>
              </a:lnSpc>
            </a:pPr>
            <a:r>
              <a:rPr lang="en-US" altLang="en-US" b="1">
                <a:latin typeface="Calibri" panose="020F0502020204030204" pitchFamily="34" charset="0"/>
              </a:rPr>
              <a:t>110</a:t>
            </a:r>
          </a:p>
          <a:p>
            <a:pPr algn="r">
              <a:lnSpc>
                <a:spcPct val="50000"/>
              </a:lnSpc>
            </a:pPr>
            <a:r>
              <a:rPr lang="en-US" altLang="en-US" b="1">
                <a:latin typeface="Calibri" panose="020F0502020204030204" pitchFamily="34" charset="0"/>
              </a:rPr>
              <a:t>100</a:t>
            </a:r>
          </a:p>
          <a:p>
            <a:pPr algn="r">
              <a:lnSpc>
                <a:spcPct val="50000"/>
              </a:lnSpc>
            </a:pPr>
            <a:r>
              <a:rPr lang="en-US" altLang="en-US" b="1">
                <a:latin typeface="Calibri" panose="020F0502020204030204" pitchFamily="34" charset="0"/>
              </a:rPr>
              <a:t>0000100</a:t>
            </a:r>
          </a:p>
          <a:p>
            <a:pPr algn="r">
              <a:lnSpc>
                <a:spcPct val="50000"/>
              </a:lnSpc>
            </a:pPr>
            <a:r>
              <a:rPr lang="en-US" altLang="en-US" b="1">
                <a:latin typeface="Calibri" panose="020F0502020204030204" pitchFamily="34" charset="0"/>
              </a:rPr>
              <a:t>111111111</a:t>
            </a:r>
          </a:p>
        </p:txBody>
      </p:sp>
      <p:sp>
        <p:nvSpPr>
          <p:cNvPr id="9236" name="Text Box 10"/>
          <p:cNvSpPr txBox="1">
            <a:spLocks noChangeArrowheads="1"/>
          </p:cNvSpPr>
          <p:nvPr/>
        </p:nvSpPr>
        <p:spPr bwMode="auto">
          <a:xfrm>
            <a:off x="7115298" y="1269767"/>
            <a:ext cx="1251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400">
                <a:latin typeface="Calibri" panose="020F0502020204030204" pitchFamily="34" charset="0"/>
              </a:rPr>
              <a:t>strings </a:t>
            </a:r>
            <a:r>
              <a:rPr lang="en-US" altLang="en-US" sz="1400" b="1" i="1">
                <a:latin typeface="Calibri" panose="020F0502020204030204" pitchFamily="34" charset="0"/>
              </a:rPr>
              <a:t>not</a:t>
            </a:r>
            <a:r>
              <a:rPr lang="en-US" altLang="en-US" sz="1400">
                <a:latin typeface="Calibri" panose="020F0502020204030204" pitchFamily="34" charset="0"/>
              </a:rPr>
              <a:t> in L</a:t>
            </a:r>
            <a:endParaRPr lang="en-US" altLang="en-US">
              <a:latin typeface="Calibri" panose="020F0502020204030204" pitchFamily="34" charset="0"/>
            </a:endParaRPr>
          </a:p>
        </p:txBody>
      </p:sp>
      <p:sp>
        <p:nvSpPr>
          <p:cNvPr id="9237" name="Text Box 11"/>
          <p:cNvSpPr txBox="1">
            <a:spLocks noChangeArrowheads="1"/>
          </p:cNvSpPr>
          <p:nvPr/>
        </p:nvSpPr>
        <p:spPr bwMode="auto">
          <a:xfrm>
            <a:off x="7488007" y="3203342"/>
            <a:ext cx="960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400">
                <a:latin typeface="Calibri" panose="020F0502020204030204" pitchFamily="34" charset="0"/>
              </a:rPr>
              <a:t>strings in L</a:t>
            </a:r>
            <a:endParaRPr lang="en-US" altLang="en-US">
              <a:latin typeface="Calibri" panose="020F0502020204030204" pitchFamily="34" charset="0"/>
            </a:endParaRPr>
          </a:p>
        </p:txBody>
      </p:sp>
      <p:sp>
        <p:nvSpPr>
          <p:cNvPr id="9238" name="Text Box 12"/>
          <p:cNvSpPr txBox="1">
            <a:spLocks noChangeArrowheads="1"/>
          </p:cNvSpPr>
          <p:nvPr/>
        </p:nvSpPr>
        <p:spPr bwMode="auto">
          <a:xfrm>
            <a:off x="959708" y="1556705"/>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dirty="0">
                <a:latin typeface="Calibri" panose="020F0502020204030204" pitchFamily="34" charset="0"/>
              </a:rPr>
              <a:t>L = { w | w’s third-to-last character </a:t>
            </a:r>
            <a:r>
              <a:rPr lang="en-US" altLang="en-US" sz="2400" dirty="0" smtClean="0">
                <a:latin typeface="Calibri" panose="020F0502020204030204" pitchFamily="34" charset="0"/>
              </a:rPr>
              <a:t>		</a:t>
            </a:r>
            <a:r>
              <a:rPr lang="en-US" altLang="en-US" sz="2400" i="1" dirty="0" smtClean="0">
                <a:latin typeface="Calibri" panose="020F0502020204030204" pitchFamily="34" charset="0"/>
              </a:rPr>
              <a:t>(</a:t>
            </a:r>
            <a:r>
              <a:rPr lang="en-US" altLang="en-US" sz="2400" i="1" dirty="0">
                <a:latin typeface="Calibri" panose="020F0502020204030204" pitchFamily="34" charset="0"/>
              </a:rPr>
              <a:t>from the right)</a:t>
            </a:r>
            <a:r>
              <a:rPr lang="en-US" altLang="en-US" sz="2400" dirty="0">
                <a:latin typeface="Calibri" panose="020F0502020204030204" pitchFamily="34" charset="0"/>
              </a:rPr>
              <a:t> is a 1}</a:t>
            </a:r>
            <a:endParaRPr lang="en-US" altLang="en-US" sz="2000" dirty="0">
              <a:latin typeface="Calibri" panose="020F0502020204030204" pitchFamily="34" charset="0"/>
            </a:endParaRPr>
          </a:p>
        </p:txBody>
      </p:sp>
      <p:sp>
        <p:nvSpPr>
          <p:cNvPr id="9239" name="Rectangle 14"/>
          <p:cNvSpPr>
            <a:spLocks noChangeArrowheads="1"/>
          </p:cNvSpPr>
          <p:nvPr/>
        </p:nvSpPr>
        <p:spPr bwMode="auto">
          <a:xfrm>
            <a:off x="304800" y="6288218"/>
            <a:ext cx="2667000" cy="369332"/>
          </a:xfrm>
          <a:prstGeom prst="rect">
            <a:avLst/>
          </a:prstGeom>
          <a:solidFill>
            <a:schemeClr val="bg1">
              <a:lumMod val="85000"/>
            </a:schemeClr>
          </a:solidFill>
          <a:ln w="28575">
            <a:noFill/>
            <a:miter lim="800000"/>
            <a:headEnd/>
            <a:tailEnd/>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800" dirty="0"/>
              <a:t>a </a:t>
            </a:r>
            <a:r>
              <a:rPr lang="en-US" altLang="en-US" sz="1800" b="1" i="1" dirty="0"/>
              <a:t>D</a:t>
            </a:r>
            <a:r>
              <a:rPr lang="en-US" altLang="en-US" sz="1800" dirty="0"/>
              <a:t>FA </a:t>
            </a:r>
            <a:r>
              <a:rPr lang="en-US" altLang="en-US" sz="1800" dirty="0" smtClean="0"/>
              <a:t>requires </a:t>
            </a:r>
            <a:r>
              <a:rPr lang="en-US" altLang="en-US" sz="1800" dirty="0"/>
              <a:t>8 states </a:t>
            </a:r>
          </a:p>
        </p:txBody>
      </p:sp>
      <p:sp>
        <p:nvSpPr>
          <p:cNvPr id="9240" name="Text Box 15"/>
          <p:cNvSpPr txBox="1">
            <a:spLocks noChangeArrowheads="1"/>
          </p:cNvSpPr>
          <p:nvPr/>
        </p:nvSpPr>
        <p:spPr bwMode="auto">
          <a:xfrm>
            <a:off x="3227173" y="6273802"/>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dirty="0"/>
              <a:t>efficiency vs. computability ?!</a:t>
            </a:r>
          </a:p>
        </p:txBody>
      </p:sp>
      <mc:AlternateContent xmlns:mc="http://schemas.openxmlformats.org/markup-compatibility/2006" xmlns:p14="http://schemas.microsoft.com/office/powerpoint/2010/main">
        <mc:Choice Requires="p14">
          <p:contentPart p14:bwMode="auto" r:id="rId3">
            <p14:nvContentPartPr>
              <p14:cNvPr id="9218" name="Ink 16"/>
              <p14:cNvContentPartPr>
                <a14:cpLocks xmlns:a14="http://schemas.microsoft.com/office/drawing/2010/main" noRot="1" noChangeAspect="1" noEditPoints="1" noChangeArrowheads="1" noChangeShapeType="1"/>
              </p14:cNvContentPartPr>
              <p14:nvPr/>
            </p14:nvContentPartPr>
            <p14:xfrm>
              <a:off x="3895725" y="3498850"/>
              <a:ext cx="3175" cy="9525"/>
            </p14:xfrm>
          </p:contentPart>
        </mc:Choice>
        <mc:Fallback xmlns="">
          <p:pic>
            <p:nvPicPr>
              <p:cNvPr id="9218" name="Ink 16"/>
              <p:cNvPicPr>
                <a:picLocks noRot="1" noChangeAspect="1" noEditPoints="1" noChangeArrowheads="1" noChangeShapeType="1"/>
              </p:cNvPicPr>
              <p:nvPr/>
            </p:nvPicPr>
            <p:blipFill>
              <a:blip r:embed="rId4"/>
              <a:stretch>
                <a:fillRect/>
              </a:stretch>
            </p:blipFill>
            <p:spPr>
              <a:xfrm>
                <a:off x="3885803" y="3494969"/>
                <a:ext cx="25797" cy="246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2" name="Ink 26"/>
              <p14:cNvContentPartPr>
                <a14:cpLocks xmlns:a14="http://schemas.microsoft.com/office/drawing/2010/main" noRot="1" noChangeAspect="1" noEditPoints="1" noChangeArrowheads="1" noChangeShapeType="1"/>
              </p14:cNvContentPartPr>
              <p14:nvPr/>
            </p14:nvContentPartPr>
            <p14:xfrm>
              <a:off x="8059204" y="2217405"/>
              <a:ext cx="1588" cy="12700"/>
            </p14:xfrm>
          </p:contentPart>
        </mc:Choice>
        <mc:Fallback xmlns="">
          <p:pic>
            <p:nvPicPr>
              <p:cNvPr id="9222" name="Ink 26"/>
              <p:cNvPicPr>
                <a:picLocks noRot="1" noChangeAspect="1" noEditPoints="1" noChangeArrowheads="1" noChangeShapeType="1"/>
              </p:cNvPicPr>
              <p:nvPr/>
            </p:nvPicPr>
            <p:blipFill>
              <a:blip r:embed="rId8"/>
              <a:stretch>
                <a:fillRect/>
              </a:stretch>
            </p:blipFill>
            <p:spPr>
              <a:xfrm>
                <a:off x="8056425" y="2214865"/>
                <a:ext cx="7146" cy="177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6" name="Ink 30"/>
              <p14:cNvContentPartPr>
                <a14:cpLocks xmlns:a14="http://schemas.microsoft.com/office/drawing/2010/main" noRot="1" noChangeAspect="1" noEditPoints="1" noChangeArrowheads="1" noChangeShapeType="1"/>
              </p14:cNvContentPartPr>
              <p14:nvPr/>
            </p14:nvContentPartPr>
            <p14:xfrm>
              <a:off x="3417888" y="4027488"/>
              <a:ext cx="4762" cy="6350"/>
            </p14:xfrm>
          </p:contentPart>
        </mc:Choice>
        <mc:Fallback xmlns="">
          <p:pic>
            <p:nvPicPr>
              <p:cNvPr id="9226" name="Ink 30"/>
              <p:cNvPicPr>
                <a:picLocks noRot="1" noChangeAspect="1" noEditPoints="1" noChangeArrowheads="1" noChangeShapeType="1"/>
              </p:cNvPicPr>
              <p:nvPr/>
            </p:nvPicPr>
            <p:blipFill>
              <a:blip r:embed="rId10"/>
              <a:stretch>
                <a:fillRect/>
              </a:stretch>
            </p:blipFill>
            <p:spPr>
              <a:xfrm>
                <a:off x="3410562" y="4015141"/>
                <a:ext cx="24909" cy="27869"/>
              </a:xfrm>
              <a:prstGeom prst="rect">
                <a:avLst/>
              </a:prstGeom>
            </p:spPr>
          </p:pic>
        </mc:Fallback>
      </mc:AlternateContent>
      <p:sp>
        <p:nvSpPr>
          <p:cNvPr id="27" name="Rectangle 14"/>
          <p:cNvSpPr>
            <a:spLocks noChangeArrowheads="1"/>
          </p:cNvSpPr>
          <p:nvPr/>
        </p:nvSpPr>
        <p:spPr bwMode="auto">
          <a:xfrm>
            <a:off x="6114977" y="6269853"/>
            <a:ext cx="2667000" cy="369332"/>
          </a:xfrm>
          <a:prstGeom prst="rect">
            <a:avLst/>
          </a:prstGeom>
          <a:solidFill>
            <a:schemeClr val="bg1">
              <a:lumMod val="85000"/>
            </a:schemeClr>
          </a:solidFill>
          <a:ln w="28575">
            <a:noFill/>
            <a:miter lim="800000"/>
            <a:headEnd/>
            <a:tailEnd/>
          </a:ln>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800" dirty="0" smtClean="0"/>
              <a:t>a TM could use &lt;4 states</a:t>
            </a:r>
            <a:endParaRPr lang="en-US" altLang="en-US" sz="18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5"/>
          <p:cNvSpPr txBox="1">
            <a:spLocks noChangeArrowheads="1"/>
          </p:cNvSpPr>
          <p:nvPr/>
        </p:nvSpPr>
        <p:spPr bwMode="auto">
          <a:xfrm>
            <a:off x="6096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a:t>Computability</a:t>
            </a:r>
          </a:p>
        </p:txBody>
      </p:sp>
      <p:sp>
        <p:nvSpPr>
          <p:cNvPr id="7173" name="Rectangle 7"/>
          <p:cNvSpPr>
            <a:spLocks noChangeArrowheads="1"/>
          </p:cNvSpPr>
          <p:nvPr/>
        </p:nvSpPr>
        <p:spPr bwMode="auto">
          <a:xfrm>
            <a:off x="354013" y="2590800"/>
            <a:ext cx="188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7174" name="Text Box 9"/>
          <p:cNvSpPr txBox="1">
            <a:spLocks noChangeArrowheads="1"/>
          </p:cNvSpPr>
          <p:nvPr/>
        </p:nvSpPr>
        <p:spPr bwMode="auto">
          <a:xfrm>
            <a:off x="7170738" y="14922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7175" name="Rectangle 10"/>
          <p:cNvSpPr>
            <a:spLocks noChangeArrowheads="1"/>
          </p:cNvSpPr>
          <p:nvPr/>
        </p:nvSpPr>
        <p:spPr bwMode="auto">
          <a:xfrm>
            <a:off x="6665913" y="2590800"/>
            <a:ext cx="2211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more powerful than DFAs</a:t>
            </a:r>
          </a:p>
        </p:txBody>
      </p:sp>
      <p:sp>
        <p:nvSpPr>
          <p:cNvPr id="7176" name="Text Box 11"/>
          <p:cNvSpPr txBox="1">
            <a:spLocks noChangeArrowheads="1"/>
          </p:cNvSpPr>
          <p:nvPr/>
        </p:nvSpPr>
        <p:spPr bwMode="auto">
          <a:xfrm>
            <a:off x="7086600" y="19050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7177" name="Line 12"/>
          <p:cNvSpPr>
            <a:spLocks noChangeShapeType="1"/>
          </p:cNvSpPr>
          <p:nvPr/>
        </p:nvSpPr>
        <p:spPr bwMode="auto">
          <a:xfrm>
            <a:off x="644525" y="24003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Rectangle 13"/>
          <p:cNvSpPr>
            <a:spLocks noChangeArrowheads="1"/>
          </p:cNvSpPr>
          <p:nvPr/>
        </p:nvSpPr>
        <p:spPr bwMode="auto">
          <a:xfrm>
            <a:off x="5638800" y="16764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7179" name="Rectangle 25"/>
          <p:cNvSpPr>
            <a:spLocks noChangeArrowheads="1"/>
          </p:cNvSpPr>
          <p:nvPr/>
        </p:nvSpPr>
        <p:spPr bwMode="auto">
          <a:xfrm>
            <a:off x="6553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compute some </a:t>
            </a:r>
            <a:r>
              <a:rPr lang="en-US" altLang="en-US" sz="1800" b="1" i="1"/>
              <a:t>nonregular </a:t>
            </a:r>
            <a:r>
              <a:rPr lang="en-US" altLang="en-US" sz="1800"/>
              <a:t>languages</a:t>
            </a:r>
          </a:p>
        </p:txBody>
      </p:sp>
      <p:sp>
        <p:nvSpPr>
          <p:cNvPr id="7180" name="Rectangle 27"/>
          <p:cNvSpPr>
            <a:spLocks noChangeArrowheads="1"/>
          </p:cNvSpPr>
          <p:nvPr/>
        </p:nvSpPr>
        <p:spPr bwMode="auto">
          <a:xfrm>
            <a:off x="2671763" y="1644650"/>
            <a:ext cx="138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rgbClr val="0000FF"/>
                </a:solidFill>
              </a:rPr>
              <a:t>"can't count"</a:t>
            </a:r>
            <a:endParaRPr lang="en-US" altLang="en-US" sz="1800">
              <a:solidFill>
                <a:srgbClr val="0000FF"/>
              </a:solidFill>
            </a:endParaRPr>
          </a:p>
        </p:txBody>
      </p:sp>
      <p:sp>
        <p:nvSpPr>
          <p:cNvPr id="7181" name="Rectangle 25"/>
          <p:cNvSpPr>
            <a:spLocks noChangeArrowheads="1"/>
          </p:cNvSpPr>
          <p:nvPr/>
        </p:nvSpPr>
        <p:spPr bwMode="auto">
          <a:xfrm>
            <a:off x="76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can't compute </a:t>
            </a:r>
            <a:r>
              <a:rPr lang="en-US" altLang="en-US" sz="1800" b="1" i="1"/>
              <a:t>nonregular </a:t>
            </a:r>
            <a:r>
              <a:rPr lang="en-US" altLang="en-US" sz="1800"/>
              <a:t>languages</a:t>
            </a:r>
          </a:p>
        </p:txBody>
      </p:sp>
      <p:sp>
        <p:nvSpPr>
          <p:cNvPr id="7182" name="Text Box 14"/>
          <p:cNvSpPr txBox="1">
            <a:spLocks noChangeArrowheads="1"/>
          </p:cNvSpPr>
          <p:nvPr/>
        </p:nvSpPr>
        <p:spPr bwMode="auto">
          <a:xfrm>
            <a:off x="2514600" y="3362325"/>
            <a:ext cx="3727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i="1"/>
              <a:t>What's in the middle of this computability spectrum?</a:t>
            </a:r>
            <a:endParaRPr lang="en-US" altLang="en-US" sz="2400"/>
          </a:p>
        </p:txBody>
      </p:sp>
      <p:sp>
        <p:nvSpPr>
          <p:cNvPr id="7183" name="AutoShape 18"/>
          <p:cNvSpPr>
            <a:spLocks noChangeArrowheads="1"/>
          </p:cNvSpPr>
          <p:nvPr/>
        </p:nvSpPr>
        <p:spPr bwMode="auto">
          <a:xfrm>
            <a:off x="3997325" y="2636838"/>
            <a:ext cx="762000" cy="609600"/>
          </a:xfrm>
          <a:prstGeom prst="upArrow">
            <a:avLst>
              <a:gd name="adj1" fmla="val 52500"/>
              <a:gd name="adj2" fmla="val 49481"/>
            </a:avLst>
          </a:prstGeom>
          <a:solidFill>
            <a:schemeClr val="bg2"/>
          </a:solidFill>
          <a:ln w="28575">
            <a:solidFill>
              <a:srgbClr val="008000"/>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solidFill>
                <a:srgbClr val="008000"/>
              </a:solidFill>
            </a:endParaRPr>
          </a:p>
        </p:txBody>
      </p:sp>
      <p:sp>
        <p:nvSpPr>
          <p:cNvPr id="7184" name="Text Box 19"/>
          <p:cNvSpPr txBox="1">
            <a:spLocks noChangeArrowheads="1"/>
          </p:cNvSpPr>
          <p:nvPr/>
        </p:nvSpPr>
        <p:spPr bwMode="auto">
          <a:xfrm>
            <a:off x="4183063" y="27305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p:sp>
        <p:nvSpPr>
          <p:cNvPr id="7185" name="Text Box 25"/>
          <p:cNvSpPr txBox="1">
            <a:spLocks noChangeArrowheads="1"/>
          </p:cNvSpPr>
          <p:nvPr/>
        </p:nvSpPr>
        <p:spPr bwMode="auto">
          <a:xfrm>
            <a:off x="304800" y="1749425"/>
            <a:ext cx="2390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50000"/>
              </a:lnSpc>
            </a:pPr>
            <a:r>
              <a:rPr lang="en-US" altLang="en-US" sz="2400">
                <a:solidFill>
                  <a:srgbClr val="0000FF"/>
                </a:solidFill>
              </a:rPr>
              <a:t>FSMs    DFAs</a:t>
            </a:r>
          </a:p>
        </p:txBody>
      </p:sp>
      <mc:AlternateContent xmlns:mc="http://schemas.openxmlformats.org/markup-compatibility/2006" xmlns:p14="http://schemas.microsoft.com/office/powerpoint/2010/main">
        <mc:Choice Requires="p14">
          <p:contentPart p14:bwMode="auto" r:id="rId3">
            <p14:nvContentPartPr>
              <p14:cNvPr id="7170" name="Ink 16"/>
              <p14:cNvContentPartPr>
                <a14:cpLocks xmlns:a14="http://schemas.microsoft.com/office/drawing/2010/main" noRot="1" noChangeAspect="1" noEditPoints="1" noChangeArrowheads="1" noChangeShapeType="1"/>
              </p14:cNvContentPartPr>
              <p14:nvPr/>
            </p14:nvContentPartPr>
            <p14:xfrm>
              <a:off x="6257925" y="192088"/>
              <a:ext cx="1133475" cy="828675"/>
            </p14:xfrm>
          </p:contentPart>
        </mc:Choice>
        <mc:Fallback xmlns="">
          <p:pic>
            <p:nvPicPr>
              <p:cNvPr id="7170" name="Ink 16"/>
              <p:cNvPicPr>
                <a:picLocks noRot="1" noChangeAspect="1" noEditPoints="1" noChangeArrowheads="1" noChangeShapeType="1"/>
              </p:cNvPicPr>
              <p:nvPr/>
            </p:nvPicPr>
            <p:blipFill>
              <a:blip r:embed="rId4"/>
              <a:stretch>
                <a:fillRect/>
              </a:stretch>
            </p:blipFill>
            <p:spPr>
              <a:xfrm>
                <a:off x="6242447" y="178409"/>
                <a:ext cx="1153632" cy="84991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1" name="Ink 17"/>
              <p14:cNvContentPartPr>
                <a14:cpLocks xmlns:a14="http://schemas.microsoft.com/office/drawing/2010/main" noRot="1" noChangeAspect="1" noEditPoints="1" noChangeArrowheads="1" noChangeShapeType="1"/>
              </p14:cNvContentPartPr>
              <p14:nvPr/>
            </p14:nvContentPartPr>
            <p14:xfrm>
              <a:off x="6276975" y="290513"/>
              <a:ext cx="1770063" cy="1497012"/>
            </p14:xfrm>
          </p:contentPart>
        </mc:Choice>
        <mc:Fallback xmlns="">
          <p:pic>
            <p:nvPicPr>
              <p:cNvPr id="7171" name="Ink 17"/>
              <p:cNvPicPr>
                <a:picLocks noRot="1" noChangeAspect="1" noEditPoints="1" noChangeArrowheads="1" noChangeShapeType="1"/>
              </p:cNvPicPr>
              <p:nvPr/>
            </p:nvPicPr>
            <p:blipFill>
              <a:blip r:embed="rId6"/>
              <a:stretch>
                <a:fillRect/>
              </a:stretch>
            </p:blipFill>
            <p:spPr>
              <a:xfrm>
                <a:off x="6264743" y="278632"/>
                <a:ext cx="1796686" cy="1520414"/>
              </a:xfrm>
              <a:prstGeom prst="rect">
                <a:avLst/>
              </a:prstGeom>
            </p:spPr>
          </p:pic>
        </mc:Fallback>
      </mc:AlternateContent>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609600" y="228600"/>
            <a:ext cx="77819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a:t>Computability</a:t>
            </a:r>
          </a:p>
        </p:txBody>
      </p:sp>
      <p:sp>
        <p:nvSpPr>
          <p:cNvPr id="35843" name="Text Box 9"/>
          <p:cNvSpPr txBox="1">
            <a:spLocks noChangeArrowheads="1"/>
          </p:cNvSpPr>
          <p:nvPr/>
        </p:nvSpPr>
        <p:spPr bwMode="auto">
          <a:xfrm>
            <a:off x="7170738" y="14922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35844" name="Text Box 11"/>
          <p:cNvSpPr txBox="1">
            <a:spLocks noChangeArrowheads="1"/>
          </p:cNvSpPr>
          <p:nvPr/>
        </p:nvSpPr>
        <p:spPr bwMode="auto">
          <a:xfrm>
            <a:off x="7086600" y="19050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35845" name="Line 12"/>
          <p:cNvSpPr>
            <a:spLocks noChangeShapeType="1"/>
          </p:cNvSpPr>
          <p:nvPr/>
        </p:nvSpPr>
        <p:spPr bwMode="auto">
          <a:xfrm>
            <a:off x="644525" y="24003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6" name="Rectangle 13"/>
          <p:cNvSpPr>
            <a:spLocks noChangeArrowheads="1"/>
          </p:cNvSpPr>
          <p:nvPr/>
        </p:nvSpPr>
        <p:spPr bwMode="auto">
          <a:xfrm>
            <a:off x="5638800" y="16764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35847" name="Text Box 14"/>
          <p:cNvSpPr txBox="1">
            <a:spLocks noChangeArrowheads="1"/>
          </p:cNvSpPr>
          <p:nvPr/>
        </p:nvSpPr>
        <p:spPr bwMode="auto">
          <a:xfrm>
            <a:off x="2514600" y="3362325"/>
            <a:ext cx="3727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i="1"/>
              <a:t>What's in the middle of this computability spectrum?</a:t>
            </a:r>
            <a:endParaRPr lang="en-US" altLang="en-US" sz="2400"/>
          </a:p>
        </p:txBody>
      </p:sp>
      <p:sp>
        <p:nvSpPr>
          <p:cNvPr id="35848" name="Rectangle 15"/>
          <p:cNvSpPr>
            <a:spLocks noChangeArrowheads="1"/>
          </p:cNvSpPr>
          <p:nvPr/>
        </p:nvSpPr>
        <p:spPr bwMode="auto">
          <a:xfrm>
            <a:off x="1524000" y="4572000"/>
            <a:ext cx="166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2400">
                <a:latin typeface="Trebuchet MS" pitchFamily="1" charset="0"/>
              </a:rPr>
              <a:t>We could…</a:t>
            </a:r>
          </a:p>
        </p:txBody>
      </p:sp>
      <p:sp>
        <p:nvSpPr>
          <p:cNvPr id="35849" name="Rectangle 16"/>
          <p:cNvSpPr>
            <a:spLocks noChangeArrowheads="1"/>
          </p:cNvSpPr>
          <p:nvPr/>
        </p:nvSpPr>
        <p:spPr bwMode="auto">
          <a:xfrm>
            <a:off x="2209800" y="5978525"/>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buFontTx/>
              <a:buChar char="•"/>
            </a:pPr>
            <a:r>
              <a:rPr lang="en-US" altLang="en-US" sz="2400">
                <a:latin typeface="Trebuchet MS" pitchFamily="1" charset="0"/>
              </a:rPr>
              <a:t> take away capabilities of TMs</a:t>
            </a:r>
          </a:p>
        </p:txBody>
      </p:sp>
      <p:sp>
        <p:nvSpPr>
          <p:cNvPr id="35850" name="Rectangle 17"/>
          <p:cNvSpPr>
            <a:spLocks noChangeArrowheads="1"/>
          </p:cNvSpPr>
          <p:nvPr/>
        </p:nvSpPr>
        <p:spPr bwMode="auto">
          <a:xfrm>
            <a:off x="2209800" y="5181600"/>
            <a:ext cx="5730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buFontTx/>
              <a:buChar char="•"/>
            </a:pPr>
            <a:r>
              <a:rPr lang="en-US" altLang="en-US" sz="2400">
                <a:latin typeface="Trebuchet MS" pitchFamily="1" charset="0"/>
              </a:rPr>
              <a:t> add capabilities to DFAs</a:t>
            </a:r>
          </a:p>
        </p:txBody>
      </p:sp>
      <p:sp>
        <p:nvSpPr>
          <p:cNvPr id="35851" name="AutoShape 18"/>
          <p:cNvSpPr>
            <a:spLocks noChangeArrowheads="1"/>
          </p:cNvSpPr>
          <p:nvPr/>
        </p:nvSpPr>
        <p:spPr bwMode="auto">
          <a:xfrm>
            <a:off x="3997325" y="2636838"/>
            <a:ext cx="762000" cy="609600"/>
          </a:xfrm>
          <a:prstGeom prst="upArrow">
            <a:avLst>
              <a:gd name="adj1" fmla="val 52500"/>
              <a:gd name="adj2" fmla="val 49481"/>
            </a:avLst>
          </a:prstGeom>
          <a:solidFill>
            <a:schemeClr val="bg2"/>
          </a:solidFill>
          <a:ln w="28575">
            <a:solidFill>
              <a:srgbClr val="008000"/>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endParaRPr lang="en-US" altLang="en-US">
              <a:solidFill>
                <a:srgbClr val="008000"/>
              </a:solidFill>
            </a:endParaRPr>
          </a:p>
        </p:txBody>
      </p:sp>
      <p:sp>
        <p:nvSpPr>
          <p:cNvPr id="35852" name="Text Box 19"/>
          <p:cNvSpPr txBox="1">
            <a:spLocks noChangeArrowheads="1"/>
          </p:cNvSpPr>
          <p:nvPr/>
        </p:nvSpPr>
        <p:spPr bwMode="auto">
          <a:xfrm>
            <a:off x="4183063" y="27305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200" b="1">
                <a:solidFill>
                  <a:srgbClr val="008000"/>
                </a:solidFill>
              </a:rPr>
              <a:t>?</a:t>
            </a:r>
          </a:p>
        </p:txBody>
      </p:sp>
      <p:sp>
        <p:nvSpPr>
          <p:cNvPr id="35853" name="Text Box 20"/>
          <p:cNvSpPr txBox="1">
            <a:spLocks noChangeArrowheads="1"/>
          </p:cNvSpPr>
          <p:nvPr/>
        </p:nvSpPr>
        <p:spPr bwMode="auto">
          <a:xfrm>
            <a:off x="5991225" y="5310188"/>
            <a:ext cx="1114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900" b="1">
                <a:solidFill>
                  <a:srgbClr val="008000"/>
                </a:solidFill>
                <a:latin typeface="Arial" charset="0"/>
              </a:rPr>
              <a:t>more fun!</a:t>
            </a:r>
          </a:p>
        </p:txBody>
      </p:sp>
      <p:sp>
        <p:nvSpPr>
          <p:cNvPr id="35854" name="Line 21"/>
          <p:cNvSpPr>
            <a:spLocks noChangeShapeType="1"/>
          </p:cNvSpPr>
          <p:nvPr/>
        </p:nvSpPr>
        <p:spPr bwMode="auto">
          <a:xfrm>
            <a:off x="6791325" y="5422900"/>
            <a:ext cx="2081213" cy="0"/>
          </a:xfrm>
          <a:prstGeom prst="line">
            <a:avLst/>
          </a:prstGeom>
          <a:noFill/>
          <a:ln w="127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5855" name="Picture 22"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8" y="4810125"/>
            <a:ext cx="454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 Box 23"/>
          <p:cNvSpPr txBox="1">
            <a:spLocks noChangeArrowheads="1"/>
          </p:cNvSpPr>
          <p:nvPr/>
        </p:nvSpPr>
        <p:spPr bwMode="auto">
          <a:xfrm>
            <a:off x="6705600" y="6096000"/>
            <a:ext cx="162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900" b="1">
                <a:solidFill>
                  <a:srgbClr val="008000"/>
                </a:solidFill>
                <a:latin typeface="Arial" charset="0"/>
              </a:rPr>
              <a:t>Less tape?   Less fun.</a:t>
            </a:r>
          </a:p>
        </p:txBody>
      </p:sp>
      <p:sp>
        <p:nvSpPr>
          <p:cNvPr id="35857" name="Text Box 25"/>
          <p:cNvSpPr txBox="1">
            <a:spLocks noChangeArrowheads="1"/>
          </p:cNvSpPr>
          <p:nvPr/>
        </p:nvSpPr>
        <p:spPr bwMode="auto">
          <a:xfrm>
            <a:off x="304800" y="1749425"/>
            <a:ext cx="2390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50000"/>
              </a:lnSpc>
            </a:pPr>
            <a:r>
              <a:rPr lang="en-US" altLang="en-US" sz="2400">
                <a:solidFill>
                  <a:srgbClr val="0000FF"/>
                </a:solidFill>
              </a:rPr>
              <a:t>FSMs    DFAs</a:t>
            </a:r>
          </a:p>
        </p:txBody>
      </p:sp>
      <p:sp>
        <p:nvSpPr>
          <p:cNvPr id="35858" name="Rectangle 26"/>
          <p:cNvSpPr>
            <a:spLocks noChangeArrowheads="1"/>
          </p:cNvSpPr>
          <p:nvPr/>
        </p:nvSpPr>
        <p:spPr bwMode="auto">
          <a:xfrm>
            <a:off x="2671763" y="1644650"/>
            <a:ext cx="138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rgbClr val="0000FF"/>
                </a:solidFill>
              </a:rPr>
              <a:t>"can't count"</a:t>
            </a:r>
            <a:endParaRPr lang="en-US" altLang="en-US" sz="1800">
              <a:solidFill>
                <a:srgbClr val="0000FF"/>
              </a:solidFill>
            </a:endParaRPr>
          </a:p>
        </p:txBody>
      </p:sp>
      <p:sp>
        <p:nvSpPr>
          <p:cNvPr id="35859" name="Rectangle 7"/>
          <p:cNvSpPr>
            <a:spLocks noChangeArrowheads="1"/>
          </p:cNvSpPr>
          <p:nvPr/>
        </p:nvSpPr>
        <p:spPr bwMode="auto">
          <a:xfrm>
            <a:off x="354013" y="2590800"/>
            <a:ext cx="188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35860" name="Rectangle 10"/>
          <p:cNvSpPr>
            <a:spLocks noChangeArrowheads="1"/>
          </p:cNvSpPr>
          <p:nvPr/>
        </p:nvSpPr>
        <p:spPr bwMode="auto">
          <a:xfrm>
            <a:off x="6665913" y="2590800"/>
            <a:ext cx="2211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more powerful than DFAs</a:t>
            </a:r>
          </a:p>
        </p:txBody>
      </p:sp>
      <p:sp>
        <p:nvSpPr>
          <p:cNvPr id="35861" name="Rectangle 25"/>
          <p:cNvSpPr>
            <a:spLocks noChangeArrowheads="1"/>
          </p:cNvSpPr>
          <p:nvPr/>
        </p:nvSpPr>
        <p:spPr bwMode="auto">
          <a:xfrm>
            <a:off x="6553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compute some </a:t>
            </a:r>
            <a:r>
              <a:rPr lang="en-US" altLang="en-US" sz="1800" b="1" i="1"/>
              <a:t>nonregular </a:t>
            </a:r>
            <a:r>
              <a:rPr lang="en-US" altLang="en-US" sz="1800"/>
              <a:t>languages</a:t>
            </a:r>
          </a:p>
        </p:txBody>
      </p:sp>
      <p:sp>
        <p:nvSpPr>
          <p:cNvPr id="35862" name="Rectangle 25"/>
          <p:cNvSpPr>
            <a:spLocks noChangeArrowheads="1"/>
          </p:cNvSpPr>
          <p:nvPr/>
        </p:nvSpPr>
        <p:spPr bwMode="auto">
          <a:xfrm>
            <a:off x="76200" y="33147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can't compute </a:t>
            </a:r>
            <a:r>
              <a:rPr lang="en-US" altLang="en-US" sz="1800" b="1" i="1"/>
              <a:t>nonregular </a:t>
            </a:r>
            <a:r>
              <a:rPr lang="en-US" altLang="en-US" sz="1800"/>
              <a:t>languages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ounded Rectangle 15"/>
          <p:cNvSpPr>
            <a:spLocks noChangeArrowheads="1"/>
          </p:cNvSpPr>
          <p:nvPr/>
        </p:nvSpPr>
        <p:spPr bwMode="auto">
          <a:xfrm>
            <a:off x="2116138" y="182563"/>
            <a:ext cx="4546600" cy="914400"/>
          </a:xfrm>
          <a:prstGeom prst="roundRect">
            <a:avLst>
              <a:gd name="adj" fmla="val 16667"/>
            </a:avLst>
          </a:prstGeom>
          <a:solidFill>
            <a:srgbClr val="CCFFCC"/>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endParaRPr lang="en-US" altLang="en-US">
              <a:latin typeface="Times" pitchFamily="1" charset="0"/>
            </a:endParaRPr>
          </a:p>
        </p:txBody>
      </p:sp>
      <p:sp>
        <p:nvSpPr>
          <p:cNvPr id="13316" name="Text Box 5"/>
          <p:cNvSpPr txBox="1">
            <a:spLocks noChangeArrowheads="1"/>
          </p:cNvSpPr>
          <p:nvPr/>
        </p:nvSpPr>
        <p:spPr bwMode="auto">
          <a:xfrm>
            <a:off x="762000" y="304800"/>
            <a:ext cx="729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3600">
                <a:solidFill>
                  <a:srgbClr val="008000"/>
                </a:solidFill>
                <a:latin typeface="Trebuchet MS" pitchFamily="1" charset="0"/>
                <a:ea typeface="ＭＳ Ｐゴシック" pitchFamily="1" charset="-128"/>
              </a:rPr>
              <a:t>Regular Expressions</a:t>
            </a:r>
          </a:p>
        </p:txBody>
      </p:sp>
      <p:sp>
        <p:nvSpPr>
          <p:cNvPr id="13317" name="Text Box 5"/>
          <p:cNvSpPr txBox="1">
            <a:spLocks noChangeArrowheads="1"/>
          </p:cNvSpPr>
          <p:nvPr/>
        </p:nvSpPr>
        <p:spPr bwMode="auto">
          <a:xfrm>
            <a:off x="2362200" y="1295400"/>
            <a:ext cx="4157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a:latin typeface="Trebuchet MS" pitchFamily="1" charset="0"/>
                <a:ea typeface="ＭＳ Ｐゴシック" pitchFamily="1" charset="-128"/>
              </a:rPr>
              <a:t>Where would you guess this model of computation lives?</a:t>
            </a:r>
          </a:p>
        </p:txBody>
      </p:sp>
      <p:sp>
        <p:nvSpPr>
          <p:cNvPr id="13318" name="Rectangle 6"/>
          <p:cNvSpPr>
            <a:spLocks noChangeArrowheads="1"/>
          </p:cNvSpPr>
          <p:nvPr/>
        </p:nvSpPr>
        <p:spPr bwMode="auto">
          <a:xfrm>
            <a:off x="354013" y="4000500"/>
            <a:ext cx="1881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regular </a:t>
            </a:r>
            <a:r>
              <a:rPr lang="en-US" altLang="en-US" sz="1800"/>
              <a:t>languages</a:t>
            </a:r>
          </a:p>
        </p:txBody>
      </p:sp>
      <p:sp>
        <p:nvSpPr>
          <p:cNvPr id="13319" name="Rectangle 7"/>
          <p:cNvSpPr>
            <a:spLocks noChangeArrowheads="1"/>
          </p:cNvSpPr>
          <p:nvPr/>
        </p:nvSpPr>
        <p:spPr bwMode="auto">
          <a:xfrm>
            <a:off x="1898650" y="3016250"/>
            <a:ext cx="965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70000"/>
              </a:lnSpc>
              <a:spcBef>
                <a:spcPct val="0"/>
              </a:spcBef>
            </a:pPr>
            <a:r>
              <a:rPr lang="en-US" altLang="en-US" sz="1800" i="1">
                <a:solidFill>
                  <a:srgbClr val="0000FF"/>
                </a:solidFill>
              </a:rPr>
              <a:t>"can't count"</a:t>
            </a:r>
            <a:endParaRPr lang="en-US" altLang="en-US" sz="1800">
              <a:solidFill>
                <a:srgbClr val="0000FF"/>
              </a:solidFill>
            </a:endParaRPr>
          </a:p>
        </p:txBody>
      </p:sp>
      <p:sp>
        <p:nvSpPr>
          <p:cNvPr id="13320" name="Text Box 8"/>
          <p:cNvSpPr txBox="1">
            <a:spLocks noChangeArrowheads="1"/>
          </p:cNvSpPr>
          <p:nvPr/>
        </p:nvSpPr>
        <p:spPr bwMode="auto">
          <a:xfrm>
            <a:off x="7212013" y="2901950"/>
            <a:ext cx="1325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800">
                <a:solidFill>
                  <a:schemeClr val="accent1"/>
                </a:solidFill>
              </a:rPr>
              <a:t>TMs</a:t>
            </a:r>
          </a:p>
        </p:txBody>
      </p:sp>
      <p:sp>
        <p:nvSpPr>
          <p:cNvPr id="13321" name="Rectangle 9"/>
          <p:cNvSpPr>
            <a:spLocks noChangeArrowheads="1"/>
          </p:cNvSpPr>
          <p:nvPr/>
        </p:nvSpPr>
        <p:spPr bwMode="auto">
          <a:xfrm>
            <a:off x="6670675" y="4000500"/>
            <a:ext cx="2211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strictly more powerful than DFAs</a:t>
            </a:r>
          </a:p>
        </p:txBody>
      </p:sp>
      <p:sp>
        <p:nvSpPr>
          <p:cNvPr id="13322" name="Text Box 10"/>
          <p:cNvSpPr txBox="1">
            <a:spLocks noChangeArrowheads="1"/>
          </p:cNvSpPr>
          <p:nvPr/>
        </p:nvSpPr>
        <p:spPr bwMode="auto">
          <a:xfrm>
            <a:off x="7127875" y="3314700"/>
            <a:ext cx="157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i="1">
                <a:solidFill>
                  <a:schemeClr val="accent1"/>
                </a:solidFill>
              </a:rPr>
              <a:t>Turing Machines</a:t>
            </a:r>
          </a:p>
        </p:txBody>
      </p:sp>
      <p:sp>
        <p:nvSpPr>
          <p:cNvPr id="13323" name="Line 11"/>
          <p:cNvSpPr>
            <a:spLocks noChangeShapeType="1"/>
          </p:cNvSpPr>
          <p:nvPr/>
        </p:nvSpPr>
        <p:spPr bwMode="auto">
          <a:xfrm>
            <a:off x="685800" y="3810000"/>
            <a:ext cx="74326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4" name="Rectangle 12"/>
          <p:cNvSpPr>
            <a:spLocks noChangeArrowheads="1"/>
          </p:cNvSpPr>
          <p:nvPr/>
        </p:nvSpPr>
        <p:spPr bwMode="auto">
          <a:xfrm>
            <a:off x="5680075" y="308610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800" i="1">
                <a:solidFill>
                  <a:schemeClr val="accent1"/>
                </a:solidFill>
              </a:rPr>
              <a:t>TMs count!</a:t>
            </a:r>
            <a:endParaRPr lang="en-US" altLang="en-US" sz="1800">
              <a:solidFill>
                <a:schemeClr val="accent1"/>
              </a:solidFill>
            </a:endParaRPr>
          </a:p>
        </p:txBody>
      </p:sp>
      <p:sp>
        <p:nvSpPr>
          <p:cNvPr id="13325" name="Text Box 13"/>
          <p:cNvSpPr txBox="1">
            <a:spLocks noChangeArrowheads="1"/>
          </p:cNvSpPr>
          <p:nvPr/>
        </p:nvSpPr>
        <p:spPr bwMode="auto">
          <a:xfrm>
            <a:off x="498475" y="476250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NFA</a:t>
            </a:r>
            <a:r>
              <a:rPr lang="en-US" altLang="en-US" sz="4200"/>
              <a:t>s</a:t>
            </a:r>
            <a:endParaRPr lang="en-US" altLang="en-US" sz="4200">
              <a:solidFill>
                <a:schemeClr val="accent1"/>
              </a:solidFill>
            </a:endParaRPr>
          </a:p>
        </p:txBody>
      </p:sp>
      <p:sp>
        <p:nvSpPr>
          <p:cNvPr id="13326" name="Text Box 22"/>
          <p:cNvSpPr txBox="1">
            <a:spLocks noChangeArrowheads="1"/>
          </p:cNvSpPr>
          <p:nvPr/>
        </p:nvSpPr>
        <p:spPr bwMode="auto">
          <a:xfrm>
            <a:off x="442913" y="2876550"/>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DFA</a:t>
            </a:r>
            <a:r>
              <a:rPr lang="en-US" altLang="en-US" sz="4200"/>
              <a:t>s</a:t>
            </a:r>
            <a:endParaRPr lang="en-US" altLang="en-US" sz="4200">
              <a:solidFill>
                <a:schemeClr val="accent1"/>
              </a:solidFill>
            </a:endParaRPr>
          </a:p>
        </p:txBody>
      </p:sp>
      <p:sp>
        <p:nvSpPr>
          <p:cNvPr id="13327" name="Rectangle 24"/>
          <p:cNvSpPr>
            <a:spLocks noChangeArrowheads="1"/>
          </p:cNvSpPr>
          <p:nvPr/>
        </p:nvSpPr>
        <p:spPr bwMode="auto">
          <a:xfrm>
            <a:off x="782638" y="3435350"/>
            <a:ext cx="5397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200" i="1">
                <a:solidFill>
                  <a:srgbClr val="0000FF"/>
                </a:solidFill>
              </a:rPr>
              <a:t>FSM</a:t>
            </a:r>
            <a:r>
              <a:rPr lang="en-US" altLang="en-US" sz="1200"/>
              <a:t>s</a:t>
            </a:r>
            <a:endParaRPr lang="en-US" altLang="en-US" sz="1200" i="1">
              <a:solidFill>
                <a:srgbClr val="0000FF"/>
              </a:solidFill>
            </a:endParaRPr>
          </a:p>
        </p:txBody>
      </p:sp>
      <p:sp>
        <p:nvSpPr>
          <p:cNvPr id="13328" name="Rectangle 6"/>
          <p:cNvSpPr>
            <a:spLocks noChangeArrowheads="1"/>
          </p:cNvSpPr>
          <p:nvPr/>
        </p:nvSpPr>
        <p:spPr bwMode="auto">
          <a:xfrm>
            <a:off x="6688138" y="4881563"/>
            <a:ext cx="2244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1800"/>
              <a:t>can compute </a:t>
            </a:r>
            <a:r>
              <a:rPr lang="en-US" altLang="en-US" sz="1800" b="1" i="1"/>
              <a:t>some</a:t>
            </a:r>
            <a:r>
              <a:rPr lang="en-US" altLang="en-US" sz="1800"/>
              <a:t> </a:t>
            </a:r>
            <a:r>
              <a:rPr lang="en-US" altLang="en-US" sz="1800" b="1" i="1"/>
              <a:t>nonregular </a:t>
            </a:r>
            <a:r>
              <a:rPr lang="en-US" altLang="en-US" sz="1800"/>
              <a:t>languages</a:t>
            </a:r>
          </a:p>
        </p:txBody>
      </p:sp>
      <mc:AlternateContent xmlns:mc="http://schemas.openxmlformats.org/markup-compatibility/2006" xmlns:p14="http://schemas.microsoft.com/office/powerpoint/2010/main">
        <mc:Choice Requires="p14">
          <p:contentPart p14:bwMode="auto" r:id="rId2">
            <p14:nvContentPartPr>
              <p14:cNvPr id="13314" name="Ink 16"/>
              <p14:cNvContentPartPr>
                <a14:cpLocks xmlns:a14="http://schemas.microsoft.com/office/drawing/2010/main" noRot="1" noChangeAspect="1" noEditPoints="1" noChangeArrowheads="1" noChangeShapeType="1"/>
              </p14:cNvContentPartPr>
              <p14:nvPr/>
            </p14:nvContentPartPr>
            <p14:xfrm>
              <a:off x="2151063" y="2262188"/>
              <a:ext cx="1778000" cy="1743075"/>
            </p14:xfrm>
          </p:contentPart>
        </mc:Choice>
        <mc:Fallback xmlns="">
          <p:pic>
            <p:nvPicPr>
              <p:cNvPr id="13314" name="Ink 16"/>
              <p:cNvPicPr>
                <a:picLocks noRot="1" noChangeAspect="1" noEditPoints="1" noChangeArrowheads="1" noChangeShapeType="1"/>
              </p:cNvPicPr>
              <p:nvPr/>
            </p:nvPicPr>
            <p:blipFill>
              <a:blip r:embed="rId3"/>
              <a:stretch>
                <a:fillRect/>
              </a:stretch>
            </p:blipFill>
            <p:spPr>
              <a:xfrm>
                <a:off x="2134863" y="2247068"/>
                <a:ext cx="1809319" cy="1774394"/>
              </a:xfrm>
              <a:prstGeom prst="rect">
                <a:avLst/>
              </a:prstGeom>
            </p:spPr>
          </p:pic>
        </mc:Fallback>
      </mc:AlternateContent>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5" name="Group 2"/>
          <p:cNvGrpSpPr>
            <a:grpSpLocks/>
          </p:cNvGrpSpPr>
          <p:nvPr/>
        </p:nvGrpSpPr>
        <p:grpSpPr bwMode="auto">
          <a:xfrm>
            <a:off x="436563" y="1144588"/>
            <a:ext cx="8218487" cy="180975"/>
            <a:chOff x="295" y="1311"/>
            <a:chExt cx="5177" cy="114"/>
          </a:xfrm>
        </p:grpSpPr>
        <p:sp>
          <p:nvSpPr>
            <p:cNvPr id="1436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7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14346" name="Text Box 5"/>
          <p:cNvSpPr txBox="1">
            <a:spLocks noChangeArrowheads="1"/>
          </p:cNvSpPr>
          <p:nvPr/>
        </p:nvSpPr>
        <p:spPr bwMode="auto">
          <a:xfrm>
            <a:off x="368300" y="1406525"/>
            <a:ext cx="831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a:t>To show:</a:t>
            </a:r>
            <a:r>
              <a:rPr lang="en-US" altLang="en-US" sz="2400"/>
              <a:t>     NFAs can represent any regular expression </a:t>
            </a:r>
          </a:p>
        </p:txBody>
      </p:sp>
      <p:sp>
        <p:nvSpPr>
          <p:cNvPr id="14347" name="Text Box 6"/>
          <p:cNvSpPr txBox="1">
            <a:spLocks noChangeArrowheads="1"/>
          </p:cNvSpPr>
          <p:nvPr/>
        </p:nvSpPr>
        <p:spPr bwMode="auto">
          <a:xfrm>
            <a:off x="723900" y="23653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14348" name="Line 7"/>
          <p:cNvSpPr>
            <a:spLocks noChangeShapeType="1"/>
          </p:cNvSpPr>
          <p:nvPr/>
        </p:nvSpPr>
        <p:spPr bwMode="auto">
          <a:xfrm>
            <a:off x="4260850" y="6350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Rectangle 8"/>
          <p:cNvSpPr>
            <a:spLocks noChangeArrowheads="1"/>
          </p:cNvSpPr>
          <p:nvPr/>
        </p:nvSpPr>
        <p:spPr bwMode="auto">
          <a:xfrm>
            <a:off x="2459038" y="46815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0</a:t>
            </a:r>
          </a:p>
        </p:txBody>
      </p:sp>
      <p:sp>
        <p:nvSpPr>
          <p:cNvPr id="14350" name="Text Box 9"/>
          <p:cNvSpPr txBox="1">
            <a:spLocks noChangeArrowheads="1"/>
          </p:cNvSpPr>
          <p:nvPr/>
        </p:nvSpPr>
        <p:spPr bwMode="auto">
          <a:xfrm>
            <a:off x="3794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rgbClr val="0000FF"/>
                </a:solidFill>
                <a:latin typeface="Comic Sans MS" pitchFamily="1" charset="0"/>
              </a:rPr>
              <a:t>Base Case Regexes:</a:t>
            </a:r>
          </a:p>
        </p:txBody>
      </p:sp>
      <p:sp>
        <p:nvSpPr>
          <p:cNvPr id="14351" name="Rectangle 10"/>
          <p:cNvSpPr>
            <a:spLocks noChangeArrowheads="1"/>
          </p:cNvSpPr>
          <p:nvPr/>
        </p:nvSpPr>
        <p:spPr bwMode="auto">
          <a:xfrm>
            <a:off x="2459038" y="57102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1</a:t>
            </a:r>
          </a:p>
        </p:txBody>
      </p:sp>
      <p:sp>
        <p:nvSpPr>
          <p:cNvPr id="14352" name="Rectangle 11"/>
          <p:cNvSpPr>
            <a:spLocks noChangeArrowheads="1"/>
          </p:cNvSpPr>
          <p:nvPr/>
        </p:nvSpPr>
        <p:spPr bwMode="auto">
          <a:xfrm>
            <a:off x="2460625" y="3665538"/>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b="1">
                <a:solidFill>
                  <a:srgbClr val="0000FF"/>
                </a:solidFill>
                <a:latin typeface="Symbol" pitchFamily="1" charset="2"/>
              </a:rPr>
              <a:t>l</a:t>
            </a:r>
          </a:p>
        </p:txBody>
      </p:sp>
      <p:sp>
        <p:nvSpPr>
          <p:cNvPr id="14353" name="Rectangle 12"/>
          <p:cNvSpPr>
            <a:spLocks noChangeArrowheads="1"/>
          </p:cNvSpPr>
          <p:nvPr/>
        </p:nvSpPr>
        <p:spPr bwMode="auto">
          <a:xfrm>
            <a:off x="2425700" y="272732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cs typeface="Arial" charset="0"/>
              </a:rPr>
              <a:t>Ø</a:t>
            </a:r>
            <a:endParaRPr lang="en-US" altLang="en-US" sz="2400">
              <a:solidFill>
                <a:srgbClr val="0000FF"/>
              </a:solidFill>
              <a:latin typeface="Arial" charset="0"/>
            </a:endParaRPr>
          </a:p>
        </p:txBody>
      </p:sp>
      <p:sp>
        <p:nvSpPr>
          <p:cNvPr id="14354" name="Text Box 13"/>
          <p:cNvSpPr txBox="1">
            <a:spLocks noChangeArrowheads="1"/>
          </p:cNvSpPr>
          <p:nvPr/>
        </p:nvSpPr>
        <p:spPr bwMode="auto">
          <a:xfrm>
            <a:off x="322263" y="2767013"/>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no expression</a:t>
            </a:r>
          </a:p>
        </p:txBody>
      </p:sp>
      <p:sp>
        <p:nvSpPr>
          <p:cNvPr id="14355" name="Text Box 14"/>
          <p:cNvSpPr txBox="1">
            <a:spLocks noChangeArrowheads="1"/>
          </p:cNvSpPr>
          <p:nvPr/>
        </p:nvSpPr>
        <p:spPr bwMode="auto">
          <a:xfrm>
            <a:off x="322263" y="3673475"/>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empty expression</a:t>
            </a:r>
          </a:p>
        </p:txBody>
      </p:sp>
      <p:sp>
        <p:nvSpPr>
          <p:cNvPr id="14356" name="Text Box 15"/>
          <p:cNvSpPr txBox="1">
            <a:spLocks noChangeArrowheads="1"/>
          </p:cNvSpPr>
          <p:nvPr/>
        </p:nvSpPr>
        <p:spPr bwMode="auto">
          <a:xfrm>
            <a:off x="641350" y="4716463"/>
            <a:ext cx="11668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a single alphabetic character (or bit)</a:t>
            </a:r>
          </a:p>
        </p:txBody>
      </p:sp>
      <p:sp>
        <p:nvSpPr>
          <p:cNvPr id="14357" name="Text Box 16"/>
          <p:cNvSpPr txBox="1">
            <a:spLocks noChangeArrowheads="1"/>
          </p:cNvSpPr>
          <p:nvPr/>
        </p:nvSpPr>
        <p:spPr bwMode="auto">
          <a:xfrm>
            <a:off x="43799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chemeClr val="folHlink"/>
                </a:solidFill>
                <a:latin typeface="Comic Sans MS" pitchFamily="1" charset="0"/>
              </a:rPr>
              <a:t>Equivalent NFA:</a:t>
            </a:r>
          </a:p>
        </p:txBody>
      </p:sp>
      <p:sp>
        <p:nvSpPr>
          <p:cNvPr id="14358" name="Oval 17"/>
          <p:cNvSpPr>
            <a:spLocks noChangeArrowheads="1"/>
          </p:cNvSpPr>
          <p:nvPr/>
        </p:nvSpPr>
        <p:spPr bwMode="auto">
          <a:xfrm>
            <a:off x="4856163" y="25495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59" name="Text Box 18"/>
          <p:cNvSpPr txBox="1">
            <a:spLocks noChangeArrowheads="1"/>
          </p:cNvSpPr>
          <p:nvPr/>
        </p:nvSpPr>
        <p:spPr bwMode="auto">
          <a:xfrm>
            <a:off x="4987925" y="27098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14360" name="Freeform 19"/>
          <p:cNvSpPr>
            <a:spLocks/>
          </p:cNvSpPr>
          <p:nvPr/>
        </p:nvSpPr>
        <p:spPr bwMode="auto">
          <a:xfrm>
            <a:off x="4659313" y="272256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1" name="Oval 20"/>
          <p:cNvSpPr>
            <a:spLocks noChangeArrowheads="1"/>
          </p:cNvSpPr>
          <p:nvPr/>
        </p:nvSpPr>
        <p:spPr bwMode="auto">
          <a:xfrm>
            <a:off x="4875213" y="35226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62" name="Text Box 21"/>
          <p:cNvSpPr txBox="1">
            <a:spLocks noChangeArrowheads="1"/>
          </p:cNvSpPr>
          <p:nvPr/>
        </p:nvSpPr>
        <p:spPr bwMode="auto">
          <a:xfrm>
            <a:off x="5006975" y="3683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14363" name="Oval 22"/>
          <p:cNvSpPr>
            <a:spLocks noChangeArrowheads="1"/>
          </p:cNvSpPr>
          <p:nvPr/>
        </p:nvSpPr>
        <p:spPr bwMode="auto">
          <a:xfrm>
            <a:off x="4802188" y="34639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4364" name="Freeform 23"/>
          <p:cNvSpPr>
            <a:spLocks/>
          </p:cNvSpPr>
          <p:nvPr/>
        </p:nvSpPr>
        <p:spPr bwMode="auto">
          <a:xfrm>
            <a:off x="4611688" y="370681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5" name="Text Box 40"/>
          <p:cNvSpPr txBox="1">
            <a:spLocks noChangeArrowheads="1"/>
          </p:cNvSpPr>
          <p:nvPr/>
        </p:nvSpPr>
        <p:spPr bwMode="auto">
          <a:xfrm>
            <a:off x="322263" y="3000375"/>
            <a:ext cx="1804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no strings</a:t>
            </a:r>
          </a:p>
        </p:txBody>
      </p:sp>
      <p:sp>
        <p:nvSpPr>
          <p:cNvPr id="14366" name="Text Box 41"/>
          <p:cNvSpPr txBox="1">
            <a:spLocks noChangeArrowheads="1"/>
          </p:cNvSpPr>
          <p:nvPr/>
        </p:nvSpPr>
        <p:spPr bwMode="auto">
          <a:xfrm>
            <a:off x="233363" y="3924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the empty string</a:t>
            </a:r>
          </a:p>
        </p:txBody>
      </p:sp>
      <p:sp>
        <p:nvSpPr>
          <p:cNvPr id="14367" name="Text Box 42"/>
          <p:cNvSpPr txBox="1">
            <a:spLocks noChangeArrowheads="1"/>
          </p:cNvSpPr>
          <p:nvPr/>
        </p:nvSpPr>
        <p:spPr bwMode="auto">
          <a:xfrm>
            <a:off x="233363" y="5829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that one bit</a:t>
            </a:r>
          </a:p>
        </p:txBody>
      </p:sp>
      <p:sp>
        <p:nvSpPr>
          <p:cNvPr id="14368" name="Text Box 16"/>
          <p:cNvSpPr txBox="1">
            <a:spLocks noChangeArrowheads="1"/>
          </p:cNvSpPr>
          <p:nvPr/>
        </p:nvSpPr>
        <p:spPr bwMode="auto">
          <a:xfrm>
            <a:off x="6843713" y="2981325"/>
            <a:ext cx="1908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500">
                <a:solidFill>
                  <a:schemeClr val="folHlink"/>
                </a:solidFill>
                <a:latin typeface="Comic Sans MS" pitchFamily="1" charset="0"/>
              </a:rPr>
              <a:t>Remember, DFAs are NFAs (but not vice versa)</a:t>
            </a:r>
          </a:p>
        </p:txBody>
      </p:sp>
      <mc:AlternateContent xmlns:mc="http://schemas.openxmlformats.org/markup-compatibility/2006" xmlns:p14="http://schemas.microsoft.com/office/powerpoint/2010/main">
        <mc:Choice Requires="p14">
          <p:contentPart p14:bwMode="auto" r:id="rId3">
            <p14:nvContentPartPr>
              <p14:cNvPr id="14338" name="Ink 28"/>
              <p14:cNvContentPartPr>
                <a14:cpLocks xmlns:a14="http://schemas.microsoft.com/office/drawing/2010/main" noRot="1" noChangeAspect="1" noEditPoints="1" noChangeArrowheads="1" noChangeShapeType="1"/>
              </p14:cNvContentPartPr>
              <p14:nvPr/>
            </p14:nvContentPartPr>
            <p14:xfrm>
              <a:off x="7240588" y="3673475"/>
              <a:ext cx="1587" cy="1588"/>
            </p14:xfrm>
          </p:contentPart>
        </mc:Choice>
        <mc:Fallback xmlns="">
          <p:pic>
            <p:nvPicPr>
              <p:cNvPr id="14338" name="Ink 28"/>
              <p:cNvPicPr>
                <a:picLocks noRot="1" noChangeAspect="1" noEditPoints="1" noChangeArrowheads="1" noChangeShapeType="1"/>
              </p:cNvPicPr>
              <p:nvPr/>
            </p:nvPicPr>
            <p:blipFill>
              <a:blip r:embed="rId4"/>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39" name="Ink 29"/>
              <p14:cNvContentPartPr>
                <a14:cpLocks xmlns:a14="http://schemas.microsoft.com/office/drawing/2010/main" noRot="1" noChangeAspect="1" noEditPoints="1" noChangeArrowheads="1" noChangeShapeType="1"/>
              </p14:cNvContentPartPr>
              <p14:nvPr/>
            </p14:nvContentPartPr>
            <p14:xfrm>
              <a:off x="5735638" y="2395538"/>
              <a:ext cx="779462" cy="319087"/>
            </p14:xfrm>
          </p:contentPart>
        </mc:Choice>
        <mc:Fallback xmlns="">
          <p:pic>
            <p:nvPicPr>
              <p:cNvPr id="14339" name="Ink 29"/>
              <p:cNvPicPr>
                <a:picLocks noRot="1" noChangeAspect="1" noEditPoints="1" noChangeArrowheads="1" noChangeShapeType="1"/>
              </p:cNvPicPr>
              <p:nvPr/>
            </p:nvPicPr>
            <p:blipFill>
              <a:blip r:embed="rId6"/>
              <a:stretch>
                <a:fillRect/>
              </a:stretch>
            </p:blipFill>
            <p:spPr>
              <a:xfrm>
                <a:off x="5720517" y="2382573"/>
                <a:ext cx="810064" cy="34717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40" name="Ink 30"/>
              <p14:cNvContentPartPr>
                <a14:cpLocks xmlns:a14="http://schemas.microsoft.com/office/drawing/2010/main" noRot="1" noChangeAspect="1" noEditPoints="1" noChangeArrowheads="1" noChangeShapeType="1"/>
              </p14:cNvContentPartPr>
              <p14:nvPr/>
            </p14:nvContentPartPr>
            <p14:xfrm>
              <a:off x="5764213" y="3360738"/>
              <a:ext cx="677862" cy="328612"/>
            </p14:xfrm>
          </p:contentPart>
        </mc:Choice>
        <mc:Fallback xmlns="">
          <p:pic>
            <p:nvPicPr>
              <p:cNvPr id="14340" name="Ink 30"/>
              <p:cNvPicPr>
                <a:picLocks noRot="1" noChangeAspect="1" noEditPoints="1" noChangeArrowheads="1" noChangeShapeType="1"/>
              </p:cNvPicPr>
              <p:nvPr/>
            </p:nvPicPr>
            <p:blipFill>
              <a:blip r:embed="rId8"/>
              <a:stretch>
                <a:fillRect/>
              </a:stretch>
            </p:blipFill>
            <p:spPr>
              <a:xfrm>
                <a:off x="5750533" y="3345605"/>
                <a:ext cx="706301" cy="35203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41" name="Ink 31"/>
              <p14:cNvContentPartPr>
                <a14:cpLocks xmlns:a14="http://schemas.microsoft.com/office/drawing/2010/main" noRot="1" noChangeAspect="1" noEditPoints="1" noChangeArrowheads="1" noChangeShapeType="1"/>
              </p14:cNvContentPartPr>
              <p14:nvPr/>
            </p14:nvContentPartPr>
            <p14:xfrm>
              <a:off x="2508250" y="5116513"/>
              <a:ext cx="236538" cy="66675"/>
            </p14:xfrm>
          </p:contentPart>
        </mc:Choice>
        <mc:Fallback xmlns="">
          <p:pic>
            <p:nvPicPr>
              <p:cNvPr id="14341" name="Ink 31"/>
              <p:cNvPicPr>
                <a:picLocks noRot="1" noChangeAspect="1" noEditPoints="1" noChangeArrowheads="1" noChangeShapeType="1"/>
              </p:cNvPicPr>
              <p:nvPr/>
            </p:nvPicPr>
            <p:blipFill>
              <a:blip r:embed="rId10"/>
              <a:stretch>
                <a:fillRect/>
              </a:stretch>
            </p:blipFill>
            <p:spPr>
              <a:xfrm>
                <a:off x="2495649" y="5103178"/>
                <a:ext cx="256700" cy="8757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42" name="Ink 32"/>
              <p14:cNvContentPartPr>
                <a14:cpLocks xmlns:a14="http://schemas.microsoft.com/office/drawing/2010/main" noRot="1" noChangeAspect="1" noEditPoints="1" noChangeArrowheads="1" noChangeShapeType="1"/>
              </p14:cNvContentPartPr>
              <p14:nvPr/>
            </p14:nvContentPartPr>
            <p14:xfrm>
              <a:off x="4646613" y="4575175"/>
              <a:ext cx="2414587" cy="885825"/>
            </p14:xfrm>
          </p:contentPart>
        </mc:Choice>
        <mc:Fallback xmlns="">
          <p:pic>
            <p:nvPicPr>
              <p:cNvPr id="14342" name="Ink 32"/>
              <p:cNvPicPr>
                <a:picLocks noRot="1" noChangeAspect="1" noEditPoints="1" noChangeArrowheads="1" noChangeShapeType="1"/>
              </p:cNvPicPr>
              <p:nvPr/>
            </p:nvPicPr>
            <p:blipFill>
              <a:blip r:embed="rId12"/>
              <a:stretch>
                <a:fillRect/>
              </a:stretch>
            </p:blipFill>
            <p:spPr>
              <a:xfrm>
                <a:off x="4632213" y="4561497"/>
                <a:ext cx="2443388" cy="9135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43" name="Ink 33"/>
              <p14:cNvContentPartPr>
                <a14:cpLocks xmlns:a14="http://schemas.microsoft.com/office/drawing/2010/main" noRot="1" noChangeAspect="1" noEditPoints="1" noChangeArrowheads="1" noChangeShapeType="1"/>
              </p14:cNvContentPartPr>
              <p14:nvPr/>
            </p14:nvContentPartPr>
            <p14:xfrm>
              <a:off x="4681538" y="5781675"/>
              <a:ext cx="2270125" cy="739775"/>
            </p14:xfrm>
          </p:contentPart>
        </mc:Choice>
        <mc:Fallback xmlns="">
          <p:pic>
            <p:nvPicPr>
              <p:cNvPr id="14343" name="Ink 33"/>
              <p:cNvPicPr>
                <a:picLocks noRot="1" noChangeAspect="1" noEditPoints="1" noChangeArrowheads="1" noChangeShapeType="1"/>
              </p:cNvPicPr>
              <p:nvPr/>
            </p:nvPicPr>
            <p:blipFill>
              <a:blip r:embed="rId14"/>
              <a:stretch>
                <a:fillRect/>
              </a:stretch>
            </p:blipFill>
            <p:spPr>
              <a:xfrm>
                <a:off x="4670378" y="5766548"/>
                <a:ext cx="2295685" cy="76786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44" name="Ink 34"/>
              <p14:cNvContentPartPr>
                <a14:cpLocks xmlns:a14="http://schemas.microsoft.com/office/drawing/2010/main" noRot="1" noChangeAspect="1" noEditPoints="1" noChangeArrowheads="1" noChangeShapeType="1"/>
              </p14:cNvContentPartPr>
              <p14:nvPr/>
            </p14:nvContentPartPr>
            <p14:xfrm>
              <a:off x="2293938" y="3549650"/>
              <a:ext cx="708025" cy="671513"/>
            </p14:xfrm>
          </p:contentPart>
        </mc:Choice>
        <mc:Fallback xmlns="">
          <p:pic>
            <p:nvPicPr>
              <p:cNvPr id="14344" name="Ink 34"/>
              <p:cNvPicPr>
                <a:picLocks noRot="1" noChangeAspect="1" noEditPoints="1" noChangeArrowheads="1" noChangeShapeType="1"/>
              </p:cNvPicPr>
              <p:nvPr/>
            </p:nvPicPr>
            <p:blipFill>
              <a:blip r:embed="rId16"/>
              <a:stretch>
                <a:fillRect/>
              </a:stretch>
            </p:blipFill>
            <p:spPr>
              <a:xfrm>
                <a:off x="2283859" y="3537055"/>
                <a:ext cx="726383" cy="690226"/>
              </a:xfrm>
              <a:prstGeom prst="rect">
                <a:avLst/>
              </a:prstGeom>
            </p:spPr>
          </p:pic>
        </mc:Fallback>
      </mc:AlternateContent>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436563" y="1144588"/>
            <a:ext cx="8218487" cy="180975"/>
            <a:chOff x="295" y="1311"/>
            <a:chExt cx="5177" cy="114"/>
          </a:xfrm>
        </p:grpSpPr>
        <p:sp>
          <p:nvSpPr>
            <p:cNvPr id="3997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39939" name="Text Box 5"/>
          <p:cNvSpPr txBox="1">
            <a:spLocks noChangeArrowheads="1"/>
          </p:cNvSpPr>
          <p:nvPr/>
        </p:nvSpPr>
        <p:spPr bwMode="auto">
          <a:xfrm>
            <a:off x="368300" y="1406525"/>
            <a:ext cx="831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a:t>To show:</a:t>
            </a:r>
            <a:r>
              <a:rPr lang="en-US" altLang="en-US" sz="2400"/>
              <a:t>     NFAs can represent any regular expression </a:t>
            </a:r>
          </a:p>
        </p:txBody>
      </p:sp>
      <p:sp>
        <p:nvSpPr>
          <p:cNvPr id="39940" name="Text Box 6"/>
          <p:cNvSpPr txBox="1">
            <a:spLocks noChangeArrowheads="1"/>
          </p:cNvSpPr>
          <p:nvPr/>
        </p:nvSpPr>
        <p:spPr bwMode="auto">
          <a:xfrm>
            <a:off x="723900" y="23653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39941" name="Line 7"/>
          <p:cNvSpPr>
            <a:spLocks noChangeShapeType="1"/>
          </p:cNvSpPr>
          <p:nvPr/>
        </p:nvSpPr>
        <p:spPr bwMode="auto">
          <a:xfrm>
            <a:off x="4260850" y="6350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2" name="Rectangle 8"/>
          <p:cNvSpPr>
            <a:spLocks noChangeArrowheads="1"/>
          </p:cNvSpPr>
          <p:nvPr/>
        </p:nvSpPr>
        <p:spPr bwMode="auto">
          <a:xfrm>
            <a:off x="2459038" y="46815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0</a:t>
            </a:r>
          </a:p>
        </p:txBody>
      </p:sp>
      <p:sp>
        <p:nvSpPr>
          <p:cNvPr id="39943" name="Text Box 9"/>
          <p:cNvSpPr txBox="1">
            <a:spLocks noChangeArrowheads="1"/>
          </p:cNvSpPr>
          <p:nvPr/>
        </p:nvSpPr>
        <p:spPr bwMode="auto">
          <a:xfrm>
            <a:off x="3794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rgbClr val="0000FF"/>
                </a:solidFill>
                <a:latin typeface="Comic Sans MS" pitchFamily="1" charset="0"/>
              </a:rPr>
              <a:t>Base Case Regexes:</a:t>
            </a:r>
          </a:p>
        </p:txBody>
      </p:sp>
      <p:sp>
        <p:nvSpPr>
          <p:cNvPr id="39944" name="Rectangle 10"/>
          <p:cNvSpPr>
            <a:spLocks noChangeArrowheads="1"/>
          </p:cNvSpPr>
          <p:nvPr/>
        </p:nvSpPr>
        <p:spPr bwMode="auto">
          <a:xfrm>
            <a:off x="2459038" y="5710238"/>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1</a:t>
            </a:r>
          </a:p>
        </p:txBody>
      </p:sp>
      <p:sp>
        <p:nvSpPr>
          <p:cNvPr id="39945" name="Rectangle 11"/>
          <p:cNvSpPr>
            <a:spLocks noChangeArrowheads="1"/>
          </p:cNvSpPr>
          <p:nvPr/>
        </p:nvSpPr>
        <p:spPr bwMode="auto">
          <a:xfrm>
            <a:off x="2460625" y="3665538"/>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b="1">
                <a:solidFill>
                  <a:srgbClr val="0000FF"/>
                </a:solidFill>
                <a:latin typeface="Symbol" pitchFamily="1" charset="2"/>
              </a:rPr>
              <a:t>l</a:t>
            </a:r>
          </a:p>
        </p:txBody>
      </p:sp>
      <p:sp>
        <p:nvSpPr>
          <p:cNvPr id="39946" name="Rectangle 12"/>
          <p:cNvSpPr>
            <a:spLocks noChangeArrowheads="1"/>
          </p:cNvSpPr>
          <p:nvPr/>
        </p:nvSpPr>
        <p:spPr bwMode="auto">
          <a:xfrm>
            <a:off x="2425700" y="272732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cs typeface="Arial" charset="0"/>
              </a:rPr>
              <a:t>Ø</a:t>
            </a:r>
            <a:endParaRPr lang="en-US" altLang="en-US" sz="2400">
              <a:solidFill>
                <a:srgbClr val="0000FF"/>
              </a:solidFill>
              <a:latin typeface="Arial" charset="0"/>
            </a:endParaRPr>
          </a:p>
        </p:txBody>
      </p:sp>
      <p:sp>
        <p:nvSpPr>
          <p:cNvPr id="39947" name="Text Box 13"/>
          <p:cNvSpPr txBox="1">
            <a:spLocks noChangeArrowheads="1"/>
          </p:cNvSpPr>
          <p:nvPr/>
        </p:nvSpPr>
        <p:spPr bwMode="auto">
          <a:xfrm>
            <a:off x="322263" y="2767013"/>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no expression</a:t>
            </a:r>
          </a:p>
        </p:txBody>
      </p:sp>
      <p:sp>
        <p:nvSpPr>
          <p:cNvPr id="39948" name="Text Box 14"/>
          <p:cNvSpPr txBox="1">
            <a:spLocks noChangeArrowheads="1"/>
          </p:cNvSpPr>
          <p:nvPr/>
        </p:nvSpPr>
        <p:spPr bwMode="auto">
          <a:xfrm>
            <a:off x="322263" y="3673475"/>
            <a:ext cx="1804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empty expression</a:t>
            </a:r>
          </a:p>
        </p:txBody>
      </p:sp>
      <p:sp>
        <p:nvSpPr>
          <p:cNvPr id="39949" name="Text Box 15"/>
          <p:cNvSpPr txBox="1">
            <a:spLocks noChangeArrowheads="1"/>
          </p:cNvSpPr>
          <p:nvPr/>
        </p:nvSpPr>
        <p:spPr bwMode="auto">
          <a:xfrm>
            <a:off x="641350" y="4716463"/>
            <a:ext cx="11668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a single alphabetic character (or bit)</a:t>
            </a:r>
          </a:p>
        </p:txBody>
      </p:sp>
      <p:sp>
        <p:nvSpPr>
          <p:cNvPr id="39950" name="Text Box 16"/>
          <p:cNvSpPr txBox="1">
            <a:spLocks noChangeArrowheads="1"/>
          </p:cNvSpPr>
          <p:nvPr/>
        </p:nvSpPr>
        <p:spPr bwMode="auto">
          <a:xfrm>
            <a:off x="4379913" y="1966913"/>
            <a:ext cx="364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chemeClr val="folHlink"/>
                </a:solidFill>
                <a:latin typeface="Comic Sans MS" pitchFamily="1" charset="0"/>
              </a:rPr>
              <a:t>Equivalent NFA:</a:t>
            </a:r>
          </a:p>
        </p:txBody>
      </p:sp>
      <p:sp>
        <p:nvSpPr>
          <p:cNvPr id="39951" name="Oval 17"/>
          <p:cNvSpPr>
            <a:spLocks noChangeArrowheads="1"/>
          </p:cNvSpPr>
          <p:nvPr/>
        </p:nvSpPr>
        <p:spPr bwMode="auto">
          <a:xfrm>
            <a:off x="4856163" y="25495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52" name="Text Box 18"/>
          <p:cNvSpPr txBox="1">
            <a:spLocks noChangeArrowheads="1"/>
          </p:cNvSpPr>
          <p:nvPr/>
        </p:nvSpPr>
        <p:spPr bwMode="auto">
          <a:xfrm>
            <a:off x="4987925" y="27098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53" name="Freeform 19"/>
          <p:cNvSpPr>
            <a:spLocks/>
          </p:cNvSpPr>
          <p:nvPr/>
        </p:nvSpPr>
        <p:spPr bwMode="auto">
          <a:xfrm>
            <a:off x="4659313" y="272256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4" name="Oval 20"/>
          <p:cNvSpPr>
            <a:spLocks noChangeArrowheads="1"/>
          </p:cNvSpPr>
          <p:nvPr/>
        </p:nvSpPr>
        <p:spPr bwMode="auto">
          <a:xfrm>
            <a:off x="4875213" y="35226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55" name="Text Box 21"/>
          <p:cNvSpPr txBox="1">
            <a:spLocks noChangeArrowheads="1"/>
          </p:cNvSpPr>
          <p:nvPr/>
        </p:nvSpPr>
        <p:spPr bwMode="auto">
          <a:xfrm>
            <a:off x="5006975" y="36830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56" name="Oval 22"/>
          <p:cNvSpPr>
            <a:spLocks noChangeArrowheads="1"/>
          </p:cNvSpPr>
          <p:nvPr/>
        </p:nvSpPr>
        <p:spPr bwMode="auto">
          <a:xfrm>
            <a:off x="4802188" y="34639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57" name="Freeform 23"/>
          <p:cNvSpPr>
            <a:spLocks/>
          </p:cNvSpPr>
          <p:nvPr/>
        </p:nvSpPr>
        <p:spPr bwMode="auto">
          <a:xfrm>
            <a:off x="4611688" y="3706813"/>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8" name="Text Box 24"/>
          <p:cNvSpPr txBox="1">
            <a:spLocks noChangeArrowheads="1"/>
          </p:cNvSpPr>
          <p:nvPr/>
        </p:nvSpPr>
        <p:spPr bwMode="auto">
          <a:xfrm>
            <a:off x="322263" y="3000375"/>
            <a:ext cx="1804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no strings</a:t>
            </a:r>
          </a:p>
        </p:txBody>
      </p:sp>
      <p:sp>
        <p:nvSpPr>
          <p:cNvPr id="39959" name="Text Box 25"/>
          <p:cNvSpPr txBox="1">
            <a:spLocks noChangeArrowheads="1"/>
          </p:cNvSpPr>
          <p:nvPr/>
        </p:nvSpPr>
        <p:spPr bwMode="auto">
          <a:xfrm>
            <a:off x="233363" y="3924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the empty string</a:t>
            </a:r>
          </a:p>
        </p:txBody>
      </p:sp>
      <p:sp>
        <p:nvSpPr>
          <p:cNvPr id="39960" name="Text Box 26"/>
          <p:cNvSpPr txBox="1">
            <a:spLocks noChangeArrowheads="1"/>
          </p:cNvSpPr>
          <p:nvPr/>
        </p:nvSpPr>
        <p:spPr bwMode="auto">
          <a:xfrm>
            <a:off x="233363" y="5829300"/>
            <a:ext cx="1981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i="1"/>
              <a:t>matches that one bit</a:t>
            </a:r>
          </a:p>
        </p:txBody>
      </p:sp>
      <p:sp>
        <p:nvSpPr>
          <p:cNvPr id="39961" name="Oval 27"/>
          <p:cNvSpPr>
            <a:spLocks noChangeArrowheads="1"/>
          </p:cNvSpPr>
          <p:nvPr/>
        </p:nvSpPr>
        <p:spPr bwMode="auto">
          <a:xfrm>
            <a:off x="4829175" y="4548188"/>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62" name="Text Box 28"/>
          <p:cNvSpPr txBox="1">
            <a:spLocks noChangeArrowheads="1"/>
          </p:cNvSpPr>
          <p:nvPr/>
        </p:nvSpPr>
        <p:spPr bwMode="auto">
          <a:xfrm>
            <a:off x="4960938" y="47085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63" name="Text Box 29"/>
          <p:cNvSpPr txBox="1">
            <a:spLocks noChangeArrowheads="1"/>
          </p:cNvSpPr>
          <p:nvPr/>
        </p:nvSpPr>
        <p:spPr bwMode="auto">
          <a:xfrm>
            <a:off x="5934075" y="48958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39964" name="Freeform 30"/>
          <p:cNvSpPr>
            <a:spLocks/>
          </p:cNvSpPr>
          <p:nvPr/>
        </p:nvSpPr>
        <p:spPr bwMode="auto">
          <a:xfrm>
            <a:off x="4643438" y="4721225"/>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5" name="Oval 31"/>
          <p:cNvSpPr>
            <a:spLocks noChangeArrowheads="1"/>
          </p:cNvSpPr>
          <p:nvPr/>
        </p:nvSpPr>
        <p:spPr bwMode="auto">
          <a:xfrm>
            <a:off x="4805363" y="5551488"/>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66" name="Text Box 32"/>
          <p:cNvSpPr txBox="1">
            <a:spLocks noChangeArrowheads="1"/>
          </p:cNvSpPr>
          <p:nvPr/>
        </p:nvSpPr>
        <p:spPr bwMode="auto">
          <a:xfrm>
            <a:off x="4937125" y="5711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39967" name="Text Box 33"/>
          <p:cNvSpPr txBox="1">
            <a:spLocks noChangeArrowheads="1"/>
          </p:cNvSpPr>
          <p:nvPr/>
        </p:nvSpPr>
        <p:spPr bwMode="auto">
          <a:xfrm>
            <a:off x="5924550" y="587216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1</a:t>
            </a:r>
          </a:p>
        </p:txBody>
      </p:sp>
      <p:sp>
        <p:nvSpPr>
          <p:cNvPr id="39968" name="Freeform 34"/>
          <p:cNvSpPr>
            <a:spLocks/>
          </p:cNvSpPr>
          <p:nvPr/>
        </p:nvSpPr>
        <p:spPr bwMode="auto">
          <a:xfrm>
            <a:off x="4619625" y="5724525"/>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9" name="Oval 35"/>
          <p:cNvSpPr>
            <a:spLocks noChangeArrowheads="1"/>
          </p:cNvSpPr>
          <p:nvPr/>
        </p:nvSpPr>
        <p:spPr bwMode="auto">
          <a:xfrm>
            <a:off x="6643688" y="45815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0" name="Oval 36"/>
          <p:cNvSpPr>
            <a:spLocks noChangeArrowheads="1"/>
          </p:cNvSpPr>
          <p:nvPr/>
        </p:nvSpPr>
        <p:spPr bwMode="auto">
          <a:xfrm>
            <a:off x="6570663" y="4522788"/>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1" name="Oval 37"/>
          <p:cNvSpPr>
            <a:spLocks noChangeArrowheads="1"/>
          </p:cNvSpPr>
          <p:nvPr/>
        </p:nvSpPr>
        <p:spPr bwMode="auto">
          <a:xfrm>
            <a:off x="6638925" y="55911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2" name="Oval 38"/>
          <p:cNvSpPr>
            <a:spLocks noChangeArrowheads="1"/>
          </p:cNvSpPr>
          <p:nvPr/>
        </p:nvSpPr>
        <p:spPr bwMode="auto">
          <a:xfrm>
            <a:off x="6565900" y="5532438"/>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39973" name="Line 39"/>
          <p:cNvSpPr>
            <a:spLocks noChangeShapeType="1"/>
          </p:cNvSpPr>
          <p:nvPr/>
        </p:nvSpPr>
        <p:spPr bwMode="auto">
          <a:xfrm>
            <a:off x="5521325" y="5900738"/>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4" name="Line 40"/>
          <p:cNvSpPr>
            <a:spLocks noChangeShapeType="1"/>
          </p:cNvSpPr>
          <p:nvPr/>
        </p:nvSpPr>
        <p:spPr bwMode="auto">
          <a:xfrm>
            <a:off x="5543550" y="4887913"/>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75" name="Text Box 41"/>
          <p:cNvSpPr txBox="1">
            <a:spLocks noChangeArrowheads="1"/>
          </p:cNvSpPr>
          <p:nvPr/>
        </p:nvSpPr>
        <p:spPr bwMode="auto">
          <a:xfrm>
            <a:off x="6775450" y="5711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q1</a:t>
            </a:r>
          </a:p>
        </p:txBody>
      </p:sp>
      <p:sp>
        <p:nvSpPr>
          <p:cNvPr id="39976" name="Text Box 42"/>
          <p:cNvSpPr txBox="1">
            <a:spLocks noChangeArrowheads="1"/>
          </p:cNvSpPr>
          <p:nvPr/>
        </p:nvSpPr>
        <p:spPr bwMode="auto">
          <a:xfrm>
            <a:off x="6773863" y="47085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q1</a:t>
            </a:r>
          </a:p>
        </p:txBody>
      </p:sp>
      <p:sp>
        <p:nvSpPr>
          <p:cNvPr id="39977" name="Text Box 16"/>
          <p:cNvSpPr txBox="1">
            <a:spLocks noChangeArrowheads="1"/>
          </p:cNvSpPr>
          <p:nvPr/>
        </p:nvSpPr>
        <p:spPr bwMode="auto">
          <a:xfrm>
            <a:off x="6843713" y="2981325"/>
            <a:ext cx="1908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500">
                <a:solidFill>
                  <a:schemeClr val="folHlink"/>
                </a:solidFill>
                <a:latin typeface="Comic Sans MS" pitchFamily="1" charset="0"/>
              </a:rPr>
              <a:t>Remember, DFAs are NFAs (but not vice versa)</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 Box 2"/>
          <p:cNvSpPr txBox="1">
            <a:spLocks noChangeArrowheads="1"/>
          </p:cNvSpPr>
          <p:nvPr/>
        </p:nvSpPr>
        <p:spPr bwMode="auto">
          <a:xfrm>
            <a:off x="1216025" y="171450"/>
            <a:ext cx="4975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15372" name="Line 3"/>
          <p:cNvSpPr>
            <a:spLocks noChangeShapeType="1"/>
          </p:cNvSpPr>
          <p:nvPr/>
        </p:nvSpPr>
        <p:spPr bwMode="auto">
          <a:xfrm>
            <a:off x="3365500" y="6096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3" name="Rectangle 4"/>
          <p:cNvSpPr>
            <a:spLocks noChangeArrowheads="1"/>
          </p:cNvSpPr>
          <p:nvPr/>
        </p:nvSpPr>
        <p:spPr bwMode="auto">
          <a:xfrm>
            <a:off x="852488" y="3198813"/>
            <a:ext cx="60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15374" name="Rectangle 5"/>
          <p:cNvSpPr>
            <a:spLocks noChangeArrowheads="1"/>
          </p:cNvSpPr>
          <p:nvPr/>
        </p:nvSpPr>
        <p:spPr bwMode="auto">
          <a:xfrm>
            <a:off x="7608888" y="320040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15375" name="Rectangle 6"/>
          <p:cNvSpPr>
            <a:spLocks noChangeArrowheads="1"/>
          </p:cNvSpPr>
          <p:nvPr/>
        </p:nvSpPr>
        <p:spPr bwMode="auto">
          <a:xfrm>
            <a:off x="4146550" y="32004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15376" name="Text Box 7"/>
          <p:cNvSpPr txBox="1">
            <a:spLocks noChangeArrowheads="1"/>
          </p:cNvSpPr>
          <p:nvPr/>
        </p:nvSpPr>
        <p:spPr bwMode="auto">
          <a:xfrm>
            <a:off x="331788" y="1208088"/>
            <a:ext cx="823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t>Suppose </a:t>
            </a:r>
            <a:r>
              <a:rPr lang="en-US" altLang="en-US" sz="2400">
                <a:solidFill>
                  <a:srgbClr val="0000FF"/>
                </a:solidFill>
                <a:latin typeface="Arial" charset="0"/>
              </a:rPr>
              <a:t>a</a:t>
            </a:r>
            <a:r>
              <a:rPr lang="en-US" altLang="en-US" sz="2400"/>
              <a:t> and </a:t>
            </a:r>
            <a:r>
              <a:rPr lang="en-US" altLang="en-US" sz="2400">
                <a:solidFill>
                  <a:srgbClr val="0000FF"/>
                </a:solidFill>
                <a:latin typeface="Arial" charset="0"/>
              </a:rPr>
              <a:t>b</a:t>
            </a:r>
            <a:r>
              <a:rPr lang="en-US" altLang="en-US" sz="2400"/>
              <a:t> are regular expressions with equivalent NFAs:</a:t>
            </a:r>
          </a:p>
        </p:txBody>
      </p:sp>
      <p:sp>
        <p:nvSpPr>
          <p:cNvPr id="15377" name="Text Box 8"/>
          <p:cNvSpPr txBox="1">
            <a:spLocks noChangeArrowheads="1"/>
          </p:cNvSpPr>
          <p:nvPr/>
        </p:nvSpPr>
        <p:spPr bwMode="auto">
          <a:xfrm>
            <a:off x="6883400" y="249238"/>
            <a:ext cx="1936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a:solidFill>
                  <a:schemeClr val="folHlink"/>
                </a:solidFill>
                <a:latin typeface="Arial" charset="0"/>
              </a:rPr>
              <a:t>building our machine from available components</a:t>
            </a:r>
          </a:p>
        </p:txBody>
      </p:sp>
      <p:sp>
        <p:nvSpPr>
          <p:cNvPr id="15378" name="Text Box 9"/>
          <p:cNvSpPr txBox="1">
            <a:spLocks noChangeArrowheads="1"/>
          </p:cNvSpPr>
          <p:nvPr/>
        </p:nvSpPr>
        <p:spPr bwMode="auto">
          <a:xfrm>
            <a:off x="304800" y="2743200"/>
            <a:ext cx="625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800">
                <a:solidFill>
                  <a:srgbClr val="0000FF"/>
                </a:solidFill>
                <a:latin typeface="Arial" charset="0"/>
              </a:rPr>
              <a:t>What NFAs will these </a:t>
            </a:r>
            <a:r>
              <a:rPr lang="en-US" altLang="en-US" sz="1800" u="sng">
                <a:solidFill>
                  <a:srgbClr val="0000FF"/>
                </a:solidFill>
                <a:latin typeface="Arial" charset="0"/>
              </a:rPr>
              <a:t>composite</a:t>
            </a:r>
            <a:r>
              <a:rPr lang="en-US" altLang="en-US" sz="1800">
                <a:solidFill>
                  <a:srgbClr val="0000FF"/>
                </a:solidFill>
                <a:latin typeface="Arial" charset="0"/>
              </a:rPr>
              <a:t> regular expressions be?</a:t>
            </a:r>
          </a:p>
        </p:txBody>
      </p:sp>
      <p:sp>
        <p:nvSpPr>
          <p:cNvPr id="15379" name="Line 10"/>
          <p:cNvSpPr>
            <a:spLocks noChangeShapeType="1"/>
          </p:cNvSpPr>
          <p:nvPr/>
        </p:nvSpPr>
        <p:spPr bwMode="auto">
          <a:xfrm>
            <a:off x="2770188"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1"/>
          <p:cNvSpPr>
            <a:spLocks noChangeShapeType="1"/>
          </p:cNvSpPr>
          <p:nvPr/>
        </p:nvSpPr>
        <p:spPr bwMode="auto">
          <a:xfrm>
            <a:off x="6373813"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Rectangle 12"/>
          <p:cNvSpPr>
            <a:spLocks noChangeArrowheads="1"/>
          </p:cNvSpPr>
          <p:nvPr/>
        </p:nvSpPr>
        <p:spPr bwMode="auto">
          <a:xfrm>
            <a:off x="1657350" y="18176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2" name="Rectangle 13"/>
          <p:cNvSpPr>
            <a:spLocks noChangeArrowheads="1"/>
          </p:cNvSpPr>
          <p:nvPr/>
        </p:nvSpPr>
        <p:spPr bwMode="auto">
          <a:xfrm>
            <a:off x="1828800" y="19431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15383" name="Oval 15"/>
          <p:cNvSpPr>
            <a:spLocks noChangeArrowheads="1"/>
          </p:cNvSpPr>
          <p:nvPr/>
        </p:nvSpPr>
        <p:spPr bwMode="auto">
          <a:xfrm>
            <a:off x="2260600" y="1985963"/>
            <a:ext cx="439738"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4" name="Oval 16"/>
          <p:cNvSpPr>
            <a:spLocks noChangeArrowheads="1"/>
          </p:cNvSpPr>
          <p:nvPr/>
        </p:nvSpPr>
        <p:spPr bwMode="auto">
          <a:xfrm>
            <a:off x="2309813"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5" name="Rectangle 17"/>
          <p:cNvSpPr>
            <a:spLocks noChangeArrowheads="1"/>
          </p:cNvSpPr>
          <p:nvPr/>
        </p:nvSpPr>
        <p:spPr bwMode="auto">
          <a:xfrm>
            <a:off x="5105400" y="18049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86" name="Rectangle 18"/>
          <p:cNvSpPr>
            <a:spLocks noChangeArrowheads="1"/>
          </p:cNvSpPr>
          <p:nvPr/>
        </p:nvSpPr>
        <p:spPr bwMode="auto">
          <a:xfrm>
            <a:off x="5248275" y="1930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b</a:t>
            </a:r>
          </a:p>
        </p:txBody>
      </p:sp>
      <p:sp>
        <p:nvSpPr>
          <p:cNvPr id="15387" name="Freeform 20"/>
          <p:cNvSpPr>
            <a:spLocks/>
          </p:cNvSpPr>
          <p:nvPr/>
        </p:nvSpPr>
        <p:spPr bwMode="auto">
          <a:xfrm>
            <a:off x="1460500" y="20097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8" name="Freeform 21"/>
          <p:cNvSpPr>
            <a:spLocks/>
          </p:cNvSpPr>
          <p:nvPr/>
        </p:nvSpPr>
        <p:spPr bwMode="auto">
          <a:xfrm>
            <a:off x="4911725" y="19970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9" name="Line 22"/>
          <p:cNvSpPr>
            <a:spLocks noChangeShapeType="1"/>
          </p:cNvSpPr>
          <p:nvPr/>
        </p:nvSpPr>
        <p:spPr bwMode="auto">
          <a:xfrm>
            <a:off x="2203450" y="2022475"/>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23"/>
          <p:cNvSpPr>
            <a:spLocks noChangeShapeType="1"/>
          </p:cNvSpPr>
          <p:nvPr/>
        </p:nvSpPr>
        <p:spPr bwMode="auto">
          <a:xfrm>
            <a:off x="2655888" y="2303463"/>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1" name="Oval 24"/>
          <p:cNvSpPr>
            <a:spLocks noChangeArrowheads="1"/>
          </p:cNvSpPr>
          <p:nvPr/>
        </p:nvSpPr>
        <p:spPr bwMode="auto">
          <a:xfrm>
            <a:off x="5675313" y="1985963"/>
            <a:ext cx="439737"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92" name="Oval 25"/>
          <p:cNvSpPr>
            <a:spLocks noChangeArrowheads="1"/>
          </p:cNvSpPr>
          <p:nvPr/>
        </p:nvSpPr>
        <p:spPr bwMode="auto">
          <a:xfrm>
            <a:off x="5724525"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93" name="Line 26"/>
          <p:cNvSpPr>
            <a:spLocks noChangeShapeType="1"/>
          </p:cNvSpPr>
          <p:nvPr/>
        </p:nvSpPr>
        <p:spPr bwMode="auto">
          <a:xfrm>
            <a:off x="5618163" y="2022475"/>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27"/>
          <p:cNvSpPr>
            <a:spLocks noChangeShapeType="1"/>
          </p:cNvSpPr>
          <p:nvPr/>
        </p:nvSpPr>
        <p:spPr bwMode="auto">
          <a:xfrm>
            <a:off x="6070600" y="2303463"/>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5" name="Text Box 28"/>
          <p:cNvSpPr txBox="1">
            <a:spLocks noChangeArrowheads="1"/>
          </p:cNvSpPr>
          <p:nvPr/>
        </p:nvSpPr>
        <p:spPr bwMode="auto">
          <a:xfrm>
            <a:off x="6740525" y="2408238"/>
            <a:ext cx="213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200">
                <a:latin typeface="Arial" charset="0"/>
              </a:rPr>
              <a:t>0 or more accepting states…</a:t>
            </a:r>
          </a:p>
        </p:txBody>
      </p:sp>
      <p:grpSp>
        <p:nvGrpSpPr>
          <p:cNvPr id="15396" name="Group 29"/>
          <p:cNvGrpSpPr>
            <a:grpSpLocks/>
          </p:cNvGrpSpPr>
          <p:nvPr/>
        </p:nvGrpSpPr>
        <p:grpSpPr bwMode="auto">
          <a:xfrm>
            <a:off x="436563" y="1001713"/>
            <a:ext cx="8218487" cy="180975"/>
            <a:chOff x="295" y="1311"/>
            <a:chExt cx="5177" cy="114"/>
          </a:xfrm>
        </p:grpSpPr>
        <p:sp>
          <p:nvSpPr>
            <p:cNvPr id="15397" name="Rectangle 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15398" name="Rectangle 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mc:AlternateContent xmlns:mc="http://schemas.openxmlformats.org/markup-compatibility/2006" xmlns:p14="http://schemas.microsoft.com/office/powerpoint/2010/main">
        <mc:Choice Requires="p14">
          <p:contentPart p14:bwMode="auto" r:id="rId3">
            <p14:nvContentPartPr>
              <p14:cNvPr id="15362" name="Ink 30"/>
              <p14:cNvContentPartPr>
                <a14:cpLocks xmlns:a14="http://schemas.microsoft.com/office/drawing/2010/main" noRot="1" noChangeAspect="1" noEditPoints="1" noChangeArrowheads="1" noChangeShapeType="1"/>
              </p14:cNvContentPartPr>
              <p14:nvPr/>
            </p14:nvContentPartPr>
            <p14:xfrm>
              <a:off x="2832100" y="2325688"/>
              <a:ext cx="522288" cy="338137"/>
            </p14:xfrm>
          </p:contentPart>
        </mc:Choice>
        <mc:Fallback xmlns="">
          <p:pic>
            <p:nvPicPr>
              <p:cNvPr id="15362" name="Ink 30"/>
              <p:cNvPicPr>
                <a:picLocks noRot="1" noChangeAspect="1" noEditPoints="1" noChangeArrowheads="1" noChangeShapeType="1"/>
              </p:cNvPicPr>
              <p:nvPr/>
            </p:nvPicPr>
            <p:blipFill>
              <a:blip r:embed="rId4"/>
              <a:stretch>
                <a:fillRect/>
              </a:stretch>
            </p:blipFill>
            <p:spPr>
              <a:xfrm>
                <a:off x="2818062" y="2319206"/>
                <a:ext cx="542445" cy="35902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31"/>
              <p14:cNvContentPartPr>
                <a14:cpLocks xmlns:a14="http://schemas.microsoft.com/office/drawing/2010/main" noRot="1" noChangeAspect="1" noEditPoints="1" noChangeArrowheads="1" noChangeShapeType="1"/>
              </p14:cNvContentPartPr>
              <p14:nvPr/>
            </p14:nvContentPartPr>
            <p14:xfrm>
              <a:off x="4222750" y="3571875"/>
              <a:ext cx="371475" cy="530225"/>
            </p14:xfrm>
          </p:contentPart>
        </mc:Choice>
        <mc:Fallback xmlns="">
          <p:pic>
            <p:nvPicPr>
              <p:cNvPr id="15363" name="Ink 31"/>
              <p:cNvPicPr>
                <a:picLocks noRot="1" noChangeAspect="1" noEditPoints="1" noChangeArrowheads="1" noChangeShapeType="1"/>
              </p:cNvPicPr>
              <p:nvPr/>
            </p:nvPicPr>
            <p:blipFill>
              <a:blip r:embed="rId6"/>
              <a:stretch>
                <a:fillRect/>
              </a:stretch>
            </p:blipFill>
            <p:spPr>
              <a:xfrm>
                <a:off x="4214831" y="3563230"/>
                <a:ext cx="393792" cy="5529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4" name="Ink 32"/>
              <p14:cNvContentPartPr>
                <a14:cpLocks xmlns:a14="http://schemas.microsoft.com/office/drawing/2010/main" noRot="1" noChangeAspect="1" noEditPoints="1" noChangeArrowheads="1" noChangeShapeType="1"/>
              </p14:cNvContentPartPr>
              <p14:nvPr/>
            </p14:nvContentPartPr>
            <p14:xfrm>
              <a:off x="377825" y="3608388"/>
              <a:ext cx="5726113" cy="2416175"/>
            </p14:xfrm>
          </p:contentPart>
        </mc:Choice>
        <mc:Fallback xmlns="">
          <p:pic>
            <p:nvPicPr>
              <p:cNvPr id="15364" name="Ink 32"/>
              <p:cNvPicPr>
                <a:picLocks noRot="1" noChangeAspect="1" noEditPoints="1" noChangeArrowheads="1" noChangeShapeType="1"/>
              </p:cNvPicPr>
              <p:nvPr/>
            </p:nvPicPr>
            <p:blipFill>
              <a:blip r:embed="rId8"/>
              <a:stretch>
                <a:fillRect/>
              </a:stretch>
            </p:blipFill>
            <p:spPr>
              <a:xfrm>
                <a:off x="363425" y="3604068"/>
                <a:ext cx="5754553" cy="24341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5" name="Ink 33"/>
              <p14:cNvContentPartPr>
                <a14:cpLocks xmlns:a14="http://schemas.microsoft.com/office/drawing/2010/main" noRot="1" noChangeAspect="1" noEditPoints="1" noChangeArrowheads="1" noChangeShapeType="1"/>
              </p14:cNvContentPartPr>
              <p14:nvPr/>
            </p14:nvContentPartPr>
            <p14:xfrm>
              <a:off x="2162175" y="4187825"/>
              <a:ext cx="246063" cy="369888"/>
            </p14:xfrm>
          </p:contentPart>
        </mc:Choice>
        <mc:Fallback xmlns="">
          <p:pic>
            <p:nvPicPr>
              <p:cNvPr id="15365" name="Ink 33"/>
              <p:cNvPicPr>
                <a:picLocks noRot="1" noChangeAspect="1" noEditPoints="1" noChangeArrowheads="1" noChangeShapeType="1"/>
              </p:cNvPicPr>
              <p:nvPr/>
            </p:nvPicPr>
            <p:blipFill>
              <a:blip r:embed="rId10"/>
              <a:stretch>
                <a:fillRect/>
              </a:stretch>
            </p:blipFill>
            <p:spPr>
              <a:xfrm>
                <a:off x="2147044" y="4174499"/>
                <a:ext cx="275965" cy="39798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6" name="Ink 34"/>
              <p14:cNvContentPartPr>
                <a14:cpLocks xmlns:a14="http://schemas.microsoft.com/office/drawing/2010/main" noRot="1" noChangeAspect="1" noEditPoints="1" noChangeArrowheads="1" noChangeShapeType="1"/>
              </p14:cNvContentPartPr>
              <p14:nvPr/>
            </p14:nvContentPartPr>
            <p14:xfrm>
              <a:off x="1085850" y="5362575"/>
              <a:ext cx="160338" cy="309563"/>
            </p14:xfrm>
          </p:contentPart>
        </mc:Choice>
        <mc:Fallback xmlns="">
          <p:pic>
            <p:nvPicPr>
              <p:cNvPr id="15366" name="Ink 34"/>
              <p:cNvPicPr>
                <a:picLocks noRot="1" noChangeAspect="1" noEditPoints="1" noChangeArrowheads="1" noChangeShapeType="1"/>
              </p:cNvPicPr>
              <p:nvPr/>
            </p:nvPicPr>
            <p:blipFill>
              <a:blip r:embed="rId12"/>
              <a:stretch>
                <a:fillRect/>
              </a:stretch>
            </p:blipFill>
            <p:spPr>
              <a:xfrm>
                <a:off x="1075401" y="5348177"/>
                <a:ext cx="175831" cy="33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67" name="Ink 35"/>
              <p14:cNvContentPartPr>
                <a14:cpLocks xmlns:a14="http://schemas.microsoft.com/office/drawing/2010/main" noRot="1" noChangeAspect="1" noEditPoints="1" noChangeArrowheads="1" noChangeShapeType="1"/>
              </p14:cNvContentPartPr>
              <p14:nvPr/>
            </p14:nvContentPartPr>
            <p14:xfrm>
              <a:off x="1557338" y="5738813"/>
              <a:ext cx="869950" cy="595312"/>
            </p14:xfrm>
          </p:contentPart>
        </mc:Choice>
        <mc:Fallback xmlns="">
          <p:pic>
            <p:nvPicPr>
              <p:cNvPr id="15367" name="Ink 35"/>
              <p:cNvPicPr>
                <a:picLocks noRot="1" noChangeAspect="1" noEditPoints="1" noChangeArrowheads="1" noChangeShapeType="1"/>
              </p:cNvPicPr>
              <p:nvPr/>
            </p:nvPicPr>
            <p:blipFill>
              <a:blip r:embed="rId14"/>
              <a:stretch>
                <a:fillRect/>
              </a:stretch>
            </p:blipFill>
            <p:spPr>
              <a:xfrm>
                <a:off x="1547980" y="5724056"/>
                <a:ext cx="893345" cy="62410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68" name="Ink 36"/>
              <p14:cNvContentPartPr>
                <a14:cpLocks xmlns:a14="http://schemas.microsoft.com/office/drawing/2010/main" noRot="1" noChangeAspect="1" noEditPoints="1" noChangeArrowheads="1" noChangeShapeType="1"/>
              </p14:cNvContentPartPr>
              <p14:nvPr/>
            </p14:nvContentPartPr>
            <p14:xfrm>
              <a:off x="6316663" y="2379663"/>
              <a:ext cx="501650" cy="285750"/>
            </p14:xfrm>
          </p:contentPart>
        </mc:Choice>
        <mc:Fallback xmlns="">
          <p:pic>
            <p:nvPicPr>
              <p:cNvPr id="15368" name="Ink 36"/>
              <p:cNvPicPr>
                <a:picLocks noRot="1" noChangeAspect="1" noEditPoints="1" noChangeArrowheads="1" noChangeShapeType="1"/>
              </p:cNvPicPr>
              <p:nvPr/>
            </p:nvPicPr>
            <p:blipFill>
              <a:blip r:embed="rId16"/>
              <a:stretch>
                <a:fillRect/>
              </a:stretch>
            </p:blipFill>
            <p:spPr>
              <a:xfrm>
                <a:off x="6302978" y="2364548"/>
                <a:ext cx="520736" cy="3149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69" name="Ink 37"/>
              <p14:cNvContentPartPr>
                <a14:cpLocks xmlns:a14="http://schemas.microsoft.com/office/drawing/2010/main" noRot="1" noChangeAspect="1" noEditPoints="1" noChangeArrowheads="1" noChangeShapeType="1"/>
              </p14:cNvContentPartPr>
              <p14:nvPr/>
            </p14:nvContentPartPr>
            <p14:xfrm>
              <a:off x="6626225" y="3930650"/>
              <a:ext cx="1935163" cy="1149350"/>
            </p14:xfrm>
          </p:contentPart>
        </mc:Choice>
        <mc:Fallback xmlns="">
          <p:pic>
            <p:nvPicPr>
              <p:cNvPr id="15369" name="Ink 37"/>
              <p:cNvPicPr>
                <a:picLocks noRot="1" noChangeAspect="1" noEditPoints="1" noChangeArrowheads="1" noChangeShapeType="1"/>
              </p:cNvPicPr>
              <p:nvPr/>
            </p:nvPicPr>
            <p:blipFill>
              <a:blip r:embed="rId18"/>
              <a:stretch>
                <a:fillRect/>
              </a:stretch>
            </p:blipFill>
            <p:spPr>
              <a:xfrm>
                <a:off x="6611467" y="3916972"/>
                <a:ext cx="1964320" cy="117706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70" name="Ink 38"/>
              <p14:cNvContentPartPr>
                <a14:cpLocks xmlns:a14="http://schemas.microsoft.com/office/drawing/2010/main" noRot="1" noChangeAspect="1" noEditPoints="1" noChangeArrowheads="1" noChangeShapeType="1"/>
              </p14:cNvContentPartPr>
              <p14:nvPr/>
            </p14:nvContentPartPr>
            <p14:xfrm>
              <a:off x="6761163" y="4930775"/>
              <a:ext cx="903287" cy="1397000"/>
            </p14:xfrm>
          </p:contentPart>
        </mc:Choice>
        <mc:Fallback xmlns="">
          <p:pic>
            <p:nvPicPr>
              <p:cNvPr id="15370" name="Ink 38"/>
              <p:cNvPicPr>
                <a:picLocks noRot="1" noChangeAspect="1" noEditPoints="1" noChangeArrowheads="1" noChangeShapeType="1"/>
              </p:cNvPicPr>
              <p:nvPr/>
            </p:nvPicPr>
            <p:blipFill>
              <a:blip r:embed="rId20"/>
              <a:stretch>
                <a:fillRect/>
              </a:stretch>
            </p:blipFill>
            <p:spPr>
              <a:xfrm>
                <a:off x="6747133" y="4917443"/>
                <a:ext cx="931706" cy="1424385"/>
              </a:xfrm>
              <a:prstGeom prst="rect">
                <a:avLst/>
              </a:prstGeom>
            </p:spPr>
          </p:pic>
        </mc:Fallback>
      </mc:AlternateContent>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216025" y="171450"/>
            <a:ext cx="4975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Regex         NFA</a:t>
            </a:r>
          </a:p>
        </p:txBody>
      </p:sp>
      <p:sp>
        <p:nvSpPr>
          <p:cNvPr id="40963" name="Line 3"/>
          <p:cNvSpPr>
            <a:spLocks noChangeShapeType="1"/>
          </p:cNvSpPr>
          <p:nvPr/>
        </p:nvSpPr>
        <p:spPr bwMode="auto">
          <a:xfrm>
            <a:off x="3365500" y="609600"/>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4" name="Rectangle 4"/>
          <p:cNvSpPr>
            <a:spLocks noChangeArrowheads="1"/>
          </p:cNvSpPr>
          <p:nvPr/>
        </p:nvSpPr>
        <p:spPr bwMode="auto">
          <a:xfrm>
            <a:off x="852488" y="3198813"/>
            <a:ext cx="60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40965" name="Rectangle 5"/>
          <p:cNvSpPr>
            <a:spLocks noChangeArrowheads="1"/>
          </p:cNvSpPr>
          <p:nvPr/>
        </p:nvSpPr>
        <p:spPr bwMode="auto">
          <a:xfrm>
            <a:off x="7608888" y="320040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40966" name="Rectangle 6"/>
          <p:cNvSpPr>
            <a:spLocks noChangeArrowheads="1"/>
          </p:cNvSpPr>
          <p:nvPr/>
        </p:nvSpPr>
        <p:spPr bwMode="auto">
          <a:xfrm>
            <a:off x="4146550" y="32004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ab</a:t>
            </a:r>
          </a:p>
        </p:txBody>
      </p:sp>
      <p:sp>
        <p:nvSpPr>
          <p:cNvPr id="40967" name="Text Box 7"/>
          <p:cNvSpPr txBox="1">
            <a:spLocks noChangeArrowheads="1"/>
          </p:cNvSpPr>
          <p:nvPr/>
        </p:nvSpPr>
        <p:spPr bwMode="auto">
          <a:xfrm>
            <a:off x="331788" y="1208088"/>
            <a:ext cx="823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t>Suppose </a:t>
            </a:r>
            <a:r>
              <a:rPr lang="en-US" altLang="en-US" sz="2400">
                <a:solidFill>
                  <a:srgbClr val="0000FF"/>
                </a:solidFill>
                <a:latin typeface="Arial" charset="0"/>
              </a:rPr>
              <a:t>a</a:t>
            </a:r>
            <a:r>
              <a:rPr lang="en-US" altLang="en-US" sz="2400"/>
              <a:t> and </a:t>
            </a:r>
            <a:r>
              <a:rPr lang="en-US" altLang="en-US" sz="2400">
                <a:solidFill>
                  <a:srgbClr val="0000FF"/>
                </a:solidFill>
                <a:latin typeface="Arial" charset="0"/>
              </a:rPr>
              <a:t>b</a:t>
            </a:r>
            <a:r>
              <a:rPr lang="en-US" altLang="en-US" sz="2400"/>
              <a:t> are regular expressions with equivalent NFAs:</a:t>
            </a:r>
          </a:p>
        </p:txBody>
      </p:sp>
      <p:sp>
        <p:nvSpPr>
          <p:cNvPr id="40968" name="Text Box 8"/>
          <p:cNvSpPr txBox="1">
            <a:spLocks noChangeArrowheads="1"/>
          </p:cNvSpPr>
          <p:nvPr/>
        </p:nvSpPr>
        <p:spPr bwMode="auto">
          <a:xfrm>
            <a:off x="6883400" y="249238"/>
            <a:ext cx="19367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200">
                <a:solidFill>
                  <a:schemeClr val="folHlink"/>
                </a:solidFill>
                <a:latin typeface="Arial" charset="0"/>
              </a:rPr>
              <a:t>building our machine from available components</a:t>
            </a:r>
          </a:p>
        </p:txBody>
      </p:sp>
      <p:sp>
        <p:nvSpPr>
          <p:cNvPr id="40969" name="Text Box 9"/>
          <p:cNvSpPr txBox="1">
            <a:spLocks noChangeArrowheads="1"/>
          </p:cNvSpPr>
          <p:nvPr/>
        </p:nvSpPr>
        <p:spPr bwMode="auto">
          <a:xfrm>
            <a:off x="304800" y="2743200"/>
            <a:ext cx="625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1800">
                <a:solidFill>
                  <a:srgbClr val="0000FF"/>
                </a:solidFill>
                <a:latin typeface="Arial" charset="0"/>
              </a:rPr>
              <a:t>What NFAs will these </a:t>
            </a:r>
            <a:r>
              <a:rPr lang="en-US" altLang="en-US" sz="1800" u="sng">
                <a:solidFill>
                  <a:srgbClr val="0000FF"/>
                </a:solidFill>
                <a:latin typeface="Arial" charset="0"/>
              </a:rPr>
              <a:t>composite</a:t>
            </a:r>
            <a:r>
              <a:rPr lang="en-US" altLang="en-US" sz="1800">
                <a:solidFill>
                  <a:srgbClr val="0000FF"/>
                </a:solidFill>
                <a:latin typeface="Arial" charset="0"/>
              </a:rPr>
              <a:t> regular expressions be?</a:t>
            </a:r>
          </a:p>
        </p:txBody>
      </p:sp>
      <p:sp>
        <p:nvSpPr>
          <p:cNvPr id="40970" name="Line 10"/>
          <p:cNvSpPr>
            <a:spLocks noChangeShapeType="1"/>
          </p:cNvSpPr>
          <p:nvPr/>
        </p:nvSpPr>
        <p:spPr bwMode="auto">
          <a:xfrm>
            <a:off x="2770188"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1" name="Line 11"/>
          <p:cNvSpPr>
            <a:spLocks noChangeShapeType="1"/>
          </p:cNvSpPr>
          <p:nvPr/>
        </p:nvSpPr>
        <p:spPr bwMode="auto">
          <a:xfrm>
            <a:off x="6373813" y="3322638"/>
            <a:ext cx="0" cy="3248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2" name="Rectangle 12"/>
          <p:cNvSpPr>
            <a:spLocks noChangeArrowheads="1"/>
          </p:cNvSpPr>
          <p:nvPr/>
        </p:nvSpPr>
        <p:spPr bwMode="auto">
          <a:xfrm>
            <a:off x="1657350" y="18176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3" name="Rectangle 13"/>
          <p:cNvSpPr>
            <a:spLocks noChangeArrowheads="1"/>
          </p:cNvSpPr>
          <p:nvPr/>
        </p:nvSpPr>
        <p:spPr bwMode="auto">
          <a:xfrm>
            <a:off x="1828800" y="19431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a</a:t>
            </a:r>
          </a:p>
        </p:txBody>
      </p:sp>
      <p:sp>
        <p:nvSpPr>
          <p:cNvPr id="40974" name="Oval 14"/>
          <p:cNvSpPr>
            <a:spLocks noChangeArrowheads="1"/>
          </p:cNvSpPr>
          <p:nvPr/>
        </p:nvSpPr>
        <p:spPr bwMode="auto">
          <a:xfrm>
            <a:off x="2260600" y="1985963"/>
            <a:ext cx="439738"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5" name="Oval 15"/>
          <p:cNvSpPr>
            <a:spLocks noChangeArrowheads="1"/>
          </p:cNvSpPr>
          <p:nvPr/>
        </p:nvSpPr>
        <p:spPr bwMode="auto">
          <a:xfrm>
            <a:off x="2309813"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6" name="Rectangle 16"/>
          <p:cNvSpPr>
            <a:spLocks noChangeArrowheads="1"/>
          </p:cNvSpPr>
          <p:nvPr/>
        </p:nvSpPr>
        <p:spPr bwMode="auto">
          <a:xfrm>
            <a:off x="5105400" y="1804988"/>
            <a:ext cx="1208088"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77" name="Rectangle 17"/>
          <p:cNvSpPr>
            <a:spLocks noChangeArrowheads="1"/>
          </p:cNvSpPr>
          <p:nvPr/>
        </p:nvSpPr>
        <p:spPr bwMode="auto">
          <a:xfrm>
            <a:off x="5248275" y="1930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2400">
                <a:solidFill>
                  <a:srgbClr val="0000FF"/>
                </a:solidFill>
                <a:latin typeface="Arial" charset="0"/>
              </a:rPr>
              <a:t>b</a:t>
            </a:r>
          </a:p>
        </p:txBody>
      </p:sp>
      <p:sp>
        <p:nvSpPr>
          <p:cNvPr id="40978" name="Freeform 18"/>
          <p:cNvSpPr>
            <a:spLocks/>
          </p:cNvSpPr>
          <p:nvPr/>
        </p:nvSpPr>
        <p:spPr bwMode="auto">
          <a:xfrm>
            <a:off x="1460500" y="20097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9" name="Freeform 19"/>
          <p:cNvSpPr>
            <a:spLocks/>
          </p:cNvSpPr>
          <p:nvPr/>
        </p:nvSpPr>
        <p:spPr bwMode="auto">
          <a:xfrm>
            <a:off x="4911725" y="1997075"/>
            <a:ext cx="180975" cy="331788"/>
          </a:xfrm>
          <a:custGeom>
            <a:avLst/>
            <a:gdLst>
              <a:gd name="T0" fmla="*/ 0 w 114"/>
              <a:gd name="T1" fmla="*/ 0 h 209"/>
              <a:gd name="T2" fmla="*/ 0 w 114"/>
              <a:gd name="T3" fmla="*/ 2147483647 h 209"/>
              <a:gd name="T4" fmla="*/ 2147483647 w 114"/>
              <a:gd name="T5" fmla="*/ 2147483647 h 209"/>
              <a:gd name="T6" fmla="*/ 0 w 114"/>
              <a:gd name="T7" fmla="*/ 0 h 209"/>
              <a:gd name="T8" fmla="*/ 0 60000 65536"/>
              <a:gd name="T9" fmla="*/ 0 60000 65536"/>
              <a:gd name="T10" fmla="*/ 0 60000 65536"/>
              <a:gd name="T11" fmla="*/ 0 60000 65536"/>
              <a:gd name="T12" fmla="*/ 0 w 114"/>
              <a:gd name="T13" fmla="*/ 0 h 209"/>
              <a:gd name="T14" fmla="*/ 114 w 114"/>
              <a:gd name="T15" fmla="*/ 209 h 209"/>
            </a:gdLst>
            <a:ahLst/>
            <a:cxnLst>
              <a:cxn ang="T8">
                <a:pos x="T0" y="T1"/>
              </a:cxn>
              <a:cxn ang="T9">
                <a:pos x="T2" y="T3"/>
              </a:cxn>
              <a:cxn ang="T10">
                <a:pos x="T4" y="T5"/>
              </a:cxn>
              <a:cxn ang="T11">
                <a:pos x="T6" y="T7"/>
              </a:cxn>
            </a:cxnLst>
            <a:rect l="T12" t="T13" r="T14" b="T15"/>
            <a:pathLst>
              <a:path w="114" h="209">
                <a:moveTo>
                  <a:pt x="0" y="0"/>
                </a:moveTo>
                <a:lnTo>
                  <a:pt x="0" y="209"/>
                </a:lnTo>
                <a:lnTo>
                  <a:pt x="114" y="96"/>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80" name="Line 20"/>
          <p:cNvSpPr>
            <a:spLocks noChangeShapeType="1"/>
          </p:cNvSpPr>
          <p:nvPr/>
        </p:nvSpPr>
        <p:spPr bwMode="auto">
          <a:xfrm>
            <a:off x="2203450" y="2022475"/>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21"/>
          <p:cNvSpPr>
            <a:spLocks noChangeShapeType="1"/>
          </p:cNvSpPr>
          <p:nvPr/>
        </p:nvSpPr>
        <p:spPr bwMode="auto">
          <a:xfrm>
            <a:off x="2655888" y="2303463"/>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Oval 22"/>
          <p:cNvSpPr>
            <a:spLocks noChangeArrowheads="1"/>
          </p:cNvSpPr>
          <p:nvPr/>
        </p:nvSpPr>
        <p:spPr bwMode="auto">
          <a:xfrm>
            <a:off x="5675313" y="1985963"/>
            <a:ext cx="439737" cy="3968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83" name="Oval 23"/>
          <p:cNvSpPr>
            <a:spLocks noChangeArrowheads="1"/>
          </p:cNvSpPr>
          <p:nvPr/>
        </p:nvSpPr>
        <p:spPr bwMode="auto">
          <a:xfrm>
            <a:off x="5724525" y="2032000"/>
            <a:ext cx="342900" cy="3016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84" name="Line 24"/>
          <p:cNvSpPr>
            <a:spLocks noChangeShapeType="1"/>
          </p:cNvSpPr>
          <p:nvPr/>
        </p:nvSpPr>
        <p:spPr bwMode="auto">
          <a:xfrm>
            <a:off x="5618163" y="2022475"/>
            <a:ext cx="96837"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5" name="Line 25"/>
          <p:cNvSpPr>
            <a:spLocks noChangeShapeType="1"/>
          </p:cNvSpPr>
          <p:nvPr/>
        </p:nvSpPr>
        <p:spPr bwMode="auto">
          <a:xfrm>
            <a:off x="6070600" y="2303463"/>
            <a:ext cx="96838" cy="28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6" name="Text Box 26"/>
          <p:cNvSpPr txBox="1">
            <a:spLocks noChangeArrowheads="1"/>
          </p:cNvSpPr>
          <p:nvPr/>
        </p:nvSpPr>
        <p:spPr bwMode="auto">
          <a:xfrm>
            <a:off x="6740525" y="2408238"/>
            <a:ext cx="2132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1200">
                <a:latin typeface="Arial" charset="0"/>
              </a:rPr>
              <a:t>0 or more accepting states…</a:t>
            </a:r>
          </a:p>
        </p:txBody>
      </p:sp>
      <p:grpSp>
        <p:nvGrpSpPr>
          <p:cNvPr id="40987" name="Group 27"/>
          <p:cNvGrpSpPr>
            <a:grpSpLocks/>
          </p:cNvGrpSpPr>
          <p:nvPr/>
        </p:nvGrpSpPr>
        <p:grpSpPr bwMode="auto">
          <a:xfrm>
            <a:off x="436563" y="1001713"/>
            <a:ext cx="8218487" cy="180975"/>
            <a:chOff x="295" y="1311"/>
            <a:chExt cx="5177" cy="114"/>
          </a:xfrm>
        </p:grpSpPr>
        <p:sp>
          <p:nvSpPr>
            <p:cNvPr id="41012" name="Rectangle 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1013" name="Rectangle 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40988" name="Oval 30"/>
          <p:cNvSpPr>
            <a:spLocks noChangeArrowheads="1"/>
          </p:cNvSpPr>
          <p:nvPr/>
        </p:nvSpPr>
        <p:spPr bwMode="auto">
          <a:xfrm>
            <a:off x="414338" y="47291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0989" name="Text Box 31"/>
          <p:cNvSpPr txBox="1">
            <a:spLocks noChangeArrowheads="1"/>
          </p:cNvSpPr>
          <p:nvPr/>
        </p:nvSpPr>
        <p:spPr bwMode="auto">
          <a:xfrm>
            <a:off x="546100" y="48895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40990" name="Freeform 32"/>
          <p:cNvSpPr>
            <a:spLocks/>
          </p:cNvSpPr>
          <p:nvPr/>
        </p:nvSpPr>
        <p:spPr bwMode="auto">
          <a:xfrm>
            <a:off x="217488" y="49022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0991" name="Picture 33"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4508500"/>
            <a:ext cx="15938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34" descr="Picture 5"/>
          <p:cNvPicPr>
            <a:picLocks noChangeAspect="1" noChangeArrowheads="1"/>
          </p:cNvPicPr>
          <p:nvPr/>
        </p:nvPicPr>
        <p:blipFill>
          <a:blip r:embed="rId4">
            <a:extLst>
              <a:ext uri="{28A0092B-C50C-407E-A947-70E740481C1C}">
                <a14:useLocalDpi xmlns:a14="http://schemas.microsoft.com/office/drawing/2010/main" val="0"/>
              </a:ext>
            </a:extLst>
          </a:blip>
          <a:srcRect l="13719" r="23668"/>
          <a:stretch>
            <a:fillRect/>
          </a:stretch>
        </p:blipFill>
        <p:spPr bwMode="auto">
          <a:xfrm>
            <a:off x="5067300" y="4511675"/>
            <a:ext cx="9953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3" name="Text Box 35"/>
          <p:cNvSpPr txBox="1">
            <a:spLocks noChangeArrowheads="1"/>
          </p:cNvSpPr>
          <p:nvPr/>
        </p:nvSpPr>
        <p:spPr bwMode="auto">
          <a:xfrm>
            <a:off x="3276600" y="5410200"/>
            <a:ext cx="2479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sequential machine - watch out for accepting states!</a:t>
            </a:r>
          </a:p>
        </p:txBody>
      </p:sp>
      <p:pic>
        <p:nvPicPr>
          <p:cNvPr id="40994" name="Picture 36" descr="Picture 5"/>
          <p:cNvPicPr>
            <a:picLocks noChangeAspect="1" noChangeArrowheads="1"/>
          </p:cNvPicPr>
          <p:nvPr/>
        </p:nvPicPr>
        <p:blipFill>
          <a:blip r:embed="rId4">
            <a:extLst>
              <a:ext uri="{28A0092B-C50C-407E-A947-70E740481C1C}">
                <a14:useLocalDpi xmlns:a14="http://schemas.microsoft.com/office/drawing/2010/main" val="0"/>
              </a:ext>
            </a:extLst>
          </a:blip>
          <a:srcRect l="14342" r="23772"/>
          <a:stretch>
            <a:fillRect/>
          </a:stretch>
        </p:blipFill>
        <p:spPr bwMode="auto">
          <a:xfrm>
            <a:off x="1328738" y="5491163"/>
            <a:ext cx="10001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7" descr="Picture 4"/>
          <p:cNvPicPr>
            <a:picLocks noChangeAspect="1" noChangeArrowheads="1"/>
          </p:cNvPicPr>
          <p:nvPr/>
        </p:nvPicPr>
        <p:blipFill>
          <a:blip r:embed="rId5">
            <a:extLst>
              <a:ext uri="{28A0092B-C50C-407E-A947-70E740481C1C}">
                <a14:useLocalDpi xmlns:a14="http://schemas.microsoft.com/office/drawing/2010/main" val="0"/>
              </a:ext>
            </a:extLst>
          </a:blip>
          <a:srcRect l="14166" r="22769"/>
          <a:stretch>
            <a:fillRect/>
          </a:stretch>
        </p:blipFill>
        <p:spPr bwMode="auto">
          <a:xfrm>
            <a:off x="1360488" y="3770313"/>
            <a:ext cx="9540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6" name="Line 38"/>
          <p:cNvSpPr>
            <a:spLocks noChangeShapeType="1"/>
          </p:cNvSpPr>
          <p:nvPr/>
        </p:nvSpPr>
        <p:spPr bwMode="auto">
          <a:xfrm flipV="1">
            <a:off x="881063" y="4152900"/>
            <a:ext cx="452437" cy="595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7" name="Text Box 39"/>
          <p:cNvSpPr txBox="1">
            <a:spLocks noChangeArrowheads="1"/>
          </p:cNvSpPr>
          <p:nvPr/>
        </p:nvSpPr>
        <p:spPr bwMode="auto">
          <a:xfrm>
            <a:off x="846138" y="42068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0998" name="Text Box 40"/>
          <p:cNvSpPr txBox="1">
            <a:spLocks noChangeArrowheads="1"/>
          </p:cNvSpPr>
          <p:nvPr/>
        </p:nvSpPr>
        <p:spPr bwMode="auto">
          <a:xfrm>
            <a:off x="815975" y="551021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0999" name="Line 41"/>
          <p:cNvSpPr>
            <a:spLocks noChangeShapeType="1"/>
          </p:cNvSpPr>
          <p:nvPr/>
        </p:nvSpPr>
        <p:spPr bwMode="auto">
          <a:xfrm>
            <a:off x="868363" y="5380038"/>
            <a:ext cx="441325" cy="466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0" name="Text Box 42"/>
          <p:cNvSpPr txBox="1">
            <a:spLocks noChangeArrowheads="1"/>
          </p:cNvSpPr>
          <p:nvPr/>
        </p:nvSpPr>
        <p:spPr bwMode="auto">
          <a:xfrm>
            <a:off x="152400" y="6324600"/>
            <a:ext cx="2479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parallel machine: NFA!</a:t>
            </a:r>
          </a:p>
        </p:txBody>
      </p:sp>
      <p:sp>
        <p:nvSpPr>
          <p:cNvPr id="41001" name="Text Box 43"/>
          <p:cNvSpPr txBox="1">
            <a:spLocks noChangeArrowheads="1"/>
          </p:cNvSpPr>
          <p:nvPr/>
        </p:nvSpPr>
        <p:spPr bwMode="auto">
          <a:xfrm>
            <a:off x="4576763" y="45116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1002" name="Line 44"/>
          <p:cNvSpPr>
            <a:spLocks noChangeShapeType="1"/>
          </p:cNvSpPr>
          <p:nvPr/>
        </p:nvSpPr>
        <p:spPr bwMode="auto">
          <a:xfrm>
            <a:off x="4324350" y="4837113"/>
            <a:ext cx="727075" cy="34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3" name="Oval 45"/>
          <p:cNvSpPr>
            <a:spLocks noChangeArrowheads="1"/>
          </p:cNvSpPr>
          <p:nvPr/>
        </p:nvSpPr>
        <p:spPr bwMode="auto">
          <a:xfrm>
            <a:off x="6742113" y="54403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1004" name="Text Box 46"/>
          <p:cNvSpPr txBox="1">
            <a:spLocks noChangeArrowheads="1"/>
          </p:cNvSpPr>
          <p:nvPr/>
        </p:nvSpPr>
        <p:spPr bwMode="auto">
          <a:xfrm>
            <a:off x="6873875" y="56007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41005" name="Freeform 47"/>
          <p:cNvSpPr>
            <a:spLocks/>
          </p:cNvSpPr>
          <p:nvPr/>
        </p:nvSpPr>
        <p:spPr bwMode="auto">
          <a:xfrm>
            <a:off x="6545263" y="56134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6" name="Line 48"/>
          <p:cNvSpPr>
            <a:spLocks noChangeShapeType="1"/>
          </p:cNvSpPr>
          <p:nvPr/>
        </p:nvSpPr>
        <p:spPr bwMode="auto">
          <a:xfrm flipV="1">
            <a:off x="7208838" y="4864100"/>
            <a:ext cx="452437" cy="595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7" name="Text Box 49"/>
          <p:cNvSpPr txBox="1">
            <a:spLocks noChangeArrowheads="1"/>
          </p:cNvSpPr>
          <p:nvPr/>
        </p:nvSpPr>
        <p:spPr bwMode="auto">
          <a:xfrm>
            <a:off x="7173913" y="491807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pic>
        <p:nvPicPr>
          <p:cNvPr id="41008" name="Picture 50" descr="Picture 4"/>
          <p:cNvPicPr>
            <a:picLocks noChangeAspect="1" noChangeArrowheads="1"/>
          </p:cNvPicPr>
          <p:nvPr/>
        </p:nvPicPr>
        <p:blipFill>
          <a:blip r:embed="rId5">
            <a:extLst>
              <a:ext uri="{28A0092B-C50C-407E-A947-70E740481C1C}">
                <a14:useLocalDpi xmlns:a14="http://schemas.microsoft.com/office/drawing/2010/main" val="0"/>
              </a:ext>
            </a:extLst>
          </a:blip>
          <a:srcRect l="14166" r="22769"/>
          <a:stretch>
            <a:fillRect/>
          </a:stretch>
        </p:blipFill>
        <p:spPr bwMode="auto">
          <a:xfrm>
            <a:off x="7699375" y="4529138"/>
            <a:ext cx="9540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9" name="Freeform 51"/>
          <p:cNvSpPr>
            <a:spLocks/>
          </p:cNvSpPr>
          <p:nvPr/>
        </p:nvSpPr>
        <p:spPr bwMode="auto">
          <a:xfrm>
            <a:off x="7224713" y="4076700"/>
            <a:ext cx="1649412" cy="914400"/>
          </a:xfrm>
          <a:custGeom>
            <a:avLst/>
            <a:gdLst>
              <a:gd name="T0" fmla="*/ 2147483647 w 1039"/>
              <a:gd name="T1" fmla="*/ 2147483647 h 576"/>
              <a:gd name="T2" fmla="*/ 2147483647 w 1039"/>
              <a:gd name="T3" fmla="*/ 2147483647 h 576"/>
              <a:gd name="T4" fmla="*/ 2147483647 w 1039"/>
              <a:gd name="T5" fmla="*/ 2147483647 h 576"/>
              <a:gd name="T6" fmla="*/ 2147483647 w 1039"/>
              <a:gd name="T7" fmla="*/ 2147483647 h 576"/>
              <a:gd name="T8" fmla="*/ 2147483647 w 1039"/>
              <a:gd name="T9" fmla="*/ 2147483647 h 576"/>
              <a:gd name="T10" fmla="*/ 2147483647 w 1039"/>
              <a:gd name="T11" fmla="*/ 2147483647 h 576"/>
              <a:gd name="T12" fmla="*/ 2147483647 w 1039"/>
              <a:gd name="T13" fmla="*/ 2147483647 h 576"/>
              <a:gd name="T14" fmla="*/ 2147483647 w 1039"/>
              <a:gd name="T15" fmla="*/ 0 h 576"/>
              <a:gd name="T16" fmla="*/ 2147483647 w 1039"/>
              <a:gd name="T17" fmla="*/ 2147483647 h 576"/>
              <a:gd name="T18" fmla="*/ 2147483647 w 1039"/>
              <a:gd name="T19" fmla="*/ 2147483647 h 576"/>
              <a:gd name="T20" fmla="*/ 2147483647 w 1039"/>
              <a:gd name="T21" fmla="*/ 2147483647 h 576"/>
              <a:gd name="T22" fmla="*/ 2147483647 w 1039"/>
              <a:gd name="T23" fmla="*/ 2147483647 h 576"/>
              <a:gd name="T24" fmla="*/ 2147483647 w 1039"/>
              <a:gd name="T25" fmla="*/ 2147483647 h 576"/>
              <a:gd name="T26" fmla="*/ 2147483647 w 1039"/>
              <a:gd name="T27" fmla="*/ 2147483647 h 576"/>
              <a:gd name="T28" fmla="*/ 2147483647 w 1039"/>
              <a:gd name="T29" fmla="*/ 2147483647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9"/>
              <a:gd name="T46" fmla="*/ 0 h 576"/>
              <a:gd name="T47" fmla="*/ 1039 w 1039"/>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9" h="576">
                <a:moveTo>
                  <a:pt x="814" y="576"/>
                </a:moveTo>
                <a:cubicBezTo>
                  <a:pt x="846" y="574"/>
                  <a:pt x="878" y="575"/>
                  <a:pt x="909" y="569"/>
                </a:cubicBezTo>
                <a:cubicBezTo>
                  <a:pt x="934" y="564"/>
                  <a:pt x="952" y="527"/>
                  <a:pt x="972" y="513"/>
                </a:cubicBezTo>
                <a:cubicBezTo>
                  <a:pt x="983" y="497"/>
                  <a:pt x="993" y="482"/>
                  <a:pt x="1004" y="466"/>
                </a:cubicBezTo>
                <a:cubicBezTo>
                  <a:pt x="1039" y="415"/>
                  <a:pt x="1029" y="212"/>
                  <a:pt x="949" y="150"/>
                </a:cubicBezTo>
                <a:cubicBezTo>
                  <a:pt x="897" y="110"/>
                  <a:pt x="843" y="67"/>
                  <a:pt x="783" y="40"/>
                </a:cubicBezTo>
                <a:cubicBezTo>
                  <a:pt x="780" y="39"/>
                  <a:pt x="725" y="20"/>
                  <a:pt x="712" y="16"/>
                </a:cubicBezTo>
                <a:cubicBezTo>
                  <a:pt x="696" y="11"/>
                  <a:pt x="665" y="0"/>
                  <a:pt x="665" y="0"/>
                </a:cubicBezTo>
                <a:cubicBezTo>
                  <a:pt x="483" y="3"/>
                  <a:pt x="302" y="3"/>
                  <a:pt x="120" y="8"/>
                </a:cubicBezTo>
                <a:cubicBezTo>
                  <a:pt x="93" y="9"/>
                  <a:pt x="49" y="48"/>
                  <a:pt x="49" y="48"/>
                </a:cubicBezTo>
                <a:cubicBezTo>
                  <a:pt x="13" y="153"/>
                  <a:pt x="0" y="174"/>
                  <a:pt x="41" y="340"/>
                </a:cubicBezTo>
                <a:cubicBezTo>
                  <a:pt x="45" y="358"/>
                  <a:pt x="78" y="345"/>
                  <a:pt x="96" y="348"/>
                </a:cubicBezTo>
                <a:cubicBezTo>
                  <a:pt x="115" y="403"/>
                  <a:pt x="107" y="379"/>
                  <a:pt x="120" y="419"/>
                </a:cubicBezTo>
                <a:cubicBezTo>
                  <a:pt x="123" y="429"/>
                  <a:pt x="209" y="441"/>
                  <a:pt x="215" y="442"/>
                </a:cubicBezTo>
                <a:cubicBezTo>
                  <a:pt x="227" y="479"/>
                  <a:pt x="240" y="482"/>
                  <a:pt x="278" y="482"/>
                </a:cubicBezTo>
              </a:path>
            </a:pathLst>
          </a:custGeom>
          <a:noFill/>
          <a:ln w="2857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0" name="Text Box 52"/>
          <p:cNvSpPr txBox="1">
            <a:spLocks noChangeArrowheads="1"/>
          </p:cNvSpPr>
          <p:nvPr/>
        </p:nvSpPr>
        <p:spPr bwMode="auto">
          <a:xfrm>
            <a:off x="6535738" y="6284913"/>
            <a:ext cx="2479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t>Loops!</a:t>
            </a:r>
          </a:p>
        </p:txBody>
      </p:sp>
      <p:sp>
        <p:nvSpPr>
          <p:cNvPr id="41011" name="Oval 45"/>
          <p:cNvSpPr>
            <a:spLocks noChangeArrowheads="1"/>
          </p:cNvSpPr>
          <p:nvPr/>
        </p:nvSpPr>
        <p:spPr bwMode="auto">
          <a:xfrm>
            <a:off x="6770688" y="5468938"/>
            <a:ext cx="615950" cy="6159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436563" y="1116013"/>
            <a:ext cx="8218487" cy="180975"/>
            <a:chOff x="295" y="1311"/>
            <a:chExt cx="5177" cy="114"/>
          </a:xfrm>
        </p:grpSpPr>
        <p:sp>
          <p:nvSpPr>
            <p:cNvPr id="4200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200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grpSp>
      <p:sp>
        <p:nvSpPr>
          <p:cNvPr id="41987" name="Text Box 5"/>
          <p:cNvSpPr txBox="1">
            <a:spLocks noChangeArrowheads="1"/>
          </p:cNvSpPr>
          <p:nvPr/>
        </p:nvSpPr>
        <p:spPr bwMode="auto">
          <a:xfrm>
            <a:off x="315913" y="1463675"/>
            <a:ext cx="845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t>This conversion is provided by JFLAP…</a:t>
            </a:r>
          </a:p>
        </p:txBody>
      </p:sp>
      <p:pic>
        <p:nvPicPr>
          <p:cNvPr id="41988" name="Picture 6"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5345113"/>
            <a:ext cx="3497263" cy="1335087"/>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8"/>
          <p:cNvSpPr txBox="1">
            <a:spLocks noChangeArrowheads="1"/>
          </p:cNvSpPr>
          <p:nvPr/>
        </p:nvSpPr>
        <p:spPr bwMode="auto">
          <a:xfrm>
            <a:off x="4383088" y="5410200"/>
            <a:ext cx="984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a:solidFill>
                  <a:srgbClr val="008000"/>
                </a:solidFill>
                <a:latin typeface="Comic Sans MS" pitchFamily="1" charset="0"/>
              </a:rPr>
              <a:t>Entropy wins again!</a:t>
            </a:r>
          </a:p>
        </p:txBody>
      </p:sp>
      <p:sp>
        <p:nvSpPr>
          <p:cNvPr id="41990" name="Text Box 12"/>
          <p:cNvSpPr txBox="1">
            <a:spLocks noChangeArrowheads="1"/>
          </p:cNvSpPr>
          <p:nvPr/>
        </p:nvSpPr>
        <p:spPr bwMode="auto">
          <a:xfrm>
            <a:off x="3962400" y="6248400"/>
            <a:ext cx="925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r"/>
            <a:r>
              <a:rPr lang="en-US" altLang="en-US" sz="900">
                <a:solidFill>
                  <a:srgbClr val="008000"/>
                </a:solidFill>
                <a:latin typeface="Arial" charset="0"/>
                <a:ea typeface="ＭＳ Ｐゴシック" pitchFamily="1" charset="-128"/>
              </a:rPr>
              <a:t>this doesn't look right…</a:t>
            </a:r>
          </a:p>
        </p:txBody>
      </p:sp>
      <p:sp>
        <p:nvSpPr>
          <p:cNvPr id="41991" name="Rectangle 13"/>
          <p:cNvSpPr>
            <a:spLocks noChangeArrowheads="1"/>
          </p:cNvSpPr>
          <p:nvPr/>
        </p:nvSpPr>
        <p:spPr bwMode="auto">
          <a:xfrm>
            <a:off x="3265488" y="2087563"/>
            <a:ext cx="5378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2000">
                <a:latin typeface="Arial" charset="0"/>
              </a:rPr>
              <a:t>L = { w | </a:t>
            </a:r>
            <a:r>
              <a:rPr lang="en-US" altLang="en-US" sz="1400">
                <a:latin typeface="Arial" charset="0"/>
              </a:rPr>
              <a:t>w is a binary number whose value is a power of two</a:t>
            </a:r>
            <a:r>
              <a:rPr lang="en-US" altLang="en-US" sz="2000">
                <a:latin typeface="Arial" charset="0"/>
              </a:rPr>
              <a:t> }</a:t>
            </a:r>
          </a:p>
        </p:txBody>
      </p:sp>
      <p:sp>
        <p:nvSpPr>
          <p:cNvPr id="41992" name="Rectangle 14"/>
          <p:cNvSpPr>
            <a:spLocks noChangeArrowheads="1"/>
          </p:cNvSpPr>
          <p:nvPr/>
        </p:nvSpPr>
        <p:spPr bwMode="auto">
          <a:xfrm>
            <a:off x="6810375" y="2825750"/>
            <a:ext cx="215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spcBef>
                <a:spcPct val="0"/>
              </a:spcBef>
            </a:pPr>
            <a:r>
              <a:rPr lang="en-US" altLang="en-US" sz="1400">
                <a:solidFill>
                  <a:schemeClr val="folHlink"/>
                </a:solidFill>
                <a:latin typeface="Arial" charset="0"/>
              </a:rPr>
              <a:t>or 0 or a power of two +1</a:t>
            </a:r>
          </a:p>
        </p:txBody>
      </p:sp>
      <p:sp>
        <p:nvSpPr>
          <p:cNvPr id="41993" name="Text Box 15"/>
          <p:cNvSpPr txBox="1">
            <a:spLocks noChangeArrowheads="1"/>
          </p:cNvSpPr>
          <p:nvPr/>
        </p:nvSpPr>
        <p:spPr bwMode="auto">
          <a:xfrm>
            <a:off x="342900" y="2057400"/>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a:latin typeface="Arial" charset="0"/>
              </a:rPr>
              <a:t>0*10*</a:t>
            </a:r>
          </a:p>
        </p:txBody>
      </p:sp>
      <p:sp>
        <p:nvSpPr>
          <p:cNvPr id="41994" name="Text Box 16"/>
          <p:cNvSpPr txBox="1">
            <a:spLocks noChangeArrowheads="1"/>
          </p:cNvSpPr>
          <p:nvPr/>
        </p:nvSpPr>
        <p:spPr bwMode="auto">
          <a:xfrm>
            <a:off x="6791325" y="3159125"/>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r>
              <a:rPr lang="en-US" altLang="en-US" sz="2400">
                <a:solidFill>
                  <a:schemeClr val="folHlink"/>
                </a:solidFill>
                <a:latin typeface="Arial" charset="0"/>
              </a:rPr>
              <a:t>0*(</a:t>
            </a:r>
            <a:r>
              <a:rPr lang="en-US" altLang="en-US" sz="2400">
                <a:solidFill>
                  <a:schemeClr val="folHlink"/>
                </a:solidFill>
                <a:latin typeface="Symbol" pitchFamily="1" charset="2"/>
                <a:sym typeface="Symbol" pitchFamily="1" charset="2"/>
              </a:rPr>
              <a:t></a:t>
            </a:r>
            <a:r>
              <a:rPr lang="en-US" altLang="en-US" sz="2400">
                <a:solidFill>
                  <a:schemeClr val="folHlink"/>
                </a:solidFill>
                <a:latin typeface="Arial" charset="0"/>
              </a:rPr>
              <a:t>1)0*(</a:t>
            </a:r>
            <a:r>
              <a:rPr lang="en-US" altLang="en-US" sz="2400">
                <a:solidFill>
                  <a:schemeClr val="folHlink"/>
                </a:solidFill>
                <a:latin typeface="Symbol" pitchFamily="1" charset="2"/>
                <a:sym typeface="Symbol" pitchFamily="1" charset="2"/>
              </a:rPr>
              <a:t></a:t>
            </a:r>
            <a:r>
              <a:rPr lang="en-US" altLang="en-US" sz="2400">
                <a:solidFill>
                  <a:schemeClr val="folHlink"/>
                </a:solidFill>
                <a:latin typeface="Arial" charset="0"/>
              </a:rPr>
              <a:t>1)</a:t>
            </a:r>
          </a:p>
        </p:txBody>
      </p:sp>
      <p:sp>
        <p:nvSpPr>
          <p:cNvPr id="41995" name="Line 17"/>
          <p:cNvSpPr>
            <a:spLocks noChangeShapeType="1"/>
          </p:cNvSpPr>
          <p:nvPr/>
        </p:nvSpPr>
        <p:spPr bwMode="auto">
          <a:xfrm flipH="1">
            <a:off x="2030413" y="2286000"/>
            <a:ext cx="1143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1996" name="Picture 18"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852738"/>
            <a:ext cx="3732213" cy="3594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7" name="Picture 19" descr="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1975" y="2852738"/>
            <a:ext cx="2371725" cy="23447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1998" name="Picture 20" descr="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1088" y="6246813"/>
            <a:ext cx="454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Text Box 21"/>
          <p:cNvSpPr txBox="1">
            <a:spLocks noChangeArrowheads="1"/>
          </p:cNvSpPr>
          <p:nvPr/>
        </p:nvSpPr>
        <p:spPr bwMode="auto">
          <a:xfrm>
            <a:off x="3624263" y="212725"/>
            <a:ext cx="1517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NFA</a:t>
            </a:r>
            <a:r>
              <a:rPr lang="en-US" altLang="en-US" sz="4200"/>
              <a:t>s</a:t>
            </a:r>
            <a:endParaRPr lang="en-US" altLang="en-US" sz="4200">
              <a:solidFill>
                <a:schemeClr val="accent1"/>
              </a:solidFill>
            </a:endParaRPr>
          </a:p>
        </p:txBody>
      </p:sp>
      <p:sp>
        <p:nvSpPr>
          <p:cNvPr id="42000" name="Text Box 22"/>
          <p:cNvSpPr txBox="1">
            <a:spLocks noChangeArrowheads="1"/>
          </p:cNvSpPr>
          <p:nvPr/>
        </p:nvSpPr>
        <p:spPr bwMode="auto">
          <a:xfrm>
            <a:off x="5491163" y="214313"/>
            <a:ext cx="215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RegEx</a:t>
            </a:r>
            <a:r>
              <a:rPr lang="en-US" altLang="en-US" sz="4200"/>
              <a:t>'s</a:t>
            </a:r>
            <a:endParaRPr lang="en-US" altLang="en-US" sz="4200">
              <a:solidFill>
                <a:schemeClr val="accent1"/>
              </a:solidFill>
            </a:endParaRPr>
          </a:p>
        </p:txBody>
      </p:sp>
      <p:sp>
        <p:nvSpPr>
          <p:cNvPr id="42001" name="Text Box 23"/>
          <p:cNvSpPr txBox="1">
            <a:spLocks noChangeArrowheads="1"/>
          </p:cNvSpPr>
          <p:nvPr/>
        </p:nvSpPr>
        <p:spPr bwMode="auto">
          <a:xfrm>
            <a:off x="1741488" y="214313"/>
            <a:ext cx="1517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200" i="1">
                <a:solidFill>
                  <a:srgbClr val="0000FF"/>
                </a:solidFill>
              </a:rPr>
              <a:t>DFA</a:t>
            </a:r>
            <a:r>
              <a:rPr lang="en-US" altLang="en-US" sz="4200"/>
              <a:t>s</a:t>
            </a:r>
            <a:endParaRPr lang="en-US" altLang="en-US" sz="4200">
              <a:solidFill>
                <a:schemeClr val="accent1"/>
              </a:solidFill>
            </a:endParaRPr>
          </a:p>
        </p:txBody>
      </p:sp>
      <p:sp>
        <p:nvSpPr>
          <p:cNvPr id="42002" name="Rectangle 24"/>
          <p:cNvSpPr>
            <a:spLocks noChangeArrowheads="1"/>
          </p:cNvSpPr>
          <p:nvPr/>
        </p:nvSpPr>
        <p:spPr bwMode="auto">
          <a:xfrm>
            <a:off x="3211513" y="212725"/>
            <a:ext cx="4762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4200">
                <a:latin typeface="Times" pitchFamily="1" charset="0"/>
                <a:sym typeface="Symbol" pitchFamily="1" charset="2"/>
              </a:rPr>
              <a:t></a:t>
            </a:r>
            <a:endParaRPr lang="en-US" altLang="en-US" sz="4200">
              <a:latin typeface="Times" pitchFamily="1" charset="0"/>
            </a:endParaRPr>
          </a:p>
        </p:txBody>
      </p:sp>
      <p:sp>
        <p:nvSpPr>
          <p:cNvPr id="42003" name="Rectangle 25"/>
          <p:cNvSpPr>
            <a:spLocks noChangeArrowheads="1"/>
          </p:cNvSpPr>
          <p:nvPr/>
        </p:nvSpPr>
        <p:spPr bwMode="auto">
          <a:xfrm>
            <a:off x="5078413" y="214313"/>
            <a:ext cx="4762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spcBef>
                <a:spcPct val="0"/>
              </a:spcBef>
            </a:pPr>
            <a:r>
              <a:rPr lang="en-US" altLang="en-US" sz="4200">
                <a:latin typeface="Times" pitchFamily="1" charset="0"/>
                <a:sym typeface="Symbol" pitchFamily="1" charset="2"/>
              </a:rPr>
              <a:t></a:t>
            </a:r>
            <a:endParaRPr lang="en-US" altLang="en-US" sz="4200">
              <a:latin typeface="Times" pitchFamily="1"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762000" y="19367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4400"/>
              <a:t>DFA            RegEx</a:t>
            </a:r>
          </a:p>
        </p:txBody>
      </p:sp>
      <p:sp>
        <p:nvSpPr>
          <p:cNvPr id="43011" name="Line 7"/>
          <p:cNvSpPr>
            <a:spLocks noChangeShapeType="1"/>
          </p:cNvSpPr>
          <p:nvPr/>
        </p:nvSpPr>
        <p:spPr bwMode="auto">
          <a:xfrm>
            <a:off x="3948113" y="592138"/>
            <a:ext cx="101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2" name="Oval 9"/>
          <p:cNvSpPr>
            <a:spLocks noChangeArrowheads="1"/>
          </p:cNvSpPr>
          <p:nvPr/>
        </p:nvSpPr>
        <p:spPr bwMode="auto">
          <a:xfrm>
            <a:off x="790575" y="26892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13" name="Text Box 10"/>
          <p:cNvSpPr txBox="1">
            <a:spLocks noChangeArrowheads="1"/>
          </p:cNvSpPr>
          <p:nvPr/>
        </p:nvSpPr>
        <p:spPr bwMode="auto">
          <a:xfrm>
            <a:off x="922338" y="2859088"/>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q0</a:t>
            </a:r>
          </a:p>
        </p:txBody>
      </p:sp>
      <p:sp>
        <p:nvSpPr>
          <p:cNvPr id="43014" name="Oval 11"/>
          <p:cNvSpPr>
            <a:spLocks noChangeArrowheads="1"/>
          </p:cNvSpPr>
          <p:nvPr/>
        </p:nvSpPr>
        <p:spPr bwMode="auto">
          <a:xfrm>
            <a:off x="2201863" y="215106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15" name="Text Box 12"/>
          <p:cNvSpPr txBox="1">
            <a:spLocks noChangeArrowheads="1"/>
          </p:cNvSpPr>
          <p:nvPr/>
        </p:nvSpPr>
        <p:spPr bwMode="auto">
          <a:xfrm>
            <a:off x="2324100" y="233045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q1</a:t>
            </a:r>
          </a:p>
        </p:txBody>
      </p:sp>
      <p:sp>
        <p:nvSpPr>
          <p:cNvPr id="43016" name="Oval 13"/>
          <p:cNvSpPr>
            <a:spLocks noChangeArrowheads="1"/>
          </p:cNvSpPr>
          <p:nvPr/>
        </p:nvSpPr>
        <p:spPr bwMode="auto">
          <a:xfrm>
            <a:off x="2151063" y="33559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17" name="Text Box 14"/>
          <p:cNvSpPr txBox="1">
            <a:spLocks noChangeArrowheads="1"/>
          </p:cNvSpPr>
          <p:nvPr/>
        </p:nvSpPr>
        <p:spPr bwMode="auto">
          <a:xfrm>
            <a:off x="2282825" y="35163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q2</a:t>
            </a:r>
          </a:p>
        </p:txBody>
      </p:sp>
      <p:sp>
        <p:nvSpPr>
          <p:cNvPr id="43018" name="Line 15"/>
          <p:cNvSpPr>
            <a:spLocks noChangeShapeType="1"/>
          </p:cNvSpPr>
          <p:nvPr/>
        </p:nvSpPr>
        <p:spPr bwMode="auto">
          <a:xfrm flipV="1">
            <a:off x="1533525" y="2532063"/>
            <a:ext cx="642938" cy="3000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9" name="Text Box 17"/>
          <p:cNvSpPr txBox="1">
            <a:spLocks noChangeArrowheads="1"/>
          </p:cNvSpPr>
          <p:nvPr/>
        </p:nvSpPr>
        <p:spPr bwMode="auto">
          <a:xfrm>
            <a:off x="1562100" y="2439988"/>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
        <p:nvSpPr>
          <p:cNvPr id="43020" name="Oval 19"/>
          <p:cNvSpPr>
            <a:spLocks noChangeArrowheads="1"/>
          </p:cNvSpPr>
          <p:nvPr/>
        </p:nvSpPr>
        <p:spPr bwMode="auto">
          <a:xfrm>
            <a:off x="731838" y="26384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21" name="Freeform 20"/>
          <p:cNvSpPr>
            <a:spLocks/>
          </p:cNvSpPr>
          <p:nvPr/>
        </p:nvSpPr>
        <p:spPr bwMode="auto">
          <a:xfrm rot="5836100">
            <a:off x="2921001" y="3375025"/>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43022" name="Text Box 23"/>
          <p:cNvSpPr txBox="1">
            <a:spLocks noChangeArrowheads="1"/>
          </p:cNvSpPr>
          <p:nvPr/>
        </p:nvSpPr>
        <p:spPr bwMode="auto">
          <a:xfrm>
            <a:off x="3214688" y="34766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1</a:t>
            </a:r>
          </a:p>
        </p:txBody>
      </p:sp>
      <p:sp>
        <p:nvSpPr>
          <p:cNvPr id="43023" name="Freeform 24"/>
          <p:cNvSpPr>
            <a:spLocks/>
          </p:cNvSpPr>
          <p:nvPr/>
        </p:nvSpPr>
        <p:spPr bwMode="auto">
          <a:xfrm>
            <a:off x="530225" y="28702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4" name="Line 25"/>
          <p:cNvSpPr>
            <a:spLocks noChangeShapeType="1"/>
          </p:cNvSpPr>
          <p:nvPr/>
        </p:nvSpPr>
        <p:spPr bwMode="auto">
          <a:xfrm flipV="1">
            <a:off x="2465388" y="2859088"/>
            <a:ext cx="20637" cy="444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5" name="Text Box 26"/>
          <p:cNvSpPr txBox="1">
            <a:spLocks noChangeArrowheads="1"/>
          </p:cNvSpPr>
          <p:nvPr/>
        </p:nvSpPr>
        <p:spPr bwMode="auto">
          <a:xfrm>
            <a:off x="2228850" y="30130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43026" name="AutoShape 28"/>
          <p:cNvSpPr>
            <a:spLocks noChangeArrowheads="1"/>
          </p:cNvSpPr>
          <p:nvPr/>
        </p:nvSpPr>
        <p:spPr bwMode="auto">
          <a:xfrm>
            <a:off x="3733800" y="2590800"/>
            <a:ext cx="439738" cy="1098550"/>
          </a:xfrm>
          <a:prstGeom prst="rightArrow">
            <a:avLst>
              <a:gd name="adj1" fmla="val 48204"/>
              <a:gd name="adj2" fmla="val 54875"/>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gn="l">
              <a:lnSpc>
                <a:spcPct val="110000"/>
              </a:lnSpc>
            </a:pPr>
            <a:endParaRPr lang="en-US" altLang="en-US" sz="2800"/>
          </a:p>
        </p:txBody>
      </p:sp>
      <p:sp>
        <p:nvSpPr>
          <p:cNvPr id="43027" name="Rectangle 29"/>
          <p:cNvSpPr>
            <a:spLocks noChangeArrowheads="1"/>
          </p:cNvSpPr>
          <p:nvPr/>
        </p:nvSpPr>
        <p:spPr bwMode="auto">
          <a:xfrm>
            <a:off x="5181600" y="1295400"/>
            <a:ext cx="3276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800">
                <a:solidFill>
                  <a:srgbClr val="0000FF"/>
                </a:solidFill>
                <a:latin typeface="Comic Sans MS" pitchFamily="1" charset="0"/>
              </a:rPr>
              <a:t>What regular expression does this DFA produce?</a:t>
            </a:r>
          </a:p>
        </p:txBody>
      </p:sp>
      <p:sp>
        <p:nvSpPr>
          <p:cNvPr id="43028" name="Line 34"/>
          <p:cNvSpPr>
            <a:spLocks noChangeShapeType="1"/>
          </p:cNvSpPr>
          <p:nvPr/>
        </p:nvSpPr>
        <p:spPr bwMode="auto">
          <a:xfrm flipH="1">
            <a:off x="2598738" y="2890838"/>
            <a:ext cx="7937" cy="446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9" name="Text Box 35"/>
          <p:cNvSpPr txBox="1">
            <a:spLocks noChangeArrowheads="1"/>
          </p:cNvSpPr>
          <p:nvPr/>
        </p:nvSpPr>
        <p:spPr bwMode="auto">
          <a:xfrm>
            <a:off x="2557463" y="287972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43030" name="Freeform 36"/>
          <p:cNvSpPr>
            <a:spLocks/>
          </p:cNvSpPr>
          <p:nvPr/>
        </p:nvSpPr>
        <p:spPr bwMode="auto">
          <a:xfrm rot="436100">
            <a:off x="862013" y="2228850"/>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31" name="Text Box 37"/>
          <p:cNvSpPr txBox="1">
            <a:spLocks noChangeArrowheads="1"/>
          </p:cNvSpPr>
          <p:nvPr/>
        </p:nvSpPr>
        <p:spPr bwMode="auto">
          <a:xfrm>
            <a:off x="796925" y="1958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Times" pitchFamily="1" charset="0"/>
              </a:rPr>
              <a:t>0</a:t>
            </a:r>
          </a:p>
        </p:txBody>
      </p:sp>
      <p:sp>
        <p:nvSpPr>
          <p:cNvPr id="43032" name="Rectangle 41"/>
          <p:cNvSpPr>
            <a:spLocks noChangeArrowheads="1"/>
          </p:cNvSpPr>
          <p:nvPr/>
        </p:nvSpPr>
        <p:spPr bwMode="auto">
          <a:xfrm>
            <a:off x="838200" y="4419600"/>
            <a:ext cx="21796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pPr>
              <a:lnSpc>
                <a:spcPct val="110000"/>
              </a:lnSpc>
            </a:pPr>
            <a:r>
              <a:rPr lang="en-US" altLang="en-US" sz="1400">
                <a:solidFill>
                  <a:srgbClr val="C00000"/>
                </a:solidFill>
                <a:latin typeface="Comic Sans MS" pitchFamily="1" charset="0"/>
              </a:rPr>
              <a:t>What's this DFA doing?</a:t>
            </a:r>
          </a:p>
        </p:txBody>
      </p:sp>
      <p:sp>
        <p:nvSpPr>
          <p:cNvPr id="43033" name="Line 15"/>
          <p:cNvSpPr>
            <a:spLocks noChangeShapeType="1"/>
          </p:cNvSpPr>
          <p:nvPr/>
        </p:nvSpPr>
        <p:spPr bwMode="auto">
          <a:xfrm flipH="1">
            <a:off x="1601788" y="2667000"/>
            <a:ext cx="608012"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4" name="Text Box 17"/>
          <p:cNvSpPr txBox="1">
            <a:spLocks noChangeArrowheads="1"/>
          </p:cNvSpPr>
          <p:nvPr/>
        </p:nvSpPr>
        <p:spPr bwMode="auto">
          <a:xfrm>
            <a:off x="1743075" y="28194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a:latin typeface="Symbol" pitchFamily="1" charset="2"/>
                <a:sym typeface="Symbol" pitchFamily="1" charset="2"/>
              </a:rPr>
              <a:t></a:t>
            </a:r>
            <a:endParaRPr lang="en-US" altLang="en-US">
              <a:latin typeface="Times" pitchFamily="1"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Line 12"/>
          <p:cNvSpPr>
            <a:spLocks noChangeShapeType="1"/>
          </p:cNvSpPr>
          <p:nvPr/>
        </p:nvSpPr>
        <p:spPr bwMode="auto">
          <a:xfrm>
            <a:off x="1143000" y="4916664"/>
            <a:ext cx="7034213" cy="0"/>
          </a:xfrm>
          <a:prstGeom prst="line">
            <a:avLst/>
          </a:prstGeom>
          <a:noFill/>
          <a:ln w="28575">
            <a:solidFill>
              <a:srgbClr val="008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9702" name="Text Box 17"/>
          <p:cNvSpPr txBox="1">
            <a:spLocks noChangeArrowheads="1"/>
          </p:cNvSpPr>
          <p:nvPr/>
        </p:nvSpPr>
        <p:spPr bwMode="auto">
          <a:xfrm>
            <a:off x="793749" y="5764992"/>
            <a:ext cx="7542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i="1" dirty="0">
                <a:latin typeface="Cambria" panose="02040503050406030204" pitchFamily="18" charset="0"/>
                <a:cs typeface="Times New Roman" pitchFamily="1" charset="0"/>
              </a:rPr>
              <a:t>Computability </a:t>
            </a:r>
            <a:r>
              <a:rPr lang="en-US" altLang="en-US" sz="2400" dirty="0">
                <a:latin typeface="Cambria" panose="02040503050406030204" pitchFamily="18" charset="0"/>
                <a:cs typeface="Times New Roman" pitchFamily="1" charset="0"/>
              </a:rPr>
              <a:t>is the "power" required to </a:t>
            </a:r>
            <a:r>
              <a:rPr lang="en-US" altLang="en-US" sz="2400" dirty="0" smtClean="0">
                <a:latin typeface="Cambria" panose="02040503050406030204" pitchFamily="18" charset="0"/>
                <a:cs typeface="Times New Roman" pitchFamily="1" charset="0"/>
              </a:rPr>
              <a:t>solve a particular problem, i.e., accept a particular language.</a:t>
            </a:r>
            <a:endParaRPr lang="en-US" altLang="en-US" sz="2400" dirty="0">
              <a:latin typeface="Cambria" panose="02040503050406030204" pitchFamily="18" charset="0"/>
              <a:cs typeface="Times New Roman" pitchFamily="1" charset="0"/>
            </a:endParaRPr>
          </a:p>
        </p:txBody>
      </p:sp>
      <p:sp>
        <p:nvSpPr>
          <p:cNvPr id="29706" name="Rectangle 17"/>
          <p:cNvSpPr>
            <a:spLocks noChangeArrowheads="1"/>
          </p:cNvSpPr>
          <p:nvPr/>
        </p:nvSpPr>
        <p:spPr bwMode="auto">
          <a:xfrm>
            <a:off x="3133725" y="4671396"/>
            <a:ext cx="2862263" cy="461962"/>
          </a:xfrm>
          <a:prstGeom prst="rect">
            <a:avLst/>
          </a:prstGeom>
          <a:solidFill>
            <a:srgbClr val="CCFFCC"/>
          </a:solidFill>
          <a:ln>
            <a:solidFill>
              <a:srgbClr val="008000"/>
            </a:solidFill>
          </a:ln>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2400" b="1" dirty="0">
                <a:latin typeface="Trebuchet MS" pitchFamily="1" charset="0"/>
                <a:cs typeface="Times New Roman" pitchFamily="1" charset="0"/>
              </a:rPr>
              <a:t>computability axis</a:t>
            </a:r>
          </a:p>
        </p:txBody>
      </p:sp>
      <p:sp>
        <p:nvSpPr>
          <p:cNvPr id="29707" name="Rectangle 17"/>
          <p:cNvSpPr>
            <a:spLocks noChangeArrowheads="1"/>
          </p:cNvSpPr>
          <p:nvPr/>
        </p:nvSpPr>
        <p:spPr bwMode="auto">
          <a:xfrm>
            <a:off x="573087" y="5017867"/>
            <a:ext cx="113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dirty="0">
                <a:solidFill>
                  <a:srgbClr val="008000"/>
                </a:solidFill>
                <a:latin typeface="Trebuchet MS" pitchFamily="1" charset="0"/>
                <a:cs typeface="Times New Roman" pitchFamily="1" charset="0"/>
              </a:rPr>
              <a:t>less power</a:t>
            </a:r>
          </a:p>
        </p:txBody>
      </p:sp>
      <p:sp>
        <p:nvSpPr>
          <p:cNvPr id="29708" name="Rectangle 18"/>
          <p:cNvSpPr>
            <a:spLocks noChangeArrowheads="1"/>
          </p:cNvSpPr>
          <p:nvPr/>
        </p:nvSpPr>
        <p:spPr bwMode="auto">
          <a:xfrm>
            <a:off x="7336543" y="5017867"/>
            <a:ext cx="1273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600">
                <a:solidFill>
                  <a:schemeClr val="tx1"/>
                </a:solidFill>
                <a:latin typeface="Times New Roman" pitchFamily="1" charset="0"/>
              </a:defRPr>
            </a:lvl1pPr>
            <a:lvl2pPr marL="742950" indent="-285750">
              <a:defRPr sz="1600">
                <a:solidFill>
                  <a:schemeClr val="tx1"/>
                </a:solidFill>
                <a:latin typeface="Times New Roman" pitchFamily="1" charset="0"/>
              </a:defRPr>
            </a:lvl2pPr>
            <a:lvl3pPr marL="1143000" indent="-228600">
              <a:defRPr sz="1600">
                <a:solidFill>
                  <a:schemeClr val="tx1"/>
                </a:solidFill>
                <a:latin typeface="Times New Roman" pitchFamily="1" charset="0"/>
              </a:defRPr>
            </a:lvl3pPr>
            <a:lvl4pPr marL="1600200" indent="-228600">
              <a:defRPr sz="1600">
                <a:solidFill>
                  <a:schemeClr val="tx1"/>
                </a:solidFill>
                <a:latin typeface="Times New Roman" pitchFamily="1" charset="0"/>
              </a:defRPr>
            </a:lvl4pPr>
            <a:lvl5pPr marL="2057400" indent="-228600">
              <a:defRPr sz="1600">
                <a:solidFill>
                  <a:schemeClr val="tx1"/>
                </a:solidFill>
                <a:latin typeface="Times New Roman" pitchFamily="1" charset="0"/>
              </a:defRPr>
            </a:lvl5pPr>
            <a:lvl6pPr marL="2514600" indent="-228600" algn="ctr" eaLnBrk="0" fontAlgn="base" hangingPunct="0">
              <a:spcBef>
                <a:spcPct val="50000"/>
              </a:spcBef>
              <a:spcAft>
                <a:spcPct val="0"/>
              </a:spcAft>
              <a:defRPr sz="1600">
                <a:solidFill>
                  <a:schemeClr val="tx1"/>
                </a:solidFill>
                <a:latin typeface="Times New Roman" pitchFamily="1" charset="0"/>
              </a:defRPr>
            </a:lvl6pPr>
            <a:lvl7pPr marL="2971800" indent="-228600" algn="ctr" eaLnBrk="0" fontAlgn="base" hangingPunct="0">
              <a:spcBef>
                <a:spcPct val="50000"/>
              </a:spcBef>
              <a:spcAft>
                <a:spcPct val="0"/>
              </a:spcAft>
              <a:defRPr sz="1600">
                <a:solidFill>
                  <a:schemeClr val="tx1"/>
                </a:solidFill>
                <a:latin typeface="Times New Roman" pitchFamily="1" charset="0"/>
              </a:defRPr>
            </a:lvl7pPr>
            <a:lvl8pPr marL="3429000" indent="-228600" algn="ctr" eaLnBrk="0" fontAlgn="base" hangingPunct="0">
              <a:spcBef>
                <a:spcPct val="50000"/>
              </a:spcBef>
              <a:spcAft>
                <a:spcPct val="0"/>
              </a:spcAft>
              <a:defRPr sz="1600">
                <a:solidFill>
                  <a:schemeClr val="tx1"/>
                </a:solidFill>
                <a:latin typeface="Times New Roman" pitchFamily="1" charset="0"/>
              </a:defRPr>
            </a:lvl8pPr>
            <a:lvl9pPr marL="3886200" indent="-228600" algn="ctr" eaLnBrk="0" fontAlgn="base" hangingPunct="0">
              <a:spcBef>
                <a:spcPct val="50000"/>
              </a:spcBef>
              <a:spcAft>
                <a:spcPct val="0"/>
              </a:spcAft>
              <a:defRPr sz="1600">
                <a:solidFill>
                  <a:schemeClr val="tx1"/>
                </a:solidFill>
                <a:latin typeface="Times New Roman" pitchFamily="1" charset="0"/>
              </a:defRPr>
            </a:lvl9pPr>
          </a:lstStyle>
          <a:p>
            <a:r>
              <a:rPr lang="en-US" altLang="en-US" sz="1500" b="1">
                <a:solidFill>
                  <a:srgbClr val="008000"/>
                </a:solidFill>
                <a:latin typeface="Trebuchet MS" pitchFamily="1" charset="0"/>
                <a:cs typeface="Times New Roman" pitchFamily="1" charset="0"/>
              </a:rPr>
              <a:t>more power</a:t>
            </a:r>
          </a:p>
        </p:txBody>
      </p:sp>
      <p:sp>
        <p:nvSpPr>
          <p:cNvPr id="2" name="TextBox 1"/>
          <p:cNvSpPr txBox="1"/>
          <p:nvPr/>
        </p:nvSpPr>
        <p:spPr>
          <a:xfrm>
            <a:off x="42743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DFAs</a:t>
            </a:r>
            <a:endParaRPr lang="en-US" sz="4200" dirty="0">
              <a:latin typeface="Calibri" panose="020F0502020204030204" pitchFamily="34" charset="0"/>
            </a:endParaRPr>
          </a:p>
        </p:txBody>
      </p:sp>
      <p:sp>
        <p:nvSpPr>
          <p:cNvPr id="17" name="TextBox 16"/>
          <p:cNvSpPr txBox="1"/>
          <p:nvPr/>
        </p:nvSpPr>
        <p:spPr>
          <a:xfrm>
            <a:off x="7257565" y="2088438"/>
            <a:ext cx="1431130" cy="738664"/>
          </a:xfrm>
          <a:prstGeom prst="rect">
            <a:avLst/>
          </a:prstGeom>
          <a:noFill/>
          <a:ln w="38100">
            <a:solidFill>
              <a:schemeClr val="bg1">
                <a:lumMod val="85000"/>
              </a:schemeClr>
            </a:solidFill>
          </a:ln>
        </p:spPr>
        <p:txBody>
          <a:bodyPr wrap="square" rtlCol="0">
            <a:spAutoFit/>
          </a:bodyPr>
          <a:lstStyle/>
          <a:p>
            <a:r>
              <a:rPr lang="en-US" sz="4200" dirty="0" smtClean="0">
                <a:latin typeface="Calibri" panose="020F0502020204030204" pitchFamily="34" charset="0"/>
              </a:rPr>
              <a:t>TMs</a:t>
            </a:r>
            <a:endParaRPr lang="en-US" sz="4200" dirty="0">
              <a:latin typeface="Calibri" panose="020F0502020204030204" pitchFamily="34" charset="0"/>
            </a:endParaRPr>
          </a:p>
        </p:txBody>
      </p:sp>
      <p:sp>
        <p:nvSpPr>
          <p:cNvPr id="3" name="Rectangle 2"/>
          <p:cNvSpPr/>
          <p:nvPr/>
        </p:nvSpPr>
        <p:spPr>
          <a:xfrm>
            <a:off x="2931106" y="279457"/>
            <a:ext cx="3457999" cy="738664"/>
          </a:xfrm>
          <a:prstGeom prst="rect">
            <a:avLst/>
          </a:prstGeom>
        </p:spPr>
        <p:txBody>
          <a:bodyPr wrap="none">
            <a:spAutoFit/>
          </a:bodyPr>
          <a:lstStyle/>
          <a:p>
            <a:r>
              <a:rPr lang="en-US" altLang="en-US" sz="4200" dirty="0" smtClean="0">
                <a:latin typeface="Cambria" panose="02040503050406030204" pitchFamily="18" charset="0"/>
                <a:cs typeface="Times New Roman" pitchFamily="1" charset="0"/>
              </a:rPr>
              <a:t>Computability</a:t>
            </a:r>
            <a:endParaRPr lang="en-US" sz="4200" dirty="0"/>
          </a:p>
        </p:txBody>
      </p:sp>
      <p:sp>
        <p:nvSpPr>
          <p:cNvPr id="19" name="TextBox 18"/>
          <p:cNvSpPr txBox="1"/>
          <p:nvPr/>
        </p:nvSpPr>
        <p:spPr>
          <a:xfrm rot="20753659">
            <a:off x="3849289" y="1765273"/>
            <a:ext cx="1431130" cy="1384995"/>
          </a:xfrm>
          <a:prstGeom prst="rect">
            <a:avLst/>
          </a:prstGeom>
          <a:solidFill>
            <a:srgbClr val="FFCC99"/>
          </a:solidFill>
        </p:spPr>
        <p:txBody>
          <a:bodyPr wrap="square" rtlCol="0">
            <a:spAutoFit/>
          </a:bodyPr>
          <a:lstStyle/>
          <a:p>
            <a:r>
              <a:rPr lang="en-US" sz="4200" dirty="0" smtClean="0">
                <a:latin typeface="Calibri" panose="020F0502020204030204" pitchFamily="34" charset="0"/>
              </a:rPr>
              <a:t>NFAs</a:t>
            </a:r>
            <a:r>
              <a:rPr lang="en-US" sz="4200" dirty="0" smtClean="0">
                <a:solidFill>
                  <a:srgbClr val="CC3300"/>
                </a:solidFill>
                <a:latin typeface="Calibri" panose="020F0502020204030204" pitchFamily="34" charset="0"/>
              </a:rPr>
              <a:t>?</a:t>
            </a:r>
            <a:endParaRPr lang="en-US" sz="4200" dirty="0">
              <a:solidFill>
                <a:srgbClr val="CC3300"/>
              </a:solidFill>
              <a:latin typeface="Calibri" panose="020F0502020204030204" pitchFamily="34" charset="0"/>
            </a:endParaRPr>
          </a:p>
        </p:txBody>
      </p:sp>
      <p:sp>
        <p:nvSpPr>
          <p:cNvPr id="4" name="Right Arrow 3"/>
          <p:cNvSpPr/>
          <p:nvPr/>
        </p:nvSpPr>
        <p:spPr bwMode="auto">
          <a:xfrm>
            <a:off x="1858565"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22" name="Right Arrow 21"/>
          <p:cNvSpPr/>
          <p:nvPr/>
        </p:nvSpPr>
        <p:spPr bwMode="auto">
          <a:xfrm flipH="1">
            <a:off x="6573903" y="2265859"/>
            <a:ext cx="715565" cy="383822"/>
          </a:xfrm>
          <a:prstGeom prst="rightArrow">
            <a:avLst>
              <a:gd name="adj1" fmla="val 50000"/>
              <a:gd name="adj2" fmla="val 67647"/>
            </a:avLst>
          </a:prstGeom>
          <a:solidFill>
            <a:schemeClr val="bg1">
              <a:lumMod val="85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3" name="Right Arrow 12"/>
          <p:cNvSpPr/>
          <p:nvPr/>
        </p:nvSpPr>
        <p:spPr bwMode="auto">
          <a:xfrm>
            <a:off x="5069830" y="2226348"/>
            <a:ext cx="715565" cy="383822"/>
          </a:xfrm>
          <a:prstGeom prst="rightArrow">
            <a:avLst>
              <a:gd name="adj1" fmla="val 50000"/>
              <a:gd name="adj2" fmla="val 67647"/>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
        <p:nvSpPr>
          <p:cNvPr id="14" name="Right Arrow 13"/>
          <p:cNvSpPr/>
          <p:nvPr/>
        </p:nvSpPr>
        <p:spPr bwMode="auto">
          <a:xfrm flipH="1">
            <a:off x="3344312" y="2460664"/>
            <a:ext cx="715565" cy="383822"/>
          </a:xfrm>
          <a:prstGeom prst="rightArrow">
            <a:avLst>
              <a:gd name="adj1" fmla="val 50000"/>
              <a:gd name="adj2" fmla="val 67647"/>
            </a:avLst>
          </a:prstGeom>
          <a:solidFill>
            <a:srgbClr val="FFCC99"/>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4241291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CC"/>
        </a:solidFill>
        <a:ln w="2857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lnDef>
    <a:txDef>
      <a:spPr>
        <a:noFill/>
      </a:spPr>
      <a:bodyPr wrap="square" rtlCol="0">
        <a:spAutoFit/>
      </a:bodyPr>
      <a:lstStyle>
        <a:defPPr>
          <a:defRPr sz="2400" dirty="0" smtClean="0">
            <a:latin typeface="Times New Roman" pitchFamily="18" charset="0"/>
            <a:cs typeface="Times New Roman" pitchFamily="18" charset="0"/>
          </a:defRPr>
        </a:defPPr>
      </a:lstStyle>
    </a:tx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bllinec.ppt - Double Lines">
  <a:themeElements>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333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spDef>
    <a:lnDef>
      <a:spPr bwMode="auto">
        <a:xfrm>
          <a:off x="0" y="0"/>
          <a:ext cx="1" cy="1"/>
        </a:xfrm>
        <a:custGeom>
          <a:avLst/>
          <a:gdLst/>
          <a:ahLst/>
          <a:cxnLst/>
          <a:rect l="0" t="0" r="0" b="0"/>
          <a:pathLst/>
        </a:custGeom>
        <a:noFill/>
        <a:ln w="12700" cap="flat" cmpd="sng" algn="ctr">
          <a:solidFill>
            <a:srgbClr val="0333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 charset="0"/>
          </a:defRPr>
        </a:defPPr>
      </a:lstStyle>
    </a:lnDef>
  </a:objectDefaults>
  <a:extraClrSchemeLst>
    <a:extraClrScheme>
      <a:clrScheme name="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PowerPoint 4:Templates:Color Overheads:dbllinec.ppt - Double Lines</Template>
  <TotalTime>64095</TotalTime>
  <Pages>1</Pages>
  <Words>6066</Words>
  <Application>Microsoft Office PowerPoint</Application>
  <PresentationFormat>On-screen Show (4:3)</PresentationFormat>
  <Paragraphs>1505</Paragraphs>
  <Slides>88</Slides>
  <Notes>76</Notes>
  <HiddenSlides>0</HiddenSlides>
  <MMClips>2</MMClips>
  <ScaleCrop>false</ScaleCrop>
  <HeadingPairs>
    <vt:vector size="4" baseType="variant">
      <vt:variant>
        <vt:lpstr>Theme</vt:lpstr>
      </vt:variant>
      <vt:variant>
        <vt:i4>5</vt:i4>
      </vt:variant>
      <vt:variant>
        <vt:lpstr>Slide Titles</vt:lpstr>
      </vt:variant>
      <vt:variant>
        <vt:i4>88</vt:i4>
      </vt:variant>
    </vt:vector>
  </HeadingPairs>
  <TitlesOfParts>
    <vt:vector size="93" baseType="lpstr">
      <vt:lpstr>dbllinec.ppt - Double Lines</vt:lpstr>
      <vt:lpstr>1_dbllinec.ppt - Double Lines</vt:lpstr>
      <vt:lpstr>2_dbllinec.ppt - Double Lines</vt:lpstr>
      <vt:lpstr>3_dbllinec.ppt - Double Lines</vt:lpstr>
      <vt:lpstr>4_dbllinec.ppt - Double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60 Slides</dc:title>
  <dc:creator>keller</dc:creator>
  <cp:lastModifiedBy>Owner</cp:lastModifiedBy>
  <cp:revision>1025</cp:revision>
  <cp:lastPrinted>2010-04-13T22:43:31Z</cp:lastPrinted>
  <dcterms:created xsi:type="dcterms:W3CDTF">1999-08-21T19:28:52Z</dcterms:created>
  <dcterms:modified xsi:type="dcterms:W3CDTF">2014-04-22T18:19:10Z</dcterms:modified>
</cp:coreProperties>
</file>