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7.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8.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1.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xml" ContentType="application/inkml+xml"/>
  <Override PartName="/ppt/ink/ink2.xml" ContentType="application/inkml+xml"/>
  <Override PartName="/ppt/notesSlides/notesSlide34.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43.xml" ContentType="application/vnd.openxmlformats-officedocument.presentationml.notesSlide+xml"/>
  <Override PartName="/ppt/ink/ink3.xml" ContentType="application/inkml+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44.xml" ContentType="application/vnd.openxmlformats-officedocument.presentationml.notesSlide+xml"/>
  <Override PartName="/ppt/ink/ink4.xml" ContentType="application/inkml+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45.xml" ContentType="application/vnd.openxmlformats-officedocument.presentationml.notesSlide+xml"/>
  <Override PartName="/ppt/ink/ink5.xml" ContentType="application/inkml+xml"/>
  <Override PartName="/ppt/notesSlides/notesSlide46.xml" ContentType="application/vnd.openxmlformats-officedocument.presentationml.notesSlide+xml"/>
  <Override PartName="/ppt/ink/ink6.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ink/ink7.xml" ContentType="application/inkml+xml"/>
  <Override PartName="/ppt/notesSlides/notesSlide49.xml" ContentType="application/vnd.openxmlformats-officedocument.presentationml.notesSlide+xml"/>
  <Override PartName="/ppt/ink/ink8.xml" ContentType="application/inkml+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50.xml" ContentType="application/vnd.openxmlformats-officedocument.presentationml.notesSlide+xml"/>
  <Override PartName="/ppt/ink/ink9.xml" ContentType="application/inkml+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51.xml" ContentType="application/vnd.openxmlformats-officedocument.presentationml.notesSlide+xml"/>
  <Override PartName="/ppt/ink/ink10.xml" ContentType="application/inkml+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55.xml" ContentType="application/vnd.openxmlformats-officedocument.presentationml.notesSlide+xml"/>
  <Override PartName="/ppt/ink/ink11.xml" ContentType="application/inkml+xml"/>
  <Override PartName="/ppt/notesSlides/notesSlide56.xml" ContentType="application/vnd.openxmlformats-officedocument.presentationml.notesSlide+xml"/>
  <Override PartName="/ppt/ink/ink12.xml" ContentType="application/inkml+xml"/>
  <Override PartName="/ppt/ink/ink13.xml" ContentType="application/inkml+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notesSlides/notesSlide60.xml" ContentType="application/vnd.openxmlformats-officedocument.presentationml.notesSlide+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notesSlides/notesSlide61.xml" ContentType="application/vnd.openxmlformats-officedocument.presentationml.notesSlide+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ink/ink14.xml" ContentType="application/inkml+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notesSlides/notesSlide67.xml" ContentType="application/vnd.openxmlformats-officedocument.presentationml.notesSlide+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notesSlides/notesSlide68.xml" ContentType="application/vnd.openxmlformats-officedocument.presentationml.notesSlide+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ink/ink15.xml" ContentType="application/inkml+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notesSlides/notesSlide76.xml" ContentType="application/vnd.openxmlformats-officedocument.presentationml.notesSlide+xml"/>
  <Override PartName="/ppt/ink/ink16.xml" ContentType="application/inkml+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ink/ink17.xml" ContentType="application/inkml+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ink/ink18.xml" ContentType="application/inkml+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notesSlides/notesSlide81.xml" ContentType="application/vnd.openxmlformats-officedocument.presentationml.notesSlide+xml"/>
  <Override PartName="/ppt/ink/ink19.xml" ContentType="application/inkml+xml"/>
  <Override PartName="/ppt/notesSlides/notesSlide82.xml" ContentType="application/vnd.openxmlformats-officedocument.presentationml.notesSlide+xml"/>
  <Override PartName="/ppt/ink/ink20.xml" ContentType="application/inkml+xml"/>
  <Override PartName="/ppt/ink/ink21.xml" ContentType="application/inkml+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ink/ink22.xml" ContentType="application/inkml+xml"/>
  <Override PartName="/ppt/ink/ink23.xml" ContentType="application/inkml+xml"/>
  <Override PartName="/ppt/notesSlides/notesSlide86.xml" ContentType="application/vnd.openxmlformats-officedocument.presentationml.notesSlide+xml"/>
  <Override PartName="/ppt/ink/ink24.xml" ContentType="application/inkml+xml"/>
  <Override PartName="/ppt/notesSlides/notesSlide87.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96" r:id="rId3"/>
    <p:sldMasterId id="2147483708" r:id="rId4"/>
    <p:sldMasterId id="2147483720" r:id="rId5"/>
    <p:sldMasterId id="2147483732" r:id="rId6"/>
    <p:sldMasterId id="2147483744" r:id="rId7"/>
  </p:sldMasterIdLst>
  <p:notesMasterIdLst>
    <p:notesMasterId r:id="rId120"/>
  </p:notesMasterIdLst>
  <p:handoutMasterIdLst>
    <p:handoutMasterId r:id="rId121"/>
  </p:handoutMasterIdLst>
  <p:sldIdLst>
    <p:sldId id="1229" r:id="rId8"/>
    <p:sldId id="1183" r:id="rId9"/>
    <p:sldId id="1270" r:id="rId10"/>
    <p:sldId id="1292" r:id="rId11"/>
    <p:sldId id="1230" r:id="rId12"/>
    <p:sldId id="1275" r:id="rId13"/>
    <p:sldId id="1276" r:id="rId14"/>
    <p:sldId id="1237" r:id="rId15"/>
    <p:sldId id="1244" r:id="rId16"/>
    <p:sldId id="1273" r:id="rId17"/>
    <p:sldId id="1245" r:id="rId18"/>
    <p:sldId id="1246" r:id="rId19"/>
    <p:sldId id="1247" r:id="rId20"/>
    <p:sldId id="1248" r:id="rId21"/>
    <p:sldId id="1249" r:id="rId22"/>
    <p:sldId id="1250" r:id="rId23"/>
    <p:sldId id="1252" r:id="rId24"/>
    <p:sldId id="1298" r:id="rId25"/>
    <p:sldId id="1297" r:id="rId26"/>
    <p:sldId id="1251" r:id="rId27"/>
    <p:sldId id="1294" r:id="rId28"/>
    <p:sldId id="1253" r:id="rId29"/>
    <p:sldId id="1254" r:id="rId30"/>
    <p:sldId id="1255" r:id="rId31"/>
    <p:sldId id="1256" r:id="rId32"/>
    <p:sldId id="1257" r:id="rId33"/>
    <p:sldId id="1258" r:id="rId34"/>
    <p:sldId id="1259" r:id="rId35"/>
    <p:sldId id="1295" r:id="rId36"/>
    <p:sldId id="1290" r:id="rId37"/>
    <p:sldId id="1300" r:id="rId38"/>
    <p:sldId id="1291" r:id="rId39"/>
    <p:sldId id="1311" r:id="rId40"/>
    <p:sldId id="1310" r:id="rId41"/>
    <p:sldId id="1312" r:id="rId42"/>
    <p:sldId id="1305" r:id="rId43"/>
    <p:sldId id="1306" r:id="rId44"/>
    <p:sldId id="1307" r:id="rId45"/>
    <p:sldId id="1309" r:id="rId46"/>
    <p:sldId id="1315" r:id="rId47"/>
    <p:sldId id="1302" r:id="rId48"/>
    <p:sldId id="1264" r:id="rId49"/>
    <p:sldId id="1308" r:id="rId50"/>
    <p:sldId id="1301" r:id="rId51"/>
    <p:sldId id="1303" r:id="rId52"/>
    <p:sldId id="1304" r:id="rId53"/>
    <p:sldId id="1265" r:id="rId54"/>
    <p:sldId id="1266" r:id="rId55"/>
    <p:sldId id="1267" r:id="rId56"/>
    <p:sldId id="1268" r:id="rId57"/>
    <p:sldId id="1269" r:id="rId58"/>
    <p:sldId id="1282" r:id="rId59"/>
    <p:sldId id="1293" r:id="rId60"/>
    <p:sldId id="1150" r:id="rId61"/>
    <p:sldId id="1151" r:id="rId62"/>
    <p:sldId id="1201" r:id="rId63"/>
    <p:sldId id="1222" r:id="rId64"/>
    <p:sldId id="1224" r:id="rId65"/>
    <p:sldId id="1225" r:id="rId66"/>
    <p:sldId id="1206" r:id="rId67"/>
    <p:sldId id="1207" r:id="rId68"/>
    <p:sldId id="1208" r:id="rId69"/>
    <p:sldId id="1209" r:id="rId70"/>
    <p:sldId id="1210" r:id="rId71"/>
    <p:sldId id="1211" r:id="rId72"/>
    <p:sldId id="1212" r:id="rId73"/>
    <p:sldId id="1219" r:id="rId74"/>
    <p:sldId id="1214" r:id="rId75"/>
    <p:sldId id="1215" r:id="rId76"/>
    <p:sldId id="1220" r:id="rId77"/>
    <p:sldId id="1216" r:id="rId78"/>
    <p:sldId id="1217" r:id="rId79"/>
    <p:sldId id="1227" r:id="rId80"/>
    <p:sldId id="1228" r:id="rId81"/>
    <p:sldId id="1175" r:id="rId82"/>
    <p:sldId id="1205" r:id="rId83"/>
    <p:sldId id="1176" r:id="rId84"/>
    <p:sldId id="1177" r:id="rId85"/>
    <p:sldId id="1178" r:id="rId86"/>
    <p:sldId id="1179" r:id="rId87"/>
    <p:sldId id="1180" r:id="rId88"/>
    <p:sldId id="1181" r:id="rId89"/>
    <p:sldId id="1154" r:id="rId90"/>
    <p:sldId id="1167" r:id="rId91"/>
    <p:sldId id="1168" r:id="rId92"/>
    <p:sldId id="1203" r:id="rId93"/>
    <p:sldId id="1204" r:id="rId94"/>
    <p:sldId id="1169" r:id="rId95"/>
    <p:sldId id="1170" r:id="rId96"/>
    <p:sldId id="1192" r:id="rId97"/>
    <p:sldId id="1193" r:id="rId98"/>
    <p:sldId id="1194" r:id="rId99"/>
    <p:sldId id="1195" r:id="rId100"/>
    <p:sldId id="1196" r:id="rId101"/>
    <p:sldId id="1197" r:id="rId102"/>
    <p:sldId id="1198" r:id="rId103"/>
    <p:sldId id="1191" r:id="rId104"/>
    <p:sldId id="1172" r:id="rId105"/>
    <p:sldId id="1024" r:id="rId106"/>
    <p:sldId id="1102" r:id="rId107"/>
    <p:sldId id="1100" r:id="rId108"/>
    <p:sldId id="1081" r:id="rId109"/>
    <p:sldId id="1047" r:id="rId110"/>
    <p:sldId id="1007" r:id="rId111"/>
    <p:sldId id="1012" r:id="rId112"/>
    <p:sldId id="1045" r:id="rId113"/>
    <p:sldId id="1049" r:id="rId114"/>
    <p:sldId id="1050" r:id="rId115"/>
    <p:sldId id="1051" r:id="rId116"/>
    <p:sldId id="1052" r:id="rId117"/>
    <p:sldId id="1036" r:id="rId118"/>
    <p:sldId id="1035" r:id="rId119"/>
  </p:sldIdLst>
  <p:sldSz cx="9144000" cy="6858000" type="screen4x3"/>
  <p:notesSz cx="6858000" cy="9144000"/>
  <p:defaultTextStyle>
    <a:defPPr>
      <a:defRPr lang="en-US"/>
    </a:defPPr>
    <a:lvl1pPr algn="ctr" rtl="0" eaLnBrk="0" fontAlgn="base" hangingPunct="0">
      <a:spcBef>
        <a:spcPct val="50000"/>
      </a:spcBef>
      <a:spcAft>
        <a:spcPct val="0"/>
      </a:spcAft>
      <a:defRPr sz="1600" kern="1200">
        <a:solidFill>
          <a:schemeClr val="tx1"/>
        </a:solidFill>
        <a:latin typeface="Times New Roman" pitchFamily="1" charset="0"/>
        <a:ea typeface="+mn-ea"/>
        <a:cs typeface="+mn-cs"/>
      </a:defRPr>
    </a:lvl1pPr>
    <a:lvl2pPr marL="457200" algn="ctr" rtl="0" eaLnBrk="0" fontAlgn="base" hangingPunct="0">
      <a:spcBef>
        <a:spcPct val="50000"/>
      </a:spcBef>
      <a:spcAft>
        <a:spcPct val="0"/>
      </a:spcAft>
      <a:defRPr sz="1600" kern="1200">
        <a:solidFill>
          <a:schemeClr val="tx1"/>
        </a:solidFill>
        <a:latin typeface="Times New Roman" pitchFamily="1" charset="0"/>
        <a:ea typeface="+mn-ea"/>
        <a:cs typeface="+mn-cs"/>
      </a:defRPr>
    </a:lvl2pPr>
    <a:lvl3pPr marL="914400" algn="ctr" rtl="0" eaLnBrk="0" fontAlgn="base" hangingPunct="0">
      <a:spcBef>
        <a:spcPct val="50000"/>
      </a:spcBef>
      <a:spcAft>
        <a:spcPct val="0"/>
      </a:spcAft>
      <a:defRPr sz="1600" kern="1200">
        <a:solidFill>
          <a:schemeClr val="tx1"/>
        </a:solidFill>
        <a:latin typeface="Times New Roman" pitchFamily="1" charset="0"/>
        <a:ea typeface="+mn-ea"/>
        <a:cs typeface="+mn-cs"/>
      </a:defRPr>
    </a:lvl3pPr>
    <a:lvl4pPr marL="1371600" algn="ctr" rtl="0" eaLnBrk="0" fontAlgn="base" hangingPunct="0">
      <a:spcBef>
        <a:spcPct val="50000"/>
      </a:spcBef>
      <a:spcAft>
        <a:spcPct val="0"/>
      </a:spcAft>
      <a:defRPr sz="1600" kern="1200">
        <a:solidFill>
          <a:schemeClr val="tx1"/>
        </a:solidFill>
        <a:latin typeface="Times New Roman" pitchFamily="1" charset="0"/>
        <a:ea typeface="+mn-ea"/>
        <a:cs typeface="+mn-cs"/>
      </a:defRPr>
    </a:lvl4pPr>
    <a:lvl5pPr marL="1828800" algn="ctr" rtl="0" eaLnBrk="0" fontAlgn="base" hangingPunct="0">
      <a:spcBef>
        <a:spcPct val="50000"/>
      </a:spcBef>
      <a:spcAft>
        <a:spcPct val="0"/>
      </a:spcAft>
      <a:defRPr sz="1600" kern="1200">
        <a:solidFill>
          <a:schemeClr val="tx1"/>
        </a:solidFill>
        <a:latin typeface="Times New Roman" pitchFamily="1" charset="0"/>
        <a:ea typeface="+mn-ea"/>
        <a:cs typeface="+mn-cs"/>
      </a:defRPr>
    </a:lvl5pPr>
    <a:lvl6pPr marL="2286000" algn="l" defTabSz="914400" rtl="0" eaLnBrk="1" latinLnBrk="0" hangingPunct="1">
      <a:defRPr sz="1600" kern="1200">
        <a:solidFill>
          <a:schemeClr val="tx1"/>
        </a:solidFill>
        <a:latin typeface="Times New Roman" pitchFamily="1" charset="0"/>
        <a:ea typeface="+mn-ea"/>
        <a:cs typeface="+mn-cs"/>
      </a:defRPr>
    </a:lvl6pPr>
    <a:lvl7pPr marL="2743200" algn="l" defTabSz="914400" rtl="0" eaLnBrk="1" latinLnBrk="0" hangingPunct="1">
      <a:defRPr sz="1600" kern="1200">
        <a:solidFill>
          <a:schemeClr val="tx1"/>
        </a:solidFill>
        <a:latin typeface="Times New Roman" pitchFamily="1" charset="0"/>
        <a:ea typeface="+mn-ea"/>
        <a:cs typeface="+mn-cs"/>
      </a:defRPr>
    </a:lvl7pPr>
    <a:lvl8pPr marL="3200400" algn="l" defTabSz="914400" rtl="0" eaLnBrk="1" latinLnBrk="0" hangingPunct="1">
      <a:defRPr sz="1600" kern="1200">
        <a:solidFill>
          <a:schemeClr val="tx1"/>
        </a:solidFill>
        <a:latin typeface="Times New Roman" pitchFamily="1" charset="0"/>
        <a:ea typeface="+mn-ea"/>
        <a:cs typeface="+mn-cs"/>
      </a:defRPr>
    </a:lvl8pPr>
    <a:lvl9pPr marL="3657600" algn="l" defTabSz="914400" rtl="0" eaLnBrk="1" latinLnBrk="0" hangingPunct="1">
      <a:defRPr sz="16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a:srgbClr val="FFCC99"/>
    <a:srgbClr val="CCFFCC"/>
    <a:srgbClr val="CCECFF"/>
    <a:srgbClr val="FFCCCC"/>
    <a:srgbClr val="FFCCFF"/>
    <a:srgbClr val="CC00CC"/>
    <a:srgbClr val="0000FF"/>
    <a:srgbClr val="80018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8" autoAdjust="0"/>
    <p:restoredTop sz="91358" autoAdjust="0"/>
  </p:normalViewPr>
  <p:slideViewPr>
    <p:cSldViewPr snapToGrid="0">
      <p:cViewPr varScale="1">
        <p:scale>
          <a:sx n="84" d="100"/>
          <a:sy n="84" d="100"/>
        </p:scale>
        <p:origin x="-63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08"/>
    </p:cViewPr>
  </p:sorterViewPr>
  <p:notesViewPr>
    <p:cSldViewPr snapToGrid="0">
      <p:cViewPr varScale="1">
        <p:scale>
          <a:sx n="124" d="100"/>
          <a:sy n="124" d="100"/>
        </p:scale>
        <p:origin x="-284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442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12T21:19:16.05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-4-4165 52,'13'1'36,"-13"-1"-7,0 0-8,0 0-46,0 0-9,11-10 0,-11 10-1</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4-22T21:17:22.713"/>
    </inkml:context>
    <inkml:brush xml:id="br0">
      <inkml:brushProperty name="width" value="0.05292" units="cm"/>
      <inkml:brushProperty name="height" value="0.05292" units="cm"/>
      <inkml:brushProperty name="color" value="#FF0000"/>
    </inkml:brush>
  </inkml:definitions>
  <inkml:trace contextRef="#ctx0" brushRef="#br0">12065 15055,'0'0,"0"0,0 26,0-26,27 0,-1 0,27 0,27 0,25 0,1 0,27 0,25-26,1 26,53 0,-1 26,1-26,0 27,-1-1,1 1,-27-1,0 1,-26-1,-53 0,0 1,-27-1,-26 1,-26-27,-27 0,-27 0</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4-22T21:24:46.561"/>
    </inkml:context>
    <inkml:brush xml:id="br0">
      <inkml:brushProperty name="width" value="0.05292" units="cm"/>
      <inkml:brushProperty name="height" value="0.05292" units="cm"/>
      <inkml:brushProperty name="color" value="#FF0000"/>
    </inkml:brush>
  </inkml:definitions>
  <inkml:trace contextRef="#ctx0" brushRef="#br0">16484 13044,'-291'-26,"-27"26,-52 52,-27 134,0 158,-26 52,-27-78,106 185,53-318,212-53,52-105,27-27,212-53,344-291,290-80,-105-52,-80 106,-422 158,-134 133,-105 52,0 27,-105 159,-372 317,-449 344,-53 133,106-106,79-1,424-264,317-317,53-159,185-53,212-80,450-264,449-291,-475-53,210-185,-52 53,-291 264,-317 185,-160 213,-211 52,0 53,-158 132,-133 106,-27 27,106-27,-132 132,27-26,185-159,26-79,106-79,79-54,159-158,0 26,27-52,0 25,-107 107,-52 26,-106 80,-132 131,0 133,-27-79,80 0,79-27,0-106,52-79,81 0,131-53,80-132,80-53,237-106,-211 0,211-53,-211 53,-265 212,-158 79,-54 132,-131 133,-1 132,-53 0,-26 26,79-26,-26-53,132-132,53-106,0-26,27-27,52 0,159-106,-79-79,53 26,-54 0,-52 80,-79 52,-54 54,27 26,-26 26,26-53,0 27,0-26,-27-1,27-26,-26 0,26 0,26-26</inkml:trace>
  <inkml:trace contextRef="#ctx0" brushRef="#br0" timeOffset="863.0494">21537 13203,'-26'79,"-27"-52,27-1,26 27,0-53,79 0,0 0,54 0,105 0,0 0,79 0,27 0,-79 0,132 0,-133 0,-78 0,-1 0,-132 0,26 0,-52 0,-1 0,-26 0,26 0</inkml:trace>
</inkml:ink>
</file>

<file path=ppt/ink/ink1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10T21:09:20.04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 0 94,'0'0'40,"14"20"1,-14-20-5,0 0-33,0 0-3,0 0-1,0 0-2,0 0-2,7 19-7,-21-23-25,14 4-2,0 0 0,0 0 1</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4-22T21:25:37.839"/>
    </inkml:context>
    <inkml:brush xml:id="br0">
      <inkml:brushProperty name="width" value="0.05292" units="cm"/>
      <inkml:brushProperty name="height" value="0.05292" units="cm"/>
      <inkml:brushProperty name="color" value="#FF0000"/>
    </inkml:brush>
  </inkml:definitions>
  <inkml:trace contextRef="#ctx0" brushRef="#br0">1191 3043,'0'0,"-26"0,-1 0,27 0,-26 0,-1 0,-26 0,27 0,-1 26,1-26,-1 0,27 0,-26 0,26 0,0 0,-27 0,27 0,0 0,0 0,0 0,0 0,0 0,0 0,0 0,-26 27,26-27,0 0,0 0,0 0,-26 0,26 0,0 26,0-26,-27 0,27 27,0-27,0 26,0 0,0 1,0 26,0-27,0 27,0 0,0 0,-26 26,26-26,0 27,0-1,0-26,-27 26,27 1,0-1,-26 1,26-1,0 27,-27-27,27 0,0 27,0-26,-26-1,26 27,-27-27,27 1,-26-1,26 0,-27 1,1-1,26-26,0 26,-26 1,26-27,0 0,0 26,0-26,0 0,-27 0,27 0,0 0,0 0,0-1,0-25,0 26,-26 0,26 0,0 0,-27-1,27 1,0-26,0 26,-26 0,26-27,0 27,0-26,0-1,0 27,0-27,0 1,26-1,-26 1,0-1,0-26,27 0,-27 27,26-27,-26 0,27 26,-1-26,0 0,27-26,-26 26,26 0,0-27,0 27,-1 0,-25-26,26 26,0-27,-27 27,1 0,-1 0,1 0,-27 0,26 0,-26 0,0 27,27-1,-27 1,26-1</inkml:trace>
  <inkml:trace contextRef="#ctx0" brushRef="#br0" timeOffset="5993.3428">1032 7038,'0'0,"0"0,0 0,0 0,0 0,0 0,-26 0,26 0,0-27,0 27,-27 0,1 0,26-26,-27 26,1 26,26-26,-27 0,1 27,0-27,-1 26,1-26,26 0,-27 27,1-27,26 0,0 26,0-26,-27 0,27 0,-26 0,26 0,0 27,0-27,0 0,-27 26,27-26,0 27,0-1,-26 1,26-27,0 53,-27-27,27 27,0 0,0-27,-26 27,26 0,0 0,-26 26,26-26,0 0,0 0,-27 0,27 0,0 0,0 0,-26 26,26-26,-27-26,27 52,0-26,-26 0,26 0,-27 0,27 0,0-27,-26 27,26 0,0 0,-27-27,27 27,0 0,-26 0,26-27,-27 54,27-54,0 27,-26 0,26 0,0-27,-27 27,27 0,0 0,0-26,-26 26,26-27,0 0,0 27,0-26,-26 26,26-27,0 1,0 26,0-53,0 53,0-27,0 0,0 1,0-1,0 1,26-1,-26-26,0 27,26-1,-26-26,0 27,0-27,0 0,27 26,-27-26,0 0,0 0,0 0,0 0,0 0,0 0,0 0,0 0,0 0,0 0,0 0,0 0,0 0,0 0,0 0,0 0,0 0,26 27,-26-27,0 0,27 0,-1 0,1 0,-1 26,1-26,-1 26,27 1,-26-27,25 26,-25-26,26 27,0-27,0 26,0-26,-27 0,27 0,-27 0,1 27,-27-27,26 0,1 0,-27 0,0 0,0 0,0 0,0 0,0 26,0-26</inkml:trace>
  <inkml:trace contextRef="#ctx0" brushRef="#br0" timeOffset="11426.6535">17622 9313,'-27'0,"1"0,-1 27,1-27,-1 0,27 0,0 0,0 0,27 26,26-26,-27 0,54 0,-1 0,0 0,27 0,-27 0,1 0,-27 0,0 0,0 0,0 0,-53 0,26 0,-26 0,26 0,-26 0,0 0,0 0,0 0,0 0,0 0,0 0,0 0,-26 27</inkml:trace>
  <inkml:trace contextRef="#ctx0" brushRef="#br0" timeOffset="11793.6745">17595 9604,'-26'0,"26"0,0 0,0 0,53 0,-27 0,53 0,-26-26,53 26,-26-27,-1 27,-26 0,26 0,-26 0,0 0,-26 0,-1 0,0 0,-26 0,0 27,0-27,0 0,0 0,0 0,-26 26,26-26,0-26,0 26,0 0,0-27,26 1</inkml:trace>
  <inkml:trace contextRef="#ctx0" brushRef="#br0" timeOffset="12871.7362">19500 9419,'-26'-26,"26"26,0 0,0 0,0 0,-27 26,27-26,0 0,0 0,0 0,0 0,27 0,-1 0,1 27,26-27,-1 0,1 0,27 0,-1 0,27 0,-27 0,27 0,0 0,0 0,-27-27,1 27,-1 0,0 0,-26 0,-26 0,-1 27,1-27,-1 0,-26 0,0 0,0 0,0 0,0 0,0 0,0 0,0 0,0-27,0 27,0 0,-26 0,26 0,-27 0</inkml:trace>
  <inkml:trace contextRef="#ctx0" brushRef="#br0" timeOffset="13405.7667">19659 9604,'-27'0,"27"0,-26 0,0 27,-1-27,27 0,-26 26,26-26,0 0,0 0,26 0,-26 27,53-27,-27 0,27-27,27 27,26 0,-27 0,27-26,0 26,-1 0,1-27,-26 27,25 0,-52 0,0 0,0-26,-26 26,-1 0,-26 0,0 0,0 0,0 0,0 0,0 0,0 0,0 0,0 26,0-26,0 0,0 0,0 0,0 0,0 0</inkml:trace>
  <inkml:trace contextRef="#ctx0" brushRef="#br0" timeOffset="17129.9798">17886 10054,'0'0,"0"27,0-27,0 0,27 26,-27-26,0 27,0-1,26 27,-26-27,0 27,0-26,0 26,0 0,0 0,0-27,0 0,0 1,0-1,0 1,0-27,27 26,-27-26,0 0,0 0,-27-26</inkml:trace>
  <inkml:trace contextRef="#ctx0" brushRef="#br0" timeOffset="17531.0027">17754 10028,'-27'26,"27"1,-52-1,25 1,1-1,-1 0,1-26,26 27,0-27,0-27,26 1,1 0,-1-27,27 26,-27-26,27 0,-26 0,-1 27,1 0,-27 26,0 0,0 0,0 26,0 27,0-27,0 27,26-26,-26 26,0-27,27 1,-27-1,26-26,1 0,-1-26,27-1</inkml:trace>
  <inkml:trace contextRef="#ctx0" brushRef="#br0" timeOffset="18379.0512">20241 9816,'0'0,"26"27,-26-1,-26 0,26 27,0-26,0 26,-26 26,26-26,0 0,-27 26,27-26,0 0,0-26,0 26,0-27,0-26,0 0,0 0,0 0,-26 0,26-26,0-1,0-26,0 27,0-27,0 0,0 0,0 0,-27 0,27 0,0 27,0-1,-26 1,26 26,-27 26,1-26,-1 27,1-1,-1 1,1-1,-1 1,27-27,0 0,0 0,27 0,-1-27,1-26,-1 27,1-1,26-26,-27 27,1-1,-1 1,-26 26,0 0,27 26,-27 1,26 26,-26-27,26 27,1-26,-27 26,26-27,1 0,-27-26,26 0,-26 0,27 0,-1-26,1 0</inkml:trace>
  <inkml:trace contextRef="#ctx0" brushRef="#br0" timeOffset="19053.0898">22913 9869,'0'0,"-26"0,26-26,0 26,0 0,0 0,0 0,-27 26,27-26,0 26,0 1,0-1,-26 27,26-26,0 52,0-26,0 0,0 0,0 0,26 0,-26 0,0-27,0 27,0-27,0-26,0 27,0-1,0-26,0 0,0-26,0-1,0 1,0 26,0-53,0 0</inkml:trace>
  <inkml:trace contextRef="#ctx0" brushRef="#br0" timeOffset="19486.1145">22860 9975,'0'-27,"0"-26,0 53,-26-52,26 52,0 0,0 0,0 0,0 26,-27 0,1 1,0-1,-1 1,1-1,-1 1,1-27,-1 0,27 0,0 0,0 0,0-27,27 1,-1-1,-26 1,27-27,-1 27,1-27,-27 53,26-27,-26 1,0-1,0 27,0 0,26 27,-26-1,27 1,-27-1,26 1,1 25,-1-25,1-1,-1-26,1 27,-27-27,0 0,26 26,-26-26,0-26,0 26</inkml:trace>
  <inkml:trace contextRef="#ctx0" brushRef="#br0" timeOffset="26283.5033">10372 4392,'0'0,"0"0,0 27,-26-27,26 26,-27 0,1-26,-1 27,-26-1,27 1,-27-1,26 1,1-1,0 1,-1-27,27 0,0 26,0 1,27-27,-1 26,0-26,1 27,26-1,-27 0,27-26,-26 27,-1-27,1 0,-1 0,0 0,1 0</inkml:trace>
  <inkml:trace contextRef="#ctx0" brushRef="#br0" timeOffset="26685.5263">10398 4551,'0'0,"0"0,0 0,27 26,-1-26,1 0,26 0,26 0,1 0,25 0,28-26,-28 26,28-27,-1 27,27-26,-53 26,26 0,-26 0,-27 0,-26 0,0 0,0 0,-27 26,-26-26,0 0,0 0,-26 27,26-27</inkml:trace>
  <inkml:trace contextRef="#ctx0" brushRef="#br0" timeOffset="27315.5623">10451 5345,'0'0,"0"0,0 26,0-26,-26 0,-1 27,1-1,-27-26,27 26,-27 1,0-1,26 27,-26-53,27 27,26 26,0-53,0 26,0 1,26-1,1-26,-1 26,27 1,-26-27,-1 26,1-26,-1 27,1-27,-1 26,-26-26,26 0,-26 0,27-26</inkml:trace>
  <inkml:trace contextRef="#ctx0" brushRef="#br0" timeOffset="27683.5834">10372 5636,'26'0,"-26"0,27 0,-1 0,1 0,52 0,-26 0,27 0,25 0,1-27,0 27,26 0,1-26,-1 26,-26 0,26 0,-53 0,1-27,-1 27,-52 0,-1 0,-26 0,0 0,0 0,0 0,0 0,0 0,0 0,0 0,0 0,0 0</inkml:trace>
  <inkml:trace contextRef="#ctx0" brushRef="#br0" timeOffset="32174.8403">1879 8678,'0'-26,"0"26,26 0,-26 0,0 0,0 0,0 0,0 26,0-26,27 27,-1-1,-26 1,27-1,-1 1,1-1,-1 1,-26-1,27-26,-27 0,0 0,0 0,0-26,0-1,0 1,0-1,0-26,0 27,0-27,0 26,26 1,0 0,-26-27,53 53,-26-27,-1 27,27-26,-26-1,26 27,0 0,-27-26</inkml:trace>
  <inkml:trace contextRef="#ctx0" brushRef="#br0" timeOffset="32542.8613">2302 8731,'0'0,"27"0,-1 0,-26-26,53 26,-26-27,-1 1,0-1,-26 1,0 26,0 0,0-26,-26 26,0 0,-27 26,26-26,1 26,-1 1,1-1,26 1,0 26,0-27,0 1,0-1,26-26,1 27,-27-27,26 0,1 0,-1 0,1-27,-1 1</inkml:trace>
  <inkml:trace contextRef="#ctx0" brushRef="#br0" timeOffset="32774.8746">2699 8202,'0'0,"0"0,0 0,0 27,0-1,0 27,0 0,0 0,0 53,0-53,0 26,0-26,0 26,0-26,27-26,-27-1,0-26</inkml:trace>
  <inkml:trace contextRef="#ctx0" brushRef="#br0" timeOffset="33058.8908">2567 8599,'26'-26,"1"26,-1 0,27-27,0 54,-27-27,27 0,-26 26,-27-26,26 26,-26 1,0-1,0 1,0-1,0 27,27-26,-1-1,-26 1,27-27,26 26,-27-26,1 0,-1-26,0 26,-26-53,27 26,-27 1</inkml:trace>
  <inkml:trace contextRef="#ctx0" brushRef="#br0" timeOffset="33323.906">3202 8784,'26'27,"-26"-1,27 1,-27-1,26 0,-26-26,0 0,0-26,0 26,0-26,-26-1,26-26,0 27,0-27,0 26,0 1,26-27,-26 53,27 0,-1-26,1 26,-1 0,27 0,-27-27</inkml:trace>
  <inkml:trace contextRef="#ctx0" brushRef="#br0" timeOffset="33832.9351">3493 8916,'0'0,"0"0,0 0,0-26,0 0,26 26,-26-53,27 26,-27 1,26-1,-26 1,0 26,0 0,27 0,-1 0,1 26,-1 27,1-53,25 53,-25-26,26-1,0-26,0 0,-27 0,1-26,-1 26,-26-53,26 26,-52-26,26 27,-26-27,26 0,-27 0,1 27</inkml:trace>
  <inkml:trace contextRef="#ctx0" brushRef="#br0" timeOffset="34814.9913">14605 8652,'-26'26,"-1"-26,27 0,-26 0,26 0,0 0,0 0,0 0,0 0,26 0,-26 0,53 0,-26 0,26-26,26 26,0 0,27 0,0 0,0-27,0 27,0 0,-27 0,0 0,-26 0,0 0,-26 0,-27 0,0 0,0 0,0 0,-27 0,1-26</inkml:trace>
  <inkml:trace contextRef="#ctx0" brushRef="#br0" timeOffset="35321.0202">14526 8467,'0'0,"0"-27,0 1,0 26,0 0,0 0,-26 0,-1 26,-26-26,0 27,27-1,-27 1,0-1,26 1,1-1,0 0,26 1,0-1,26-26,0 27,27-27,0 26,-26-26,52 27,-26-1,0-26,26 27,-26-27,0 26,0-26,-26 27,25-27,-52 26,0-26,27 0,-27 0,0 26,0-26</inkml:trace>
  <inkml:trace contextRef="#ctx0" brushRef="#br0" timeOffset="36756.1023">14896 9234,'-26'26,"-1"27,-25-26,52 26,-27-27,27 27,0-26,27-1,-27 0,52 1,-25-27,26 0,-27-27,27 1,-26 0,-1-27,1 26,-27-26,0 0,0 27,-27-27,27 53,0-53,-26 53,26-26,0 26,0 0,0 26,0 1,26-1,-26-26,0 53,0-27,0 1,-26-1,26 1,0-27,0 0,26 0,1-27,-1 27,1-26,25-1,-25 1,-1-1,1 27,-1 0,1 0,-1 27,1-1,-27-26,53 27,-27-1,0 1,27-27,-26 0,26-27,-27 1,27-1,-26-26,-27 1,26-1,-26 26,-26-26,26 27,-27 26,1 0,-1 53,1-27,-1 27,1 26,-1-26,27 27,0-27,0 0,27-1,-27 1</inkml:trace>
  <inkml:trace contextRef="#ctx0" brushRef="#br0" timeOffset="37270.1317">14552 9895,'-26'0,"26"-26,-26 26,26 0,-27 26,1 1,26-1,-27 1,1 26,26 0,0 0,0-1,0-25,26 26,1-27,-1 1,1-27,25 0,1-27,-26 1,26-1,-27 1,1-1,-1 1,-26 26,27 0,-27 26,0-26,0 27,0-1,0 1,26-1,-26 1,0-27</inkml:trace>
  <inkml:trace contextRef="#ctx0" brushRef="#br0" timeOffset="37438.1413">14896 9869,'0'-26,"0"26,-26 0,26 0,0 0,0 26,0-26,26 26,-26 1</inkml:trace>
  <inkml:trace contextRef="#ctx0" brushRef="#br0" timeOffset="37963.1713">15002 10186,'0'0,"0"0,0-26,-26 0,26-1,0-26,0 27,0 26,0-27,0 27,0 0,0 27,26-1,1 1,-1-1,1 1,26-1,-27-26,0 26,1-26,-1-26,-26 26,27-26,-27 26,0-27,0 1,0 26,0 0,26 0,-26 0,53 0,-26 0,26 0,-27-27,27 1,0 26,-27-53,1 26,-1 1,-26-1,0 1,-26 0,26 26,-27 26,1 0,-1 1,1 26,-1 0,1-27,26 54,0-54,0 27,26-27,-26 27,27-26,-1-27,-26 0,27 26,-27-26</inkml:trace>
  <inkml:trace contextRef="#ctx0" brushRef="#br0" timeOffset="59755.4178">873 13309,'0'0,"-26"0,26 0,0 0,0-27,0 27,26-26,-26 26,27 0,-1-27,1 27,26-26,-27-1,27 27,0-26,26-1,-26 27,0-26,0 26,0-27,-26 27,-1 0,-26-26,26 26,-26 0,0 0,0 0,0 0,0 0,0 0,0 0,0 0,0 0,0 0,0-26,0 26,-26 0,0 0,26-27,-27 27,27 0,-26 0,-1-26,1 26,26 0,-27 0,27 0,-26 0,26 0,0 0,0 0,26 0,1 0,-1 0,1 0,-1 0,1 0,-1 0,27 0,-27 0,1 0,-27 0,26 0,-26 0,0 26,-26 1,-1-1,1 0,-1 1,-25 26,25-27,1 1,-1-1,1-26,26 27,0-27,0 0,26-27</inkml:trace>
  <inkml:trace contextRef="#ctx0" brushRef="#br0" timeOffset="60741.4742">688 15187,'27'0,"-1"0,1 0,26-26,-27 26,27 0,-27-27,1 1,26 26,0-27,0 1,0 26,-1-27,-25 1,-1 26,1 0,-1-27,1 27,-27 0,0 0,-27 0,27 0,-26 0,26-26,-27 26,1 0,-1-26,1 26,0 0,26 0,-27 0,27 0,0 0,27-27,-27 54,52-27,-25 0,-1 0,27 0,0 0,-26 0,26 0,-53 0,26 0,-26 26,0 0,-26-26,-1 27,1-1,-1 1,-26 26,0-27,27 1,-1-1,27-26,0 0,0 27</inkml:trace>
  <inkml:trace contextRef="#ctx0" brushRef="#br0" timeOffset="62359.5667">768 16748,'0'0,"0"0,0 0,0 0,26 0,-26 0,27 0,25 0,-25 0,26 0,0 0,0-26,26 52,-26-26,0 0,0 0,0 0,0 0,-27 27,1-27,-27 0,0 0,26 0,-26 0,0 0,0 0,-26-27,26 27,0 0,0-26,-27 26,27-27,-26 27,26-26,-27 26,1 0,-1-27,27 27,-26-26,-1 26,27-27,0 27,-26 0,26 0,0 0,0 0,26 0,-26 0,27 27,-1-27,1 26,26-26,-27 27,1-27,25 0,-25 0,-1 26,1-26,-1 0,1 0,-27 0,0 0,0 0,0 0,0 0,0 27,-27-27,1 0,26 0,-27 0,-26 26,27-26,0 27,-1-27,1 26,-1 1,27-27,-26 26,26-26,-27 0,27 0,0 26,0-26,0 0,0 0,0 0,0 0</inkml:trace>
  <inkml:trace contextRef="#ctx0" brushRef="#br0" timeOffset="63558.6353">4340 12938,'0'0,"-27"0,27 0,0 0,0 0,0 0,0 0,0 0,0 0,27 0,-27 0,26 0,-26 0,26 27,1-27,-1 0,1 0,-1 0,1 0,-1 0,1 0,-1 0</inkml:trace>
  <inkml:trace contextRef="#ctx0" brushRef="#br0" timeOffset="64432.6853">4260 14790,'0'0,"0"0,0 0,0 0,0 0,27 0,-1 0,-26 0,27 0,25 0,-25 0,-1 0,1 0,26 0,-27 0,1 0</inkml:trace>
  <inkml:trace contextRef="#ctx0" brushRef="#br0" timeOffset="65397.7405">4260 16722,'0'0,"0"0,0 0,0 0,27 0,-27 0,26 0,-26 0,27 0,25 0,-52 0,27 0,-1 0,1 0</inkml:trace>
  <inkml:trace contextRef="#ctx0" brushRef="#br0" timeOffset="155307.8831">2382 4366,'0'0,"0"-27,0 1,0 26,-27-27,27 27,-26 0,-1 0,1 0,-1 0,-26 0,27 27,-1-1,1 1,0-1,52 1,-26 25,26-25,27 26,0-27,0 27,0-26,-26-1,26 27,-27-26,-26-1,-26 27,-1-53,-26 53,27-53,-54 26,27 1,0-27,1 0,-1 0,26 0,27 0,-26-27,52 1,1 26,-1-27</inkml:trace>
  <inkml:trace contextRef="#ctx0" brushRef="#br0" timeOffset="155693.9052">2620 4551,'0'0,"0"0,0 0,0 26,0 1,26-1,-26 1,27 26,-1-27,1 1,-1-27,0 26,27-26,-26 0,-1-26,1-1,-1 1,1-27,-1 26,-26-26,0 0,0 0,0 27,-26-27,26 27,0-1,0 27,26 0</inkml:trace>
  <inkml:trace contextRef="#ctx0" brushRef="#br0" timeOffset="156038.9249">3281 5239,'0'-27,"0"1,-26-27,26 0,-27-53,27 0,0-26,0 26,-26 0,52 1,-26 25,27 1,-1 26,1 26,-1 27,1 27,25-1,-25 1,-27-1,26 27,-52 0,-1-26,1 25,-27-25,27 26,-1-53,1 26,-1 1,1-27,26 0</inkml:trace>
  <inkml:trace contextRef="#ctx0" brushRef="#br0" timeOffset="156563.9549">3519 4498,'27'0,"-27"0,0 0,26 0,-26-27,27 27,-1 0,1 0,-1 0,1-26,-27 26,0-26,26-1,-52 27,26-26,-27 26,1 0,-1 26,-26-26,27 53,-1-27,27 1,-26 26,26 0,26-27,-26 1,27 26,-27-27,53-26,-27 0,1 0,-1 0,1 0,-1 0,0-26,-26 26,27 0,-1-27,-26 27,27 0,-27 0,0 0,26 0,-26-26,0 26,27-27,-27 1,0-27,0 53,26-53,-26 26,27 1,-1 0,1-1,-1 1,27 26,0-27,0 1</inkml:trace>
  <inkml:trace contextRef="#ctx0" brushRef="#br0" timeOffset="156925.9756">4525 3942,'-27'0,"1"27,-1 26,1-27,26 54,-27-28,1 54,0-26,26 25,26-25,-26-1,53-26,0 0,26-53</inkml:trace>
  <inkml:trace contextRef="#ctx0" brushRef="#br0" timeOffset="157697.0197">9208 3942,'26'27,"-26"-1,27 1,-1 26,1 0,-1 26,-26 0,27 1,-27-1,26 0,-26 1,27-1,-27-26,0 0,26-27</inkml:trace>
  <inkml:trace contextRef="#ctx0" brushRef="#br0" timeOffset="165189.4483">6615 4657,'0'26,"0"1,0-1,0 27,0 0,0-27,26 1,-26 26,0-27,0 1,0-27</inkml:trace>
  <inkml:trace contextRef="#ctx0" brushRef="#br0" timeOffset="165992.4942">4842 4551,'-26'0,"26"0,0 0,-27 0,27 0,0 0,0 0,0-27,0 27,0-26,27-1,-27 1,0 0,0-1,26 1,-26-1,0 1,0-1,0 27,0 0,0 0,27 0,-27 27,0-1,26 1,1-27,-27 26,26 1,1-1,-27-26,26 0,-26 0,26-26,-26-1,0 1,27-1,-27-26,0 27,0-27,0 26,0 27,0 0,0 0</inkml:trace>
  <inkml:trace contextRef="#ctx0" brushRef="#br0" timeOffset="166360.5153">5107 4471,'0'0,"26"0,1 0,-27-52,26 25,-26-26,27 27,-27-27,26 0,-26 26,0-25,27 25,-27 27,0 0,26 0,0 27,1 25,-1-25,1-1,-1 27,1-26,-1-1,1 1,-27-1,0-26,0 27,-27-27,1 0,-27-27,26 27,-26-26,27 26,0-27,-1 1,27 26,0 0,27-27,-1 27</inkml:trace>
  <inkml:trace contextRef="#ctx0" brushRef="#br0" timeOffset="166737.5368">5477 4366,'27'26,"-27"-26,0 0,0-26,0 26,0 0,0-53,26 26,-26 27,0-26,0-1,27 1,-27 26,0 0,0 0,0 0,26 26,-26-26,0 27,27-27,-1 0,-26 0,26 0,1-27,-1 1,1-1,-27 27,0-26,26 26,-26 0,0-26,0 26,0 52,0-52,27 27,-27-1,0 1,26-27,-26 26,27-26,-27 0</inkml:trace>
  <inkml:trace contextRef="#ctx0" brushRef="#br0" timeOffset="167001.5519">5927 4260,'0'0,"26"-27,-26 27,27-26,-1-1,1 1,-1 0,1-1,-1-26,-26 27,0-1,0 1,0 26,0 0,-26 0,-1 26,1 27,-1 0,27-26,-26 25,26 28,-27-27,27 0,27 0,-27-1,26-25,-26-27,27 26,26-26</inkml:trace>
  <inkml:trace contextRef="#ctx0" brushRef="#br0" timeOffset="167414.5755">6588 4180,'0'0,"0"27,27-27,-27 53,0-27,26 1,1-1,-1 1,1 26,-1-53,27 26,-26-26,26 0,-27 0,27-26,-27-27,-26 26,27 1,-1-27,-26 0,0 26,0-25,0 25,0 1,0 26,0 0,0 26,0 1,27 25,-27 1</inkml:trace>
  <inkml:trace contextRef="#ctx0" brushRef="#br0" timeOffset="167701.592">7118 4445,'26'0,"-26"0,27-26,-27-1,26 1,-26-1,26-26,-26 53,27-26,-1-1,-26 27,27 27,-1-1,1 1,-1-1,1 1,-1-1,1 1,-1-27,-26 26,27-26,-27-26,0-1,0 1,0-1,0-26,0 27,0-27,0 0,0 27,26-1,-26 1</inkml:trace>
  <inkml:trace contextRef="#ctx0" brushRef="#br0" timeOffset="167836.5997">7647 4128,'26'26,"-26"27,0 0,0-27,27 27,-27-26,0 26,0-27,0 0,0-26,26 0,-26-26</inkml:trace>
  <inkml:trace contextRef="#ctx0" brushRef="#br0" timeOffset="168427.6335">7964 3757,'0'0,"0"0,0 0,0 0,0 27,0 25,0-25,0 26,0 0,27 0,-27 26,0-26,0 0,26 0,-26-27,0 27,0-53,0 27,-26-54,26 27,0-26,-27-1,27 1,0-27,0 26,0-25,27 25,26 1,-27-1,27 27,0 0,-27 0,27 27,-26-27,-27 26,0 1,0 25,0-25,0-1,26 1,1-1,-1 1,1-1,26 1,-27-27,0 26,1 1,-27-1,-27 0,1-26,0 27,-27-1,0-26,26 27,-26-27,27 0,26 0,0 0,0 0</inkml:trace>
  <inkml:trace contextRef="#ctx0" brushRef="#br0" timeOffset="169518.6959">2355 5477,'0'0,"-26"-27,26 27,0 0,0 27,0 26,0-27,-27 27,27 0,0 0,-26 26,26-26,0 0,-27 0,27 0,-26-26</inkml:trace>
  <inkml:trace contextRef="#ctx0" brushRef="#br0" timeOffset="170048.7262">2038 5741,'26'-26,"27"-27,0 27,0-27,0 26,0-52,0 52,26-25,-53-1,27 26,-26-26,-1 53,1 0,-27 27,0-1,-27 27,27 26,-26-26,26 27,0-27,-27 26,27-26,27-27,-27-26,26 27,1-54,-1 27,1-53,-1 53,-26-26,27 0,-1 26,-26 0,26 26,-26 0,0 1,27-1,-1 1,-26-27,27 26,-1-26,-26 0,27 0,-1-26,1-1,-1 27,-26 0,27-26,-27 52,26-26,-26 27,0-1,0 1,0-1,0 27,0-53,0 0,0 27</inkml:trace>
  <inkml:trace contextRef="#ctx0" brushRef="#br0" timeOffset="170204.7351">3122 5556,'0'-26,"-26"26,0-27,-1 27,27-26,0 26,0 0,27-27</inkml:trace>
  <inkml:trace contextRef="#ctx0" brushRef="#br0" timeOffset="170642.7602">3308 5530,'26'26,"-26"-26,0 0,0 0,27 27,-27-27,0 0,0 0,0 0,0 0,0 0,0 0,0 0,0 0,0 0,0 0,0 26,0-26,0 0,-27 0,27 0,-26 0,26 0,0 27,0-27,0 26,0-26,26 27,1-1,-1 0,27 1,0-1,0 1,-27-1,27 27,-53-26,27-1,-54 1,1-27,-1 26,-26 1,27-27,-27 0,26-27,1 27,26-26,0-1</inkml:trace>
  <inkml:trace contextRef="#ctx0" brushRef="#br0" timeOffset="170770.7675">3969 5900,'27'27,"-27"-1,0-26,0 0,0 0</inkml:trace>
  <inkml:trace contextRef="#ctx0" brushRef="#br0" timeOffset="171115.7872">4260 5847,'-26'27,"-1"-27,1 26,-1-26,1 0,26 27,0-1,26 1,1-27,26 26,-27-52,27 26,-26 0,25-27,-25-26,-1 0,-26 0,0 0,-26-52,26 25,-53 1,27 26,-1-26,1 26,26 26,-27-26,27 53,0 0,0 27</inkml:trace>
  <inkml:trace contextRef="#ctx0" brushRef="#br0" timeOffset="171595.8147">4551 5953,'0'53,"27"-26,-27-1,26 0,1-26,-27 0,26 0,-26-52,26 25,-52 1,26-1,0-26,0 27,-26-27,-1 26,27-26,-26 27,26 0,0 26,0 0,0 0,26 0,-26 26,27 0,-1 27,0-26,27 26,-53-27,53 1,-53 26,27-53,-1 26,-26-26,27-26,-27 26,0-27,0-26,-27 27,27-27,0 0,0 26,0-25,0-1,27 53,-1-53,1 53,-27-27,53 27,-53 0,52 0</inkml:trace>
  <inkml:trace contextRef="#ctx0" brushRef="#br0" timeOffset="171982.8368">5027 5900,'0'27,"0"-1,0-26,27-26,-27-1,26 27,1-26,-1-27,1 26,-27 1,26-1,-26 27,0 0,0 0,0 0,0 27,0-1,27 1,-27-1,26-26,1 27,-1-54,0 27,27-26,-26-1,26 1,-27-1,1 27,-1-26,-26 52,27-26,-27 27,0-1,0 1,0-1,0 27,26-26,-26-1,27-26,-1 0</inkml:trace>
  <inkml:trace contextRef="#ctx0" brushRef="#br0" timeOffset="172151.8465">5848 5980,'0'26,"26"1,-26-27,0 0,0 0,0-27,0 27,27-26</inkml:trace>
  <inkml:trace contextRef="#ctx0" brushRef="#br0" timeOffset="172630.8739">5927 5821,'0'0,"0"-27,0 27,0 0,0 0,26 0,1 0,-1 0,1-26,26 26,0 0,-27 0,27-27,0 54,-27-54,27 27,-26 0,-27 0</inkml:trace>
  <inkml:trace contextRef="#ctx0" brushRef="#br0" timeOffset="172886.8885">5874 6033,'0'0,"0"26,0-26,27 0,-27 0,26 0,0 0,1 26,26-26,-27-26,27 26,0 0,0-26,0-1,0 1</inkml:trace>
  <inkml:trace contextRef="#ctx0" brushRef="#br0" timeOffset="173373.9164">6932 5927,'0'0,"-26"0,0-27,-1 27,1 0,-1 27,1-1,-1 1,1-1,-1 1,27 25,0-25,27-1,-1-26,1 0,26 0,0-26,-1-1,-25-25,26-1,0 0,-27-27,-26 27,0-26,0 0,0-1,-26 27,26-26,-27 26,27 27,0-1,0 27,0 0,0 27,27-1,-27 27</inkml:trace>
  <inkml:trace contextRef="#ctx0" brushRef="#br0" timeOffset="173799.9408">7144 5900,'27'80,"-27"-54,0 27,0-27,52-26,-52 0,27 0,-1-26,1 0,-27-27,0 26,0-26,-27 27,1-27,-1 26,1-26,26 53,0-26,0 0,0 26,0 26,26 0,1-26,-1 53,1-26,-1 26,1-27,-1 1,1-1,-1-26,-26 0,0 0,27-26,-27-1,0 1,-27-1,54-26,-27 27,0-1,26-25,-26 25,27 1,25 26,-25-27,-1 27,1 0,-1 27,27-27,-26 26</inkml:trace>
  <inkml:trace contextRef="#ctx0" brushRef="#br0" timeOffset="174206.964">7806 5980,'0'26,"0"-26,0 0,0-26,0 26,0-53,26 26,-26 1,0-27,26 26,-26 1,0-1,0 27,0 0,27 27,-27-1,26-26,-26 27,27-1,-1 1,1-1,-1-26,27 0,-26-26,-1-1,27 1,-27-1,1 1,-1-1,1 27,-27 0,0 0,0 27,0-1,0 27,26-26,-26-1,0 1,0-1,27 1,-27-27,26 0,1 0,-1-27,1 1</inkml:trace>
  <inkml:trace contextRef="#ctx0" brushRef="#br0" timeOffset="174398.975">8679 5450,'0'0,"0"0,-27 0,27 0,0 0,0 0,-26 0,26 0,0 0,0 0,0 0,0 0,0 0,0-26</inkml:trace>
  <inkml:trace contextRef="#ctx0" brushRef="#br0" timeOffset="174573.985">8732 5662,'26'79,"-26"-26,27 27,-54-1,54 27,-54-27,1 1,-1-1,-26 0,27 1,-1-27,-26-27,27 1,-1-1</inkml:trace>
  <inkml:trace contextRef="#ctx0" brushRef="#br0" timeOffset="175034.0114">9658 4180,'26'-26,"-26"26,0 0,0-26,0 26,0 0,0 26,0-26,0 0,0 0,0 0,0 0,0 0,0 26,0-26,27 27,-27 26</inkml:trace>
  <inkml:trace contextRef="#ctx0" brushRef="#br0" timeOffset="175141.0175">9790 4524,'26'53,"-26"27,0-27,0 26,0-26,-26 0,-1 26,1-26,0 0,-27 0</inkml:trace>
  <inkml:trace contextRef="#ctx0" brushRef="#br0" timeOffset="181326.3713">5213 8440,'0'-26,"0"26,0-27,0 27,-27-26,27 26,-26 0,-27 0,26 0,-26 26,27 1,-27-27,27 53,-1-27,27 1,27 26,-1-1,27-25,0 26,0-27,0 27,0-26,-27-1,-26 1,-26 25,-1-25,1-1,-27-26,0 27,0-27,0 0,27-27,26 27,0-26,0-27</inkml:trace>
  <inkml:trace contextRef="#ctx0" brushRef="#br0" timeOffset="181667.3908">5318 8546,'0'0,"0"27,0-27,0 26,-26 27,26-27,26 1,-26 26,27-27,-1 1,27-1,0-26,0 0,0-26,0-1,-27 1,1-27,26 26,-53-52,0 26,0 0,0 0,0 0,0 0,0 27,-27-1,27 1,0 0,0 26</inkml:trace>
  <inkml:trace contextRef="#ctx0" brushRef="#br0" timeOffset="182470.4367">5715 9393,'-26'-27,"26"-26,26 0,-26-26,0 0,27-27,-27 26,26-52,1 53,-1-27,27 27,-26-1,-1 27,0 27,27-1,-26 54,-27-27,26 26,-26 1,0-1,0 27,-26-26,-1-1,27 1,-26-1,26-26,0 26,0-26,26 0,1 0,-1 0,27 0,-26-26,-1 26,27-26,-26-1,-1 1,-26-27,26 26,-52 1,26-1,-26 27,26 0,-27 27,27-1,-26 27,26-26,0 26,26-1,1 1,-1-26,0-1,1 1,-1-27,-26 0,27 0,-27-27,26 1,-52 26,26-53,0 53,-27-27,27 1,-26 0,26-1,0 1,0-1,0 1,0-27,26 26,1-26,-27 53,26-53,1 27,-1 0,1 26,-1 0</inkml:trace>
  <inkml:trace contextRef="#ctx0" brushRef="#br0" timeOffset="182681.4488">6747 8705,'0'0,"0"26,0-26,0 0,0 0,27-26,-27 26</inkml:trace>
  <inkml:trace contextRef="#ctx0" brushRef="#br0" timeOffset="182990.4664">7197 7541,'0'-27,"0"27,0 0,0 27,-26-1,26 27,0 26,0 1,-27 26,27-1,-26 28,26-27,-27-1,27 1,0-26,0-1,0-26,0-27,-26 1,26-27</inkml:trace>
  <inkml:trace contextRef="#ctx0" brushRef="#br0" timeOffset="183291.4837">6959 8308,'0'-53,"-27"27,54 26,-27 0,26 0,1 0,-1 52,27-25,-26 26,26 0,-27-27,0 54,27-54,0 1,0-1,0 0,0-26,0-26,0 26,-27-26,-26-27,0 0,0 0,-26 0,-27 26,0-26,-26 1,26 25,0 27,26-26,1 26,26 0</inkml:trace>
  <inkml:trace contextRef="#ctx0" brushRef="#br0" timeOffset="184041.5266">8017 7779,'0'-53,"27"26,-54-52,27 53,-53-1,27 1,-27-1,0 27,27 0,-27 53,26-26,1 52,26-26,26 26,1 27,-1-27,1 1,25-1,-25 1,-1-28,1 1,-27 0,-27-26,1-1,-1 1,-25-1,-1-26,0 0,0 0,0 0,26 0,1 0,26-26,0-1,0 1</inkml:trace>
  <inkml:trace contextRef="#ctx0" brushRef="#br0" timeOffset="184275.5399">8282 7541,'0'0,"0"26,0 1,0 25,-27 1,27 27,0 26,0-27,-26 27,26 0,0-1,-27-25,27-27,-26 0</inkml:trace>
  <inkml:trace contextRef="#ctx0" brushRef="#br0" timeOffset="184572.5569">8017 8149,'27'-26,"-27"-27,26 53,27 0,-26 0,25 53,1-27,0 27,-26-26,-1 25,1 1,-1-26,-26-1,27 1,-27-27,0-27,0 1,0-1,0 1,0-27,26 27,-26-27,0 26,26 1,1-1,-1 27,27 0,-26 0,-1 0</inkml:trace>
  <inkml:trace contextRef="#ctx0" brushRef="#br0" timeOffset="184695.564">8758 8440,'-26'53,"26"0,0-26,0-1,0-26,0 0,0-26</inkml:trace>
  <inkml:trace contextRef="#ctx0" brushRef="#br0" timeOffset="184870.574">8917 7699,'0'0,"0"0,0 27,0-1,0-26,0 27,-27 26,27 0</inkml:trace>
  <inkml:trace contextRef="#ctx0" brushRef="#br0" timeOffset="185150.59">8864 8573,'0'0,"0"0,26-27,-26 1,0-1,27-26,-27 0,26 0,-26 27,27-1,-27 1,26 52,-26-26,27 53,-27-53,0 53,26-26,-26-27,27 26,-27-52,26 26,0-27,1-26,-1 27,1-27,-1 0,1 27</inkml:trace>
  <inkml:trace contextRef="#ctx0" brushRef="#br0" timeOffset="185471.6083">9287 8334,'0'53,"-26"-26,26 52,0-52,0-1,0-26,53 0,-53 0,26-26,1-1,-27 1,26-1,-26 1,27 26,-27 0,0 0,26 26,-26 54,26-27,1 26,-27 0,26 1,1-1,-27 0,0 1,0-1,-27-52,1 26,-27-27,0-26,0-26,0-1,0 1,27-27,-1 0,1 0</inkml:trace>
  <inkml:trace contextRef="#ctx0" brushRef="#br0" timeOffset="185740.6237">9790 7832,'0'0,"0"0,0 0,0 26,-27 1,1 26,0-27,-1 53,27 1,-26-1,26 0,0 1,26-1,-26-26,27 0,-1 0,0-53</inkml:trace>
  <inkml:trace contextRef="#ctx0" brushRef="#br0" timeOffset="186429.6631">10002 7885,'0'0,"0"-27,0 27,0 0,0 0,26 0,-26 27,27-1,-1 1,0 25,1 1,-27 0,26 27,-26-1,0 0,-26-26,-1 27,1-27,0 0,-1-27,27 0,-26 1,26-27</inkml:trace>
  <inkml:trace contextRef="#ctx0" brushRef="#br0" timeOffset="187496.7242">10531 8123,'0'-27,"0"27,0 0,26 27,-26-1,0 1,0-1,-26 1,26 25,0 1,0 0,0-26,0 26,0-53</inkml:trace>
  <inkml:trace contextRef="#ctx0" brushRef="#br0" timeOffset="187641.7325">10398 8387,'0'0,"27"-26,-1 26,1-27,26 27,0-26,0-1</inkml:trace>
  <inkml:trace contextRef="#ctx0" brushRef="#br0" timeOffset="188197.7643">11272 8123,'0'0,"-27"0,1 0,-1 0,1 26,-1 1,1 26,-27-1,53 1,-27 0,27 0,0 0,27-26,-1-27,1 0,26-27,0-26,0 27,0-54,-27 27,27-26,-27 0,-26-1,0-25,0 25,0-26,0 53,-26-26,26 26,-27 0,27 53,0 0,0 27,0-1</inkml:trace>
  <inkml:trace contextRef="#ctx0" brushRef="#br0" timeOffset="188656.7905">11404 8334,'0'27,"-27"-1,27 1,27-27,-27 26,26-26,1 0,-1 0,1-26,-1-1,1 1,-27-1,26-26,-26 1,0 25,0-26,0 27,0-1,0 1,0 26,0 0,0 0,27 26,-27 27,26 0,0-26,-26 52,27-53,-1 27,-26-26,27-27,-27 0,26 0,-26-27,0 1,0-1,27-52,-27 53,26-54,1 54,-1-27,-26 26,53 27,-26 0,-1 0,0 27,1-27</inkml:trace>
  <inkml:trace contextRef="#ctx0" brushRef="#br0" timeOffset="189028.8118">11986 8414,'0'26,"0"-26,0 0,0 0,26-26,-26 26,27-53,-27 26,26 1,1-27,-27 27,26 26,-26 0,0 0,0 0,27 26,-27 0,0-26,26 27,1-27,26 0,-27 0,27-27,0-25,-27 25,27 1,-26-1,-1 1,1 26,-27 0,26 26,-52-26,26 53,0-26,0 25,0 1,0-26,26 26,-26-53,27 26,-1-26</inkml:trace>
  <inkml:trace contextRef="#ctx0" brushRef="#br0" timeOffset="189239.8239">13018 7726,'0'0,"0"0,0 26,0-26,0 0,0 0,-27 0,1 0,26 0</inkml:trace>
  <inkml:trace contextRef="#ctx0" brushRef="#br0" timeOffset="189420.8342">13071 8414,'0'106,"0"-1,0-25,-27 52,1-26,-27 0,0 0,-26 26,-1-26,1-27</inkml:trace>
  <inkml:trace contextRef="#ctx0" brushRef="#br0" timeOffset="206031.7843">4313 12965,'0'0,"0"0,0 0,0 0,0-27,0 27,0 0,0 0,0 0,-26 0,26 0,26 0,-26 27,27-27,-1 0,27 0,-27 26,27-26,-26 0,26 0,-27 0,1 27,-27-27,26 0,-26 0,0 0,0 0,0 0,-26-27,-1 27,1 0,-1 0,-26 0,27 0,-27 0,0 0,27 0,-1 0,1 0,-1 0,27 0,0 0,0 0,27 0,-1 0,-26 0,53 0,-27 0,1 0,-1 0,1 0,-27 27,0-27,26 0,-26 0,-26 0,26 0,-27 0,1 0,26 0,-27 0,1 0,0 0,26 0,0 0,-27 0,27 0,0 0,27 0,-1 0,0 0,-26 0</inkml:trace>
  <inkml:trace contextRef="#ctx0" brushRef="#br0" timeOffset="207155.8486">5107 13044,'0'0,"-27"-26,27 26,0 0,0 0,-26-27,26 27,-27 0,1 0,0 0,-1 0,1 27,-1-1,1 27,-1 0,1-27,-1 27,27 0,27-26,-27-1,26 0,27-26,-26 0,-1-26,27 26,-27-26,1-1,-1 1,-26 26,0-27,0 27,0 0,0 27,0-27,0 26,-26 1,26-1,0 0,0-26,0 0,0 0</inkml:trace>
  <inkml:trace contextRef="#ctx0" brushRef="#br0" timeOffset="207433.8645">5424 13203,'27'-27,"-54"27,1 0,-1 0,-26 0,27 0,0 27,-1-1,27-26,0 27,27-1,-1 1,0-1,27 0,-26 1,-27-27,26 26,-26-26,-26 0,-1 0,1 0,-1-26,1 26,0-27</inkml:trace>
  <inkml:trace contextRef="#ctx0" brushRef="#br0" timeOffset="207854.8886">5610 12806,'0'0,"-27"26,1-26,26 27,-27-1,27 1,-26-1,26 27,0-26,0 25,0 1,26 0,-26-26,0-1,27 1,-27 26,26-27,-26 0,27-26,-27 0,26 27,-26-27,0 0</inkml:trace>
  <inkml:trace contextRef="#ctx0" brushRef="#br0" timeOffset="208389.9192">5742 13123,'0'0,"0"0,0 0,0 0,26 0,-26 27,27-27,-1 0,27 0,-26 0,-1 0,0 0,1-27,-1 27,-26-26,27 26,-54-27,27 27,-26 0,-1-26,1 26,-27 26,27-26,-1 27,1-1,-1 1,1-1,26 1,0-1,26 1,1-27,-1 0,1 26</inkml:trace>
  <inkml:trace contextRef="#ctx0" brushRef="#br0" timeOffset="209048.9569">6086 13150,'-27'0,"1"0,26 0,-27 26,27-26,0 27,0-1,27 1,-1-27,1 0,26 0,-27 0,1 0,-1 0,1-27,-27 1,0-1,0 27,-27-26,1 26,-1 0,1 0,-27 0,0 0,26 26,1 1,26-1,0 1,0-27,26 26,27-26,-26 0,26 0,-27 0,1 0,26 0,-27 27,0-27,1 26,-1 0,1 27,-1 0,1 27,-1-27,1 0,-1-1,-26-25,27 26,-27-27,0-26,0 0,0-53,0 27,-27-27,27 0,0-26,-26-27,26 26,0 1,0 0,26-1,-26 27,27 27,-1 0,0 26,-26 0,27 26,-27 0,26 1,-26 26,0-27,0 27,-26-26,26-27,-27 26,-25 1,25-27,1 0</inkml:trace>
  <inkml:trace contextRef="#ctx0" brushRef="#br0" timeOffset="213881.2333">8335 14208,'0'0,"-27"27,27-27,0 0,0 0,27 0,-1 0,1 0,26 0,-1 0,1 0,0 0,0 0,27-27,-27 27,-1 0,-25 0,-1 0,1 0,-1 0,-26-26,27 26</inkml:trace>
  <inkml:trace contextRef="#ctx0" brushRef="#br0" timeOffset="214323.2586">10240 14235,'0'0,"-27"0,27 0,0 0,0 0,27-27,-27 27,26 0,1 0,-1 0,1 0,25 0,1 0,-26-26,26 26,0 0</inkml:trace>
  <inkml:trace contextRef="#ctx0" brushRef="#br0" timeOffset="214559.2721">12065 14261,'53'27,"-26"-27,26 0,0 26,-27-26,0 0,27 0,-53 26,27-26,-1 0,1 0,-1 0,1 27</inkml:trace>
  <inkml:trace contextRef="#ctx0" brushRef="#br0" timeOffset="217000.4117">5054 15002,'0'0,"0"0,-27 0,27 0,0-27,-26 27,0 0,-1 0,1 0,-1 0,1 27,-27-1,26 1,1-1,-1 27,27-26,0-27,27 26,-1-26,1-26,-1 26,27-27,-26-26,26 27,-27-1,0 1,-26-1,0 27,27 0,-27 0,0 27,0-1,0 1,0-1,0 27,0-26,0-1,0 1,0-1,26-26,-26 0,0 0</inkml:trace>
  <inkml:trace contextRef="#ctx0" brushRef="#br0" timeOffset="217806.4578">5239 15055,'0'0,"0"26,0 1,0-1,0 1,0-27,27 26,-27 1,26-1,27-26,-27 0,1 0,26 0,-27-26,1-1,-1 1,1-1,-27 1,26-1,-26 1,0-1,0 27,-26 0,26 0,0 27,0-27,0 26,26 1,-26-27,27 26,-1-26,-26 0,26 0,1-26,-27 26,26-27,-26 1,0 26,27-27,-27 27,0 0,0 27,0-1,0 1,0-1,26 1,-26-1,27 1,-1-27,-26 0,53-27,-26 1,-1-1,0 1,27-27,-26 0,-1 0,1 0,-1 27,1-1,-1 1,-26 26,0 26,27 1,-27-1,0 27,0-27,26 54,-26-54,0 27,0 0,0-26,0-1,0-26,0 0,-26 0,-1-26,27-1,-26 1,26-1,-27 1,27-27,-26 26,26 1</inkml:trace>
  <inkml:trace contextRef="#ctx0" brushRef="#br0" timeOffset="218056.4721">6615 14552,'0'0,"0"0,0 27,-27-1,27 0,-26 27,26 0,-26 27,-1-1,27 0,-26-26,-1 27,27-27,-26 0</inkml:trace>
  <inkml:trace contextRef="#ctx0" brushRef="#br0" timeOffset="218481.4964">6747 14896,'-26'27,"-1"-1,1 0,-1 1,1-1,26 1,0 26,0-27,0 1,53-1,0 1,0-27,26 0,0 0,1-27,-1 1,-26-1,0-26,-27 27,1-27,-27 26,26 1,-52 26,-1 0,1 0,0 26,-1 27,1-26,-1 52,1-26,26 0,0 0,0 0,26 0,-26-27,27 1</inkml:trace>
  <inkml:trace contextRef="#ctx0" brushRef="#br0" timeOffset="222609.7325">2276 13600,'0'0,"0"-27,0 27,-27-26,27 26,-26 0,26 0,-27 0,1 0,-1 0,-25 0,-1 0,0 0,0 0,0 0,-26 0,-1 26,27-26,0 0,0 27,27-27,-1 26,1-26,0 0,26 0,0 27,0-1,0 27,26-27,-26 27,0 0,0 27,0-28,-26 54,26-26,0-1,-27 27,1-27,26 1,-27-1,27-26,0 0,27-27,-1 27,1-53,-1 27,0-1,27-26,-26 0,26 27,0-27,-27 0,1 0,-27 0</inkml:trace>
  <inkml:trace contextRef="#ctx0" brushRef="#br0" timeOffset="237529.5859">19103 18150,'27'53,"-27"-53,79 53,0-53,27 0,0-26,26-1,1 27,25-26,1-1,26 1,-26 0,0 26,26 0,-26 0,-27 0,0 0,1 26,-1-26,-53 26,-26-26,27 27,-80-27,53 26,-53-26,0 0</inkml:trace>
  <inkml:trace contextRef="#ctx0" brushRef="#br0" timeOffset="237919.6082">19632 18177,'0'0,"80"26,-27 1,-53-27,106 53,-27-53,0 26,27-26,0 0,26 0,-26 0,26-26,1 26,-1 0,0-27,-26 27,0 0,-27 0,1 0,-27 0,-53 0,53 27,-53-27,0 0,0 0</inkml:trace>
  <inkml:trace contextRef="#ctx0" brushRef="#br0" timeOffset="238130.6203">19791 18230,'0'0,"-53"0,53 0,0 0,106 26,-53 1,53-27,-27 0,54 0,-1 0,0-27</inkml:trace>
  <inkml:trace contextRef="#ctx0" brushRef="#br0" timeOffset="243974.9545">1403 14367,'-27'26,"27"1,0-1,0-26,0 0,0 0,0 0,0 27,0-27,27 0,-27 0,26 0,-26 0,0 0,0 0,0 0,0 0,27 0,-27 0,0 0,0 0,0 26,0-26,0 0,0 0,0 0,0 0,0 0,0 0,0-26,0 26,-27-27,27 27,0-26,0-1,0 1,-26-1,26 1,0 0,0-1,-27 27,27-26,0 26,0 0,0 0,0 0,0 0,27 0,-27 26,0 1,26-1,1 0,-27 1,26 26,0-27,1 27,-1-26,1-27,-1 26,-26 1,0-27,27 0,-27 0,0 0,-27 0,27-27,-26 1,-1 26,1-27,-1 27,1-26,0-1,-1 27,27-26,-26 26,26 0,-27-27,27 27,0 0,0 0,27-26,-1-1,-26 27,27-26,-27 0,52-1,-25 27,-1-26,1-1,-1 1,1-1,-27 27,26 0,-26 0,0 0,0 0,0 0,0 0,0 0,0 0,-26 27,26-1,-27 1,1-1,26 1,-27-1,1 0,-1 27,27-26,-26-1,26 1,-26-27,26 26,0-26,0 27,0-27,0 0,0 0,0 0,0 0,0 0,0 0,0 0,-27 0,27 0</inkml:trace>
  <inkml:trace contextRef="#ctx0" brushRef="#br0" timeOffset="255751.6281">1852 14843,'0'0,"27"0,-27 0,0 0,0 27,0-27,-27 0,27 26,0 1,0-1,0 0,-26 1,26 26,26-27,-26 27,0-26,0 26,0-1,27-25,-27 26,0-53,0 26,0 1,0-1,0-26,0 0,0 0,-27 0,27 0,0 0</inkml:trace>
  <inkml:trace contextRef="#ctx0" brushRef="#br0" timeOffset="256808.6886">1773 14923,'0'0,"0"0,0 0,0 26,-26-26,26 0,0 26,-27-26,1 0,26 27,0-27,0 0,-27 26,27-26,0 0,0 0,0 0,0-26,0-1,27 27,-27-26,0 26,26-26,-26-1,27 1,-27-1,26 1,-26 26,27-27,-27 27,0 0,0 0,0 0,26 0,-26 0,0 0,0 0,0 0,26 27,-26-27,27 26,-27-26,26 27,1-27,-1 26,-26-26,27 27,-27-27,26 26,-26-26,0 0,0 0,0 0,0 0,0 0,0 0,0 0,0 0,0 0,0 0,0 0,0 0,0 0,0 0,0 0,-26 26,-1-26,1 0,-1 0,1 0,-1 0,1 0,0 0,-1 0,1 27,-1-27,27 0,-26 0,26 0,0 0,0 0,0 0,0 0,0 0,0 0,0 0,26 0,-26 0,27-27,-27 27,26 0,-26 0,0 0,27 0,-27 0,0 0,0 0,0 0,0 0,0 0,0 0,0 0,0-26,26 26,-26-26,26 26,-26 0,27-27,-27 27,0 0,0 0,0 0,-27 27,27-27,-26 26,26-26,0 0,-26-26,52-1</inkml:trace>
  <inkml:trace contextRef="#ctx0" brushRef="#br0" timeOffset="257893.7507">2620 15055,'0'0,"0"0,0-27,0 27,-53 0,53 0,-53 0,26 27,1-27,0 53,-1-27,1 27,26 0,0-27,26 27,-26-26,27 26,-1-53,27 26,-53-26,53 0,-27 0,1 0,-1 0,-26 0,27 0,-27-26,26 26,-26-27,0 1,27 26,-27-27,0-26,26 27,-26 0,0-1,26 1,-26 26,0 0,27 0,-1 0,-26 26,27 1,-1-1,-26 0,27 1,-1-1,-26-26,27 27,-27-27,0 0,-27 0,27 26,-26-52,-1 26,27 0,-26 0,-1-27,1 1,26-1,0 27,0-26,26 0,1-1,-1 27,1-26,-1 26,1-27,-27 27,26 0,-26 0,0 0,0 27,0-27,0 0,27 26,-27 1,26-1,-26 0,27 1,-1-1,-26 1,0-27,0 26,0 1,-26-27,26 26,-27-26,27 0,0-26,0-1</inkml:trace>
  <inkml:trace contextRef="#ctx0" brushRef="#br0" timeOffset="258243.7707">3228 14817,'0'0,"0"26,0 1,0-1,0 27,0 0,0 0,0 0,-26 0,26 0,-27-27,27 0,0-26,0 0,0 0,0-26,27 0,26-1,-27 1,1-27,26 26,-1 1,-25 26,-1 26,1-26,-1 27,-26 26,27-53,-27 26,0 1,0-27,26 0</inkml:trace>
  <inkml:trace contextRef="#ctx0" brushRef="#br0" timeOffset="258663.7947">3731 15055,'0'-27,"26"1,-26 26,0-27,0 27,0 27,-26-1,26 1,0-1,0 1,0-1,0 1,0-1,0-26,26 27,-26-27,0 0,27-27,-27 27,0 0,26-26,-26 26,27 0,-27 0,0 0,0 0,0 0,0 0,26 0,-26 0,27 26,-1-26,-26 27,27-1,-1 0,1 27,-27 0,0 0,0 0,-27 0,1-26,-1-1,-26 27,27-27,-27-52,26 26,27-27,-26 1,0-27</inkml:trace>
  <inkml:trace contextRef="#ctx0" brushRef="#br0" timeOffset="258853.8056">2884 14843,'-26'27,"26"-1,26 1,27-1,27-26,25 0,1 0,-26 0,25-26,28-1,-27 1</inkml:trace>
  <inkml:trace contextRef="#ctx0" brushRef="#br0" timeOffset="259134.8216">2831 15505,'53'26,"27"-26,26 0,26 0,-26 0,26 0,0 0,-26 0,-27-26,1 26,-27-27,-27 27</inkml:trace>
</inkml:ink>
</file>

<file path=ppt/ink/ink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10T21:09:20.04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 0 94,'0'0'40,"14"20"1,-14-20-5,0 0-33,0 0-3,0 0-1,0 0-2,0 0-2,7 19-7,-21-23-25,14 4-2,0 0 0,0 0 1</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2T21:49:06.474"/>
    </inkml:context>
    <inkml:brush xml:id="br0">
      <inkml:brushProperty name="width" value="0.05292" units="cm"/>
      <inkml:brushProperty name="height" value="0.05292" units="cm"/>
      <inkml:brushProperty name="color" value="#FF0000"/>
    </inkml:brush>
  </inkml:definitions>
  <inkml:trace contextRef="#ctx0" brushRef="#br0">15602 4118,'-25'-25,"25"0,-24 25,-1 0,0-25,0 0,0 25,1-24,-1-1,-25 0,0 0,1 25,-1-25,1 1,-26-1,1-25,-1 25,-24 1,25-26,-25 25,-1-25,-24 26,25-1,-25 0,25-25,-25 26,0-1,0 0,0 0,0 0,-25 1,0-26,0 25,25 0,-49 25,24-24,0 24,-25-25,25 25,-24-25,-1 25,25 0,1 0,-26 0,25 0,-25 0,26 0,-26 0,25 0,0 0,1 0,-26 0,25 0,0 0,0 25,1-25,-26 0,25 0,0 25,0-25,1 24,-1-24,-25 25,25 0,1 0,-1 24,0-24,0 0,25 0,-25 24,25 1,0 0,25-26,-25 26,25 0,-1-25,1 24,25 1,-1 24,1-49,0 49,24-24,-24 24,24-24,0 0,1 24,-1 0,25-24,1 24,-26-24,50 24,-25-24,0 0,25-1,0 26,0-50,0 24,25 1,0-1,0-24,0 25,-1-1,26-24,0 25,-1-25,1 24,24-24,-24 25,49-26,-25 1,26 0,-26 25,25-26,25 1,-24 0,24 0,0 0,0-25,0 24,24 1,-24-25,25 25,0-25,25 0,-1 0,1 25,0-25,-1 0,1 0,49 25,-24-25,-1 0,0 0,26 0,-26 24,25-24,25 0,-24 25,-26-25,50 0,-25 0,25 0,-24 0,24 0,0 0,25 0,-1 0,-23-25,23 25,26-24,-50-1,25 0,0 0,-25 0,0-24,-25-1,25 25,-49-49,-1 24,-24-24,-25 0,-1 24,-24-49,-49 24,-1-24,-49 0,0-25,-50 25,-25-25,-24 24,-25-24,-25 0,0 25,-25 25,-25-1,1 1,-1 24,0 26,-24-1,49 0,0 50,0-25,50 25</inkml:trace>
  <inkml:trace contextRef="#ctx0" brushRef="#br0" timeOffset="10626.6078">4589 2108,'25'0,"-25"0,0-24,0 24,0 0,0 0,0 0,0 0,0 0,0 0,0 0,0 0,0 24,0-24,-25 0,25 25,0 0,0 25,0-1,-25-24,25 49,-50 1,50-26,-49 51,49-1,-50 0,25 0,1 1,-26-1,0 25,26-25,-26 0,0 0,1 1,-1-26,1 1,-1-1,25 0,-24-24,24 0,0-1,0 1,0-25,25-1,-24 1,-1 0,25 0,0 0,0-25,0 0,0 0,-25 24,25-24,0 0,0 0,-25 25,25-25,0 0,0 0,0 25,0-25,0 0,0 0,0 0,0-25,0 0,0 1,0 24,0-50,-25 0,25 26,0-26,0 25,0 0,0 1,0-1,0 25,0 0,0 0,0 0,0 25,0-1,-25 26,25-25,-24 49,-1-24,0-1,25 1,-25 0,0-26,25 26,25-50,0 25,25-25,24-25,-24 25,49-25,-25 0,1 25,-1 0,-24-24,-1 24,-24 0,0 0,0 0,-25 0,0 24,-25-24,0 0</inkml:trace>
  <inkml:trace contextRef="#ctx0" brushRef="#br0" timeOffset="11979.6852">4539 4415,'0'-25,"0"25,0 0,0 0,-25 0,25 0,-24 0,-1 0,25 0,-50 0,25 0,1 0,-1 0,-25 0,25 0,-24 0,-1-24,1 24,-26 0,26-25,-1 0,-24 25,24-25,-24 25,-1-25,25 1,-24 24,0-25,24 25,-24-25,24 25,-24 0,-1-25,1 25,24 0,-24 0,-1 0,1 0,0 0,-1-25,1 25,-1 0,1 0,-1 0,1 0,-25 0,24 0,1 0,-25 0,24 0,1 0,0 0,-1 0,-24 25,24-25,-24 0,50 0,-26 25,1-25,-1 25,1 0,0-1,24 1,0 0,1 25,-1-26,1 51,-1-26,0 1,1 0,24-1,-25 1,25 24,1-24,-1 0,0 24,25-24,-25-1,25 1,25-1,-25 26,0-50,50 24,-50 26,24-51,26 26,-25 0,0-1,24 1,-24-1,25 1,-25 0,24-1,26-24,-26 25,1-25,24 24,1-24,24 0,-25 0,25-25,25 0,-24 24,24-24,0-24,0 24,0 0,0 0,25-25,-25 0,0 25,25-25,-25 25,24-25,-24 1,0 24,0-25,0 25,-24-25,24-25,-25 25,0 1,0-26,-24 25,-1-49,1 24,-26 1,1-26,-1 26,-24-26,-25 1,25-1,-25-24,0 25,0-1,-25 1,0-1,1 26,-1-26,-25 1,25 49,-24-24,-1 24,1 0,24 25,-25 0,1 25,-1 24,0-24,26 25,-1 24,0-24</inkml:trace>
  <inkml:trace contextRef="#ctx0" brushRef="#br0" timeOffset="13754.7867">21977 5259,'0'0,"0"0,0 0,0 0,25-25,0 25,-1-25,26 25,24-25,1 0,-1-24,25 49,1-25,-1 0,0 25,-24 0,-1 25,0 0,1 24,-26 26,26 24,-26 25,1 50,-25-1,24 26,-24 24,25 25,-25 0,24 0,-24 0,0 25,0-50,-1 25,1-49,-25 24,0-49,0-26,0 1,-25-74,25-1,-24 1,24-51,-25 1,0-25,0 0,0 0,-24-25,-1 1,1-1,-26 25,1-25,-1 25,1 0,0 0,-1 0,26 0,-26 25,25-25,1 25,24-1,-25 1,26 0,-1 0,25 0,0-25,0 24</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2T21:50:40.255"/>
    </inkml:context>
    <inkml:brush xml:id="br0">
      <inkml:brushProperty name="width" value="0.05292" units="cm"/>
      <inkml:brushProperty name="height" value="0.05292" units="cm"/>
      <inkml:brushProperty name="color" value="#FF0000"/>
    </inkml:brush>
  </inkml:definitions>
  <inkml:trace contextRef="#ctx0" brushRef="#br0">2530 4068,'0'0,"-25"0,25-25,0 25,0-25,0 25,-25-24,25-1,-24 25,24-25,-25 25,25-25,-25 25,0 0,0-25,1 25,-1 0,0-24,0 24,-24 0,24 0,0 0,-25 0,26 24,-1-24,0 25,-25-25,26 25,-1 25,0-26,-25 26,26 0,-1-1,0 26,0-1,0 0,25 1,-24-1,24 25,0-24,0 24,0-24,0-1,0 0,24 1,1-26,0 26,0-26,24-24,1 25,0-25,24-1,0-24,1 0,-1 0,1-24,-1-1,-24-25,24 1,-24-26,-1 1,1-25,0-1,-26-24,1 0,0 0,-25 0,0 0,0 50,-25-25,0 49,1 0,-1 1,-25 49,25-25,-24 25,-1 25,25-25,-24 25,24-1,-25 1,25 0,1 0,-26 0,50-1,-25-24,25 0,0 0,0-24,0-1,25 0,0-25,24 1,1-1,0-24,24-1,0 1,26-1,-26 26,25-26,25 1,-24 24,24-24,0 24,0 1,0 24,25-25,-25 26,24 24,1-25,0 25,0-25,0 25,-1-25,26 25,-25-25,25 1,-1-1,1 0,-1 0,1-24,25 24,-1 0,0-25,1 26,24-26,-24 0,24 1,-25-26,25 26,1-1,-26 0,1-24,24 24,-50 1,26-1,-25 25,-26-24,1-1,-25 25,0 1,-25-1,-24 0,-1 0,-49 0,25 25,-25 0,-25-24,0 24,0 0,0 0,0-25,-25 25,0-25,25 25,-50-25,25 0,1 25,-1-24,-25-1,1 0,24 25,-25-25,1 25,-1 0,25 0,-24 0,-1 0,50 0,-25 0,0 0,25 0,25 25,0-25,0 25,0 0,24-25,1 24,24-24,-24 25,-1-25,26 0,-50 25,24-25,1 0,-25 0,0 0,-1 25,-24-25,0 25,0-1,-24-24,24 25,-25 0,0 0,-25-25,25 25,1 24,-26-24,25 0,-24 0,24-1,0 1,0 0,25-25,-25 25,25-25,0 0,0 0,-24 25,24-25,0 0,0-25,0 25,0-25,0 0</inkml:trace>
  <inkml:trace contextRef="#ctx0" brushRef="#br0" timeOffset="1722.0985">10542 1215,'0'0,"0"-49,0 49,0 0,0 0,0 0,0 0,0 0,0 0,0 49,0-24,0 25,0-1,0 26,0-26,0 51,0-26,0 1,0-1,25 25,-25-49,0 24,0 1,0-26,0 1,0-1,0-24,0 0,0 0,25 0,-25-25,0 0,0 0,0 0,0 0,0-25,0 25,-25-50,25 50,0-49</inkml:trace>
  <inkml:trace contextRef="#ctx0" brushRef="#br0" timeOffset="2214.1265">10195 1612,'-25'-25,"25"-24,0 49,-25-75,25 26,25-1,-25-24,25 24,0 1,24-26,1 26,-1-26,1 26,24-1,-24 0,24 26,-24-1,24 25,-24-25,24 50,-24-25,0 25,-1 24,-24 1,25-1,-26 1,1 24,-25-24,0 0,0-1,0 1,-49-1,49-24,-50 25,25-25,-24-1,-1 1,0-25,1 0,-1 25,1-50,24 25,0 0,-25 0,50-25,0 25,0-24,25 24,0 0</inkml:trace>
  <inkml:trace contextRef="#ctx0" brushRef="#br0" timeOffset="2788.1595">12030 1091,'0'0,"0"0,0 0,0 0,0 25,0-25,0 0,25 75,-25-75,0 0,25 74,-25-74,0 0,0 0,49-25,-49 25,0 0,50-74,-50 74,50-50,-50 50,0 0,0 0,25-25,-25 25,0 0,0 50,0 0,-25-1,25 1,-25-1,25-24,0 25,0-25,0-1,25-24,0 0</inkml:trace>
  <inkml:trace contextRef="#ctx0" brushRef="#br0" timeOffset="3272.1872">12725 1712,'25'74,"-25"-24,0 24,24 0,-24 26,0 24,-24-25,24 25,0-25,-25-25,25 26,-25-51,25 1,0-25,0-25,0 0,0-25,0-25,0-49,0 25,0-50,0-25,25 25,0-25,-25 25,24 0,1 0,25 49,-25 1,-1 49,1 0,25 25,-25 25,24 25,-49-1,25 1,-25 0,0-1,0 1,-25 0,-24-1,24-24,0 0,0-25,0 0,1 0,24 0,0 0,0-25</inkml:trace>
  <inkml:trace contextRef="#ctx0" brushRef="#br0" timeOffset="3667.2098">13097 1736,'0'25,"0"-25,0 25,25-50,-1 25,1 0,25-25,-25 1,0-1,24-25,-49 25,25 0,-25 1,-25-1,25 0,-49 25,24 25,0 0,-25-1,25 26,1 0,-1-1,25 1,0 24,0-24,0-25,25 0,-1-1,1-24,-25 0,50-24,-25-1</inkml:trace>
  <inkml:trace contextRef="#ctx0" brushRef="#br0" timeOffset="4101.2346">13618 1786,'0'-25,"0"25,0-25,0 25,0-24,-25 24,0-25,0 25,1 0,-1 25,0-1,0 1,25 0,0 0,0 0,25-1,0-24,24 0,-24 0,25-24,-1-26,-24 25,0-49,0-1,0-24,-25 25,-25-26,25 26,-25-25,0 24,0 26,25 49,-49-75,49 75,0 0,0 0,0 0</inkml:trace>
  <inkml:trace contextRef="#ctx0" brushRef="#br0" timeOffset="4394.2514">13841 1662,'0'25,"25"-25,0 0,-1-25,-24 0,25 0,-25-24,25-1,-25 25,-25 0,0 1,25 24,-24 24,-1 1,0 25,25 24,-25-24,25 24,0-24,0 24,25 1,-25-50,25 24,0-49,24 25,-24-50,25 0</inkml:trace>
  <inkml:trace contextRef="#ctx0" brushRef="#br0" timeOffset="4658.2665">14536 1042,'0'49,"0"-49,-25 75,25-75,-25 74,25-74,-25 50,25-50,0 0,0 0,0 0</inkml:trace>
  <inkml:trace contextRef="#ctx0" brushRef="#br0" timeOffset="4817.2756">14660 1017,'0'0,"0"0,49 50,-49-50,-25 74,25-74,-24 99,-1-49,25-25,-25 24,0-24</inkml:trace>
  <inkml:trace contextRef="#ctx0" brushRef="#br0" timeOffset="5099.2917">12700 2629,'-50'50,"26"-50,24 0,24-25,26 25,49-50,25 26,25-1,0-25,49 25,1 1,-26-1,1 25,-25 0,0-25,-50 25,-25 0,-24 0,-25 25,-50-25</inkml:trace>
  <inkml:trace contextRef="#ctx0" brushRef="#br0" timeOffset="17806.0184">5432 3026,'25'-25,"-25"-24,0 24,25 0,-25 0,0 25,0-49,0 49,-25-25,25 0,-25 25,0-25,1 1,-26 24,25-25,-24 0,-26 0,26 25,-26-25,1 25,-1-25,1 25,-1-24,1 24,-25 0,24 0,1 0,0 0,-26 0,26 24,0-24,-1 25,-24-25,25 25,24 0,-24 0,-1 24,25-24,1 0,-1 25,1-1,24 1,0-1,-25 1,50 0,-24 24,24 0,-25-24,25 24,25-24,-25 24,24-24,-24 0,50 24,-25-24,0-25,24 24,-24-24,25 25,-1-26,26 1,-26-25,1 25,24 0,1 0,-1-25,1 24,-1-24,0 25,1-25,-1 0,25 0,-24 0,24 0,-25-25,26 25,-26-49,1 24,-1 0,0-24,1-1,-26-24,1 24,0-25,-26 1,1-25,0 24,0 1,-25-25,0 24,0 1,-25 0,0-1,-24 50,24-24,-25 24,-24 25,-1 0,1 25,0 0</inkml:trace>
  <inkml:trace contextRef="#ctx0" brushRef="#br0" timeOffset="49218.8152">22796 1067,'0'0,"0"-75,0 75,-50-74,50 74,-75-75,1 26,0-1,-1 1,-24-1,0 0,-25-24,-25 24,0-24,0 24,-24 1,-26-1,1 0,-25 26,-1-1,1 25,-25 0,25 0,-25 25,24-1,1 26,0 0,0 24,0 0,24 26,25-1,1 25,-1-25,50 25,25 0,25 0,24-25,50 25,0 0,50-24,49-1,25 0,0-24,49-1,51 0,-26-24,50 24,50-49,-25 25,49-25,-24 24,24-49,1 25,-1-25,25-25,-49 0,25 1,-51-1,26-25,-25-24,-25 24,-25-24,-24-25,-26 24,-49-24,0-25,-24 25,-51-25,-24 24,-50 1,-24 0,-51 0,-24 0,0 24,-49 1,-51 24,26 1,-25 24,-25 0,24 25,1-25,0 25,24 25,1-25,24 25</inkml:trace>
  <inkml:trace contextRef="#ctx0" brushRef="#br0" timeOffset="50520.8897">17537 1687,'0'-25,"0"0,0 25,-25-25,0 25,0 0,-24 0,-1 0,1 0,-1 25,-24 25,-1-1,1 1,-25 0,-1 49,1-50,0 51,-25-26,0 25,0 0,0-24,-25-1,-25 1,26-1,-51 1,1-26,-1 1,-24-25,25-1,-50 1,24-25,1 0,-25 0,0 0,0-25,0 1,0-1,-25 0,25-25,-25 26,0-26,0 0,0 1,1-26,-26 1,25 24,0 1,0-26,1 26,-1-1,25 0,0 26,0-26,0 25,-1 0,51 25,-25-24,24 48,1-24,24 50,1-25,-1 24,25 1,0 24,25-24,25 24,-25 1,25-26,24 26,26-50,-26 24,51-24,-26 0,25 0,25-25,0 0,-25-25,50 0,-25-25,25 26,0-26,0 0,24 1,-49-1,50 1,-50-1,0 25,0 25,0 0,-25 0,-25 25,1 0,-1 0,1 24,-1-24,0 0,26 0,-1 24,25-24,25 0,24 0,-24-25,25 24,24 1,0-25,1 25,-26-25,26 0,24 0,-24-50</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2T21:52:46.473"/>
    </inkml:context>
    <inkml:brush xml:id="br0">
      <inkml:brushProperty name="width" value="0.05292" units="cm"/>
      <inkml:brushProperty name="height" value="0.05292" units="cm"/>
      <inkml:brushProperty name="color" value="#FF0000"/>
    </inkml:brush>
  </inkml:definitions>
  <inkml:trace contextRef="#ctx0" brushRef="#br0">15131 1786,'0'-25,"0"0,0 1,0 24,0 0,0 0,0 0,0 24,0 1,0 25,0-1,25 1,-25 0,0 24,0 0,0 1,24-26,-24 1,0 0,0-1,0 1,0-50,0 25,0-25,0 0,0-25,0 0,0-25</inkml:trace>
  <inkml:trace contextRef="#ctx0" brushRef="#br0" timeOffset="269.0154">15230 1637,'0'-25,"0"25,0 0,0 0,25 0,-25 25,0 25,25-1,-25 1,0 0,24-1,-24 26,0-26,25 26,-25-26,25 1,-25-25,0-1,25 1,-25 0,0-25,0 0,-25 0,25 0,-25 0</inkml:trace>
  <inkml:trace contextRef="#ctx0" brushRef="#br0" timeOffset="544.0309">14982 2208,'-25'0,"0"0,25 0,0 0,0 0,25-25,0 25,25-25,-26 0,26 0,0 25,-1-24,1-1,-1 0,-24 0,0 0,0 1,0 24,-25-25,0 25,-25 0,0 25</inkml:trace>
  <inkml:trace contextRef="#ctx0" brushRef="#br0" timeOffset="750.0427">14982 2332,'0'24,"0"-24,0 0,25 0,-25 0,49 0,1-24,-25-1,24 25,1-25,-25 25,0-25,-1 25,1 0,0 0,0 0,0 0</inkml:trace>
  <inkml:trace contextRef="#ctx0" brushRef="#br0" timeOffset="1204.0689">15602 2009,'0'0,"25"0,-25 0,25 25,-25 0,0 24,0-24,0 25,0-1,0 1,0-25,0 24,0-49,0 0,0 0,0-24,0-1,0-25,25-24</inkml:trace>
  <inkml:trace contextRef="#ctx0" brushRef="#br0" timeOffset="1356.0776">15726 1463,'0'-24,"-25"24,25 0,0 0,0 0,0 0,0 0,0 0,-24 24,24 1,24-25</inkml:trace>
  <inkml:trace contextRef="#ctx0" brushRef="#br0" timeOffset="2818.1612">15801 1463,'24'-74,"-24"49,0 25,0 0,0 0,0 0,-24 25,24 25,0-26,-25 26,25 24,-25 1,25-1,0 1,-25 24,25-25,0 1,-25-26,25 1,0 0,0-26,0 1,0-25,0 0,0 25,0-25,0 0,0 0,0-25,0 0,0 1,0-1,-24-25,24 25,0-24,0-1,-25 25,0 1,25-1,-25 25,0-25,25 25,-24 0,-1 0,25 25,-25 0,25-1,-25 1,25 25,-25-1,25-24,0 25,0-25,0 24,25-24,-25-25,0 25,25 0,0-25,-25 0,25 0,-1 0,-24 0,25-25,0 25,-25-25,25 0,-25 25,25-25</inkml:trace>
  <inkml:trace contextRef="#ctx0" brushRef="#br0" timeOffset="3191.1825">15751 2183,'0'0,"0"0,25 0,-25 0,25-25,-25 0,24 0,1 25,0-24,0-26,-25 25,25 0,-25-24,0 49,0-25,-25 25,25 0,-50 0,50 25,-49 0,49 24,-25 26,0-26,25 1,0 24,0-49,0 25,25-26,0 1,-1 0,1-25,0-25,0 0,0 1,-1-1</inkml:trace>
  <inkml:trace contextRef="#ctx0" brushRef="#br0" timeOffset="3770.2156">16371 1488,'25'-74,"-25"-1,-25 1,25 24,-25-24,25 74,-74-50,74 50,-75 0,26 25,-1 25,25-1,1 26,-1 49,25 0,-25 0,25 25,0 24,0 1,0 0,0-1,0 1,0-25,0-25,-25 0,25-25,-25-25,25 1,-24-50,24-25,-25-25,25-25,0-24,-25-50</inkml:trace>
  <inkml:trace contextRef="#ctx0" brushRef="#br0" timeOffset="3927.2245">15900 2406,'25'-99,"-1"24,26 26,-25 24,0 25,-1 25,1 0,25-1,-50 1,25 0,-25 0,24 0,-24-25,0 0,0-25,25 0</inkml:trace>
  <inkml:trace contextRef="#ctx0" brushRef="#br0" timeOffset="4049.2316">16173 1811,'0'0,"-25"25,25-25,0 24,0 1,0-25</inkml:trace>
  <inkml:trace contextRef="#ctx0" brushRef="#br0" timeOffset="4393.2513">16247 2257,'0'0,"0"0,0 0,25 0,-25-49,25 24,-25-25,24 25,-24-24,25-1,-25 25,0 1,0 24,0 0,25 24,-25 1,25 25,0-25,0-1,-25 1,49 0,-49-25,25 0,0-25,0 0,-25 1,0-26,0-24,0 24,0 0,0 1,0-1,0 25</inkml:trace>
  <inkml:trace contextRef="#ctx0" brushRef="#br0" timeOffset="6671.3816">16619 1786,'0'0,"25"0,0 0,-25 0,0 25,25 0,-25-1,0 26,0-25,-25 0,25 24,0-24,0 25,0-26,0-24,0 25,0-25,0 0,0 0,0-25,0 25,0-24</inkml:trace>
  <inkml:trace contextRef="#ctx0" brushRef="#br0" timeOffset="6939.3969">16743 1315,'0'0,"0"0,0 0,0 0,0 0,0 0,0 0,0 0,0 0,0 0,0 0,0 0,0 0,0 0,0 0,0 0</inkml:trace>
  <inkml:trace contextRef="#ctx0" brushRef="#br0" timeOffset="8017.4586">16718 1960,'0'0,"0"0,0 0,0 0,0 0,0 0,0 0,25 0,-25 0,0 0,25 0,0 0,0 0,-1 0,1 0,0-25,-25 25,25-25,0 0,-25 0,0 1,0-1,-25 0,25 0,-25 0,0 25,0 0,-24 25,49 0,-50-25,25 50,25-1,-24-24,24 25,-25-1,25-24,0 25,0-26,0 1,25 0,-25-25,24 25,-24-25,25 25,-25-25,25 0,0 0,-25 0,25 0,-25 0,0 0,24 24,-24-24,0 0,0 0,0 0,0 0,0 25,0-25,25 0,-25 0,25 25,-25-25,0 25,0-25,0 0,0 0,0 0,0 0,25-25,-25 25,0-25</inkml:trace>
  <inkml:trace contextRef="#ctx0" brushRef="#br0" timeOffset="10285.5883">15131 2704,'-25'0,"-25"0,50 0,0 0,-24 0,24 0,24-25,26 25,-25 0,24-25,26 25,24-25,0 25,25-25,0 25,25-24,25 24,-50-25,49 0,-48 25,-1 0,-25-25,-25 25,-24 0,-1 25,-49-25,0 0,-49 0,-1 0,25 25,-49-25,0 0,-1 25</inkml:trace>
  <inkml:trace contextRef="#ctx0" brushRef="#br0" timeOffset="10612.607">15304 2803,'-49'25,"24"-25,25 0,0 0,25 0,24 0,1-25,49 25,1-25,24 0,0 1,24-1,1 25,0-25,-25 0,0 25,-49 0,-1 0,0 0,-49 25,-25-25,0 0,0 25,0-25,0 0,0 0,-25 0,25 0,0 0,0 0</inkml:trace>
  <inkml:trace contextRef="#ctx0" brushRef="#br0" timeOffset="44952.5709">15056 3597,'25'-25,"0"-25,25 1,24-1,-24 25,24-24,1 24,-1 0,0 25,26 0,-26 50,0-26,1 26,24-25,0 24,0-24,25 0,-24-25,24-25,0 0,-25-24,25-1,-25-24,-24-1,-1-24,0 25,-24-1,0 1,-26 24,1 26</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2T21:58:03.326"/>
    </inkml:context>
    <inkml:brush xml:id="br0">
      <inkml:brushProperty name="width" value="0.05292" units="cm"/>
      <inkml:brushProperty name="height" value="0.05292" units="cm"/>
      <inkml:brushProperty name="color" value="#FF0000"/>
    </inkml:brush>
  </inkml:definitions>
  <inkml:trace contextRef="#ctx0" brushRef="#br0">20935 5035,'0'-24,"0"-1,-25 25,1-25,24 25,-25-25,0 25,-25-25,26 25,-26-24,0 24,-24 0,24 0,-24-25,24 25,-24 0,-25-25,24 25,-24 0,25 0,-26-25,1 25,0-25,-25 25,49 0,-49-25,25 25,25-24,-25 24,-1 0,1 0,0 24,0-24,24 25,1 0,-25 0,24 25,1-26,-1 26,26-25,-26 49,26-49,-1 49,1-24,24 24,-25 1,1-26,24 26,0-1,0 1,25-1,-25 0,1 1,24-1,0-24,0 24,24 1,-24-26,25 1,0 24,25-24,-26 0,26-1,0 1,24-1,-24-24,24 25,0-1,1-24,-1 0,25 0,-24 24,49-49,-25 25,0 0,25-25,0 0,0 0,0 0,25 0,-25-25,25 25,0-25,-25 25,25-24,0-1,-1 25,-24-25,25 0,-25 0,0 1,0-26,0 0,-24 26,24-26,-50-24,25 24,-24 0,-1-49,1 50,-26-51,-24 26,25 0,-50-1,24-24,-48 0,24 24,-50-24,25 25,-24-26,-1 26,-24 0,-1-1,1 26,-26-1,26 0,-25 26,0 24,-1-25,1 25,-25 25,25-25,25 24,-26 1,1 25,25-25,-26-1,26 1</inkml:trace>
  <inkml:trace contextRef="#ctx0" brushRef="#br0" timeOffset="34935.9982">8111 5035,'-25'0,"25"0,-24 25,24-50,0 25,0 0,0 0,-25-24,25-1,-25 0,0 0,25 0,-25 1,0-1,-24 0,24 0,-25-25,1 26,-26-1,26-25,-26 25,1-24,24-1,-49 25,25-24,-25-1,24 25,-24-24,0 24,24-25,-24 26,-25 24,50-25,-26 0,1 25,0 0,0 0,0 25,-1 0,-24-25,50 24,-50 26,25 0,24-26,-24 51,25-26,-26 1,26 49,0-49,-1 49,1-24,-1 24,26-25,-26 25,26 1,-1-1,0 0,1 0,-1 0,25-24,25 24,-24 0,24 1,0-26,24 25,-24-24,50-1,0 0,24 1,0-26,26 26,-1-1,25-49,0 49,25-24,0-25,24 25,1-26,0 1,24 0,0-25,-24 25,24-50,1 0,-25 0,24-24,-24-1,-1-24,-24-1,0-24,0-25,-25 0,-25 0,0-25,-49 0,-1 0,-24 1,-50-1,-24 0,-1 25,-49 25,0 0,-50 24,25 26,-25 24,0 0,0 0,-24 50,24 0,-25 0,25 24</inkml:trace>
  <inkml:trace contextRef="#ctx0" brushRef="#br0" timeOffset="35824.049">3994 7342,'0'25,"24"-50,1 0,-25-24,25-1,0-24,0-25,-1 24,1-24,0 0,0-1,-25 1,25 25,-25-1,0 1,0 24,0 1,-25 24,25 25,0 25,0 0,0 24,0 1,0 49,25-25,-1 26,1-1,25 0,-1-24,-24 24,0-50,0 1,24 0,-49-26,0-24,0 0,-24 0,-1-24,-25-26,1 25,-1-24,-24 24,24-25,-24 25,24-24,25 49,0-25,1 25,24-25,0 25,24-50,26 26,-25-26,24 25,1-24,24-1,-49 0,25 26,-50-1,25 0,-25 25,0 25,-25 24,-25 1,25 24,-24 1,-1 24,1-24,-1 24,25-25,-24-24,49-1,-25-24,25 0,0-25,0-25,25 0,-1 1,1-1</inkml:trace>
  <inkml:trace contextRef="#ctx0" brushRef="#br0" timeOffset="36583.0922">4390 7293,'0'49,"0"-24,25-25,-25 0,0-25,0 0,0-24,25-1,-25-24,25-25,-25 24,25-24,-25 0,0 24,24-24,-24 25,0 24,0 0,0 26,0-1,0 25,0 25,0 24,25 1,0-1,0 51,24-26,-24 50,25-49,-25 24,-1-50,26 26,-25-26,0-24,0 0,-25-25,0 0,-25-25,0 0,-25 1,1-26,-1 0,0 26,1-26,-1 25,1 0,24 25,0 0,25 0,0 0,25-24,24-1,1 0,-25 25,49-50,1-24,-26 24,1 1,0-1,-1 0,-24 26,0-1,-25 25,0 0,-50 25,25 24,-24 26,-1-1,0 25,-24 1,24-1,-24-25,24 25,1-24,24-1,0-49,0 25,1-26,24-24,0 0,-25 0,25 0,0-24,25-1,-25 25,0-25,24 25,-24-25</inkml:trace>
  <inkml:trace contextRef="#ctx0" brushRef="#br0" timeOffset="37761.1598">4366 8830,'0'25,"0"-25,0 0,0 25,0-25,0 0,24-25,-24 25,0-49,0-1,25 0,-25-24,0 0,25-1,0 1,-25 24,0 1,0-1,25 25,-25 0,24 50,-24 0,0 25,25-1,0 1,0-1,24 1,-24 0,0-1,25-49,-26 0,1 0,0-25,-25-24,25-1,-25-24,25-1,-50-24,25 25,-25-25,25 24,0 1,-25 24,25 25,0 25,0 0,0 25,25 0,0 24,0 1,0 25,-1-26,1 1,25-1,-25-24,-1 25,26-50,-25 0,0-25,-1 0,1 0,-25-24,0 24,0-25,-25 26,25-1,-24 0,24 50,-25 0,0 24,25 1,-25-1,25 26,0-26,0 1,0-25,25 0,-25-25,25-25,0 0,-1-25,1 26,0-26,25 25,-26-24,26 24,-25 25,24 0,-24 25,25-1,-25 1,-1 0,1 0,25 0,-50-1,25-24,-1 0,-24-24,25-1</inkml:trace>
  <inkml:trace contextRef="#ctx0" brushRef="#br0" timeOffset="37958.1709">5730 7838,'0'0,"-50"25,25 25,1 24,-1-24,-25 24,1-24,24 24,-25 1,25-26,1 1,-1-1,25-24,0 0,0-25,0-25</inkml:trace>
  <inkml:trace contextRef="#ctx0" brushRef="#br0" timeOffset="38236.1869">5854 7417,'0'0,"0"0,0 0,0 24,0 1,0 25,0 24,0 1,0 49,0-50,25 50,-25-49,0 24,25-25,-25-24,0-1,-25-49,25 0</inkml:trace>
  <inkml:trace contextRef="#ctx0" brushRef="#br0" timeOffset="38381.195">5655 7937,'0'-24,"25"24,-25-25,50 25,-1 0,1-25,25 25,-26-25,26 25,-1-25</inkml:trace>
  <inkml:trace contextRef="#ctx0" brushRef="#br0" timeOffset="38694.2129">6871 7119,'0'0,"-25"25,25 0,-25-1,25 26,0 24,-25 26,1-1,-1 25,0 0,0 0,25-25,-25 25,25-49,-24-1,24 0,24-74,-24 25</inkml:trace>
  <inkml:trace contextRef="#ctx0" brushRef="#br0" timeOffset="39273.2463">6921 8012,'0'0,"-25"50,25-1,-25 1,25 24,0 1,0-1,0-24,0-1,25-24,24-25,-24-25,0-24,25-26,-26 1,1-1,-25-24,25 25,-50-1,25 1,0 24,-25 1,25 24,0 25,0 49,0-24,0 50,0-26,25 26,-25-1,25-24,-25-1,25 1,0-25,-25 0,24-25,1-25,0-25,0 1,0-1,-25-24,24-1,1 25,0 1,0-1,0 50,-1 0,-24 25,25 0,0 24,0 1,-25 25,25-26,-25 1,0-1,0-24,0 0,-25 0,25-25,-25 0,-25 0,26-25,-1 0,-25-24,25 24,1 0,24 0,0-24</inkml:trace>
  <inkml:trace contextRef="#ctx0" brushRef="#br0" timeOffset="39672.2689">7689 7193,'0'0,"25"0,-25 25,0 25,0 49,0-25,0 50,0 0,0 0,0 0,-25 1,25-26,0-25,0-24,0-25,0-25,-24-25,24 0,24-49,-24 24,25-24,0-1,25 1,-26 24,26 25,-25 25,24 0,-24 50,25-1,-25 1,-25 25,25-26,-25 1,24-1,-48-24,24 0,0-25,0 0</inkml:trace>
  <inkml:trace contextRef="#ctx0" brushRef="#br0" timeOffset="39793.276">8086 7615,'0'-25,"0"25,-24 0,24 0,0 25,0 0,0 0</inkml:trace>
  <inkml:trace contextRef="#ctx0" brushRef="#br0" timeOffset="40363.3086">8285 8235,'0'25,"0"-25,0 0,25-25,-50 0,25 1,0-1,0 25,-25-25,25 0,0 25,0 0,0 0,0 0,0 25,-25 0,25 24,0-24,0 50,0-51,0 51,25-50,-25 24,0-24,0-25,25 0,-25-25,25 0,-1-24,1-1,-25-24,25 24,-25-24,25 24,-25 1,0 24,25 0,-25 25,-25 25,25 0,0 24,25-24,-25 0,0 0,24-25,1 0,-25 0,50 0,-50-25,25 25,-1 0,1 0,-25 25,25-1,-25 26,0 0,25-26,-25 1,25 25,-1-50,1 0,50-25</inkml:trace>
  <inkml:trace contextRef="#ctx0" brushRef="#br0" timeOffset="40665.3258">9847 6697,'0'-74,"-24"49,-1 0,-25 25,25 0,-24 50,-1-1,1 51,-1-1,0 50,26 0,-26 49,0 0,26 26,-1-1,0 0,0 0,25 1,-25-51,25-24,0 0,0-75,-24 1,24-26,-25-49</inkml:trace>
  <inkml:trace contextRef="#ctx0" brushRef="#br0" timeOffset="40996.3448">9029 8235,'25'-49,"-25"24,25 25,-1 0,1 25,0-1,0 1,-25 0,25 0,-1 0,-24-25,25-25,-25 0,25 0,0-24,-25-1,25 0,-1 1,-24-1,0 50,25-25,0 50,-25-25,25 50,0-1,-1 1,-24 0,50-1,-25-24,0 0,24-25,-24 0</inkml:trace>
  <inkml:trace contextRef="#ctx0" brushRef="#br0" timeOffset="41718.3861">10046 7045,'0'0,"-25"24,25 51,-25-26,25 51,-25 24,1 0,-1 24,0 1,0 0,0-25,1-25,24 1,0-51,0-24,24-25,1-25,0 0,0-49,24 24,-24 1,25 24,0 0,-26 0,1 50,0-25,25 50,-26-25,1-1,0-24,-25 25,25-25,0-25,-25 1,0-1,0 0,0-25,-25 26,0-1,25 0,-25 25,0 0,1 25,24 24,0 1,0-25,0 24,24 1,1-25,0-25,0 0,24-25,-24 0,25-24,-25-1,-1 0,1 1,0-1,0 50,0-25,-1 25,-24 25,25 0,0 25,-25-1,25 1,-25-25,0 49,0-49,0 24,0-49,-25 25,0-25,0 0,25 0,-24-25,-1 1,25-1,0 0</inkml:trace>
  <inkml:trace contextRef="#ctx0" brushRef="#br0" timeOffset="42107.4084">10964 7962,'0'0,"0"25,-25-25,0 50,0-25,0 49,25-49,-24 49,24-24,24-1,-24-24,50 0,-25-25,24-25,1-24,-25-1,24-49,-24 0,0-26,-25 1,0-24,0-1,0 0,-25 25,25 0,-25 25,1 24,-1 1,0 24,25 25,0 1,-25-1,25 25,0 0,0 0,0 0,0 0</inkml:trace>
  <inkml:trace contextRef="#ctx0" brushRef="#br0" timeOffset="78382.4831">5234 9004,'0'0,"0"0,0 0,0 0,25 0,-25 0,24 0,1 0,25 0,-1 0,26 0,-1 0,25 0,25-25,25 25,50-25,-26 25,51-24,24-1,25 0,-1 0,1 25,25-25,0 1,24-1,-24 0,24 25,-24-25,-25 25,-1-25,-23 1,-1 24,-50 0,-24-25,-1 0,-49 0,0 25,-24-25,-26 25,-24 0,-26-24,1 24,0 0,-25 0,0 0,0 0,0 0,-25 0,25 0,0 0,0 0,0 0,0-25,-25 0,25 25,0-25,0 0</inkml:trace>
  <inkml:trace contextRef="#ctx0" brushRef="#br0" timeOffset="94107.3826">11286 10269,'25'-25,"-25"-24,25-1,0 1,-1-26,-24 25,25-24,0 0,-25 24,0 0,25 1,-25 24,0 25,0 0,0 0,0 25,25 24,-25 1,24 0,1 24,-25-24,25-1,0 1,0 0,-25-26,0 1,24-25,-24 0,0 0,-24 0,24-25,-25-24,0-1,0 0,-24 26,-1-26,25 0,-24 26,24-1,0 0,0 25,25 0,0 0,25 0,0 0,24 25,1-25,0 0,-1 0,1 0,-25 25,-1-1,1 1,-50 0,1 25,-26-26,0 26,1 0,-1-1,1 1,-1-25,0 24,26-24,-1-25,25 25,0-25,0-25,25 0,-1 1,1-1</inkml:trace>
  <inkml:trace contextRef="#ctx0" brushRef="#br0" timeOffset="96144.4991">7937 9451,'0'0,"0"0,0-25,0 25,-24 0,24 0,0-25,-25 25,25-25,-25 25,25 0,-25-25,25 25,-25 0,25-24,-24 24,24 24,0-24,-25 0,0 25,25 0,-25 0,25 0,-25-1,25 1,-24 0,-1 25,25-26,0 1,0 0,-25 0,25 0,0-1,0 1,0 0,0 0,0 0,0-1,0 26,0-25,0 0,0-1,0 1,0 0,0 0,0 0,0 0,0-1,0 1,0 0,0-25,0 25,0-25,0 0,0 25,0-25,0 24,0-24,0 0,0 0,0 0,0 0,0 25,0-25,0 0,0 0,0 0,0 25,0-25,0 0,0 0,0 25,0-25,0 0,0 0,0 0,0 0,0 0,0 0,0 0,0 0,0 0,0 0,0 0,0-25,-25 25,25-25,0 0,-25 1,25 24,0-25,-24 0,24 0,-25 25,25-25,0 25,0 0,-25-24,25 24,0 0,0 0,0 0,0 0,0 0,0 0,0 0,0 24,0-24,0 25,0-25,0 0,0 25,0 0,25 0,-25-1,0-24,0 25,0 0,0-25,0 0,25 25,-25-25,0 0,24-25,-24 0,25 25,0-25,0 1,0-1,-1 0,-24 0,25 25,0 0,-25 0,0-25,25 25,-25 0,0 0,25 0,-25 0,24-24,-24 24,0 0</inkml:trace>
  <inkml:trace contextRef="#ctx0" brushRef="#br0" timeOffset="97955.6027">7466 10815,'0'0,"0"0,0 0,0 0,0 0,0 0,0 0,0 0,0 0,0 0,0 0,0 0,0 0,0 0,0 0,0 0,25 0,-25 0,25 0,-25 0,25 0,-1 0,1-25,0 25,-25 0,25 0,-25 0,25 0,-1 0,-24 0,0 0,0 0,25 0,-25 0,0 0,25 0,-25 0,0 0,0 0,25-25,-25 25,25 0,-25 0,0 0,0 0,0-25,0 1,0-1,0 0,0 0,0 25,0-25,0 1,0-1,0 0,0 0,0 0,0 25,0-24,-25-1,25 25,0-25,0 0,0 25,0-25,0 25,0 0,0-24,0 24,0 0,0 0,0 0,0 0,0 0,0-25,0 25,0 0,0 0,0 0,0 0,0 0,0 0,-25 0,25 0,0 0,0 0,0 0,0 0,0 0,-25 0,0 0,25 0,0 0,-24 0,-1 0,25-25,-25 25,25 0,-25 0,0-25,25 25,-24 0,-1 0,25 0,0-25,-25 25,25 0,0 0,0 0,0 0,-25 0,25 0,0 0,0 25,0-25,0 0,0 0,-25 25,25-25,0 25,0-25,-24 0,24 0,0 0,0 0,0 0,-25 0,25 0,0 0,0 25,0-25,0 24,0-24,-25 0,25 0,0 25,0-25,0 25,0-25,0 25,0-25,0 25,0-25,0 24,25-24,-25 25,0 0,0 0,0 0,0-1,0 1,0-25,0 25,25 0,-25 0,0-1,0-24,24 25,-24 0,0-25,0 0,0 0,0 0,0 25,0-25,0 0,0 0,0 0,0 0,0 0,0 0,0 0,0 0,0 0,0 0</inkml:trace>
</inkml:ink>
</file>

<file path=ppt/ink/ink1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10:29.69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161 1607 59,'-11'31'37,"9"12"0,7 11 1,13 18-31,2 6-3,12 20-1,3 10 0,8 15 0,4 9-1,10 9 0,3 8 0,7 8 0,8 4 0,3 8 0,0-1 1,2 7 0,0-2-1,-1 2 2,-2-8-2,-4-2 0,-6-10 0,-6-11 0,-2-10-1,-6-18 0,-4-15 0,-6-16-1,-6-18-1,-8-18 0,-4-17-1,-10-22-3,0-14-7,-20-31-27,8-16-1,-8-30 0,0-15 0</inkml:trace>
  <inkml:trace contextRef="#ctx0" brushRef="#br0" timeOffset="389">1284 2129 68,'-16'-39'38,"-3"15"0,3 24 0,-7 13-30,4 25-6,-4 25 0,-1 24 0,-7 21-1,-3 24 0,-8 17 2,-5 22 0,-2 12 1,-5 16 0,-6 5-1,-2 4 0,-1 2 1,-2-3 0,1-8-2,6-11 0,2-18-1,8-17 1,5-22 0,6-20-1,6-27-1,9-20 0,7-19-1,3-22 0,12-23-3,-11-27-7,22-16-29,-4-32-2,9-18 1,0-31 0</inkml:trace>
  <inkml:trace contextRef="#ctx0" brushRef="#br0" timeOffset="800">523 178 91,'-13'-72'41,"-3"16"0,7 24 0,6 14-40,3 18-1,-8 20 1,4 19-1,-3 20 1,-6 20 0,-6 24 0,-7 23 1,-4 20-2,-4 13 1,4 15-2,7 8 1,7 9-1,9 2 1,8-2 0,3 6-1,-2 2 2,-9 3-2,-13 5 2,-15 9 0,-12 5 1,-7 5-1,4 4 0,9-3-1,23-8 2,25-5 0,29-12-1,26-10-1,14-3 1,9-2 0,-6 0 0,-14 5 1,-23 12-2,-25 4 1,-27 10 0,-16 6 0,-8 2-1,-2-3 1,11-8-2,15-9 1,19-12 0,19-5 0,16-5 0,9-3 0,2-4-1,-6 4 1,-11 4 0,-14 6 0,-14 2-1,-13 2 1,-10-4-1,-7-3 1,-4-6-1,2-9 1,3-9-1,5-11 0,5-10-1,1-12-3,13-7-35,-5-19-2,6-18 0,0-23-3</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4T22:09:26.069"/>
    </inkml:context>
    <inkml:brush xml:id="br0">
      <inkml:brushProperty name="width" value="0.05292" units="cm"/>
      <inkml:brushProperty name="height" value="0.05292" units="cm"/>
      <inkml:brushProperty name="color" value="#9C4A09"/>
    </inkml:brush>
  </inkml:definitions>
  <inkml:trace contextRef="#ctx0" brushRef="#br0">17438 3572,'0'0,"0"0,0 0,24-25,-24 25,0 0,0 0,0 0,-24 25,24-25,-25 25,0-25,0 24,-24 1,-1 0,25 25,-49-25,24-1,1 26,-1 0,0-26,26 1,-1 0,0 0,25-25,0 25,0-25,0 24,25-24,0 25,-25-25,24 25,1-25,0 25,25 0,-26-1,1 26,25-25,-1 0,-24 24,25-24,-1 0,-24 0,25-1,-25 1,-25-25,24 25,-24-25,0 0,25 25,-25-25,0 25,0-25,0 0,0-25,0 0,0 25</inkml:trace>
  <inkml:trace contextRef="#ctx0" brushRef="#br0" timeOffset="1433.0818">17016 4043,'0'0,"0"0,0 0,0 0,0 0,0 0,0 0,0 0,0 0,0 0,0 0,0 0,0 0,0 0,0 0,0 0,0 0,0 0,0 0,0 0,0 0,0 0,0 0,0 0,0 0,0 0,0 0,0 0,0 0,0 0,0 0,0 0,0 0,0 0,0 0,0 0,0 0,0 0,0 0,0 0,0 0,0 0,0 0,0 0,0 0,0 0,0 0,0 0,25 0,-25 0,25 0,-25 0,49-25,-24 25,0 0,24 0,1 0,24 0,1-24,-1 24,26 0,-1 0,25 0,0 0,25 0,-1 0,1 0,25 0,-25 0,49 24,-24-24,-1 0,1 0,25 25,-26-25,1 0,24 25,-24-25,-1 0,-24 0,25 25,-25-25,-25 25,25-25,-50 0,0 0,-25 0,1 24,-1-24,-49 0,25 0,-25 0,-1 0,-24 0,25 0,-25 0,0 0,0 0,0 0,0 0,0 0,0 0,0 0,0 0,0 0,0 0,0 0,0 0,0 0,0 0,0 0,0 0,0 0,0 0,0 0,0 0,0 0,0 0,0 0,0 0,0 0,0 25,0-25,0 0,0 0,0 0,0 0,0 0,0 0,0 0,0-25,0 1,0 24,-25-25,25 25,-24-25</inkml:trace>
  <inkml:trace contextRef="#ctx0" brushRef="#br0" timeOffset="3768.2155">21828 4341,'0'0,"0"0,0 0,0 0,25-25,-25 0,25 0,0-24,-1-1,1-24,0-1,25 1,-1 0,-24-26,25 26,-26-1,1 26,0-26,-25 26,25 24,-25 0,0 25,25 25,-25 0,0 24,0 26,24-1,-24 1,25 24,0 0,0-49,0 49,-1-49,1-1,0-24,0 0,-25 0,0-25,0-25,0 0,-25 0,-25-24,1-1,-1 25,-24-24,24 24,-24-25,-1 50,1-25,24 1,26 24,-26 0,50 0,0 0,50-25,-26 0,26 25,24-25,1 0,-26 1,26-1,-1 0,-24 0,-1 0,-24 25,-25 0,25 25,-50 0,0 25,1-1,-1 26,-25-1,1 25,-1-24,0-1,26 0,-26 1,25-26,0-24,25 0,0-25,0 0,0 0,25-25,-25 0,25 1,25-1,-26 0,1 0,0 0,0 25,24 0,-49 0,25 0,-25 0,0 0,0-24,25 24,-25-25,25-25,-25 1,25-1,-1-49,1 24,0 1,-25-25,25 24,0 26,-1-26,-24 26,0-1,0 50,25-25,-25 25,0 25,25 25,-25-1,25 26,0-1,-1 1,26 24,0 0,-25 0,24-24,-24-1,25-24,-26-26,1 26,0-25,-25-25,0 0,0-25,-25 0,0 0,-24 1,24-26,-25 0,1 1,-26 24,1 0,24 0,-24 1,49 24,-25-25,26 25,-1 0,25 0,0 0,25-25,-1 25,26-25,-25 0,24 1,1-1,0 0,-1 0,1 25,-25-25,0 25,-25 0,0 0,0 0,0 25,0 25,-25-25,0 24,0 1,0 24,-24-24,24-1,0 1,0 0,0-26,1 1,24 0,0-25,0 0,0-25,0 0,24 1,1 24,0-25,0 25,-25-25,49 50,-24-25,0 0,-25 25,25-25,0 0,0 0,-25 0,24 0,1-25,0 0,0-25,0 1,-1-1,26-24,-25-1,0-24,-1 25,1-1,0 1,0 24,0 1,-25-1,0 50,0 0,0 0,0 50,24-1,-24 1,0 24,25 26,0-1,0 0,0 0,24-24,-49-1,50-24,-50-1,25-24,-25 0,0-25,0 0,-25-25,-25 0,25-24,-49 24,24-50,-24 26,24 24,-24-25,0 1,24 24,0 25,26 0,-1-25,25 25,25 0,-1 0,26-25,0 1,24-1,0 0,1 0,24-24,-25 49,-24-25,0 0,-1 0,-24 25,-25 25,0 0,-25 24,25 26,-49-1,24 1,-25-1,1 25,24-24,0-1,0-24,0-26,1 26,24-25,0-25,0 0,0 0,0 0,0 0,24 0</inkml:trace>
  <inkml:trace contextRef="#ctx0" brushRef="#br0" timeOffset="599226.2738">16098 3696,'0'0,"0"0,0 0,0 0,0 0,0 0,-25 0,1 0,-1 0,25 0,-25-25,0 25,-24 0,24-25,0 25,-25-25,1 1,-26 24,26-25,-26 0,26 25,-50-25,24 0,-24 25,24-24,-24 24,0 0,0 0,-25 0,25 0,24 0,-24 24,0 1,24 0,-24 0,25 0,24-1,-24 1,24 25,0-25,1 0,-1 24,1-24,24 25,0-1,0-24,0 25,25-1,0-24,0 25,0-1,0 1,25-1,25 1,-25-25,24 24,1-24,24 0,-24 25,24-26,1 1,-1 0,0 0,26 0,-1-1,0-24,25 0,0 0,0-24,25-1,0-25,0 25,-25-24,49-1,-24 1,-25-1,25-24,-25 24,0-24,0-1,-25 1,1-1,-26 1,0 0,-24 24,0-25,-50 26,0-26,-25 26,-25-1,-24 1,-25 24,-25 0,0 25,-1 0,1 0,0 25,25 0,0 24,25-24,24-25</inkml:trace>
  <inkml:trace contextRef="#ctx0" brushRef="#br0" timeOffset="607028.72">18479 3125,'0'0,"25"-24,-25 24,0-25,0 25,0 0,0 0,0 0,0 0,0 0,0 0,-25 25,25-1,0 1,-24 25,24-1,0 1,-25 24,25-24,-25 24,25-24,0 0,0-1,0 1,0 0,0-26,0 1,25-25,-25 25,25 0,-25-25,24 0,1-25,0 25,-25-25,25 0</inkml:trace>
  <inkml:trace contextRef="#ctx0" brushRef="#br0" timeOffset="607696.7582">18256 3473,'-25'0,"25"0,0 24,25-24,0 0,0 0,0 0,-1 0,1 0,25 0,-25-24,24 24,-24-25,25 25,-25-25,24 0,-24 0,-25 1,25-1,-25-25,25 25,-25 1,0-1,0 0,0 0,0 25,0 0,-25 0,25 25,0 25,0-1,-25 1,25 24,-25 1,25-1,-25 0,25-24,-24 0,24-25,0-1,0 1,0-25,0 0,24-25,-24 1,25-1,0-25,0 0,-25 26,25-1,-1 0,-24 25,25 0,-25 25,0 0,0 24,25-24,-25 25,0-25,0 24,25-24,-25 25,25-26,-25-24,24 25,-24-25,25 0,-25-25</inkml:trace>
  <inkml:trace contextRef="#ctx0" brushRef="#br0" timeOffset="608079.78">18976 3696,'0'0,"0"25,0-25,24 25,-24-25,25-25,0 25,0-25,0 25,-1-25,-24 0,25 0,-25 1,0-1,0 25,-25-25,25 25,-49 0,49 0,-50 25,25 0,1-25,-1 24,0 26,25-25,0 0,0 0,25-1,0 1,-25-25,24 25,1-25,25 0,-25 0,-1 0,1 0,0-25,0 25,0 0</inkml:trace>
  <inkml:trace contextRef="#ctx0" brushRef="#br0" timeOffset="608647.8126">19323 3944,'0'0,"0"-25,25 25,-25-49,0 24,0-25,24 1,-24-1,0 0,0 25,0 1,0-1,0 0,0 25,0 0,0 0,25 25,-25 0,0-25,0 49,0-24,0 0,0 0,25 0,-25-25,25 0,-25 0,25 0,-1-25,1 0,0 0,0 0,-25 0,25 1,0 24,-25-25,0 25,0 25,0-25,0 49,0-24,0 25,24-25,-24-1,0 26,25-25,-25 0,0-1,0-24,25 0,-25-24,25-1,-25 0</inkml:trace>
  <inkml:trace contextRef="#ctx0" brushRef="#br0" timeOffset="609162.8421">19794 3423,'0'0,"0"0,0 0,25 0,-25 0,25 0,-25 0,0 0,25 25,-25 0,24-1,-24 1,25 25,-25-25,25 24,-25-24,25 25,-25-25,0-25,25 0,-25 0,0 0,0 0,-25 0,25 0,-25-25,25 25,-25-25,0 25,1 0,-1 0,25 0,-25 0,25 25,-25 0,25-25,0 24,0-24,0 25,0-25,0 0,25 25,0-25,-25 0,25 0,-1 0,-24-25,25 25,0-25,0 1,-25 24,25 0,-25 0,24-25,-24 25</inkml:trace>
  <inkml:trace contextRef="#ctx0" brushRef="#br0" timeOffset="609814.8794">20141 3373,'-24'-24,"24"24,0-25,0 25,0 0,0 0,0-25,24 25,1 0,0 0,-25 0,50 25,-50-25,24 25,1-1,-25 26,0-50,0 50,0-26,0 1,-25 25,25-25,0-25,0 24,0 1,0 0,25 25,-25-25,25-1,0 26,0 0,-25-1,0 1,24-1,-24 1,0 0,-24-1,-1 1,25-25,-50 24,25-24,-24 25,24-26,-25 1,1-25,24 25,-25 0,26-25,-1 0,0 0,25 0,0 0,0-25,0 0,25 25,-25-25</inkml:trace>
  <inkml:trace contextRef="#ctx0" brushRef="#br0" timeOffset="610628.9259">20464 3621,'0'0,"0"0,0 0,-25-24,25 24,-25 24,25-24,0 0,0 0,0 0,25 0,0 0,-25 0,25 0,-1 0,1-24,0 24,0 0,24 0,-24 0,-25-25,50 25,-50 0,25-25,0 25,-25-25,24 25,1-25,-25 25,0-24,0-1,0 0,0 25,0-25,0 0,-25 1,1-1,-1 0,0 0,0 25,-25 0,26 0,-26 0,25 25,0 0,1 24,-1 1,25 0,0-1,0 26,0-26,0 1,25 0,-25-1,24 26,1-51,0 1,0 25,-25-25,25-1,-1-24,1 0,0 0,0-24,0-1</inkml:trace>
  <inkml:trace contextRef="#ctx0" brushRef="#br0" timeOffset="611980.0032">21183 3324,'0'0,"25"0,-25 0,0-25,0 25,0 0,0 0,-25-25,25 25,0-25,-25 25,25 0,-24-24,-1-1,25 25,-50-25,25 0,1 0,-1 1,-25 24,1-25,-1 0,25 25,-24-25,-26 0,25 1,1-1,-26-25,1 50,0-25,24-24,-24 24,-1 0,-24 0,25 25,-26-24,26-1,0 25,-26-25,26 25,-1-25,-24 25,25 0,-1 0,-24 25,25-25,-1 0,1 25,0-25,24 0,-24 25,-1-1,1-24,24 25,-24 0,24 0,-24 0,24-1,0 1,26 0,-26 25,25-1,0-24,1 25,-1-26,25 26,-25 0,25-1,-25 1,0 24,25-24,0-1,-24 1,24 0,0-1,0 1,0 0,24-1,-24-24,25 25,0-1,-25-24,25 25,24-1,-24-24,25 0,-1 24,1-24,0 25,-1-25,26-1,-26 1,26 25,-1-25,1-1,-1 1,0 0,1 0,-1 0,25-1,-24 1,-1-25,25 0,1 25,-1-25,0 25,0-25,1 0,-1 0,25 25,-25-50,0 25,25 0,-25 0,25-25,-24 25,-1-25,0 0,-24 1,24-1,-50 0,26-25,-26 26,1-26,0 0,-26 1,1-26,-25 26,0-26,0 1,0 24,-25-24,25 0,-24-1,-26 1,0-1,26 1,-51 24,1-24,24 24,-49 1,25 24,-26 0,1 0,0 25,0 0</inkml:trace>
  <inkml:trace contextRef="#ctx0" brushRef="#br0" timeOffset="634309.2803">8086 5358,'0'-25,"-24"25,-1 0,25 0,-25 0,0 0,0 0,0 25,1-25,24 0,-25 0,0 25,25-25,-25 0,0 0,25 0,0 0,0 0,-24 24,24-24,24 0,-24 0,0 0,0 25,25-25,0 0,-25 25,25-25,0 25,-1-25,1 25,0-25,0 24,0-24,24 0,-24 25,0-25,25 0,-26 0,26 0,-25 25,24-25,-24 0,25 0,-25 0,24 0,1 0,-25 0,24 0,1-25,-1 25,-24 0,25 0,-1-25,1 1,0 24,-1-25,1 25,-25-25,24 0,-24 25,25-25,-25 25,-1-24,1-1,25 25,-50-25,49 25,-24-25,0 25,0 0,0-25,-1 25,-24-24,25-1,0 25,0-25,0 0,-25 0,0-24,0 24,0 0,0-24,0-1,-25 25,0-24,25 24,-50-25,26 25,-1 0,0-24,-25 24,26 0,-26 0,0 1,1-1,-1 0,-24 0,-1 0,1 1,-1 24,-24-25,25 25,-25 0,24-25,-24 50,0-25,24 25,-24-1,25 1,-26 0,26 25,0-1,24 1,0 24,1 1,24-1,25 1,-25-26,25 1,0-1,0 1,25-25,-25 0,25-25,0 0,-1-25</inkml:trace>
  <inkml:trace contextRef="#ctx0" brushRef="#br0" timeOffset="637297.4513">19224 5482,'-25'0,"25"25,0-25,0 0,0 0,0 0,0-25,0 0,0 0,0 0,-25 1,0-26,0 25,-24 25,-1 0,1 0,-1 50,0-1,-24 26,49-1,-24 25,24-24,25 49,25-50,-1 26,26-51,0 1,24-1,0-24,-24-25,24-25,1 1,-26-26,1-24,0-1</inkml:trace>
  <inkml:trace contextRef="#ctx0" brushRef="#br0" timeOffset="637772.4785">19670 4887,'0'0,"0"0,-25 0,25 0,0 49,-24-24,24 49,0 1,-25 24,0 25,0 0,0 0,0 0,-24 25,49-50,-25-24,25-1,-25 0,25-49,0-25,25-25,0 1,0-51,-1 1,26-25,0 24,24-24,-24 24,-25 26,24-1,-24 50,0 25,-25 25,25-1,-25 26,0-1,0 1,0-1,0-24,0-1,0 1,0-25,24-25,-24 0,25-25</inkml:trace>
  <inkml:trace contextRef="#ctx0" brushRef="#br0" timeOffset="638252.5059">20117 5407,'24'0,"1"25,0 0,25 0,-26 24,1-24,25 25,-25 24,-25 1,24-1,1-24,-25 24,25-24,-25-1,0 1,25-25,-25 0,0-25,0 0,-25 0,0-50,0 25,1-24,-26 24,0-25,1 25,-1 1,1 24,-1 0,0 49,1-24,24 25,25-1,0 26,0-26,25 1,24-25,1-1,24 1,-24-25,24-25,-24 1,0-26,-1 25,1-24,-1-26,-24 26,25 24,-25 0,-1-25</inkml:trace>
  <inkml:trace contextRef="#ctx0" brushRef="#br0" timeOffset="638555.5233">20712 6251,'0'25,"0"-1,0 1,0-25,0 0,0-25,0 1,0-26,0 25,0-49,0-1,-25 1,25-25,0 49,0-24,25-1,-25 26,0-1,25 25,0 0,24 25,-24-24,0-1,24 25,-24-25,25 25,-1-25,-24 25</inkml:trace>
  <inkml:trace contextRef="#ctx0" brushRef="#br0" timeOffset="639036.5508">18852 6722,'-25'0,"0"25,75-25,-1 0,26 0,24-25,50 25,-1 0,1-25,50 25,-26 0,1 0,0 0,-1 0,1 0,-25 25,-25-25,0 25,-50-25,1 25,-26-25,-24 0,-25 0,0 0,-50 24,1-24,-26 0,-24 25</inkml:trace>
  <inkml:trace contextRef="#ctx0" brushRef="#br0" timeOffset="639399.5715">19496 6995,'-74'0,"0"25,24-25,25 0,0 0,25 0,0 0,25 0,25 25,-1-25,51 0,-1 0,0 24,50-24,0 0,0 25,-1-25,1 0,-25 0,0 0,-24 0,-26 0,0 0,-24 0,-25 0,0 0,-25 0,0 0,-25 0,25 0,0 0,-25 0,25 0,-25 0,25 0,0 0,0 0</inkml:trace>
  <inkml:trace contextRef="#ctx0" brushRef="#br0" timeOffset="668923.2602">22250 5011,'0'0,"0"0,0 0,0 0,0 0,0 24,0-24,0 25,0-25,0 0,0 25,0 0,0 0,0-1,0 1,-25 0,25 0,25-25,-25 25,0-25,0 0,0 0,0 0,0-25,0 25,0-25,0-25,0 26,0-26,0 25,0 0,0 1,0-1,0 25,0 0,0 0,0 25,0-1,25 1,-25 25,24-25,-24 24,0 1,0-25,25-1,-25 1,0 0,0 0,0 0,0-25</inkml:trace>
  <inkml:trace contextRef="#ctx0" brushRef="#br0" timeOffset="669508.2936">22622 5308,'25'0,"-25"25,0 0,0 0,0-1,0 26,-25 0,25-1,0 26,0-1,0-24,0 24,0-24,0 24,0-24,25-1,-25-24,0 0,0 0,0-25,0 0,0-50,0 25,0-24,0-1,-25-24,25-26,0 26,-25-25,25 24,-25-24,0 50,25-26,0 26,0 24,0 0,25 0,0 25,0-25,24 25,-24 0,25-24,0 24,-1 0,1 0,-25 0,24 0,-24 0,0 24,0-24,-1 25,-24 0,0 0</inkml:trace>
  <inkml:trace contextRef="#ctx0" brushRef="#br0" timeOffset="669755.3078">22622 5730,'0'0,"0"0,25 0,-1 0,1 0,0 0,25 0,-50 0,25-25,24 25,-49 0,25 0,0 25,-25-25,25 25,-25-25</inkml:trace>
  <inkml:trace contextRef="#ctx0" brushRef="#br0" timeOffset="670015.3227">22547 6201,'25'0,"25"0,-1 0,-24 0,25 0,0 0,-1 0,-24 0,0 0,0 0,-1 0,1 0,-25 0,0 0,25 0,-25 0,25 0,-25-25</inkml:trace>
  <inkml:trace contextRef="#ctx0" brushRef="#br0" timeOffset="670355.3421">23465 5110,'25'-25,"-25"0,25 25,-25 0,0 0,0 0,-25 25,25 0,-25 24,25-24,0 25,-25-1,1-24,24 25,0-1,0-24,0 0,0 0,0 0,0-25,0 24,0-24,0 0,24 0</inkml:trace>
  <inkml:trace contextRef="#ctx0" brushRef="#br0" timeOffset="670849.3704">22324 6995,'0'25,"0"-25,0 25,0-25,0 24,25 1,-25 0,0 0,0 24,0-49,0 50,25-25,-25 0,0-25,0 24,0 1,0-25,25 0,-25 0</inkml:trace>
  <inkml:trace contextRef="#ctx0" brushRef="#br0" timeOffset="671472.406">22597 8186,'0'0,"0"0,0-25,0 0,0 0,0-24,0-1,0 0,-25-24,25-1,0 1,0 0,0 24,0-24,0 49,0-25,0 1,0 24,0 25,0-25,0 25,0 0,0 0,25 25,-25 0,25 24,-25 1,25 24,-1 1,1-26,0 26,25-1,-25-24,-1-1,1-24,0 25,0-50,-25 25,0-25,25-25,-25 0,24 0,-24 0,0-49,25 24,0-49,-25 25,0-1,0 1,0-1,0 26,0-1,0 25,0-24,-25 49,25-25,-25 0,25 0,0 25,25 0</inkml:trace>
  <inkml:trace contextRef="#ctx0" brushRef="#br0" timeOffset="671776.4234">23316 6995,'0'0,"0"0,0 0,0 0,0 25,0 0,-24-1,24 26,0 0,-25-1,25 1,-25-1,25 1,0 0,0-26,0 26,25-25,-25 0,0-25,0 24</inkml:trace>
  <inkml:trace contextRef="#ctx0" brushRef="#br0" timeOffset="672574.469">22399 8855,'-25'25,"25"0,0 0,0 24,0-24,25 25,-25-1,0 1,24 0,-24-1,0-24,25 25,-25-26,0-24,25 25,-25-25,0-25,25 25</inkml:trace>
  <inkml:trace contextRef="#ctx0" brushRef="#br0" timeOffset="673115.5">22671 9004,'0'0,"0"0,0 0,0 25,-24 0,24 0,0 24,-25 1,25 24,0 1,0-1,0 25,0-24,0-1,0 25,0-49,25 24,-25-24,0-25,24-1,-24-24,0 0,0 0,25-24,-25-26,25 0,-25 1,25-1,0-24,0 24,-25-24,24 24,-24 1,25 24,-25 0,0 25,0 0,0 25,0 0,0 24,0 1,25-1,-25 1,0 24,25-24,-25-25,0 24,25-24,-1 0,-24 0,0-25,25 0,0-25,-25 0,25-24,-25-1,25-24,-1-1,1 1,0-1,0-24,0 25,-25-1,0 1,0 49,0-24,0 24,0 0,0 25,0-25,0 25,-25 0,25 0</inkml:trace>
  <inkml:trace contextRef="#ctx0" brushRef="#br0" timeOffset="673417.5172">23366 8781,'25'0,"-25"0,0 0,0 25,0-25,0 24,0 1,0 0,-25 0,25 24,0-24,0 0,-25 25,25-25,0-1,0 1,0-25,0 0,0 0,0 0,0 0,0 0</inkml:trace>
  <inkml:trace contextRef="#ctx0" brushRef="#br0" timeOffset="673962.5484">22399 10468,'-25'0,"25"0,0 0,0 24,0-24,0 25,0 25,0-25,0 24,-25-24,25 25,0-1,0-24,0 0,0-25,0 25,0-25,0 0,25-25</inkml:trace>
  <inkml:trace contextRef="#ctx0" brushRef="#br0" timeOffset="674532.581">22870 10964,'25'0,"0"-25,-25 0,24-25,-24 1,0 24,0-25,0 1,-24 24,-1 0,0 0,0 25,-24-24,24 48,0-24,0 25,-25 0,50 0,0 24,0 1,0 0,25 24,25-24,-25 24,24 0,1-24,0 25,-26-1,26-24,-25 24,0-49,-25 24,0 1,0-25,0 0,-25-25,0 24,0-24,0 25,-24-25,24 0,-25 0,26 0,-26 0,25 0,0-25,0 1,1 24,-1 0,25-25,0-25,0 25</inkml:trace>
  <inkml:trace contextRef="#ctx0" brushRef="#br0" timeOffset="674910.6026">23292 10468,'0'0,"0"0,0 0,0 0,0 24,0-24,-25 25,25 0,0 0,0 0,0-1,0 1,0 0,0 25,0-26,0 1,0 0,0-25,0 25,0-25,0 0,0 0,0 0</inkml:trace>
  <inkml:trace contextRef="#ctx0" brushRef="#br0" timeOffset="675788.6529">21456 5507,'0'24,"-25"1,25 0,0-25,0 25,0 0,0-1,0-24,0 0,25 0,-25 0,0 0,0-24,25-1,-25-25,25 50,-25-49,0-1,-25 25,25 0,-25 1,25 24,-25 0,25 0,-25 24,25 1,0 0,-24 25,48-26,-24 1,0 0,25 0,-25-25,25 0,0 0,0-25,-25 0,0 25,0-25,24 1,-24-1,-24 0,24 25,0 0,0 0,-25 25,25 0,-25 24,25-24</inkml:trace>
  <inkml:trace contextRef="#ctx0" brushRef="#br0" timeOffset="676321.6834">21481 6201,'0'-25,"0"25,0 0,-25 0,25 0,-25 0,0 25,25-25,-24 25,24-25,0 25,0-25,24 25,-24-25,25 0,0 0,-25 0,0-25,25 0,-25 0,0 25,0-25,0 25,0-24,0 24,-25 0,25 0,0 0,-25 24,25 1,0-25,0 0,0 25,0-25,25 0,-25 0,0 0,0 0,0-25,0 25,0 0,-25 0,0-25,25 25,0 25,-24-25,24 0,0 25</inkml:trace>
  <inkml:trace contextRef="#ctx0" brushRef="#br0" timeOffset="696936.8625">5779 6251,'0'0,"0"-25,0 25,0 0,0 0,0 0,0 0,0 0,0 0,0 0,0 0,0 25,0-25,0 0,0 0,0 0,0 25,0-25,25 0,-25 24,25-24,0 0,-25 0,25 25,0-25,-1 0,1 0,25 25,-25-25,24 0,-24 0,25 0,-1 0,1 0,-1 25,1-25,0 0,-1 0,1 0,-1 25,1-25,-25 0,24 0,-24 0,25 0,-25 0,24 0,-24 0,25 0,-25 0,-1 0,26 0,0 0,-26-25,26 25,0 0,-26 0,26-25,0 25,-26 0,26 0,-25 0,24 0,1 0,-25 0,24 0,1 0,-25 0,24 0,1 0,-25 0,0 0,24 0,-24 0,25 0,-26 0,1 0,0 0,25 0,-25 0,-1 0,26 0,-25 0,-25 0,25 0,-1 25,1-25,0 0,-25 0,25 0,-25 0,0 0,25 0,-25 0,0 0,0 0,0 0,0 0,0 0,0 0,0 0,0 0,0 0,0 0,0 0,0 0,24 0,-24 0,0 0,0 0,0 0,0 0,0 0,0 0,0 0,0 0,0 0,0 0,0 0,0 0,0 0,0 0,0 0,0 0,0 0,0 0,0 0,0 0,0 0</inkml:trace>
  <inkml:trace contextRef="#ctx0" brushRef="#br0" timeOffset="706359.4014">16222 6127,'0'0,"0"0,0 0,0 49,-25-24,25 25,-49-1,24 26,0 24,0-25,1 26,-1-26,0 25,25-24,0-1,25-24,0-1,-25 1,49-25,1 0,-25-25,-1 0</inkml:trace>
  <inkml:trace contextRef="#ctx0" brushRef="#br0" timeOffset="707123.4451">15850 6772,'-49'24,"-1"1,50 0,-25-25,50 25,-25-25,50 25,-1 0,1-1,-25-24,49 25,-24 0,-1 0,26 0,-26-25,1 24,-1 1,-24-25,25 25,0-25,-26 0,1 0,0 0,0-25,-25 25,0-25,0 1,-25-1,0 0,25 0,-25-24,1 24,-1 0,0 25,25-25,0 25,25 0,-25 25,25 0,-1 24,1 26,25-1,-25 25,-1 25,1-24,25-1,-50 25,49-50,-49 1,25-1,0-49,-25 24,0-49,25-24,-50-26,25 0,-25-49,25 0,-25 0,25-50,-24 25,-1 0,25 0,0 25,0 24,0 1,25 24,-1 50,1 0,-25 0,50 50,-50-1,25 1,-25-25,0 25,-25-1,25 1,-25-25,25-1,-25-24,0 25,25-25,0 0,-24 0,24 0,0 0,0 0</inkml:trace>
  <inkml:trace contextRef="#ctx0" brushRef="#br0" timeOffset="792020.3009">18380 9872,'0'25,"0"25,0-1,0 1,0 0,0-1,0-24,25 0,0 0,0-25,24 0,1-50,24 25,1-24,24-26,0 25,-24-24,24 0,-25 24,25 0,-49 1,24 24,-24 0,-25 0,0 25,-1-24,-24 24,0 0,25 0,-25 0,0 0,0 0,0 0,25 24,-25 1,0-25</inkml:trace>
  <inkml:trace contextRef="#ctx0" brushRef="#br0" timeOffset="817352.7498">19397 12328,'0'-25,"0"25,0 0,0 0,-25-25,1 25,-1 0,0 0,0 0,0 0,1 0,-1 25,25-25,0 25,0 0,0 24,49-24,-24 0,0 25,0-1,0 1,-1-1,-24 1,0-25,0 24,-24-24,-1 0,0 0,0 0,0-25,1 0,-1-25,0 0,0-25,0 26</inkml:trace>
  <inkml:trace contextRef="#ctx0" brushRef="#br0" timeOffset="818010.7874">19149 12427,'25'-25,"0"1,24-1,-24 0,0 25,25-25,-26 25,26 0,-25-25,24 25,-24 0,0 0,0 25,-25-25,0 25,0 25,0 24,0-24,0-1,0 26,-25-1,25-24,25-1,-25-24,25 0,0 0,-1-25,1-25,0 0,0-25,0 26,-1-26,-24-24,0 24,0 0,0 1,0-1,-24 1,-1 24,25 0,-25 0,25 25,0 0,0 0,0 0,0 0,25 25,0 0,-25 0,24-1,1 1,-25 0,0 0,25 0,0 24,-25-24,25 0,-25-25,24 25,1-1,0-24,-25 0,25-24,0-1,-1 25,-24-50,25 1,0-1,-25 0,0-24,-25 24,0 1,25-1,-24 25,-1 0,0 25,0 0,0 0,25 25,0 0,0 25,0-1</inkml:trace>
  <inkml:trace contextRef="#ctx0" brushRef="#br0" timeOffset="818176.7969">20166 12675,'0'50,"25"-1,-25-24,0 25,-25-1,25-24,0 25,-25-1,1-24,24 0,0 0,-25-25</inkml:trace>
  <inkml:trace contextRef="#ctx0" brushRef="#br0" timeOffset="818417.8108">20464 12055,'0'0,"25"50,-25-26,0 51,0-25,0 24,0 0,-25 1,25-1,-25-24,25 24,-25-24,25-25,0-1,0-24</inkml:trace>
  <inkml:trace contextRef="#ctx0" brushRef="#br0" timeOffset="818925.8398">20613 12353,'24'-25,"-24"0,0 25,0 25,-24 25,24-1,-25 1,25 24,0-24,25-1,-1 26,1-50,0-1,25-24,-25 0,24-24,-24-26,-25 0,25 1,-50-1,25 1,-25-1,25-24,-49 24,49 25,-25 0,0 1,25 24,0 24,0 1,25 0,0 49,-1-24,1 0,0 24,0-49,0 49,24-49,1 0,-25-25,24 0,1-25,-25-25,24 1,-24-1,0-24,0 24,-25-24,0-1,0 26,0-1,-50 0,25 26,0 24,-24 0,-1 0,25 0</inkml:trace>
  <inkml:trace contextRef="#ctx0" brushRef="#br0" timeOffset="819235.8576">19348 11782,'-75'0,"1"25,-1 0,26 49,-26 1,1 49,49 0,-24 0,49 0,0 25,49-1,-24-24,49-24,1-26,49-24</inkml:trace>
  <inkml:trace contextRef="#ctx0" brushRef="#br0" timeOffset="819472.8711">21456 11956,'50'25,"-1"24,-24 1,-25 24,25 1,-25 24,-25 25,25-25,-25 0,-24 25,24-24,0-26,-25 25,26-49</inkml:trace>
  <inkml:trace contextRef="#ctx0" brushRef="#br0" timeOffset="840351.0653">14709 13370,'0'-25,"0"0,0 25,0-25,-25 1,1-1,24 25,-50 0,25 25,-24-1,-1 26,0 24,1-24,-1 24,25 1,-24-1,49 1,0-26,0-24,49 0,-24-25,25-25,-1 0,1-24,0 24,-1-25,-24 1,0 24,0 0,-25 0,0 25,24 0,-24 25,0 0,-24 0,24 24,0 1,0-25,0-1,24 1,1 0,-25-25</inkml:trace>
  <inkml:trace contextRef="#ctx0" brushRef="#br0" timeOffset="840504.074">14982 13791,'0'50,"0"0,0-1,0 1,0-1,-25 1,0 0,25-1,-24-24,24-25</inkml:trace>
  <inkml:trace contextRef="#ctx0" brushRef="#br0" timeOffset="840965.1004">15180 12923,'25'-25,"0"-24,-25 49,25 25,0-1,-25 26,0 24,-25 1,25 24,-25-24,25 24,-25-25,0 25,25-49,0-25,0 0,25-1,0-24,0-24,0-1,-1 0,26 25,-25 0,0-25,0 50,-1-25,-24 25,0 24,0 1,-24-25,-1 0,25 24,-50-24,25-25,0 25,1-25,-1-25,0 25,0-25,0 0,25 1,0 24,-24 0,24 0,24-25,-24 25</inkml:trace>
  <inkml:trace contextRef="#ctx0" brushRef="#br0" timeOffset="841159.1115">15602 13717,'25'25,"-25"0,0-1,0 1,0 25,0-25,-25 24,0-24,25 25,-24-50,-1 24,25-24,0 25,0-50</inkml:trace>
  <inkml:trace contextRef="#ctx0" brushRef="#br0" timeOffset="841397.125">16049 13395,'0'-25,"0"25,-25 0,0 25,-25-1,26 26,-26 0,0 24,26-24,-1 24,25-24,0-1,0 1,25-25,-1-25,26 24,-25-48,24 24,-24-25</inkml:trace>
  <inkml:trace contextRef="#ctx0" brushRef="#br0" timeOffset="841728.144">16197 13791,'0'0,"0"0,0 0,0 25,0-25,0 0,0 0,0 25,0-25,0 25,0 0,0-1,0 1,-24-25,24 25,0 0,0-25,-25 0</inkml:trace>
  <inkml:trace contextRef="#ctx0" brushRef="#br0" timeOffset="842173.1695">16570 13543,'24'-24,"-24"-1,-24 25,24 0,-25 0,-25 0,1 49,-1-24,0 25,25-1,25 1,-24 0,48-26,1 1,0 0,25-25,24-25,-24-24,-1-1,1-24,0-1,-26-24,1 25,-25-50,0 24,0 26,-25-25,25 24,-24 1,-1 24,0 25,0 25,25 0,-25 25,25 0,0 25,0-1</inkml:trace>
  <inkml:trace contextRef="#ctx0" brushRef="#br0" timeOffset="842442.1848">16768 13444,'25'25,"0"-25,-1 0,1-25,-25 0,25 25,-25-24,0-1,0 0,0 25,-25 25,0 0,1-1,-1 26,0 0,0-1,0 1,-24-1,49 1,-25 0,25-26,0-24,25 25,-25-50,25 25,-1 0,26-24</inkml:trace>
  <inkml:trace contextRef="#ctx0" brushRef="#br0" timeOffset="842560.1917">17016 13866,'0'25,"0"24,0-24,-25 0,0 24,1-24,24 0,-25-25</inkml:trace>
  <inkml:trace contextRef="#ctx0" brushRef="#br0" timeOffset="843353.237">16545 14139,'25'0,"-25"0,0 0,0 0,0 0,0 0,0 0,0 24,0 1,-25-25,25 25,0 0,0 0,-25-1,25 1,0-25,0 0,0 0,25 0</inkml:trace>
  <inkml:trace contextRef="#ctx0" brushRef="#br0" timeOffset="843852.2656">17587 12874,'-25'-25,"25"0,-25 0,0 25,0 0,0 0,1 25,-26 0,25 24,0 26,1-1,24 25,0 1,0 24,0-25,0 25,24 0,-24-25,25 0,-25-24,-25-1,25-24,0-1,-24-24,24 0</inkml:trace>
  <inkml:trace contextRef="#ctx0" brushRef="#br0" timeOffset="844014.2747">17165 13767,'25'-25,"-25"0,24 25,1 0,0 0,0 0,0 0,24 0,-24 0,0 0,0 0</inkml:trace>
  <inkml:trace contextRef="#ctx0" brushRef="#br0" timeOffset="844251.2884">17661 13816,'0'25,"0"0,0 0,-25-1,25 1,0 0,-25 25,25-26,0 1,-24 0,24 0,0-25,0 0,0 0</inkml:trace>
  <inkml:trace contextRef="#ctx0" brushRef="#br0" timeOffset="844716.315">18083 13593,'0'0,"24"-25,-48 25,24 0,-25 25,0-25,-25 25,26 24,-1 1,0-25,25 24,0-24,0 0,25 0,0-25,24 0,-24-25,25 25,-26-25,1-24,0 49,-25-50,25 25,-25 0,0 1,0 24,0 24,0 1,0 50,0-26,0 26,0-1,0 25,0-24,0 24,0-50,0 26,0-25,0-50,-25 24,25 1,0-25,-25 0,0-25,1 25,-1 0,25-24,0 24</inkml:trace>
  <inkml:trace contextRef="#ctx0" brushRef="#br0" timeOffset="918937.5602">18926 14759,'25'25,"0"24,-1 1,1-1,-25 26,50-1,-50 1,25 24,-1-25,-24 26,0-26,0 0,-24 26,-1-51,0 26,-25-26,1-24,24-25,-25 0,1-50,-1-24</inkml:trace>
  <inkml:trace contextRef="#ctx0" brushRef="#br0" timeOffset="919080.5684">19000 13965,'25'25,"0"0,0-1,0-24,-1-24,1-1</inkml:trace>
  <inkml:trace contextRef="#ctx0" brushRef="#br0" timeOffset="924344.8695">20811 15280,'0'-25,"-25"0,25 25,0 0,0 0,0 0,0 25,0 0,0-1,0 26,0 0,-24 24,24-24,0 24,0-24,0 24,0-49,0 25,24-26,-24 1,25 0</inkml:trace>
  <inkml:trace contextRef="#ctx0" brushRef="#br0" timeOffset="924853.8986">21679 15230,'0'-50,"0"26,-25-26,1 25,-1 0,-25 1,1 24,-1 0,0 24,-24-24,24 50,1-25,24 24,0 1,25 0,0 24,25 1,25-1,-1 0,26 26,-26-26,1 0,24 1,-49-1,25 1,-26-26,1 26,-25-26,-25-24,1 49,-1-49,-25 0,1 25,-1-25,0-1,1-24,-1 25,1-25,-1 0,25 0,0 0,1-25,24 1,0-1</inkml:trace>
  <inkml:trace contextRef="#ctx0" brushRef="#br0" timeOffset="925218.9195">22101 14734,'0'0,"0"25,-25-25,25 25,0 24,0-24,0 0,-25 24,25 26,-24-26,24-24,0 25,0-1,0-24,0 0,0 0,-25 0,25-1,0 1,0-25,0 25,0-25,-25 0</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2-05T21:45:15.603"/>
    </inkml:context>
    <inkml:brush xml:id="br0">
      <inkml:brushProperty name="width" value="0.05292" units="cm"/>
      <inkml:brushProperty name="height" value="0.05292" units="cm"/>
      <inkml:brushProperty name="color" value="#FF0000"/>
    </inkml:brush>
  </inkml:definitions>
  <inkml:trace contextRef="#ctx0" brushRef="#br0">5266 7514,'-27'0,"27"-26,0 26,0 0,0 0,0 26,0-26,27 53,-1-26,27 25,-27 1,27 0,0 0,0 0,27 0,-28 0,1 0,0 0,0-27,0 1,-26-1,-1 1,0-27,1 0,-27 26,0-26,26-26</inkml:trace>
  <inkml:trace contextRef="#ctx0" brushRef="#br0" timeOffset="344.0196">5636 7488,'-26'26,"26"-26,0 0,0 0,0 0,0 0,0 0,0 0,26 27,-26-1,26 1,1 25,26 1,-27-26,27 26,0 0,26 0,-26 26,27-53,-27 27,0 0,0-26,-1-1,-25 1,-1-1,-26-26,0 0</inkml:trace>
  <inkml:trace contextRef="#ctx0" brushRef="#br0" timeOffset="1103.0628">6377 7911,'0'0,"0"0,0-26,0 26,0 0,0 0,0 0,0 0,0 0,0 0,26 26,-26-26,0 27,0-1,27 0,-27 27,26 0,1 0,-1 27,1-28,-1 28,-26-27,26 0,1 0,-27 0,0-27,0 0,0 1,0-27,-27 0,1-27,0 1,-27 26,0-26,-27-1,1 1,0-1,-1 1,-26-1,27 27,0 0,-1 0,27 0,0 0,27 0,0 0,26 0,0 27,0-1,26-26,-26 27,26-27,1 26</inkml:trace>
  <inkml:trace contextRef="#ctx0" brushRef="#br0" timeOffset="27791.5896">7832 11589,'-26'-27,"-1"-26,27 53,0-26,0-1,0 1,0 0,0-1,0 27,0-26,0 26,0 0,0 0,0 0,0 0,0 0,0 0,0 0,27 26,-27-26,26 27,0-1,1 27,-1 0,1-27,-1 54,27-54,0 54,-26-28,-1 1,27 0,0 0,-27 0,27-26,-26 25,-1-25,1-1,-1-26,1 27,-27-1,0-26,26 0,-26 0,0 0,0 0,0 0,0 0,0 0,-26 27,-1-27,27 26,-26 1,-1-1,1-26,-1 53,1-26,-1 25,-26-25,27-1,-27 27,27-26,-1-1,1 1,-1-1,1-26,-1 27,1-27,26 26,-27-26,27 0,0 0,0 0,-26-26,52-1,-26 1,0-27,0 0,0 0,0-26,27-27,-27 0,0 0,0 0,-27-26,27 26,0 0,-26 27,26-1,0 28,-27-1,27 26,0 1,-26 26,26 0,0 0,0 26,0-26,-26 27,26-27</inkml:trace>
  <inkml:trace contextRef="#ctx0" brushRef="#br0" timeOffset="31047.7758">11880 13229,'0'0,"0"0,0-26,0 26,0-27,0 27,0-26,0 26,0-27,0 27,0-26,0 26,27 0,-27 0,0 0,0 0,0 0,0 0,0 0,0 0,0 0,0 0,0 0,0 0,0 0,0 0,-27 26,27-26,0 53,-26-26,26-1,-27 1,1 26,-1-1,27-25,-26 26,-1-27,1 1,26-1,-27 1,27-1,0-26,-26 27,26-27,0 26,0-26,0 0,0 0,0 0,0-26,0-1,0 1,0 26,26-27,-26-26,27 27,-27-27,26 26,1-25,-1-1,1 0,-1 26,1-26,-27 27,26-1,-26 1,0 0,0 26,0-27,0 27,0-26,0 26,0 0,0 0,-26-27,26 27,-27 0,1 0,-1 27,1-27,-1 26,1-26,-1 0,-25 27,52-27,-27 0,1 26,26-26,0 0,-27 26,27-26,0 0,0 0,27 27,-1-27,1 0,-1 0,27-27,-27 27,27-26,-26 0,26 26,-27-27,1 1,-1 26,1-27,-27 27,0 0,26 0,-26 0,0 27,0-1,0 1,0-27,0 52,0-25,-26 26,26-27,0 1,0-1,0 1,0-27,0 26,0-26,0 0,0 0,0 0,0-26</inkml:trace>
  <inkml:trace contextRef="#ctx0" brushRef="#br0" timeOffset="35793.0472">6271 3519,'26'0,"-26"-26,27-1,-1-26,1 27,-1-1,-26 1,27-1,-1 1,-26 26,0 0,-53 26,27 27,-1-26,-26 26,1-27,-1 53,26-52,-26 26,27-27,-1-26,27 0,0 0,27 0,-1 0,27-26,-26-1,26 1,-27-1,0 1,1 0,-1-1,-26 27,0 0,-26 27,-1-1,1 0,0 1,-27-1,26 1,1-1,26-26,0 0,26 0,1-26,-1-1,27 1,0-27,0 27,0-1,-27 1,1 26,-1-27,-26 27,-26 27,-1-1,-26 1,0 25,0-25,27-1,-27 1,53-1,0-26,0 0,27 0,25-26,1-1,0 1,0-27,0 27,0-1,-27 1,1 26,-27 0,-27 26,1 1,-27 25,0 1,-26 0,26 0,0-26,0-1,53 27,0-53,0 0,53-26,0-1,26 1,-26-1,27-26,-1 27,-53-27,27 53,-26-27,-27 27,-27 27,-26-1,0 27,-26 0,0 0,-1 26,1-26,0 0,52 0,1-26,26-27,26 0,1 0,26-27,26-26,-26 0,26 0,1 1,-1-1,-53 0,27 26,-26 1,-27-1,0 27,-27 53,-26-26,0 26,1 0,-28-1,27 28,0-27,0-27,27 1,26-27,26 0,27-27,0-26,27 27,-1-54,0 28,1-1,-27-27,26 54,-52-1,-1 1,-26 26,-53 53,0-27,0 54,-53 25,27-25,0-1,-1 1,27-1,0-26,53-27,0-26,53 0,0-53,0 27,27-27,-1-26,0-1,-26 27,0 0,0 1,-26 52,-27 0,-27 0,-26 52,0 1,-26 27,26-27,-26 26,26 0,0-26,26 0,27-53,27 0,26-26,-27-1,27-26,0 27,0-27,-27 27,1-1,-27 27,0 0,0 53,-27-26,-26 25,27 1,-1 0,1 0,0-26,-1-1,1-26,26 0,0 0,0 0,26-26,-26-1,27-26,-1 0</inkml:trace>
  <inkml:trace contextRef="#ctx0" brushRef="#br0" timeOffset="37764.1599">7118 3651,'26'-26,"-26"-1,0 27,0-26,0 26,0-27,0 27,0 0,0 0,0 0,0 0,-26 0,26 27,0-1,0 1,0-1,0 27,0 0,-27 26,27-26,0 0,0 27,0-54,0 27,0 0,0-27,0-26,-26 27,26-1,0-26,26 0,-26 0,27 0,-27 0,26-26,1 26,-1 0,27-27,0 27,-27 0,27 0,0 0,0 0,0 0,-27 0,1 0,-1 0,1 27,-1-27,-26 0,0 0,0 0,27-27,-27 27,0-26,26-27,-26 27,0-27,27 26,-27-26,0 0,26 0,-26 27,0-27,-26 27,26-27,0 26,-27-26,27 27,-26-1,26 1,0 0,-27-1,1 27,26 0,-27-26,1 52,-1-26,-25 0,25 0,-26 27,0-27,27 0,-1 0,1 0,26 0,-27 0,27-27,0 27,0-26,27-27</inkml:trace>
  <inkml:trace contextRef="#ctx0" brushRef="#br0" timeOffset="38672.2118">3334 3466,'0'-26,"-26"-1,26 1,0 26,0 0,0 0,0 0,0 26,0 1,0-1,0 27,0 0,-27 26,27 1,-26-1,26 0,-27 1,27-1,-26 1,26-28,0-25,0 26,26-27,-26-26,27 0,-1-26,1-1,-1 1,27-1,0 1,0 26,0-26,0-1,0 27,0 27,-27-27,27 0,-27 26,1-26,-1 0,1 0,-1 0,1-26,-1-1,1 1,-1-27,0 26,1-26,-1-26,1 26,-27 0,0-26,0-1,-27 27,1-26,-1 26,-25 27,25-27,-26 26,0 1,0 26,0 0,27 0,-27 0,0 0,27 0,-1 0,1 0,26-27</inkml:trace>
  <inkml:trace contextRef="#ctx0" brushRef="#br0" timeOffset="39879.2809">22146 3466,'0'0,"-26"0,26 0,-27 0,27 27,-26-1,26 27,0 0,-27 0,27 26,0 0,-26 1,26-1,-27 1,27-1,-26-26,26 0,0-27,-27 27,27-26,0-27,0 0,27 0,-1-27,1 1,-1-1,27 27,-26-26,25-1,1 27,0 0,0 0,0 0,-26 27,25-27,28 26,-27-26,0 0,0 0,0 0,-1 0,1-26,-26-27,26 26,-27-25,1 25,-1-52,-26 26,0 0,0-27,0 28,0-1,0-27,-26 27,26 27,-27-27,1 0,-1 27,27-27,-26 53,-1-27,1 1,-27-1,0 1,0 26,0 0,-26 0,26 0,-26 0,26 26,-27 1,27-1,0 1,27-1,-27-26,53 27,0-54</inkml:trace>
  <inkml:trace contextRef="#ctx0" brushRef="#br0" timeOffset="43970.5149">15928 15505,'0'0,"-26"0,26 26,0-52,0 52,0-26,0 0,-27 0,27 0,0 0,27 0,-27 0,26 0,1 0,26 0,-27 0,27 0,0 0,0 0,0 27,0-27,0 0,0 26,-27-26,0 0,27 0,-53 0,27 0,-27 0</inkml:trace>
  <inkml:trace contextRef="#ctx0" brushRef="#br0" timeOffset="44324.5352">15902 15584,'-27'0,"27"0,0 0,0 0,27-26,-1 26,27 0,0 0,0 0,0 26,0-26,0 0,26 0,-26 0,0 26,-27-26,27 27,-26-27,-1 26,-26-26,27 0,-27 0,0 0,0 0,0 0,0 0</inkml:trace>
  <inkml:trace contextRef="#ctx0" brushRef="#br0" timeOffset="45976.6291">13415 13573,'0'0,"0"0,0 0,0-26,0 26,0 0,0 0,26 0,-26 0,0 0,0 0,0 26,0 27,0-26,-26-1,26 27,-27-27,27 27,0-53,0 0,-26 0</inkml:trace>
  <inkml:trace contextRef="#ctx0" brushRef="#br0" timeOffset="46869.6808">9763 5239,'0'0,"-26"0,26 0,-26-27,26 27,0 0,0 0,0 0,0 0,0 27,0-1,-27 1,27-1,0 27,0-26,0 25,0 1,0 0,0 27,0-27,0-1,0-25,0 26,0-27,0 1,0-1,0-26,0 0,0 0,0 0,0-53,0 0</inkml:trace>
  <inkml:trace contextRef="#ctx0" brushRef="#br0" timeOffset="48058.7488">9631 5054,'0'-27,"0"27,27 0,-27 0,-27 0,27 27,-26-1,-1 27,1 0,-1-27,1 27,-27 0,27-26,-27-1,53 1,-27-1,27-26,-26 0,52-26,-26-1,27 1,-1-1,1-26,-1 0,27 0,-27 0,27 1,-26-1,-1 26,1 1,-1-1,1 1,-27 26,0 0,26 0,-26 0,26 26,-26 1,27 26,-27 0,26-27,1 27,-1 0,1 0,-27-27,26 27,-26-26,27-1,-27-26,0 27,0-27,0 0,0 0,0 0,0 0,0 0,0 0,0 0,0 0,0 0,0 26,-27-26,1 0,26 0,-27 26,-26-26,27 0,-1 0,-25 0,25 0,1 0,-27 0,26 27,1-54,-1 27,1 0,26 0,0 0,0 0,-27 0,27 0,0 0,0 0,27 0,-27 0,26-26,1 26,-27-26,26-1,27 1,-53-1,27 1,-1-1,-26 1,0 26,0-27,0 27,-26 0,26 27,-27-1,-26-26,27 27,-1-1,27 1,-26-1,26-26,0 0,26-26,1-1,-1-26,1 53,-1-53,1 27,-1-1,-26 1,0 26,0 0,0 0,0 26,-26 1,26-27,0 53,-27-27,27 1,0-27,0 0,0 26,27-52,-27 26,26-27,-26 27,27 0,-27 0,0-26,0 52,0-26,0 27,0-1,0 27,0-53,0 0,0 0,0 0,26 0,-26-26</inkml:trace>
  <inkml:trace contextRef="#ctx0" brushRef="#br0" timeOffset="49104.8086">6112 5398,'0'0,"-26"0,26 0,0 0,26-27,-26 27,27 0,-1-26,1-1,-1 27,1-53,25 53,-25-53,-1 27,1 26,-1-27,1 1,-1-1,-26 27,-26 0,26 0,-27 27,-26-27,0 53,27-53,-27 53,0-27,27 1,-1-27,27 0,0 0,27 0,-1-27,27 1,0-27,26 26,-26-26,0 27,0 0,0-1,-27 27,-26 0,0 0,-26 53,-27-27,27 27,-27 0,0 0,26 27,1-54,-1 27,27-27,0-26,53 0,-26 0,26 0,26-26,-26 0,0-1,-27 27,1-26,-1 52,-26-26,-26 27,-27 25,26 1,-25 0,-1 0,26-26,-26-1,53 1,0-27,27 0,-1-27,1 1,26 26,-27-27,0 27,1 0,-27 27,-27-27,-25 53,25-1,-26-25,27 26,-27-27,53 1,0-27</inkml:trace>
  <inkml:trace contextRef="#ctx0" brushRef="#br0" timeOffset="67608.867">16087 12462,'0'0,"0"0,0 0,0-27,0 27,0 0,0 0,0 0,0 0,0 0,0 0,0 0,0 0,0 0,0 0,0 0,26-26,-26 26,27 0,-27 0,26 0,-26 0,27 0,-27 0,26-26,1 26,-27 0,0 0,0 0,26-27</inkml:trace>
  <inkml:trace contextRef="#ctx0" brushRef="#br0" timeOffset="69004.9462">12833 5027,'-27'0,"27"0,0 0,0 0,0 0,0 0,0 27,0-27,0 26,0-26,0 26,0 1,0-1,0 1,0 26,27-27,-27 27,0 0,26 0,-26 0,27 0,-27 0,0 0,0-27,0 1,0 25,0-25,0-1,26-26,-26 27,0-27,0 0,0 26,0-26,0 0,0 0,-26-26,26 26,0-27</inkml:trace>
  <inkml:trace contextRef="#ctx0" brushRef="#br0" timeOffset="69586.9801">12753 5186,'0'0,"0"0,-26-27,26 27,0 0,-27 27,1-27,-1 26,1 1,26-1,-26 1,-1-27,27 0,0 0,27-27,-1 1,0-1,1 1,26-27,-27 0,1 0,-1 27,1-27,-27 26,0 1,0 26,0 0,26 26,-26 1,0 26,27-27,-27 1,26 25,0-25,1 26,-27-53,26 26,1 1,-1-27,-26 0,0 0,27 26,-27-26,0 0,0 0,0 0,0 0,0-26,0 26</inkml:trace>
  <inkml:trace contextRef="#ctx0" brushRef="#br0" timeOffset="72000.1181">16113 11933,'0'0,"27"0,-27 0,0 0,0 0,0-27,0 27,26 0,-26 0,0 0,0 0,0 0,0 0,0 0,0 0,27 0,-27 0,0 0,26 0,-26 0,27 0,-1 0,-26 0,0 0,27 27,-27-27,0-27,0 27,0 27</inkml:trace>
  <inkml:trace contextRef="#ctx0" brushRef="#br0" timeOffset="72979.1741">16087 5054,'0'0,"-26"0,26 0,0 26,-27-26,27 0,-26 26,26-26,0 27,0-1,0 1,0 26,0-27,0 27,26 0,-26 0,27 0,-27 0,26 0,-26 0,26-27,-26 1,0-27,0 0,27 26,-27-26,0 0,-27-26,27-1</inkml:trace>
  <inkml:trace contextRef="#ctx0" brushRef="#br0" timeOffset="73333.1944">16061 5186,'0'0,"-27"-27,27 27,-26 0,26 0,-27 27,1-1,-27 1,26-1,1 1,-27-1,53-26,-26 0,26 0,26-26,0-1,1-26,-1 27,27-27,0 0,-26 27,-1-1,27 1,-53 26,26 0,1 26,-27 1,0-1,26 27,-26 0,27-27,-1 1,1-1,-1-26,1 0,26 0</inkml:trace>
  <inkml:trace contextRef="#ctx0" brushRef="#br0" timeOffset="74401.2555">19236 5001,'0'0,"0"0,0 26,0-26,0 27,0-27,0 26,-27-26,27 26,0-26,0 53,0-26,0-1,0 27,0-26,0 26,0 0,0-1,0 1,0 0,0-26,0-1,0 1,-26-1,26-26,0 0,0 0,0 0,-27-26</inkml:trace>
  <inkml:trace contextRef="#ctx0" brushRef="#br0" timeOffset="74899.284">19183 5106,'-27'-26,"27"26,0-26,-26 26,26 0,-27 26,1-26,-1 26,-26 27,53-26,-52-1,25 1,27-1,-26-26,26 0,0 0,0 0,26-26,1-1,-1 1,0-27,-26 0,27 27,-1-1,1 1,-1-1,-26 1,0 26,27 0,-27 0,0 26,26 1,-26-1,27 1,-27 25,26-25,1 26,-1-53,0 53,1-53,-1 26,-26-26,27 0,-1 27,-26-27,0 0,0 0,0 0,0 0,0 0,27 0,-27 0,0 26</inkml:trace>
  <inkml:trace contextRef="#ctx0" brushRef="#br0" timeOffset="77334.4231">22411 5186,'26'0,"-26"0,0 0,26 0,-26-27,0 27,0 0,0 0,0 0,0 0,0 0,0 0,0 0,0 0,0 0,0 0,0 27,0-27,0 26,0 1,0-1,0 27,0 0,0 0,0-27,0 54,0-27,0 0,0-27,0 27,0-27,0-26,0 0,0 0,0 0,-26 0,26-26,0 0,0-27,0 0,0 0,0-27,0 28,0-1,0-27,0 27,0 0,0 0,0 1,0 25,0 1,0-1,0 27,0 0,0 0,0 0,-26 27,-1-27,27 26,-26 27,-27-27,26 27,-26-26,0 26,27-27,-27 1,27-1,-1 1,27-1,-26-26,26 0,0 0,0 0,26-26,1-1,-1-26,1 27,25-27,-25 0,-1 0,1 27,-1-27,1 26,-1 1,-26-1,27 27,-27 0,0 0,0 0,26 27,-26-1,0 1,27-1,-27 27,26-27,0 1,1 26,-1-53,1 26,-1 1,-26-1,27-26,-27 0,0 0,26 27,-26-27,0 0,0 0,0 0,0 0,0 0,0 0,0 0,0 0,0 0,0 0,0 0,0 0,0 0,0 0,0 0,0 0,0 0,0 0,0 0,0 0,0 0,0 0,0 0,0 0,0 0,0 0,0 0,-26 0,26 0,-27 26,27-26,-26 0,-1 0,1 0,-1 0,1 27,-27-27,27 0,-1 0,-26 0,0 26,27-26,-27 0,27 0,-27 0,26 0,1 0,26 0,-27 0,27 0,0 0,0 0,0 0,0-26,27 26,-1-27,1 27,26-26,-27 26,27-27,0 1,0 26,0-27,-27 27,1-26,-1 26,-26 0,26 0,-26 0,0 0,0 0,0 0,0 0,-26 0,0 0,-1 0,27 0,-53 0,27 26,-1-26,1 0,-1 27,1-27,-1 0,27 0,0 0,0 0,0 0,27 0,-27-27,26 27,-26 0,27-26,-27 26,0 0,26 0,-26 0,0 26,27 1,-27-27,0 26,0-26,0 0,26 27,1-27,-27 0,26 0,-26 0,0-27,0 27,27 0,-27 0,0 0,0 0,0 0,-27 0,27 0,0 0,-26 0,26 0,0 0,-27 0,27 0,0 0,0 0,0 0,0 0,0 0,0 0,0 0,0 0,27-26,-27 26,0 0,0 26,0-26,-27 0,1 27,26-1,0-26,-27 27,27-27,0 0,0 0,27 0,-1 0,-26 0,27 0,-1 0,-26-27,27 27,-27 0,0 0,0 0,0 0,-27-26</inkml:trace>
  <inkml:trace contextRef="#ctx0" brushRef="#br0" timeOffset="87123.9831">18362 13600,'0'0,"0"0,0 0,0 0,0 0,0 0,27 0,-27-27,26 27,27-26,-26 26,-1 0,27-27,-26 27,-1-26,0 26,1 0,-27 0,0 0,0 26,0-26,-27 27,1-1,0 1,26-1,-53 1,26-1,1-26,-1 26,27 1,0-27,0 0,27 0,-1 0,1 0,-1-27,1 1,-1 0</inkml:trace>
  <inkml:trace contextRef="#ctx0" brushRef="#br0" timeOffset="87676.0147">19050 13282,'27'0,"-27"-26,26 26,1-27,-1 1,1-1,-1 27,1-26,-27 26,0 0,26 0,-26 0,-26 26,26-26,-27 0,27 27,0-27,0 0,0 0,0 0,27 0,-1 0,0-27,-26 27,27 0,-1 0,1 0,-27 0,-27 27,27-1,-26 1,-1-1,1 1,0-1,-1 0,27-26,-26 0,26 27,0-27,0 0,0 0,0 0,0-27</inkml:trace>
  <inkml:trace contextRef="#ctx0" brushRef="#br0" timeOffset="88447.0589">19897 13018,'0'0,"0"0,0 0,0 0,0 0,0 0,26 0,-26 0,0 0,0 0,0 0,27 0,-27-27,26 27,-26-26,27 26,-27-27,26 27,-26-26,27 26,-27-27,26 27,-26-26,0 26,27 0,-27 0,0 0,-27 0,1 0,26 26,-27-26,1 27,-1-27,1 26,26 1,-27-27,27 0,0 26,0-26,0-26,27 26,-1-27,1 27,-1-26,1 26,-27 0,26 0,1 0,-27 0,0 0,-27 0,27 26,-26 1,-1-1,27 1,0-27,-26 26,26 0,0-26,0 0,0 27,0-27,0 0,0 0,26 0,-26 0,0 0,0 0,0 0,0 0,0 0</inkml:trace>
  <inkml:trace contextRef="#ctx0" brushRef="#br0" timeOffset="90257.1624">22093 5080,'0'0,"0"0,0-26,27 26,-27-27,26 27,-26-26,26 26,-26 0,0 0,0 0,27 0,-27 0,0 0,0 0,-27 0,27 26,-26 1,0-1,-1 0,1 1,-1-1,1 1,-1-1,27-26,0 27,27-54,-1 1,1 26,26-53,-27 26,27-25,0 25,0 1,-27-27,27 26,-53 27,27-26,-27 26,0 26,-27 27,27-26,-53 26,27-27,-1 53,1-52,-1 26,1-27,-1 1,27-27,27 0,-1 0,27-27,-26 1,52-1,-52 1,25-1,1 1,-26-1,-1 27,-26 27,-26-1,-1 1,-26 52,27-26,-27 0,27 0,-1-27,1 27,26-26,26-27,1 0,-1 0,1-27,25 1,-25-1,26 27,-27 0,-26-26,0 26,0 26,-26-26,-1 27,1-1,26 1,-27-1,1-26,26 27,-26-27,26 0,0 0,0-27,26 27</inkml:trace>
  <inkml:trace contextRef="#ctx0" brushRef="#br0" timeOffset="91079.2094">19368 5159,'0'0,"-27"-26,27 26,0 0,-26-27,26 27,-27 27,1-27,26 0,0 26,-26 1,26-27,0 26,0 1,-27-1,27 27,0 0,0 0,0 0,0 0,0 0,0 0,0 26,0-26,0 0,0 0,0-27,0 27,0-26,27-1,-27 1,0-1,0-26,0 0,26 26,-26-26,-26-26,26 26,0-26,0-1</inkml:trace>
  <inkml:trace contextRef="#ctx0" brushRef="#br0" timeOffset="92157.2711">19183 5054,'-27'0,"27"0,0 0,-53 0,53 26,-53 0,27 1,-1 26,1-27,-27 1,27-1,-1 1,27-1,-26-26,26 0,0 0,0-26,26-1,1 27,-1-53,1 27,-1-27,0 0,27 27,-26-27,-1 26,-26 1,27 26,-27-27,0 27,26 27,-26-1,27 1,-1-1,1 1,-1-1,0 0,27 1,-26 26,26-53,-27 0,1 26,-1-26,-26 0,27 27,-27-27,0 0,0 0,0 0,0 0,0 0,0 0,0 0,0 0,0 0,0 0,0 0,0 0,0 0,0 26,0-26,0 0,0 0,0 0,0 0,0 27,0-27,0 0,0 0,0 0,0 0,0 0,-27 0,27 0,0-27,0 27,-26 0,26 0,-27 0,1 0,-1 0,1 0,-1 0,1 0,-1 0,-25 0,25 0,-26-26,27 26,-27 0,0 26,26-26,1 0,-27 0,53 0,-26 27,26-27,0 0,0 0,26 0,1-27,-1 27,27 0,-27-26,27-1,-26 27,26-26,-27 26,1 0,-27 26,0-26,26 0,-26 27,-26-1,26-26,0 27,-27-27,27 26,-26-26,26 0,-27-26,27 26,0 0</inkml:trace>
  <inkml:trace contextRef="#ctx0" brushRef="#br0" timeOffset="93482.3467">19156 5371,'0'0,"-26"0,26 0,0 0,0 0,0 27,0-1,0 0,0 1,0 26,0 0,26 0,-26 26,0-26,0 0,0 26,0-52,0 26,0 0,0-1,0-25,0-1,-26 1,26-1,0-26,0 27,0-27,0 0,0 0,0-27,0 1,0 26,0-53,0 26,0-25,0-1,0-27,0 27,0-26,0 26,26-26,-26 26,0 26,0 1,0-27,0 53,0-27,0 27,0 0,0 0,0 0,0 0,0 27,0-1,0 1,0-1,0 1,0 26,0 0,0-1,0 1,0 0,27 0,-27-26,0 26,0-27,0 1,0-1,0-26,0 0,26 26,-26-26,0 0,0 0,0-26,0 0,-26 26,26-27,0 1,0-27,0 26,0-26,0 0,0 27,0-27,0 0,0 0,0 0,0 27,0-27,0 26,0 1,0 0,0-1,0 1,0-1,0 27,0-26,0 26,0 0,0-27,0 27,0 0,0 0,0 0,0 0,0 0,0 0,0 0,0 0,0 0,0 27,0-1,0 1,0 26,0-1,0 28,0-1,0 1,0 25,0-25,0-1,0 1,0-28,0 1,0 0,0-26,0-1,-27 1,27-27,0 0,0 0,0 0,0 0,0 0,27 0,-27 0,0 0,0 0,0 0,0 0,0 0,0 0,0 0</inkml:trace>
  <inkml:trace contextRef="#ctx0" brushRef="#br0" timeOffset="103279.9071">18971 3360,'0'27,"0"-27,-26 0,26 0,0 0,0 0,0 0,0 0,0 0,0 0,0 0,0-27,0 1,26 26,-26-27,26 1,-26-1,27 27,-1-26,-26 26,27 0,-27 0,0 0,0 0,0 26,-27 1,27-1,-26 27,-1-26,1 26,0-27,-1 27,1 0,26-53,0 26,0 1,0-27,26 0,1-27,25 1,-25 26,-1-53,27 27,0-1,0-26,0 27,0-27,-27 26,1 27,-27-26,0 26,0 26,-27 1,1 26,-27-27,0 27,0 0,-26 0,26 0,26-27,-25 27,25-26,27-27,0 0,0 0,27-27,25 1,-25-1,26 1,0-1,0 1,0-1,-1 1,-25 0,-1-1,1 27,-27 0,-27 27,1-1,-27 0,27 1,-27 26,0-27,26 1,1 26,-1-53,27 0,0 0,27 0,-1 0,27-27,0 1,0-1,0 1,0-1,0 1,-27 26,1-27,-27 27,-27 27,1-1,-27 27,0-26,0 26,0 0,-26-1,26-25,26 26,1-27,26-26,0 0,26 0,1-26,-1-1,27 1,-26-1,26 27,-27-26,0 0,1 26,-27 0,-27 0,1 26,-27 0,0 27,0-26,-26 26,52-27,-25 1,25-1,27-26,0 0,27-26,25 26,-25-27,26 1,0-1,0 1,-27-1,27 1,-27-1,-26 27,0 27,-26-1,0 1,-27 26,0 0,0-27,0 27,26-26,1-1,26 0,0-26,26 0,-26-26,53 0,0-1,27-26,-27 27,-1-1,-25 1,26-1,-53 27,0 0,0 27,-27-1,1 1,-1-1,1 27,0-53,26 27,0-27,26 0,27-27,0 27,0-26,0-1,-27 1,1 26,-1 26,-26 1,-26-1,26 1,-27 25,1-25,-1-1,27 1,-26-1,26-26,0-26,26-1,1-26,-27 27,26-27</inkml:trace>
  <inkml:trace contextRef="#ctx0" brushRef="#br0" timeOffset="104996.0054">19818 3625,'0'0,"0"-27,0 27,0 0,0 0,0 0,0 0,0 0,0 0,0 27,0-27,-27 26,27-26,0 53,0-26,0-1,0 1,0 25,0-25,0-1,0 1,0-1,0 1,0-1,0 1,0-27,0 26,0 1,27-27,-27 0,0 26,0-26,0 0,0 0,0 0,0 0,0 0,0 0,26 27,-26-27,27 0,-27 0,0 26,26-26,0 0,-26 0,27 0,-1 0,1 0,-1 0,-26 0,53 0,-26 0,26 0,0 0,-27 0,27 0,0 0,-27 0,27 0,-26-26,-1 26,1 0,-27 0,26 0,0 0,-26 0,0 0,27 0,-27 0,26 0,-26 0,0 0,0 0,0 0,0 0,27 0,-27 0,0-27,0 1,26 26,-26-27,0 1,27-1,-27-26,0 27,0-1,0-26,0 27,0 0,0-1,0-26,0 27,0-1,0 1,0-1,0 1,0-27,0 27,0-1,0 27,0-26,0-1,0 27,-27-26,27 26,0 0,0 0,0 0,0-27,0 27,-26 0,26 0,0-26,0 26,-27 0,1 0,26 0,-27 0,1 0,0 0,-1 0,1 26,-1-26,1 0,-1 27,-26-27,27 0,-1 0,-25 0,-1 26,26-26,-26 0,0 0,27 27,-27-27,26 0,1 0,0 0,-1 0,27 0,0 0,-26 0,26 0,0 0,0 0,0 0,0 0,0 0,0 0,0 0,0 0,0 0,0 0,0 0,0 0,0 0,0 0,0 0,0 0,0 0,0 0,0 0,0 0,0 0,-27 0,27 0,0 0,0 0,0 0,0 0,0 0,0 0,-26 0,26 26,-27-26,27 0,-26 0,26 0</inkml:trace>
  <inkml:trace contextRef="#ctx0" brushRef="#br0" timeOffset="107747.1628">8361 2752,'0'0,"0"0,0 0,27 0,-27-27,0 27,0-26,0 26,0-27,0 27,0-26,0 26,0-27,26 1,-26-1,0 1,0-27,0 27,0-27,0 26,0 1,0-1,0-26,0 27,0 0,0 26,0-27,0 1,0 26,0-27,0 27,0 0,0 0,27 0,-27 0,26 0,-26 0,26 0,1 0,-1 0,27-26,-26 26,26 0,0 0,26-27,-26 27,26-26,1 26,-27 0,26-27,0 27,1 0,26 0,-27 0,0 0,27 0,-27 0,27 0,0 0,-26 0,25 0,1 0,0 0,0 0,0 0,-27-26,27 26,0-27,-27 27,27 0,0-26,-27 26,27 0,-27-27,27 27,-26-26,25 26,1-26,-26 26,-1 0,27-27,0 27,-27 0,0-26,27 26,-26-27,25 27,-25 0,-1 0,1-26,-1 26,0 0,27 0,-26 26,-1-26,0 0,1 0,25 0,-25 27,-1-27,1 0,25 26,-25-26,-1 0,27 0,-27 0,1 0,-1 27,27-27,-27 0,1 26,-1-26,0 0,1 26,-1-26,1 0,-1 27,-26-27,26 0,1 0,-1 0,0 0,-26 0,27 0,-27 26,0-26,-1 0,28 0,-27 0,26 0,-26 0,0 0,26 0,1 0,-27 0,26 0,0 0,-26 0,27 0,-27 0,-1 0,28 0,-27-26,26 26,-26 0,26 0,-26 0,-26 0,26 0,-27 0,27-27,-26 27,-27 0,26 0,0 0,-26 0,27 0,-27 0,26 0,-26 0,27 0,-27 0,0 0,26 0,-26 0,0 0,27 0,-27 0,0 0,0 0,0 0,0 0,0 0,0 0,0 0,0 27,0-27,0 0,0 26,0 1,0-1,0 1,0-1,0 27,0-26,0 26,0-1,0 1,0 0,0 0,0 0,0 0,0-27,0 27,0 0,0-26,0 26,0-53,0 26,0 1,0-27,0 0,0 0,0 0,0 0,0 0,0 0,0 0,0 0,0 0,0 0,0 0</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2-05T22:01:38.974"/>
    </inkml:context>
    <inkml:brush xml:id="br0">
      <inkml:brushProperty name="width" value="0.05292" units="cm"/>
      <inkml:brushProperty name="height" value="0.05292" units="cm"/>
      <inkml:brushProperty name="color" value="#FF0000"/>
    </inkml:brush>
  </inkml:definitions>
  <inkml:trace contextRef="#ctx0" brushRef="#br0">6641 794,'53'-27,"-53"27,53-53,-53 53,0 0,-106 80,53-27,-26 0,-27 0,27-1,0 1,79-53,-53 27,53-27,53-106,26 53,27-26,-27-1,27 27,-27-26,-26 79,-53 0,27 79,-54-26,-52 53,26-26,0 25,-26-25,26-1,53-79,0 0,0 0,53-53,26 0,0 0,-26 0,-53 53,0 0,0 0,-53 53,-26 0,-27 27,0-27,27-1,79-52,0 0,79-26,80-53,0-27,53 0,26 0,-53 27,0-1,-53 54,-79 52,-53 27,-53 53,-26 0,-27 26,-26 1,0-28,52-25,27-27,53-53,0 0,80-53,-27 26,52-26,-25 27,-27-1,0 27,-27 0,-26 27,0-1,27 1,-27-27,105 0,-25-27,52 1,-26-27,0 27,-27-1,-26 27,-53 27,0 25,-79 1,26 27,-27-1,1 1,0-1,52-53,1 1,26-54,26 1,27-27,-27 27,1-27,-27 0</inkml:trace>
  <inkml:trace contextRef="#ctx0" brushRef="#br0" timeOffset="531.0304">5001 2858,'0'-27,"-26"1,-27-1,26 1,-26-1,0 27,-26-26,26 52,-53 1,27 26,26 0,-26 26,26 27,26 0,1-1,26-25,26 26,1-27,26-26,-1 0,28-27,-27 1,26-27,0-27</inkml:trace>
  <inkml:trace contextRef="#ctx0" brushRef="#br0" timeOffset="1845.1055">5107 3228,'-27'53,"-26"0,27 0,26 0,0 0,0-1,26-25,27-1,0-26,0-26,27 26,-28-53,1 0,-26 0,-27 27,0-54,-27 27,1 27,-1-53,-25 52,-1-26,26 27,1-1,26 1,0-1,0 27,26 0,1 0,-1 27,27-1,0 1,0-1,0 27,-27-26,27 25,-26-25,-1 26,-26-27,27 1,-27-27,26 0,0 0,-26-27,27 1,-27-1,26 1,-26-1,27-25,-27 25,0 1,0-1,0 27,0 0,0 27,0-1,26 1,-26-1,0 27,0-27,0 1,27-1,-27 1,26-27,-26 0,27-27,-1 1,1-1,-1 1,0-1,1-25,-1 25,-26 27,27-26,-27 26,0 0,26 0,-26 26,0 27,27-27,-1 27,-26 0,27 27,-1-27,-26-27,27 53,-27-52,26 26,-26-27,0-26,0 27,0-27,0 0,27-27,-27 27,0-53,0 27,0-53,0-1,0 1,26-1,-26 1,26 0,1 26,-1-27,-26 54,27-27,-1 27,-26 26,0 0,27 0,-27 26,0 27,26 0,-26 26,27 27,-1 0,1 26,-1 27,27-27,-27 0,1 1,-1-1,1-26,-1-27,1 1,-27-1,0-53,0-26,-27 0,1-52,-1-54,-26 0,27-26,-27-1,27-52,-1 0,1 26,-1 0,27 27,27 26,-27 27,26 0,27 52,-27 1,27 26,-26 26,-1 1,-26 52,0-26,0 0,-26 26,-1-26,1 0,-1 0,1-53,0 0,26 0,26 0,-26-53,53 26</inkml:trace>
  <inkml:trace contextRef="#ctx0" brushRef="#br0" timeOffset="2802.1603">6721 3069,'53'-26,"0"26,0 0,-1 0,-25 26,-1-26,27 27,-26-27,-1 0,1-27,-1 1,1-1,-27-26,0 0,0-26,0 0,-27-27,1 26,-1-25,1 25,-1-26,1 27,26 0,0 26,0 26,0 1,0 26,26 0,-26 26,27 54,-1-1,1 0,26 27,-27 0,0 0,27-27,-26 27,26-26,-27-54,1 0,-1-26,-26 0,0-52,-26 25,-1-52,-26 52,27-26,-27 0,26 27,1-1,26 1,26 26,1-26,-1-1,27 27,-26-26,26-27,-27 26,1 27,-1-26,-26 26,0 0,-26 26,-1 27,27 0,0 0,0 0,0 26,27-52,-1 26,27-53,-27 0,1 0,26 0,-27-27,1 1,-1-1,-26 27,27 0,-27 0,0 0,0 0,0 0,26 0,-26 0,27 27,-27-54,26 27,-26-53,26 0,-26 27,27-53,-1-1,27 27,-26-26,-1 26,27 0,-26 0,-1 27,1-1,-1 54,-26-1,0 1,0-1,26 27,-26 0,0 26,27-26,-1-26,27 52,-26-52,26 25,0 1,-1-26,-52-1,27 27,-54-26,1-1,0 1,-54-1,27 1,0-27,0 0,27 0,0 0</inkml:trace>
  <inkml:trace contextRef="#ctx0" brushRef="#br0" timeOffset="3110.1779">6588 2302,'27'-27,"26"-25,26 52,27-53,0 26,0 27,0-26,26-1,-26 27,-27 0</inkml:trace>
  <inkml:trace contextRef="#ctx0" brushRef="#br0" timeOffset="3441.1968">4869 4233,'-27'53,"54"-53,52 0,53-53,54 0,78-26,1-27,105 0,-26-26,53 26,-27-26,1 26,-1-26,-52 52,-27 1,-53 26,-79 0,-1 53,-105 0,-26 27,-54 26,-52 0</inkml:trace>
</inkml:ink>
</file>

<file path=ppt/ink/ink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1:57:22.93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268 2301 92,'-9'-14'40,"-6"-16"1,1 9-4,-7-18-32,0 4-1,-6-7-1,-1 3 0,-3-1-1,4 5-1,3 4 0,3 7 1,3 5-1,6 5-1,12 14 0,0 0-1,9 3 1,12 9-1,7 6 0,5-2 0,4 3 1,7 1-2,0-4 2,-5-4 0,-6-5-1,-6-6 1,-6-9 0,-7-3 0,-7-7 1,-13-5 0,-5-8 0,-8-4-1,-5-4 1,-4 2-1,-3 1 0,2 1 0,1 7-1,5 4-2,9 9-1,2 0-2,12 15-3,4-18-6,22 21-12,-12-17-2,22 15 0,-10-19 4,17 16 12,-10-12 7,3 7 4,-4 3 8,-13-7 13,4 15 4,-23-4 1,18 17-5,-22-5-8,7 14-5,-6 1-1,6 10-2,0-2-1,7 1-1,4-5 1,7-6-1,6-10 1,7-7 0,0-18 0,3-5 1,-5-14 0,0 0 0,-13-8 0,-7 0-1,-16-1 0,-12 2 0,-13-1-1,-9 3-2,-3 6 0,-3 2-2,4 5 0,1 1-2,16 15-11,-3-7-21,26 12-1,0 0 0,10 4 1</inkml:trace>
  <inkml:trace contextRef="#ctx0" brushRef="#br0" timeOffset="723">809 1641 83,'0'0'40,"0"0"-1,-13-35 1,7 15-33,-11-9-1,4 2-3,-2 1-1,3 5 0,0 3-1,5 5-1,7 13-1,0 0 1,17 16-1,2-1 1,8-2-1,6 4 1,4-4-1,4-4 1,-1-1 0,-3-11 0,-5-6 0,-7-4 1,-6-3-1,-11-4 0,-10-3 1,-8-4-1,-12-5 0,-7-2 0,-4 2-1,-2-2 1,-1 4-2,0-1 0,9 7-5,-1-5 0,23 14-24,-5-6-10,14 10 2,0-2-1</inkml:trace>
  <inkml:trace contextRef="#ctx0" brushRef="#br0" timeOffset="1104">1072 1126 54,'18'22'37,"1"0"-2,2 4 1,-11-2-28,14 3-2,-8-6-1,3-1-2,-8-6 2,1-4-3,-12-10 1,0 0 0,0-23-2,-8 1 2,-5-7-1,-1-4 1,-3-7-3,3-7 2,0 4-2,4-3 0,3 6 1,4 0-1,5 0 0,-2 40-1,19-68-2,-19 68-3,36-66-18,-36 66-14,37-49-1,-37 49 0,46-43 1</inkml:trace>
  <inkml:trace contextRef="#ctx0" brushRef="#br0" timeOffset="1496">1515 892 65,'24'10'38,"-4"-10"0,3-11 1,-23 11-33,32-41 1,-32 41-2,16-55-2,-16 55-3,-12-64 1,12 64-2,-32-52 1,32 52-1,-45-28 1,45 28-1,-44 3 1,26 15 0,6 9 0,5 9 0,5 8 0,6 3 0,5 3-1,4-5 0,3-3 0,4-7-2,0-13-2,8-10-9,-12-15-24,10-9 2,-4-18-3,5-4 3</inkml:trace>
  <inkml:trace contextRef="#ctx0" brushRef="#br0" timeOffset="1783">1807 612 67,'0'0'37,"0"0"-2,0 0 0,0 0-30,0 0-3,-52 69-2,45-33 1,3-2 0,7 2-1,4-11 1,8-6 0,5-4 1,5-10-1,-2-8 2,-23 3-1,47-21 1,-47 21 0,0 0 0,50-50-1,-50 50-1,0 0 0,0 0-1,19-41 0,-19 41-1,13 25-1,-3 3 1,2 6 0,3 9 0,-2 5 1,0 2-2,-5 3 2,-1-5-2,-7-3 0,-2-8-2,-9-13-4,8-7-29,-15-14 0,4-12-1,-7-20 1</inkml:trace>
  <inkml:trace contextRef="#ctx0" brushRef="#br0" timeOffset="2190">1997 525 60,'0'0'37,"0"0"-2,46 54 0,-46-54-29,0 0-1,34 42 0,-34-42-2,0 0 1,55-8-1,-55 8 0,0 0-1,42-53-1,-42 53-3,12-57-2,-12 57 0,-2-66-8,2 66-15,-19-61-11,19 61 0,-13-43 1</inkml:trace>
  <inkml:trace contextRef="#ctx0" brushRef="#br0" timeOffset="2443">2296 417 57,'0'0'38,"0"0"0,41-44-11,-41 44-10,9-52-7,-9 52-2,-5-77-2,-4 31-2,-1-1-1,-5 6 0,15 41-1,-33-64-1,33 64 0,0 0 0,0 0-1,-49-28-1,49 28 0,0 0 1,1 68-2,-1-68 2,18 74 0,-5-32 0,-13-42 0,34 79 0,-34-79 0,40 63-1,-40-63 2,0 0-1,62 43 0,-62-43 0,42-10 1,-42 10 0,41-33 0,-41 33-1,33-45 1,-33 45-1,29-42 0,-29 42-1,0 0 1,43-27-1,-43 27 1,0 0-1,58 16 0,-58-16 1,41 24 0,-41-24-1,0 0 0,41 39 0,-41-39 0,0 0 0,0 0-2,0 0 1,-49 35-2,49-35 0,-50-4 0,50 4-1,-49-12 0,49 12-1,0 0 0,0 0 2,-44-35 0,44 35 1,0 0 1,0 0 2,52-27 0,-52 27 2,44-6 0,-44 6 0,47-3 1,-47 3 1,0 0 0,51 6-1,-51-6 1,0 0-1,0 0 1,0 0-1,0 0 0,0 0 0,0 0-1,36-56 0,-36 56-1,-8-48 0,8 48 1,-9-50-1,9 50 0,-4-46 0,4 46 0,0 0-1,9-49 0,-9 49 0,0 0-1,0 0 1,0 0-2,43-14 2,-43 14-1,0 0 1,21 42 0,-21-42-1,8 45 1,-8-45-1,8 49 2,-8-49 0,0 0 0,29 46 0,-29-46 0,0 0 1,66 16 1,-66-16-1,55-2 0,-55 2-1,53-4-1,-53 4-1,0 0-3,63-16-4,-63 16-33,0 0 0,0 0 0,55-47 0</inkml:trace>
</inkml:ink>
</file>

<file path=ppt/ink/ink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1:57:13.8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3010 1390 28,'0'0'33,"-20"-15"2,5 12-2,-2 7-21,-8-8-4,6 13-1,-10-1-3,2 9 0,-4 9-3,0 12 1,-2 7-1,2 10 1,1 10-1,7 5-1,6 4 1,4 2 0,8-3-1,6-6 1,8-6 0,7-7 0,5-11 0,3-6 0,7-11 1,5-7 0,4-16 0,5-6-1,3-14 1,3-8 0,1-11-1,2-12 0,-7-9-1,-4-5 0,-9-10 0,-8-3 1,-14-4-1,-11 2 1,-12 0-1,-12 13 0,-9 8 1,-6 8-2,-5 17 0,-4 8-3,7 24-7,-5-3-26,11 11 1,4-1-2,13 3 1</inkml:trace>
  <inkml:trace contextRef="#ctx0" brushRef="#br0" timeOffset="978">3387 688 49,'-1'-18'34,"-1"9"1,2 9-2,2 15-27,-5 6-2,4 11-1,-3 10-2,2 9 0,-3 8 1,2 3 0,-2 9 0,0-3-2,0-2 1,-2-5-2,2-7 1,-3-12-5,6 6-6,-8-18-23,5-10 0,-1-9-2,4-11 2</inkml:trace>
  <inkml:trace contextRef="#ctx0" brushRef="#br0" timeOffset="1271">3568 1041 24,'0'0'28,"14"1"2,-14-1-12,0 12-6,4-1-3,-4-11 0,-4 21-3,-4-11-1,2 5-1,-7 2-1,1-2 0,-7 4-2,0-4 0,-3 4-1,-1-3 0,2 2 0,1-4 0,1-3 0,4 0 0,5-4 0,10-7 0,-14 11 0,14-11 0,0 0 1,-1 10 0,1-10 0,10 12 0,0-1 0,4 6 1,4 5-1,4 3 1,3 6-1,2 2 0,1 2 0,0-2-1,-2-1-1,-7-11-5,6-2-27,-8-5-1,-3-10 0,0-9-1</inkml:trace>
  <inkml:trace contextRef="#ctx0" brushRef="#br0" timeOffset="2143">3989 1425 36,'-15'-10'36,"15"10"1,-9 0-8,-3-15-9,12 15-4,5-11-6,7 5-3,-7-10-1,7 2-3,-1-5 0,3-5-1,-1 1 0,-1 0-1,-2 0 0,0 2 0,-3 1-1,-1 5 1,-3 0 0,-3 15-1,5-11 1,-5 11-2,0 0 1,-3 17 0,1 5 0,0 7-1,0 10 0,0 12 1,1 11-1,-2 7 2,1 4-2,1-3 1,-2 3 1,-1-2-2,2-3 0,-3-11-1,4-3-3,-8-19-9,9 7-25,-6-13 1,4-5-3,-8-9 3</inkml:trace>
  <inkml:trace contextRef="#ctx0" brushRef="#br0" timeOffset="2541">3841 2130 41,'5'11'36,"8"0"2,7-6 0,7 12-20,-5-21-7,17 11-3,-10-9-3,6 2-2,-2-4-3,-4-5-2,1 6-4,-12-19-18,9 9-13,-5-9 0,1-1-1,-3-6 1</inkml:trace>
  <inkml:trace contextRef="#ctx0" brushRef="#br0" timeOffset="2836">4355 612 38,'0'0'36,"3"-76"1,-3 76-1,0-46-19,0 46-8,0 0-4,0 21-1,-3 10-1,3 6-1,0 8-1,1 8 0,-1 6-1,2 5 1,-1-1 0,0-6-2,0-6 1,-2-8-4,7-1-2,-14-21-16,10 1-14,-2-13-1,0-9-2,0 0 4</inkml:trace>
  <inkml:trace contextRef="#ctx0" brushRef="#br0" timeOffset="3139">4614 845 13,'-1'10'32,"-3"8"0,-10-1 1,-10 6-18,9 8-3,-14-3-2,9 5-2,-7-7-2,11 3-4,-1-7 3,13 3-1,1-6-2,12 0 1,2-2 0,10 3-1,2 0-1,5-2-1,3 0-5,-7-3-31,8-4-1,-2-2 0,1-3 0</inkml:trace>
  <inkml:trace contextRef="#ctx0" brushRef="#br0" timeOffset="4099">1037 3086 64,'0'0'37,"-15"-12"-3,4 5 2,-11-7-28,5 8-4,-9-3 0,-2 6-2,-7 2-1,-3 8 0,-5 8 0,-5 11 0,0 11 0,5 11-1,5 7 0,6 10 0,10 5 0,12 4 0,14-4 0,16-5 0,9-10 0,14-6 1,10-10-1,10-14 1,6-15 0,7-11-1,4-12 1,0-12 0,-3-11 0,-6-9-1,-10-11 2,-9-5-2,-14-5 1,-14-2-1,-19-1 1,-15 5 0,-15 3-2,-13 9 1,-13 10-1,-8 10 1,-4 13-2,-4 5-1,8 17-5,-6 2-29,22 8 2,5-2-3,22 2 2</inkml:trace>
  <inkml:trace contextRef="#ctx0" brushRef="#br0" timeOffset="4912">1406 2703 64,'0'0'35,"-7"-12"-1,7 12-2,0-13-25,0 13-1,9-14-1,1 9-2,-2-6 0,4 5 0,0-3 0,5 4-1,-1-3 0,1 3-1,-1 0 0,-2 1 0,-1 2 0,0 1-1,-2 4-1,-1 2 2,-1 2-1,0 8 0,-1 2 0,0 7 0,-2 5-1,-2 3 1,-3 5-1,-5 3 1,-5 3-1,-7-1 1,-3-2-1,-4-2 1,-2-5-1,-3-3 1,2-6-1,0-6 0,5-5 1,3-7 0,4-4 0,2-6 0,12 4 0,-13-17 1,10 5 0,3 0 0,1 0 0,-1 12-1,11-14 1,-1 13-1,3 4 0,3 3 0,3 3 0,3 4 0,0 0-1,3 0 2,-1 0-1,1-3 0,-2-2 0,-2-2 0,0-5 0,-4-3-2,2-1-2,-9-13-9,6 6-24,-8-9 0,2 2 0,-4-7-1</inkml:trace>
  <inkml:trace contextRef="#ctx0" brushRef="#br0" timeOffset="5965">1828 2197 47,'5'-14'33,"-5"14"0,0 0-1,0 0-25,-6 10-2,0 3-1,4 10-2,-4 4-1,3 5 2,-4 4-2,4 6 2,-2-3-1,3 2-1,-2-4 0,3-1-1,1-4-1,0-5-2,6 2-4,-13-16-15,10 4-12,-2-8 0,-1-9-1</inkml:trace>
  <inkml:trace contextRef="#ctx0" brushRef="#br0" timeOffset="6278">1988 2417 39,'10'2'33,"-10"-2"1,0 0 0,0 0-23,-8 16-4,-10-12-1,3 9 0,-7-4-2,6 4-1,-4-2-2,5 4 2,3-4 0,10 5 0,3-4 0,10 1 0,2 0 0,4 2-1,1-1 1,2-2-4,-1 2-2,-7-7-5,9 4-29,-21-11 1,19 13-3,-19-13 2</inkml:trace>
  <inkml:trace contextRef="#ctx0" brushRef="#br0" timeOffset="7203">1706 1862 49,'-44'-12'34,"1"3"0,-2-1 0,6 6-29,-9-7 0,-1 13-1,-8-1-1,-1 8 0,-6 6-3,0 9 1,-5 6 0,-3 8-1,-4 9 0,0 10 1,-6 9-1,3 6 1,-3 5-1,2 6 1,4 5-1,0 3 1,5 4 0,5 2 0,8 0 0,3 2-1,9-1 0,4 1 0,7 3-1,9-2 1,8-2-1,8-4 0,11-1 0,10-4 0,11-4-1,9-10 1,13-8 0,11-6 0,13-10-1,14-8 0,11-9 1,7-8 1,10-9-1,5-6 1,3-8-1,4-5 1,-2-7 0,-3-3 0,-5-5 1,-3-3-1,-7-1 0,-4-6 1,-10-2 0,-6-4 1,-9-6-2,-6-3 3,-7-9-2,-6-6 0,-8-12 0,-3-6 0,-10-13-1,-2-4 1,-7-10 0,-4-8 0,-6-4 2,-3 1-1,-7-4 1,1 6 0,-8-4 1,-1 8 0,-8-2 0,-4 9-1,-9 1 0,-4 6-1,-13 6 0,-8 8-1,-10 9 0,-8 12 0,-5 12-1,0 10 0,-3 9-1,5 10-1,9 8-2,4-3-4,21 13-30,6-7-2,31 6 1,-5-16-1</inkml:trace>
  <inkml:trace contextRef="#ctx0" brushRef="#br0" timeOffset="8139">3641 73 51,'-76'-40'37,"76"40"-2,-84-26 1,42 22-30,-9 1 0,3 7-2,-8 6 0,0 5-1,-5 10-1,2 7 1,-5 6-2,2 9 1,-1 7-2,1 9 1,2 7-1,1 9 0,1 1 1,2 6-2,5 7 2,2 0-1,4 3 1,5 1 0,5-3-1,7 0 1,7 5-1,4 0 1,6-2-1,7 3 1,5 0-1,6-4 1,6 0-1,9-7 1,5-2 0,8-5-1,7-4 0,7-7 1,6-3-1,7-4 1,4-5-1,5-2 0,8-7 1,5-2-1,7-7 0,5-4 0,10-7 0,2-8 0,10-11 0,6-6 1,2-13-1,1-10 0,1-11 0,0-12 2,-5-12-2,-3-10 1,-9-14-1,-8-12 2,-10-13-2,-12-8 1,-12-16 0,-14-7-1,-17-11 1,-14-2 0,-16-4 0,-16-1-1,-16 1 2,-12-6-2,-20 14 1,-11 4 0,-15 17-1,-11 5 1,-12 18-1,-13 9-2,-10 18-1,-16 17-1,1 7-7,-20 14-31,-3 7 2,-12 12-1,1 6 0</inkml:trace>
</inkml:ink>
</file>

<file path=ppt/ink/ink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3:14.97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4892 4 63,'16'-6'38,"-3"5"-1,-13 1 1,21-4-25,-21 4-7,0 0-1,0 0 0,0 0 0,0 0-1,0 0-1,0 0 0,0 0 0,0 0-2,0 0 0,-4 10-1,4-10 1,-12 21-1,1-5 0,-4 8 0,-5 7 0,-5 6 1,-5 6-2,-8 6 2,-7 9-1,-5 7 0,-11 8 1,-6 11-2,-9 6 1,-11 13 1,-9 5 0,-10 14-1,-9 8 0,-16 10 1,-5 6 0,-11 3 1,-6 7-1,-8 3 1,-5 2 0,-3 2-1,-1 0 1,-4 0-1,-4-3 1,-3 3-1,-5-2 0,-1-2-1,1-5 0,5-8 0,4-3 1,8-8-1,13-6 0,12-13 0,16-9 0,16-10 0,17-10 0,11-11-1,15-12 0,14-11 1,11-11-1,9-8 1,10-9 0,6-9-1,5-2 2,3-7 0,11-7-1,-13 9 0,13-9 0,-10 9 0,10-9 0,-10 8 0,10-8 0,0 0 0,-12 11 1,12-11-1,0 0 1,0 0-1,0 0 1,0 0-1,0 0 0,0 0 0,-2-11 0,5 0 0,4-5-1,2-8 1,4-6-1,3-11 1,3-10 1,2-9-1,4-11 1,1-2-1,-1-3 1,0 2 0,-1 0-1,1 8 0,-3 9 1,-3 8-1,-4 15 1,-4 10-1,-1 12 0,-10 12 1,0 22-1,-10 11 0,-4 16 0,-8 14-1,-5 13 0,-7 12 1,-7 9-1,-2 1 1,-6 2-1,-1-3 1,4-8 0,1-12 0,6-11 0,8-12 0,7-12 0,5-10 0,8-12 0,7-10 0,4-10 0,21-10 0,4-4 0,11-8 0,11-1 0,11-4 1,15-4-1,7 1 0,9 1 0,1 6 1,1 2-1,-2 8 0,-4 2 0,-10 4 0,-8 6 1,-10-1-1,-12 4 0,-11 0 1,-10 0-2,-9-1 1,-15-1-1,11-2-1,-14-8-3,3 10-1,-19-30-6,18 14-16,-13-15-14,3-4 0,-6-11 0,5 0 2</inkml:trace>
  <inkml:trace contextRef="#ctx0" brushRef="#br0" timeOffset="1203">712 3717 79,'-29'-13'40,"7"10"-2,0 1 3,11 15-20,-5-6-15,11 8-2,3 7-1,8 11 0,5 9-2,9 9 1,5 8 0,7 8-1,4 1-1,6 6 1,1-1-1,2-5-1,-3-4 1,-4-6-1,-5-7 1,-3-5 0,-7-10 0,-5-11-1,-6-7 1,-5-6 0,-7-12 1,-4-13-2,-7-8 2,-8-13-1,-6-10 0,-10-11 1,-8-12-1,-9-10 1,-5-5 0,-3 3 1,-3 1-1,4 9 0,5 11 0,11 11-1,8 16 1,10 17-1,11 22-1,17 18 1,10 16 0,9 13 0,8 9 0,6 13 0,5 1 0,3 2-1,-1-8 1,-2-9-1,-6-10 1,-4-11-1,-7-11 1,-7-11-1,-6-10 1,-11-10 0,2-13-1,-13-10 1,-4-14 0,-7-11 1,-4-10-1,-6-12 1,-1-1 0,0 3-1,4 10 1,0 10 0,3 22-1,1 22 0,0 25-1,3 22 1,-2 21-1,-1 10 0,-3 7 1,1 4-2,1-8 2,6-8-2,5-12 2,4-14-1,8-15 1,7-14 0,7-21 1,8-11-1,3-14 1,2-12 0,2-12 0,0-10 1,-1-3-1,-3 3 0,-6 11 0,-4 7 1,-5 12-2,-8 17 1,-10 21 0,-4 21-1,-10 13 0,-4 12-1,-5 1 0,0 4 0,1-1 1,5-8-2,9-6 1,9-12 1,13-15-1,9-12 1,13-10 0,7-10 0,4-8 1,6-5 0,1-5 0,-2 2 0,-6 6-1,-5 4 2,-11 7-2,-5 7 1,-14 13-1,0 0 2,-27 25-4,1-4 2,-5 0 0,-2 2-1,1 0 1,3-3-1,6-4 0,9-8 1,14-8-1,0 0 1,26-3 0,-1-5 0,6-2 0,2-1 0,0-1 1,-3 3-1,-7-1 1,-8 6-1,-15 4 0,0 0 0,-26 15 0,-4 0 0,-3 6 0,-3 2-1,1 1 1,3 2-1,8-2 1,12-2 0,13-10-1,15-5 1,10-11 1,10-5-1,7-3 0,3-5 1,0-1-1,-3-2 0,-8 3 1,-7 5-1,-8 5 0,-10 5 0,-10 2 0,-7 11 0,-6 0 1,1 2-1,-4 3-1,2-1 1,0-1-1,1-3-1,8 0-2,-4-12-6,9 1-13,0 0-18,19-28-3,-7-1 3,5-8-2</inkml:trace>
</inkml:ink>
</file>

<file path=ppt/ink/ink25.xml><?xml version="1.0" encoding="utf-8"?>
<inkml:ink xmlns:inkml="http://www.w3.org/2003/InkML">
  <inkml:definitions>
    <inkml:context xml:id="ctx0">
      <inkml:inkSource xml:id="inkSrc0">
        <inkml:traceFormat>
          <inkml:channel name="X" type="integer" max="1023" units="in"/>
          <inkml:channel name="Y" type="integer" max="1023" units="in"/>
        </inkml:traceFormat>
        <inkml:channelProperties>
          <inkml:channelProperty channel="X" name="resolution" value="105.73643" units="1/in"/>
          <inkml:channelProperty channel="Y" name="resolution" value="140.98676" units="1/in"/>
        </inkml:channelProperties>
      </inkml:inkSource>
      <inkml:timestamp xml:id="ts0" timeString="2011-11-16T22:23:53.0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-2147483648-2147483648,'0'0</inkml:trace>
</inkml:ink>
</file>

<file path=ppt/ink/ink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3:53.3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287 837 88,'-3'-21'38,"5"7"0,-5-2 1,12 5-33,-8 1-3,10 0-1,5-1-1,11-3 1,9-8 0,16-1 0,14-9-1,17-3 1,13-9-1,13-3 1,9-6-2,8-1 1,3 3-1,2-2 0,-5 3 1,-6 3-1,-8 5 1,-8 6-1,-11 4 0,-11 6 1,-14 4 0,-12 7-1,-13 2 1,-10 3-1,-11 6 0,-9-1-1,-13 5 0,0 0-2,-20-8-2,-13-1-5,2 9-31,-26-4 0,-7 5 0,-19 0 0</inkml:trace>
  <inkml:trace contextRef="#ctx0" brushRef="#br0" timeOffset="556">240 561 33,'10'-6'34,"0"2"3,-10 4-3,14-5-10,-18-4-10,4 9-5,0 0-2,0 0-2,0 0 0,0 0-1,0 0-1,0 0 0,-17 16 0,6 3-2,-6 2 1,-1 5-2,-7 7 2,-2 0-2,0 5 1,-1-1 0,1-4 0,4-4 0,3-7-1,5-4 0,5-6 0,5-3 1,5-9-1,0 0 1,22 5-1,2-9 0,7 2 0,6-1 1,6 0-1,3 1 1,1-1-1,2 5 1,-5-5-1,-5 3 0,-7 1 1,-4-3-2,-6 5 1,-6-2 0,-5 2 0,-11-3 0,10 3 1,-10-3 0,0 0-1,0 0 1,-14-12 1,6-1-2,-6-5 1,-3-5 0,-3-1 0,0-7-1,-2 2 0,1 0 0,3 4 0,0 2-1,6 2-2,-1-1-2,15 4-35,-7-6-2,7-7 1,2-16-1</inkml:trace>
</inkml:ink>
</file>

<file path=ppt/ink/ink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4:03.20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138 702 74,'0'0'38,"13"-14"-1,1 7 1,6 3-26,6-7-9,10 2-1,8-7 0,13-2 2,10-8-1,14-2 1,10-11-1,17-6 1,6-9-1,10-4-1,3-1 0,-2 2-1,-2 0 0,-8 8-1,-11 2 0,-14 13 0,-15 6 1,-15 9-2,-13 6 1,-12 5-1,-10 7-1,-11-1-2,-5 8 1,-9-6-4,-6 18-5,-18-8-28,3 4 1,-16 2 0,-7 6 0</inkml:trace>
  <inkml:trace contextRef="#ctx0" brushRef="#br0" timeOffset="517">268 427 52,'0'11'34,"1"7"-1,-6-1 0,-7 2-17,3 11-11,-8 1-1,-3 7-1,-8-2 0,0 4 0,-5-5 1,4-1-1,-2-9 0,7-3 0,4-7-2,9-2 1,9-4 0,16 1 0,12-2-1,11 1 1,11 3-1,9-1 0,7 4-2,-1-9-14,8 6-23,-7-5 1,-7-4-2,-8-3 0</inkml:trace>
</inkml:ink>
</file>

<file path=ppt/ink/ink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4:24.91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178 93 61,'-6'-16'36,"-2"7"-4,8 9-8,-23-16-12,23 16-4,-19-16-3,19 16 0,-13-16 0,13 16-2,-7-12 0,7 12-1,0 0-1,6-9 0,5 10-1,6 1 0,6 2 0,6 4 0,5-1 0,6 2 0,3 2 1,0 0-1,0 1 0,-2-1 0,-1-1 0,-6-2 0,-3 1-1,-7-4-2,1 0-2,-13-11-6,9 8-23,-21-2-2,15-13-2,-17 2 1</inkml:trace>
  <inkml:trace contextRef="#ctx0" brushRef="#br0" timeOffset="407">57 144 36,'-17'2'34,"0"-3"1,6 2 0,-3-9-16,14 8-7,0 0-7,0 0 0,9-4-1,9 6 0,4-5 0,10 4-1,2-5 1,11 5-1,-1-2 0,6 2-1,-3 1 0,1 0-1,-2 0 0,-1 2 0,-5-1 0,-2 1-1,-3 3-1,-7-3-3,8 4-33,-14 0-3,-3 1 1,-19-9-3</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4:42.7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1439 348 89,'-26'-28'37,"-7"0"1,-2 13-5,-9-4-30,1 11 0,-5 6-1,-4 12 0,-4 7-1,-1 13 2,-4 9-2,1 14 1,1 11-1,2 14 1,5 14-2,5 11 1,8 12-1,9 8-1,13 6 1,13 2-1,13-3 0,15-3 0,13-9 1,14-7-1,16-10 0,12-13 0,12-11 0,9-15-1,8-14 1,4-15-1,7-15 0,3-17 0,-2-17 1,-1-16 0,-4-16 1,-8-13 0,-4-14 0,-12-13 1,-13-9 0,-10-6 0,-18-9 1,-17-3 1,-20-9 0,-15-1-1,-21 3 1,-11 3 0,-18 6 1,-11 7 0,-13 7-1,-6 12-1,-5 16 0,0 13 0,-2 15-2,2 10 1,4 11-2,4 10-1,9 11 0,6 0-4,15 17-7,-6-6-27,15 7 0,-1-1 0,8 9-1</inkml:trace>
  <inkml:trace contextRef="#ctx0" brushRef="#br0" timeOffset="772">22 758 60,'0'0'38,"-11"-4"-1,11 4 2,0 0-21,-12-9-10,12 9-3,0 0-1,0 0-1,0 0-1,17 17-1,-3-4 0,6 4 0,6 5 0,7 7-1,5 4 1,5 1-1,4 4 0,0-4 1,2 1-2,-3-3 2,-2-4-1,-4-6-1,-6-3 1,-6-6 0,-7-3 0,-5-3 0,-6-2 0,-10-5 0,1 9 1,-1-9 0,-24 13 0,4-4-2,-6 6 2,-5 2-2,-5 7 1,-3 5 0,-2 6 0,0 5-1,1 5 0,2 4 2,2 0-2,5-1 1,5-3 0,4-6 0,3-8-1,6-5 1,4-11 0,9-15 1,-9 5 0,8-17-1,1-14 1,2-7-1,0-12 1,2-9-1,-1-11 1,2-10-1,-2-6 1,-1-2 1,-2-2-2,-1 5 2,-3 3-1,-1 12 0,-1 9 0,1 14 0,-1 11-1,0 9-1,6 22 0,-10-18-5,22 22-33,-9-14-2,13-1 1,4-14-1</inkml:trace>
  <inkml:trace contextRef="#ctx0" brushRef="#br0" timeOffset="1847">5599 545 75,'-38'-22'39,"-5"0"-1,5 15-6,-12-10-21,13 15-4,-6 1-3,2 10-1,-3 5 0,5 7-2,-3 7 1,4 10 0,0 9-1,1 12 0,5 9 0,4 13-1,6 9 1,4 10-2,7 8 1,5 5 0,7 3-1,7 0 0,6-3 1,8-4-1,8-8 1,9-8-1,10-9 1,6-10 0,9-12-1,7-12 1,8-11-1,7-14 0,6-11 1,2-13-1,4-11 0,0-15 0,0-9 1,-1-13 0,-4-10 0,-3-8 0,-8-12 1,-4-5-1,-12-10 1,-7-4-1,-12-5 1,-11-4 1,-13-5-1,-13-5 1,-14-2 0,-12 1 0,-12-1 0,-6 8 1,-12 4 0,-8 6-2,-7 13 2,-7 12-2,-9 14 1,-5 15-1,-4 12 0,-8 15-1,1 12 0,1 10 0,1 8 0,7 8-2,8 3-1,7-10-8,21 9-29,5-12-3,18-3 2,11-15-3</inkml:trace>
  <inkml:trace contextRef="#ctx0" brushRef="#br0" timeOffset="3084">2743 1044 53,'-10'-6'35,"10"6"0,-15-14-2,15 14-15,-11-5-8,11 5-2,0 0-3,0 0 0,-12-4-2,12 4-1,0 0 0,0 0-1,0 0 0,4 11-1,-4-11 0,14 9 0,-1-4 0,6 2 0,4-1 1,5 1-1,6-1 0,7-1 1,7 0-1,5-1 1,4-3-1,4 1 1,2-2-1,5-1 1,-2 0-1,-1 1 0,-1 0 0,0 0 0,-3-1 0,-1 2 0,-1 0 0,-2 0 1,0 1-1,-3-1 0,-2 0 0,-3-1 0,-4 2 0,0-1-1,-7 1 1,-3-1 0,-5 1 0,-2-1 1,-4 1-1,-2 0 0,-6-2 1,1 1 0,-3 0-1,2 0 0,-2 0 1,3 1-1,0-1 0,3 0 1,1 0-1,0 0 0,3-1 0,1 0 1,1-3-1,1 0 0,-1-1 1,-3 1-1,0 0 0,-1-1 0,-4 2 0,-2 0 0,-3 2 0,-3 0 0,-10 0 0,13 2 0,-13-2 1,0 0-1,0 0 0,0 0 0,0 0 0,0 0 0,0 0 1,0 0-1,0 0 0,0 0 0,1-10 0,-1 10 0,-7-11 0,7 11 0,-14-20 0,5 6 0,-2-1 1,-3-1-1,-1-4 0,-3 3 1,0-4-1,-2 4 1,1-1 0,-1 4 0,2 2 0,2 2 0,-1 1 0,5 4 0,0 1 0,3 2-1,9 2 0,-11 0 0,11 0 0,0 0 0,0 15-1,0-15 1,13 17-1,-2-4 1,5 0 0,1 1 0,3 2 0,1-2 0,1 2 0,0-3 0,-1 1-1,0-2 1,-3 0 0,-2-1 1,-2-3-1,-1 1 0,-3-3 0,-1 0 0,-9-6 0,11 8 0,-11-8 0,0 0 0,3 12 0,-3-12 0,-8 10 0,8-10 0,-19 14 0,5-4 0,-5 1 0,-3 3 0,-5 1 1,-1 2-2,-2 1 2,0 0-2,1 2 2,0-4-2,5 2 2,0-5-2,7-2 0,3-8-2,14-3-6,-15-19-30,30-8-3,9-21 2,22-20-3</inkml:trace>
  <inkml:trace contextRef="#ctx0" brushRef="#br0" timeOffset="5549">3592 449 83,'-18'15'39,"-3"-4"-2,1 6 0,-10-8-30,9 6-5,2 3-1,3 4 0,4 6 0,8 4-1,6 1 0,7 0 0,10-1 0,6-4 1,8-6 0,7-10 0,2-14 0,4-8 0,-1-11 0,-1-5 1,-7-7 0,-6 0-1,-12-4 1,-9 4 1,-13 5-2,-13 6 2,-11 6-2,-6 7 0,-3 6-2,-3 5-2,11 15-12,-1-9-25,14 5-1,15-13 1,0 0-1</inkml:trace>
  <inkml:trace contextRef="#ctx0" brushRef="#br0" timeOffset="6181">6210 102 82,'-26'-24'37,"-8"-2"0,1 12-7,-13-6-22,6 11-3,-10 0-1,-1 11-1,-6 1-1,0 7 1,-5 3-1,-1 8-1,-3 2 0,-1 6 1,0 3-2,0 4 1,-1 4-1,1 3 1,-1 0-1,3 1 1,3 1-1,3 0 0,4-2 0,6 0 0,4-3 1,5 1-1,6 1 0,4 0 0,5 1 0,4 2 0,4 5 1,2 3-1,5 4 0,3 3 0,2 3 0,1 2-1,0 4 0,2 3 0,2 1 1,1 4-1,2-1 1,2 3-1,1-2 1,3 0 0,3-5 0,4-1-1,4-4 1,2-6-1,5-2 1,4-5-1,3-2 1,5-5 0,1-2-1,3-4 1,6-5 0,3-1 0,2-5 0,2-6-1,7-3 1,2-6-1,6-6 1,2-4-1,3-8 1,2-5 0,3-10 0,1-6 0,-1-9 0,2-7 0,-1-8 0,-3-7 0,-1-4 0,-3-6-1,-3-2 1,-4-4 0,-6-1 0,-5-1 1,-6-3-1,-9-1 0,-6-5 0,-7-2 1,-9-2 0,-9-4 0,-8-3 0,-7-4 0,-8-3 1,-5 2-1,-6 1 1,-7 2 0,-2 2 0,-3 7-1,-3 5 1,-2 9-1,-5 9 0,-1 9 0,-2 9 0,-1 9-1,-1 9 1,-2 9-2,0 10 1,2 6-2,3 7-1,-4-5-12,8 17-25,1-5-1,11 6 0,0-1-1</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4-22T20:59:48.311"/>
    </inkml:context>
    <inkml:brush xml:id="br0">
      <inkml:brushProperty name="width" value="0.05292" units="cm"/>
      <inkml:brushProperty name="height" value="0.05292" units="cm"/>
      <inkml:brushProperty name="color" value="#FF0000"/>
    </inkml:brush>
  </inkml:definitions>
  <inkml:trace contextRef="#ctx0" brushRef="#br0">12859 6879,'27'0,"-27"27,26-27,-26 53,0-27,0 27,0-27,26 27,-26 0,27 0,26-26,0-27,26-27,27 1,0-1,53-52,-1 26,-25 0,25-26,1 26,-53 0,0 53,0-27,-27 1,-26 26,-27 0</inkml:trace>
  <inkml:trace contextRef="#ctx0" brushRef="#br0" timeOffset="9212.5269">15108 9340,'-26'0,"26"0,0-27,0 27,0 27,26-1,27 27,-27 0,27-26,0 52,0-26,27 26,-28 1,1-27,0-1,0 1,-26 0,-1-26,27-1,-53 1,0-27,0 0</inkml:trace>
  <inkml:trace contextRef="#ctx0" brushRef="#br0" timeOffset="9498.5433">15717 9234,'0'-26,"0"26,0 0,-27 26,1 0,-1 27,1 0,-27 27,0 25,0-25,0-1,-26 27,26-53,0 26,26-26,-25 0,-1-26,26-1,1 1,-1-27,1 0,26 0,-27 0,1 0,26 0</inkml:trace>
  <inkml:trace contextRef="#ctx0" brushRef="#br0" timeOffset="17103.9783">11457 12303,'0'0,"0"0,0 0,0 0,0 0,26 0,-26 27,27-1,-27 1,26-1,1 27,-1 0,1 0,25 0,-25 26,26-26,0 0,-27 0,27 0,-53 0,27-27,-1 1,1-1,-27-26,0 0,0 0,0-26,0 26</inkml:trace>
  <inkml:trace contextRef="#ctx0" brushRef="#br0" timeOffset="17364.9932">11986 12330,'0'-27,"0"27,0 0,-26 0,26 53,-53-26,26 25,1 1,-54 27,27-1,-26 27,0-27,26 1,0-1,0-26,26 0,1-53,0 26,26-26</inkml:trace>
  <inkml:trace contextRef="#ctx0" brushRef="#br0" timeOffset="21004.2013">2329 14235,'0'0,"0"0,0 0,0 0,-53-27,26 27,1-26,-1 26,-26-27,-26 27,0 0,-1 0,1-26,-27 26,0 0,-26 0,26 0,0 0,-26 0,26 0,0 0,1 0,25 26,1-26,26 0,0 27,0-1,0 1,27 26,-1-1,1 28,-1 26,27-1,-26-25,26 52,0 0,0-26,26 27,1-28,-1 1,1 0,-1-27,27 1,-26-1,25 1,-25-28,-1 1,1 0,-1 0,27-26,-26-1,-1 1,27-1,0 1,0-27,0 0,26 26,1-26,25 0,28 0,-28 0,28 0,52 0,-26 0,26 26,27-26,-1 0,54 0,-27 0,27 0,26 0,0 0,26 0,1 0,-27 0,26-26,27 26,-26 0,-1 0,27-26,-26 26,-1 0,-26 0,-26 0,26 0,-53 0,0 26,-26-26,-27 26,-26-26,-1 0,-25 0,-27 0,-27 0,0 0,1 0,-27-52,-1-1,-25 26,-1-52,1-1,-27-25,0-28,0 27,0-26,-27 0,1 0,-27-1,27 1,-27 0,0 26,-27 0,27 27,-26-27,0 26,-1 28,-26-1,27-27,-27 54,-26-1,26 1,-26 26,-27 0,0 0,-26 0,26 0,-52 0,26 26,-54 1,28-1,-54-26,1 27,-1-1,-26 1,0-1,-27 1,1-1,-1 0,1-26,26 27,0-27,0 0,26 26,1-26,25 0,28 0,-1 27,27-27,26 26,27-26,0 27</inkml:trace>
  <inkml:trace contextRef="#ctx0" brushRef="#br0" timeOffset="22997.3153">9155 15028,'-27'0,"27"0,-26-26,26 26,0 0,0 0,0 26,0-26,26 27,1-27,-1 26,1 27,26-26,0-1,0 27,0-27,-1 27,-25-26,26-1,-27 27,1-53,-1 27,1-1,-27 1,26-27,-26 0,0 0,0 0,0-27</inkml:trace>
  <inkml:trace contextRef="#ctx0" brushRef="#br0" timeOffset="23362.3362">9869 14711,'27'0,"-54"0,1 26,26 1,-53-1,26 27,-25 0,-28 26,1 1,26-27,-26 26,26 0,-27 1,27-1,0-26,0 0,27 0,0-27,-1 1,27 26,-26-53,26 26,0-26,0 27,0-1,0-26,0 27,0-27,0 0</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4:51.79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 77 82,'0'0'39,"13"-3"-2,-13 3-7,21-3-28,-6 16-1,7 7 0,4 8-1,5 9 1,6 11-1,5 5 1,1-1-1,5 1 1,-2-3 0,2-5-1,-4-6 1,-4-5-1,-6-12 1,-5-3-2,-7-8 2,-5 0-1,-8-4 0,-9-7 1,-1 12-1,-9-7 0,-9 1 0,-6 0 0,-9 3 0,-7 1 1,-8 1-1,-4 5 1,-1-1 0,-1 6 0,0-5 0,5 0 0,8-4-1,7-9 1,8-10-1,10-12 0,7-10 0,8-16 1,8-9-1,5-9 0,0-6 0,2 3 1,2 2-1,-2 5 0,0 10-2,-7 2-4,11 22-33,-12-5 0,6 12-1,-1-6 0</inkml:trace>
  <inkml:trace contextRef="#ctx0" brushRef="#br0" timeOffset="688">951 6 78,'-41'11'41,"-7"4"-1,6 20 0,-6 8-36,9 12-1,1 18-2,6 12 0,5 22 0,8 6-1,9 14 1,8 5-2,11 4 1,12-5 1,11-11-2,14-16 1,14-20-2,14-20 2,13-24-2,11-21 2,10-19-1,4-20-1,6-14 1,1-10-1,-4-12 3,-9-10-2,-11-8 3,-11-4-2,-16-12 2,-16-3 1,-21-6-2,-20-7 2,-21-4-1,-20 2 1,-20-2-1,-14 8 0,-16 10 0,-10 16 0,-11 10 0,-1 23-1,-1 16 1,3 18-1,10 16-1,10 9-1,15 10-1,13 1-2,24 9-1,14-11-4,36 12-33,4-15 1,23 9 1,11-8-2</inkml:trace>
  <inkml:trace contextRef="#ctx0" brushRef="#br0" timeOffset="1287">2481 687 75,'-24'6'40,"-1"-7"1,11 8-1,-3-10-31,17 3-4,0 0-2,23 17-1,5-10-1,12 6 0,10 3-1,11-1 0,15 4 1,10-4-1,10 2 0,8-6 0,5-2-1,1-4 0,2-7 1,1-2-1,-4-8 0,-9 2 0,-9-4 1,-8-2-1,-11 2 0,-12-1 1,-9 2 0,-15 2 0,-10 7-1,-9-1 1,-7-2 0,-10 7 0,-7-12 1,-4 5-1,-5-2 0,-4-4 1,-6 0 0,-3-4-1,-6 5 1,-2-2 0,-3 0 0,0 4 0,1-2 0,5 6 0,4 0 0,6 3 0,8 1-1,16 2 1,0 0-1,10-2 0,13 6-1,8 0 1,7 2 0,3 3 0,6 0 0,2 4 0,-2 0 0,-6 3 0,-7 1 0,-7 3 0,-7 5 0,-9 4 0,-7 6 0,-10 0 1,-8 4-1,-6 1 1,-5 1-1,-3 0 1,-2-6-1,-1-2 0,2-3-1,4-6-1,4-3 0,2-8-2,9 2-1,-2-19-5,12 4-31,-4-12 0,4 2 0,-6-10 1</inkml:trace>
  <inkml:trace contextRef="#ctx0" brushRef="#br0" timeOffset="2079">2922 274 76,'0'0'40,"0"0"-1,18 8-3,-5-17-31,7 0-3,4-4 0,7 0 0,1-5 0,2 2-1,-2-1 0,-1 5 0,-3 1 0,-3 10 0,-5 4 0,-5 11-1,-3 9 0,-5 6 0,-4 13 0,-1 3 0,-3 8-2,-2-4 0,0 5-1,-6-8-2,5 3-4,-13-17-24,10-2-5,-7-13-1,3-3 1</inkml:trace>
  <inkml:trace contextRef="#ctx0" brushRef="#br0" timeOffset="2342">3064 615 62,'-10'-2'37,"1"-4"2,9 6-1,0 0-26,14-3-6,1 2-2,8 1-1,5 0-2,3-2 0,7 3-4,-4-9-34,12 7-2,-4-6 0,8 0-1</inkml:trace>
  <inkml:trace contextRef="#ctx0" brushRef="#br0" timeOffset="2767">5077 641 81,'-45'-24'41,"-8"-3"-1,5 15-5,-11-2-30,4 12-1,-3 5-1,1 15-1,0 6 0,1 17-1,1 12 0,5 11-1,9 15 1,8 6-1,10 16-1,16 2 3,16 6-3,17-4 1,23-1-2,13-8 0,18-7-2,13-18 3,17-11-1,3-21-1,8-13 1,3-20-2,2-17 2,-4-15 0,-8-17 3,-8-7-1,-16-19-1,-10-6 1,-23-7 0,-16-5 2,-26-4 2,-19-2-1,-26-5 1,-19-1-3,-18 7 3,-14 11-1,-10 4-1,-5 18 0,-5 12 0,3 14-2,4 18 0,8 12-1,14 13-2,8 0-2,18 18-5,2-12-31,27 9-1,7-10 1,21 3 0</inkml:trace>
  <inkml:trace contextRef="#ctx0" brushRef="#br0" timeOffset="3279">5242 344 77,'-45'-28'41,"2"15"-1,-14-4 1,5 7-36,-11 4-2,0 5-1,-3 7-1,2 13 0,1 8-1,-1 13 1,-2 10 1,3 18-1,-2 13 0,2 9 0,4 12-1,2 2 0,6 10 0,7 1 1,10 1-2,8-11 3,11-2-3,13-5 2,13-8-2,15-8 1,14-9 1,15-11-3,15-6 1,14-12-2,13-5 1,11-10-1,14-7 1,3-3-2,11-5 0,-2-4 0,7-7 1,-6-4-1,0-10 2,-6-8 2,-9-10 3,-8-13-2,-14-16 1,-8-8 3,-17-14-2,-11-9 1,-19-12 1,-13-6-4,-19-16 0,-16-5 1,-19-7 1,-13-3-2,-15 2 2,-12 9-1,-10 8 1,-9 18-1,-7 16 0,0 28-1,-5 17 1,2 20-2,1 15 1,5 10-2,7 11-4,0-11-17,24 8-21,8-26-1,24-25-2,14-39 1,10 77 45</inkml:trace>
</inkml:ink>
</file>

<file path=ppt/ink/ink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4:01.96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621 284 4,'-27'6'22,"-13"-5"-4,4 2-4,-2 4 0,-3-1-1,4 7-2,-6-2-1,9 9-1,-6 0-1,9 8-2,-2 0-1,4 9 0,0-1-3,3 7-1,2 7-1,1 4 0,2 4 0,4 4-1,1 5 1,5 3 0,1 7-1,4 0 0,4 3 1,1-2-2,6 3 1,1-4-2,10 1-1,3-6-2,10 2 0,-1-13-4,16 1 0,1-16 1,14-1-1,1-16 2,10-9 2,0-15 4,10-13 3,6-9 3,2-16 2,6-6 0,-2-10 1,6-5-2,0-7-1,2 0-3,0-1-3,-5 0-1,-3 4-1,-5-4 0,-6 3 1,-8-1 1,-8 0 1,-10-1 2,-10-2 2,-7 0 3,-16-7 2,-5 4 2,-19-12 1,-2 8 1,-21-13-1,-3 9 1,-25-11 0,0 11-2,-17-5-3,-3 11-3,-13 6-1,-2 12 0,-6 12-2,-3 14 0,3 14-2,3 7-6,9 15-28,7 8 0,14-1-2,18-4 0</inkml:trace>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5:28.1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86 736 44,'-17'15'36,"6"-13"1,11-2 0,-24-2-20,24 2-7,-12 3-3,12-3-1,-10 1-1,10-1-1,-6 13-2,4-1-1,0 7 0,2-1-1,1 7 1,2 0-1,2 1 1,4-3-1,4-8 2,11-10-1,8-17-2,9-12 3,13-17-2,10-15 1,12-15 0,12-12 1,8-6-1,7-2 1,4 4 0,-1 6-1,-5 8 0,-4 14 0,-12 10 0,-11 13-1,-11 9 0,-12 8-1,-10 10-4,-12-5-24,6 11-12,-11-5 0,2 1-2</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5:26.31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67 56,'4'-10'33,"-4"10"1,11-3-2,-11 3-20,17-1-5,-4 1-1,12 6 0,2-5-1,13 5 0,5-6 0,13 4-1,4-8-1,9 2 0,3-4-1,4 1 0,-3-2-1,-1-1 0,-5 3-1,-7 1 1,-7 0-1,-6 2 0,-9 1 0,-7 1-1,-7 0 0,-8-1 0,-7 1-1,-11 0-2,0 0-3,-15-14-6,15 14-20,-29-6-5,4 5-1,-6-4 2</inkml:trace>
  <inkml:trace contextRef="#ctx0" brushRef="#br0" timeOffset="395">109 202 66,'0'0'35,"5"-15"0,12 3-6,14 10-15,-1-11-5,17 12-1,1-6-2,10 8 0,-1-3-2,9 5-1,-5-3 0,4 5-1,-7 0-1,-2 1 0,-5 4-3,-9-8-9,-1 8-27,-12-2-1,-8 4 0,-14-3-1</inkml:trace>
  <inkml:trace contextRef="#ctx0" brushRef="#br0" timeOffset="8316">331 308 52,'13'-8'33,"-13"8"0,0 0-9,0 0-6,0 0-7,0 0-4,0 0-1,0 0-1,0 0-1,0 0 0,0 0-2,-8 16 1,4-2-2,2 11 1,-3 8-1,3 12-1,-3 9 2,4 12-2,-2 12 2,2 6-1,0 4 0,2 2 1,0-6-1,1-3 1,0-12 0,-1-5-1,2-13 0,0-10 0,0-12 0,0-7-1,-1-9 0,-1-4-1,-1-9 0,0 0-3,3-12-1,-8-6-1,4 5-2,-10-11 0,6 8-1,-10-10 1,7 10-1,-10-3 3,6 10 2,-7-3 1,4 6 3,0 4 0,2 1 2,3 7 2,-1-1 0,9 10 2,-4 2 1,12 10-1,-4-1 0,7 8-1,-2-2 0,5 4-1,-2-5-2,3-1 0,-1-12 0,5-5 0,2-15 0,7-10 0,2-15-1,6-6 0,3-8-1,0-5-3,8 9-20,-12-5-15,-6 11 0,-12 8-1,-15 23 2</inkml:trace>
</inkml:ink>
</file>

<file path=ppt/ink/ink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5:35.6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7475 2778 77,'2'-11'34,"-2"11"-1,0 0-10,6 10-17,2 15-4,-1 11-1,2 14 0,1 14-1,1 12 1,-1 12-2,-1 3 1,-4 6 0,-2-1 0,-3-3 0,-2-2 0,-4-11 0,-2-6-1,-1-12 2,0-8-2,-2-11 2,3-11-2,1-11 2,1-9-2,6-12 2,0 0 1,-3-16-1,11-2 1,4-7-1,9 0 2,7-4-3,10 4 3,8 2-3,8 3 1,5 6-1,5 4 1,3 5-1,-3 3-1,-2 4 1,-8 2 0,-5 1 0,-7 2 1,-8 0-1,-6-1 0,-7 0 1,-5 0-1,-6-1 0,-10-5 1,11 6 0,-11-6 0,0 0 0,0 0 0,0 0 0,-5-11 0,1 2-1,-2-2 0,0-7 1,-2-2-2,0-9 2,-4-5-2,-1-9 1,-4-8 0,-3-7 1,-5-9 0,-6-7 0,-3-2 1,-4-4 0,-2 3 0,-5 3 0,4 5 1,-2 6-1,4 10 0,0 7 1,4 9-2,4 6 0,3 9 0,3 4 0,3 4 0,1 5-1,4 5 0,3 1 0,3 1-1,2 4 0,9-2-3,-9 3-1,9-3-4,12-2-31,-12 2 2,26-1-1,-10-4-1</inkml:trace>
  <inkml:trace contextRef="#ctx0" brushRef="#br0" timeOffset="1368">8290 2919 43,'-6'-15'32,"2"2"1,4 13-9,-10-15-7,10 15-5,0 0-5,-3 23-1,-1 0-3,9 9-1,0 14-1,3 16 0,-1 15-1,4 10 1,-2 12-1,1 5 0,-2 4 0,0 3-1,-9-5 1,1-4-1,-5-10 1,0-8 0,-2-11 0,-1-9-1,-1-13 1,0-9 1,3-11-1,1-8 0,1-10 0,4-13 1,0 0-1,0 0 0,0 0 0,-1-18 0,4 5-1,-2-3-1,5 5-3,-7-13-10,6 8-19,-2-1 0,4 1-2,-4-4 1</inkml:trace>
  <inkml:trace contextRef="#ctx0" brushRef="#br0" timeOffset="1989">8411 2727 49,'-17'-7'33,"3"0"2,14 7-11,-24-10-4,24 10-5,-11-6-7,11 6-2,-2-10-1,2 10-2,13-13-1,1 5 0,2-1-1,7-1-1,5 2 0,7 0 0,7 1 0,6 2 0,6 4 0,10 2 1,8 1-1,9 4 0,6 1 0,7 1 1,5-1-1,8-3 0,5 0-1,2-5 1,0-3 0,1-4 0,-4-2 0,-2-3 0,-2-2 1,-6 0-1,-7 2 0,-7 1 1,-7 2-1,-5 3 1,-6 5-1,-6 2 0,-4 4 0,-9 2-1,-3 3 1,-6 0 0,-4 1-1,-5 1 1,-5 0 0,-4 1 1,-5 4-1,-2 1 0,-4 6 1,-2 5 0,0 9-1,-5 10 1,1 7-1,0 11 0,1 11 0,3 8 0,-1 10 0,4 6 0,0 2 0,4-1 0,0 2 0,-1-4-1,0-7 1,-3-6 0,0-10 0,-3-6-1,-3-13 2,-2-6-2,-3-13 1,-2-6 1,-2-7-1,-1-7 0,-2-5 1,5-13-1,-16 14 0,4-12 0,0-1 0,-6-2 0,1-3 0,-5 1 0,-5-1 0,-2 0 0,-5-1 0,-2 0 0,-3 1-1,-6-2 1,-4 4 0,-4-5 0,-5 1 0,-8-2 0,-9-3-1,-8 0 1,-11-3 0,-5-1 0,-8 1 0,-5 2 0,-3 3 0,0 3 0,3 4 0,4 5 0,5 2 0,7 5 1,6-1-1,4 2 1,8-2 0,4 2 0,9-3 0,6-4 0,4 2-1,8-5 1,3 2 0,7-2-1,7 0 0,4-2-1,9 0-4,-5-16-23,21-3-12,4-15 1,18-16-1</inkml:trace>
  <inkml:trace contextRef="#ctx0" brushRef="#br0" timeOffset="3981">8770 3310 65,'0'0'37,"4"-13"1,0 3-1,-8-8-25,11 1-6,-2-4-1,7 3 0,-1-3-2,6 5 0,0-1 0,7 7 0,2 5-2,6 11 1,0 9-2,4 5 0,0 9 0,0 6-1,-2 5 1,-4 2-1,-2 0 1,-8-5 0,-2-5 0,-6-1 0,-5-7 0,-2-4 1,-5-5-1,-2-5 0,2-10 0,-14 13 0,3-11 0,-5-4-1,-2-2 1,-6-3 0,-5-1 0,-4 2 0,-3 1-1,-2 3 1,2 4 0,0 7-1,5 9 1,4 5-1,8 7 0,7 5 1,8 4-1,7 2 1,6-1-1,6-2 0,4-6 0,4-6 0,3-7 1,3-8-2,1-6 3,-3-11-1,2-4 0,-1-5 2,-3-6-1,-1-4 0,-2 1-2,-6-7-4,7 6-33,-11-4 0,3 0 0,-2-4-2</inkml:trace>
  <inkml:trace contextRef="#ctx0" brushRef="#br0" timeOffset="5462">9817 2935 47,'2'-12'33,"-2"12"0,0 0 0,0 0-18,2 9-9,-1 0-2,6 8-1,0 1-2,2 3 1,0 0-1,2 1-1,3 1-4,-7-9-14,5 5-14,0-1-2,-1 0-1,0 0 1</inkml:trace>
  <inkml:trace contextRef="#ctx0" brushRef="#br0" timeOffset="5987">10140 3144 12,'-13'-10'28,"13"10"0,-20-4-2,2 0-7,6 8-3,-9-7-4,7 12-2,-9-8-3,8 7-2,-5-1-1,5 4-1,-2 0-1,6 4-2,-5 1 0,6 0 0,0 3 0,0-1-1,0 0 2,3 3-1,-1-3 1,1 2 0,1 0-1,3 1 1,1 1-1,1 4 1,4 0-1,1 0 1,4 3-2,3 1 2,1 1-2,4 1 2,4-2-2,4-2 2,2-2-1,1-1 0,1-5 0,4-3 0,2-4 0,2-3 0,-1-3 0,-2-2 0,3-4 0,1-3 1,0-3-1,0-3 0,0-4 1,-2-2-1,-2-5 1,1-3 0,-6-4 0,0-2 0,-6-5 1,-3-2-1,-4-5 0,-5 1 0,-4-4 1,-4 0-2,-5 0 1,-4-1 0,-6 0-1,-6 3 1,-4 3 0,-4 6 0,-5 6-1,-5 6 1,1 9-1,-2 8 1,2 8-2,0 5-1,6 12-1,-1-2-4,15 13-12,-2-7-16,9 5-1,4 0-1,10 2 2</inkml:trace>
  <inkml:trace contextRef="#ctx0" brushRef="#br0" timeOffset="6823">10567 3658 41,'0'0'33,"0"0"1,-4 10-2,9 3-12,-5-13-13,15 21-2,-1-9-3,2 5 0,1 0 0,1 3-2,0-2-1,-4-5-9,3 1-23,-4-4-1,-2-1-1,-11-9-1</inkml:trace>
  <inkml:trace contextRef="#ctx0" brushRef="#br0" timeOffset="14518">10679 3299 24,'0'0'33,"0"0"1,0 0-5,0 0-7,0 0-3,0 0-7,0 0-6,0 0-1,0 0-1,0 0 0,0 0-1,0 0-1,0 0 1,6 9-1,-6-9 0,0 0 0,0 0 0,-1 9-1,1-9 0,0 0 1,-2 10-1,2-10 0,0 0 0,-3 10-1,3-10 1,0 0-1,0 0 1,0 0-1,-1 9 1,1-9 0,0 0-1,0 0 1,11-7-1,-11 7 1,15-10-1,-4 1 0,4-1 1,3-3-1,4-2 0,5-2 0,6 0 0,4-1 1,5-2-1,7-2 0,3 0 1,4-1-1,5 0 1,3 0-2,0 0 2,6-1-2,0 3 2,4 3-1,5 2 0,0 4 0,3 3 0,-1 6 0,2 2 0,-1 7 0,0 0 0,1 5 0,-1 1 0,-2 3 0,-1 0 1,1 1-1,-2 0 0,-5 0 0,-4-2 0,-5 1 1,-6-1 0,-8-1-1,-6-2 1,-6 0 0,-10-1 0,-3 1 0,-7-3 0,-6 1 0,-12-9 1,12 14-2,-12-14 1,2 11 0,-2-11 0,0 0-1,-12 13 0,12-13-1,-13 6 2,4-5-2,9-1 0,-20 0-3,11 0-3,-12-17-13,6 7-21,-10-8 1,3-2 0,-11-8-2</inkml:trace>
  <inkml:trace contextRef="#ctx0" brushRef="#br0" timeOffset="15596">11836 2072 54,'0'0'34,"-12"-14"1,12 14-1,-14-11-17,14 11-9,0 0-2,0 0-1,2 13-1,6 2 0,0 1 0,8 10 0,0 2-1,9 11 1,1 1-2,3 4 0,0 2 0,2-2-1,-3-3 0,-3-2 0,-1-3-1,-5-9 0,-4-3 0,-3-5-1,-1-5 0,-11-14-2,12 16-1,-12-16-1,0 0 0,1-13-1,-1 13-4,-7-21-5,7 21-17,-3-20-4,-3 10 1,-5-2 0</inkml:trace>
  <inkml:trace contextRef="#ctx0" brushRef="#br0" timeOffset="15918">12049 2444 56,'0'0'36,"0"0"0,0 0 0,0 0-13,-11-2-15,11 2-2,-6 15-2,3 2-1,-9 0 0,2 6-1,-6 2 0,3 3 0,-4-2 0,4-1-2,-1-3 1,2-5-1,5-4-1,7-13-3,-7 14-2,7-14-31,0 0-2,3-19 1,10 6-3</inkml:trace>
  <inkml:trace contextRef="#ctx0" brushRef="#br0" timeOffset="17278">13104 2916 43,'-5'-24'33,"0"0"1,3 10-10,-11-12-4,13 26-4,-13-25-5,13 25-2,-7-14-4,7 14-1,0 0-1,0 21-1,4 0 0,2 10-1,2 9 0,0 11 0,1 12 0,0 7 0,-1 4 0,-2 7 1,-3-1-1,0 2 1,-3-3-1,0-6 0,-2-7 0,1-9 0,0-8-1,1-7 0,0-11 0,1-8-1,0-10 0,-1-13-1,0 0-2,5-14-3,7-2-31,-8-16 0,3-2 0,-4-18-1</inkml:trace>
  <inkml:trace contextRef="#ctx0" brushRef="#br0" timeOffset="17668">13153 2683 54,'0'-30'36,"-1"0"0,3 7 1,-7-8-17,12 13-10,-8-4-5,5 8-1,-3 0-2,3 3 1,-4 11-2,10-13 0,-10 13 0,20-10 0,-1 6-1,5 1 1,5 1 0,8 2-1,7-1 1,8 3-1,10 1 0,9 1 1,8 3-2,9 0 1,7-1 0,9 1-1,6-2 1,5 0-1,1-2 1,1-2-1,1-1 1,2-1 1,-1-1-2,-4-1 2,-2 2-2,-6-1 1,-6 1 0,-4-1 1,-8 1-1,-9 0 1,-9-1-1,-6 0 1,-11 0 0,-6-1-1,-7 2 1,-8-1-1,-8 2 0,-5 1 0,-6 1 0,-3 5 0,-5 3 0,-3 6 0,-2 4 1,0 6-2,-2 12 2,2 9-1,-1 14-1,3 10 2,1 16-2,0 10 1,3 13 0,0 7 0,0 6-1,1 3 1,-2-3 0,1-3-2,-3-7 2,-1-6-1,0-8 1,-2-10-1,1-6 0,-2-13 1,0-9 0,-1-11 0,0-8 0,-1-11 0,-1-13 0,-2-6 0,-5-11 0,-4-8 0,-4-6 0,-4-7 0,-7-4 0,-6-4-1,-9-2 1,-4-2 0,-7 2-1,-6 1 1,-6 2 0,-7 4 0,-7 3 0,-7 1 0,-6 3 0,-5 3 1,-6 0 0,-6 1-1,-2 4 1,-3 0 0,1 2 1,1 3-2,4 1 1,3 4 0,3 4-1,4 0 1,9 2-1,7 1 1,7 2-1,7-1 0,10 0 0,6 0 0,12-4-1,7-1 0,8-2-3,4-8-3,23 5-32,-15-21 0,16 5 0,2-12 0</inkml:trace>
  <inkml:trace contextRef="#ctx0" brushRef="#br0" timeOffset="18799">13538 2772 54,'-2'16'36,"5"2"-2,3 10 0,-4-1-21,11 18-6,-5 3-3,3 11-1,-2 0-2,2 5 1,-5-3 0,1-2-1,-5-6 1,1-6-1,-2-10 1,3-7-1,-5-11 1,3-6 0,-2-13 0,0 0 0,12-16 0,-3-1 0,-1-8 1,3-2-1,0-4-1,0 1 0,2 1 0,-4 7 0,1 7-1,3 6 0,1 7 0,1 8 0,5 7 0,0 7 0,0 7 0,3 4 0,-4 2 0,-2 1 0,-6 0 0,-3-1 0,-6-2 1,-5-4-1,-7-4 1,-3-5-1,-7-7 1,-3-1 0,-6-6-1,-4-4 1,-1-4-1,0-4 0,3-1-1,2-3-1,9 4-3,3-15-5,20 7-29,2-7 0,16 1 0,3-6 0</inkml:trace>
  <inkml:trace contextRef="#ctx0" brushRef="#br0" timeOffset="19587">14878 3085 88,'-21'-8'36,"8"6"0,-8-5-10,3 12-20,-9-2-2,2 6-1,-7 2-1,3 9 0,0 5 0,3 9-2,4 6 2,6 12-2,6 7 1,10 5-1,9 1 0,10-2-1,7-5 0,11-8 0,7-11 0,5-16 0,8-15 0,1-12 1,4-15 0,0-11 0,1-12 1,-4-6-1,-6-8 1,-6-2 0,-10-3 0,-10-1 1,-11 2-1,-10 3 1,-16 1 1,-9 6-1,-10 5 0,-7 6 0,-10 6-1,-4 8 0,-1 7 0,1 8-2,4 8-1,2 1-2,11 14-6,-2-4-30,17 10 2,0-4-1,10 5-1</inkml:trace>
  <inkml:trace contextRef="#ctx0" brushRef="#br0" timeOffset="20131">14470 2923 69,'-17'-15'35,"2"5"1,2-10-3,13 20-25,-13-11-1,13 11-2,0 0 0,13 13 0,-4 1-1,7 5-1,0 1-1,5 4 0,-1 1-1,0-2-2,3 1-1,-4-7-2,6 5-5,-11-7-30,12 2 2,-1-2-1,6 5-2</inkml:trace>
  <inkml:trace contextRef="#ctx0" brushRef="#br0" timeOffset="20669">15249 3652 51,'0'0'36,"0"0"0,-3-11-1,3 11-15,0 0-12,17 7-2,-17-7-2,21 16 0,-9-3 0,6 6-1,-3 3 0,6 2-1,-3 3-1,-1 1 0,0-4-1,-3 0 0,-2-3-1,0-6-1,-3 0-2,-9-15-2,16 17-20,-16-17-13,0 0-1,-2-21 1,0 6 1</inkml:trace>
  <inkml:trace contextRef="#ctx0" brushRef="#br0" timeOffset="21098">15054 3225 4,'-10'-7'16,"10"7"-6,0 0-1,-11-11 1,11 11 1,-9-7 1,9 7 1,0 0 1,0 0 1,-17-15-1,17 15 1,0 0-6,0 0 0,-17-10-3,17 10 0,-11-5-2,11 5 0,-13-3 0,13 3-1,-16-1 0,16 1 0,-20 1 0,11 1-1,-6-1 0,3 3 0,-3 2-1,1 1-1,-3 3 1,1-1-1,1 2 0,-1 2 0,2-1 0,0 1 0,2 0 0,2 0-1,1 3 1,2-2 0,3 4 0,1-1 0,3 4-1,1 0 1,3 0 0,3 3 0,2-3 0,1-1 0,2-2 0,2-2 1,2-2-2,2-4 2,0-3-1,1-4 0,-1 0 0,2-4 0,1-2 0,0-1 1,0-4-1,1 0 1,-2-4-1,1 0 0,0 0 1,-1-5-1,-1 1 0,-2-4 0,1 0 0,-3 0 0,1-2 0,-3 2 1,0-1-1,-2 2 0,-2-1 0,-1 3 0,-3 0 0,-2 0 1,-2 0-1,-1 2 1,-3-1-1,-2 2 1,0-1-1,-2 3 2,0 1-2,-1 1 0,-3 2 1,1 2-1,-1 3 0,-2 2 0,-1 3 0,-1 0 0,1 5-1,-3-1 0,3 5-1,-4-2-1,9 8-3,-11-7-32,14 7 0,-2-1 0,7 2-1</inkml:trace>
  <inkml:trace contextRef="#ctx0" brushRef="#br0" timeOffset="64235">1340 0 35,'27'13'26,"-18"-7"1,10 7-10,-4 8-6,0-1-4,6 10-2,-4-1 0,5 7 1,-7-4 0,9 6-1,-8-8 0,10 3-1,-6-11-1,8 1 1,0-11 2,8 0-2,0-14 1,11-2 0,-4-16 0,10 1 0,-6-11 0,6 3-2,-6-5 0,1 3-2,-6 3 0,-2 6-1,-2 9 0,-2 6-1,1 7 1,0 7 0,-3 4 0,3 4 1,-1-1-1,2-2 0,-1-4 1,2-5-1,1-9 1,-1-6-1,2-7 1,1-1-1,1-2 0,1 5 0,0 1 1,2 7-1,-2 5 0,1 5 0,-2 4-3,-10-7-18,6 9-18,-8-11 1,-6-3-2,-11-7 0</inkml:trace>
  <inkml:trace contextRef="#ctx0" brushRef="#br0" timeOffset="77640">729 3192 69,'-19'-41'43,"4"9"-3,-13 0 3,5 19-22,-7-5-17,-4 10-2,-7 8-1,0 10 0,0 14 0,0 16-1,6 20-1,6 21 0,11 21 1,13 17 0,16 12-1,12 7 1,17 2-1,11-9 1,14-12-2,8-19 1,7-22-1,7-22 0,3-23 1,2-21 1,-1-20 0,-1-18-1,-4-25 2,-6-17-1,-5-21 0,-13-15 1,-11-13-1,-14-11 1,-15-6 0,-19 1 2,-21 6-1,-11 9 2,-19 10-1,-12 18 0,-18 18 0,-6 19-1,-1 19-1,2 15-2,2 18 1,4 8-2,11 13-4,3-10-23,24 10-12,5-8 0,13-2 0,5-9 0</inkml:trace>
  <inkml:trace contextRef="#ctx0" brushRef="#br0" timeOffset="78384">0 3277 77,'0'0'40,"0"0"-1,0 0 1,0 0-19,8 21-19,2-10-2,3 7 0,2 2-1,8 5 0,0 3 0,5 2 0,1 0 0,-1-1 2,2-2 0,-5-2-1,-3-3 1,-4-2-1,-1-5 0,-5-1 0,-5-4 1,1-1-1,-8-9 1,1 13 0,-1-13 1,-18 11-1,4-4 0,-6 5 0,-2-1 0,-2 5-1,-3 2 0,0 4 0,2 4 1,4-1-3,21-25 4,-42 53-1,42-53 0,-27 49 0,27-49 1,0 0-2,-23 49 2,23-49-1,0 0-1,0 0-1,0 0 1,0 0-1,0 0 1,0 0 1,-13-58-1,12 17 1,1-12-1,-1-5 1,2-8 0,-1 1-1,2 4 1,1 7-1,-3 9 1,0 45-2,1-61 0,-1 61-3,0 0-36,-1-51-2,5 32-1,6-9 0</inkml:trace>
  <inkml:trace contextRef="#ctx0" brushRef="#br0" timeOffset="79248">1570 3187 100,'13'-21'42,"11"-7"0,3-23-11,10-1-28,14-13 0,14-6-1,12-9-1,15-3 0,12-5 0,15 0 0,10 0 0,6 1-1,6 3 1,6 4 0,0 6 0,-2 3-1,-8 9 0,-10 8 0,-13 10 0,-14 8 0,-16 7 0,-18 8 0,-16 6-1,-14 4 0,-11 5-1,-17-3-2,-8 9-9,-21-8-29,-6 5 1,-21-8 0,-4 5 0</inkml:trace>
  <inkml:trace contextRef="#ctx0" brushRef="#br0" timeOffset="79653">1793 1601 79,'-31'-22'38,"10"5"1,3-9-11,18 26-17,-17-21-4,17 21-2,11 1-1,11 13-1,8 7-1,10 10-1,7 8 0,8 6 1,4 6-1,2 2-1,-2 0 1,-7-5-1,-4-5 0,-9-9-1,-6-6 1,-9-9-1,-4-6-2,-7-9 0,-4 0-5,-14-16-9,5 12-23,-10-21 1,-1 9-1,-5-7 1</inkml:trace>
  <inkml:trace contextRef="#ctx0" brushRef="#br0" timeOffset="79925">2123 1883 68,'-13'-3'39,"1"9"0,2-4-5,7 22-15,-14-9-12,5 14-3,-4 3-1,-1 5-2,-2 5 0,1-4-1,1-2-3,-3-15-9,14 0-27,6-21 1,0 0 0,8-23-2</inkml:trace>
  <inkml:trace contextRef="#ctx0" brushRef="#br0" timeOffset="80653">3871 1430 20,'0'0'24,"-14"-7"0,14 7-1,-15-7-1,15 7-3,-12-7-3,12 7-3,0 0-2,0 0-4,-11-7-1,11 7-2,-3 12-1,3 6 0,-4 4-2,4 13 0,-1 9 0,1 10 0,0 12-1,-1 7 1,1 3 0,-2 5-1,1-1 1,-2-1-1,0-6 0,-1-6 0,-1-8 0,3-8 1,0-11-1,0-9 0,3-8 0,1-9 1,-2-14-1,9 9 1,0-14-1,3-5 1,4-3-1,5-2 1,6-1 0,9-1-1,7 2 1,13 5-1,11 7 0,12 8 1,12 7-1,10 4 0,7 6 0,6 3 0,6 0 0,0-4 1,0-3-1,-4-4 0,-4-5 0,-5-4 1,-4-3-1,-6-3 1,-8 0-2,-8-3 2,-6 0-1,-9-2 0,-6 0 0,-8-2 1,-7-3-1,-7 1 0,-7-4 1,-7-2-1,-5-4 1,-5-4-1,-3-6 1,-7-7-1,-2-10 1,-4-10 0,-5-11 0,-4-11 0,-3-16 0,-4-10 0,-5-7 1,-2-5-1,-5-1 0,-2 4 0,-3 4-1,-1 9 0,-3 14 0,-3 12 1,-2 10-2,-3 15 2,-7 11-1,-4 13 0,-7 13 0,-5 12 0,-8 10 0,-7 12 0,-4 10 0,-3 6-1,1 9 1,-1 5 0,1 3 0,2 0-1,6 0 2,4-3-2,7-9 1,5-3 0,7-9-1,8-8 0,10-10-1,8-10 0,10-2-1,5-8-2,19 8-4,-13-23-15,13 23-17,17-16 1,1 15-1,1 1 3</inkml:trace>
  <inkml:trace contextRef="#ctx0" brushRef="#br0" timeOffset="81668">4294 1720 66,'8'-25'41,"6"11"0,-1-6 0,11 12-17,1-10-19,6 8-2,3 6 0,1 9-2,2 9 0,-1 9 1,-1 7-2,-3 6 1,-4 4 0,-1-1-1,-8-2 0,0-5 0,-9-5 1,0-7-2,-8-3 1,-5-8 0,3-9-1,-27 9 1,4-7 0,-10 1 0,-6 2 0,-10 3 0,-2 1 0,-1 4-1,3 3 1,2 5 0,10 5-1,9 1 1,15 0-1,12-3 1,14-7 0,13-4 0,9-11 0,8-6 0,6-11 1,2-7-3,1 0-3,-14-10-34,2 10-2,-16 0 1,-11 13-2</inkml:trace>
  <inkml:trace contextRef="#ctx0" brushRef="#br0" timeOffset="82416">1342 4667 96,'9'7'40,"-7"5"1,2 19-8,-6 6-29,14 15-1,8 14-2,11 16 2,11 15-2,14 10 0,14 4 1,16 4 0,10-4-3,7-3 2,-1-11 0,4-8-1,-1-13-1,-7-7 1,-9-10 0,-6-7-1,-13-7 2,-5-3-1,-11-6-1,-10-2 1,-11-4-2,-9-5 0,-6-5-1,-8-4-1,-1 0-5,-9-16-31,0 0 0,-17-6 0,17 6 0</inkml:trace>
  <inkml:trace contextRef="#ctx0" brushRef="#br0" timeOffset="82829">2426 6442 85,'15'23'37,"9"5"0,6-5-7,18 8-28,-4-2-1,9 6 0,0-9 1,4 3-1,-5-10 1,-3 0 0,-8-14 0,-1-7 0,-12-14 0,-4-13 0,-10-15 0,-8-10 0,-8-11-2,-8-6 0,0 1-8,-13-15-31,7 5-2,-7-7 0,10 1 1</inkml:trace>
  <inkml:trace contextRef="#ctx0" brushRef="#br0" timeOffset="83379">3359 1836 87,'-16'8'40,"10"1"1,6-9-1,1 9-30,-1-9-7,14 6-2,3-1 0,6 0-2,4 2 2,8-1-2,5 1 1,4 1 0,0-2 0,-3-2 0,-6 3 0,-5 0 1,-9 3-1,-6 6 1,-12 7-1,-9 8 1,-12 5 0,-5 6-1,-3 8-2,-9-3-1,3 11-10,-11-11-27,7 1 1,-5-7-2,6 5 0</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7:03.30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462 58 51,'-11'-24'40,"-6"5"-3,-1 11 2,-7 0-12,4 21-18,-14 6-5,4 14-1,-2 14-1,1 15-1,3 12 1,8 14-1,8 5 0,10 1-1,11-5 0,10-8 1,9-16-1,10-15 0,10-24 0,3-23 0,3-24 1,2-13-1,-3-17 0,-2-7 0,-9-5 0,-8-3 0,-15 2 0,-12 5-1,-12 11 0,-13 6 0,-7 15 0,-11 5-2,-1 11 0,-4 5-2,9 12-3,-7-7-7,19 17-13,-10-13-2,20 10 6,-10-17 8,21 4 7,0 0 6,-9-23 5,14 11 8,-10-15 15,10 7 2,-13-13-4,10 15-6,-19-12-7,5 14-3,-14-1-1,0 13-1,-7 6-1,0 11 0,-3 12 0,2 12-2,0 10 0,6 14-2,5 11 2,5 10-1,8 6 0,10 4-2,8-3 1,9-5 0,9-7 0,7-14 1,9-14-1,5-17 0,5-17 0,3-14 1,1-16-1,2-9 0,-2-10 0,-1-7 0,-5-10-1,-5-3 1,-8-7 0,-11-5 0,-12-2 1,-14-6-2,-11 0 1,-12-1 1,-11 2-1,-6 3 1,-5 8-1,0 10 1,0 9-1,5 13 0,1 13 0,5 9-1,5 15-1,4 5-1,7 19-9,-3 0-28,11 14 1,1 2-1,10 12-1</inkml:trace>
</inkml:ink>
</file>

<file path=ppt/ink/ink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6:59.5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44 89,'2'-19'40,"5"9"1,-6-7-4,-1 17-35,0 0-1,16 0 1,-4 14-1,7 6 1,3 9-2,5 7 1,2 9 0,5 6 0,-1 2-1,0 0 0,-2 1-2,-6-5-2,2 3-2,-16-18-13,4 6-22,-12-9 2,-3-2-2,-12-8 2</inkml:trace>
  <inkml:trace contextRef="#ctx0" brushRef="#br0" timeOffset="244">111 574 64,'0'0'41,"-1"-18"-1,1 18 1,2-13-12,-2 13-23,0 0-2,0 0-1,5 13-1,-5-13-1,1 20 0,-2-10-1,1 5-1,-1-2 1,0 0-1,-1-2 0,2 0-1,-1-1 1,1 0-1,0 0 0,0-10 1,2 16 0,-1-5 0,-1-1 1,-1 0 0,-1 0 1,-2 0 0,0 0 0,4-10-1,-10 15 2,10-15-1,-9 10 0,9-10-1,0 0 1,0 0-1,0 0 0,0 0 0,0 0 0,0 0 0,0 0-1,0 0 0,0 0 1,0 0-1,0 0 1,6-14-1,-1 3 0,3-1 1,1-5-1,0 3 1,2-3-1,-2 2 0,-1 3 0,1 1 1,-9 11-1,10-10 0,-10 10 1,0 0-2,0 0 1,0 0-2,0 0-7,-3 13-30,3-13 2,0 0-2,-7-23 1</inkml:trace>
  <inkml:trace contextRef="#ctx0" brushRef="#br0" timeOffset="1070">118 860 76,'8'10'37,"-8"-10"-2,5-19 3,-10-3-30,12-3-6,-2-9 1,5 0 0,-1-9 0,3 3-1,0-4-1,2 5 0,-2 3 0,-2 7-1,-2 3 1,1 7-1,-4 2 0,-1 6 1,-4 11-1,5-11 0,-5 11 1,0 0-1,0 0 0,0 0 0,0 0 0,11 16 1,-4-5-1,1 6 0,1 1 1,4 5 0,-1 2 0,3 0 1,-2 0-1,1-3 0,-4-2 0,0-5 1,-3-2-2,0-4 1,-7-9-2,12 13 0,-12-13-1,9 8-2,2 5-9,-11-13-28,14 12 2,-14-12-3,12 1 2</inkml:trace>
</inkml:ink>
</file>

<file path=ppt/ink/ink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7:01.4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2 204 88,'0'0'38,"6"-16"0,2 32-10,-10-1-24,7 17 0,-3 11-2,4 17 0,-3 14 0,2 19 0,-2 13-1,0 2 1,-2 5-1,0-2-1,-3-7 0,-1-10 0,-2-14 0,2-15 1,1-14-1,0-11 1,0-13-1,3-8 1,2-7-1,-3-12 2,19 9-2,0-8-2,6-2 2,13 2 0,12-2-1,16 3 2,14-1-2,15 3 0,16 3-1,10-2 2,13 7-2,3-2 1,6 3 0,-2-2 0,-4 2 0,-4 1 1,-9-1 1,-8-1 0,-14-1 0,-5 0 0,-13-2 0,-9 1-1,-10-2 1,-9-1-1,-9-1 0,-7-1 1,-6 1-2,-7-2 1,-6-4 0,-4-1 0,-3-5 0,-4-7 0,-2-10 0,-4-9-1,-3-9 1,-4-12-1,-5-15 2,-5-8-1,-4-19 1,0-4-1,-2-7 1,3 3 0,1-3-1,6 4 1,4 10-1,5 6 0,4 17-1,1 7 1,1 11 0,0 7-1,-3 6 2,-3 5-1,-4 0 0,-6 2 1,-8 1-1,-10 0 1,-10 0-1,-13 1 1,-16 5-1,-13 1 1,-12 8 0,-12 8 0,-11 5 0,-6 8-1,-8 6 1,-2 7 0,5 1-1,8 2 1,9-4-1,14-3-1,10-3 0,14-6 0,16-1-1,11-9-3,19 10-11,-1-18-26,14 12 1,2-5-1,10 5 1</inkml:trace>
  <inkml:trace contextRef="#ctx0" brushRef="#br0" timeOffset="962">397 670 94,'0'0'40,"0"0"1,0 0-12,0 0-27,0 0 0,9 9 0,-5 9-1,0 3 1,1 12-1,2 4 0,-1 8-1,1-1 1,-1 0-1,1-2 0,-3-11 0,-2-5-1,3-11 1,-5-15 0,11 2 0,-1-16 0,1-4 0,2-11 1,3-2-1,4-3 1,1-2-1,3 3 0,3 1-1,4 10 1,2 6-1,6 16 0,-1 8 0,0 9 0,-2 11 0,-2 7-1,-7 5 1,-6 4 0,-10 0 1,-7-3 0,-9-6 0,-6-3 1,-11-4 0,-7-10 1,-4-1-1,-7-9 0,-2-3 0,-2-4 0,2-2-2,1-1-2,2-14-10,10 13-28,3-13 1,16 4-1,1-12 0</inkml:trace>
  <inkml:trace contextRef="#ctx0" brushRef="#br0" timeOffset="3054">1604 604 93,'-13'12'39,"-9"2"2,5 14-13,-7-2-25,1 6-2,3 10 0,8 7 0,6 2 0,9 2-1,7-6 0,9-6 0,10-10 0,6-11-1,7-18 1,-1-22 0,1-13 0,-3-12 0,-2-7 0,-6-4 1,-11-2 0,-5 5 2,-14 4-2,-7 12 2,-13 11-2,-5 8 1,-3 9-2,-4 4-1,2 10-3,-4-7-8,13 17-29,-2-4 0,14 6-1,0-8 1</inkml:trace>
  <inkml:trace contextRef="#ctx0" brushRef="#br0" timeOffset="3419">1656 489 94,'-41'11'40,"-2"7"2,-17-10-8,5 17-32,-1 5 0,3 10-1,5 8-1,10 12 0,13 7 0,13 5-1,15 8 0,11 1-2,20 1-1,9-10 1,14-10-1,4-20 0,8-13 1,2-17 0,2-22 2,-4-17 3,-7-19-1,-4-12 2,-10-16 0,-7-5 1,-14-8-1,-8 0 2,-16 7-1,-9 1-1,-16 10 0,-8 12 0,-14 15-2,-8 8-4,1 17-22,-14-3-17,-1 3-1,-5-6-1,-1-24 0,72 47 44</inkml:trace>
</inkml:ink>
</file>

<file path=ppt/ink/ink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5:29.6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35 516 70,'0'0'38,"-9"-1"-3,6 10 3,-4 2-31,3 9-5,-1 4 1,3 7-1,-2-1 1,4 7-1,-1-4 2,4-1-2,1-7 1,8-6-2,2-12 0,10-17 0,9-12-2,12-14 1,11-17 1,14-12 1,12-16-1,12 0 1,5-7 0,10 9 1,-3 5 0,0 8-1,-7 12-2,-10 15 1,-13 14-1,-11 10 0,-10 10-1,-12 10-3,-2 17-8,-13 6-27,-4 18-2,-14 10 0,-4 16-1</inkml:trace>
</inkml:ink>
</file>

<file path=ppt/ink/ink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7:30.15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1159 1718 56,'7'-20'37,"-4"4"0,-3 16-1,-3-18-16,3 18-16,2 15-1,0 3-1,-1 6-1,4 12 1,0 8-1,5 12 1,-2 8-1,5 9 1,-1 8-1,1 6 1,-2 5-2,0 4 1,-4-1-1,-2-1 0,-4-6 0,-3-3-1,-1-7 1,-2-6-1,-1-6 1,0-11-1,0-8 1,2-8 0,2-7 1,1-7-1,1-8 1,2-4 0,-2-13 0,8 9-1,2-8 1,0-4-1,4-1 1,5-2-1,4-2 0,8 0 0,8 0 0,6 0-1,9-2 1,8 1 0,8 2-1,9 0 1,8 1 0,8 1 0,9 1 0,4-1 0,7 3 1,4 1-1,5 1 0,5 3 1,3 1-1,-1 0 0,1 2 1,1 2 0,1 0-1,-3 0 0,-3 2 1,-5-2-1,-6-1 0,-4 1 0,-10-2 0,-9 0 0,-10-3 0,-11 0 0,-11-3 0,-10 0 0,-10-2 0,-10-5 0,-7-4 0,-9-3 0,-5-5 1,-5-6-1,-6-7 0,0-5 1,-3-10-1,1-5 1,3-9-1,-1-7 0,5-8 0,1-6 1,6-5-1,2-7 1,-2-2 0,2-3-1,-5 1 1,1 1 0,-4 5 0,-3 5 0,-3 6-1,-7 8-1,0 11 1,-5 8-1,-3 11 0,-5 7 0,-5 9 0,-6 9 0,-9 7 1,-1 7 0,-11 5 0,-7 6 0,-7 5 0,-11 3 0,-5 2 0,-8 5 0,-4 1 1,-7 1-2,-2 1 1,-4-1 0,-6-1 0,1-1-1,-2-4 2,0-1-1,1-6-1,4-2 1,1-4 0,3-2 0,1-1 0,3-4 0,4 1 0,5-2 0,1-1 0,3 0-1,2 0 1,6 1 0,4 0 0,4 2 0,3 0 0,4 2 0,5 2 0,4 1 0,7 1 0,6 0 0,5 1 0,6 0 0,6 0 0,5-2 0,7 0 0,3-1-1,11-3-2,-10-2-6,10 2-30,12-5 0,-2 2 0,-2-7-1</inkml:trace>
  <inkml:trace contextRef="#ctx0" brushRef="#br0" timeOffset="1524">695 2254 67,'0'0'37,"0"0"0,-11-1-1,11 1-24,0 0-7,0 0-2,9-2-2,-9 2 0,15 3 0,-2 3-1,6 4 1,4 3-1,6 5 0,6 2 0,4 6 1,2 2-1,2 2 0,-1 2 0,-2 0 0,-3 0 1,-3-3-1,-4 0 1,-5-2-1,-4-1 1,-3-5-1,-3-1 0,-4-6 0,-2-1 1,-4-2-1,-5-11 0,7 11 0,-7-11 1,0 0-1,0 0 1,0 0-1,0 0 1,-10-9-1,10 9 1,-16-6-1,5 5 0,-3 3 0,-4 3 0,-1 6-1,-4 3 1,-2 6 0,-3 2 0,-2 2 0,0 2 0,-2 0 0,0 1 0,0-1 0,1-4-2,3-1 3,4-5-3,2-4 2,1-3-1,5-6 1,1-3 1,3-7-1,3-3 2,1-7-2,0-5 1,2-8 0,1-8 0,0-6-1,0-11 1,1-4-1,-2-7 0,1-3 1,0 3 0,-2 1 0,1 7 1,0 8-1,0 8-1,1 11 1,2 7 0,0 9 0,1 4-1,2 11 0,-2-10 0,2 10-2,0 0-1,9 1-31,-9-1-6,15-5 1,-3-7-2</inkml:trace>
  <inkml:trace contextRef="#ctx0" brushRef="#br0" timeOffset="4624">2008 2299 60,'-7'-21'40,"4"3"-2,-2-10-1,8 10-17,-5-15-11,9 6-3,1-3-2,7 2-1,1 3-1,6 6 0,0 6-1,5 12-1,0 10 1,2 10-1,-1 10 0,-1 10-1,1 8 1,-1 1 0,-4 1-1,-5-4 1,-1-4-1,-5-4 1,-4-6-1,-2-7 1,-4-7 0,-2-3 0,-1-2 0,1-12 0,-12 11 1,0-10-1,-4-4 0,-6-1 0,-6-1 0,-5 0 0,-4 0 0,-2 1-1,0 6 1,0 4-1,5 5 1,5 6 0,5 7-1,7 5 1,7 3 0,5 1 0,6-1 0,6-1 0,6-5 0,4-6 0,5-5 0,3-7 0,5-8 1,2-5-1,2-5 1,1-2-1,-2-2 1,-2-1 0,-4 0-1,-3 0-2,-3 4-2,-8-9-23,9 8-14,-3-9 1,10-1-1,2-9 1</inkml:trace>
  <inkml:trace contextRef="#ctx0" brushRef="#br0" timeOffset="5515">3555 2140 41,'-8'-13'38,"-5"-3"1,3 2 0,-10-9-16,20 23-9,-30-25-7,10 15-3,-8 1-1,2 5-1,-3 2 0,-3 9-2,0 5 1,1 13-1,4 8 0,4 13 0,9 9-1,9 7 1,8 8 0,10-1 0,10-2 0,9-5 0,7-11 0,10-11 0,8-11-1,2-13 1,6-15 0,-1-9-1,5-9 1,-3-11 0,-5-4 0,-6-5 0,-11-4 1,-8-2-1,-13-3 1,-12 1 0,-13-3 0,-12 4-1,-9 0 0,-9 7 0,-5 4 0,-6 8-1,-1 10 0,-1 5-1,4 14-4,-3-6-10,12 16-23,0-1 0,10 3 0,3-4 0</inkml:trace>
  <inkml:trace contextRef="#ctx0" brushRef="#br0" timeOffset="6079">3764 1887 33,'-7'-16'34,"-3"1"2,-2 3 0,-2 9-15,-12-11-9,7 13-6,-10-2-2,-1 7-1,-9-1 0,-1 5 0,-4-1-1,1 4 1,-3 1 0,1 1-1,-2 0 0,5 0 0,0-1-1,3 1 0,2 0-1,3 1 1,1-3-1,5 3 0,1 0 0,2 3 1,3 2-1,4 2 0,4 5 0,3 3 0,6 5 0,2 5 0,6 2 0,4 5 0,5 1 0,3 2 0,6 2 0,2-1 0,5-1 0,3-3 0,4 0 0,1-5 1,3-2-1,2-6 0,2-5 1,1-3-1,2-7 1,2-2-1,0-6 0,0-1 0,2-3 0,-2-1 0,1-1 0,-3-2 0,-2-1 0,-2 0 0,-2-1 0,-3-1 1,-3-1-1,-1-1 1,-2-5-1,-2 0 1,0-4 0,-2-5-1,0-3 1,-2-7-1,-2-4 0,-1-5 1,-4-5-1,-2-5 1,-5-4-1,-4-7 1,-2-2-1,-4 0 1,-2-2-1,-4-1 1,-4 2 0,-1 0-1,-7 7 1,0 4-1,-8 5 1,-3 6 0,-5 8-1,-6 6 0,-4 10 0,-6 10 0,-1 8 0,-5 7-1,0 9-1,-4 2-3,14 13-25,-7-7-11,11 1 1,5-8-2</inkml:trace>
  <inkml:trace contextRef="#ctx0" brushRef="#br0" timeOffset="9035">4265 2044 23,'0'0'31,"0"0"-2,0 0-4,0 0-7,7 9-3,-7-9-2,0 0-4,-11-2 0,11 2-4,0 0 0,0 0 0,0 0-1,0 0-1,0 0 0,0 0 0,0 0-1,0 0-1,0 0 1,0 0-2,0 0 1,0 0 0,0 0-1,14 0 1,-14 0-1,13 0 1,-13 0-1,22-1 0,-10-2 0,3-2 0,5-1 0,0-3 1,4-3-1,3-1 1,3-3 0,3-4 0,1-3 0,4 0 0,-2-5 0,5-1 0,-1 0 0,-1-4 0,3 0-1,-4 0 1,0 1-1,-5 1 1,0 1-1,-5 0 1,-5 0-1,0 1 1,-8-1-1,1 0 1,-7-5 0,1 1 0,-6-4 0,-4 0-1,2-5 1,-6 0 0,0-1-1,-4-2 1,-3 2-1,-2-1 1,-4 0 0,-1 1 0,-7 2 0,-5 1 0,-2-1 0,-5 3 0,2-2 0,-8 4 0,1 2-1,-3 1 0,-1 2 0,-2 1-1,-1 5 1,2 0 0,-7 3-1,1 2 0,0-1 1,-3 3 0,2 0 0,-4 2 0,0 0 1,-4 1-2,-1 0 0,-2-1 0,-7 3 0,-1-1 0,-5 3 0,-2 1 0,-3-1 0,-3 2 0,-1 3 1,-4 1 0,2 2-1,-4 1 1,2 2 0,-1 1 0,2 2-1,0 3 2,0-1-1,-1 5 0,1 1 1,0 0-1,0 2 0,-1 1 1,-2 4-1,0-3 0,0 5 1,0-2-1,1 5-1,3-1 2,-1 2-2,6 3 2,1-1-2,5 4 2,1-1-1,6 1 0,3 1 0,2 1 0,5 0 0,4 1 0,4-2 0,6 1-1,5 3 1,4-1-1,7-2 1,3 0-1,4 0 1,2-1-1,3 0 1,-1 0 0,3 0 0,-3 0-1,1 5 1,-2 0 0,-1 3 0,0 2 1,-2-1-1,-1 2 0,0 0 0,-1 1 1,0-3-1,1 4 0,2-2 0,-1-2-1,2 2 1,1-2-1,1 0 1,3 2 0,-1 0 0,2 0-1,1 1 1,1 3 1,1 2-2,1 0 2,2 4-2,1-3 2,0 0-1,3-1 0,2-1-1,1-2 1,2-4 0,1-2-1,1-6 1,2 0 0,0-2-1,1-5 1,0-4 0,3 0 0,0-4 0,1-1 0,2-3 0,3-2 0,2-3 0,4 1 1,1-4-2,4-2 2,1-2-1,3 0 0,0-1 0,1-1 0,0 0 0,-1 0 0,-2 0 0,-3 1 0,-1 0 0,-4 1 0,-1-1 0,-4 2 1,0-1-1,-4 0-1,-9-1 2,16 1-1,-16-1-1,12 2 1,-12-2 0,9 0 0,-9 0 0,0 0 0,9 0 0,-9 0 0,0 0 0,0 0 0,0 0 1,0 0-1,0-10 0,0 10 0,-10-14 1,2 5-1,-3-4 0,-1-1 0,-2-3 1,-2 0-1,1-2 0,0 2 1,1 0-1,3 3 0,0 5 0,4-1 0,7 10 0,0 0-1,0 0 1,0 0 0,0 0-1,10 16 1,3-6 0,2 1 0,4 3-1,0-3 1,4 1 0,-3-1 0,1-1 0,-1-2 0,-4-2 0,0 2 0,-5-1 0,-2 1 0,-4 1 0,-5-9 1,4 17-1,-4-17 0,-7 19 0,0-9 0,-3 0 0,-1 2 0,-2-4 0,-1 4 1,-3 0-1,1 0 0,-2-1 0,1 0 0,-2 2 0,3-2 0,-1 2 0,1-1 0,-1 1 0,1-3 0,1 1 0,2-4-1,2-1 0,0-5-1,11-1-4,-11-18-18,21 2-16,2-16-1,12-6 0,5-16 1</inkml:trace>
  <inkml:trace contextRef="#ctx0" brushRef="#br0" timeOffset="11660">4934 70 25,'-17'-9'35,"1"0"3,2-7-7,14 16-8,-15-20-4,15 20-5,0-14-5,0 14-3,9-9-2,1 12-1,2 4-2,3 9 0,8 6 0,0 10-1,0 7 1,6 8 0,-1 5 0,7 1 1,0-1 0,-2-1 0,-1-5 0,-1-3 0,1-5 0,-4-4 0,0-4-1,-6-5-1,-5-4 0,-1-4 0,-7-1-1,0-5 0,-6-1-1,-3-10-1,2 10-1,-2-10-3,0 0-3,-19-10-6,19 10-17,-9-10-5,1 1-1,-2-2 1</inkml:trace>
  <inkml:trace contextRef="#ctx0" brushRef="#br0" timeOffset="12061">5191 549 55,'-10'-3'38,"-2"-1"-1,12 4 1,-19-12-18,19 12-8,-9 5-8,9-5 0,-12 20-1,6-2 0,-6 6-2,-1 5 1,-6 2-1,-1 3 1,-3 0-1,-1-2 0,2-4-2,-2-9-2,15-1-35,-8-20-3,13-16 1,1-19-2</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4-22T21:01:01.218"/>
    </inkml:context>
    <inkml:brush xml:id="br0">
      <inkml:brushProperty name="width" value="0.05292" units="cm"/>
      <inkml:brushProperty name="height" value="0.05292" units="cm"/>
      <inkml:brushProperty name="color" value="#FF0000"/>
    </inkml:brush>
  </inkml:definitions>
  <inkml:trace contextRef="#ctx0" brushRef="#br0">14050 4842,'0'-27,"0"27,0 0,-27-26,27 52,-26-26,26 27,-27 26,1 0,-1 0,1 26,0 0,-1-26,1 27,26-27,-27 0,27-1,0-25,0-27,0 26,0-26,0 0,0-26</inkml:trace>
  <inkml:trace contextRef="#ctx0" brushRef="#br0" timeOffset="244.014">13706 5292,'-27'26,"1"1,26-1,-27 1,1 25,26-25,0 26,0-27,0 1,0-1,26-26,1 0,-1-26,1-1,26 27,-27-53,27 0,0 27,0-27,0 0</inkml:trace>
  <inkml:trace contextRef="#ctx0" brushRef="#br0" timeOffset="874.05">20029 4657,'0'0,"0"26,0 1,-26-1,26 1,-27 52,1-26,-1 26,1-26,0 26,-1 1,1-27,-1 0,1 0,26-27,0 1,-27-1</inkml:trace>
  <inkml:trace contextRef="#ctx0" brushRef="#br0" timeOffset="1127.0645">19606 5186,'-26'0,"26"26,0 1,0-1,-27 1,27-1,0 27,0-26,0-1,27 0,-27-26,26 0,27 0,-27-26,27 0,0-1,0 1,0-1,0 1,-27-1,1 1</inkml:trace>
  <inkml:trace contextRef="#ctx0" brushRef="#br0" timeOffset="2717.1554">15293 6588,'0'0,"0"0,0 0,0 0,-26 0,26 0,0 0,0 0,0 0,26 27,-26-27,27 0,26 0,0 0,26 0,0 0,54 0,-28 0,54 0,0 0,0 0,26 0,-26 0,-1-27,-25 27,-1 0,-26 0,-53 0,0-26,0 26,-27 0,-26 26,0-26,0 0,0 0,0 0,0 0,0 0,0 0,0 0</inkml:trace>
  <inkml:trace contextRef="#ctx0" brushRef="#br0" timeOffset="17302.9897">13812 10689,'0'27,"0"-1,0 1,0-27,0 26,26-26,1 0,-1 0,0 0,27 0,0-26,0 26,27-27,-1 27,0-26,-26 26,27-27,-27 27,-1 0,-25 0,-1 0,1 0,-27 27,26-27,-26 0</inkml:trace>
  <inkml:trace contextRef="#ctx0" brushRef="#br0" timeOffset="52922.027">5424 5186,'0'0,"0"0,0 0,-53 0,27 0,-1 0,-25 0,-1 0,0 0,-27 0,-25 0,25 0,-26 0,0 0,-26 0,26 0,-26 0,53 0,-27 26,26-26,1 0,0 0,26 0,0 27,26-27,1 0,0 26,-1 1,1-1,-1 27,1-26,26 25,-27 28,27-1,-26 1,26 25,-27 1,27 27,0-1,-26 27,26-1,-27 28,1-1,26 26,-27-25,27 25,0 1,-26 0,26-1,26 27,-26-52,27 25,-1 1,-26-27,27 27,-1-27,1 0,-1 27,-26-27,27 27,-27-27,0 0,0 0,0 1,0-1,26 0,-26-26,27 0,-1 26,-26-53,27 27,-1-27,-26 27,26-27,-26 0,0 1,0 25,0-52,27 27,-54-1,27 0,0-26,0 26,0-26,0 0,0 0,0 0,0-27,0 27,0-27,0 1,0-28,0 28,0-1,0-26,0 0,0 0,0-27,0 27,0-26,0 26,-26-27,26 1,0-27,0 26,0-26,0 27,0-27,0 0,0 0,0 0,26 0,-26 0,53 0,-26 0,26 0,0 0,0 0,26 26,27-26,-27 0,27 0,26 0,1 0,-1 0,27 0,-27 26,27-26,-27 27,0-27,1 26,-28 1,1-27,0 26,-27 1,1-1,-27-26,0 27,0-1,-27-26,27 27,-27-27,-26 26,27-26,-27 0,0 0,0 0,0 0,0 0,0-26,0-1,0 1,0-1,0 1,0-27,0 0,0-26,0-1,0-26,0-26,0 26,0-53,0-26,0 0,0 0,0-27,0-26,0-27,0 1,0-27,0 0,0-27,0 1,0-27,0 0,0 0,0 0,0-26,0 26,0-27,0 1,0-1,0 1,26 0,-26-1,27 27,-27 0,0 53,0 0,0 27,0 25,0 1,-27 53,1 0,-1 26,-26 27,27 26,0 27,-1-1,1 1,26 26,0 0</inkml:trace>
  <inkml:trace contextRef="#ctx0" brushRef="#br0" timeOffset="54049.0915">2752 5821,'-26'0,"-1"0,1 0,-1 26,27 1,0-1,0 27,0 27,0-1,0 27,0 26,-26 27,26 0,0 52,0 54,-27-1,27 27,-26 27,26 26,-27 26,27 1,0 26,0-27,0 27,27-27,-27 27,26-53,1 0,-27 0,26-53,1 27,-1-54,-26-26,27 0,-1-26,-26-27,26 0,-26-26,27-53,-27 0,0 0,0-27,0-26,0 0,-27 0,27-53,0 26,-26 1,26-1,0-26,0 0,-26 0,26 0,0 0,0 0,0 0,0 0,26 0,-26-26,0-1,0-26,-26 0,26 1,-27-28,1 1,-1-1,1 1,-1 26,-26 0,27-26,26 52,-27 1,27 26,-26 26,26 1,0-1,26 54,-26-1,0 0,27 27,-1 0,1-27,-27 1,26-54,1 27,-1-53,27 0,-26-26,-1-27,0 26,1-26,26 1,-27-1,-26 0,27 26,-1-26,-26 53,0 0,0 0,-26 27</inkml:trace>
  <inkml:trace contextRef="#ctx0" brushRef="#br0" timeOffset="85234.8752">2567 14023,'0'0,"-27"-27,27 27,0 0,0 0,-26-26,26 26,0 0,0 0,0 0,0 0,-27 26,27-26,0 27,27-1,-27 1,26 26,-26-27,27 27,-1 0,1 0,-1-27,1 54,-1-54,1 27,-1-26,-26 26,0-27,26 0,-26-26,0 0,0 0,27 0,-27-26,26-27,1 27,-1-27,1 0,-1 0,1 0,26 0,-27 27,1-27,-1 26,-26 27,26-26,-26 26,0-27,0 27,0 0,0 0,0 0,0 0,0 0,0 0,0 0,0 0,27 0,-27 0,0 0,0 0,0 0,0-26,0 26,26 0,-26 0,0-27,27 27,-27-26,0 26,0 0,26-27,-26 27,0 0,0 0,0 0,27 0,-27 0,0 0,0 0,0 0</inkml:trace>
  <inkml:trace contextRef="#ctx0" brushRef="#br0" timeOffset="391261.3789">22913 6668,'0'0,"0"0,0 0,0-53,0 0,27 0,-1-53,27 0,-26 0,-1-26,27 0,-27-1,1 28,-1-28,1 27,-27 27,26-27,1 27,-27 26,0 0,0 53,0 0,26 0,-26 26,27 27,-1 27,-26 26,27-1,-1 28,0-1,-26 27,27-27,-1 0,1 1,-1-28,27 1,-53-26,27-1,-1-26,1-27,-27-26</inkml:trace>
  <inkml:trace contextRef="#ctx0" brushRef="#br0" timeOffset="391425.3883">22993 6218,'53'26,"-1"1,28-27,26 26,0-26,-1 27,-25-27</inkml:trace>
  <inkml:trace contextRef="#ctx0" brushRef="#br0" timeOffset="391803.4099">24025 7355,'-27'-52,"1"-1,-27 26,0-26,0 53,-27 0,1 53,26-26,-26 52,26 27,0 0,27-1,-1 1,54 27,-1-54,0 27,27-53,27 0,-1-27,0 1,1-27,-1 0,-26-27</inkml:trace>
  <inkml:trace contextRef="#ctx0" brushRef="#br0" timeOffset="392419.4451">24051 9234,'0'-53,"0"0,-26 53,-1 0,-26 0,27 0,-27 53,0 0,26 0,1 26,-27 27,53-27,0 1,0-1,53 1,0-27,0-1,26-25,1-27,25 0,-25 0,26-27,-27 27,-26-26</inkml:trace>
  <inkml:trace contextRef="#ctx0" brushRef="#br0" timeOffset="392905.4729">24183 10610,'-26'-27,"-1"27,-26 27,1-27,-28 26,27 1,-26-1,26 27,-26-53,26 27,0-1,53 0,0 1,0-27,26 0,1 26,-27 1,0 26,-27 0,1 0,-27 26,0 0,0 1,27-27,-1 0,27-27,27 0,52-26,-26 0,53 0,-27 0,27-26,-27 26,1-26,-27 26,-1 0</inkml:trace>
  <inkml:trace contextRef="#ctx0" brushRef="#br0" timeOffset="393382.5002">23813 12647,'-27'-53,"-26"27,1 26,-28-27,27 27,-26 27,0-27,26 53,26-27,1 27,52 0,1 26,26-26,26 0,0 0,1 0,-1 0,-26-27,0 27,-53-26,-27 26,-26-27,-26 27,0-27,-1 1,1-1,0-26,26 0,53 0,0 0,0 0</inkml:trace>
  <inkml:trace contextRef="#ctx0" brushRef="#br0" timeOffset="393808.5246">23919 14235,'-27'-53,"27"26,-26 1,-27 26,26-27,-26 1,27 52,-27 1,27-1,26 27,0 0,26 0,27 0,0 26,0 1,0-1,-27-26,1 0,-1 26,-52-26,-1 0,-26 0,0-27,-26 27,-27-26,27-27,-1 26,28-26,-1 0,26 0,1 0,26 0,0 0,26-26</inkml:trace>
  <inkml:trace contextRef="#ctx0" brushRef="#br0" timeOffset="401969.9914">9128 5662,'-52'0,"-1"27,-27 25,1 1,0 27,-1 26,1-1,26 1,26 27,1-1,26-53,0 27,53-53,0 0,26-27,1-52,25-1,1-52,-26 0,-1-27,27 0,-53-53,0 27,-27 0,-26-1,-26 28,-1-1,1 79,-54-26,54 80,-27-1,0 54,0 25</inkml:trace>
  <inkml:trace contextRef="#ctx0" brushRef="#br0" timeOffset="402568.0256">8705 8123,'0'0,"0"-27,0 1,-26-54,26 1,-27 0,27-27,-26 0,26 0,26 27,-26-27,27 27,26-1,0 27,-1 27,1 26,0 0,-26 26,-1 27,-26 0,-26 27,-1-1,1 0,-1 1,1-1,26 0,0-26,26 0,27 27,0-27,0-27,0 53,0-52,-27 26,1-27,-27 27,0-26,-53-27,0 0,0 0,0 0,-26 0,26-27,-26 27,26 0,26 0,-26 27</inkml:trace>
  <inkml:trace contextRef="#ctx0" brushRef="#br0" timeOffset="403053.0533">8864 9155,'0'0,"0"26,0 1,0 25,0 1,26 0,-26 27,27-1,-27 0,26-26,-26 27,-26-27,26 0,-27-27,-26 0,27 1,-27-27,0 0,27-27,-27-25,26 25,27-26,0-26</inkml:trace>
  <inkml:trace contextRef="#ctx0" brushRef="#br0" timeOffset="403196.0615">8520 9234,'-27'-53,"27"0,0 27,27-1,-1 1,27-1,53 1,0-27,0 26,26-25,0-1,1 0,-27 0</inkml:trace>
  <inkml:trace contextRef="#ctx0" brushRef="#br0" timeOffset="403730.0921">9261 10425,'0'0,"-27"26,1 1,-27-1,-26-26,26 26,-27 27,1 0,26-26,0 26,0-27,53 27,27 0,-27-53,53 53,-27 0,0 0,-26 26,-26 0,0 1,-27 26,0-1,26-25,1-1,26-52,26 26,27-53,27 0,25-27,-25 1,-1 26,-26 0,0 0,-53 0</inkml:trace>
  <inkml:trace contextRef="#ctx0" brushRef="#br0" timeOffset="404305.125">9102 12674,'-26'0,"-1"-27,1 27,-27 27,0-1,0 0,0 27,0 0,27 27,-1 26,54-27,-1 0,27 1,0 25,26-52,27 0,-27-26,54-1,-27 1,-1-27</inkml:trace>
  <inkml:trace contextRef="#ctx0" brushRef="#br0" timeOffset="404779.1521">9128 14261,'-26'27,"26"25,-26 28,-1-1,1 1,26-1,0 27,0-27,-27-26,27 26,27-26,-27-26,0-1,0 1</inkml:trace>
  <inkml:trace contextRef="#ctx0" brushRef="#br0" timeOffset="405036.1668">8599 14420,'-26'-27,"26"1,26-1,-26 27,53-26,0 0,27-1,25 27,1-26,0 26,0-27,0 1,0-1,-27 27,0 0,1-26,-27 26,-27 0,0 0,1 0</inkml:trace>
  <inkml:trace contextRef="#ctx0" brushRef="#br0" timeOffset="415988.7932">6827 6324,'26'26,"-26"27,27-27,-1 1,-26-1,26 27,1-53,-1 53,1-53,-1 27,-26-27,27 0,-27 0,26-27,-26 1,0-27,0 0,0-53,-26 27,-1-27,1 0,-1 0,-26 27,53-1,-26 1,52 26,1 27,-1-1,27 1,27-1,-27 27,26 0,0 0,-26 0,27 0,-54 0,27 0</inkml:trace>
  <inkml:trace contextRef="#ctx0" brushRef="#br0" timeOffset="416183.8044">7091 6033,'53'26,"-26"-26,25 0,28 0,-27-26,26 26,-26-27,0 27,-27-26,1 26</inkml:trace>
  <inkml:trace contextRef="#ctx0" brushRef="#br0" timeOffset="416331.8128">7382 6376,'27'27,"26"-1,0 1,-1-27,-25 26,-1-26,27 0,-26 0</inkml:trace>
  <inkml:trace contextRef="#ctx0" brushRef="#br0" timeOffset="416773.8381">6932 7382,'27'0,"-1"26,1 1,-1-1,27 27,0 0,-26 26,25-26,1 27,0-1,0-26,0 0,0 0,0-27,-27-26,1-26</inkml:trace>
  <inkml:trace contextRef="#ctx0" brushRef="#br0" timeOffset="416967.8492">7567 7329,'-26'0,"-27"0,27 26,-1 27,-26 0,27 27,-27 25,0-25,0 26,27 26,-1-26,-26 0,27-1,-27 1,26-26</inkml:trace>
  <inkml:trace contextRef="#ctx0" brushRef="#br0" timeOffset="417265.8663">7223 9022,'0'0,"-26"27,26-1,-26 27,26 27,0-1,-27 0,27 1,0-1,0 0,0-26,27 0,-27-26,0-1</inkml:trace>
  <inkml:trace contextRef="#ctx0" brushRef="#br0" timeOffset="417440.8763">6668 9234,'-27'-26,"54"-1,52 1,1-1,25 1,1-27,27 0,-1 26,27-26,-27 1</inkml:trace>
  <inkml:trace contextRef="#ctx0" brushRef="#br0" timeOffset="418100.914">7356 10874,'-53'27,"26"-1,-26-26,1 27,-28 26,1-27,-1 27,1 0,26-27,0 27,53-26,0-1,53-26,-26 27,26-27,26 26,-53 27,27 0,-53 0,-26 26,-1 1,1-27,-1 26,-25-26,52 26,0-52,26-1,27-26,26 0,1 0,-27-26,26 26,-26 0</inkml:trace>
  <inkml:trace contextRef="#ctx0" brushRef="#br0" timeOffset="418696.9481">6985 13758,'0'0,"27"-26,-1-1,1-52,-1 0,1-27,-1 26,1-52,-27 26,26 27,-26 26,0-26,0 79,0 0,26 0,1 53,-1 0,1-1,-1 1,27 0,0-53,0 27,0-54,-27 1,1-27,26 0,-27 0,-26-26,0-1,0 27,0 27</inkml:trace>
  <inkml:trace contextRef="#ctx0" brushRef="#br0" timeOffset="418996.9653">7223 14261,'0'53,"0"-27,27 54,-27-27,0 26,26 27,-26-27,27 27,-27-26,0-28,0 28,-27-54</inkml:trace>
  <inkml:trace contextRef="#ctx0" brushRef="#br0" timeOffset="419240.9792">7065 14552,'0'-79,"0"26,26 0,27 26,0 1,26 0,27 52,0 0,0 1,-27 52,1-26,-54 27,1-1,-54 27,-26 0,-26-1,-1-25,-25 26,-28-27,54 0,0-26,-1 0,27-53</inkml:trace>
  <inkml:trace contextRef="#ctx0" brushRef="#br0" timeOffset="425469.3355">5080 5662,'0'27,"0"25,0 1,-26 27,-1-1,1 27,0-27,-1 27,1 0,-27-27,26 1,1-27,-1 0,27-27,0-26,0 0,0-53,27 0,-1-26,1-27,26-26,-27-1,1 1,25-27,-25 54,-1-28,1 54,-1 0,1 52,-1 27,1 27,-1 25,27 28,-27 26,27-1,-26 1,26 0,-27 0,-26-27,27 1,-27-27,0 0,-27-27,-26-26,27 26,-54-52,28 26,-28-26,27-1,0 1,-26 26,53 0,-1 0,27 0,0 0,27 26</inkml:trace>
  <inkml:trace contextRef="#ctx0" brushRef="#br0" timeOffset="426008.3663">5054 7964,'0'0,"-27"0,1-53,0 0,26-26,-27 26,1-27,-1 1,27 0,0-1,0 1,27 26,26 27,-1-27,1 53,0 0,27 0,-27 26,-1 1,1-1,-26 27,-1-27,-52 27,-1-26,-26 26,1-27,-1-26,0 27,0-27,26 0,1 0,26 0,0-27,53 27</inkml:trace>
  <inkml:trace contextRef="#ctx0" brushRef="#br0" timeOffset="426739.4081">5107 9631,'0'53,"26"0,-26 0,0 0,0-1,0-25,0-1,0 1,-26-54,26 27,-27-53,27 1,0-1,-26-53,26 26,0-25,0-1,26 26,1 1,-27 0,53 26,-27 26,1 1,26 26,-27 26,0 1,1-1,-27 1,-27 26,1-27,-27 27,0-27,27 27,-54-26,27-1,27 1,0-1,-1 1</inkml:trace>
  <inkml:trace contextRef="#ctx0" brushRef="#br0" timeOffset="427316.4411">5133 10980,'0'-26,"27"-1,-27 27,0 53,-27 0,1 0,-1 26,1 1,-1 26,1-27,26 0,0 1,26-27,27-27,0 1,27-27,-1-27,0 1,1-1</inkml:trace>
  <inkml:trace contextRef="#ctx0" brushRef="#br0" timeOffset="427971.4786">4948 13070,'-26'27,"26"-1,0 27,0 0,0 0,0 26,26 27,-26-26,0 26,0-27,0 0,0-26,0-26,0-1,0-26,0 0,27-53,-27-26,-27-1,27 1,0-27,0-26,0 26,0 27,0-1,0 27,0 1,27-1,-1 26,27 1,-27 26,27 0,0 0,0 0,0 0,-27 0</inkml:trace>
  <inkml:trace contextRef="#ctx0" brushRef="#br0" timeOffset="428185.4908">4975 13256,'0'26,"0"1,52-1,1-26,0 0,0 0,0-26,0-1,0 27,0-26,0-1,-27 27</inkml:trace>
  <inkml:trace contextRef="#ctx0" brushRef="#br0" timeOffset="428334.4994">5054 13732,'0'53,"26"-27,1-26,-1 27,27-27,-26-27,52 27,-26 0,26-26</inkml:trace>
  <inkml:trace contextRef="#ctx0" brushRef="#br0" timeOffset="428993.537">5583 14340,'0'0,"-26"0,-1 27,1-54,-27 27,0 27,0-27,-26 26,26 1,0-1,26 27,1 0,26 26,26 1,27-27,0 26,53-26,-27 26,27-52,-26 26,-28-27,-25 27,-1-26,-52-1,-27 1,-26-27,-27 26,0 0,0-26,53 27,-26-27,26 26,26-26</inkml:trace>
  <inkml:trace contextRef="#ctx0" brushRef="#br0" timeOffset="434775.8678">21670 11113,'0'0,"0"0,0 0,0 0,26 0,-26 0,27 0,-27 0,26 0,1 26,-1-26,27 0,-27 0,27 0,0 0,0 0,0 0,0 0,0-26,0 26,26 0,-52 0,26 0,-27-27,0 27,1 0,-1 0,1 0,-27 0,0 0,26 0</inkml:trace>
  <inkml:trace contextRef="#ctx0" brushRef="#br0" timeOffset="435335.8998">21723 10901,'0'0,"0"0,0 0,0 0,-53 26,26-26,1 0,-27 27,0-1,27 1,-1-27,-26 26,27-26,-1 27,1-1,26 1,0-27,0 26,26-26,1 26,26 1,-27-1,27-26,-27 27,27-1,0-26,-26 27,-1-27,-26 26</inkml:trace>
  <inkml:trace contextRef="#ctx0" brushRef="#br0" timeOffset="436688.9772">20558 12938,'0'0,"0"0,27 0,-1 0,1 27,-1-27,27 0,0 26,0-26,26 0,1 27,-1-27,1 0,-1 0,0 0,1 0,-27-27,0 27,-1-26,-25 26,-27-27</inkml:trace>
  <inkml:trace contextRef="#ctx0" brushRef="#br0" timeOffset="437002.9952">20638 12726,'0'0,"-27"27,1-27,-1 26,1-26,-27 27,27-1,-1 1,1-1,-1 1,27-27,0 26,27 1,-1-1,27 1,0-1,0 0,0 1</inkml:trace>
  <inkml:trace contextRef="#ctx0" brushRef="#br0" timeOffset="441839.2718">1403 5371,'-27'0,"-26"53,0 0,0 26,-26 1,26 25,-26-25,26 52,0-26,26-27,-25 1,52-1,-27-26,27-27,0-26,0-26,27 0,-27-54,52 1,-25-53,-1-1,27 1,0 0,-26-27,26 27,0-1,-1 27,-25 1,26 52,-27 26,1 27,-1 53,1 0,-1 53,1 26,-27 1,26 25,-26 27,26-26,1 26,-27-26,26-27,1-26,-1 0,-26-26,27-28,-27-25,0-27,0-53,0 27</inkml:trace>
  <inkml:trace contextRef="#ctx0" brushRef="#br0" timeOffset="442004.2812">1032 5900,'-26'0,"26"27,26-27,1 26,52-26,0 27,1-27,26 0,-1 0,1-27</inkml:trace>
  <inkml:trace contextRef="#ctx0" brushRef="#br0" timeOffset="442681.3199">1006 7144,'0'0,"-27"0,27 0,0 0,-26 0,26 26,0 1,-27-1,1 27,-1 0,1 26,0 1,-27-1,26 0,1-26,26 0,0 0,0-26,26-1,27-26,26 27,-26-27,27-27,26 27,-27 0,0 0,1 0,-1 0,-52 0,-1 0,0 27</inkml:trace>
  <inkml:trace contextRef="#ctx0" brushRef="#br0" timeOffset="443216.3505">1059 9155,'0'-27,"0"27,0 0,26 53,-26-26,0 25,0 1,27 27,-27-1,0 27,0-27,-27 27,27-26,0-28,0 28,0-27,0 0,0-27</inkml:trace>
  <inkml:trace contextRef="#ctx0" brushRef="#br0" timeOffset="443916.3906">1350 10716,'0'0,"26"0,-26 0,0 0,0-27,0 27,-26 0,-1 0,-26 27,0-27,-26 26,26 27,-26 0,26-27,0 27,53 0,0-26,0-1,53 1,0-1,26-26,-26 27,0-1,-27 0,-26 27,-26 0,-27 0,-26 27,-1-1,27-26,27 0,-1 0,54 0,26-27,26-26,27 0,26 0,1 0,-28 0,1-26,0 26,-53 0,-26 26</inkml:trace>
  <inkml:trace contextRef="#ctx0" brushRef="#br0" timeOffset="444820.4423">873 13732,'0'0,"-26"-53,52 27,-26-27,0 0,0-53,27 53,-27-26,0 26,26-27,-26 54,0-27,27 53,-27 0,26 0,1 26,-1 27,1 0,26 0,26 26,-26-26,26-26,1 26,-27-27,-1-26,28 0,-27 0,-27-26,1-27,-1 0,-26 0,0-26,0-1,0-26,-26 27,26 0,-27-1,27 54,0-27,0 26,27 27,-27 0,26 0</inkml:trace>
  <inkml:trace contextRef="#ctx0" brushRef="#br0" timeOffset="455647.0615">873 14261,'0'0,"0"0,0 0,0 0,0 0,0 0,0 0,0 0,0 0,0 0,0 27,0-27,0 26,0 0,0 1,27-1,-27 1,53-1,-27 27,27-26,0-1,0 27,0-27,0 1,0-1,0 1,0-1,-27 27,1-53,-27 53,26-26,-26-27,26 26,-26-26</inkml:trace>
  <inkml:trace contextRef="#ctx0" brushRef="#br0" timeOffset="456112.0881">1720 14261,'0'0,"0"0,0 0,27 0,-27 0,0 0,0 0,0 0,0 0,0 0,0 0,0 0,0 0,-27 27,27-1,0 0,-26 1,26 26,-27 0,1 26,-1 0,1 27,-1 0,1-26,-27 25,27 1,-1-26,1-1,-27 0,26-26,27 0,-26 0,26 0,-27-53,27 26,0-26,0 0,0 0</inkml:trace>
  <inkml:trace contextRef="#ctx0" brushRef="#br0" timeOffset="468713.8089">21299 4842,'0'0,"-26"0,-1 0,27 26,-26-26,26 27,0-27,26 26,-26 27,27-26,-1-1,1 27,-1 0,27 0,0 26,0-26,0 27,0-1,26 0,-26 1,0-27,0-1,-27 1,27-26,-26-1,-27 1,26-1,-26-26,0-53,0 27,0-27</inkml:trace>
  <inkml:trace contextRef="#ctx0" brushRef="#br0" timeOffset="468952.8226">22014 5001,'0'-53,"-27"0,27 26,-26 1,26 52,-53 1,0 26,26 0,-52 26,0 27,-1 0,1 26,0-26,26 0,-27-1,27-52,27 27,-1-1,-25-52,52 26,0-27,-27 0,27 1</inkml:trace>
  <inkml:trace contextRef="#ctx0" brushRef="#br0" timeOffset="493752.241">2249 2725,'80'27,"-1"-27,27 0,26 0,27 0,26 0,-26 0,0 0,-1-27,-25 27,-27 0,-54 0,1 0,-26 0,-54 27,1-27</inkml:trace>
  <inkml:trace contextRef="#ctx0" brushRef="#br0" timeOffset="497211.4389">10504 8916,'0'0,"-26"-26,-1 0,1-1,-1 1,-25-1,-1 1,26 26,-26-27,27 27,26 0,-27 27,27-1,27 1,-27 26,0 26,0 0,-27 27,27 0,-26-27,26 27,-27 0,27-27,0 1,0-1,27-26,-1 0,1-27,26 1,0-1,0-26,-1 27,-25-27,-1 0,1 0,-1-27,1 27</inkml:trace>
  <inkml:trace contextRef="#ctx0" brushRef="#br0" timeOffset="524672.0095">10690 2487,'0'0,"0"0,0-26,0-1,0 27,0 0,0 0,0 0,0 0,0 0,0 27,0-1,0 1,0 25,26 1,-26 0,26 0,-26 0,27 27,-27-54,26 27,-26-27,0 27,0-26,-26-27,52 26,-52-26,26 0,0-26,0-1,-27 1</inkml:trace>
  <inkml:trace contextRef="#ctx0" brushRef="#br0" timeOffset="526619.1209">10663 2381,'0'0,"-26"0,26 0,0 0,-27 0,27 0,0 0,0 0,0 0,27 0,-27 0,53 0,-27 0,27-26,26 26,1 0,-27 0,52-27,-25 27,-1 0,27 0,0 0,-27 0,27 0,-27 0,27 0,-26 0,-1 0,0 0,1 0,-1 0,-26-26,26 26,-26 0,0 0,0 0,0 0,0-27,0 27,0 0,-27 0,1 0,-1 0,-26 0,0 0,27 0,-27 0,0 0,0 0,0 0,0 0,26 0,-26 0,0 0,0 0,0 0,0 0,0 27,0-1,0 1,27-1,-27 27,0 0,0 0,0 0,0 26,0-26,0 27,0-27,0-1,0 1,0 0,0 0,0 0,-27-53,27 27,0-1,0 0,0-26,0 0,0 0,-26 0,-1 0,1-26,-1 26,-26-26,0 26,1 0,-28-27,27 27,-26 0,-1 0,1 0,0 0,-27-26,27 26,-1 0,1 0,-1-27,-25 27,25 0,1 0,-1-26,28 26,-28 0,27 0,-26 0,26 0,26 0,-25-27,25 27,1 0,-1 0,1 0,-27 0,26 0,1 27,-1-27,1 0,-27 0,27 26,-1-26,27 27,-26-27,-1 26,27-26,0 0,-26 0,26 0,0 0,0 0,0 0,0 0,0 0,26-26,-26-1,27 1,-27-1,26-26,-26 0,0 1,27 25,-27-52,-27 52,27-26,0 27,0-1,0-26,0 53,-26 0,26 0,0-26,0 26,0 0,0 0,0 0,0 0,0 0,0 0,0 0,0 0,0 0,0 0,0 0,0 0,0 0,0-26,26-1,-26 27,0-26,0 26,27-27,-27 27,0 0,0 0,0 0,0 27,0-1,0 27,0-27,0 54,0-27,26 26,-26-26,0 26,0-26,0 0,0 0,0 0,-26-26,26-1,0 0,0-26,0 0,0 0,0-52,0 25,26-26,-26 0,0 0,0-26,27 26,-27-26,0-1,0 27,26 0,-26 1,0 25,0 1,0-1,0 27,0 0,-26 27,26-1,0 1,0 25,-27-25,27 52,0-26,0 0,0 0,0 0,0 0,0-27,27 27,-27-26,0-1,0-26,0 27,0-27,0 0,0-27,0 27,0-26,0 26</inkml:trace>
  <inkml:trace contextRef="#ctx0" brushRef="#br0" timeOffset="540236.8998">16854 2275,'0'0,"0"0,0-26,0 26,0 0,0 26,0 1,0-1,0 27,0 0,-26 27,26-28,0 54,-27-53,27 27,0-27,0-1,0-25,27-1,-27-26,26 0,1 0,-1 0,1-26,26 26,-27 0,27 0,0 0,0 0,-27 26,27 1,0-1,26 1,-26-27,0 0,-26 26,26-26,-27-26,1 26,-1 0,1-53,-1 26,-26 1,26-53,-26 26,0 0,0-27,-26 1,26 26,-26-26,-1 26,1 0,-1 0,1 26,-27 1,26 0,-26 26,0-27,1 27,-1-26,0 26,26-27,1 27,-27 0,26 0,27 0,-26 0,26 0,0 0,0 27,0-27,0 0</inkml:trace>
  <inkml:trace contextRef="#ctx0" brushRef="#br0" timeOffset="541325.9621">17860 2540,'0'0,"0"0,0 0,26 26,-26-26,27 0,-27 0,53 0,-27 0,0 0,27 27,0-27,0 26,0-26,0 27,0-27,0 26,0-26,-27 0,27 0,-53 0,27 27,-27-27,26 0,-26 0,0 0,0 0,0-27,0 27,27 0,-27 0,0 0,0-26,0 26,0-27,0 27,-27-26,1-1,26 27,-27-26,-26 26,27-26,-1 26,1-27,26 27,-27 0,27 0,0 0,0 0,27 0,-1 27,27-27,0 26,0-26,-26 26,52-26,-53 27,27-1,-26-26,-1 27,-26-1,-26 1,26-1,-53 1,26-1,-26 1,1-1,25 1,-26-1,27 0,-1 1,1-27,26 26,-27-26,27 0,0 0,0 0,0 0</inkml:trace>
  <inkml:trace contextRef="#ctx0" brushRef="#br0" timeOffset="571862.7087">21485 8255,'26'0,"0"0,27 0,0 0,0 0,53 0,-27 0,27 0,0-26,26 52,-26-52,0 52,0-26,0 0,-27 0,0 0,-26 0,-26 0,-1 0,-26 0,27-26,-27 26,-27 0,27 0</inkml:trace>
  <inkml:trace contextRef="#ctx0" brushRef="#br0" timeOffset="572180.7269">21696 8361,'-53'0,"0"0,53 0,0 0,53 26,0-52,27 26,-1 0,53 0,1 0,-1 0,0 0,-26 0,26 0,-52 0,-1 0,0 0,-52 0,-27 0,0 0,0 0,0 0,0 0,0-27,0 27,-27 27</inkml:trace>
  <inkml:trace contextRef="#ctx0" brushRef="#br0" timeOffset="579220.1295">22384 7223,'0'0,"0"-26,0 26,0 0,0 0,0-27,0 27,-26 0,-1 0,-26 0,27 0,-27 27,-26-27,-1 0,1 0,-1 0,1 0,0 0,-1 0,1 0,0 0,26 0,0 26,0-26,0 27,26-27,1 0,-1 26,27 1,-26-1,26 27,-26 0,26 0,-27 26,1-26,-1 53,1-27,-27 1,26-1,27 0,0-26,0 0,0 0,0-26,53-1,0-26,0 0,26 0,27-26,-26 26,26-27,-1 1,28 26,-1-27,-26 27,26 0,0 0,1 27,-28-27,1 0,27 26,-28-26,-25 0,26 0,-27 0,-26 0,0 0,-27 0,1 0,-1 27,-26-27,0 0,0 0</inkml:trace>
  <inkml:trace contextRef="#ctx0" brushRef="#br0" timeOffset="579745.1595">22225 7223,'-26'0,"-1"0,27 0,0-26,53-1,27 27,-1-26,0-1,54 1,-1-1,0 27,-26-26,0 26,0 26,0-26,-53 80,0-27,-27 0,0 52,1 1,-27 0,0 0,0 0,0 0,0-27,0 0,0-26,0 0,0 0,-27-26,27-1,-26 0,0-26,-1 0,-26 0,27 0,-27 0,0 0,0 0,0-26,27 26,-1 0,1 0,-1 0,27 0,0 0,0 0,0 0,0 0</inkml:trace>
  <inkml:trace contextRef="#ctx0" brushRef="#br0" timeOffset="582679.3274">13997 8361,'0'0,"0"-27,-27 27,1 0,-1 0,-25-26,25 26,-26 0,27 26,-1-26,1 0,26 27,26-1,1 1,-1-1,27 27,0-26,0-1,0 27,-27-27,1 1,-1-1,-52 1,26-27,-27 26,-26-26,27 27,-27-27,27 0,-1 0,1-27,-1 27,27 0,0 0,0 0,0-26,0 26</inkml:trace>
  <inkml:trace contextRef="#ctx0" brushRef="#br0" timeOffset="583038.3479">14394 8308,'0'-27,"0"1,-27 26,1-26,-1 52,-26-26,27 53,-27-27,27 27,-1 0,27 0,0 0,27 0,25-27,1 27,0-26,27-27,-27 0,0 0,-1-27,-25 1,-1-27,-26 27,-26-27,-1 0,1 0,-27 26,0 1,0-1,27 27,-1 0</inkml:trace>
  <inkml:trace contextRef="#ctx0" brushRef="#br0" timeOffset="583280.3617">14288 8467,'0'0,"26"26,-26 1,27-1,-1 1,27-1,-26 0,-1 1,1 26,-27-53,26 26,0 1,-26-1,0-26</inkml:trace>
  <inkml:trace contextRef="#ctx0" brushRef="#br0" timeOffset="586551.5488">14579 8678,'0'0,"0"0,0 0,0 0,0 27,0-27,0 0,0 0,0 0,0-27,0 27,26-26,-26-1,27-25,-1-1,1 0,-1 0,-26 0,27 0,-1 0,-26 0,27 27,-27-1,0 27,0 0,26 0,-26 27,26-1,-26 1,0 52,27-53,-1 54,-26-54,0 27,27-26,-27 26,0-53,0 26,0-26,0 0,-27 0,1 0,26-26,-27 26,1-27,0 27,26 0,-27 0,1 0,26 0,-27 0,27 0,0 27,0-27,27 0,-27 0,26-27</inkml:trace>
  <inkml:trace contextRef="#ctx0" brushRef="#br0" timeOffset="587194.5856">15055 8334,'0'27,"0"-1,0 1,0 26,-26 0,26 0,0-27,-27 27,27-27,-26 1,26-27,0 0,0 0,0-53,26 26,1-25,-27-1,53-27,-27 1,27 26,-27 0,1 0,-1 27,1-1,-1 27,1 0,-27 27,0 26,-27-27,1 27,-1 0,27 0,-26 0,26 0,0-27,0 1,26-1,1-26,-1 0,27-26,-26-1,26 1,-27-1,27-26</inkml:trace>
  <inkml:trace contextRef="#ctx0" brushRef="#br0" timeOffset="587482.6021">15743 8123,'0'0,"-26"0,-1 26,1-26,-27 27,26-1,-26 1,0-1,27 0,0 27,26-53,26 27,-26-1,26 1,1-1,-1 27,-26-26,0-1,0 27,-26-27,26 1,0-1,0 1,26-27,1 0,26-27,0 1,26-1</inkml:trace>
  <inkml:trace contextRef="#ctx0" brushRef="#br0" timeOffset="588139.6397">18124 8308,'0'0,"-26"0,26-27,-53 27,26 0,-25 0,-1 0,0 0,26 27,-26-27,53 26,-26-26,26 0,0 0,26 27,-26-1,0 1,27-1,-27 27,0-26,0 26,0-27,0 27,26-27,-26 1,27-1,-1-26,1 0,26 0,-27-26,0 26</inkml:trace>
  <inkml:trace contextRef="#ctx0" brushRef="#br0" timeOffset="588478.6591">18257 8361,'0'0,"0"0,0 26,26 1,-26-27,27 53,-1-27,0 1,27-1,-26 1,-1-1,1-26,-1 26,1-26,-1-26</inkml:trace>
  <inkml:trace contextRef="#ctx0" brushRef="#br0" timeOffset="588654.6691">18627 8334,'-26'0,"-1"0,1 27,-27-1,26 1,-26 26,0 0,1 0,25-27,1 27,-1 0,1-27,26-26</inkml:trace>
  <inkml:trace contextRef="#ctx0" brushRef="#br0" timeOffset="588829.6792">18812 8440,'0'27,"0"26,0-27,-26 27,26 0,0-27,0 1,-27-1</inkml:trace>
  <inkml:trace contextRef="#ctx0" brushRef="#br0" timeOffset="589386.711">18653 8308,'0'-27,"27"1,-1 26,27-26,0 26,0 0,0 26,-26-26,-1 26,-26 1,0-1,-26-26,26 27,-27-1,1 1,26-1,0 27,26-26,1-1,-1 27,0-27,1 27,-27-26,26 26,1-27,-27 1,0-27,0 0,0 0,26-27,-26 1,27-1,-1-26,1 0,-1 1,1 25,-1-26,0 27,1-1,-1 27,-26 0,27 27,-1-1,1 1,-1-1,27 1,-26-1,-27 0,26-26,1 0,-27 0,0-26,26 26,-26-53,0 27,0-27,0 0,0 26,0-26,26 27,1-1,-1 1,-26 26</inkml:trace>
  <inkml:trace contextRef="#ctx0" brushRef="#br0" timeOffset="589733.7309">19897 8440,'0'0,"0"0,26 27,-26-27,0 0,-26-27,26 27,-26-26,26 26,-27-53,27 26,0 1,0-1,0 1,27 0,-27 26,52-27,-25 27,-1 27,1-27,-1 52,1-25,-1 26,1 0,-27 0,0 0,-27 0,1-27,-1 27,1-27,-27 1,26-27,1 0,0 0,26 0,0-27,0 27</inkml:trace>
  <inkml:trace contextRef="#ctx0" brushRef="#br0" timeOffset="590462.7726">21352 8440,'-26'0,"-1"0,1 0,-1 0,1 0,-1 0,27 27,0-27,27 26,-1 1,1-1,26 1,-27-1,27 27,0-27,-53 1,27-1,-27 1,0-1,-27-26,27 0,-26 0,-1 0,-26 0,27 0,-27-26,26 26,1-27</inkml:trace>
  <inkml:trace contextRef="#ctx0" brushRef="#br0" timeOffset="590820.793">21670 8440,'0'27,"0"-1,0 1,0 26,-27-27,27 27,-26 0,26-27,0 1,0-1,0-26,26 0,1-26,-1 26,1-27,-1 27,27-26,-27 26,-26 26,27-26,-27 27,0-1,0 1,0-1,0 1,0-27,26 0,-26-27</inkml:trace>
  <inkml:trace contextRef="#ctx0" brushRef="#br0" timeOffset="591644.8402">22014 8758,'0'0,"0"0,0-27,26 27,1-26,-1-1,1-26,-1 27,-26-27,26 27,1 26,-1-27,-26 27,27 0,-27 27,0-1,26 1,-26-1,0 0,0 1,0-1,0 1,0-27,-26 0,26 0,-27 0,27 0,0-27,0 27,0-26,27-1,-1 27,-26 0,27 0,-1 27,1-1,-1 1,-26 26,0 0,0 0,27-1,-27 1,0-26,0-1,-27 1,27-27,0 0,0-27,0-26,0 27,0-27,0 0,0 0,0 0,27 27,-27-1,0 1,0 26,26 0,-26 0,26 26,-26 1,27-1,-27 27,26-53,1 27,-1-1,1-26,26 0,-27-26,27-1,-26 27,25-26,-25-27,-27 53,0-53,0 53,0-27,-27 27,1 0,0 27,-1 26,1-27,-1 1,27 26,0-27,0 27,0-27,27 1,-27-27,26 26,-26-52</inkml:trace>
  <inkml:trace contextRef="#ctx0" brushRef="#br0" timeOffset="656150.5297">10716 2355,'0'0,"0"0,-26 0,26-27,0 27,-27 0,27 0,0 0,0 27,-26-27,26 26,0 1,0-1,0 27,-27-26,27 25,0 1,-26 0,26 0,0-26,0 26,26-27,-26 1,27-27,-1 26,1 0,25 1,-25-27,26 26,0 1,0-1,0-26,26 27,-26-27,26 26,-26-26,27 27,-1-27,-26 0,26 0,-26 0,26 0,-26 0,0 0</inkml:trace>
  <inkml:trace contextRef="#ctx0" brushRef="#br0" timeOffset="656783.5659">16828 2302,'26'-27,"-26"27,0 0,0-26,0 26,0 0,0 26,0-26,0 27,0-1,0 1,-26-1,26 27,0 0,0 0,0 0,0 26,26-26,-26-26,0 52,0-52,27-1,-27-26,0 0,26 0,-26-26</inkml:trace>
  <inkml:trace contextRef="#ctx0" brushRef="#br0" timeOffset="656941.5749">16881 2196,'0'-26,"26"-1,-26 27,27 0,26 0,0 0,26 0,-26-26,26 26</inkml:trace>
  <inkml:trace contextRef="#ctx0" brushRef="#br0" timeOffset="660522.7798">3863 2805,'-26'-27,"26"27,-27 0,-26 0,53 0,-26 27,0-27,-1 0,27 0,0 0,0 0,53 0,0-27,26 1,27 26,26-27,27 1,0-1,26-26,-26 0,26 27,-26 0,0-27,-1 0,-25 26,-28-26,-25-26,-54 26,27-26,-53-27,0 0,-26-26,-27 26,26-53,-52 27,26 0,0-1,27 1,-27 0,26 26,27 0,0 27,0 26</inkml:trace>
  <inkml:trace contextRef="#ctx0" brushRef="#br0" timeOffset="661070.8111">635 1191,'0'0,"80"26,-27 1,0 25,-1 1,-25 53,26 0,-53 0,0 26,-27 27,1-27,-1 1,1-1,26 0,26-26,1-27,52-26,54 0,25-26,28-27,25 0,27-27,27 1,-27-27</inkml:trace>
  <inkml:trace contextRef="#ctx0" brushRef="#br0" timeOffset="711953.7214">13944 11800,'0'0,"26"0,1 27,26-54,0 27,26 0,27-26,0 26,26-26,0-1,27 27,26-26,27-1,0 1,-1 26,27-27,0 1,27-1,0 27,-27-26,53-1,-27 1,-25 26,25 0,1 0,-27 0,-27 0,1 0,-27 0,1 0,-28 26,-52-26,0 0,-27 0,1 27,-54-27,1-27,-1 54,-26-54,-26 1,-27 26,0-79</inkml:trace>
  <inkml:trace contextRef="#ctx0" brushRef="#br0" timeOffset="721445.2643">13230 13361,'0'0,"0"0,0 27,26-27,0 0,1 0,-1 0,27 0,0 0,53 0,-27 0,27 0,-26 0,25 0,-25 0,26 0,-27 0,0-27,-26 27,-26 0,26 0,-53 0,26 0,-26 0,27 0,-27 0</inkml:trace>
  <inkml:trace contextRef="#ctx0" brushRef="#br0" timeOffset="721764.2826">13309 13653,'0'26,"-27"-26,27 0,-26-26,52 26,1 0,-1 0,27-27,27 27,-1 0,0 0,27 0,-26 0,25 0,1 0,0 0,-27 0,1 0,-27 0,0-26,0 26,-27-27,1 27</inkml:trace>
  <inkml:trace contextRef="#ctx0" brushRef="#br0" timeOffset="722397.3188">18601 13441,'0'0,"0"0,0 0,26-27,0 27,1-26,52 26,-26-27,27 27,-1 0,0 0,27-26,0 26,-27-26,1 26,-1 0,-26-27,0 27,-27 0,1 0,-27 0,26 0,-26 0,0 0,-26 0</inkml:trace>
  <inkml:trace contextRef="#ctx0" brushRef="#br0" timeOffset="722629.3321">19156 13441,'-53'0,"0"26,0-26,27 0,-27 0,53 0,0 0,0 0,27 0,-1 0,0 0,54 0,-1 0,1-26,-1 26,27 0,-27 0,1 0,-28 0,28 0,-54 0,27-27</inkml:trace>
</inkml:ink>
</file>

<file path=ppt/ink/ink4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8:01.69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89 70 61,'6'-21'39,"-6"-2"-2,1 13-6,-12-7-13,11 17-10,-16 1-2,6 12-2,-5 4 0,2 8-3,0 8 1,4 10-2,3 8 1,5 9-2,4 11 2,8 10-2,4 6 2,6 10-1,5 2 0,5 7 0,4 5-1,2 6 2,1 1-2,1 2 0,1 3 0,1 3 0,-2 1 1,0-2 0,0-4 1,3-3-1,-2-6 2,1-6 0,-3-8 0,-3-9-1,-2-12 0,-2-11-1,-5-11 1,-4-13-1,-5-10 0,-3-9-1,-4-7-1,-10-16-2,14 22-5,-14-22-32,0 0 0,-10-8-2,10 8 2</inkml:trace>
  <inkml:trace contextRef="#ctx0" brushRef="#br0" timeOffset="790">1192 2541 66,'-27'-20'41,"0"9"-2,-8-4 1,3 14-34,-7 4-3,2 15-1,0 14-1,6 20 0,5 20 0,9 23-1,9 15 1,11 14 0,15 7-1,14 2 0,12-3-1,16-9 1,12-16-1,9-23 1,9-19-2,5-22 2,5-19-1,3-22 1,0-23 2,-5-18-2,-7-20 2,-6-10 0,-15-22 0,-11-14 0,-20-11 1,-20-9-1,-20-8 0,-17 0 1,-19 4-2,-16 4 1,-14 19-1,-11 16 0,-4 22 0,-7 27-1,-4 24 1,-1 22-1,5 19-1,3 11-1,13 13-2,6-4-3,23 14-19,4-16-17,25 1 1,9-14-1,20-4 2</inkml:trace>
  <inkml:trace contextRef="#ctx0" brushRef="#br0" timeOffset="1276">1582 2163 69,'-29'-38'41,"-1"9"-1,-15 0 0,-3 16-31,-13 4-6,-6 14-1,-4 16 0,-6 18-2,-4 20 1,2 18-1,1 14 2,7 20-2,7 17 1,11 16-1,13 9 1,19 1-1,18-3 0,17-7 0,24-4-1,19-21 1,23-21-1,18-24 1,18-17-1,13-19 0,9-15 0,9-14 1,2-20 0,-1-10-2,-7-12 2,-9-14-2,-13-15 2,-13-11 0,-19-21 1,-18-15 0,-23-13 1,-19-9 1,-25-14 0,-19-3 1,-20 2-1,-17 4-1,-16 16 0,-9 15 1,-12 16-2,-5 23 1,-3 21-2,0 17-1,3 15-3,1 7-1,13 14-9,-3-9-30,18 6 2,4-9-2,17 0 3</inkml:trace>
  <inkml:trace contextRef="#ctx0" brushRef="#br0" timeOffset="2001">417 884 69,'-9'-9'38,"9"9"-1,-1-23-9,15 21-18,-5-5-5,14 9 0,3 3-2,7 9-1,4 7 0,5 12 0,1 9 0,1 12 0,-2 6-1,1 8 1,-8 0 0,-2 0-1,-6-4 0,-5-5 0,-4-10 0,-4-9-2,-3-11 1,-6-9-2,0-6 1,-5-14-3,2 9 0,-2-9-4,-8-12-1,-8-9-9,16 21-14,-16-27-6,3 11-1,-5-6 3</inkml:trace>
  <inkml:trace contextRef="#ctx0" brushRef="#br0" timeOffset="2285">790 1365 48,'-8'-11'37,"8"11"-1,-9-14-7,12 27-11,-16-8-7,7 18-4,-12 3-2,-1 13-2,-9 5 0,-3 7-1,-2 2-1,1 1-3,3 0-7,0-17-30,8-15-1,3-27 0,9-27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2T22:14:21.261"/>
    </inkml:context>
    <inkml:brush xml:id="br0">
      <inkml:brushProperty name="width" value="0.05292" units="cm"/>
      <inkml:brushProperty name="height" value="0.05292" units="cm"/>
      <inkml:brushProperty name="color" value="#FF0000"/>
    </inkml:brush>
  </inkml:definitions>
  <inkml:trace contextRef="#ctx0" brushRef="#br0">9649 5407,'0'0,"0"0,-25 0,25 0,0 0,0 0,0 0,0 0,0 0,0 0,0 0,0 0,0 0,0 0,0 0,0 0,0 25,0-25,0 25,0-25,0 25,0 0,0-1,0 1,0 25,0-25,0 24,0-24,0-25,0 25,25 0,-25-25,0 0,25 0,0-25,-25 0,0 0,24 0,1-24,-25 24,0 0,0 25,25-25,-25 25,0 0,25 25,-25-25,25 0,-25 0,24 0,1 0,0-25,0 1,-25-26,25 0,-25-24,0 24,0-24,-25 0,25 24,-25 0,0 1,0 24,1 0,24 0,0 25,-25 25,25-25</inkml:trace>
  <inkml:trace contextRef="#ctx0" brushRef="#br0" timeOffset="401.0229">9996 5556,'0'0,"25"0,0-25,-25 1,25-1,0 0,-25 0,24 0,-24-24,0 24,0-25,-24 26,24-1,-25 25,25-25,-25 25,25 25,-25 0,25-1,0 1,0 25,0-1,0-24,25 25,-25-25,0-1,0 1,25-25,0 0,-25 0,24 0,-24-25</inkml:trace>
  <inkml:trace contextRef="#ctx0" brushRef="#br0" timeOffset="726.0413">10220 5531,'24'0,"-24"0,0-24,25 24,-25-50,0 25,0 0,0 1,0-1,0 25,0-25,0 25,0 0,0 25,25-25,-25 25,25-25,-25 24,25-24,-25 0,0 0,24 0,-24-24,0-1,-24 0,24-25,0 26,0-1,0-25,0 25,0 1,0-1,0 25</inkml:trace>
  <inkml:trace contextRef="#ctx0" brushRef="#br0" timeOffset="1050.0601">10492 5159,'0'25,"0"-25,0 25,0-25,-24 25,-1-25,25 25,-25-1,25 1,0-25,0 25,0 0,25-25,-25 0,49 0,-49-25,25 25,-25-50,25 26,-25-1,0-25,-25-24,25 24,-25 1,25-1,-24-24,-1 49,25-25,-25 25,25 0,0 1,0 24,25 24,-25-24,25 25</inkml:trace>
  <inkml:trace contextRef="#ctx0" brushRef="#br0" timeOffset="1468.0838">10592 5159,'24'50,"-24"-25,0 0,0-1,25 1,-25 0,25 0,-25-25,25 0,0 0,-1-25,-24 0,25 25,-25-25,25-24,-25 49,0-25,0 0,-25 0,25 1,0 24,0 0,25 0,-25 24,25 26,0-25,-1 24,1 1,0 24,25-24,-50 24,24-24,-24 0,0 24,-24-49,24 0,-25-1,0 1,0-25,0 0,25-25,-24 1,24-1,24 0</inkml:trace>
  <inkml:trace contextRef="#ctx0" brushRef="#br0" timeOffset="2514.1438">11559 5085,'0'-25,"-25"25,25-25,-49 25,24 0,-25 0,1 0,24 25,-25-25,25 0,25 25,0 25,50-26,-25 1,24 25,1-25,0-1,-26 26,1 0,0-26,-25 1,-25 0,0 0,-24 0,24-1,-25-24,26 0,-1 0,0 0,25 0,0-24,25 24,0-25,-1 25,26-25,-25 25,24-25,-24 0,25 1,-25-26,-1 25,1-24,-25-1,25 0,0 26,-25-26,25 25,-25 25,24-25,-24 50,25-25,0 25,0 25,0-26,-25 26,24-25,-24 24,0 1,0-25,0 0,-24-1,-1-24,0 0,0-24,0 24,1-25,-1 0,0-25,25 26,-25-1,50 25,-25-50,25 50,-25-25,25 1,-1-1,-24 0,25 25,-25 0,25 0,-25 0,25 0,-25 0,25 25,-25 0,24-1,1 26,0-25,0-25,-25 49,49-49,-49 25,25-25,-25 0,25 0,-25 0,25-25,-25 1,25-1,-1-25</inkml:trace>
  <inkml:trace contextRef="#ctx0" brushRef="#br0" timeOffset="2705.1547">12204 4936,'0'-25,"0"25,0 0,0 25,-25 0,25 25,0-1,0 26,-25-1,25 0,-25 1,25-1,0 25,0-49,0 24,-24-24,24-25,0 0,0-1,0-24</inkml:trace>
  <inkml:trace contextRef="#ctx0" brushRef="#br0" timeOffset="3014.1724">12328 5060,'0'0,"0"0,0 0,-25 0,25 25,-25 0,25 0,0-1,25 1,-25 0,50 0,-25 0,-1-1,26 1,-25 0,-25 0,0 0,0-1,-25-24,25 25,-50 0,26-25,-1 0,0 25,0-50,25 0,0 0,25 25</inkml:trace>
  <inkml:trace contextRef="#ctx0" brushRef="#br0" timeOffset="3871.2214">12799 5507,'0'0,"0"0,0 0,0 0,0 0,0-25,0 0,0 0,0-24,-25-1,25 0,0 1,0 24,0-25,0 26,0-1,0 25,0 0,0 25,25 24,-25 1,25-25,0 49,0-24,-1-26,1 1,0 0,0 0,0-25,-1-25,-24 0,0 0,0 1,0-26,-24 25,24-24,0 24,-25-25,25 25,0 1,0 24,0 0,25 0,-1 0,1 0,-25 24,50-24,-50 25,25 0,-25 0,0-25,24 49,-24-24,0 25,0-1,0-24,25 0,-25 0,25-25,0 25,25-50,-26 25,1-25,-25 0,25 0,-50 25,25-49,-25 24,1-25,-1 26,-25-1,25 0,0 0,-24 0,49 1,0-1,0 0,0 0,25 25</inkml:trace>
  <inkml:trace contextRef="#ctx0" brushRef="#br0" timeOffset="4128.2361">13568 4638,'0'0,"0"0,25 0,-25 0,0 25,0-25,0 50,-25-25,25 24,0 1,0 0,0-1,-25 1,25-1,0-24,0 0,0 0,0 0,0-1,0-24</inkml:trace>
  <inkml:trace contextRef="#ctx0" brushRef="#br0" timeOffset="4765.2726">13593 5556,'0'0,"0"0,0 0,0 0,0 0,0 0,0 0,0 0,0 0,0 0,0 0,0 0,0 0,0 0,0 0,0 0,0 0,0 0,0 0,0 0,0 0,0 0,0 0,0 0,0 0,0 0,0 0,0 0,0 0,0 0,0 0,0 0,0 0,0 0,0 0,0 0,0 0,0 0,0 0,0 0,0 0,0 0,0 0,0 0,0 0,0 0,0 25,0-25,0 0,-25-25,25 25,0-25</inkml:trace>
  <inkml:trace contextRef="#ctx0" brushRef="#br0" timeOffset="174494.9804">22200 6028,'0'0,"0"-50,0 0,0 1,0-1,0-24,-25-1,25 1,-24 24,24-24,0 24,-25 25,25-24,0 49,0 25,0-1,25 26,-25 24,49 1,-24-1,0 1,24-1,1-24,-25-1,24 1,1-50,-25 0,24-50,-49 26,25-51,0 1,-50-1,0-49,25 25,-49 25,24-26,0 26,-24 0,24-1,0 50,0 1,25 24,-25 0,25 0,25 0,-25 24,50-24</inkml:trace>
  <inkml:trace contextRef="#ctx0" brushRef="#br0" timeOffset="174840.0003">22746 5507,'0'49,"-25"-24,25 25,0-1,0 1,0-1,0 1,0 0,25-25,0-1,0 1,-1-25,1 0,0-25,0 1,-25-1,0-25,0 0,-25 1,0 24,0-25,1 1,-26 24,25 0,0 0,0 1,25-1,25 25,0-25</inkml:trace>
  <inkml:trace contextRef="#ctx0" brushRef="#br0" timeOffset="175265.0244">23267 5085,'0'0,"25"-25,-25 25,0 25,24 25,1-1,-25 1,50 24,-25 25,-1-24,1 24,0-25,0-24,0 24,-1-24,1-50,-25 25,25-50,0 0,-25-24,0-1,0-49,0 0,25-25,-50 0,25 24,0 1,0 0,0 25,0-1,0 25,0 26,0-1,0 25,0 0,25 0,-1 25</inkml:trace>
  <inkml:trace contextRef="#ctx0" brushRef="#br0" timeOffset="255119.592">8632 7392,'-25'0,"0"0,1-25,-1 25,-25 0,1 0,-1 0,25 0,-24 25,-1 24,0 1,26 0,-1 49,25-25,-25 25,25 1,0-1,25 25,-25-50,49 1,-24-26,0 1,25 0,-1-50,1-25,-25 0,24 0</inkml:trace>
  <inkml:trace contextRef="#ctx0" brushRef="#br0" timeOffset="256023.6437">8632 8186,'-25'74,"25"-24,0-1,0-24,0 25,0-50,0 0,0 0,0-25,0-25,0 25,0-24,0-1,0 1,0-1,0 0,0 26,0-1,0-25,0 50,0 0,0 0,25-25,-25 25,0 0,0 0,0 0,0-25,0 25,25 0,-25 0,0 0,25 0,-25 0,24 0,-24 25,0-25,25 25,-25-25,25 50,-25-25,25 24,-25-24,0 25,0-26,0 26,0-25,25 24,-25-49,0 25,0-25,0 0,0 0,0-25,0 25,24-49,-24-1,0 1,0-1,0 0,0 1,0 24,0 0,25 0,-25 25,0 25,0 0,0 0,0 24,25 1,0-25,-25 24,0 1,25-25,-25 0,24-25,-24-25,25 25,0-50,-25 1,25 24,0-50,0 26,-25-1,0 0,0 1,0 24,0 25,-25 0,0 0,25 50,-25-26,25 26,0-25,25 25,-25-1,50 1,-26-25,1 24,25-24,-50 0,25 0,-1-1,-24 1,-24-25,-1 25,0-25,0 0,0-25</inkml:trace>
  <inkml:trace contextRef="#ctx0" brushRef="#br0" timeOffset="257154.7084">9178 8012,'25'0,"-25"0,0 25,0-25,0 0,0 25,0-25,0 24,0-24,0-24,0 24,0-25,0 0,0 25,0-25,0 0,0 25,0-25,0 25,0 0,0 25,-25 0,25 0,0 0,0 24,0 1,0-25,0 24,25-24,-25 0,24 0,-24-25,25 0,-25 0,25-25,-25 0,25 0,-25-24,0-1,0-24,0 24,0-24,-25 24,25 0,-25 1,25 24,0 25,0 0,0 25,0 0,25 24,0-24,-25 0,25 24,-1-24,-24-25,50 25,-50-50,50 25,-50-25,24 1,1-1,-25 25,25-25,-25 25,0 25,0 0,0-1,25 1,-25 0,0 0,25 0,-25-25,24 0,1 0,-25-25,25 0,-25-25,0 1,25-1,-25 1,0-26,25 26,-25 24,0 0,0 0,24 25,-24 25,25 0,0 0,-25 24,25-24,0 25,-25-26,24 1,-24 0,0-25,0 0,-24 25,24-50,-25 25,0-25,25 0,-25 1,25 24,0-25,0 25,0 0,25 0,-25 0,25 25,-25-25,25 0,-25 0,0 0,24 0,-24 0,25 0,-25 0,0 0,0 0,25 0,0 0,-25 0,25 0,-25 0,24 0,-24-25,25 0,-25-25,0 26,0-26,25-24,-25 24,-25-49,25 24</inkml:trace>
  <inkml:trace contextRef="#ctx0" brushRef="#br0" timeOffset="257431.7243">9897 6871,'-25'0,"25"0,0 25,25 24,0 26,-25-1,25 1,-1-1,1 25,0-49,0 24,0-24,0-25,-25-25,0 0,-25 0,0-25,0 0,0 0,0-24,1 24,24 25,0-25,24 25,1 0,0 0,25 0,-25 0,-1 0,26 0,0-25</inkml:trace>
  <inkml:trace contextRef="#ctx0" brushRef="#br0" timeOffset="257835.7474">9723 8210,'-24'0,"24"0,24 0,1 25,-25-25,25 25,-25 0,50 0,-50-1,49-24,-49 25,25-25,0 0,-25-25,25 25</inkml:trace>
  <inkml:trace contextRef="#ctx0" brushRef="#br0" timeOffset="258046.7594">9996 7888,'0'25,"0"49,0-24,-25 49,25 0,0 0,0 25,-24 0,24 0,0 0,0-24,0-26,0 25,0-49,0-25,0 0,0-25</inkml:trace>
  <inkml:trace contextRef="#ctx0" brushRef="#br0" timeOffset="258568.7893">10021 8334,'25'-24,"25"-26,-26 25,1-24,0 24,0-25,0 25,-25-24,0 24,0 0,-25 25,0 0,0 0,0 50,25-1,-24 1,-1 0,25 24,0-24,0-1,25-24,-1 0,-24-25,25 0,0-25,25-25,-50 26,49-51,-49 26,25-1,0 0,0 26,-25-26,0 25,0 25,0 0,24 25,-48 0,24 0,-25 24,0-24,25 0,-25 24,25-24,0 0,0 0,25-25,-25 0,50 0,-26-25,1 25,25-25,-25 0,-1-24,1 49,-25-25</inkml:trace>
  <inkml:trace contextRef="#ctx0" brushRef="#br0" timeOffset="259248.8282">9748 8781,'0'0,"0"0,25 0,25-25,-26 0,51 0,-1 1,1-26,-1 25,25-24,1-1,-1 25,-25 0,1-24,-1 24,0 0,-24 0,0 25,-1-24,-24 24,0-25,0 25,-25 0,0 0,0-25,0 25,0 0,0 0,0-25,0 0,-25 25,25-24,-25-1,25 25,-25 0,0 0,1-25,-1 25,0 0,0 0,0 25,25-25,0 0,0 0,50-25,-25 25,0 0,24-25,1 25,-25 0,24-25,-49 50,25-25,-25 25,0 0,-25 0,0-1,1 26,24-25,-50 24,50-24,-25 0,0 0,25 0,0-1,0 1,0 0,0-25,0 25,0-25,0 25</inkml:trace>
  <inkml:trace contextRef="#ctx0" brushRef="#br0" timeOffset="321614.3953">21208 9872,'25'-25,"-25"1,0 24,0-25,0 25,-25-25,25 0,-25 25,0-25,-24 25,24 0,0 0,0 0,1 0,-1 25,25 0,0-25,25 25,-1 0,26-1,0 1,-1 25,1-25,-25-1,-1 1,1 0,-25 0,-25 0,1 0,-1-1,-25 1,25-25,-24 25,-1-25,25 25,25-25,0 0,0-25,0 0,25 25,0-49</inkml:trace>
  <inkml:trace contextRef="#ctx0" brushRef="#br0" timeOffset="321870.41">21506 9426,'24'0,"-24"25,0-1,25 26,-25 0,0-1,-25 1,25 24,0-24,0 24,0-24,-24-1,24 1,0-25,0 0,0 0</inkml:trace>
  <inkml:trace contextRef="#ctx0" brushRef="#br0" timeOffset="322048.4201">21332 9847,'0'0,"25"0,0-24,-1 24,26 0,-25 0,0 0,24 0,-49 0,25 24,-25-24,25 25</inkml:trace>
  <inkml:trace contextRef="#ctx0" brushRef="#br0" timeOffset="322261.4323">21630 10071,'0'-50,"0"25,24 0,1 1,-25-26,25 0,0 26,0-1,0 0,-1 25,1-25,0 25,-25 0,25-25,0 50</inkml:trace>
  <inkml:trace contextRef="#ctx0" brushRef="#br0" timeOffset="322575.4503">22051 10046,'25'0,"25"-25,-25 0,-1 0,1-24,0 24,-25-25,0 26,0-1,-25 25,0 0,1 0,-1 25,-25-1,25 26,1 0,-1-1,0 1,25 0,0-1,0-24,0 25,0-50,25 24,0-24,-1 0,1-24</inkml:trace>
  <inkml:trace contextRef="#ctx0" brushRef="#br0" timeOffset="322793.4626">22349 9599,'0'0,"0"0,-25 25,25 0,0 25,0-1,0 1,0 24,0 1,0-26,0 1,0 24,0-49,0 0,0-25,0 0</inkml:trace>
  <inkml:trace contextRef="#ctx0" brushRef="#br0" timeOffset="323379.4963">22250 9971,'0'0,"25"0,-1 0,1 0,0 25,0-25,24 0,1 0,-25 0,24 25,-24-25,0 0,0 0,-25 0,0 0,0 25,-25 0,0-25,0 25,1 24,-1-24,25 0,-25 0,50-1,-25 1,25-25,-1 25,26-25,-25-25,24 0,-24 1,25-26,-25 25,0-24,24-26,-24 1,0-1,-25 1,25 24,-1-24,-24 49,0 0,0 25,-24 25,-1 25,25-1,0 26,0-1,0-24,0-1,0 26,0-50,25 24,-1-49,1 25,0-25,0 25,0-25,-1 25,26-1,-50-24,50 25,-50-25,24 0,-24 0,25-25,0 1,-25-1</inkml:trace>
  <inkml:trace contextRef="#ctx0" brushRef="#br0" timeOffset="324567.5642">14808 8954,'-49'-49,"-26"-1,26 25,-26 1,1-1,0 0,-26 25,26 0,-1 0,-24 25,25 0,-25-1,-1 26,26 0,-25-1,24 26,1-1,0-24,-1 24,1 1,-1-1,50 0,-24 1,-1-1,50-24,-25 24,25-24,0 24,0 1,25-26,25 26,-25-26,24 1,26 0,-1 24,25-49,1 24,-1-24,25 0,25 0,-25 0,24-1,1-24,25 0,-25-24,24-1,-24 0,0-25,25 1,-50-1,25-24,-25-1,-25-24,0 0,-49 0,-1-25,-24 0,-25 0,-50 0,1 24,-26 26,-24 0,-25 49,0 25,0 25</inkml:trace>
  <inkml:trace contextRef="#ctx0" brushRef="#br0" timeOffset="340886.4976">8458 10195,'0'0,"0"0,0 0,0 0,0 0,0 0,0-25,0 25,0-25,0-24,0 24,0-50,0 26,0-1,0-24,-24-1,24 26,0-1,-25-24,25 49,0-25,0 25,0 25,0 0,25 0,-1 50,1 0,0 24,25-24,-1 24,1 0,-1-24,1 24,0-49,-1 0,1 0,-1-25,-24-25,0 0,0 0,-25-49,-25 0,25 24,-50-24,26-1,-26 1,25-1,0 51,-24-26,49 50,-25-25,25 25,0 25</inkml:trace>
  <inkml:trace contextRef="#ctx0" brushRef="#br0" timeOffset="341266.5193">9079 9847,'0'0,"0"25,0 0,-25 0,25 24,0-24,0 25,25 0,-25-1,49-49,1 25,-25 0,24-50,1 25,-25-25,-1 0,-24-24,0 24,0-25,-49 1,-1 24,25-25,-24 25,-1 1,1 24,24 0,25 0,0 0,25 24</inkml:trace>
  <inkml:trace contextRef="#ctx0" brushRef="#br0" timeOffset="341997.5612">8706 10517,'0'0,"0"0,25 0,0 0,25-25,-1 25,1 0,24-24,1-1,24 0,0-25,25 26,0-1,0 0,0 0,0-24,-25 24,1 0,-26 0,1 25,-26 0,-24-25,0 25,-25 0,0-24,0 24,-25 0,0-25,0 25,-24-25,-1 0,1 25,24-25,-25 25,0-25,26 25,-1 0,0 0,25 0,25 0,0 0,24 0,1 0,0-24,24 24,0 0,-24 0,24 0,-24 0,-25 0,0 24,-25-24,-25 25,0 25,0-25,-24 24,-1-24,0 25,26-25,-26 24,25-24,0 0,25-25,0 25,0-25,0 0,0 0,0 0,0 0,0 0,0-25</inkml:trace>
  <inkml:trace contextRef="#ctx0" brushRef="#br0" timeOffset="379244.6916">9079 10716,'-25'0,"25"0,-25 0,25-25,-25 25,25-25,-25 25,0 0,25 0,-24-25,24 25,0 0,0 0,24 0,1 0,25 0,0-25,-1 1,50-1,1-25,24 25,-25-24,25-1,0-24,0 49,-25-25,0 26,1-26,-26 25,-24 25,-1 0,-24 0,0 0,-25-25,0 25,0 0,0 0,0 0,0 0,0 0,0 0,0 0,0 0,0 0,0 0,0 0,0 0,0 0,0 0,0 0,0 0,0 0,-25-24,25 24,-25 0,0-25,1 0,-1 25,0-25,0 0,0 25,1-25,-1 25,0 0,25-24,0 24,-25 0,25 0,25 0,-25 0,25 0,0 0,24 0,-24 24,25-24,-1 0,1 0,-25 25,24-25,-24 0,0 25,0-25,-1 0,-24 25,0-25,25 25,-25-25,-25 25,25-25,0 24,-24 1,-1-25,0 25,0 0,0 24,25-24,-49 0,24 0,0 0,0-1,1 1,24 0,-25 0,25-25,0 0,-25 25,25-25,0 0,0 0,25 0,-25 0,0 0,25 0,-25-25</inkml:trace>
  <inkml:trace contextRef="#ctx0" brushRef="#br0" timeOffset="406373.2432">8682 12650,'-25'0,"-25"-24,25 48,1-24,-26 50,0 24,26-24,-26 49,25 25,25-25,-25 1,50 24,-25-25,25 0,25-24,-1-26,1 1,-25-50,24 0,1-25,-1 0,-24-49</inkml:trace>
  <inkml:trace contextRef="#ctx0" brushRef="#br0" timeOffset="406606.2566">8731 13097,'-25'0,"25"0,0 25,0-1,25 1,-25 25,0 0,25-1,0 26,-25-1,0 0,0 1,0-1,0 1,-25-1,25-24,0-1,-25-49,25 25,0-25,0-25</inkml:trace>
  <inkml:trace contextRef="#ctx0" brushRef="#br0" timeOffset="407352.2992">8830 13295,'0'25,"25"0,-25 0,0 24,25-24,0 25,0-25,24 24,-24-49,25 0,-25 0,24-25,-24 1,-25-1,0-25,0 25,-25-24,0-1,1 25,-1-24,0 24,25 25,0-25,0 25,0 0,25 25,0 0,-1-25,1 49,25-24,-25 0,-1 25,26-50,-25 24,0-24,24 0,-24 0,0 0,-25-24,25-1,-25 0,-25-25,0 26,0-1,0 0,1 0,-1 0,25 0,0 25,0 0,25 0,-1 0,26 25,-25 0,0 0,-1 0,26 0,-25-1,0 1,-25 0,24 0,-24-25,25 0,-25 0,0-50,25 25,-25-24,-25-26,25 1,-25-1,1-24,-26 0,25 25,-24-26,24 51,0-26,-25 51,50-1,-24 0,24 25,-25 0,25 0,0 25,0 0,0-1,0 1,0 0,0 0</inkml:trace>
  <inkml:trace contextRef="#ctx0" brushRef="#br0" timeOffset="407991.3358">9451 11187,'0'0,"-25"25,25-25,0 25,0-1,0 1,0 25,0-1,0 1,0 24,0-24,0 0,0-1,0-24,25 0,-25-25,0-25</inkml:trace>
  <inkml:trace contextRef="#ctx0" brushRef="#br0" timeOffset="408584.3697">9401 11336,'-25'-50,"25"1,0-1,25 0,0 50,0-25,-1 25,26 0,-25 0,0 25,-25 0,-25 25,0-1,25 1,-25 0,0-1,25 1,0-1,25-24,0 25,25-25,-26-25,1 24,0-24,0 25,-25-25,0 25,-25-25,25 0,-25 25,-24-25,49 0,-50 0,50 0,0-25,0 0,0 0,0 1,50-1,-26-50,1 26,0 24,25-25,-26 1,1-1,0 25,0 25,0 0,-1 0,1 25,0-25,0 25,0 25,-1-26,1 26,-25-25,25 0,-25 24,0-24,0 0,-25-25,25 25,-49-25,49 0,-25-25,0 25,25-25,-25 0,25 0,0 1,0-26</inkml:trace>
  <inkml:trace contextRef="#ctx0" brushRef="#br0" timeOffset="409006.3938">10195 11311,'0'0,"0"0,-25 25,25 0,-25-25,0 24,1 26,24-50,-25 50,25-26,25 26,-1-25,1-25,0 25,25-50,-1 25,-24-25,0-25,0 1,-1-1,-24-24,-24-1,24 1,-50-1,25 1,-24 0,24-1,-25 1,25 49,1-25,-1 26,0-1,0 25,25 0,0-25,0 25,25-25,-25 25,25 0</inkml:trace>
  <inkml:trace contextRef="#ctx0" brushRef="#br0" timeOffset="411652.5452">4514 7367,'0'-25,"0"25,0-25,0 25,-24 0,24-24,-25 24,0 0,0 0,0 0,-24 24,-1 1,-24 0,24 49,-24 1,-1 24,1 0,24 25,1-25,49 26,-25-26,50 0,24-25,1-24,24-25,1 0,-1-1,25-24,-24-24,-1 24,1-25,-26 0,1 0,-25 0,-1 25,-24 0</inkml:trace>
  <inkml:trace contextRef="#ctx0" brushRef="#br0" timeOffset="412307.5826">3894 8731,'0'0,"0"0,0 0,0 25,0-25,0 25,0 0,25-1,-25 26,25 0,0 24,0 1,24-1,-24 25,0-24,0-1,-1 0,1-24,0 0,0-26,0 1,-1-50,1 1,0-1,0-50,0 26,24-26,-24-24,0 25,0-25,-1 24,1 25,-25 1,25 24,-25 25,0 25,0 24</inkml:trace>
  <inkml:trace contextRef="#ctx0" brushRef="#br0" timeOffset="413921.675">4415 10567,'0'0,"0"0,25-25,-50 25,25 0,0-25,0 25,0-25,0 25,0 0,0 0,0 0,0 0,0-24,0 24,0 0,0 0,0 0,0 0,-25-25,25 25,0 0,0 0,0 0,0 0,0-25,0 25,0 0,0 0,0 0,0 0,0 0,0 0,0 0,0 0,0 0,0 0,0 25,0-25,0 0,0 0,0 0,0 0,0 0,0 0,0 0,0 0,0 0,0 0,0 0,0 0,0 0,0 0,0 0,0 0,0 0,0 0,0 0,0 0,0 0,0 0,0 0,0 0,0 0,0 0,0 0,0 0,0 0,0 0,0 0,0 0,0 0,0 0,0 0,0 0,0 0,0 0,0 0,0 0,0 0,0 0,0 0,0 0,0 0,0 0,0 0,0 0,0 0,0 0,0 0,0 0,0 0,0 0,0 0,0 0,0 0,0 0,0 0,0 0,0 0,0 0,0 0,0 0,0 0,0 0,0 0,0 0,0 0,0 0,0 0,0 0,0 0,0 0,0 0,0 0,0 0,0 0,0 0,0 0,0 0,0 0,-24-25,24 25,0 0,0 0</inkml:trace>
  <inkml:trace contextRef="#ctx0" brushRef="#br0" timeOffset="416158.8027">3845 10319,'0'0,"0"0,0 0,0 0,0 0,0 0,0 0,0 25,25-1,-1 1,-24 25,25-1,0 26,25 24,-1 0,-24-24,25 49,-26-50,26 25,-25-49,0 24,-1-24,1-25,-25 0,0-25,25 0,-25-25,25-25,-25 1,0-26,25-24,-25 0,24-1,1 1,-25 0,25 25,0-1,-25 26,0 24,25 0,-25 0,0 25,0 0,24 0,-24 0,25 0</inkml:trace>
  <inkml:trace contextRef="#ctx0" brushRef="#br0" timeOffset="416969.8493">4440 12402,'25'-24,"-25"-1,0 0,0 0,-25 0,25-24,-25-1,25 0,-25 26,-24-1,24 25,-25 0,1 25,-1 24,1 26,-1 24,25 25,0 0,25 0,0 25,25-50,0 25,49-25,1-24,-26-26,26 1,24-25,-25-25,1 0,-1-25,-24 0,-1 0,1 1,0-1,-25 25,-1-25,-24 0,0 25,0 0,25-25,-25 25</inkml:trace>
  <inkml:trace contextRef="#ctx0" brushRef="#br0" timeOffset="425861.3577">4018 13767,'0'-25,"0"-50,-24 26,24-1,-50-24,25 49,-24-25,24 50,-50 0,26 50,-1 0,0 24,1 25,24 25,0 0,0 0,25 25,0-25,0-25,25 25,0-49,0-1,24-24,-24-25,25-1,0-24,-26 0,26 0,-25-49,24 24,1 0,0-24</inkml:trace>
  <inkml:trace contextRef="#ctx0" brushRef="#br0" timeOffset="426377.3874">4390 14312,'0'0,"0"0,-24 0,-1 25,25 0,-50 25,50-26,-25 51,25-26,0 1,0 0,25-26,0 1,25 0,-26-50,1 0,25 1,-25-26,-25 25,24-24,-24-1,0 25,0 0,0 25,25 0,-25 25,25 25,0-25,0 24,-1 1,26-1,-25-24,0 0,-1-25,1-25,-25 0,25 1,-25-1,0-25,0 25,0 1,25-1,0 0,-25 0,49 25,-24 0,25 0,-25 0,-1-25</inkml:trace>
  <inkml:trace contextRef="#ctx0" brushRef="#br0" timeOffset="426757.4091">5085 13791,'0'0,"25"25,0 0,-25 25,24-1,1 26,0-1,0 50,0-50,-1 51,1-51,-25 0,25 1,0-50,0-1,-25-24,49-24,-49-26,50-24,-25-50,-1-1,26 1,0 0,-26 0,26-24,0 48,-26 26,1 0,0 24,0 0,-25 26,25-1,0 0</inkml:trace>
  <inkml:trace contextRef="#ctx0" brushRef="#br0" timeOffset="439966.1646">4242 5308,'0'0,"0"0,0 0,-25 25,25 0,0 24,-25-24,0 50,0-1,1 25,-1 0,0 1,0-1,25-25,-49 26,49-26,-50 25,50-49,-25-1,0 1,25 0,0-26,-24 1,24 0,0-25,-25 0</inkml:trace>
  <inkml:trace contextRef="#ctx0" brushRef="#br0" timeOffset="440353.1868">4192 5110,'0'0,"0"0,25 25,-25-1,25 1,-1 25,1 24,0 25,0-24,24 24,-24 25,0-25,0 25,24-24,-24-1,0-25,-25 25,25-49,-25 24,0-24,0 0,0-50,0 24,0 1,0-25,0 0</inkml:trace>
  <inkml:trace contextRef="#ctx0" brushRef="#br0" timeOffset="445945.5066">3572 5581,'-50'-74,"25"24,1 0,-1 26,0-1,25 0,0 25,0 25,0 0,25-1,0 51,-1-1,1 25,25 1,-25 24,24 0,-24 0,0 0,25-25,-26 0,1-24,0-1,0-24,-25-26,49 1,-49-25,25-25,0 1,25-51,-1 1,-24-25,25-25,-1 0,26 0,-26-25,1 0,-1 25,1 0,-25 49,24 1,-49 0,25 49,-25 0,25 25,-25 0,0 0,-25-25,25 25,-25 25,25-25,0 25,0-25,0 25,0-1,0 26,0 0,-24 24,-1 0,0 1,0 24,0 25,-24-25,-1 25,1 0,24-24,-25-1,1 0,24-49,0 24,25-49,-25 24,25-49,0 25,0-25,0 0,0-25,0 1,-25-1,25-25,-24 1,-1-26,0 1,0-25,0 24,1-49,-26 0,25 25,-24-25,-1 25,25-1,0 1,-24 25,24 24,0 1,25 24,-25 0,25 25,0 0,25 0,-25 50,25-1,0 26,-1 24,1 0,0 25,25 25,-25-25,-1 0,1 0,0-25,0 0,24-24,-24-26,0-24,25-25,-1 0,-24-49,25-1,24-24,-24-1,-1-24,26 25,-26-1,1 26,-1-26,-24 50,0 1,0-1,-25 25,-25 0,0 25</inkml:trace>
  <inkml:trace contextRef="#ctx0" brushRef="#br0" timeOffset="446389.532">1488 5259,'0'-50,"0"25,-25-24,25 49,0 0,-24 24,-1 26,0 24,-25 26,1 24,-1 0,25 24,-24 1,-1 0,1-25,24 25,0-50,0 0,0-24,25-75,-24 49,24-49,0-49,24-26,1 1,0-50</inkml:trace>
  <inkml:trace contextRef="#ctx0" brushRef="#br0" timeOffset="446592.5437">1240 5407,'50'-49,"-50"-26,25 51,-25 24,24 49,-24 26,0-1,25 25,-25 25,25 0,0 0,24 0,-24-24,0-1,0-25,0 1,-1-26,-24-24,0-25,-24 0</inkml:trace>
  <inkml:trace contextRef="#ctx0" brushRef="#br0" timeOffset="446725.5513">1141 6325,'-50'-25,"50"25,-24 0,48-24,26 24,24 0,-24-25,24 25,1-25,-1 25,-24 0</inkml:trace>
  <inkml:trace contextRef="#ctx0" brushRef="#br0" timeOffset="447161.5762">1191 7069,'0'0,"0"0,0 0,-25 75,25-26,-25 26,0 24,0 0,1 0,-1 25,0-24,0-1,25-25,25-24,0 0,24-26,26 1,-26-25,26 0,-1-25,-24 1,24-1,-24 25,-25-25,-1 25,1 0,0 0</inkml:trace>
  <inkml:trace contextRef="#ctx0" brushRef="#br0" timeOffset="447651.6042">1240 8880,'0'0,"0"0,0 0,0 25,0 0,25 24,-25 1,-25 24,25 1,0 24,0-25,0 26,-25-26,25 0,-24 1,24-26,0 1</inkml:trace>
  <inkml:trace contextRef="#ctx0" brushRef="#br0" timeOffset="448201.6357">1463 10145,'0'25,"0"-25,0 25,-24-25,-1 25,25-25,-75 74,26-49,-1 0,25-1,25-24,-49 25,74 0,-1-25,-24 0,25 25,0-25,0 25,-25-25,-50 99,1-25,-1 1,-24 24,24 0,25-25,0 1,50-1,25-49,24 0,25 0,1-50,24 25,-25-25,0 0,-24 0,-26 1,1 24</inkml:trace>
  <inkml:trace contextRef="#ctx0" brushRef="#br0" timeOffset="449125.6885">1116 13171,'0'0,"0"0,0 0,0 0,0 0,25-99,0 25,-25-1,25-24,-1 25,-24-50,25 24,-25 1,0 25,25-1,-25 1,0 24,0 25,25 25,-25 50,49 0,-49 24,50 1,-25 24,24 0,1 0,0-24,-1-1,-24-24,25-1,-1-49,-24 0,0-25,0 1,0-51,-25 1,24-25,-24-1,0 1,-24-25,24 25,-25 0,25 24,0 26,0-1,-25 50,25 0,25 0,0 25</inkml:trace>
  <inkml:trace contextRef="#ctx0" brushRef="#br0" timeOffset="454940.0211">1091 13990,'0'0,"0"0,0 0,0 0,0 0,0 0,0 0,0 0,0 0,25 49,0 1,0-25,24 24,-24 1,25 0,-25-1,-1 1,1 0,0-26,-25 1,25 0,-25 0,0-25,0 0,25 25,-25-25,0-25,0 0,0 0,0 0,24-24</inkml:trace>
  <inkml:trace contextRef="#ctx0" brushRef="#br0" timeOffset="455281.0406">1637 13816,'0'-25,"0"1,25-1,-25 25,0-25,0 25,0 25,-25 0,25 24,0 26,-25-1,0 50,1-25,-1 25,0 0,0 25,0-25,-24-25,49 1,-25-26,0 0,25-24,-25-25,25 0,0-1,0 1,0-25,-24-25,24 25</inkml:trace>
  <inkml:trace contextRef="#ctx0" brushRef="#br0" timeOffset="463023.4834">1687 14808,'0'50,"0"-25,0 0,-25-1,25 26,0-25,0 0,0-25,0 0,25 24,-25-24,25 0,-25-24,24 24,-24-25,25 25,-25-25,25 0,-25 0,0 25,0-24,0-1,0 25,0 0,-25-25,25 25,0 0,0 0,0 0,0-25,0 25,0 0,0 0,0 0,0-25,25 25,-25 0,25 0,-25 0,25 0,-25 0,0 0,24 0,-24 0,0 0,0-24</inkml:trace>
  <inkml:trace contextRef="#ctx0" brushRef="#br0" timeOffset="463594.5161">1984 14635,'0'25,"0"-1,0 1,0 0,0 0,0 0,0 24,0-24,0 25,0-26,-24 1,24 0,0 0,0-25,0 0,0 0,0 0,0-25,0 0,0-24,0 24,0 0,24-25,-24 1,0 24,25 0,0 0,-25 1,25-1</inkml:trace>
  <inkml:trace contextRef="#ctx0" brushRef="#br0" timeOffset="464098.5449">2505 13717,'0'-25,"0"0,0 1,-25 24,1-25,-26 25,25 0,-24 25,24-1,0 26,0-25,25 24,0 26,0-1,25-24,25 24,-26 1,1-1,25 0,-25 1,-1-1,1-24,0 24,-25-49,0 25,-25-1,25-24,-25 0,1-25,-1 0,25 0,-25 0,0 0,0 0,1 0,24-25,-25 0,25 1,0 24</inkml:trace>
  <inkml:trace contextRef="#ctx0" brushRef="#br0" timeOffset="468014.7689">14858 12055,'0'0,"0"0,0 0,0 0,-25 0,25 0,0 0,-25 0,1 0,-1 0,0 0,0 0,-24 25,-1-25,0 0,-24 0,24 0,-24 0,-1 25,1-25,0 0,-26 0,26 0,-25 0,0 0,-1-25,1 25,0 0,-25-25,25 25,-1-25,-24 0,0 1,0-1,0 25,0-25,25-25,-25 26,0-1,25 0,-25 0,25 25,-25-25,24 1,1-1,0 25,25 0,-26 0,26 0,-1 0,1 0,24 25,-24-1,24 1,1 0,-1 0,1 24,-1 1,0 0,1 24,24-24,0 24,-24 1,24-26,0 50,0-49,0 49,1-49,-1 24,25 25,0-49,0 24,25 1,-25-1,24-24,1 24,25-24,-1 0,1-1,0 1,24-1,0 1,1 0,-1-26,25 26,-24-25,24 0,25-1,-25-24,25 25,0-25,0 0,25 0,-25 0,0 0,25 0,0 0,0 0,0-25,-1 25,1 0,0 0,0-24,25 24,-26 0,26-25,0 25,-26 0,26 0,0-25,-25 25,24 0,1 0,-1 0,1 0,-25-25,25 25,-1 0,-24-25,25 25,-26-24,26 24,0-25,-25 25,-1 0,26-25,-25 25,0 0,24 0,-24 0,0 0,0 0,24 0,-24 0,0 0,25 0,-25 0,24 25,-24-25,0 0,0 0,0 0,-1 0,26 25,-50-25,25 0,0 0,-1 0,1 0,0 24,-25-24,25 0,0 0,0 0,-25 25,24-25,-23 0,23 25,-24-25,0 0,0 0,0-25,-24 25,-1 0,25-25,-25 1,0-1,-24-25,-1 25,1-24,-1-1,0 1,1-1,-50-25,24 1,-24 0,0-1,-25 26,0-26,0 1,-50 24,25-24,1 24,-51-24,26 49,-26-25,-24 1,25 24,-26 0,-24 0,0 1,-25-1,1 25,-26-25,25 25,-49 0,-1 0,26-25,-26 25,1 0,-25 0,24-25,1 25,-1 0,-24 0,25-25,-1 25,-24 0,24-24,-24 24,25 0,-25-25,24 25,1-25,-26 25,26-25,0 25,-26 0,26-25,-1 25,26 0,-26-24,1 24,24 0,1 0,-1 0,0 0,26 0,-1 0,0 0,25 0,0 0,25 24,24-24,1 0,-1 0,51 0,-26 0</inkml:trace>
  <inkml:trace contextRef="#ctx0" brushRef="#br0" timeOffset="519475.7123">22647 7516,'0'0,"0"0,0 0,0 0,0 0,0 0,0 0,-25 0,25 0,0-25,-25 0,0 25,25-25,-25 1,1-1,-1 25,0-25,-25 0,26 0,-1 1,-25-1,25 0,-24 0,24 0,-25 25,26-24,-26-1,25 25,-24-25,-1 25,0-25,1 25,-1-25,1 25,-1 0,0-24,25 24,-24 0,-1 0,25 0,1 0,-26 0,25 0,-24 0,24 0,0 24,-25-24,26 25,-1 0,0 0,-25 0,26-1,-1 1,0 0,0 0,0 24,1-24,-1 0,25 0,-25 24,25-24,-25 0,25 0,0 0,-25-1,25 1,0 0,0 25,-24-50,24 24,0 1,0 0,24 0,-24 0,0-1,0 1,0 0,0 0,25 0,-25-1,0 1,25 0,-25 0,25 0,-25 24,25-24,-1 0,-24 0,25-25,0 25,0-1,0 1,24-25,-24 25,25 0,-1-25,1 25,-1-1,1-24,0 0,24 25,-24-25,-1 25,1-25,0 0,-1 25,1-25,-1 0,1 25,0-25,-1 24,1-24,-1 25,1-25,24 25,-49-25,50 0,-26 25,1-25,-1 25,26-25,-26 24,1-24,25 0,-26 0,1 0,24 0,-24-24,-1 24,26-25,-26 0,1 25,0-25,-1-24,1 24,-25-25,-1 25,26-24,-25-1,0-24,-1 24,1-24,-25 24,0-24,0 24,0-24,0-1,-25 26,1-1,-1-24,0 24,0 0,-24 1,24-1,-25 1,1-1,-1 0,0 26,1-26,-26 25,26 0,-26 1,26 24,-26 0,26 0,-26 0,1 0,24 24,1 1,-1-25,0 25,1 0,24-25,0 0,25 25,-25-25,25 0,0 0,0 0,0 0,0-25</inkml:trace>
  <inkml:trace contextRef="#ctx0" brushRef="#br0" timeOffset="566795.4189">6697 5308,'25'-49,"0"24,0 0,-25 0,0 25,0 0,0 25,-25 0,0 24,0 26,0 24,1 0,-26 0,25 25,-24 1,-1-26,0 0,26 0,-1-24,0-1,0-49,0 0,25-1,0-24,0-49,0 24,25-49</inkml:trace>
  <inkml:trace contextRef="#ctx0" brushRef="#br0" timeOffset="567005.4309">6623 5259,'0'0,"25"24,-25 26,24 24,1 1,0-1,0 50,0-49,24 49,-24-50,25 25,-25-24,-1-1,1-49,0 0,-25-25</inkml:trace>
  <inkml:trace contextRef="#ctx0" brushRef="#br0" timeOffset="567150.4392">6623 6102,'-25'0,"25"0,25 25,0-25,24 0,-24 25,49-25,-24 0,-25 0,25 0</inkml:trace>
  <inkml:trace contextRef="#ctx0" brushRef="#br0" timeOffset="567675.4692">6648 7119,'0'25,"0"0,0-1,0 1,-25 25,0 24,0-24,0 24,1 1,24 24,-25-25,0-24,50 24,-25-24,25-25,24-1,1 1,-1-25,1 25,24-50,1 25,-25 0,-1 0,1-25,-1 25</inkml:trace>
  <inkml:trace contextRef="#ctx0" brushRef="#br0" timeOffset="582596.3226">6548 8880,'0'25,"0"0,-24 24,24 1,0 24,-25 1,0-1,25 1,-25-26,0 1,25-1,0-24,0 0,-24 0,24-25,0 25,0-25</inkml:trace>
  <inkml:trace contextRef="#ctx0" brushRef="#br0" timeOffset="583127.353">6375 10368,'0'0,"0"50,0-25,0 24,-25 26,25-1,0 1,0 24,0-50,25 26,0-26,-1-24,26 0,0-25,24-25,-24-24,-1-1,1-24,-1 24,1-49,-25 24,0-24,-25 25,0 24,0-24,0 74,0 0</inkml:trace>
  <inkml:trace contextRef="#ctx0" brushRef="#br0" timeOffset="583687.385">6747 11782,'0'25,"25"25,-25-1,0 26,0 24,24 0,-24 25,-24-25,24-24,0 24,-25-49,25-1,-25-24,0-25,0-25,1-24,-1-1,0-49,0 0,0-25,1-1,24-23,24 24,1 24,0 1,49 50,-24-1,24 25,1 25,-1 25,-24 0,0 24,-50 1,24 24,-48-24,-1 24,0 1,-25-50,1 24,24-24,0 25,0-50</inkml:trace>
  <inkml:trace contextRef="#ctx0" brushRef="#br0" timeOffset="584310.4207">6821 13519,'0'49,"0"1,0 49,0 0,0 0,0 25,0-24,0-1,0 0,-25-24,25-26,-24 1,24-25,0-25,-25-50,0 0,25-24,0-25,0-25,0-25,0 25,0-25,25 25,0 0,24 25,1 24,-25 26,24 49,1 0,0 0,-1 25,-24 24,0 1,0-1,-50 1,0 24,0-24,-24 0,-1-26,25 1,-24 0,-1-25,25-50,0 1</inkml:trace>
  <inkml:trace contextRef="#ctx0" brushRef="#br0" timeOffset="585391.4824">7863 4837,'-25'-50,"-24"1,-26-1,-24 25,0 0,-25 1,-25-1,-25 25,26 25,-1-1,-25 1,50 25,0-1,25 1,0 49,24 1,26 24,24 24,0 26,25 24,0 26,25-1,0 25,-1 50,1 24,-25 25,0 25,0 25,0 25,0 0,-25 24,1 1,-1 24,25-25,-25-24,0 0,25-25,0 0,0-50,0 0,25-49,-25-1,25-24,-25-50,25 1,-25-51,24 1,-24-50,25 0,-25-25,25-24,0-1,24-24,1-1,0-24,24 0,0 0,26-25,24 25,-25-25,25 0,-50 24,50-24,-49 0,-1 25,-24-25,-1 0,-24 0,0-25,0-24,-25-26,25-24,-25-25,24-50,1-24,0-50,-25-50,25-49,0-25,-1-50,1-24,0-26,-25-48,0-1,0-25,-25-25,0 51,25-26,-24 25,-1 25,25 49,0 26,-25 49,25 49,0 75,0 50,0 74,25 74</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4-22T21:13:53.760"/>
    </inkml:context>
    <inkml:brush xml:id="br0">
      <inkml:brushProperty name="width" value="0.05292" units="cm"/>
      <inkml:brushProperty name="height" value="0.05292" units="cm"/>
      <inkml:brushProperty name="color" value="#FF0000"/>
    </inkml:brush>
  </inkml:definitions>
  <inkml:trace contextRef="#ctx0" brushRef="#br0">23284 6720,'0'0,"0"0,0 0,0 0,0 0,0 0,0-26,0 26,-27 0,27 0,0 0,0 0,-26 26,26-26,0 0,0 0,0 0,0 0,0 0,26 0,1 0,-27 0,26 0,1 0,-1 0,27 0,-27-26,1 26,-1 0,1 0,-1 0,1 0,-27 0,26 0,1 0,-27 26,26 1,-26 26,27-27,-1 27,-26 27,26 25,-26 1,27-26,-1 52,-26 0,27-26,-27 26,0-26,0 0,0 0,0 0,0-27,-27 0,27-26,0 0,-26 0,26-26,0-1,0 1,0-1,0-26,0 0,0 0,0 0,0 0,0 0,-27 0,1 0,-27 0,0 0,0 0,-26 0,26 0,0 0,0 0,27 26,-1-26,27 27,0-27,27 26,-27-26</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4-22T21:15:43.123"/>
    </inkml:context>
    <inkml:brush xml:id="br0">
      <inkml:brushProperty name="width" value="0.05292" units="cm"/>
      <inkml:brushProperty name="height" value="0.05292" units="cm"/>
      <inkml:brushProperty name="color" value="#FF0000"/>
    </inkml:brush>
  </inkml:definitions>
  <inkml:trace contextRef="#ctx0" brushRef="#br0">22781 8678,'-26'0,"26"0,0 0,-27 0,27 0,27 0,-1-26,27 26,0 0,0-27,26 27,0-26,27 26,-26 0,-1 0,0 0,1 0,-27 0,-27 0,1 0,-1 0,1 0,-27 0,0-26,0 26,0 0</inkml:trace>
  <inkml:trace contextRef="#ctx0" brushRef="#br0" timeOffset="4958.2836">4551 10266,'-26'0,"-1"0,1 0,-1 0,-26 0,53 0,-52 0,52 0,-27-27,27 27,0 0,0 0,0-26,0 26,0 0,27 0,25 0,-25-27,26 27,0 0,26-26,0 26,-26 0,53 0,-26-26,25 26,-25 0,-1 0,27 0,-27 0,1-27,-1 27,-26 0,0 0,0-26,0 26,-27 0,1 0,-1 0,-26-27,27 54,-27-54,26 27,-26 0,-26-26,26 26</inkml:trace>
  <inkml:trace contextRef="#ctx0" brushRef="#br0" timeOffset="5535.3166">4498 10239,'-26'0,"26"0,-27 27,27-27,0 0,0 26,0-26,27 27,-27-27,26 0,1 0,26 0,0 0,-1 0,1 0,-26 0,52 0,-26 0,0 0,26 0,1 0,-1-27,-26 27,0 0,26 0,-26-26,0 26,27 0,-54 0,27 0,0 0,-27-27,1 27,-1 0,1 0,-27 0,26 0,1 0,-1 0,-26 0,0 0,27-26,-27 26,0 0,0 0,0 0,-27 0</inkml:trace>
  <inkml:trace contextRef="#ctx0" brushRef="#br0" timeOffset="10013.5727">23416 7408,'-26'-26,"-1"-1,1 1,-1 26,1-26,-27 26,0-27,0 1,0-1,-26 27,-1-26,27-1,-52 27,25 0,-26-26,27 26,-27 0,27 0,-27 0,0 0,27 0,-27 26,53-26,-26 27,-1-1,1 1,-1-1,28 1,-1-1,0 27,0 0,0 0,0 0,0 0,27-1,-1 1,27-26,0 26,0-27,27 27,-1-26,0-1,27 27,27-53</inkml:trace>
  <inkml:trace contextRef="#ctx0" brushRef="#br0" timeOffset="10888.6228">22490 11695,'-53'26,"0"-26,-26 0,26 0,0-26,-26 26,26-27,-27 27,1-26,26 26,-26 0,-27-27,26 27,1 0,0 0,-1 0,1 27,-1-27,-25 0,25 26,27 1,-26 26,26-27,0 27,0-27,0 54,0-27,27 0,-1-1,1 1,0 0,26 0,0 0,0-26,0-1,26 27,0-27,1 1,26-27,-27 26,27 1,0-27</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4-22T21:16:14.705"/>
    </inkml:context>
    <inkml:brush xml:id="br0">
      <inkml:brushProperty name="width" value="0.05292" units="cm"/>
      <inkml:brushProperty name="height" value="0.05292" units="cm"/>
      <inkml:brushProperty name="color" value="#FF0000"/>
    </inkml:brush>
  </inkml:definitions>
  <inkml:trace contextRef="#ctx0" brushRef="#br0">2911 15081,'0'0,"0"0,26 27,1-27,-1 26,1-26,52-26,-26 26,53 0,-27-27,53 27,27-26,-27 26,1 0,25 0,1 0,-26 0,-28 0,1 0,-26 0,-1 0,-53 0,1 0,-27 0,0 0,26-27,-52 1</inkml:trace>
  <inkml:trace contextRef="#ctx0" brushRef="#br0" timeOffset="3491.1997">2540 1720,'-53'-27,"27"1,-53 26,26 0,0 0,-27 0,27 0,-26 26,0-26,-1 27,1 26,0-27,-1 1,1 26,-1-1,1 1,0 0,-1 27,1-27,0 26,26 0,0 1,0 26,26-27,27 27,-26 0,52-1,1-25,-1 26,27-27,27 27,-1-27,27 1,0-1,-1-26,54 26,0-52,0 26,26-53,0 26,27-26,-1-26,1-1,26-26,-26 0,0-26,-1 0,-26-1,1-26,-54 27,-26-27,0 0,-27 1,-53-1,1 26,-80-26,0 27,-26 0,-54-1,1 1,-53 26,0 0,-27 27,0-27,1 26,-1 1,27-1,0 1,26-1,27 1,26-27</inkml:trace>
  <inkml:trace contextRef="#ctx0" brushRef="#br0" timeOffset="3996.2286">1773 2328,'0'0,"-26"27,-1-27,-26 26,27-26,-27 53,0-26,26 26,-25-1,25 1,27 0,0 27,27-54,-1 27,27-26,26-27,1 0,26 0,-27-27,0 1,1-27,-27 0,-27 0,-26 0,-26 0,-27 0,0 27,-27-1,27 1,1-1,-1 27,0 0,53 0,0-26</inkml:trace>
  <inkml:trace contextRef="#ctx0" brushRef="#br0" timeOffset="4390.2512">2064 2143,'53'0,"-53"-26,26-1,1 54,-27-27,0 26,0 1,0-1,0 27,-27 0,27 26,0-26,0 0,-26-26,26 25,0-25,0-1,0-26,26-26,1 26,-1-27,1 27,26 0,0 0,-27 0,27 0,-26 27,-1-1,0 27,-26-53,0 53,0-26,-26-27,-27 26,27-26,-27 0,26 0,-26 0,27 0,-27-26,53 26,0-27,0 1,0-1,26 1</inkml:trace>
  <inkml:trace contextRef="#ctx0" brushRef="#br0" timeOffset="4623.2645">2487 2699,'27'26,"-1"1,-26-1,27 27,-27-26,0 25,0-25,26 26,-26 0,-26-27,26 1,0-1,-27 1,27-1,-26-26,26 0,-27 0,1-53,26 27,-26-27</inkml:trace>
  <inkml:trace contextRef="#ctx0" brushRef="#br0" timeOffset="4733.2708">2355 2355,'0'0,"27"0,-1 0,1 0</inkml:trace>
  <inkml:trace contextRef="#ctx0" brushRef="#br0" timeOffset="5020.2872">2752 2672,'26'0,"1"0,26 0,-27-26,1-1,26 1,-27-1,-26 1,0 0,-26 26,-1-27,1 54,-1-1,-26 0,0 27,1 0,25 0,1 0,26 27,0-54,26 27,1-53,25 26,1-26,0 0,-26-26</inkml:trace>
  <inkml:trace contextRef="#ctx0" brushRef="#br0" timeOffset="5286.3024">3281 2593,'0'0,"-26"0,-1 0,-26 26,27-26,-1 27,1-1,0 27,26-26,0-1,26 1,0-1,1-26,26 0,26 0,-26-26,0-27</inkml:trace>
  <inkml:trace contextRef="#ctx0" brushRef="#br0" timeOffset="5455.3121">3810 2249,'0'-26,"0"26,27 26,-54 0,27 27,0 27,0-1,0 0,0-26,0 27,0-27,0 0,0-27,0-26</inkml:trace>
  <inkml:trace contextRef="#ctx0" brushRef="#br0" timeOffset="5580.3192">3599 2672,'-27'0,"27"-26,27 26,-1 0,1 0,26 0,-1 0,1-27,27 27</inkml:trace>
  <inkml:trace contextRef="#ctx0" brushRef="#br0" timeOffset="6120.3501">3228 4048,'0'0,"0"0,0 0,-26 0,26 27,0-1,0 1,-27 25,27-25,0 52,0-26,0 27,0-1,27-26,-27 26,26-26,-26 0,27-26,-1 25,-26-52</inkml:trace>
  <inkml:trace contextRef="#ctx0" brushRef="#br0" timeOffset="6392.3657">3017 4604,'0'53,"-27"-27,54 27,-27-26,26 25,-26-25,27 26,-1-27,0 1,1-1,-1-52,1 26,-1-27,27 1,-26-27,-1 26,27-25,-27-1,27 26,-26 1,-1-1,-26 27</inkml:trace>
  <inkml:trace contextRef="#ctx0" brushRef="#br0" timeOffset="14663.8388">12012 6720,'27'0,"52"0,-26 0,53-26,-27 26,54 0,-1-26,27 26,-27-27,0 27,1-26,-28 26,-25 0,-1 0,-26 0,-26 0,-1 0,-26 0,0 0,-26 0,26 0,-27 26,1-26</inkml:trace>
  <inkml:trace contextRef="#ctx0" brushRef="#br0" timeOffset="16626.9511">16431 5450,'-53'0,"0"-26,0 26,0-26,27 26,-1 0,1-27,26 27,0 27,0-1,26 0,1 1,-1 26,1 0,-1 26,1 27,-1 0,1 26,-27 0,26 1,-26 25,0 1,0 0,0-27,-26 53,26-26,-27-27,1 27,-1 0,27-27,-26 27,-1-53,1 0,26-27,-27 0,27 1,0-54,27 27,26-26,-27-27,27 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4-22T21:17:05.568"/>
    </inkml:context>
    <inkml:brush xml:id="br0">
      <inkml:brushProperty name="width" value="0.05292" units="cm"/>
      <inkml:brushProperty name="height" value="0.05292" units="cm"/>
      <inkml:brushProperty name="color" value="#FF0000"/>
    </inkml:brush>
  </inkml:definitions>
  <inkml:trace contextRef="#ctx0" brushRef="#br0">23919 12462,'0'0,"0"0,26-27,1 1,26 0,-1-1,28-26,-27 0,53 0,-54 27,28-27,-1 0,1 0,-27 27,-1-1,-25 1,-27 26,26-27,-26 27,0 0</inkml:trace>
  <inkml:trace contextRef="#ctx0" brushRef="#br0" timeOffset="256.0146">24025 12541,'-27'0,"27"0,0 0,53 0,-27-26,27-1,0 1,27-1,-27-25,26-1,27 26,-27-26,1 27,-28-1,1 27,0-26,-26 26,-1 0,-26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39"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430423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a:xfrm>
            <a:off x="1150938" y="692150"/>
            <a:ext cx="4556125" cy="3416300"/>
          </a:xfrm>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150938" y="692150"/>
            <a:ext cx="4556125" cy="3416300"/>
          </a:xfrm>
          <a:ln/>
        </p:spPr>
      </p:sp>
      <p:sp>
        <p:nvSpPr>
          <p:cNvPr id="1198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Show that page!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a:xfrm>
            <a:off x="1150938" y="692150"/>
            <a:ext cx="4556125" cy="3416300"/>
          </a:xfrm>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noTextEdit="1"/>
          </p:cNvSpPr>
          <p:nvPr>
            <p:ph type="sldImg"/>
          </p:nvPr>
        </p:nvSpPr>
        <p:spPr>
          <a:xfrm>
            <a:off x="1150938" y="692150"/>
            <a:ext cx="4556125" cy="3416300"/>
          </a:xfrm>
          <a:ln/>
        </p:spPr>
      </p:sp>
      <p:sp>
        <p:nvSpPr>
          <p:cNvPr id="1218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a:xfrm>
            <a:off x="1150938" y="692150"/>
            <a:ext cx="4556125" cy="3416300"/>
          </a:xfrm>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a:xfrm>
            <a:off x="1150938" y="692150"/>
            <a:ext cx="4556125" cy="3416300"/>
          </a:xfrm>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a:xfrm>
            <a:off x="1150938" y="692150"/>
            <a:ext cx="4556125" cy="3416300"/>
          </a:xfrm>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a:xfrm>
            <a:off x="1150938" y="692150"/>
            <a:ext cx="4556125" cy="3416300"/>
          </a:xfrm>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a:xfrm>
            <a:off x="1150938" y="692150"/>
            <a:ext cx="4556125" cy="3416300"/>
          </a:xfrm>
          <a:ln/>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a:xfrm>
            <a:off x="1150938" y="692150"/>
            <a:ext cx="4556125" cy="3416300"/>
          </a:xfrm>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noTextEdit="1"/>
          </p:cNvSpPr>
          <p:nvPr>
            <p:ph type="sldImg"/>
          </p:nvPr>
        </p:nvSpPr>
        <p:spPr>
          <a:xfrm>
            <a:off x="1150938" y="692150"/>
            <a:ext cx="4556125" cy="3416300"/>
          </a:xfrm>
          <a:ln/>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a:xfrm>
            <a:off x="1150938" y="692150"/>
            <a:ext cx="4556125" cy="3416300"/>
          </a:xfrm>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noTextEdit="1"/>
          </p:cNvSpPr>
          <p:nvPr>
            <p:ph type="sldImg"/>
          </p:nvPr>
        </p:nvSpPr>
        <p:spPr>
          <a:xfrm>
            <a:off x="1150938" y="692150"/>
            <a:ext cx="4556125" cy="3416300"/>
          </a:xfrm>
          <a:ln/>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noTextEdit="1"/>
          </p:cNvSpPr>
          <p:nvPr>
            <p:ph type="sldImg"/>
          </p:nvPr>
        </p:nvSpPr>
        <p:spPr>
          <a:xfrm>
            <a:off x="1150938" y="692150"/>
            <a:ext cx="4556125" cy="3416300"/>
          </a:xfrm>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noTextEdit="1"/>
          </p:cNvSpPr>
          <p:nvPr>
            <p:ph type="sldImg"/>
          </p:nvPr>
        </p:nvSpPr>
        <p:spPr>
          <a:xfrm>
            <a:off x="1150938" y="692150"/>
            <a:ext cx="4556125" cy="3416300"/>
          </a:xfrm>
          <a:ln/>
        </p:spPr>
      </p:sp>
      <p:sp>
        <p:nvSpPr>
          <p:cNvPr id="129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a:xfrm>
            <a:off x="1150938" y="692150"/>
            <a:ext cx="4556125" cy="3416300"/>
          </a:xfrm>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a:xfrm>
            <a:off x="1150938" y="692150"/>
            <a:ext cx="4556125" cy="3416300"/>
          </a:xfrm>
          <a:solidFill>
            <a:srgbClr val="FFFFFF"/>
          </a:solidFill>
          <a:ln/>
        </p:spPr>
      </p:sp>
      <p:sp>
        <p:nvSpPr>
          <p:cNvPr id="106499"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altLang="en-US" smtClean="0"/>
              <a:t>Java's libraries are comprehensive and huge…  [POSTER] – two versions ago</a:t>
            </a:r>
          </a:p>
          <a:p>
            <a:pPr>
              <a:spcBef>
                <a:spcPct val="50000"/>
              </a:spcBef>
            </a:pPr>
            <a:r>
              <a:rPr lang="en-US" altLang="en-US" smtClean="0"/>
              <a:t>We don't teach them explicitly, actually, but it's always good to keep in mind that they're there…</a:t>
            </a:r>
          </a:p>
          <a:p>
            <a:pPr>
              <a:spcBef>
                <a:spcPct val="50000"/>
              </a:spcBef>
            </a:pPr>
            <a:r>
              <a:rPr lang="en-US" altLang="en-US" smtClean="0"/>
              <a:t>story about balance 			(Lenovo's Mr. Challener)</a:t>
            </a:r>
          </a:p>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a:xfrm>
            <a:off x="1150938" y="692150"/>
            <a:ext cx="4556125" cy="3416300"/>
          </a:xfrm>
          <a:solidFill>
            <a:srgbClr val="FFFFFF"/>
          </a:solidFill>
          <a:ln/>
        </p:spPr>
      </p:sp>
      <p:sp>
        <p:nvSpPr>
          <p:cNvPr id="106499"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altLang="en-US" smtClean="0"/>
              <a:t>Java's libraries are comprehensive and huge…  [POSTER] – two versions ago</a:t>
            </a:r>
          </a:p>
          <a:p>
            <a:pPr>
              <a:spcBef>
                <a:spcPct val="50000"/>
              </a:spcBef>
            </a:pPr>
            <a:r>
              <a:rPr lang="en-US" altLang="en-US" smtClean="0"/>
              <a:t>We don't teach them explicitly, actually, but it's always good to keep in mind that they're there…</a:t>
            </a:r>
          </a:p>
          <a:p>
            <a:pPr>
              <a:spcBef>
                <a:spcPct val="50000"/>
              </a:spcBef>
            </a:pPr>
            <a:r>
              <a:rPr lang="en-US" altLang="en-US" smtClean="0"/>
              <a:t>story about balance 			(Lenovo's Mr. Challener)</a:t>
            </a:r>
          </a:p>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a:xfrm>
            <a:off x="1150938" y="692150"/>
            <a:ext cx="4556125" cy="3416300"/>
          </a:xfrm>
          <a:solidFill>
            <a:srgbClr val="FFFFFF"/>
          </a:solidFill>
          <a:ln/>
        </p:spPr>
      </p:sp>
      <p:sp>
        <p:nvSpPr>
          <p:cNvPr id="107523"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altLang="en-US" smtClean="0"/>
              <a:t>Java's libraries are comprehensive and huge…  [POSTER] – two versions ago</a:t>
            </a:r>
          </a:p>
          <a:p>
            <a:pPr>
              <a:spcBef>
                <a:spcPct val="50000"/>
              </a:spcBef>
            </a:pPr>
            <a:r>
              <a:rPr lang="en-US" altLang="en-US" smtClean="0"/>
              <a:t>We don't teach them explicitly, actually, but it's always good to keep in mind that they're there…</a:t>
            </a:r>
          </a:p>
          <a:p>
            <a:pPr>
              <a:spcBef>
                <a:spcPct val="50000"/>
              </a:spcBef>
            </a:pPr>
            <a:r>
              <a:rPr lang="en-US" altLang="en-US" smtClean="0"/>
              <a:t>story about balance 			(Lenovo's Mr. Challener)</a:t>
            </a:r>
          </a:p>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a:xfrm>
            <a:off x="1150938" y="692150"/>
            <a:ext cx="4556125" cy="3416300"/>
          </a:xfrm>
          <a:solidFill>
            <a:srgbClr val="FFFFFF"/>
          </a:solidFill>
          <a:ln/>
        </p:spPr>
      </p:sp>
      <p:sp>
        <p:nvSpPr>
          <p:cNvPr id="108547" name="Rectangle 3"/>
          <p:cNvSpPr>
            <a:spLocks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a:xfrm>
            <a:off x="1150938" y="692150"/>
            <a:ext cx="4556125" cy="3416300"/>
          </a:xfrm>
          <a:solidFill>
            <a:srgbClr val="FFFFFF"/>
          </a:solidFill>
          <a:ln/>
        </p:spPr>
      </p:sp>
      <p:sp>
        <p:nvSpPr>
          <p:cNvPr id="110595" name="Rectangle 3"/>
          <p:cNvSpPr>
            <a:spLocks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a:xfrm>
            <a:off x="1150938" y="692150"/>
            <a:ext cx="4556125" cy="3416300"/>
          </a:xfrm>
          <a:solidFill>
            <a:srgbClr val="FFFFFF"/>
          </a:solidFill>
          <a:ln/>
        </p:spPr>
      </p:sp>
      <p:sp>
        <p:nvSpPr>
          <p:cNvPr id="107523"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altLang="en-US" smtClean="0"/>
              <a:t>Java's libraries are comprehensive and huge…  [POSTER] – two versions ago</a:t>
            </a:r>
          </a:p>
          <a:p>
            <a:pPr>
              <a:spcBef>
                <a:spcPct val="50000"/>
              </a:spcBef>
            </a:pPr>
            <a:r>
              <a:rPr lang="en-US" altLang="en-US" smtClean="0"/>
              <a:t>We don't teach them explicitly, actually, but it's always good to keep in mind that they're there…</a:t>
            </a:r>
          </a:p>
          <a:p>
            <a:pPr>
              <a:spcBef>
                <a:spcPct val="50000"/>
              </a:spcBef>
            </a:pPr>
            <a:r>
              <a:rPr lang="en-US" altLang="en-US" smtClean="0"/>
              <a:t>story about balance 			(Lenovo's Mr. Challener)</a:t>
            </a:r>
          </a:p>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a:xfrm>
            <a:off x="1150938" y="692150"/>
            <a:ext cx="4556125" cy="3416300"/>
          </a:xfrm>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sibling syndrome: need to have it even though there's no interest is using it (siblings: c, c++)</a:t>
            </a:r>
          </a:p>
          <a:p>
            <a:r>
              <a:rPr lang="en-US" altLang="en-US" smtClean="0"/>
              <a:t>missing two? true/false??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noTextEdit="1"/>
          </p:cNvSpPr>
          <p:nvPr>
            <p:ph type="sldImg"/>
          </p:nvPr>
        </p:nvSpPr>
        <p:spPr>
          <a:xfrm>
            <a:off x="1150938" y="692150"/>
            <a:ext cx="4556125" cy="3416300"/>
          </a:xfrm>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noTextEdit="1"/>
          </p:cNvSpPr>
          <p:nvPr>
            <p:ph type="sldImg"/>
          </p:nvPr>
        </p:nvSpPr>
        <p:spPr>
          <a:xfrm>
            <a:off x="1150938" y="692150"/>
            <a:ext cx="4556125" cy="3416300"/>
          </a:xfrm>
          <a:solidFill>
            <a:srgbClr val="FFFFFF"/>
          </a:solidFill>
          <a:ln/>
        </p:spPr>
      </p:sp>
      <p:sp>
        <p:nvSpPr>
          <p:cNvPr id="135171" name="Rectangle 3"/>
          <p:cNvSpPr>
            <a:spLocks noChangeArrowheads="1"/>
          </p:cNvSpPr>
          <p:nvPr>
            <p:ph type="body" idx="1"/>
          </p:nvPr>
        </p:nvSpPr>
        <p:spPr>
          <a:solidFill>
            <a:srgbClr val="FFFFFF"/>
          </a:solidFill>
          <a:ln>
            <a:solidFill>
              <a:srgbClr val="000000"/>
            </a:solidFill>
          </a:ln>
        </p:spPr>
        <p:txBody>
          <a:bodyPr/>
          <a:lstStyle/>
          <a:p>
            <a:r>
              <a:rPr lang="en-US" altLang="en-US" smtClean="0"/>
              <a:t>(9) update is being called when the window is made visible, etc…</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a:xfrm>
            <a:off x="1150938" y="692150"/>
            <a:ext cx="4556125" cy="3416300"/>
          </a:xfrm>
          <a:solidFill>
            <a:srgbClr val="FFFFFF"/>
          </a:solidFill>
          <a:ln/>
        </p:spPr>
      </p:sp>
      <p:sp>
        <p:nvSpPr>
          <p:cNvPr id="109571" name="Rectangle 3"/>
          <p:cNvSpPr>
            <a:spLocks noChangeArrowheads="1"/>
          </p:cNvSpPr>
          <p:nvPr>
            <p:ph type="body" idx="1"/>
          </p:nvPr>
        </p:nvSpPr>
        <p:spPr>
          <a:solidFill>
            <a:srgbClr val="FFFFFF"/>
          </a:solidFill>
          <a:ln>
            <a:solidFill>
              <a:srgbClr val="000000"/>
            </a:solidFill>
          </a:ln>
        </p:spPr>
        <p:txBody>
          <a:bodyPr/>
          <a:lstStyle/>
          <a:p>
            <a:r>
              <a:rPr lang="en-US" altLang="en-US" smtClean="0"/>
              <a:t>What's missing is the cast!!! Hooray!</a:t>
            </a:r>
          </a:p>
          <a:p>
            <a:r>
              <a:rPr lang="en-US" altLang="en-US" smtClean="0"/>
              <a:t>No more classCastExceptions!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a:xfrm>
            <a:off x="1150938" y="692150"/>
            <a:ext cx="4556125" cy="3416300"/>
          </a:xfrm>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noTextEdit="1"/>
          </p:cNvSpPr>
          <p:nvPr>
            <p:ph type="sldImg"/>
          </p:nvPr>
        </p:nvSpPr>
        <p:spPr>
          <a:xfrm>
            <a:off x="1150938" y="692150"/>
            <a:ext cx="4556125" cy="3416300"/>
          </a:xfrm>
          <a:solidFill>
            <a:srgbClr val="FFFFFF"/>
          </a:solidFill>
          <a:ln/>
        </p:spPr>
      </p:sp>
      <p:sp>
        <p:nvSpPr>
          <p:cNvPr id="133123" name="Rectangle 3"/>
          <p:cNvSpPr>
            <a:spLocks noChangeArrowheads="1"/>
          </p:cNvSpPr>
          <p:nvPr>
            <p:ph type="body" idx="1"/>
          </p:nvPr>
        </p:nvSpPr>
        <p:spPr>
          <a:solidFill>
            <a:srgbClr val="FFFFFF"/>
          </a:solidFill>
          <a:ln>
            <a:solidFill>
              <a:srgbClr val="000000"/>
            </a:solidFill>
          </a:ln>
        </p:spPr>
        <p:txBody>
          <a:bodyPr/>
          <a:lstStyle/>
          <a:p>
            <a:r>
              <a:rPr lang="en-US" altLang="en-US" smtClean="0"/>
              <a:t>(9) update is being called when the window is made visible, etc…</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noTextEdit="1"/>
          </p:cNvSpPr>
          <p:nvPr>
            <p:ph type="sldImg"/>
          </p:nvPr>
        </p:nvSpPr>
        <p:spPr>
          <a:xfrm>
            <a:off x="1150938" y="692150"/>
            <a:ext cx="4556125" cy="3416300"/>
          </a:xfrm>
          <a:solidFill>
            <a:srgbClr val="FFFFFF"/>
          </a:solidFill>
          <a:ln/>
        </p:spPr>
      </p:sp>
      <p:sp>
        <p:nvSpPr>
          <p:cNvPr id="134147" name="Rectangle 3"/>
          <p:cNvSpPr>
            <a:spLocks noChangeArrowheads="1"/>
          </p:cNvSpPr>
          <p:nvPr>
            <p:ph type="body" idx="1"/>
          </p:nvPr>
        </p:nvSpPr>
        <p:spPr>
          <a:solidFill>
            <a:srgbClr val="FFFFFF"/>
          </a:solidFill>
          <a:ln>
            <a:solidFill>
              <a:srgbClr val="000000"/>
            </a:solidFill>
          </a:ln>
        </p:spPr>
        <p:txBody>
          <a:bodyPr/>
          <a:lstStyle/>
          <a:p>
            <a:r>
              <a:rPr lang="en-US" altLang="en-US" smtClean="0"/>
              <a:t>(9) update is being called when the window is made visible, etc…</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noTextEdit="1"/>
          </p:cNvSpPr>
          <p:nvPr>
            <p:ph type="sldImg"/>
          </p:nvPr>
        </p:nvSpPr>
        <p:spPr>
          <a:xfrm>
            <a:off x="1150938" y="692150"/>
            <a:ext cx="4556125" cy="3416300"/>
          </a:xfrm>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noTextEdit="1"/>
          </p:cNvSpPr>
          <p:nvPr>
            <p:ph type="sldImg"/>
          </p:nvPr>
        </p:nvSpPr>
        <p:spPr>
          <a:xfrm>
            <a:off x="1150938" y="692150"/>
            <a:ext cx="4556125" cy="3416300"/>
          </a:xfrm>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noTextEdit="1"/>
          </p:cNvSpPr>
          <p:nvPr>
            <p:ph type="sldImg"/>
          </p:nvPr>
        </p:nvSpPr>
        <p:spPr>
          <a:xfrm>
            <a:off x="1150938" y="692150"/>
            <a:ext cx="4556125" cy="3416300"/>
          </a:xfrm>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26"/>
          <p:cNvSpPr>
            <a:spLocks noChangeArrowheads="1" noTextEdit="1"/>
          </p:cNvSpPr>
          <p:nvPr>
            <p:ph type="sldImg"/>
          </p:nvPr>
        </p:nvSpPr>
        <p:spPr>
          <a:xfrm>
            <a:off x="1150938" y="692150"/>
            <a:ext cx="4556125" cy="3416300"/>
          </a:xfrm>
          <a:ln/>
        </p:spPr>
      </p:sp>
      <p:sp>
        <p:nvSpPr>
          <p:cNvPr id="144387"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a:xfrm>
            <a:off x="1150938" y="692150"/>
            <a:ext cx="4556125" cy="3416300"/>
          </a:xfrm>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sibling syndrome: need to have it even though there's no interest is using it (siblings: c, c++)</a:t>
            </a:r>
          </a:p>
          <a:p>
            <a:r>
              <a:rPr lang="en-US" altLang="en-US" smtClean="0"/>
              <a:t>missing two? true/false??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xfrm>
            <a:off x="1150938" y="692150"/>
            <a:ext cx="4556125" cy="3416300"/>
          </a:xfrm>
          <a:ln/>
        </p:spPr>
      </p:sp>
      <p:sp>
        <p:nvSpPr>
          <p:cNvPr id="1454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West!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a:xfrm>
            <a:off x="1150938" y="692150"/>
            <a:ext cx="4556125" cy="3416300"/>
          </a:xfrm>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26"/>
          <p:cNvSpPr>
            <a:spLocks noChangeArrowheads="1" noTextEdit="1"/>
          </p:cNvSpPr>
          <p:nvPr>
            <p:ph type="sldImg"/>
          </p:nvPr>
        </p:nvSpPr>
        <p:spPr>
          <a:xfrm>
            <a:off x="1150938" y="692150"/>
            <a:ext cx="4556125" cy="3416300"/>
          </a:xfrm>
          <a:ln/>
        </p:spPr>
      </p:sp>
      <p:sp>
        <p:nvSpPr>
          <p:cNvPr id="131075"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50938" y="692150"/>
            <a:ext cx="4556125" cy="3416300"/>
          </a:xfrm>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50938" y="692150"/>
            <a:ext cx="4556125" cy="3416300"/>
          </a:xfrm>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50938" y="692150"/>
            <a:ext cx="4556125" cy="3416300"/>
          </a:xfrm>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draw a picture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50938" y="692150"/>
            <a:ext cx="4556125" cy="3416300"/>
          </a:xfrm>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military-type definition of time…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50938" y="692150"/>
            <a:ext cx="4556125" cy="3416300"/>
          </a:xfrm>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50938" y="692150"/>
            <a:ext cx="4556125" cy="3416300"/>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50938" y="692150"/>
            <a:ext cx="4556125" cy="3416300"/>
          </a:xfrm>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add Object - the language's overarching base class for ALL user-defined and library-defined classes…</a:t>
            </a:r>
          </a:p>
          <a:p>
            <a:endParaRPr lang="en-US" altLang="en-US" smtClean="0">
              <a:latin typeface="Helvetica" charset="0"/>
            </a:endParaRPr>
          </a:p>
          <a:p>
            <a:r>
              <a:rPr lang="en-US" altLang="en-US" smtClean="0">
                <a:latin typeface="Helvetica" charset="0"/>
              </a:rPr>
              <a:t>up: human, mammal, …</a:t>
            </a:r>
          </a:p>
          <a:p>
            <a:endParaRPr lang="en-US" altLang="en-US" smtClean="0">
              <a:latin typeface="Helvetica" charset="0"/>
            </a:endParaRPr>
          </a:p>
          <a:p>
            <a:r>
              <a:rPr lang="en-US" altLang="en-US" smtClean="0">
                <a:latin typeface="Helvetica" charset="0"/>
              </a:rPr>
              <a:t>down: Case-ey; Casite; Casian; Caser; Case-ell, CS60er, Matt, Matt J</a:t>
            </a:r>
          </a:p>
          <a:p>
            <a:endParaRPr lang="en-US" altLang="en-US" smtClean="0">
              <a:latin typeface="Helvetica"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draw a picture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draw a picture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218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50938" y="692150"/>
            <a:ext cx="4556125" cy="3416300"/>
          </a:xfrm>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23907"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23907"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this week's new Maze class will use your Queue class from last week</a:t>
            </a:r>
          </a:p>
          <a:p>
            <a:r>
              <a:rPr lang="en-US" altLang="en-US" smtClean="0">
                <a:latin typeface="Helvetica" charset="0"/>
              </a:rPr>
              <a:t>this week's new SpamMaze class will use a linked list that someone else wrote years ago…!</a:t>
            </a:r>
          </a:p>
          <a:p>
            <a:r>
              <a:rPr lang="en-US" altLang="en-US" smtClean="0">
                <a:latin typeface="Helvetica" charset="0"/>
              </a:rPr>
              <a:t>you – or someone – wrote a linked list class… now let's use it as a data member (or two or more)…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50938" y="692150"/>
            <a:ext cx="4556125" cy="3416300"/>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Something about Pomoner just doesn't sound right…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2595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Something about Pomoner just doesn't sound right…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16739"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Something about Pomoner just doesn't sound right…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16739"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Something about Pomoner just doesn't sound right…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50938" y="692150"/>
            <a:ext cx="4556125" cy="3416300"/>
          </a:xfrm>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50938" y="692150"/>
            <a:ext cx="4556125" cy="3416300"/>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Something about Pomoner just doesn't sound right…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16739"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Something about Pomoner just doesn't sound right…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Helvetica" charset="0"/>
              </a:rPr>
              <a:t>draw a picture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a:xfrm>
            <a:off x="1150938" y="692150"/>
            <a:ext cx="4556125" cy="3416300"/>
          </a:xfrm>
          <a:solidFill>
            <a:srgbClr val="FFFFFF"/>
          </a:solidFill>
          <a:ln/>
        </p:spPr>
      </p:sp>
      <p:sp>
        <p:nvSpPr>
          <p:cNvPr id="106499"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altLang="en-US" smtClean="0"/>
              <a:t>Java's libraries are comprehensive and huge…  [POSTER] – two versions ago</a:t>
            </a:r>
          </a:p>
          <a:p>
            <a:pPr>
              <a:spcBef>
                <a:spcPct val="50000"/>
              </a:spcBef>
            </a:pPr>
            <a:r>
              <a:rPr lang="en-US" altLang="en-US" smtClean="0"/>
              <a:t>We don't teach them explicitly, actually, but it's always good to keep in mind that they're there…</a:t>
            </a:r>
          </a:p>
          <a:p>
            <a:pPr>
              <a:spcBef>
                <a:spcPct val="50000"/>
              </a:spcBef>
            </a:pPr>
            <a:r>
              <a:rPr lang="en-US" altLang="en-US" smtClean="0"/>
              <a:t>story about balance 			(Lenovo's Mr. Challener)</a:t>
            </a:r>
          </a:p>
          <a:p>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2697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150938" y="692150"/>
            <a:ext cx="4556125" cy="3416300"/>
          </a:xfrm>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50938" y="692150"/>
            <a:ext cx="4556125" cy="3416300"/>
          </a:xfrm>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altLang="en-US" smtClean="0">
                <a:latin typeface="Helvetica" charset="0"/>
              </a:rPr>
              <a:t>Java's libraries are comprehensive and huge…  [POSTER] – two versions ago</a:t>
            </a:r>
          </a:p>
          <a:p>
            <a:pPr>
              <a:spcBef>
                <a:spcPct val="50000"/>
              </a:spcBef>
            </a:pPr>
            <a:r>
              <a:rPr lang="en-US" altLang="en-US" smtClean="0">
                <a:latin typeface="Helvetica" charset="0"/>
              </a:rPr>
              <a:t>We don't teach them explicitly, actually, but it's always good to keep in mind that they're there…</a:t>
            </a:r>
          </a:p>
          <a:p>
            <a:pPr>
              <a:spcBef>
                <a:spcPct val="50000"/>
              </a:spcBef>
            </a:pPr>
            <a:r>
              <a:rPr lang="en-US" altLang="en-US" smtClean="0">
                <a:latin typeface="Helvetica" charset="0"/>
              </a:rPr>
              <a:t>story about balance 			(Lenovo's Mr. Challener)</a:t>
            </a:r>
          </a:p>
          <a:p>
            <a:endParaRPr lang="en-US" altLang="en-US" smtClean="0">
              <a:latin typeface="Helvetica"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30051"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altLang="en-US" smtClean="0">
                <a:latin typeface="Helvetica" charset="0"/>
              </a:rPr>
              <a:t>Java's libraries are comprehensive and huge…  [POSTER] – two versions ago</a:t>
            </a:r>
          </a:p>
          <a:p>
            <a:pPr>
              <a:spcBef>
                <a:spcPct val="50000"/>
              </a:spcBef>
            </a:pPr>
            <a:r>
              <a:rPr lang="en-US" altLang="en-US" smtClean="0">
                <a:latin typeface="Helvetica" charset="0"/>
              </a:rPr>
              <a:t>We don't teach them explicitly, actually, but it's always good to keep in mind that they're there…</a:t>
            </a:r>
          </a:p>
          <a:p>
            <a:pPr>
              <a:spcBef>
                <a:spcPct val="50000"/>
              </a:spcBef>
            </a:pPr>
            <a:r>
              <a:rPr lang="en-US" altLang="en-US" smtClean="0">
                <a:latin typeface="Helvetica" charset="0"/>
              </a:rPr>
              <a:t>story about balance 			(Lenovo's Mr. Challener)</a:t>
            </a:r>
          </a:p>
          <a:p>
            <a:endParaRPr lang="en-US" altLang="en-US" smtClean="0">
              <a:latin typeface="Helvetica"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50938" y="692150"/>
            <a:ext cx="4556125" cy="3416300"/>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50938" y="692150"/>
            <a:ext cx="4556125" cy="3416300"/>
          </a:xfrm>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50938" y="692150"/>
            <a:ext cx="4556125" cy="3416300"/>
          </a:xfrm>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other differences:  the tail of the centipede the PEDE cells are like walls, too</a:t>
            </a:r>
          </a:p>
          <a:p>
            <a:r>
              <a:rPr lang="en-US" altLang="en-US" smtClean="0">
                <a:latin typeface="Helvetica" charset="0"/>
              </a:rPr>
              <a:t>what if:  there is no solution!!</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50938" y="692150"/>
            <a:ext cx="4556125" cy="3416300"/>
          </a:xfrm>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other differences:  the tail of the centipede the PEDE cells are like walls, too</a:t>
            </a:r>
          </a:p>
          <a:p>
            <a:r>
              <a:rPr lang="en-US" altLang="en-US" smtClean="0">
                <a:latin typeface="Helvetica" charset="0"/>
              </a:rPr>
              <a:t>what if:  there is no solution!!</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50938" y="692150"/>
            <a:ext cx="4556125" cy="3416300"/>
          </a:xfrm>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other differences:  the tail of the centipede the PEDE cells are like walls, too</a:t>
            </a:r>
          </a:p>
          <a:p>
            <a:r>
              <a:rPr lang="en-US" altLang="en-US" smtClean="0">
                <a:latin typeface="Helvetica" charset="0"/>
              </a:rPr>
              <a:t>what if:  there is no solution!!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a:xfrm>
            <a:off x="1150938" y="692150"/>
            <a:ext cx="4556125" cy="3416300"/>
          </a:xfrm>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50938" y="692150"/>
            <a:ext cx="4556125" cy="3416300"/>
          </a:xfrm>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Pimp my Ride from MTV - Corona is where the garage is…</a:t>
            </a:r>
          </a:p>
          <a:p>
            <a:r>
              <a:rPr lang="en-US" altLang="en-US" smtClean="0"/>
              <a:t>MTV + SciFi -- twilight zone…</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xfrm>
            <a:off x="3884414" y="8685894"/>
            <a:ext cx="2972098" cy="4565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defRPr sz="2400">
                <a:solidFill>
                  <a:schemeClr val="tx1"/>
                </a:solidFill>
                <a:latin typeface="Times New Roman" pitchFamily="18" charset="0"/>
                <a:ea typeface="ＭＳ Ｐゴシック" pitchFamily="34" charset="-128"/>
              </a:defRPr>
            </a:lvl1pPr>
            <a:lvl2pPr marL="742883" indent="-285724" eaLnBrk="0" hangingPunct="0">
              <a:defRPr sz="2400">
                <a:solidFill>
                  <a:schemeClr val="tx1"/>
                </a:solidFill>
                <a:latin typeface="Times New Roman" pitchFamily="18" charset="0"/>
                <a:ea typeface="ＭＳ Ｐゴシック" pitchFamily="34" charset="-128"/>
              </a:defRPr>
            </a:lvl2pPr>
            <a:lvl3pPr marL="1142898" indent="-228580" eaLnBrk="0" hangingPunct="0">
              <a:defRPr sz="2400">
                <a:solidFill>
                  <a:schemeClr val="tx1"/>
                </a:solidFill>
                <a:latin typeface="Times New Roman" pitchFamily="18" charset="0"/>
                <a:ea typeface="ＭＳ Ｐゴシック" pitchFamily="34" charset="-128"/>
              </a:defRPr>
            </a:lvl3pPr>
            <a:lvl4pPr marL="1600057" indent="-228580" eaLnBrk="0" hangingPunct="0">
              <a:defRPr sz="2400">
                <a:solidFill>
                  <a:schemeClr val="tx1"/>
                </a:solidFill>
                <a:latin typeface="Times New Roman" pitchFamily="18" charset="0"/>
                <a:ea typeface="ＭＳ Ｐゴシック" pitchFamily="34" charset="-128"/>
              </a:defRPr>
            </a:lvl4pPr>
            <a:lvl5pPr marL="2057217" indent="-228580" eaLnBrk="0" hangingPunct="0">
              <a:defRPr sz="2400">
                <a:solidFill>
                  <a:schemeClr val="tx1"/>
                </a:solidFill>
                <a:latin typeface="Times New Roman" pitchFamily="18"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E815B247-E82F-4183-9820-0B0E97CC0162}" type="slidenum">
              <a:rPr lang="en-US" altLang="en-US" sz="1200">
                <a:solidFill>
                  <a:prstClr val="black"/>
                </a:solidFill>
                <a:latin typeface="Arial" pitchFamily="34" charset="0"/>
              </a:rPr>
              <a:pPr eaLnBrk="1" hangingPunct="1"/>
              <a:t>100</a:t>
            </a:fld>
            <a:endParaRPr lang="en-US" altLang="en-US" sz="1200">
              <a:solidFill>
                <a:prstClr val="black"/>
              </a:solidFill>
              <a:latin typeface="Arial" pitchFamily="34" charset="0"/>
            </a:endParaRPr>
          </a:p>
        </p:txBody>
      </p:sp>
      <p:sp>
        <p:nvSpPr>
          <p:cNvPr id="18329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833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t>metric prefixes…</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lIns="90004" tIns="45002" rIns="90004" bIns="45002"/>
          <a:lstStyle/>
          <a:p>
            <a:fld id="{4065FDFF-D585-42ED-BA21-5F6FE3F4A73D}" type="slidenum">
              <a:rPr lang="en-US">
                <a:solidFill>
                  <a:prstClr val="black"/>
                </a:solidFill>
              </a:rPr>
              <a:pPr/>
              <a:t>102</a:t>
            </a:fld>
            <a:endParaRPr lang="en-US">
              <a:solidFill>
                <a:prstClr val="black"/>
              </a:solidFill>
            </a:endParaRPr>
          </a:p>
        </p:txBody>
      </p:sp>
      <p:sp>
        <p:nvSpPr>
          <p:cNvPr id="60419" name="Rectangle 2"/>
          <p:cNvSpPr>
            <a:spLocks noGrp="1" noRot="1" noChangeAspect="1" noChangeArrowheads="1" noTextEdit="1"/>
          </p:cNvSpPr>
          <p:nvPr>
            <p:ph type="sldImg"/>
          </p:nvPr>
        </p:nvSpPr>
        <p:spPr>
          <a:xfrm>
            <a:off x="1150938" y="692150"/>
            <a:ext cx="4556125" cy="3416300"/>
          </a:xfrm>
          <a:ln/>
        </p:spPr>
      </p:sp>
      <p:sp>
        <p:nvSpPr>
          <p:cNvPr id="6042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Pimp my Ride from MTV - Corona is where the garage is…</a:t>
            </a:r>
          </a:p>
          <a:p>
            <a:r>
              <a:rPr lang="en-US" altLang="en-US" smtClean="0"/>
              <a:t>MTV + SciFi -- twilight zone…</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Pimp my Ride from MTV - Corona is where the garage is…</a:t>
            </a:r>
          </a:p>
          <a:p>
            <a:r>
              <a:rPr lang="en-US" altLang="en-US" smtClean="0"/>
              <a:t>MTV + SciFi -- twilight zone…</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92163"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26"/>
          <p:cNvSpPr>
            <a:spLocks noChangeArrowheads="1" noTextEdit="1"/>
          </p:cNvSpPr>
          <p:nvPr>
            <p:ph type="sldImg"/>
          </p:nvPr>
        </p:nvSpPr>
        <p:spPr>
          <a:xfrm>
            <a:off x="1150938" y="692150"/>
            <a:ext cx="4556125" cy="3416300"/>
          </a:xfrm>
          <a:ln/>
        </p:spPr>
      </p:sp>
      <p:sp>
        <p:nvSpPr>
          <p:cNvPr id="118787"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5901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5712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0045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56091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4363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44498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0435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7122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07792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5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918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3106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5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3733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30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98149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1761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03484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2754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4201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39134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46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8204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9923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1733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3408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3655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52301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04623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466756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699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7171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1625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0797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934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38782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8583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98049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23449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7856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640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19590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27490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21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37441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066807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5965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70288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0213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3833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2694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74400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12027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931034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300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698702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97772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163089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7404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64886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49818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55733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86719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685800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79145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41469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5969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14764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71649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786410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0211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53108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5235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55967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429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970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798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8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Times" pitchFamily="1" charset="0"/>
        </a:defRPr>
      </a:lvl2pPr>
      <a:lvl3pPr algn="ctr" rtl="0" eaLnBrk="0" fontAlgn="base" hangingPunct="0">
        <a:spcBef>
          <a:spcPct val="0"/>
        </a:spcBef>
        <a:spcAft>
          <a:spcPct val="0"/>
        </a:spcAft>
        <a:defRPr sz="4800">
          <a:solidFill>
            <a:schemeClr val="tx1"/>
          </a:solidFill>
          <a:latin typeface="Times" pitchFamily="1" charset="0"/>
        </a:defRPr>
      </a:lvl3pPr>
      <a:lvl4pPr algn="ctr" rtl="0" eaLnBrk="0" fontAlgn="base" hangingPunct="0">
        <a:spcBef>
          <a:spcPct val="0"/>
        </a:spcBef>
        <a:spcAft>
          <a:spcPct val="0"/>
        </a:spcAft>
        <a:defRPr sz="4800">
          <a:solidFill>
            <a:schemeClr val="tx1"/>
          </a:solidFill>
          <a:latin typeface="Times" pitchFamily="1" charset="0"/>
        </a:defRPr>
      </a:lvl4pPr>
      <a:lvl5pPr algn="ctr" rtl="0" eaLnBrk="0" fontAlgn="base" hangingPunct="0">
        <a:spcBef>
          <a:spcPct val="0"/>
        </a:spcBef>
        <a:spcAft>
          <a:spcPct val="0"/>
        </a:spcAft>
        <a:defRPr sz="4800">
          <a:solidFill>
            <a:schemeClr val="tx1"/>
          </a:solidFill>
          <a:latin typeface="Times" pitchFamily="1" charset="0"/>
        </a:defRPr>
      </a:lvl5pPr>
      <a:lvl6pPr marL="457200" algn="ctr" rtl="0" eaLnBrk="0" fontAlgn="base" hangingPunct="0">
        <a:spcBef>
          <a:spcPct val="0"/>
        </a:spcBef>
        <a:spcAft>
          <a:spcPct val="0"/>
        </a:spcAft>
        <a:defRPr sz="4800">
          <a:solidFill>
            <a:schemeClr val="tx1"/>
          </a:solidFill>
          <a:latin typeface="Times" pitchFamily="1" charset="0"/>
        </a:defRPr>
      </a:lvl6pPr>
      <a:lvl7pPr marL="914400" algn="ctr" rtl="0" eaLnBrk="0" fontAlgn="base" hangingPunct="0">
        <a:spcBef>
          <a:spcPct val="0"/>
        </a:spcBef>
        <a:spcAft>
          <a:spcPct val="0"/>
        </a:spcAft>
        <a:defRPr sz="4800">
          <a:solidFill>
            <a:schemeClr val="tx1"/>
          </a:solidFill>
          <a:latin typeface="Times" pitchFamily="1" charset="0"/>
        </a:defRPr>
      </a:lvl7pPr>
      <a:lvl8pPr marL="1371600" algn="ctr" rtl="0" eaLnBrk="0" fontAlgn="base" hangingPunct="0">
        <a:spcBef>
          <a:spcPct val="0"/>
        </a:spcBef>
        <a:spcAft>
          <a:spcPct val="0"/>
        </a:spcAft>
        <a:defRPr sz="4800">
          <a:solidFill>
            <a:schemeClr val="tx1"/>
          </a:solidFill>
          <a:latin typeface="Times" pitchFamily="1" charset="0"/>
        </a:defRPr>
      </a:lvl8pPr>
      <a:lvl9pPr marL="1828800" algn="ctr" rtl="0" eaLnBrk="0" fontAlgn="base" hangingPunct="0">
        <a:spcBef>
          <a:spcPct val="0"/>
        </a:spcBef>
        <a:spcAft>
          <a:spcPct val="0"/>
        </a:spcAft>
        <a:defRPr sz="4800">
          <a:solidFill>
            <a:schemeClr val="tx1"/>
          </a:solidFill>
          <a:latin typeface="Times" pitchFamily="1"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1"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Monotype Sorts" pitchFamily="1" charset="2"/>
        <a:buChar char="l"/>
        <a:defRPr sz="2800">
          <a:solidFill>
            <a:schemeClr val="tx1"/>
          </a:solidFill>
          <a:latin typeface="Helvetica" pitchFamily="1" charset="0"/>
        </a:defRPr>
      </a:lvl2pPr>
      <a:lvl3pPr marL="1143000" indent="-228600" algn="l" rtl="0" eaLnBrk="0" fontAlgn="base" hangingPunct="0">
        <a:spcBef>
          <a:spcPct val="20000"/>
        </a:spcBef>
        <a:spcAft>
          <a:spcPct val="0"/>
        </a:spcAft>
        <a:buClr>
          <a:schemeClr val="hlink"/>
        </a:buClr>
        <a:buSzPct val="70000"/>
        <a:buFont typeface="Monotype Sorts" pitchFamily="1" charset="2"/>
        <a:buChar char="l"/>
        <a:defRPr sz="2400">
          <a:solidFill>
            <a:schemeClr val="tx1"/>
          </a:solidFill>
          <a:latin typeface="Helvetica" pitchFamily="1" charset="0"/>
        </a:defRPr>
      </a:lvl3pPr>
      <a:lvl4pPr marL="1600200" indent="-228600" algn="l" rtl="0" eaLnBrk="0" fontAlgn="base" hangingPunct="0">
        <a:spcBef>
          <a:spcPct val="20000"/>
        </a:spcBef>
        <a:spcAft>
          <a:spcPct val="0"/>
        </a:spcAft>
        <a:buClr>
          <a:schemeClr val="folHlink"/>
        </a:buClr>
        <a:buSzPct val="50000"/>
        <a:buFont typeface="Monotype Sorts" pitchFamily="1" charset="2"/>
        <a:buChar char="l"/>
        <a:defRPr sz="2000">
          <a:solidFill>
            <a:schemeClr val="tx1"/>
          </a:solidFill>
          <a:latin typeface="Helvetica" pitchFamily="1" charset="0"/>
        </a:defRPr>
      </a:lvl4pPr>
      <a:lvl5pPr marL="20574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5pPr>
      <a:lvl6pPr marL="25146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6pPr>
      <a:lvl7pPr marL="29718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7pPr>
      <a:lvl8pPr marL="34290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8pPr>
      <a:lvl9pPr marL="38862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821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8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Times" pitchFamily="1" charset="0"/>
        </a:defRPr>
      </a:lvl2pPr>
      <a:lvl3pPr algn="ctr" rtl="0" eaLnBrk="0" fontAlgn="base" hangingPunct="0">
        <a:spcBef>
          <a:spcPct val="0"/>
        </a:spcBef>
        <a:spcAft>
          <a:spcPct val="0"/>
        </a:spcAft>
        <a:defRPr sz="4800">
          <a:solidFill>
            <a:schemeClr val="tx1"/>
          </a:solidFill>
          <a:latin typeface="Times" pitchFamily="1" charset="0"/>
        </a:defRPr>
      </a:lvl3pPr>
      <a:lvl4pPr algn="ctr" rtl="0" eaLnBrk="0" fontAlgn="base" hangingPunct="0">
        <a:spcBef>
          <a:spcPct val="0"/>
        </a:spcBef>
        <a:spcAft>
          <a:spcPct val="0"/>
        </a:spcAft>
        <a:defRPr sz="4800">
          <a:solidFill>
            <a:schemeClr val="tx1"/>
          </a:solidFill>
          <a:latin typeface="Times" pitchFamily="1" charset="0"/>
        </a:defRPr>
      </a:lvl4pPr>
      <a:lvl5pPr algn="ctr" rtl="0" eaLnBrk="0" fontAlgn="base" hangingPunct="0">
        <a:spcBef>
          <a:spcPct val="0"/>
        </a:spcBef>
        <a:spcAft>
          <a:spcPct val="0"/>
        </a:spcAft>
        <a:defRPr sz="4800">
          <a:solidFill>
            <a:schemeClr val="tx1"/>
          </a:solidFill>
          <a:latin typeface="Times" pitchFamily="1" charset="0"/>
        </a:defRPr>
      </a:lvl5pPr>
      <a:lvl6pPr marL="457200" algn="ctr" rtl="0" eaLnBrk="0" fontAlgn="base" hangingPunct="0">
        <a:spcBef>
          <a:spcPct val="0"/>
        </a:spcBef>
        <a:spcAft>
          <a:spcPct val="0"/>
        </a:spcAft>
        <a:defRPr sz="4800">
          <a:solidFill>
            <a:schemeClr val="tx1"/>
          </a:solidFill>
          <a:latin typeface="Times" pitchFamily="1" charset="0"/>
        </a:defRPr>
      </a:lvl6pPr>
      <a:lvl7pPr marL="914400" algn="ctr" rtl="0" eaLnBrk="0" fontAlgn="base" hangingPunct="0">
        <a:spcBef>
          <a:spcPct val="0"/>
        </a:spcBef>
        <a:spcAft>
          <a:spcPct val="0"/>
        </a:spcAft>
        <a:defRPr sz="4800">
          <a:solidFill>
            <a:schemeClr val="tx1"/>
          </a:solidFill>
          <a:latin typeface="Times" pitchFamily="1" charset="0"/>
        </a:defRPr>
      </a:lvl7pPr>
      <a:lvl8pPr marL="1371600" algn="ctr" rtl="0" eaLnBrk="0" fontAlgn="base" hangingPunct="0">
        <a:spcBef>
          <a:spcPct val="0"/>
        </a:spcBef>
        <a:spcAft>
          <a:spcPct val="0"/>
        </a:spcAft>
        <a:defRPr sz="4800">
          <a:solidFill>
            <a:schemeClr val="tx1"/>
          </a:solidFill>
          <a:latin typeface="Times" pitchFamily="1" charset="0"/>
        </a:defRPr>
      </a:lvl8pPr>
      <a:lvl9pPr marL="1828800" algn="ctr" rtl="0" eaLnBrk="0" fontAlgn="base" hangingPunct="0">
        <a:spcBef>
          <a:spcPct val="0"/>
        </a:spcBef>
        <a:spcAft>
          <a:spcPct val="0"/>
        </a:spcAft>
        <a:defRPr sz="4800">
          <a:solidFill>
            <a:schemeClr val="tx1"/>
          </a:solidFill>
          <a:latin typeface="Times" pitchFamily="1"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1"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Monotype Sorts" pitchFamily="1" charset="2"/>
        <a:buChar char="l"/>
        <a:defRPr sz="2800">
          <a:solidFill>
            <a:schemeClr val="tx1"/>
          </a:solidFill>
          <a:latin typeface="Helvetica" pitchFamily="1" charset="0"/>
        </a:defRPr>
      </a:lvl2pPr>
      <a:lvl3pPr marL="1143000" indent="-228600" algn="l" rtl="0" eaLnBrk="0" fontAlgn="base" hangingPunct="0">
        <a:spcBef>
          <a:spcPct val="20000"/>
        </a:spcBef>
        <a:spcAft>
          <a:spcPct val="0"/>
        </a:spcAft>
        <a:buClr>
          <a:schemeClr val="hlink"/>
        </a:buClr>
        <a:buSzPct val="70000"/>
        <a:buFont typeface="Monotype Sorts" pitchFamily="1" charset="2"/>
        <a:buChar char="l"/>
        <a:defRPr sz="2400">
          <a:solidFill>
            <a:schemeClr val="tx1"/>
          </a:solidFill>
          <a:latin typeface="Helvetica" pitchFamily="1" charset="0"/>
        </a:defRPr>
      </a:lvl3pPr>
      <a:lvl4pPr marL="1600200" indent="-228600" algn="l" rtl="0" eaLnBrk="0" fontAlgn="base" hangingPunct="0">
        <a:spcBef>
          <a:spcPct val="20000"/>
        </a:spcBef>
        <a:spcAft>
          <a:spcPct val="0"/>
        </a:spcAft>
        <a:buClr>
          <a:schemeClr val="folHlink"/>
        </a:buClr>
        <a:buSzPct val="50000"/>
        <a:buFont typeface="Monotype Sorts" pitchFamily="1" charset="2"/>
        <a:buChar char="l"/>
        <a:defRPr sz="2000">
          <a:solidFill>
            <a:schemeClr val="tx1"/>
          </a:solidFill>
          <a:latin typeface="Helvetica" pitchFamily="1" charset="0"/>
        </a:defRPr>
      </a:lvl4pPr>
      <a:lvl5pPr marL="20574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5pPr>
      <a:lvl6pPr marL="25146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6pPr>
      <a:lvl7pPr marL="29718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7pPr>
      <a:lvl8pPr marL="34290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8pPr>
      <a:lvl9pPr marL="38862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2649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8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800">
          <a:solidFill>
            <a:schemeClr val="tx1"/>
          </a:solidFill>
          <a:latin typeface="Times" pitchFamily="1" charset="0"/>
          <a:ea typeface="ＭＳ Ｐゴシック" pitchFamily="34" charset="-128"/>
          <a:cs typeface="ＭＳ Ｐゴシック" charset="0"/>
        </a:defRPr>
      </a:lvl2pPr>
      <a:lvl3pPr algn="ctr" rtl="0" eaLnBrk="0" fontAlgn="base" hangingPunct="0">
        <a:spcBef>
          <a:spcPct val="0"/>
        </a:spcBef>
        <a:spcAft>
          <a:spcPct val="0"/>
        </a:spcAft>
        <a:defRPr sz="4800">
          <a:solidFill>
            <a:schemeClr val="tx1"/>
          </a:solidFill>
          <a:latin typeface="Times" pitchFamily="1" charset="0"/>
          <a:ea typeface="ＭＳ Ｐゴシック" pitchFamily="34" charset="-128"/>
          <a:cs typeface="ＭＳ Ｐゴシック" charset="0"/>
        </a:defRPr>
      </a:lvl3pPr>
      <a:lvl4pPr algn="ctr" rtl="0" eaLnBrk="0" fontAlgn="base" hangingPunct="0">
        <a:spcBef>
          <a:spcPct val="0"/>
        </a:spcBef>
        <a:spcAft>
          <a:spcPct val="0"/>
        </a:spcAft>
        <a:defRPr sz="4800">
          <a:solidFill>
            <a:schemeClr val="tx1"/>
          </a:solidFill>
          <a:latin typeface="Times" pitchFamily="1" charset="0"/>
          <a:ea typeface="ＭＳ Ｐゴシック" pitchFamily="34" charset="-128"/>
          <a:cs typeface="ＭＳ Ｐゴシック" charset="0"/>
        </a:defRPr>
      </a:lvl4pPr>
      <a:lvl5pPr algn="ctr" rtl="0" eaLnBrk="0" fontAlgn="base" hangingPunct="0">
        <a:spcBef>
          <a:spcPct val="0"/>
        </a:spcBef>
        <a:spcAft>
          <a:spcPct val="0"/>
        </a:spcAft>
        <a:defRPr sz="4800">
          <a:solidFill>
            <a:schemeClr val="tx1"/>
          </a:solidFill>
          <a:latin typeface="Times" pitchFamily="1" charset="0"/>
          <a:ea typeface="ＭＳ Ｐゴシック" pitchFamily="34" charset="-128"/>
          <a:cs typeface="ＭＳ Ｐゴシック" charset="0"/>
        </a:defRPr>
      </a:lvl5pPr>
      <a:lvl6pPr marL="457200" algn="ctr" rtl="0" eaLnBrk="0" fontAlgn="base" hangingPunct="0">
        <a:spcBef>
          <a:spcPct val="0"/>
        </a:spcBef>
        <a:spcAft>
          <a:spcPct val="0"/>
        </a:spcAft>
        <a:defRPr sz="4800">
          <a:solidFill>
            <a:schemeClr val="tx1"/>
          </a:solidFill>
          <a:latin typeface="Times" pitchFamily="1" charset="0"/>
        </a:defRPr>
      </a:lvl6pPr>
      <a:lvl7pPr marL="914400" algn="ctr" rtl="0" eaLnBrk="0" fontAlgn="base" hangingPunct="0">
        <a:spcBef>
          <a:spcPct val="0"/>
        </a:spcBef>
        <a:spcAft>
          <a:spcPct val="0"/>
        </a:spcAft>
        <a:defRPr sz="4800">
          <a:solidFill>
            <a:schemeClr val="tx1"/>
          </a:solidFill>
          <a:latin typeface="Times" pitchFamily="1" charset="0"/>
        </a:defRPr>
      </a:lvl7pPr>
      <a:lvl8pPr marL="1371600" algn="ctr" rtl="0" eaLnBrk="0" fontAlgn="base" hangingPunct="0">
        <a:spcBef>
          <a:spcPct val="0"/>
        </a:spcBef>
        <a:spcAft>
          <a:spcPct val="0"/>
        </a:spcAft>
        <a:defRPr sz="4800">
          <a:solidFill>
            <a:schemeClr val="tx1"/>
          </a:solidFill>
          <a:latin typeface="Times" pitchFamily="1" charset="0"/>
        </a:defRPr>
      </a:lvl8pPr>
      <a:lvl9pPr marL="1828800" algn="ctr" rtl="0" eaLnBrk="0" fontAlgn="base" hangingPunct="0">
        <a:spcBef>
          <a:spcPct val="0"/>
        </a:spcBef>
        <a:spcAft>
          <a:spcPct val="0"/>
        </a:spcAft>
        <a:defRPr sz="4800">
          <a:solidFill>
            <a:schemeClr val="tx1"/>
          </a:solidFill>
          <a:latin typeface="Times" pitchFamily="1" charset="0"/>
        </a:defRPr>
      </a:lvl9pPr>
    </p:titleStyle>
    <p:bodyStyle>
      <a:lvl1pPr marL="342900" indent="-342900" algn="l" rtl="0" eaLnBrk="0" fontAlgn="base" hangingPunct="0">
        <a:spcBef>
          <a:spcPct val="20000"/>
        </a:spcBef>
        <a:spcAft>
          <a:spcPct val="0"/>
        </a:spcAft>
        <a:buClr>
          <a:schemeClr val="accent1"/>
        </a:buClr>
        <a:buSzPct val="75000"/>
        <a:buFont typeface="Monotype Sorts" charset="2"/>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lr>
          <a:schemeClr val="accent2"/>
        </a:buClr>
        <a:buSzPct val="80000"/>
        <a:buFont typeface="Monotype Sorts" charset="2"/>
        <a:buChar char="l"/>
        <a:defRPr sz="2800">
          <a:solidFill>
            <a:schemeClr val="tx1"/>
          </a:solidFill>
          <a:latin typeface="Helvetica" pitchFamily="1" charset="0"/>
          <a:ea typeface="ＭＳ Ｐゴシック" pitchFamily="34" charset="-128"/>
        </a:defRPr>
      </a:lvl2pPr>
      <a:lvl3pPr marL="1143000" indent="-228600" algn="l" rtl="0" eaLnBrk="0" fontAlgn="base" hangingPunct="0">
        <a:spcBef>
          <a:spcPct val="20000"/>
        </a:spcBef>
        <a:spcAft>
          <a:spcPct val="0"/>
        </a:spcAft>
        <a:buClr>
          <a:schemeClr val="hlink"/>
        </a:buClr>
        <a:buSzPct val="70000"/>
        <a:buFont typeface="Monotype Sorts" charset="2"/>
        <a:buChar char="l"/>
        <a:defRPr sz="2400">
          <a:solidFill>
            <a:schemeClr val="tx1"/>
          </a:solidFill>
          <a:latin typeface="Helvetica" pitchFamily="1" charset="0"/>
          <a:ea typeface="ＭＳ Ｐゴシック" pitchFamily="34" charset="-128"/>
        </a:defRPr>
      </a:lvl3pPr>
      <a:lvl4pPr marL="1600200" indent="-228600" algn="l" rtl="0" eaLnBrk="0" fontAlgn="base" hangingPunct="0">
        <a:spcBef>
          <a:spcPct val="20000"/>
        </a:spcBef>
        <a:spcAft>
          <a:spcPct val="0"/>
        </a:spcAft>
        <a:buClr>
          <a:schemeClr val="folHlink"/>
        </a:buClr>
        <a:buSzPct val="50000"/>
        <a:buFont typeface="Monotype Sorts" charset="2"/>
        <a:buChar char="l"/>
        <a:defRPr sz="2000">
          <a:solidFill>
            <a:schemeClr val="tx1"/>
          </a:solidFill>
          <a:latin typeface="Helvetica" pitchFamily="1" charset="0"/>
          <a:ea typeface="ＭＳ Ｐゴシック" pitchFamily="34" charset="-128"/>
        </a:defRPr>
      </a:lvl4pPr>
      <a:lvl5pPr marL="2057400" indent="-228600" algn="l" rtl="0" eaLnBrk="0" fontAlgn="base" hangingPunct="0">
        <a:spcBef>
          <a:spcPct val="20000"/>
        </a:spcBef>
        <a:spcAft>
          <a:spcPct val="0"/>
        </a:spcAft>
        <a:buClr>
          <a:srgbClr val="001A21"/>
        </a:buClr>
        <a:buSzPct val="45000"/>
        <a:buFont typeface="Monotype Sorts" charset="2"/>
        <a:buChar char="l"/>
        <a:defRPr sz="2000">
          <a:solidFill>
            <a:schemeClr val="tx1"/>
          </a:solidFill>
          <a:latin typeface="Helvetica" pitchFamily="1" charset="0"/>
          <a:ea typeface="ＭＳ Ｐゴシック" pitchFamily="34" charset="-128"/>
        </a:defRPr>
      </a:lvl5pPr>
      <a:lvl6pPr marL="25146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6pPr>
      <a:lvl7pPr marL="29718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7pPr>
      <a:lvl8pPr marL="34290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8pPr>
      <a:lvl9pPr marL="38862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3930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8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800">
          <a:solidFill>
            <a:schemeClr val="tx1"/>
          </a:solidFill>
          <a:latin typeface="Times" pitchFamily="1" charset="0"/>
          <a:ea typeface="MS PGothic" pitchFamily="34" charset="-128"/>
          <a:cs typeface="ＭＳ Ｐゴシック" charset="0"/>
        </a:defRPr>
      </a:lvl2pPr>
      <a:lvl3pPr algn="ctr" rtl="0" eaLnBrk="0" fontAlgn="base" hangingPunct="0">
        <a:spcBef>
          <a:spcPct val="0"/>
        </a:spcBef>
        <a:spcAft>
          <a:spcPct val="0"/>
        </a:spcAft>
        <a:defRPr sz="4800">
          <a:solidFill>
            <a:schemeClr val="tx1"/>
          </a:solidFill>
          <a:latin typeface="Times" pitchFamily="1" charset="0"/>
          <a:ea typeface="MS PGothic" pitchFamily="34" charset="-128"/>
          <a:cs typeface="ＭＳ Ｐゴシック" charset="0"/>
        </a:defRPr>
      </a:lvl3pPr>
      <a:lvl4pPr algn="ctr" rtl="0" eaLnBrk="0" fontAlgn="base" hangingPunct="0">
        <a:spcBef>
          <a:spcPct val="0"/>
        </a:spcBef>
        <a:spcAft>
          <a:spcPct val="0"/>
        </a:spcAft>
        <a:defRPr sz="4800">
          <a:solidFill>
            <a:schemeClr val="tx1"/>
          </a:solidFill>
          <a:latin typeface="Times" pitchFamily="1" charset="0"/>
          <a:ea typeface="MS PGothic" pitchFamily="34" charset="-128"/>
          <a:cs typeface="ＭＳ Ｐゴシック" charset="0"/>
        </a:defRPr>
      </a:lvl4pPr>
      <a:lvl5pPr algn="ctr" rtl="0" eaLnBrk="0" fontAlgn="base" hangingPunct="0">
        <a:spcBef>
          <a:spcPct val="0"/>
        </a:spcBef>
        <a:spcAft>
          <a:spcPct val="0"/>
        </a:spcAft>
        <a:defRPr sz="4800">
          <a:solidFill>
            <a:schemeClr val="tx1"/>
          </a:solidFill>
          <a:latin typeface="Times" pitchFamily="1" charset="0"/>
          <a:ea typeface="MS PGothic" pitchFamily="34" charset="-128"/>
          <a:cs typeface="ＭＳ Ｐゴシック" charset="0"/>
        </a:defRPr>
      </a:lvl5pPr>
      <a:lvl6pPr marL="457200" algn="ctr" rtl="0" eaLnBrk="0" fontAlgn="base" hangingPunct="0">
        <a:spcBef>
          <a:spcPct val="0"/>
        </a:spcBef>
        <a:spcAft>
          <a:spcPct val="0"/>
        </a:spcAft>
        <a:defRPr sz="4800">
          <a:solidFill>
            <a:schemeClr val="tx1"/>
          </a:solidFill>
          <a:latin typeface="Times" pitchFamily="1" charset="0"/>
        </a:defRPr>
      </a:lvl6pPr>
      <a:lvl7pPr marL="914400" algn="ctr" rtl="0" eaLnBrk="0" fontAlgn="base" hangingPunct="0">
        <a:spcBef>
          <a:spcPct val="0"/>
        </a:spcBef>
        <a:spcAft>
          <a:spcPct val="0"/>
        </a:spcAft>
        <a:defRPr sz="4800">
          <a:solidFill>
            <a:schemeClr val="tx1"/>
          </a:solidFill>
          <a:latin typeface="Times" pitchFamily="1" charset="0"/>
        </a:defRPr>
      </a:lvl7pPr>
      <a:lvl8pPr marL="1371600" algn="ctr" rtl="0" eaLnBrk="0" fontAlgn="base" hangingPunct="0">
        <a:spcBef>
          <a:spcPct val="0"/>
        </a:spcBef>
        <a:spcAft>
          <a:spcPct val="0"/>
        </a:spcAft>
        <a:defRPr sz="4800">
          <a:solidFill>
            <a:schemeClr val="tx1"/>
          </a:solidFill>
          <a:latin typeface="Times" pitchFamily="1" charset="0"/>
        </a:defRPr>
      </a:lvl8pPr>
      <a:lvl9pPr marL="1828800" algn="ctr" rtl="0" eaLnBrk="0" fontAlgn="base" hangingPunct="0">
        <a:spcBef>
          <a:spcPct val="0"/>
        </a:spcBef>
        <a:spcAft>
          <a:spcPct val="0"/>
        </a:spcAft>
        <a:defRPr sz="4800">
          <a:solidFill>
            <a:schemeClr val="tx1"/>
          </a:solidFill>
          <a:latin typeface="Times" pitchFamily="1" charset="0"/>
        </a:defRPr>
      </a:lvl9pPr>
    </p:titleStyle>
    <p:bodyStyle>
      <a:lvl1pPr marL="342900" indent="-342900" algn="l" rtl="0" eaLnBrk="0" fontAlgn="base" hangingPunct="0">
        <a:spcBef>
          <a:spcPct val="20000"/>
        </a:spcBef>
        <a:spcAft>
          <a:spcPct val="0"/>
        </a:spcAft>
        <a:buClr>
          <a:schemeClr val="accent1"/>
        </a:buClr>
        <a:buSzPct val="75000"/>
        <a:buFont typeface="Monotype Sorts" charset="2"/>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chemeClr val="accent2"/>
        </a:buClr>
        <a:buSzPct val="80000"/>
        <a:buFont typeface="Monotype Sorts" charset="2"/>
        <a:buChar char="l"/>
        <a:defRPr sz="2800">
          <a:solidFill>
            <a:schemeClr val="tx1"/>
          </a:solidFill>
          <a:latin typeface="Helvetica" pitchFamily="1" charset="0"/>
          <a:ea typeface="MS PGothic" pitchFamily="34" charset="-128"/>
        </a:defRPr>
      </a:lvl2pPr>
      <a:lvl3pPr marL="1143000" indent="-228600" algn="l" rtl="0" eaLnBrk="0" fontAlgn="base" hangingPunct="0">
        <a:spcBef>
          <a:spcPct val="20000"/>
        </a:spcBef>
        <a:spcAft>
          <a:spcPct val="0"/>
        </a:spcAft>
        <a:buClr>
          <a:schemeClr val="hlink"/>
        </a:buClr>
        <a:buSzPct val="70000"/>
        <a:buFont typeface="Monotype Sorts" charset="2"/>
        <a:buChar char="l"/>
        <a:defRPr sz="2400">
          <a:solidFill>
            <a:schemeClr val="tx1"/>
          </a:solidFill>
          <a:latin typeface="Helvetica" pitchFamily="1" charset="0"/>
          <a:ea typeface="MS PGothic" pitchFamily="34" charset="-128"/>
        </a:defRPr>
      </a:lvl3pPr>
      <a:lvl4pPr marL="1600200" indent="-228600" algn="l" rtl="0" eaLnBrk="0" fontAlgn="base" hangingPunct="0">
        <a:spcBef>
          <a:spcPct val="20000"/>
        </a:spcBef>
        <a:spcAft>
          <a:spcPct val="0"/>
        </a:spcAft>
        <a:buClr>
          <a:schemeClr val="folHlink"/>
        </a:buClr>
        <a:buSzPct val="50000"/>
        <a:buFont typeface="Monotype Sorts" charset="2"/>
        <a:buChar char="l"/>
        <a:defRPr sz="2000">
          <a:solidFill>
            <a:schemeClr val="tx1"/>
          </a:solidFill>
          <a:latin typeface="Helvetica" pitchFamily="1" charset="0"/>
          <a:ea typeface="MS PGothic" pitchFamily="34" charset="-128"/>
        </a:defRPr>
      </a:lvl4pPr>
      <a:lvl5pPr marL="2057400" indent="-228600" algn="l" rtl="0" eaLnBrk="0" fontAlgn="base" hangingPunct="0">
        <a:spcBef>
          <a:spcPct val="20000"/>
        </a:spcBef>
        <a:spcAft>
          <a:spcPct val="0"/>
        </a:spcAft>
        <a:buClr>
          <a:srgbClr val="001A21"/>
        </a:buClr>
        <a:buSzPct val="45000"/>
        <a:buFont typeface="Monotype Sorts" charset="2"/>
        <a:buChar char="l"/>
        <a:defRPr sz="2000">
          <a:solidFill>
            <a:schemeClr val="tx1"/>
          </a:solidFill>
          <a:latin typeface="Helvetica" pitchFamily="1" charset="0"/>
          <a:ea typeface="MS PGothic" pitchFamily="34" charset="-128"/>
        </a:defRPr>
      </a:lvl5pPr>
      <a:lvl6pPr marL="25146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6pPr>
      <a:lvl7pPr marL="29718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7pPr>
      <a:lvl8pPr marL="34290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8pPr>
      <a:lvl9pPr marL="38862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1391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8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Times" pitchFamily="1" charset="0"/>
        </a:defRPr>
      </a:lvl2pPr>
      <a:lvl3pPr algn="ctr" rtl="0" eaLnBrk="0" fontAlgn="base" hangingPunct="0">
        <a:spcBef>
          <a:spcPct val="0"/>
        </a:spcBef>
        <a:spcAft>
          <a:spcPct val="0"/>
        </a:spcAft>
        <a:defRPr sz="4800">
          <a:solidFill>
            <a:schemeClr val="tx1"/>
          </a:solidFill>
          <a:latin typeface="Times" pitchFamily="1" charset="0"/>
        </a:defRPr>
      </a:lvl3pPr>
      <a:lvl4pPr algn="ctr" rtl="0" eaLnBrk="0" fontAlgn="base" hangingPunct="0">
        <a:spcBef>
          <a:spcPct val="0"/>
        </a:spcBef>
        <a:spcAft>
          <a:spcPct val="0"/>
        </a:spcAft>
        <a:defRPr sz="4800">
          <a:solidFill>
            <a:schemeClr val="tx1"/>
          </a:solidFill>
          <a:latin typeface="Times" pitchFamily="1" charset="0"/>
        </a:defRPr>
      </a:lvl4pPr>
      <a:lvl5pPr algn="ctr" rtl="0" eaLnBrk="0" fontAlgn="base" hangingPunct="0">
        <a:spcBef>
          <a:spcPct val="0"/>
        </a:spcBef>
        <a:spcAft>
          <a:spcPct val="0"/>
        </a:spcAft>
        <a:defRPr sz="4800">
          <a:solidFill>
            <a:schemeClr val="tx1"/>
          </a:solidFill>
          <a:latin typeface="Times" pitchFamily="1" charset="0"/>
        </a:defRPr>
      </a:lvl5pPr>
      <a:lvl6pPr marL="457200" algn="ctr" rtl="0" eaLnBrk="0" fontAlgn="base" hangingPunct="0">
        <a:spcBef>
          <a:spcPct val="0"/>
        </a:spcBef>
        <a:spcAft>
          <a:spcPct val="0"/>
        </a:spcAft>
        <a:defRPr sz="4800">
          <a:solidFill>
            <a:schemeClr val="tx1"/>
          </a:solidFill>
          <a:latin typeface="Times" pitchFamily="1" charset="0"/>
        </a:defRPr>
      </a:lvl6pPr>
      <a:lvl7pPr marL="914400" algn="ctr" rtl="0" eaLnBrk="0" fontAlgn="base" hangingPunct="0">
        <a:spcBef>
          <a:spcPct val="0"/>
        </a:spcBef>
        <a:spcAft>
          <a:spcPct val="0"/>
        </a:spcAft>
        <a:defRPr sz="4800">
          <a:solidFill>
            <a:schemeClr val="tx1"/>
          </a:solidFill>
          <a:latin typeface="Times" pitchFamily="1" charset="0"/>
        </a:defRPr>
      </a:lvl7pPr>
      <a:lvl8pPr marL="1371600" algn="ctr" rtl="0" eaLnBrk="0" fontAlgn="base" hangingPunct="0">
        <a:spcBef>
          <a:spcPct val="0"/>
        </a:spcBef>
        <a:spcAft>
          <a:spcPct val="0"/>
        </a:spcAft>
        <a:defRPr sz="4800">
          <a:solidFill>
            <a:schemeClr val="tx1"/>
          </a:solidFill>
          <a:latin typeface="Times" pitchFamily="1" charset="0"/>
        </a:defRPr>
      </a:lvl8pPr>
      <a:lvl9pPr marL="1828800" algn="ctr" rtl="0" eaLnBrk="0" fontAlgn="base" hangingPunct="0">
        <a:spcBef>
          <a:spcPct val="0"/>
        </a:spcBef>
        <a:spcAft>
          <a:spcPct val="0"/>
        </a:spcAft>
        <a:defRPr sz="4800">
          <a:solidFill>
            <a:schemeClr val="tx1"/>
          </a:solidFill>
          <a:latin typeface="Times" pitchFamily="1" charset="0"/>
        </a:defRPr>
      </a:lvl9pPr>
    </p:titleStyle>
    <p:bodyStyle>
      <a:lvl1pPr marL="342900" indent="-342900" algn="l" rtl="0" eaLnBrk="0" fontAlgn="base" hangingPunct="0">
        <a:spcBef>
          <a:spcPct val="20000"/>
        </a:spcBef>
        <a:spcAft>
          <a:spcPct val="0"/>
        </a:spcAft>
        <a:buClr>
          <a:schemeClr val="accent1"/>
        </a:buClr>
        <a:buSzPct val="75000"/>
        <a:buFont typeface="Monotype Sorts"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Monotype Sorts" charset="2"/>
        <a:buChar char="l"/>
        <a:defRPr sz="2800">
          <a:solidFill>
            <a:schemeClr val="tx1"/>
          </a:solidFill>
          <a:latin typeface="Helvetica" pitchFamily="1" charset="0"/>
        </a:defRPr>
      </a:lvl2pPr>
      <a:lvl3pPr marL="1143000" indent="-228600" algn="l" rtl="0" eaLnBrk="0" fontAlgn="base" hangingPunct="0">
        <a:spcBef>
          <a:spcPct val="20000"/>
        </a:spcBef>
        <a:spcAft>
          <a:spcPct val="0"/>
        </a:spcAft>
        <a:buClr>
          <a:schemeClr val="hlink"/>
        </a:buClr>
        <a:buSzPct val="70000"/>
        <a:buFont typeface="Monotype Sorts" charset="2"/>
        <a:buChar char="l"/>
        <a:defRPr sz="2400">
          <a:solidFill>
            <a:schemeClr val="tx1"/>
          </a:solidFill>
          <a:latin typeface="Helvetica" pitchFamily="1" charset="0"/>
        </a:defRPr>
      </a:lvl3pPr>
      <a:lvl4pPr marL="1600200" indent="-228600" algn="l" rtl="0" eaLnBrk="0" fontAlgn="base" hangingPunct="0">
        <a:spcBef>
          <a:spcPct val="20000"/>
        </a:spcBef>
        <a:spcAft>
          <a:spcPct val="0"/>
        </a:spcAft>
        <a:buClr>
          <a:schemeClr val="folHlink"/>
        </a:buClr>
        <a:buSzPct val="50000"/>
        <a:buFont typeface="Monotype Sorts" charset="2"/>
        <a:buChar char="l"/>
        <a:defRPr sz="2000">
          <a:solidFill>
            <a:schemeClr val="tx1"/>
          </a:solidFill>
          <a:latin typeface="Helvetica" pitchFamily="1" charset="0"/>
        </a:defRPr>
      </a:lvl4pPr>
      <a:lvl5pPr marL="2057400" indent="-228600" algn="l" rtl="0" eaLnBrk="0" fontAlgn="base" hangingPunct="0">
        <a:spcBef>
          <a:spcPct val="20000"/>
        </a:spcBef>
        <a:spcAft>
          <a:spcPct val="0"/>
        </a:spcAft>
        <a:buClr>
          <a:srgbClr val="001A21"/>
        </a:buClr>
        <a:buSzPct val="45000"/>
        <a:buFont typeface="Monotype Sorts" charset="2"/>
        <a:buChar char="l"/>
        <a:defRPr sz="2000">
          <a:solidFill>
            <a:schemeClr val="tx1"/>
          </a:solidFill>
          <a:latin typeface="Helvetica" pitchFamily="1" charset="0"/>
        </a:defRPr>
      </a:lvl5pPr>
      <a:lvl6pPr marL="25146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6pPr>
      <a:lvl7pPr marL="29718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7pPr>
      <a:lvl8pPr marL="34290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8pPr>
      <a:lvl9pPr marL="38862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28421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8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Times" pitchFamily="1" charset="0"/>
        </a:defRPr>
      </a:lvl2pPr>
      <a:lvl3pPr algn="ctr" rtl="0" eaLnBrk="0" fontAlgn="base" hangingPunct="0">
        <a:spcBef>
          <a:spcPct val="0"/>
        </a:spcBef>
        <a:spcAft>
          <a:spcPct val="0"/>
        </a:spcAft>
        <a:defRPr sz="4800">
          <a:solidFill>
            <a:schemeClr val="tx1"/>
          </a:solidFill>
          <a:latin typeface="Times" pitchFamily="1" charset="0"/>
        </a:defRPr>
      </a:lvl3pPr>
      <a:lvl4pPr algn="ctr" rtl="0" eaLnBrk="0" fontAlgn="base" hangingPunct="0">
        <a:spcBef>
          <a:spcPct val="0"/>
        </a:spcBef>
        <a:spcAft>
          <a:spcPct val="0"/>
        </a:spcAft>
        <a:defRPr sz="4800">
          <a:solidFill>
            <a:schemeClr val="tx1"/>
          </a:solidFill>
          <a:latin typeface="Times" pitchFamily="1" charset="0"/>
        </a:defRPr>
      </a:lvl4pPr>
      <a:lvl5pPr algn="ctr" rtl="0" eaLnBrk="0" fontAlgn="base" hangingPunct="0">
        <a:spcBef>
          <a:spcPct val="0"/>
        </a:spcBef>
        <a:spcAft>
          <a:spcPct val="0"/>
        </a:spcAft>
        <a:defRPr sz="4800">
          <a:solidFill>
            <a:schemeClr val="tx1"/>
          </a:solidFill>
          <a:latin typeface="Times" pitchFamily="1" charset="0"/>
        </a:defRPr>
      </a:lvl5pPr>
      <a:lvl6pPr marL="457200" algn="ctr" rtl="0" eaLnBrk="0" fontAlgn="base" hangingPunct="0">
        <a:spcBef>
          <a:spcPct val="0"/>
        </a:spcBef>
        <a:spcAft>
          <a:spcPct val="0"/>
        </a:spcAft>
        <a:defRPr sz="4800">
          <a:solidFill>
            <a:schemeClr val="tx1"/>
          </a:solidFill>
          <a:latin typeface="Times" pitchFamily="1" charset="0"/>
        </a:defRPr>
      </a:lvl6pPr>
      <a:lvl7pPr marL="914400" algn="ctr" rtl="0" eaLnBrk="0" fontAlgn="base" hangingPunct="0">
        <a:spcBef>
          <a:spcPct val="0"/>
        </a:spcBef>
        <a:spcAft>
          <a:spcPct val="0"/>
        </a:spcAft>
        <a:defRPr sz="4800">
          <a:solidFill>
            <a:schemeClr val="tx1"/>
          </a:solidFill>
          <a:latin typeface="Times" pitchFamily="1" charset="0"/>
        </a:defRPr>
      </a:lvl7pPr>
      <a:lvl8pPr marL="1371600" algn="ctr" rtl="0" eaLnBrk="0" fontAlgn="base" hangingPunct="0">
        <a:spcBef>
          <a:spcPct val="0"/>
        </a:spcBef>
        <a:spcAft>
          <a:spcPct val="0"/>
        </a:spcAft>
        <a:defRPr sz="4800">
          <a:solidFill>
            <a:schemeClr val="tx1"/>
          </a:solidFill>
          <a:latin typeface="Times" pitchFamily="1" charset="0"/>
        </a:defRPr>
      </a:lvl8pPr>
      <a:lvl9pPr marL="1828800" algn="ctr" rtl="0" eaLnBrk="0" fontAlgn="base" hangingPunct="0">
        <a:spcBef>
          <a:spcPct val="0"/>
        </a:spcBef>
        <a:spcAft>
          <a:spcPct val="0"/>
        </a:spcAft>
        <a:defRPr sz="4800">
          <a:solidFill>
            <a:schemeClr val="tx1"/>
          </a:solidFill>
          <a:latin typeface="Times" pitchFamily="1"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1"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Monotype Sorts" pitchFamily="1" charset="2"/>
        <a:buChar char="l"/>
        <a:defRPr sz="2800">
          <a:solidFill>
            <a:schemeClr val="tx1"/>
          </a:solidFill>
          <a:latin typeface="Helvetica" pitchFamily="1" charset="0"/>
        </a:defRPr>
      </a:lvl2pPr>
      <a:lvl3pPr marL="1143000" indent="-228600" algn="l" rtl="0" eaLnBrk="0" fontAlgn="base" hangingPunct="0">
        <a:spcBef>
          <a:spcPct val="20000"/>
        </a:spcBef>
        <a:spcAft>
          <a:spcPct val="0"/>
        </a:spcAft>
        <a:buClr>
          <a:schemeClr val="hlink"/>
        </a:buClr>
        <a:buSzPct val="70000"/>
        <a:buFont typeface="Monotype Sorts" pitchFamily="1" charset="2"/>
        <a:buChar char="l"/>
        <a:defRPr sz="2400">
          <a:solidFill>
            <a:schemeClr val="tx1"/>
          </a:solidFill>
          <a:latin typeface="Helvetica" pitchFamily="1" charset="0"/>
        </a:defRPr>
      </a:lvl3pPr>
      <a:lvl4pPr marL="1600200" indent="-228600" algn="l" rtl="0" eaLnBrk="0" fontAlgn="base" hangingPunct="0">
        <a:spcBef>
          <a:spcPct val="20000"/>
        </a:spcBef>
        <a:spcAft>
          <a:spcPct val="0"/>
        </a:spcAft>
        <a:buClr>
          <a:schemeClr val="folHlink"/>
        </a:buClr>
        <a:buSzPct val="50000"/>
        <a:buFont typeface="Monotype Sorts" pitchFamily="1" charset="2"/>
        <a:buChar char="l"/>
        <a:defRPr sz="2000">
          <a:solidFill>
            <a:schemeClr val="tx1"/>
          </a:solidFill>
          <a:latin typeface="Helvetica" pitchFamily="1" charset="0"/>
        </a:defRPr>
      </a:lvl4pPr>
      <a:lvl5pPr marL="20574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5pPr>
      <a:lvl6pPr marL="25146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6pPr>
      <a:lvl7pPr marL="29718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7pPr>
      <a:lvl8pPr marL="34290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8pPr>
      <a:lvl9pPr marL="38862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3060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8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800">
          <a:solidFill>
            <a:schemeClr val="tx1"/>
          </a:solidFill>
          <a:latin typeface="Times" pitchFamily="1" charset="0"/>
          <a:ea typeface="MS PGothic" pitchFamily="34" charset="-128"/>
          <a:cs typeface="ＭＳ Ｐゴシック" charset="0"/>
        </a:defRPr>
      </a:lvl2pPr>
      <a:lvl3pPr algn="ctr" rtl="0" eaLnBrk="0" fontAlgn="base" hangingPunct="0">
        <a:spcBef>
          <a:spcPct val="0"/>
        </a:spcBef>
        <a:spcAft>
          <a:spcPct val="0"/>
        </a:spcAft>
        <a:defRPr sz="4800">
          <a:solidFill>
            <a:schemeClr val="tx1"/>
          </a:solidFill>
          <a:latin typeface="Times" pitchFamily="1" charset="0"/>
          <a:ea typeface="MS PGothic" pitchFamily="34" charset="-128"/>
          <a:cs typeface="ＭＳ Ｐゴシック" charset="0"/>
        </a:defRPr>
      </a:lvl3pPr>
      <a:lvl4pPr algn="ctr" rtl="0" eaLnBrk="0" fontAlgn="base" hangingPunct="0">
        <a:spcBef>
          <a:spcPct val="0"/>
        </a:spcBef>
        <a:spcAft>
          <a:spcPct val="0"/>
        </a:spcAft>
        <a:defRPr sz="4800">
          <a:solidFill>
            <a:schemeClr val="tx1"/>
          </a:solidFill>
          <a:latin typeface="Times" pitchFamily="1" charset="0"/>
          <a:ea typeface="MS PGothic" pitchFamily="34" charset="-128"/>
          <a:cs typeface="ＭＳ Ｐゴシック" charset="0"/>
        </a:defRPr>
      </a:lvl4pPr>
      <a:lvl5pPr algn="ctr" rtl="0" eaLnBrk="0" fontAlgn="base" hangingPunct="0">
        <a:spcBef>
          <a:spcPct val="0"/>
        </a:spcBef>
        <a:spcAft>
          <a:spcPct val="0"/>
        </a:spcAft>
        <a:defRPr sz="4800">
          <a:solidFill>
            <a:schemeClr val="tx1"/>
          </a:solidFill>
          <a:latin typeface="Times" pitchFamily="1" charset="0"/>
          <a:ea typeface="MS PGothic" pitchFamily="34" charset="-128"/>
          <a:cs typeface="ＭＳ Ｐゴシック" charset="0"/>
        </a:defRPr>
      </a:lvl5pPr>
      <a:lvl6pPr marL="457200" algn="ctr" rtl="0" eaLnBrk="0" fontAlgn="base" hangingPunct="0">
        <a:spcBef>
          <a:spcPct val="0"/>
        </a:spcBef>
        <a:spcAft>
          <a:spcPct val="0"/>
        </a:spcAft>
        <a:defRPr sz="4800">
          <a:solidFill>
            <a:schemeClr val="tx1"/>
          </a:solidFill>
          <a:latin typeface="Times" pitchFamily="1" charset="0"/>
        </a:defRPr>
      </a:lvl6pPr>
      <a:lvl7pPr marL="914400" algn="ctr" rtl="0" eaLnBrk="0" fontAlgn="base" hangingPunct="0">
        <a:spcBef>
          <a:spcPct val="0"/>
        </a:spcBef>
        <a:spcAft>
          <a:spcPct val="0"/>
        </a:spcAft>
        <a:defRPr sz="4800">
          <a:solidFill>
            <a:schemeClr val="tx1"/>
          </a:solidFill>
          <a:latin typeface="Times" pitchFamily="1" charset="0"/>
        </a:defRPr>
      </a:lvl7pPr>
      <a:lvl8pPr marL="1371600" algn="ctr" rtl="0" eaLnBrk="0" fontAlgn="base" hangingPunct="0">
        <a:spcBef>
          <a:spcPct val="0"/>
        </a:spcBef>
        <a:spcAft>
          <a:spcPct val="0"/>
        </a:spcAft>
        <a:defRPr sz="4800">
          <a:solidFill>
            <a:schemeClr val="tx1"/>
          </a:solidFill>
          <a:latin typeface="Times" pitchFamily="1" charset="0"/>
        </a:defRPr>
      </a:lvl8pPr>
      <a:lvl9pPr marL="1828800" algn="ctr" rtl="0" eaLnBrk="0" fontAlgn="base" hangingPunct="0">
        <a:spcBef>
          <a:spcPct val="0"/>
        </a:spcBef>
        <a:spcAft>
          <a:spcPct val="0"/>
        </a:spcAft>
        <a:defRPr sz="4800">
          <a:solidFill>
            <a:schemeClr val="tx1"/>
          </a:solidFill>
          <a:latin typeface="Times" pitchFamily="1"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1" charset="2"/>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chemeClr val="accent2"/>
        </a:buClr>
        <a:buSzPct val="80000"/>
        <a:buFont typeface="Monotype Sorts" pitchFamily="1" charset="2"/>
        <a:buChar char="l"/>
        <a:defRPr sz="2800">
          <a:solidFill>
            <a:schemeClr val="tx1"/>
          </a:solidFill>
          <a:latin typeface="Helvetica" pitchFamily="1" charset="0"/>
          <a:ea typeface="MS PGothic" pitchFamily="34" charset="-128"/>
        </a:defRPr>
      </a:lvl2pPr>
      <a:lvl3pPr marL="1143000" indent="-228600" algn="l" rtl="0" eaLnBrk="0" fontAlgn="base" hangingPunct="0">
        <a:spcBef>
          <a:spcPct val="20000"/>
        </a:spcBef>
        <a:spcAft>
          <a:spcPct val="0"/>
        </a:spcAft>
        <a:buClr>
          <a:schemeClr val="hlink"/>
        </a:buClr>
        <a:buSzPct val="70000"/>
        <a:buFont typeface="Monotype Sorts" pitchFamily="1" charset="2"/>
        <a:buChar char="l"/>
        <a:defRPr sz="2400">
          <a:solidFill>
            <a:schemeClr val="tx1"/>
          </a:solidFill>
          <a:latin typeface="Helvetica" pitchFamily="1" charset="0"/>
          <a:ea typeface="MS PGothic" pitchFamily="34" charset="-128"/>
        </a:defRPr>
      </a:lvl3pPr>
      <a:lvl4pPr marL="1600200" indent="-228600" algn="l" rtl="0" eaLnBrk="0" fontAlgn="base" hangingPunct="0">
        <a:spcBef>
          <a:spcPct val="20000"/>
        </a:spcBef>
        <a:spcAft>
          <a:spcPct val="0"/>
        </a:spcAft>
        <a:buClr>
          <a:schemeClr val="folHlink"/>
        </a:buClr>
        <a:buSzPct val="50000"/>
        <a:buFont typeface="Monotype Sorts" pitchFamily="1" charset="2"/>
        <a:buChar char="l"/>
        <a:defRPr sz="2000">
          <a:solidFill>
            <a:schemeClr val="tx1"/>
          </a:solidFill>
          <a:latin typeface="Helvetica" pitchFamily="1" charset="0"/>
          <a:ea typeface="MS PGothic" pitchFamily="34" charset="-128"/>
        </a:defRPr>
      </a:lvl4pPr>
      <a:lvl5pPr marL="20574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ea typeface="MS PGothic" pitchFamily="34" charset="-128"/>
        </a:defRPr>
      </a:lvl5pPr>
      <a:lvl6pPr marL="25146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6pPr>
      <a:lvl7pPr marL="29718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7pPr>
      <a:lvl8pPr marL="34290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8pPr>
      <a:lvl9pPr marL="38862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1.jpeg"/><Relationship Id="rId2" Type="http://schemas.openxmlformats.org/officeDocument/2006/relationships/tags" Target="../tags/tag2.xml"/><Relationship Id="rId16" Type="http://schemas.openxmlformats.org/officeDocument/2006/relationships/notesSlide" Target="../notesSlides/notesSlide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56.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6.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2.xml"/><Relationship Id="rId1" Type="http://schemas.openxmlformats.org/officeDocument/2006/relationships/slideLayout" Target="../slideLayouts/slideLayout24.xml"/><Relationship Id="rId5" Type="http://schemas.openxmlformats.org/officeDocument/2006/relationships/image" Target="../media/image25.emf"/><Relationship Id="rId4" Type="http://schemas.openxmlformats.org/officeDocument/2006/relationships/customXml" Target="../ink/ink20.xml"/></Relationships>
</file>

<file path=ppt/slides/_rels/slide101.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55.png"/><Relationship Id="rId1" Type="http://schemas.openxmlformats.org/officeDocument/2006/relationships/slideLayout" Target="../slideLayouts/slideLayout23.xml"/><Relationship Id="rId4" Type="http://schemas.openxmlformats.org/officeDocument/2006/relationships/image" Target="../media/image300.emf"/></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97.emf"/><Relationship Id="rId5" Type="http://schemas.openxmlformats.org/officeDocument/2006/relationships/customXml" Target="../ink/ink23.xml"/><Relationship Id="rId4" Type="http://schemas.openxmlformats.org/officeDocument/2006/relationships/image" Target="../media/image96.emf"/></Relationships>
</file>

<file path=ppt/slides/_rels/slide10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customXml" Target="../ink/ink2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8" Type="http://schemas.openxmlformats.org/officeDocument/2006/relationships/image" Target="../media/image102.emf"/><Relationship Id="rId13" Type="http://schemas.openxmlformats.org/officeDocument/2006/relationships/customXml" Target="../ink/ink30.xml"/><Relationship Id="rId3" Type="http://schemas.openxmlformats.org/officeDocument/2006/relationships/customXml" Target="../ink/ink25.xml"/><Relationship Id="rId7" Type="http://schemas.openxmlformats.org/officeDocument/2006/relationships/customXml" Target="../ink/ink27.xml"/><Relationship Id="rId12" Type="http://schemas.openxmlformats.org/officeDocument/2006/relationships/image" Target="../media/image104.emf"/><Relationship Id="rId2" Type="http://schemas.openxmlformats.org/officeDocument/2006/relationships/notesSlide" Target="../notesSlides/notesSlide87.xml"/><Relationship Id="rId16" Type="http://schemas.openxmlformats.org/officeDocument/2006/relationships/image" Target="../media/image106.emf"/><Relationship Id="rId1" Type="http://schemas.openxmlformats.org/officeDocument/2006/relationships/slideLayout" Target="../slideLayouts/slideLayout7.xml"/><Relationship Id="rId6" Type="http://schemas.openxmlformats.org/officeDocument/2006/relationships/image" Target="../media/image101.emf"/><Relationship Id="rId11" Type="http://schemas.openxmlformats.org/officeDocument/2006/relationships/customXml" Target="../ink/ink29.xml"/><Relationship Id="rId5" Type="http://schemas.openxmlformats.org/officeDocument/2006/relationships/customXml" Target="../ink/ink26.xml"/><Relationship Id="rId15" Type="http://schemas.openxmlformats.org/officeDocument/2006/relationships/customXml" Target="../ink/ink31.xml"/><Relationship Id="rId10" Type="http://schemas.openxmlformats.org/officeDocument/2006/relationships/image" Target="../media/image103.emf"/><Relationship Id="rId4" Type="http://schemas.openxmlformats.org/officeDocument/2006/relationships/image" Target="../media/image100.emf"/><Relationship Id="rId9" Type="http://schemas.openxmlformats.org/officeDocument/2006/relationships/customXml" Target="../ink/ink28.xml"/><Relationship Id="rId14" Type="http://schemas.openxmlformats.org/officeDocument/2006/relationships/image" Target="../media/image105.emf"/></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8" Type="http://schemas.openxmlformats.org/officeDocument/2006/relationships/image" Target="../media/image109.emf"/><Relationship Id="rId13" Type="http://schemas.openxmlformats.org/officeDocument/2006/relationships/customXml" Target="../ink/ink37.xml"/><Relationship Id="rId18" Type="http://schemas.openxmlformats.org/officeDocument/2006/relationships/image" Target="../media/image114.emf"/><Relationship Id="rId3" Type="http://schemas.openxmlformats.org/officeDocument/2006/relationships/customXml" Target="../ink/ink32.xml"/><Relationship Id="rId7" Type="http://schemas.openxmlformats.org/officeDocument/2006/relationships/customXml" Target="../ink/ink34.xml"/><Relationship Id="rId12" Type="http://schemas.openxmlformats.org/officeDocument/2006/relationships/image" Target="../media/image111.emf"/><Relationship Id="rId17" Type="http://schemas.openxmlformats.org/officeDocument/2006/relationships/customXml" Target="../ink/ink39.xml"/><Relationship Id="rId2" Type="http://schemas.openxmlformats.org/officeDocument/2006/relationships/notesSlide" Target="../notesSlides/notesSlide89.xml"/><Relationship Id="rId16" Type="http://schemas.openxmlformats.org/officeDocument/2006/relationships/image" Target="../media/image113.emf"/><Relationship Id="rId20" Type="http://schemas.openxmlformats.org/officeDocument/2006/relationships/image" Target="../media/image115.emf"/><Relationship Id="rId1" Type="http://schemas.openxmlformats.org/officeDocument/2006/relationships/slideLayout" Target="../slideLayouts/slideLayout7.xml"/><Relationship Id="rId6" Type="http://schemas.openxmlformats.org/officeDocument/2006/relationships/image" Target="../media/image108.emf"/><Relationship Id="rId11" Type="http://schemas.openxmlformats.org/officeDocument/2006/relationships/customXml" Target="../ink/ink36.xml"/><Relationship Id="rId5" Type="http://schemas.openxmlformats.org/officeDocument/2006/relationships/customXml" Target="../ink/ink33.xml"/><Relationship Id="rId15" Type="http://schemas.openxmlformats.org/officeDocument/2006/relationships/customXml" Target="../ink/ink38.xml"/><Relationship Id="rId10" Type="http://schemas.openxmlformats.org/officeDocument/2006/relationships/image" Target="../media/image110.emf"/><Relationship Id="rId19" Type="http://schemas.openxmlformats.org/officeDocument/2006/relationships/customXml" Target="../ink/ink40.xml"/><Relationship Id="rId4" Type="http://schemas.openxmlformats.org/officeDocument/2006/relationships/image" Target="../media/image107.emf"/><Relationship Id="rId9" Type="http://schemas.openxmlformats.org/officeDocument/2006/relationships/customXml" Target="../ink/ink35.xml"/><Relationship Id="rId14" Type="http://schemas.openxmlformats.org/officeDocument/2006/relationships/image" Target="../media/image112.emf"/></Relationships>
</file>

<file path=ppt/slides/_rels/slide11.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tags" Target="../tags/tag119.xml"/><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tags" Target="../tags/tag118.xml"/><Relationship Id="rId17" Type="http://schemas.openxmlformats.org/officeDocument/2006/relationships/notesSlide" Target="../notesSlides/notesSlide8.xml"/><Relationship Id="rId2" Type="http://schemas.openxmlformats.org/officeDocument/2006/relationships/tags" Target="../tags/tag108.xml"/><Relationship Id="rId16" Type="http://schemas.openxmlformats.org/officeDocument/2006/relationships/slideLayout" Target="../slideLayouts/slideLayout56.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5" Type="http://schemas.openxmlformats.org/officeDocument/2006/relationships/tags" Target="../tags/tag111.xml"/><Relationship Id="rId15" Type="http://schemas.openxmlformats.org/officeDocument/2006/relationships/tags" Target="../tags/tag121.xml"/><Relationship Id="rId10" Type="http://schemas.openxmlformats.org/officeDocument/2006/relationships/tags" Target="../tags/tag116.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s>
</file>

<file path=ppt/slides/_rels/slide1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0.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1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63.png"/><Relationship Id="rId4" Type="http://schemas.openxmlformats.org/officeDocument/2006/relationships/image" Target="../media/image62.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image" Target="../media/image7.png"/><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image" Target="../media/image6.png"/><Relationship Id="rId2" Type="http://schemas.openxmlformats.org/officeDocument/2006/relationships/tags" Target="../tags/tag123.xml"/><Relationship Id="rId16" Type="http://schemas.openxmlformats.org/officeDocument/2006/relationships/notesSlide" Target="../notesSlides/notesSlide9.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slideLayout" Target="../slideLayouts/slideLayout56.xml"/><Relationship Id="rId10" Type="http://schemas.openxmlformats.org/officeDocument/2006/relationships/tags" Target="../tags/tag131.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image" Target="../media/image3.png"/><Relationship Id="rId2" Type="http://schemas.openxmlformats.org/officeDocument/2006/relationships/tags" Target="../tags/tag16.xml"/><Relationship Id="rId16" Type="http://schemas.openxmlformats.org/officeDocument/2006/relationships/image" Target="../media/image2.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slideLayout" Target="../slideLayouts/slideLayout1.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6.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tags" Target="../tags/tag148.xml"/><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tags" Target="../tags/tag147.xml"/><Relationship Id="rId17" Type="http://schemas.openxmlformats.org/officeDocument/2006/relationships/image" Target="../media/image15.png"/><Relationship Id="rId2" Type="http://schemas.openxmlformats.org/officeDocument/2006/relationships/tags" Target="../tags/tag137.xml"/><Relationship Id="rId16" Type="http://schemas.openxmlformats.org/officeDocument/2006/relationships/notesSlide" Target="../notesSlides/notesSlide21.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5" Type="http://schemas.openxmlformats.org/officeDocument/2006/relationships/tags" Target="../tags/tag140.xml"/><Relationship Id="rId15" Type="http://schemas.openxmlformats.org/officeDocument/2006/relationships/slideLayout" Target="../slideLayouts/slideLayout56.xml"/><Relationship Id="rId10" Type="http://schemas.openxmlformats.org/officeDocument/2006/relationships/tags" Target="../tags/tag145.xml"/><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tags" Target="../tags/tag149.xml"/></Relationships>
</file>

<file path=ppt/slides/_rels/slide25.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image" Target="../media/image17.jpeg"/><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image" Target="../media/image16.jpeg"/><Relationship Id="rId2" Type="http://schemas.openxmlformats.org/officeDocument/2006/relationships/tags" Target="../tags/tag151.xml"/><Relationship Id="rId16" Type="http://schemas.openxmlformats.org/officeDocument/2006/relationships/notesSlide" Target="../notesSlides/notesSlide22.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5" Type="http://schemas.openxmlformats.org/officeDocument/2006/relationships/tags" Target="../tags/tag154.xml"/><Relationship Id="rId15" Type="http://schemas.openxmlformats.org/officeDocument/2006/relationships/slideLayout" Target="../slideLayouts/slideLayout56.xml"/><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2" Type="http://schemas.openxmlformats.org/officeDocument/2006/relationships/tags" Target="../tags/tag30.xml"/><Relationship Id="rId16" Type="http://schemas.openxmlformats.org/officeDocument/2006/relationships/notesSlide" Target="../notesSlides/notesSlide2.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slideLayout" Target="../slideLayouts/slideLayout56.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5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56.xml"/><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56.xml"/><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56.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18" Type="http://schemas.openxmlformats.org/officeDocument/2006/relationships/image" Target="../media/image31.png"/><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image" Target="../media/image30.png"/><Relationship Id="rId2" Type="http://schemas.openxmlformats.org/officeDocument/2006/relationships/tags" Target="../tags/tag165.xml"/><Relationship Id="rId16" Type="http://schemas.openxmlformats.org/officeDocument/2006/relationships/notesSlide" Target="../notesSlides/notesSlide28.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5" Type="http://schemas.openxmlformats.org/officeDocument/2006/relationships/slideLayout" Target="../slideLayouts/slideLayout56.xml"/><Relationship Id="rId10" Type="http://schemas.openxmlformats.org/officeDocument/2006/relationships/tags" Target="../tags/tag173.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tags" Target="../tags/tag190.xml"/><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tags" Target="../tags/tag189.xml"/><Relationship Id="rId2" Type="http://schemas.openxmlformats.org/officeDocument/2006/relationships/tags" Target="../tags/tag179.xml"/><Relationship Id="rId16" Type="http://schemas.openxmlformats.org/officeDocument/2006/relationships/notesSlide" Target="../notesSlides/notesSlide32.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tags" Target="../tags/tag188.xml"/><Relationship Id="rId5" Type="http://schemas.openxmlformats.org/officeDocument/2006/relationships/tags" Target="../tags/tag182.xml"/><Relationship Id="rId15" Type="http://schemas.openxmlformats.org/officeDocument/2006/relationships/slideLayout" Target="../slideLayouts/slideLayout56.xml"/><Relationship Id="rId10" Type="http://schemas.openxmlformats.org/officeDocument/2006/relationships/tags" Target="../tags/tag187.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s>
</file>

<file path=ppt/slides/_rels/slide4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3.xml"/><Relationship Id="rId1" Type="http://schemas.openxmlformats.org/officeDocument/2006/relationships/slideLayout" Target="../slideLayouts/slideLayout56.xml"/><Relationship Id="rId6" Type="http://schemas.openxmlformats.org/officeDocument/2006/relationships/image" Target="../media/image34.emf"/><Relationship Id="rId5" Type="http://schemas.openxmlformats.org/officeDocument/2006/relationships/customXml" Target="../ink/ink2.xml"/><Relationship Id="rId4" Type="http://schemas.openxmlformats.org/officeDocument/2006/relationships/image" Target="../media/image33.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tags" Target="../tags/tag204.xml"/><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tags" Target="../tags/tag203.xml"/><Relationship Id="rId2" Type="http://schemas.openxmlformats.org/officeDocument/2006/relationships/tags" Target="../tags/tag193.xml"/><Relationship Id="rId16" Type="http://schemas.openxmlformats.org/officeDocument/2006/relationships/notesSlide" Target="../notesSlides/notesSlide35.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5" Type="http://schemas.openxmlformats.org/officeDocument/2006/relationships/slideLayout" Target="../slideLayouts/slideLayout62.xml"/><Relationship Id="rId10" Type="http://schemas.openxmlformats.org/officeDocument/2006/relationships/tags" Target="../tags/tag201.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8" Type="http://schemas.openxmlformats.org/officeDocument/2006/relationships/tags" Target="../tags/tag213.xml"/><Relationship Id="rId13" Type="http://schemas.openxmlformats.org/officeDocument/2006/relationships/tags" Target="../tags/tag218.xml"/><Relationship Id="rId3" Type="http://schemas.openxmlformats.org/officeDocument/2006/relationships/tags" Target="../tags/tag208.xml"/><Relationship Id="rId7" Type="http://schemas.openxmlformats.org/officeDocument/2006/relationships/tags" Target="../tags/tag212.xml"/><Relationship Id="rId12" Type="http://schemas.openxmlformats.org/officeDocument/2006/relationships/tags" Target="../tags/tag217.xml"/><Relationship Id="rId2" Type="http://schemas.openxmlformats.org/officeDocument/2006/relationships/tags" Target="../tags/tag207.xml"/><Relationship Id="rId16" Type="http://schemas.openxmlformats.org/officeDocument/2006/relationships/notesSlide" Target="../notesSlides/notesSlide37.xml"/><Relationship Id="rId1" Type="http://schemas.openxmlformats.org/officeDocument/2006/relationships/tags" Target="../tags/tag206.xml"/><Relationship Id="rId6" Type="http://schemas.openxmlformats.org/officeDocument/2006/relationships/tags" Target="../tags/tag211.xml"/><Relationship Id="rId11" Type="http://schemas.openxmlformats.org/officeDocument/2006/relationships/tags" Target="../tags/tag216.xml"/><Relationship Id="rId5" Type="http://schemas.openxmlformats.org/officeDocument/2006/relationships/tags" Target="../tags/tag210.xml"/><Relationship Id="rId15" Type="http://schemas.openxmlformats.org/officeDocument/2006/relationships/slideLayout" Target="../slideLayouts/slideLayout62.xml"/><Relationship Id="rId10" Type="http://schemas.openxmlformats.org/officeDocument/2006/relationships/tags" Target="../tags/tag215.xml"/><Relationship Id="rId4" Type="http://schemas.openxmlformats.org/officeDocument/2006/relationships/tags" Target="../tags/tag209.xml"/><Relationship Id="rId9" Type="http://schemas.openxmlformats.org/officeDocument/2006/relationships/tags" Target="../tags/tag214.xml"/><Relationship Id="rId14" Type="http://schemas.openxmlformats.org/officeDocument/2006/relationships/tags" Target="../tags/tag2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6" Type="http://schemas.openxmlformats.org/officeDocument/2006/relationships/notesSlide" Target="../notesSlides/notesSlide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slideLayout" Target="../slideLayouts/slideLayout56.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tags" Target="../tags/tag232.xml"/><Relationship Id="rId18" Type="http://schemas.openxmlformats.org/officeDocument/2006/relationships/customXml" Target="../ink/ink3.xml"/><Relationship Id="rId3" Type="http://schemas.openxmlformats.org/officeDocument/2006/relationships/tags" Target="../tags/tag222.xml"/><Relationship Id="rId7" Type="http://schemas.openxmlformats.org/officeDocument/2006/relationships/tags" Target="../tags/tag226.xml"/><Relationship Id="rId12" Type="http://schemas.openxmlformats.org/officeDocument/2006/relationships/tags" Target="../tags/tag231.xml"/><Relationship Id="rId17" Type="http://schemas.openxmlformats.org/officeDocument/2006/relationships/image" Target="../media/image38.png"/><Relationship Id="rId2" Type="http://schemas.openxmlformats.org/officeDocument/2006/relationships/tags" Target="../tags/tag221.xml"/><Relationship Id="rId16" Type="http://schemas.openxmlformats.org/officeDocument/2006/relationships/notesSlide" Target="../notesSlides/notesSlide43.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5" Type="http://schemas.openxmlformats.org/officeDocument/2006/relationships/tags" Target="../tags/tag224.xml"/><Relationship Id="rId15" Type="http://schemas.openxmlformats.org/officeDocument/2006/relationships/slideLayout" Target="../slideLayouts/slideLayout34.xml"/><Relationship Id="rId10" Type="http://schemas.openxmlformats.org/officeDocument/2006/relationships/tags" Target="../tags/tag229.xml"/><Relationship Id="rId19" Type="http://schemas.openxmlformats.org/officeDocument/2006/relationships/image" Target="../media/image39.emf"/><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tags" Target="../tags/tag233.xml"/></Relationships>
</file>

<file path=ppt/slides/_rels/slide55.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tags" Target="../tags/tag246.xml"/><Relationship Id="rId18" Type="http://schemas.openxmlformats.org/officeDocument/2006/relationships/image" Target="../media/image40.emf"/><Relationship Id="rId3" Type="http://schemas.openxmlformats.org/officeDocument/2006/relationships/tags" Target="../tags/tag236.xml"/><Relationship Id="rId7" Type="http://schemas.openxmlformats.org/officeDocument/2006/relationships/tags" Target="../tags/tag240.xml"/><Relationship Id="rId12" Type="http://schemas.openxmlformats.org/officeDocument/2006/relationships/tags" Target="../tags/tag245.xml"/><Relationship Id="rId17" Type="http://schemas.openxmlformats.org/officeDocument/2006/relationships/customXml" Target="../ink/ink4.xml"/><Relationship Id="rId2" Type="http://schemas.openxmlformats.org/officeDocument/2006/relationships/tags" Target="../tags/tag235.xml"/><Relationship Id="rId16" Type="http://schemas.openxmlformats.org/officeDocument/2006/relationships/notesSlide" Target="../notesSlides/notesSlide44.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tags" Target="../tags/tag244.xml"/><Relationship Id="rId5" Type="http://schemas.openxmlformats.org/officeDocument/2006/relationships/tags" Target="../tags/tag238.xml"/><Relationship Id="rId15" Type="http://schemas.openxmlformats.org/officeDocument/2006/relationships/slideLayout" Target="../slideLayouts/slideLayout34.xml"/><Relationship Id="rId10" Type="http://schemas.openxmlformats.org/officeDocument/2006/relationships/tags" Target="../tags/tag243.xml"/><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tags" Target="../tags/tag247.xml"/></Relationships>
</file>

<file path=ppt/slides/_rels/slide56.xml.rels><?xml version="1.0" encoding="UTF-8" standalone="yes"?>
<Relationships xmlns="http://schemas.openxmlformats.org/package/2006/relationships"><Relationship Id="rId8" Type="http://schemas.openxmlformats.org/officeDocument/2006/relationships/tags" Target="../tags/tag255.xml"/><Relationship Id="rId13" Type="http://schemas.openxmlformats.org/officeDocument/2006/relationships/tags" Target="../tags/tag260.xml"/><Relationship Id="rId18" Type="http://schemas.openxmlformats.org/officeDocument/2006/relationships/image" Target="../media/image16.emf"/><Relationship Id="rId3" Type="http://schemas.openxmlformats.org/officeDocument/2006/relationships/tags" Target="../tags/tag250.xml"/><Relationship Id="rId7" Type="http://schemas.openxmlformats.org/officeDocument/2006/relationships/tags" Target="../tags/tag254.xml"/><Relationship Id="rId12" Type="http://schemas.openxmlformats.org/officeDocument/2006/relationships/tags" Target="../tags/tag259.xml"/><Relationship Id="rId17" Type="http://schemas.openxmlformats.org/officeDocument/2006/relationships/customXml" Target="../ink/ink5.xml"/><Relationship Id="rId2" Type="http://schemas.openxmlformats.org/officeDocument/2006/relationships/tags" Target="../tags/tag249.xml"/><Relationship Id="rId16" Type="http://schemas.openxmlformats.org/officeDocument/2006/relationships/notesSlide" Target="../notesSlides/notesSlide45.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tags" Target="../tags/tag258.xml"/><Relationship Id="rId5" Type="http://schemas.openxmlformats.org/officeDocument/2006/relationships/tags" Target="../tags/tag252.xml"/><Relationship Id="rId15" Type="http://schemas.openxmlformats.org/officeDocument/2006/relationships/slideLayout" Target="../slideLayouts/slideLayout34.xml"/><Relationship Id="rId10" Type="http://schemas.openxmlformats.org/officeDocument/2006/relationships/tags" Target="../tags/tag257.xml"/><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tags" Target="../tags/tag261.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51.xml"/><Relationship Id="rId5" Type="http://schemas.openxmlformats.org/officeDocument/2006/relationships/image" Target="../media/image42.emf"/><Relationship Id="rId4" Type="http://schemas.openxmlformats.org/officeDocument/2006/relationships/customXml" Target="../ink/ink6.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5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48.xml"/><Relationship Id="rId1" Type="http://schemas.openxmlformats.org/officeDocument/2006/relationships/slideLayout" Target="../slideLayouts/slideLayout34.xml"/><Relationship Id="rId4" Type="http://schemas.openxmlformats.org/officeDocument/2006/relationships/image" Target="../media/image46.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49.xml"/><Relationship Id="rId1" Type="http://schemas.openxmlformats.org/officeDocument/2006/relationships/slideLayout" Target="../slideLayouts/slideLayout34.xml"/><Relationship Id="rId4" Type="http://schemas.openxmlformats.org/officeDocument/2006/relationships/image" Target="../media/image47.emf"/></Relationships>
</file>

<file path=ppt/slides/_rels/slide61.xml.rels><?xml version="1.0" encoding="UTF-8" standalone="yes"?>
<Relationships xmlns="http://schemas.openxmlformats.org/package/2006/relationships"><Relationship Id="rId8" Type="http://schemas.openxmlformats.org/officeDocument/2006/relationships/tags" Target="../tags/tag269.xml"/><Relationship Id="rId13" Type="http://schemas.openxmlformats.org/officeDocument/2006/relationships/tags" Target="../tags/tag274.xml"/><Relationship Id="rId18" Type="http://schemas.openxmlformats.org/officeDocument/2006/relationships/image" Target="../media/image48.emf"/><Relationship Id="rId3" Type="http://schemas.openxmlformats.org/officeDocument/2006/relationships/tags" Target="../tags/tag264.xml"/><Relationship Id="rId7" Type="http://schemas.openxmlformats.org/officeDocument/2006/relationships/tags" Target="../tags/tag268.xml"/><Relationship Id="rId12" Type="http://schemas.openxmlformats.org/officeDocument/2006/relationships/tags" Target="../tags/tag273.xml"/><Relationship Id="rId17" Type="http://schemas.openxmlformats.org/officeDocument/2006/relationships/customXml" Target="../ink/ink9.xml"/><Relationship Id="rId2" Type="http://schemas.openxmlformats.org/officeDocument/2006/relationships/tags" Target="../tags/tag263.xml"/><Relationship Id="rId16" Type="http://schemas.openxmlformats.org/officeDocument/2006/relationships/notesSlide" Target="../notesSlides/notesSlide50.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tags" Target="../tags/tag272.xml"/><Relationship Id="rId5" Type="http://schemas.openxmlformats.org/officeDocument/2006/relationships/tags" Target="../tags/tag266.xml"/><Relationship Id="rId15" Type="http://schemas.openxmlformats.org/officeDocument/2006/relationships/slideLayout" Target="../slideLayouts/slideLayout34.xml"/><Relationship Id="rId10" Type="http://schemas.openxmlformats.org/officeDocument/2006/relationships/tags" Target="../tags/tag271.xml"/><Relationship Id="rId4" Type="http://schemas.openxmlformats.org/officeDocument/2006/relationships/tags" Target="../tags/tag265.xml"/><Relationship Id="rId9" Type="http://schemas.openxmlformats.org/officeDocument/2006/relationships/tags" Target="../tags/tag270.xml"/><Relationship Id="rId14" Type="http://schemas.openxmlformats.org/officeDocument/2006/relationships/tags" Target="../tags/tag275.xml"/></Relationships>
</file>

<file path=ppt/slides/_rels/slide62.xml.rels><?xml version="1.0" encoding="UTF-8" standalone="yes"?>
<Relationships xmlns="http://schemas.openxmlformats.org/package/2006/relationships"><Relationship Id="rId8" Type="http://schemas.openxmlformats.org/officeDocument/2006/relationships/tags" Target="../tags/tag283.xml"/><Relationship Id="rId13" Type="http://schemas.openxmlformats.org/officeDocument/2006/relationships/tags" Target="../tags/tag288.xml"/><Relationship Id="rId18" Type="http://schemas.openxmlformats.org/officeDocument/2006/relationships/image" Target="../media/image49.emf"/><Relationship Id="rId3" Type="http://schemas.openxmlformats.org/officeDocument/2006/relationships/tags" Target="../tags/tag278.xml"/><Relationship Id="rId7" Type="http://schemas.openxmlformats.org/officeDocument/2006/relationships/tags" Target="../tags/tag282.xml"/><Relationship Id="rId12" Type="http://schemas.openxmlformats.org/officeDocument/2006/relationships/tags" Target="../tags/tag287.xml"/><Relationship Id="rId17" Type="http://schemas.openxmlformats.org/officeDocument/2006/relationships/customXml" Target="../ink/ink10.xml"/><Relationship Id="rId2" Type="http://schemas.openxmlformats.org/officeDocument/2006/relationships/tags" Target="../tags/tag277.xml"/><Relationship Id="rId16" Type="http://schemas.openxmlformats.org/officeDocument/2006/relationships/notesSlide" Target="../notesSlides/notesSlide51.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tags" Target="../tags/tag286.xml"/><Relationship Id="rId5" Type="http://schemas.openxmlformats.org/officeDocument/2006/relationships/tags" Target="../tags/tag280.xml"/><Relationship Id="rId15" Type="http://schemas.openxmlformats.org/officeDocument/2006/relationships/slideLayout" Target="../slideLayouts/slideLayout34.xml"/><Relationship Id="rId10" Type="http://schemas.openxmlformats.org/officeDocument/2006/relationships/tags" Target="../tags/tag285.xml"/><Relationship Id="rId4" Type="http://schemas.openxmlformats.org/officeDocument/2006/relationships/tags" Target="../tags/tag279.xml"/><Relationship Id="rId9" Type="http://schemas.openxmlformats.org/officeDocument/2006/relationships/tags" Target="../tags/tag284.xml"/><Relationship Id="rId14" Type="http://schemas.openxmlformats.org/officeDocument/2006/relationships/tags" Target="../tags/tag289.xml"/></Relationships>
</file>

<file path=ppt/slides/_rels/slide63.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tags" Target="../tags/tag302.xml"/><Relationship Id="rId3" Type="http://schemas.openxmlformats.org/officeDocument/2006/relationships/tags" Target="../tags/tag292.xml"/><Relationship Id="rId7" Type="http://schemas.openxmlformats.org/officeDocument/2006/relationships/tags" Target="../tags/tag296.xml"/><Relationship Id="rId12" Type="http://schemas.openxmlformats.org/officeDocument/2006/relationships/tags" Target="../tags/tag301.xml"/><Relationship Id="rId2" Type="http://schemas.openxmlformats.org/officeDocument/2006/relationships/tags" Target="../tags/tag291.xml"/><Relationship Id="rId16" Type="http://schemas.openxmlformats.org/officeDocument/2006/relationships/notesSlide" Target="../notesSlides/notesSlide52.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5" Type="http://schemas.openxmlformats.org/officeDocument/2006/relationships/tags" Target="../tags/tag294.xml"/><Relationship Id="rId15" Type="http://schemas.openxmlformats.org/officeDocument/2006/relationships/slideLayout" Target="../slideLayouts/slideLayout34.xml"/><Relationship Id="rId10" Type="http://schemas.openxmlformats.org/officeDocument/2006/relationships/tags" Target="../tags/tag299.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8" Type="http://schemas.openxmlformats.org/officeDocument/2006/relationships/tags" Target="../tags/tag311.xml"/><Relationship Id="rId13" Type="http://schemas.openxmlformats.org/officeDocument/2006/relationships/tags" Target="../tags/tag316.xml"/><Relationship Id="rId3" Type="http://schemas.openxmlformats.org/officeDocument/2006/relationships/tags" Target="../tags/tag306.xml"/><Relationship Id="rId7" Type="http://schemas.openxmlformats.org/officeDocument/2006/relationships/tags" Target="../tags/tag310.xml"/><Relationship Id="rId12" Type="http://schemas.openxmlformats.org/officeDocument/2006/relationships/tags" Target="../tags/tag315.xml"/><Relationship Id="rId17" Type="http://schemas.openxmlformats.org/officeDocument/2006/relationships/image" Target="../media/image50.emf"/><Relationship Id="rId2" Type="http://schemas.openxmlformats.org/officeDocument/2006/relationships/tags" Target="../tags/tag305.xml"/><Relationship Id="rId16" Type="http://schemas.openxmlformats.org/officeDocument/2006/relationships/customXml" Target="../ink/ink11.xml"/><Relationship Id="rId1" Type="http://schemas.openxmlformats.org/officeDocument/2006/relationships/tags" Target="../tags/tag304.xml"/><Relationship Id="rId6" Type="http://schemas.openxmlformats.org/officeDocument/2006/relationships/tags" Target="../tags/tag309.xml"/><Relationship Id="rId11" Type="http://schemas.openxmlformats.org/officeDocument/2006/relationships/tags" Target="../tags/tag314.xml"/><Relationship Id="rId5" Type="http://schemas.openxmlformats.org/officeDocument/2006/relationships/tags" Target="../tags/tag308.xml"/><Relationship Id="rId15" Type="http://schemas.openxmlformats.org/officeDocument/2006/relationships/notesSlide" Target="../notesSlides/notesSlide55.xml"/><Relationship Id="rId10" Type="http://schemas.openxmlformats.org/officeDocument/2006/relationships/tags" Target="../tags/tag313.xml"/><Relationship Id="rId4" Type="http://schemas.openxmlformats.org/officeDocument/2006/relationships/tags" Target="../tags/tag307.xml"/><Relationship Id="rId9" Type="http://schemas.openxmlformats.org/officeDocument/2006/relationships/tags" Target="../tags/tag312.xml"/><Relationship Id="rId14"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56.xml"/><Relationship Id="rId1" Type="http://schemas.openxmlformats.org/officeDocument/2006/relationships/slideLayout" Target="../slideLayouts/slideLayout34.xml"/><Relationship Id="rId6" Type="http://schemas.openxmlformats.org/officeDocument/2006/relationships/image" Target="../media/image51.emf"/><Relationship Id="rId5" Type="http://schemas.openxmlformats.org/officeDocument/2006/relationships/customXml" Target="../ink/ink13.xml"/><Relationship Id="rId4" Type="http://schemas.openxmlformats.org/officeDocument/2006/relationships/image" Target="../media/image23.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8" Type="http://schemas.openxmlformats.org/officeDocument/2006/relationships/tags" Target="../tags/tag324.xml"/><Relationship Id="rId13" Type="http://schemas.openxmlformats.org/officeDocument/2006/relationships/tags" Target="../tags/tag329.xml"/><Relationship Id="rId3" Type="http://schemas.openxmlformats.org/officeDocument/2006/relationships/tags" Target="../tags/tag319.xml"/><Relationship Id="rId7" Type="http://schemas.openxmlformats.org/officeDocument/2006/relationships/tags" Target="../tags/tag323.xml"/><Relationship Id="rId12" Type="http://schemas.openxmlformats.org/officeDocument/2006/relationships/tags" Target="../tags/tag328.xml"/><Relationship Id="rId2" Type="http://schemas.openxmlformats.org/officeDocument/2006/relationships/tags" Target="../tags/tag318.xml"/><Relationship Id="rId16" Type="http://schemas.openxmlformats.org/officeDocument/2006/relationships/notesSlide" Target="../notesSlides/notesSlide60.xml"/><Relationship Id="rId1" Type="http://schemas.openxmlformats.org/officeDocument/2006/relationships/tags" Target="../tags/tag317.xml"/><Relationship Id="rId6" Type="http://schemas.openxmlformats.org/officeDocument/2006/relationships/tags" Target="../tags/tag322.xml"/><Relationship Id="rId11" Type="http://schemas.openxmlformats.org/officeDocument/2006/relationships/tags" Target="../tags/tag327.xml"/><Relationship Id="rId5" Type="http://schemas.openxmlformats.org/officeDocument/2006/relationships/tags" Target="../tags/tag321.xml"/><Relationship Id="rId15" Type="http://schemas.openxmlformats.org/officeDocument/2006/relationships/slideLayout" Target="../slideLayouts/slideLayout34.xml"/><Relationship Id="rId10" Type="http://schemas.openxmlformats.org/officeDocument/2006/relationships/tags" Target="../tags/tag326.xml"/><Relationship Id="rId4" Type="http://schemas.openxmlformats.org/officeDocument/2006/relationships/tags" Target="../tags/tag320.xml"/><Relationship Id="rId9" Type="http://schemas.openxmlformats.org/officeDocument/2006/relationships/tags" Target="../tags/tag325.xml"/><Relationship Id="rId14" Type="http://schemas.openxmlformats.org/officeDocument/2006/relationships/tags" Target="../tags/tag330.xml"/></Relationships>
</file>

<file path=ppt/slides/_rels/slide72.xml.rels><?xml version="1.0" encoding="UTF-8" standalone="yes"?>
<Relationships xmlns="http://schemas.openxmlformats.org/package/2006/relationships"><Relationship Id="rId8" Type="http://schemas.openxmlformats.org/officeDocument/2006/relationships/tags" Target="../tags/tag338.xml"/><Relationship Id="rId13" Type="http://schemas.openxmlformats.org/officeDocument/2006/relationships/tags" Target="../tags/tag343.xml"/><Relationship Id="rId18" Type="http://schemas.openxmlformats.org/officeDocument/2006/relationships/image" Target="../media/image53.png"/><Relationship Id="rId3" Type="http://schemas.openxmlformats.org/officeDocument/2006/relationships/tags" Target="../tags/tag333.xml"/><Relationship Id="rId7" Type="http://schemas.openxmlformats.org/officeDocument/2006/relationships/tags" Target="../tags/tag337.xml"/><Relationship Id="rId12" Type="http://schemas.openxmlformats.org/officeDocument/2006/relationships/tags" Target="../tags/tag342.xml"/><Relationship Id="rId17" Type="http://schemas.openxmlformats.org/officeDocument/2006/relationships/image" Target="../media/image52.png"/><Relationship Id="rId2" Type="http://schemas.openxmlformats.org/officeDocument/2006/relationships/tags" Target="../tags/tag332.xml"/><Relationship Id="rId16" Type="http://schemas.openxmlformats.org/officeDocument/2006/relationships/notesSlide" Target="../notesSlides/notesSlide61.xml"/><Relationship Id="rId1" Type="http://schemas.openxmlformats.org/officeDocument/2006/relationships/tags" Target="../tags/tag331.xml"/><Relationship Id="rId6" Type="http://schemas.openxmlformats.org/officeDocument/2006/relationships/tags" Target="../tags/tag336.xml"/><Relationship Id="rId11" Type="http://schemas.openxmlformats.org/officeDocument/2006/relationships/tags" Target="../tags/tag341.xml"/><Relationship Id="rId5" Type="http://schemas.openxmlformats.org/officeDocument/2006/relationships/tags" Target="../tags/tag335.xml"/><Relationship Id="rId15" Type="http://schemas.openxmlformats.org/officeDocument/2006/relationships/slideLayout" Target="../slideLayouts/slideLayout34.xml"/><Relationship Id="rId10" Type="http://schemas.openxmlformats.org/officeDocument/2006/relationships/tags" Target="../tags/tag340.xml"/><Relationship Id="rId4" Type="http://schemas.openxmlformats.org/officeDocument/2006/relationships/tags" Target="../tags/tag334.xml"/><Relationship Id="rId9" Type="http://schemas.openxmlformats.org/officeDocument/2006/relationships/tags" Target="../tags/tag339.xml"/><Relationship Id="rId14" Type="http://schemas.openxmlformats.org/officeDocument/2006/relationships/tags" Target="../tags/tag344.xml"/></Relationships>
</file>

<file path=ppt/slides/_rels/slide73.xml.rels><?xml version="1.0" encoding="UTF-8" standalone="yes"?>
<Relationships xmlns="http://schemas.openxmlformats.org/package/2006/relationships"><Relationship Id="rId8" Type="http://schemas.openxmlformats.org/officeDocument/2006/relationships/tags" Target="../tags/tag352.xml"/><Relationship Id="rId13" Type="http://schemas.openxmlformats.org/officeDocument/2006/relationships/tags" Target="../tags/tag357.xml"/><Relationship Id="rId3" Type="http://schemas.openxmlformats.org/officeDocument/2006/relationships/tags" Target="../tags/tag347.xml"/><Relationship Id="rId7" Type="http://schemas.openxmlformats.org/officeDocument/2006/relationships/tags" Target="../tags/tag351.xml"/><Relationship Id="rId12" Type="http://schemas.openxmlformats.org/officeDocument/2006/relationships/tags" Target="../tags/tag356.xml"/><Relationship Id="rId2" Type="http://schemas.openxmlformats.org/officeDocument/2006/relationships/tags" Target="../tags/tag346.xml"/><Relationship Id="rId16" Type="http://schemas.openxmlformats.org/officeDocument/2006/relationships/notesSlide" Target="../notesSlides/notesSlide62.xml"/><Relationship Id="rId1" Type="http://schemas.openxmlformats.org/officeDocument/2006/relationships/tags" Target="../tags/tag345.xml"/><Relationship Id="rId6" Type="http://schemas.openxmlformats.org/officeDocument/2006/relationships/tags" Target="../tags/tag350.xml"/><Relationship Id="rId11" Type="http://schemas.openxmlformats.org/officeDocument/2006/relationships/tags" Target="../tags/tag355.xml"/><Relationship Id="rId5" Type="http://schemas.openxmlformats.org/officeDocument/2006/relationships/tags" Target="../tags/tag349.xml"/><Relationship Id="rId15" Type="http://schemas.openxmlformats.org/officeDocument/2006/relationships/slideLayout" Target="../slideLayouts/slideLayout34.xml"/><Relationship Id="rId10" Type="http://schemas.openxmlformats.org/officeDocument/2006/relationships/tags" Target="../tags/tag354.xml"/><Relationship Id="rId4" Type="http://schemas.openxmlformats.org/officeDocument/2006/relationships/tags" Target="../tags/tag348.xml"/><Relationship Id="rId9" Type="http://schemas.openxmlformats.org/officeDocument/2006/relationships/tags" Target="../tags/tag353.xml"/><Relationship Id="rId14" Type="http://schemas.openxmlformats.org/officeDocument/2006/relationships/tags" Target="../tags/tag35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64.xml"/><Relationship Id="rId1" Type="http://schemas.openxmlformats.org/officeDocument/2006/relationships/slideLayout" Target="../slideLayouts/slideLayout34.xml"/><Relationship Id="rId4" Type="http://schemas.openxmlformats.org/officeDocument/2006/relationships/image" Target="../media/image23.e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0.xml.rels><?xml version="1.0" encoding="UTF-8" standalone="yes"?>
<Relationships xmlns="http://schemas.openxmlformats.org/package/2006/relationships"><Relationship Id="rId8" Type="http://schemas.openxmlformats.org/officeDocument/2006/relationships/tags" Target="../tags/tag366.xml"/><Relationship Id="rId13" Type="http://schemas.openxmlformats.org/officeDocument/2006/relationships/tags" Target="../tags/tag371.xml"/><Relationship Id="rId3" Type="http://schemas.openxmlformats.org/officeDocument/2006/relationships/tags" Target="../tags/tag361.xml"/><Relationship Id="rId7" Type="http://schemas.openxmlformats.org/officeDocument/2006/relationships/tags" Target="../tags/tag365.xml"/><Relationship Id="rId12" Type="http://schemas.openxmlformats.org/officeDocument/2006/relationships/tags" Target="../tags/tag370.xml"/><Relationship Id="rId2" Type="http://schemas.openxmlformats.org/officeDocument/2006/relationships/tags" Target="../tags/tag360.xml"/><Relationship Id="rId16" Type="http://schemas.openxmlformats.org/officeDocument/2006/relationships/notesSlide" Target="../notesSlides/notesSlide67.xml"/><Relationship Id="rId1" Type="http://schemas.openxmlformats.org/officeDocument/2006/relationships/tags" Target="../tags/tag359.xml"/><Relationship Id="rId6" Type="http://schemas.openxmlformats.org/officeDocument/2006/relationships/tags" Target="../tags/tag364.xml"/><Relationship Id="rId11" Type="http://schemas.openxmlformats.org/officeDocument/2006/relationships/tags" Target="../tags/tag369.xml"/><Relationship Id="rId5" Type="http://schemas.openxmlformats.org/officeDocument/2006/relationships/tags" Target="../tags/tag363.xml"/><Relationship Id="rId15" Type="http://schemas.openxmlformats.org/officeDocument/2006/relationships/slideLayout" Target="../slideLayouts/slideLayout34.xml"/><Relationship Id="rId10" Type="http://schemas.openxmlformats.org/officeDocument/2006/relationships/tags" Target="../tags/tag368.xml"/><Relationship Id="rId4" Type="http://schemas.openxmlformats.org/officeDocument/2006/relationships/tags" Target="../tags/tag362.xml"/><Relationship Id="rId9" Type="http://schemas.openxmlformats.org/officeDocument/2006/relationships/tags" Target="../tags/tag367.xml"/><Relationship Id="rId14" Type="http://schemas.openxmlformats.org/officeDocument/2006/relationships/tags" Target="../tags/tag372.xml"/></Relationships>
</file>

<file path=ppt/slides/_rels/slide81.xml.rels><?xml version="1.0" encoding="UTF-8" standalone="yes"?>
<Relationships xmlns="http://schemas.openxmlformats.org/package/2006/relationships"><Relationship Id="rId8" Type="http://schemas.openxmlformats.org/officeDocument/2006/relationships/tags" Target="../tags/tag380.xml"/><Relationship Id="rId13" Type="http://schemas.openxmlformats.org/officeDocument/2006/relationships/tags" Target="../tags/tag385.xml"/><Relationship Id="rId18" Type="http://schemas.openxmlformats.org/officeDocument/2006/relationships/image" Target="../media/image53.png"/><Relationship Id="rId3" Type="http://schemas.openxmlformats.org/officeDocument/2006/relationships/tags" Target="../tags/tag375.xml"/><Relationship Id="rId7" Type="http://schemas.openxmlformats.org/officeDocument/2006/relationships/tags" Target="../tags/tag379.xml"/><Relationship Id="rId12" Type="http://schemas.openxmlformats.org/officeDocument/2006/relationships/tags" Target="../tags/tag384.xml"/><Relationship Id="rId17" Type="http://schemas.openxmlformats.org/officeDocument/2006/relationships/image" Target="../media/image52.png"/><Relationship Id="rId2" Type="http://schemas.openxmlformats.org/officeDocument/2006/relationships/tags" Target="../tags/tag374.xml"/><Relationship Id="rId16" Type="http://schemas.openxmlformats.org/officeDocument/2006/relationships/notesSlide" Target="../notesSlides/notesSlide68.xml"/><Relationship Id="rId1" Type="http://schemas.openxmlformats.org/officeDocument/2006/relationships/tags" Target="../tags/tag373.xml"/><Relationship Id="rId6" Type="http://schemas.openxmlformats.org/officeDocument/2006/relationships/tags" Target="../tags/tag378.xml"/><Relationship Id="rId11" Type="http://schemas.openxmlformats.org/officeDocument/2006/relationships/tags" Target="../tags/tag383.xml"/><Relationship Id="rId5" Type="http://schemas.openxmlformats.org/officeDocument/2006/relationships/tags" Target="../tags/tag377.xml"/><Relationship Id="rId15" Type="http://schemas.openxmlformats.org/officeDocument/2006/relationships/slideLayout" Target="../slideLayouts/slideLayout34.xml"/><Relationship Id="rId10" Type="http://schemas.openxmlformats.org/officeDocument/2006/relationships/tags" Target="../tags/tag382.xml"/><Relationship Id="rId4" Type="http://schemas.openxmlformats.org/officeDocument/2006/relationships/tags" Target="../tags/tag376.xml"/><Relationship Id="rId9" Type="http://schemas.openxmlformats.org/officeDocument/2006/relationships/tags" Target="../tags/tag381.xml"/><Relationship Id="rId14" Type="http://schemas.openxmlformats.org/officeDocument/2006/relationships/tags" Target="../tags/tag386.xml"/></Relationships>
</file>

<file path=ppt/slides/_rels/slide82.xml.rels><?xml version="1.0" encoding="UTF-8" standalone="yes"?>
<Relationships xmlns="http://schemas.openxmlformats.org/package/2006/relationships"><Relationship Id="rId13" Type="http://schemas.openxmlformats.org/officeDocument/2006/relationships/tags" Target="../tags/tag399.xml"/><Relationship Id="rId18" Type="http://schemas.openxmlformats.org/officeDocument/2006/relationships/tags" Target="../tags/tag404.xml"/><Relationship Id="rId26" Type="http://schemas.openxmlformats.org/officeDocument/2006/relationships/tags" Target="../tags/tag412.xml"/><Relationship Id="rId39" Type="http://schemas.openxmlformats.org/officeDocument/2006/relationships/tags" Target="../tags/tag425.xml"/><Relationship Id="rId3" Type="http://schemas.openxmlformats.org/officeDocument/2006/relationships/tags" Target="../tags/tag389.xml"/><Relationship Id="rId21" Type="http://schemas.openxmlformats.org/officeDocument/2006/relationships/tags" Target="../tags/tag407.xml"/><Relationship Id="rId34" Type="http://schemas.openxmlformats.org/officeDocument/2006/relationships/tags" Target="../tags/tag420.xml"/><Relationship Id="rId42" Type="http://schemas.openxmlformats.org/officeDocument/2006/relationships/tags" Target="../tags/tag428.xml"/><Relationship Id="rId47" Type="http://schemas.openxmlformats.org/officeDocument/2006/relationships/tags" Target="../tags/tag433.xml"/><Relationship Id="rId7" Type="http://schemas.openxmlformats.org/officeDocument/2006/relationships/tags" Target="../tags/tag393.xml"/><Relationship Id="rId12" Type="http://schemas.openxmlformats.org/officeDocument/2006/relationships/tags" Target="../tags/tag398.xml"/><Relationship Id="rId17" Type="http://schemas.openxmlformats.org/officeDocument/2006/relationships/tags" Target="../tags/tag403.xml"/><Relationship Id="rId25" Type="http://schemas.openxmlformats.org/officeDocument/2006/relationships/tags" Target="../tags/tag411.xml"/><Relationship Id="rId33" Type="http://schemas.openxmlformats.org/officeDocument/2006/relationships/tags" Target="../tags/tag419.xml"/><Relationship Id="rId38" Type="http://schemas.openxmlformats.org/officeDocument/2006/relationships/tags" Target="../tags/tag424.xml"/><Relationship Id="rId46" Type="http://schemas.openxmlformats.org/officeDocument/2006/relationships/tags" Target="../tags/tag432.xml"/><Relationship Id="rId2" Type="http://schemas.openxmlformats.org/officeDocument/2006/relationships/tags" Target="../tags/tag388.xml"/><Relationship Id="rId16" Type="http://schemas.openxmlformats.org/officeDocument/2006/relationships/tags" Target="../tags/tag402.xml"/><Relationship Id="rId20" Type="http://schemas.openxmlformats.org/officeDocument/2006/relationships/tags" Target="../tags/tag406.xml"/><Relationship Id="rId29" Type="http://schemas.openxmlformats.org/officeDocument/2006/relationships/tags" Target="../tags/tag415.xml"/><Relationship Id="rId41" Type="http://schemas.openxmlformats.org/officeDocument/2006/relationships/tags" Target="../tags/tag427.xml"/><Relationship Id="rId1" Type="http://schemas.openxmlformats.org/officeDocument/2006/relationships/tags" Target="../tags/tag387.xml"/><Relationship Id="rId6" Type="http://schemas.openxmlformats.org/officeDocument/2006/relationships/tags" Target="../tags/tag392.xml"/><Relationship Id="rId11" Type="http://schemas.openxmlformats.org/officeDocument/2006/relationships/tags" Target="../tags/tag397.xml"/><Relationship Id="rId24" Type="http://schemas.openxmlformats.org/officeDocument/2006/relationships/tags" Target="../tags/tag410.xml"/><Relationship Id="rId32" Type="http://schemas.openxmlformats.org/officeDocument/2006/relationships/tags" Target="../tags/tag418.xml"/><Relationship Id="rId37" Type="http://schemas.openxmlformats.org/officeDocument/2006/relationships/tags" Target="../tags/tag423.xml"/><Relationship Id="rId40" Type="http://schemas.openxmlformats.org/officeDocument/2006/relationships/tags" Target="../tags/tag426.xml"/><Relationship Id="rId45" Type="http://schemas.openxmlformats.org/officeDocument/2006/relationships/tags" Target="../tags/tag431.xml"/><Relationship Id="rId5" Type="http://schemas.openxmlformats.org/officeDocument/2006/relationships/tags" Target="../tags/tag391.xml"/><Relationship Id="rId15" Type="http://schemas.openxmlformats.org/officeDocument/2006/relationships/tags" Target="../tags/tag401.xml"/><Relationship Id="rId23" Type="http://schemas.openxmlformats.org/officeDocument/2006/relationships/tags" Target="../tags/tag409.xml"/><Relationship Id="rId28" Type="http://schemas.openxmlformats.org/officeDocument/2006/relationships/tags" Target="../tags/tag414.xml"/><Relationship Id="rId36" Type="http://schemas.openxmlformats.org/officeDocument/2006/relationships/tags" Target="../tags/tag422.xml"/><Relationship Id="rId49" Type="http://schemas.openxmlformats.org/officeDocument/2006/relationships/slideLayout" Target="../slideLayouts/slideLayout34.xml"/><Relationship Id="rId10" Type="http://schemas.openxmlformats.org/officeDocument/2006/relationships/tags" Target="../tags/tag396.xml"/><Relationship Id="rId19" Type="http://schemas.openxmlformats.org/officeDocument/2006/relationships/tags" Target="../tags/tag405.xml"/><Relationship Id="rId31" Type="http://schemas.openxmlformats.org/officeDocument/2006/relationships/tags" Target="../tags/tag417.xml"/><Relationship Id="rId44" Type="http://schemas.openxmlformats.org/officeDocument/2006/relationships/tags" Target="../tags/tag430.xml"/><Relationship Id="rId4" Type="http://schemas.openxmlformats.org/officeDocument/2006/relationships/tags" Target="../tags/tag390.xml"/><Relationship Id="rId9" Type="http://schemas.openxmlformats.org/officeDocument/2006/relationships/tags" Target="../tags/tag395.xml"/><Relationship Id="rId14" Type="http://schemas.openxmlformats.org/officeDocument/2006/relationships/tags" Target="../tags/tag400.xml"/><Relationship Id="rId22" Type="http://schemas.openxmlformats.org/officeDocument/2006/relationships/tags" Target="../tags/tag408.xml"/><Relationship Id="rId27" Type="http://schemas.openxmlformats.org/officeDocument/2006/relationships/tags" Target="../tags/tag413.xml"/><Relationship Id="rId30" Type="http://schemas.openxmlformats.org/officeDocument/2006/relationships/tags" Target="../tags/tag416.xml"/><Relationship Id="rId35" Type="http://schemas.openxmlformats.org/officeDocument/2006/relationships/tags" Target="../tags/tag421.xml"/><Relationship Id="rId43" Type="http://schemas.openxmlformats.org/officeDocument/2006/relationships/tags" Target="../tags/tag429.xml"/><Relationship Id="rId48" Type="http://schemas.openxmlformats.org/officeDocument/2006/relationships/tags" Target="../tags/tag434.xml"/><Relationship Id="rId8" Type="http://schemas.openxmlformats.org/officeDocument/2006/relationships/tags" Target="../tags/tag39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3.xml"/><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4.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tags" Target="../tags/tag82.xml"/><Relationship Id="rId39" Type="http://schemas.openxmlformats.org/officeDocument/2006/relationships/tags" Target="../tags/tag95.xml"/><Relationship Id="rId3" Type="http://schemas.openxmlformats.org/officeDocument/2006/relationships/tags" Target="../tags/tag59.xml"/><Relationship Id="rId21" Type="http://schemas.openxmlformats.org/officeDocument/2006/relationships/tags" Target="../tags/tag77.xml"/><Relationship Id="rId34" Type="http://schemas.openxmlformats.org/officeDocument/2006/relationships/tags" Target="../tags/tag90.xml"/><Relationship Id="rId42" Type="http://schemas.openxmlformats.org/officeDocument/2006/relationships/tags" Target="../tags/tag98.xml"/><Relationship Id="rId47" Type="http://schemas.openxmlformats.org/officeDocument/2006/relationships/tags" Target="../tags/tag103.xml"/><Relationship Id="rId50" Type="http://schemas.openxmlformats.org/officeDocument/2006/relationships/tags" Target="../tags/tag106.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tags" Target="../tags/tag81.xml"/><Relationship Id="rId33" Type="http://schemas.openxmlformats.org/officeDocument/2006/relationships/tags" Target="../tags/tag89.xml"/><Relationship Id="rId38" Type="http://schemas.openxmlformats.org/officeDocument/2006/relationships/tags" Target="../tags/tag94.xml"/><Relationship Id="rId46" Type="http://schemas.openxmlformats.org/officeDocument/2006/relationships/tags" Target="../tags/tag102.xml"/><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tags" Target="../tags/tag76.xml"/><Relationship Id="rId29" Type="http://schemas.openxmlformats.org/officeDocument/2006/relationships/tags" Target="../tags/tag85.xml"/><Relationship Id="rId41" Type="http://schemas.openxmlformats.org/officeDocument/2006/relationships/tags" Target="../tags/tag97.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tags" Target="../tags/tag80.xml"/><Relationship Id="rId32" Type="http://schemas.openxmlformats.org/officeDocument/2006/relationships/tags" Target="../tags/tag88.xml"/><Relationship Id="rId37" Type="http://schemas.openxmlformats.org/officeDocument/2006/relationships/tags" Target="../tags/tag93.xml"/><Relationship Id="rId40" Type="http://schemas.openxmlformats.org/officeDocument/2006/relationships/tags" Target="../tags/tag96.xml"/><Relationship Id="rId45" Type="http://schemas.openxmlformats.org/officeDocument/2006/relationships/tags" Target="../tags/tag101.xml"/><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tags" Target="../tags/tag79.xml"/><Relationship Id="rId28" Type="http://schemas.openxmlformats.org/officeDocument/2006/relationships/tags" Target="../tags/tag84.xml"/><Relationship Id="rId36" Type="http://schemas.openxmlformats.org/officeDocument/2006/relationships/tags" Target="../tags/tag92.xml"/><Relationship Id="rId49" Type="http://schemas.openxmlformats.org/officeDocument/2006/relationships/tags" Target="../tags/tag105.xml"/><Relationship Id="rId10" Type="http://schemas.openxmlformats.org/officeDocument/2006/relationships/tags" Target="../tags/tag66.xml"/><Relationship Id="rId19" Type="http://schemas.openxmlformats.org/officeDocument/2006/relationships/tags" Target="../tags/tag75.xml"/><Relationship Id="rId31" Type="http://schemas.openxmlformats.org/officeDocument/2006/relationships/tags" Target="../tags/tag87.xml"/><Relationship Id="rId44" Type="http://schemas.openxmlformats.org/officeDocument/2006/relationships/tags" Target="../tags/tag100.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tags" Target="../tags/tag78.xml"/><Relationship Id="rId27" Type="http://schemas.openxmlformats.org/officeDocument/2006/relationships/tags" Target="../tags/tag83.xml"/><Relationship Id="rId30" Type="http://schemas.openxmlformats.org/officeDocument/2006/relationships/tags" Target="../tags/tag86.xml"/><Relationship Id="rId35" Type="http://schemas.openxmlformats.org/officeDocument/2006/relationships/tags" Target="../tags/tag91.xml"/><Relationship Id="rId43" Type="http://schemas.openxmlformats.org/officeDocument/2006/relationships/tags" Target="../tags/tag99.xml"/><Relationship Id="rId48" Type="http://schemas.openxmlformats.org/officeDocument/2006/relationships/tags" Target="../tags/tag104.xml"/><Relationship Id="rId8" Type="http://schemas.openxmlformats.org/officeDocument/2006/relationships/tags" Target="../tags/tag64.xml"/><Relationship Id="rId51" Type="http://schemas.openxmlformats.org/officeDocument/2006/relationships/slideLayout" Target="../slideLayouts/slideLayout67.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34.xml"/><Relationship Id="rId5" Type="http://schemas.openxmlformats.org/officeDocument/2006/relationships/image" Target="../media/image27.emf"/><Relationship Id="rId4" Type="http://schemas.openxmlformats.org/officeDocument/2006/relationships/customXml" Target="../ink/ink15.xml"/></Relationships>
</file>

<file path=ppt/slides/_rels/slide91.xml.rels><?xml version="1.0" encoding="UTF-8" standalone="yes"?>
<Relationships xmlns="http://schemas.openxmlformats.org/package/2006/relationships"><Relationship Id="rId8" Type="http://schemas.openxmlformats.org/officeDocument/2006/relationships/tags" Target="../tags/tag442.xml"/><Relationship Id="rId13" Type="http://schemas.openxmlformats.org/officeDocument/2006/relationships/tags" Target="../tags/tag447.xml"/><Relationship Id="rId18" Type="http://schemas.openxmlformats.org/officeDocument/2006/relationships/image" Target="../media/image28.emf"/><Relationship Id="rId3" Type="http://schemas.openxmlformats.org/officeDocument/2006/relationships/tags" Target="../tags/tag437.xml"/><Relationship Id="rId7" Type="http://schemas.openxmlformats.org/officeDocument/2006/relationships/tags" Target="../tags/tag441.xml"/><Relationship Id="rId12" Type="http://schemas.openxmlformats.org/officeDocument/2006/relationships/tags" Target="../tags/tag446.xml"/><Relationship Id="rId17" Type="http://schemas.openxmlformats.org/officeDocument/2006/relationships/customXml" Target="../ink/ink16.xml"/><Relationship Id="rId2" Type="http://schemas.openxmlformats.org/officeDocument/2006/relationships/tags" Target="../tags/tag436.xml"/><Relationship Id="rId16" Type="http://schemas.openxmlformats.org/officeDocument/2006/relationships/notesSlide" Target="../notesSlides/notesSlide76.xml"/><Relationship Id="rId1" Type="http://schemas.openxmlformats.org/officeDocument/2006/relationships/tags" Target="../tags/tag435.xml"/><Relationship Id="rId6" Type="http://schemas.openxmlformats.org/officeDocument/2006/relationships/tags" Target="../tags/tag440.xml"/><Relationship Id="rId11" Type="http://schemas.openxmlformats.org/officeDocument/2006/relationships/tags" Target="../tags/tag445.xml"/><Relationship Id="rId5" Type="http://schemas.openxmlformats.org/officeDocument/2006/relationships/tags" Target="../tags/tag439.xml"/><Relationship Id="rId15" Type="http://schemas.openxmlformats.org/officeDocument/2006/relationships/slideLayout" Target="../slideLayouts/slideLayout34.xml"/><Relationship Id="rId10" Type="http://schemas.openxmlformats.org/officeDocument/2006/relationships/tags" Target="../tags/tag444.xml"/><Relationship Id="rId4" Type="http://schemas.openxmlformats.org/officeDocument/2006/relationships/tags" Target="../tags/tag438.xml"/><Relationship Id="rId9" Type="http://schemas.openxmlformats.org/officeDocument/2006/relationships/tags" Target="../tags/tag443.xml"/><Relationship Id="rId14" Type="http://schemas.openxmlformats.org/officeDocument/2006/relationships/tags" Target="../tags/tag448.xml"/></Relationships>
</file>

<file path=ppt/slides/_rels/slide92.xml.rels><?xml version="1.0" encoding="UTF-8" standalone="yes"?>
<Relationships xmlns="http://schemas.openxmlformats.org/package/2006/relationships"><Relationship Id="rId8" Type="http://schemas.openxmlformats.org/officeDocument/2006/relationships/tags" Target="../tags/tag456.xml"/><Relationship Id="rId13" Type="http://schemas.openxmlformats.org/officeDocument/2006/relationships/tags" Target="../tags/tag461.xml"/><Relationship Id="rId18" Type="http://schemas.openxmlformats.org/officeDocument/2006/relationships/image" Target="../media/image30.emf"/><Relationship Id="rId3" Type="http://schemas.openxmlformats.org/officeDocument/2006/relationships/tags" Target="../tags/tag451.xml"/><Relationship Id="rId7" Type="http://schemas.openxmlformats.org/officeDocument/2006/relationships/tags" Target="../tags/tag455.xml"/><Relationship Id="rId12" Type="http://schemas.openxmlformats.org/officeDocument/2006/relationships/tags" Target="../tags/tag460.xml"/><Relationship Id="rId17" Type="http://schemas.openxmlformats.org/officeDocument/2006/relationships/customXml" Target="../ink/ink17.xml"/><Relationship Id="rId2" Type="http://schemas.openxmlformats.org/officeDocument/2006/relationships/tags" Target="../tags/tag450.xml"/><Relationship Id="rId16" Type="http://schemas.openxmlformats.org/officeDocument/2006/relationships/image" Target="../media/image11.png"/><Relationship Id="rId1" Type="http://schemas.openxmlformats.org/officeDocument/2006/relationships/tags" Target="../tags/tag449.xml"/><Relationship Id="rId6" Type="http://schemas.openxmlformats.org/officeDocument/2006/relationships/tags" Target="../tags/tag454.xml"/><Relationship Id="rId11" Type="http://schemas.openxmlformats.org/officeDocument/2006/relationships/tags" Target="../tags/tag459.xml"/><Relationship Id="rId5" Type="http://schemas.openxmlformats.org/officeDocument/2006/relationships/tags" Target="../tags/tag453.xml"/><Relationship Id="rId15" Type="http://schemas.openxmlformats.org/officeDocument/2006/relationships/slideLayout" Target="../slideLayouts/slideLayout34.xml"/><Relationship Id="rId10" Type="http://schemas.openxmlformats.org/officeDocument/2006/relationships/tags" Target="../tags/tag458.xml"/><Relationship Id="rId4" Type="http://schemas.openxmlformats.org/officeDocument/2006/relationships/tags" Target="../tags/tag452.xml"/><Relationship Id="rId9" Type="http://schemas.openxmlformats.org/officeDocument/2006/relationships/tags" Target="../tags/tag457.xml"/><Relationship Id="rId14" Type="http://schemas.openxmlformats.org/officeDocument/2006/relationships/tags" Target="../tags/tag462.xml"/></Relationships>
</file>

<file path=ppt/slides/_rels/slide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7.xml"/><Relationship Id="rId1" Type="http://schemas.openxmlformats.org/officeDocument/2006/relationships/slideLayout" Target="../slideLayouts/slideLayout34.xml"/></Relationships>
</file>

<file path=ppt/slides/_rels/slide9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8.xml"/><Relationship Id="rId1" Type="http://schemas.openxmlformats.org/officeDocument/2006/relationships/slideLayout" Target="../slideLayouts/slideLayout34.xml"/><Relationship Id="rId5" Type="http://schemas.openxmlformats.org/officeDocument/2006/relationships/image" Target="../media/image31.emf"/><Relationship Id="rId4" Type="http://schemas.openxmlformats.org/officeDocument/2006/relationships/customXml" Target="../ink/ink18.xml"/></Relationships>
</file>

<file path=ppt/slides/_rels/slide9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9.xml"/><Relationship Id="rId1" Type="http://schemas.openxmlformats.org/officeDocument/2006/relationships/slideLayout" Target="../slideLayouts/slideLayout3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4.xml"/></Relationships>
</file>

<file path=ppt/slides/_rels/slide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9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99.xml.rels><?xml version="1.0" encoding="UTF-8" standalone="yes"?>
<Relationships xmlns="http://schemas.openxmlformats.org/package/2006/relationships"><Relationship Id="rId8" Type="http://schemas.openxmlformats.org/officeDocument/2006/relationships/tags" Target="../tags/tag470.xml"/><Relationship Id="rId13" Type="http://schemas.openxmlformats.org/officeDocument/2006/relationships/tags" Target="../tags/tag475.xml"/><Relationship Id="rId18" Type="http://schemas.openxmlformats.org/officeDocument/2006/relationships/image" Target="../media/image58.emf"/><Relationship Id="rId3" Type="http://schemas.openxmlformats.org/officeDocument/2006/relationships/tags" Target="../tags/tag465.xml"/><Relationship Id="rId7" Type="http://schemas.openxmlformats.org/officeDocument/2006/relationships/tags" Target="../tags/tag469.xml"/><Relationship Id="rId12" Type="http://schemas.openxmlformats.org/officeDocument/2006/relationships/tags" Target="../tags/tag474.xml"/><Relationship Id="rId17" Type="http://schemas.openxmlformats.org/officeDocument/2006/relationships/customXml" Target="../ink/ink19.xml"/><Relationship Id="rId2" Type="http://schemas.openxmlformats.org/officeDocument/2006/relationships/tags" Target="../tags/tag464.xml"/><Relationship Id="rId16" Type="http://schemas.openxmlformats.org/officeDocument/2006/relationships/notesSlide" Target="../notesSlides/notesSlide81.xml"/><Relationship Id="rId1" Type="http://schemas.openxmlformats.org/officeDocument/2006/relationships/tags" Target="../tags/tag463.xml"/><Relationship Id="rId6" Type="http://schemas.openxmlformats.org/officeDocument/2006/relationships/tags" Target="../tags/tag468.xml"/><Relationship Id="rId11" Type="http://schemas.openxmlformats.org/officeDocument/2006/relationships/tags" Target="../tags/tag473.xml"/><Relationship Id="rId5" Type="http://schemas.openxmlformats.org/officeDocument/2006/relationships/tags" Target="../tags/tag467.xml"/><Relationship Id="rId15" Type="http://schemas.openxmlformats.org/officeDocument/2006/relationships/slideLayout" Target="../slideLayouts/slideLayout7.xml"/><Relationship Id="rId10" Type="http://schemas.openxmlformats.org/officeDocument/2006/relationships/tags" Target="../tags/tag472.xml"/><Relationship Id="rId4" Type="http://schemas.openxmlformats.org/officeDocument/2006/relationships/tags" Target="../tags/tag466.xml"/><Relationship Id="rId9" Type="http://schemas.openxmlformats.org/officeDocument/2006/relationships/tags" Target="../tags/tag471.xml"/><Relationship Id="rId14" Type="http://schemas.openxmlformats.org/officeDocument/2006/relationships/tags" Target="../tags/tag4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Line 106"/>
          <p:cNvSpPr>
            <a:spLocks noChangeShapeType="1"/>
          </p:cNvSpPr>
          <p:nvPr/>
        </p:nvSpPr>
        <p:spPr bwMode="auto">
          <a:xfrm>
            <a:off x="495812" y="2809523"/>
            <a:ext cx="5176837" cy="0"/>
          </a:xfrm>
          <a:prstGeom prst="line">
            <a:avLst/>
          </a:prstGeom>
          <a:noFill/>
          <a:ln w="12700">
            <a:solidFill>
              <a:srgbClr val="990099"/>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sz="1800" smtClean="0">
              <a:solidFill>
                <a:srgbClr val="000000"/>
              </a:solidFill>
            </a:endParaRPr>
          </a:p>
        </p:txBody>
      </p:sp>
      <p:sp>
        <p:nvSpPr>
          <p:cNvPr id="1027" name="Text Box 5"/>
          <p:cNvSpPr txBox="1">
            <a:spLocks noChangeArrowheads="1"/>
          </p:cNvSpPr>
          <p:nvPr/>
        </p:nvSpPr>
        <p:spPr bwMode="auto">
          <a:xfrm>
            <a:off x="697442" y="180622"/>
            <a:ext cx="778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3600" dirty="0" smtClean="0">
                <a:solidFill>
                  <a:srgbClr val="000000"/>
                </a:solidFill>
                <a:latin typeface="Cambria" pitchFamily="18" charset="0"/>
              </a:rPr>
              <a:t>Today in 60:   </a:t>
            </a:r>
            <a:r>
              <a:rPr lang="en-US" altLang="en-US" sz="3600" i="1" dirty="0" smtClean="0">
                <a:solidFill>
                  <a:srgbClr val="000000"/>
                </a:solidFill>
                <a:latin typeface="Cambria" pitchFamily="18" charset="0"/>
              </a:rPr>
              <a:t>Java's </a:t>
            </a:r>
            <a:r>
              <a:rPr lang="en-US" altLang="en-US" sz="3600" i="1" dirty="0" smtClean="0">
                <a:solidFill>
                  <a:srgbClr val="000000"/>
                </a:solidFill>
                <a:latin typeface="Cambria" pitchFamily="18" charset="0"/>
              </a:rPr>
              <a:t>graphics + MVC</a:t>
            </a:r>
            <a:endParaRPr lang="en-US" altLang="en-US" sz="3600" dirty="0" smtClean="0">
              <a:solidFill>
                <a:srgbClr val="000000"/>
              </a:solidFill>
              <a:latin typeface="Cambria" pitchFamily="18" charset="0"/>
            </a:endParaRPr>
          </a:p>
        </p:txBody>
      </p:sp>
      <p:grpSp>
        <p:nvGrpSpPr>
          <p:cNvPr id="1028" name="Group 68"/>
          <p:cNvGrpSpPr>
            <a:grpSpLocks/>
          </p:cNvGrpSpPr>
          <p:nvPr>
            <p:custDataLst>
              <p:tags r:id="rId1"/>
            </p:custDataLst>
          </p:nvPr>
        </p:nvGrpSpPr>
        <p:grpSpPr bwMode="auto">
          <a:xfrm>
            <a:off x="8455872" y="5256840"/>
            <a:ext cx="533400" cy="533400"/>
            <a:chOff x="2928" y="1051"/>
            <a:chExt cx="840" cy="957"/>
          </a:xfrm>
        </p:grpSpPr>
        <p:sp>
          <p:nvSpPr>
            <p:cNvPr id="1039" name="Freeform 69"/>
            <p:cNvSpPr>
              <a:spLocks/>
            </p:cNvSpPr>
            <p:nvPr>
              <p:custDataLst>
                <p:tags r:id="rId2"/>
              </p:custDataLst>
            </p:nvPr>
          </p:nvSpPr>
          <p:spPr bwMode="auto">
            <a:xfrm>
              <a:off x="2928" y="1759"/>
              <a:ext cx="810" cy="249"/>
            </a:xfrm>
            <a:custGeom>
              <a:avLst/>
              <a:gdLst>
                <a:gd name="T0" fmla="*/ 146 w 1048"/>
                <a:gd name="T1" fmla="*/ 21 h 250"/>
                <a:gd name="T2" fmla="*/ 251 w 1048"/>
                <a:gd name="T3" fmla="*/ 83 h 250"/>
                <a:gd name="T4" fmla="*/ 262 w 1048"/>
                <a:gd name="T5" fmla="*/ 111 h 250"/>
                <a:gd name="T6" fmla="*/ 274 w 1048"/>
                <a:gd name="T7" fmla="*/ 133 h 250"/>
                <a:gd name="T8" fmla="*/ 289 w 1048"/>
                <a:gd name="T9" fmla="*/ 174 h 250"/>
                <a:gd name="T10" fmla="*/ 206 w 1048"/>
                <a:gd name="T11" fmla="*/ 243 h 250"/>
                <a:gd name="T12" fmla="*/ 22 w 1048"/>
                <a:gd name="T13" fmla="*/ 223 h 250"/>
                <a:gd name="T14" fmla="*/ 0 w 1048"/>
                <a:gd name="T15" fmla="*/ 202 h 250"/>
                <a:gd name="T16" fmla="*/ 2 w 1048"/>
                <a:gd name="T17" fmla="*/ 168 h 250"/>
                <a:gd name="T18" fmla="*/ 26 w 1048"/>
                <a:gd name="T19" fmla="*/ 126 h 250"/>
                <a:gd name="T20" fmla="*/ 57 w 1048"/>
                <a:gd name="T21" fmla="*/ 76 h 250"/>
                <a:gd name="T22" fmla="*/ 77 w 1048"/>
                <a:gd name="T23" fmla="*/ 55 h 250"/>
                <a:gd name="T24" fmla="*/ 89 w 1048"/>
                <a:gd name="T25" fmla="*/ 28 h 250"/>
                <a:gd name="T26" fmla="*/ 104 w 1048"/>
                <a:gd name="T27" fmla="*/ 14 h 250"/>
                <a:gd name="T28" fmla="*/ 139 w 1048"/>
                <a:gd name="T29" fmla="*/ 28 h 250"/>
                <a:gd name="T30" fmla="*/ 146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endParaRPr>
            </a:p>
          </p:txBody>
        </p:sp>
        <p:sp>
          <p:nvSpPr>
            <p:cNvPr id="1040" name="Oval 70"/>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041" name="Oval 71"/>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042" name="Oval 72"/>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043" name="Oval 73"/>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044" name="Oval 74"/>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045" name="Oval 75"/>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046" name="Oval 76"/>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047" name="AutoShape 77"/>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048" name="Freeform 78"/>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1049" name="Freeform 79"/>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1050" name="Freeform 80"/>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sp>
          <p:nvSpPr>
            <p:cNvPr id="1051" name="Freeform 81"/>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grpSp>
      <p:sp>
        <p:nvSpPr>
          <p:cNvPr id="1029" name="Text Box 96"/>
          <p:cNvSpPr txBox="1">
            <a:spLocks noChangeArrowheads="1"/>
          </p:cNvSpPr>
          <p:nvPr/>
        </p:nvSpPr>
        <p:spPr bwMode="auto">
          <a:xfrm>
            <a:off x="206022" y="3312231"/>
            <a:ext cx="6989718"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lnSpc>
                <a:spcPct val="70000"/>
              </a:lnSpc>
            </a:pPr>
            <a:r>
              <a:rPr lang="en-US" altLang="en-US" sz="2000" b="1" dirty="0" smtClean="0">
                <a:solidFill>
                  <a:srgbClr val="800080"/>
                </a:solidFill>
                <a:latin typeface="Courier New" pitchFamily="1" charset="0"/>
              </a:rPr>
              <a:t>switch</a:t>
            </a:r>
            <a:r>
              <a:rPr lang="en-US" altLang="en-US" sz="2000" b="1" dirty="0" smtClean="0">
                <a:solidFill>
                  <a:srgbClr val="000000"/>
                </a:solidFill>
                <a:latin typeface="Courier New" pitchFamily="1" charset="0"/>
              </a:rPr>
              <a:t> (</a:t>
            </a:r>
            <a:r>
              <a:rPr lang="en-US" altLang="en-US" sz="2000" b="1" dirty="0" err="1" smtClean="0">
                <a:solidFill>
                  <a:srgbClr val="000000"/>
                </a:solidFill>
                <a:latin typeface="Courier New" pitchFamily="1" charset="0"/>
              </a:rPr>
              <a:t>dayOfMay</a:t>
            </a:r>
            <a:r>
              <a:rPr lang="en-US" altLang="en-US" sz="2000" b="1" dirty="0" smtClean="0">
                <a:solidFill>
                  <a:srgbClr val="000000"/>
                </a:solidFill>
                <a:latin typeface="Courier New" pitchFamily="1" charset="0"/>
              </a:rPr>
              <a:t>):</a:t>
            </a:r>
            <a:endParaRPr lang="en-US" altLang="en-US" sz="2000" b="1" dirty="0" smtClean="0">
              <a:solidFill>
                <a:srgbClr val="000000"/>
              </a:solidFill>
              <a:latin typeface="Courier New" pitchFamily="1" charset="0"/>
            </a:endParaRPr>
          </a:p>
          <a:p>
            <a:pPr algn="l">
              <a:lnSpc>
                <a:spcPct val="70000"/>
              </a:lnSpc>
            </a:pPr>
            <a:r>
              <a:rPr lang="en-US" altLang="en-US" sz="2000" b="1" dirty="0" smtClean="0">
                <a:solidFill>
                  <a:srgbClr val="000000"/>
                </a:solidFill>
                <a:latin typeface="Courier New" pitchFamily="1" charset="0"/>
              </a:rPr>
              <a:t>{</a:t>
            </a:r>
          </a:p>
          <a:p>
            <a:pPr algn="l">
              <a:lnSpc>
                <a:spcPct val="70000"/>
              </a:lnSpc>
            </a:pPr>
            <a:r>
              <a:rPr lang="en-US" altLang="en-US" sz="2000" b="1" dirty="0" smtClean="0">
                <a:solidFill>
                  <a:srgbClr val="000000"/>
                </a:solidFill>
                <a:latin typeface="Courier New" pitchFamily="1" charset="0"/>
              </a:rPr>
              <a:t>  </a:t>
            </a:r>
            <a:r>
              <a:rPr lang="en-US" altLang="en-US" sz="2000" b="1" dirty="0" smtClean="0">
                <a:solidFill>
                  <a:srgbClr val="800080"/>
                </a:solidFill>
                <a:latin typeface="Courier New" pitchFamily="1" charset="0"/>
              </a:rPr>
              <a:t>case</a:t>
            </a:r>
            <a:r>
              <a:rPr lang="en-US" altLang="en-US" sz="2000" b="1" dirty="0" smtClean="0">
                <a:solidFill>
                  <a:srgbClr val="000000"/>
                </a:solidFill>
                <a:latin typeface="Courier New" pitchFamily="1" charset="0"/>
              </a:rPr>
              <a:t> </a:t>
            </a:r>
            <a:r>
              <a:rPr lang="en-US" altLang="en-US" sz="2000" b="1" dirty="0" smtClean="0">
                <a:solidFill>
                  <a:srgbClr val="000000"/>
                </a:solidFill>
                <a:latin typeface="Courier New" pitchFamily="1" charset="0"/>
              </a:rPr>
              <a:t>2:</a:t>
            </a:r>
            <a:endParaRPr lang="en-US" altLang="en-US" sz="2000" b="1" dirty="0" smtClean="0">
              <a:solidFill>
                <a:srgbClr val="000000"/>
              </a:solidFill>
              <a:latin typeface="Courier New" pitchFamily="1" charset="0"/>
            </a:endParaRPr>
          </a:p>
          <a:p>
            <a:pPr algn="l">
              <a:lnSpc>
                <a:spcPct val="70000"/>
              </a:lnSpc>
            </a:pPr>
            <a:r>
              <a:rPr lang="en-US" altLang="en-US" sz="2000" b="1" dirty="0" smtClean="0">
                <a:solidFill>
                  <a:srgbClr val="000000"/>
                </a:solidFill>
                <a:latin typeface="Courier New" pitchFamily="1" charset="0"/>
              </a:rPr>
              <a:t>    message = "</a:t>
            </a:r>
            <a:r>
              <a:rPr lang="en-US" altLang="en-US" sz="2000" b="1" dirty="0" err="1" smtClean="0">
                <a:solidFill>
                  <a:srgbClr val="000000"/>
                </a:solidFill>
                <a:latin typeface="Courier New" pitchFamily="1" charset="0"/>
              </a:rPr>
              <a:t>Spampede</a:t>
            </a:r>
            <a:r>
              <a:rPr lang="en-US" altLang="en-US" sz="2000" b="1" dirty="0" smtClean="0">
                <a:solidFill>
                  <a:srgbClr val="000000"/>
                </a:solidFill>
                <a:latin typeface="Courier New" pitchFamily="1" charset="0"/>
              </a:rPr>
              <a:t> due"; </a:t>
            </a:r>
            <a:r>
              <a:rPr lang="en-US" altLang="en-US" sz="2000" b="1" dirty="0" smtClean="0">
                <a:solidFill>
                  <a:srgbClr val="800180"/>
                </a:solidFill>
                <a:latin typeface="Courier New" pitchFamily="1" charset="0"/>
              </a:rPr>
              <a:t>break</a:t>
            </a:r>
            <a:r>
              <a:rPr lang="en-US" altLang="en-US" sz="2000" b="1" dirty="0" smtClean="0">
                <a:solidFill>
                  <a:srgbClr val="000000"/>
                </a:solidFill>
                <a:latin typeface="Courier New" pitchFamily="1" charset="0"/>
              </a:rPr>
              <a:t>;</a:t>
            </a:r>
          </a:p>
          <a:p>
            <a:pPr algn="l">
              <a:lnSpc>
                <a:spcPct val="70000"/>
              </a:lnSpc>
            </a:pPr>
            <a:r>
              <a:rPr lang="en-US" altLang="en-US" sz="2000" b="1" dirty="0" smtClean="0">
                <a:solidFill>
                  <a:srgbClr val="800080"/>
                </a:solidFill>
                <a:latin typeface="Courier New" pitchFamily="1" charset="0"/>
              </a:rPr>
              <a:t>  case</a:t>
            </a:r>
            <a:r>
              <a:rPr lang="en-US" altLang="en-US" sz="2000" b="1" dirty="0" smtClean="0">
                <a:solidFill>
                  <a:srgbClr val="000000"/>
                </a:solidFill>
                <a:latin typeface="Courier New" pitchFamily="1" charset="0"/>
              </a:rPr>
              <a:t> </a:t>
            </a:r>
            <a:r>
              <a:rPr lang="en-US" altLang="en-US" sz="2000" b="1" dirty="0" smtClean="0">
                <a:solidFill>
                  <a:srgbClr val="000000"/>
                </a:solidFill>
                <a:latin typeface="Courier New" pitchFamily="1" charset="0"/>
              </a:rPr>
              <a:t>15:</a:t>
            </a:r>
            <a:endParaRPr lang="en-US" altLang="en-US" sz="2000" b="1" dirty="0" smtClean="0">
              <a:solidFill>
                <a:srgbClr val="000000"/>
              </a:solidFill>
              <a:latin typeface="Courier New" pitchFamily="1" charset="0"/>
            </a:endParaRPr>
          </a:p>
          <a:p>
            <a:pPr algn="l">
              <a:lnSpc>
                <a:spcPct val="70000"/>
              </a:lnSpc>
            </a:pPr>
            <a:r>
              <a:rPr lang="en-US" altLang="en-US" sz="2000" b="1" dirty="0" smtClean="0">
                <a:solidFill>
                  <a:srgbClr val="000000"/>
                </a:solidFill>
                <a:latin typeface="Courier New" pitchFamily="1" charset="0"/>
              </a:rPr>
              <a:t>    message = "Enjoy </a:t>
            </a:r>
            <a:r>
              <a:rPr lang="en-US" altLang="en-US" sz="2000" b="1" dirty="0" smtClean="0">
                <a:solidFill>
                  <a:srgbClr val="000000"/>
                </a:solidFill>
                <a:latin typeface="Courier New" pitchFamily="1" charset="0"/>
              </a:rPr>
              <a:t>summer break";</a:t>
            </a:r>
            <a:endParaRPr lang="en-US" altLang="en-US" sz="2000" b="1" dirty="0" smtClean="0">
              <a:solidFill>
                <a:srgbClr val="000000"/>
              </a:solidFill>
              <a:latin typeface="Courier New" pitchFamily="1" charset="0"/>
            </a:endParaRPr>
          </a:p>
          <a:p>
            <a:pPr algn="l">
              <a:lnSpc>
                <a:spcPct val="70000"/>
              </a:lnSpc>
            </a:pPr>
            <a:r>
              <a:rPr lang="en-US" altLang="en-US" sz="2000" b="1" dirty="0" smtClean="0">
                <a:solidFill>
                  <a:srgbClr val="800080"/>
                </a:solidFill>
                <a:latin typeface="Courier New" pitchFamily="1" charset="0"/>
              </a:rPr>
              <a:t>  default</a:t>
            </a:r>
            <a:r>
              <a:rPr lang="en-US" altLang="en-US" sz="2000" b="1" dirty="0" smtClean="0">
                <a:solidFill>
                  <a:srgbClr val="000000"/>
                </a:solidFill>
                <a:latin typeface="Courier New" pitchFamily="1" charset="0"/>
              </a:rPr>
              <a:t>:</a:t>
            </a:r>
          </a:p>
          <a:p>
            <a:pPr algn="l">
              <a:lnSpc>
                <a:spcPct val="70000"/>
              </a:lnSpc>
            </a:pPr>
            <a:r>
              <a:rPr lang="en-US" altLang="en-US" sz="2000" b="1" dirty="0" smtClean="0">
                <a:solidFill>
                  <a:srgbClr val="000000"/>
                </a:solidFill>
                <a:latin typeface="Courier New" pitchFamily="1" charset="0"/>
              </a:rPr>
              <a:t>    message = </a:t>
            </a:r>
            <a:r>
              <a:rPr lang="en-US" altLang="en-US" sz="2000" b="1" dirty="0" smtClean="0">
                <a:solidFill>
                  <a:srgbClr val="000000"/>
                </a:solidFill>
                <a:latin typeface="Courier New" pitchFamily="1" charset="0"/>
              </a:rPr>
              <a:t>"Time for a coffee"; </a:t>
            </a:r>
            <a:r>
              <a:rPr lang="en-US" altLang="en-US" sz="2000" b="1" dirty="0" smtClean="0">
                <a:solidFill>
                  <a:srgbClr val="800180"/>
                </a:solidFill>
                <a:latin typeface="Courier New" pitchFamily="1" charset="0"/>
              </a:rPr>
              <a:t>break</a:t>
            </a:r>
            <a:r>
              <a:rPr lang="en-US" altLang="en-US" sz="2000" b="1" dirty="0" smtClean="0">
                <a:solidFill>
                  <a:srgbClr val="000000"/>
                </a:solidFill>
                <a:latin typeface="Courier New" pitchFamily="1" charset="0"/>
              </a:rPr>
              <a:t>;</a:t>
            </a:r>
          </a:p>
          <a:p>
            <a:pPr algn="l">
              <a:lnSpc>
                <a:spcPct val="70000"/>
              </a:lnSpc>
            </a:pPr>
            <a:r>
              <a:rPr lang="en-US" altLang="en-US" sz="2000" b="1" dirty="0" smtClean="0">
                <a:solidFill>
                  <a:srgbClr val="000000"/>
                </a:solidFill>
                <a:latin typeface="Courier New" pitchFamily="1" charset="0"/>
              </a:rPr>
              <a:t>}</a:t>
            </a:r>
          </a:p>
        </p:txBody>
      </p:sp>
      <p:sp>
        <p:nvSpPr>
          <p:cNvPr id="1030" name="Text Box 97"/>
          <p:cNvSpPr txBox="1">
            <a:spLocks noChangeArrowheads="1"/>
          </p:cNvSpPr>
          <p:nvPr/>
        </p:nvSpPr>
        <p:spPr bwMode="auto">
          <a:xfrm>
            <a:off x="518390" y="11430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2400" b="1" dirty="0" smtClean="0">
                <a:solidFill>
                  <a:srgbClr val="009200"/>
                </a:solidFill>
                <a:latin typeface="Cambria" panose="02040503050406030204" pitchFamily="18" charset="0"/>
              </a:rPr>
              <a:t>Graphics</a:t>
            </a:r>
            <a:r>
              <a:rPr lang="en-US" altLang="en-US" sz="2400" b="1" dirty="0" smtClean="0">
                <a:solidFill>
                  <a:srgbClr val="000000"/>
                </a:solidFill>
                <a:latin typeface="Cambria" panose="02040503050406030204" pitchFamily="18" charset="0"/>
              </a:rPr>
              <a:t>: </a:t>
            </a:r>
            <a:r>
              <a:rPr lang="en-US" altLang="en-US" sz="2400" i="1" dirty="0" smtClean="0">
                <a:solidFill>
                  <a:srgbClr val="000000"/>
                </a:solidFill>
                <a:latin typeface="Cambria" panose="02040503050406030204" pitchFamily="18" charset="0"/>
              </a:rPr>
              <a:t>leveraging a large codebase…</a:t>
            </a:r>
          </a:p>
        </p:txBody>
      </p:sp>
      <p:sp>
        <p:nvSpPr>
          <p:cNvPr id="1031" name="Text Box 98"/>
          <p:cNvSpPr txBox="1">
            <a:spLocks noChangeArrowheads="1"/>
          </p:cNvSpPr>
          <p:nvPr/>
        </p:nvSpPr>
        <p:spPr bwMode="auto">
          <a:xfrm>
            <a:off x="1519749" y="2580923"/>
            <a:ext cx="3048000" cy="469900"/>
          </a:xfrm>
          <a:prstGeom prst="rect">
            <a:avLst/>
          </a:prstGeom>
          <a:solidFill>
            <a:srgbClr val="FFCCFF"/>
          </a:solidFill>
          <a:ln w="19050">
            <a:solidFill>
              <a:srgbClr val="990099"/>
            </a:solidFill>
            <a:miter lim="800000"/>
            <a:headEnd/>
            <a:tailEnd/>
          </a:ln>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2400" b="1" dirty="0" smtClean="0">
                <a:solidFill>
                  <a:srgbClr val="800080"/>
                </a:solidFill>
                <a:latin typeface="Courier New" panose="02070309020205020404" pitchFamily="49" charset="0"/>
                <a:ea typeface="Calibri" pitchFamily="34" charset="0"/>
                <a:cs typeface="Courier New" panose="02070309020205020404" pitchFamily="49" charset="0"/>
              </a:rPr>
              <a:t>switch</a:t>
            </a:r>
            <a:r>
              <a:rPr lang="en-US" altLang="en-US" sz="2400" dirty="0" smtClean="0">
                <a:solidFill>
                  <a:srgbClr val="800080"/>
                </a:solidFill>
                <a:latin typeface="Calibri" pitchFamily="34" charset="0"/>
                <a:ea typeface="Calibri" pitchFamily="34" charset="0"/>
                <a:cs typeface="Calibri" pitchFamily="34" charset="0"/>
              </a:rPr>
              <a:t> schedule</a:t>
            </a:r>
            <a:endParaRPr lang="en-US" altLang="en-US" sz="2400" dirty="0" smtClean="0">
              <a:solidFill>
                <a:srgbClr val="800080"/>
              </a:solidFill>
              <a:latin typeface="Calibri" pitchFamily="34" charset="0"/>
              <a:ea typeface="Calibri" pitchFamily="34" charset="0"/>
              <a:cs typeface="Calibri" pitchFamily="34" charset="0"/>
            </a:endParaRPr>
          </a:p>
        </p:txBody>
      </p:sp>
      <p:sp>
        <p:nvSpPr>
          <p:cNvPr id="1032" name="Text Box 100"/>
          <p:cNvSpPr txBox="1">
            <a:spLocks noChangeArrowheads="1"/>
          </p:cNvSpPr>
          <p:nvPr/>
        </p:nvSpPr>
        <p:spPr bwMode="auto">
          <a:xfrm>
            <a:off x="6196596" y="4505876"/>
            <a:ext cx="273185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500" dirty="0" smtClean="0">
                <a:solidFill>
                  <a:srgbClr val="009200"/>
                </a:solidFill>
                <a:latin typeface="Calibri" pitchFamily="34" charset="0"/>
                <a:ea typeface="Calibri" pitchFamily="34" charset="0"/>
                <a:cs typeface="Calibri" pitchFamily="34" charset="0"/>
              </a:rPr>
              <a:t>I </a:t>
            </a:r>
            <a:r>
              <a:rPr lang="en-US" altLang="en-US" sz="1500" dirty="0" smtClean="0">
                <a:solidFill>
                  <a:srgbClr val="009200"/>
                </a:solidFill>
                <a:latin typeface="Calibri" pitchFamily="34" charset="0"/>
                <a:ea typeface="Calibri" pitchFamily="34" charset="0"/>
                <a:cs typeface="Calibri" pitchFamily="34" charset="0"/>
              </a:rPr>
              <a:t>wouldn't </a:t>
            </a:r>
            <a:r>
              <a:rPr lang="en-US" altLang="en-US" sz="1500" b="1" dirty="0" smtClean="0">
                <a:solidFill>
                  <a:srgbClr val="000000"/>
                </a:solidFill>
                <a:latin typeface="Courier New" pitchFamily="1" charset="0"/>
                <a:cs typeface="Courier New" pitchFamily="1" charset="0"/>
              </a:rPr>
              <a:t>switch</a:t>
            </a:r>
            <a:r>
              <a:rPr lang="en-US" altLang="en-US" sz="1500" dirty="0" smtClean="0">
                <a:solidFill>
                  <a:srgbClr val="009200"/>
                </a:solidFill>
                <a:latin typeface="Calibri" pitchFamily="34" charset="0"/>
                <a:ea typeface="Calibri" pitchFamily="34" charset="0"/>
                <a:cs typeface="Calibri" pitchFamily="34" charset="0"/>
              </a:rPr>
              <a:t> any plans, just in </a:t>
            </a:r>
            <a:r>
              <a:rPr lang="en-US" altLang="en-US" sz="1500" b="1" dirty="0" smtClean="0">
                <a:solidFill>
                  <a:srgbClr val="000000"/>
                </a:solidFill>
                <a:latin typeface="Courier New" pitchFamily="1" charset="0"/>
                <a:cs typeface="Courier New" pitchFamily="1" charset="0"/>
              </a:rPr>
              <a:t>case</a:t>
            </a:r>
            <a:r>
              <a:rPr lang="en-US" altLang="en-US" sz="1500" dirty="0" smtClean="0">
                <a:solidFill>
                  <a:srgbClr val="009200"/>
                </a:solidFill>
                <a:latin typeface="Calibri" pitchFamily="34" charset="0"/>
                <a:ea typeface="Calibri" pitchFamily="34" charset="0"/>
                <a:cs typeface="Calibri" pitchFamily="34" charset="0"/>
              </a:rPr>
              <a:t> this code's "message" </a:t>
            </a:r>
            <a:r>
              <a:rPr lang="en-US" altLang="en-US" sz="1500" b="1" dirty="0" smtClean="0">
                <a:solidFill>
                  <a:srgbClr val="000000"/>
                </a:solidFill>
                <a:latin typeface="Courier New" pitchFamily="1" charset="0"/>
                <a:cs typeface="Courier New" pitchFamily="1" charset="0"/>
              </a:rPr>
              <a:t>break</a:t>
            </a:r>
            <a:r>
              <a:rPr lang="en-US" altLang="en-US" sz="1500" dirty="0" smtClean="0">
                <a:solidFill>
                  <a:srgbClr val="009200"/>
                </a:solidFill>
                <a:latin typeface="Calibri" pitchFamily="34" charset="0"/>
                <a:ea typeface="Calibri" pitchFamily="34" charset="0"/>
                <a:cs typeface="Calibri" pitchFamily="34" charset="0"/>
              </a:rPr>
              <a:t>s down…</a:t>
            </a:r>
          </a:p>
        </p:txBody>
      </p:sp>
      <p:sp>
        <p:nvSpPr>
          <p:cNvPr id="1033" name="Text Box 103"/>
          <p:cNvSpPr txBox="1">
            <a:spLocks noChangeArrowheads="1"/>
          </p:cNvSpPr>
          <p:nvPr/>
        </p:nvSpPr>
        <p:spPr bwMode="auto">
          <a:xfrm>
            <a:off x="551727" y="1763889"/>
            <a:ext cx="410474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2400" b="1" dirty="0" smtClean="0">
                <a:solidFill>
                  <a:srgbClr val="0333FF"/>
                </a:solidFill>
                <a:latin typeface="Cambria" panose="02040503050406030204" pitchFamily="18" charset="0"/>
              </a:rPr>
              <a:t>HW11</a:t>
            </a:r>
            <a:r>
              <a:rPr lang="en-US" altLang="en-US" sz="2400" b="1" dirty="0" smtClean="0">
                <a:solidFill>
                  <a:srgbClr val="000000"/>
                </a:solidFill>
                <a:latin typeface="Cambria" panose="02040503050406030204" pitchFamily="18" charset="0"/>
              </a:rPr>
              <a:t>:   </a:t>
            </a:r>
            <a:r>
              <a:rPr lang="en-US" altLang="en-US" sz="2400" b="1" dirty="0" err="1" smtClean="0">
                <a:solidFill>
                  <a:srgbClr val="000000"/>
                </a:solidFill>
                <a:latin typeface="Cambria" panose="02040503050406030204" pitchFamily="18" charset="0"/>
              </a:rPr>
              <a:t>Spampede</a:t>
            </a:r>
            <a:r>
              <a:rPr lang="en-US" altLang="en-US" sz="2400" b="1" dirty="0" smtClean="0">
                <a:solidFill>
                  <a:srgbClr val="000000"/>
                </a:solidFill>
                <a:latin typeface="Cambria" panose="02040503050406030204" pitchFamily="18" charset="0"/>
              </a:rPr>
              <a:t> </a:t>
            </a:r>
            <a:r>
              <a:rPr lang="en-US" altLang="en-US" sz="2400" dirty="0" smtClean="0">
                <a:solidFill>
                  <a:srgbClr val="000000"/>
                </a:solidFill>
                <a:latin typeface="Cambria" panose="02040503050406030204" pitchFamily="18" charset="0"/>
              </a:rPr>
              <a:t>(+ AI)</a:t>
            </a:r>
            <a:endParaRPr lang="en-US" altLang="en-US" sz="2400" dirty="0" smtClean="0">
              <a:solidFill>
                <a:srgbClr val="000000"/>
              </a:solidFill>
              <a:latin typeface="Cambria" panose="02040503050406030204" pitchFamily="18" charset="0"/>
            </a:endParaRPr>
          </a:p>
        </p:txBody>
      </p:sp>
      <p:sp>
        <p:nvSpPr>
          <p:cNvPr id="1034" name="Line 105"/>
          <p:cNvSpPr>
            <a:spLocks noChangeShapeType="1"/>
          </p:cNvSpPr>
          <p:nvPr/>
        </p:nvSpPr>
        <p:spPr bwMode="auto">
          <a:xfrm>
            <a:off x="529149" y="2733323"/>
            <a:ext cx="5029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US" sz="1800" smtClean="0">
              <a:solidFill>
                <a:srgbClr val="000000"/>
              </a:solidFill>
            </a:endParaRPr>
          </a:p>
        </p:txBody>
      </p:sp>
      <p:pic>
        <p:nvPicPr>
          <p:cNvPr id="1035" name="Picture 33" descr="paint_illusion_02"/>
          <p:cNvPicPr>
            <a:picLocks noChangeAspect="1" noChangeArrowheads="1"/>
          </p:cNvPicPr>
          <p:nvPr/>
        </p:nvPicPr>
        <p:blipFill>
          <a:blip r:embed="rId17">
            <a:extLst>
              <a:ext uri="{28A0092B-C50C-407E-A947-70E740481C1C}">
                <a14:useLocalDpi xmlns:a14="http://schemas.microsoft.com/office/drawing/2010/main" val="0"/>
              </a:ext>
            </a:extLst>
          </a:blip>
          <a:srcRect t="11667"/>
          <a:stretch>
            <a:fillRect/>
          </a:stretch>
        </p:blipFill>
        <p:spPr bwMode="auto">
          <a:xfrm>
            <a:off x="5980959" y="1841235"/>
            <a:ext cx="2950101"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
          <p:cNvSpPr>
            <a:spLocks noChangeArrowheads="1"/>
          </p:cNvSpPr>
          <p:nvPr/>
        </p:nvSpPr>
        <p:spPr bwMode="auto">
          <a:xfrm>
            <a:off x="6175051" y="3287388"/>
            <a:ext cx="25619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2000" b="1" dirty="0" smtClean="0">
                <a:solidFill>
                  <a:srgbClr val="FFFFFF"/>
                </a:solidFill>
                <a:latin typeface="Calibri" pitchFamily="34" charset="0"/>
                <a:ea typeface="Calibri" pitchFamily="34" charset="0"/>
                <a:cs typeface="Calibri" pitchFamily="34" charset="0"/>
              </a:rPr>
              <a:t>Sporty new </a:t>
            </a:r>
            <a:r>
              <a:rPr lang="en-US" altLang="en-US" sz="2000" b="1" dirty="0" smtClean="0">
                <a:solidFill>
                  <a:srgbClr val="FFFFFF"/>
                </a:solidFill>
                <a:latin typeface="Calibri" pitchFamily="34" charset="0"/>
                <a:ea typeface="Calibri" pitchFamily="34" charset="0"/>
                <a:cs typeface="Calibri" pitchFamily="34" charset="0"/>
              </a:rPr>
              <a:t>keywords!</a:t>
            </a:r>
            <a:endParaRPr lang="en-US" altLang="en-US" sz="2000" dirty="0" smtClean="0">
              <a:solidFill>
                <a:srgbClr val="FFFFFF"/>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684730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1" name="Text Box 88"/>
          <p:cNvSpPr txBox="1">
            <a:spLocks noChangeArrowheads="1"/>
          </p:cNvSpPr>
          <p:nvPr/>
        </p:nvSpPr>
        <p:spPr bwMode="auto">
          <a:xfrm>
            <a:off x="567796" y="215194"/>
            <a:ext cx="80089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200" dirty="0" err="1" smtClean="0">
                <a:solidFill>
                  <a:srgbClr val="000000"/>
                </a:solidFill>
                <a:latin typeface="Cambria" panose="02040503050406030204" pitchFamily="18" charset="0"/>
                <a:ea typeface="MS PGothic" pitchFamily="34" charset="-128"/>
              </a:rPr>
              <a:t>Spampede</a:t>
            </a:r>
            <a:r>
              <a:rPr lang="en-US" altLang="en-US" sz="4200" dirty="0" smtClean="0">
                <a:solidFill>
                  <a:srgbClr val="000000"/>
                </a:solidFill>
                <a:latin typeface="Cambria" panose="02040503050406030204" pitchFamily="18" charset="0"/>
                <a:ea typeface="MS PGothic" pitchFamily="34" charset="-128"/>
              </a:rPr>
              <a:t> reminder</a:t>
            </a:r>
            <a:endParaRPr lang="en-US" altLang="en-US" sz="4200" dirty="0" smtClean="0">
              <a:solidFill>
                <a:srgbClr val="000000"/>
              </a:solidFill>
              <a:latin typeface="Cambria" panose="02040503050406030204" pitchFamily="18" charset="0"/>
              <a:ea typeface="MS PGothic" pitchFamily="34" charset="-128"/>
            </a:endParaRPr>
          </a:p>
        </p:txBody>
      </p:sp>
      <p:sp>
        <p:nvSpPr>
          <p:cNvPr id="2" name="TextBox 1"/>
          <p:cNvSpPr txBox="1"/>
          <p:nvPr/>
        </p:nvSpPr>
        <p:spPr>
          <a:xfrm>
            <a:off x="158044" y="6333067"/>
            <a:ext cx="8816623" cy="369332"/>
          </a:xfrm>
          <a:prstGeom prst="rect">
            <a:avLst/>
          </a:prstGeom>
          <a:noFill/>
        </p:spPr>
        <p:txBody>
          <a:bodyPr wrap="square" rtlCol="0">
            <a:spAutoFit/>
          </a:bodyPr>
          <a:lstStyle/>
          <a:p>
            <a:r>
              <a:rPr lang="en-US" sz="1800" b="1" dirty="0" smtClean="0">
                <a:solidFill>
                  <a:srgbClr val="0000FF"/>
                </a:solidFill>
                <a:latin typeface="Cambria" panose="02040503050406030204" pitchFamily="18" charset="0"/>
              </a:rPr>
              <a:t>Goal:  </a:t>
            </a:r>
            <a:r>
              <a:rPr lang="en-US" sz="1800" dirty="0" smtClean="0">
                <a:latin typeface="Cambria" panose="02040503050406030204" pitchFamily="18" charset="0"/>
              </a:rPr>
              <a:t>You'll be able to get all of the game working after today </a:t>
            </a:r>
            <a:r>
              <a:rPr lang="en-US" sz="1800" b="1" dirty="0" smtClean="0">
                <a:latin typeface="Cambria" panose="02040503050406030204" pitchFamily="18" charset="0"/>
              </a:rPr>
              <a:t>– </a:t>
            </a:r>
            <a:r>
              <a:rPr lang="en-US" sz="1800" b="1" i="1" dirty="0" smtClean="0">
                <a:latin typeface="Cambria" panose="02040503050406030204" pitchFamily="18" charset="0"/>
              </a:rPr>
              <a:t>except, perhaps, the AI.</a:t>
            </a:r>
            <a:endParaRPr lang="en-US" sz="1800" b="1" dirty="0">
              <a:latin typeface="Cambria" panose="02040503050406030204" pitchFamily="18" charset="0"/>
            </a:endParaRPr>
          </a:p>
        </p:txBody>
      </p:sp>
      <p:pic>
        <p:nvPicPr>
          <p:cNvPr id="4" name="Picture 2"/>
          <p:cNvPicPr>
            <a:picLocks noChangeAspect="1" noChangeArrowheads="1"/>
          </p:cNvPicPr>
          <p:nvPr/>
        </p:nvPicPr>
        <p:blipFill rotWithShape="1">
          <a:blip r:embed="rId3"/>
          <a:srcRect l="26092" t="56515" r="36237" b="7427"/>
          <a:stretch/>
        </p:blipFill>
        <p:spPr bwMode="auto">
          <a:xfrm>
            <a:off x="1225410" y="1117601"/>
            <a:ext cx="6693707" cy="421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444" t="82509" r="20387" b="7846"/>
          <a:stretch/>
        </p:blipFill>
        <p:spPr bwMode="auto">
          <a:xfrm>
            <a:off x="2094984" y="5331604"/>
            <a:ext cx="4954560" cy="661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bwMode="auto">
          <a:xfrm>
            <a:off x="1578517" y="5393694"/>
            <a:ext cx="493889" cy="395111"/>
          </a:xfrm>
          <a:prstGeom prst="rightArrow">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Tree>
    <p:extLst>
      <p:ext uri="{BB962C8B-B14F-4D97-AF65-F5344CB8AC3E}">
        <p14:creationId xmlns:p14="http://schemas.microsoft.com/office/powerpoint/2010/main" val="276817044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9" descr="Screen shot 2011-12-01 at 1.16.12 AM.png"/>
          <p:cNvPicPr>
            <a:picLocks noChangeAspect="1"/>
          </p:cNvPicPr>
          <p:nvPr/>
        </p:nvPicPr>
        <p:blipFill>
          <a:blip r:embed="rId3">
            <a:extLst>
              <a:ext uri="{28A0092B-C50C-407E-A947-70E740481C1C}">
                <a14:useLocalDpi xmlns:a14="http://schemas.microsoft.com/office/drawing/2010/main" val="0"/>
              </a:ext>
            </a:extLst>
          </a:blip>
          <a:srcRect l="17191" t="23663" r="20705" b="33469"/>
          <a:stretch>
            <a:fillRect/>
          </a:stretch>
        </p:blipFill>
        <p:spPr bwMode="auto">
          <a:xfrm>
            <a:off x="1828800" y="1905000"/>
            <a:ext cx="67056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6"/>
          <p:cNvSpPr txBox="1">
            <a:spLocks noChangeArrowheads="1"/>
          </p:cNvSpPr>
          <p:nvPr/>
        </p:nvSpPr>
        <p:spPr bwMode="auto">
          <a:xfrm>
            <a:off x="76200" y="152400"/>
            <a:ext cx="7010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2700">
                <a:solidFill>
                  <a:srgbClr val="000000"/>
                </a:solidFill>
                <a:latin typeface="Cambria" pitchFamily="18" charset="0"/>
              </a:rPr>
              <a:t>Run this TM on this input:</a:t>
            </a:r>
          </a:p>
        </p:txBody>
      </p:sp>
      <p:sp>
        <p:nvSpPr>
          <p:cNvPr id="57348" name="Rectangle 4"/>
          <p:cNvSpPr>
            <a:spLocks noChangeArrowheads="1"/>
          </p:cNvSpPr>
          <p:nvPr/>
        </p:nvSpPr>
        <p:spPr bwMode="auto">
          <a:xfrm>
            <a:off x="685800" y="914400"/>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a:spcBef>
                <a:spcPct val="0"/>
              </a:spcBef>
            </a:pPr>
            <a:endParaRPr lang="en-US" altLang="en-US" sz="1600">
              <a:solidFill>
                <a:srgbClr val="000000"/>
              </a:solidFill>
              <a:latin typeface="Times" charset="0"/>
            </a:endParaRPr>
          </a:p>
        </p:txBody>
      </p:sp>
      <p:sp>
        <p:nvSpPr>
          <p:cNvPr id="57349" name="Rectangle 5"/>
          <p:cNvSpPr>
            <a:spLocks noChangeArrowheads="1"/>
          </p:cNvSpPr>
          <p:nvPr/>
        </p:nvSpPr>
        <p:spPr bwMode="auto">
          <a:xfrm>
            <a:off x="1828800" y="914400"/>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a:spcBef>
                <a:spcPct val="0"/>
              </a:spcBef>
            </a:pPr>
            <a:endParaRPr lang="en-US" altLang="en-US" sz="1600">
              <a:solidFill>
                <a:srgbClr val="000000"/>
              </a:solidFill>
              <a:latin typeface="Times" charset="0"/>
            </a:endParaRPr>
          </a:p>
        </p:txBody>
      </p:sp>
      <p:sp>
        <p:nvSpPr>
          <p:cNvPr id="57350" name="Rectangle 6"/>
          <p:cNvSpPr>
            <a:spLocks noChangeArrowheads="1"/>
          </p:cNvSpPr>
          <p:nvPr/>
        </p:nvSpPr>
        <p:spPr bwMode="auto">
          <a:xfrm>
            <a:off x="2971800" y="914400"/>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a:spcBef>
                <a:spcPct val="0"/>
              </a:spcBef>
            </a:pPr>
            <a:endParaRPr lang="en-US" altLang="en-US" sz="1600">
              <a:solidFill>
                <a:srgbClr val="000000"/>
              </a:solidFill>
              <a:latin typeface="Times" charset="0"/>
            </a:endParaRPr>
          </a:p>
        </p:txBody>
      </p:sp>
      <p:sp>
        <p:nvSpPr>
          <p:cNvPr id="57351" name="Rectangle 7"/>
          <p:cNvSpPr>
            <a:spLocks noChangeArrowheads="1"/>
          </p:cNvSpPr>
          <p:nvPr/>
        </p:nvSpPr>
        <p:spPr bwMode="auto">
          <a:xfrm>
            <a:off x="4114800" y="914400"/>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a:spcBef>
                <a:spcPct val="0"/>
              </a:spcBef>
            </a:pPr>
            <a:endParaRPr lang="en-US" altLang="en-US" sz="1600">
              <a:solidFill>
                <a:srgbClr val="000000"/>
              </a:solidFill>
              <a:latin typeface="Times" charset="0"/>
            </a:endParaRPr>
          </a:p>
        </p:txBody>
      </p:sp>
      <p:sp>
        <p:nvSpPr>
          <p:cNvPr id="57352" name="Rectangle 8"/>
          <p:cNvSpPr>
            <a:spLocks noChangeArrowheads="1"/>
          </p:cNvSpPr>
          <p:nvPr/>
        </p:nvSpPr>
        <p:spPr bwMode="auto">
          <a:xfrm>
            <a:off x="5257800" y="914400"/>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a:spcBef>
                <a:spcPct val="0"/>
              </a:spcBef>
            </a:pPr>
            <a:endParaRPr lang="en-US" altLang="en-US" sz="1600">
              <a:solidFill>
                <a:srgbClr val="000000"/>
              </a:solidFill>
              <a:latin typeface="Times" charset="0"/>
            </a:endParaRPr>
          </a:p>
        </p:txBody>
      </p:sp>
      <p:sp>
        <p:nvSpPr>
          <p:cNvPr id="57353" name="Rectangle 9"/>
          <p:cNvSpPr>
            <a:spLocks noChangeArrowheads="1"/>
          </p:cNvSpPr>
          <p:nvPr/>
        </p:nvSpPr>
        <p:spPr bwMode="auto">
          <a:xfrm>
            <a:off x="6400800" y="914400"/>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a:spcBef>
                <a:spcPct val="0"/>
              </a:spcBef>
            </a:pPr>
            <a:endParaRPr lang="en-US" altLang="en-US" sz="1600">
              <a:solidFill>
                <a:srgbClr val="000000"/>
              </a:solidFill>
              <a:latin typeface="Times" charset="0"/>
            </a:endParaRPr>
          </a:p>
        </p:txBody>
      </p:sp>
      <p:sp>
        <p:nvSpPr>
          <p:cNvPr id="57354" name="Rectangle 10"/>
          <p:cNvSpPr>
            <a:spLocks noChangeArrowheads="1"/>
          </p:cNvSpPr>
          <p:nvPr/>
        </p:nvSpPr>
        <p:spPr bwMode="auto">
          <a:xfrm>
            <a:off x="7543800" y="914400"/>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a:spcBef>
                <a:spcPct val="0"/>
              </a:spcBef>
            </a:pPr>
            <a:endParaRPr lang="en-US" altLang="en-US" sz="1600">
              <a:solidFill>
                <a:srgbClr val="000000"/>
              </a:solidFill>
              <a:latin typeface="Times" charset="0"/>
            </a:endParaRPr>
          </a:p>
        </p:txBody>
      </p:sp>
      <p:sp>
        <p:nvSpPr>
          <p:cNvPr id="57355" name="Rectangle 15"/>
          <p:cNvSpPr>
            <a:spLocks noChangeArrowheads="1"/>
          </p:cNvSpPr>
          <p:nvPr/>
        </p:nvSpPr>
        <p:spPr bwMode="auto">
          <a:xfrm>
            <a:off x="2122488" y="1000125"/>
            <a:ext cx="6953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4200">
                <a:solidFill>
                  <a:srgbClr val="000AF9"/>
                </a:solidFill>
                <a:latin typeface="Cambria" pitchFamily="18" charset="0"/>
              </a:rPr>
              <a:t>0</a:t>
            </a:r>
          </a:p>
        </p:txBody>
      </p:sp>
      <p:sp>
        <p:nvSpPr>
          <p:cNvPr id="57356" name="Rectangle 16"/>
          <p:cNvSpPr>
            <a:spLocks noChangeArrowheads="1"/>
          </p:cNvSpPr>
          <p:nvPr/>
        </p:nvSpPr>
        <p:spPr bwMode="auto">
          <a:xfrm>
            <a:off x="3271838" y="1000125"/>
            <a:ext cx="6969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4200">
                <a:solidFill>
                  <a:srgbClr val="000AF9"/>
                </a:solidFill>
                <a:latin typeface="Cambria" pitchFamily="18" charset="0"/>
              </a:rPr>
              <a:t>0</a:t>
            </a:r>
          </a:p>
        </p:txBody>
      </p:sp>
      <p:sp>
        <p:nvSpPr>
          <p:cNvPr id="57357" name="Rectangle 17"/>
          <p:cNvSpPr>
            <a:spLocks noChangeArrowheads="1"/>
          </p:cNvSpPr>
          <p:nvPr/>
        </p:nvSpPr>
        <p:spPr bwMode="auto">
          <a:xfrm>
            <a:off x="4414838" y="1000125"/>
            <a:ext cx="6969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4200">
                <a:solidFill>
                  <a:srgbClr val="000AF9"/>
                </a:solidFill>
                <a:latin typeface="Cambria" pitchFamily="18" charset="0"/>
              </a:rPr>
              <a:t>1</a:t>
            </a:r>
          </a:p>
        </p:txBody>
      </p:sp>
      <p:sp>
        <p:nvSpPr>
          <p:cNvPr id="57358" name="Rectangle 18"/>
          <p:cNvSpPr>
            <a:spLocks noChangeArrowheads="1"/>
          </p:cNvSpPr>
          <p:nvPr/>
        </p:nvSpPr>
        <p:spPr bwMode="auto">
          <a:xfrm>
            <a:off x="5557838" y="1000125"/>
            <a:ext cx="6969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4200">
                <a:solidFill>
                  <a:srgbClr val="000AF9"/>
                </a:solidFill>
                <a:latin typeface="Cambria" pitchFamily="18" charset="0"/>
              </a:rPr>
              <a:t>1</a:t>
            </a:r>
          </a:p>
        </p:txBody>
      </p:sp>
      <p:sp>
        <p:nvSpPr>
          <p:cNvPr id="57359" name="Rectangle 19"/>
          <p:cNvSpPr>
            <a:spLocks noChangeArrowheads="1"/>
          </p:cNvSpPr>
          <p:nvPr/>
        </p:nvSpPr>
        <p:spPr bwMode="auto">
          <a:xfrm>
            <a:off x="6700838" y="1000125"/>
            <a:ext cx="6969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4200">
                <a:solidFill>
                  <a:srgbClr val="000AF9"/>
                </a:solidFill>
                <a:latin typeface="Cambria" pitchFamily="18" charset="0"/>
              </a:rPr>
              <a:t>1</a:t>
            </a:r>
          </a:p>
        </p:txBody>
      </p:sp>
      <p:sp>
        <p:nvSpPr>
          <p:cNvPr id="57360" name="Text Box 6"/>
          <p:cNvSpPr txBox="1">
            <a:spLocks noChangeArrowheads="1"/>
          </p:cNvSpPr>
          <p:nvPr/>
        </p:nvSpPr>
        <p:spPr bwMode="auto">
          <a:xfrm>
            <a:off x="152400" y="2209800"/>
            <a:ext cx="4114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2100" dirty="0">
                <a:solidFill>
                  <a:srgbClr val="000000"/>
                </a:solidFill>
                <a:latin typeface="Cambria" pitchFamily="18" charset="0"/>
              </a:rPr>
              <a:t>Is </a:t>
            </a:r>
            <a:r>
              <a:rPr lang="en-US" altLang="en-US" sz="2100" i="1" dirty="0">
                <a:solidFill>
                  <a:srgbClr val="000AF9"/>
                </a:solidFill>
                <a:latin typeface="Cambria" pitchFamily="18" charset="0"/>
              </a:rPr>
              <a:t>this</a:t>
            </a:r>
            <a:r>
              <a:rPr lang="en-US" altLang="en-US" sz="2100" i="1" dirty="0">
                <a:solidFill>
                  <a:srgbClr val="000000"/>
                </a:solidFill>
                <a:latin typeface="Cambria" pitchFamily="18" charset="0"/>
              </a:rPr>
              <a:t> </a:t>
            </a:r>
            <a:r>
              <a:rPr lang="en-US" altLang="en-US" sz="2100" dirty="0">
                <a:solidFill>
                  <a:srgbClr val="000000"/>
                </a:solidFill>
                <a:latin typeface="Cambria" pitchFamily="18" charset="0"/>
              </a:rPr>
              <a:t>input accepted or rejected? </a:t>
            </a:r>
          </a:p>
        </p:txBody>
      </p:sp>
      <p:sp>
        <p:nvSpPr>
          <p:cNvPr id="57361" name="Text Box 6"/>
          <p:cNvSpPr txBox="1">
            <a:spLocks noChangeArrowheads="1"/>
          </p:cNvSpPr>
          <p:nvPr/>
        </p:nvSpPr>
        <p:spPr bwMode="auto">
          <a:xfrm>
            <a:off x="152400" y="5909469"/>
            <a:ext cx="6858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2100">
                <a:solidFill>
                  <a:srgbClr val="000000"/>
                </a:solidFill>
                <a:latin typeface="Cambria" pitchFamily="18" charset="0"/>
              </a:rPr>
              <a:t>What inputs are accepted </a:t>
            </a:r>
            <a:r>
              <a:rPr lang="en-US" altLang="en-US" sz="2100" i="1">
                <a:solidFill>
                  <a:srgbClr val="000000"/>
                </a:solidFill>
                <a:latin typeface="Cambria" pitchFamily="18" charset="0"/>
              </a:rPr>
              <a:t>in general</a:t>
            </a:r>
            <a:r>
              <a:rPr lang="en-US" altLang="en-US" sz="2100">
                <a:solidFill>
                  <a:srgbClr val="000000"/>
                </a:solidFill>
                <a:latin typeface="Cambria" pitchFamily="18" charset="0"/>
              </a:rPr>
              <a:t>?  How does it work?</a:t>
            </a:r>
          </a:p>
        </p:txBody>
      </p:sp>
      <p:sp>
        <p:nvSpPr>
          <p:cNvPr id="57362" name="Text Box 6"/>
          <p:cNvSpPr txBox="1">
            <a:spLocks noChangeArrowheads="1"/>
          </p:cNvSpPr>
          <p:nvPr/>
        </p:nvSpPr>
        <p:spPr bwMode="auto">
          <a:xfrm>
            <a:off x="152400" y="6365875"/>
            <a:ext cx="7848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2100" b="1" dirty="0">
                <a:solidFill>
                  <a:srgbClr val="C00000"/>
                </a:solidFill>
                <a:latin typeface="Cambria" pitchFamily="18" charset="0"/>
              </a:rPr>
              <a:t>Extra:  </a:t>
            </a:r>
            <a:r>
              <a:rPr lang="en-US" altLang="en-US" sz="2100" dirty="0">
                <a:solidFill>
                  <a:srgbClr val="000000"/>
                </a:solidFill>
                <a:latin typeface="Cambria" pitchFamily="18" charset="0"/>
              </a:rPr>
              <a:t>How could you change this to accept </a:t>
            </a:r>
            <a:r>
              <a:rPr lang="en-US" altLang="en-US" sz="2100" i="1" dirty="0">
                <a:solidFill>
                  <a:srgbClr val="000000"/>
                </a:solidFill>
                <a:latin typeface="Cambria" pitchFamily="18" charset="0"/>
              </a:rPr>
              <a:t>palindromes?</a:t>
            </a:r>
            <a:endParaRPr lang="en-US" altLang="en-US" sz="2100" dirty="0">
              <a:solidFill>
                <a:srgbClr val="000000"/>
              </a:solidFill>
              <a:latin typeface="Cambria" pitchFamily="18" charset="0"/>
            </a:endParaRPr>
          </a:p>
        </p:txBody>
      </p:sp>
      <p:sp>
        <p:nvSpPr>
          <p:cNvPr id="59410" name="Up Arrow 36"/>
          <p:cNvSpPr>
            <a:spLocks noChangeArrowheads="1"/>
          </p:cNvSpPr>
          <p:nvPr/>
        </p:nvSpPr>
        <p:spPr bwMode="auto">
          <a:xfrm>
            <a:off x="2155825" y="1752600"/>
            <a:ext cx="381000" cy="304800"/>
          </a:xfrm>
          <a:prstGeom prst="upArrow">
            <a:avLst>
              <a:gd name="adj1" fmla="val 50000"/>
              <a:gd name="adj2" fmla="val 50000"/>
            </a:avLst>
          </a:prstGeom>
          <a:solidFill>
            <a:schemeClr val="bg1"/>
          </a:solidFill>
          <a:ln w="28575">
            <a:solidFill>
              <a:schemeClr val="bg1">
                <a:lumMod val="75000"/>
              </a:schemeClr>
            </a:solidFill>
            <a:round/>
            <a:headEnd/>
            <a:tailEnd/>
          </a:ln>
        </p:spPr>
        <p:txBody>
          <a:bodyPr wrap="none" anchor="ctr"/>
          <a:lstStyle/>
          <a:p>
            <a:pPr algn="l">
              <a:spcBef>
                <a:spcPct val="0"/>
              </a:spcBef>
              <a:defRPr/>
            </a:pPr>
            <a:endParaRPr lang="en-US">
              <a:solidFill>
                <a:srgbClr val="000000"/>
              </a:solidFill>
              <a:latin typeface="Times" charset="0"/>
              <a:ea typeface="ＭＳ Ｐゴシック" charset="0"/>
              <a:cs typeface="ＭＳ Ｐゴシック" charset="0"/>
            </a:endParaRPr>
          </a:p>
        </p:txBody>
      </p:sp>
      <p:sp>
        <p:nvSpPr>
          <p:cNvPr id="57364" name="Text Box 6"/>
          <p:cNvSpPr txBox="1">
            <a:spLocks noChangeArrowheads="1"/>
          </p:cNvSpPr>
          <p:nvPr/>
        </p:nvSpPr>
        <p:spPr bwMode="auto">
          <a:xfrm>
            <a:off x="1981200" y="23813"/>
            <a:ext cx="7010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spcBef>
                <a:spcPct val="0"/>
              </a:spcBef>
            </a:pPr>
            <a:r>
              <a:rPr lang="en-US" altLang="en-US" sz="1500" i="1">
                <a:solidFill>
                  <a:srgbClr val="000000"/>
                </a:solidFill>
                <a:latin typeface="Cambria" pitchFamily="18" charset="0"/>
              </a:rPr>
              <a:t>Name(s) __________________________________</a:t>
            </a:r>
            <a:r>
              <a:rPr lang="en-US" altLang="en-US" sz="2700" i="1">
                <a:solidFill>
                  <a:srgbClr val="000000"/>
                </a:solidFill>
                <a:latin typeface="Cambria" pitchFamily="18" charset="0"/>
              </a:rPr>
              <a:t>    </a:t>
            </a:r>
            <a:r>
              <a:rPr lang="en-US" altLang="en-US" sz="4200" i="1">
                <a:solidFill>
                  <a:srgbClr val="000000"/>
                </a:solidFill>
                <a:latin typeface="Cambria" pitchFamily="18" charset="0"/>
              </a:rPr>
              <a:t>Quiz</a:t>
            </a:r>
          </a:p>
        </p:txBody>
      </p:sp>
      <p:sp>
        <p:nvSpPr>
          <p:cNvPr id="57366" name="Rectangle 1"/>
          <p:cNvSpPr>
            <a:spLocks noChangeArrowheads="1"/>
          </p:cNvSpPr>
          <p:nvPr/>
        </p:nvSpPr>
        <p:spPr bwMode="auto">
          <a:xfrm>
            <a:off x="6994525" y="6461125"/>
            <a:ext cx="1997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200">
                <a:solidFill>
                  <a:srgbClr val="C00000"/>
                </a:solidFill>
                <a:latin typeface="Cambria" pitchFamily="18" charset="0"/>
              </a:rPr>
              <a:t>(just a thought experiment)</a:t>
            </a:r>
            <a:endParaRPr lang="en-US" altLang="en-US" sz="1200">
              <a:solidFill>
                <a:srgbClr val="000000"/>
              </a:solidFill>
            </a:endParaRP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152720" y="638280"/>
              <a:ext cx="7134480" cy="5000760"/>
            </p14:xfrm>
          </p:contentPart>
        </mc:Choice>
        <mc:Fallback xmlns="">
          <p:pic>
            <p:nvPicPr>
              <p:cNvPr id="2" name="Ink 1"/>
              <p:cNvPicPr/>
              <p:nvPr/>
            </p:nvPicPr>
            <p:blipFill>
              <a:blip r:embed="rId5"/>
              <a:stretch>
                <a:fillRect/>
              </a:stretch>
            </p:blipFill>
            <p:spPr>
              <a:xfrm>
                <a:off x="1143360" y="628920"/>
                <a:ext cx="7153200" cy="5019480"/>
              </a:xfrm>
              <a:prstGeom prst="rect">
                <a:avLst/>
              </a:prstGeom>
            </p:spPr>
          </p:pic>
        </mc:Fallback>
      </mc:AlternateContent>
    </p:spTree>
    <p:extLst>
      <p:ext uri="{BB962C8B-B14F-4D97-AF65-F5344CB8AC3E}">
        <p14:creationId xmlns:p14="http://schemas.microsoft.com/office/powerpoint/2010/main" val="327045577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5"/>
          <p:cNvSpPr txBox="1">
            <a:spLocks noChangeArrowheads="1"/>
          </p:cNvSpPr>
          <p:nvPr/>
        </p:nvSpPr>
        <p:spPr bwMode="auto">
          <a:xfrm>
            <a:off x="509588" y="76200"/>
            <a:ext cx="8099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0"/>
              </a:spcBef>
            </a:pPr>
            <a:r>
              <a:rPr lang="en-US" altLang="en-US" sz="4200" dirty="0">
                <a:solidFill>
                  <a:srgbClr val="000000"/>
                </a:solidFill>
                <a:latin typeface="Cambria" panose="02040503050406030204" pitchFamily="18" charset="0"/>
              </a:rPr>
              <a:t>Can TMs compute everything?</a:t>
            </a:r>
          </a:p>
        </p:txBody>
      </p:sp>
      <p:sp>
        <p:nvSpPr>
          <p:cNvPr id="59395" name="Rectangle 6"/>
          <p:cNvSpPr>
            <a:spLocks noChangeArrowheads="1"/>
          </p:cNvSpPr>
          <p:nvPr/>
        </p:nvSpPr>
        <p:spPr bwMode="auto">
          <a:xfrm>
            <a:off x="3144496" y="914549"/>
            <a:ext cx="2913746" cy="461665"/>
          </a:xfrm>
          <a:prstGeom prst="rect">
            <a:avLst/>
          </a:prstGeom>
          <a:solidFill>
            <a:srgbClr val="FFCCCC"/>
          </a:solidFill>
          <a:ln>
            <a:noFill/>
          </a:ln>
          <a:extLst/>
        </p:spPr>
        <p:txBody>
          <a:bodyPr wrap="none" anchor="ct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20000"/>
              </a:spcBef>
              <a:buClr>
                <a:srgbClr val="FF0000"/>
              </a:buClr>
              <a:buSzPct val="75000"/>
              <a:buFont typeface="Monotype Sorts" charset="2"/>
              <a:buNone/>
            </a:pPr>
            <a:r>
              <a:rPr lang="en-US" altLang="en-US" dirty="0">
                <a:solidFill>
                  <a:srgbClr val="000000"/>
                </a:solidFill>
                <a:latin typeface="Cambria" panose="02040503050406030204" pitchFamily="18" charset="0"/>
              </a:rPr>
              <a:t>Alan Turing says </a:t>
            </a:r>
            <a:r>
              <a:rPr lang="en-US" altLang="en-US" b="1" dirty="0">
                <a:solidFill>
                  <a:srgbClr val="C00000"/>
                </a:solidFill>
                <a:latin typeface="Cambria" panose="02040503050406030204" pitchFamily="18" charset="0"/>
              </a:rPr>
              <a:t>No</a:t>
            </a:r>
            <a:r>
              <a:rPr lang="en-US" altLang="en-US" b="1" dirty="0" smtClean="0">
                <a:solidFill>
                  <a:srgbClr val="C00000"/>
                </a:solidFill>
                <a:latin typeface="Cambria" panose="02040503050406030204" pitchFamily="18" charset="0"/>
              </a:rPr>
              <a:t>!</a:t>
            </a:r>
            <a:endParaRPr lang="en-US" altLang="en-US" dirty="0">
              <a:solidFill>
                <a:srgbClr val="000000"/>
              </a:solidFill>
              <a:latin typeface="Cambria" panose="02040503050406030204" pitchFamily="18" charset="0"/>
            </a:endParaRPr>
          </a:p>
        </p:txBody>
      </p:sp>
      <p:sp>
        <p:nvSpPr>
          <p:cNvPr id="59396" name="Rectangle 23"/>
          <p:cNvSpPr>
            <a:spLocks noChangeArrowheads="1"/>
          </p:cNvSpPr>
          <p:nvPr/>
        </p:nvSpPr>
        <p:spPr bwMode="auto">
          <a:xfrm>
            <a:off x="5145088" y="6545263"/>
            <a:ext cx="3846512" cy="27622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sz="1200">
                <a:solidFill>
                  <a:srgbClr val="000000"/>
                </a:solidFill>
              </a:rPr>
              <a:t>http://www.cs.virginia.edu/~robins/Turing_Paper_1936.pdf</a:t>
            </a:r>
          </a:p>
        </p:txBody>
      </p:sp>
      <p:pic>
        <p:nvPicPr>
          <p:cNvPr id="59397" name="Picture 24" descr="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1484313"/>
            <a:ext cx="8040687" cy="5018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9398" name="Rounded Rectangle 11"/>
          <p:cNvSpPr>
            <a:spLocks noChangeArrowheads="1"/>
          </p:cNvSpPr>
          <p:nvPr/>
        </p:nvSpPr>
        <p:spPr bwMode="auto">
          <a:xfrm>
            <a:off x="685800" y="4662488"/>
            <a:ext cx="7772400" cy="914400"/>
          </a:xfrm>
          <a:prstGeom prst="roundRect">
            <a:avLst>
              <a:gd name="adj" fmla="val 16667"/>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a:spcBef>
                <a:spcPct val="0"/>
              </a:spcBef>
            </a:pPr>
            <a:endParaRPr lang="en-US" altLang="en-US" sz="1600">
              <a:solidFill>
                <a:srgbClr val="000000"/>
              </a:solidFill>
              <a:latin typeface="Times"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524240" y="228600"/>
              <a:ext cx="1810080" cy="1381320"/>
            </p14:xfrm>
          </p:contentPart>
        </mc:Choice>
        <mc:Fallback xmlns="">
          <p:pic>
            <p:nvPicPr>
              <p:cNvPr id="2" name="Ink 1"/>
              <p:cNvPicPr/>
              <p:nvPr/>
            </p:nvPicPr>
            <p:blipFill>
              <a:blip r:embed="rId4"/>
              <a:stretch>
                <a:fillRect/>
              </a:stretch>
            </p:blipFill>
            <p:spPr>
              <a:xfrm>
                <a:off x="1514880" y="219240"/>
                <a:ext cx="1828800" cy="1400040"/>
              </a:xfrm>
              <a:prstGeom prst="rect">
                <a:avLst/>
              </a:prstGeom>
            </p:spPr>
          </p:pic>
        </mc:Fallback>
      </mc:AlternateContent>
    </p:spTree>
    <p:extLst>
      <p:ext uri="{BB962C8B-B14F-4D97-AF65-F5344CB8AC3E}">
        <p14:creationId xmlns:p14="http://schemas.microsoft.com/office/powerpoint/2010/main" val="139407209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706438" y="115888"/>
            <a:ext cx="7781925" cy="701675"/>
          </a:xfrm>
          <a:prstGeom prst="rect">
            <a:avLst/>
          </a:prstGeom>
          <a:noFill/>
          <a:ln w="12700">
            <a:noFill/>
            <a:miter lim="800000"/>
            <a:headEnd/>
            <a:tailEnd/>
          </a:ln>
        </p:spPr>
        <p:txBody>
          <a:bodyPr>
            <a:spAutoFit/>
          </a:bodyPr>
          <a:lstStyle/>
          <a:p>
            <a:r>
              <a:rPr lang="en-US" sz="4000" dirty="0">
                <a:solidFill>
                  <a:srgbClr val="000000"/>
                </a:solidFill>
                <a:latin typeface="Cambria" panose="02040503050406030204" pitchFamily="18" charset="0"/>
                <a:cs typeface="Times New Roman" pitchFamily="-128" charset="0"/>
              </a:rPr>
              <a:t>Proving a language </a:t>
            </a:r>
            <a:r>
              <a:rPr lang="en-US" sz="4000" b="1" i="1" dirty="0" err="1">
                <a:solidFill>
                  <a:srgbClr val="C00000"/>
                </a:solidFill>
                <a:latin typeface="Cambria" panose="02040503050406030204" pitchFamily="18" charset="0"/>
                <a:cs typeface="Times New Roman" pitchFamily="-128" charset="0"/>
              </a:rPr>
              <a:t>non</a:t>
            </a:r>
            <a:r>
              <a:rPr lang="en-US" sz="4000" dirty="0" err="1">
                <a:solidFill>
                  <a:srgbClr val="000000"/>
                </a:solidFill>
                <a:latin typeface="Cambria" panose="02040503050406030204" pitchFamily="18" charset="0"/>
                <a:cs typeface="Times New Roman" pitchFamily="-128" charset="0"/>
              </a:rPr>
              <a:t>regular</a:t>
            </a:r>
            <a:endParaRPr lang="en-US" sz="4000" dirty="0">
              <a:solidFill>
                <a:srgbClr val="000000"/>
              </a:solidFill>
              <a:latin typeface="Cambria" panose="02040503050406030204" pitchFamily="18" charset="0"/>
              <a:cs typeface="Times New Roman" pitchFamily="-128" charset="0"/>
            </a:endParaRPr>
          </a:p>
        </p:txBody>
      </p:sp>
      <p:sp>
        <p:nvSpPr>
          <p:cNvPr id="13" name="Rounded Rectangle 12"/>
          <p:cNvSpPr/>
          <p:nvPr/>
        </p:nvSpPr>
        <p:spPr bwMode="auto">
          <a:xfrm>
            <a:off x="1320800" y="1534336"/>
            <a:ext cx="2438400" cy="497664"/>
          </a:xfrm>
          <a:prstGeom prst="roundRect">
            <a:avLst/>
          </a:prstGeom>
          <a:solidFill>
            <a:srgbClr val="FFCCCC"/>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spcBef>
                <a:spcPct val="0"/>
              </a:spcBef>
            </a:pPr>
            <a:endParaRPr lang="en-US">
              <a:solidFill>
                <a:srgbClr val="000000"/>
              </a:solidFill>
              <a:latin typeface="Times" pitchFamily="1" charset="0"/>
            </a:endParaRPr>
          </a:p>
        </p:txBody>
      </p:sp>
      <p:sp>
        <p:nvSpPr>
          <p:cNvPr id="14" name="Rectangle 13"/>
          <p:cNvSpPr/>
          <p:nvPr/>
        </p:nvSpPr>
        <p:spPr>
          <a:xfrm>
            <a:off x="389843" y="1534336"/>
            <a:ext cx="5388013" cy="507831"/>
          </a:xfrm>
          <a:prstGeom prst="rect">
            <a:avLst/>
          </a:prstGeom>
        </p:spPr>
        <p:txBody>
          <a:bodyPr wrap="none">
            <a:spAutoFit/>
          </a:bodyPr>
          <a:lstStyle/>
          <a:p>
            <a:pPr algn="l">
              <a:spcBef>
                <a:spcPct val="20000"/>
              </a:spcBef>
              <a:buClr>
                <a:srgbClr val="FF0000"/>
              </a:buClr>
              <a:buSzPct val="75000"/>
              <a:defRPr/>
            </a:pPr>
            <a:r>
              <a:rPr lang="en-US" sz="2700" kern="0" dirty="0">
                <a:solidFill>
                  <a:srgbClr val="000000"/>
                </a:solidFill>
                <a:latin typeface="Calibri" pitchFamily="34" charset="0"/>
                <a:cs typeface="Calibri" pitchFamily="34" charset="0"/>
              </a:rPr>
              <a:t>Show   L = {0</a:t>
            </a:r>
            <a:r>
              <a:rPr lang="en-US" sz="2700" kern="0" baseline="30000" dirty="0">
                <a:solidFill>
                  <a:srgbClr val="000000"/>
                </a:solidFill>
                <a:latin typeface="Calibri" pitchFamily="34" charset="0"/>
                <a:cs typeface="Calibri" pitchFamily="34" charset="0"/>
              </a:rPr>
              <a:t>n</a:t>
            </a:r>
            <a:r>
              <a:rPr lang="en-US" sz="2700" kern="0" dirty="0">
                <a:solidFill>
                  <a:srgbClr val="000000"/>
                </a:solidFill>
                <a:latin typeface="Calibri" pitchFamily="34" charset="0"/>
                <a:cs typeface="Calibri" pitchFamily="34" charset="0"/>
              </a:rPr>
              <a:t> | n &gt;= 0}   </a:t>
            </a:r>
            <a:r>
              <a:rPr lang="en-US" sz="2700" b="1" kern="0" dirty="0" err="1">
                <a:solidFill>
                  <a:srgbClr val="000000"/>
                </a:solidFill>
                <a:latin typeface="Calibri" pitchFamily="34" charset="0"/>
                <a:cs typeface="Calibri" pitchFamily="34" charset="0"/>
              </a:rPr>
              <a:t>non</a:t>
            </a:r>
            <a:r>
              <a:rPr lang="en-US" sz="2700" kern="0" dirty="0" err="1">
                <a:solidFill>
                  <a:srgbClr val="000000"/>
                </a:solidFill>
                <a:latin typeface="Calibri" pitchFamily="34" charset="0"/>
                <a:cs typeface="Calibri" pitchFamily="34" charset="0"/>
              </a:rPr>
              <a:t>regular</a:t>
            </a:r>
            <a:r>
              <a:rPr lang="en-US" sz="2700" kern="0" dirty="0">
                <a:solidFill>
                  <a:srgbClr val="000000"/>
                </a:solidFill>
                <a:latin typeface="Calibri" pitchFamily="34" charset="0"/>
                <a:cs typeface="Calibri" pitchFamily="34" charset="0"/>
              </a:rPr>
              <a:t>:</a:t>
            </a:r>
          </a:p>
        </p:txBody>
      </p:sp>
      <p:sp>
        <p:nvSpPr>
          <p:cNvPr id="15" name="Rectangle 14"/>
          <p:cNvSpPr/>
          <p:nvPr/>
        </p:nvSpPr>
        <p:spPr>
          <a:xfrm>
            <a:off x="2262157" y="1521636"/>
            <a:ext cx="271228" cy="400110"/>
          </a:xfrm>
          <a:prstGeom prst="rect">
            <a:avLst/>
          </a:prstGeom>
        </p:spPr>
        <p:txBody>
          <a:bodyPr wrap="none">
            <a:spAutoFit/>
          </a:bodyPr>
          <a:lstStyle/>
          <a:p>
            <a:pPr algn="l">
              <a:spcBef>
                <a:spcPct val="0"/>
              </a:spcBef>
            </a:pPr>
            <a:r>
              <a:rPr lang="en-US" sz="2000" b="1" kern="0" baseline="30000" dirty="0">
                <a:solidFill>
                  <a:srgbClr val="000000"/>
                </a:solidFill>
                <a:latin typeface="Calibri" pitchFamily="34" charset="0"/>
                <a:cs typeface="Calibri" pitchFamily="34" charset="0"/>
              </a:rPr>
              <a:t>2</a:t>
            </a:r>
            <a:endParaRPr lang="en-US" sz="700" b="1" dirty="0">
              <a:solidFill>
                <a:srgbClr val="000000"/>
              </a:solidFill>
              <a:latin typeface="Times New Roman" pitchFamily="-128" charset="0"/>
            </a:endParaRPr>
          </a:p>
        </p:txBody>
      </p:sp>
    </p:spTree>
    <p:extLst>
      <p:ext uri="{BB962C8B-B14F-4D97-AF65-F5344CB8AC3E}">
        <p14:creationId xmlns:p14="http://schemas.microsoft.com/office/powerpoint/2010/main" val="232945673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292100"/>
            <a:ext cx="8631237" cy="632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3795" name="Rectangle 3"/>
          <p:cNvSpPr>
            <a:spLocks noChangeArrowheads="1"/>
          </p:cNvSpPr>
          <p:nvPr/>
        </p:nvSpPr>
        <p:spPr bwMode="auto">
          <a:xfrm>
            <a:off x="5256213" y="5492750"/>
            <a:ext cx="27606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solidFill>
                  <a:schemeClr val="folHlink"/>
                </a:solidFill>
                <a:latin typeface="Times" pitchFamily="1" charset="0"/>
              </a:rPr>
              <a:t>Accepting states halt computation immediately.</a:t>
            </a:r>
          </a:p>
        </p:txBody>
      </p:sp>
      <p:sp>
        <p:nvSpPr>
          <p:cNvPr id="33796" name="Rectangle 8"/>
          <p:cNvSpPr>
            <a:spLocks noChangeArrowheads="1"/>
          </p:cNvSpPr>
          <p:nvPr/>
        </p:nvSpPr>
        <p:spPr bwMode="auto">
          <a:xfrm>
            <a:off x="671513" y="5408613"/>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solidFill>
                  <a:srgbClr val="996633"/>
                </a:solidFill>
                <a:latin typeface="Times" pitchFamily="1" charset="0"/>
              </a:rPr>
              <a:t>Blank</a:t>
            </a:r>
          </a:p>
        </p:txBody>
      </p:sp>
      <p:sp>
        <p:nvSpPr>
          <p:cNvPr id="33797" name="Line 9"/>
          <p:cNvSpPr>
            <a:spLocks noChangeShapeType="1"/>
          </p:cNvSpPr>
          <p:nvPr/>
        </p:nvSpPr>
        <p:spPr bwMode="auto">
          <a:xfrm flipV="1">
            <a:off x="1066800" y="4727575"/>
            <a:ext cx="831850" cy="711200"/>
          </a:xfrm>
          <a:prstGeom prst="line">
            <a:avLst/>
          </a:prstGeom>
          <a:noFill/>
          <a:ln w="28575">
            <a:solidFill>
              <a:srgbClr val="9966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8" name="Rectangle 11"/>
          <p:cNvSpPr>
            <a:spLocks noChangeArrowheads="1"/>
          </p:cNvSpPr>
          <p:nvPr/>
        </p:nvSpPr>
        <p:spPr bwMode="auto">
          <a:xfrm>
            <a:off x="6357938" y="1095375"/>
            <a:ext cx="1025525" cy="395288"/>
          </a:xfrm>
          <a:prstGeom prst="rect">
            <a:avLst/>
          </a:prstGeom>
          <a:solidFill>
            <a:schemeClr val="bg1"/>
          </a:solidFill>
          <a:ln w="28575">
            <a:solidFill>
              <a:schemeClr val="folHlink"/>
            </a:solidFill>
            <a:miter lim="800000"/>
            <a:headEnd/>
            <a:tailEnd/>
          </a:ln>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b="1">
                <a:solidFill>
                  <a:schemeClr val="folHlink"/>
                </a:solidFill>
                <a:latin typeface="Times" pitchFamily="1" charset="0"/>
              </a:rPr>
              <a:t>Solution</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5"/>
          <p:cNvSpPr txBox="1">
            <a:spLocks noChangeArrowheads="1"/>
          </p:cNvSpPr>
          <p:nvPr/>
        </p:nvSpPr>
        <p:spPr bwMode="auto">
          <a:xfrm>
            <a:off x="60960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a:t>Computability</a:t>
            </a:r>
          </a:p>
        </p:txBody>
      </p:sp>
      <p:sp>
        <p:nvSpPr>
          <p:cNvPr id="7173" name="Rectangle 7"/>
          <p:cNvSpPr>
            <a:spLocks noChangeArrowheads="1"/>
          </p:cNvSpPr>
          <p:nvPr/>
        </p:nvSpPr>
        <p:spPr bwMode="auto">
          <a:xfrm>
            <a:off x="354013" y="2590800"/>
            <a:ext cx="18811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can compute </a:t>
            </a:r>
            <a:r>
              <a:rPr lang="en-US" altLang="en-US" sz="1800" b="1" i="1"/>
              <a:t>regular </a:t>
            </a:r>
            <a:r>
              <a:rPr lang="en-US" altLang="en-US" sz="1800"/>
              <a:t>languages</a:t>
            </a:r>
          </a:p>
        </p:txBody>
      </p:sp>
      <p:sp>
        <p:nvSpPr>
          <p:cNvPr id="7174" name="Text Box 9"/>
          <p:cNvSpPr txBox="1">
            <a:spLocks noChangeArrowheads="1"/>
          </p:cNvSpPr>
          <p:nvPr/>
        </p:nvSpPr>
        <p:spPr bwMode="auto">
          <a:xfrm>
            <a:off x="7170738" y="1492250"/>
            <a:ext cx="1325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800">
                <a:solidFill>
                  <a:schemeClr val="accent1"/>
                </a:solidFill>
              </a:rPr>
              <a:t>TMs</a:t>
            </a:r>
          </a:p>
        </p:txBody>
      </p:sp>
      <p:sp>
        <p:nvSpPr>
          <p:cNvPr id="7175" name="Rectangle 10"/>
          <p:cNvSpPr>
            <a:spLocks noChangeArrowheads="1"/>
          </p:cNvSpPr>
          <p:nvPr/>
        </p:nvSpPr>
        <p:spPr bwMode="auto">
          <a:xfrm>
            <a:off x="6665913" y="2590800"/>
            <a:ext cx="2211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strictly more powerful than DFAs</a:t>
            </a:r>
          </a:p>
        </p:txBody>
      </p:sp>
      <p:sp>
        <p:nvSpPr>
          <p:cNvPr id="7176" name="Text Box 11"/>
          <p:cNvSpPr txBox="1">
            <a:spLocks noChangeArrowheads="1"/>
          </p:cNvSpPr>
          <p:nvPr/>
        </p:nvSpPr>
        <p:spPr bwMode="auto">
          <a:xfrm>
            <a:off x="7086600" y="1905000"/>
            <a:ext cx="157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i="1">
                <a:solidFill>
                  <a:schemeClr val="accent1"/>
                </a:solidFill>
              </a:rPr>
              <a:t>Turing Machines</a:t>
            </a:r>
          </a:p>
        </p:txBody>
      </p:sp>
      <p:sp>
        <p:nvSpPr>
          <p:cNvPr id="7177" name="Line 12"/>
          <p:cNvSpPr>
            <a:spLocks noChangeShapeType="1"/>
          </p:cNvSpPr>
          <p:nvPr/>
        </p:nvSpPr>
        <p:spPr bwMode="auto">
          <a:xfrm>
            <a:off x="644525" y="2400300"/>
            <a:ext cx="74326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8" name="Rectangle 13"/>
          <p:cNvSpPr>
            <a:spLocks noChangeArrowheads="1"/>
          </p:cNvSpPr>
          <p:nvPr/>
        </p:nvSpPr>
        <p:spPr bwMode="auto">
          <a:xfrm>
            <a:off x="5638800" y="1676400"/>
            <a:ext cx="1231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1800" i="1">
                <a:solidFill>
                  <a:schemeClr val="accent1"/>
                </a:solidFill>
              </a:rPr>
              <a:t>TMs count!</a:t>
            </a:r>
            <a:endParaRPr lang="en-US" altLang="en-US" sz="1800">
              <a:solidFill>
                <a:schemeClr val="accent1"/>
              </a:solidFill>
            </a:endParaRPr>
          </a:p>
        </p:txBody>
      </p:sp>
      <p:sp>
        <p:nvSpPr>
          <p:cNvPr id="7179" name="Rectangle 25"/>
          <p:cNvSpPr>
            <a:spLocks noChangeArrowheads="1"/>
          </p:cNvSpPr>
          <p:nvPr/>
        </p:nvSpPr>
        <p:spPr bwMode="auto">
          <a:xfrm>
            <a:off x="6553200" y="33147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compute some </a:t>
            </a:r>
            <a:r>
              <a:rPr lang="en-US" altLang="en-US" sz="1800" b="1" i="1"/>
              <a:t>nonregular </a:t>
            </a:r>
            <a:r>
              <a:rPr lang="en-US" altLang="en-US" sz="1800"/>
              <a:t>languages</a:t>
            </a:r>
          </a:p>
        </p:txBody>
      </p:sp>
      <p:sp>
        <p:nvSpPr>
          <p:cNvPr id="7180" name="Rectangle 27"/>
          <p:cNvSpPr>
            <a:spLocks noChangeArrowheads="1"/>
          </p:cNvSpPr>
          <p:nvPr/>
        </p:nvSpPr>
        <p:spPr bwMode="auto">
          <a:xfrm>
            <a:off x="2671763" y="1644650"/>
            <a:ext cx="1384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1800" i="1">
                <a:solidFill>
                  <a:srgbClr val="0000FF"/>
                </a:solidFill>
              </a:rPr>
              <a:t>"can't count"</a:t>
            </a:r>
            <a:endParaRPr lang="en-US" altLang="en-US" sz="1800">
              <a:solidFill>
                <a:srgbClr val="0000FF"/>
              </a:solidFill>
            </a:endParaRPr>
          </a:p>
        </p:txBody>
      </p:sp>
      <p:sp>
        <p:nvSpPr>
          <p:cNvPr id="7181" name="Rectangle 25"/>
          <p:cNvSpPr>
            <a:spLocks noChangeArrowheads="1"/>
          </p:cNvSpPr>
          <p:nvPr/>
        </p:nvSpPr>
        <p:spPr bwMode="auto">
          <a:xfrm>
            <a:off x="76200" y="33147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can't compute </a:t>
            </a:r>
            <a:r>
              <a:rPr lang="en-US" altLang="en-US" sz="1800" b="1" i="1"/>
              <a:t>nonregular </a:t>
            </a:r>
            <a:r>
              <a:rPr lang="en-US" altLang="en-US" sz="1800"/>
              <a:t>languages</a:t>
            </a:r>
          </a:p>
        </p:txBody>
      </p:sp>
      <p:sp>
        <p:nvSpPr>
          <p:cNvPr id="7182" name="Text Box 14"/>
          <p:cNvSpPr txBox="1">
            <a:spLocks noChangeArrowheads="1"/>
          </p:cNvSpPr>
          <p:nvPr/>
        </p:nvSpPr>
        <p:spPr bwMode="auto">
          <a:xfrm>
            <a:off x="2514600" y="3362325"/>
            <a:ext cx="3727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i="1"/>
              <a:t>What's in the middle of this computability spectrum?</a:t>
            </a:r>
            <a:endParaRPr lang="en-US" altLang="en-US" sz="2400"/>
          </a:p>
        </p:txBody>
      </p:sp>
      <p:sp>
        <p:nvSpPr>
          <p:cNvPr id="7183" name="AutoShape 18"/>
          <p:cNvSpPr>
            <a:spLocks noChangeArrowheads="1"/>
          </p:cNvSpPr>
          <p:nvPr/>
        </p:nvSpPr>
        <p:spPr bwMode="auto">
          <a:xfrm>
            <a:off x="3997325" y="2636838"/>
            <a:ext cx="762000" cy="609600"/>
          </a:xfrm>
          <a:prstGeom prst="upArrow">
            <a:avLst>
              <a:gd name="adj1" fmla="val 52500"/>
              <a:gd name="adj2" fmla="val 49481"/>
            </a:avLst>
          </a:prstGeom>
          <a:solidFill>
            <a:schemeClr val="bg2"/>
          </a:solidFill>
          <a:ln w="28575">
            <a:solidFill>
              <a:srgbClr val="008000"/>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a:solidFill>
                <a:srgbClr val="008000"/>
              </a:solidFill>
            </a:endParaRPr>
          </a:p>
        </p:txBody>
      </p:sp>
      <p:sp>
        <p:nvSpPr>
          <p:cNvPr id="7184" name="Text Box 19"/>
          <p:cNvSpPr txBox="1">
            <a:spLocks noChangeArrowheads="1"/>
          </p:cNvSpPr>
          <p:nvPr/>
        </p:nvSpPr>
        <p:spPr bwMode="auto">
          <a:xfrm>
            <a:off x="4183063" y="27305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3200" b="1">
                <a:solidFill>
                  <a:srgbClr val="008000"/>
                </a:solidFill>
              </a:rPr>
              <a:t>?</a:t>
            </a:r>
          </a:p>
        </p:txBody>
      </p:sp>
      <p:sp>
        <p:nvSpPr>
          <p:cNvPr id="7185" name="Text Box 25"/>
          <p:cNvSpPr txBox="1">
            <a:spLocks noChangeArrowheads="1"/>
          </p:cNvSpPr>
          <p:nvPr/>
        </p:nvSpPr>
        <p:spPr bwMode="auto">
          <a:xfrm>
            <a:off x="304800" y="1749425"/>
            <a:ext cx="2390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50000"/>
              </a:lnSpc>
            </a:pPr>
            <a:r>
              <a:rPr lang="en-US" altLang="en-US" sz="2400">
                <a:solidFill>
                  <a:srgbClr val="0000FF"/>
                </a:solidFill>
              </a:rPr>
              <a:t>FSMs    DFAs</a:t>
            </a:r>
          </a:p>
        </p:txBody>
      </p:sp>
      <mc:AlternateContent xmlns:mc="http://schemas.openxmlformats.org/markup-compatibility/2006" xmlns:p14="http://schemas.microsoft.com/office/powerpoint/2010/main">
        <mc:Choice Requires="p14">
          <p:contentPart p14:bwMode="auto" r:id="rId3">
            <p14:nvContentPartPr>
              <p14:cNvPr id="7170" name="Ink 16"/>
              <p14:cNvContentPartPr>
                <a14:cpLocks xmlns:a14="http://schemas.microsoft.com/office/drawing/2010/main" noRot="1" noChangeAspect="1" noEditPoints="1" noChangeArrowheads="1" noChangeShapeType="1"/>
              </p14:cNvContentPartPr>
              <p14:nvPr/>
            </p14:nvContentPartPr>
            <p14:xfrm>
              <a:off x="6257925" y="192088"/>
              <a:ext cx="1133475" cy="828675"/>
            </p14:xfrm>
          </p:contentPart>
        </mc:Choice>
        <mc:Fallback xmlns="">
          <p:pic>
            <p:nvPicPr>
              <p:cNvPr id="7170" name="Ink 16"/>
              <p:cNvPicPr>
                <a:picLocks noRot="1" noChangeAspect="1" noEditPoints="1" noChangeArrowheads="1" noChangeShapeType="1"/>
              </p:cNvPicPr>
              <p:nvPr/>
            </p:nvPicPr>
            <p:blipFill>
              <a:blip r:embed="rId4"/>
              <a:stretch>
                <a:fillRect/>
              </a:stretch>
            </p:blipFill>
            <p:spPr>
              <a:xfrm>
                <a:off x="6242447" y="178409"/>
                <a:ext cx="1153632" cy="84991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171" name="Ink 17"/>
              <p14:cNvContentPartPr>
                <a14:cpLocks xmlns:a14="http://schemas.microsoft.com/office/drawing/2010/main" noRot="1" noChangeAspect="1" noEditPoints="1" noChangeArrowheads="1" noChangeShapeType="1"/>
              </p14:cNvContentPartPr>
              <p14:nvPr/>
            </p14:nvContentPartPr>
            <p14:xfrm>
              <a:off x="6276975" y="290513"/>
              <a:ext cx="1770063" cy="1497012"/>
            </p14:xfrm>
          </p:contentPart>
        </mc:Choice>
        <mc:Fallback xmlns="">
          <p:pic>
            <p:nvPicPr>
              <p:cNvPr id="7171" name="Ink 17"/>
              <p:cNvPicPr>
                <a:picLocks noRot="1" noChangeAspect="1" noEditPoints="1" noChangeArrowheads="1" noChangeShapeType="1"/>
              </p:cNvPicPr>
              <p:nvPr/>
            </p:nvPicPr>
            <p:blipFill>
              <a:blip r:embed="rId6"/>
              <a:stretch>
                <a:fillRect/>
              </a:stretch>
            </p:blipFill>
            <p:spPr>
              <a:xfrm>
                <a:off x="6264743" y="278632"/>
                <a:ext cx="1796686" cy="1520414"/>
              </a:xfrm>
              <a:prstGeom prst="rect">
                <a:avLst/>
              </a:prstGeom>
            </p:spPr>
          </p:pic>
        </mc:Fallback>
      </mc:AlternateContent>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5"/>
          <p:cNvSpPr txBox="1">
            <a:spLocks noChangeArrowheads="1"/>
          </p:cNvSpPr>
          <p:nvPr/>
        </p:nvSpPr>
        <p:spPr bwMode="auto">
          <a:xfrm>
            <a:off x="60960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a:t>Computability</a:t>
            </a:r>
          </a:p>
        </p:txBody>
      </p:sp>
      <p:sp>
        <p:nvSpPr>
          <p:cNvPr id="35843" name="Text Box 9"/>
          <p:cNvSpPr txBox="1">
            <a:spLocks noChangeArrowheads="1"/>
          </p:cNvSpPr>
          <p:nvPr/>
        </p:nvSpPr>
        <p:spPr bwMode="auto">
          <a:xfrm>
            <a:off x="7170738" y="1492250"/>
            <a:ext cx="1325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800">
                <a:solidFill>
                  <a:schemeClr val="accent1"/>
                </a:solidFill>
              </a:rPr>
              <a:t>TMs</a:t>
            </a:r>
          </a:p>
        </p:txBody>
      </p:sp>
      <p:sp>
        <p:nvSpPr>
          <p:cNvPr id="35844" name="Text Box 11"/>
          <p:cNvSpPr txBox="1">
            <a:spLocks noChangeArrowheads="1"/>
          </p:cNvSpPr>
          <p:nvPr/>
        </p:nvSpPr>
        <p:spPr bwMode="auto">
          <a:xfrm>
            <a:off x="7086600" y="1905000"/>
            <a:ext cx="157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i="1">
                <a:solidFill>
                  <a:schemeClr val="accent1"/>
                </a:solidFill>
              </a:rPr>
              <a:t>Turing Machines</a:t>
            </a:r>
          </a:p>
        </p:txBody>
      </p:sp>
      <p:sp>
        <p:nvSpPr>
          <p:cNvPr id="35845" name="Line 12"/>
          <p:cNvSpPr>
            <a:spLocks noChangeShapeType="1"/>
          </p:cNvSpPr>
          <p:nvPr/>
        </p:nvSpPr>
        <p:spPr bwMode="auto">
          <a:xfrm>
            <a:off x="644525" y="2400300"/>
            <a:ext cx="74326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6" name="Rectangle 13"/>
          <p:cNvSpPr>
            <a:spLocks noChangeArrowheads="1"/>
          </p:cNvSpPr>
          <p:nvPr/>
        </p:nvSpPr>
        <p:spPr bwMode="auto">
          <a:xfrm>
            <a:off x="5638800" y="1676400"/>
            <a:ext cx="1231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1800" i="1">
                <a:solidFill>
                  <a:schemeClr val="accent1"/>
                </a:solidFill>
              </a:rPr>
              <a:t>TMs count!</a:t>
            </a:r>
            <a:endParaRPr lang="en-US" altLang="en-US" sz="1800">
              <a:solidFill>
                <a:schemeClr val="accent1"/>
              </a:solidFill>
            </a:endParaRPr>
          </a:p>
        </p:txBody>
      </p:sp>
      <p:sp>
        <p:nvSpPr>
          <p:cNvPr id="35847" name="Text Box 14"/>
          <p:cNvSpPr txBox="1">
            <a:spLocks noChangeArrowheads="1"/>
          </p:cNvSpPr>
          <p:nvPr/>
        </p:nvSpPr>
        <p:spPr bwMode="auto">
          <a:xfrm>
            <a:off x="2514600" y="3362325"/>
            <a:ext cx="3727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i="1"/>
              <a:t>What's in the middle of this computability spectrum?</a:t>
            </a:r>
            <a:endParaRPr lang="en-US" altLang="en-US" sz="2400"/>
          </a:p>
        </p:txBody>
      </p:sp>
      <p:sp>
        <p:nvSpPr>
          <p:cNvPr id="35848" name="Rectangle 15"/>
          <p:cNvSpPr>
            <a:spLocks noChangeArrowheads="1"/>
          </p:cNvSpPr>
          <p:nvPr/>
        </p:nvSpPr>
        <p:spPr bwMode="auto">
          <a:xfrm>
            <a:off x="1524000" y="4572000"/>
            <a:ext cx="166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2400">
                <a:latin typeface="Trebuchet MS" pitchFamily="1" charset="0"/>
              </a:rPr>
              <a:t>We could…</a:t>
            </a:r>
          </a:p>
        </p:txBody>
      </p:sp>
      <p:sp>
        <p:nvSpPr>
          <p:cNvPr id="35849" name="Rectangle 16"/>
          <p:cNvSpPr>
            <a:spLocks noChangeArrowheads="1"/>
          </p:cNvSpPr>
          <p:nvPr/>
        </p:nvSpPr>
        <p:spPr bwMode="auto">
          <a:xfrm>
            <a:off x="2209800" y="5978525"/>
            <a:ext cx="573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buFontTx/>
              <a:buChar char="•"/>
            </a:pPr>
            <a:r>
              <a:rPr lang="en-US" altLang="en-US" sz="2400">
                <a:latin typeface="Trebuchet MS" pitchFamily="1" charset="0"/>
              </a:rPr>
              <a:t> take away capabilities of TMs</a:t>
            </a:r>
          </a:p>
        </p:txBody>
      </p:sp>
      <p:sp>
        <p:nvSpPr>
          <p:cNvPr id="35850" name="Rectangle 17"/>
          <p:cNvSpPr>
            <a:spLocks noChangeArrowheads="1"/>
          </p:cNvSpPr>
          <p:nvPr/>
        </p:nvSpPr>
        <p:spPr bwMode="auto">
          <a:xfrm>
            <a:off x="2209800" y="5181600"/>
            <a:ext cx="573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buFontTx/>
              <a:buChar char="•"/>
            </a:pPr>
            <a:r>
              <a:rPr lang="en-US" altLang="en-US" sz="2400">
                <a:latin typeface="Trebuchet MS" pitchFamily="1" charset="0"/>
              </a:rPr>
              <a:t> add capabilities to DFAs</a:t>
            </a:r>
          </a:p>
        </p:txBody>
      </p:sp>
      <p:sp>
        <p:nvSpPr>
          <p:cNvPr id="35851" name="AutoShape 18"/>
          <p:cNvSpPr>
            <a:spLocks noChangeArrowheads="1"/>
          </p:cNvSpPr>
          <p:nvPr/>
        </p:nvSpPr>
        <p:spPr bwMode="auto">
          <a:xfrm>
            <a:off x="3997325" y="2636838"/>
            <a:ext cx="762000" cy="609600"/>
          </a:xfrm>
          <a:prstGeom prst="upArrow">
            <a:avLst>
              <a:gd name="adj1" fmla="val 52500"/>
              <a:gd name="adj2" fmla="val 49481"/>
            </a:avLst>
          </a:prstGeom>
          <a:solidFill>
            <a:schemeClr val="bg2"/>
          </a:solidFill>
          <a:ln w="28575">
            <a:solidFill>
              <a:srgbClr val="008000"/>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a:solidFill>
                <a:srgbClr val="008000"/>
              </a:solidFill>
            </a:endParaRPr>
          </a:p>
        </p:txBody>
      </p:sp>
      <p:sp>
        <p:nvSpPr>
          <p:cNvPr id="35852" name="Text Box 19"/>
          <p:cNvSpPr txBox="1">
            <a:spLocks noChangeArrowheads="1"/>
          </p:cNvSpPr>
          <p:nvPr/>
        </p:nvSpPr>
        <p:spPr bwMode="auto">
          <a:xfrm>
            <a:off x="4183063" y="27305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3200" b="1">
                <a:solidFill>
                  <a:srgbClr val="008000"/>
                </a:solidFill>
              </a:rPr>
              <a:t>?</a:t>
            </a:r>
          </a:p>
        </p:txBody>
      </p:sp>
      <p:sp>
        <p:nvSpPr>
          <p:cNvPr id="35853" name="Text Box 20"/>
          <p:cNvSpPr txBox="1">
            <a:spLocks noChangeArrowheads="1"/>
          </p:cNvSpPr>
          <p:nvPr/>
        </p:nvSpPr>
        <p:spPr bwMode="auto">
          <a:xfrm>
            <a:off x="5991225" y="5310188"/>
            <a:ext cx="11144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900" b="1">
                <a:solidFill>
                  <a:srgbClr val="008000"/>
                </a:solidFill>
                <a:latin typeface="Arial" charset="0"/>
              </a:rPr>
              <a:t>more fun!</a:t>
            </a:r>
          </a:p>
        </p:txBody>
      </p:sp>
      <p:sp>
        <p:nvSpPr>
          <p:cNvPr id="35854" name="Line 21"/>
          <p:cNvSpPr>
            <a:spLocks noChangeShapeType="1"/>
          </p:cNvSpPr>
          <p:nvPr/>
        </p:nvSpPr>
        <p:spPr bwMode="auto">
          <a:xfrm>
            <a:off x="6791325" y="5422900"/>
            <a:ext cx="2081213" cy="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5855" name="Picture 22" descr="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938" y="4810125"/>
            <a:ext cx="454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Text Box 23"/>
          <p:cNvSpPr txBox="1">
            <a:spLocks noChangeArrowheads="1"/>
          </p:cNvSpPr>
          <p:nvPr/>
        </p:nvSpPr>
        <p:spPr bwMode="auto">
          <a:xfrm>
            <a:off x="6705600" y="6096000"/>
            <a:ext cx="162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900" b="1">
                <a:solidFill>
                  <a:srgbClr val="008000"/>
                </a:solidFill>
                <a:latin typeface="Arial" charset="0"/>
              </a:rPr>
              <a:t>Less tape?   Less fun.</a:t>
            </a:r>
          </a:p>
        </p:txBody>
      </p:sp>
      <p:sp>
        <p:nvSpPr>
          <p:cNvPr id="35857" name="Text Box 25"/>
          <p:cNvSpPr txBox="1">
            <a:spLocks noChangeArrowheads="1"/>
          </p:cNvSpPr>
          <p:nvPr/>
        </p:nvSpPr>
        <p:spPr bwMode="auto">
          <a:xfrm>
            <a:off x="304800" y="1749425"/>
            <a:ext cx="2390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50000"/>
              </a:lnSpc>
            </a:pPr>
            <a:r>
              <a:rPr lang="en-US" altLang="en-US" sz="2400">
                <a:solidFill>
                  <a:srgbClr val="0000FF"/>
                </a:solidFill>
              </a:rPr>
              <a:t>FSMs    DFAs</a:t>
            </a:r>
          </a:p>
        </p:txBody>
      </p:sp>
      <p:sp>
        <p:nvSpPr>
          <p:cNvPr id="35858" name="Rectangle 26"/>
          <p:cNvSpPr>
            <a:spLocks noChangeArrowheads="1"/>
          </p:cNvSpPr>
          <p:nvPr/>
        </p:nvSpPr>
        <p:spPr bwMode="auto">
          <a:xfrm>
            <a:off x="2671763" y="1644650"/>
            <a:ext cx="1384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1800" i="1">
                <a:solidFill>
                  <a:srgbClr val="0000FF"/>
                </a:solidFill>
              </a:rPr>
              <a:t>"can't count"</a:t>
            </a:r>
            <a:endParaRPr lang="en-US" altLang="en-US" sz="1800">
              <a:solidFill>
                <a:srgbClr val="0000FF"/>
              </a:solidFill>
            </a:endParaRPr>
          </a:p>
        </p:txBody>
      </p:sp>
      <p:sp>
        <p:nvSpPr>
          <p:cNvPr id="35859" name="Rectangle 7"/>
          <p:cNvSpPr>
            <a:spLocks noChangeArrowheads="1"/>
          </p:cNvSpPr>
          <p:nvPr/>
        </p:nvSpPr>
        <p:spPr bwMode="auto">
          <a:xfrm>
            <a:off x="354013" y="2590800"/>
            <a:ext cx="18811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can compute </a:t>
            </a:r>
            <a:r>
              <a:rPr lang="en-US" altLang="en-US" sz="1800" b="1" i="1"/>
              <a:t>regular </a:t>
            </a:r>
            <a:r>
              <a:rPr lang="en-US" altLang="en-US" sz="1800"/>
              <a:t>languages</a:t>
            </a:r>
          </a:p>
        </p:txBody>
      </p:sp>
      <p:sp>
        <p:nvSpPr>
          <p:cNvPr id="35860" name="Rectangle 10"/>
          <p:cNvSpPr>
            <a:spLocks noChangeArrowheads="1"/>
          </p:cNvSpPr>
          <p:nvPr/>
        </p:nvSpPr>
        <p:spPr bwMode="auto">
          <a:xfrm>
            <a:off x="6665913" y="2590800"/>
            <a:ext cx="2211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strictly more powerful than DFAs</a:t>
            </a:r>
          </a:p>
        </p:txBody>
      </p:sp>
      <p:sp>
        <p:nvSpPr>
          <p:cNvPr id="35861" name="Rectangle 25"/>
          <p:cNvSpPr>
            <a:spLocks noChangeArrowheads="1"/>
          </p:cNvSpPr>
          <p:nvPr/>
        </p:nvSpPr>
        <p:spPr bwMode="auto">
          <a:xfrm>
            <a:off x="6553200" y="33147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compute some </a:t>
            </a:r>
            <a:r>
              <a:rPr lang="en-US" altLang="en-US" sz="1800" b="1" i="1"/>
              <a:t>nonregular </a:t>
            </a:r>
            <a:r>
              <a:rPr lang="en-US" altLang="en-US" sz="1800"/>
              <a:t>languages</a:t>
            </a:r>
          </a:p>
        </p:txBody>
      </p:sp>
      <p:sp>
        <p:nvSpPr>
          <p:cNvPr id="35862" name="Rectangle 25"/>
          <p:cNvSpPr>
            <a:spLocks noChangeArrowheads="1"/>
          </p:cNvSpPr>
          <p:nvPr/>
        </p:nvSpPr>
        <p:spPr bwMode="auto">
          <a:xfrm>
            <a:off x="76200" y="33147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can't compute </a:t>
            </a:r>
            <a:r>
              <a:rPr lang="en-US" altLang="en-US" sz="1800" b="1" i="1"/>
              <a:t>nonregular </a:t>
            </a:r>
            <a:r>
              <a:rPr lang="en-US" altLang="en-US" sz="1800"/>
              <a:t>languages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ounded Rectangle 15"/>
          <p:cNvSpPr>
            <a:spLocks noChangeArrowheads="1"/>
          </p:cNvSpPr>
          <p:nvPr/>
        </p:nvSpPr>
        <p:spPr bwMode="auto">
          <a:xfrm>
            <a:off x="2116138" y="182563"/>
            <a:ext cx="4546600" cy="914400"/>
          </a:xfrm>
          <a:prstGeom prst="roundRect">
            <a:avLst>
              <a:gd name="adj" fmla="val 16667"/>
            </a:avLst>
          </a:prstGeom>
          <a:solidFill>
            <a:srgbClr val="CCFFCC"/>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13316" name="Text Box 5"/>
          <p:cNvSpPr txBox="1">
            <a:spLocks noChangeArrowheads="1"/>
          </p:cNvSpPr>
          <p:nvPr/>
        </p:nvSpPr>
        <p:spPr bwMode="auto">
          <a:xfrm>
            <a:off x="762000" y="304800"/>
            <a:ext cx="7292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3600">
                <a:solidFill>
                  <a:srgbClr val="008000"/>
                </a:solidFill>
                <a:latin typeface="Trebuchet MS" pitchFamily="1" charset="0"/>
                <a:ea typeface="ＭＳ Ｐゴシック" pitchFamily="1" charset="-128"/>
              </a:rPr>
              <a:t>Regular Expressions</a:t>
            </a:r>
          </a:p>
        </p:txBody>
      </p:sp>
      <p:sp>
        <p:nvSpPr>
          <p:cNvPr id="13317" name="Text Box 5"/>
          <p:cNvSpPr txBox="1">
            <a:spLocks noChangeArrowheads="1"/>
          </p:cNvSpPr>
          <p:nvPr/>
        </p:nvSpPr>
        <p:spPr bwMode="auto">
          <a:xfrm>
            <a:off x="2362200" y="1295400"/>
            <a:ext cx="41576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a:latin typeface="Trebuchet MS" pitchFamily="1" charset="0"/>
                <a:ea typeface="ＭＳ Ｐゴシック" pitchFamily="1" charset="-128"/>
              </a:rPr>
              <a:t>Where would you guess this model of computation lives?</a:t>
            </a:r>
          </a:p>
        </p:txBody>
      </p:sp>
      <p:sp>
        <p:nvSpPr>
          <p:cNvPr id="13318" name="Rectangle 6"/>
          <p:cNvSpPr>
            <a:spLocks noChangeArrowheads="1"/>
          </p:cNvSpPr>
          <p:nvPr/>
        </p:nvSpPr>
        <p:spPr bwMode="auto">
          <a:xfrm>
            <a:off x="354013" y="4000500"/>
            <a:ext cx="18811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can compute </a:t>
            </a:r>
            <a:r>
              <a:rPr lang="en-US" altLang="en-US" sz="1800" b="1" i="1"/>
              <a:t>regular </a:t>
            </a:r>
            <a:r>
              <a:rPr lang="en-US" altLang="en-US" sz="1800"/>
              <a:t>languages</a:t>
            </a:r>
          </a:p>
        </p:txBody>
      </p:sp>
      <p:sp>
        <p:nvSpPr>
          <p:cNvPr id="13319" name="Rectangle 7"/>
          <p:cNvSpPr>
            <a:spLocks noChangeArrowheads="1"/>
          </p:cNvSpPr>
          <p:nvPr/>
        </p:nvSpPr>
        <p:spPr bwMode="auto">
          <a:xfrm>
            <a:off x="1898650" y="3016250"/>
            <a:ext cx="965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70000"/>
              </a:lnSpc>
              <a:spcBef>
                <a:spcPct val="0"/>
              </a:spcBef>
            </a:pPr>
            <a:r>
              <a:rPr lang="en-US" altLang="en-US" sz="1800" i="1">
                <a:solidFill>
                  <a:srgbClr val="0000FF"/>
                </a:solidFill>
              </a:rPr>
              <a:t>"can't count"</a:t>
            </a:r>
            <a:endParaRPr lang="en-US" altLang="en-US" sz="1800">
              <a:solidFill>
                <a:srgbClr val="0000FF"/>
              </a:solidFill>
            </a:endParaRPr>
          </a:p>
        </p:txBody>
      </p:sp>
      <p:sp>
        <p:nvSpPr>
          <p:cNvPr id="13320" name="Text Box 8"/>
          <p:cNvSpPr txBox="1">
            <a:spLocks noChangeArrowheads="1"/>
          </p:cNvSpPr>
          <p:nvPr/>
        </p:nvSpPr>
        <p:spPr bwMode="auto">
          <a:xfrm>
            <a:off x="7212013" y="2901950"/>
            <a:ext cx="1325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800">
                <a:solidFill>
                  <a:schemeClr val="accent1"/>
                </a:solidFill>
              </a:rPr>
              <a:t>TMs</a:t>
            </a:r>
          </a:p>
        </p:txBody>
      </p:sp>
      <p:sp>
        <p:nvSpPr>
          <p:cNvPr id="13321" name="Rectangle 9"/>
          <p:cNvSpPr>
            <a:spLocks noChangeArrowheads="1"/>
          </p:cNvSpPr>
          <p:nvPr/>
        </p:nvSpPr>
        <p:spPr bwMode="auto">
          <a:xfrm>
            <a:off x="6670675" y="4000500"/>
            <a:ext cx="2211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strictly more powerful than DFAs</a:t>
            </a:r>
          </a:p>
        </p:txBody>
      </p:sp>
      <p:sp>
        <p:nvSpPr>
          <p:cNvPr id="13322" name="Text Box 10"/>
          <p:cNvSpPr txBox="1">
            <a:spLocks noChangeArrowheads="1"/>
          </p:cNvSpPr>
          <p:nvPr/>
        </p:nvSpPr>
        <p:spPr bwMode="auto">
          <a:xfrm>
            <a:off x="7127875" y="3314700"/>
            <a:ext cx="157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i="1">
                <a:solidFill>
                  <a:schemeClr val="accent1"/>
                </a:solidFill>
              </a:rPr>
              <a:t>Turing Machines</a:t>
            </a:r>
          </a:p>
        </p:txBody>
      </p:sp>
      <p:sp>
        <p:nvSpPr>
          <p:cNvPr id="13323" name="Line 11"/>
          <p:cNvSpPr>
            <a:spLocks noChangeShapeType="1"/>
          </p:cNvSpPr>
          <p:nvPr/>
        </p:nvSpPr>
        <p:spPr bwMode="auto">
          <a:xfrm>
            <a:off x="685800" y="3810000"/>
            <a:ext cx="74326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4" name="Rectangle 12"/>
          <p:cNvSpPr>
            <a:spLocks noChangeArrowheads="1"/>
          </p:cNvSpPr>
          <p:nvPr/>
        </p:nvSpPr>
        <p:spPr bwMode="auto">
          <a:xfrm>
            <a:off x="5680075" y="3086100"/>
            <a:ext cx="1231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1800" i="1">
                <a:solidFill>
                  <a:schemeClr val="accent1"/>
                </a:solidFill>
              </a:rPr>
              <a:t>TMs count!</a:t>
            </a:r>
            <a:endParaRPr lang="en-US" altLang="en-US" sz="1800">
              <a:solidFill>
                <a:schemeClr val="accent1"/>
              </a:solidFill>
            </a:endParaRPr>
          </a:p>
        </p:txBody>
      </p:sp>
      <p:sp>
        <p:nvSpPr>
          <p:cNvPr id="13325" name="Text Box 13"/>
          <p:cNvSpPr txBox="1">
            <a:spLocks noChangeArrowheads="1"/>
          </p:cNvSpPr>
          <p:nvPr/>
        </p:nvSpPr>
        <p:spPr bwMode="auto">
          <a:xfrm>
            <a:off x="498475" y="4762500"/>
            <a:ext cx="1517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i="1">
                <a:solidFill>
                  <a:srgbClr val="0000FF"/>
                </a:solidFill>
              </a:rPr>
              <a:t>NFA</a:t>
            </a:r>
            <a:r>
              <a:rPr lang="en-US" altLang="en-US" sz="4200"/>
              <a:t>s</a:t>
            </a:r>
            <a:endParaRPr lang="en-US" altLang="en-US" sz="4200">
              <a:solidFill>
                <a:schemeClr val="accent1"/>
              </a:solidFill>
            </a:endParaRPr>
          </a:p>
        </p:txBody>
      </p:sp>
      <p:sp>
        <p:nvSpPr>
          <p:cNvPr id="13326" name="Text Box 22"/>
          <p:cNvSpPr txBox="1">
            <a:spLocks noChangeArrowheads="1"/>
          </p:cNvSpPr>
          <p:nvPr/>
        </p:nvSpPr>
        <p:spPr bwMode="auto">
          <a:xfrm>
            <a:off x="442913" y="2876550"/>
            <a:ext cx="1517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i="1">
                <a:solidFill>
                  <a:srgbClr val="0000FF"/>
                </a:solidFill>
              </a:rPr>
              <a:t>DFA</a:t>
            </a:r>
            <a:r>
              <a:rPr lang="en-US" altLang="en-US" sz="4200"/>
              <a:t>s</a:t>
            </a:r>
            <a:endParaRPr lang="en-US" altLang="en-US" sz="4200">
              <a:solidFill>
                <a:schemeClr val="accent1"/>
              </a:solidFill>
            </a:endParaRPr>
          </a:p>
        </p:txBody>
      </p:sp>
      <p:sp>
        <p:nvSpPr>
          <p:cNvPr id="13327" name="Rectangle 24"/>
          <p:cNvSpPr>
            <a:spLocks noChangeArrowheads="1"/>
          </p:cNvSpPr>
          <p:nvPr/>
        </p:nvSpPr>
        <p:spPr bwMode="auto">
          <a:xfrm>
            <a:off x="782638" y="3435350"/>
            <a:ext cx="5397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1200" i="1">
                <a:solidFill>
                  <a:srgbClr val="0000FF"/>
                </a:solidFill>
              </a:rPr>
              <a:t>FSM</a:t>
            </a:r>
            <a:r>
              <a:rPr lang="en-US" altLang="en-US" sz="1200"/>
              <a:t>s</a:t>
            </a:r>
            <a:endParaRPr lang="en-US" altLang="en-US" sz="1200" i="1">
              <a:solidFill>
                <a:srgbClr val="0000FF"/>
              </a:solidFill>
            </a:endParaRPr>
          </a:p>
        </p:txBody>
      </p:sp>
      <p:sp>
        <p:nvSpPr>
          <p:cNvPr id="13328" name="Rectangle 6"/>
          <p:cNvSpPr>
            <a:spLocks noChangeArrowheads="1"/>
          </p:cNvSpPr>
          <p:nvPr/>
        </p:nvSpPr>
        <p:spPr bwMode="auto">
          <a:xfrm>
            <a:off x="6688138" y="4881563"/>
            <a:ext cx="2244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can compute </a:t>
            </a:r>
            <a:r>
              <a:rPr lang="en-US" altLang="en-US" sz="1800" b="1" i="1"/>
              <a:t>some</a:t>
            </a:r>
            <a:r>
              <a:rPr lang="en-US" altLang="en-US" sz="1800"/>
              <a:t> </a:t>
            </a:r>
            <a:r>
              <a:rPr lang="en-US" altLang="en-US" sz="1800" b="1" i="1"/>
              <a:t>nonregular </a:t>
            </a:r>
            <a:r>
              <a:rPr lang="en-US" altLang="en-US" sz="1800"/>
              <a:t>languages</a:t>
            </a:r>
          </a:p>
        </p:txBody>
      </p:sp>
      <mc:AlternateContent xmlns:mc="http://schemas.openxmlformats.org/markup-compatibility/2006" xmlns:p14="http://schemas.microsoft.com/office/powerpoint/2010/main">
        <mc:Choice Requires="p14">
          <p:contentPart p14:bwMode="auto" r:id="rId2">
            <p14:nvContentPartPr>
              <p14:cNvPr id="13314" name="Ink 16"/>
              <p14:cNvContentPartPr>
                <a14:cpLocks xmlns:a14="http://schemas.microsoft.com/office/drawing/2010/main" noRot="1" noChangeAspect="1" noEditPoints="1" noChangeArrowheads="1" noChangeShapeType="1"/>
              </p14:cNvContentPartPr>
              <p14:nvPr/>
            </p14:nvContentPartPr>
            <p14:xfrm>
              <a:off x="2151063" y="2262188"/>
              <a:ext cx="1778000" cy="1743075"/>
            </p14:xfrm>
          </p:contentPart>
        </mc:Choice>
        <mc:Fallback xmlns="">
          <p:pic>
            <p:nvPicPr>
              <p:cNvPr id="13314" name="Ink 16"/>
              <p:cNvPicPr>
                <a:picLocks noRot="1" noChangeAspect="1" noEditPoints="1" noChangeArrowheads="1" noChangeShapeType="1"/>
              </p:cNvPicPr>
              <p:nvPr/>
            </p:nvPicPr>
            <p:blipFill>
              <a:blip r:embed="rId3"/>
              <a:stretch>
                <a:fillRect/>
              </a:stretch>
            </p:blipFill>
            <p:spPr>
              <a:xfrm>
                <a:off x="2134863" y="2247068"/>
                <a:ext cx="1809319" cy="1774394"/>
              </a:xfrm>
              <a:prstGeom prst="rect">
                <a:avLst/>
              </a:prstGeom>
            </p:spPr>
          </p:pic>
        </mc:Fallback>
      </mc:AlternateContent>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5" name="Group 2"/>
          <p:cNvGrpSpPr>
            <a:grpSpLocks/>
          </p:cNvGrpSpPr>
          <p:nvPr/>
        </p:nvGrpSpPr>
        <p:grpSpPr bwMode="auto">
          <a:xfrm>
            <a:off x="436563" y="1144588"/>
            <a:ext cx="8218487" cy="180975"/>
            <a:chOff x="295" y="1311"/>
            <a:chExt cx="5177" cy="114"/>
          </a:xfrm>
        </p:grpSpPr>
        <p:sp>
          <p:nvSpPr>
            <p:cNvPr id="1436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437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grpSp>
      <p:sp>
        <p:nvSpPr>
          <p:cNvPr id="14346" name="Text Box 5"/>
          <p:cNvSpPr txBox="1">
            <a:spLocks noChangeArrowheads="1"/>
          </p:cNvSpPr>
          <p:nvPr/>
        </p:nvSpPr>
        <p:spPr bwMode="auto">
          <a:xfrm>
            <a:off x="368300" y="1406525"/>
            <a:ext cx="831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b="1" i="1"/>
              <a:t>To show:</a:t>
            </a:r>
            <a:r>
              <a:rPr lang="en-US" altLang="en-US" sz="2400"/>
              <a:t>     NFAs can represent any regular expression </a:t>
            </a:r>
          </a:p>
        </p:txBody>
      </p:sp>
      <p:sp>
        <p:nvSpPr>
          <p:cNvPr id="14347" name="Text Box 6"/>
          <p:cNvSpPr txBox="1">
            <a:spLocks noChangeArrowheads="1"/>
          </p:cNvSpPr>
          <p:nvPr/>
        </p:nvSpPr>
        <p:spPr bwMode="auto">
          <a:xfrm>
            <a:off x="723900" y="236538"/>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400"/>
              <a:t>Regex         NFA</a:t>
            </a:r>
          </a:p>
        </p:txBody>
      </p:sp>
      <p:sp>
        <p:nvSpPr>
          <p:cNvPr id="14348" name="Line 7"/>
          <p:cNvSpPr>
            <a:spLocks noChangeShapeType="1"/>
          </p:cNvSpPr>
          <p:nvPr/>
        </p:nvSpPr>
        <p:spPr bwMode="auto">
          <a:xfrm>
            <a:off x="4260850" y="635000"/>
            <a:ext cx="101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9" name="Rectangle 8"/>
          <p:cNvSpPr>
            <a:spLocks noChangeArrowheads="1"/>
          </p:cNvSpPr>
          <p:nvPr/>
        </p:nvSpPr>
        <p:spPr bwMode="auto">
          <a:xfrm>
            <a:off x="2459038" y="468153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0</a:t>
            </a:r>
          </a:p>
        </p:txBody>
      </p:sp>
      <p:sp>
        <p:nvSpPr>
          <p:cNvPr id="14350" name="Text Box 9"/>
          <p:cNvSpPr txBox="1">
            <a:spLocks noChangeArrowheads="1"/>
          </p:cNvSpPr>
          <p:nvPr/>
        </p:nvSpPr>
        <p:spPr bwMode="auto">
          <a:xfrm>
            <a:off x="379413" y="1966913"/>
            <a:ext cx="3646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2400">
                <a:solidFill>
                  <a:srgbClr val="0000FF"/>
                </a:solidFill>
                <a:latin typeface="Comic Sans MS" pitchFamily="1" charset="0"/>
              </a:rPr>
              <a:t>Base Case Regexes:</a:t>
            </a:r>
          </a:p>
        </p:txBody>
      </p:sp>
      <p:sp>
        <p:nvSpPr>
          <p:cNvPr id="14351" name="Rectangle 10"/>
          <p:cNvSpPr>
            <a:spLocks noChangeArrowheads="1"/>
          </p:cNvSpPr>
          <p:nvPr/>
        </p:nvSpPr>
        <p:spPr bwMode="auto">
          <a:xfrm>
            <a:off x="2459038" y="571023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1</a:t>
            </a:r>
          </a:p>
        </p:txBody>
      </p:sp>
      <p:sp>
        <p:nvSpPr>
          <p:cNvPr id="14352" name="Rectangle 11"/>
          <p:cNvSpPr>
            <a:spLocks noChangeArrowheads="1"/>
          </p:cNvSpPr>
          <p:nvPr/>
        </p:nvSpPr>
        <p:spPr bwMode="auto">
          <a:xfrm>
            <a:off x="2460625" y="3665538"/>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b="1">
                <a:solidFill>
                  <a:srgbClr val="0000FF"/>
                </a:solidFill>
                <a:latin typeface="Symbol" pitchFamily="1" charset="2"/>
              </a:rPr>
              <a:t>l</a:t>
            </a:r>
          </a:p>
        </p:txBody>
      </p:sp>
      <p:sp>
        <p:nvSpPr>
          <p:cNvPr id="14353" name="Rectangle 12"/>
          <p:cNvSpPr>
            <a:spLocks noChangeArrowheads="1"/>
          </p:cNvSpPr>
          <p:nvPr/>
        </p:nvSpPr>
        <p:spPr bwMode="auto">
          <a:xfrm>
            <a:off x="2425700" y="272732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cs typeface="Arial" charset="0"/>
              </a:rPr>
              <a:t>Ø</a:t>
            </a:r>
            <a:endParaRPr lang="en-US" altLang="en-US" sz="2400">
              <a:solidFill>
                <a:srgbClr val="0000FF"/>
              </a:solidFill>
              <a:latin typeface="Arial" charset="0"/>
            </a:endParaRPr>
          </a:p>
        </p:txBody>
      </p:sp>
      <p:sp>
        <p:nvSpPr>
          <p:cNvPr id="14354" name="Text Box 13"/>
          <p:cNvSpPr txBox="1">
            <a:spLocks noChangeArrowheads="1"/>
          </p:cNvSpPr>
          <p:nvPr/>
        </p:nvSpPr>
        <p:spPr bwMode="auto">
          <a:xfrm>
            <a:off x="322263" y="2767013"/>
            <a:ext cx="1804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no expression</a:t>
            </a:r>
          </a:p>
        </p:txBody>
      </p:sp>
      <p:sp>
        <p:nvSpPr>
          <p:cNvPr id="14355" name="Text Box 14"/>
          <p:cNvSpPr txBox="1">
            <a:spLocks noChangeArrowheads="1"/>
          </p:cNvSpPr>
          <p:nvPr/>
        </p:nvSpPr>
        <p:spPr bwMode="auto">
          <a:xfrm>
            <a:off x="322263" y="3673475"/>
            <a:ext cx="1804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t>empty expression</a:t>
            </a:r>
          </a:p>
        </p:txBody>
      </p:sp>
      <p:sp>
        <p:nvSpPr>
          <p:cNvPr id="14356" name="Text Box 15"/>
          <p:cNvSpPr txBox="1">
            <a:spLocks noChangeArrowheads="1"/>
          </p:cNvSpPr>
          <p:nvPr/>
        </p:nvSpPr>
        <p:spPr bwMode="auto">
          <a:xfrm>
            <a:off x="641350" y="4716463"/>
            <a:ext cx="116681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t>a single alphabetic character (or bit)</a:t>
            </a:r>
          </a:p>
        </p:txBody>
      </p:sp>
      <p:sp>
        <p:nvSpPr>
          <p:cNvPr id="14357" name="Text Box 16"/>
          <p:cNvSpPr txBox="1">
            <a:spLocks noChangeArrowheads="1"/>
          </p:cNvSpPr>
          <p:nvPr/>
        </p:nvSpPr>
        <p:spPr bwMode="auto">
          <a:xfrm>
            <a:off x="4379913" y="1966913"/>
            <a:ext cx="3646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2400">
                <a:solidFill>
                  <a:schemeClr val="folHlink"/>
                </a:solidFill>
                <a:latin typeface="Comic Sans MS" pitchFamily="1" charset="0"/>
              </a:rPr>
              <a:t>Equivalent NFA:</a:t>
            </a:r>
          </a:p>
        </p:txBody>
      </p:sp>
      <p:sp>
        <p:nvSpPr>
          <p:cNvPr id="14358" name="Oval 17"/>
          <p:cNvSpPr>
            <a:spLocks noChangeArrowheads="1"/>
          </p:cNvSpPr>
          <p:nvPr/>
        </p:nvSpPr>
        <p:spPr bwMode="auto">
          <a:xfrm>
            <a:off x="4856163" y="254952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4359" name="Text Box 18"/>
          <p:cNvSpPr txBox="1">
            <a:spLocks noChangeArrowheads="1"/>
          </p:cNvSpPr>
          <p:nvPr/>
        </p:nvSpPr>
        <p:spPr bwMode="auto">
          <a:xfrm>
            <a:off x="4987925" y="270986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q0</a:t>
            </a:r>
          </a:p>
        </p:txBody>
      </p:sp>
      <p:sp>
        <p:nvSpPr>
          <p:cNvPr id="14360" name="Freeform 19"/>
          <p:cNvSpPr>
            <a:spLocks/>
          </p:cNvSpPr>
          <p:nvPr/>
        </p:nvSpPr>
        <p:spPr bwMode="auto">
          <a:xfrm>
            <a:off x="4659313" y="2722563"/>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1" name="Oval 20"/>
          <p:cNvSpPr>
            <a:spLocks noChangeArrowheads="1"/>
          </p:cNvSpPr>
          <p:nvPr/>
        </p:nvSpPr>
        <p:spPr bwMode="auto">
          <a:xfrm>
            <a:off x="4875213" y="3522663"/>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4362" name="Text Box 21"/>
          <p:cNvSpPr txBox="1">
            <a:spLocks noChangeArrowheads="1"/>
          </p:cNvSpPr>
          <p:nvPr/>
        </p:nvSpPr>
        <p:spPr bwMode="auto">
          <a:xfrm>
            <a:off x="5006975" y="36830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q0</a:t>
            </a:r>
          </a:p>
        </p:txBody>
      </p:sp>
      <p:sp>
        <p:nvSpPr>
          <p:cNvPr id="14363" name="Oval 22"/>
          <p:cNvSpPr>
            <a:spLocks noChangeArrowheads="1"/>
          </p:cNvSpPr>
          <p:nvPr/>
        </p:nvSpPr>
        <p:spPr bwMode="auto">
          <a:xfrm>
            <a:off x="4802188" y="3463925"/>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4364" name="Freeform 23"/>
          <p:cNvSpPr>
            <a:spLocks/>
          </p:cNvSpPr>
          <p:nvPr/>
        </p:nvSpPr>
        <p:spPr bwMode="auto">
          <a:xfrm>
            <a:off x="4611688" y="3706813"/>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5" name="Text Box 40"/>
          <p:cNvSpPr txBox="1">
            <a:spLocks noChangeArrowheads="1"/>
          </p:cNvSpPr>
          <p:nvPr/>
        </p:nvSpPr>
        <p:spPr bwMode="auto">
          <a:xfrm>
            <a:off x="322263" y="3000375"/>
            <a:ext cx="18049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200" i="1"/>
              <a:t>matches no strings</a:t>
            </a:r>
          </a:p>
        </p:txBody>
      </p:sp>
      <p:sp>
        <p:nvSpPr>
          <p:cNvPr id="14366" name="Text Box 41"/>
          <p:cNvSpPr txBox="1">
            <a:spLocks noChangeArrowheads="1"/>
          </p:cNvSpPr>
          <p:nvPr/>
        </p:nvSpPr>
        <p:spPr bwMode="auto">
          <a:xfrm>
            <a:off x="233363" y="3924300"/>
            <a:ext cx="198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200" i="1"/>
              <a:t>matches the empty string</a:t>
            </a:r>
          </a:p>
        </p:txBody>
      </p:sp>
      <p:sp>
        <p:nvSpPr>
          <p:cNvPr id="14367" name="Text Box 42"/>
          <p:cNvSpPr txBox="1">
            <a:spLocks noChangeArrowheads="1"/>
          </p:cNvSpPr>
          <p:nvPr/>
        </p:nvSpPr>
        <p:spPr bwMode="auto">
          <a:xfrm>
            <a:off x="233363" y="5829300"/>
            <a:ext cx="198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200" i="1"/>
              <a:t>matches that one bit</a:t>
            </a:r>
          </a:p>
        </p:txBody>
      </p:sp>
      <p:sp>
        <p:nvSpPr>
          <p:cNvPr id="14368" name="Text Box 16"/>
          <p:cNvSpPr txBox="1">
            <a:spLocks noChangeArrowheads="1"/>
          </p:cNvSpPr>
          <p:nvPr/>
        </p:nvSpPr>
        <p:spPr bwMode="auto">
          <a:xfrm>
            <a:off x="6843713" y="2981325"/>
            <a:ext cx="19081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1500">
                <a:solidFill>
                  <a:schemeClr val="folHlink"/>
                </a:solidFill>
                <a:latin typeface="Comic Sans MS" pitchFamily="1" charset="0"/>
              </a:rPr>
              <a:t>Remember, DFAs are NFAs (but not vice versa)</a:t>
            </a:r>
          </a:p>
        </p:txBody>
      </p:sp>
      <mc:AlternateContent xmlns:mc="http://schemas.openxmlformats.org/markup-compatibility/2006" xmlns:p14="http://schemas.microsoft.com/office/powerpoint/2010/main">
        <mc:Choice Requires="p14">
          <p:contentPart p14:bwMode="auto" r:id="rId3">
            <p14:nvContentPartPr>
              <p14:cNvPr id="14338" name="Ink 28"/>
              <p14:cNvContentPartPr>
                <a14:cpLocks xmlns:a14="http://schemas.microsoft.com/office/drawing/2010/main" noRot="1" noChangeAspect="1" noEditPoints="1" noChangeArrowheads="1" noChangeShapeType="1"/>
              </p14:cNvContentPartPr>
              <p14:nvPr/>
            </p14:nvContentPartPr>
            <p14:xfrm>
              <a:off x="7240588" y="3673475"/>
              <a:ext cx="1587" cy="1588"/>
            </p14:xfrm>
          </p:contentPart>
        </mc:Choice>
        <mc:Fallback xmlns="">
          <p:pic>
            <p:nvPicPr>
              <p:cNvPr id="14338" name="Ink 28"/>
              <p:cNvPicPr>
                <a:picLocks noRot="1" noChangeAspect="1" noEditPoints="1" noChangeArrowheads="1" noChangeShapeType="1"/>
              </p:cNvPicPr>
              <p:nvPr/>
            </p:nvPicPr>
            <p:blipFill>
              <a:blip r:embed="rId4"/>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39" name="Ink 29"/>
              <p14:cNvContentPartPr>
                <a14:cpLocks xmlns:a14="http://schemas.microsoft.com/office/drawing/2010/main" noRot="1" noChangeAspect="1" noEditPoints="1" noChangeArrowheads="1" noChangeShapeType="1"/>
              </p14:cNvContentPartPr>
              <p14:nvPr/>
            </p14:nvContentPartPr>
            <p14:xfrm>
              <a:off x="5735638" y="2395538"/>
              <a:ext cx="779462" cy="319087"/>
            </p14:xfrm>
          </p:contentPart>
        </mc:Choice>
        <mc:Fallback xmlns="">
          <p:pic>
            <p:nvPicPr>
              <p:cNvPr id="14339" name="Ink 29"/>
              <p:cNvPicPr>
                <a:picLocks noRot="1" noChangeAspect="1" noEditPoints="1" noChangeArrowheads="1" noChangeShapeType="1"/>
              </p:cNvPicPr>
              <p:nvPr/>
            </p:nvPicPr>
            <p:blipFill>
              <a:blip r:embed="rId6"/>
              <a:stretch>
                <a:fillRect/>
              </a:stretch>
            </p:blipFill>
            <p:spPr>
              <a:xfrm>
                <a:off x="5720517" y="2382573"/>
                <a:ext cx="810064" cy="34717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340" name="Ink 30"/>
              <p14:cNvContentPartPr>
                <a14:cpLocks xmlns:a14="http://schemas.microsoft.com/office/drawing/2010/main" noRot="1" noChangeAspect="1" noEditPoints="1" noChangeArrowheads="1" noChangeShapeType="1"/>
              </p14:cNvContentPartPr>
              <p14:nvPr/>
            </p14:nvContentPartPr>
            <p14:xfrm>
              <a:off x="5764213" y="3360738"/>
              <a:ext cx="677862" cy="328612"/>
            </p14:xfrm>
          </p:contentPart>
        </mc:Choice>
        <mc:Fallback xmlns="">
          <p:pic>
            <p:nvPicPr>
              <p:cNvPr id="14340" name="Ink 30"/>
              <p:cNvPicPr>
                <a:picLocks noRot="1" noChangeAspect="1" noEditPoints="1" noChangeArrowheads="1" noChangeShapeType="1"/>
              </p:cNvPicPr>
              <p:nvPr/>
            </p:nvPicPr>
            <p:blipFill>
              <a:blip r:embed="rId8"/>
              <a:stretch>
                <a:fillRect/>
              </a:stretch>
            </p:blipFill>
            <p:spPr>
              <a:xfrm>
                <a:off x="5750533" y="3345605"/>
                <a:ext cx="706301" cy="35203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41" name="Ink 31"/>
              <p14:cNvContentPartPr>
                <a14:cpLocks xmlns:a14="http://schemas.microsoft.com/office/drawing/2010/main" noRot="1" noChangeAspect="1" noEditPoints="1" noChangeArrowheads="1" noChangeShapeType="1"/>
              </p14:cNvContentPartPr>
              <p14:nvPr/>
            </p14:nvContentPartPr>
            <p14:xfrm>
              <a:off x="2508250" y="5116513"/>
              <a:ext cx="236538" cy="66675"/>
            </p14:xfrm>
          </p:contentPart>
        </mc:Choice>
        <mc:Fallback xmlns="">
          <p:pic>
            <p:nvPicPr>
              <p:cNvPr id="14341" name="Ink 31"/>
              <p:cNvPicPr>
                <a:picLocks noRot="1" noChangeAspect="1" noEditPoints="1" noChangeArrowheads="1" noChangeShapeType="1"/>
              </p:cNvPicPr>
              <p:nvPr/>
            </p:nvPicPr>
            <p:blipFill>
              <a:blip r:embed="rId10"/>
              <a:stretch>
                <a:fillRect/>
              </a:stretch>
            </p:blipFill>
            <p:spPr>
              <a:xfrm>
                <a:off x="2495649" y="5103178"/>
                <a:ext cx="256700" cy="8757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342" name="Ink 32"/>
              <p14:cNvContentPartPr>
                <a14:cpLocks xmlns:a14="http://schemas.microsoft.com/office/drawing/2010/main" noRot="1" noChangeAspect="1" noEditPoints="1" noChangeArrowheads="1" noChangeShapeType="1"/>
              </p14:cNvContentPartPr>
              <p14:nvPr/>
            </p14:nvContentPartPr>
            <p14:xfrm>
              <a:off x="4646613" y="4575175"/>
              <a:ext cx="2414587" cy="885825"/>
            </p14:xfrm>
          </p:contentPart>
        </mc:Choice>
        <mc:Fallback xmlns="">
          <p:pic>
            <p:nvPicPr>
              <p:cNvPr id="14342" name="Ink 32"/>
              <p:cNvPicPr>
                <a:picLocks noRot="1" noChangeAspect="1" noEditPoints="1" noChangeArrowheads="1" noChangeShapeType="1"/>
              </p:cNvPicPr>
              <p:nvPr/>
            </p:nvPicPr>
            <p:blipFill>
              <a:blip r:embed="rId12"/>
              <a:stretch>
                <a:fillRect/>
              </a:stretch>
            </p:blipFill>
            <p:spPr>
              <a:xfrm>
                <a:off x="4632213" y="4561497"/>
                <a:ext cx="2443388" cy="91354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343" name="Ink 33"/>
              <p14:cNvContentPartPr>
                <a14:cpLocks xmlns:a14="http://schemas.microsoft.com/office/drawing/2010/main" noRot="1" noChangeAspect="1" noEditPoints="1" noChangeArrowheads="1" noChangeShapeType="1"/>
              </p14:cNvContentPartPr>
              <p14:nvPr/>
            </p14:nvContentPartPr>
            <p14:xfrm>
              <a:off x="4681538" y="5781675"/>
              <a:ext cx="2270125" cy="739775"/>
            </p14:xfrm>
          </p:contentPart>
        </mc:Choice>
        <mc:Fallback xmlns="">
          <p:pic>
            <p:nvPicPr>
              <p:cNvPr id="14343" name="Ink 33"/>
              <p:cNvPicPr>
                <a:picLocks noRot="1" noChangeAspect="1" noEditPoints="1" noChangeArrowheads="1" noChangeShapeType="1"/>
              </p:cNvPicPr>
              <p:nvPr/>
            </p:nvPicPr>
            <p:blipFill>
              <a:blip r:embed="rId14"/>
              <a:stretch>
                <a:fillRect/>
              </a:stretch>
            </p:blipFill>
            <p:spPr>
              <a:xfrm>
                <a:off x="4670378" y="5766548"/>
                <a:ext cx="2295685" cy="76786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344" name="Ink 34"/>
              <p14:cNvContentPartPr>
                <a14:cpLocks xmlns:a14="http://schemas.microsoft.com/office/drawing/2010/main" noRot="1" noChangeAspect="1" noEditPoints="1" noChangeArrowheads="1" noChangeShapeType="1"/>
              </p14:cNvContentPartPr>
              <p14:nvPr/>
            </p14:nvContentPartPr>
            <p14:xfrm>
              <a:off x="2293938" y="3549650"/>
              <a:ext cx="708025" cy="671513"/>
            </p14:xfrm>
          </p:contentPart>
        </mc:Choice>
        <mc:Fallback xmlns="">
          <p:pic>
            <p:nvPicPr>
              <p:cNvPr id="14344" name="Ink 34"/>
              <p:cNvPicPr>
                <a:picLocks noRot="1" noChangeAspect="1" noEditPoints="1" noChangeArrowheads="1" noChangeShapeType="1"/>
              </p:cNvPicPr>
              <p:nvPr/>
            </p:nvPicPr>
            <p:blipFill>
              <a:blip r:embed="rId16"/>
              <a:stretch>
                <a:fillRect/>
              </a:stretch>
            </p:blipFill>
            <p:spPr>
              <a:xfrm>
                <a:off x="2283859" y="3537055"/>
                <a:ext cx="726383" cy="690226"/>
              </a:xfrm>
              <a:prstGeom prst="rect">
                <a:avLst/>
              </a:prstGeom>
            </p:spPr>
          </p:pic>
        </mc:Fallback>
      </mc:AlternateContent>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436563" y="1144588"/>
            <a:ext cx="8218487" cy="180975"/>
            <a:chOff x="295" y="1311"/>
            <a:chExt cx="5177" cy="114"/>
          </a:xfrm>
        </p:grpSpPr>
        <p:sp>
          <p:nvSpPr>
            <p:cNvPr id="3997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7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grpSp>
      <p:sp>
        <p:nvSpPr>
          <p:cNvPr id="39939" name="Text Box 5"/>
          <p:cNvSpPr txBox="1">
            <a:spLocks noChangeArrowheads="1"/>
          </p:cNvSpPr>
          <p:nvPr/>
        </p:nvSpPr>
        <p:spPr bwMode="auto">
          <a:xfrm>
            <a:off x="368300" y="1406525"/>
            <a:ext cx="831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b="1" i="1"/>
              <a:t>To show:</a:t>
            </a:r>
            <a:r>
              <a:rPr lang="en-US" altLang="en-US" sz="2400"/>
              <a:t>     NFAs can represent any regular expression </a:t>
            </a:r>
          </a:p>
        </p:txBody>
      </p:sp>
      <p:sp>
        <p:nvSpPr>
          <p:cNvPr id="39940" name="Text Box 6"/>
          <p:cNvSpPr txBox="1">
            <a:spLocks noChangeArrowheads="1"/>
          </p:cNvSpPr>
          <p:nvPr/>
        </p:nvSpPr>
        <p:spPr bwMode="auto">
          <a:xfrm>
            <a:off x="723900" y="236538"/>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400"/>
              <a:t>Regex         NFA</a:t>
            </a:r>
          </a:p>
        </p:txBody>
      </p:sp>
      <p:sp>
        <p:nvSpPr>
          <p:cNvPr id="39941" name="Line 7"/>
          <p:cNvSpPr>
            <a:spLocks noChangeShapeType="1"/>
          </p:cNvSpPr>
          <p:nvPr/>
        </p:nvSpPr>
        <p:spPr bwMode="auto">
          <a:xfrm>
            <a:off x="4260850" y="635000"/>
            <a:ext cx="101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2" name="Rectangle 8"/>
          <p:cNvSpPr>
            <a:spLocks noChangeArrowheads="1"/>
          </p:cNvSpPr>
          <p:nvPr/>
        </p:nvSpPr>
        <p:spPr bwMode="auto">
          <a:xfrm>
            <a:off x="2459038" y="468153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0</a:t>
            </a:r>
          </a:p>
        </p:txBody>
      </p:sp>
      <p:sp>
        <p:nvSpPr>
          <p:cNvPr id="39943" name="Text Box 9"/>
          <p:cNvSpPr txBox="1">
            <a:spLocks noChangeArrowheads="1"/>
          </p:cNvSpPr>
          <p:nvPr/>
        </p:nvSpPr>
        <p:spPr bwMode="auto">
          <a:xfrm>
            <a:off x="379413" y="1966913"/>
            <a:ext cx="3646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2400">
                <a:solidFill>
                  <a:srgbClr val="0000FF"/>
                </a:solidFill>
                <a:latin typeface="Comic Sans MS" pitchFamily="1" charset="0"/>
              </a:rPr>
              <a:t>Base Case Regexes:</a:t>
            </a:r>
          </a:p>
        </p:txBody>
      </p:sp>
      <p:sp>
        <p:nvSpPr>
          <p:cNvPr id="39944" name="Rectangle 10"/>
          <p:cNvSpPr>
            <a:spLocks noChangeArrowheads="1"/>
          </p:cNvSpPr>
          <p:nvPr/>
        </p:nvSpPr>
        <p:spPr bwMode="auto">
          <a:xfrm>
            <a:off x="2459038" y="571023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1</a:t>
            </a:r>
          </a:p>
        </p:txBody>
      </p:sp>
      <p:sp>
        <p:nvSpPr>
          <p:cNvPr id="39945" name="Rectangle 11"/>
          <p:cNvSpPr>
            <a:spLocks noChangeArrowheads="1"/>
          </p:cNvSpPr>
          <p:nvPr/>
        </p:nvSpPr>
        <p:spPr bwMode="auto">
          <a:xfrm>
            <a:off x="2460625" y="3665538"/>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b="1">
                <a:solidFill>
                  <a:srgbClr val="0000FF"/>
                </a:solidFill>
                <a:latin typeface="Symbol" pitchFamily="1" charset="2"/>
              </a:rPr>
              <a:t>l</a:t>
            </a:r>
          </a:p>
        </p:txBody>
      </p:sp>
      <p:sp>
        <p:nvSpPr>
          <p:cNvPr id="39946" name="Rectangle 12"/>
          <p:cNvSpPr>
            <a:spLocks noChangeArrowheads="1"/>
          </p:cNvSpPr>
          <p:nvPr/>
        </p:nvSpPr>
        <p:spPr bwMode="auto">
          <a:xfrm>
            <a:off x="2425700" y="272732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cs typeface="Arial" charset="0"/>
              </a:rPr>
              <a:t>Ø</a:t>
            </a:r>
            <a:endParaRPr lang="en-US" altLang="en-US" sz="2400">
              <a:solidFill>
                <a:srgbClr val="0000FF"/>
              </a:solidFill>
              <a:latin typeface="Arial" charset="0"/>
            </a:endParaRPr>
          </a:p>
        </p:txBody>
      </p:sp>
      <p:sp>
        <p:nvSpPr>
          <p:cNvPr id="39947" name="Text Box 13"/>
          <p:cNvSpPr txBox="1">
            <a:spLocks noChangeArrowheads="1"/>
          </p:cNvSpPr>
          <p:nvPr/>
        </p:nvSpPr>
        <p:spPr bwMode="auto">
          <a:xfrm>
            <a:off x="322263" y="2767013"/>
            <a:ext cx="1804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no expression</a:t>
            </a:r>
          </a:p>
        </p:txBody>
      </p:sp>
      <p:sp>
        <p:nvSpPr>
          <p:cNvPr id="39948" name="Text Box 14"/>
          <p:cNvSpPr txBox="1">
            <a:spLocks noChangeArrowheads="1"/>
          </p:cNvSpPr>
          <p:nvPr/>
        </p:nvSpPr>
        <p:spPr bwMode="auto">
          <a:xfrm>
            <a:off x="322263" y="3673475"/>
            <a:ext cx="1804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t>empty expression</a:t>
            </a:r>
          </a:p>
        </p:txBody>
      </p:sp>
      <p:sp>
        <p:nvSpPr>
          <p:cNvPr id="39949" name="Text Box 15"/>
          <p:cNvSpPr txBox="1">
            <a:spLocks noChangeArrowheads="1"/>
          </p:cNvSpPr>
          <p:nvPr/>
        </p:nvSpPr>
        <p:spPr bwMode="auto">
          <a:xfrm>
            <a:off x="641350" y="4716463"/>
            <a:ext cx="116681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t>a single alphabetic character (or bit)</a:t>
            </a:r>
          </a:p>
        </p:txBody>
      </p:sp>
      <p:sp>
        <p:nvSpPr>
          <p:cNvPr id="39950" name="Text Box 16"/>
          <p:cNvSpPr txBox="1">
            <a:spLocks noChangeArrowheads="1"/>
          </p:cNvSpPr>
          <p:nvPr/>
        </p:nvSpPr>
        <p:spPr bwMode="auto">
          <a:xfrm>
            <a:off x="4379913" y="1966913"/>
            <a:ext cx="3646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2400">
                <a:solidFill>
                  <a:schemeClr val="folHlink"/>
                </a:solidFill>
                <a:latin typeface="Comic Sans MS" pitchFamily="1" charset="0"/>
              </a:rPr>
              <a:t>Equivalent NFA:</a:t>
            </a:r>
          </a:p>
        </p:txBody>
      </p:sp>
      <p:sp>
        <p:nvSpPr>
          <p:cNvPr id="39951" name="Oval 17"/>
          <p:cNvSpPr>
            <a:spLocks noChangeArrowheads="1"/>
          </p:cNvSpPr>
          <p:nvPr/>
        </p:nvSpPr>
        <p:spPr bwMode="auto">
          <a:xfrm>
            <a:off x="4856163" y="254952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52" name="Text Box 18"/>
          <p:cNvSpPr txBox="1">
            <a:spLocks noChangeArrowheads="1"/>
          </p:cNvSpPr>
          <p:nvPr/>
        </p:nvSpPr>
        <p:spPr bwMode="auto">
          <a:xfrm>
            <a:off x="4987925" y="270986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q0</a:t>
            </a:r>
          </a:p>
        </p:txBody>
      </p:sp>
      <p:sp>
        <p:nvSpPr>
          <p:cNvPr id="39953" name="Freeform 19"/>
          <p:cNvSpPr>
            <a:spLocks/>
          </p:cNvSpPr>
          <p:nvPr/>
        </p:nvSpPr>
        <p:spPr bwMode="auto">
          <a:xfrm>
            <a:off x="4659313" y="2722563"/>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54" name="Oval 20"/>
          <p:cNvSpPr>
            <a:spLocks noChangeArrowheads="1"/>
          </p:cNvSpPr>
          <p:nvPr/>
        </p:nvSpPr>
        <p:spPr bwMode="auto">
          <a:xfrm>
            <a:off x="4875213" y="3522663"/>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55" name="Text Box 21"/>
          <p:cNvSpPr txBox="1">
            <a:spLocks noChangeArrowheads="1"/>
          </p:cNvSpPr>
          <p:nvPr/>
        </p:nvSpPr>
        <p:spPr bwMode="auto">
          <a:xfrm>
            <a:off x="5006975" y="36830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q0</a:t>
            </a:r>
          </a:p>
        </p:txBody>
      </p:sp>
      <p:sp>
        <p:nvSpPr>
          <p:cNvPr id="39956" name="Oval 22"/>
          <p:cNvSpPr>
            <a:spLocks noChangeArrowheads="1"/>
          </p:cNvSpPr>
          <p:nvPr/>
        </p:nvSpPr>
        <p:spPr bwMode="auto">
          <a:xfrm>
            <a:off x="4802188" y="3463925"/>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57" name="Freeform 23"/>
          <p:cNvSpPr>
            <a:spLocks/>
          </p:cNvSpPr>
          <p:nvPr/>
        </p:nvSpPr>
        <p:spPr bwMode="auto">
          <a:xfrm>
            <a:off x="4611688" y="3706813"/>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58" name="Text Box 24"/>
          <p:cNvSpPr txBox="1">
            <a:spLocks noChangeArrowheads="1"/>
          </p:cNvSpPr>
          <p:nvPr/>
        </p:nvSpPr>
        <p:spPr bwMode="auto">
          <a:xfrm>
            <a:off x="322263" y="3000375"/>
            <a:ext cx="18049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200" i="1"/>
              <a:t>matches no strings</a:t>
            </a:r>
          </a:p>
        </p:txBody>
      </p:sp>
      <p:sp>
        <p:nvSpPr>
          <p:cNvPr id="39959" name="Text Box 25"/>
          <p:cNvSpPr txBox="1">
            <a:spLocks noChangeArrowheads="1"/>
          </p:cNvSpPr>
          <p:nvPr/>
        </p:nvSpPr>
        <p:spPr bwMode="auto">
          <a:xfrm>
            <a:off x="233363" y="3924300"/>
            <a:ext cx="198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200" i="1"/>
              <a:t>matches the empty string</a:t>
            </a:r>
          </a:p>
        </p:txBody>
      </p:sp>
      <p:sp>
        <p:nvSpPr>
          <p:cNvPr id="39960" name="Text Box 26"/>
          <p:cNvSpPr txBox="1">
            <a:spLocks noChangeArrowheads="1"/>
          </p:cNvSpPr>
          <p:nvPr/>
        </p:nvSpPr>
        <p:spPr bwMode="auto">
          <a:xfrm>
            <a:off x="233363" y="5829300"/>
            <a:ext cx="198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200" i="1"/>
              <a:t>matches that one bit</a:t>
            </a:r>
          </a:p>
        </p:txBody>
      </p:sp>
      <p:sp>
        <p:nvSpPr>
          <p:cNvPr id="39961" name="Oval 27"/>
          <p:cNvSpPr>
            <a:spLocks noChangeArrowheads="1"/>
          </p:cNvSpPr>
          <p:nvPr/>
        </p:nvSpPr>
        <p:spPr bwMode="auto">
          <a:xfrm>
            <a:off x="4829175" y="4548188"/>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62" name="Text Box 28"/>
          <p:cNvSpPr txBox="1">
            <a:spLocks noChangeArrowheads="1"/>
          </p:cNvSpPr>
          <p:nvPr/>
        </p:nvSpPr>
        <p:spPr bwMode="auto">
          <a:xfrm>
            <a:off x="4960938" y="47085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q0</a:t>
            </a:r>
          </a:p>
        </p:txBody>
      </p:sp>
      <p:sp>
        <p:nvSpPr>
          <p:cNvPr id="39963" name="Text Box 29"/>
          <p:cNvSpPr txBox="1">
            <a:spLocks noChangeArrowheads="1"/>
          </p:cNvSpPr>
          <p:nvPr/>
        </p:nvSpPr>
        <p:spPr bwMode="auto">
          <a:xfrm>
            <a:off x="5934075" y="489585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0</a:t>
            </a:r>
          </a:p>
        </p:txBody>
      </p:sp>
      <p:sp>
        <p:nvSpPr>
          <p:cNvPr id="39964" name="Freeform 30"/>
          <p:cNvSpPr>
            <a:spLocks/>
          </p:cNvSpPr>
          <p:nvPr/>
        </p:nvSpPr>
        <p:spPr bwMode="auto">
          <a:xfrm>
            <a:off x="4643438" y="4721225"/>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65" name="Oval 31"/>
          <p:cNvSpPr>
            <a:spLocks noChangeArrowheads="1"/>
          </p:cNvSpPr>
          <p:nvPr/>
        </p:nvSpPr>
        <p:spPr bwMode="auto">
          <a:xfrm>
            <a:off x="4805363" y="5551488"/>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66" name="Text Box 32"/>
          <p:cNvSpPr txBox="1">
            <a:spLocks noChangeArrowheads="1"/>
          </p:cNvSpPr>
          <p:nvPr/>
        </p:nvSpPr>
        <p:spPr bwMode="auto">
          <a:xfrm>
            <a:off x="4937125" y="57118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q0</a:t>
            </a:r>
          </a:p>
        </p:txBody>
      </p:sp>
      <p:sp>
        <p:nvSpPr>
          <p:cNvPr id="39967" name="Text Box 33"/>
          <p:cNvSpPr txBox="1">
            <a:spLocks noChangeArrowheads="1"/>
          </p:cNvSpPr>
          <p:nvPr/>
        </p:nvSpPr>
        <p:spPr bwMode="auto">
          <a:xfrm>
            <a:off x="5924550" y="587216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1</a:t>
            </a:r>
          </a:p>
        </p:txBody>
      </p:sp>
      <p:sp>
        <p:nvSpPr>
          <p:cNvPr id="39968" name="Freeform 34"/>
          <p:cNvSpPr>
            <a:spLocks/>
          </p:cNvSpPr>
          <p:nvPr/>
        </p:nvSpPr>
        <p:spPr bwMode="auto">
          <a:xfrm>
            <a:off x="4619625" y="5724525"/>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69" name="Oval 35"/>
          <p:cNvSpPr>
            <a:spLocks noChangeArrowheads="1"/>
          </p:cNvSpPr>
          <p:nvPr/>
        </p:nvSpPr>
        <p:spPr bwMode="auto">
          <a:xfrm>
            <a:off x="6643688" y="458152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70" name="Oval 36"/>
          <p:cNvSpPr>
            <a:spLocks noChangeArrowheads="1"/>
          </p:cNvSpPr>
          <p:nvPr/>
        </p:nvSpPr>
        <p:spPr bwMode="auto">
          <a:xfrm>
            <a:off x="6570663" y="4522788"/>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71" name="Oval 37"/>
          <p:cNvSpPr>
            <a:spLocks noChangeArrowheads="1"/>
          </p:cNvSpPr>
          <p:nvPr/>
        </p:nvSpPr>
        <p:spPr bwMode="auto">
          <a:xfrm>
            <a:off x="6638925" y="559117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72" name="Oval 38"/>
          <p:cNvSpPr>
            <a:spLocks noChangeArrowheads="1"/>
          </p:cNvSpPr>
          <p:nvPr/>
        </p:nvSpPr>
        <p:spPr bwMode="auto">
          <a:xfrm>
            <a:off x="6565900" y="5532438"/>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73" name="Line 39"/>
          <p:cNvSpPr>
            <a:spLocks noChangeShapeType="1"/>
          </p:cNvSpPr>
          <p:nvPr/>
        </p:nvSpPr>
        <p:spPr bwMode="auto">
          <a:xfrm>
            <a:off x="5521325" y="5900738"/>
            <a:ext cx="101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74" name="Line 40"/>
          <p:cNvSpPr>
            <a:spLocks noChangeShapeType="1"/>
          </p:cNvSpPr>
          <p:nvPr/>
        </p:nvSpPr>
        <p:spPr bwMode="auto">
          <a:xfrm>
            <a:off x="5543550" y="4887913"/>
            <a:ext cx="101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75" name="Text Box 41"/>
          <p:cNvSpPr txBox="1">
            <a:spLocks noChangeArrowheads="1"/>
          </p:cNvSpPr>
          <p:nvPr/>
        </p:nvSpPr>
        <p:spPr bwMode="auto">
          <a:xfrm>
            <a:off x="6775450" y="57118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q1</a:t>
            </a:r>
          </a:p>
        </p:txBody>
      </p:sp>
      <p:sp>
        <p:nvSpPr>
          <p:cNvPr id="39976" name="Text Box 42"/>
          <p:cNvSpPr txBox="1">
            <a:spLocks noChangeArrowheads="1"/>
          </p:cNvSpPr>
          <p:nvPr/>
        </p:nvSpPr>
        <p:spPr bwMode="auto">
          <a:xfrm>
            <a:off x="6773863" y="47085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q1</a:t>
            </a:r>
          </a:p>
        </p:txBody>
      </p:sp>
      <p:sp>
        <p:nvSpPr>
          <p:cNvPr id="39977" name="Text Box 16"/>
          <p:cNvSpPr txBox="1">
            <a:spLocks noChangeArrowheads="1"/>
          </p:cNvSpPr>
          <p:nvPr/>
        </p:nvSpPr>
        <p:spPr bwMode="auto">
          <a:xfrm>
            <a:off x="6843713" y="2981325"/>
            <a:ext cx="19081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1500">
                <a:solidFill>
                  <a:schemeClr val="folHlink"/>
                </a:solidFill>
                <a:latin typeface="Comic Sans MS" pitchFamily="1" charset="0"/>
              </a:rPr>
              <a:t>Remember, DFAs are NFAs (but not vice versa)</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Text Box 2"/>
          <p:cNvSpPr txBox="1">
            <a:spLocks noChangeArrowheads="1"/>
          </p:cNvSpPr>
          <p:nvPr/>
        </p:nvSpPr>
        <p:spPr bwMode="auto">
          <a:xfrm>
            <a:off x="1216025" y="171450"/>
            <a:ext cx="4975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400"/>
              <a:t>Regex         NFA</a:t>
            </a:r>
          </a:p>
        </p:txBody>
      </p:sp>
      <p:sp>
        <p:nvSpPr>
          <p:cNvPr id="15372" name="Line 3"/>
          <p:cNvSpPr>
            <a:spLocks noChangeShapeType="1"/>
          </p:cNvSpPr>
          <p:nvPr/>
        </p:nvSpPr>
        <p:spPr bwMode="auto">
          <a:xfrm>
            <a:off x="3365500" y="609600"/>
            <a:ext cx="101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3" name="Rectangle 4"/>
          <p:cNvSpPr>
            <a:spLocks noChangeArrowheads="1"/>
          </p:cNvSpPr>
          <p:nvPr/>
        </p:nvSpPr>
        <p:spPr bwMode="auto">
          <a:xfrm>
            <a:off x="852488" y="3198813"/>
            <a:ext cx="601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a|b</a:t>
            </a:r>
          </a:p>
        </p:txBody>
      </p:sp>
      <p:sp>
        <p:nvSpPr>
          <p:cNvPr id="15374" name="Rectangle 5"/>
          <p:cNvSpPr>
            <a:spLocks noChangeArrowheads="1"/>
          </p:cNvSpPr>
          <p:nvPr/>
        </p:nvSpPr>
        <p:spPr bwMode="auto">
          <a:xfrm>
            <a:off x="7608888" y="3200400"/>
            <a:ext cx="47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a*</a:t>
            </a:r>
          </a:p>
        </p:txBody>
      </p:sp>
      <p:sp>
        <p:nvSpPr>
          <p:cNvPr id="15375" name="Rectangle 6"/>
          <p:cNvSpPr>
            <a:spLocks noChangeArrowheads="1"/>
          </p:cNvSpPr>
          <p:nvPr/>
        </p:nvSpPr>
        <p:spPr bwMode="auto">
          <a:xfrm>
            <a:off x="4146550" y="32004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ab</a:t>
            </a:r>
          </a:p>
        </p:txBody>
      </p:sp>
      <p:sp>
        <p:nvSpPr>
          <p:cNvPr id="15376" name="Text Box 7"/>
          <p:cNvSpPr txBox="1">
            <a:spLocks noChangeArrowheads="1"/>
          </p:cNvSpPr>
          <p:nvPr/>
        </p:nvSpPr>
        <p:spPr bwMode="auto">
          <a:xfrm>
            <a:off x="331788" y="1208088"/>
            <a:ext cx="8239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2400"/>
              <a:t>Suppose </a:t>
            </a:r>
            <a:r>
              <a:rPr lang="en-US" altLang="en-US" sz="2400">
                <a:solidFill>
                  <a:srgbClr val="0000FF"/>
                </a:solidFill>
                <a:latin typeface="Arial" charset="0"/>
              </a:rPr>
              <a:t>a</a:t>
            </a:r>
            <a:r>
              <a:rPr lang="en-US" altLang="en-US" sz="2400"/>
              <a:t> and </a:t>
            </a:r>
            <a:r>
              <a:rPr lang="en-US" altLang="en-US" sz="2400">
                <a:solidFill>
                  <a:srgbClr val="0000FF"/>
                </a:solidFill>
                <a:latin typeface="Arial" charset="0"/>
              </a:rPr>
              <a:t>b</a:t>
            </a:r>
            <a:r>
              <a:rPr lang="en-US" altLang="en-US" sz="2400"/>
              <a:t> are regular expressions with equivalent NFAs:</a:t>
            </a:r>
          </a:p>
        </p:txBody>
      </p:sp>
      <p:sp>
        <p:nvSpPr>
          <p:cNvPr id="15377" name="Text Box 8"/>
          <p:cNvSpPr txBox="1">
            <a:spLocks noChangeArrowheads="1"/>
          </p:cNvSpPr>
          <p:nvPr/>
        </p:nvSpPr>
        <p:spPr bwMode="auto">
          <a:xfrm>
            <a:off x="6883400" y="249238"/>
            <a:ext cx="19367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200">
                <a:solidFill>
                  <a:schemeClr val="folHlink"/>
                </a:solidFill>
                <a:latin typeface="Arial" charset="0"/>
              </a:rPr>
              <a:t>building our machine from available components</a:t>
            </a:r>
          </a:p>
        </p:txBody>
      </p:sp>
      <p:sp>
        <p:nvSpPr>
          <p:cNvPr id="15378" name="Text Box 9"/>
          <p:cNvSpPr txBox="1">
            <a:spLocks noChangeArrowheads="1"/>
          </p:cNvSpPr>
          <p:nvPr/>
        </p:nvSpPr>
        <p:spPr bwMode="auto">
          <a:xfrm>
            <a:off x="304800" y="2743200"/>
            <a:ext cx="6253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1800">
                <a:solidFill>
                  <a:srgbClr val="0000FF"/>
                </a:solidFill>
                <a:latin typeface="Arial" charset="0"/>
              </a:rPr>
              <a:t>What NFAs will these </a:t>
            </a:r>
            <a:r>
              <a:rPr lang="en-US" altLang="en-US" sz="1800" u="sng">
                <a:solidFill>
                  <a:srgbClr val="0000FF"/>
                </a:solidFill>
                <a:latin typeface="Arial" charset="0"/>
              </a:rPr>
              <a:t>composite</a:t>
            </a:r>
            <a:r>
              <a:rPr lang="en-US" altLang="en-US" sz="1800">
                <a:solidFill>
                  <a:srgbClr val="0000FF"/>
                </a:solidFill>
                <a:latin typeface="Arial" charset="0"/>
              </a:rPr>
              <a:t> regular expressions be?</a:t>
            </a:r>
          </a:p>
        </p:txBody>
      </p:sp>
      <p:sp>
        <p:nvSpPr>
          <p:cNvPr id="15379" name="Line 10"/>
          <p:cNvSpPr>
            <a:spLocks noChangeShapeType="1"/>
          </p:cNvSpPr>
          <p:nvPr/>
        </p:nvSpPr>
        <p:spPr bwMode="auto">
          <a:xfrm>
            <a:off x="2770188" y="3322638"/>
            <a:ext cx="0" cy="3248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0" name="Line 11"/>
          <p:cNvSpPr>
            <a:spLocks noChangeShapeType="1"/>
          </p:cNvSpPr>
          <p:nvPr/>
        </p:nvSpPr>
        <p:spPr bwMode="auto">
          <a:xfrm>
            <a:off x="6373813" y="3322638"/>
            <a:ext cx="0" cy="3248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1" name="Rectangle 12"/>
          <p:cNvSpPr>
            <a:spLocks noChangeArrowheads="1"/>
          </p:cNvSpPr>
          <p:nvPr/>
        </p:nvSpPr>
        <p:spPr bwMode="auto">
          <a:xfrm>
            <a:off x="1657350" y="1817688"/>
            <a:ext cx="1208088" cy="698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5382" name="Rectangle 13"/>
          <p:cNvSpPr>
            <a:spLocks noChangeArrowheads="1"/>
          </p:cNvSpPr>
          <p:nvPr/>
        </p:nvSpPr>
        <p:spPr bwMode="auto">
          <a:xfrm>
            <a:off x="1828800" y="19431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a</a:t>
            </a:r>
          </a:p>
        </p:txBody>
      </p:sp>
      <p:sp>
        <p:nvSpPr>
          <p:cNvPr id="15383" name="Oval 15"/>
          <p:cNvSpPr>
            <a:spLocks noChangeArrowheads="1"/>
          </p:cNvSpPr>
          <p:nvPr/>
        </p:nvSpPr>
        <p:spPr bwMode="auto">
          <a:xfrm>
            <a:off x="2260600" y="1985963"/>
            <a:ext cx="439738" cy="3968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5384" name="Oval 16"/>
          <p:cNvSpPr>
            <a:spLocks noChangeArrowheads="1"/>
          </p:cNvSpPr>
          <p:nvPr/>
        </p:nvSpPr>
        <p:spPr bwMode="auto">
          <a:xfrm>
            <a:off x="2309813" y="2032000"/>
            <a:ext cx="342900" cy="3016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5385" name="Rectangle 17"/>
          <p:cNvSpPr>
            <a:spLocks noChangeArrowheads="1"/>
          </p:cNvSpPr>
          <p:nvPr/>
        </p:nvSpPr>
        <p:spPr bwMode="auto">
          <a:xfrm>
            <a:off x="5105400" y="1804988"/>
            <a:ext cx="1208088" cy="698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5386" name="Rectangle 18"/>
          <p:cNvSpPr>
            <a:spLocks noChangeArrowheads="1"/>
          </p:cNvSpPr>
          <p:nvPr/>
        </p:nvSpPr>
        <p:spPr bwMode="auto">
          <a:xfrm>
            <a:off x="5248275" y="19304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b</a:t>
            </a:r>
          </a:p>
        </p:txBody>
      </p:sp>
      <p:sp>
        <p:nvSpPr>
          <p:cNvPr id="15387" name="Freeform 20"/>
          <p:cNvSpPr>
            <a:spLocks/>
          </p:cNvSpPr>
          <p:nvPr/>
        </p:nvSpPr>
        <p:spPr bwMode="auto">
          <a:xfrm>
            <a:off x="1460500" y="2009775"/>
            <a:ext cx="180975" cy="331788"/>
          </a:xfrm>
          <a:custGeom>
            <a:avLst/>
            <a:gdLst>
              <a:gd name="T0" fmla="*/ 0 w 114"/>
              <a:gd name="T1" fmla="*/ 0 h 209"/>
              <a:gd name="T2" fmla="*/ 0 w 114"/>
              <a:gd name="T3" fmla="*/ 2147483647 h 209"/>
              <a:gd name="T4" fmla="*/ 2147483647 w 114"/>
              <a:gd name="T5" fmla="*/ 2147483647 h 209"/>
              <a:gd name="T6" fmla="*/ 0 w 114"/>
              <a:gd name="T7" fmla="*/ 0 h 209"/>
              <a:gd name="T8" fmla="*/ 0 60000 65536"/>
              <a:gd name="T9" fmla="*/ 0 60000 65536"/>
              <a:gd name="T10" fmla="*/ 0 60000 65536"/>
              <a:gd name="T11" fmla="*/ 0 60000 65536"/>
              <a:gd name="T12" fmla="*/ 0 w 114"/>
              <a:gd name="T13" fmla="*/ 0 h 209"/>
              <a:gd name="T14" fmla="*/ 114 w 114"/>
              <a:gd name="T15" fmla="*/ 209 h 209"/>
            </a:gdLst>
            <a:ahLst/>
            <a:cxnLst>
              <a:cxn ang="T8">
                <a:pos x="T0" y="T1"/>
              </a:cxn>
              <a:cxn ang="T9">
                <a:pos x="T2" y="T3"/>
              </a:cxn>
              <a:cxn ang="T10">
                <a:pos x="T4" y="T5"/>
              </a:cxn>
              <a:cxn ang="T11">
                <a:pos x="T6" y="T7"/>
              </a:cxn>
            </a:cxnLst>
            <a:rect l="T12" t="T13" r="T14" b="T15"/>
            <a:pathLst>
              <a:path w="114" h="209">
                <a:moveTo>
                  <a:pt x="0" y="0"/>
                </a:moveTo>
                <a:lnTo>
                  <a:pt x="0" y="209"/>
                </a:lnTo>
                <a:lnTo>
                  <a:pt x="114" y="96"/>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88" name="Freeform 21"/>
          <p:cNvSpPr>
            <a:spLocks/>
          </p:cNvSpPr>
          <p:nvPr/>
        </p:nvSpPr>
        <p:spPr bwMode="auto">
          <a:xfrm>
            <a:off x="4911725" y="1997075"/>
            <a:ext cx="180975" cy="331788"/>
          </a:xfrm>
          <a:custGeom>
            <a:avLst/>
            <a:gdLst>
              <a:gd name="T0" fmla="*/ 0 w 114"/>
              <a:gd name="T1" fmla="*/ 0 h 209"/>
              <a:gd name="T2" fmla="*/ 0 w 114"/>
              <a:gd name="T3" fmla="*/ 2147483647 h 209"/>
              <a:gd name="T4" fmla="*/ 2147483647 w 114"/>
              <a:gd name="T5" fmla="*/ 2147483647 h 209"/>
              <a:gd name="T6" fmla="*/ 0 w 114"/>
              <a:gd name="T7" fmla="*/ 0 h 209"/>
              <a:gd name="T8" fmla="*/ 0 60000 65536"/>
              <a:gd name="T9" fmla="*/ 0 60000 65536"/>
              <a:gd name="T10" fmla="*/ 0 60000 65536"/>
              <a:gd name="T11" fmla="*/ 0 60000 65536"/>
              <a:gd name="T12" fmla="*/ 0 w 114"/>
              <a:gd name="T13" fmla="*/ 0 h 209"/>
              <a:gd name="T14" fmla="*/ 114 w 114"/>
              <a:gd name="T15" fmla="*/ 209 h 209"/>
            </a:gdLst>
            <a:ahLst/>
            <a:cxnLst>
              <a:cxn ang="T8">
                <a:pos x="T0" y="T1"/>
              </a:cxn>
              <a:cxn ang="T9">
                <a:pos x="T2" y="T3"/>
              </a:cxn>
              <a:cxn ang="T10">
                <a:pos x="T4" y="T5"/>
              </a:cxn>
              <a:cxn ang="T11">
                <a:pos x="T6" y="T7"/>
              </a:cxn>
            </a:cxnLst>
            <a:rect l="T12" t="T13" r="T14" b="T15"/>
            <a:pathLst>
              <a:path w="114" h="209">
                <a:moveTo>
                  <a:pt x="0" y="0"/>
                </a:moveTo>
                <a:lnTo>
                  <a:pt x="0" y="209"/>
                </a:lnTo>
                <a:lnTo>
                  <a:pt x="114" y="96"/>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89" name="Line 22"/>
          <p:cNvSpPr>
            <a:spLocks noChangeShapeType="1"/>
          </p:cNvSpPr>
          <p:nvPr/>
        </p:nvSpPr>
        <p:spPr bwMode="auto">
          <a:xfrm>
            <a:off x="2203450" y="2022475"/>
            <a:ext cx="96838"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0" name="Line 23"/>
          <p:cNvSpPr>
            <a:spLocks noChangeShapeType="1"/>
          </p:cNvSpPr>
          <p:nvPr/>
        </p:nvSpPr>
        <p:spPr bwMode="auto">
          <a:xfrm>
            <a:off x="2655888" y="2303463"/>
            <a:ext cx="96837"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1" name="Oval 24"/>
          <p:cNvSpPr>
            <a:spLocks noChangeArrowheads="1"/>
          </p:cNvSpPr>
          <p:nvPr/>
        </p:nvSpPr>
        <p:spPr bwMode="auto">
          <a:xfrm>
            <a:off x="5675313" y="1985963"/>
            <a:ext cx="439737" cy="3968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5392" name="Oval 25"/>
          <p:cNvSpPr>
            <a:spLocks noChangeArrowheads="1"/>
          </p:cNvSpPr>
          <p:nvPr/>
        </p:nvSpPr>
        <p:spPr bwMode="auto">
          <a:xfrm>
            <a:off x="5724525" y="2032000"/>
            <a:ext cx="342900" cy="3016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5393" name="Line 26"/>
          <p:cNvSpPr>
            <a:spLocks noChangeShapeType="1"/>
          </p:cNvSpPr>
          <p:nvPr/>
        </p:nvSpPr>
        <p:spPr bwMode="auto">
          <a:xfrm>
            <a:off x="5618163" y="2022475"/>
            <a:ext cx="96837"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4" name="Line 27"/>
          <p:cNvSpPr>
            <a:spLocks noChangeShapeType="1"/>
          </p:cNvSpPr>
          <p:nvPr/>
        </p:nvSpPr>
        <p:spPr bwMode="auto">
          <a:xfrm>
            <a:off x="6070600" y="2303463"/>
            <a:ext cx="96838"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5" name="Text Box 28"/>
          <p:cNvSpPr txBox="1">
            <a:spLocks noChangeArrowheads="1"/>
          </p:cNvSpPr>
          <p:nvPr/>
        </p:nvSpPr>
        <p:spPr bwMode="auto">
          <a:xfrm>
            <a:off x="6740525" y="2408238"/>
            <a:ext cx="2132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r"/>
            <a:r>
              <a:rPr lang="en-US" altLang="en-US" sz="1200">
                <a:latin typeface="Arial" charset="0"/>
              </a:rPr>
              <a:t>0 or more accepting states…</a:t>
            </a:r>
          </a:p>
        </p:txBody>
      </p:sp>
      <p:grpSp>
        <p:nvGrpSpPr>
          <p:cNvPr id="15396" name="Group 29"/>
          <p:cNvGrpSpPr>
            <a:grpSpLocks/>
          </p:cNvGrpSpPr>
          <p:nvPr/>
        </p:nvGrpSpPr>
        <p:grpSpPr bwMode="auto">
          <a:xfrm>
            <a:off x="436563" y="1001713"/>
            <a:ext cx="8218487" cy="180975"/>
            <a:chOff x="295" y="1311"/>
            <a:chExt cx="5177" cy="114"/>
          </a:xfrm>
        </p:grpSpPr>
        <p:sp>
          <p:nvSpPr>
            <p:cNvPr id="15397" name="Rectangle 30"/>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5398" name="Rectangle 31"/>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grpSp>
      <mc:AlternateContent xmlns:mc="http://schemas.openxmlformats.org/markup-compatibility/2006" xmlns:p14="http://schemas.microsoft.com/office/powerpoint/2010/main">
        <mc:Choice Requires="p14">
          <p:contentPart p14:bwMode="auto" r:id="rId3">
            <p14:nvContentPartPr>
              <p14:cNvPr id="15362" name="Ink 30"/>
              <p14:cNvContentPartPr>
                <a14:cpLocks xmlns:a14="http://schemas.microsoft.com/office/drawing/2010/main" noRot="1" noChangeAspect="1" noEditPoints="1" noChangeArrowheads="1" noChangeShapeType="1"/>
              </p14:cNvContentPartPr>
              <p14:nvPr/>
            </p14:nvContentPartPr>
            <p14:xfrm>
              <a:off x="2832100" y="2325688"/>
              <a:ext cx="522288" cy="338137"/>
            </p14:xfrm>
          </p:contentPart>
        </mc:Choice>
        <mc:Fallback xmlns="">
          <p:pic>
            <p:nvPicPr>
              <p:cNvPr id="15362" name="Ink 30"/>
              <p:cNvPicPr>
                <a:picLocks noRot="1" noChangeAspect="1" noEditPoints="1" noChangeArrowheads="1" noChangeShapeType="1"/>
              </p:cNvPicPr>
              <p:nvPr/>
            </p:nvPicPr>
            <p:blipFill>
              <a:blip r:embed="rId4"/>
              <a:stretch>
                <a:fillRect/>
              </a:stretch>
            </p:blipFill>
            <p:spPr>
              <a:xfrm>
                <a:off x="2818062" y="2319206"/>
                <a:ext cx="542445" cy="35902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31"/>
              <p14:cNvContentPartPr>
                <a14:cpLocks xmlns:a14="http://schemas.microsoft.com/office/drawing/2010/main" noRot="1" noChangeAspect="1" noEditPoints="1" noChangeArrowheads="1" noChangeShapeType="1"/>
              </p14:cNvContentPartPr>
              <p14:nvPr/>
            </p14:nvContentPartPr>
            <p14:xfrm>
              <a:off x="4222750" y="3571875"/>
              <a:ext cx="371475" cy="530225"/>
            </p14:xfrm>
          </p:contentPart>
        </mc:Choice>
        <mc:Fallback xmlns="">
          <p:pic>
            <p:nvPicPr>
              <p:cNvPr id="15363" name="Ink 31"/>
              <p:cNvPicPr>
                <a:picLocks noRot="1" noChangeAspect="1" noEditPoints="1" noChangeArrowheads="1" noChangeShapeType="1"/>
              </p:cNvPicPr>
              <p:nvPr/>
            </p:nvPicPr>
            <p:blipFill>
              <a:blip r:embed="rId6"/>
              <a:stretch>
                <a:fillRect/>
              </a:stretch>
            </p:blipFill>
            <p:spPr>
              <a:xfrm>
                <a:off x="4214831" y="3563230"/>
                <a:ext cx="393792" cy="55291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64" name="Ink 32"/>
              <p14:cNvContentPartPr>
                <a14:cpLocks xmlns:a14="http://schemas.microsoft.com/office/drawing/2010/main" noRot="1" noChangeAspect="1" noEditPoints="1" noChangeArrowheads="1" noChangeShapeType="1"/>
              </p14:cNvContentPartPr>
              <p14:nvPr/>
            </p14:nvContentPartPr>
            <p14:xfrm>
              <a:off x="377825" y="3608388"/>
              <a:ext cx="5726113" cy="2416175"/>
            </p14:xfrm>
          </p:contentPart>
        </mc:Choice>
        <mc:Fallback xmlns="">
          <p:pic>
            <p:nvPicPr>
              <p:cNvPr id="15364" name="Ink 32"/>
              <p:cNvPicPr>
                <a:picLocks noRot="1" noChangeAspect="1" noEditPoints="1" noChangeArrowheads="1" noChangeShapeType="1"/>
              </p:cNvPicPr>
              <p:nvPr/>
            </p:nvPicPr>
            <p:blipFill>
              <a:blip r:embed="rId8"/>
              <a:stretch>
                <a:fillRect/>
              </a:stretch>
            </p:blipFill>
            <p:spPr>
              <a:xfrm>
                <a:off x="363425" y="3604068"/>
                <a:ext cx="5754553" cy="24341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65" name="Ink 33"/>
              <p14:cNvContentPartPr>
                <a14:cpLocks xmlns:a14="http://schemas.microsoft.com/office/drawing/2010/main" noRot="1" noChangeAspect="1" noEditPoints="1" noChangeArrowheads="1" noChangeShapeType="1"/>
              </p14:cNvContentPartPr>
              <p14:nvPr/>
            </p14:nvContentPartPr>
            <p14:xfrm>
              <a:off x="2162175" y="4187825"/>
              <a:ext cx="246063" cy="369888"/>
            </p14:xfrm>
          </p:contentPart>
        </mc:Choice>
        <mc:Fallback xmlns="">
          <p:pic>
            <p:nvPicPr>
              <p:cNvPr id="15365" name="Ink 33"/>
              <p:cNvPicPr>
                <a:picLocks noRot="1" noChangeAspect="1" noEditPoints="1" noChangeArrowheads="1" noChangeShapeType="1"/>
              </p:cNvPicPr>
              <p:nvPr/>
            </p:nvPicPr>
            <p:blipFill>
              <a:blip r:embed="rId10"/>
              <a:stretch>
                <a:fillRect/>
              </a:stretch>
            </p:blipFill>
            <p:spPr>
              <a:xfrm>
                <a:off x="2147044" y="4174499"/>
                <a:ext cx="275965" cy="39798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366" name="Ink 34"/>
              <p14:cNvContentPartPr>
                <a14:cpLocks xmlns:a14="http://schemas.microsoft.com/office/drawing/2010/main" noRot="1" noChangeAspect="1" noEditPoints="1" noChangeArrowheads="1" noChangeShapeType="1"/>
              </p14:cNvContentPartPr>
              <p14:nvPr/>
            </p14:nvContentPartPr>
            <p14:xfrm>
              <a:off x="1085850" y="5362575"/>
              <a:ext cx="160338" cy="309563"/>
            </p14:xfrm>
          </p:contentPart>
        </mc:Choice>
        <mc:Fallback xmlns="">
          <p:pic>
            <p:nvPicPr>
              <p:cNvPr id="15366" name="Ink 34"/>
              <p:cNvPicPr>
                <a:picLocks noRot="1" noChangeAspect="1" noEditPoints="1" noChangeArrowheads="1" noChangeShapeType="1"/>
              </p:cNvPicPr>
              <p:nvPr/>
            </p:nvPicPr>
            <p:blipFill>
              <a:blip r:embed="rId12"/>
              <a:stretch>
                <a:fillRect/>
              </a:stretch>
            </p:blipFill>
            <p:spPr>
              <a:xfrm>
                <a:off x="1075401" y="5348177"/>
                <a:ext cx="175831" cy="334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367" name="Ink 35"/>
              <p14:cNvContentPartPr>
                <a14:cpLocks xmlns:a14="http://schemas.microsoft.com/office/drawing/2010/main" noRot="1" noChangeAspect="1" noEditPoints="1" noChangeArrowheads="1" noChangeShapeType="1"/>
              </p14:cNvContentPartPr>
              <p14:nvPr/>
            </p14:nvContentPartPr>
            <p14:xfrm>
              <a:off x="1557338" y="5738813"/>
              <a:ext cx="869950" cy="595312"/>
            </p14:xfrm>
          </p:contentPart>
        </mc:Choice>
        <mc:Fallback xmlns="">
          <p:pic>
            <p:nvPicPr>
              <p:cNvPr id="15367" name="Ink 35"/>
              <p:cNvPicPr>
                <a:picLocks noRot="1" noChangeAspect="1" noEditPoints="1" noChangeArrowheads="1" noChangeShapeType="1"/>
              </p:cNvPicPr>
              <p:nvPr/>
            </p:nvPicPr>
            <p:blipFill>
              <a:blip r:embed="rId14"/>
              <a:stretch>
                <a:fillRect/>
              </a:stretch>
            </p:blipFill>
            <p:spPr>
              <a:xfrm>
                <a:off x="1547980" y="5724056"/>
                <a:ext cx="893345" cy="62410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368" name="Ink 36"/>
              <p14:cNvContentPartPr>
                <a14:cpLocks xmlns:a14="http://schemas.microsoft.com/office/drawing/2010/main" noRot="1" noChangeAspect="1" noEditPoints="1" noChangeArrowheads="1" noChangeShapeType="1"/>
              </p14:cNvContentPartPr>
              <p14:nvPr/>
            </p14:nvContentPartPr>
            <p14:xfrm>
              <a:off x="6316663" y="2379663"/>
              <a:ext cx="501650" cy="285750"/>
            </p14:xfrm>
          </p:contentPart>
        </mc:Choice>
        <mc:Fallback xmlns="">
          <p:pic>
            <p:nvPicPr>
              <p:cNvPr id="15368" name="Ink 36"/>
              <p:cNvPicPr>
                <a:picLocks noRot="1" noChangeAspect="1" noEditPoints="1" noChangeArrowheads="1" noChangeShapeType="1"/>
              </p:cNvPicPr>
              <p:nvPr/>
            </p:nvPicPr>
            <p:blipFill>
              <a:blip r:embed="rId16"/>
              <a:stretch>
                <a:fillRect/>
              </a:stretch>
            </p:blipFill>
            <p:spPr>
              <a:xfrm>
                <a:off x="6302978" y="2364548"/>
                <a:ext cx="520736" cy="31490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369" name="Ink 37"/>
              <p14:cNvContentPartPr>
                <a14:cpLocks xmlns:a14="http://schemas.microsoft.com/office/drawing/2010/main" noRot="1" noChangeAspect="1" noEditPoints="1" noChangeArrowheads="1" noChangeShapeType="1"/>
              </p14:cNvContentPartPr>
              <p14:nvPr/>
            </p14:nvContentPartPr>
            <p14:xfrm>
              <a:off x="6626225" y="3930650"/>
              <a:ext cx="1935163" cy="1149350"/>
            </p14:xfrm>
          </p:contentPart>
        </mc:Choice>
        <mc:Fallback xmlns="">
          <p:pic>
            <p:nvPicPr>
              <p:cNvPr id="15369" name="Ink 37"/>
              <p:cNvPicPr>
                <a:picLocks noRot="1" noChangeAspect="1" noEditPoints="1" noChangeArrowheads="1" noChangeShapeType="1"/>
              </p:cNvPicPr>
              <p:nvPr/>
            </p:nvPicPr>
            <p:blipFill>
              <a:blip r:embed="rId18"/>
              <a:stretch>
                <a:fillRect/>
              </a:stretch>
            </p:blipFill>
            <p:spPr>
              <a:xfrm>
                <a:off x="6611467" y="3916972"/>
                <a:ext cx="1964320" cy="117706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370" name="Ink 38"/>
              <p14:cNvContentPartPr>
                <a14:cpLocks xmlns:a14="http://schemas.microsoft.com/office/drawing/2010/main" noRot="1" noChangeAspect="1" noEditPoints="1" noChangeArrowheads="1" noChangeShapeType="1"/>
              </p14:cNvContentPartPr>
              <p14:nvPr/>
            </p14:nvContentPartPr>
            <p14:xfrm>
              <a:off x="6761163" y="4930775"/>
              <a:ext cx="903287" cy="1397000"/>
            </p14:xfrm>
          </p:contentPart>
        </mc:Choice>
        <mc:Fallback xmlns="">
          <p:pic>
            <p:nvPicPr>
              <p:cNvPr id="15370" name="Ink 38"/>
              <p:cNvPicPr>
                <a:picLocks noRot="1" noChangeAspect="1" noEditPoints="1" noChangeArrowheads="1" noChangeShapeType="1"/>
              </p:cNvPicPr>
              <p:nvPr/>
            </p:nvPicPr>
            <p:blipFill>
              <a:blip r:embed="rId20"/>
              <a:stretch>
                <a:fillRect/>
              </a:stretch>
            </p:blipFill>
            <p:spPr>
              <a:xfrm>
                <a:off x="6747133" y="4917443"/>
                <a:ext cx="931706" cy="1424385"/>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8"/>
          <p:cNvSpPr txBox="1">
            <a:spLocks noChangeArrowheads="1"/>
          </p:cNvSpPr>
          <p:nvPr/>
        </p:nvSpPr>
        <p:spPr bwMode="auto">
          <a:xfrm>
            <a:off x="152400" y="152400"/>
            <a:ext cx="2819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4200" dirty="0" smtClean="0">
                <a:solidFill>
                  <a:srgbClr val="000000"/>
                </a:solidFill>
                <a:latin typeface="Cambria" panose="02040503050406030204" pitchFamily="18" charset="0"/>
                <a:ea typeface="Calibri" pitchFamily="34" charset="0"/>
                <a:cs typeface="Calibri" pitchFamily="34" charset="0"/>
              </a:rPr>
              <a:t>Next up…</a:t>
            </a:r>
          </a:p>
        </p:txBody>
      </p:sp>
      <p:sp>
        <p:nvSpPr>
          <p:cNvPr id="17411" name="TextBox 19"/>
          <p:cNvSpPr txBox="1">
            <a:spLocks noChangeArrowheads="1"/>
          </p:cNvSpPr>
          <p:nvPr/>
        </p:nvSpPr>
        <p:spPr bwMode="auto">
          <a:xfrm>
            <a:off x="1905000" y="2590800"/>
            <a:ext cx="5257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800" dirty="0" smtClean="0">
                <a:latin typeface="Calibri" pitchFamily="34" charset="0"/>
                <a:ea typeface="Calibri" pitchFamily="34" charset="0"/>
                <a:cs typeface="Calibri" pitchFamily="34" charset="0"/>
              </a:rPr>
              <a:t>Object-oriented </a:t>
            </a:r>
            <a:r>
              <a:rPr lang="en-US" altLang="en-US" sz="4800" i="1" dirty="0" smtClean="0">
                <a:solidFill>
                  <a:srgbClr val="0000FF"/>
                </a:solidFill>
                <a:latin typeface="Calibri" pitchFamily="34" charset="0"/>
                <a:ea typeface="Calibri" pitchFamily="34" charset="0"/>
                <a:cs typeface="Calibri" pitchFamily="34" charset="0"/>
              </a:rPr>
              <a:t>graphics</a:t>
            </a:r>
            <a:r>
              <a:rPr lang="en-US" altLang="en-US" sz="4800" dirty="0" smtClean="0">
                <a:latin typeface="Calibri" pitchFamily="34" charset="0"/>
                <a:ea typeface="Calibri" pitchFamily="34" charset="0"/>
                <a:cs typeface="Calibri" pitchFamily="34" charset="0"/>
              </a:rPr>
              <a:t> capabilities</a:t>
            </a:r>
          </a:p>
        </p:txBody>
      </p:sp>
      <p:sp>
        <p:nvSpPr>
          <p:cNvPr id="17412" name="Rectangle 20"/>
          <p:cNvSpPr>
            <a:spLocks noChangeArrowheads="1"/>
          </p:cNvSpPr>
          <p:nvPr/>
        </p:nvSpPr>
        <p:spPr bwMode="auto">
          <a:xfrm>
            <a:off x="5040817" y="6248400"/>
            <a:ext cx="38627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i="1" dirty="0" smtClean="0">
                <a:latin typeface="Cambria" panose="02040503050406030204" pitchFamily="18" charset="0"/>
                <a:ea typeface="Calibri" pitchFamily="34" charset="0"/>
                <a:cs typeface="Calibri" pitchFamily="34" charset="0"/>
              </a:rPr>
              <a:t>designing programs with a </a:t>
            </a:r>
            <a:r>
              <a:rPr lang="en-US" altLang="en-US" sz="1800" i="1" dirty="0" smtClean="0">
                <a:latin typeface="Cambria" panose="02040503050406030204" pitchFamily="18" charset="0"/>
                <a:ea typeface="Calibri" pitchFamily="34" charset="0"/>
                <a:cs typeface="Calibri" pitchFamily="34" charset="0"/>
              </a:rPr>
              <a:t>Java GUI</a:t>
            </a:r>
            <a:r>
              <a:rPr lang="en-US" altLang="en-US" sz="1800" i="1" dirty="0" smtClean="0">
                <a:latin typeface="Cambria" panose="02040503050406030204" pitchFamily="18" charset="0"/>
                <a:ea typeface="Calibri" pitchFamily="34" charset="0"/>
                <a:cs typeface="Calibri" pitchFamily="34" charset="0"/>
              </a:rPr>
              <a:t>...?</a:t>
            </a:r>
            <a:endParaRPr lang="en-US" altLang="en-US" sz="1800" i="1" dirty="0" smtClean="0">
              <a:latin typeface="Cambria" panose="02040503050406030204" pitchFamily="18" charset="0"/>
            </a:endParaRPr>
          </a:p>
        </p:txBody>
      </p:sp>
      <p:grpSp>
        <p:nvGrpSpPr>
          <p:cNvPr id="5" name="Group 53"/>
          <p:cNvGrpSpPr>
            <a:grpSpLocks/>
          </p:cNvGrpSpPr>
          <p:nvPr>
            <p:custDataLst>
              <p:tags r:id="rId1"/>
            </p:custDataLst>
          </p:nvPr>
        </p:nvGrpSpPr>
        <p:grpSpPr bwMode="auto">
          <a:xfrm>
            <a:off x="4437063" y="6345390"/>
            <a:ext cx="369887" cy="393700"/>
            <a:chOff x="2928" y="1051"/>
            <a:chExt cx="840" cy="957"/>
          </a:xfrm>
        </p:grpSpPr>
        <p:sp>
          <p:nvSpPr>
            <p:cNvPr id="6" name="Freeform 54"/>
            <p:cNvSpPr>
              <a:spLocks/>
            </p:cNvSpPr>
            <p:nvPr>
              <p:custDataLst>
                <p:tags r:id="rId3"/>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endParaRPr>
            </a:p>
          </p:txBody>
        </p:sp>
        <p:sp>
          <p:nvSpPr>
            <p:cNvPr id="7" name="Oval 55"/>
            <p:cNvSpPr>
              <a:spLocks noChangeArrowheads="1"/>
            </p:cNvSpPr>
            <p:nvPr>
              <p:custDataLst>
                <p:tags r:id="rId4"/>
              </p:custDataLst>
            </p:nvPr>
          </p:nvSpPr>
          <p:spPr bwMode="auto">
            <a:xfrm>
              <a:off x="2964" y="1240"/>
              <a:ext cx="779" cy="671"/>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a typeface="MS PGothic" pitchFamily="34" charset="-128"/>
              </a:endParaRPr>
            </a:p>
          </p:txBody>
        </p:sp>
        <p:sp>
          <p:nvSpPr>
            <p:cNvPr id="8" name="Oval 56"/>
            <p:cNvSpPr>
              <a:spLocks noChangeArrowheads="1"/>
            </p:cNvSpPr>
            <p:nvPr>
              <p:custDataLst>
                <p:tags r:id="rId5"/>
              </p:custDataLst>
            </p:nvPr>
          </p:nvSpPr>
          <p:spPr bwMode="auto">
            <a:xfrm rot="-1967255">
              <a:off x="3040" y="1383"/>
              <a:ext cx="184" cy="19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a typeface="MS PGothic" pitchFamily="34" charset="-128"/>
              </a:endParaRPr>
            </a:p>
          </p:txBody>
        </p:sp>
        <p:sp>
          <p:nvSpPr>
            <p:cNvPr id="9" name="Oval 57"/>
            <p:cNvSpPr>
              <a:spLocks noChangeArrowheads="1"/>
            </p:cNvSpPr>
            <p:nvPr>
              <p:custDataLst>
                <p:tags r:id="rId6"/>
              </p:custDataLst>
            </p:nvPr>
          </p:nvSpPr>
          <p:spPr bwMode="auto">
            <a:xfrm>
              <a:off x="3263" y="1383"/>
              <a:ext cx="220"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a typeface="MS PGothic" pitchFamily="34" charset="-128"/>
              </a:endParaRPr>
            </a:p>
          </p:txBody>
        </p:sp>
        <p:sp>
          <p:nvSpPr>
            <p:cNvPr id="10" name="Oval 58"/>
            <p:cNvSpPr>
              <a:spLocks noChangeArrowheads="1"/>
            </p:cNvSpPr>
            <p:nvPr>
              <p:custDataLst>
                <p:tags r:id="rId7"/>
              </p:custDataLst>
            </p:nvPr>
          </p:nvSpPr>
          <p:spPr bwMode="auto">
            <a:xfrm rot="-2071034">
              <a:off x="3519" y="1429"/>
              <a:ext cx="151"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a typeface="MS PGothic" pitchFamily="34" charset="-128"/>
              </a:endParaRPr>
            </a:p>
          </p:txBody>
        </p:sp>
        <p:sp>
          <p:nvSpPr>
            <p:cNvPr id="11" name="Oval 59"/>
            <p:cNvSpPr>
              <a:spLocks noChangeArrowheads="1"/>
            </p:cNvSpPr>
            <p:nvPr>
              <p:custDataLst>
                <p:tags r:id="rId8"/>
              </p:custDataLst>
            </p:nvPr>
          </p:nvSpPr>
          <p:spPr bwMode="auto">
            <a:xfrm>
              <a:off x="3119" y="1479"/>
              <a:ext cx="54" cy="6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a typeface="MS PGothic" pitchFamily="34" charset="-128"/>
              </a:endParaRPr>
            </a:p>
          </p:txBody>
        </p:sp>
        <p:sp>
          <p:nvSpPr>
            <p:cNvPr id="12" name="Oval 60"/>
            <p:cNvSpPr>
              <a:spLocks noChangeArrowheads="1"/>
            </p:cNvSpPr>
            <p:nvPr>
              <p:custDataLst>
                <p:tags r:id="rId9"/>
              </p:custDataLst>
            </p:nvPr>
          </p:nvSpPr>
          <p:spPr bwMode="auto">
            <a:xfrm>
              <a:off x="3343" y="1495"/>
              <a:ext cx="54" cy="6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a typeface="MS PGothic" pitchFamily="34" charset="-128"/>
              </a:endParaRPr>
            </a:p>
          </p:txBody>
        </p:sp>
        <p:sp>
          <p:nvSpPr>
            <p:cNvPr id="13" name="Oval 61"/>
            <p:cNvSpPr>
              <a:spLocks noChangeArrowheads="1"/>
            </p:cNvSpPr>
            <p:nvPr>
              <p:custDataLst>
                <p:tags r:id="rId10"/>
              </p:custDataLst>
            </p:nvPr>
          </p:nvSpPr>
          <p:spPr bwMode="auto">
            <a:xfrm>
              <a:off x="3544" y="1549"/>
              <a:ext cx="54" cy="6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a typeface="MS PGothic" pitchFamily="34" charset="-128"/>
              </a:endParaRPr>
            </a:p>
          </p:txBody>
        </p:sp>
        <p:sp>
          <p:nvSpPr>
            <p:cNvPr id="14" name="AutoShape 62"/>
            <p:cNvSpPr>
              <a:spLocks noChangeArrowheads="1"/>
            </p:cNvSpPr>
            <p:nvPr>
              <p:custDataLst>
                <p:tags r:id="rId11"/>
              </p:custDataLst>
            </p:nvPr>
          </p:nvSpPr>
          <p:spPr bwMode="auto">
            <a:xfrm rot="-5400000">
              <a:off x="3291" y="1539"/>
              <a:ext cx="77" cy="443"/>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a typeface="MS PGothic" pitchFamily="34" charset="-128"/>
              </a:endParaRPr>
            </a:p>
          </p:txBody>
        </p:sp>
        <p:sp>
          <p:nvSpPr>
            <p:cNvPr id="15" name="Freeform 63"/>
            <p:cNvSpPr>
              <a:spLocks/>
            </p:cNvSpPr>
            <p:nvPr>
              <p:custDataLst>
                <p:tags r:id="rId12"/>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16" name="Freeform 64"/>
            <p:cNvSpPr>
              <a:spLocks/>
            </p:cNvSpPr>
            <p:nvPr>
              <p:custDataLst>
                <p:tags r:id="rId13"/>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17" name="Freeform 65"/>
            <p:cNvSpPr>
              <a:spLocks/>
            </p:cNvSpPr>
            <p:nvPr>
              <p:custDataLst>
                <p:tags r:id="rId14"/>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sp>
          <p:nvSpPr>
            <p:cNvPr id="18" name="Freeform 66"/>
            <p:cNvSpPr>
              <a:spLocks/>
            </p:cNvSpPr>
            <p:nvPr>
              <p:custDataLst>
                <p:tags r:id="rId15"/>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grpSp>
      <p:sp>
        <p:nvSpPr>
          <p:cNvPr id="19" name="Text Box 68"/>
          <p:cNvSpPr txBox="1">
            <a:spLocks noChangeArrowheads="1"/>
          </p:cNvSpPr>
          <p:nvPr>
            <p:custDataLst>
              <p:tags r:id="rId2"/>
            </p:custDataLst>
          </p:nvPr>
        </p:nvSpPr>
        <p:spPr bwMode="auto">
          <a:xfrm>
            <a:off x="2535428" y="6121378"/>
            <a:ext cx="22605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900" dirty="0" smtClean="0">
                <a:solidFill>
                  <a:srgbClr val="009200"/>
                </a:solidFill>
                <a:latin typeface="Arial" charset="0"/>
                <a:ea typeface="MS PGothic" pitchFamily="34" charset="-128"/>
              </a:rPr>
              <a:t>This sounds like one of those extra-</a:t>
            </a:r>
            <a:r>
              <a:rPr lang="en-US" altLang="en-US" sz="900" dirty="0" err="1" smtClean="0">
                <a:solidFill>
                  <a:srgbClr val="009200"/>
                </a:solidFill>
                <a:latin typeface="Arial" charset="0"/>
                <a:ea typeface="MS PGothic" pitchFamily="34" charset="-128"/>
              </a:rPr>
              <a:t>carmelized</a:t>
            </a:r>
            <a:r>
              <a:rPr lang="en-US" altLang="en-US" sz="900" dirty="0" smtClean="0">
                <a:solidFill>
                  <a:srgbClr val="009200"/>
                </a:solidFill>
                <a:latin typeface="Arial" charset="0"/>
                <a:ea typeface="MS PGothic" pitchFamily="34" charset="-128"/>
              </a:rPr>
              <a:t> Starbucks drinks!</a:t>
            </a:r>
            <a:endParaRPr lang="en-US" altLang="en-US" sz="900" dirty="0" smtClean="0">
              <a:solidFill>
                <a:srgbClr val="009200"/>
              </a:solidFill>
              <a:latin typeface="Arial" charset="0"/>
              <a:ea typeface="MS PGothic" pitchFamily="34" charset="-128"/>
            </a:endParaRPr>
          </a:p>
        </p:txBody>
      </p:sp>
    </p:spTree>
    <p:extLst>
      <p:ext uri="{BB962C8B-B14F-4D97-AF65-F5344CB8AC3E}">
        <p14:creationId xmlns:p14="http://schemas.microsoft.com/office/powerpoint/2010/main" val="58833966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216025" y="171450"/>
            <a:ext cx="4975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400"/>
              <a:t>Regex         NFA</a:t>
            </a:r>
          </a:p>
        </p:txBody>
      </p:sp>
      <p:sp>
        <p:nvSpPr>
          <p:cNvPr id="40963" name="Line 3"/>
          <p:cNvSpPr>
            <a:spLocks noChangeShapeType="1"/>
          </p:cNvSpPr>
          <p:nvPr/>
        </p:nvSpPr>
        <p:spPr bwMode="auto">
          <a:xfrm>
            <a:off x="3365500" y="609600"/>
            <a:ext cx="101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4" name="Rectangle 4"/>
          <p:cNvSpPr>
            <a:spLocks noChangeArrowheads="1"/>
          </p:cNvSpPr>
          <p:nvPr/>
        </p:nvSpPr>
        <p:spPr bwMode="auto">
          <a:xfrm>
            <a:off x="852488" y="3198813"/>
            <a:ext cx="601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a|b</a:t>
            </a:r>
          </a:p>
        </p:txBody>
      </p:sp>
      <p:sp>
        <p:nvSpPr>
          <p:cNvPr id="40965" name="Rectangle 5"/>
          <p:cNvSpPr>
            <a:spLocks noChangeArrowheads="1"/>
          </p:cNvSpPr>
          <p:nvPr/>
        </p:nvSpPr>
        <p:spPr bwMode="auto">
          <a:xfrm>
            <a:off x="7608888" y="3200400"/>
            <a:ext cx="47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a*</a:t>
            </a:r>
          </a:p>
        </p:txBody>
      </p:sp>
      <p:sp>
        <p:nvSpPr>
          <p:cNvPr id="40966" name="Rectangle 6"/>
          <p:cNvSpPr>
            <a:spLocks noChangeArrowheads="1"/>
          </p:cNvSpPr>
          <p:nvPr/>
        </p:nvSpPr>
        <p:spPr bwMode="auto">
          <a:xfrm>
            <a:off x="4146550" y="32004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ab</a:t>
            </a:r>
          </a:p>
        </p:txBody>
      </p:sp>
      <p:sp>
        <p:nvSpPr>
          <p:cNvPr id="40967" name="Text Box 7"/>
          <p:cNvSpPr txBox="1">
            <a:spLocks noChangeArrowheads="1"/>
          </p:cNvSpPr>
          <p:nvPr/>
        </p:nvSpPr>
        <p:spPr bwMode="auto">
          <a:xfrm>
            <a:off x="331788" y="1208088"/>
            <a:ext cx="8239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2400"/>
              <a:t>Suppose </a:t>
            </a:r>
            <a:r>
              <a:rPr lang="en-US" altLang="en-US" sz="2400">
                <a:solidFill>
                  <a:srgbClr val="0000FF"/>
                </a:solidFill>
                <a:latin typeface="Arial" charset="0"/>
              </a:rPr>
              <a:t>a</a:t>
            </a:r>
            <a:r>
              <a:rPr lang="en-US" altLang="en-US" sz="2400"/>
              <a:t> and </a:t>
            </a:r>
            <a:r>
              <a:rPr lang="en-US" altLang="en-US" sz="2400">
                <a:solidFill>
                  <a:srgbClr val="0000FF"/>
                </a:solidFill>
                <a:latin typeface="Arial" charset="0"/>
              </a:rPr>
              <a:t>b</a:t>
            </a:r>
            <a:r>
              <a:rPr lang="en-US" altLang="en-US" sz="2400"/>
              <a:t> are regular expressions with equivalent NFAs:</a:t>
            </a:r>
          </a:p>
        </p:txBody>
      </p:sp>
      <p:sp>
        <p:nvSpPr>
          <p:cNvPr id="40968" name="Text Box 8"/>
          <p:cNvSpPr txBox="1">
            <a:spLocks noChangeArrowheads="1"/>
          </p:cNvSpPr>
          <p:nvPr/>
        </p:nvSpPr>
        <p:spPr bwMode="auto">
          <a:xfrm>
            <a:off x="6883400" y="249238"/>
            <a:ext cx="19367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200">
                <a:solidFill>
                  <a:schemeClr val="folHlink"/>
                </a:solidFill>
                <a:latin typeface="Arial" charset="0"/>
              </a:rPr>
              <a:t>building our machine from available components</a:t>
            </a:r>
          </a:p>
        </p:txBody>
      </p:sp>
      <p:sp>
        <p:nvSpPr>
          <p:cNvPr id="40969" name="Text Box 9"/>
          <p:cNvSpPr txBox="1">
            <a:spLocks noChangeArrowheads="1"/>
          </p:cNvSpPr>
          <p:nvPr/>
        </p:nvSpPr>
        <p:spPr bwMode="auto">
          <a:xfrm>
            <a:off x="304800" y="2743200"/>
            <a:ext cx="6253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1800">
                <a:solidFill>
                  <a:srgbClr val="0000FF"/>
                </a:solidFill>
                <a:latin typeface="Arial" charset="0"/>
              </a:rPr>
              <a:t>What NFAs will these </a:t>
            </a:r>
            <a:r>
              <a:rPr lang="en-US" altLang="en-US" sz="1800" u="sng">
                <a:solidFill>
                  <a:srgbClr val="0000FF"/>
                </a:solidFill>
                <a:latin typeface="Arial" charset="0"/>
              </a:rPr>
              <a:t>composite</a:t>
            </a:r>
            <a:r>
              <a:rPr lang="en-US" altLang="en-US" sz="1800">
                <a:solidFill>
                  <a:srgbClr val="0000FF"/>
                </a:solidFill>
                <a:latin typeface="Arial" charset="0"/>
              </a:rPr>
              <a:t> regular expressions be?</a:t>
            </a:r>
          </a:p>
        </p:txBody>
      </p:sp>
      <p:sp>
        <p:nvSpPr>
          <p:cNvPr id="40970" name="Line 10"/>
          <p:cNvSpPr>
            <a:spLocks noChangeShapeType="1"/>
          </p:cNvSpPr>
          <p:nvPr/>
        </p:nvSpPr>
        <p:spPr bwMode="auto">
          <a:xfrm>
            <a:off x="2770188" y="3322638"/>
            <a:ext cx="0" cy="3248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1" name="Line 11"/>
          <p:cNvSpPr>
            <a:spLocks noChangeShapeType="1"/>
          </p:cNvSpPr>
          <p:nvPr/>
        </p:nvSpPr>
        <p:spPr bwMode="auto">
          <a:xfrm>
            <a:off x="6373813" y="3322638"/>
            <a:ext cx="0" cy="3248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2" name="Rectangle 12"/>
          <p:cNvSpPr>
            <a:spLocks noChangeArrowheads="1"/>
          </p:cNvSpPr>
          <p:nvPr/>
        </p:nvSpPr>
        <p:spPr bwMode="auto">
          <a:xfrm>
            <a:off x="1657350" y="1817688"/>
            <a:ext cx="1208088" cy="698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0973" name="Rectangle 13"/>
          <p:cNvSpPr>
            <a:spLocks noChangeArrowheads="1"/>
          </p:cNvSpPr>
          <p:nvPr/>
        </p:nvSpPr>
        <p:spPr bwMode="auto">
          <a:xfrm>
            <a:off x="1828800" y="19431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a</a:t>
            </a:r>
          </a:p>
        </p:txBody>
      </p:sp>
      <p:sp>
        <p:nvSpPr>
          <p:cNvPr id="40974" name="Oval 14"/>
          <p:cNvSpPr>
            <a:spLocks noChangeArrowheads="1"/>
          </p:cNvSpPr>
          <p:nvPr/>
        </p:nvSpPr>
        <p:spPr bwMode="auto">
          <a:xfrm>
            <a:off x="2260600" y="1985963"/>
            <a:ext cx="439738" cy="3968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0975" name="Oval 15"/>
          <p:cNvSpPr>
            <a:spLocks noChangeArrowheads="1"/>
          </p:cNvSpPr>
          <p:nvPr/>
        </p:nvSpPr>
        <p:spPr bwMode="auto">
          <a:xfrm>
            <a:off x="2309813" y="2032000"/>
            <a:ext cx="342900" cy="3016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0976" name="Rectangle 16"/>
          <p:cNvSpPr>
            <a:spLocks noChangeArrowheads="1"/>
          </p:cNvSpPr>
          <p:nvPr/>
        </p:nvSpPr>
        <p:spPr bwMode="auto">
          <a:xfrm>
            <a:off x="5105400" y="1804988"/>
            <a:ext cx="1208088" cy="698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0977" name="Rectangle 17"/>
          <p:cNvSpPr>
            <a:spLocks noChangeArrowheads="1"/>
          </p:cNvSpPr>
          <p:nvPr/>
        </p:nvSpPr>
        <p:spPr bwMode="auto">
          <a:xfrm>
            <a:off x="5248275" y="19304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b</a:t>
            </a:r>
          </a:p>
        </p:txBody>
      </p:sp>
      <p:sp>
        <p:nvSpPr>
          <p:cNvPr id="40978" name="Freeform 18"/>
          <p:cNvSpPr>
            <a:spLocks/>
          </p:cNvSpPr>
          <p:nvPr/>
        </p:nvSpPr>
        <p:spPr bwMode="auto">
          <a:xfrm>
            <a:off x="1460500" y="2009775"/>
            <a:ext cx="180975" cy="331788"/>
          </a:xfrm>
          <a:custGeom>
            <a:avLst/>
            <a:gdLst>
              <a:gd name="T0" fmla="*/ 0 w 114"/>
              <a:gd name="T1" fmla="*/ 0 h 209"/>
              <a:gd name="T2" fmla="*/ 0 w 114"/>
              <a:gd name="T3" fmla="*/ 2147483647 h 209"/>
              <a:gd name="T4" fmla="*/ 2147483647 w 114"/>
              <a:gd name="T5" fmla="*/ 2147483647 h 209"/>
              <a:gd name="T6" fmla="*/ 0 w 114"/>
              <a:gd name="T7" fmla="*/ 0 h 209"/>
              <a:gd name="T8" fmla="*/ 0 60000 65536"/>
              <a:gd name="T9" fmla="*/ 0 60000 65536"/>
              <a:gd name="T10" fmla="*/ 0 60000 65536"/>
              <a:gd name="T11" fmla="*/ 0 60000 65536"/>
              <a:gd name="T12" fmla="*/ 0 w 114"/>
              <a:gd name="T13" fmla="*/ 0 h 209"/>
              <a:gd name="T14" fmla="*/ 114 w 114"/>
              <a:gd name="T15" fmla="*/ 209 h 209"/>
            </a:gdLst>
            <a:ahLst/>
            <a:cxnLst>
              <a:cxn ang="T8">
                <a:pos x="T0" y="T1"/>
              </a:cxn>
              <a:cxn ang="T9">
                <a:pos x="T2" y="T3"/>
              </a:cxn>
              <a:cxn ang="T10">
                <a:pos x="T4" y="T5"/>
              </a:cxn>
              <a:cxn ang="T11">
                <a:pos x="T6" y="T7"/>
              </a:cxn>
            </a:cxnLst>
            <a:rect l="T12" t="T13" r="T14" b="T15"/>
            <a:pathLst>
              <a:path w="114" h="209">
                <a:moveTo>
                  <a:pt x="0" y="0"/>
                </a:moveTo>
                <a:lnTo>
                  <a:pt x="0" y="209"/>
                </a:lnTo>
                <a:lnTo>
                  <a:pt x="114" y="96"/>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79" name="Freeform 19"/>
          <p:cNvSpPr>
            <a:spLocks/>
          </p:cNvSpPr>
          <p:nvPr/>
        </p:nvSpPr>
        <p:spPr bwMode="auto">
          <a:xfrm>
            <a:off x="4911725" y="1997075"/>
            <a:ext cx="180975" cy="331788"/>
          </a:xfrm>
          <a:custGeom>
            <a:avLst/>
            <a:gdLst>
              <a:gd name="T0" fmla="*/ 0 w 114"/>
              <a:gd name="T1" fmla="*/ 0 h 209"/>
              <a:gd name="T2" fmla="*/ 0 w 114"/>
              <a:gd name="T3" fmla="*/ 2147483647 h 209"/>
              <a:gd name="T4" fmla="*/ 2147483647 w 114"/>
              <a:gd name="T5" fmla="*/ 2147483647 h 209"/>
              <a:gd name="T6" fmla="*/ 0 w 114"/>
              <a:gd name="T7" fmla="*/ 0 h 209"/>
              <a:gd name="T8" fmla="*/ 0 60000 65536"/>
              <a:gd name="T9" fmla="*/ 0 60000 65536"/>
              <a:gd name="T10" fmla="*/ 0 60000 65536"/>
              <a:gd name="T11" fmla="*/ 0 60000 65536"/>
              <a:gd name="T12" fmla="*/ 0 w 114"/>
              <a:gd name="T13" fmla="*/ 0 h 209"/>
              <a:gd name="T14" fmla="*/ 114 w 114"/>
              <a:gd name="T15" fmla="*/ 209 h 209"/>
            </a:gdLst>
            <a:ahLst/>
            <a:cxnLst>
              <a:cxn ang="T8">
                <a:pos x="T0" y="T1"/>
              </a:cxn>
              <a:cxn ang="T9">
                <a:pos x="T2" y="T3"/>
              </a:cxn>
              <a:cxn ang="T10">
                <a:pos x="T4" y="T5"/>
              </a:cxn>
              <a:cxn ang="T11">
                <a:pos x="T6" y="T7"/>
              </a:cxn>
            </a:cxnLst>
            <a:rect l="T12" t="T13" r="T14" b="T15"/>
            <a:pathLst>
              <a:path w="114" h="209">
                <a:moveTo>
                  <a:pt x="0" y="0"/>
                </a:moveTo>
                <a:lnTo>
                  <a:pt x="0" y="209"/>
                </a:lnTo>
                <a:lnTo>
                  <a:pt x="114" y="96"/>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80" name="Line 20"/>
          <p:cNvSpPr>
            <a:spLocks noChangeShapeType="1"/>
          </p:cNvSpPr>
          <p:nvPr/>
        </p:nvSpPr>
        <p:spPr bwMode="auto">
          <a:xfrm>
            <a:off x="2203450" y="2022475"/>
            <a:ext cx="96838"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1" name="Line 21"/>
          <p:cNvSpPr>
            <a:spLocks noChangeShapeType="1"/>
          </p:cNvSpPr>
          <p:nvPr/>
        </p:nvSpPr>
        <p:spPr bwMode="auto">
          <a:xfrm>
            <a:off x="2655888" y="2303463"/>
            <a:ext cx="96837"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2" name="Oval 22"/>
          <p:cNvSpPr>
            <a:spLocks noChangeArrowheads="1"/>
          </p:cNvSpPr>
          <p:nvPr/>
        </p:nvSpPr>
        <p:spPr bwMode="auto">
          <a:xfrm>
            <a:off x="5675313" y="1985963"/>
            <a:ext cx="439737" cy="3968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0983" name="Oval 23"/>
          <p:cNvSpPr>
            <a:spLocks noChangeArrowheads="1"/>
          </p:cNvSpPr>
          <p:nvPr/>
        </p:nvSpPr>
        <p:spPr bwMode="auto">
          <a:xfrm>
            <a:off x="5724525" y="2032000"/>
            <a:ext cx="342900" cy="3016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0984" name="Line 24"/>
          <p:cNvSpPr>
            <a:spLocks noChangeShapeType="1"/>
          </p:cNvSpPr>
          <p:nvPr/>
        </p:nvSpPr>
        <p:spPr bwMode="auto">
          <a:xfrm>
            <a:off x="5618163" y="2022475"/>
            <a:ext cx="96837"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5" name="Line 25"/>
          <p:cNvSpPr>
            <a:spLocks noChangeShapeType="1"/>
          </p:cNvSpPr>
          <p:nvPr/>
        </p:nvSpPr>
        <p:spPr bwMode="auto">
          <a:xfrm>
            <a:off x="6070600" y="2303463"/>
            <a:ext cx="96838"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6" name="Text Box 26"/>
          <p:cNvSpPr txBox="1">
            <a:spLocks noChangeArrowheads="1"/>
          </p:cNvSpPr>
          <p:nvPr/>
        </p:nvSpPr>
        <p:spPr bwMode="auto">
          <a:xfrm>
            <a:off x="6740525" y="2408238"/>
            <a:ext cx="2132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r"/>
            <a:r>
              <a:rPr lang="en-US" altLang="en-US" sz="1200">
                <a:latin typeface="Arial" charset="0"/>
              </a:rPr>
              <a:t>0 or more accepting states…</a:t>
            </a:r>
          </a:p>
        </p:txBody>
      </p:sp>
      <p:grpSp>
        <p:nvGrpSpPr>
          <p:cNvPr id="40987" name="Group 27"/>
          <p:cNvGrpSpPr>
            <a:grpSpLocks/>
          </p:cNvGrpSpPr>
          <p:nvPr/>
        </p:nvGrpSpPr>
        <p:grpSpPr bwMode="auto">
          <a:xfrm>
            <a:off x="436563" y="1001713"/>
            <a:ext cx="8218487" cy="180975"/>
            <a:chOff x="295" y="1311"/>
            <a:chExt cx="5177" cy="114"/>
          </a:xfrm>
        </p:grpSpPr>
        <p:sp>
          <p:nvSpPr>
            <p:cNvPr id="41012" name="Rectangle 2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1013" name="Rectangle 2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grpSp>
      <p:sp>
        <p:nvSpPr>
          <p:cNvPr id="40988" name="Oval 30"/>
          <p:cNvSpPr>
            <a:spLocks noChangeArrowheads="1"/>
          </p:cNvSpPr>
          <p:nvPr/>
        </p:nvSpPr>
        <p:spPr bwMode="auto">
          <a:xfrm>
            <a:off x="414338" y="4729163"/>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0989" name="Text Box 31"/>
          <p:cNvSpPr txBox="1">
            <a:spLocks noChangeArrowheads="1"/>
          </p:cNvSpPr>
          <p:nvPr/>
        </p:nvSpPr>
        <p:spPr bwMode="auto">
          <a:xfrm>
            <a:off x="546100" y="48895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q0</a:t>
            </a:r>
          </a:p>
        </p:txBody>
      </p:sp>
      <p:sp>
        <p:nvSpPr>
          <p:cNvPr id="40990" name="Freeform 32"/>
          <p:cNvSpPr>
            <a:spLocks/>
          </p:cNvSpPr>
          <p:nvPr/>
        </p:nvSpPr>
        <p:spPr bwMode="auto">
          <a:xfrm>
            <a:off x="217488" y="4902200"/>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0991" name="Picture 33" descr="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713" y="4508500"/>
            <a:ext cx="15938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2" name="Picture 34" descr="Picture 5"/>
          <p:cNvPicPr>
            <a:picLocks noChangeAspect="1" noChangeArrowheads="1"/>
          </p:cNvPicPr>
          <p:nvPr/>
        </p:nvPicPr>
        <p:blipFill>
          <a:blip r:embed="rId4">
            <a:extLst>
              <a:ext uri="{28A0092B-C50C-407E-A947-70E740481C1C}">
                <a14:useLocalDpi xmlns:a14="http://schemas.microsoft.com/office/drawing/2010/main" val="0"/>
              </a:ext>
            </a:extLst>
          </a:blip>
          <a:srcRect l="13719" r="23668"/>
          <a:stretch>
            <a:fillRect/>
          </a:stretch>
        </p:blipFill>
        <p:spPr bwMode="auto">
          <a:xfrm>
            <a:off x="5067300" y="4511675"/>
            <a:ext cx="9953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3" name="Text Box 35"/>
          <p:cNvSpPr txBox="1">
            <a:spLocks noChangeArrowheads="1"/>
          </p:cNvSpPr>
          <p:nvPr/>
        </p:nvSpPr>
        <p:spPr bwMode="auto">
          <a:xfrm>
            <a:off x="3276600" y="5410200"/>
            <a:ext cx="24796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t>sequential machine - watch out for accepting states!</a:t>
            </a:r>
          </a:p>
        </p:txBody>
      </p:sp>
      <p:pic>
        <p:nvPicPr>
          <p:cNvPr id="40994" name="Picture 36" descr="Picture 5"/>
          <p:cNvPicPr>
            <a:picLocks noChangeAspect="1" noChangeArrowheads="1"/>
          </p:cNvPicPr>
          <p:nvPr/>
        </p:nvPicPr>
        <p:blipFill>
          <a:blip r:embed="rId4">
            <a:extLst>
              <a:ext uri="{28A0092B-C50C-407E-A947-70E740481C1C}">
                <a14:useLocalDpi xmlns:a14="http://schemas.microsoft.com/office/drawing/2010/main" val="0"/>
              </a:ext>
            </a:extLst>
          </a:blip>
          <a:srcRect l="14342" r="23772"/>
          <a:stretch>
            <a:fillRect/>
          </a:stretch>
        </p:blipFill>
        <p:spPr bwMode="auto">
          <a:xfrm>
            <a:off x="1328738" y="5491163"/>
            <a:ext cx="10001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5" name="Picture 37" descr="Picture 4"/>
          <p:cNvPicPr>
            <a:picLocks noChangeAspect="1" noChangeArrowheads="1"/>
          </p:cNvPicPr>
          <p:nvPr/>
        </p:nvPicPr>
        <p:blipFill>
          <a:blip r:embed="rId5">
            <a:extLst>
              <a:ext uri="{28A0092B-C50C-407E-A947-70E740481C1C}">
                <a14:useLocalDpi xmlns:a14="http://schemas.microsoft.com/office/drawing/2010/main" val="0"/>
              </a:ext>
            </a:extLst>
          </a:blip>
          <a:srcRect l="14166" r="22769"/>
          <a:stretch>
            <a:fillRect/>
          </a:stretch>
        </p:blipFill>
        <p:spPr bwMode="auto">
          <a:xfrm>
            <a:off x="1360488" y="3770313"/>
            <a:ext cx="9540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6" name="Line 38"/>
          <p:cNvSpPr>
            <a:spLocks noChangeShapeType="1"/>
          </p:cNvSpPr>
          <p:nvPr/>
        </p:nvSpPr>
        <p:spPr bwMode="auto">
          <a:xfrm flipV="1">
            <a:off x="881063" y="4152900"/>
            <a:ext cx="452437" cy="5953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97" name="Text Box 39"/>
          <p:cNvSpPr txBox="1">
            <a:spLocks noChangeArrowheads="1"/>
          </p:cNvSpPr>
          <p:nvPr/>
        </p:nvSpPr>
        <p:spPr bwMode="auto">
          <a:xfrm>
            <a:off x="846138" y="4206875"/>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Symbol" pitchFamily="1" charset="2"/>
                <a:sym typeface="Symbol" pitchFamily="1" charset="2"/>
              </a:rPr>
              <a:t></a:t>
            </a:r>
            <a:endParaRPr lang="en-US" altLang="en-US">
              <a:latin typeface="Times" pitchFamily="1" charset="0"/>
            </a:endParaRPr>
          </a:p>
        </p:txBody>
      </p:sp>
      <p:sp>
        <p:nvSpPr>
          <p:cNvPr id="40998" name="Text Box 40"/>
          <p:cNvSpPr txBox="1">
            <a:spLocks noChangeArrowheads="1"/>
          </p:cNvSpPr>
          <p:nvPr/>
        </p:nvSpPr>
        <p:spPr bwMode="auto">
          <a:xfrm>
            <a:off x="815975" y="551021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Symbol" pitchFamily="1" charset="2"/>
                <a:sym typeface="Symbol" pitchFamily="1" charset="2"/>
              </a:rPr>
              <a:t></a:t>
            </a:r>
            <a:endParaRPr lang="en-US" altLang="en-US">
              <a:latin typeface="Times" pitchFamily="1" charset="0"/>
            </a:endParaRPr>
          </a:p>
        </p:txBody>
      </p:sp>
      <p:sp>
        <p:nvSpPr>
          <p:cNvPr id="40999" name="Line 41"/>
          <p:cNvSpPr>
            <a:spLocks noChangeShapeType="1"/>
          </p:cNvSpPr>
          <p:nvPr/>
        </p:nvSpPr>
        <p:spPr bwMode="auto">
          <a:xfrm>
            <a:off x="868363" y="5380038"/>
            <a:ext cx="441325" cy="4667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0" name="Text Box 42"/>
          <p:cNvSpPr txBox="1">
            <a:spLocks noChangeArrowheads="1"/>
          </p:cNvSpPr>
          <p:nvPr/>
        </p:nvSpPr>
        <p:spPr bwMode="auto">
          <a:xfrm>
            <a:off x="152400" y="6324600"/>
            <a:ext cx="2479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t>parallel machine: NFA!</a:t>
            </a:r>
          </a:p>
        </p:txBody>
      </p:sp>
      <p:sp>
        <p:nvSpPr>
          <p:cNvPr id="41001" name="Text Box 43"/>
          <p:cNvSpPr txBox="1">
            <a:spLocks noChangeArrowheads="1"/>
          </p:cNvSpPr>
          <p:nvPr/>
        </p:nvSpPr>
        <p:spPr bwMode="auto">
          <a:xfrm>
            <a:off x="4576763" y="4511675"/>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Symbol" pitchFamily="1" charset="2"/>
                <a:sym typeface="Symbol" pitchFamily="1" charset="2"/>
              </a:rPr>
              <a:t></a:t>
            </a:r>
            <a:endParaRPr lang="en-US" altLang="en-US">
              <a:latin typeface="Times" pitchFamily="1" charset="0"/>
            </a:endParaRPr>
          </a:p>
        </p:txBody>
      </p:sp>
      <p:sp>
        <p:nvSpPr>
          <p:cNvPr id="41002" name="Line 44"/>
          <p:cNvSpPr>
            <a:spLocks noChangeShapeType="1"/>
          </p:cNvSpPr>
          <p:nvPr/>
        </p:nvSpPr>
        <p:spPr bwMode="auto">
          <a:xfrm>
            <a:off x="4324350" y="4837113"/>
            <a:ext cx="727075" cy="349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3" name="Oval 45"/>
          <p:cNvSpPr>
            <a:spLocks noChangeArrowheads="1"/>
          </p:cNvSpPr>
          <p:nvPr/>
        </p:nvSpPr>
        <p:spPr bwMode="auto">
          <a:xfrm>
            <a:off x="6742113" y="5440363"/>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1004" name="Text Box 46"/>
          <p:cNvSpPr txBox="1">
            <a:spLocks noChangeArrowheads="1"/>
          </p:cNvSpPr>
          <p:nvPr/>
        </p:nvSpPr>
        <p:spPr bwMode="auto">
          <a:xfrm>
            <a:off x="6873875" y="56007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q0</a:t>
            </a:r>
          </a:p>
        </p:txBody>
      </p:sp>
      <p:sp>
        <p:nvSpPr>
          <p:cNvPr id="41005" name="Freeform 47"/>
          <p:cNvSpPr>
            <a:spLocks/>
          </p:cNvSpPr>
          <p:nvPr/>
        </p:nvSpPr>
        <p:spPr bwMode="auto">
          <a:xfrm>
            <a:off x="6545263" y="5613400"/>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6" name="Line 48"/>
          <p:cNvSpPr>
            <a:spLocks noChangeShapeType="1"/>
          </p:cNvSpPr>
          <p:nvPr/>
        </p:nvSpPr>
        <p:spPr bwMode="auto">
          <a:xfrm flipV="1">
            <a:off x="7208838" y="4864100"/>
            <a:ext cx="452437" cy="5953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7" name="Text Box 49"/>
          <p:cNvSpPr txBox="1">
            <a:spLocks noChangeArrowheads="1"/>
          </p:cNvSpPr>
          <p:nvPr/>
        </p:nvSpPr>
        <p:spPr bwMode="auto">
          <a:xfrm>
            <a:off x="7173913" y="4918075"/>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Symbol" pitchFamily="1" charset="2"/>
                <a:sym typeface="Symbol" pitchFamily="1" charset="2"/>
              </a:rPr>
              <a:t></a:t>
            </a:r>
            <a:endParaRPr lang="en-US" altLang="en-US">
              <a:latin typeface="Times" pitchFamily="1" charset="0"/>
            </a:endParaRPr>
          </a:p>
        </p:txBody>
      </p:sp>
      <p:pic>
        <p:nvPicPr>
          <p:cNvPr id="41008" name="Picture 50" descr="Picture 4"/>
          <p:cNvPicPr>
            <a:picLocks noChangeAspect="1" noChangeArrowheads="1"/>
          </p:cNvPicPr>
          <p:nvPr/>
        </p:nvPicPr>
        <p:blipFill>
          <a:blip r:embed="rId5">
            <a:extLst>
              <a:ext uri="{28A0092B-C50C-407E-A947-70E740481C1C}">
                <a14:useLocalDpi xmlns:a14="http://schemas.microsoft.com/office/drawing/2010/main" val="0"/>
              </a:ext>
            </a:extLst>
          </a:blip>
          <a:srcRect l="14166" r="22769"/>
          <a:stretch>
            <a:fillRect/>
          </a:stretch>
        </p:blipFill>
        <p:spPr bwMode="auto">
          <a:xfrm>
            <a:off x="7699375" y="4529138"/>
            <a:ext cx="9540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9" name="Freeform 51"/>
          <p:cNvSpPr>
            <a:spLocks/>
          </p:cNvSpPr>
          <p:nvPr/>
        </p:nvSpPr>
        <p:spPr bwMode="auto">
          <a:xfrm>
            <a:off x="7224713" y="4076700"/>
            <a:ext cx="1649412" cy="914400"/>
          </a:xfrm>
          <a:custGeom>
            <a:avLst/>
            <a:gdLst>
              <a:gd name="T0" fmla="*/ 2147483647 w 1039"/>
              <a:gd name="T1" fmla="*/ 2147483647 h 576"/>
              <a:gd name="T2" fmla="*/ 2147483647 w 1039"/>
              <a:gd name="T3" fmla="*/ 2147483647 h 576"/>
              <a:gd name="T4" fmla="*/ 2147483647 w 1039"/>
              <a:gd name="T5" fmla="*/ 2147483647 h 576"/>
              <a:gd name="T6" fmla="*/ 2147483647 w 1039"/>
              <a:gd name="T7" fmla="*/ 2147483647 h 576"/>
              <a:gd name="T8" fmla="*/ 2147483647 w 1039"/>
              <a:gd name="T9" fmla="*/ 2147483647 h 576"/>
              <a:gd name="T10" fmla="*/ 2147483647 w 1039"/>
              <a:gd name="T11" fmla="*/ 2147483647 h 576"/>
              <a:gd name="T12" fmla="*/ 2147483647 w 1039"/>
              <a:gd name="T13" fmla="*/ 2147483647 h 576"/>
              <a:gd name="T14" fmla="*/ 2147483647 w 1039"/>
              <a:gd name="T15" fmla="*/ 0 h 576"/>
              <a:gd name="T16" fmla="*/ 2147483647 w 1039"/>
              <a:gd name="T17" fmla="*/ 2147483647 h 576"/>
              <a:gd name="T18" fmla="*/ 2147483647 w 1039"/>
              <a:gd name="T19" fmla="*/ 2147483647 h 576"/>
              <a:gd name="T20" fmla="*/ 2147483647 w 1039"/>
              <a:gd name="T21" fmla="*/ 2147483647 h 576"/>
              <a:gd name="T22" fmla="*/ 2147483647 w 1039"/>
              <a:gd name="T23" fmla="*/ 2147483647 h 576"/>
              <a:gd name="T24" fmla="*/ 2147483647 w 1039"/>
              <a:gd name="T25" fmla="*/ 2147483647 h 576"/>
              <a:gd name="T26" fmla="*/ 2147483647 w 1039"/>
              <a:gd name="T27" fmla="*/ 2147483647 h 576"/>
              <a:gd name="T28" fmla="*/ 2147483647 w 1039"/>
              <a:gd name="T29" fmla="*/ 2147483647 h 5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9"/>
              <a:gd name="T46" fmla="*/ 0 h 576"/>
              <a:gd name="T47" fmla="*/ 1039 w 1039"/>
              <a:gd name="T48" fmla="*/ 576 h 5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9" h="576">
                <a:moveTo>
                  <a:pt x="814" y="576"/>
                </a:moveTo>
                <a:cubicBezTo>
                  <a:pt x="846" y="574"/>
                  <a:pt x="878" y="575"/>
                  <a:pt x="909" y="569"/>
                </a:cubicBezTo>
                <a:cubicBezTo>
                  <a:pt x="934" y="564"/>
                  <a:pt x="952" y="527"/>
                  <a:pt x="972" y="513"/>
                </a:cubicBezTo>
                <a:cubicBezTo>
                  <a:pt x="983" y="497"/>
                  <a:pt x="993" y="482"/>
                  <a:pt x="1004" y="466"/>
                </a:cubicBezTo>
                <a:cubicBezTo>
                  <a:pt x="1039" y="415"/>
                  <a:pt x="1029" y="212"/>
                  <a:pt x="949" y="150"/>
                </a:cubicBezTo>
                <a:cubicBezTo>
                  <a:pt x="897" y="110"/>
                  <a:pt x="843" y="67"/>
                  <a:pt x="783" y="40"/>
                </a:cubicBezTo>
                <a:cubicBezTo>
                  <a:pt x="780" y="39"/>
                  <a:pt x="725" y="20"/>
                  <a:pt x="712" y="16"/>
                </a:cubicBezTo>
                <a:cubicBezTo>
                  <a:pt x="696" y="11"/>
                  <a:pt x="665" y="0"/>
                  <a:pt x="665" y="0"/>
                </a:cubicBezTo>
                <a:cubicBezTo>
                  <a:pt x="483" y="3"/>
                  <a:pt x="302" y="3"/>
                  <a:pt x="120" y="8"/>
                </a:cubicBezTo>
                <a:cubicBezTo>
                  <a:pt x="93" y="9"/>
                  <a:pt x="49" y="48"/>
                  <a:pt x="49" y="48"/>
                </a:cubicBezTo>
                <a:cubicBezTo>
                  <a:pt x="13" y="153"/>
                  <a:pt x="0" y="174"/>
                  <a:pt x="41" y="340"/>
                </a:cubicBezTo>
                <a:cubicBezTo>
                  <a:pt x="45" y="358"/>
                  <a:pt x="78" y="345"/>
                  <a:pt x="96" y="348"/>
                </a:cubicBezTo>
                <a:cubicBezTo>
                  <a:pt x="115" y="403"/>
                  <a:pt x="107" y="379"/>
                  <a:pt x="120" y="419"/>
                </a:cubicBezTo>
                <a:cubicBezTo>
                  <a:pt x="123" y="429"/>
                  <a:pt x="209" y="441"/>
                  <a:pt x="215" y="442"/>
                </a:cubicBezTo>
                <a:cubicBezTo>
                  <a:pt x="227" y="479"/>
                  <a:pt x="240" y="482"/>
                  <a:pt x="278" y="482"/>
                </a:cubicBezTo>
              </a:path>
            </a:pathLst>
          </a:custGeom>
          <a:noFill/>
          <a:ln w="2857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0" name="Text Box 52"/>
          <p:cNvSpPr txBox="1">
            <a:spLocks noChangeArrowheads="1"/>
          </p:cNvSpPr>
          <p:nvPr/>
        </p:nvSpPr>
        <p:spPr bwMode="auto">
          <a:xfrm>
            <a:off x="6535738" y="6284913"/>
            <a:ext cx="2479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t>Loops!</a:t>
            </a:r>
          </a:p>
        </p:txBody>
      </p:sp>
      <p:sp>
        <p:nvSpPr>
          <p:cNvPr id="41011" name="Oval 45"/>
          <p:cNvSpPr>
            <a:spLocks noChangeArrowheads="1"/>
          </p:cNvSpPr>
          <p:nvPr/>
        </p:nvSpPr>
        <p:spPr bwMode="auto">
          <a:xfrm>
            <a:off x="6770688" y="5468938"/>
            <a:ext cx="615950" cy="61595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
          <p:cNvGrpSpPr>
            <a:grpSpLocks/>
          </p:cNvGrpSpPr>
          <p:nvPr/>
        </p:nvGrpSpPr>
        <p:grpSpPr bwMode="auto">
          <a:xfrm>
            <a:off x="436563" y="1116013"/>
            <a:ext cx="8218487" cy="180975"/>
            <a:chOff x="295" y="1311"/>
            <a:chExt cx="5177" cy="114"/>
          </a:xfrm>
        </p:grpSpPr>
        <p:sp>
          <p:nvSpPr>
            <p:cNvPr id="4200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200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grpSp>
      <p:sp>
        <p:nvSpPr>
          <p:cNvPr id="41987" name="Text Box 5"/>
          <p:cNvSpPr txBox="1">
            <a:spLocks noChangeArrowheads="1"/>
          </p:cNvSpPr>
          <p:nvPr/>
        </p:nvSpPr>
        <p:spPr bwMode="auto">
          <a:xfrm>
            <a:off x="315913" y="1463675"/>
            <a:ext cx="8453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2400"/>
              <a:t>This conversion is provided by JFLAP…</a:t>
            </a:r>
          </a:p>
        </p:txBody>
      </p:sp>
      <p:pic>
        <p:nvPicPr>
          <p:cNvPr id="41988" name="Picture 6" descr="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075" y="5345113"/>
            <a:ext cx="3497263" cy="1335087"/>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41989" name="Text Box 8"/>
          <p:cNvSpPr txBox="1">
            <a:spLocks noChangeArrowheads="1"/>
          </p:cNvSpPr>
          <p:nvPr/>
        </p:nvSpPr>
        <p:spPr bwMode="auto">
          <a:xfrm>
            <a:off x="4383088" y="5410200"/>
            <a:ext cx="9842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r"/>
            <a:r>
              <a:rPr lang="en-US" altLang="en-US">
                <a:solidFill>
                  <a:srgbClr val="008000"/>
                </a:solidFill>
                <a:latin typeface="Comic Sans MS" pitchFamily="1" charset="0"/>
              </a:rPr>
              <a:t>Entropy wins again!</a:t>
            </a:r>
          </a:p>
        </p:txBody>
      </p:sp>
      <p:sp>
        <p:nvSpPr>
          <p:cNvPr id="41990" name="Text Box 12"/>
          <p:cNvSpPr txBox="1">
            <a:spLocks noChangeArrowheads="1"/>
          </p:cNvSpPr>
          <p:nvPr/>
        </p:nvSpPr>
        <p:spPr bwMode="auto">
          <a:xfrm>
            <a:off x="3962400" y="6248400"/>
            <a:ext cx="925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r"/>
            <a:r>
              <a:rPr lang="en-US" altLang="en-US" sz="900">
                <a:solidFill>
                  <a:srgbClr val="008000"/>
                </a:solidFill>
                <a:latin typeface="Arial" charset="0"/>
                <a:ea typeface="ＭＳ Ｐゴシック" pitchFamily="1" charset="-128"/>
              </a:rPr>
              <a:t>this doesn't look right…</a:t>
            </a:r>
          </a:p>
        </p:txBody>
      </p:sp>
      <p:sp>
        <p:nvSpPr>
          <p:cNvPr id="41991" name="Rectangle 13"/>
          <p:cNvSpPr>
            <a:spLocks noChangeArrowheads="1"/>
          </p:cNvSpPr>
          <p:nvPr/>
        </p:nvSpPr>
        <p:spPr bwMode="auto">
          <a:xfrm>
            <a:off x="3265488" y="2087563"/>
            <a:ext cx="5378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2000">
                <a:latin typeface="Arial" charset="0"/>
              </a:rPr>
              <a:t>L = { w | </a:t>
            </a:r>
            <a:r>
              <a:rPr lang="en-US" altLang="en-US" sz="1400">
                <a:latin typeface="Arial" charset="0"/>
              </a:rPr>
              <a:t>w is a binary number whose value is a power of two</a:t>
            </a:r>
            <a:r>
              <a:rPr lang="en-US" altLang="en-US" sz="2000">
                <a:latin typeface="Arial" charset="0"/>
              </a:rPr>
              <a:t> }</a:t>
            </a:r>
          </a:p>
        </p:txBody>
      </p:sp>
      <p:sp>
        <p:nvSpPr>
          <p:cNvPr id="41992" name="Rectangle 14"/>
          <p:cNvSpPr>
            <a:spLocks noChangeArrowheads="1"/>
          </p:cNvSpPr>
          <p:nvPr/>
        </p:nvSpPr>
        <p:spPr bwMode="auto">
          <a:xfrm>
            <a:off x="6810375" y="2825750"/>
            <a:ext cx="2155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1400">
                <a:solidFill>
                  <a:schemeClr val="folHlink"/>
                </a:solidFill>
                <a:latin typeface="Arial" charset="0"/>
              </a:rPr>
              <a:t>or 0 or a power of two +1</a:t>
            </a:r>
          </a:p>
        </p:txBody>
      </p:sp>
      <p:sp>
        <p:nvSpPr>
          <p:cNvPr id="41993" name="Text Box 15"/>
          <p:cNvSpPr txBox="1">
            <a:spLocks noChangeArrowheads="1"/>
          </p:cNvSpPr>
          <p:nvPr/>
        </p:nvSpPr>
        <p:spPr bwMode="auto">
          <a:xfrm>
            <a:off x="342900" y="2057400"/>
            <a:ext cx="2112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a:latin typeface="Arial" charset="0"/>
              </a:rPr>
              <a:t>0*10*</a:t>
            </a:r>
          </a:p>
        </p:txBody>
      </p:sp>
      <p:sp>
        <p:nvSpPr>
          <p:cNvPr id="41994" name="Text Box 16"/>
          <p:cNvSpPr txBox="1">
            <a:spLocks noChangeArrowheads="1"/>
          </p:cNvSpPr>
          <p:nvPr/>
        </p:nvSpPr>
        <p:spPr bwMode="auto">
          <a:xfrm>
            <a:off x="6791325" y="3159125"/>
            <a:ext cx="2112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2400">
                <a:solidFill>
                  <a:schemeClr val="folHlink"/>
                </a:solidFill>
                <a:latin typeface="Arial" charset="0"/>
              </a:rPr>
              <a:t>0*(</a:t>
            </a:r>
            <a:r>
              <a:rPr lang="en-US" altLang="en-US" sz="2400">
                <a:solidFill>
                  <a:schemeClr val="folHlink"/>
                </a:solidFill>
                <a:latin typeface="Symbol" pitchFamily="1" charset="2"/>
                <a:sym typeface="Symbol" pitchFamily="1" charset="2"/>
              </a:rPr>
              <a:t></a:t>
            </a:r>
            <a:r>
              <a:rPr lang="en-US" altLang="en-US" sz="2400">
                <a:solidFill>
                  <a:schemeClr val="folHlink"/>
                </a:solidFill>
                <a:latin typeface="Arial" charset="0"/>
              </a:rPr>
              <a:t>1)0*(</a:t>
            </a:r>
            <a:r>
              <a:rPr lang="en-US" altLang="en-US" sz="2400">
                <a:solidFill>
                  <a:schemeClr val="folHlink"/>
                </a:solidFill>
                <a:latin typeface="Symbol" pitchFamily="1" charset="2"/>
                <a:sym typeface="Symbol" pitchFamily="1" charset="2"/>
              </a:rPr>
              <a:t></a:t>
            </a:r>
            <a:r>
              <a:rPr lang="en-US" altLang="en-US" sz="2400">
                <a:solidFill>
                  <a:schemeClr val="folHlink"/>
                </a:solidFill>
                <a:latin typeface="Arial" charset="0"/>
              </a:rPr>
              <a:t>1)</a:t>
            </a:r>
          </a:p>
        </p:txBody>
      </p:sp>
      <p:sp>
        <p:nvSpPr>
          <p:cNvPr id="41995" name="Line 17"/>
          <p:cNvSpPr>
            <a:spLocks noChangeShapeType="1"/>
          </p:cNvSpPr>
          <p:nvPr/>
        </p:nvSpPr>
        <p:spPr bwMode="auto">
          <a:xfrm flipH="1">
            <a:off x="2030413" y="2286000"/>
            <a:ext cx="1143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41996" name="Picture 18"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2852738"/>
            <a:ext cx="3732213" cy="35941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997" name="Picture 19" descr="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1975" y="2852738"/>
            <a:ext cx="2371725" cy="2344737"/>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41998" name="Picture 20" descr="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1088" y="6246813"/>
            <a:ext cx="454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9" name="Text Box 21"/>
          <p:cNvSpPr txBox="1">
            <a:spLocks noChangeArrowheads="1"/>
          </p:cNvSpPr>
          <p:nvPr/>
        </p:nvSpPr>
        <p:spPr bwMode="auto">
          <a:xfrm>
            <a:off x="3624263" y="212725"/>
            <a:ext cx="1517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i="1">
                <a:solidFill>
                  <a:srgbClr val="0000FF"/>
                </a:solidFill>
              </a:rPr>
              <a:t>NFA</a:t>
            </a:r>
            <a:r>
              <a:rPr lang="en-US" altLang="en-US" sz="4200"/>
              <a:t>s</a:t>
            </a:r>
            <a:endParaRPr lang="en-US" altLang="en-US" sz="4200">
              <a:solidFill>
                <a:schemeClr val="accent1"/>
              </a:solidFill>
            </a:endParaRPr>
          </a:p>
        </p:txBody>
      </p:sp>
      <p:sp>
        <p:nvSpPr>
          <p:cNvPr id="42000" name="Text Box 22"/>
          <p:cNvSpPr txBox="1">
            <a:spLocks noChangeArrowheads="1"/>
          </p:cNvSpPr>
          <p:nvPr/>
        </p:nvSpPr>
        <p:spPr bwMode="auto">
          <a:xfrm>
            <a:off x="5491163" y="214313"/>
            <a:ext cx="21526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i="1">
                <a:solidFill>
                  <a:srgbClr val="0000FF"/>
                </a:solidFill>
              </a:rPr>
              <a:t>RegEx</a:t>
            </a:r>
            <a:r>
              <a:rPr lang="en-US" altLang="en-US" sz="4200"/>
              <a:t>'s</a:t>
            </a:r>
            <a:endParaRPr lang="en-US" altLang="en-US" sz="4200">
              <a:solidFill>
                <a:schemeClr val="accent1"/>
              </a:solidFill>
            </a:endParaRPr>
          </a:p>
        </p:txBody>
      </p:sp>
      <p:sp>
        <p:nvSpPr>
          <p:cNvPr id="42001" name="Text Box 23"/>
          <p:cNvSpPr txBox="1">
            <a:spLocks noChangeArrowheads="1"/>
          </p:cNvSpPr>
          <p:nvPr/>
        </p:nvSpPr>
        <p:spPr bwMode="auto">
          <a:xfrm>
            <a:off x="1741488" y="214313"/>
            <a:ext cx="15176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i="1">
                <a:solidFill>
                  <a:srgbClr val="0000FF"/>
                </a:solidFill>
              </a:rPr>
              <a:t>DFA</a:t>
            </a:r>
            <a:r>
              <a:rPr lang="en-US" altLang="en-US" sz="4200"/>
              <a:t>s</a:t>
            </a:r>
            <a:endParaRPr lang="en-US" altLang="en-US" sz="4200">
              <a:solidFill>
                <a:schemeClr val="accent1"/>
              </a:solidFill>
            </a:endParaRPr>
          </a:p>
        </p:txBody>
      </p:sp>
      <p:sp>
        <p:nvSpPr>
          <p:cNvPr id="42002" name="Rectangle 24"/>
          <p:cNvSpPr>
            <a:spLocks noChangeArrowheads="1"/>
          </p:cNvSpPr>
          <p:nvPr/>
        </p:nvSpPr>
        <p:spPr bwMode="auto">
          <a:xfrm>
            <a:off x="3211513" y="212725"/>
            <a:ext cx="4762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4200">
                <a:latin typeface="Times" pitchFamily="1" charset="0"/>
                <a:sym typeface="Symbol" pitchFamily="1" charset="2"/>
              </a:rPr>
              <a:t></a:t>
            </a:r>
            <a:endParaRPr lang="en-US" altLang="en-US" sz="4200">
              <a:latin typeface="Times" pitchFamily="1" charset="0"/>
            </a:endParaRPr>
          </a:p>
        </p:txBody>
      </p:sp>
      <p:sp>
        <p:nvSpPr>
          <p:cNvPr id="42003" name="Rectangle 25"/>
          <p:cNvSpPr>
            <a:spLocks noChangeArrowheads="1"/>
          </p:cNvSpPr>
          <p:nvPr/>
        </p:nvSpPr>
        <p:spPr bwMode="auto">
          <a:xfrm>
            <a:off x="5078413" y="214313"/>
            <a:ext cx="4762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4200">
                <a:latin typeface="Times" pitchFamily="1" charset="0"/>
                <a:sym typeface="Symbol" pitchFamily="1" charset="2"/>
              </a:rPr>
              <a:t></a:t>
            </a:r>
            <a:endParaRPr lang="en-US" altLang="en-US" sz="4200">
              <a:latin typeface="Times" pitchFamily="1"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a:spLocks noChangeArrowheads="1"/>
          </p:cNvSpPr>
          <p:nvPr/>
        </p:nvSpPr>
        <p:spPr bwMode="auto">
          <a:xfrm>
            <a:off x="762000" y="193675"/>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400"/>
              <a:t>DFA            RegEx</a:t>
            </a:r>
          </a:p>
        </p:txBody>
      </p:sp>
      <p:sp>
        <p:nvSpPr>
          <p:cNvPr id="43011" name="Line 7"/>
          <p:cNvSpPr>
            <a:spLocks noChangeShapeType="1"/>
          </p:cNvSpPr>
          <p:nvPr/>
        </p:nvSpPr>
        <p:spPr bwMode="auto">
          <a:xfrm>
            <a:off x="3948113" y="592138"/>
            <a:ext cx="101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2" name="Oval 9"/>
          <p:cNvSpPr>
            <a:spLocks noChangeArrowheads="1"/>
          </p:cNvSpPr>
          <p:nvPr/>
        </p:nvSpPr>
        <p:spPr bwMode="auto">
          <a:xfrm>
            <a:off x="790575" y="268922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3013" name="Text Box 10"/>
          <p:cNvSpPr txBox="1">
            <a:spLocks noChangeArrowheads="1"/>
          </p:cNvSpPr>
          <p:nvPr/>
        </p:nvSpPr>
        <p:spPr bwMode="auto">
          <a:xfrm>
            <a:off x="922338" y="2859088"/>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q0</a:t>
            </a:r>
          </a:p>
        </p:txBody>
      </p:sp>
      <p:sp>
        <p:nvSpPr>
          <p:cNvPr id="43014" name="Oval 11"/>
          <p:cNvSpPr>
            <a:spLocks noChangeArrowheads="1"/>
          </p:cNvSpPr>
          <p:nvPr/>
        </p:nvSpPr>
        <p:spPr bwMode="auto">
          <a:xfrm>
            <a:off x="2201863" y="2151063"/>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3015" name="Text Box 12"/>
          <p:cNvSpPr txBox="1">
            <a:spLocks noChangeArrowheads="1"/>
          </p:cNvSpPr>
          <p:nvPr/>
        </p:nvSpPr>
        <p:spPr bwMode="auto">
          <a:xfrm>
            <a:off x="2324100" y="233045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q1</a:t>
            </a:r>
          </a:p>
        </p:txBody>
      </p:sp>
      <p:sp>
        <p:nvSpPr>
          <p:cNvPr id="43016" name="Oval 13"/>
          <p:cNvSpPr>
            <a:spLocks noChangeArrowheads="1"/>
          </p:cNvSpPr>
          <p:nvPr/>
        </p:nvSpPr>
        <p:spPr bwMode="auto">
          <a:xfrm>
            <a:off x="2151063" y="335597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3017" name="Text Box 14"/>
          <p:cNvSpPr txBox="1">
            <a:spLocks noChangeArrowheads="1"/>
          </p:cNvSpPr>
          <p:nvPr/>
        </p:nvSpPr>
        <p:spPr bwMode="auto">
          <a:xfrm>
            <a:off x="2282825" y="35163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q2</a:t>
            </a:r>
          </a:p>
        </p:txBody>
      </p:sp>
      <p:sp>
        <p:nvSpPr>
          <p:cNvPr id="43018" name="Line 15"/>
          <p:cNvSpPr>
            <a:spLocks noChangeShapeType="1"/>
          </p:cNvSpPr>
          <p:nvPr/>
        </p:nvSpPr>
        <p:spPr bwMode="auto">
          <a:xfrm flipV="1">
            <a:off x="1533525" y="2532063"/>
            <a:ext cx="642938" cy="3000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9" name="Text Box 17"/>
          <p:cNvSpPr txBox="1">
            <a:spLocks noChangeArrowheads="1"/>
          </p:cNvSpPr>
          <p:nvPr/>
        </p:nvSpPr>
        <p:spPr bwMode="auto">
          <a:xfrm>
            <a:off x="1562100" y="2439988"/>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Symbol" pitchFamily="1" charset="2"/>
                <a:sym typeface="Symbol" pitchFamily="1" charset="2"/>
              </a:rPr>
              <a:t></a:t>
            </a:r>
            <a:endParaRPr lang="en-US" altLang="en-US">
              <a:latin typeface="Times" pitchFamily="1" charset="0"/>
            </a:endParaRPr>
          </a:p>
        </p:txBody>
      </p:sp>
      <p:sp>
        <p:nvSpPr>
          <p:cNvPr id="43020" name="Oval 19"/>
          <p:cNvSpPr>
            <a:spLocks noChangeArrowheads="1"/>
          </p:cNvSpPr>
          <p:nvPr/>
        </p:nvSpPr>
        <p:spPr bwMode="auto">
          <a:xfrm>
            <a:off x="731838" y="2638425"/>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3021" name="Freeform 20"/>
          <p:cNvSpPr>
            <a:spLocks/>
          </p:cNvSpPr>
          <p:nvPr/>
        </p:nvSpPr>
        <p:spPr bwMode="auto">
          <a:xfrm rot="5836100">
            <a:off x="2921001" y="3375025"/>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sp>
        <p:nvSpPr>
          <p:cNvPr id="43022" name="Text Box 23"/>
          <p:cNvSpPr txBox="1">
            <a:spLocks noChangeArrowheads="1"/>
          </p:cNvSpPr>
          <p:nvPr/>
        </p:nvSpPr>
        <p:spPr bwMode="auto">
          <a:xfrm>
            <a:off x="3214688" y="347662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1</a:t>
            </a:r>
          </a:p>
        </p:txBody>
      </p:sp>
      <p:sp>
        <p:nvSpPr>
          <p:cNvPr id="43023" name="Freeform 24"/>
          <p:cNvSpPr>
            <a:spLocks/>
          </p:cNvSpPr>
          <p:nvPr/>
        </p:nvSpPr>
        <p:spPr bwMode="auto">
          <a:xfrm>
            <a:off x="530225" y="2870200"/>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24" name="Line 25"/>
          <p:cNvSpPr>
            <a:spLocks noChangeShapeType="1"/>
          </p:cNvSpPr>
          <p:nvPr/>
        </p:nvSpPr>
        <p:spPr bwMode="auto">
          <a:xfrm flipV="1">
            <a:off x="2465388" y="2859088"/>
            <a:ext cx="20637" cy="4445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5" name="Text Box 26"/>
          <p:cNvSpPr txBox="1">
            <a:spLocks noChangeArrowheads="1"/>
          </p:cNvSpPr>
          <p:nvPr/>
        </p:nvSpPr>
        <p:spPr bwMode="auto">
          <a:xfrm>
            <a:off x="2228850" y="301307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0</a:t>
            </a:r>
          </a:p>
        </p:txBody>
      </p:sp>
      <p:sp>
        <p:nvSpPr>
          <p:cNvPr id="43026" name="AutoShape 28"/>
          <p:cNvSpPr>
            <a:spLocks noChangeArrowheads="1"/>
          </p:cNvSpPr>
          <p:nvPr/>
        </p:nvSpPr>
        <p:spPr bwMode="auto">
          <a:xfrm>
            <a:off x="3733800" y="2590800"/>
            <a:ext cx="439738" cy="1098550"/>
          </a:xfrm>
          <a:prstGeom prst="rightArrow">
            <a:avLst>
              <a:gd name="adj1" fmla="val 48204"/>
              <a:gd name="adj2" fmla="val 54875"/>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3027" name="Rectangle 29"/>
          <p:cNvSpPr>
            <a:spLocks noChangeArrowheads="1"/>
          </p:cNvSpPr>
          <p:nvPr/>
        </p:nvSpPr>
        <p:spPr bwMode="auto">
          <a:xfrm>
            <a:off x="5181600" y="1295400"/>
            <a:ext cx="32766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1800">
                <a:solidFill>
                  <a:srgbClr val="0000FF"/>
                </a:solidFill>
                <a:latin typeface="Comic Sans MS" pitchFamily="1" charset="0"/>
              </a:rPr>
              <a:t>What regular expression does this DFA produce?</a:t>
            </a:r>
          </a:p>
        </p:txBody>
      </p:sp>
      <p:sp>
        <p:nvSpPr>
          <p:cNvPr id="43028" name="Line 34"/>
          <p:cNvSpPr>
            <a:spLocks noChangeShapeType="1"/>
          </p:cNvSpPr>
          <p:nvPr/>
        </p:nvSpPr>
        <p:spPr bwMode="auto">
          <a:xfrm flipH="1">
            <a:off x="2598738" y="2890838"/>
            <a:ext cx="7937" cy="4460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9" name="Text Box 35"/>
          <p:cNvSpPr txBox="1">
            <a:spLocks noChangeArrowheads="1"/>
          </p:cNvSpPr>
          <p:nvPr/>
        </p:nvSpPr>
        <p:spPr bwMode="auto">
          <a:xfrm>
            <a:off x="2557463" y="287972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0</a:t>
            </a:r>
          </a:p>
        </p:txBody>
      </p:sp>
      <p:sp>
        <p:nvSpPr>
          <p:cNvPr id="43030" name="Freeform 36"/>
          <p:cNvSpPr>
            <a:spLocks/>
          </p:cNvSpPr>
          <p:nvPr/>
        </p:nvSpPr>
        <p:spPr bwMode="auto">
          <a:xfrm rot="436100">
            <a:off x="862013" y="2228850"/>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31" name="Text Box 37"/>
          <p:cNvSpPr txBox="1">
            <a:spLocks noChangeArrowheads="1"/>
          </p:cNvSpPr>
          <p:nvPr/>
        </p:nvSpPr>
        <p:spPr bwMode="auto">
          <a:xfrm>
            <a:off x="796925" y="195897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0</a:t>
            </a:r>
          </a:p>
        </p:txBody>
      </p:sp>
      <p:sp>
        <p:nvSpPr>
          <p:cNvPr id="43032" name="Rectangle 41"/>
          <p:cNvSpPr>
            <a:spLocks noChangeArrowheads="1"/>
          </p:cNvSpPr>
          <p:nvPr/>
        </p:nvSpPr>
        <p:spPr bwMode="auto">
          <a:xfrm>
            <a:off x="838200" y="4419600"/>
            <a:ext cx="217963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1400">
                <a:solidFill>
                  <a:srgbClr val="C00000"/>
                </a:solidFill>
                <a:latin typeface="Comic Sans MS" pitchFamily="1" charset="0"/>
              </a:rPr>
              <a:t>What's this DFA doing?</a:t>
            </a:r>
          </a:p>
        </p:txBody>
      </p:sp>
      <p:sp>
        <p:nvSpPr>
          <p:cNvPr id="43033" name="Line 15"/>
          <p:cNvSpPr>
            <a:spLocks noChangeShapeType="1"/>
          </p:cNvSpPr>
          <p:nvPr/>
        </p:nvSpPr>
        <p:spPr bwMode="auto">
          <a:xfrm flipH="1">
            <a:off x="1601788" y="2667000"/>
            <a:ext cx="608012" cy="279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34" name="Text Box 17"/>
          <p:cNvSpPr txBox="1">
            <a:spLocks noChangeArrowheads="1"/>
          </p:cNvSpPr>
          <p:nvPr/>
        </p:nvSpPr>
        <p:spPr bwMode="auto">
          <a:xfrm>
            <a:off x="1743075" y="28194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Symbol" pitchFamily="1" charset="2"/>
                <a:sym typeface="Symbol" pitchFamily="1" charset="2"/>
              </a:rPr>
              <a:t></a:t>
            </a:r>
            <a:endParaRPr lang="en-US" altLang="en-US">
              <a:latin typeface="Times" pitchFamily="1"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627063" y="239713"/>
            <a:ext cx="7781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3600" dirty="0" smtClean="0">
                <a:solidFill>
                  <a:srgbClr val="000000"/>
                </a:solidFill>
                <a:latin typeface="Cambria" pitchFamily="18" charset="0"/>
              </a:rPr>
              <a:t>Java's </a:t>
            </a:r>
            <a:r>
              <a:rPr lang="en-US" altLang="en-US" sz="3600" dirty="0" smtClean="0">
                <a:solidFill>
                  <a:srgbClr val="000000"/>
                </a:solidFill>
                <a:latin typeface="Cambria" pitchFamily="18" charset="0"/>
              </a:rPr>
              <a:t>graphics library</a:t>
            </a:r>
            <a:endParaRPr lang="en-US" altLang="en-US" sz="3600" dirty="0" smtClean="0">
              <a:solidFill>
                <a:srgbClr val="000000"/>
              </a:solidFill>
              <a:latin typeface="Cambria" pitchFamily="18" charset="0"/>
            </a:endParaRPr>
          </a:p>
        </p:txBody>
      </p:sp>
      <p:pic>
        <p:nvPicPr>
          <p:cNvPr id="18435"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3775" y="1585913"/>
            <a:ext cx="6608763"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437" name="Text Box 8"/>
          <p:cNvSpPr txBox="1">
            <a:spLocks noChangeArrowheads="1"/>
          </p:cNvSpPr>
          <p:nvPr/>
        </p:nvSpPr>
        <p:spPr bwMode="auto">
          <a:xfrm>
            <a:off x="203200" y="2622879"/>
            <a:ext cx="15127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b="1" dirty="0" smtClean="0">
                <a:solidFill>
                  <a:srgbClr val="000000"/>
                </a:solidFill>
                <a:latin typeface="Cambria" panose="02040503050406030204" pitchFamily="18" charset="0"/>
              </a:rPr>
              <a:t>panel</a:t>
            </a:r>
            <a:r>
              <a:rPr lang="en-US" altLang="en-US" sz="1800" dirty="0" smtClean="0">
                <a:solidFill>
                  <a:srgbClr val="000000"/>
                </a:solidFill>
                <a:latin typeface="Cambria" panose="02040503050406030204" pitchFamily="18" charset="0"/>
              </a:rPr>
              <a:t> </a:t>
            </a:r>
            <a:r>
              <a:rPr lang="en-US" altLang="en-US" sz="1400" dirty="0" smtClean="0">
                <a:solidFill>
                  <a:srgbClr val="000000"/>
                </a:solidFill>
                <a:latin typeface="Cambria" panose="02040503050406030204" pitchFamily="18" charset="0"/>
              </a:rPr>
              <a:t>"is a" Component and  </a:t>
            </a:r>
            <a:r>
              <a:rPr lang="en-US" altLang="en-US" sz="1400" b="1" i="1" dirty="0" smtClean="0">
                <a:solidFill>
                  <a:srgbClr val="000000"/>
                </a:solidFill>
                <a:latin typeface="Cambria" panose="02040503050406030204" pitchFamily="18" charset="0"/>
              </a:rPr>
              <a:t>contains</a:t>
            </a:r>
            <a:r>
              <a:rPr lang="en-US" altLang="en-US" sz="1400" dirty="0" smtClean="0">
                <a:solidFill>
                  <a:srgbClr val="000000"/>
                </a:solidFill>
                <a:latin typeface="Cambria" panose="02040503050406030204" pitchFamily="18" charset="0"/>
              </a:rPr>
              <a:t> </a:t>
            </a:r>
            <a:r>
              <a:rPr lang="en-US" altLang="en-US" sz="1400" dirty="0" smtClean="0">
                <a:solidFill>
                  <a:srgbClr val="000000"/>
                </a:solidFill>
                <a:latin typeface="Cambria" panose="02040503050406030204" pitchFamily="18" charset="0"/>
              </a:rPr>
              <a:t>other </a:t>
            </a:r>
            <a:r>
              <a:rPr lang="en-US" altLang="en-US" sz="1400" dirty="0" smtClean="0">
                <a:solidFill>
                  <a:srgbClr val="000000"/>
                </a:solidFill>
                <a:latin typeface="Cambria" panose="02040503050406030204" pitchFamily="18" charset="0"/>
              </a:rPr>
              <a:t>components!</a:t>
            </a:r>
            <a:endParaRPr lang="en-US" altLang="en-US" sz="1400" dirty="0" smtClean="0">
              <a:solidFill>
                <a:srgbClr val="000000"/>
              </a:solidFill>
              <a:latin typeface="Cambria" panose="02040503050406030204" pitchFamily="18" charset="0"/>
            </a:endParaRPr>
          </a:p>
        </p:txBody>
      </p:sp>
      <p:sp>
        <p:nvSpPr>
          <p:cNvPr id="18439" name="Text Box 10"/>
          <p:cNvSpPr txBox="1">
            <a:spLocks noChangeArrowheads="1"/>
          </p:cNvSpPr>
          <p:nvPr/>
        </p:nvSpPr>
        <p:spPr bwMode="auto">
          <a:xfrm>
            <a:off x="211138" y="1795792"/>
            <a:ext cx="199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b="1" dirty="0" smtClean="0">
                <a:solidFill>
                  <a:srgbClr val="000000"/>
                </a:solidFill>
                <a:latin typeface="Cambria" panose="02040503050406030204" pitchFamily="18" charset="0"/>
              </a:rPr>
              <a:t>applet </a:t>
            </a:r>
            <a:r>
              <a:rPr lang="en-US" altLang="en-US" sz="1400" dirty="0" smtClean="0">
                <a:solidFill>
                  <a:srgbClr val="000000"/>
                </a:solidFill>
                <a:latin typeface="Cambria" panose="02040503050406030204" pitchFamily="18" charset="0"/>
              </a:rPr>
              <a:t>“is a” panel</a:t>
            </a:r>
            <a:endParaRPr lang="en-US" altLang="en-US" sz="1800" dirty="0" smtClean="0">
              <a:solidFill>
                <a:srgbClr val="000000"/>
              </a:solidFill>
              <a:latin typeface="Cambria" panose="02040503050406030204" pitchFamily="18" charset="0"/>
            </a:endParaRPr>
          </a:p>
        </p:txBody>
      </p:sp>
      <p:pic>
        <p:nvPicPr>
          <p:cNvPr id="18441"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19350" y="3333750"/>
            <a:ext cx="2459038"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28"/>
          <p:cNvSpPr txBox="1">
            <a:spLocks noChangeArrowheads="1"/>
          </p:cNvSpPr>
          <p:nvPr/>
        </p:nvSpPr>
        <p:spPr bwMode="auto">
          <a:xfrm>
            <a:off x="3989388" y="5762625"/>
            <a:ext cx="889000" cy="553998"/>
          </a:xfrm>
          <a:prstGeom prst="rect">
            <a:avLst/>
          </a:prstGeom>
          <a:solidFill>
            <a:schemeClr val="bg1"/>
          </a:solidFill>
          <a:ln w="9525">
            <a:solidFill>
              <a:srgbClr val="009200"/>
            </a:solidFill>
            <a:miter lim="800000"/>
            <a:headEnd/>
            <a:tailEnd/>
          </a:ln>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000" smtClean="0">
                <a:solidFill>
                  <a:srgbClr val="009200"/>
                </a:solidFill>
                <a:latin typeface="Calibri" panose="020F0502020204030204" pitchFamily="34" charset="0"/>
              </a:rPr>
              <a:t>Things have spiraled out since 1995!</a:t>
            </a:r>
          </a:p>
        </p:txBody>
      </p:sp>
      <p:sp>
        <p:nvSpPr>
          <p:cNvPr id="18445" name="Text Box 29"/>
          <p:cNvSpPr txBox="1">
            <a:spLocks noChangeArrowheads="1"/>
          </p:cNvSpPr>
          <p:nvPr/>
        </p:nvSpPr>
        <p:spPr bwMode="auto">
          <a:xfrm>
            <a:off x="6558844" y="1953882"/>
            <a:ext cx="1963738"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r"/>
            <a:r>
              <a:rPr lang="en-US" altLang="en-US" sz="1200" dirty="0" smtClean="0">
                <a:solidFill>
                  <a:srgbClr val="008000"/>
                </a:solidFill>
                <a:latin typeface="Calibri" panose="020F0502020204030204" pitchFamily="34" charset="0"/>
                <a:cs typeface="Times New Roman" pitchFamily="1" charset="0"/>
              </a:rPr>
              <a:t>Wow! this is </a:t>
            </a:r>
            <a:r>
              <a:rPr lang="en-US" altLang="en-US" sz="1200" dirty="0" smtClean="0">
                <a:solidFill>
                  <a:srgbClr val="008000"/>
                </a:solidFill>
                <a:latin typeface="Calibri" panose="020F0502020204030204" pitchFamily="34" charset="0"/>
                <a:cs typeface="Times New Roman" pitchFamily="1" charset="0"/>
              </a:rPr>
              <a:t>image is many light-years old!…</a:t>
            </a:r>
            <a:endParaRPr lang="en-US" altLang="en-US" sz="1200" dirty="0" smtClean="0">
              <a:solidFill>
                <a:srgbClr val="008000"/>
              </a:solidFill>
              <a:latin typeface="Calibri" panose="020F0502020204030204" pitchFamily="34" charset="0"/>
              <a:cs typeface="Times New Roman" pitchFamily="1" charset="0"/>
            </a:endParaRPr>
          </a:p>
        </p:txBody>
      </p:sp>
      <p:grpSp>
        <p:nvGrpSpPr>
          <p:cNvPr id="18446" name="Group 15"/>
          <p:cNvGrpSpPr>
            <a:grpSpLocks/>
          </p:cNvGrpSpPr>
          <p:nvPr/>
        </p:nvGrpSpPr>
        <p:grpSpPr bwMode="auto">
          <a:xfrm>
            <a:off x="4664075" y="6224588"/>
            <a:ext cx="361950" cy="341312"/>
            <a:chOff x="1824" y="4512"/>
            <a:chExt cx="528" cy="241"/>
          </a:xfrm>
        </p:grpSpPr>
        <p:sp>
          <p:nvSpPr>
            <p:cNvPr id="18448" name="Freeform 16"/>
            <p:cNvSpPr>
              <a:spLocks/>
            </p:cNvSpPr>
            <p:nvPr/>
          </p:nvSpPr>
          <p:spPr bwMode="auto">
            <a:xfrm>
              <a:off x="1824" y="4675"/>
              <a:ext cx="524" cy="78"/>
            </a:xfrm>
            <a:custGeom>
              <a:avLst/>
              <a:gdLst>
                <a:gd name="T0" fmla="*/ 17 w 1048"/>
                <a:gd name="T1" fmla="*/ 0 h 250"/>
                <a:gd name="T2" fmla="*/ 28 w 1048"/>
                <a:gd name="T3" fmla="*/ 0 h 250"/>
                <a:gd name="T4" fmla="*/ 30 w 1048"/>
                <a:gd name="T5" fmla="*/ 0 h 250"/>
                <a:gd name="T6" fmla="*/ 31 w 1048"/>
                <a:gd name="T7" fmla="*/ 0 h 250"/>
                <a:gd name="T8" fmla="*/ 33 w 1048"/>
                <a:gd name="T9" fmla="*/ 1 h 250"/>
                <a:gd name="T10" fmla="*/ 23 w 1048"/>
                <a:gd name="T11" fmla="*/ 1 h 250"/>
                <a:gd name="T12" fmla="*/ 3 w 1048"/>
                <a:gd name="T13" fmla="*/ 1 h 250"/>
                <a:gd name="T14" fmla="*/ 0 w 1048"/>
                <a:gd name="T15" fmla="*/ 1 h 250"/>
                <a:gd name="T16" fmla="*/ 1 w 1048"/>
                <a:gd name="T17" fmla="*/ 1 h 250"/>
                <a:gd name="T18" fmla="*/ 3 w 1048"/>
                <a:gd name="T19" fmla="*/ 0 h 250"/>
                <a:gd name="T20" fmla="*/ 6 w 1048"/>
                <a:gd name="T21" fmla="*/ 0 h 250"/>
                <a:gd name="T22" fmla="*/ 9 w 1048"/>
                <a:gd name="T23" fmla="*/ 0 h 250"/>
                <a:gd name="T24" fmla="*/ 10 w 1048"/>
                <a:gd name="T25" fmla="*/ 0 h 250"/>
                <a:gd name="T26" fmla="*/ 12 w 1048"/>
                <a:gd name="T27" fmla="*/ 0 h 250"/>
                <a:gd name="T28" fmla="*/ 16 w 1048"/>
                <a:gd name="T29" fmla="*/ 0 h 250"/>
                <a:gd name="T30" fmla="*/ 17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endParaRPr lang="en-US" sz="1800" smtClean="0">
                <a:solidFill>
                  <a:srgbClr val="000000"/>
                </a:solidFill>
              </a:endParaRPr>
            </a:p>
          </p:txBody>
        </p:sp>
        <p:sp>
          <p:nvSpPr>
            <p:cNvPr id="18449" name="Oval 17"/>
            <p:cNvSpPr>
              <a:spLocks noChangeArrowheads="1"/>
            </p:cNvSpPr>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8450" name="Oval 18"/>
            <p:cNvSpPr>
              <a:spLocks noChangeArrowheads="1"/>
            </p:cNvSpPr>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8451" name="Oval 19"/>
            <p:cNvSpPr>
              <a:spLocks noChangeArrowheads="1"/>
            </p:cNvSpPr>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8452" name="Oval 20"/>
            <p:cNvSpPr>
              <a:spLocks noChangeArrowheads="1"/>
            </p:cNvSpPr>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8453" name="Oval 21"/>
            <p:cNvSpPr>
              <a:spLocks noChangeArrowheads="1"/>
            </p:cNvSpPr>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8454" name="Oval 22"/>
            <p:cNvSpPr>
              <a:spLocks noChangeArrowheads="1"/>
            </p:cNvSpPr>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8455" name="Oval 23"/>
            <p:cNvSpPr>
              <a:spLocks noChangeArrowheads="1"/>
            </p:cNvSpPr>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8456" name="Freeform 24"/>
            <p:cNvSpPr>
              <a:spLocks/>
            </p:cNvSpPr>
            <p:nvPr/>
          </p:nvSpPr>
          <p:spPr bwMode="auto">
            <a:xfrm>
              <a:off x="2123" y="4691"/>
              <a:ext cx="147" cy="59"/>
            </a:xfrm>
            <a:custGeom>
              <a:avLst/>
              <a:gdLst>
                <a:gd name="T0" fmla="*/ 1 w 293"/>
                <a:gd name="T1" fmla="*/ 0 h 188"/>
                <a:gd name="T2" fmla="*/ 7 w 293"/>
                <a:gd name="T3" fmla="*/ 0 h 188"/>
                <a:gd name="T4" fmla="*/ 9 w 293"/>
                <a:gd name="T5" fmla="*/ 0 h 188"/>
                <a:gd name="T6" fmla="*/ 9 w 293"/>
                <a:gd name="T7" fmla="*/ 1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sz="1800" smtClean="0">
                <a:solidFill>
                  <a:srgbClr val="000000"/>
                </a:solidFill>
              </a:endParaRPr>
            </a:p>
          </p:txBody>
        </p:sp>
        <p:sp>
          <p:nvSpPr>
            <p:cNvPr id="18457" name="Freeform 25"/>
            <p:cNvSpPr>
              <a:spLocks/>
            </p:cNvSpPr>
            <p:nvPr/>
          </p:nvSpPr>
          <p:spPr bwMode="auto">
            <a:xfrm flipH="1">
              <a:off x="1944" y="4693"/>
              <a:ext cx="146" cy="59"/>
            </a:xfrm>
            <a:custGeom>
              <a:avLst/>
              <a:gdLst>
                <a:gd name="T0" fmla="*/ 0 w 293"/>
                <a:gd name="T1" fmla="*/ 0 h 188"/>
                <a:gd name="T2" fmla="*/ 6 w 293"/>
                <a:gd name="T3" fmla="*/ 0 h 188"/>
                <a:gd name="T4" fmla="*/ 8 w 293"/>
                <a:gd name="T5" fmla="*/ 0 h 188"/>
                <a:gd name="T6" fmla="*/ 8 w 293"/>
                <a:gd name="T7" fmla="*/ 1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sz="1800" smtClean="0">
                <a:solidFill>
                  <a:srgbClr val="000000"/>
                </a:solidFill>
              </a:endParaRPr>
            </a:p>
          </p:txBody>
        </p:sp>
        <p:sp>
          <p:nvSpPr>
            <p:cNvPr id="18458" name="AutoShape 26"/>
            <p:cNvSpPr>
              <a:spLocks noChangeArrowheads="1"/>
            </p:cNvSpPr>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8459" name="AutoShape 27"/>
            <p:cNvSpPr>
              <a:spLocks noChangeArrowheads="1"/>
            </p:cNvSpPr>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grpSp>
      <p:grpSp>
        <p:nvGrpSpPr>
          <p:cNvPr id="28" name="Group 34"/>
          <p:cNvGrpSpPr>
            <a:grpSpLocks/>
          </p:cNvGrpSpPr>
          <p:nvPr>
            <p:custDataLst>
              <p:tags r:id="rId1"/>
            </p:custDataLst>
          </p:nvPr>
        </p:nvGrpSpPr>
        <p:grpSpPr bwMode="auto">
          <a:xfrm>
            <a:off x="6808833" y="2210207"/>
            <a:ext cx="457200" cy="533400"/>
            <a:chOff x="2928" y="1051"/>
            <a:chExt cx="840" cy="957"/>
          </a:xfrm>
        </p:grpSpPr>
        <p:sp>
          <p:nvSpPr>
            <p:cNvPr id="29" name="Freeform 35"/>
            <p:cNvSpPr>
              <a:spLocks/>
            </p:cNvSpPr>
            <p:nvPr>
              <p:custDataLst>
                <p:tags r:id="rId2"/>
              </p:custDataLst>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endParaRPr>
            </a:p>
          </p:txBody>
        </p:sp>
        <p:sp>
          <p:nvSpPr>
            <p:cNvPr id="30" name="Oval 3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31" name="Oval 3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32" name="Oval 3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33" name="Oval 3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34" name="Oval 4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35" name="Oval 4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36" name="Oval 4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37" name="AutoShape 4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38" name="Freeform 4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39" name="Freeform 4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40" name="Freeform 4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sp>
          <p:nvSpPr>
            <p:cNvPr id="41" name="Freeform 4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grpSp>
      <p:cxnSp>
        <p:nvCxnSpPr>
          <p:cNvPr id="4" name="Straight Arrow Connector 3"/>
          <p:cNvCxnSpPr/>
          <p:nvPr/>
        </p:nvCxnSpPr>
        <p:spPr bwMode="auto">
          <a:xfrm>
            <a:off x="1636889" y="2165124"/>
            <a:ext cx="564974" cy="283636"/>
          </a:xfrm>
          <a:prstGeom prst="straightConnector1">
            <a:avLst/>
          </a:prstGeom>
          <a:noFill/>
          <a:ln w="12700"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a:off x="1455914" y="2846552"/>
            <a:ext cx="745949" cy="0"/>
          </a:xfrm>
          <a:prstGeom prst="straightConnector1">
            <a:avLst/>
          </a:prstGeom>
          <a:no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28251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627063" y="161925"/>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400" i="1" dirty="0" smtClean="0">
                <a:solidFill>
                  <a:srgbClr val="000000"/>
                </a:solidFill>
                <a:latin typeface="Cambria" panose="02040503050406030204" pitchFamily="18" charset="0"/>
              </a:rPr>
              <a:t>Swing</a:t>
            </a:r>
            <a:r>
              <a:rPr lang="en-US" altLang="en-US" sz="4400" dirty="0" smtClean="0">
                <a:solidFill>
                  <a:srgbClr val="000000"/>
                </a:solidFill>
                <a:latin typeface="Cambria" panose="02040503050406030204" pitchFamily="18" charset="0"/>
              </a:rPr>
              <a:t> Components!</a:t>
            </a:r>
            <a:endParaRPr lang="en-US" altLang="en-US" sz="3600" dirty="0" smtClean="0">
              <a:solidFill>
                <a:srgbClr val="000000"/>
              </a:solidFill>
              <a:latin typeface="Cambria" panose="02040503050406030204" pitchFamily="18" charset="0"/>
            </a:endParaRPr>
          </a:p>
        </p:txBody>
      </p:sp>
      <p:pic>
        <p:nvPicPr>
          <p:cNvPr id="19459" name="Picture 30"/>
          <p:cNvPicPr>
            <a:picLocks noChangeAspect="1" noChangeArrowheads="1"/>
          </p:cNvPicPr>
          <p:nvPr/>
        </p:nvPicPr>
        <p:blipFill>
          <a:blip r:embed="rId3">
            <a:extLst>
              <a:ext uri="{28A0092B-C50C-407E-A947-70E740481C1C}">
                <a14:useLocalDpi xmlns:a14="http://schemas.microsoft.com/office/drawing/2010/main" val="0"/>
              </a:ext>
            </a:extLst>
          </a:blip>
          <a:srcRect l="21770" t="16737" r="4979" b="10593"/>
          <a:stretch>
            <a:fillRect/>
          </a:stretch>
        </p:blipFill>
        <p:spPr bwMode="auto">
          <a:xfrm>
            <a:off x="990600" y="1003300"/>
            <a:ext cx="7145338" cy="53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Text Box 11"/>
          <p:cNvSpPr txBox="1">
            <a:spLocks noChangeArrowheads="1"/>
          </p:cNvSpPr>
          <p:nvPr/>
        </p:nvSpPr>
        <p:spPr bwMode="auto">
          <a:xfrm>
            <a:off x="1484842" y="6362045"/>
            <a:ext cx="6273094" cy="369332"/>
          </a:xfrm>
          <a:prstGeom prst="rect">
            <a:avLst/>
          </a:prstGeom>
          <a:solidFill>
            <a:schemeClr val="bg1">
              <a:lumMod val="85000"/>
            </a:schemeClr>
          </a:solidFill>
          <a:ln>
            <a:noFill/>
          </a:ln>
        </p:spPr>
        <p:txBody>
          <a:bodyPr wrap="squar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b="1" i="1" dirty="0" smtClean="0">
                <a:solidFill>
                  <a:srgbClr val="000000"/>
                </a:solidFill>
                <a:latin typeface="Cambria" pitchFamily="18" charset="0"/>
                <a:ea typeface="Calibri" pitchFamily="34" charset="0"/>
                <a:cs typeface="Calibri" pitchFamily="34" charset="0"/>
              </a:rPr>
              <a:t>Lots </a:t>
            </a:r>
            <a:r>
              <a:rPr lang="en-US" altLang="en-US" sz="1800" dirty="0" smtClean="0">
                <a:solidFill>
                  <a:srgbClr val="000000"/>
                </a:solidFill>
                <a:latin typeface="Cambria" pitchFamily="18" charset="0"/>
                <a:ea typeface="Calibri" pitchFamily="34" charset="0"/>
                <a:cs typeface="Calibri" pitchFamily="34" charset="0"/>
              </a:rPr>
              <a:t>of examples of these online: Java is well-documented!</a:t>
            </a:r>
            <a:endParaRPr lang="en-US" altLang="en-US" sz="1800" dirty="0" smtClean="0">
              <a:solidFill>
                <a:srgbClr val="000000"/>
              </a:solidFill>
              <a:latin typeface="Cambria" pitchFamily="18" charset="0"/>
              <a:ea typeface="Calibri" pitchFamily="34" charset="0"/>
              <a:cs typeface="Calibri" pitchFamily="34" charset="0"/>
            </a:endParaRPr>
          </a:p>
        </p:txBody>
      </p:sp>
    </p:spTree>
    <p:extLst>
      <p:ext uri="{BB962C8B-B14F-4D97-AF65-F5344CB8AC3E}">
        <p14:creationId xmlns:p14="http://schemas.microsoft.com/office/powerpoint/2010/main" val="3507224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3117319" y="105831"/>
            <a:ext cx="5853112"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3800" dirty="0" smtClean="0">
                <a:solidFill>
                  <a:srgbClr val="000000"/>
                </a:solidFill>
                <a:latin typeface="Cambria" panose="02040503050406030204" pitchFamily="18" charset="0"/>
              </a:rPr>
              <a:t>Reuse via inheritance</a:t>
            </a:r>
          </a:p>
        </p:txBody>
      </p:sp>
      <p:sp>
        <p:nvSpPr>
          <p:cNvPr id="20483" name="Oval 6"/>
          <p:cNvSpPr>
            <a:spLocks noChangeArrowheads="1"/>
          </p:cNvSpPr>
          <p:nvPr/>
        </p:nvSpPr>
        <p:spPr bwMode="auto">
          <a:xfrm>
            <a:off x="440794" y="1190623"/>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2400" smtClean="0">
                <a:solidFill>
                  <a:srgbClr val="000000"/>
                </a:solidFill>
                <a:latin typeface="Times" pitchFamily="1" charset="0"/>
              </a:rPr>
              <a:t>Component</a:t>
            </a:r>
          </a:p>
        </p:txBody>
      </p:sp>
      <p:sp>
        <p:nvSpPr>
          <p:cNvPr id="20484" name="Oval 7"/>
          <p:cNvSpPr>
            <a:spLocks noChangeArrowheads="1"/>
          </p:cNvSpPr>
          <p:nvPr/>
        </p:nvSpPr>
        <p:spPr bwMode="auto">
          <a:xfrm>
            <a:off x="440794" y="2251073"/>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2400" smtClean="0">
                <a:solidFill>
                  <a:srgbClr val="000000"/>
                </a:solidFill>
                <a:latin typeface="Times" pitchFamily="1" charset="0"/>
              </a:rPr>
              <a:t>Container</a:t>
            </a:r>
          </a:p>
        </p:txBody>
      </p:sp>
      <p:sp>
        <p:nvSpPr>
          <p:cNvPr id="20485" name="Oval 9"/>
          <p:cNvSpPr>
            <a:spLocks noChangeArrowheads="1"/>
          </p:cNvSpPr>
          <p:nvPr/>
        </p:nvSpPr>
        <p:spPr bwMode="auto">
          <a:xfrm>
            <a:off x="440794" y="3311523"/>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2400" smtClean="0">
                <a:solidFill>
                  <a:srgbClr val="000000"/>
                </a:solidFill>
                <a:latin typeface="Times" pitchFamily="1" charset="0"/>
              </a:rPr>
              <a:t>Panel</a:t>
            </a:r>
          </a:p>
        </p:txBody>
      </p:sp>
      <p:sp>
        <p:nvSpPr>
          <p:cNvPr id="20486" name="Oval 10"/>
          <p:cNvSpPr>
            <a:spLocks noChangeArrowheads="1"/>
          </p:cNvSpPr>
          <p:nvPr/>
        </p:nvSpPr>
        <p:spPr bwMode="auto">
          <a:xfrm>
            <a:off x="440794" y="4371973"/>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2400" smtClean="0">
                <a:solidFill>
                  <a:srgbClr val="000000"/>
                </a:solidFill>
                <a:latin typeface="Times" pitchFamily="1" charset="0"/>
              </a:rPr>
              <a:t>JApplet</a:t>
            </a:r>
          </a:p>
        </p:txBody>
      </p:sp>
      <p:sp>
        <p:nvSpPr>
          <p:cNvPr id="20487" name="Oval 11"/>
          <p:cNvSpPr>
            <a:spLocks noChangeArrowheads="1"/>
          </p:cNvSpPr>
          <p:nvPr/>
        </p:nvSpPr>
        <p:spPr bwMode="auto">
          <a:xfrm>
            <a:off x="440794" y="5490456"/>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2000" dirty="0" err="1" smtClean="0">
                <a:solidFill>
                  <a:srgbClr val="000000"/>
                </a:solidFill>
                <a:latin typeface="Times" pitchFamily="1" charset="0"/>
              </a:rPr>
              <a:t>SpampedeBase</a:t>
            </a:r>
            <a:endParaRPr lang="en-US" altLang="en-US" dirty="0" smtClean="0">
              <a:solidFill>
                <a:srgbClr val="000000"/>
              </a:solidFill>
              <a:latin typeface="Times" pitchFamily="1" charset="0"/>
            </a:endParaRPr>
          </a:p>
        </p:txBody>
      </p:sp>
      <p:sp>
        <p:nvSpPr>
          <p:cNvPr id="20488" name="Line 12"/>
          <p:cNvSpPr>
            <a:spLocks noChangeShapeType="1"/>
          </p:cNvSpPr>
          <p:nvPr/>
        </p:nvSpPr>
        <p:spPr bwMode="auto">
          <a:xfrm>
            <a:off x="1313919" y="1978023"/>
            <a:ext cx="0" cy="271463"/>
          </a:xfrm>
          <a:prstGeom prst="line">
            <a:avLst/>
          </a:prstGeom>
          <a:noFill/>
          <a:ln w="28575">
            <a:solidFill>
              <a:schemeClr val="tx1"/>
            </a:solidFill>
            <a:round/>
            <a:headEnd/>
            <a:tailEnd type="triangle" w="med" len="sm"/>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20489" name="Line 13"/>
          <p:cNvSpPr>
            <a:spLocks noChangeShapeType="1"/>
          </p:cNvSpPr>
          <p:nvPr/>
        </p:nvSpPr>
        <p:spPr bwMode="auto">
          <a:xfrm>
            <a:off x="1310744" y="3041648"/>
            <a:ext cx="0" cy="271463"/>
          </a:xfrm>
          <a:prstGeom prst="line">
            <a:avLst/>
          </a:prstGeom>
          <a:noFill/>
          <a:ln w="28575">
            <a:solidFill>
              <a:schemeClr val="tx1"/>
            </a:solidFill>
            <a:round/>
            <a:headEnd/>
            <a:tailEnd type="triangle" w="med" len="sm"/>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20490" name="Line 14"/>
          <p:cNvSpPr>
            <a:spLocks noChangeShapeType="1"/>
          </p:cNvSpPr>
          <p:nvPr/>
        </p:nvSpPr>
        <p:spPr bwMode="auto">
          <a:xfrm>
            <a:off x="1317094" y="4103509"/>
            <a:ext cx="0" cy="271463"/>
          </a:xfrm>
          <a:prstGeom prst="line">
            <a:avLst/>
          </a:prstGeom>
          <a:noFill/>
          <a:ln w="28575">
            <a:solidFill>
              <a:schemeClr val="tx1"/>
            </a:solidFill>
            <a:round/>
            <a:headEnd/>
            <a:tailEnd type="triangle" w="med" len="sm"/>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20491" name="Line 15"/>
          <p:cNvSpPr>
            <a:spLocks noChangeShapeType="1"/>
          </p:cNvSpPr>
          <p:nvPr/>
        </p:nvSpPr>
        <p:spPr bwMode="auto">
          <a:xfrm>
            <a:off x="1306158" y="5193240"/>
            <a:ext cx="0" cy="271463"/>
          </a:xfrm>
          <a:prstGeom prst="line">
            <a:avLst/>
          </a:prstGeom>
          <a:noFill/>
          <a:ln w="28575">
            <a:solidFill>
              <a:schemeClr val="tx1"/>
            </a:solidFill>
            <a:round/>
            <a:headEnd/>
            <a:tailEnd type="triangle" w="med" len="sm"/>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20492" name="Oval 53"/>
          <p:cNvSpPr>
            <a:spLocks noChangeArrowheads="1"/>
          </p:cNvSpPr>
          <p:nvPr/>
        </p:nvSpPr>
        <p:spPr bwMode="auto">
          <a:xfrm>
            <a:off x="448731" y="133348"/>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2400" smtClean="0">
                <a:solidFill>
                  <a:srgbClr val="000000"/>
                </a:solidFill>
                <a:latin typeface="Times" pitchFamily="1" charset="0"/>
              </a:rPr>
              <a:t>Object</a:t>
            </a:r>
          </a:p>
        </p:txBody>
      </p:sp>
      <p:sp>
        <p:nvSpPr>
          <p:cNvPr id="20493" name="Line 54"/>
          <p:cNvSpPr>
            <a:spLocks noChangeShapeType="1"/>
          </p:cNvSpPr>
          <p:nvPr/>
        </p:nvSpPr>
        <p:spPr bwMode="auto">
          <a:xfrm>
            <a:off x="1321856" y="920748"/>
            <a:ext cx="0" cy="271463"/>
          </a:xfrm>
          <a:prstGeom prst="line">
            <a:avLst/>
          </a:prstGeom>
          <a:noFill/>
          <a:ln w="28575">
            <a:solidFill>
              <a:schemeClr val="tx1"/>
            </a:solidFill>
            <a:round/>
            <a:headEnd/>
            <a:tailEnd type="triangle" w="med" len="sm"/>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20494" name="Rectangle 57"/>
          <p:cNvSpPr>
            <a:spLocks noChangeArrowheads="1"/>
          </p:cNvSpPr>
          <p:nvPr/>
        </p:nvSpPr>
        <p:spPr bwMode="auto">
          <a:xfrm>
            <a:off x="2201331" y="39686"/>
            <a:ext cx="733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rPr>
              <a:t>wait()</a:t>
            </a:r>
          </a:p>
        </p:txBody>
      </p:sp>
      <p:sp>
        <p:nvSpPr>
          <p:cNvPr id="20495" name="Rectangle 58"/>
          <p:cNvSpPr>
            <a:spLocks noChangeArrowheads="1"/>
          </p:cNvSpPr>
          <p:nvPr/>
        </p:nvSpPr>
        <p:spPr bwMode="auto">
          <a:xfrm>
            <a:off x="2201331" y="207961"/>
            <a:ext cx="9159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rPr>
              <a:t>notify()</a:t>
            </a:r>
          </a:p>
        </p:txBody>
      </p:sp>
      <p:sp>
        <p:nvSpPr>
          <p:cNvPr id="20496" name="Text Box 59"/>
          <p:cNvSpPr txBox="1">
            <a:spLocks noChangeArrowheads="1"/>
          </p:cNvSpPr>
          <p:nvPr/>
        </p:nvSpPr>
        <p:spPr bwMode="auto">
          <a:xfrm>
            <a:off x="2204506" y="409573"/>
            <a:ext cx="151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000" smtClean="0">
                <a:solidFill>
                  <a:srgbClr val="009900"/>
                </a:solidFill>
                <a:latin typeface="Arial" charset="0"/>
              </a:rPr>
              <a:t>get reused, too!</a:t>
            </a:r>
          </a:p>
        </p:txBody>
      </p:sp>
      <p:sp>
        <p:nvSpPr>
          <p:cNvPr id="20497" name="Line 60"/>
          <p:cNvSpPr>
            <a:spLocks noChangeShapeType="1"/>
          </p:cNvSpPr>
          <p:nvPr/>
        </p:nvSpPr>
        <p:spPr bwMode="auto">
          <a:xfrm flipH="1" flipV="1">
            <a:off x="5494158" y="2451980"/>
            <a:ext cx="1276350" cy="266700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20498" name="Text Box 61"/>
          <p:cNvSpPr txBox="1">
            <a:spLocks noChangeArrowheads="1"/>
          </p:cNvSpPr>
          <p:nvPr/>
        </p:nvSpPr>
        <p:spPr bwMode="auto">
          <a:xfrm>
            <a:off x="2763658" y="2266242"/>
            <a:ext cx="3898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b="1" smtClean="0">
                <a:solidFill>
                  <a:srgbClr val="000000"/>
                </a:solidFill>
                <a:latin typeface="Courier New" pitchFamily="1" charset="0"/>
              </a:rPr>
              <a:t>public void paint()</a:t>
            </a:r>
          </a:p>
        </p:txBody>
      </p:sp>
      <p:sp>
        <p:nvSpPr>
          <p:cNvPr id="20499" name="Text Box 62"/>
          <p:cNvSpPr txBox="1">
            <a:spLocks noChangeArrowheads="1"/>
          </p:cNvSpPr>
          <p:nvPr/>
        </p:nvSpPr>
        <p:spPr bwMode="auto">
          <a:xfrm>
            <a:off x="2763658" y="3463217"/>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b="1" smtClean="0">
                <a:solidFill>
                  <a:srgbClr val="000000"/>
                </a:solidFill>
                <a:latin typeface="Courier New" pitchFamily="1" charset="0"/>
              </a:rPr>
              <a:t>public void addNotify()</a:t>
            </a:r>
          </a:p>
        </p:txBody>
      </p:sp>
      <p:sp>
        <p:nvSpPr>
          <p:cNvPr id="20500" name="Text Box 63"/>
          <p:cNvSpPr txBox="1">
            <a:spLocks noChangeArrowheads="1"/>
          </p:cNvSpPr>
          <p:nvPr/>
        </p:nvSpPr>
        <p:spPr bwMode="auto">
          <a:xfrm>
            <a:off x="2763658" y="4450642"/>
            <a:ext cx="4384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b="1" smtClean="0">
                <a:solidFill>
                  <a:srgbClr val="000000"/>
                </a:solidFill>
                <a:latin typeface="Courier New" pitchFamily="1" charset="0"/>
              </a:rPr>
              <a:t>public void init()</a:t>
            </a:r>
          </a:p>
        </p:txBody>
      </p:sp>
      <p:sp>
        <p:nvSpPr>
          <p:cNvPr id="20501" name="Text Box 64"/>
          <p:cNvSpPr txBox="1">
            <a:spLocks noChangeArrowheads="1"/>
          </p:cNvSpPr>
          <p:nvPr/>
        </p:nvSpPr>
        <p:spPr bwMode="auto">
          <a:xfrm>
            <a:off x="2763658" y="5403142"/>
            <a:ext cx="2805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b="1" smtClean="0">
                <a:solidFill>
                  <a:srgbClr val="000000"/>
                </a:solidFill>
                <a:latin typeface="Courier New" pitchFamily="1" charset="0"/>
              </a:rPr>
              <a:t>public void init()</a:t>
            </a:r>
          </a:p>
        </p:txBody>
      </p:sp>
      <p:sp>
        <p:nvSpPr>
          <p:cNvPr id="20502" name="Text Box 65"/>
          <p:cNvSpPr txBox="1">
            <a:spLocks noChangeArrowheads="1"/>
          </p:cNvSpPr>
          <p:nvPr/>
        </p:nvSpPr>
        <p:spPr bwMode="auto">
          <a:xfrm>
            <a:off x="7200721" y="1178805"/>
            <a:ext cx="1212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smtClean="0">
                <a:solidFill>
                  <a:srgbClr val="009900"/>
                </a:solidFill>
                <a:latin typeface="Arial" charset="0"/>
              </a:rPr>
              <a:t>reusing base-classes' methods</a:t>
            </a:r>
          </a:p>
        </p:txBody>
      </p:sp>
      <p:sp>
        <p:nvSpPr>
          <p:cNvPr id="20503" name="Text Box 66"/>
          <p:cNvSpPr txBox="1">
            <a:spLocks noChangeArrowheads="1"/>
          </p:cNvSpPr>
          <p:nvPr/>
        </p:nvSpPr>
        <p:spPr bwMode="auto">
          <a:xfrm>
            <a:off x="6302196" y="5112630"/>
            <a:ext cx="18240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smtClean="0">
                <a:solidFill>
                  <a:srgbClr val="0000FF"/>
                </a:solidFill>
                <a:latin typeface="Arial" charset="0"/>
              </a:rPr>
              <a:t>overriding of base-classes' methods</a:t>
            </a:r>
          </a:p>
        </p:txBody>
      </p:sp>
      <p:sp>
        <p:nvSpPr>
          <p:cNvPr id="20504" name="Line 67"/>
          <p:cNvSpPr>
            <a:spLocks noChangeShapeType="1"/>
          </p:cNvSpPr>
          <p:nvPr/>
        </p:nvSpPr>
        <p:spPr bwMode="auto">
          <a:xfrm flipH="1" flipV="1">
            <a:off x="5340171" y="4668130"/>
            <a:ext cx="950912" cy="593725"/>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20505" name="Line 68"/>
          <p:cNvSpPr>
            <a:spLocks noChangeShapeType="1"/>
          </p:cNvSpPr>
          <p:nvPr/>
        </p:nvSpPr>
        <p:spPr bwMode="auto">
          <a:xfrm flipH="1">
            <a:off x="5329058" y="5365042"/>
            <a:ext cx="958850" cy="211138"/>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20506" name="Text Box 69"/>
          <p:cNvSpPr txBox="1">
            <a:spLocks noChangeArrowheads="1"/>
          </p:cNvSpPr>
          <p:nvPr/>
        </p:nvSpPr>
        <p:spPr bwMode="auto">
          <a:xfrm>
            <a:off x="2771596" y="1024817"/>
            <a:ext cx="4975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b="1" smtClean="0">
                <a:solidFill>
                  <a:srgbClr val="000000"/>
                </a:solidFill>
                <a:latin typeface="Courier New" pitchFamily="1" charset="0"/>
              </a:rPr>
              <a:t>public void requestFocus()</a:t>
            </a:r>
          </a:p>
        </p:txBody>
      </p:sp>
      <p:sp>
        <p:nvSpPr>
          <p:cNvPr id="20507" name="Text Box 70"/>
          <p:cNvSpPr txBox="1">
            <a:spLocks noChangeArrowheads="1"/>
          </p:cNvSpPr>
          <p:nvPr/>
        </p:nvSpPr>
        <p:spPr bwMode="auto">
          <a:xfrm>
            <a:off x="2763658" y="1358192"/>
            <a:ext cx="4975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b="1" smtClean="0">
                <a:solidFill>
                  <a:srgbClr val="000000"/>
                </a:solidFill>
                <a:latin typeface="Courier New" pitchFamily="1" charset="0"/>
              </a:rPr>
              <a:t>public void addKeyListener()</a:t>
            </a:r>
          </a:p>
        </p:txBody>
      </p:sp>
      <p:sp>
        <p:nvSpPr>
          <p:cNvPr id="20508" name="Text Box 71"/>
          <p:cNvSpPr txBox="1">
            <a:spLocks noChangeArrowheads="1"/>
          </p:cNvSpPr>
          <p:nvPr/>
        </p:nvSpPr>
        <p:spPr bwMode="auto">
          <a:xfrm>
            <a:off x="2766833" y="2632955"/>
            <a:ext cx="4787900" cy="3667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b="1" smtClean="0">
                <a:solidFill>
                  <a:srgbClr val="000000"/>
                </a:solidFill>
                <a:latin typeface="Courier New" pitchFamily="1" charset="0"/>
              </a:rPr>
              <a:t>public void add(Component c)</a:t>
            </a:r>
          </a:p>
        </p:txBody>
      </p:sp>
      <p:sp>
        <p:nvSpPr>
          <p:cNvPr id="20509" name="Line 72"/>
          <p:cNvSpPr>
            <a:spLocks noChangeShapeType="1"/>
          </p:cNvSpPr>
          <p:nvPr/>
        </p:nvSpPr>
        <p:spPr bwMode="auto">
          <a:xfrm flipH="1">
            <a:off x="6737171" y="1605842"/>
            <a:ext cx="471487" cy="1217613"/>
          </a:xfrm>
          <a:prstGeom prst="line">
            <a:avLst/>
          </a:prstGeom>
          <a:noFill/>
          <a:ln w="190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20512" name="Line 75"/>
          <p:cNvSpPr>
            <a:spLocks noChangeShapeType="1"/>
          </p:cNvSpPr>
          <p:nvPr/>
        </p:nvSpPr>
        <p:spPr bwMode="auto">
          <a:xfrm flipH="1">
            <a:off x="6699071" y="1450267"/>
            <a:ext cx="514350" cy="80963"/>
          </a:xfrm>
          <a:prstGeom prst="line">
            <a:avLst/>
          </a:prstGeom>
          <a:noFill/>
          <a:ln w="190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20513" name="Line 76"/>
          <p:cNvSpPr>
            <a:spLocks noChangeShapeType="1"/>
          </p:cNvSpPr>
          <p:nvPr/>
        </p:nvSpPr>
        <p:spPr bwMode="auto">
          <a:xfrm flipH="1" flipV="1">
            <a:off x="6514921" y="1210555"/>
            <a:ext cx="700087" cy="150812"/>
          </a:xfrm>
          <a:prstGeom prst="line">
            <a:avLst/>
          </a:prstGeom>
          <a:noFill/>
          <a:ln w="190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20514" name="Text Box 79"/>
          <p:cNvSpPr txBox="1">
            <a:spLocks noChangeArrowheads="1"/>
          </p:cNvSpPr>
          <p:nvPr/>
        </p:nvSpPr>
        <p:spPr bwMode="auto">
          <a:xfrm>
            <a:off x="2760483" y="1670930"/>
            <a:ext cx="4975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b="1" smtClean="0">
                <a:solidFill>
                  <a:srgbClr val="000000"/>
                </a:solidFill>
                <a:latin typeface="Courier New" pitchFamily="1" charset="0"/>
              </a:rPr>
              <a:t>public void repaint()</a:t>
            </a:r>
          </a:p>
        </p:txBody>
      </p:sp>
      <p:sp>
        <p:nvSpPr>
          <p:cNvPr id="20515" name="Line 80"/>
          <p:cNvSpPr>
            <a:spLocks noChangeShapeType="1"/>
          </p:cNvSpPr>
          <p:nvPr/>
        </p:nvSpPr>
        <p:spPr bwMode="auto">
          <a:xfrm flipH="1">
            <a:off x="5773558" y="1528055"/>
            <a:ext cx="1460500" cy="330200"/>
          </a:xfrm>
          <a:prstGeom prst="line">
            <a:avLst/>
          </a:prstGeom>
          <a:noFill/>
          <a:ln w="190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36" name="Oval 11"/>
          <p:cNvSpPr>
            <a:spLocks noChangeArrowheads="1"/>
          </p:cNvSpPr>
          <p:nvPr/>
        </p:nvSpPr>
        <p:spPr bwMode="auto">
          <a:xfrm>
            <a:off x="2421552" y="5958948"/>
            <a:ext cx="1744662" cy="776287"/>
          </a:xfrm>
          <a:prstGeom prst="ellipse">
            <a:avLst/>
          </a:prstGeom>
          <a:noFill/>
          <a:ln w="1905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2400" dirty="0" err="1" smtClean="0">
                <a:solidFill>
                  <a:srgbClr val="CC3300"/>
                </a:solidFill>
                <a:latin typeface="Times" pitchFamily="1" charset="0"/>
              </a:rPr>
              <a:t>Spampede</a:t>
            </a:r>
            <a:endParaRPr lang="en-US" altLang="en-US" sz="1800" dirty="0" smtClean="0">
              <a:solidFill>
                <a:srgbClr val="CC3300"/>
              </a:solidFill>
              <a:latin typeface="Times" pitchFamily="1" charset="0"/>
            </a:endParaRPr>
          </a:p>
        </p:txBody>
      </p:sp>
      <p:sp>
        <p:nvSpPr>
          <p:cNvPr id="37" name="Line 14"/>
          <p:cNvSpPr>
            <a:spLocks noChangeShapeType="1"/>
          </p:cNvSpPr>
          <p:nvPr/>
        </p:nvSpPr>
        <p:spPr bwMode="auto">
          <a:xfrm>
            <a:off x="2160496" y="6025528"/>
            <a:ext cx="261056" cy="135731"/>
          </a:xfrm>
          <a:prstGeom prst="line">
            <a:avLst/>
          </a:prstGeom>
          <a:noFill/>
          <a:ln w="28575">
            <a:solidFill>
              <a:schemeClr val="tx1"/>
            </a:solidFill>
            <a:round/>
            <a:headEnd/>
            <a:tailEnd type="triangle" w="med" len="sm"/>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Tree>
    <p:extLst>
      <p:ext uri="{BB962C8B-B14F-4D97-AF65-F5344CB8AC3E}">
        <p14:creationId xmlns:p14="http://schemas.microsoft.com/office/powerpoint/2010/main" val="3306808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980"/>
          <a:stretch/>
        </p:blipFill>
        <p:spPr>
          <a:xfrm>
            <a:off x="1731875" y="893361"/>
            <a:ext cx="5811061" cy="5749670"/>
          </a:xfrm>
          <a:prstGeom prst="rect">
            <a:avLst/>
          </a:prstGeom>
        </p:spPr>
      </p:pic>
      <p:sp>
        <p:nvSpPr>
          <p:cNvPr id="21507" name="Text Box 5"/>
          <p:cNvSpPr txBox="1">
            <a:spLocks noChangeArrowheads="1"/>
          </p:cNvSpPr>
          <p:nvPr/>
        </p:nvSpPr>
        <p:spPr bwMode="auto">
          <a:xfrm>
            <a:off x="123208" y="45156"/>
            <a:ext cx="5930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3600" dirty="0" err="1" smtClean="0">
                <a:solidFill>
                  <a:srgbClr val="000000"/>
                </a:solidFill>
                <a:latin typeface="Cambria" panose="02040503050406030204" pitchFamily="18" charset="0"/>
                <a:ea typeface="Calibri" pitchFamily="34" charset="0"/>
                <a:cs typeface="Calibri" pitchFamily="34" charset="0"/>
              </a:rPr>
              <a:t>Spampede</a:t>
            </a:r>
            <a:r>
              <a:rPr lang="en-US" altLang="en-US" sz="3600" dirty="0" smtClean="0">
                <a:solidFill>
                  <a:srgbClr val="000000"/>
                </a:solidFill>
                <a:latin typeface="Cambria" panose="02040503050406030204" pitchFamily="18" charset="0"/>
                <a:ea typeface="Calibri" pitchFamily="34" charset="0"/>
                <a:cs typeface="Calibri" pitchFamily="34" charset="0"/>
              </a:rPr>
              <a:t>, </a:t>
            </a:r>
            <a:r>
              <a:rPr lang="en-US" altLang="en-US" sz="3600" i="1" dirty="0" smtClean="0">
                <a:solidFill>
                  <a:srgbClr val="000000"/>
                </a:solidFill>
                <a:latin typeface="Cambria" panose="02040503050406030204" pitchFamily="18" charset="0"/>
                <a:ea typeface="Calibri" pitchFamily="34" charset="0"/>
                <a:cs typeface="Calibri" pitchFamily="34" charset="0"/>
              </a:rPr>
              <a:t>as provided</a:t>
            </a:r>
            <a:r>
              <a:rPr lang="en-US" altLang="en-US" sz="3600" dirty="0" smtClean="0">
                <a:solidFill>
                  <a:srgbClr val="000000"/>
                </a:solidFill>
                <a:latin typeface="Cambria" panose="02040503050406030204" pitchFamily="18" charset="0"/>
                <a:ea typeface="Calibri" pitchFamily="34" charset="0"/>
                <a:cs typeface="Calibri" pitchFamily="34" charset="0"/>
              </a:rPr>
              <a:t>...</a:t>
            </a:r>
          </a:p>
        </p:txBody>
      </p:sp>
      <p:sp>
        <p:nvSpPr>
          <p:cNvPr id="21508" name="Text Box 13"/>
          <p:cNvSpPr txBox="1">
            <a:spLocks noChangeArrowheads="1"/>
          </p:cNvSpPr>
          <p:nvPr/>
        </p:nvSpPr>
        <p:spPr bwMode="auto">
          <a:xfrm>
            <a:off x="710231" y="4423657"/>
            <a:ext cx="1066800" cy="304800"/>
          </a:xfrm>
          <a:prstGeom prst="rect">
            <a:avLst/>
          </a:prstGeom>
          <a:solidFill>
            <a:schemeClr val="bg1"/>
          </a:solidFill>
          <a:ln w="12700">
            <a:solidFill>
              <a:srgbClr val="C00000"/>
            </a:solidFill>
            <a:miter lim="800000"/>
            <a:headEnd/>
            <a:tailEnd/>
          </a:ln>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400" b="1" dirty="0" smtClean="0">
                <a:solidFill>
                  <a:srgbClr val="000000"/>
                </a:solidFill>
                <a:latin typeface="Calibri" pitchFamily="34" charset="0"/>
                <a:ea typeface="Calibri" pitchFamily="34" charset="0"/>
                <a:cs typeface="Calibri" pitchFamily="34" charset="0"/>
              </a:rPr>
              <a:t>(</a:t>
            </a:r>
            <a:r>
              <a:rPr lang="en-US" altLang="en-US" sz="1400" b="1" dirty="0" smtClean="0">
                <a:solidFill>
                  <a:srgbClr val="000000"/>
                </a:solidFill>
                <a:latin typeface="Calibri" pitchFamily="34" charset="0"/>
                <a:ea typeface="Calibri" pitchFamily="34" charset="0"/>
                <a:cs typeface="Calibri" pitchFamily="34" charset="0"/>
              </a:rPr>
              <a:t>100,300</a:t>
            </a:r>
            <a:r>
              <a:rPr lang="en-US" altLang="en-US" sz="1400" b="1" dirty="0" smtClean="0">
                <a:solidFill>
                  <a:srgbClr val="000000"/>
                </a:solidFill>
                <a:latin typeface="Calibri" pitchFamily="34" charset="0"/>
                <a:ea typeface="Calibri" pitchFamily="34" charset="0"/>
                <a:cs typeface="Calibri" pitchFamily="34" charset="0"/>
              </a:rPr>
              <a:t>)</a:t>
            </a:r>
          </a:p>
        </p:txBody>
      </p:sp>
      <p:sp>
        <p:nvSpPr>
          <p:cNvPr id="21509" name="Text Box 13"/>
          <p:cNvSpPr txBox="1">
            <a:spLocks noChangeArrowheads="1"/>
          </p:cNvSpPr>
          <p:nvPr/>
        </p:nvSpPr>
        <p:spPr bwMode="auto">
          <a:xfrm>
            <a:off x="1313261" y="2297201"/>
            <a:ext cx="990600" cy="304800"/>
          </a:xfrm>
          <a:prstGeom prst="rect">
            <a:avLst/>
          </a:prstGeom>
          <a:solidFill>
            <a:schemeClr val="bg1"/>
          </a:solidFill>
          <a:ln w="12700">
            <a:solidFill>
              <a:srgbClr val="C00000"/>
            </a:solidFill>
            <a:miter lim="800000"/>
            <a:headEnd/>
            <a:tailEnd/>
          </a:ln>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400" b="1" dirty="0" smtClean="0">
                <a:solidFill>
                  <a:srgbClr val="000000"/>
                </a:solidFill>
                <a:latin typeface="Calibri" pitchFamily="34" charset="0"/>
                <a:ea typeface="Calibri" pitchFamily="34" charset="0"/>
                <a:cs typeface="Calibri" pitchFamily="34" charset="0"/>
              </a:rPr>
              <a:t>(42,142)</a:t>
            </a:r>
            <a:endParaRPr lang="en-US" altLang="en-US" sz="1400" b="1" dirty="0" smtClean="0">
              <a:solidFill>
                <a:srgbClr val="000000"/>
              </a:solidFill>
              <a:latin typeface="Calibri" pitchFamily="34" charset="0"/>
              <a:ea typeface="Calibri" pitchFamily="34" charset="0"/>
              <a:cs typeface="Calibri" pitchFamily="34" charset="0"/>
            </a:endParaRPr>
          </a:p>
        </p:txBody>
      </p:sp>
      <p:cxnSp>
        <p:nvCxnSpPr>
          <p:cNvPr id="21510" name="Straight Arrow Connector 12"/>
          <p:cNvCxnSpPr>
            <a:cxnSpLocks noChangeShapeType="1"/>
            <a:stCxn id="21509" idx="2"/>
          </p:cNvCxnSpPr>
          <p:nvPr/>
        </p:nvCxnSpPr>
        <p:spPr bwMode="auto">
          <a:xfrm>
            <a:off x="1808561" y="2602001"/>
            <a:ext cx="346428" cy="649287"/>
          </a:xfrm>
          <a:prstGeom prst="straightConnector1">
            <a:avLst/>
          </a:prstGeom>
          <a:noFill/>
          <a:ln w="127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21511" name="Straight Arrow Connector 13"/>
          <p:cNvCxnSpPr>
            <a:cxnSpLocks noChangeShapeType="1"/>
          </p:cNvCxnSpPr>
          <p:nvPr/>
        </p:nvCxnSpPr>
        <p:spPr bwMode="auto">
          <a:xfrm>
            <a:off x="1777031" y="4576057"/>
            <a:ext cx="903375" cy="152400"/>
          </a:xfrm>
          <a:prstGeom prst="straightConnector1">
            <a:avLst/>
          </a:prstGeom>
          <a:noFill/>
          <a:ln w="127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1512" name="Rectangle 16"/>
          <p:cNvSpPr>
            <a:spLocks noChangeArrowheads="1"/>
          </p:cNvSpPr>
          <p:nvPr/>
        </p:nvSpPr>
        <p:spPr bwMode="auto">
          <a:xfrm>
            <a:off x="4534606" y="5468937"/>
            <a:ext cx="1006475" cy="36988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b="1" smtClean="0">
                <a:solidFill>
                  <a:srgbClr val="C00000"/>
                </a:solidFill>
                <a:latin typeface="Calibri" pitchFamily="34" charset="0"/>
                <a:ea typeface="Calibri" pitchFamily="34" charset="0"/>
                <a:cs typeface="Calibri" pitchFamily="34" charset="0"/>
              </a:rPr>
              <a:t>message</a:t>
            </a:r>
          </a:p>
        </p:txBody>
      </p:sp>
      <p:cxnSp>
        <p:nvCxnSpPr>
          <p:cNvPr id="21513" name="Straight Arrow Connector 17"/>
          <p:cNvCxnSpPr>
            <a:cxnSpLocks noChangeShapeType="1"/>
            <a:stCxn id="21512" idx="2"/>
          </p:cNvCxnSpPr>
          <p:nvPr/>
        </p:nvCxnSpPr>
        <p:spPr bwMode="auto">
          <a:xfrm flipH="1">
            <a:off x="3912306" y="5838825"/>
            <a:ext cx="1125538" cy="574675"/>
          </a:xfrm>
          <a:prstGeom prst="straightConnector1">
            <a:avLst/>
          </a:prstGeom>
          <a:noFill/>
          <a:ln w="127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1514" name="Rectangle 20"/>
          <p:cNvSpPr>
            <a:spLocks noChangeArrowheads="1"/>
          </p:cNvSpPr>
          <p:nvPr/>
        </p:nvSpPr>
        <p:spPr bwMode="auto">
          <a:xfrm>
            <a:off x="4961752" y="4813469"/>
            <a:ext cx="1227523" cy="369332"/>
          </a:xfrm>
          <a:prstGeom prst="rect">
            <a:avLst/>
          </a:prstGeom>
          <a:solidFill>
            <a:schemeClr val="bg1"/>
          </a:solidFill>
          <a:ln w="9525">
            <a:solidFill>
              <a:srgbClr val="C00000"/>
            </a:solidFill>
            <a:miter lim="800000"/>
            <a:headEnd/>
            <a:tailEnd/>
          </a:ln>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b="1" dirty="0" smtClean="0">
                <a:solidFill>
                  <a:srgbClr val="C00000"/>
                </a:solidFill>
                <a:latin typeface="Calibri" pitchFamily="34" charset="0"/>
                <a:ea typeface="Calibri" pitchFamily="34" charset="0"/>
                <a:cs typeface="Calibri" pitchFamily="34" charset="0"/>
              </a:rPr>
              <a:t>Arc Man?</a:t>
            </a:r>
            <a:endParaRPr lang="en-US" altLang="en-US" sz="1800" b="1" dirty="0" smtClean="0">
              <a:solidFill>
                <a:srgbClr val="C00000"/>
              </a:solidFill>
              <a:latin typeface="Calibri" pitchFamily="34" charset="0"/>
              <a:ea typeface="Calibri" pitchFamily="34" charset="0"/>
              <a:cs typeface="Calibri" pitchFamily="34" charset="0"/>
            </a:endParaRPr>
          </a:p>
        </p:txBody>
      </p:sp>
      <p:cxnSp>
        <p:nvCxnSpPr>
          <p:cNvPr id="21515" name="Straight Arrow Connector 21"/>
          <p:cNvCxnSpPr>
            <a:cxnSpLocks noChangeShapeType="1"/>
            <a:stCxn id="21514" idx="1"/>
          </p:cNvCxnSpPr>
          <p:nvPr/>
        </p:nvCxnSpPr>
        <p:spPr bwMode="auto">
          <a:xfrm flipH="1" flipV="1">
            <a:off x="4534606" y="4728457"/>
            <a:ext cx="427146" cy="269678"/>
          </a:xfrm>
          <a:prstGeom prst="straightConnector1">
            <a:avLst/>
          </a:prstGeom>
          <a:noFill/>
          <a:ln w="127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1516" name="Rectangle 24"/>
          <p:cNvSpPr>
            <a:spLocks noChangeArrowheads="1"/>
          </p:cNvSpPr>
          <p:nvPr/>
        </p:nvSpPr>
        <p:spPr bwMode="auto">
          <a:xfrm>
            <a:off x="6574898" y="1752600"/>
            <a:ext cx="931862" cy="369888"/>
          </a:xfrm>
          <a:prstGeom prst="rect">
            <a:avLst/>
          </a:prstGeom>
          <a:solidFill>
            <a:schemeClr val="bg1"/>
          </a:solidFill>
          <a:ln w="9525">
            <a:solidFill>
              <a:srgbClr val="C00000"/>
            </a:solidFill>
            <a:miter lim="800000"/>
            <a:headEnd/>
            <a:tailEnd/>
          </a:ln>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b="1" smtClean="0">
                <a:solidFill>
                  <a:srgbClr val="C00000"/>
                </a:solidFill>
                <a:latin typeface="Calibri" pitchFamily="34" charset="0"/>
                <a:ea typeface="Calibri" pitchFamily="34" charset="0"/>
                <a:cs typeface="Calibri" pitchFamily="34" charset="0"/>
              </a:rPr>
              <a:t>Buttons</a:t>
            </a:r>
          </a:p>
        </p:txBody>
      </p:sp>
      <p:cxnSp>
        <p:nvCxnSpPr>
          <p:cNvPr id="21517" name="Straight Arrow Connector 25"/>
          <p:cNvCxnSpPr>
            <a:cxnSpLocks noChangeShapeType="1"/>
          </p:cNvCxnSpPr>
          <p:nvPr/>
        </p:nvCxnSpPr>
        <p:spPr bwMode="auto">
          <a:xfrm flipH="1" flipV="1">
            <a:off x="5850998" y="1774825"/>
            <a:ext cx="722312" cy="171450"/>
          </a:xfrm>
          <a:prstGeom prst="straightConnector1">
            <a:avLst/>
          </a:prstGeom>
          <a:noFill/>
          <a:ln w="127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1" name="Rectangle 24"/>
          <p:cNvSpPr>
            <a:spLocks noChangeArrowheads="1"/>
          </p:cNvSpPr>
          <p:nvPr/>
        </p:nvSpPr>
        <p:spPr bwMode="auto">
          <a:xfrm>
            <a:off x="5665825" y="5838825"/>
            <a:ext cx="1757890" cy="646331"/>
          </a:xfrm>
          <a:prstGeom prst="rect">
            <a:avLst/>
          </a:prstGeom>
          <a:solidFill>
            <a:srgbClr val="FFCCCC"/>
          </a:solidFill>
          <a:ln w="9525">
            <a:noFill/>
            <a:miter lim="800000"/>
            <a:headEnd/>
            <a:tailEnd/>
          </a:ln>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b="1" dirty="0" smtClean="0">
                <a:solidFill>
                  <a:srgbClr val="C00000"/>
                </a:solidFill>
                <a:latin typeface="Calibri" pitchFamily="34" charset="0"/>
                <a:ea typeface="Calibri" pitchFamily="34" charset="0"/>
                <a:cs typeface="Calibri" pitchFamily="34" charset="0"/>
              </a:rPr>
              <a:t>Panel/drawing canvas</a:t>
            </a:r>
            <a:endParaRPr lang="en-US" altLang="en-US" sz="1800" b="1" dirty="0" smtClean="0">
              <a:solidFill>
                <a:srgbClr val="C00000"/>
              </a:solidFill>
              <a:latin typeface="Calibri" pitchFamily="34" charset="0"/>
              <a:ea typeface="Calibri" pitchFamily="34" charset="0"/>
              <a:cs typeface="Calibri" pitchFamily="34" charset="0"/>
            </a:endParaRPr>
          </a:p>
        </p:txBody>
      </p:sp>
      <p:sp>
        <p:nvSpPr>
          <p:cNvPr id="25" name="Rectangle 24"/>
          <p:cNvSpPr>
            <a:spLocks noChangeArrowheads="1"/>
          </p:cNvSpPr>
          <p:nvPr/>
        </p:nvSpPr>
        <p:spPr bwMode="auto">
          <a:xfrm>
            <a:off x="334809" y="1227516"/>
            <a:ext cx="748924" cy="369332"/>
          </a:xfrm>
          <a:prstGeom prst="rect">
            <a:avLst/>
          </a:prstGeom>
          <a:solidFill>
            <a:schemeClr val="bg1"/>
          </a:solidFill>
          <a:ln w="9525">
            <a:solidFill>
              <a:srgbClr val="C00000"/>
            </a:solidFill>
            <a:miter lim="800000"/>
            <a:headEnd/>
            <a:tailEnd/>
          </a:ln>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b="1" dirty="0" smtClean="0">
                <a:solidFill>
                  <a:srgbClr val="C00000"/>
                </a:solidFill>
                <a:latin typeface="Calibri" pitchFamily="34" charset="0"/>
                <a:ea typeface="Calibri" pitchFamily="34" charset="0"/>
                <a:cs typeface="Calibri" pitchFamily="34" charset="0"/>
              </a:rPr>
              <a:t>Menu</a:t>
            </a:r>
            <a:endParaRPr lang="en-US" altLang="en-US" sz="1800" b="1" dirty="0" smtClean="0">
              <a:solidFill>
                <a:srgbClr val="C00000"/>
              </a:solidFill>
              <a:latin typeface="Calibri" pitchFamily="34" charset="0"/>
              <a:ea typeface="Calibri" pitchFamily="34" charset="0"/>
              <a:cs typeface="Calibri" pitchFamily="34" charset="0"/>
            </a:endParaRPr>
          </a:p>
        </p:txBody>
      </p:sp>
      <p:cxnSp>
        <p:nvCxnSpPr>
          <p:cNvPr id="26" name="Straight Arrow Connector 25"/>
          <p:cNvCxnSpPr>
            <a:cxnSpLocks noChangeShapeType="1"/>
          </p:cNvCxnSpPr>
          <p:nvPr/>
        </p:nvCxnSpPr>
        <p:spPr bwMode="auto">
          <a:xfrm flipV="1">
            <a:off x="1093302" y="1424012"/>
            <a:ext cx="683729" cy="1"/>
          </a:xfrm>
          <a:prstGeom prst="straightConnector1">
            <a:avLst/>
          </a:prstGeom>
          <a:noFill/>
          <a:ln w="12700" algn="ctr">
            <a:solidFill>
              <a:srgbClr val="C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51876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1676400" y="5791200"/>
            <a:ext cx="7086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400" dirty="0" smtClean="0">
                <a:solidFill>
                  <a:srgbClr val="000000"/>
                </a:solidFill>
                <a:latin typeface="Cambria" panose="02040503050406030204" pitchFamily="18" charset="0"/>
              </a:rPr>
              <a:t>let's take a look at the code...</a:t>
            </a:r>
          </a:p>
        </p:txBody>
      </p:sp>
    </p:spTree>
    <p:extLst>
      <p:ext uri="{BB962C8B-B14F-4D97-AF65-F5344CB8AC3E}">
        <p14:creationId xmlns:p14="http://schemas.microsoft.com/office/powerpoint/2010/main" val="4088847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41" y="259378"/>
            <a:ext cx="8228148" cy="6186577"/>
          </a:xfrm>
          <a:prstGeom prst="rect">
            <a:avLst/>
          </a:prstGeom>
        </p:spPr>
      </p:pic>
      <p:sp>
        <p:nvSpPr>
          <p:cNvPr id="4" name="TextBox 3"/>
          <p:cNvSpPr txBox="1"/>
          <p:nvPr/>
        </p:nvSpPr>
        <p:spPr>
          <a:xfrm>
            <a:off x="3352802" y="1663511"/>
            <a:ext cx="4752620" cy="646331"/>
          </a:xfrm>
          <a:prstGeom prst="rect">
            <a:avLst/>
          </a:prstGeom>
          <a:solidFill>
            <a:srgbClr val="CCECFF"/>
          </a:solidFill>
        </p:spPr>
        <p:txBody>
          <a:bodyPr wrap="square" rtlCol="0">
            <a:spAutoFit/>
          </a:bodyPr>
          <a:lstStyle/>
          <a:p>
            <a:r>
              <a:rPr lang="en-US" sz="1800" dirty="0" smtClean="0">
                <a:latin typeface="Cambria" panose="02040503050406030204" pitchFamily="18" charset="0"/>
              </a:rPr>
              <a:t>Does anyone see any </a:t>
            </a:r>
            <a:r>
              <a:rPr lang="en-US" sz="1800" b="1" dirty="0" smtClean="0">
                <a:solidFill>
                  <a:srgbClr val="0000FF"/>
                </a:solidFill>
                <a:latin typeface="Cambria" panose="02040503050406030204" pitchFamily="18" charset="0"/>
              </a:rPr>
              <a:t>new Java keywords </a:t>
            </a:r>
            <a:r>
              <a:rPr lang="en-US" sz="1800" dirty="0" smtClean="0">
                <a:latin typeface="Cambria" panose="02040503050406030204" pitchFamily="18" charset="0"/>
              </a:rPr>
              <a:t>here… ? (3-4 of them?)</a:t>
            </a:r>
            <a:endParaRPr lang="en-US" sz="1800" dirty="0">
              <a:latin typeface="Cambria" panose="02040503050406030204" pitchFamily="18" charset="0"/>
            </a:endParaRPr>
          </a:p>
        </p:txBody>
      </p:sp>
    </p:spTree>
    <p:extLst>
      <p:ext uri="{BB962C8B-B14F-4D97-AF65-F5344CB8AC3E}">
        <p14:creationId xmlns:p14="http://schemas.microsoft.com/office/powerpoint/2010/main" val="1808570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41" y="259378"/>
            <a:ext cx="8228148" cy="6186577"/>
          </a:xfrm>
          <a:prstGeom prst="rect">
            <a:avLst/>
          </a:prstGeom>
        </p:spPr>
      </p:pic>
      <p:sp>
        <p:nvSpPr>
          <p:cNvPr id="4" name="TextBox 3"/>
          <p:cNvSpPr txBox="1"/>
          <p:nvPr/>
        </p:nvSpPr>
        <p:spPr>
          <a:xfrm>
            <a:off x="3352802" y="1663511"/>
            <a:ext cx="4752620" cy="646331"/>
          </a:xfrm>
          <a:prstGeom prst="rect">
            <a:avLst/>
          </a:prstGeom>
          <a:solidFill>
            <a:srgbClr val="CCECFF"/>
          </a:solidFill>
        </p:spPr>
        <p:txBody>
          <a:bodyPr wrap="square" rtlCol="0">
            <a:spAutoFit/>
          </a:bodyPr>
          <a:lstStyle/>
          <a:p>
            <a:r>
              <a:rPr lang="en-US" sz="1800" dirty="0" smtClean="0">
                <a:latin typeface="Cambria" panose="02040503050406030204" pitchFamily="18" charset="0"/>
              </a:rPr>
              <a:t>Does anyone see any </a:t>
            </a:r>
            <a:r>
              <a:rPr lang="en-US" sz="1800" b="1" dirty="0" smtClean="0">
                <a:solidFill>
                  <a:srgbClr val="0000FF"/>
                </a:solidFill>
                <a:latin typeface="Cambria" panose="02040503050406030204" pitchFamily="18" charset="0"/>
              </a:rPr>
              <a:t>new Java keywords </a:t>
            </a:r>
            <a:r>
              <a:rPr lang="en-US" sz="1800" dirty="0" smtClean="0">
                <a:latin typeface="Cambria" panose="02040503050406030204" pitchFamily="18" charset="0"/>
              </a:rPr>
              <a:t>here… ? (3-4 of them?)</a:t>
            </a:r>
            <a:endParaRPr lang="en-US" sz="1800" dirty="0">
              <a:latin typeface="Cambria" panose="02040503050406030204" pitchFamily="18" charset="0"/>
            </a:endParaRPr>
          </a:p>
        </p:txBody>
      </p:sp>
      <p:sp>
        <p:nvSpPr>
          <p:cNvPr id="3" name="Right Arrow 2"/>
          <p:cNvSpPr/>
          <p:nvPr/>
        </p:nvSpPr>
        <p:spPr bwMode="auto">
          <a:xfrm>
            <a:off x="519289" y="1151465"/>
            <a:ext cx="575734" cy="466889"/>
          </a:xfrm>
          <a:prstGeom prst="rightArrow">
            <a:avLst/>
          </a:prstGeom>
          <a:solidFill>
            <a:srgbClr val="CC00CC"/>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
        <p:nvSpPr>
          <p:cNvPr id="5" name="Right Arrow 4"/>
          <p:cNvSpPr/>
          <p:nvPr/>
        </p:nvSpPr>
        <p:spPr bwMode="auto">
          <a:xfrm>
            <a:off x="451556" y="2545642"/>
            <a:ext cx="575734" cy="466889"/>
          </a:xfrm>
          <a:prstGeom prst="rightArrow">
            <a:avLst/>
          </a:prstGeom>
          <a:solidFill>
            <a:srgbClr val="CC00CC"/>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
        <p:nvSpPr>
          <p:cNvPr id="6" name="Right Arrow 5"/>
          <p:cNvSpPr/>
          <p:nvPr/>
        </p:nvSpPr>
        <p:spPr bwMode="auto">
          <a:xfrm>
            <a:off x="2112628" y="4629168"/>
            <a:ext cx="575734" cy="466889"/>
          </a:xfrm>
          <a:prstGeom prst="rightArrow">
            <a:avLst/>
          </a:prstGeom>
          <a:solidFill>
            <a:srgbClr val="CC00CC"/>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
        <p:nvSpPr>
          <p:cNvPr id="7" name="Right Arrow 6"/>
          <p:cNvSpPr/>
          <p:nvPr/>
        </p:nvSpPr>
        <p:spPr bwMode="auto">
          <a:xfrm rot="5400000">
            <a:off x="1629225" y="502354"/>
            <a:ext cx="575734" cy="466889"/>
          </a:xfrm>
          <a:prstGeom prst="rightArrow">
            <a:avLst/>
          </a:prstGeom>
          <a:solidFill>
            <a:srgbClr val="CC00CC"/>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
        <p:nvSpPr>
          <p:cNvPr id="8" name="TextBox 7"/>
          <p:cNvSpPr txBox="1"/>
          <p:nvPr/>
        </p:nvSpPr>
        <p:spPr>
          <a:xfrm>
            <a:off x="1728804" y="4570226"/>
            <a:ext cx="564444" cy="584775"/>
          </a:xfrm>
          <a:prstGeom prst="rect">
            <a:avLst/>
          </a:prstGeom>
          <a:solidFill>
            <a:srgbClr val="CC00CC"/>
          </a:solidFill>
        </p:spPr>
        <p:txBody>
          <a:bodyPr wrap="square" rtlCol="0">
            <a:spAutoFit/>
          </a:bodyPr>
          <a:lstStyle/>
          <a:p>
            <a:r>
              <a:rPr lang="en-US" sz="3200" b="1" dirty="0" smtClean="0">
                <a:solidFill>
                  <a:schemeClr val="bg1"/>
                </a:solidFill>
                <a:latin typeface="Calibri" panose="020F0502020204030204" pitchFamily="34" charset="0"/>
              </a:rPr>
              <a:t>1</a:t>
            </a:r>
            <a:endParaRPr lang="en-US" sz="3200" b="1" dirty="0">
              <a:solidFill>
                <a:schemeClr val="bg1"/>
              </a:solidFill>
              <a:latin typeface="Calibri" panose="020F0502020204030204" pitchFamily="34" charset="0"/>
            </a:endParaRPr>
          </a:p>
        </p:txBody>
      </p:sp>
      <p:sp>
        <p:nvSpPr>
          <p:cNvPr id="9" name="TextBox 8"/>
          <p:cNvSpPr txBox="1"/>
          <p:nvPr/>
        </p:nvSpPr>
        <p:spPr>
          <a:xfrm>
            <a:off x="107597" y="2462999"/>
            <a:ext cx="564444" cy="584775"/>
          </a:xfrm>
          <a:prstGeom prst="rect">
            <a:avLst/>
          </a:prstGeom>
          <a:solidFill>
            <a:srgbClr val="CC00CC"/>
          </a:solidFill>
        </p:spPr>
        <p:txBody>
          <a:bodyPr wrap="square" rtlCol="0">
            <a:spAutoFit/>
          </a:bodyPr>
          <a:lstStyle/>
          <a:p>
            <a:r>
              <a:rPr lang="en-US" sz="3200" b="1" dirty="0" smtClean="0">
                <a:solidFill>
                  <a:schemeClr val="bg1"/>
                </a:solidFill>
                <a:latin typeface="Calibri" panose="020F0502020204030204" pitchFamily="34" charset="0"/>
              </a:rPr>
              <a:t>0</a:t>
            </a:r>
            <a:endParaRPr lang="en-US" sz="3200" b="1" dirty="0">
              <a:solidFill>
                <a:schemeClr val="bg1"/>
              </a:solidFill>
              <a:latin typeface="Calibri" panose="020F0502020204030204" pitchFamily="34" charset="0"/>
            </a:endParaRPr>
          </a:p>
        </p:txBody>
      </p:sp>
      <p:sp>
        <p:nvSpPr>
          <p:cNvPr id="10" name="TextBox 9"/>
          <p:cNvSpPr txBox="1"/>
          <p:nvPr/>
        </p:nvSpPr>
        <p:spPr>
          <a:xfrm>
            <a:off x="118891" y="1078736"/>
            <a:ext cx="564444" cy="584775"/>
          </a:xfrm>
          <a:prstGeom prst="rect">
            <a:avLst/>
          </a:prstGeom>
          <a:solidFill>
            <a:srgbClr val="CC00CC"/>
          </a:solidFill>
        </p:spPr>
        <p:txBody>
          <a:bodyPr wrap="square" rtlCol="0">
            <a:spAutoFit/>
          </a:bodyPr>
          <a:lstStyle/>
          <a:p>
            <a:r>
              <a:rPr lang="en-US" sz="3200" b="1" dirty="0" smtClean="0">
                <a:solidFill>
                  <a:schemeClr val="bg1"/>
                </a:solidFill>
                <a:latin typeface="Calibri" panose="020F0502020204030204" pitchFamily="34" charset="0"/>
              </a:rPr>
              <a:t>2</a:t>
            </a:r>
            <a:endParaRPr lang="en-US" sz="3200" b="1" dirty="0">
              <a:solidFill>
                <a:schemeClr val="bg1"/>
              </a:solidFill>
              <a:latin typeface="Calibri" panose="020F0502020204030204" pitchFamily="34" charset="0"/>
            </a:endParaRPr>
          </a:p>
        </p:txBody>
      </p:sp>
      <p:sp>
        <p:nvSpPr>
          <p:cNvPr id="11" name="TextBox 10"/>
          <p:cNvSpPr txBox="1"/>
          <p:nvPr/>
        </p:nvSpPr>
        <p:spPr>
          <a:xfrm>
            <a:off x="1634870" y="34514"/>
            <a:ext cx="564444" cy="584775"/>
          </a:xfrm>
          <a:prstGeom prst="rect">
            <a:avLst/>
          </a:prstGeom>
          <a:solidFill>
            <a:srgbClr val="CC00CC"/>
          </a:solidFill>
        </p:spPr>
        <p:txBody>
          <a:bodyPr wrap="square" rtlCol="0">
            <a:spAutoFit/>
          </a:bodyPr>
          <a:lstStyle/>
          <a:p>
            <a:r>
              <a:rPr lang="en-US" sz="3200" b="1" dirty="0" smtClean="0">
                <a:solidFill>
                  <a:schemeClr val="bg1"/>
                </a:solidFill>
                <a:latin typeface="Calibri" panose="020F0502020204030204" pitchFamily="34" charset="0"/>
              </a:rPr>
              <a:t>3</a:t>
            </a:r>
            <a:endParaRPr lang="en-US" sz="3200" b="1" dirty="0">
              <a:solidFill>
                <a:schemeClr val="bg1"/>
              </a:solidFill>
              <a:latin typeface="Calibri" panose="020F0502020204030204" pitchFamily="34" charset="0"/>
            </a:endParaRPr>
          </a:p>
        </p:txBody>
      </p:sp>
      <p:sp>
        <p:nvSpPr>
          <p:cNvPr id="12" name="TextBox 11"/>
          <p:cNvSpPr txBox="1"/>
          <p:nvPr/>
        </p:nvSpPr>
        <p:spPr>
          <a:xfrm>
            <a:off x="6495656" y="2545642"/>
            <a:ext cx="2404533" cy="584775"/>
          </a:xfrm>
          <a:prstGeom prst="rect">
            <a:avLst/>
          </a:prstGeom>
          <a:solidFill>
            <a:srgbClr val="FFCCFF"/>
          </a:solidFill>
        </p:spPr>
        <p:txBody>
          <a:bodyPr wrap="square" rtlCol="0">
            <a:spAutoFit/>
          </a:bodyPr>
          <a:lstStyle/>
          <a:p>
            <a:r>
              <a:rPr lang="en-US" dirty="0" smtClean="0">
                <a:latin typeface="Cambria" panose="02040503050406030204" pitchFamily="18" charset="0"/>
              </a:rPr>
              <a:t>visible to the class and all derived classes!</a:t>
            </a:r>
            <a:endParaRPr lang="en-US" dirty="0">
              <a:latin typeface="Cambria" panose="02040503050406030204" pitchFamily="18" charset="0"/>
            </a:endParaRPr>
          </a:p>
        </p:txBody>
      </p:sp>
      <p:sp>
        <p:nvSpPr>
          <p:cNvPr id="13" name="TextBox 12"/>
          <p:cNvSpPr txBox="1"/>
          <p:nvPr/>
        </p:nvSpPr>
        <p:spPr>
          <a:xfrm>
            <a:off x="5729112" y="3465687"/>
            <a:ext cx="2632331" cy="830997"/>
          </a:xfrm>
          <a:prstGeom prst="rect">
            <a:avLst/>
          </a:prstGeom>
          <a:solidFill>
            <a:srgbClr val="FFCCFF"/>
          </a:solidFill>
        </p:spPr>
        <p:txBody>
          <a:bodyPr wrap="square" rtlCol="0">
            <a:spAutoFit/>
          </a:bodyPr>
          <a:lstStyle/>
          <a:p>
            <a:r>
              <a:rPr lang="en-US" b="1" dirty="0" smtClean="0">
                <a:latin typeface="Cambria" panose="02040503050406030204" pitchFamily="18" charset="0"/>
              </a:rPr>
              <a:t>default</a:t>
            </a:r>
            <a:r>
              <a:rPr lang="en-US" dirty="0" smtClean="0">
                <a:latin typeface="Cambria" panose="02040503050406030204" pitchFamily="18" charset="0"/>
              </a:rPr>
              <a:t> is also visible to the class and all derived classes (called </a:t>
            </a:r>
            <a:r>
              <a:rPr lang="en-US" i="1" dirty="0" smtClean="0">
                <a:latin typeface="Cambria" panose="02040503050406030204" pitchFamily="18" charset="0"/>
              </a:rPr>
              <a:t>package</a:t>
            </a:r>
            <a:r>
              <a:rPr lang="en-US" dirty="0" smtClean="0">
                <a:latin typeface="Cambria" panose="02040503050406030204" pitchFamily="18" charset="0"/>
              </a:rPr>
              <a:t> visibility)</a:t>
            </a:r>
            <a:endParaRPr lang="en-US" dirty="0">
              <a:latin typeface="Cambria" panose="02040503050406030204" pitchFamily="18" charset="0"/>
            </a:endParaRPr>
          </a:p>
        </p:txBody>
      </p:sp>
    </p:spTree>
    <p:extLst>
      <p:ext uri="{BB962C8B-B14F-4D97-AF65-F5344CB8AC3E}">
        <p14:creationId xmlns:p14="http://schemas.microsoft.com/office/powerpoint/2010/main" val="4062803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7520"/>
          <a:stretch/>
        </p:blipFill>
        <p:spPr>
          <a:xfrm>
            <a:off x="672041" y="4436533"/>
            <a:ext cx="8228148" cy="2009422"/>
          </a:xfrm>
          <a:prstGeom prst="rect">
            <a:avLst/>
          </a:prstGeom>
        </p:spPr>
      </p:pic>
      <p:sp>
        <p:nvSpPr>
          <p:cNvPr id="4" name="TextBox 3"/>
          <p:cNvSpPr txBox="1"/>
          <p:nvPr/>
        </p:nvSpPr>
        <p:spPr>
          <a:xfrm>
            <a:off x="970844" y="263688"/>
            <a:ext cx="7236178" cy="738664"/>
          </a:xfrm>
          <a:prstGeom prst="rect">
            <a:avLst/>
          </a:prstGeom>
          <a:solidFill>
            <a:schemeClr val="bg1"/>
          </a:solidFill>
        </p:spPr>
        <p:txBody>
          <a:bodyPr wrap="square" rtlCol="0">
            <a:spAutoFit/>
          </a:bodyPr>
          <a:lstStyle/>
          <a:p>
            <a:r>
              <a:rPr lang="en-US" sz="4200" i="1" dirty="0" err="1" smtClean="0">
                <a:latin typeface="Cambria" panose="02040503050406030204" pitchFamily="18" charset="0"/>
              </a:rPr>
              <a:t>Dursley</a:t>
            </a:r>
            <a:r>
              <a:rPr lang="en-US" sz="4200" dirty="0" smtClean="0">
                <a:latin typeface="Cambria" panose="02040503050406030204" pitchFamily="18" charset="0"/>
              </a:rPr>
              <a:t> design:  </a:t>
            </a:r>
            <a:r>
              <a:rPr lang="en-US" sz="4200" b="1" dirty="0" smtClean="0">
                <a:latin typeface="Cambria" panose="02040503050406030204" pitchFamily="18" charset="0"/>
              </a:rPr>
              <a:t>Avoid magic! </a:t>
            </a:r>
            <a:endParaRPr lang="en-US" sz="4200" b="1" dirty="0">
              <a:latin typeface="Cambria" panose="02040503050406030204" pitchFamily="18" charset="0"/>
            </a:endParaRPr>
          </a:p>
        </p:txBody>
      </p:sp>
      <p:pic>
        <p:nvPicPr>
          <p:cNvPr id="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489" y="1632481"/>
            <a:ext cx="1897063"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6793089" y="3896256"/>
            <a:ext cx="1676400" cy="276225"/>
          </a:xfrm>
          <a:prstGeom prst="rect">
            <a:avLst/>
          </a:prstGeom>
          <a:solidFill>
            <a:srgbClr val="CCFFCC"/>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defRPr/>
            </a:pPr>
            <a:r>
              <a:rPr lang="en-US" sz="1200" dirty="0" smtClean="0">
                <a:solidFill>
                  <a:srgbClr val="000000"/>
                </a:solidFill>
                <a:latin typeface="Calibri" pitchFamily="34" charset="0"/>
                <a:cs typeface="Calibri" pitchFamily="34" charset="0"/>
              </a:rPr>
              <a:t>even Prof. B. agrees...</a:t>
            </a:r>
          </a:p>
        </p:txBody>
      </p:sp>
      <p:sp>
        <p:nvSpPr>
          <p:cNvPr id="7" name="Text Box 15"/>
          <p:cNvSpPr txBox="1">
            <a:spLocks noChangeArrowheads="1"/>
          </p:cNvSpPr>
          <p:nvPr/>
        </p:nvSpPr>
        <p:spPr bwMode="auto">
          <a:xfrm>
            <a:off x="1350668" y="3065993"/>
            <a:ext cx="4089400" cy="830263"/>
          </a:xfrm>
          <a:prstGeom prst="rect">
            <a:avLst/>
          </a:prstGeom>
          <a:solidFill>
            <a:srgbClr val="CCFFCC"/>
          </a:solidFill>
          <a:ln>
            <a:noFill/>
          </a:ln>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dirty="0" smtClean="0">
                <a:solidFill>
                  <a:srgbClr val="000000"/>
                </a:solidFill>
                <a:latin typeface="Calibri" panose="020F0502020204030204" pitchFamily="34" charset="0"/>
              </a:rPr>
              <a:t>Data </a:t>
            </a:r>
            <a:r>
              <a:rPr lang="en-US" altLang="en-US" b="1" u="sng" dirty="0" smtClean="0">
                <a:solidFill>
                  <a:srgbClr val="000000"/>
                </a:solidFill>
                <a:latin typeface="Calibri" panose="020F0502020204030204" pitchFamily="34" charset="0"/>
              </a:rPr>
              <a:t>constants</a:t>
            </a:r>
            <a:r>
              <a:rPr lang="en-US" altLang="en-US" dirty="0" smtClean="0">
                <a:solidFill>
                  <a:srgbClr val="000000"/>
                </a:solidFill>
                <a:latin typeface="Calibri" panose="020F0502020204030204" pitchFamily="34" charset="0"/>
              </a:rPr>
              <a:t> make code easier to read and modify, e.g.,</a:t>
            </a:r>
          </a:p>
        </p:txBody>
      </p:sp>
      <p:sp>
        <p:nvSpPr>
          <p:cNvPr id="23" name="Rectangle 1"/>
          <p:cNvSpPr>
            <a:spLocks noChangeArrowheads="1"/>
          </p:cNvSpPr>
          <p:nvPr/>
        </p:nvSpPr>
        <p:spPr bwMode="auto">
          <a:xfrm>
            <a:off x="1919551" y="1002352"/>
            <a:ext cx="5338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dirty="0" smtClean="0">
                <a:solidFill>
                  <a:srgbClr val="000000"/>
                </a:solidFill>
                <a:latin typeface="Calibri" panose="020F0502020204030204" pitchFamily="34" charset="0"/>
              </a:rPr>
              <a:t>magic numbers, magic strings, magic stuff in general… </a:t>
            </a:r>
          </a:p>
        </p:txBody>
      </p:sp>
      <p:sp>
        <p:nvSpPr>
          <p:cNvPr id="3" name="Down Arrow 2"/>
          <p:cNvSpPr/>
          <p:nvPr/>
        </p:nvSpPr>
        <p:spPr bwMode="auto">
          <a:xfrm>
            <a:off x="3687468" y="3800037"/>
            <a:ext cx="801512" cy="925689"/>
          </a:xfrm>
          <a:prstGeom prst="downArrow">
            <a:avLst/>
          </a:prstGeom>
          <a:solidFill>
            <a:srgbClr val="CCFFC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
        <p:nvSpPr>
          <p:cNvPr id="24" name="Right Arrow 23"/>
          <p:cNvSpPr/>
          <p:nvPr/>
        </p:nvSpPr>
        <p:spPr bwMode="auto">
          <a:xfrm>
            <a:off x="2112628" y="4629168"/>
            <a:ext cx="575734" cy="466889"/>
          </a:xfrm>
          <a:prstGeom prst="rightArrow">
            <a:avLst/>
          </a:prstGeom>
          <a:solidFill>
            <a:srgbClr val="CC00CC"/>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Tree>
    <p:extLst>
      <p:ext uri="{BB962C8B-B14F-4D97-AF65-F5344CB8AC3E}">
        <p14:creationId xmlns:p14="http://schemas.microsoft.com/office/powerpoint/2010/main" val="2892428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8724" y="159585"/>
            <a:ext cx="8038071" cy="646331"/>
          </a:xfrm>
          <a:prstGeom prst="rect">
            <a:avLst/>
          </a:prstGeom>
          <a:noFill/>
        </p:spPr>
        <p:txBody>
          <a:bodyPr wrap="square" rtlCol="0">
            <a:spAutoFit/>
          </a:bodyPr>
          <a:lstStyle/>
          <a:p>
            <a:r>
              <a:rPr lang="en-US" sz="3600" dirty="0" smtClean="0">
                <a:latin typeface="Cambria" panose="02040503050406030204" pitchFamily="18" charset="0"/>
              </a:rPr>
              <a:t>Claremont Robotics ~ </a:t>
            </a:r>
            <a:r>
              <a:rPr lang="en-US" sz="3600" i="1" dirty="0" smtClean="0">
                <a:latin typeface="Cambria" panose="02040503050406030204" pitchFamily="18" charset="0"/>
              </a:rPr>
              <a:t>thank you</a:t>
            </a:r>
            <a:r>
              <a:rPr lang="en-US" sz="3600" dirty="0" smtClean="0">
                <a:latin typeface="Cambria" panose="02040503050406030204" pitchFamily="18" charset="0"/>
              </a:rPr>
              <a:t>!</a:t>
            </a:r>
            <a:endParaRPr lang="en-US" sz="3600" dirty="0">
              <a:latin typeface="Cambria" panose="02040503050406030204" pitchFamily="18" charset="0"/>
            </a:endParaRP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9291" y="1316569"/>
            <a:ext cx="7067550" cy="2362200"/>
          </a:xfrm>
          <a:prstGeom prst="rect">
            <a:avLst/>
          </a:prstGeom>
          <a:ln>
            <a:solidFill>
              <a:srgbClr val="0000FF"/>
            </a:solidFill>
          </a:ln>
        </p:spPr>
      </p:pic>
      <p:pic>
        <p:nvPicPr>
          <p:cNvPr id="8" name="Picture 7"/>
          <p:cNvPicPr>
            <a:picLocks noChangeAspect="1"/>
          </p:cNvPicPr>
          <p:nvPr/>
        </p:nvPicPr>
        <p:blipFill rotWithShape="1">
          <a:blip r:embed="rId17">
            <a:extLst>
              <a:ext uri="{28A0092B-C50C-407E-A947-70E740481C1C}">
                <a14:useLocalDpi xmlns:a14="http://schemas.microsoft.com/office/drawing/2010/main" val="0"/>
              </a:ext>
            </a:extLst>
          </a:blip>
          <a:srcRect b="36318"/>
          <a:stretch/>
        </p:blipFill>
        <p:spPr>
          <a:xfrm>
            <a:off x="912268" y="4014789"/>
            <a:ext cx="7718082" cy="2036057"/>
          </a:xfrm>
          <a:prstGeom prst="rect">
            <a:avLst/>
          </a:prstGeom>
          <a:ln>
            <a:solidFill>
              <a:srgbClr val="0000FF"/>
            </a:solidFill>
          </a:ln>
        </p:spPr>
      </p:pic>
      <p:sp>
        <p:nvSpPr>
          <p:cNvPr id="27" name="Text Box 100"/>
          <p:cNvSpPr txBox="1">
            <a:spLocks noChangeArrowheads="1"/>
          </p:cNvSpPr>
          <p:nvPr/>
        </p:nvSpPr>
        <p:spPr bwMode="auto">
          <a:xfrm>
            <a:off x="6265363" y="5799022"/>
            <a:ext cx="2731857" cy="553998"/>
          </a:xfrm>
          <a:prstGeom prst="rect">
            <a:avLst/>
          </a:prstGeom>
          <a:solidFill>
            <a:schemeClr val="bg1"/>
          </a:solidFill>
          <a:ln>
            <a:noFill/>
          </a:ln>
        </p:spPr>
        <p:txBody>
          <a:bodyPr wrap="squar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500" dirty="0" smtClean="0">
                <a:solidFill>
                  <a:srgbClr val="009200"/>
                </a:solidFill>
                <a:latin typeface="Calibri" pitchFamily="34" charset="0"/>
                <a:ea typeface="Calibri" pitchFamily="34" charset="0"/>
                <a:cs typeface="Calibri" pitchFamily="34" charset="0"/>
              </a:rPr>
              <a:t>I think 1:28 might be before</a:t>
            </a:r>
            <a:r>
              <a:rPr lang="en-US" altLang="en-US" sz="1500" b="1" i="1" dirty="0" smtClean="0">
                <a:solidFill>
                  <a:srgbClr val="009200"/>
                </a:solidFill>
                <a:latin typeface="Calibri" pitchFamily="34" charset="0"/>
                <a:ea typeface="Calibri" pitchFamily="34" charset="0"/>
                <a:cs typeface="Calibri" pitchFamily="34" charset="0"/>
              </a:rPr>
              <a:t> </a:t>
            </a:r>
            <a:r>
              <a:rPr lang="en-US" altLang="en-US" sz="1500" dirty="0" smtClean="0">
                <a:solidFill>
                  <a:srgbClr val="009200"/>
                </a:solidFill>
                <a:latin typeface="Calibri" pitchFamily="34" charset="0"/>
                <a:ea typeface="Calibri" pitchFamily="34" charset="0"/>
                <a:cs typeface="Calibri" pitchFamily="34" charset="0"/>
              </a:rPr>
              <a:t>even </a:t>
            </a:r>
            <a:r>
              <a:rPr lang="en-US" altLang="en-US" sz="1500" i="1" dirty="0" smtClean="0">
                <a:solidFill>
                  <a:srgbClr val="009200"/>
                </a:solidFill>
                <a:latin typeface="Calibri" pitchFamily="34" charset="0"/>
                <a:ea typeface="Calibri" pitchFamily="34" charset="0"/>
                <a:cs typeface="Calibri" pitchFamily="34" charset="0"/>
              </a:rPr>
              <a:t>mentioning</a:t>
            </a:r>
            <a:r>
              <a:rPr lang="en-US" altLang="en-US" sz="1500" dirty="0" smtClean="0">
                <a:solidFill>
                  <a:srgbClr val="009200"/>
                </a:solidFill>
                <a:latin typeface="Calibri" pitchFamily="34" charset="0"/>
                <a:ea typeface="Calibri" pitchFamily="34" charset="0"/>
                <a:cs typeface="Calibri" pitchFamily="34" charset="0"/>
              </a:rPr>
              <a:t> this?</a:t>
            </a:r>
            <a:endParaRPr lang="en-US" altLang="en-US" sz="1500" b="1" i="1" dirty="0" smtClean="0">
              <a:solidFill>
                <a:srgbClr val="009200"/>
              </a:solidFill>
              <a:latin typeface="Calibri" pitchFamily="34" charset="0"/>
              <a:ea typeface="Calibri" pitchFamily="34" charset="0"/>
              <a:cs typeface="Calibri" pitchFamily="34" charset="0"/>
            </a:endParaRPr>
          </a:p>
        </p:txBody>
      </p:sp>
      <p:grpSp>
        <p:nvGrpSpPr>
          <p:cNvPr id="13" name="Group 68"/>
          <p:cNvGrpSpPr>
            <a:grpSpLocks/>
          </p:cNvGrpSpPr>
          <p:nvPr>
            <p:custDataLst>
              <p:tags r:id="rId1"/>
            </p:custDataLst>
          </p:nvPr>
        </p:nvGrpSpPr>
        <p:grpSpPr bwMode="auto">
          <a:xfrm>
            <a:off x="8450344" y="6076021"/>
            <a:ext cx="533400" cy="533400"/>
            <a:chOff x="2928" y="1051"/>
            <a:chExt cx="840" cy="957"/>
          </a:xfrm>
        </p:grpSpPr>
        <p:sp>
          <p:nvSpPr>
            <p:cNvPr id="14" name="Freeform 69"/>
            <p:cNvSpPr>
              <a:spLocks/>
            </p:cNvSpPr>
            <p:nvPr>
              <p:custDataLst>
                <p:tags r:id="rId2"/>
              </p:custDataLst>
            </p:nvPr>
          </p:nvSpPr>
          <p:spPr bwMode="auto">
            <a:xfrm>
              <a:off x="2928" y="1759"/>
              <a:ext cx="810" cy="249"/>
            </a:xfrm>
            <a:custGeom>
              <a:avLst/>
              <a:gdLst>
                <a:gd name="T0" fmla="*/ 146 w 1048"/>
                <a:gd name="T1" fmla="*/ 21 h 250"/>
                <a:gd name="T2" fmla="*/ 251 w 1048"/>
                <a:gd name="T3" fmla="*/ 83 h 250"/>
                <a:gd name="T4" fmla="*/ 262 w 1048"/>
                <a:gd name="T5" fmla="*/ 111 h 250"/>
                <a:gd name="T6" fmla="*/ 274 w 1048"/>
                <a:gd name="T7" fmla="*/ 133 h 250"/>
                <a:gd name="T8" fmla="*/ 289 w 1048"/>
                <a:gd name="T9" fmla="*/ 174 h 250"/>
                <a:gd name="T10" fmla="*/ 206 w 1048"/>
                <a:gd name="T11" fmla="*/ 243 h 250"/>
                <a:gd name="T12" fmla="*/ 22 w 1048"/>
                <a:gd name="T13" fmla="*/ 223 h 250"/>
                <a:gd name="T14" fmla="*/ 0 w 1048"/>
                <a:gd name="T15" fmla="*/ 202 h 250"/>
                <a:gd name="T16" fmla="*/ 2 w 1048"/>
                <a:gd name="T17" fmla="*/ 168 h 250"/>
                <a:gd name="T18" fmla="*/ 26 w 1048"/>
                <a:gd name="T19" fmla="*/ 126 h 250"/>
                <a:gd name="T20" fmla="*/ 57 w 1048"/>
                <a:gd name="T21" fmla="*/ 76 h 250"/>
                <a:gd name="T22" fmla="*/ 77 w 1048"/>
                <a:gd name="T23" fmla="*/ 55 h 250"/>
                <a:gd name="T24" fmla="*/ 89 w 1048"/>
                <a:gd name="T25" fmla="*/ 28 h 250"/>
                <a:gd name="T26" fmla="*/ 104 w 1048"/>
                <a:gd name="T27" fmla="*/ 14 h 250"/>
                <a:gd name="T28" fmla="*/ 139 w 1048"/>
                <a:gd name="T29" fmla="*/ 28 h 250"/>
                <a:gd name="T30" fmla="*/ 146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endParaRPr>
            </a:p>
          </p:txBody>
        </p:sp>
        <p:sp>
          <p:nvSpPr>
            <p:cNvPr id="15" name="Oval 70"/>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6" name="Oval 71"/>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7" name="Oval 72"/>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8" name="Oval 73"/>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9" name="Oval 74"/>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 name="Oval 75"/>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1" name="Oval 76"/>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2" name="AutoShape 77"/>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3" name="Freeform 78"/>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24" name="Freeform 79"/>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25" name="Freeform 80"/>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sp>
          <p:nvSpPr>
            <p:cNvPr id="26" name="Freeform 81"/>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grpSp>
      <p:sp>
        <p:nvSpPr>
          <p:cNvPr id="11" name="Right Arrow 10"/>
          <p:cNvSpPr/>
          <p:nvPr/>
        </p:nvSpPr>
        <p:spPr bwMode="auto">
          <a:xfrm rot="5400000">
            <a:off x="4820358" y="1292578"/>
            <a:ext cx="598308" cy="383822"/>
          </a:xfrm>
          <a:prstGeom prst="rightArrow">
            <a:avLst/>
          </a:prstGeom>
          <a:solidFill>
            <a:srgbClr val="CCFFCC"/>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3708779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241300" y="981777"/>
            <a:ext cx="849153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endParaRPr lang="en-US" altLang="en-US" sz="1800" b="1" dirty="0" smtClean="0">
              <a:solidFill>
                <a:srgbClr val="000000"/>
              </a:solidFill>
              <a:latin typeface="Courier New" pitchFamily="1" charset="0"/>
              <a:cs typeface="Courier New" pitchFamily="1" charset="0"/>
            </a:endParaRPr>
          </a:p>
          <a:p>
            <a:pPr algn="l">
              <a:spcBef>
                <a:spcPct val="0"/>
              </a:spcBef>
            </a:pPr>
            <a:r>
              <a:rPr lang="en-US" altLang="en-US" sz="1800" b="1" dirty="0" smtClean="0">
                <a:solidFill>
                  <a:srgbClr val="0333FF"/>
                </a:solidFill>
                <a:latin typeface="Courier New" pitchFamily="1" charset="0"/>
                <a:cs typeface="Courier New" pitchFamily="1" charset="0"/>
              </a:rPr>
              <a:t>class </a:t>
            </a:r>
            <a:r>
              <a:rPr lang="en-US" altLang="en-US" sz="1800" b="1" dirty="0" err="1" smtClean="0">
                <a:solidFill>
                  <a:srgbClr val="000000"/>
                </a:solidFill>
                <a:latin typeface="Courier New" pitchFamily="1" charset="0"/>
                <a:cs typeface="Courier New" pitchFamily="1" charset="0"/>
              </a:rPr>
              <a:t>SpampedeBase</a:t>
            </a:r>
            <a:r>
              <a:rPr lang="en-US" altLang="en-US" sz="1800" b="1" dirty="0" smtClean="0">
                <a:solidFill>
                  <a:srgbClr val="000000"/>
                </a:solidFill>
                <a:latin typeface="Courier New" pitchFamily="1" charset="0"/>
                <a:cs typeface="Courier New" pitchFamily="1" charset="0"/>
              </a:rPr>
              <a:t> </a:t>
            </a:r>
            <a:r>
              <a:rPr lang="en-US" altLang="en-US" sz="1800" b="1" dirty="0" smtClean="0">
                <a:solidFill>
                  <a:srgbClr val="0333FF"/>
                </a:solidFill>
                <a:latin typeface="Courier New" pitchFamily="1" charset="0"/>
                <a:cs typeface="Courier New" pitchFamily="1" charset="0"/>
              </a:rPr>
              <a:t>extends</a:t>
            </a:r>
            <a:r>
              <a:rPr lang="en-US" altLang="en-US" sz="1800" b="1" dirty="0" smtClean="0">
                <a:solidFill>
                  <a:srgbClr val="670768"/>
                </a:solidFill>
                <a:latin typeface="Courier New" pitchFamily="1" charset="0"/>
                <a:cs typeface="Courier New" pitchFamily="1" charset="0"/>
              </a:rPr>
              <a:t> </a:t>
            </a:r>
            <a:r>
              <a:rPr lang="en-US" altLang="en-US" sz="1800" b="1" dirty="0" err="1" smtClean="0">
                <a:solidFill>
                  <a:srgbClr val="990099"/>
                </a:solidFill>
                <a:latin typeface="Courier New" pitchFamily="1" charset="0"/>
                <a:cs typeface="Courier New" pitchFamily="1" charset="0"/>
              </a:rPr>
              <a:t>JApplet</a:t>
            </a:r>
            <a:r>
              <a:rPr lang="en-US" altLang="en-US" sz="1800" b="1" dirty="0" smtClean="0">
                <a:solidFill>
                  <a:srgbClr val="990099"/>
                </a:solidFill>
                <a:latin typeface="Courier New" pitchFamily="1" charset="0"/>
                <a:cs typeface="Courier New" pitchFamily="1" charset="0"/>
              </a:rPr>
              <a:t> </a:t>
            </a:r>
            <a:r>
              <a:rPr lang="en-US" altLang="en-US" sz="1800" b="1" dirty="0" smtClean="0">
                <a:solidFill>
                  <a:srgbClr val="000000"/>
                </a:solidFill>
                <a:latin typeface="Courier New" pitchFamily="1" charset="0"/>
                <a:cs typeface="Courier New" pitchFamily="1" charset="0"/>
              </a:rPr>
              <a:t>				  </a:t>
            </a:r>
            <a:r>
              <a:rPr lang="en-US" altLang="en-US" sz="1800" b="1" dirty="0" smtClean="0">
                <a:solidFill>
                  <a:srgbClr val="000000"/>
                </a:solidFill>
                <a:latin typeface="Courier New" pitchFamily="1" charset="0"/>
                <a:cs typeface="Courier New" pitchFamily="1" charset="0"/>
              </a:rPr>
              <a:t>	</a:t>
            </a:r>
            <a:r>
              <a:rPr lang="en-US" altLang="en-US" sz="1800" b="1" dirty="0" smtClean="0">
                <a:solidFill>
                  <a:srgbClr val="0333FF"/>
                </a:solidFill>
                <a:latin typeface="Courier New" pitchFamily="1" charset="0"/>
                <a:cs typeface="Courier New" pitchFamily="1" charset="0"/>
              </a:rPr>
              <a:t>implements</a:t>
            </a:r>
            <a:r>
              <a:rPr lang="en-US" altLang="en-US" sz="1800" b="1" dirty="0" smtClean="0">
                <a:solidFill>
                  <a:srgbClr val="670768"/>
                </a:solidFill>
                <a:latin typeface="Courier New" pitchFamily="1" charset="0"/>
                <a:cs typeface="Courier New" pitchFamily="1" charset="0"/>
              </a:rPr>
              <a:t> </a:t>
            </a:r>
            <a:r>
              <a:rPr lang="en-US" altLang="en-US" sz="1800" b="1" dirty="0" err="1" smtClean="0">
                <a:solidFill>
                  <a:srgbClr val="C00000"/>
                </a:solidFill>
                <a:latin typeface="Courier New" pitchFamily="1" charset="0"/>
                <a:cs typeface="Courier New" pitchFamily="1" charset="0"/>
              </a:rPr>
              <a:t>ActionListener</a:t>
            </a:r>
            <a:r>
              <a:rPr lang="en-US" altLang="en-US" sz="1800" b="1" dirty="0" smtClean="0">
                <a:solidFill>
                  <a:srgbClr val="C00000"/>
                </a:solidFill>
                <a:latin typeface="Courier New" pitchFamily="1" charset="0"/>
                <a:cs typeface="Courier New" pitchFamily="1" charset="0"/>
              </a:rPr>
              <a:t>, </a:t>
            </a:r>
            <a:r>
              <a:rPr lang="en-US" altLang="en-US" sz="1800" b="1" dirty="0" err="1" smtClean="0">
                <a:solidFill>
                  <a:srgbClr val="C00000"/>
                </a:solidFill>
                <a:latin typeface="Courier New" pitchFamily="1" charset="0"/>
                <a:cs typeface="Courier New" pitchFamily="1" charset="0"/>
              </a:rPr>
              <a:t>KeyListener</a:t>
            </a:r>
            <a:r>
              <a:rPr lang="en-US" altLang="en-US" sz="1800" b="1" dirty="0" smtClean="0">
                <a:solidFill>
                  <a:srgbClr val="C00000"/>
                </a:solidFill>
                <a:latin typeface="Courier New" pitchFamily="1" charset="0"/>
                <a:cs typeface="Courier New" pitchFamily="1" charset="0"/>
              </a:rPr>
              <a:t>, Runnable</a:t>
            </a:r>
          </a:p>
          <a:p>
            <a:pPr algn="l">
              <a:spcBef>
                <a:spcPct val="0"/>
              </a:spcBef>
            </a:pPr>
            <a:endParaRPr lang="en-US" altLang="en-US" sz="1800" b="1" dirty="0" smtClean="0">
              <a:solidFill>
                <a:srgbClr val="000000"/>
              </a:solidFill>
              <a:latin typeface="Courier New" pitchFamily="1" charset="0"/>
              <a:cs typeface="Courier New" pitchFamily="1" charset="0"/>
            </a:endParaRPr>
          </a:p>
          <a:p>
            <a:pPr algn="l">
              <a:spcBef>
                <a:spcPct val="0"/>
              </a:spcBef>
            </a:pPr>
            <a:r>
              <a:rPr lang="en-US" altLang="en-US" sz="1800" b="1" dirty="0" smtClean="0">
                <a:solidFill>
                  <a:srgbClr val="000000"/>
                </a:solidFill>
                <a:latin typeface="Courier New" pitchFamily="1" charset="0"/>
                <a:cs typeface="Courier New" pitchFamily="1" charset="0"/>
              </a:rPr>
              <a:t> </a:t>
            </a:r>
          </a:p>
          <a:p>
            <a:pPr algn="l">
              <a:spcBef>
                <a:spcPct val="0"/>
              </a:spcBef>
            </a:pPr>
            <a:endParaRPr lang="en-US" altLang="en-US" sz="1800" b="1" dirty="0" smtClean="0">
              <a:solidFill>
                <a:srgbClr val="000000"/>
              </a:solidFill>
              <a:latin typeface="Courier New" pitchFamily="1" charset="0"/>
              <a:cs typeface="Courier New" pitchFamily="1" charset="0"/>
            </a:endParaRPr>
          </a:p>
          <a:p>
            <a:pPr algn="l">
              <a:spcBef>
                <a:spcPct val="0"/>
              </a:spcBef>
            </a:pPr>
            <a:endParaRPr lang="en-US" altLang="en-US" sz="1800" b="1" dirty="0" smtClean="0">
              <a:solidFill>
                <a:srgbClr val="000000"/>
              </a:solidFill>
              <a:latin typeface="Courier New" pitchFamily="1" charset="0"/>
              <a:cs typeface="Courier New" pitchFamily="1" charset="0"/>
            </a:endParaRPr>
          </a:p>
          <a:p>
            <a:pPr algn="l">
              <a:spcBef>
                <a:spcPct val="0"/>
              </a:spcBef>
            </a:pPr>
            <a:endParaRPr lang="en-US" altLang="en-US" sz="1800" b="1" dirty="0" smtClean="0">
              <a:solidFill>
                <a:srgbClr val="000000"/>
              </a:solidFill>
              <a:latin typeface="Courier New" pitchFamily="1" charset="0"/>
              <a:cs typeface="Courier New" pitchFamily="1" charset="0"/>
            </a:endParaRPr>
          </a:p>
          <a:p>
            <a:pPr algn="l">
              <a:spcBef>
                <a:spcPct val="0"/>
              </a:spcBef>
            </a:pPr>
            <a:endParaRPr lang="en-US" altLang="en-US" sz="1800" b="1" dirty="0" smtClean="0">
              <a:solidFill>
                <a:srgbClr val="000000"/>
              </a:solidFill>
              <a:latin typeface="Courier New" pitchFamily="1" charset="0"/>
              <a:cs typeface="Courier New" pitchFamily="1" charset="0"/>
            </a:endParaRPr>
          </a:p>
        </p:txBody>
      </p:sp>
      <p:pic>
        <p:nvPicPr>
          <p:cNvPr id="23555" name="Picture 8" descr="Picture 5"/>
          <p:cNvPicPr>
            <a:picLocks noChangeAspect="1" noChangeArrowheads="1"/>
          </p:cNvPicPr>
          <p:nvPr/>
        </p:nvPicPr>
        <p:blipFill>
          <a:blip r:embed="rId3">
            <a:extLst>
              <a:ext uri="{28A0092B-C50C-407E-A947-70E740481C1C}">
                <a14:useLocalDpi xmlns:a14="http://schemas.microsoft.com/office/drawing/2010/main" val="0"/>
              </a:ext>
            </a:extLst>
          </a:blip>
          <a:srcRect r="4816"/>
          <a:stretch>
            <a:fillRect/>
          </a:stretch>
        </p:blipFill>
        <p:spPr bwMode="auto">
          <a:xfrm>
            <a:off x="4781550" y="2664527"/>
            <a:ext cx="43624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9"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286952"/>
            <a:ext cx="4787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11"/>
          <p:cNvSpPr txBox="1">
            <a:spLocks noChangeArrowheads="1"/>
          </p:cNvSpPr>
          <p:nvPr/>
        </p:nvSpPr>
        <p:spPr bwMode="auto">
          <a:xfrm>
            <a:off x="361950" y="3474152"/>
            <a:ext cx="2576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b="1" smtClean="0">
                <a:solidFill>
                  <a:srgbClr val="000000"/>
                </a:solidFill>
                <a:latin typeface="Calibri" pitchFamily="34" charset="0"/>
                <a:ea typeface="Calibri" pitchFamily="34" charset="0"/>
                <a:cs typeface="Calibri" pitchFamily="34" charset="0"/>
              </a:rPr>
              <a:t>handles button presses...</a:t>
            </a:r>
          </a:p>
        </p:txBody>
      </p:sp>
      <p:sp>
        <p:nvSpPr>
          <p:cNvPr id="23558" name="Line 13"/>
          <p:cNvSpPr>
            <a:spLocks noChangeShapeType="1"/>
          </p:cNvSpPr>
          <p:nvPr/>
        </p:nvSpPr>
        <p:spPr bwMode="auto">
          <a:xfrm flipV="1">
            <a:off x="2514600" y="1924752"/>
            <a:ext cx="3124200" cy="2514600"/>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sz="1800" smtClean="0">
              <a:solidFill>
                <a:srgbClr val="000000"/>
              </a:solidFill>
            </a:endParaRPr>
          </a:p>
        </p:txBody>
      </p:sp>
      <p:sp>
        <p:nvSpPr>
          <p:cNvPr id="23559" name="Line 14"/>
          <p:cNvSpPr>
            <a:spLocks noChangeShapeType="1"/>
          </p:cNvSpPr>
          <p:nvPr/>
        </p:nvSpPr>
        <p:spPr bwMode="auto">
          <a:xfrm flipV="1">
            <a:off x="6172200" y="1924752"/>
            <a:ext cx="1066800" cy="838200"/>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sz="1800" smtClean="0">
              <a:solidFill>
                <a:srgbClr val="000000"/>
              </a:solidFill>
            </a:endParaRPr>
          </a:p>
        </p:txBody>
      </p:sp>
      <p:sp>
        <p:nvSpPr>
          <p:cNvPr id="23560" name="Text Box 15"/>
          <p:cNvSpPr txBox="1">
            <a:spLocks noChangeArrowheads="1"/>
          </p:cNvSpPr>
          <p:nvPr/>
        </p:nvSpPr>
        <p:spPr bwMode="auto">
          <a:xfrm>
            <a:off x="914400" y="261760"/>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3600" b="1" i="1" dirty="0" smtClean="0">
                <a:solidFill>
                  <a:srgbClr val="000000"/>
                </a:solidFill>
                <a:latin typeface="Cambria" pitchFamily="18" charset="0"/>
              </a:rPr>
              <a:t>Interfaces</a:t>
            </a:r>
            <a:r>
              <a:rPr lang="en-US" altLang="en-US" sz="3600" dirty="0" smtClean="0">
                <a:solidFill>
                  <a:srgbClr val="000000"/>
                </a:solidFill>
                <a:latin typeface="Cambria" pitchFamily="18" charset="0"/>
              </a:rPr>
              <a:t> enable event handling...</a:t>
            </a:r>
          </a:p>
        </p:txBody>
      </p:sp>
      <p:sp>
        <p:nvSpPr>
          <p:cNvPr id="23561" name="Text Box 11"/>
          <p:cNvSpPr txBox="1">
            <a:spLocks noChangeArrowheads="1"/>
          </p:cNvSpPr>
          <p:nvPr/>
        </p:nvSpPr>
        <p:spPr bwMode="auto">
          <a:xfrm rot="21229990">
            <a:off x="248798" y="4056764"/>
            <a:ext cx="1565275" cy="460375"/>
          </a:xfrm>
          <a:prstGeom prst="rect">
            <a:avLst/>
          </a:prstGeom>
          <a:solidFill>
            <a:srgbClr val="FFCCCC"/>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200" i="1" dirty="0" smtClean="0">
                <a:solidFill>
                  <a:srgbClr val="C00000"/>
                </a:solidFill>
                <a:latin typeface="Cambria" pitchFamily="18" charset="0"/>
                <a:ea typeface="Calibri" pitchFamily="34" charset="0"/>
                <a:cs typeface="Calibri" pitchFamily="34" charset="0"/>
              </a:rPr>
              <a:t>"this object can handle </a:t>
            </a:r>
            <a:r>
              <a:rPr lang="en-US" altLang="en-US" sz="1200" b="1" i="1" dirty="0" smtClean="0">
                <a:solidFill>
                  <a:srgbClr val="C00000"/>
                </a:solidFill>
                <a:latin typeface="Cambria" pitchFamily="18" charset="0"/>
                <a:ea typeface="Calibri" pitchFamily="34" charset="0"/>
                <a:cs typeface="Calibri" pitchFamily="34" charset="0"/>
              </a:rPr>
              <a:t>key</a:t>
            </a:r>
            <a:r>
              <a:rPr lang="en-US" altLang="en-US" sz="1200" i="1" dirty="0" smtClean="0">
                <a:solidFill>
                  <a:srgbClr val="C00000"/>
                </a:solidFill>
                <a:latin typeface="Cambria" pitchFamily="18" charset="0"/>
                <a:ea typeface="Calibri" pitchFamily="34" charset="0"/>
                <a:cs typeface="Calibri" pitchFamily="34" charset="0"/>
              </a:rPr>
              <a:t> presses..."</a:t>
            </a:r>
          </a:p>
        </p:txBody>
      </p:sp>
      <p:sp>
        <p:nvSpPr>
          <p:cNvPr id="23562" name="Text Box 11"/>
          <p:cNvSpPr txBox="1">
            <a:spLocks noChangeArrowheads="1"/>
          </p:cNvSpPr>
          <p:nvPr/>
        </p:nvSpPr>
        <p:spPr bwMode="auto">
          <a:xfrm>
            <a:off x="5424988" y="4077223"/>
            <a:ext cx="3348772" cy="120032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dirty="0" smtClean="0">
                <a:solidFill>
                  <a:srgbClr val="000000"/>
                </a:solidFill>
                <a:latin typeface="Cambria" pitchFamily="18" charset="0"/>
                <a:ea typeface="Calibri" pitchFamily="34" charset="0"/>
                <a:cs typeface="Calibri" pitchFamily="34" charset="0"/>
              </a:rPr>
              <a:t>A Java interface is a TYPE but not a class. By </a:t>
            </a:r>
            <a:r>
              <a:rPr lang="en-US" altLang="en-US" sz="1800" b="1" i="1" dirty="0" smtClean="0">
                <a:solidFill>
                  <a:srgbClr val="0000FF"/>
                </a:solidFill>
                <a:latin typeface="Cambria" pitchFamily="18" charset="0"/>
                <a:ea typeface="Calibri" pitchFamily="34" charset="0"/>
                <a:cs typeface="Calibri" pitchFamily="34" charset="0"/>
              </a:rPr>
              <a:t>implementing</a:t>
            </a:r>
            <a:r>
              <a:rPr lang="en-US" altLang="en-US" sz="1800" b="1" i="1" dirty="0" smtClean="0">
                <a:solidFill>
                  <a:srgbClr val="000000"/>
                </a:solidFill>
                <a:latin typeface="Cambria" pitchFamily="18" charset="0"/>
                <a:ea typeface="Calibri" pitchFamily="34" charset="0"/>
                <a:cs typeface="Calibri" pitchFamily="34" charset="0"/>
              </a:rPr>
              <a:t> </a:t>
            </a:r>
            <a:r>
              <a:rPr lang="en-US" altLang="en-US" sz="1800" dirty="0" smtClean="0">
                <a:solidFill>
                  <a:srgbClr val="000000"/>
                </a:solidFill>
                <a:latin typeface="Cambria" pitchFamily="18" charset="0"/>
                <a:ea typeface="Calibri" pitchFamily="34" charset="0"/>
                <a:cs typeface="Calibri" pitchFamily="34" charset="0"/>
              </a:rPr>
              <a:t>it, you guarantee that you will include certain methods.</a:t>
            </a:r>
            <a:endParaRPr lang="en-US" altLang="en-US" sz="1800" dirty="0" smtClean="0">
              <a:solidFill>
                <a:srgbClr val="000000"/>
              </a:solidFill>
              <a:latin typeface="Cambria" pitchFamily="18" charset="0"/>
              <a:ea typeface="Calibri" pitchFamily="34" charset="0"/>
              <a:cs typeface="Calibri" pitchFamily="34" charset="0"/>
            </a:endParaRPr>
          </a:p>
        </p:txBody>
      </p:sp>
      <p:sp>
        <p:nvSpPr>
          <p:cNvPr id="23563" name="Text Box 11"/>
          <p:cNvSpPr txBox="1">
            <a:spLocks noChangeArrowheads="1"/>
          </p:cNvSpPr>
          <p:nvPr/>
        </p:nvSpPr>
        <p:spPr bwMode="auto">
          <a:xfrm>
            <a:off x="7391400" y="2418465"/>
            <a:ext cx="1563688" cy="461962"/>
          </a:xfrm>
          <a:prstGeom prst="rect">
            <a:avLst/>
          </a:prstGeom>
          <a:solidFill>
            <a:srgbClr val="FFCCCC"/>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200" i="1" smtClean="0">
                <a:solidFill>
                  <a:srgbClr val="C00000"/>
                </a:solidFill>
                <a:latin typeface="Cambria" pitchFamily="18" charset="0"/>
                <a:ea typeface="Calibri" pitchFamily="34" charset="0"/>
                <a:cs typeface="Calibri" pitchFamily="34" charset="0"/>
              </a:rPr>
              <a:t>"this object can run in a separate thread"</a:t>
            </a:r>
          </a:p>
        </p:txBody>
      </p:sp>
      <p:pic>
        <p:nvPicPr>
          <p:cNvPr id="23564" name="Picture 10" descr="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 y="2359727"/>
            <a:ext cx="390366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Line 12"/>
          <p:cNvSpPr>
            <a:spLocks noChangeShapeType="1"/>
          </p:cNvSpPr>
          <p:nvPr/>
        </p:nvSpPr>
        <p:spPr bwMode="auto">
          <a:xfrm flipV="1">
            <a:off x="2327275" y="1924752"/>
            <a:ext cx="1101725" cy="592138"/>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sz="1800" smtClean="0">
              <a:solidFill>
                <a:srgbClr val="000000"/>
              </a:solidFill>
            </a:endParaRPr>
          </a:p>
        </p:txBody>
      </p:sp>
      <p:sp>
        <p:nvSpPr>
          <p:cNvPr id="23566" name="Text Box 11"/>
          <p:cNvSpPr txBox="1">
            <a:spLocks noChangeArrowheads="1"/>
          </p:cNvSpPr>
          <p:nvPr/>
        </p:nvSpPr>
        <p:spPr bwMode="auto">
          <a:xfrm rot="-252084">
            <a:off x="98425" y="2075565"/>
            <a:ext cx="2033588" cy="460375"/>
          </a:xfrm>
          <a:prstGeom prst="rect">
            <a:avLst/>
          </a:prstGeom>
          <a:solidFill>
            <a:srgbClr val="FFCCCC"/>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200" i="1" smtClean="0">
                <a:solidFill>
                  <a:srgbClr val="C00000"/>
                </a:solidFill>
                <a:latin typeface="Cambria" pitchFamily="18" charset="0"/>
                <a:ea typeface="Calibri" pitchFamily="34" charset="0"/>
                <a:cs typeface="Calibri" pitchFamily="34" charset="0"/>
              </a:rPr>
              <a:t>"this object can handle </a:t>
            </a:r>
            <a:r>
              <a:rPr lang="en-US" altLang="en-US" sz="1200" b="1" i="1" smtClean="0">
                <a:solidFill>
                  <a:srgbClr val="C00000"/>
                </a:solidFill>
                <a:latin typeface="Cambria" pitchFamily="18" charset="0"/>
                <a:ea typeface="Calibri" pitchFamily="34" charset="0"/>
                <a:cs typeface="Calibri" pitchFamily="34" charset="0"/>
              </a:rPr>
              <a:t>button</a:t>
            </a:r>
            <a:r>
              <a:rPr lang="en-US" altLang="en-US" sz="1200" i="1" smtClean="0">
                <a:solidFill>
                  <a:srgbClr val="C00000"/>
                </a:solidFill>
                <a:latin typeface="Cambria" pitchFamily="18" charset="0"/>
                <a:ea typeface="Calibri" pitchFamily="34" charset="0"/>
                <a:cs typeface="Calibri" pitchFamily="34" charset="0"/>
              </a:rPr>
              <a:t> presses..."</a:t>
            </a:r>
          </a:p>
        </p:txBody>
      </p:sp>
      <p:sp>
        <p:nvSpPr>
          <p:cNvPr id="16" name="Text Box 11"/>
          <p:cNvSpPr txBox="1">
            <a:spLocks noChangeArrowheads="1"/>
          </p:cNvSpPr>
          <p:nvPr/>
        </p:nvSpPr>
        <p:spPr bwMode="auto">
          <a:xfrm>
            <a:off x="5323755" y="5515027"/>
            <a:ext cx="3551238" cy="923330"/>
          </a:xfrm>
          <a:prstGeom prst="rect">
            <a:avLst/>
          </a:prstGeom>
          <a:solidFill>
            <a:srgbClr val="CCECFF"/>
          </a:solidFill>
          <a:ln>
            <a:noFill/>
          </a:ln>
        </p:spPr>
        <p:txBody>
          <a:bodyPr wrap="squar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dirty="0" smtClean="0">
                <a:solidFill>
                  <a:srgbClr val="000000"/>
                </a:solidFill>
                <a:latin typeface="Cambria" pitchFamily="18" charset="0"/>
                <a:ea typeface="Calibri" pitchFamily="34" charset="0"/>
                <a:cs typeface="Calibri" pitchFamily="34" charset="0"/>
              </a:rPr>
              <a:t>Then, other code - library code or other users' code - can </a:t>
            </a:r>
            <a:r>
              <a:rPr lang="en-US" altLang="en-US" sz="1800" b="1" dirty="0" smtClean="0">
                <a:solidFill>
                  <a:srgbClr val="000000"/>
                </a:solidFill>
                <a:latin typeface="Cambria" pitchFamily="18" charset="0"/>
                <a:ea typeface="Calibri" pitchFamily="34" charset="0"/>
                <a:cs typeface="Calibri" pitchFamily="34" charset="0"/>
              </a:rPr>
              <a:t>rely</a:t>
            </a:r>
            <a:r>
              <a:rPr lang="en-US" altLang="en-US" sz="1800" dirty="0" smtClean="0">
                <a:solidFill>
                  <a:srgbClr val="000000"/>
                </a:solidFill>
                <a:latin typeface="Cambria" pitchFamily="18" charset="0"/>
                <a:ea typeface="Calibri" pitchFamily="34" charset="0"/>
                <a:cs typeface="Calibri" pitchFamily="34" charset="0"/>
              </a:rPr>
              <a:t> on those methods being present!</a:t>
            </a:r>
            <a:endParaRPr lang="en-US" altLang="en-US" sz="1800" dirty="0" smtClean="0">
              <a:solidFill>
                <a:srgbClr val="000000"/>
              </a:solidFill>
              <a:latin typeface="Cambria" pitchFamily="18" charset="0"/>
              <a:ea typeface="Calibri" pitchFamily="34" charset="0"/>
              <a:cs typeface="Calibri" pitchFamily="34" charset="0"/>
            </a:endParaRPr>
          </a:p>
        </p:txBody>
      </p:sp>
    </p:spTree>
    <p:extLst>
      <p:ext uri="{BB962C8B-B14F-4D97-AF65-F5344CB8AC3E}">
        <p14:creationId xmlns:p14="http://schemas.microsoft.com/office/powerpoint/2010/main" val="1450042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1913" y="287338"/>
            <a:ext cx="8472487"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defRPr/>
            </a:pPr>
            <a:r>
              <a:rPr lang="en-US" b="1" dirty="0" smtClean="0">
                <a:solidFill>
                  <a:srgbClr val="000000"/>
                </a:solidFill>
                <a:latin typeface="Courier New" pitchFamily="1" charset="0"/>
                <a:cs typeface="Courier New" pitchFamily="1" charset="0"/>
              </a:rPr>
              <a:t>  public void </a:t>
            </a:r>
            <a:r>
              <a:rPr lang="en-US" b="1" dirty="0" err="1" smtClean="0">
                <a:solidFill>
                  <a:srgbClr val="670768"/>
                </a:solidFill>
                <a:latin typeface="Courier New" pitchFamily="1" charset="0"/>
                <a:cs typeface="Courier New" pitchFamily="1" charset="0"/>
              </a:rPr>
              <a:t>init</a:t>
            </a:r>
            <a:r>
              <a:rPr lang="en-US" b="1" dirty="0" smtClean="0">
                <a:solidFill>
                  <a:srgbClr val="670768"/>
                </a:solidFill>
                <a:latin typeface="Courier New" pitchFamily="1" charset="0"/>
                <a:cs typeface="Courier New" pitchFamily="1" charset="0"/>
              </a:rPr>
              <a:t>()</a:t>
            </a:r>
          </a:p>
          <a:p>
            <a:pPr algn="l">
              <a:spcBef>
                <a:spcPct val="0"/>
              </a:spcBef>
              <a:defRPr/>
            </a:pPr>
            <a:r>
              <a:rPr lang="en-US" b="1" dirty="0" smtClean="0">
                <a:solidFill>
                  <a:srgbClr val="000000"/>
                </a:solidFill>
                <a:latin typeface="Courier New" pitchFamily="1" charset="0"/>
                <a:cs typeface="Courier New" pitchFamily="1" charset="0"/>
              </a:rPr>
              <a:t>  {</a:t>
            </a:r>
          </a:p>
          <a:p>
            <a:pPr algn="l">
              <a:spcBef>
                <a:spcPct val="0"/>
              </a:spcBef>
              <a:defRPr/>
            </a:pPr>
            <a:r>
              <a:rPr lang="en-US" b="1" dirty="0" smtClean="0">
                <a:solidFill>
                  <a:srgbClr val="000000"/>
                </a:solidFill>
                <a:latin typeface="Courier New" pitchFamily="1" charset="0"/>
                <a:cs typeface="Courier New" pitchFamily="1" charset="0"/>
              </a:rPr>
              <a:t>      </a:t>
            </a:r>
            <a:r>
              <a:rPr lang="en-US" b="1" dirty="0" smtClean="0">
                <a:solidFill>
                  <a:srgbClr val="C00000"/>
                </a:solidFill>
                <a:latin typeface="Courier New" pitchFamily="1" charset="0"/>
                <a:cs typeface="Courier New" pitchFamily="1" charset="0"/>
              </a:rPr>
              <a:t>image</a:t>
            </a:r>
            <a:r>
              <a:rPr lang="en-US" b="1" dirty="0" smtClean="0">
                <a:solidFill>
                  <a:srgbClr val="000000"/>
                </a:solidFill>
                <a:latin typeface="Courier New" pitchFamily="1" charset="0"/>
                <a:cs typeface="Courier New" pitchFamily="1" charset="0"/>
              </a:rPr>
              <a:t> = </a:t>
            </a:r>
            <a:r>
              <a:rPr lang="en-US" b="1" dirty="0" err="1" smtClean="0">
                <a:solidFill>
                  <a:srgbClr val="000000"/>
                </a:solidFill>
                <a:latin typeface="Courier New" pitchFamily="1" charset="0"/>
                <a:cs typeface="Courier New" pitchFamily="1" charset="0"/>
              </a:rPr>
              <a:t>createImage</a:t>
            </a:r>
            <a:r>
              <a:rPr lang="en-US" b="1" dirty="0" smtClean="0">
                <a:solidFill>
                  <a:srgbClr val="000000"/>
                </a:solidFill>
                <a:latin typeface="Courier New" pitchFamily="1" charset="0"/>
                <a:cs typeface="Courier New" pitchFamily="1" charset="0"/>
              </a:rPr>
              <a:t>(</a:t>
            </a:r>
            <a:r>
              <a:rPr lang="en-US" b="1" dirty="0" err="1" smtClean="0">
                <a:solidFill>
                  <a:srgbClr val="000000"/>
                </a:solidFill>
                <a:latin typeface="Courier New" pitchFamily="1" charset="0"/>
                <a:cs typeface="Courier New" pitchFamily="1" charset="0"/>
              </a:rPr>
              <a:t>getSize</a:t>
            </a:r>
            <a:r>
              <a:rPr lang="en-US" b="1" dirty="0" smtClean="0">
                <a:solidFill>
                  <a:srgbClr val="000000"/>
                </a:solidFill>
                <a:latin typeface="Courier New" pitchFamily="1" charset="0"/>
                <a:cs typeface="Courier New" pitchFamily="1" charset="0"/>
              </a:rPr>
              <a:t>().width, </a:t>
            </a:r>
            <a:r>
              <a:rPr lang="en-US" b="1" dirty="0" err="1" smtClean="0">
                <a:solidFill>
                  <a:srgbClr val="000000"/>
                </a:solidFill>
                <a:latin typeface="Courier New" pitchFamily="1" charset="0"/>
                <a:cs typeface="Courier New" pitchFamily="1" charset="0"/>
              </a:rPr>
              <a:t>getSize</a:t>
            </a:r>
            <a:r>
              <a:rPr lang="en-US" b="1" dirty="0" smtClean="0">
                <a:solidFill>
                  <a:srgbClr val="000000"/>
                </a:solidFill>
                <a:latin typeface="Courier New" pitchFamily="1" charset="0"/>
                <a:cs typeface="Courier New" pitchFamily="1" charset="0"/>
              </a:rPr>
              <a:t>().height);   </a:t>
            </a:r>
          </a:p>
          <a:p>
            <a:pPr algn="l">
              <a:spcBef>
                <a:spcPct val="0"/>
              </a:spcBef>
              <a:defRPr/>
            </a:pPr>
            <a:r>
              <a:rPr lang="en-US" b="1" dirty="0" smtClean="0">
                <a:solidFill>
                  <a:srgbClr val="000000"/>
                </a:solidFill>
                <a:latin typeface="Courier New" pitchFamily="1" charset="0"/>
                <a:cs typeface="Courier New" pitchFamily="1" charset="0"/>
              </a:rPr>
              <a:t>      </a:t>
            </a:r>
            <a:r>
              <a:rPr lang="en-US" b="1" dirty="0" smtClean="0">
                <a:solidFill>
                  <a:srgbClr val="C00000"/>
                </a:solidFill>
                <a:latin typeface="Courier New" pitchFamily="1" charset="0"/>
                <a:cs typeface="Courier New" pitchFamily="1" charset="0"/>
              </a:rPr>
              <a:t>g</a:t>
            </a:r>
            <a:r>
              <a:rPr lang="en-US" b="1" dirty="0" smtClean="0">
                <a:solidFill>
                  <a:srgbClr val="000000"/>
                </a:solidFill>
                <a:latin typeface="Courier New" pitchFamily="1" charset="0"/>
                <a:cs typeface="Courier New" pitchFamily="1" charset="0"/>
              </a:rPr>
              <a:t> = </a:t>
            </a:r>
            <a:r>
              <a:rPr lang="en-US" b="1" dirty="0" err="1" smtClean="0">
                <a:solidFill>
                  <a:srgbClr val="000000"/>
                </a:solidFill>
                <a:latin typeface="Courier New" pitchFamily="1" charset="0"/>
                <a:cs typeface="Courier New" pitchFamily="1" charset="0"/>
              </a:rPr>
              <a:t>image.getGraphics</a:t>
            </a:r>
            <a:r>
              <a:rPr lang="en-US" b="1" dirty="0" smtClean="0">
                <a:solidFill>
                  <a:srgbClr val="000000"/>
                </a:solidFill>
                <a:latin typeface="Courier New" pitchFamily="1" charset="0"/>
                <a:cs typeface="Courier New" pitchFamily="1" charset="0"/>
              </a:rPr>
              <a:t>();</a:t>
            </a:r>
          </a:p>
          <a:p>
            <a:pPr algn="l">
              <a:spcBef>
                <a:spcPct val="0"/>
              </a:spcBef>
              <a:defRPr/>
            </a:pPr>
            <a:r>
              <a:rPr lang="en-US" b="1" dirty="0" smtClean="0">
                <a:solidFill>
                  <a:srgbClr val="000000"/>
                </a:solidFill>
                <a:latin typeface="Courier New" pitchFamily="1" charset="0"/>
                <a:cs typeface="Courier New" pitchFamily="1" charset="0"/>
              </a:rPr>
              <a:t>      </a:t>
            </a:r>
            <a:r>
              <a:rPr lang="en-US" b="1" dirty="0" smtClean="0">
                <a:solidFill>
                  <a:srgbClr val="000000"/>
                </a:solidFill>
                <a:latin typeface="Courier New" pitchFamily="1" charset="0"/>
                <a:cs typeface="Courier New" pitchFamily="1" charset="0"/>
              </a:rPr>
              <a:t>…  </a:t>
            </a:r>
            <a:endParaRPr lang="en-US" b="1" dirty="0" smtClean="0">
              <a:solidFill>
                <a:srgbClr val="000000"/>
              </a:solidFill>
              <a:latin typeface="Courier New" pitchFamily="1" charset="0"/>
              <a:cs typeface="Courier New" pitchFamily="1" charset="0"/>
            </a:endParaRPr>
          </a:p>
          <a:p>
            <a:pPr algn="l">
              <a:spcBef>
                <a:spcPct val="0"/>
              </a:spcBef>
              <a:defRPr/>
            </a:pPr>
            <a:r>
              <a:rPr lang="en-US" b="1" dirty="0" smtClean="0">
                <a:solidFill>
                  <a:srgbClr val="000000"/>
                </a:solidFill>
                <a:latin typeface="Courier New" pitchFamily="1" charset="0"/>
                <a:cs typeface="Courier New" pitchFamily="1" charset="0"/>
              </a:rPr>
              <a:t>      </a:t>
            </a:r>
            <a:r>
              <a:rPr lang="en-US" b="1" dirty="0" err="1" smtClean="0">
                <a:solidFill>
                  <a:srgbClr val="000000"/>
                </a:solidFill>
                <a:latin typeface="Courier New" pitchFamily="1" charset="0"/>
                <a:cs typeface="Courier New" pitchFamily="1" charset="0"/>
              </a:rPr>
              <a:t>pauseButton</a:t>
            </a:r>
            <a:r>
              <a:rPr lang="en-US" b="1" dirty="0" smtClean="0">
                <a:solidFill>
                  <a:srgbClr val="000000"/>
                </a:solidFill>
                <a:latin typeface="Courier New" pitchFamily="1" charset="0"/>
                <a:cs typeface="Courier New" pitchFamily="1" charset="0"/>
              </a:rPr>
              <a:t> = new Button(”Pause");    </a:t>
            </a:r>
          </a:p>
          <a:p>
            <a:pPr algn="l">
              <a:spcBef>
                <a:spcPct val="0"/>
              </a:spcBef>
              <a:defRPr/>
            </a:pPr>
            <a:r>
              <a:rPr lang="en-US" b="1" dirty="0" smtClean="0">
                <a:solidFill>
                  <a:srgbClr val="000000"/>
                </a:solidFill>
                <a:latin typeface="Courier New" pitchFamily="1" charset="0"/>
                <a:cs typeface="Courier New" pitchFamily="1" charset="0"/>
              </a:rPr>
              <a:t>      </a:t>
            </a:r>
            <a:r>
              <a:rPr lang="en-US" b="1" dirty="0" err="1" smtClean="0">
                <a:solidFill>
                  <a:srgbClr val="000000"/>
                </a:solidFill>
                <a:latin typeface="Courier New" pitchFamily="1" charset="0"/>
                <a:cs typeface="Courier New" pitchFamily="1" charset="0"/>
              </a:rPr>
              <a:t>pauseButton.addActionListener</a:t>
            </a:r>
            <a:r>
              <a:rPr lang="en-US" b="1" dirty="0" smtClean="0">
                <a:solidFill>
                  <a:srgbClr val="000000"/>
                </a:solidFill>
                <a:latin typeface="Courier New" pitchFamily="1" charset="0"/>
                <a:cs typeface="Courier New" pitchFamily="1" charset="0"/>
              </a:rPr>
              <a:t>(this);  </a:t>
            </a:r>
          </a:p>
          <a:p>
            <a:pPr algn="l">
              <a:spcBef>
                <a:spcPct val="0"/>
              </a:spcBef>
              <a:defRPr/>
            </a:pPr>
            <a:r>
              <a:rPr lang="en-US" b="1" dirty="0" smtClean="0">
                <a:solidFill>
                  <a:srgbClr val="000000"/>
                </a:solidFill>
                <a:latin typeface="Courier New" pitchFamily="1" charset="0"/>
                <a:cs typeface="Courier New" pitchFamily="1" charset="0"/>
              </a:rPr>
              <a:t>      </a:t>
            </a:r>
            <a:r>
              <a:rPr lang="en-US" b="1" dirty="0" err="1" smtClean="0">
                <a:solidFill>
                  <a:srgbClr val="000000"/>
                </a:solidFill>
                <a:latin typeface="Courier New" pitchFamily="1" charset="0"/>
                <a:cs typeface="Courier New" pitchFamily="1" charset="0"/>
              </a:rPr>
              <a:t>pauseButton.addKeyListener</a:t>
            </a:r>
            <a:r>
              <a:rPr lang="en-US" b="1" dirty="0" smtClean="0">
                <a:solidFill>
                  <a:srgbClr val="000000"/>
                </a:solidFill>
                <a:latin typeface="Courier New" pitchFamily="1" charset="0"/>
                <a:cs typeface="Courier New" pitchFamily="1" charset="0"/>
              </a:rPr>
              <a:t>(this);     </a:t>
            </a:r>
          </a:p>
          <a:p>
            <a:pPr algn="l">
              <a:spcBef>
                <a:spcPct val="0"/>
              </a:spcBef>
              <a:defRPr/>
            </a:pPr>
            <a:r>
              <a:rPr lang="en-US" b="1" dirty="0" smtClean="0">
                <a:solidFill>
                  <a:srgbClr val="000000"/>
                </a:solidFill>
                <a:latin typeface="Courier New" pitchFamily="1" charset="0"/>
                <a:cs typeface="Courier New" pitchFamily="1" charset="0"/>
              </a:rPr>
              <a:t>      add(</a:t>
            </a:r>
            <a:r>
              <a:rPr lang="en-US" b="1" dirty="0" err="1" smtClean="0">
                <a:solidFill>
                  <a:srgbClr val="000000"/>
                </a:solidFill>
                <a:latin typeface="Courier New" pitchFamily="1" charset="0"/>
                <a:cs typeface="Courier New" pitchFamily="1" charset="0"/>
              </a:rPr>
              <a:t>pauseButton</a:t>
            </a:r>
            <a:r>
              <a:rPr lang="en-US" b="1" dirty="0" smtClean="0">
                <a:solidFill>
                  <a:srgbClr val="000000"/>
                </a:solidFill>
                <a:latin typeface="Courier New" pitchFamily="1" charset="0"/>
                <a:cs typeface="Courier New" pitchFamily="1" charset="0"/>
              </a:rPr>
              <a:t>);                     </a:t>
            </a:r>
          </a:p>
          <a:p>
            <a:pPr algn="l">
              <a:spcBef>
                <a:spcPct val="0"/>
              </a:spcBef>
              <a:defRPr/>
            </a:pPr>
            <a:endParaRPr lang="en-US" b="1" dirty="0" smtClean="0">
              <a:solidFill>
                <a:srgbClr val="000000"/>
              </a:solidFill>
              <a:latin typeface="Courier New" pitchFamily="1" charset="0"/>
              <a:cs typeface="Courier New" pitchFamily="1" charset="0"/>
            </a:endParaRPr>
          </a:p>
          <a:p>
            <a:pPr algn="l">
              <a:spcBef>
                <a:spcPct val="0"/>
              </a:spcBef>
              <a:defRPr/>
            </a:pPr>
            <a:r>
              <a:rPr lang="en-US" b="1" dirty="0" smtClean="0">
                <a:solidFill>
                  <a:srgbClr val="000000"/>
                </a:solidFill>
                <a:latin typeface="Courier New" pitchFamily="1" charset="0"/>
                <a:cs typeface="Courier New" pitchFamily="1" charset="0"/>
              </a:rPr>
              <a:t>      </a:t>
            </a:r>
            <a:r>
              <a:rPr lang="en-US" b="1" dirty="0" smtClean="0">
                <a:solidFill>
                  <a:srgbClr val="FFFFFF">
                    <a:lumMod val="65000"/>
                  </a:srgbClr>
                </a:solidFill>
                <a:latin typeface="Courier New" pitchFamily="1" charset="0"/>
                <a:cs typeface="Courier New" pitchFamily="1" charset="0"/>
              </a:rPr>
              <a:t>try</a:t>
            </a:r>
          </a:p>
          <a:p>
            <a:pPr algn="l">
              <a:spcBef>
                <a:spcPct val="0"/>
              </a:spcBef>
              <a:defRPr/>
            </a:pPr>
            <a:r>
              <a:rPr lang="en-US" b="1" dirty="0" smtClean="0">
                <a:solidFill>
                  <a:srgbClr val="FFFFFF">
                    <a:lumMod val="65000"/>
                  </a:srgbClr>
                </a:solidFill>
                <a:latin typeface="Courier New" pitchFamily="1" charset="0"/>
                <a:cs typeface="Courier New" pitchFamily="1" charset="0"/>
              </a:rPr>
              <a:t>      {</a:t>
            </a:r>
          </a:p>
          <a:p>
            <a:pPr algn="l">
              <a:spcBef>
                <a:spcPct val="0"/>
              </a:spcBef>
              <a:defRPr/>
            </a:pPr>
            <a:r>
              <a:rPr lang="en-US" b="1" dirty="0" smtClean="0">
                <a:solidFill>
                  <a:srgbClr val="FFFFFF">
                    <a:lumMod val="65000"/>
                  </a:srgbClr>
                </a:solidFill>
                <a:latin typeface="Courier New" pitchFamily="1" charset="0"/>
                <a:cs typeface="Courier New" pitchFamily="1" charset="0"/>
              </a:rPr>
              <a:t>        URL </a:t>
            </a:r>
            <a:r>
              <a:rPr lang="en-US" b="1" dirty="0" err="1" smtClean="0">
                <a:solidFill>
                  <a:srgbClr val="FFFFFF">
                    <a:lumMod val="65000"/>
                  </a:srgbClr>
                </a:solidFill>
                <a:latin typeface="Courier New" pitchFamily="1" charset="0"/>
                <a:cs typeface="Courier New" pitchFamily="1" charset="0"/>
              </a:rPr>
              <a:t>url</a:t>
            </a:r>
            <a:r>
              <a:rPr lang="en-US" b="1" dirty="0" smtClean="0">
                <a:solidFill>
                  <a:srgbClr val="FFFFFF">
                    <a:lumMod val="65000"/>
                  </a:srgbClr>
                </a:solidFill>
                <a:latin typeface="Courier New" pitchFamily="1" charset="0"/>
                <a:cs typeface="Courier New" pitchFamily="1" charset="0"/>
              </a:rPr>
              <a:t> = </a:t>
            </a:r>
            <a:r>
              <a:rPr lang="en-US" b="1" dirty="0" err="1" smtClean="0">
                <a:solidFill>
                  <a:srgbClr val="FFFFFF">
                    <a:lumMod val="65000"/>
                  </a:srgbClr>
                </a:solidFill>
                <a:latin typeface="Courier New" pitchFamily="1" charset="0"/>
                <a:cs typeface="Courier New" pitchFamily="1" charset="0"/>
              </a:rPr>
              <a:t>getCodeBase</a:t>
            </a:r>
            <a:r>
              <a:rPr lang="en-US" b="1" dirty="0" smtClean="0">
                <a:solidFill>
                  <a:srgbClr val="FFFFFF">
                    <a:lumMod val="65000"/>
                  </a:srgbClr>
                </a:solidFill>
                <a:latin typeface="Courier New" pitchFamily="1" charset="0"/>
                <a:cs typeface="Courier New" pitchFamily="1" charset="0"/>
              </a:rPr>
              <a:t>();</a:t>
            </a:r>
          </a:p>
          <a:p>
            <a:pPr algn="l">
              <a:spcBef>
                <a:spcPct val="0"/>
              </a:spcBef>
              <a:defRPr/>
            </a:pPr>
            <a:r>
              <a:rPr lang="en-US" b="1" dirty="0" smtClean="0">
                <a:solidFill>
                  <a:srgbClr val="FFFFFF">
                    <a:lumMod val="65000"/>
                  </a:srgbClr>
                </a:solidFill>
                <a:latin typeface="Courier New" pitchFamily="1" charset="0"/>
                <a:cs typeface="Courier New" pitchFamily="1" charset="0"/>
              </a:rPr>
              <a:t>        </a:t>
            </a:r>
            <a:r>
              <a:rPr lang="en-US" b="1" dirty="0" err="1" smtClean="0">
                <a:solidFill>
                  <a:srgbClr val="FFFFFF">
                    <a:lumMod val="65000"/>
                  </a:srgbClr>
                </a:solidFill>
                <a:latin typeface="Courier New" pitchFamily="1" charset="0"/>
                <a:cs typeface="Courier New" pitchFamily="1" charset="0"/>
              </a:rPr>
              <a:t>audioCrunch</a:t>
            </a:r>
            <a:r>
              <a:rPr lang="en-US" b="1" dirty="0" smtClean="0">
                <a:solidFill>
                  <a:srgbClr val="FFFFFF">
                    <a:lumMod val="65000"/>
                  </a:srgbClr>
                </a:solidFill>
                <a:latin typeface="Courier New" pitchFamily="1" charset="0"/>
                <a:cs typeface="Courier New" pitchFamily="1" charset="0"/>
              </a:rPr>
              <a:t> = </a:t>
            </a:r>
            <a:r>
              <a:rPr lang="en-US" b="1" dirty="0" err="1" smtClean="0">
                <a:solidFill>
                  <a:srgbClr val="FFFFFF">
                    <a:lumMod val="65000"/>
                  </a:srgbClr>
                </a:solidFill>
                <a:latin typeface="Courier New" pitchFamily="1" charset="0"/>
                <a:cs typeface="Courier New" pitchFamily="1" charset="0"/>
              </a:rPr>
              <a:t>getAudioClip</a:t>
            </a:r>
            <a:r>
              <a:rPr lang="en-US" b="1" dirty="0" smtClean="0">
                <a:solidFill>
                  <a:srgbClr val="FFFFFF">
                    <a:lumMod val="65000"/>
                  </a:srgbClr>
                </a:solidFill>
                <a:latin typeface="Courier New" pitchFamily="1" charset="0"/>
                <a:cs typeface="Courier New" pitchFamily="1" charset="0"/>
              </a:rPr>
              <a:t>(</a:t>
            </a:r>
            <a:r>
              <a:rPr lang="en-US" b="1" dirty="0" err="1" smtClean="0">
                <a:solidFill>
                  <a:srgbClr val="FFFFFF">
                    <a:lumMod val="65000"/>
                  </a:srgbClr>
                </a:solidFill>
                <a:latin typeface="Courier New" pitchFamily="1" charset="0"/>
                <a:cs typeface="Courier New" pitchFamily="1" charset="0"/>
              </a:rPr>
              <a:t>url</a:t>
            </a:r>
            <a:r>
              <a:rPr lang="en-US" b="1" dirty="0" smtClean="0">
                <a:solidFill>
                  <a:srgbClr val="FFFFFF">
                    <a:lumMod val="65000"/>
                  </a:srgbClr>
                </a:solidFill>
                <a:latin typeface="Courier New" pitchFamily="1" charset="0"/>
                <a:cs typeface="Courier New" pitchFamily="1" charset="0"/>
              </a:rPr>
              <a:t>,"crunch.au");</a:t>
            </a:r>
          </a:p>
          <a:p>
            <a:pPr algn="l">
              <a:spcBef>
                <a:spcPct val="0"/>
              </a:spcBef>
              <a:defRPr/>
            </a:pPr>
            <a:r>
              <a:rPr lang="en-US" b="1" dirty="0" smtClean="0">
                <a:solidFill>
                  <a:srgbClr val="FFFFFF">
                    <a:lumMod val="65000"/>
                  </a:srgbClr>
                </a:solidFill>
                <a:latin typeface="Courier New" pitchFamily="1" charset="0"/>
                <a:cs typeface="Courier New" pitchFamily="1" charset="0"/>
              </a:rPr>
              <a:t>        </a:t>
            </a:r>
            <a:r>
              <a:rPr lang="en-US" b="1" dirty="0" err="1" smtClean="0">
                <a:solidFill>
                  <a:srgbClr val="FFFFFF">
                    <a:lumMod val="65000"/>
                  </a:srgbClr>
                </a:solidFill>
                <a:latin typeface="Courier New" pitchFamily="1" charset="0"/>
                <a:cs typeface="Courier New" pitchFamily="1" charset="0"/>
              </a:rPr>
              <a:t>imageSpam</a:t>
            </a:r>
            <a:r>
              <a:rPr lang="en-US" b="1" dirty="0" smtClean="0">
                <a:solidFill>
                  <a:srgbClr val="FFFFFF">
                    <a:lumMod val="65000"/>
                  </a:srgbClr>
                </a:solidFill>
                <a:latin typeface="Courier New" pitchFamily="1" charset="0"/>
                <a:cs typeface="Courier New" pitchFamily="1" charset="0"/>
              </a:rPr>
              <a:t> = </a:t>
            </a:r>
            <a:r>
              <a:rPr lang="en-US" b="1" dirty="0" err="1" smtClean="0">
                <a:solidFill>
                  <a:srgbClr val="FFFFFF">
                    <a:lumMod val="65000"/>
                  </a:srgbClr>
                </a:solidFill>
                <a:latin typeface="Courier New" pitchFamily="1" charset="0"/>
                <a:cs typeface="Courier New" pitchFamily="1" charset="0"/>
              </a:rPr>
              <a:t>getImage</a:t>
            </a:r>
            <a:r>
              <a:rPr lang="en-US" b="1" dirty="0" smtClean="0">
                <a:solidFill>
                  <a:srgbClr val="FFFFFF">
                    <a:lumMod val="65000"/>
                  </a:srgbClr>
                </a:solidFill>
                <a:latin typeface="Courier New" pitchFamily="1" charset="0"/>
                <a:cs typeface="Courier New" pitchFamily="1" charset="0"/>
              </a:rPr>
              <a:t>(</a:t>
            </a:r>
            <a:r>
              <a:rPr lang="en-US" b="1" dirty="0" err="1" smtClean="0">
                <a:solidFill>
                  <a:srgbClr val="FFFFFF">
                    <a:lumMod val="65000"/>
                  </a:srgbClr>
                </a:solidFill>
                <a:latin typeface="Courier New" pitchFamily="1" charset="0"/>
                <a:cs typeface="Courier New" pitchFamily="1" charset="0"/>
              </a:rPr>
              <a:t>url</a:t>
            </a:r>
            <a:r>
              <a:rPr lang="en-US" b="1" dirty="0" smtClean="0">
                <a:solidFill>
                  <a:srgbClr val="FFFFFF">
                    <a:lumMod val="65000"/>
                  </a:srgbClr>
                </a:solidFill>
                <a:latin typeface="Courier New" pitchFamily="1" charset="0"/>
                <a:cs typeface="Courier New" pitchFamily="1" charset="0"/>
              </a:rPr>
              <a:t>,"spam.gif");</a:t>
            </a:r>
          </a:p>
          <a:p>
            <a:pPr algn="l">
              <a:spcBef>
                <a:spcPct val="0"/>
              </a:spcBef>
              <a:defRPr/>
            </a:pPr>
            <a:r>
              <a:rPr lang="en-US" b="1" dirty="0" smtClean="0">
                <a:solidFill>
                  <a:srgbClr val="FFFFFF">
                    <a:lumMod val="65000"/>
                  </a:srgbClr>
                </a:solidFill>
                <a:latin typeface="Courier New" pitchFamily="1" charset="0"/>
                <a:cs typeface="Courier New" pitchFamily="1" charset="0"/>
              </a:rPr>
              <a:t>        </a:t>
            </a:r>
            <a:r>
              <a:rPr lang="en-US" b="1" dirty="0" err="1" smtClean="0">
                <a:solidFill>
                  <a:srgbClr val="FFFFFF">
                    <a:lumMod val="65000"/>
                  </a:srgbClr>
                </a:solidFill>
                <a:latin typeface="Courier New" pitchFamily="1" charset="0"/>
                <a:cs typeface="Courier New" pitchFamily="1" charset="0"/>
              </a:rPr>
              <a:t>System.out.println</a:t>
            </a:r>
            <a:r>
              <a:rPr lang="en-US" b="1" dirty="0" smtClean="0">
                <a:solidFill>
                  <a:srgbClr val="FFFFFF">
                    <a:lumMod val="65000"/>
                  </a:srgbClr>
                </a:solidFill>
                <a:latin typeface="Courier New" pitchFamily="1" charset="0"/>
                <a:cs typeface="Courier New" pitchFamily="1" charset="0"/>
              </a:rPr>
              <a:t>("successful loading of audio/images!");</a:t>
            </a:r>
          </a:p>
          <a:p>
            <a:pPr algn="l">
              <a:spcBef>
                <a:spcPct val="0"/>
              </a:spcBef>
              <a:defRPr/>
            </a:pPr>
            <a:r>
              <a:rPr lang="en-US" b="1" dirty="0" smtClean="0">
                <a:solidFill>
                  <a:srgbClr val="FFFFFF">
                    <a:lumMod val="65000"/>
                  </a:srgbClr>
                </a:solidFill>
                <a:latin typeface="Courier New" pitchFamily="1" charset="0"/>
                <a:cs typeface="Courier New" pitchFamily="1" charset="0"/>
              </a:rPr>
              <a:t>      }</a:t>
            </a:r>
          </a:p>
          <a:p>
            <a:pPr algn="l">
              <a:spcBef>
                <a:spcPct val="0"/>
              </a:spcBef>
              <a:defRPr/>
            </a:pPr>
            <a:r>
              <a:rPr lang="en-US" b="1" dirty="0" smtClean="0">
                <a:solidFill>
                  <a:srgbClr val="FFFFFF">
                    <a:lumMod val="65000"/>
                  </a:srgbClr>
                </a:solidFill>
                <a:latin typeface="Courier New" pitchFamily="1" charset="0"/>
                <a:cs typeface="Courier New" pitchFamily="1" charset="0"/>
              </a:rPr>
              <a:t>      catch (Exception e)</a:t>
            </a:r>
          </a:p>
          <a:p>
            <a:pPr algn="l">
              <a:spcBef>
                <a:spcPct val="0"/>
              </a:spcBef>
              <a:defRPr/>
            </a:pPr>
            <a:r>
              <a:rPr lang="en-US" b="1" dirty="0" smtClean="0">
                <a:solidFill>
                  <a:srgbClr val="FFFFFF">
                    <a:lumMod val="65000"/>
                  </a:srgbClr>
                </a:solidFill>
                <a:latin typeface="Courier New" pitchFamily="1" charset="0"/>
                <a:cs typeface="Courier New" pitchFamily="1" charset="0"/>
              </a:rPr>
              <a:t>      {</a:t>
            </a:r>
          </a:p>
          <a:p>
            <a:pPr algn="l">
              <a:spcBef>
                <a:spcPct val="0"/>
              </a:spcBef>
              <a:defRPr/>
            </a:pPr>
            <a:r>
              <a:rPr lang="en-US" b="1" dirty="0" smtClean="0">
                <a:solidFill>
                  <a:srgbClr val="FFFFFF">
                    <a:lumMod val="65000"/>
                  </a:srgbClr>
                </a:solidFill>
                <a:latin typeface="Courier New" pitchFamily="1" charset="0"/>
                <a:cs typeface="Courier New" pitchFamily="1" charset="0"/>
              </a:rPr>
              <a:t>        </a:t>
            </a:r>
            <a:r>
              <a:rPr lang="en-US" b="1" dirty="0" err="1" smtClean="0">
                <a:solidFill>
                  <a:srgbClr val="FFFFFF">
                    <a:lumMod val="65000"/>
                  </a:srgbClr>
                </a:solidFill>
                <a:latin typeface="Courier New" pitchFamily="1" charset="0"/>
                <a:cs typeface="Courier New" pitchFamily="1" charset="0"/>
              </a:rPr>
              <a:t>System.out.println</a:t>
            </a:r>
            <a:r>
              <a:rPr lang="en-US" b="1" dirty="0" smtClean="0">
                <a:solidFill>
                  <a:srgbClr val="FFFFFF">
                    <a:lumMod val="65000"/>
                  </a:srgbClr>
                </a:solidFill>
                <a:latin typeface="Courier New" pitchFamily="1" charset="0"/>
                <a:cs typeface="Courier New" pitchFamily="1" charset="0"/>
              </a:rPr>
              <a:t>("problem loading audio/images!");</a:t>
            </a:r>
          </a:p>
          <a:p>
            <a:pPr algn="l">
              <a:spcBef>
                <a:spcPct val="0"/>
              </a:spcBef>
              <a:defRPr/>
            </a:pPr>
            <a:r>
              <a:rPr lang="en-US" b="1" dirty="0" smtClean="0">
                <a:solidFill>
                  <a:srgbClr val="FFFFFF">
                    <a:lumMod val="65000"/>
                  </a:srgbClr>
                </a:solidFill>
                <a:latin typeface="Courier New" pitchFamily="1" charset="0"/>
                <a:cs typeface="Courier New" pitchFamily="1" charset="0"/>
              </a:rPr>
              <a:t>        </a:t>
            </a:r>
            <a:r>
              <a:rPr lang="en-US" b="1" dirty="0" err="1" smtClean="0">
                <a:solidFill>
                  <a:srgbClr val="FFFFFF">
                    <a:lumMod val="65000"/>
                  </a:srgbClr>
                </a:solidFill>
                <a:latin typeface="Courier New" pitchFamily="1" charset="0"/>
                <a:cs typeface="Courier New" pitchFamily="1" charset="0"/>
              </a:rPr>
              <a:t>audioCrunch</a:t>
            </a:r>
            <a:r>
              <a:rPr lang="en-US" b="1" dirty="0" smtClean="0">
                <a:solidFill>
                  <a:srgbClr val="FFFFFF">
                    <a:lumMod val="65000"/>
                  </a:srgbClr>
                </a:solidFill>
                <a:latin typeface="Courier New" pitchFamily="1" charset="0"/>
                <a:cs typeface="Courier New" pitchFamily="1" charset="0"/>
              </a:rPr>
              <a:t> = null;</a:t>
            </a:r>
          </a:p>
          <a:p>
            <a:pPr algn="l">
              <a:spcBef>
                <a:spcPct val="0"/>
              </a:spcBef>
              <a:defRPr/>
            </a:pPr>
            <a:r>
              <a:rPr lang="en-US" b="1" dirty="0" smtClean="0">
                <a:solidFill>
                  <a:srgbClr val="FFFFFF">
                    <a:lumMod val="65000"/>
                  </a:srgbClr>
                </a:solidFill>
                <a:latin typeface="Courier New" pitchFamily="1" charset="0"/>
                <a:cs typeface="Courier New" pitchFamily="1" charset="0"/>
              </a:rPr>
              <a:t>        </a:t>
            </a:r>
            <a:r>
              <a:rPr lang="en-US" b="1" dirty="0" err="1" smtClean="0">
                <a:solidFill>
                  <a:srgbClr val="FFFFFF">
                    <a:lumMod val="65000"/>
                  </a:srgbClr>
                </a:solidFill>
                <a:latin typeface="Courier New" pitchFamily="1" charset="0"/>
                <a:cs typeface="Courier New" pitchFamily="1" charset="0"/>
              </a:rPr>
              <a:t>imageSpam</a:t>
            </a:r>
            <a:r>
              <a:rPr lang="en-US" b="1" dirty="0" smtClean="0">
                <a:solidFill>
                  <a:srgbClr val="FFFFFF">
                    <a:lumMod val="65000"/>
                  </a:srgbClr>
                </a:solidFill>
                <a:latin typeface="Courier New" pitchFamily="1" charset="0"/>
                <a:cs typeface="Courier New" pitchFamily="1" charset="0"/>
              </a:rPr>
              <a:t> = null;</a:t>
            </a:r>
          </a:p>
          <a:p>
            <a:pPr algn="l">
              <a:spcBef>
                <a:spcPct val="0"/>
              </a:spcBef>
              <a:defRPr/>
            </a:pPr>
            <a:r>
              <a:rPr lang="en-US" b="1" dirty="0" smtClean="0">
                <a:solidFill>
                  <a:srgbClr val="FFFFFF">
                    <a:lumMod val="65000"/>
                  </a:srgbClr>
                </a:solidFill>
                <a:latin typeface="Courier New" pitchFamily="1" charset="0"/>
                <a:cs typeface="Courier New" pitchFamily="1" charset="0"/>
              </a:rPr>
              <a:t>      }</a:t>
            </a:r>
          </a:p>
          <a:p>
            <a:pPr algn="l">
              <a:spcBef>
                <a:spcPct val="0"/>
              </a:spcBef>
              <a:defRPr/>
            </a:pPr>
            <a:r>
              <a:rPr lang="en-US" b="1" dirty="0" smtClean="0">
                <a:solidFill>
                  <a:srgbClr val="FFFFFF">
                    <a:lumMod val="65000"/>
                  </a:srgbClr>
                </a:solidFill>
                <a:latin typeface="Courier New" pitchFamily="1" charset="0"/>
                <a:cs typeface="Courier New" pitchFamily="1" charset="0"/>
              </a:rPr>
              <a:t>      </a:t>
            </a:r>
          </a:p>
          <a:p>
            <a:pPr algn="l">
              <a:spcBef>
                <a:spcPct val="0"/>
              </a:spcBef>
              <a:defRPr/>
            </a:pPr>
            <a:r>
              <a:rPr lang="en-US" b="1" dirty="0" smtClean="0">
                <a:solidFill>
                  <a:srgbClr val="FFFFFF">
                    <a:lumMod val="65000"/>
                  </a:srgbClr>
                </a:solidFill>
                <a:latin typeface="Courier New" pitchFamily="1" charset="0"/>
                <a:cs typeface="Courier New" pitchFamily="1" charset="0"/>
              </a:rPr>
              <a:t>   }    </a:t>
            </a:r>
          </a:p>
        </p:txBody>
      </p:sp>
      <p:sp>
        <p:nvSpPr>
          <p:cNvPr id="22531" name="AutoShape 9"/>
          <p:cNvSpPr>
            <a:spLocks/>
          </p:cNvSpPr>
          <p:nvPr/>
        </p:nvSpPr>
        <p:spPr bwMode="auto">
          <a:xfrm>
            <a:off x="8305800" y="2971800"/>
            <a:ext cx="304800" cy="2743200"/>
          </a:xfrm>
          <a:prstGeom prst="rightBrace">
            <a:avLst>
              <a:gd name="adj1" fmla="val 73292"/>
              <a:gd name="adj2" fmla="val 50000"/>
            </a:avLst>
          </a:prstGeom>
          <a:noFill/>
          <a:ln w="28575">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sz="1800">
              <a:solidFill>
                <a:srgbClr val="000000"/>
              </a:solidFill>
            </a:endParaRPr>
          </a:p>
        </p:txBody>
      </p:sp>
      <p:sp>
        <p:nvSpPr>
          <p:cNvPr id="22532" name="Text Box 10"/>
          <p:cNvSpPr txBox="1">
            <a:spLocks noChangeArrowheads="1"/>
          </p:cNvSpPr>
          <p:nvPr/>
        </p:nvSpPr>
        <p:spPr bwMode="auto">
          <a:xfrm>
            <a:off x="7086600" y="5867400"/>
            <a:ext cx="1911350" cy="915988"/>
          </a:xfrm>
          <a:prstGeom prst="rect">
            <a:avLst/>
          </a:prstGeom>
          <a:solidFill>
            <a:schemeClr val="bg1">
              <a:lumMod val="95000"/>
            </a:schemeClr>
          </a:solidFill>
          <a:ln>
            <a:noFill/>
          </a:ln>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defRPr/>
            </a:pPr>
            <a:r>
              <a:rPr lang="en-US" sz="1800" smtClean="0">
                <a:solidFill>
                  <a:srgbClr val="FFFFFF">
                    <a:lumMod val="65000"/>
                  </a:srgbClr>
                </a:solidFill>
                <a:latin typeface="Times" pitchFamily="1" charset="0"/>
              </a:rPr>
              <a:t>a </a:t>
            </a:r>
            <a:r>
              <a:rPr lang="en-US" sz="1800" b="1" smtClean="0">
                <a:solidFill>
                  <a:srgbClr val="FFFFFF">
                    <a:lumMod val="65000"/>
                  </a:srgbClr>
                </a:solidFill>
                <a:latin typeface="Courier New" pitchFamily="1" charset="0"/>
              </a:rPr>
              <a:t>try</a:t>
            </a:r>
            <a:r>
              <a:rPr lang="en-US" sz="1800" smtClean="0">
                <a:solidFill>
                  <a:srgbClr val="FFFFFF">
                    <a:lumMod val="65000"/>
                  </a:srgbClr>
                </a:solidFill>
                <a:latin typeface="Times" pitchFamily="1" charset="0"/>
              </a:rPr>
              <a:t> … </a:t>
            </a:r>
            <a:r>
              <a:rPr lang="en-US" sz="1800" b="1" smtClean="0">
                <a:solidFill>
                  <a:srgbClr val="FFFFFF">
                    <a:lumMod val="65000"/>
                  </a:srgbClr>
                </a:solidFill>
                <a:latin typeface="Courier New" pitchFamily="1" charset="0"/>
              </a:rPr>
              <a:t>catch</a:t>
            </a:r>
            <a:r>
              <a:rPr lang="en-US" sz="1800" smtClean="0">
                <a:solidFill>
                  <a:srgbClr val="FFFFFF">
                    <a:lumMod val="65000"/>
                  </a:srgbClr>
                </a:solidFill>
                <a:latin typeface="Times" pitchFamily="1" charset="0"/>
              </a:rPr>
              <a:t> block for handling </a:t>
            </a:r>
            <a:r>
              <a:rPr lang="en-US" sz="1800" b="1" smtClean="0">
                <a:solidFill>
                  <a:srgbClr val="FFFFFF">
                    <a:lumMod val="65000"/>
                  </a:srgbClr>
                </a:solidFill>
                <a:latin typeface="Courier New" pitchFamily="1" charset="0"/>
              </a:rPr>
              <a:t>Exception</a:t>
            </a:r>
            <a:r>
              <a:rPr lang="en-US" sz="1800" smtClean="0">
                <a:solidFill>
                  <a:srgbClr val="FFFFFF">
                    <a:lumMod val="65000"/>
                  </a:srgbClr>
                </a:solidFill>
                <a:latin typeface="Times" pitchFamily="1" charset="0"/>
              </a:rPr>
              <a:t>s</a:t>
            </a:r>
            <a:endParaRPr lang="en-US" sz="1800" b="1" smtClean="0">
              <a:solidFill>
                <a:srgbClr val="FFFFFF">
                  <a:lumMod val="65000"/>
                </a:srgbClr>
              </a:solidFill>
              <a:latin typeface="Courier New" pitchFamily="1" charset="0"/>
            </a:endParaRPr>
          </a:p>
        </p:txBody>
      </p:sp>
      <p:sp>
        <p:nvSpPr>
          <p:cNvPr id="17416" name="Text Box 11"/>
          <p:cNvSpPr txBox="1">
            <a:spLocks noChangeArrowheads="1"/>
          </p:cNvSpPr>
          <p:nvPr/>
        </p:nvSpPr>
        <p:spPr bwMode="auto">
          <a:xfrm>
            <a:off x="2590800" y="6019800"/>
            <a:ext cx="3429000" cy="646113"/>
          </a:xfrm>
          <a:prstGeom prst="rect">
            <a:avLst/>
          </a:prstGeom>
          <a:solidFill>
            <a:schemeClr val="bg1">
              <a:lumMod val="95000"/>
            </a:schemeClr>
          </a:solidFill>
          <a:ln w="12700">
            <a:noFill/>
            <a:miter lim="800000"/>
            <a:headEnd/>
            <a:tailEnd/>
          </a:ln>
        </p:spPr>
        <p:txBody>
          <a:bodyPr>
            <a:spAutoFit/>
          </a:bodyPr>
          <a:lstStyle/>
          <a:p>
            <a:pPr>
              <a:defRPr/>
            </a:pPr>
            <a:r>
              <a:rPr lang="en-US" sz="1800" dirty="0">
                <a:solidFill>
                  <a:srgbClr val="FFFFFF">
                    <a:lumMod val="65000"/>
                  </a:srgbClr>
                </a:solidFill>
                <a:latin typeface="Calibri" pitchFamily="34" charset="0"/>
                <a:cs typeface="Calibri" pitchFamily="34" charset="0"/>
              </a:rPr>
              <a:t>What could go wrong with the sound and image loading…?</a:t>
            </a:r>
          </a:p>
        </p:txBody>
      </p:sp>
      <p:sp>
        <p:nvSpPr>
          <p:cNvPr id="24582" name="Text Box 10"/>
          <p:cNvSpPr txBox="1">
            <a:spLocks noChangeArrowheads="1"/>
          </p:cNvSpPr>
          <p:nvPr/>
        </p:nvSpPr>
        <p:spPr bwMode="auto">
          <a:xfrm>
            <a:off x="5486400" y="1514475"/>
            <a:ext cx="2590800" cy="923925"/>
          </a:xfrm>
          <a:prstGeom prst="rect">
            <a:avLst/>
          </a:prstGeom>
          <a:solidFill>
            <a:srgbClr val="CCEC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smtClean="0">
                <a:latin typeface="Times" pitchFamily="1" charset="0"/>
              </a:rPr>
              <a:t>create a button, register event handlers, and add it to the game</a:t>
            </a:r>
            <a:endParaRPr lang="en-US" altLang="en-US" sz="1800" b="1" smtClean="0">
              <a:latin typeface="Courier New" pitchFamily="1" charset="0"/>
            </a:endParaRPr>
          </a:p>
        </p:txBody>
      </p:sp>
      <p:sp>
        <p:nvSpPr>
          <p:cNvPr id="24583" name="Text Box 10"/>
          <p:cNvSpPr txBox="1">
            <a:spLocks noChangeArrowheads="1"/>
          </p:cNvSpPr>
          <p:nvPr/>
        </p:nvSpPr>
        <p:spPr bwMode="auto">
          <a:xfrm>
            <a:off x="4724400" y="39688"/>
            <a:ext cx="4038600" cy="646112"/>
          </a:xfrm>
          <a:prstGeom prst="rect">
            <a:avLst/>
          </a:prstGeom>
          <a:solidFill>
            <a:srgbClr val="FFCCCC"/>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dirty="0" smtClean="0">
                <a:latin typeface="Times" pitchFamily="1" charset="0"/>
              </a:rPr>
              <a:t>creates </a:t>
            </a:r>
            <a:r>
              <a:rPr lang="en-US" altLang="en-US" sz="1800" dirty="0" smtClean="0">
                <a:latin typeface="Times" pitchFamily="1" charset="0"/>
              </a:rPr>
              <a:t>our drawing canvas, </a:t>
            </a:r>
            <a:r>
              <a:rPr lang="en-US" altLang="en-US" sz="1800" b="1" dirty="0" smtClean="0">
                <a:latin typeface="Courier New" pitchFamily="1" charset="0"/>
                <a:cs typeface="Courier New" pitchFamily="1" charset="0"/>
              </a:rPr>
              <a:t>image</a:t>
            </a:r>
            <a:r>
              <a:rPr lang="en-US" altLang="en-US" sz="1800" dirty="0" smtClean="0">
                <a:latin typeface="Times" pitchFamily="1" charset="0"/>
              </a:rPr>
              <a:t>, and create our graphics tools, </a:t>
            </a:r>
            <a:r>
              <a:rPr lang="en-US" altLang="en-US" sz="1800" b="1" dirty="0" smtClean="0">
                <a:latin typeface="Courier New" pitchFamily="1" charset="0"/>
                <a:cs typeface="Courier New" pitchFamily="1" charset="0"/>
              </a:rPr>
              <a:t>g</a:t>
            </a:r>
          </a:p>
        </p:txBody>
      </p:sp>
      <p:sp>
        <p:nvSpPr>
          <p:cNvPr id="24584" name="Rectangle 1"/>
          <p:cNvSpPr>
            <a:spLocks noChangeArrowheads="1"/>
          </p:cNvSpPr>
          <p:nvPr/>
        </p:nvSpPr>
        <p:spPr bwMode="auto">
          <a:xfrm>
            <a:off x="68263" y="914400"/>
            <a:ext cx="603250" cy="276225"/>
          </a:xfrm>
          <a:prstGeom prst="rect">
            <a:avLst/>
          </a:prstGeom>
          <a:solidFill>
            <a:srgbClr val="FFCC99"/>
          </a:solidFill>
          <a:ln>
            <a:noFill/>
          </a:ln>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200" dirty="0" smtClean="0">
                <a:latin typeface="Cambria" pitchFamily="18" charset="0"/>
              </a:rPr>
              <a:t>types?</a:t>
            </a:r>
          </a:p>
        </p:txBody>
      </p:sp>
    </p:spTree>
    <p:extLst>
      <p:ext uri="{BB962C8B-B14F-4D97-AF65-F5344CB8AC3E}">
        <p14:creationId xmlns:p14="http://schemas.microsoft.com/office/powerpoint/2010/main" val="1234064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1913" y="287338"/>
            <a:ext cx="8472487"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defRPr/>
            </a:pPr>
            <a:r>
              <a:rPr lang="en-US" b="1" dirty="0" smtClean="0">
                <a:solidFill>
                  <a:srgbClr val="FFFFFF">
                    <a:lumMod val="65000"/>
                  </a:srgbClr>
                </a:solidFill>
                <a:latin typeface="Courier New" pitchFamily="1" charset="0"/>
                <a:cs typeface="Courier New" pitchFamily="1" charset="0"/>
              </a:rPr>
              <a:t>  public void </a:t>
            </a:r>
            <a:r>
              <a:rPr lang="en-US" b="1" dirty="0" err="1" smtClean="0">
                <a:solidFill>
                  <a:srgbClr val="FFFFFF">
                    <a:lumMod val="65000"/>
                  </a:srgbClr>
                </a:solidFill>
                <a:latin typeface="Courier New" pitchFamily="1" charset="0"/>
                <a:cs typeface="Courier New" pitchFamily="1" charset="0"/>
              </a:rPr>
              <a:t>init</a:t>
            </a:r>
            <a:r>
              <a:rPr lang="en-US" b="1" dirty="0" smtClean="0">
                <a:solidFill>
                  <a:srgbClr val="FFFFFF">
                    <a:lumMod val="65000"/>
                  </a:srgbClr>
                </a:solidFill>
                <a:latin typeface="Courier New" pitchFamily="1" charset="0"/>
                <a:cs typeface="Courier New" pitchFamily="1" charset="0"/>
              </a:rPr>
              <a:t>()</a:t>
            </a:r>
          </a:p>
          <a:p>
            <a:pPr algn="l">
              <a:spcBef>
                <a:spcPct val="0"/>
              </a:spcBef>
              <a:defRPr/>
            </a:pPr>
            <a:r>
              <a:rPr lang="en-US" b="1" dirty="0" smtClean="0">
                <a:solidFill>
                  <a:srgbClr val="FFFFFF">
                    <a:lumMod val="65000"/>
                  </a:srgbClr>
                </a:solidFill>
                <a:latin typeface="Courier New" pitchFamily="1" charset="0"/>
                <a:cs typeface="Courier New" pitchFamily="1" charset="0"/>
              </a:rPr>
              <a:t>  {</a:t>
            </a:r>
          </a:p>
          <a:p>
            <a:pPr algn="l">
              <a:spcBef>
                <a:spcPct val="0"/>
              </a:spcBef>
              <a:defRPr/>
            </a:pPr>
            <a:r>
              <a:rPr lang="en-US" b="1" dirty="0" smtClean="0">
                <a:solidFill>
                  <a:srgbClr val="FFFFFF">
                    <a:lumMod val="65000"/>
                  </a:srgbClr>
                </a:solidFill>
                <a:latin typeface="Courier New" pitchFamily="1" charset="0"/>
                <a:cs typeface="Courier New" pitchFamily="1" charset="0"/>
              </a:rPr>
              <a:t>      image = </a:t>
            </a:r>
            <a:r>
              <a:rPr lang="en-US" b="1" dirty="0" err="1" smtClean="0">
                <a:solidFill>
                  <a:srgbClr val="FFFFFF">
                    <a:lumMod val="65000"/>
                  </a:srgbClr>
                </a:solidFill>
                <a:latin typeface="Courier New" pitchFamily="1" charset="0"/>
                <a:cs typeface="Courier New" pitchFamily="1" charset="0"/>
              </a:rPr>
              <a:t>createImage</a:t>
            </a:r>
            <a:r>
              <a:rPr lang="en-US" b="1" dirty="0" smtClean="0">
                <a:solidFill>
                  <a:srgbClr val="FFFFFF">
                    <a:lumMod val="65000"/>
                  </a:srgbClr>
                </a:solidFill>
                <a:latin typeface="Courier New" pitchFamily="1" charset="0"/>
                <a:cs typeface="Courier New" pitchFamily="1" charset="0"/>
              </a:rPr>
              <a:t>(</a:t>
            </a:r>
            <a:r>
              <a:rPr lang="en-US" b="1" dirty="0" err="1" smtClean="0">
                <a:solidFill>
                  <a:srgbClr val="FFFFFF">
                    <a:lumMod val="65000"/>
                  </a:srgbClr>
                </a:solidFill>
                <a:latin typeface="Courier New" pitchFamily="1" charset="0"/>
                <a:cs typeface="Courier New" pitchFamily="1" charset="0"/>
              </a:rPr>
              <a:t>getSize</a:t>
            </a:r>
            <a:r>
              <a:rPr lang="en-US" b="1" dirty="0" smtClean="0">
                <a:solidFill>
                  <a:srgbClr val="FFFFFF">
                    <a:lumMod val="65000"/>
                  </a:srgbClr>
                </a:solidFill>
                <a:latin typeface="Courier New" pitchFamily="1" charset="0"/>
                <a:cs typeface="Courier New" pitchFamily="1" charset="0"/>
              </a:rPr>
              <a:t>().width, </a:t>
            </a:r>
            <a:r>
              <a:rPr lang="en-US" b="1" dirty="0" err="1" smtClean="0">
                <a:solidFill>
                  <a:srgbClr val="FFFFFF">
                    <a:lumMod val="65000"/>
                  </a:srgbClr>
                </a:solidFill>
                <a:latin typeface="Courier New" pitchFamily="1" charset="0"/>
                <a:cs typeface="Courier New" pitchFamily="1" charset="0"/>
              </a:rPr>
              <a:t>getSize</a:t>
            </a:r>
            <a:r>
              <a:rPr lang="en-US" b="1" dirty="0" smtClean="0">
                <a:solidFill>
                  <a:srgbClr val="FFFFFF">
                    <a:lumMod val="65000"/>
                  </a:srgbClr>
                </a:solidFill>
                <a:latin typeface="Courier New" pitchFamily="1" charset="0"/>
                <a:cs typeface="Courier New" pitchFamily="1" charset="0"/>
              </a:rPr>
              <a:t>().height);   </a:t>
            </a:r>
          </a:p>
          <a:p>
            <a:pPr algn="l">
              <a:spcBef>
                <a:spcPct val="0"/>
              </a:spcBef>
              <a:defRPr/>
            </a:pPr>
            <a:r>
              <a:rPr lang="en-US" b="1" dirty="0" smtClean="0">
                <a:solidFill>
                  <a:srgbClr val="FFFFFF">
                    <a:lumMod val="65000"/>
                  </a:srgbClr>
                </a:solidFill>
                <a:latin typeface="Courier New" pitchFamily="1" charset="0"/>
                <a:cs typeface="Courier New" pitchFamily="1" charset="0"/>
              </a:rPr>
              <a:t>      g = </a:t>
            </a:r>
            <a:r>
              <a:rPr lang="en-US" b="1" dirty="0" err="1" smtClean="0">
                <a:solidFill>
                  <a:srgbClr val="FFFFFF">
                    <a:lumMod val="65000"/>
                  </a:srgbClr>
                </a:solidFill>
                <a:latin typeface="Courier New" pitchFamily="1" charset="0"/>
                <a:cs typeface="Courier New" pitchFamily="1" charset="0"/>
              </a:rPr>
              <a:t>image.getGraphics</a:t>
            </a:r>
            <a:r>
              <a:rPr lang="en-US" b="1" dirty="0" smtClean="0">
                <a:solidFill>
                  <a:srgbClr val="FFFFFF">
                    <a:lumMod val="65000"/>
                  </a:srgbClr>
                </a:solidFill>
                <a:latin typeface="Courier New" pitchFamily="1" charset="0"/>
                <a:cs typeface="Courier New" pitchFamily="1" charset="0"/>
              </a:rPr>
              <a:t>();</a:t>
            </a:r>
          </a:p>
          <a:p>
            <a:pPr algn="l">
              <a:spcBef>
                <a:spcPct val="0"/>
              </a:spcBef>
              <a:defRPr/>
            </a:pPr>
            <a:r>
              <a:rPr lang="en-US" b="1" dirty="0" smtClean="0">
                <a:solidFill>
                  <a:srgbClr val="FFFFFF">
                    <a:lumMod val="65000"/>
                  </a:srgbClr>
                </a:solidFill>
                <a:latin typeface="Courier New" pitchFamily="1" charset="0"/>
                <a:cs typeface="Courier New" pitchFamily="1" charset="0"/>
              </a:rPr>
              <a:t>        </a:t>
            </a:r>
          </a:p>
          <a:p>
            <a:pPr algn="l">
              <a:spcBef>
                <a:spcPct val="0"/>
              </a:spcBef>
              <a:defRPr/>
            </a:pPr>
            <a:r>
              <a:rPr lang="en-US" b="1" dirty="0" smtClean="0">
                <a:solidFill>
                  <a:srgbClr val="FFFFFF">
                    <a:lumMod val="65000"/>
                  </a:srgbClr>
                </a:solidFill>
                <a:latin typeface="Courier New" pitchFamily="1" charset="0"/>
                <a:cs typeface="Courier New" pitchFamily="1" charset="0"/>
              </a:rPr>
              <a:t>      </a:t>
            </a:r>
            <a:r>
              <a:rPr lang="en-US" b="1" dirty="0" err="1" smtClean="0">
                <a:solidFill>
                  <a:srgbClr val="FFFFFF">
                    <a:lumMod val="65000"/>
                  </a:srgbClr>
                </a:solidFill>
                <a:latin typeface="Courier New" pitchFamily="1" charset="0"/>
                <a:cs typeface="Courier New" pitchFamily="1" charset="0"/>
              </a:rPr>
              <a:t>pauseButton</a:t>
            </a:r>
            <a:r>
              <a:rPr lang="en-US" b="1" dirty="0" smtClean="0">
                <a:solidFill>
                  <a:srgbClr val="FFFFFF">
                    <a:lumMod val="65000"/>
                  </a:srgbClr>
                </a:solidFill>
                <a:latin typeface="Courier New" pitchFamily="1" charset="0"/>
                <a:cs typeface="Courier New" pitchFamily="1" charset="0"/>
              </a:rPr>
              <a:t> = new Button(”Pause");    </a:t>
            </a:r>
          </a:p>
          <a:p>
            <a:pPr algn="l">
              <a:spcBef>
                <a:spcPct val="0"/>
              </a:spcBef>
              <a:defRPr/>
            </a:pPr>
            <a:r>
              <a:rPr lang="en-US" b="1" dirty="0" smtClean="0">
                <a:solidFill>
                  <a:srgbClr val="FFFFFF">
                    <a:lumMod val="65000"/>
                  </a:srgbClr>
                </a:solidFill>
                <a:latin typeface="Courier New" pitchFamily="1" charset="0"/>
                <a:cs typeface="Courier New" pitchFamily="1" charset="0"/>
              </a:rPr>
              <a:t>      </a:t>
            </a:r>
            <a:r>
              <a:rPr lang="en-US" b="1" dirty="0" err="1" smtClean="0">
                <a:solidFill>
                  <a:srgbClr val="FFFFFF">
                    <a:lumMod val="65000"/>
                  </a:srgbClr>
                </a:solidFill>
                <a:latin typeface="Courier New" pitchFamily="1" charset="0"/>
                <a:cs typeface="Courier New" pitchFamily="1" charset="0"/>
              </a:rPr>
              <a:t>pauseButton.addActionListener</a:t>
            </a:r>
            <a:r>
              <a:rPr lang="en-US" b="1" dirty="0" smtClean="0">
                <a:solidFill>
                  <a:srgbClr val="FFFFFF">
                    <a:lumMod val="65000"/>
                  </a:srgbClr>
                </a:solidFill>
                <a:latin typeface="Courier New" pitchFamily="1" charset="0"/>
                <a:cs typeface="Courier New" pitchFamily="1" charset="0"/>
              </a:rPr>
              <a:t>(this);  </a:t>
            </a:r>
          </a:p>
          <a:p>
            <a:pPr algn="l">
              <a:spcBef>
                <a:spcPct val="0"/>
              </a:spcBef>
              <a:defRPr/>
            </a:pPr>
            <a:r>
              <a:rPr lang="en-US" b="1" dirty="0" smtClean="0">
                <a:solidFill>
                  <a:srgbClr val="FFFFFF">
                    <a:lumMod val="65000"/>
                  </a:srgbClr>
                </a:solidFill>
                <a:latin typeface="Courier New" pitchFamily="1" charset="0"/>
                <a:cs typeface="Courier New" pitchFamily="1" charset="0"/>
              </a:rPr>
              <a:t>      </a:t>
            </a:r>
            <a:r>
              <a:rPr lang="en-US" b="1" dirty="0" err="1" smtClean="0">
                <a:solidFill>
                  <a:srgbClr val="FFFFFF">
                    <a:lumMod val="65000"/>
                  </a:srgbClr>
                </a:solidFill>
                <a:latin typeface="Courier New" pitchFamily="1" charset="0"/>
                <a:cs typeface="Courier New" pitchFamily="1" charset="0"/>
              </a:rPr>
              <a:t>pauseButton.addKeyListener</a:t>
            </a:r>
            <a:r>
              <a:rPr lang="en-US" b="1" dirty="0" smtClean="0">
                <a:solidFill>
                  <a:srgbClr val="FFFFFF">
                    <a:lumMod val="65000"/>
                  </a:srgbClr>
                </a:solidFill>
                <a:latin typeface="Courier New" pitchFamily="1" charset="0"/>
                <a:cs typeface="Courier New" pitchFamily="1" charset="0"/>
              </a:rPr>
              <a:t>(this);     </a:t>
            </a:r>
          </a:p>
          <a:p>
            <a:pPr algn="l">
              <a:spcBef>
                <a:spcPct val="0"/>
              </a:spcBef>
              <a:defRPr/>
            </a:pPr>
            <a:r>
              <a:rPr lang="en-US" b="1" dirty="0" smtClean="0">
                <a:solidFill>
                  <a:srgbClr val="FFFFFF">
                    <a:lumMod val="65000"/>
                  </a:srgbClr>
                </a:solidFill>
                <a:latin typeface="Courier New" pitchFamily="1" charset="0"/>
                <a:cs typeface="Courier New" pitchFamily="1" charset="0"/>
              </a:rPr>
              <a:t>      add(</a:t>
            </a:r>
            <a:r>
              <a:rPr lang="en-US" b="1" dirty="0" err="1" smtClean="0">
                <a:solidFill>
                  <a:srgbClr val="FFFFFF">
                    <a:lumMod val="65000"/>
                  </a:srgbClr>
                </a:solidFill>
                <a:latin typeface="Courier New" pitchFamily="1" charset="0"/>
                <a:cs typeface="Courier New" pitchFamily="1" charset="0"/>
              </a:rPr>
              <a:t>pauseButton</a:t>
            </a:r>
            <a:r>
              <a:rPr lang="en-US" b="1" dirty="0" smtClean="0">
                <a:solidFill>
                  <a:srgbClr val="FFFFFF">
                    <a:lumMod val="65000"/>
                  </a:srgbClr>
                </a:solidFill>
                <a:latin typeface="Courier New" pitchFamily="1" charset="0"/>
                <a:cs typeface="Courier New" pitchFamily="1" charset="0"/>
              </a:rPr>
              <a:t>);                     </a:t>
            </a:r>
          </a:p>
          <a:p>
            <a:pPr algn="l">
              <a:spcBef>
                <a:spcPct val="0"/>
              </a:spcBef>
              <a:defRPr/>
            </a:pPr>
            <a:endParaRPr lang="en-US" b="1" dirty="0" smtClean="0">
              <a:solidFill>
                <a:srgbClr val="000000"/>
              </a:solidFill>
              <a:latin typeface="Courier New" pitchFamily="1" charset="0"/>
              <a:cs typeface="Courier New" pitchFamily="1" charset="0"/>
            </a:endParaRPr>
          </a:p>
          <a:p>
            <a:pPr algn="l">
              <a:spcBef>
                <a:spcPct val="0"/>
              </a:spcBef>
              <a:defRPr/>
            </a:pPr>
            <a:r>
              <a:rPr lang="en-US" b="1" dirty="0" smtClean="0">
                <a:solidFill>
                  <a:srgbClr val="000000"/>
                </a:solidFill>
                <a:latin typeface="Courier New" pitchFamily="1" charset="0"/>
                <a:cs typeface="Courier New" pitchFamily="1" charset="0"/>
              </a:rPr>
              <a:t>      </a:t>
            </a:r>
            <a:r>
              <a:rPr lang="en-US" b="1" dirty="0" smtClean="0">
                <a:solidFill>
                  <a:srgbClr val="009200"/>
                </a:solidFill>
                <a:latin typeface="Courier New" pitchFamily="1" charset="0"/>
                <a:cs typeface="Courier New" pitchFamily="1" charset="0"/>
              </a:rPr>
              <a:t>try</a:t>
            </a:r>
          </a:p>
          <a:p>
            <a:pPr algn="l">
              <a:spcBef>
                <a:spcPct val="0"/>
              </a:spcBef>
              <a:defRPr/>
            </a:pPr>
            <a:r>
              <a:rPr lang="en-US" b="1" dirty="0" smtClean="0">
                <a:solidFill>
                  <a:srgbClr val="000000"/>
                </a:solidFill>
                <a:latin typeface="Courier New" pitchFamily="1" charset="0"/>
                <a:cs typeface="Courier New" pitchFamily="1" charset="0"/>
              </a:rPr>
              <a:t>      {</a:t>
            </a:r>
          </a:p>
          <a:p>
            <a:pPr algn="l">
              <a:spcBef>
                <a:spcPct val="0"/>
              </a:spcBef>
              <a:defRPr/>
            </a:pPr>
            <a:r>
              <a:rPr lang="en-US" b="1" dirty="0" smtClean="0">
                <a:solidFill>
                  <a:srgbClr val="000000"/>
                </a:solidFill>
                <a:latin typeface="Courier New" pitchFamily="1" charset="0"/>
                <a:cs typeface="Courier New" pitchFamily="1" charset="0"/>
              </a:rPr>
              <a:t>        URL </a:t>
            </a:r>
            <a:r>
              <a:rPr lang="en-US" b="1" dirty="0" err="1" smtClean="0">
                <a:solidFill>
                  <a:srgbClr val="000000"/>
                </a:solidFill>
                <a:latin typeface="Courier New" pitchFamily="1" charset="0"/>
                <a:cs typeface="Courier New" pitchFamily="1" charset="0"/>
              </a:rPr>
              <a:t>url</a:t>
            </a:r>
            <a:r>
              <a:rPr lang="en-US" b="1" dirty="0" smtClean="0">
                <a:solidFill>
                  <a:srgbClr val="000000"/>
                </a:solidFill>
                <a:latin typeface="Courier New" pitchFamily="1" charset="0"/>
                <a:cs typeface="Courier New" pitchFamily="1" charset="0"/>
              </a:rPr>
              <a:t> = </a:t>
            </a:r>
            <a:r>
              <a:rPr lang="en-US" b="1" dirty="0" err="1" smtClean="0">
                <a:solidFill>
                  <a:srgbClr val="000000"/>
                </a:solidFill>
                <a:latin typeface="Courier New" pitchFamily="1" charset="0"/>
                <a:cs typeface="Courier New" pitchFamily="1" charset="0"/>
              </a:rPr>
              <a:t>getCodeBase</a:t>
            </a:r>
            <a:r>
              <a:rPr lang="en-US" b="1" dirty="0" smtClean="0">
                <a:solidFill>
                  <a:srgbClr val="000000"/>
                </a:solidFill>
                <a:latin typeface="Courier New" pitchFamily="1" charset="0"/>
                <a:cs typeface="Courier New" pitchFamily="1" charset="0"/>
              </a:rPr>
              <a:t>();</a:t>
            </a:r>
          </a:p>
          <a:p>
            <a:pPr algn="l">
              <a:spcBef>
                <a:spcPct val="0"/>
              </a:spcBef>
              <a:defRPr/>
            </a:pPr>
            <a:r>
              <a:rPr lang="en-US" b="1" dirty="0" smtClean="0">
                <a:solidFill>
                  <a:srgbClr val="000000"/>
                </a:solidFill>
                <a:latin typeface="Courier New" pitchFamily="1" charset="0"/>
                <a:cs typeface="Courier New" pitchFamily="1" charset="0"/>
              </a:rPr>
              <a:t>        </a:t>
            </a:r>
            <a:r>
              <a:rPr lang="en-US" b="1" dirty="0" err="1" smtClean="0">
                <a:solidFill>
                  <a:srgbClr val="000000"/>
                </a:solidFill>
                <a:latin typeface="Courier New" pitchFamily="1" charset="0"/>
                <a:cs typeface="Courier New" pitchFamily="1" charset="0"/>
              </a:rPr>
              <a:t>audioCrunch</a:t>
            </a:r>
            <a:r>
              <a:rPr lang="en-US" b="1" dirty="0" smtClean="0">
                <a:solidFill>
                  <a:srgbClr val="000000"/>
                </a:solidFill>
                <a:latin typeface="Courier New" pitchFamily="1" charset="0"/>
                <a:cs typeface="Courier New" pitchFamily="1" charset="0"/>
              </a:rPr>
              <a:t> = </a:t>
            </a:r>
            <a:r>
              <a:rPr lang="en-US" b="1" dirty="0" err="1" smtClean="0">
                <a:solidFill>
                  <a:srgbClr val="000000"/>
                </a:solidFill>
                <a:latin typeface="Courier New" pitchFamily="1" charset="0"/>
                <a:cs typeface="Courier New" pitchFamily="1" charset="0"/>
              </a:rPr>
              <a:t>getAudioClip</a:t>
            </a:r>
            <a:r>
              <a:rPr lang="en-US" b="1" dirty="0" smtClean="0">
                <a:solidFill>
                  <a:srgbClr val="000000"/>
                </a:solidFill>
                <a:latin typeface="Courier New" pitchFamily="1" charset="0"/>
                <a:cs typeface="Courier New" pitchFamily="1" charset="0"/>
              </a:rPr>
              <a:t>(</a:t>
            </a:r>
            <a:r>
              <a:rPr lang="en-US" b="1" dirty="0" err="1" smtClean="0">
                <a:solidFill>
                  <a:srgbClr val="000000"/>
                </a:solidFill>
                <a:latin typeface="Courier New" pitchFamily="1" charset="0"/>
                <a:cs typeface="Courier New" pitchFamily="1" charset="0"/>
              </a:rPr>
              <a:t>url</a:t>
            </a:r>
            <a:r>
              <a:rPr lang="en-US" b="1" dirty="0" smtClean="0">
                <a:solidFill>
                  <a:srgbClr val="000000"/>
                </a:solidFill>
                <a:latin typeface="Courier New" pitchFamily="1" charset="0"/>
                <a:cs typeface="Courier New" pitchFamily="1" charset="0"/>
              </a:rPr>
              <a:t>,"crunch.au");</a:t>
            </a:r>
          </a:p>
          <a:p>
            <a:pPr algn="l">
              <a:spcBef>
                <a:spcPct val="0"/>
              </a:spcBef>
              <a:defRPr/>
            </a:pPr>
            <a:r>
              <a:rPr lang="en-US" b="1" dirty="0" smtClean="0">
                <a:solidFill>
                  <a:srgbClr val="000000"/>
                </a:solidFill>
                <a:latin typeface="Courier New" pitchFamily="1" charset="0"/>
                <a:cs typeface="Courier New" pitchFamily="1" charset="0"/>
              </a:rPr>
              <a:t>        </a:t>
            </a:r>
            <a:r>
              <a:rPr lang="en-US" b="1" dirty="0" err="1" smtClean="0">
                <a:solidFill>
                  <a:srgbClr val="000000"/>
                </a:solidFill>
                <a:latin typeface="Courier New" pitchFamily="1" charset="0"/>
                <a:cs typeface="Courier New" pitchFamily="1" charset="0"/>
              </a:rPr>
              <a:t>imageSpam</a:t>
            </a:r>
            <a:r>
              <a:rPr lang="en-US" b="1" dirty="0" smtClean="0">
                <a:solidFill>
                  <a:srgbClr val="000000"/>
                </a:solidFill>
                <a:latin typeface="Courier New" pitchFamily="1" charset="0"/>
                <a:cs typeface="Courier New" pitchFamily="1" charset="0"/>
              </a:rPr>
              <a:t> = </a:t>
            </a:r>
            <a:r>
              <a:rPr lang="en-US" b="1" dirty="0" err="1" smtClean="0">
                <a:solidFill>
                  <a:srgbClr val="000000"/>
                </a:solidFill>
                <a:latin typeface="Courier New" pitchFamily="1" charset="0"/>
                <a:cs typeface="Courier New" pitchFamily="1" charset="0"/>
              </a:rPr>
              <a:t>getImage</a:t>
            </a:r>
            <a:r>
              <a:rPr lang="en-US" b="1" dirty="0" smtClean="0">
                <a:solidFill>
                  <a:srgbClr val="000000"/>
                </a:solidFill>
                <a:latin typeface="Courier New" pitchFamily="1" charset="0"/>
                <a:cs typeface="Courier New" pitchFamily="1" charset="0"/>
              </a:rPr>
              <a:t>(</a:t>
            </a:r>
            <a:r>
              <a:rPr lang="en-US" b="1" dirty="0" err="1" smtClean="0">
                <a:solidFill>
                  <a:srgbClr val="000000"/>
                </a:solidFill>
                <a:latin typeface="Courier New" pitchFamily="1" charset="0"/>
                <a:cs typeface="Courier New" pitchFamily="1" charset="0"/>
              </a:rPr>
              <a:t>url</a:t>
            </a:r>
            <a:r>
              <a:rPr lang="en-US" b="1" dirty="0" smtClean="0">
                <a:solidFill>
                  <a:srgbClr val="000000"/>
                </a:solidFill>
                <a:latin typeface="Courier New" pitchFamily="1" charset="0"/>
                <a:cs typeface="Courier New" pitchFamily="1" charset="0"/>
              </a:rPr>
              <a:t>,"spam.gif");</a:t>
            </a:r>
          </a:p>
          <a:p>
            <a:pPr algn="l">
              <a:spcBef>
                <a:spcPct val="0"/>
              </a:spcBef>
              <a:defRPr/>
            </a:pPr>
            <a:r>
              <a:rPr lang="en-US" b="1" dirty="0" smtClean="0">
                <a:solidFill>
                  <a:srgbClr val="000000"/>
                </a:solidFill>
                <a:latin typeface="Courier New" pitchFamily="1" charset="0"/>
                <a:cs typeface="Courier New" pitchFamily="1" charset="0"/>
              </a:rPr>
              <a:t>        </a:t>
            </a:r>
            <a:r>
              <a:rPr lang="en-US" b="1" dirty="0" err="1" smtClean="0">
                <a:solidFill>
                  <a:srgbClr val="000000"/>
                </a:solidFill>
                <a:latin typeface="Courier New" pitchFamily="1" charset="0"/>
                <a:cs typeface="Courier New" pitchFamily="1" charset="0"/>
              </a:rPr>
              <a:t>System.out.println</a:t>
            </a:r>
            <a:r>
              <a:rPr lang="en-US" b="1" dirty="0" smtClean="0">
                <a:solidFill>
                  <a:srgbClr val="000000"/>
                </a:solidFill>
                <a:latin typeface="Courier New" pitchFamily="1" charset="0"/>
                <a:cs typeface="Courier New" pitchFamily="1" charset="0"/>
              </a:rPr>
              <a:t>("successful loading of audio/images!");</a:t>
            </a:r>
          </a:p>
          <a:p>
            <a:pPr algn="l">
              <a:spcBef>
                <a:spcPct val="0"/>
              </a:spcBef>
              <a:defRPr/>
            </a:pPr>
            <a:r>
              <a:rPr lang="en-US" b="1" dirty="0" smtClean="0">
                <a:solidFill>
                  <a:srgbClr val="000000"/>
                </a:solidFill>
                <a:latin typeface="Courier New" pitchFamily="1" charset="0"/>
                <a:cs typeface="Courier New" pitchFamily="1" charset="0"/>
              </a:rPr>
              <a:t>      }</a:t>
            </a:r>
          </a:p>
          <a:p>
            <a:pPr algn="l">
              <a:spcBef>
                <a:spcPct val="0"/>
              </a:spcBef>
              <a:defRPr/>
            </a:pPr>
            <a:r>
              <a:rPr lang="en-US" b="1" dirty="0" smtClean="0">
                <a:solidFill>
                  <a:srgbClr val="000000"/>
                </a:solidFill>
                <a:latin typeface="Courier New" pitchFamily="1" charset="0"/>
                <a:cs typeface="Courier New" pitchFamily="1" charset="0"/>
              </a:rPr>
              <a:t>      </a:t>
            </a:r>
            <a:r>
              <a:rPr lang="en-US" b="1" dirty="0" smtClean="0">
                <a:solidFill>
                  <a:srgbClr val="009200"/>
                </a:solidFill>
                <a:latin typeface="Courier New" pitchFamily="1" charset="0"/>
                <a:cs typeface="Courier New" pitchFamily="1" charset="0"/>
              </a:rPr>
              <a:t>catch</a:t>
            </a:r>
            <a:r>
              <a:rPr lang="en-US" b="1" dirty="0" smtClean="0">
                <a:solidFill>
                  <a:srgbClr val="000000"/>
                </a:solidFill>
                <a:latin typeface="Courier New" pitchFamily="1" charset="0"/>
                <a:cs typeface="Courier New" pitchFamily="1" charset="0"/>
              </a:rPr>
              <a:t> (Exception e)</a:t>
            </a:r>
          </a:p>
          <a:p>
            <a:pPr algn="l">
              <a:spcBef>
                <a:spcPct val="0"/>
              </a:spcBef>
              <a:defRPr/>
            </a:pPr>
            <a:r>
              <a:rPr lang="en-US" b="1" dirty="0" smtClean="0">
                <a:solidFill>
                  <a:srgbClr val="000000"/>
                </a:solidFill>
                <a:latin typeface="Courier New" pitchFamily="1" charset="0"/>
                <a:cs typeface="Courier New" pitchFamily="1" charset="0"/>
              </a:rPr>
              <a:t>      {</a:t>
            </a:r>
          </a:p>
          <a:p>
            <a:pPr algn="l">
              <a:spcBef>
                <a:spcPct val="0"/>
              </a:spcBef>
              <a:defRPr/>
            </a:pPr>
            <a:r>
              <a:rPr lang="en-US" b="1" dirty="0" smtClean="0">
                <a:solidFill>
                  <a:srgbClr val="000000"/>
                </a:solidFill>
                <a:latin typeface="Courier New" pitchFamily="1" charset="0"/>
                <a:cs typeface="Courier New" pitchFamily="1" charset="0"/>
              </a:rPr>
              <a:t>        </a:t>
            </a:r>
            <a:r>
              <a:rPr lang="en-US" b="1" dirty="0" err="1" smtClean="0">
                <a:solidFill>
                  <a:srgbClr val="000000"/>
                </a:solidFill>
                <a:latin typeface="Courier New" pitchFamily="1" charset="0"/>
                <a:cs typeface="Courier New" pitchFamily="1" charset="0"/>
              </a:rPr>
              <a:t>System.out.println</a:t>
            </a:r>
            <a:r>
              <a:rPr lang="en-US" b="1" dirty="0" smtClean="0">
                <a:solidFill>
                  <a:srgbClr val="000000"/>
                </a:solidFill>
                <a:latin typeface="Courier New" pitchFamily="1" charset="0"/>
                <a:cs typeface="Courier New" pitchFamily="1" charset="0"/>
              </a:rPr>
              <a:t>("problem loading audio/images!");</a:t>
            </a:r>
          </a:p>
          <a:p>
            <a:pPr algn="l">
              <a:spcBef>
                <a:spcPct val="0"/>
              </a:spcBef>
              <a:defRPr/>
            </a:pPr>
            <a:r>
              <a:rPr lang="en-US" b="1" dirty="0" smtClean="0">
                <a:solidFill>
                  <a:srgbClr val="000000"/>
                </a:solidFill>
                <a:latin typeface="Courier New" pitchFamily="1" charset="0"/>
                <a:cs typeface="Courier New" pitchFamily="1" charset="0"/>
              </a:rPr>
              <a:t>        </a:t>
            </a:r>
            <a:r>
              <a:rPr lang="en-US" b="1" dirty="0" err="1" smtClean="0">
                <a:solidFill>
                  <a:srgbClr val="000000"/>
                </a:solidFill>
                <a:latin typeface="Courier New" pitchFamily="1" charset="0"/>
                <a:cs typeface="Courier New" pitchFamily="1" charset="0"/>
              </a:rPr>
              <a:t>audioCrunch</a:t>
            </a:r>
            <a:r>
              <a:rPr lang="en-US" b="1" dirty="0" smtClean="0">
                <a:solidFill>
                  <a:srgbClr val="000000"/>
                </a:solidFill>
                <a:latin typeface="Courier New" pitchFamily="1" charset="0"/>
                <a:cs typeface="Courier New" pitchFamily="1" charset="0"/>
              </a:rPr>
              <a:t> = null;</a:t>
            </a:r>
          </a:p>
          <a:p>
            <a:pPr algn="l">
              <a:spcBef>
                <a:spcPct val="0"/>
              </a:spcBef>
              <a:defRPr/>
            </a:pPr>
            <a:r>
              <a:rPr lang="en-US" b="1" dirty="0" smtClean="0">
                <a:solidFill>
                  <a:srgbClr val="000000"/>
                </a:solidFill>
                <a:latin typeface="Courier New" pitchFamily="1" charset="0"/>
                <a:cs typeface="Courier New" pitchFamily="1" charset="0"/>
              </a:rPr>
              <a:t>        </a:t>
            </a:r>
            <a:r>
              <a:rPr lang="en-US" b="1" dirty="0" err="1" smtClean="0">
                <a:solidFill>
                  <a:srgbClr val="000000"/>
                </a:solidFill>
                <a:latin typeface="Courier New" pitchFamily="1" charset="0"/>
                <a:cs typeface="Courier New" pitchFamily="1" charset="0"/>
              </a:rPr>
              <a:t>imageSpam</a:t>
            </a:r>
            <a:r>
              <a:rPr lang="en-US" b="1" dirty="0" smtClean="0">
                <a:solidFill>
                  <a:srgbClr val="000000"/>
                </a:solidFill>
                <a:latin typeface="Courier New" pitchFamily="1" charset="0"/>
                <a:cs typeface="Courier New" pitchFamily="1" charset="0"/>
              </a:rPr>
              <a:t> = null;</a:t>
            </a:r>
          </a:p>
          <a:p>
            <a:pPr algn="l">
              <a:spcBef>
                <a:spcPct val="0"/>
              </a:spcBef>
              <a:defRPr/>
            </a:pPr>
            <a:r>
              <a:rPr lang="en-US" b="1" dirty="0" smtClean="0">
                <a:solidFill>
                  <a:srgbClr val="000000"/>
                </a:solidFill>
                <a:latin typeface="Courier New" pitchFamily="1" charset="0"/>
                <a:cs typeface="Courier New" pitchFamily="1" charset="0"/>
              </a:rPr>
              <a:t>      }</a:t>
            </a:r>
          </a:p>
          <a:p>
            <a:pPr algn="l">
              <a:spcBef>
                <a:spcPct val="0"/>
              </a:spcBef>
              <a:defRPr/>
            </a:pPr>
            <a:r>
              <a:rPr lang="en-US" b="1" dirty="0" smtClean="0">
                <a:solidFill>
                  <a:srgbClr val="000000"/>
                </a:solidFill>
                <a:latin typeface="Courier New" pitchFamily="1" charset="0"/>
                <a:cs typeface="Courier New" pitchFamily="1" charset="0"/>
              </a:rPr>
              <a:t>      </a:t>
            </a:r>
          </a:p>
          <a:p>
            <a:pPr algn="l">
              <a:spcBef>
                <a:spcPct val="0"/>
              </a:spcBef>
              <a:defRPr/>
            </a:pPr>
            <a:r>
              <a:rPr lang="en-US" b="1" dirty="0" smtClean="0">
                <a:solidFill>
                  <a:srgbClr val="000000"/>
                </a:solidFill>
                <a:latin typeface="Courier New" pitchFamily="1" charset="0"/>
                <a:cs typeface="Courier New" pitchFamily="1" charset="0"/>
              </a:rPr>
              <a:t>   }    </a:t>
            </a:r>
          </a:p>
        </p:txBody>
      </p:sp>
      <p:sp>
        <p:nvSpPr>
          <p:cNvPr id="25603" name="AutoShape 9"/>
          <p:cNvSpPr>
            <a:spLocks/>
          </p:cNvSpPr>
          <p:nvPr/>
        </p:nvSpPr>
        <p:spPr bwMode="auto">
          <a:xfrm>
            <a:off x="8305800" y="2971800"/>
            <a:ext cx="304800" cy="2743200"/>
          </a:xfrm>
          <a:prstGeom prst="rightBrace">
            <a:avLst>
              <a:gd name="adj1" fmla="val 73292"/>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5604" name="Text Box 10"/>
          <p:cNvSpPr txBox="1">
            <a:spLocks noChangeArrowheads="1"/>
          </p:cNvSpPr>
          <p:nvPr/>
        </p:nvSpPr>
        <p:spPr bwMode="auto">
          <a:xfrm>
            <a:off x="7086600" y="5867400"/>
            <a:ext cx="1911350" cy="915988"/>
          </a:xfrm>
          <a:prstGeom prst="rect">
            <a:avLst/>
          </a:prstGeom>
          <a:solidFill>
            <a:srgbClr val="CC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dirty="0" smtClean="0">
                <a:latin typeface="Times" pitchFamily="1" charset="0"/>
              </a:rPr>
              <a:t>a </a:t>
            </a:r>
            <a:r>
              <a:rPr lang="en-US" altLang="en-US" sz="1800" b="1" dirty="0" smtClean="0">
                <a:latin typeface="Courier New" pitchFamily="1" charset="0"/>
              </a:rPr>
              <a:t>try</a:t>
            </a:r>
            <a:r>
              <a:rPr lang="en-US" altLang="en-US" sz="1800" dirty="0" smtClean="0">
                <a:latin typeface="Times" pitchFamily="1" charset="0"/>
              </a:rPr>
              <a:t> … </a:t>
            </a:r>
            <a:r>
              <a:rPr lang="en-US" altLang="en-US" sz="1800" b="1" dirty="0" smtClean="0">
                <a:latin typeface="Courier New" pitchFamily="1" charset="0"/>
              </a:rPr>
              <a:t>catch</a:t>
            </a:r>
            <a:r>
              <a:rPr lang="en-US" altLang="en-US" sz="1800" dirty="0" smtClean="0">
                <a:latin typeface="Times" pitchFamily="1" charset="0"/>
              </a:rPr>
              <a:t> block for handling </a:t>
            </a:r>
            <a:r>
              <a:rPr lang="en-US" altLang="en-US" sz="1800" b="1" dirty="0" smtClean="0">
                <a:latin typeface="Courier New" pitchFamily="1" charset="0"/>
              </a:rPr>
              <a:t>Exception</a:t>
            </a:r>
            <a:r>
              <a:rPr lang="en-US" altLang="en-US" sz="1800" dirty="0" smtClean="0">
                <a:latin typeface="Times" pitchFamily="1" charset="0"/>
              </a:rPr>
              <a:t>s</a:t>
            </a:r>
            <a:endParaRPr lang="en-US" altLang="en-US" sz="1800" b="1" dirty="0" smtClean="0">
              <a:latin typeface="Courier New" pitchFamily="1" charset="0"/>
            </a:endParaRPr>
          </a:p>
        </p:txBody>
      </p:sp>
      <p:sp>
        <p:nvSpPr>
          <p:cNvPr id="17416" name="Text Box 11"/>
          <p:cNvSpPr txBox="1">
            <a:spLocks noChangeArrowheads="1"/>
          </p:cNvSpPr>
          <p:nvPr/>
        </p:nvSpPr>
        <p:spPr bwMode="auto">
          <a:xfrm>
            <a:off x="2590800" y="6019800"/>
            <a:ext cx="3429000" cy="646113"/>
          </a:xfrm>
          <a:prstGeom prst="rect">
            <a:avLst/>
          </a:prstGeom>
          <a:solidFill>
            <a:srgbClr val="FFCC99"/>
          </a:solidFill>
          <a:ln w="12700">
            <a:noFill/>
            <a:miter lim="800000"/>
            <a:headEnd/>
            <a:tailEnd/>
          </a:ln>
        </p:spPr>
        <p:txBody>
          <a:bodyPr>
            <a:spAutoFit/>
          </a:bodyPr>
          <a:lstStyle/>
          <a:p>
            <a:pPr>
              <a:defRPr/>
            </a:pPr>
            <a:r>
              <a:rPr lang="en-US" sz="1800" dirty="0">
                <a:latin typeface="Calibri" pitchFamily="34" charset="0"/>
                <a:cs typeface="Calibri" pitchFamily="34" charset="0"/>
              </a:rPr>
              <a:t>What could go wrong with the sound and image loading…?</a:t>
            </a:r>
          </a:p>
        </p:txBody>
      </p:sp>
      <p:sp>
        <p:nvSpPr>
          <p:cNvPr id="11" name="Text Box 10"/>
          <p:cNvSpPr txBox="1">
            <a:spLocks noChangeArrowheads="1"/>
          </p:cNvSpPr>
          <p:nvPr/>
        </p:nvSpPr>
        <p:spPr bwMode="auto">
          <a:xfrm>
            <a:off x="5486400" y="1514475"/>
            <a:ext cx="2590800" cy="923925"/>
          </a:xfrm>
          <a:prstGeom prst="rect">
            <a:avLst/>
          </a:prstGeom>
          <a:solidFill>
            <a:schemeClr val="bg1">
              <a:lumMod val="95000"/>
            </a:schemeClr>
          </a:solidFill>
          <a:ln w="12700">
            <a:noFill/>
            <a:miter lim="800000"/>
            <a:headEnd/>
            <a:tailEnd/>
          </a:ln>
        </p:spPr>
        <p:txBody>
          <a:bodyPr>
            <a:spAutoFit/>
          </a:bodyPr>
          <a:lstStyle/>
          <a:p>
            <a:pPr>
              <a:defRPr/>
            </a:pPr>
            <a:r>
              <a:rPr lang="en-US" sz="1800" dirty="0">
                <a:solidFill>
                  <a:srgbClr val="FFFFFF">
                    <a:lumMod val="65000"/>
                  </a:srgbClr>
                </a:solidFill>
                <a:latin typeface="Times" pitchFamily="1" charset="0"/>
              </a:rPr>
              <a:t>create a button, register event handlers, and add it to the form </a:t>
            </a:r>
            <a:endParaRPr lang="en-US" sz="1800" b="1" dirty="0">
              <a:solidFill>
                <a:srgbClr val="FFFFFF">
                  <a:lumMod val="65000"/>
                </a:srgbClr>
              </a:solidFill>
              <a:latin typeface="Courier New" pitchFamily="1" charset="0"/>
            </a:endParaRPr>
          </a:p>
        </p:txBody>
      </p:sp>
      <p:sp>
        <p:nvSpPr>
          <p:cNvPr id="22535" name="Text Box 10"/>
          <p:cNvSpPr txBox="1">
            <a:spLocks noChangeArrowheads="1"/>
          </p:cNvSpPr>
          <p:nvPr/>
        </p:nvSpPr>
        <p:spPr bwMode="auto">
          <a:xfrm>
            <a:off x="4724400" y="39688"/>
            <a:ext cx="4038600" cy="646112"/>
          </a:xfrm>
          <a:prstGeom prst="rect">
            <a:avLst/>
          </a:prstGeom>
          <a:solidFill>
            <a:schemeClr val="bg1">
              <a:lumMod val="95000"/>
            </a:schemeClr>
          </a:solidFill>
          <a:ln>
            <a:noFill/>
          </a:ln>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defRPr/>
            </a:pPr>
            <a:r>
              <a:rPr lang="en-US" sz="1800" smtClean="0">
                <a:solidFill>
                  <a:srgbClr val="FFFFFF">
                    <a:lumMod val="65000"/>
                  </a:srgbClr>
                </a:solidFill>
                <a:latin typeface="Times" pitchFamily="1" charset="0"/>
              </a:rPr>
              <a:t>create our drawing canvas, </a:t>
            </a:r>
            <a:r>
              <a:rPr lang="en-US" sz="1800" b="1" smtClean="0">
                <a:solidFill>
                  <a:srgbClr val="FFFFFF">
                    <a:lumMod val="65000"/>
                  </a:srgbClr>
                </a:solidFill>
                <a:latin typeface="Courier New" pitchFamily="1" charset="0"/>
                <a:cs typeface="Courier New" pitchFamily="1" charset="0"/>
              </a:rPr>
              <a:t>image</a:t>
            </a:r>
            <a:r>
              <a:rPr lang="en-US" sz="1800" smtClean="0">
                <a:solidFill>
                  <a:srgbClr val="FFFFFF">
                    <a:lumMod val="65000"/>
                  </a:srgbClr>
                </a:solidFill>
                <a:latin typeface="Times" pitchFamily="1" charset="0"/>
              </a:rPr>
              <a:t>, and create our graphics tools, </a:t>
            </a:r>
            <a:r>
              <a:rPr lang="en-US" sz="1800" b="1" smtClean="0">
                <a:solidFill>
                  <a:srgbClr val="FFFFFF">
                    <a:lumMod val="65000"/>
                  </a:srgbClr>
                </a:solidFill>
                <a:latin typeface="Courier New" pitchFamily="1" charset="0"/>
                <a:cs typeface="Courier New" pitchFamily="1" charset="0"/>
              </a:rPr>
              <a:t>g</a:t>
            </a:r>
          </a:p>
        </p:txBody>
      </p:sp>
    </p:spTree>
    <p:extLst>
      <p:ext uri="{BB962C8B-B14F-4D97-AF65-F5344CB8AC3E}">
        <p14:creationId xmlns:p14="http://schemas.microsoft.com/office/powerpoint/2010/main" val="3799332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7"/>
          <p:cNvSpPr>
            <a:spLocks noChangeArrowheads="1"/>
          </p:cNvSpPr>
          <p:nvPr/>
        </p:nvSpPr>
        <p:spPr bwMode="auto">
          <a:xfrm>
            <a:off x="-838200" y="1976438"/>
            <a:ext cx="776763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z="1800" b="1" dirty="0" smtClean="0">
                <a:solidFill>
                  <a:srgbClr val="000000"/>
                </a:solidFill>
                <a:latin typeface="Courier New" pitchFamily="1" charset="0"/>
              </a:rPr>
              <a:t>      </a:t>
            </a:r>
            <a:r>
              <a:rPr lang="en-US" altLang="en-US" sz="1800" b="1" dirty="0" smtClean="0">
                <a:solidFill>
                  <a:srgbClr val="FF0000"/>
                </a:solidFill>
                <a:latin typeface="Courier New" pitchFamily="1" charset="0"/>
              </a:rPr>
              <a:t>try</a:t>
            </a:r>
            <a:endParaRPr lang="en-US" altLang="en-US" sz="1800" b="1" dirty="0" smtClean="0">
              <a:solidFill>
                <a:srgbClr val="000000"/>
              </a:solidFill>
              <a:latin typeface="Courier New" pitchFamily="1" charset="0"/>
            </a:endParaRPr>
          </a:p>
          <a:p>
            <a:pPr algn="l">
              <a:spcBef>
                <a:spcPct val="0"/>
              </a:spcBef>
            </a:pPr>
            <a:r>
              <a:rPr lang="en-US" altLang="en-US" sz="1800" b="1" dirty="0" smtClean="0">
                <a:solidFill>
                  <a:srgbClr val="000000"/>
                </a:solidFill>
                <a:latin typeface="Courier New" pitchFamily="1" charset="0"/>
              </a:rPr>
              <a:t>      {</a:t>
            </a:r>
          </a:p>
          <a:p>
            <a:pPr algn="l">
              <a:spcBef>
                <a:spcPct val="0"/>
              </a:spcBef>
            </a:pPr>
            <a:r>
              <a:rPr lang="en-US" altLang="en-US" sz="1800" b="1" dirty="0" smtClean="0">
                <a:solidFill>
                  <a:srgbClr val="000000"/>
                </a:solidFill>
                <a:latin typeface="Courier New" pitchFamily="1" charset="0"/>
              </a:rPr>
              <a:t>        URL </a:t>
            </a:r>
            <a:r>
              <a:rPr lang="en-US" altLang="en-US" sz="1800" b="1" dirty="0" err="1" smtClean="0">
                <a:solidFill>
                  <a:srgbClr val="000000"/>
                </a:solidFill>
                <a:latin typeface="Courier New" pitchFamily="1" charset="0"/>
              </a:rPr>
              <a:t>url</a:t>
            </a:r>
            <a:r>
              <a:rPr lang="en-US" altLang="en-US" sz="1800" b="1" dirty="0" smtClean="0">
                <a:solidFill>
                  <a:srgbClr val="000000"/>
                </a:solidFill>
                <a:latin typeface="Courier New" pitchFamily="1" charset="0"/>
              </a:rPr>
              <a:t> = </a:t>
            </a:r>
            <a:r>
              <a:rPr lang="en-US" altLang="en-US" sz="1800" b="1" dirty="0" err="1" smtClean="0">
                <a:solidFill>
                  <a:srgbClr val="000000"/>
                </a:solidFill>
                <a:latin typeface="Courier New" pitchFamily="1" charset="0"/>
              </a:rPr>
              <a:t>getCodeBase</a:t>
            </a:r>
            <a:r>
              <a:rPr lang="en-US" altLang="en-US" sz="1800" b="1" dirty="0" smtClean="0">
                <a:solidFill>
                  <a:srgbClr val="000000"/>
                </a:solidFill>
                <a:latin typeface="Courier New" pitchFamily="1" charset="0"/>
              </a:rPr>
              <a:t>();</a:t>
            </a:r>
          </a:p>
          <a:p>
            <a:pPr algn="l">
              <a:spcBef>
                <a:spcPct val="0"/>
              </a:spcBef>
            </a:pPr>
            <a:r>
              <a:rPr lang="en-US" altLang="en-US" sz="1800" b="1" dirty="0" smtClean="0">
                <a:solidFill>
                  <a:srgbClr val="000000"/>
                </a:solidFill>
                <a:latin typeface="Courier New" pitchFamily="1" charset="0"/>
              </a:rPr>
              <a:t>        </a:t>
            </a:r>
            <a:r>
              <a:rPr lang="en-US" altLang="en-US" sz="1800" b="1" dirty="0" err="1" smtClean="0">
                <a:solidFill>
                  <a:srgbClr val="000000"/>
                </a:solidFill>
                <a:latin typeface="Courier New" pitchFamily="1" charset="0"/>
              </a:rPr>
              <a:t>audioCrunch</a:t>
            </a:r>
            <a:r>
              <a:rPr lang="en-US" altLang="en-US" sz="1800" b="1" dirty="0" smtClean="0">
                <a:solidFill>
                  <a:srgbClr val="000000"/>
                </a:solidFill>
                <a:latin typeface="Courier New" pitchFamily="1" charset="0"/>
              </a:rPr>
              <a:t> = </a:t>
            </a:r>
            <a:r>
              <a:rPr lang="en-US" altLang="en-US" sz="1800" b="1" dirty="0" err="1" smtClean="0">
                <a:solidFill>
                  <a:srgbClr val="000000"/>
                </a:solidFill>
                <a:latin typeface="Courier New" pitchFamily="1" charset="0"/>
              </a:rPr>
              <a:t>getAudioClip</a:t>
            </a:r>
            <a:r>
              <a:rPr lang="en-US" altLang="en-US" sz="1800" b="1" dirty="0" smtClean="0">
                <a:solidFill>
                  <a:srgbClr val="000000"/>
                </a:solidFill>
                <a:latin typeface="Courier New" pitchFamily="1" charset="0"/>
              </a:rPr>
              <a:t>(</a:t>
            </a:r>
            <a:r>
              <a:rPr lang="en-US" altLang="en-US" sz="1800" b="1" dirty="0" err="1" smtClean="0">
                <a:solidFill>
                  <a:srgbClr val="000000"/>
                </a:solidFill>
                <a:latin typeface="Courier New" pitchFamily="1" charset="0"/>
              </a:rPr>
              <a:t>url</a:t>
            </a:r>
            <a:r>
              <a:rPr lang="en-US" altLang="en-US" sz="1800" b="1" dirty="0" smtClean="0">
                <a:solidFill>
                  <a:srgbClr val="000000"/>
                </a:solidFill>
                <a:latin typeface="Courier New" pitchFamily="1" charset="0"/>
              </a:rPr>
              <a:t>,</a:t>
            </a:r>
            <a:r>
              <a:rPr lang="en-US" altLang="en-US" sz="1800" b="1" dirty="0" smtClean="0">
                <a:solidFill>
                  <a:srgbClr val="008000"/>
                </a:solidFill>
                <a:latin typeface="Courier New" pitchFamily="1" charset="0"/>
              </a:rPr>
              <a:t>"crunch.au"</a:t>
            </a:r>
            <a:r>
              <a:rPr lang="en-US" altLang="en-US" sz="1800" b="1" dirty="0" smtClean="0">
                <a:solidFill>
                  <a:srgbClr val="000000"/>
                </a:solidFill>
                <a:latin typeface="Courier New" pitchFamily="1" charset="0"/>
              </a:rPr>
              <a:t>);</a:t>
            </a:r>
          </a:p>
          <a:p>
            <a:pPr algn="l">
              <a:spcBef>
                <a:spcPct val="0"/>
              </a:spcBef>
            </a:pPr>
            <a:r>
              <a:rPr lang="en-US" altLang="en-US" sz="1800" b="1" dirty="0" smtClean="0">
                <a:solidFill>
                  <a:srgbClr val="000000"/>
                </a:solidFill>
                <a:latin typeface="Courier New" pitchFamily="1" charset="0"/>
              </a:rPr>
              <a:t>        </a:t>
            </a:r>
            <a:r>
              <a:rPr lang="en-US" altLang="en-US" sz="1800" b="1" dirty="0" err="1" smtClean="0">
                <a:solidFill>
                  <a:srgbClr val="000000"/>
                </a:solidFill>
                <a:latin typeface="Courier New" pitchFamily="1" charset="0"/>
              </a:rPr>
              <a:t>imageSpam</a:t>
            </a:r>
            <a:r>
              <a:rPr lang="en-US" altLang="en-US" sz="1800" b="1" dirty="0" smtClean="0">
                <a:solidFill>
                  <a:srgbClr val="000000"/>
                </a:solidFill>
                <a:latin typeface="Courier New" pitchFamily="1" charset="0"/>
              </a:rPr>
              <a:t> = </a:t>
            </a:r>
            <a:r>
              <a:rPr lang="en-US" altLang="en-US" sz="1800" b="1" dirty="0" err="1" smtClean="0">
                <a:solidFill>
                  <a:srgbClr val="000000"/>
                </a:solidFill>
                <a:latin typeface="Courier New" pitchFamily="1" charset="0"/>
              </a:rPr>
              <a:t>getImage</a:t>
            </a:r>
            <a:r>
              <a:rPr lang="en-US" altLang="en-US" sz="1800" b="1" dirty="0" smtClean="0">
                <a:solidFill>
                  <a:srgbClr val="000000"/>
                </a:solidFill>
                <a:latin typeface="Courier New" pitchFamily="1" charset="0"/>
              </a:rPr>
              <a:t>(</a:t>
            </a:r>
            <a:r>
              <a:rPr lang="en-US" altLang="en-US" sz="1800" b="1" dirty="0" err="1" smtClean="0">
                <a:solidFill>
                  <a:srgbClr val="000000"/>
                </a:solidFill>
                <a:latin typeface="Courier New" pitchFamily="1" charset="0"/>
              </a:rPr>
              <a:t>url</a:t>
            </a:r>
            <a:r>
              <a:rPr lang="en-US" altLang="en-US" sz="1800" b="1" dirty="0" smtClean="0">
                <a:solidFill>
                  <a:srgbClr val="000000"/>
                </a:solidFill>
                <a:latin typeface="Courier New" pitchFamily="1" charset="0"/>
              </a:rPr>
              <a:t>,</a:t>
            </a:r>
            <a:r>
              <a:rPr lang="en-US" altLang="en-US" sz="1800" b="1" dirty="0" smtClean="0">
                <a:solidFill>
                  <a:srgbClr val="008000"/>
                </a:solidFill>
                <a:latin typeface="Courier New" pitchFamily="1" charset="0"/>
              </a:rPr>
              <a:t>"spam.gif"</a:t>
            </a:r>
            <a:r>
              <a:rPr lang="en-US" altLang="en-US" sz="1800" b="1" dirty="0" smtClean="0">
                <a:solidFill>
                  <a:srgbClr val="000000"/>
                </a:solidFill>
                <a:latin typeface="Courier New" pitchFamily="1" charset="0"/>
              </a:rPr>
              <a:t>);</a:t>
            </a:r>
          </a:p>
          <a:p>
            <a:pPr algn="l">
              <a:spcBef>
                <a:spcPct val="0"/>
              </a:spcBef>
            </a:pPr>
            <a:r>
              <a:rPr lang="en-US" altLang="en-US" sz="1800" b="1" dirty="0" smtClean="0">
                <a:solidFill>
                  <a:srgbClr val="000000"/>
                </a:solidFill>
                <a:latin typeface="Courier New" pitchFamily="1" charset="0"/>
              </a:rPr>
              <a:t>        </a:t>
            </a:r>
            <a:r>
              <a:rPr lang="en-US" altLang="en-US" sz="1800" b="1" dirty="0" err="1" smtClean="0">
                <a:solidFill>
                  <a:srgbClr val="000000"/>
                </a:solidFill>
                <a:latin typeface="Courier New" pitchFamily="1" charset="0"/>
              </a:rPr>
              <a:t>System.out.println</a:t>
            </a:r>
            <a:r>
              <a:rPr lang="en-US" altLang="en-US" sz="1800" b="1" dirty="0" smtClean="0">
                <a:solidFill>
                  <a:srgbClr val="000000"/>
                </a:solidFill>
                <a:latin typeface="Courier New" pitchFamily="1" charset="0"/>
              </a:rPr>
              <a:t>(</a:t>
            </a:r>
            <a:r>
              <a:rPr lang="en-US" altLang="en-US" sz="1800" b="1" dirty="0" smtClean="0">
                <a:solidFill>
                  <a:srgbClr val="008000"/>
                </a:solidFill>
                <a:latin typeface="Courier New" pitchFamily="1" charset="0"/>
              </a:rPr>
              <a:t>"success w/ audio/images!"</a:t>
            </a:r>
            <a:r>
              <a:rPr lang="en-US" altLang="en-US" sz="1800" b="1" dirty="0" smtClean="0">
                <a:solidFill>
                  <a:srgbClr val="000000"/>
                </a:solidFill>
                <a:latin typeface="Courier New" pitchFamily="1" charset="0"/>
              </a:rPr>
              <a:t>);</a:t>
            </a:r>
          </a:p>
          <a:p>
            <a:pPr algn="l">
              <a:spcBef>
                <a:spcPct val="0"/>
              </a:spcBef>
            </a:pPr>
            <a:r>
              <a:rPr lang="en-US" altLang="en-US" sz="1800" b="1" dirty="0" smtClean="0">
                <a:solidFill>
                  <a:srgbClr val="000000"/>
                </a:solidFill>
                <a:latin typeface="Courier New" pitchFamily="1" charset="0"/>
              </a:rPr>
              <a:t>      }</a:t>
            </a:r>
          </a:p>
          <a:p>
            <a:pPr algn="l">
              <a:spcBef>
                <a:spcPct val="0"/>
              </a:spcBef>
            </a:pPr>
            <a:r>
              <a:rPr lang="en-US" altLang="en-US" sz="1800" b="1" dirty="0" smtClean="0">
                <a:solidFill>
                  <a:srgbClr val="000000"/>
                </a:solidFill>
                <a:latin typeface="Courier New" pitchFamily="1" charset="0"/>
              </a:rPr>
              <a:t>      </a:t>
            </a:r>
            <a:r>
              <a:rPr lang="en-US" altLang="en-US" sz="1800" b="1" dirty="0" smtClean="0">
                <a:solidFill>
                  <a:srgbClr val="FF0000"/>
                </a:solidFill>
                <a:latin typeface="Courier New" pitchFamily="1" charset="0"/>
              </a:rPr>
              <a:t>catch</a:t>
            </a:r>
            <a:r>
              <a:rPr lang="en-US" altLang="en-US" sz="1800" b="1" dirty="0" smtClean="0">
                <a:solidFill>
                  <a:srgbClr val="000000"/>
                </a:solidFill>
                <a:latin typeface="Courier New" pitchFamily="1" charset="0"/>
              </a:rPr>
              <a:t> (Exception e)</a:t>
            </a:r>
          </a:p>
          <a:p>
            <a:pPr algn="l">
              <a:spcBef>
                <a:spcPct val="0"/>
              </a:spcBef>
            </a:pPr>
            <a:r>
              <a:rPr lang="en-US" altLang="en-US" sz="1800" b="1" dirty="0" smtClean="0">
                <a:solidFill>
                  <a:srgbClr val="000000"/>
                </a:solidFill>
                <a:latin typeface="Courier New" pitchFamily="1" charset="0"/>
              </a:rPr>
              <a:t>      {</a:t>
            </a:r>
          </a:p>
          <a:p>
            <a:pPr algn="l">
              <a:spcBef>
                <a:spcPct val="0"/>
              </a:spcBef>
            </a:pPr>
            <a:r>
              <a:rPr lang="en-US" altLang="en-US" sz="1800" b="1" dirty="0" smtClean="0">
                <a:solidFill>
                  <a:srgbClr val="000000"/>
                </a:solidFill>
                <a:latin typeface="Courier New" pitchFamily="1" charset="0"/>
              </a:rPr>
              <a:t>        </a:t>
            </a:r>
            <a:r>
              <a:rPr lang="en-US" altLang="en-US" sz="1800" b="1" dirty="0" err="1" smtClean="0">
                <a:solidFill>
                  <a:srgbClr val="000000"/>
                </a:solidFill>
                <a:latin typeface="Courier New" pitchFamily="1" charset="0"/>
              </a:rPr>
              <a:t>System.out.println</a:t>
            </a:r>
            <a:r>
              <a:rPr lang="en-US" altLang="en-US" sz="1800" b="1" dirty="0" smtClean="0">
                <a:solidFill>
                  <a:srgbClr val="000000"/>
                </a:solidFill>
                <a:latin typeface="Courier New" pitchFamily="1" charset="0"/>
              </a:rPr>
              <a:t>(</a:t>
            </a:r>
            <a:r>
              <a:rPr lang="en-US" altLang="en-US" sz="1800" b="1" dirty="0" smtClean="0">
                <a:solidFill>
                  <a:srgbClr val="008000"/>
                </a:solidFill>
                <a:latin typeface="Courier New" pitchFamily="1" charset="0"/>
              </a:rPr>
              <a:t>"problem w/ audio/images!"</a:t>
            </a:r>
            <a:r>
              <a:rPr lang="en-US" altLang="en-US" sz="1800" b="1" dirty="0" smtClean="0">
                <a:solidFill>
                  <a:srgbClr val="000000"/>
                </a:solidFill>
                <a:latin typeface="Courier New" pitchFamily="1" charset="0"/>
              </a:rPr>
              <a:t>);</a:t>
            </a:r>
          </a:p>
          <a:p>
            <a:pPr algn="l">
              <a:spcBef>
                <a:spcPct val="0"/>
              </a:spcBef>
            </a:pPr>
            <a:r>
              <a:rPr lang="en-US" altLang="en-US" sz="1800" b="1" dirty="0" smtClean="0">
                <a:solidFill>
                  <a:srgbClr val="000000"/>
                </a:solidFill>
                <a:latin typeface="Courier New" pitchFamily="1" charset="0"/>
              </a:rPr>
              <a:t>        </a:t>
            </a:r>
            <a:r>
              <a:rPr lang="en-US" altLang="en-US" sz="1800" b="1" dirty="0" err="1" smtClean="0">
                <a:solidFill>
                  <a:srgbClr val="000000"/>
                </a:solidFill>
                <a:latin typeface="Courier New" pitchFamily="1" charset="0"/>
              </a:rPr>
              <a:t>audioCrunch</a:t>
            </a:r>
            <a:r>
              <a:rPr lang="en-US" altLang="en-US" sz="1800" b="1" dirty="0" smtClean="0">
                <a:solidFill>
                  <a:srgbClr val="000000"/>
                </a:solidFill>
                <a:latin typeface="Courier New" pitchFamily="1" charset="0"/>
              </a:rPr>
              <a:t> = null;</a:t>
            </a:r>
          </a:p>
          <a:p>
            <a:pPr algn="l">
              <a:spcBef>
                <a:spcPct val="0"/>
              </a:spcBef>
            </a:pPr>
            <a:r>
              <a:rPr lang="en-US" altLang="en-US" sz="1800" b="1" dirty="0" smtClean="0">
                <a:solidFill>
                  <a:srgbClr val="000000"/>
                </a:solidFill>
                <a:latin typeface="Courier New" pitchFamily="1" charset="0"/>
              </a:rPr>
              <a:t>        </a:t>
            </a:r>
            <a:r>
              <a:rPr lang="en-US" altLang="en-US" sz="1800" b="1" dirty="0" err="1" smtClean="0">
                <a:solidFill>
                  <a:srgbClr val="000000"/>
                </a:solidFill>
                <a:latin typeface="Courier New" pitchFamily="1" charset="0"/>
              </a:rPr>
              <a:t>imageSpam</a:t>
            </a:r>
            <a:r>
              <a:rPr lang="en-US" altLang="en-US" sz="1800" b="1" dirty="0" smtClean="0">
                <a:solidFill>
                  <a:srgbClr val="000000"/>
                </a:solidFill>
                <a:latin typeface="Courier New" pitchFamily="1" charset="0"/>
              </a:rPr>
              <a:t> = null;</a:t>
            </a:r>
          </a:p>
          <a:p>
            <a:pPr algn="l">
              <a:spcBef>
                <a:spcPct val="0"/>
              </a:spcBef>
            </a:pPr>
            <a:r>
              <a:rPr lang="en-US" altLang="en-US" sz="1800" b="1" dirty="0" smtClean="0">
                <a:solidFill>
                  <a:srgbClr val="000000"/>
                </a:solidFill>
                <a:latin typeface="Courier New" pitchFamily="1" charset="0"/>
              </a:rPr>
              <a:t>      }</a:t>
            </a:r>
          </a:p>
        </p:txBody>
      </p:sp>
      <p:sp>
        <p:nvSpPr>
          <p:cNvPr id="26627" name="Text Box 6"/>
          <p:cNvSpPr txBox="1">
            <a:spLocks noChangeArrowheads="1"/>
          </p:cNvSpPr>
          <p:nvPr/>
        </p:nvSpPr>
        <p:spPr bwMode="auto">
          <a:xfrm>
            <a:off x="241300" y="76200"/>
            <a:ext cx="8575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400" dirty="0" smtClean="0">
                <a:solidFill>
                  <a:srgbClr val="000000"/>
                </a:solidFill>
                <a:latin typeface="Cambria" pitchFamily="18" charset="0"/>
              </a:rPr>
              <a:t>Exceptions</a:t>
            </a:r>
          </a:p>
        </p:txBody>
      </p:sp>
      <p:sp>
        <p:nvSpPr>
          <p:cNvPr id="26628" name="Text Box 7"/>
          <p:cNvSpPr txBox="1">
            <a:spLocks noChangeArrowheads="1"/>
          </p:cNvSpPr>
          <p:nvPr/>
        </p:nvSpPr>
        <p:spPr bwMode="auto">
          <a:xfrm>
            <a:off x="451556" y="6113463"/>
            <a:ext cx="6220178" cy="584775"/>
          </a:xfrm>
          <a:prstGeom prst="rect">
            <a:avLst/>
          </a:prstGeom>
          <a:solidFill>
            <a:srgbClr val="CCECFF"/>
          </a:solidFill>
          <a:ln>
            <a:noFill/>
          </a:ln>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dirty="0" smtClean="0">
                <a:latin typeface="Times" pitchFamily="1" charset="0"/>
              </a:rPr>
              <a:t>An error </a:t>
            </a:r>
            <a:r>
              <a:rPr lang="en-US" altLang="en-US" b="1" dirty="0" err="1" smtClean="0">
                <a:solidFill>
                  <a:srgbClr val="FF0000"/>
                </a:solidFill>
                <a:latin typeface="Courier New" pitchFamily="1" charset="0"/>
              </a:rPr>
              <a:t>try</a:t>
            </a:r>
            <a:r>
              <a:rPr lang="en-US" altLang="en-US" dirty="0" err="1" smtClean="0"/>
              <a:t>'d</a:t>
            </a:r>
            <a:r>
              <a:rPr lang="en-US" altLang="en-US" dirty="0" smtClean="0"/>
              <a:t> </a:t>
            </a:r>
            <a:r>
              <a:rPr lang="en-US" altLang="en-US" dirty="0" smtClean="0">
                <a:latin typeface="Times" pitchFamily="1" charset="0"/>
              </a:rPr>
              <a:t>anywhere </a:t>
            </a:r>
            <a:r>
              <a:rPr lang="en-US" altLang="en-US" dirty="0" smtClean="0">
                <a:latin typeface="Times" pitchFamily="1" charset="0"/>
              </a:rPr>
              <a:t>in the following </a:t>
            </a:r>
            <a:r>
              <a:rPr lang="en-US" altLang="en-US" dirty="0" smtClean="0">
                <a:latin typeface="Times" pitchFamily="1" charset="0"/>
              </a:rPr>
              <a:t>function-call </a:t>
            </a:r>
            <a:r>
              <a:rPr lang="en-US" altLang="en-US" dirty="0" smtClean="0">
                <a:latin typeface="Times" pitchFamily="1" charset="0"/>
              </a:rPr>
              <a:t>stack will get </a:t>
            </a:r>
            <a:r>
              <a:rPr lang="en-US" altLang="en-US" b="1" dirty="0" smtClean="0">
                <a:solidFill>
                  <a:srgbClr val="FF0000"/>
                </a:solidFill>
                <a:latin typeface="Courier New" pitchFamily="1" charset="0"/>
              </a:rPr>
              <a:t>throw</a:t>
            </a:r>
            <a:r>
              <a:rPr lang="en-US" altLang="en-US" dirty="0" smtClean="0"/>
              <a:t>n and passed up the stack until a block of code </a:t>
            </a:r>
            <a:r>
              <a:rPr lang="en-US" altLang="en-US" b="1" dirty="0" smtClean="0">
                <a:solidFill>
                  <a:srgbClr val="FF0000"/>
                </a:solidFill>
                <a:latin typeface="Courier New" pitchFamily="1" charset="0"/>
              </a:rPr>
              <a:t>catch</a:t>
            </a:r>
            <a:r>
              <a:rPr lang="en-US" altLang="en-US" dirty="0" smtClean="0">
                <a:latin typeface="Times" pitchFamily="1" charset="0"/>
              </a:rPr>
              <a:t>es it.</a:t>
            </a:r>
            <a:endParaRPr lang="en-US" altLang="en-US" b="1" dirty="0" smtClean="0">
              <a:latin typeface="Courier New" pitchFamily="1" charset="0"/>
            </a:endParaRPr>
          </a:p>
        </p:txBody>
      </p:sp>
      <p:sp>
        <p:nvSpPr>
          <p:cNvPr id="26629" name="Text Box 8"/>
          <p:cNvSpPr txBox="1">
            <a:spLocks noChangeArrowheads="1"/>
          </p:cNvSpPr>
          <p:nvPr/>
        </p:nvSpPr>
        <p:spPr bwMode="auto">
          <a:xfrm>
            <a:off x="914400" y="914400"/>
            <a:ext cx="75977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2100" dirty="0" smtClean="0">
                <a:solidFill>
                  <a:srgbClr val="000000"/>
                </a:solidFill>
                <a:latin typeface="Cambria" pitchFamily="18" charset="0"/>
              </a:rPr>
              <a:t>Allow </a:t>
            </a:r>
            <a:r>
              <a:rPr lang="en-US" altLang="en-US" sz="2100" b="1" dirty="0" smtClean="0">
                <a:solidFill>
                  <a:srgbClr val="000000"/>
                </a:solidFill>
                <a:latin typeface="Cambria" pitchFamily="18" charset="0"/>
              </a:rPr>
              <a:t>central </a:t>
            </a:r>
            <a:r>
              <a:rPr lang="en-US" altLang="en-US" sz="2100" b="1" dirty="0" smtClean="0">
                <a:solidFill>
                  <a:srgbClr val="000000"/>
                </a:solidFill>
                <a:latin typeface="Cambria" pitchFamily="18" charset="0"/>
              </a:rPr>
              <a:t>handling </a:t>
            </a:r>
            <a:r>
              <a:rPr lang="en-US" altLang="en-US" sz="2100" dirty="0" smtClean="0">
                <a:solidFill>
                  <a:srgbClr val="000000"/>
                </a:solidFill>
                <a:latin typeface="Cambria" pitchFamily="18" charset="0"/>
              </a:rPr>
              <a:t>of </a:t>
            </a:r>
            <a:r>
              <a:rPr lang="en-US" altLang="en-US" sz="2100" i="1" dirty="0" smtClean="0">
                <a:solidFill>
                  <a:srgbClr val="000000"/>
                </a:solidFill>
                <a:latin typeface="Cambria" pitchFamily="18" charset="0"/>
              </a:rPr>
              <a:t>rare</a:t>
            </a:r>
            <a:r>
              <a:rPr lang="en-US" altLang="en-US" sz="2100" dirty="0" smtClean="0">
                <a:solidFill>
                  <a:srgbClr val="000000"/>
                </a:solidFill>
                <a:latin typeface="Cambria" pitchFamily="18" charset="0"/>
              </a:rPr>
              <a:t> or </a:t>
            </a:r>
            <a:r>
              <a:rPr lang="en-US" altLang="en-US" sz="2100" i="1" dirty="0" smtClean="0">
                <a:solidFill>
                  <a:srgbClr val="000000"/>
                </a:solidFill>
                <a:latin typeface="Cambria" pitchFamily="18" charset="0"/>
              </a:rPr>
              <a:t>external</a:t>
            </a:r>
            <a:r>
              <a:rPr lang="en-US" altLang="en-US" sz="2100" dirty="0" smtClean="0">
                <a:solidFill>
                  <a:srgbClr val="000000"/>
                </a:solidFill>
                <a:latin typeface="Cambria" pitchFamily="18" charset="0"/>
              </a:rPr>
              <a:t> events/errors.</a:t>
            </a:r>
          </a:p>
        </p:txBody>
      </p:sp>
      <p:sp>
        <p:nvSpPr>
          <p:cNvPr id="26630" name="Line 9"/>
          <p:cNvSpPr>
            <a:spLocks noChangeShapeType="1"/>
          </p:cNvSpPr>
          <p:nvPr/>
        </p:nvSpPr>
        <p:spPr bwMode="auto">
          <a:xfrm flipV="1">
            <a:off x="4419600" y="2011363"/>
            <a:ext cx="2711450" cy="808037"/>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26631" name="Rectangle 10"/>
          <p:cNvSpPr>
            <a:spLocks noChangeArrowheads="1"/>
          </p:cNvSpPr>
          <p:nvPr/>
        </p:nvSpPr>
        <p:spPr bwMode="auto">
          <a:xfrm>
            <a:off x="7197725" y="1828800"/>
            <a:ext cx="1828800" cy="9144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6632" name="Rectangle 11"/>
          <p:cNvSpPr>
            <a:spLocks noChangeArrowheads="1"/>
          </p:cNvSpPr>
          <p:nvPr/>
        </p:nvSpPr>
        <p:spPr bwMode="auto">
          <a:xfrm>
            <a:off x="7239000" y="1873250"/>
            <a:ext cx="12811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z="1200" b="1" smtClean="0">
                <a:solidFill>
                  <a:srgbClr val="000000"/>
                </a:solidFill>
                <a:latin typeface="Courier New" pitchFamily="1" charset="0"/>
              </a:rPr>
              <a:t>getAudioClip</a:t>
            </a:r>
          </a:p>
        </p:txBody>
      </p:sp>
      <p:sp>
        <p:nvSpPr>
          <p:cNvPr id="26633" name="Text Box 12"/>
          <p:cNvSpPr txBox="1">
            <a:spLocks noChangeArrowheads="1"/>
          </p:cNvSpPr>
          <p:nvPr/>
        </p:nvSpPr>
        <p:spPr bwMode="auto">
          <a:xfrm>
            <a:off x="7197725" y="2438400"/>
            <a:ext cx="1870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r"/>
            <a:r>
              <a:rPr lang="en-US" altLang="en-US" sz="1200" smtClean="0">
                <a:solidFill>
                  <a:srgbClr val="0000FF"/>
                </a:solidFill>
                <a:latin typeface="Comic Sans MS" pitchFamily="1" charset="0"/>
              </a:rPr>
              <a:t>stack frame</a:t>
            </a:r>
          </a:p>
        </p:txBody>
      </p:sp>
      <p:sp>
        <p:nvSpPr>
          <p:cNvPr id="26634" name="Rectangle 13"/>
          <p:cNvSpPr>
            <a:spLocks noChangeArrowheads="1"/>
          </p:cNvSpPr>
          <p:nvPr/>
        </p:nvSpPr>
        <p:spPr bwMode="auto">
          <a:xfrm>
            <a:off x="7188200" y="2981325"/>
            <a:ext cx="1828800" cy="9144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6635" name="Rectangle 14"/>
          <p:cNvSpPr>
            <a:spLocks noChangeArrowheads="1"/>
          </p:cNvSpPr>
          <p:nvPr/>
        </p:nvSpPr>
        <p:spPr bwMode="auto">
          <a:xfrm>
            <a:off x="7192963" y="3025775"/>
            <a:ext cx="1098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z="1200" b="1" smtClean="0">
                <a:solidFill>
                  <a:srgbClr val="6C5BE9"/>
                </a:solidFill>
                <a:latin typeface="Courier New" pitchFamily="1" charset="0"/>
              </a:rPr>
              <a:t>valid URL?</a:t>
            </a:r>
          </a:p>
        </p:txBody>
      </p:sp>
      <p:sp>
        <p:nvSpPr>
          <p:cNvPr id="26636" name="Text Box 15"/>
          <p:cNvSpPr txBox="1">
            <a:spLocks noChangeArrowheads="1"/>
          </p:cNvSpPr>
          <p:nvPr/>
        </p:nvSpPr>
        <p:spPr bwMode="auto">
          <a:xfrm>
            <a:off x="7188200" y="3590925"/>
            <a:ext cx="1870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r"/>
            <a:r>
              <a:rPr lang="en-US" altLang="en-US" sz="1200" smtClean="0">
                <a:solidFill>
                  <a:srgbClr val="0000FF"/>
                </a:solidFill>
                <a:latin typeface="Comic Sans MS" pitchFamily="1" charset="0"/>
              </a:rPr>
              <a:t>stack frame</a:t>
            </a:r>
          </a:p>
        </p:txBody>
      </p:sp>
      <p:sp>
        <p:nvSpPr>
          <p:cNvPr id="26637" name="Rectangle 16"/>
          <p:cNvSpPr>
            <a:spLocks noChangeArrowheads="1"/>
          </p:cNvSpPr>
          <p:nvPr/>
        </p:nvSpPr>
        <p:spPr bwMode="auto">
          <a:xfrm>
            <a:off x="7197725" y="4114800"/>
            <a:ext cx="1828800" cy="9144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6638" name="Rectangle 17"/>
          <p:cNvSpPr>
            <a:spLocks noChangeArrowheads="1"/>
          </p:cNvSpPr>
          <p:nvPr/>
        </p:nvSpPr>
        <p:spPr bwMode="auto">
          <a:xfrm>
            <a:off x="7192963" y="4159250"/>
            <a:ext cx="17383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z="1200" b="1" smtClean="0">
                <a:solidFill>
                  <a:srgbClr val="6C5BE9"/>
                </a:solidFill>
                <a:latin typeface="Courier New" pitchFamily="1" charset="0"/>
              </a:rPr>
              <a:t>connect w/ server</a:t>
            </a:r>
          </a:p>
        </p:txBody>
      </p:sp>
      <p:sp>
        <p:nvSpPr>
          <p:cNvPr id="26639" name="Text Box 18"/>
          <p:cNvSpPr txBox="1">
            <a:spLocks noChangeArrowheads="1"/>
          </p:cNvSpPr>
          <p:nvPr/>
        </p:nvSpPr>
        <p:spPr bwMode="auto">
          <a:xfrm>
            <a:off x="7197725" y="4724400"/>
            <a:ext cx="1870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r"/>
            <a:r>
              <a:rPr lang="en-US" altLang="en-US" sz="1200" smtClean="0">
                <a:solidFill>
                  <a:srgbClr val="0000FF"/>
                </a:solidFill>
                <a:latin typeface="Comic Sans MS" pitchFamily="1" charset="0"/>
              </a:rPr>
              <a:t>stack frame</a:t>
            </a:r>
          </a:p>
        </p:txBody>
      </p:sp>
      <p:sp>
        <p:nvSpPr>
          <p:cNvPr id="26640" name="Rectangle 19"/>
          <p:cNvSpPr>
            <a:spLocks noChangeArrowheads="1"/>
          </p:cNvSpPr>
          <p:nvPr/>
        </p:nvSpPr>
        <p:spPr bwMode="auto">
          <a:xfrm>
            <a:off x="7196138" y="5229225"/>
            <a:ext cx="1828800" cy="9144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6641" name="Rectangle 20"/>
          <p:cNvSpPr>
            <a:spLocks noChangeArrowheads="1"/>
          </p:cNvSpPr>
          <p:nvPr/>
        </p:nvSpPr>
        <p:spPr bwMode="auto">
          <a:xfrm>
            <a:off x="7192963" y="5257800"/>
            <a:ext cx="164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z="1200" b="1" smtClean="0">
                <a:solidFill>
                  <a:srgbClr val="6C5BE9"/>
                </a:solidFill>
                <a:latin typeface="Courier New" pitchFamily="1" charset="0"/>
              </a:rPr>
              <a:t>crunch.au there?</a:t>
            </a:r>
          </a:p>
        </p:txBody>
      </p:sp>
      <p:sp>
        <p:nvSpPr>
          <p:cNvPr id="26642" name="Text Box 21"/>
          <p:cNvSpPr txBox="1">
            <a:spLocks noChangeArrowheads="1"/>
          </p:cNvSpPr>
          <p:nvPr/>
        </p:nvSpPr>
        <p:spPr bwMode="auto">
          <a:xfrm>
            <a:off x="7196138" y="5838825"/>
            <a:ext cx="1870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r"/>
            <a:r>
              <a:rPr lang="en-US" altLang="en-US" sz="1200" smtClean="0">
                <a:solidFill>
                  <a:srgbClr val="0000FF"/>
                </a:solidFill>
                <a:latin typeface="Comic Sans MS" pitchFamily="1" charset="0"/>
              </a:rPr>
              <a:t>stack frame</a:t>
            </a:r>
          </a:p>
        </p:txBody>
      </p:sp>
      <p:sp>
        <p:nvSpPr>
          <p:cNvPr id="26643" name="Freeform 22"/>
          <p:cNvSpPr>
            <a:spLocks/>
          </p:cNvSpPr>
          <p:nvPr/>
        </p:nvSpPr>
        <p:spPr bwMode="auto">
          <a:xfrm>
            <a:off x="7004050" y="2686050"/>
            <a:ext cx="127000" cy="676275"/>
          </a:xfrm>
          <a:custGeom>
            <a:avLst/>
            <a:gdLst>
              <a:gd name="T0" fmla="*/ 2147483647 w 80"/>
              <a:gd name="T1" fmla="*/ 0 h 426"/>
              <a:gd name="T2" fmla="*/ 2147483647 w 80"/>
              <a:gd name="T3" fmla="*/ 2147483647 h 426"/>
              <a:gd name="T4" fmla="*/ 2147483647 w 80"/>
              <a:gd name="T5" fmla="*/ 2147483647 h 426"/>
              <a:gd name="T6" fmla="*/ 2147483647 w 80"/>
              <a:gd name="T7" fmla="*/ 2147483647 h 426"/>
              <a:gd name="T8" fmla="*/ 2147483647 w 80"/>
              <a:gd name="T9" fmla="*/ 2147483647 h 426"/>
              <a:gd name="T10" fmla="*/ 2147483647 w 80"/>
              <a:gd name="T11" fmla="*/ 2147483647 h 426"/>
              <a:gd name="T12" fmla="*/ 2147483647 w 80"/>
              <a:gd name="T13" fmla="*/ 2147483647 h 426"/>
              <a:gd name="T14" fmla="*/ 2147483647 w 80"/>
              <a:gd name="T15" fmla="*/ 2147483647 h 42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426"/>
              <a:gd name="T26" fmla="*/ 80 w 80"/>
              <a:gd name="T27" fmla="*/ 426 h 4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426">
                <a:moveTo>
                  <a:pt x="70" y="0"/>
                </a:moveTo>
                <a:cubicBezTo>
                  <a:pt x="48" y="12"/>
                  <a:pt x="50" y="32"/>
                  <a:pt x="36" y="53"/>
                </a:cubicBezTo>
                <a:cubicBezTo>
                  <a:pt x="34" y="58"/>
                  <a:pt x="34" y="63"/>
                  <a:pt x="31" y="68"/>
                </a:cubicBezTo>
                <a:cubicBezTo>
                  <a:pt x="27" y="72"/>
                  <a:pt x="19" y="72"/>
                  <a:pt x="17" y="77"/>
                </a:cubicBezTo>
                <a:cubicBezTo>
                  <a:pt x="11" y="85"/>
                  <a:pt x="7" y="106"/>
                  <a:pt x="7" y="106"/>
                </a:cubicBezTo>
                <a:cubicBezTo>
                  <a:pt x="10" y="153"/>
                  <a:pt x="0" y="272"/>
                  <a:pt x="41" y="329"/>
                </a:cubicBezTo>
                <a:cubicBezTo>
                  <a:pt x="42" y="335"/>
                  <a:pt x="55" y="403"/>
                  <a:pt x="65" y="412"/>
                </a:cubicBezTo>
                <a:cubicBezTo>
                  <a:pt x="70" y="416"/>
                  <a:pt x="80" y="426"/>
                  <a:pt x="80" y="426"/>
                </a:cubicBezTo>
              </a:path>
            </a:pathLst>
          </a:custGeom>
          <a:noFill/>
          <a:ln w="12700" cap="flat" cmpd="sng">
            <a:solidFill>
              <a:srgbClr val="0000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800" smtClean="0">
              <a:solidFill>
                <a:srgbClr val="000000"/>
              </a:solidFill>
            </a:endParaRPr>
          </a:p>
        </p:txBody>
      </p:sp>
      <p:sp>
        <p:nvSpPr>
          <p:cNvPr id="26644" name="Freeform 23"/>
          <p:cNvSpPr>
            <a:spLocks/>
          </p:cNvSpPr>
          <p:nvPr/>
        </p:nvSpPr>
        <p:spPr bwMode="auto">
          <a:xfrm>
            <a:off x="6853238" y="2478088"/>
            <a:ext cx="263525" cy="2170112"/>
          </a:xfrm>
          <a:custGeom>
            <a:avLst/>
            <a:gdLst>
              <a:gd name="T0" fmla="*/ 2147483647 w 80"/>
              <a:gd name="T1" fmla="*/ 0 h 426"/>
              <a:gd name="T2" fmla="*/ 2147483647 w 80"/>
              <a:gd name="T3" fmla="*/ 2147483647 h 426"/>
              <a:gd name="T4" fmla="*/ 2147483647 w 80"/>
              <a:gd name="T5" fmla="*/ 2147483647 h 426"/>
              <a:gd name="T6" fmla="*/ 2147483647 w 80"/>
              <a:gd name="T7" fmla="*/ 2147483647 h 426"/>
              <a:gd name="T8" fmla="*/ 2147483647 w 80"/>
              <a:gd name="T9" fmla="*/ 2147483647 h 426"/>
              <a:gd name="T10" fmla="*/ 2147483647 w 80"/>
              <a:gd name="T11" fmla="*/ 2147483647 h 426"/>
              <a:gd name="T12" fmla="*/ 2147483647 w 80"/>
              <a:gd name="T13" fmla="*/ 2147483647 h 426"/>
              <a:gd name="T14" fmla="*/ 2147483647 w 80"/>
              <a:gd name="T15" fmla="*/ 2147483647 h 42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426"/>
              <a:gd name="T26" fmla="*/ 80 w 80"/>
              <a:gd name="T27" fmla="*/ 426 h 4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426">
                <a:moveTo>
                  <a:pt x="70" y="0"/>
                </a:moveTo>
                <a:cubicBezTo>
                  <a:pt x="48" y="12"/>
                  <a:pt x="50" y="32"/>
                  <a:pt x="36" y="53"/>
                </a:cubicBezTo>
                <a:cubicBezTo>
                  <a:pt x="34" y="58"/>
                  <a:pt x="34" y="63"/>
                  <a:pt x="31" y="68"/>
                </a:cubicBezTo>
                <a:cubicBezTo>
                  <a:pt x="27" y="72"/>
                  <a:pt x="19" y="72"/>
                  <a:pt x="17" y="77"/>
                </a:cubicBezTo>
                <a:cubicBezTo>
                  <a:pt x="11" y="85"/>
                  <a:pt x="7" y="106"/>
                  <a:pt x="7" y="106"/>
                </a:cubicBezTo>
                <a:cubicBezTo>
                  <a:pt x="10" y="153"/>
                  <a:pt x="0" y="272"/>
                  <a:pt x="41" y="329"/>
                </a:cubicBezTo>
                <a:cubicBezTo>
                  <a:pt x="42" y="335"/>
                  <a:pt x="55" y="403"/>
                  <a:pt x="65" y="412"/>
                </a:cubicBezTo>
                <a:cubicBezTo>
                  <a:pt x="70" y="416"/>
                  <a:pt x="80" y="426"/>
                  <a:pt x="80" y="426"/>
                </a:cubicBezTo>
              </a:path>
            </a:pathLst>
          </a:custGeom>
          <a:noFill/>
          <a:ln w="12700" cap="flat" cmpd="sng">
            <a:solidFill>
              <a:srgbClr val="0000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800" smtClean="0">
              <a:solidFill>
                <a:srgbClr val="000000"/>
              </a:solidFill>
            </a:endParaRPr>
          </a:p>
        </p:txBody>
      </p:sp>
      <p:sp>
        <p:nvSpPr>
          <p:cNvPr id="26645" name="Freeform 24"/>
          <p:cNvSpPr>
            <a:spLocks/>
          </p:cNvSpPr>
          <p:nvPr/>
        </p:nvSpPr>
        <p:spPr bwMode="auto">
          <a:xfrm>
            <a:off x="6969125" y="4876800"/>
            <a:ext cx="127000" cy="676275"/>
          </a:xfrm>
          <a:custGeom>
            <a:avLst/>
            <a:gdLst>
              <a:gd name="T0" fmla="*/ 2147483647 w 80"/>
              <a:gd name="T1" fmla="*/ 0 h 426"/>
              <a:gd name="T2" fmla="*/ 2147483647 w 80"/>
              <a:gd name="T3" fmla="*/ 2147483647 h 426"/>
              <a:gd name="T4" fmla="*/ 2147483647 w 80"/>
              <a:gd name="T5" fmla="*/ 2147483647 h 426"/>
              <a:gd name="T6" fmla="*/ 2147483647 w 80"/>
              <a:gd name="T7" fmla="*/ 2147483647 h 426"/>
              <a:gd name="T8" fmla="*/ 2147483647 w 80"/>
              <a:gd name="T9" fmla="*/ 2147483647 h 426"/>
              <a:gd name="T10" fmla="*/ 2147483647 w 80"/>
              <a:gd name="T11" fmla="*/ 2147483647 h 426"/>
              <a:gd name="T12" fmla="*/ 2147483647 w 80"/>
              <a:gd name="T13" fmla="*/ 2147483647 h 426"/>
              <a:gd name="T14" fmla="*/ 2147483647 w 80"/>
              <a:gd name="T15" fmla="*/ 2147483647 h 42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426"/>
              <a:gd name="T26" fmla="*/ 80 w 80"/>
              <a:gd name="T27" fmla="*/ 426 h 4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426">
                <a:moveTo>
                  <a:pt x="70" y="0"/>
                </a:moveTo>
                <a:cubicBezTo>
                  <a:pt x="48" y="12"/>
                  <a:pt x="50" y="32"/>
                  <a:pt x="36" y="53"/>
                </a:cubicBezTo>
                <a:cubicBezTo>
                  <a:pt x="34" y="58"/>
                  <a:pt x="34" y="63"/>
                  <a:pt x="31" y="68"/>
                </a:cubicBezTo>
                <a:cubicBezTo>
                  <a:pt x="27" y="72"/>
                  <a:pt x="19" y="72"/>
                  <a:pt x="17" y="77"/>
                </a:cubicBezTo>
                <a:cubicBezTo>
                  <a:pt x="11" y="85"/>
                  <a:pt x="7" y="106"/>
                  <a:pt x="7" y="106"/>
                </a:cubicBezTo>
                <a:cubicBezTo>
                  <a:pt x="10" y="153"/>
                  <a:pt x="0" y="272"/>
                  <a:pt x="41" y="329"/>
                </a:cubicBezTo>
                <a:cubicBezTo>
                  <a:pt x="42" y="335"/>
                  <a:pt x="55" y="403"/>
                  <a:pt x="65" y="412"/>
                </a:cubicBezTo>
                <a:cubicBezTo>
                  <a:pt x="70" y="416"/>
                  <a:pt x="80" y="426"/>
                  <a:pt x="80" y="426"/>
                </a:cubicBezTo>
              </a:path>
            </a:pathLst>
          </a:custGeom>
          <a:noFill/>
          <a:ln w="12700" cap="flat" cmpd="sng">
            <a:solidFill>
              <a:srgbClr val="0000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800" smtClean="0">
              <a:solidFill>
                <a:srgbClr val="000000"/>
              </a:solidFill>
            </a:endParaRPr>
          </a:p>
        </p:txBody>
      </p:sp>
      <p:sp>
        <p:nvSpPr>
          <p:cNvPr id="26646" name="Freeform 25"/>
          <p:cNvSpPr>
            <a:spLocks/>
          </p:cNvSpPr>
          <p:nvPr/>
        </p:nvSpPr>
        <p:spPr bwMode="auto">
          <a:xfrm>
            <a:off x="2667000" y="4114800"/>
            <a:ext cx="4237038" cy="1795463"/>
          </a:xfrm>
          <a:custGeom>
            <a:avLst/>
            <a:gdLst>
              <a:gd name="T0" fmla="*/ 2147483647 w 2739"/>
              <a:gd name="T1" fmla="*/ 2147483647 h 1165"/>
              <a:gd name="T2" fmla="*/ 2147483647 w 2739"/>
              <a:gd name="T3" fmla="*/ 2147483647 h 1165"/>
              <a:gd name="T4" fmla="*/ 2147483647 w 2739"/>
              <a:gd name="T5" fmla="*/ 2147483647 h 1165"/>
              <a:gd name="T6" fmla="*/ 2147483647 w 2739"/>
              <a:gd name="T7" fmla="*/ 2147483647 h 1165"/>
              <a:gd name="T8" fmla="*/ 2147483647 w 2739"/>
              <a:gd name="T9" fmla="*/ 2147483647 h 1165"/>
              <a:gd name="T10" fmla="*/ 2147483647 w 2739"/>
              <a:gd name="T11" fmla="*/ 2147483647 h 1165"/>
              <a:gd name="T12" fmla="*/ 2147483647 w 2739"/>
              <a:gd name="T13" fmla="*/ 2147483647 h 1165"/>
              <a:gd name="T14" fmla="*/ 2147483647 w 2739"/>
              <a:gd name="T15" fmla="*/ 2147483647 h 1165"/>
              <a:gd name="T16" fmla="*/ 2147483647 w 2739"/>
              <a:gd name="T17" fmla="*/ 2147483647 h 1165"/>
              <a:gd name="T18" fmla="*/ 2147483647 w 2739"/>
              <a:gd name="T19" fmla="*/ 2147483647 h 1165"/>
              <a:gd name="T20" fmla="*/ 2147483647 w 2739"/>
              <a:gd name="T21" fmla="*/ 2147483647 h 1165"/>
              <a:gd name="T22" fmla="*/ 2147483647 w 2739"/>
              <a:gd name="T23" fmla="*/ 2147483647 h 1165"/>
              <a:gd name="T24" fmla="*/ 2147483647 w 2739"/>
              <a:gd name="T25" fmla="*/ 2147483647 h 1165"/>
              <a:gd name="T26" fmla="*/ 2147483647 w 2739"/>
              <a:gd name="T27" fmla="*/ 2147483647 h 1165"/>
              <a:gd name="T28" fmla="*/ 2147483647 w 2739"/>
              <a:gd name="T29" fmla="*/ 2147483647 h 1165"/>
              <a:gd name="T30" fmla="*/ 2147483647 w 2739"/>
              <a:gd name="T31" fmla="*/ 2147483647 h 1165"/>
              <a:gd name="T32" fmla="*/ 2147483647 w 2739"/>
              <a:gd name="T33" fmla="*/ 2147483647 h 1165"/>
              <a:gd name="T34" fmla="*/ 2147483647 w 2739"/>
              <a:gd name="T35" fmla="*/ 2147483647 h 1165"/>
              <a:gd name="T36" fmla="*/ 2147483647 w 2739"/>
              <a:gd name="T37" fmla="*/ 2147483647 h 1165"/>
              <a:gd name="T38" fmla="*/ 2147483647 w 2739"/>
              <a:gd name="T39" fmla="*/ 2147483647 h 1165"/>
              <a:gd name="T40" fmla="*/ 2147483647 w 2739"/>
              <a:gd name="T41" fmla="*/ 2147483647 h 1165"/>
              <a:gd name="T42" fmla="*/ 2147483647 w 2739"/>
              <a:gd name="T43" fmla="*/ 2147483647 h 1165"/>
              <a:gd name="T44" fmla="*/ 0 w 2739"/>
              <a:gd name="T45" fmla="*/ 2147483647 h 11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39"/>
              <a:gd name="T70" fmla="*/ 0 h 1165"/>
              <a:gd name="T71" fmla="*/ 2739 w 2739"/>
              <a:gd name="T72" fmla="*/ 1165 h 11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39" h="1165">
                <a:moveTo>
                  <a:pt x="2739" y="1156"/>
                </a:moveTo>
                <a:cubicBezTo>
                  <a:pt x="2682" y="1164"/>
                  <a:pt x="2689" y="1165"/>
                  <a:pt x="2608" y="1156"/>
                </a:cubicBezTo>
                <a:cubicBezTo>
                  <a:pt x="2585" y="1153"/>
                  <a:pt x="2562" y="1136"/>
                  <a:pt x="2540" y="1132"/>
                </a:cubicBezTo>
                <a:cubicBezTo>
                  <a:pt x="2491" y="1121"/>
                  <a:pt x="2419" y="1100"/>
                  <a:pt x="2380" y="1069"/>
                </a:cubicBezTo>
                <a:cubicBezTo>
                  <a:pt x="2353" y="1048"/>
                  <a:pt x="2329" y="1026"/>
                  <a:pt x="2303" y="1006"/>
                </a:cubicBezTo>
                <a:cubicBezTo>
                  <a:pt x="2294" y="981"/>
                  <a:pt x="2278" y="959"/>
                  <a:pt x="2264" y="938"/>
                </a:cubicBezTo>
                <a:cubicBezTo>
                  <a:pt x="2262" y="931"/>
                  <a:pt x="2261" y="924"/>
                  <a:pt x="2259" y="919"/>
                </a:cubicBezTo>
                <a:cubicBezTo>
                  <a:pt x="2256" y="913"/>
                  <a:pt x="2251" y="909"/>
                  <a:pt x="2249" y="904"/>
                </a:cubicBezTo>
                <a:cubicBezTo>
                  <a:pt x="2233" y="861"/>
                  <a:pt x="2225" y="816"/>
                  <a:pt x="2215" y="773"/>
                </a:cubicBezTo>
                <a:cubicBezTo>
                  <a:pt x="2206" y="697"/>
                  <a:pt x="2202" y="620"/>
                  <a:pt x="2191" y="545"/>
                </a:cubicBezTo>
                <a:cubicBezTo>
                  <a:pt x="2181" y="383"/>
                  <a:pt x="2190" y="525"/>
                  <a:pt x="2182" y="419"/>
                </a:cubicBezTo>
                <a:cubicBezTo>
                  <a:pt x="2177" y="369"/>
                  <a:pt x="2183" y="306"/>
                  <a:pt x="2138" y="274"/>
                </a:cubicBezTo>
                <a:cubicBezTo>
                  <a:pt x="2131" y="255"/>
                  <a:pt x="2128" y="246"/>
                  <a:pt x="2109" y="240"/>
                </a:cubicBezTo>
                <a:cubicBezTo>
                  <a:pt x="2076" y="207"/>
                  <a:pt x="2037" y="170"/>
                  <a:pt x="1992" y="158"/>
                </a:cubicBezTo>
                <a:cubicBezTo>
                  <a:pt x="1949" y="127"/>
                  <a:pt x="1906" y="127"/>
                  <a:pt x="1857" y="119"/>
                </a:cubicBezTo>
                <a:cubicBezTo>
                  <a:pt x="1742" y="99"/>
                  <a:pt x="1627" y="103"/>
                  <a:pt x="1512" y="90"/>
                </a:cubicBezTo>
                <a:cubicBezTo>
                  <a:pt x="1400" y="60"/>
                  <a:pt x="1183" y="71"/>
                  <a:pt x="1095" y="70"/>
                </a:cubicBezTo>
                <a:cubicBezTo>
                  <a:pt x="911" y="26"/>
                  <a:pt x="719" y="40"/>
                  <a:pt x="533" y="36"/>
                </a:cubicBezTo>
                <a:cubicBezTo>
                  <a:pt x="518" y="34"/>
                  <a:pt x="503" y="34"/>
                  <a:pt x="489" y="32"/>
                </a:cubicBezTo>
                <a:cubicBezTo>
                  <a:pt x="480" y="30"/>
                  <a:pt x="473" y="23"/>
                  <a:pt x="465" y="22"/>
                </a:cubicBezTo>
                <a:cubicBezTo>
                  <a:pt x="442" y="17"/>
                  <a:pt x="397" y="12"/>
                  <a:pt x="397" y="12"/>
                </a:cubicBezTo>
                <a:cubicBezTo>
                  <a:pt x="333" y="13"/>
                  <a:pt x="168" y="29"/>
                  <a:pt x="72" y="17"/>
                </a:cubicBezTo>
                <a:cubicBezTo>
                  <a:pt x="48" y="0"/>
                  <a:pt x="28" y="2"/>
                  <a:pt x="0" y="2"/>
                </a:cubicBezTo>
              </a:path>
            </a:pathLst>
          </a:custGeom>
          <a:noFill/>
          <a:ln w="12700" cap="flat" cmpd="sng">
            <a:solidFill>
              <a:srgbClr val="0099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800" smtClean="0">
              <a:solidFill>
                <a:srgbClr val="000000"/>
              </a:solidFill>
            </a:endParaRPr>
          </a:p>
        </p:txBody>
      </p:sp>
      <p:sp>
        <p:nvSpPr>
          <p:cNvPr id="26647" name="Text Box 26"/>
          <p:cNvSpPr txBox="1">
            <a:spLocks noChangeArrowheads="1"/>
          </p:cNvSpPr>
          <p:nvPr/>
        </p:nvSpPr>
        <p:spPr bwMode="auto">
          <a:xfrm>
            <a:off x="7181850" y="5715000"/>
            <a:ext cx="1108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b="1" smtClean="0">
                <a:solidFill>
                  <a:srgbClr val="FF0000"/>
                </a:solidFill>
                <a:latin typeface="Times" pitchFamily="1" charset="0"/>
              </a:rPr>
              <a:t>NO!</a:t>
            </a:r>
          </a:p>
        </p:txBody>
      </p:sp>
      <p:sp>
        <p:nvSpPr>
          <p:cNvPr id="2" name="Down Arrow 1"/>
          <p:cNvSpPr/>
          <p:nvPr/>
        </p:nvSpPr>
        <p:spPr bwMode="auto">
          <a:xfrm rot="14398069">
            <a:off x="6582817" y="5959224"/>
            <a:ext cx="457200" cy="581025"/>
          </a:xfrm>
          <a:prstGeom prst="downArrow">
            <a:avLst/>
          </a:prstGeom>
          <a:solidFill>
            <a:srgbClr val="CCECFF"/>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
        <p:nvSpPr>
          <p:cNvPr id="25" name="Down Arrow 24"/>
          <p:cNvSpPr/>
          <p:nvPr/>
        </p:nvSpPr>
        <p:spPr bwMode="auto">
          <a:xfrm rot="10800000">
            <a:off x="685800" y="5685631"/>
            <a:ext cx="457200" cy="581025"/>
          </a:xfrm>
          <a:prstGeom prst="downArrow">
            <a:avLst/>
          </a:prstGeom>
          <a:solidFill>
            <a:srgbClr val="CCECFF"/>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Tree>
    <p:extLst>
      <p:ext uri="{BB962C8B-B14F-4D97-AF65-F5344CB8AC3E}">
        <p14:creationId xmlns:p14="http://schemas.microsoft.com/office/powerpoint/2010/main" val="3032802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239713" y="285750"/>
            <a:ext cx="8575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400" dirty="0" smtClean="0">
                <a:solidFill>
                  <a:srgbClr val="000000"/>
                </a:solidFill>
                <a:latin typeface="Cambria" panose="02040503050406030204" pitchFamily="18" charset="0"/>
              </a:rPr>
              <a:t>The game's basic </a:t>
            </a:r>
            <a:r>
              <a:rPr lang="en-US" altLang="en-US" sz="4400" b="1" dirty="0" smtClean="0">
                <a:solidFill>
                  <a:srgbClr val="000000"/>
                </a:solidFill>
                <a:latin typeface="Courier New" pitchFamily="1" charset="0"/>
                <a:cs typeface="Courier New" pitchFamily="1" charset="0"/>
              </a:rPr>
              <a:t>cycle</a:t>
            </a:r>
          </a:p>
        </p:txBody>
      </p:sp>
      <p:sp>
        <p:nvSpPr>
          <p:cNvPr id="27651" name="Text Box 2"/>
          <p:cNvSpPr txBox="1">
            <a:spLocks noChangeArrowheads="1"/>
          </p:cNvSpPr>
          <p:nvPr/>
        </p:nvSpPr>
        <p:spPr bwMode="auto">
          <a:xfrm>
            <a:off x="2070100" y="1905000"/>
            <a:ext cx="67691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z="1800" b="1" dirty="0" smtClean="0">
                <a:solidFill>
                  <a:srgbClr val="000000"/>
                </a:solidFill>
                <a:latin typeface="Courier New" pitchFamily="1" charset="0"/>
              </a:rPr>
              <a:t>void </a:t>
            </a:r>
            <a:r>
              <a:rPr lang="en-US" altLang="en-US" sz="1800" b="1" dirty="0" smtClean="0">
                <a:solidFill>
                  <a:srgbClr val="800080"/>
                </a:solidFill>
                <a:latin typeface="Courier New" pitchFamily="1" charset="0"/>
              </a:rPr>
              <a:t>cycle</a:t>
            </a:r>
            <a:r>
              <a:rPr lang="en-US" altLang="en-US" sz="1800" b="1" dirty="0" smtClean="0">
                <a:solidFill>
                  <a:srgbClr val="000000"/>
                </a:solidFill>
                <a:latin typeface="Courier New" pitchFamily="1" charset="0"/>
              </a:rPr>
              <a:t>()</a:t>
            </a:r>
            <a:endParaRPr lang="en-US" altLang="en-US" sz="1200" b="1" dirty="0" smtClean="0">
              <a:solidFill>
                <a:srgbClr val="000000"/>
              </a:solidFill>
              <a:latin typeface="Courier New" pitchFamily="1" charset="0"/>
            </a:endParaRPr>
          </a:p>
          <a:p>
            <a:pPr algn="l">
              <a:spcBef>
                <a:spcPct val="0"/>
              </a:spcBef>
            </a:pPr>
            <a:r>
              <a:rPr lang="en-US" altLang="en-US" sz="1800" b="1" dirty="0" smtClean="0">
                <a:solidFill>
                  <a:srgbClr val="000000"/>
                </a:solidFill>
                <a:latin typeface="Courier New" pitchFamily="1" charset="0"/>
              </a:rPr>
              <a:t>{</a:t>
            </a:r>
          </a:p>
          <a:p>
            <a:pPr algn="l">
              <a:spcBef>
                <a:spcPct val="0"/>
              </a:spcBef>
            </a:pPr>
            <a:r>
              <a:rPr lang="en-US" altLang="en-US" sz="1800" b="1" dirty="0" smtClean="0">
                <a:solidFill>
                  <a:srgbClr val="000000"/>
                </a:solidFill>
                <a:latin typeface="Courier New" pitchFamily="1" charset="0"/>
              </a:rPr>
              <a:t>  </a:t>
            </a:r>
            <a:r>
              <a:rPr lang="en-US" altLang="en-US" sz="1800" b="1" dirty="0" err="1" smtClean="0">
                <a:solidFill>
                  <a:srgbClr val="000000"/>
                </a:solidFill>
                <a:latin typeface="Courier New" pitchFamily="1" charset="0"/>
              </a:rPr>
              <a:t>updateCentipede</a:t>
            </a:r>
            <a:r>
              <a:rPr lang="en-US" altLang="en-US" sz="1800" b="1" dirty="0" smtClean="0">
                <a:solidFill>
                  <a:srgbClr val="000000"/>
                </a:solidFill>
                <a:latin typeface="Courier New" pitchFamily="1" charset="0"/>
              </a:rPr>
              <a:t>();  </a:t>
            </a:r>
            <a:r>
              <a:rPr lang="en-US" altLang="en-US" sz="1800" b="1" dirty="0" smtClean="0">
                <a:solidFill>
                  <a:srgbClr val="009200"/>
                </a:solidFill>
                <a:latin typeface="Courier New" pitchFamily="1" charset="0"/>
              </a:rPr>
              <a:t>// update the </a:t>
            </a:r>
            <a:r>
              <a:rPr lang="en-US" altLang="en-US" sz="1800" b="1" dirty="0" err="1" smtClean="0">
                <a:solidFill>
                  <a:srgbClr val="009200"/>
                </a:solidFill>
                <a:latin typeface="Courier New" pitchFamily="1" charset="0"/>
              </a:rPr>
              <a:t>Spampede</a:t>
            </a:r>
            <a:endParaRPr lang="en-US" altLang="en-US" sz="1800" b="1" dirty="0" smtClean="0">
              <a:solidFill>
                <a:srgbClr val="000000"/>
              </a:solidFill>
              <a:latin typeface="Courier New" pitchFamily="1" charset="0"/>
            </a:endParaRPr>
          </a:p>
          <a:p>
            <a:pPr algn="l">
              <a:spcBef>
                <a:spcPct val="0"/>
              </a:spcBef>
            </a:pPr>
            <a:r>
              <a:rPr lang="en-US" altLang="en-US" sz="1800" b="1" dirty="0" smtClean="0">
                <a:solidFill>
                  <a:srgbClr val="000000"/>
                </a:solidFill>
                <a:latin typeface="Courier New" pitchFamily="1" charset="0"/>
              </a:rPr>
              <a:t>  </a:t>
            </a:r>
            <a:r>
              <a:rPr lang="en-US" altLang="en-US" sz="1800" b="1" dirty="0" err="1" smtClean="0">
                <a:solidFill>
                  <a:srgbClr val="000000"/>
                </a:solidFill>
                <a:latin typeface="Courier New" pitchFamily="1" charset="0"/>
              </a:rPr>
              <a:t>updateSpam</a:t>
            </a:r>
            <a:r>
              <a:rPr lang="en-US" altLang="en-US" sz="1800" b="1" dirty="0" smtClean="0">
                <a:solidFill>
                  <a:srgbClr val="000000"/>
                </a:solidFill>
                <a:latin typeface="Courier New" pitchFamily="1" charset="0"/>
              </a:rPr>
              <a:t>();       </a:t>
            </a:r>
            <a:r>
              <a:rPr lang="en-US" altLang="en-US" sz="1800" b="1" dirty="0" smtClean="0">
                <a:solidFill>
                  <a:srgbClr val="009200"/>
                </a:solidFill>
                <a:latin typeface="Courier New" pitchFamily="1" charset="0"/>
              </a:rPr>
              <a:t>// update the Spam</a:t>
            </a:r>
          </a:p>
          <a:p>
            <a:pPr algn="l">
              <a:spcBef>
                <a:spcPct val="0"/>
              </a:spcBef>
            </a:pPr>
            <a:r>
              <a:rPr lang="en-US" altLang="en-US" sz="1800" b="1" dirty="0" smtClean="0">
                <a:solidFill>
                  <a:srgbClr val="000000"/>
                </a:solidFill>
                <a:latin typeface="Courier New" pitchFamily="1" charset="0"/>
              </a:rPr>
              <a:t>  </a:t>
            </a:r>
            <a:r>
              <a:rPr lang="en-US" altLang="en-US" sz="1800" b="1" dirty="0" err="1" smtClean="0">
                <a:solidFill>
                  <a:srgbClr val="000000"/>
                </a:solidFill>
                <a:latin typeface="Courier New" pitchFamily="1" charset="0"/>
              </a:rPr>
              <a:t>drawEnvironment</a:t>
            </a:r>
            <a:r>
              <a:rPr lang="en-US" altLang="en-US" sz="1800" b="1" dirty="0" smtClean="0">
                <a:solidFill>
                  <a:srgbClr val="000000"/>
                </a:solidFill>
                <a:latin typeface="Courier New" pitchFamily="1" charset="0"/>
              </a:rPr>
              <a:t>();  </a:t>
            </a:r>
            <a:r>
              <a:rPr lang="en-US" altLang="en-US" sz="1800" b="1" dirty="0" smtClean="0">
                <a:solidFill>
                  <a:srgbClr val="009200"/>
                </a:solidFill>
                <a:latin typeface="Courier New" pitchFamily="1" charset="0"/>
              </a:rPr>
              <a:t>// draw off the screen…</a:t>
            </a:r>
            <a:endParaRPr lang="en-US" altLang="en-US" sz="1800" b="1" dirty="0" smtClean="0">
              <a:solidFill>
                <a:srgbClr val="000000"/>
              </a:solidFill>
              <a:latin typeface="Courier New" pitchFamily="1" charset="0"/>
            </a:endParaRPr>
          </a:p>
          <a:p>
            <a:pPr algn="l">
              <a:spcBef>
                <a:spcPct val="0"/>
              </a:spcBef>
            </a:pPr>
            <a:r>
              <a:rPr lang="en-US" altLang="en-US" sz="1800" b="1" dirty="0" smtClean="0">
                <a:solidFill>
                  <a:srgbClr val="000000"/>
                </a:solidFill>
                <a:latin typeface="Courier New" pitchFamily="1" charset="0"/>
              </a:rPr>
              <a:t>  </a:t>
            </a:r>
            <a:r>
              <a:rPr lang="en-US" altLang="en-US" sz="1800" b="1" dirty="0" err="1" smtClean="0">
                <a:solidFill>
                  <a:srgbClr val="000000"/>
                </a:solidFill>
                <a:latin typeface="Courier New" pitchFamily="1" charset="0"/>
              </a:rPr>
              <a:t>displayMessage</a:t>
            </a:r>
            <a:r>
              <a:rPr lang="en-US" altLang="en-US" sz="1800" b="1" dirty="0" smtClean="0">
                <a:solidFill>
                  <a:srgbClr val="000000"/>
                </a:solidFill>
                <a:latin typeface="Courier New" pitchFamily="1" charset="0"/>
              </a:rPr>
              <a:t>();   </a:t>
            </a:r>
            <a:r>
              <a:rPr lang="en-US" altLang="en-US" sz="1800" b="1" dirty="0" smtClean="0">
                <a:solidFill>
                  <a:srgbClr val="009200"/>
                </a:solidFill>
                <a:latin typeface="Courier New" pitchFamily="1" charset="0"/>
              </a:rPr>
              <a:t>// display messages</a:t>
            </a:r>
          </a:p>
          <a:p>
            <a:pPr algn="l">
              <a:spcBef>
                <a:spcPct val="0"/>
              </a:spcBef>
            </a:pPr>
            <a:r>
              <a:rPr lang="en-US" altLang="en-US" sz="1800" b="1" dirty="0" smtClean="0">
                <a:solidFill>
                  <a:srgbClr val="000000"/>
                </a:solidFill>
                <a:latin typeface="Courier New" pitchFamily="1" charset="0"/>
              </a:rPr>
              <a:t>  repaint();          </a:t>
            </a:r>
            <a:r>
              <a:rPr lang="en-US" altLang="en-US" sz="1800" b="1" dirty="0" smtClean="0">
                <a:solidFill>
                  <a:srgbClr val="C00000"/>
                </a:solidFill>
                <a:latin typeface="Courier New" pitchFamily="1" charset="0"/>
              </a:rPr>
              <a:t>// draw ON the screen!</a:t>
            </a:r>
          </a:p>
          <a:p>
            <a:pPr algn="l">
              <a:spcBef>
                <a:spcPct val="0"/>
              </a:spcBef>
            </a:pPr>
            <a:r>
              <a:rPr lang="en-US" altLang="en-US" sz="1800" b="1" dirty="0" smtClean="0">
                <a:solidFill>
                  <a:srgbClr val="000000"/>
                </a:solidFill>
                <a:latin typeface="Courier New" pitchFamily="1" charset="0"/>
              </a:rPr>
              <a:t>  </a:t>
            </a:r>
            <a:r>
              <a:rPr lang="en-US" altLang="en-US" sz="1800" b="1" dirty="0" err="1" smtClean="0">
                <a:solidFill>
                  <a:srgbClr val="000000"/>
                </a:solidFill>
                <a:latin typeface="Courier New" pitchFamily="1" charset="0"/>
              </a:rPr>
              <a:t>cycleNum</a:t>
            </a:r>
            <a:r>
              <a:rPr lang="en-US" altLang="en-US" sz="1800" b="1" dirty="0" smtClean="0">
                <a:solidFill>
                  <a:srgbClr val="000000"/>
                </a:solidFill>
                <a:latin typeface="Courier New" pitchFamily="1" charset="0"/>
              </a:rPr>
              <a:t>++;         </a:t>
            </a:r>
            <a:r>
              <a:rPr lang="en-US" altLang="en-US" sz="1800" b="1" dirty="0" smtClean="0">
                <a:solidFill>
                  <a:srgbClr val="009200"/>
                </a:solidFill>
                <a:latin typeface="Courier New" pitchFamily="1" charset="0"/>
              </a:rPr>
              <a:t>// One cycle just elapsed</a:t>
            </a:r>
            <a:endParaRPr lang="en-US" altLang="en-US" sz="1800" b="1" dirty="0" smtClean="0">
              <a:solidFill>
                <a:srgbClr val="000000"/>
              </a:solidFill>
              <a:latin typeface="Courier New" pitchFamily="1" charset="0"/>
            </a:endParaRPr>
          </a:p>
          <a:p>
            <a:pPr algn="l">
              <a:spcBef>
                <a:spcPct val="0"/>
              </a:spcBef>
            </a:pPr>
            <a:r>
              <a:rPr lang="en-US" altLang="en-US" sz="1800" b="1" dirty="0" smtClean="0">
                <a:solidFill>
                  <a:srgbClr val="000000"/>
                </a:solidFill>
                <a:latin typeface="Courier New" pitchFamily="1" charset="0"/>
              </a:rPr>
              <a:t>}</a:t>
            </a:r>
            <a:endParaRPr lang="en-US" altLang="en-US" sz="2400" dirty="0" smtClean="0">
              <a:solidFill>
                <a:srgbClr val="000000"/>
              </a:solidFill>
              <a:latin typeface="Times" pitchFamily="1" charset="0"/>
            </a:endParaRPr>
          </a:p>
        </p:txBody>
      </p:sp>
      <p:sp>
        <p:nvSpPr>
          <p:cNvPr id="27652" name="Text Box 10"/>
          <p:cNvSpPr txBox="1">
            <a:spLocks noChangeArrowheads="1"/>
          </p:cNvSpPr>
          <p:nvPr/>
        </p:nvSpPr>
        <p:spPr bwMode="auto">
          <a:xfrm>
            <a:off x="2460979" y="5353477"/>
            <a:ext cx="58987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2400" dirty="0" smtClean="0">
                <a:solidFill>
                  <a:srgbClr val="000000"/>
                </a:solidFill>
                <a:latin typeface="Cambria" panose="02040503050406030204" pitchFamily="18" charset="0"/>
              </a:rPr>
              <a:t>How could we update the </a:t>
            </a:r>
            <a:r>
              <a:rPr lang="en-US" altLang="en-US" sz="2400" b="1" dirty="0" smtClean="0">
                <a:solidFill>
                  <a:srgbClr val="000000"/>
                </a:solidFill>
                <a:latin typeface="Cambria" panose="02040503050406030204" pitchFamily="18" charset="0"/>
              </a:rPr>
              <a:t>spam</a:t>
            </a:r>
            <a:r>
              <a:rPr lang="en-US" altLang="en-US" sz="2400" dirty="0" smtClean="0">
                <a:solidFill>
                  <a:srgbClr val="000000"/>
                </a:solidFill>
                <a:latin typeface="Cambria" panose="02040503050406030204" pitchFamily="18" charset="0"/>
              </a:rPr>
              <a:t> more slowly than the </a:t>
            </a:r>
            <a:r>
              <a:rPr lang="en-US" altLang="en-US" sz="2400" b="1" dirty="0" err="1" smtClean="0">
                <a:solidFill>
                  <a:srgbClr val="000000"/>
                </a:solidFill>
                <a:latin typeface="Cambria" panose="02040503050406030204" pitchFamily="18" charset="0"/>
              </a:rPr>
              <a:t>pede</a:t>
            </a:r>
            <a:r>
              <a:rPr lang="en-US" altLang="en-US" sz="2400" dirty="0" smtClean="0">
                <a:solidFill>
                  <a:srgbClr val="000000"/>
                </a:solidFill>
                <a:latin typeface="Cambria" panose="02040503050406030204" pitchFamily="18" charset="0"/>
              </a:rPr>
              <a:t>?</a:t>
            </a:r>
          </a:p>
        </p:txBody>
      </p:sp>
      <p:pic>
        <p:nvPicPr>
          <p:cNvPr id="27653"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1000" y="2514600"/>
            <a:ext cx="14843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7654" name="Group 53"/>
          <p:cNvGrpSpPr>
            <a:grpSpLocks/>
          </p:cNvGrpSpPr>
          <p:nvPr>
            <p:custDataLst>
              <p:tags r:id="rId1"/>
            </p:custDataLst>
          </p:nvPr>
        </p:nvGrpSpPr>
        <p:grpSpPr bwMode="auto">
          <a:xfrm>
            <a:off x="268288" y="4048125"/>
            <a:ext cx="569912" cy="676275"/>
            <a:chOff x="2928" y="1051"/>
            <a:chExt cx="840" cy="957"/>
          </a:xfrm>
        </p:grpSpPr>
        <p:sp>
          <p:nvSpPr>
            <p:cNvPr id="27658" name="Freeform 54"/>
            <p:cNvSpPr>
              <a:spLocks/>
            </p:cNvSpPr>
            <p:nvPr>
              <p:custDataLst>
                <p:tags r:id="rId2"/>
              </p:custDataLst>
            </p:nvPr>
          </p:nvSpPr>
          <p:spPr bwMode="auto">
            <a:xfrm>
              <a:off x="2928" y="1759"/>
              <a:ext cx="810" cy="249"/>
            </a:xfrm>
            <a:custGeom>
              <a:avLst/>
              <a:gdLst>
                <a:gd name="T0" fmla="*/ 146 w 1048"/>
                <a:gd name="T1" fmla="*/ 21 h 250"/>
                <a:gd name="T2" fmla="*/ 251 w 1048"/>
                <a:gd name="T3" fmla="*/ 83 h 250"/>
                <a:gd name="T4" fmla="*/ 262 w 1048"/>
                <a:gd name="T5" fmla="*/ 111 h 250"/>
                <a:gd name="T6" fmla="*/ 274 w 1048"/>
                <a:gd name="T7" fmla="*/ 133 h 250"/>
                <a:gd name="T8" fmla="*/ 289 w 1048"/>
                <a:gd name="T9" fmla="*/ 174 h 250"/>
                <a:gd name="T10" fmla="*/ 206 w 1048"/>
                <a:gd name="T11" fmla="*/ 243 h 250"/>
                <a:gd name="T12" fmla="*/ 22 w 1048"/>
                <a:gd name="T13" fmla="*/ 223 h 250"/>
                <a:gd name="T14" fmla="*/ 0 w 1048"/>
                <a:gd name="T15" fmla="*/ 202 h 250"/>
                <a:gd name="T16" fmla="*/ 2 w 1048"/>
                <a:gd name="T17" fmla="*/ 168 h 250"/>
                <a:gd name="T18" fmla="*/ 26 w 1048"/>
                <a:gd name="T19" fmla="*/ 126 h 250"/>
                <a:gd name="T20" fmla="*/ 57 w 1048"/>
                <a:gd name="T21" fmla="*/ 76 h 250"/>
                <a:gd name="T22" fmla="*/ 77 w 1048"/>
                <a:gd name="T23" fmla="*/ 55 h 250"/>
                <a:gd name="T24" fmla="*/ 89 w 1048"/>
                <a:gd name="T25" fmla="*/ 28 h 250"/>
                <a:gd name="T26" fmla="*/ 104 w 1048"/>
                <a:gd name="T27" fmla="*/ 14 h 250"/>
                <a:gd name="T28" fmla="*/ 139 w 1048"/>
                <a:gd name="T29" fmla="*/ 28 h 250"/>
                <a:gd name="T30" fmla="*/ 146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endParaRPr>
            </a:p>
          </p:txBody>
        </p:sp>
        <p:sp>
          <p:nvSpPr>
            <p:cNvPr id="27659" name="Oval 55"/>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7660" name="Oval 56"/>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7661" name="Oval 57"/>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7662" name="Oval 58"/>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7663" name="Oval 59"/>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7664" name="Oval 60"/>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7665" name="Oval 61"/>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7666" name="AutoShape 62"/>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7667" name="Freeform 63"/>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27668" name="Freeform 64"/>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27669" name="Freeform 65"/>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sp>
          <p:nvSpPr>
            <p:cNvPr id="27670" name="Freeform 66"/>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grpSp>
      <p:sp>
        <p:nvSpPr>
          <p:cNvPr id="27655" name="Text Box 68"/>
          <p:cNvSpPr txBox="1">
            <a:spLocks noChangeArrowheads="1"/>
          </p:cNvSpPr>
          <p:nvPr/>
        </p:nvSpPr>
        <p:spPr bwMode="auto">
          <a:xfrm>
            <a:off x="381000" y="4878388"/>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200" smtClean="0">
                <a:solidFill>
                  <a:srgbClr val="009200"/>
                </a:solidFill>
                <a:latin typeface="Cambria" pitchFamily="18" charset="0"/>
              </a:rPr>
              <a:t>Maybe this should be called REcycle?</a:t>
            </a:r>
          </a:p>
        </p:txBody>
      </p:sp>
      <p:sp>
        <p:nvSpPr>
          <p:cNvPr id="2" name="Down Arrow 1"/>
          <p:cNvSpPr/>
          <p:nvPr/>
        </p:nvSpPr>
        <p:spPr bwMode="auto">
          <a:xfrm rot="9045427">
            <a:off x="3204837" y="4440041"/>
            <a:ext cx="541867" cy="757466"/>
          </a:xfrm>
          <a:prstGeom prst="downArrow">
            <a:avLst/>
          </a:prstGeom>
          <a:solidFill>
            <a:srgbClr val="CCFFC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
        <p:nvSpPr>
          <p:cNvPr id="3" name="Right Arrow 2"/>
          <p:cNvSpPr/>
          <p:nvPr/>
        </p:nvSpPr>
        <p:spPr bwMode="auto">
          <a:xfrm>
            <a:off x="8359775" y="3623733"/>
            <a:ext cx="479425" cy="237067"/>
          </a:xfrm>
          <a:prstGeom prst="rightArrow">
            <a:avLst/>
          </a:prstGeom>
          <a:solidFill>
            <a:srgbClr val="FFCCC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Tree>
    <p:extLst>
      <p:ext uri="{BB962C8B-B14F-4D97-AF65-F5344CB8AC3E}">
        <p14:creationId xmlns:p14="http://schemas.microsoft.com/office/powerpoint/2010/main" val="4047190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262688" y="1397000"/>
            <a:ext cx="26527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nSpc>
                <a:spcPct val="90000"/>
              </a:lnSpc>
              <a:spcBef>
                <a:spcPct val="0"/>
              </a:spcBef>
            </a:pPr>
            <a:r>
              <a:rPr lang="en-US" altLang="en-US" sz="2400" smtClean="0">
                <a:solidFill>
                  <a:srgbClr val="000000"/>
                </a:solidFill>
                <a:latin typeface="Cambria" panose="02040503050406030204" pitchFamily="18" charset="0"/>
              </a:rPr>
              <a:t>Copy to window!</a:t>
            </a:r>
          </a:p>
        </p:txBody>
      </p:sp>
      <p:sp>
        <p:nvSpPr>
          <p:cNvPr id="28675" name="Text Box 3"/>
          <p:cNvSpPr txBox="1">
            <a:spLocks noChangeArrowheads="1"/>
          </p:cNvSpPr>
          <p:nvPr/>
        </p:nvSpPr>
        <p:spPr bwMode="auto">
          <a:xfrm>
            <a:off x="557213" y="252413"/>
            <a:ext cx="8258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400" dirty="0" smtClean="0">
                <a:solidFill>
                  <a:srgbClr val="000000"/>
                </a:solidFill>
                <a:latin typeface="Cambria" panose="02040503050406030204" pitchFamily="18" charset="0"/>
              </a:rPr>
              <a:t>Double Buffering</a:t>
            </a:r>
          </a:p>
        </p:txBody>
      </p:sp>
      <p:sp>
        <p:nvSpPr>
          <p:cNvPr id="28676" name="AutoShape 9"/>
          <p:cNvSpPr>
            <a:spLocks noChangeArrowheads="1"/>
          </p:cNvSpPr>
          <p:nvPr/>
        </p:nvSpPr>
        <p:spPr bwMode="auto">
          <a:xfrm>
            <a:off x="2017713" y="2387600"/>
            <a:ext cx="420687" cy="258763"/>
          </a:xfrm>
          <a:prstGeom prst="rightArrow">
            <a:avLst>
              <a:gd name="adj1" fmla="val 50000"/>
              <a:gd name="adj2" fmla="val 67394"/>
            </a:avLst>
          </a:prstGeom>
          <a:solidFill>
            <a:schemeClr val="bg1">
              <a:lumMod val="85000"/>
            </a:schemeClr>
          </a:solidFill>
          <a:ln>
            <a:noFill/>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8677" name="AutoShape 10"/>
          <p:cNvSpPr>
            <a:spLocks noChangeArrowheads="1"/>
          </p:cNvSpPr>
          <p:nvPr/>
        </p:nvSpPr>
        <p:spPr bwMode="auto">
          <a:xfrm>
            <a:off x="2017713" y="2763838"/>
            <a:ext cx="420687" cy="258762"/>
          </a:xfrm>
          <a:prstGeom prst="rightArrow">
            <a:avLst>
              <a:gd name="adj1" fmla="val 50000"/>
              <a:gd name="adj2" fmla="val 67394"/>
            </a:avLst>
          </a:prstGeom>
          <a:solidFill>
            <a:schemeClr val="bg1">
              <a:lumMod val="85000"/>
            </a:schemeClr>
          </a:solidFill>
          <a:ln>
            <a:noFill/>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8678" name="AutoShape 11"/>
          <p:cNvSpPr>
            <a:spLocks noChangeArrowheads="1"/>
          </p:cNvSpPr>
          <p:nvPr/>
        </p:nvSpPr>
        <p:spPr bwMode="auto">
          <a:xfrm>
            <a:off x="2017713" y="3119438"/>
            <a:ext cx="420687" cy="258762"/>
          </a:xfrm>
          <a:prstGeom prst="rightArrow">
            <a:avLst>
              <a:gd name="adj1" fmla="val 50000"/>
              <a:gd name="adj2" fmla="val 67394"/>
            </a:avLst>
          </a:prstGeom>
          <a:solidFill>
            <a:schemeClr val="bg1">
              <a:lumMod val="85000"/>
            </a:schemeClr>
          </a:solidFill>
          <a:ln>
            <a:noFill/>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8679" name="Text Box 12"/>
          <p:cNvSpPr txBox="1">
            <a:spLocks noChangeArrowheads="1"/>
          </p:cNvSpPr>
          <p:nvPr/>
        </p:nvSpPr>
        <p:spPr bwMode="auto">
          <a:xfrm>
            <a:off x="228600" y="2387600"/>
            <a:ext cx="1546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nSpc>
                <a:spcPct val="80000"/>
              </a:lnSpc>
            </a:pPr>
            <a:r>
              <a:rPr lang="en-US" altLang="en-US" sz="2000" dirty="0" smtClean="0">
                <a:solidFill>
                  <a:srgbClr val="000000"/>
                </a:solidFill>
                <a:latin typeface="Cambria" panose="02040503050406030204" pitchFamily="18" charset="0"/>
              </a:rPr>
              <a:t>individual Graphics commands</a:t>
            </a:r>
          </a:p>
        </p:txBody>
      </p:sp>
      <p:sp>
        <p:nvSpPr>
          <p:cNvPr id="28680" name="Text Box 13"/>
          <p:cNvSpPr txBox="1">
            <a:spLocks noChangeArrowheads="1"/>
          </p:cNvSpPr>
          <p:nvPr/>
        </p:nvSpPr>
        <p:spPr bwMode="auto">
          <a:xfrm>
            <a:off x="2057400" y="1350963"/>
            <a:ext cx="335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2400" smtClean="0">
                <a:solidFill>
                  <a:srgbClr val="000000"/>
                </a:solidFill>
                <a:latin typeface="Cambria" panose="02040503050406030204" pitchFamily="18" charset="0"/>
              </a:rPr>
              <a:t>Create offscreen image</a:t>
            </a:r>
          </a:p>
        </p:txBody>
      </p:sp>
      <p:sp>
        <p:nvSpPr>
          <p:cNvPr id="28681" name="Line 16"/>
          <p:cNvSpPr>
            <a:spLocks noChangeShapeType="1"/>
          </p:cNvSpPr>
          <p:nvPr/>
        </p:nvSpPr>
        <p:spPr bwMode="auto">
          <a:xfrm>
            <a:off x="6234113" y="3078163"/>
            <a:ext cx="1803400" cy="0"/>
          </a:xfrm>
          <a:prstGeom prst="line">
            <a:avLst/>
          </a:prstGeom>
          <a:noFill/>
          <a:ln w="12700">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28682" name="Line 17"/>
          <p:cNvSpPr>
            <a:spLocks noChangeShapeType="1"/>
          </p:cNvSpPr>
          <p:nvPr/>
        </p:nvSpPr>
        <p:spPr bwMode="auto">
          <a:xfrm>
            <a:off x="6234113" y="3173413"/>
            <a:ext cx="1803400" cy="0"/>
          </a:xfrm>
          <a:prstGeom prst="line">
            <a:avLst/>
          </a:prstGeom>
          <a:noFill/>
          <a:ln w="12700">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28683" name="Text Box 19"/>
          <p:cNvSpPr txBox="1">
            <a:spLocks noChangeArrowheads="1"/>
          </p:cNvSpPr>
          <p:nvPr/>
        </p:nvSpPr>
        <p:spPr bwMode="auto">
          <a:xfrm>
            <a:off x="500063" y="53340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2400" b="1" smtClean="0">
                <a:solidFill>
                  <a:srgbClr val="000000"/>
                </a:solidFill>
                <a:latin typeface="Courier New" pitchFamily="1" charset="0"/>
              </a:rPr>
              <a:t>repaint()</a:t>
            </a:r>
          </a:p>
        </p:txBody>
      </p:sp>
      <p:pic>
        <p:nvPicPr>
          <p:cNvPr id="28684" name="Picture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24125" y="1849438"/>
            <a:ext cx="26193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96013" y="1851025"/>
            <a:ext cx="2601912"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Line 23"/>
          <p:cNvSpPr>
            <a:spLocks noChangeShapeType="1"/>
          </p:cNvSpPr>
          <p:nvPr/>
        </p:nvSpPr>
        <p:spPr bwMode="auto">
          <a:xfrm>
            <a:off x="2590800" y="5602288"/>
            <a:ext cx="6858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28687" name="Text Box 24"/>
          <p:cNvSpPr txBox="1">
            <a:spLocks noChangeArrowheads="1"/>
          </p:cNvSpPr>
          <p:nvPr/>
        </p:nvSpPr>
        <p:spPr bwMode="auto">
          <a:xfrm>
            <a:off x="4164013" y="1874838"/>
            <a:ext cx="874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200" smtClean="0">
                <a:solidFill>
                  <a:srgbClr val="000000"/>
                </a:solidFill>
                <a:latin typeface="Times" pitchFamily="1" charset="0"/>
              </a:rPr>
              <a:t>G. Verbeek</a:t>
            </a:r>
          </a:p>
        </p:txBody>
      </p:sp>
      <p:sp>
        <p:nvSpPr>
          <p:cNvPr id="22553" name="Rectangle 27"/>
          <p:cNvSpPr>
            <a:spLocks noChangeArrowheads="1"/>
          </p:cNvSpPr>
          <p:nvPr/>
        </p:nvSpPr>
        <p:spPr bwMode="auto">
          <a:xfrm>
            <a:off x="3738563" y="4953000"/>
            <a:ext cx="4872037" cy="1200150"/>
          </a:xfrm>
          <a:prstGeom prst="rect">
            <a:avLst/>
          </a:prstGeom>
          <a:solidFill>
            <a:schemeClr val="accent3">
              <a:lumMod val="95000"/>
            </a:schemeClr>
          </a:solidFill>
          <a:ln w="12700">
            <a:noFill/>
            <a:miter lim="800000"/>
            <a:headEnd/>
            <a:tailEnd/>
          </a:ln>
        </p:spPr>
        <p:txBody>
          <a:bodyPr wrap="none" anchor="ctr">
            <a:spAutoFit/>
          </a:bodyPr>
          <a:lstStyle/>
          <a:p>
            <a:pPr algn="l">
              <a:spcBef>
                <a:spcPct val="0"/>
              </a:spcBef>
              <a:defRPr/>
            </a:pPr>
            <a:r>
              <a:rPr lang="en-US" sz="1800" b="1" dirty="0">
                <a:solidFill>
                  <a:srgbClr val="000000"/>
                </a:solidFill>
                <a:latin typeface="Courier New" pitchFamily="1" charset="0"/>
              </a:rPr>
              <a:t> public void paint(Graphics g)    </a:t>
            </a:r>
          </a:p>
          <a:p>
            <a:pPr algn="l">
              <a:spcBef>
                <a:spcPct val="0"/>
              </a:spcBef>
              <a:defRPr/>
            </a:pPr>
            <a:r>
              <a:rPr lang="en-US" sz="1800" b="1" dirty="0">
                <a:solidFill>
                  <a:srgbClr val="000000"/>
                </a:solidFill>
                <a:latin typeface="Courier New" pitchFamily="1" charset="0"/>
              </a:rPr>
              <a:t> {</a:t>
            </a:r>
          </a:p>
          <a:p>
            <a:pPr algn="l">
              <a:spcBef>
                <a:spcPct val="0"/>
              </a:spcBef>
              <a:defRPr/>
            </a:pPr>
            <a:r>
              <a:rPr lang="en-US" sz="1800" b="1" dirty="0">
                <a:solidFill>
                  <a:srgbClr val="000000"/>
                </a:solidFill>
                <a:latin typeface="Courier New" pitchFamily="1" charset="0"/>
              </a:rPr>
              <a:t>   </a:t>
            </a:r>
            <a:r>
              <a:rPr lang="en-US" sz="1800" b="1" dirty="0" err="1">
                <a:solidFill>
                  <a:srgbClr val="000000"/>
                </a:solidFill>
                <a:latin typeface="Courier New" pitchFamily="1" charset="0"/>
              </a:rPr>
              <a:t>g.drawImage</a:t>
            </a:r>
            <a:r>
              <a:rPr lang="en-US" sz="1800" b="1" dirty="0">
                <a:solidFill>
                  <a:srgbClr val="000000"/>
                </a:solidFill>
                <a:latin typeface="Courier New" pitchFamily="1" charset="0"/>
              </a:rPr>
              <a:t>(image, 0, 0, null);</a:t>
            </a:r>
          </a:p>
          <a:p>
            <a:pPr algn="l">
              <a:spcBef>
                <a:spcPct val="0"/>
              </a:spcBef>
              <a:defRPr/>
            </a:pPr>
            <a:r>
              <a:rPr lang="en-US" sz="1800" b="1" dirty="0">
                <a:solidFill>
                  <a:srgbClr val="000000"/>
                </a:solidFill>
                <a:latin typeface="Courier New" pitchFamily="1" charset="0"/>
              </a:rPr>
              <a:t> }</a:t>
            </a:r>
          </a:p>
        </p:txBody>
      </p:sp>
      <p:sp>
        <p:nvSpPr>
          <p:cNvPr id="28689" name="Rectangle 28"/>
          <p:cNvSpPr>
            <a:spLocks noChangeArrowheads="1"/>
          </p:cNvSpPr>
          <p:nvPr/>
        </p:nvSpPr>
        <p:spPr bwMode="auto">
          <a:xfrm>
            <a:off x="116416" y="6384946"/>
            <a:ext cx="2760663" cy="369888"/>
          </a:xfrm>
          <a:prstGeom prst="rect">
            <a:avLst/>
          </a:prstGeom>
          <a:solidFill>
            <a:srgbClr val="FFCCCC"/>
          </a:solidFill>
          <a:ln>
            <a:noFill/>
          </a:ln>
        </p:spPr>
        <p:txBody>
          <a:bodyPr wrap="non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b="1" dirty="0" smtClean="0">
                <a:latin typeface="Calibri" pitchFamily="34" charset="0"/>
                <a:ea typeface="Calibri" pitchFamily="34" charset="0"/>
                <a:cs typeface="Calibri" pitchFamily="34" charset="0"/>
              </a:rPr>
              <a:t>old code calling new code! </a:t>
            </a:r>
            <a:endParaRPr lang="en-US" altLang="en-US" sz="1800" b="1" dirty="0" smtClean="0">
              <a:latin typeface="Courier New" pitchFamily="1" charset="0"/>
            </a:endParaRPr>
          </a:p>
        </p:txBody>
      </p:sp>
      <p:grpSp>
        <p:nvGrpSpPr>
          <p:cNvPr id="28690" name="Group 31"/>
          <p:cNvGrpSpPr>
            <a:grpSpLocks/>
          </p:cNvGrpSpPr>
          <p:nvPr>
            <p:custDataLst>
              <p:tags r:id="rId1"/>
            </p:custDataLst>
          </p:nvPr>
        </p:nvGrpSpPr>
        <p:grpSpPr bwMode="auto">
          <a:xfrm>
            <a:off x="4957763" y="3765550"/>
            <a:ext cx="371475" cy="393700"/>
            <a:chOff x="2928" y="1051"/>
            <a:chExt cx="840" cy="957"/>
          </a:xfrm>
        </p:grpSpPr>
        <p:sp>
          <p:nvSpPr>
            <p:cNvPr id="28697" name="Freeform 32"/>
            <p:cNvSpPr>
              <a:spLocks/>
            </p:cNvSpPr>
            <p:nvPr>
              <p:custDataLst>
                <p:tags r:id="rId2"/>
              </p:custDataLst>
            </p:nvPr>
          </p:nvSpPr>
          <p:spPr bwMode="auto">
            <a:xfrm>
              <a:off x="2928" y="1759"/>
              <a:ext cx="810" cy="249"/>
            </a:xfrm>
            <a:custGeom>
              <a:avLst/>
              <a:gdLst>
                <a:gd name="T0" fmla="*/ 146 w 1048"/>
                <a:gd name="T1" fmla="*/ 21 h 250"/>
                <a:gd name="T2" fmla="*/ 251 w 1048"/>
                <a:gd name="T3" fmla="*/ 83 h 250"/>
                <a:gd name="T4" fmla="*/ 262 w 1048"/>
                <a:gd name="T5" fmla="*/ 111 h 250"/>
                <a:gd name="T6" fmla="*/ 274 w 1048"/>
                <a:gd name="T7" fmla="*/ 133 h 250"/>
                <a:gd name="T8" fmla="*/ 289 w 1048"/>
                <a:gd name="T9" fmla="*/ 174 h 250"/>
                <a:gd name="T10" fmla="*/ 206 w 1048"/>
                <a:gd name="T11" fmla="*/ 243 h 250"/>
                <a:gd name="T12" fmla="*/ 22 w 1048"/>
                <a:gd name="T13" fmla="*/ 223 h 250"/>
                <a:gd name="T14" fmla="*/ 0 w 1048"/>
                <a:gd name="T15" fmla="*/ 202 h 250"/>
                <a:gd name="T16" fmla="*/ 2 w 1048"/>
                <a:gd name="T17" fmla="*/ 168 h 250"/>
                <a:gd name="T18" fmla="*/ 26 w 1048"/>
                <a:gd name="T19" fmla="*/ 126 h 250"/>
                <a:gd name="T20" fmla="*/ 57 w 1048"/>
                <a:gd name="T21" fmla="*/ 76 h 250"/>
                <a:gd name="T22" fmla="*/ 77 w 1048"/>
                <a:gd name="T23" fmla="*/ 55 h 250"/>
                <a:gd name="T24" fmla="*/ 89 w 1048"/>
                <a:gd name="T25" fmla="*/ 28 h 250"/>
                <a:gd name="T26" fmla="*/ 104 w 1048"/>
                <a:gd name="T27" fmla="*/ 14 h 250"/>
                <a:gd name="T28" fmla="*/ 139 w 1048"/>
                <a:gd name="T29" fmla="*/ 28 h 250"/>
                <a:gd name="T30" fmla="*/ 146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endParaRPr>
            </a:p>
          </p:txBody>
        </p:sp>
        <p:sp>
          <p:nvSpPr>
            <p:cNvPr id="28698" name="Oval 3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8699" name="Oval 3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8700" name="Oval 3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8701" name="Oval 3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8702" name="Oval 3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8703" name="Oval 3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8704" name="Oval 3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8705" name="AutoShape 4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8706" name="Freeform 4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28707" name="Freeform 4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28708" name="Freeform 4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sp>
          <p:nvSpPr>
            <p:cNvPr id="28709" name="Freeform 4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grpSp>
      <p:sp>
        <p:nvSpPr>
          <p:cNvPr id="28691" name="Rectangle 45"/>
          <p:cNvSpPr>
            <a:spLocks noChangeArrowheads="1"/>
          </p:cNvSpPr>
          <p:nvPr/>
        </p:nvSpPr>
        <p:spPr bwMode="auto">
          <a:xfrm>
            <a:off x="5243513" y="3495675"/>
            <a:ext cx="990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100" smtClean="0">
                <a:solidFill>
                  <a:srgbClr val="009200"/>
                </a:solidFill>
                <a:latin typeface="Cambria" pitchFamily="18" charset="0"/>
                <a:ea typeface="Calibri" pitchFamily="34" charset="0"/>
                <a:cs typeface="Calibri" pitchFamily="34" charset="0"/>
              </a:rPr>
              <a:t>Talk about a </a:t>
            </a:r>
            <a:r>
              <a:rPr lang="en-US" altLang="en-US" sz="1100" i="1" smtClean="0">
                <a:solidFill>
                  <a:srgbClr val="009200"/>
                </a:solidFill>
                <a:latin typeface="Cambria" pitchFamily="18" charset="0"/>
                <a:ea typeface="Calibri" pitchFamily="34" charset="0"/>
                <a:cs typeface="Calibri" pitchFamily="34" charset="0"/>
              </a:rPr>
              <a:t>double</a:t>
            </a:r>
            <a:r>
              <a:rPr lang="en-US" altLang="en-US" sz="1100" smtClean="0">
                <a:solidFill>
                  <a:srgbClr val="009200"/>
                </a:solidFill>
                <a:latin typeface="Cambria" pitchFamily="18" charset="0"/>
                <a:ea typeface="Calibri" pitchFamily="34" charset="0"/>
                <a:cs typeface="Calibri" pitchFamily="34" charset="0"/>
              </a:rPr>
              <a:t>-take !</a:t>
            </a:r>
          </a:p>
        </p:txBody>
      </p:sp>
      <p:sp>
        <p:nvSpPr>
          <p:cNvPr id="28692" name="AutoShape 10"/>
          <p:cNvSpPr>
            <a:spLocks noChangeArrowheads="1"/>
          </p:cNvSpPr>
          <p:nvPr/>
        </p:nvSpPr>
        <p:spPr bwMode="auto">
          <a:xfrm>
            <a:off x="5410200" y="2768600"/>
            <a:ext cx="420688" cy="258763"/>
          </a:xfrm>
          <a:prstGeom prst="rightArrow">
            <a:avLst>
              <a:gd name="adj1" fmla="val 50000"/>
              <a:gd name="adj2" fmla="val 67394"/>
            </a:avLst>
          </a:prstGeom>
          <a:solidFill>
            <a:schemeClr val="bg1">
              <a:lumMod val="85000"/>
            </a:schemeClr>
          </a:solidFill>
          <a:ln>
            <a:noFill/>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8693" name="Rectangle 28"/>
          <p:cNvSpPr>
            <a:spLocks noChangeArrowheads="1"/>
          </p:cNvSpPr>
          <p:nvPr/>
        </p:nvSpPr>
        <p:spPr bwMode="auto">
          <a:xfrm>
            <a:off x="533400" y="4549775"/>
            <a:ext cx="1524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500" smtClean="0">
                <a:solidFill>
                  <a:srgbClr val="C00000"/>
                </a:solidFill>
                <a:latin typeface="Calibri" pitchFamily="34" charset="0"/>
                <a:ea typeface="Calibri" pitchFamily="34" charset="0"/>
                <a:cs typeface="Calibri" pitchFamily="34" charset="0"/>
              </a:rPr>
              <a:t>When you want to refresh, you 'll call </a:t>
            </a:r>
            <a:r>
              <a:rPr lang="en-US" altLang="en-US" sz="1500" b="1" smtClean="0">
                <a:solidFill>
                  <a:srgbClr val="000000"/>
                </a:solidFill>
                <a:latin typeface="Calibri" pitchFamily="34" charset="0"/>
                <a:ea typeface="Calibri" pitchFamily="34" charset="0"/>
                <a:cs typeface="Calibri" pitchFamily="34" charset="0"/>
              </a:rPr>
              <a:t>repaint()</a:t>
            </a:r>
            <a:endParaRPr lang="en-US" altLang="en-US" sz="1500" b="1" smtClean="0">
              <a:solidFill>
                <a:srgbClr val="000000"/>
              </a:solidFill>
              <a:latin typeface="Courier New" pitchFamily="1" charset="0"/>
            </a:endParaRPr>
          </a:p>
        </p:txBody>
      </p:sp>
      <p:sp>
        <p:nvSpPr>
          <p:cNvPr id="28694" name="Rectangle 48"/>
          <p:cNvSpPr>
            <a:spLocks noChangeArrowheads="1"/>
          </p:cNvSpPr>
          <p:nvPr/>
        </p:nvSpPr>
        <p:spPr bwMode="auto">
          <a:xfrm>
            <a:off x="2220913" y="4779963"/>
            <a:ext cx="1447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500" smtClean="0">
                <a:solidFill>
                  <a:srgbClr val="C00000"/>
                </a:solidFill>
                <a:latin typeface="Calibri" pitchFamily="34" charset="0"/>
                <a:ea typeface="Calibri" pitchFamily="34" charset="0"/>
                <a:cs typeface="Calibri" pitchFamily="34" charset="0"/>
              </a:rPr>
              <a:t>written in 1995, it calls  </a:t>
            </a:r>
            <a:r>
              <a:rPr lang="en-US" altLang="en-US" sz="1500" b="1" smtClean="0">
                <a:solidFill>
                  <a:srgbClr val="000000"/>
                </a:solidFill>
                <a:latin typeface="Calibri" pitchFamily="34" charset="0"/>
                <a:ea typeface="Calibri" pitchFamily="34" charset="0"/>
                <a:cs typeface="Calibri" pitchFamily="34" charset="0"/>
              </a:rPr>
              <a:t>paint()</a:t>
            </a:r>
            <a:endParaRPr lang="en-US" altLang="en-US" sz="1500" b="1" smtClean="0">
              <a:solidFill>
                <a:srgbClr val="000000"/>
              </a:solidFill>
            </a:endParaRPr>
          </a:p>
        </p:txBody>
      </p:sp>
      <p:sp>
        <p:nvSpPr>
          <p:cNvPr id="28695" name="Rectangle 49"/>
          <p:cNvSpPr>
            <a:spLocks noChangeArrowheads="1"/>
          </p:cNvSpPr>
          <p:nvPr/>
        </p:nvSpPr>
        <p:spPr bwMode="auto">
          <a:xfrm>
            <a:off x="4191000" y="4572000"/>
            <a:ext cx="3810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500" dirty="0" smtClean="0">
                <a:solidFill>
                  <a:srgbClr val="C00000"/>
                </a:solidFill>
                <a:latin typeface="Calibri" pitchFamily="34" charset="0"/>
                <a:ea typeface="Calibri" pitchFamily="34" charset="0"/>
                <a:cs typeface="Calibri" pitchFamily="34" charset="0"/>
              </a:rPr>
              <a:t>written  in </a:t>
            </a:r>
            <a:r>
              <a:rPr lang="en-US" altLang="en-US" sz="1500" dirty="0" smtClean="0">
                <a:solidFill>
                  <a:srgbClr val="C00000"/>
                </a:solidFill>
                <a:latin typeface="Calibri" pitchFamily="34" charset="0"/>
                <a:ea typeface="Calibri" pitchFamily="34" charset="0"/>
                <a:cs typeface="Calibri" pitchFamily="34" charset="0"/>
              </a:rPr>
              <a:t>2014, </a:t>
            </a:r>
            <a:r>
              <a:rPr lang="en-US" altLang="en-US" sz="1500" dirty="0" smtClean="0">
                <a:solidFill>
                  <a:srgbClr val="C00000"/>
                </a:solidFill>
                <a:latin typeface="Calibri" pitchFamily="34" charset="0"/>
                <a:ea typeface="Calibri" pitchFamily="34" charset="0"/>
                <a:cs typeface="Calibri" pitchFamily="34" charset="0"/>
              </a:rPr>
              <a:t>it transfers your image!</a:t>
            </a:r>
            <a:endParaRPr lang="en-US" altLang="en-US" sz="1800" dirty="0" smtClean="0">
              <a:solidFill>
                <a:srgbClr val="000000"/>
              </a:solidFill>
            </a:endParaRPr>
          </a:p>
        </p:txBody>
      </p:sp>
      <p:sp>
        <p:nvSpPr>
          <p:cNvPr id="28696" name="Rectangle 50"/>
          <p:cNvSpPr>
            <a:spLocks noChangeArrowheads="1"/>
          </p:cNvSpPr>
          <p:nvPr/>
        </p:nvSpPr>
        <p:spPr bwMode="auto">
          <a:xfrm>
            <a:off x="5620543" y="5991225"/>
            <a:ext cx="3371057" cy="32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r"/>
            <a:r>
              <a:rPr lang="en-US" altLang="en-US" sz="1500" dirty="0" smtClean="0">
                <a:solidFill>
                  <a:srgbClr val="C00000"/>
                </a:solidFill>
                <a:latin typeface="Calibri" pitchFamily="34" charset="0"/>
                <a:ea typeface="Calibri" pitchFamily="34" charset="0"/>
                <a:cs typeface="Calibri" pitchFamily="34" charset="0"/>
              </a:rPr>
              <a:t>This is in the </a:t>
            </a:r>
            <a:r>
              <a:rPr lang="en-US" altLang="en-US" sz="1500" b="1" dirty="0" err="1" smtClean="0">
                <a:solidFill>
                  <a:srgbClr val="000000"/>
                </a:solidFill>
                <a:latin typeface="Calibri" pitchFamily="34" charset="0"/>
                <a:ea typeface="Calibri" pitchFamily="34" charset="0"/>
                <a:cs typeface="Calibri" pitchFamily="34" charset="0"/>
              </a:rPr>
              <a:t>SpampedeBasePanel</a:t>
            </a:r>
            <a:r>
              <a:rPr lang="en-US" altLang="en-US" sz="1500" dirty="0" smtClean="0">
                <a:solidFill>
                  <a:srgbClr val="C00000"/>
                </a:solidFill>
                <a:latin typeface="Calibri" pitchFamily="34" charset="0"/>
                <a:ea typeface="Calibri" pitchFamily="34" charset="0"/>
                <a:cs typeface="Calibri" pitchFamily="34" charset="0"/>
              </a:rPr>
              <a:t> </a:t>
            </a:r>
            <a:r>
              <a:rPr lang="en-US" altLang="en-US" sz="1500" dirty="0" smtClean="0">
                <a:solidFill>
                  <a:srgbClr val="C00000"/>
                </a:solidFill>
                <a:latin typeface="Calibri" pitchFamily="34" charset="0"/>
                <a:ea typeface="Calibri" pitchFamily="34" charset="0"/>
                <a:cs typeface="Calibri" pitchFamily="34" charset="0"/>
              </a:rPr>
              <a:t>class.</a:t>
            </a:r>
            <a:endParaRPr lang="en-US" altLang="en-US" sz="1800" dirty="0" smtClean="0">
              <a:solidFill>
                <a:srgbClr val="000000"/>
              </a:solidFill>
            </a:endParaRPr>
          </a:p>
        </p:txBody>
      </p:sp>
    </p:spTree>
    <p:extLst>
      <p:ext uri="{BB962C8B-B14F-4D97-AF65-F5344CB8AC3E}">
        <p14:creationId xmlns:p14="http://schemas.microsoft.com/office/powerpoint/2010/main" val="1105647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146050"/>
            <a:ext cx="8980487"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282575" y="92075"/>
            <a:ext cx="198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smtClean="0">
                <a:solidFill>
                  <a:srgbClr val="000000"/>
                </a:solidFill>
                <a:latin typeface="Arial" charset="0"/>
              </a:rPr>
              <a:t>Gustave Verbeek</a:t>
            </a:r>
            <a:r>
              <a:rPr lang="en-US" altLang="en-US" sz="1200" smtClean="0">
                <a:solidFill>
                  <a:srgbClr val="000000"/>
                </a:solidFill>
                <a:latin typeface="ヒラギノ角ゴ Pro W3" pitchFamily="1" charset="-128"/>
              </a:rPr>
              <a:t/>
            </a:r>
            <a:endParaRPr lang="en-US" altLang="en-US" sz="1200" smtClean="0">
              <a:solidFill>
                <a:srgbClr val="000000"/>
              </a:solidFill>
              <a:latin typeface="Arial" charset="0"/>
            </a:endParaRPr>
          </a:p>
        </p:txBody>
      </p:sp>
    </p:spTree>
    <p:extLst>
      <p:ext uri="{BB962C8B-B14F-4D97-AF65-F5344CB8AC3E}">
        <p14:creationId xmlns:p14="http://schemas.microsoft.com/office/powerpoint/2010/main" val="791173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146050"/>
            <a:ext cx="8980487"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564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89088" y="160601"/>
            <a:ext cx="11668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z="4200" dirty="0" smtClean="0">
                <a:solidFill>
                  <a:srgbClr val="000000"/>
                </a:solidFill>
                <a:latin typeface="Calibri" pitchFamily="34" charset="0"/>
                <a:ea typeface="Calibri" pitchFamily="34" charset="0"/>
                <a:cs typeface="Calibri" pitchFamily="34" charset="0"/>
              </a:rPr>
              <a:t>Quiz</a:t>
            </a:r>
          </a:p>
        </p:txBody>
      </p:sp>
      <p:sp>
        <p:nvSpPr>
          <p:cNvPr id="31747" name="Rectangle 3"/>
          <p:cNvSpPr>
            <a:spLocks noChangeArrowheads="1"/>
          </p:cNvSpPr>
          <p:nvPr/>
        </p:nvSpPr>
        <p:spPr bwMode="auto">
          <a:xfrm>
            <a:off x="304800" y="3370959"/>
            <a:ext cx="48272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dirty="0" smtClean="0">
                <a:solidFill>
                  <a:srgbClr val="000000"/>
                </a:solidFill>
                <a:latin typeface="Calibri" pitchFamily="34" charset="0"/>
                <a:ea typeface="Calibri" pitchFamily="34" charset="0"/>
                <a:cs typeface="Calibri" pitchFamily="34" charset="0"/>
              </a:rPr>
              <a:t>3) Find the code that is drawing </a:t>
            </a:r>
            <a:r>
              <a:rPr lang="en-US" altLang="en-US" i="1" dirty="0" smtClean="0">
                <a:solidFill>
                  <a:srgbClr val="000000"/>
                </a:solidFill>
                <a:latin typeface="Calibri" pitchFamily="34" charset="0"/>
                <a:ea typeface="Calibri" pitchFamily="34" charset="0"/>
                <a:cs typeface="Calibri" pitchFamily="34" charset="0"/>
              </a:rPr>
              <a:t>the small </a:t>
            </a:r>
            <a:r>
              <a:rPr lang="en-US" altLang="en-US" i="1" dirty="0" smtClean="0">
                <a:solidFill>
                  <a:srgbClr val="000000"/>
                </a:solidFill>
                <a:latin typeface="Calibri" pitchFamily="34" charset="0"/>
                <a:ea typeface="Calibri" pitchFamily="34" charset="0"/>
                <a:cs typeface="Calibri" pitchFamily="34" charset="0"/>
              </a:rPr>
              <a:t>blue </a:t>
            </a:r>
            <a:r>
              <a:rPr lang="en-US" altLang="en-US" i="1" dirty="0" smtClean="0">
                <a:solidFill>
                  <a:srgbClr val="000000"/>
                </a:solidFill>
                <a:latin typeface="Calibri" pitchFamily="34" charset="0"/>
                <a:ea typeface="Calibri" pitchFamily="34" charset="0"/>
                <a:cs typeface="Calibri" pitchFamily="34" charset="0"/>
              </a:rPr>
              <a:t>square </a:t>
            </a:r>
            <a:r>
              <a:rPr lang="en-US" altLang="en-US" dirty="0" smtClean="0">
                <a:solidFill>
                  <a:srgbClr val="000000"/>
                </a:solidFill>
                <a:latin typeface="Calibri" pitchFamily="34" charset="0"/>
                <a:ea typeface="Calibri" pitchFamily="34" charset="0"/>
                <a:cs typeface="Calibri" pitchFamily="34" charset="0"/>
              </a:rPr>
              <a:t>...</a:t>
            </a:r>
          </a:p>
        </p:txBody>
      </p:sp>
      <p:sp>
        <p:nvSpPr>
          <p:cNvPr id="21508" name="Text Box 4"/>
          <p:cNvSpPr txBox="1">
            <a:spLocks noChangeArrowheads="1"/>
          </p:cNvSpPr>
          <p:nvPr/>
        </p:nvSpPr>
        <p:spPr bwMode="auto">
          <a:xfrm>
            <a:off x="1600200" y="228600"/>
            <a:ext cx="7302500" cy="415925"/>
          </a:xfrm>
          <a:prstGeom prst="rect">
            <a:avLst/>
          </a:prstGeom>
          <a:solidFill>
            <a:schemeClr val="accent2">
              <a:lumMod val="20000"/>
              <a:lumOff val="80000"/>
            </a:schemeClr>
          </a:solidFill>
          <a:ln w="12700">
            <a:noFill/>
            <a:miter lim="800000"/>
            <a:headEnd/>
            <a:tailEnd/>
          </a:ln>
        </p:spPr>
        <p:txBody>
          <a:bodyPr>
            <a:spAutoFit/>
          </a:bodyPr>
          <a:lstStyle/>
          <a:p>
            <a:pPr>
              <a:defRPr/>
            </a:pPr>
            <a:r>
              <a:rPr lang="en-US" sz="2100" b="1" dirty="0">
                <a:solidFill>
                  <a:srgbClr val="6C5BE9">
                    <a:lumMod val="75000"/>
                  </a:srgbClr>
                </a:solidFill>
                <a:latin typeface="Calibri" pitchFamily="34" charset="0"/>
                <a:cs typeface="Calibri" pitchFamily="34" charset="0"/>
              </a:rPr>
              <a:t>Code Treasure Hunt!       </a:t>
            </a:r>
            <a:r>
              <a:rPr lang="en-US" sz="2100" b="1" dirty="0">
                <a:solidFill>
                  <a:srgbClr val="C00000"/>
                </a:solidFill>
                <a:latin typeface="Calibri" pitchFamily="34" charset="0"/>
                <a:cs typeface="Calibri" pitchFamily="34" charset="0"/>
              </a:rPr>
              <a:t>try</a:t>
            </a:r>
            <a:r>
              <a:rPr lang="en-US" sz="2100" dirty="0">
                <a:solidFill>
                  <a:srgbClr val="000000"/>
                </a:solidFill>
                <a:latin typeface="Calibri" pitchFamily="34" charset="0"/>
                <a:cs typeface="Calibri" pitchFamily="34" charset="0"/>
              </a:rPr>
              <a:t> your luck; </a:t>
            </a:r>
            <a:r>
              <a:rPr lang="en-US" sz="2100" b="1" dirty="0">
                <a:solidFill>
                  <a:srgbClr val="C00000"/>
                </a:solidFill>
                <a:latin typeface="Calibri" pitchFamily="34" charset="0"/>
                <a:cs typeface="Calibri" pitchFamily="34" charset="0"/>
              </a:rPr>
              <a:t>catch</a:t>
            </a:r>
            <a:r>
              <a:rPr lang="en-US" sz="2100" dirty="0">
                <a:solidFill>
                  <a:srgbClr val="000000"/>
                </a:solidFill>
                <a:latin typeface="Calibri" pitchFamily="34" charset="0"/>
                <a:cs typeface="Calibri" pitchFamily="34" charset="0"/>
              </a:rPr>
              <a:t> the adventure</a:t>
            </a:r>
            <a:r>
              <a:rPr lang="en-US" sz="2100" b="1" dirty="0">
                <a:solidFill>
                  <a:srgbClr val="000000"/>
                </a:solidFill>
                <a:latin typeface="Calibri" pitchFamily="34" charset="0"/>
                <a:cs typeface="Calibri" pitchFamily="34" charset="0"/>
              </a:rPr>
              <a:t>!</a:t>
            </a:r>
          </a:p>
        </p:txBody>
      </p:sp>
      <p:sp>
        <p:nvSpPr>
          <p:cNvPr id="31749" name="Rectangle 5"/>
          <p:cNvSpPr>
            <a:spLocks noChangeArrowheads="1"/>
          </p:cNvSpPr>
          <p:nvPr/>
        </p:nvSpPr>
        <p:spPr bwMode="auto">
          <a:xfrm>
            <a:off x="304800" y="4333789"/>
            <a:ext cx="67616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dirty="0" smtClean="0">
                <a:solidFill>
                  <a:srgbClr val="000000"/>
                </a:solidFill>
                <a:latin typeface="Calibri" pitchFamily="34" charset="0"/>
                <a:ea typeface="Calibri" pitchFamily="34" charset="0"/>
                <a:cs typeface="Calibri" pitchFamily="34" charset="0"/>
              </a:rPr>
              <a:t>5) </a:t>
            </a:r>
            <a:r>
              <a:rPr lang="en-US" altLang="en-US" b="1" dirty="0" smtClean="0">
                <a:solidFill>
                  <a:srgbClr val="000000"/>
                </a:solidFill>
                <a:latin typeface="Calibri" pitchFamily="34" charset="0"/>
                <a:ea typeface="Calibri" pitchFamily="34" charset="0"/>
                <a:cs typeface="Calibri" pitchFamily="34" charset="0"/>
              </a:rPr>
              <a:t>Trickier: </a:t>
            </a:r>
            <a:r>
              <a:rPr lang="en-US" altLang="en-US" dirty="0">
                <a:solidFill>
                  <a:srgbClr val="000000"/>
                </a:solidFill>
                <a:latin typeface="Calibri" pitchFamily="34" charset="0"/>
                <a:ea typeface="Calibri" pitchFamily="34" charset="0"/>
                <a:cs typeface="Calibri" pitchFamily="34" charset="0"/>
              </a:rPr>
              <a:t>do you think the </a:t>
            </a:r>
            <a:r>
              <a:rPr lang="en-US" altLang="en-US" dirty="0" smtClean="0">
                <a:solidFill>
                  <a:srgbClr val="000000"/>
                </a:solidFill>
                <a:latin typeface="Calibri" pitchFamily="34" charset="0"/>
                <a:ea typeface="Calibri" pitchFamily="34" charset="0"/>
                <a:cs typeface="Calibri" pitchFamily="34" charset="0"/>
              </a:rPr>
              <a:t>arguments </a:t>
            </a:r>
            <a:r>
              <a:rPr lang="en-US" altLang="en-US" dirty="0">
                <a:solidFill>
                  <a:srgbClr val="000000"/>
                </a:solidFill>
                <a:latin typeface="Calibri" pitchFamily="34" charset="0"/>
                <a:ea typeface="Calibri" pitchFamily="34" charset="0"/>
                <a:cs typeface="Calibri" pitchFamily="34" charset="0"/>
              </a:rPr>
              <a:t>to </a:t>
            </a:r>
            <a:r>
              <a:rPr lang="en-US" altLang="en-US" b="1" dirty="0" err="1" smtClean="0">
                <a:solidFill>
                  <a:srgbClr val="000000"/>
                </a:solidFill>
                <a:latin typeface="Calibri" pitchFamily="34" charset="0"/>
                <a:ea typeface="Calibri" pitchFamily="34" charset="0"/>
                <a:cs typeface="Calibri" pitchFamily="34" charset="0"/>
              </a:rPr>
              <a:t>fillArc</a:t>
            </a:r>
            <a:r>
              <a:rPr lang="en-US" altLang="en-US" b="1" dirty="0" smtClean="0">
                <a:solidFill>
                  <a:srgbClr val="000000"/>
                </a:solidFill>
                <a:latin typeface="Calibri" pitchFamily="34" charset="0"/>
                <a:ea typeface="Calibri" pitchFamily="34" charset="0"/>
                <a:cs typeface="Calibri" pitchFamily="34" charset="0"/>
              </a:rPr>
              <a:t>(250,250,42,42,45,270)</a:t>
            </a:r>
            <a:r>
              <a:rPr lang="en-US" altLang="en-US" dirty="0" smtClean="0">
                <a:solidFill>
                  <a:srgbClr val="000000"/>
                </a:solidFill>
                <a:latin typeface="Calibri" pitchFamily="34" charset="0"/>
                <a:ea typeface="Calibri" pitchFamily="34" charset="0"/>
                <a:cs typeface="Calibri" pitchFamily="34" charset="0"/>
              </a:rPr>
              <a:t> mean?</a:t>
            </a:r>
            <a:endParaRPr lang="en-US" altLang="en-US" dirty="0" smtClean="0">
              <a:solidFill>
                <a:srgbClr val="000000"/>
              </a:solidFill>
              <a:latin typeface="Calibri" pitchFamily="34" charset="0"/>
              <a:ea typeface="Calibri" pitchFamily="34" charset="0"/>
              <a:cs typeface="Calibri" pitchFamily="34" charset="0"/>
            </a:endParaRPr>
          </a:p>
        </p:txBody>
      </p:sp>
      <p:sp>
        <p:nvSpPr>
          <p:cNvPr id="31750" name="Rectangle 6"/>
          <p:cNvSpPr>
            <a:spLocks noChangeArrowheads="1"/>
          </p:cNvSpPr>
          <p:nvPr/>
        </p:nvSpPr>
        <p:spPr bwMode="auto">
          <a:xfrm>
            <a:off x="304800" y="4815204"/>
            <a:ext cx="59216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dirty="0">
                <a:solidFill>
                  <a:srgbClr val="000000"/>
                </a:solidFill>
                <a:latin typeface="Calibri" pitchFamily="34" charset="0"/>
                <a:ea typeface="Calibri" pitchFamily="34" charset="0"/>
                <a:cs typeface="Calibri" pitchFamily="34" charset="0"/>
              </a:rPr>
              <a:t>6</a:t>
            </a:r>
            <a:r>
              <a:rPr lang="en-US" altLang="en-US" dirty="0" smtClean="0">
                <a:solidFill>
                  <a:srgbClr val="000000"/>
                </a:solidFill>
                <a:latin typeface="Calibri" pitchFamily="34" charset="0"/>
                <a:ea typeface="Calibri" pitchFamily="34" charset="0"/>
                <a:cs typeface="Calibri" pitchFamily="34" charset="0"/>
              </a:rPr>
              <a:t>) </a:t>
            </a:r>
            <a:r>
              <a:rPr lang="en-US" altLang="en-US" dirty="0" smtClean="0">
                <a:solidFill>
                  <a:srgbClr val="000000"/>
                </a:solidFill>
                <a:latin typeface="Calibri" pitchFamily="34" charset="0"/>
                <a:ea typeface="Calibri" pitchFamily="34" charset="0"/>
                <a:cs typeface="Calibri" pitchFamily="34" charset="0"/>
              </a:rPr>
              <a:t>What </a:t>
            </a:r>
            <a:r>
              <a:rPr lang="en-US" altLang="en-US" dirty="0" err="1" smtClean="0">
                <a:solidFill>
                  <a:srgbClr val="000000"/>
                </a:solidFill>
                <a:latin typeface="Calibri" pitchFamily="34" charset="0"/>
                <a:ea typeface="Calibri" pitchFamily="34" charset="0"/>
                <a:cs typeface="Calibri" pitchFamily="34" charset="0"/>
              </a:rPr>
              <a:t>keypress</a:t>
            </a:r>
            <a:r>
              <a:rPr lang="en-US" altLang="en-US" dirty="0" smtClean="0">
                <a:solidFill>
                  <a:srgbClr val="000000"/>
                </a:solidFill>
                <a:latin typeface="Calibri" pitchFamily="34" charset="0"/>
                <a:ea typeface="Calibri" pitchFamily="34" charset="0"/>
                <a:cs typeface="Calibri" pitchFamily="34" charset="0"/>
              </a:rPr>
              <a:t> produces </a:t>
            </a:r>
            <a:r>
              <a:rPr lang="en-US" altLang="en-US" dirty="0" smtClean="0">
                <a:solidFill>
                  <a:srgbClr val="000000"/>
                </a:solidFill>
                <a:latin typeface="Calibri" pitchFamily="34" charset="0"/>
                <a:ea typeface="Calibri" pitchFamily="34" charset="0"/>
                <a:cs typeface="Calibri" pitchFamily="34" charset="0"/>
              </a:rPr>
              <a:t>a </a:t>
            </a:r>
            <a:r>
              <a:rPr lang="en-US" altLang="en-US" dirty="0" smtClean="0">
                <a:solidFill>
                  <a:srgbClr val="000000"/>
                </a:solidFill>
                <a:latin typeface="Calibri" pitchFamily="34" charset="0"/>
                <a:ea typeface="Calibri" pitchFamily="34" charset="0"/>
                <a:cs typeface="Calibri" pitchFamily="34" charset="0"/>
              </a:rPr>
              <a:t>hearty, </a:t>
            </a:r>
            <a:r>
              <a:rPr lang="en-US" altLang="en-US" dirty="0" smtClean="0">
                <a:solidFill>
                  <a:srgbClr val="000000"/>
                </a:solidFill>
                <a:latin typeface="Calibri" pitchFamily="34" charset="0"/>
                <a:ea typeface="Calibri" pitchFamily="34" charset="0"/>
                <a:cs typeface="Calibri" pitchFamily="34" charset="0"/>
              </a:rPr>
              <a:t>spam-consuming </a:t>
            </a:r>
            <a:r>
              <a:rPr lang="en-US" altLang="en-US" i="1" dirty="0" smtClean="0">
                <a:solidFill>
                  <a:srgbClr val="000000"/>
                </a:solidFill>
                <a:latin typeface="Calibri" pitchFamily="34" charset="0"/>
                <a:ea typeface="Calibri" pitchFamily="34" charset="0"/>
                <a:cs typeface="Calibri" pitchFamily="34" charset="0"/>
              </a:rPr>
              <a:t>crunch</a:t>
            </a:r>
            <a:r>
              <a:rPr lang="en-US" altLang="en-US" dirty="0" smtClean="0">
                <a:solidFill>
                  <a:srgbClr val="000000"/>
                </a:solidFill>
                <a:latin typeface="Calibri" pitchFamily="34" charset="0"/>
                <a:ea typeface="Calibri" pitchFamily="34" charset="0"/>
                <a:cs typeface="Calibri" pitchFamily="34" charset="0"/>
              </a:rPr>
              <a:t> sound?</a:t>
            </a:r>
          </a:p>
        </p:txBody>
      </p:sp>
      <p:sp>
        <p:nvSpPr>
          <p:cNvPr id="31751" name="Rectangle 9"/>
          <p:cNvSpPr>
            <a:spLocks noChangeArrowheads="1"/>
          </p:cNvSpPr>
          <p:nvPr/>
        </p:nvSpPr>
        <p:spPr bwMode="auto">
          <a:xfrm>
            <a:off x="304800" y="3852374"/>
            <a:ext cx="67011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dirty="0" smtClean="0">
                <a:solidFill>
                  <a:srgbClr val="000000"/>
                </a:solidFill>
                <a:latin typeface="Calibri" pitchFamily="34" charset="0"/>
                <a:ea typeface="Calibri" pitchFamily="34" charset="0"/>
                <a:cs typeface="Calibri" pitchFamily="34" charset="0"/>
              </a:rPr>
              <a:t>4) What do you think the four </a:t>
            </a:r>
            <a:r>
              <a:rPr lang="en-US" altLang="en-US" dirty="0" smtClean="0">
                <a:solidFill>
                  <a:srgbClr val="000000"/>
                </a:solidFill>
                <a:latin typeface="Calibri" pitchFamily="34" charset="0"/>
                <a:ea typeface="Calibri" pitchFamily="34" charset="0"/>
                <a:cs typeface="Calibri" pitchFamily="34" charset="0"/>
              </a:rPr>
              <a:t>input arguments to </a:t>
            </a:r>
            <a:r>
              <a:rPr lang="en-US" altLang="en-US" b="1" dirty="0" err="1" smtClean="0">
                <a:solidFill>
                  <a:srgbClr val="000000"/>
                </a:solidFill>
                <a:latin typeface="Calibri" pitchFamily="34" charset="0"/>
                <a:ea typeface="Calibri" pitchFamily="34" charset="0"/>
                <a:cs typeface="Calibri" pitchFamily="34" charset="0"/>
              </a:rPr>
              <a:t>fillRect</a:t>
            </a:r>
            <a:r>
              <a:rPr lang="en-US" altLang="en-US" b="1" dirty="0" smtClean="0">
                <a:solidFill>
                  <a:srgbClr val="000000"/>
                </a:solidFill>
                <a:latin typeface="Calibri" pitchFamily="34" charset="0"/>
                <a:ea typeface="Calibri" pitchFamily="34" charset="0"/>
                <a:cs typeface="Calibri" pitchFamily="34" charset="0"/>
              </a:rPr>
              <a:t>(</a:t>
            </a:r>
            <a:r>
              <a:rPr lang="en-US" altLang="en-US" b="1" dirty="0" err="1" smtClean="0">
                <a:solidFill>
                  <a:srgbClr val="000000"/>
                </a:solidFill>
                <a:latin typeface="Calibri" pitchFamily="34" charset="0"/>
                <a:ea typeface="Calibri" pitchFamily="34" charset="0"/>
                <a:cs typeface="Calibri" pitchFamily="34" charset="0"/>
              </a:rPr>
              <a:t>int,int,int,int</a:t>
            </a:r>
            <a:r>
              <a:rPr lang="en-US" altLang="en-US" b="1" dirty="0" smtClean="0">
                <a:solidFill>
                  <a:srgbClr val="000000"/>
                </a:solidFill>
                <a:latin typeface="Calibri" pitchFamily="34" charset="0"/>
                <a:ea typeface="Calibri" pitchFamily="34" charset="0"/>
                <a:cs typeface="Calibri" pitchFamily="34" charset="0"/>
              </a:rPr>
              <a:t>)</a:t>
            </a:r>
            <a:r>
              <a:rPr lang="en-US" altLang="en-US" dirty="0" smtClean="0">
                <a:solidFill>
                  <a:srgbClr val="000000"/>
                </a:solidFill>
                <a:latin typeface="Calibri" pitchFamily="34" charset="0"/>
                <a:ea typeface="Calibri" pitchFamily="34" charset="0"/>
                <a:cs typeface="Calibri" pitchFamily="34" charset="0"/>
              </a:rPr>
              <a:t> mean?</a:t>
            </a:r>
          </a:p>
        </p:txBody>
      </p:sp>
      <p:sp>
        <p:nvSpPr>
          <p:cNvPr id="31752" name="Rectangle 14"/>
          <p:cNvSpPr>
            <a:spLocks noChangeArrowheads="1"/>
          </p:cNvSpPr>
          <p:nvPr/>
        </p:nvSpPr>
        <p:spPr bwMode="auto">
          <a:xfrm>
            <a:off x="304799" y="5296203"/>
            <a:ext cx="64962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dirty="0">
                <a:solidFill>
                  <a:srgbClr val="000000"/>
                </a:solidFill>
                <a:latin typeface="Calibri" pitchFamily="34" charset="0"/>
                <a:ea typeface="Calibri" pitchFamily="34" charset="0"/>
                <a:cs typeface="Calibri" pitchFamily="34" charset="0"/>
              </a:rPr>
              <a:t>7</a:t>
            </a:r>
            <a:r>
              <a:rPr lang="en-US" altLang="en-US" dirty="0" smtClean="0">
                <a:solidFill>
                  <a:srgbClr val="000000"/>
                </a:solidFill>
                <a:latin typeface="Calibri" pitchFamily="34" charset="0"/>
                <a:ea typeface="Calibri" pitchFamily="34" charset="0"/>
                <a:cs typeface="Calibri" pitchFamily="34" charset="0"/>
              </a:rPr>
              <a:t>) </a:t>
            </a:r>
            <a:r>
              <a:rPr lang="en-US" altLang="en-US" dirty="0" smtClean="0">
                <a:solidFill>
                  <a:srgbClr val="000000"/>
                </a:solidFill>
                <a:latin typeface="Calibri" pitchFamily="34" charset="0"/>
                <a:ea typeface="Calibri" pitchFamily="34" charset="0"/>
                <a:cs typeface="Calibri" pitchFamily="34" charset="0"/>
              </a:rPr>
              <a:t>What </a:t>
            </a:r>
            <a:r>
              <a:rPr lang="en-US" altLang="en-US" dirty="0" err="1" smtClean="0">
                <a:solidFill>
                  <a:srgbClr val="000000"/>
                </a:solidFill>
                <a:latin typeface="Calibri" pitchFamily="34" charset="0"/>
                <a:ea typeface="Calibri" pitchFamily="34" charset="0"/>
                <a:cs typeface="Calibri" pitchFamily="34" charset="0"/>
              </a:rPr>
              <a:t>keypress</a:t>
            </a:r>
            <a:r>
              <a:rPr lang="en-US" altLang="en-US" dirty="0" smtClean="0">
                <a:solidFill>
                  <a:srgbClr val="000000"/>
                </a:solidFill>
                <a:latin typeface="Calibri" pitchFamily="34" charset="0"/>
                <a:ea typeface="Calibri" pitchFamily="34" charset="0"/>
                <a:cs typeface="Calibri" pitchFamily="34" charset="0"/>
              </a:rPr>
              <a:t> leads </a:t>
            </a:r>
            <a:r>
              <a:rPr lang="en-US" altLang="en-US" dirty="0" smtClean="0">
                <a:solidFill>
                  <a:srgbClr val="000000"/>
                </a:solidFill>
                <a:latin typeface="Calibri" pitchFamily="34" charset="0"/>
                <a:ea typeface="Calibri" pitchFamily="34" charset="0"/>
                <a:cs typeface="Calibri" pitchFamily="34" charset="0"/>
              </a:rPr>
              <a:t>to drawing the large square </a:t>
            </a:r>
            <a:r>
              <a:rPr lang="en-US" altLang="en-US" u="sng" dirty="0" smtClean="0">
                <a:solidFill>
                  <a:srgbClr val="000000"/>
                </a:solidFill>
                <a:latin typeface="Calibri" pitchFamily="34" charset="0"/>
                <a:ea typeface="Calibri" pitchFamily="34" charset="0"/>
                <a:cs typeface="Calibri" pitchFamily="34" charset="0"/>
              </a:rPr>
              <a:t>blue</a:t>
            </a:r>
            <a:r>
              <a:rPr lang="en-US" altLang="en-US" dirty="0" smtClean="0">
                <a:solidFill>
                  <a:srgbClr val="000000"/>
                </a:solidFill>
                <a:latin typeface="Calibri" pitchFamily="34" charset="0"/>
                <a:ea typeface="Calibri" pitchFamily="34" charset="0"/>
                <a:cs typeface="Calibri" pitchFamily="34" charset="0"/>
              </a:rPr>
              <a:t>?  Are there others?</a:t>
            </a:r>
            <a:endParaRPr lang="en-US" altLang="en-US" dirty="0" smtClean="0">
              <a:solidFill>
                <a:srgbClr val="000000"/>
              </a:solidFill>
              <a:latin typeface="Calibri" pitchFamily="34" charset="0"/>
              <a:ea typeface="Calibri" pitchFamily="34" charset="0"/>
              <a:cs typeface="Calibri" pitchFamily="34" charset="0"/>
            </a:endParaRPr>
          </a:p>
        </p:txBody>
      </p:sp>
      <p:sp>
        <p:nvSpPr>
          <p:cNvPr id="31753" name="Rectangle 30"/>
          <p:cNvSpPr>
            <a:spLocks noChangeArrowheads="1"/>
          </p:cNvSpPr>
          <p:nvPr/>
        </p:nvSpPr>
        <p:spPr bwMode="auto">
          <a:xfrm>
            <a:off x="304800" y="5777615"/>
            <a:ext cx="82029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dirty="0" smtClean="0">
                <a:solidFill>
                  <a:srgbClr val="000000"/>
                </a:solidFill>
                <a:latin typeface="Calibri" pitchFamily="34" charset="0"/>
                <a:ea typeface="Calibri" pitchFamily="34" charset="0"/>
                <a:cs typeface="Calibri" pitchFamily="34" charset="0"/>
              </a:rPr>
              <a:t>8) </a:t>
            </a:r>
            <a:r>
              <a:rPr lang="en-US" altLang="en-US" b="1" dirty="0" smtClean="0">
                <a:solidFill>
                  <a:srgbClr val="C00000"/>
                </a:solidFill>
                <a:latin typeface="Calibri" pitchFamily="34" charset="0"/>
                <a:ea typeface="Calibri" pitchFamily="34" charset="0"/>
                <a:cs typeface="Calibri" pitchFamily="34" charset="0"/>
              </a:rPr>
              <a:t>EXTRA! </a:t>
            </a:r>
            <a:r>
              <a:rPr lang="en-US" altLang="en-US" b="1" dirty="0" smtClean="0">
                <a:solidFill>
                  <a:srgbClr val="C00000"/>
                </a:solidFill>
                <a:latin typeface="Calibri" pitchFamily="34" charset="0"/>
                <a:ea typeface="Calibri" pitchFamily="34" charset="0"/>
                <a:cs typeface="Calibri" pitchFamily="34" charset="0"/>
              </a:rPr>
              <a:t> </a:t>
            </a:r>
            <a:r>
              <a:rPr lang="en-US" altLang="en-US" dirty="0" smtClean="0">
                <a:solidFill>
                  <a:srgbClr val="000000"/>
                </a:solidFill>
                <a:latin typeface="Calibri" pitchFamily="34" charset="0"/>
                <a:ea typeface="Calibri" pitchFamily="34" charset="0"/>
                <a:cs typeface="Calibri" pitchFamily="34" charset="0"/>
              </a:rPr>
              <a:t>What's </a:t>
            </a:r>
            <a:r>
              <a:rPr lang="en-US" altLang="en-US" dirty="0" smtClean="0">
                <a:solidFill>
                  <a:srgbClr val="000000"/>
                </a:solidFill>
                <a:latin typeface="Calibri" pitchFamily="34" charset="0"/>
                <a:ea typeface="Calibri" pitchFamily="34" charset="0"/>
                <a:cs typeface="Calibri" pitchFamily="34" charset="0"/>
              </a:rPr>
              <a:t>the longest time it could take for the large square to </a:t>
            </a:r>
            <a:r>
              <a:rPr lang="en-US" altLang="en-US" b="1" i="1" dirty="0" smtClean="0">
                <a:solidFill>
                  <a:srgbClr val="000000"/>
                </a:solidFill>
                <a:latin typeface="Calibri" pitchFamily="34" charset="0"/>
                <a:ea typeface="Calibri" pitchFamily="34" charset="0"/>
                <a:cs typeface="Calibri" pitchFamily="34" charset="0"/>
              </a:rPr>
              <a:t>return</a:t>
            </a:r>
            <a:r>
              <a:rPr lang="en-US" altLang="en-US" dirty="0" smtClean="0">
                <a:solidFill>
                  <a:srgbClr val="000000"/>
                </a:solidFill>
                <a:latin typeface="Calibri" pitchFamily="34" charset="0"/>
                <a:ea typeface="Calibri" pitchFamily="34" charset="0"/>
                <a:cs typeface="Calibri" pitchFamily="34" charset="0"/>
              </a:rPr>
              <a:t> to magenta color?</a:t>
            </a:r>
          </a:p>
        </p:txBody>
      </p:sp>
      <p:sp>
        <p:nvSpPr>
          <p:cNvPr id="31754" name="Rectangle 3"/>
          <p:cNvSpPr>
            <a:spLocks noChangeArrowheads="1"/>
          </p:cNvSpPr>
          <p:nvPr/>
        </p:nvSpPr>
        <p:spPr bwMode="auto">
          <a:xfrm>
            <a:off x="304800" y="1060451"/>
            <a:ext cx="4575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dirty="0" smtClean="0">
                <a:solidFill>
                  <a:srgbClr val="000000"/>
                </a:solidFill>
                <a:latin typeface="Calibri" pitchFamily="34" charset="0"/>
                <a:ea typeface="Calibri" pitchFamily="34" charset="0"/>
                <a:cs typeface="Calibri" pitchFamily="34" charset="0"/>
              </a:rPr>
              <a:t>1) Start by looking over </a:t>
            </a:r>
            <a:r>
              <a:rPr lang="en-US" altLang="en-US" b="1" dirty="0" err="1" smtClean="0">
                <a:solidFill>
                  <a:srgbClr val="000000"/>
                </a:solidFill>
                <a:latin typeface="Calibri" pitchFamily="34" charset="0"/>
                <a:ea typeface="Calibri" pitchFamily="34" charset="0"/>
                <a:cs typeface="Calibri" pitchFamily="34" charset="0"/>
              </a:rPr>
              <a:t>Spampede</a:t>
            </a:r>
            <a:r>
              <a:rPr lang="en-US" altLang="en-US" dirty="0" err="1" smtClean="0">
                <a:solidFill>
                  <a:srgbClr val="000000"/>
                </a:solidFill>
                <a:latin typeface="Calibri" pitchFamily="34" charset="0"/>
                <a:ea typeface="Calibri" pitchFamily="34" charset="0"/>
                <a:cs typeface="Calibri" pitchFamily="34" charset="0"/>
              </a:rPr>
              <a:t>'s</a:t>
            </a:r>
            <a:r>
              <a:rPr lang="en-US" altLang="en-US" dirty="0" smtClean="0">
                <a:solidFill>
                  <a:srgbClr val="000000"/>
                </a:solidFill>
                <a:latin typeface="Calibri" pitchFamily="34" charset="0"/>
                <a:ea typeface="Calibri" pitchFamily="34" charset="0"/>
                <a:cs typeface="Calibri" pitchFamily="34" charset="0"/>
              </a:rPr>
              <a:t> data members...</a:t>
            </a:r>
          </a:p>
        </p:txBody>
      </p:sp>
      <p:sp>
        <p:nvSpPr>
          <p:cNvPr id="31755" name="Rectangle 3"/>
          <p:cNvSpPr>
            <a:spLocks noChangeArrowheads="1"/>
          </p:cNvSpPr>
          <p:nvPr/>
        </p:nvSpPr>
        <p:spPr bwMode="auto">
          <a:xfrm>
            <a:off x="685800" y="1390651"/>
            <a:ext cx="5686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dirty="0" smtClean="0">
                <a:solidFill>
                  <a:srgbClr val="000000"/>
                </a:solidFill>
                <a:latin typeface="Calibri" pitchFamily="34" charset="0"/>
                <a:ea typeface="Calibri" pitchFamily="34" charset="0"/>
                <a:cs typeface="Calibri" pitchFamily="34" charset="0"/>
              </a:rPr>
              <a:t>1a)  What is the NAME of the data member of type </a:t>
            </a:r>
            <a:r>
              <a:rPr lang="en-US" altLang="en-US" u="sng" dirty="0" err="1" smtClean="0">
                <a:solidFill>
                  <a:srgbClr val="000000"/>
                </a:solidFill>
                <a:latin typeface="Calibri" pitchFamily="34" charset="0"/>
                <a:ea typeface="Calibri" pitchFamily="34" charset="0"/>
                <a:cs typeface="Calibri" pitchFamily="34" charset="0"/>
              </a:rPr>
              <a:t>SpamMaze</a:t>
            </a:r>
            <a:r>
              <a:rPr lang="en-US" altLang="en-US" dirty="0" smtClean="0">
                <a:solidFill>
                  <a:srgbClr val="000000"/>
                </a:solidFill>
                <a:latin typeface="Calibri" pitchFamily="34" charset="0"/>
                <a:ea typeface="Calibri" pitchFamily="34" charset="0"/>
                <a:cs typeface="Calibri" pitchFamily="34" charset="0"/>
              </a:rPr>
              <a:t>? </a:t>
            </a:r>
          </a:p>
        </p:txBody>
      </p:sp>
      <p:sp>
        <p:nvSpPr>
          <p:cNvPr id="31756" name="Rectangle 3"/>
          <p:cNvSpPr>
            <a:spLocks noChangeArrowheads="1"/>
          </p:cNvSpPr>
          <p:nvPr/>
        </p:nvSpPr>
        <p:spPr bwMode="auto">
          <a:xfrm>
            <a:off x="685800" y="1706602"/>
            <a:ext cx="6043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00"/>
                </a:solidFill>
                <a:latin typeface="Calibri" pitchFamily="34" charset="0"/>
                <a:ea typeface="Calibri" pitchFamily="34" charset="0"/>
                <a:cs typeface="Calibri" pitchFamily="34" charset="0"/>
              </a:rPr>
              <a:t>1b)  What is the TYPE of </a:t>
            </a:r>
            <a:r>
              <a:rPr lang="en-US" altLang="en-US" b="1" smtClean="0">
                <a:solidFill>
                  <a:srgbClr val="000000"/>
                </a:solidFill>
                <a:latin typeface="Calibri" pitchFamily="34" charset="0"/>
                <a:ea typeface="Calibri" pitchFamily="34" charset="0"/>
                <a:cs typeface="Calibri" pitchFamily="34" charset="0"/>
              </a:rPr>
              <a:t>this.dir</a:t>
            </a:r>
            <a:r>
              <a:rPr lang="en-US" altLang="en-US" smtClean="0">
                <a:solidFill>
                  <a:srgbClr val="000000"/>
                </a:solidFill>
                <a:latin typeface="Calibri" pitchFamily="34" charset="0"/>
                <a:ea typeface="Calibri" pitchFamily="34" charset="0"/>
                <a:cs typeface="Calibri" pitchFamily="34" charset="0"/>
              </a:rPr>
              <a:t>?  By the way, what is the type of </a:t>
            </a:r>
            <a:r>
              <a:rPr lang="en-US" altLang="en-US" b="1" smtClean="0">
                <a:solidFill>
                  <a:srgbClr val="000000"/>
                </a:solidFill>
                <a:latin typeface="Calibri" pitchFamily="34" charset="0"/>
                <a:ea typeface="Calibri" pitchFamily="34" charset="0"/>
                <a:cs typeface="Calibri" pitchFamily="34" charset="0"/>
              </a:rPr>
              <a:t>this</a:t>
            </a:r>
            <a:r>
              <a:rPr lang="en-US" altLang="en-US" smtClean="0">
                <a:solidFill>
                  <a:srgbClr val="000000"/>
                </a:solidFill>
                <a:latin typeface="Calibri" pitchFamily="34" charset="0"/>
                <a:ea typeface="Calibri" pitchFamily="34" charset="0"/>
                <a:cs typeface="Calibri" pitchFamily="34" charset="0"/>
              </a:rPr>
              <a:t>?</a:t>
            </a:r>
          </a:p>
        </p:txBody>
      </p:sp>
      <p:sp>
        <p:nvSpPr>
          <p:cNvPr id="31757" name="Rectangle 3"/>
          <p:cNvSpPr>
            <a:spLocks noChangeArrowheads="1"/>
          </p:cNvSpPr>
          <p:nvPr/>
        </p:nvSpPr>
        <p:spPr bwMode="auto">
          <a:xfrm>
            <a:off x="685800" y="2022553"/>
            <a:ext cx="64206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dirty="0" smtClean="0">
                <a:solidFill>
                  <a:srgbClr val="000000"/>
                </a:solidFill>
                <a:latin typeface="Calibri" pitchFamily="34" charset="0"/>
                <a:ea typeface="Calibri" pitchFamily="34" charset="0"/>
                <a:cs typeface="Calibri" pitchFamily="34" charset="0"/>
              </a:rPr>
              <a:t>1c)  </a:t>
            </a:r>
            <a:r>
              <a:rPr lang="en-US" altLang="en-US" dirty="0" smtClean="0">
                <a:solidFill>
                  <a:srgbClr val="000000"/>
                </a:solidFill>
                <a:latin typeface="Calibri" pitchFamily="34" charset="0"/>
                <a:ea typeface="Calibri" pitchFamily="34" charset="0"/>
                <a:cs typeface="Calibri" pitchFamily="34" charset="0"/>
              </a:rPr>
              <a:t>Find where </a:t>
            </a:r>
            <a:r>
              <a:rPr lang="en-US" altLang="en-US" b="1" dirty="0" err="1" smtClean="0">
                <a:solidFill>
                  <a:srgbClr val="000000"/>
                </a:solidFill>
                <a:latin typeface="Calibri" pitchFamily="34" charset="0"/>
                <a:ea typeface="Calibri" pitchFamily="34" charset="0"/>
                <a:cs typeface="Calibri" pitchFamily="34" charset="0"/>
              </a:rPr>
              <a:t>currentColor</a:t>
            </a:r>
            <a:r>
              <a:rPr lang="en-US" altLang="en-US" dirty="0" smtClean="0">
                <a:solidFill>
                  <a:srgbClr val="000000"/>
                </a:solidFill>
                <a:latin typeface="Calibri" pitchFamily="34" charset="0"/>
                <a:ea typeface="Calibri" pitchFamily="34" charset="0"/>
                <a:cs typeface="Calibri" pitchFamily="34" charset="0"/>
              </a:rPr>
              <a:t>, and </a:t>
            </a:r>
            <a:r>
              <a:rPr lang="en-US" altLang="en-US" b="1" dirty="0" err="1" smtClean="0">
                <a:solidFill>
                  <a:srgbClr val="000000"/>
                </a:solidFill>
                <a:latin typeface="Calibri" pitchFamily="34" charset="0"/>
                <a:ea typeface="Calibri" pitchFamily="34" charset="0"/>
                <a:cs typeface="Calibri" pitchFamily="34" charset="0"/>
              </a:rPr>
              <a:t>dir</a:t>
            </a:r>
            <a:r>
              <a:rPr lang="en-US" altLang="en-US" dirty="0" smtClean="0">
                <a:solidFill>
                  <a:srgbClr val="000000"/>
                </a:solidFill>
                <a:latin typeface="Calibri" pitchFamily="34" charset="0"/>
                <a:ea typeface="Calibri" pitchFamily="34" charset="0"/>
                <a:cs typeface="Calibri" pitchFamily="34" charset="0"/>
              </a:rPr>
              <a:t>, get </a:t>
            </a:r>
            <a:r>
              <a:rPr lang="en-US" altLang="en-US" i="1" dirty="0" smtClean="0">
                <a:solidFill>
                  <a:srgbClr val="000000"/>
                </a:solidFill>
                <a:latin typeface="Calibri" pitchFamily="34" charset="0"/>
                <a:ea typeface="Calibri" pitchFamily="34" charset="0"/>
                <a:cs typeface="Calibri" pitchFamily="34" charset="0"/>
              </a:rPr>
              <a:t>declared</a:t>
            </a:r>
            <a:r>
              <a:rPr lang="en-US" altLang="en-US" dirty="0" smtClean="0">
                <a:solidFill>
                  <a:srgbClr val="000000"/>
                </a:solidFill>
                <a:latin typeface="Calibri" pitchFamily="34" charset="0"/>
                <a:ea typeface="Calibri" pitchFamily="34" charset="0"/>
                <a:cs typeface="Calibri" pitchFamily="34" charset="0"/>
              </a:rPr>
              <a:t> and then get </a:t>
            </a:r>
            <a:r>
              <a:rPr lang="en-US" altLang="en-US" i="1" dirty="0" smtClean="0">
                <a:solidFill>
                  <a:srgbClr val="000000"/>
                </a:solidFill>
                <a:latin typeface="Calibri" pitchFamily="34" charset="0"/>
                <a:ea typeface="Calibri" pitchFamily="34" charset="0"/>
                <a:cs typeface="Calibri" pitchFamily="34" charset="0"/>
              </a:rPr>
              <a:t>assigned</a:t>
            </a:r>
            <a:r>
              <a:rPr lang="en-US" altLang="en-US" dirty="0" smtClean="0">
                <a:solidFill>
                  <a:srgbClr val="000000"/>
                </a:solidFill>
                <a:latin typeface="Calibri" pitchFamily="34" charset="0"/>
                <a:ea typeface="Calibri" pitchFamily="34" charset="0"/>
                <a:cs typeface="Calibri" pitchFamily="34" charset="0"/>
              </a:rPr>
              <a:t>…</a:t>
            </a:r>
            <a:endParaRPr lang="en-US" altLang="en-US" dirty="0" smtClean="0">
              <a:solidFill>
                <a:srgbClr val="000000"/>
              </a:solidFill>
              <a:latin typeface="Calibri" pitchFamily="34" charset="0"/>
              <a:ea typeface="Calibri" pitchFamily="34" charset="0"/>
              <a:cs typeface="Calibri" pitchFamily="34" charset="0"/>
            </a:endParaRPr>
          </a:p>
        </p:txBody>
      </p:sp>
      <p:sp>
        <p:nvSpPr>
          <p:cNvPr id="31759" name="Rectangle 3"/>
          <p:cNvSpPr>
            <a:spLocks noChangeArrowheads="1"/>
          </p:cNvSpPr>
          <p:nvPr/>
        </p:nvSpPr>
        <p:spPr bwMode="auto">
          <a:xfrm>
            <a:off x="304800" y="2889960"/>
            <a:ext cx="4818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dirty="0" smtClean="0">
                <a:solidFill>
                  <a:srgbClr val="000000"/>
                </a:solidFill>
                <a:latin typeface="Calibri" pitchFamily="34" charset="0"/>
                <a:ea typeface="Calibri" pitchFamily="34" charset="0"/>
                <a:cs typeface="Calibri" pitchFamily="34" charset="0"/>
              </a:rPr>
              <a:t>2) Find </a:t>
            </a:r>
            <a:r>
              <a:rPr lang="en-US" altLang="en-US" b="1" dirty="0" smtClean="0">
                <a:solidFill>
                  <a:srgbClr val="000000"/>
                </a:solidFill>
                <a:latin typeface="Calibri" pitchFamily="34" charset="0"/>
                <a:ea typeface="Calibri" pitchFamily="34" charset="0"/>
                <a:cs typeface="Calibri" pitchFamily="34" charset="0"/>
              </a:rPr>
              <a:t>cycle</a:t>
            </a:r>
            <a:r>
              <a:rPr lang="en-US" altLang="en-US" dirty="0" smtClean="0">
                <a:solidFill>
                  <a:srgbClr val="000000"/>
                </a:solidFill>
                <a:latin typeface="Calibri" pitchFamily="34" charset="0"/>
                <a:ea typeface="Calibri" pitchFamily="34" charset="0"/>
                <a:cs typeface="Calibri" pitchFamily="34" charset="0"/>
              </a:rPr>
              <a:t> and then find each method that </a:t>
            </a:r>
            <a:r>
              <a:rPr lang="en-US" altLang="en-US" b="1" dirty="0" smtClean="0">
                <a:solidFill>
                  <a:srgbClr val="000000"/>
                </a:solidFill>
                <a:latin typeface="Calibri" pitchFamily="34" charset="0"/>
                <a:ea typeface="Calibri" pitchFamily="34" charset="0"/>
                <a:cs typeface="Calibri" pitchFamily="34" charset="0"/>
              </a:rPr>
              <a:t>cycle</a:t>
            </a:r>
            <a:r>
              <a:rPr lang="en-US" altLang="en-US" dirty="0" smtClean="0">
                <a:solidFill>
                  <a:srgbClr val="000000"/>
                </a:solidFill>
                <a:latin typeface="Calibri" pitchFamily="34" charset="0"/>
                <a:ea typeface="Calibri" pitchFamily="34" charset="0"/>
                <a:cs typeface="Calibri" pitchFamily="34" charset="0"/>
              </a:rPr>
              <a:t> calls</a:t>
            </a:r>
          </a:p>
        </p:txBody>
      </p:sp>
      <p:sp>
        <p:nvSpPr>
          <p:cNvPr id="34" name="Rectangle 33"/>
          <p:cNvSpPr/>
          <p:nvPr/>
        </p:nvSpPr>
        <p:spPr>
          <a:xfrm>
            <a:off x="5715000" y="773113"/>
            <a:ext cx="3276600" cy="369887"/>
          </a:xfrm>
          <a:prstGeom prst="rect">
            <a:avLst/>
          </a:prstGeom>
          <a:solidFill>
            <a:schemeClr val="accent3">
              <a:lumMod val="95000"/>
            </a:schemeClr>
          </a:solidFill>
        </p:spPr>
        <p:txBody>
          <a:bodyPr>
            <a:spAutoFit/>
          </a:bodyPr>
          <a:lstStyle/>
          <a:p>
            <a:pPr>
              <a:defRPr/>
            </a:pPr>
            <a:r>
              <a:rPr lang="en-US" sz="1800" dirty="0" smtClean="0">
                <a:solidFill>
                  <a:srgbClr val="000000"/>
                </a:solidFill>
                <a:latin typeface="Calibri" pitchFamily="34" charset="0"/>
                <a:cs typeface="Calibri" pitchFamily="34" charset="0"/>
              </a:rPr>
              <a:t>Name(s): </a:t>
            </a:r>
            <a:r>
              <a:rPr lang="en-US" sz="1800" dirty="0">
                <a:solidFill>
                  <a:srgbClr val="000000"/>
                </a:solidFill>
                <a:latin typeface="Calibri" pitchFamily="34" charset="0"/>
                <a:cs typeface="Calibri" pitchFamily="34" charset="0"/>
              </a:rPr>
              <a:t>___________________</a:t>
            </a:r>
            <a:endParaRPr lang="en-US" sz="1800" dirty="0">
              <a:solidFill>
                <a:srgbClr val="000000"/>
              </a:solidFill>
            </a:endParaRPr>
          </a:p>
        </p:txBody>
      </p:sp>
      <p:sp>
        <p:nvSpPr>
          <p:cNvPr id="20" name="Rectangle 3"/>
          <p:cNvSpPr>
            <a:spLocks noChangeArrowheads="1"/>
          </p:cNvSpPr>
          <p:nvPr/>
        </p:nvSpPr>
        <p:spPr bwMode="auto">
          <a:xfrm>
            <a:off x="691443" y="2338919"/>
            <a:ext cx="66481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dirty="0" smtClean="0">
                <a:solidFill>
                  <a:srgbClr val="000000"/>
                </a:solidFill>
                <a:latin typeface="Calibri" pitchFamily="34" charset="0"/>
                <a:ea typeface="Calibri" pitchFamily="34" charset="0"/>
                <a:cs typeface="Calibri" pitchFamily="34" charset="0"/>
              </a:rPr>
              <a:t>1d)  </a:t>
            </a:r>
            <a:r>
              <a:rPr lang="en-US" altLang="en-US" dirty="0" smtClean="0">
                <a:solidFill>
                  <a:srgbClr val="000000"/>
                </a:solidFill>
                <a:latin typeface="Calibri" pitchFamily="34" charset="0"/>
                <a:ea typeface="Calibri" pitchFamily="34" charset="0"/>
                <a:cs typeface="Calibri" pitchFamily="34" charset="0"/>
              </a:rPr>
              <a:t>Find where </a:t>
            </a:r>
            <a:r>
              <a:rPr lang="en-US" altLang="en-US" b="1" dirty="0" smtClean="0">
                <a:solidFill>
                  <a:srgbClr val="000000"/>
                </a:solidFill>
                <a:latin typeface="Calibri" pitchFamily="34" charset="0"/>
                <a:ea typeface="Calibri" pitchFamily="34" charset="0"/>
                <a:cs typeface="Calibri" pitchFamily="34" charset="0"/>
              </a:rPr>
              <a:t>image</a:t>
            </a:r>
            <a:r>
              <a:rPr lang="en-US" altLang="en-US" dirty="0" smtClean="0">
                <a:solidFill>
                  <a:srgbClr val="000000"/>
                </a:solidFill>
                <a:latin typeface="Calibri" pitchFamily="34" charset="0"/>
                <a:ea typeface="Calibri" pitchFamily="34" charset="0"/>
                <a:cs typeface="Calibri" pitchFamily="34" charset="0"/>
              </a:rPr>
              <a:t>, </a:t>
            </a:r>
            <a:r>
              <a:rPr lang="en-US" altLang="en-US" b="1" dirty="0" smtClean="0">
                <a:solidFill>
                  <a:srgbClr val="000000"/>
                </a:solidFill>
                <a:latin typeface="Calibri" pitchFamily="34" charset="0"/>
                <a:ea typeface="Calibri" pitchFamily="34" charset="0"/>
                <a:cs typeface="Calibri" pitchFamily="34" charset="0"/>
              </a:rPr>
              <a:t>g</a:t>
            </a:r>
            <a:r>
              <a:rPr lang="en-US" altLang="en-US" dirty="0" smtClean="0">
                <a:solidFill>
                  <a:srgbClr val="000000"/>
                </a:solidFill>
                <a:latin typeface="Calibri" pitchFamily="34" charset="0"/>
                <a:ea typeface="Calibri" pitchFamily="34" charset="0"/>
                <a:cs typeface="Calibri" pitchFamily="34" charset="0"/>
              </a:rPr>
              <a:t>, and </a:t>
            </a:r>
            <a:r>
              <a:rPr lang="en-US" altLang="en-US" b="1" dirty="0" err="1" smtClean="0">
                <a:solidFill>
                  <a:srgbClr val="000000"/>
                </a:solidFill>
                <a:latin typeface="Calibri" pitchFamily="34" charset="0"/>
                <a:ea typeface="Calibri" pitchFamily="34" charset="0"/>
                <a:cs typeface="Calibri" pitchFamily="34" charset="0"/>
              </a:rPr>
              <a:t>cycleNum</a:t>
            </a:r>
            <a:r>
              <a:rPr lang="en-US" altLang="en-US" dirty="0" smtClean="0">
                <a:solidFill>
                  <a:srgbClr val="000000"/>
                </a:solidFill>
                <a:latin typeface="Calibri" pitchFamily="34" charset="0"/>
                <a:ea typeface="Calibri" pitchFamily="34" charset="0"/>
                <a:cs typeface="Calibri" pitchFamily="34" charset="0"/>
              </a:rPr>
              <a:t>, get </a:t>
            </a:r>
            <a:r>
              <a:rPr lang="en-US" altLang="en-US" i="1" dirty="0" smtClean="0">
                <a:solidFill>
                  <a:srgbClr val="000000"/>
                </a:solidFill>
                <a:latin typeface="Calibri" pitchFamily="34" charset="0"/>
                <a:ea typeface="Calibri" pitchFamily="34" charset="0"/>
                <a:cs typeface="Calibri" pitchFamily="34" charset="0"/>
              </a:rPr>
              <a:t>declared</a:t>
            </a:r>
            <a:r>
              <a:rPr lang="en-US" altLang="en-US" dirty="0" smtClean="0">
                <a:solidFill>
                  <a:srgbClr val="000000"/>
                </a:solidFill>
                <a:latin typeface="Calibri" pitchFamily="34" charset="0"/>
                <a:ea typeface="Calibri" pitchFamily="34" charset="0"/>
                <a:cs typeface="Calibri" pitchFamily="34" charset="0"/>
              </a:rPr>
              <a:t> and then get </a:t>
            </a:r>
            <a:r>
              <a:rPr lang="en-US" altLang="en-US" i="1" dirty="0" smtClean="0">
                <a:solidFill>
                  <a:srgbClr val="000000"/>
                </a:solidFill>
                <a:latin typeface="Calibri" pitchFamily="34" charset="0"/>
                <a:ea typeface="Calibri" pitchFamily="34" charset="0"/>
                <a:cs typeface="Calibri" pitchFamily="34" charset="0"/>
              </a:rPr>
              <a:t>assigned</a:t>
            </a:r>
            <a:r>
              <a:rPr lang="en-US" altLang="en-US" dirty="0" smtClean="0">
                <a:solidFill>
                  <a:srgbClr val="000000"/>
                </a:solidFill>
                <a:latin typeface="Calibri" pitchFamily="34" charset="0"/>
                <a:ea typeface="Calibri" pitchFamily="34" charset="0"/>
                <a:cs typeface="Calibri" pitchFamily="34" charset="0"/>
              </a:rPr>
              <a:t>…</a:t>
            </a:r>
            <a:endParaRPr lang="en-US" altLang="en-US" dirty="0" smtClean="0">
              <a:solidFill>
                <a:srgbClr val="000000"/>
              </a:solidFill>
              <a:latin typeface="Calibri" pitchFamily="34" charset="0"/>
              <a:ea typeface="Calibri" pitchFamily="34" charset="0"/>
              <a:cs typeface="Calibri" pitchFamily="34" charset="0"/>
            </a:endParaRPr>
          </a:p>
        </p:txBody>
      </p:sp>
      <p:sp>
        <p:nvSpPr>
          <p:cNvPr id="21" name="Rectangle 30"/>
          <p:cNvSpPr>
            <a:spLocks noChangeArrowheads="1"/>
          </p:cNvSpPr>
          <p:nvPr/>
        </p:nvSpPr>
        <p:spPr bwMode="auto">
          <a:xfrm>
            <a:off x="691443" y="6268151"/>
            <a:ext cx="6785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z="1400" dirty="0" smtClean="0">
                <a:solidFill>
                  <a:srgbClr val="000000"/>
                </a:solidFill>
                <a:latin typeface="Calibri" pitchFamily="34" charset="0"/>
                <a:ea typeface="Calibri" pitchFamily="34" charset="0"/>
                <a:cs typeface="Calibri" pitchFamily="34" charset="0"/>
              </a:rPr>
              <a:t>8b) </a:t>
            </a:r>
            <a:r>
              <a:rPr lang="en-US" altLang="en-US" sz="1400" b="1" dirty="0" smtClean="0">
                <a:solidFill>
                  <a:srgbClr val="C00000"/>
                </a:solidFill>
                <a:latin typeface="Calibri" pitchFamily="34" charset="0"/>
                <a:ea typeface="Calibri" pitchFamily="34" charset="0"/>
                <a:cs typeface="Calibri" pitchFamily="34" charset="0"/>
              </a:rPr>
              <a:t>EXTRA! </a:t>
            </a:r>
            <a:r>
              <a:rPr lang="en-US" altLang="en-US" sz="1400" dirty="0" smtClean="0">
                <a:solidFill>
                  <a:srgbClr val="000000"/>
                </a:solidFill>
                <a:latin typeface="Calibri" pitchFamily="34" charset="0"/>
                <a:ea typeface="Calibri" pitchFamily="34" charset="0"/>
                <a:cs typeface="Calibri" pitchFamily="34" charset="0"/>
              </a:rPr>
              <a:t> How could you change the inputs to </a:t>
            </a:r>
            <a:r>
              <a:rPr lang="en-US" altLang="en-US" sz="1400" dirty="0" err="1" smtClean="0">
                <a:solidFill>
                  <a:srgbClr val="000000"/>
                </a:solidFill>
                <a:latin typeface="Calibri" pitchFamily="34" charset="0"/>
                <a:ea typeface="Calibri" pitchFamily="34" charset="0"/>
                <a:cs typeface="Calibri" pitchFamily="34" charset="0"/>
              </a:rPr>
              <a:t>fillArc</a:t>
            </a:r>
            <a:r>
              <a:rPr lang="en-US" altLang="en-US" sz="1400" dirty="0" smtClean="0">
                <a:solidFill>
                  <a:srgbClr val="000000"/>
                </a:solidFill>
                <a:latin typeface="Calibri" pitchFamily="34" charset="0"/>
                <a:ea typeface="Calibri" pitchFamily="34" charset="0"/>
                <a:cs typeface="Calibri" pitchFamily="34" charset="0"/>
              </a:rPr>
              <a:t> to create a </a:t>
            </a:r>
            <a:r>
              <a:rPr lang="en-US" altLang="en-US" sz="1400" dirty="0" err="1" smtClean="0">
                <a:solidFill>
                  <a:srgbClr val="000000"/>
                </a:solidFill>
                <a:latin typeface="Calibri" pitchFamily="34" charset="0"/>
                <a:ea typeface="Calibri" pitchFamily="34" charset="0"/>
                <a:cs typeface="Calibri" pitchFamily="34" charset="0"/>
              </a:rPr>
              <a:t>PacMan</a:t>
            </a:r>
            <a:r>
              <a:rPr lang="en-US" altLang="en-US" sz="1400" dirty="0" smtClean="0">
                <a:solidFill>
                  <a:srgbClr val="000000"/>
                </a:solidFill>
                <a:latin typeface="Calibri" pitchFamily="34" charset="0"/>
                <a:ea typeface="Calibri" pitchFamily="34" charset="0"/>
                <a:cs typeface="Calibri" pitchFamily="34" charset="0"/>
              </a:rPr>
              <a:t>-like animation?</a:t>
            </a:r>
            <a:endParaRPr lang="en-US" altLang="en-US" sz="1400" dirty="0" smtClean="0">
              <a:solidFill>
                <a:srgbClr val="00000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3620615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1" name="Text Box 88"/>
          <p:cNvSpPr txBox="1">
            <a:spLocks noChangeArrowheads="1"/>
          </p:cNvSpPr>
          <p:nvPr/>
        </p:nvSpPr>
        <p:spPr bwMode="auto">
          <a:xfrm>
            <a:off x="567796" y="249061"/>
            <a:ext cx="80089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200" dirty="0" err="1" smtClean="0">
                <a:solidFill>
                  <a:srgbClr val="000000"/>
                </a:solidFill>
                <a:latin typeface="Cambria" panose="02040503050406030204" pitchFamily="18" charset="0"/>
                <a:ea typeface="MS PGothic" pitchFamily="34" charset="-128"/>
              </a:rPr>
              <a:t>Arg</a:t>
            </a:r>
            <a:r>
              <a:rPr lang="en-US" altLang="en-US" sz="4200" dirty="0" smtClean="0">
                <a:solidFill>
                  <a:srgbClr val="000000"/>
                </a:solidFill>
                <a:latin typeface="Cambria" panose="02040503050406030204" pitchFamily="18" charset="0"/>
                <a:ea typeface="MS PGothic" pitchFamily="34" charset="-128"/>
              </a:rPr>
              <a:t>!   Java has so many </a:t>
            </a:r>
            <a:r>
              <a:rPr lang="en-US" altLang="en-US" sz="4200" i="1" dirty="0">
                <a:solidFill>
                  <a:srgbClr val="000000"/>
                </a:solidFill>
                <a:latin typeface="Cambria" panose="02040503050406030204" pitchFamily="18" charset="0"/>
                <a:ea typeface="MS PGothic" pitchFamily="34" charset="-128"/>
              </a:rPr>
              <a:t>c</a:t>
            </a:r>
            <a:r>
              <a:rPr lang="en-US" altLang="en-US" sz="4200" i="1" dirty="0" smtClean="0">
                <a:solidFill>
                  <a:srgbClr val="000000"/>
                </a:solidFill>
                <a:latin typeface="Cambria" panose="02040503050406030204" pitchFamily="18" charset="0"/>
                <a:ea typeface="MS PGothic" pitchFamily="34" charset="-128"/>
              </a:rPr>
              <a:t>lasses</a:t>
            </a:r>
            <a:r>
              <a:rPr lang="en-US" altLang="en-US" sz="4200" dirty="0" smtClean="0">
                <a:solidFill>
                  <a:srgbClr val="000000"/>
                </a:solidFill>
                <a:latin typeface="Cambria" panose="02040503050406030204" pitchFamily="18" charset="0"/>
                <a:ea typeface="MS PGothic" pitchFamily="34" charset="-128"/>
              </a:rPr>
              <a:t>…</a:t>
            </a:r>
            <a:endParaRPr lang="en-US" altLang="en-US" sz="4200" dirty="0" smtClean="0">
              <a:solidFill>
                <a:srgbClr val="000000"/>
              </a:solidFill>
              <a:latin typeface="Cambria" panose="02040503050406030204" pitchFamily="18" charset="0"/>
              <a:ea typeface="MS PGothic" pitchFamily="34" charset="-128"/>
            </a:endParaRPr>
          </a:p>
        </p:txBody>
      </p:sp>
    </p:spTree>
    <p:extLst>
      <p:ext uri="{BB962C8B-B14F-4D97-AF65-F5344CB8AC3E}">
        <p14:creationId xmlns:p14="http://schemas.microsoft.com/office/powerpoint/2010/main" val="3494240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5"/>
          <p:cNvSpPr txBox="1">
            <a:spLocks noChangeArrowheads="1"/>
          </p:cNvSpPr>
          <p:nvPr/>
        </p:nvSpPr>
        <p:spPr bwMode="auto">
          <a:xfrm>
            <a:off x="676275" y="152400"/>
            <a:ext cx="778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3600" dirty="0" smtClean="0">
                <a:solidFill>
                  <a:srgbClr val="000000"/>
                </a:solidFill>
                <a:latin typeface="Cambria" pitchFamily="18" charset="0"/>
              </a:rPr>
              <a:t>Three states!?</a:t>
            </a:r>
            <a:endParaRPr lang="en-US" altLang="en-US" sz="3600" dirty="0" smtClean="0">
              <a:solidFill>
                <a:srgbClr val="000000"/>
              </a:solidFill>
              <a:latin typeface="Cambria" pitchFamily="18" charset="0"/>
            </a:endParaRPr>
          </a:p>
        </p:txBody>
      </p:sp>
      <p:grpSp>
        <p:nvGrpSpPr>
          <p:cNvPr id="1028" name="Group 68"/>
          <p:cNvGrpSpPr>
            <a:grpSpLocks/>
          </p:cNvGrpSpPr>
          <p:nvPr>
            <p:custDataLst>
              <p:tags r:id="rId1"/>
            </p:custDataLst>
          </p:nvPr>
        </p:nvGrpSpPr>
        <p:grpSpPr bwMode="auto">
          <a:xfrm>
            <a:off x="8506789" y="6245356"/>
            <a:ext cx="533400" cy="533400"/>
            <a:chOff x="2928" y="1051"/>
            <a:chExt cx="840" cy="957"/>
          </a:xfrm>
        </p:grpSpPr>
        <p:sp>
          <p:nvSpPr>
            <p:cNvPr id="1039" name="Freeform 69"/>
            <p:cNvSpPr>
              <a:spLocks/>
            </p:cNvSpPr>
            <p:nvPr>
              <p:custDataLst>
                <p:tags r:id="rId2"/>
              </p:custDataLst>
            </p:nvPr>
          </p:nvSpPr>
          <p:spPr bwMode="auto">
            <a:xfrm>
              <a:off x="2928" y="1759"/>
              <a:ext cx="810" cy="249"/>
            </a:xfrm>
            <a:custGeom>
              <a:avLst/>
              <a:gdLst>
                <a:gd name="T0" fmla="*/ 146 w 1048"/>
                <a:gd name="T1" fmla="*/ 21 h 250"/>
                <a:gd name="T2" fmla="*/ 251 w 1048"/>
                <a:gd name="T3" fmla="*/ 83 h 250"/>
                <a:gd name="T4" fmla="*/ 262 w 1048"/>
                <a:gd name="T5" fmla="*/ 111 h 250"/>
                <a:gd name="T6" fmla="*/ 274 w 1048"/>
                <a:gd name="T7" fmla="*/ 133 h 250"/>
                <a:gd name="T8" fmla="*/ 289 w 1048"/>
                <a:gd name="T9" fmla="*/ 174 h 250"/>
                <a:gd name="T10" fmla="*/ 206 w 1048"/>
                <a:gd name="T11" fmla="*/ 243 h 250"/>
                <a:gd name="T12" fmla="*/ 22 w 1048"/>
                <a:gd name="T13" fmla="*/ 223 h 250"/>
                <a:gd name="T14" fmla="*/ 0 w 1048"/>
                <a:gd name="T15" fmla="*/ 202 h 250"/>
                <a:gd name="T16" fmla="*/ 2 w 1048"/>
                <a:gd name="T17" fmla="*/ 168 h 250"/>
                <a:gd name="T18" fmla="*/ 26 w 1048"/>
                <a:gd name="T19" fmla="*/ 126 h 250"/>
                <a:gd name="T20" fmla="*/ 57 w 1048"/>
                <a:gd name="T21" fmla="*/ 76 h 250"/>
                <a:gd name="T22" fmla="*/ 77 w 1048"/>
                <a:gd name="T23" fmla="*/ 55 h 250"/>
                <a:gd name="T24" fmla="*/ 89 w 1048"/>
                <a:gd name="T25" fmla="*/ 28 h 250"/>
                <a:gd name="T26" fmla="*/ 104 w 1048"/>
                <a:gd name="T27" fmla="*/ 14 h 250"/>
                <a:gd name="T28" fmla="*/ 139 w 1048"/>
                <a:gd name="T29" fmla="*/ 28 h 250"/>
                <a:gd name="T30" fmla="*/ 146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endParaRPr>
            </a:p>
          </p:txBody>
        </p:sp>
        <p:sp>
          <p:nvSpPr>
            <p:cNvPr id="1040" name="Oval 70"/>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041" name="Oval 71"/>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042" name="Oval 72"/>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043" name="Oval 73"/>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044" name="Oval 74"/>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045" name="Oval 75"/>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046" name="Oval 76"/>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047" name="AutoShape 77"/>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1048" name="Freeform 78"/>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1049" name="Freeform 79"/>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1050" name="Freeform 80"/>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sp>
          <p:nvSpPr>
            <p:cNvPr id="1051" name="Freeform 81"/>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grpSp>
      <p:sp>
        <p:nvSpPr>
          <p:cNvPr id="1032" name="Text Box 100"/>
          <p:cNvSpPr txBox="1">
            <a:spLocks noChangeArrowheads="1"/>
          </p:cNvSpPr>
          <p:nvPr/>
        </p:nvSpPr>
        <p:spPr bwMode="auto">
          <a:xfrm>
            <a:off x="6175051" y="5968357"/>
            <a:ext cx="273185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500" dirty="0" smtClean="0">
                <a:solidFill>
                  <a:srgbClr val="009200"/>
                </a:solidFill>
                <a:latin typeface="Calibri" pitchFamily="34" charset="0"/>
                <a:ea typeface="Calibri" pitchFamily="34" charset="0"/>
                <a:cs typeface="Calibri" pitchFamily="34" charset="0"/>
              </a:rPr>
              <a:t>The insight here is where the insight is, here… .</a:t>
            </a:r>
            <a:endParaRPr lang="en-US" altLang="en-US" sz="1500" dirty="0" smtClean="0">
              <a:solidFill>
                <a:srgbClr val="00920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39730500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241300" y="160338"/>
            <a:ext cx="857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200" i="1" smtClean="0">
                <a:solidFill>
                  <a:srgbClr val="000000"/>
                </a:solidFill>
                <a:latin typeface="Cambria" pitchFamily="18" charset="0"/>
              </a:rPr>
              <a:t>Model - View - Controller </a:t>
            </a:r>
            <a:r>
              <a:rPr lang="en-US" altLang="en-US" sz="3200" smtClean="0">
                <a:solidFill>
                  <a:srgbClr val="000000"/>
                </a:solidFill>
                <a:latin typeface="Cambria" pitchFamily="18" charset="0"/>
              </a:rPr>
              <a:t>(MVC)  architecture</a:t>
            </a:r>
          </a:p>
        </p:txBody>
      </p:sp>
      <p:pic>
        <p:nvPicPr>
          <p:cNvPr id="624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65532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2468" name="Text Box 7"/>
          <p:cNvSpPr txBox="1">
            <a:spLocks noChangeArrowheads="1"/>
          </p:cNvSpPr>
          <p:nvPr/>
        </p:nvSpPr>
        <p:spPr bwMode="auto">
          <a:xfrm>
            <a:off x="381000" y="6176963"/>
            <a:ext cx="8359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dirty="0" smtClean="0">
                <a:solidFill>
                  <a:srgbClr val="000000"/>
                </a:solidFill>
                <a:latin typeface="Cambria" panose="02040503050406030204" pitchFamily="18" charset="0"/>
              </a:rPr>
              <a:t>Why?  To benefit from  </a:t>
            </a:r>
            <a:r>
              <a:rPr lang="en-US" altLang="en-US" sz="1800" b="1" i="1" dirty="0" smtClean="0">
                <a:solidFill>
                  <a:srgbClr val="000000"/>
                </a:solidFill>
                <a:latin typeface="Cambria" panose="02040503050406030204" pitchFamily="18" charset="0"/>
              </a:rPr>
              <a:t>a narrower focus</a:t>
            </a:r>
            <a:r>
              <a:rPr lang="en-US" altLang="en-US" sz="1800" dirty="0" smtClean="0">
                <a:solidFill>
                  <a:srgbClr val="000000"/>
                </a:solidFill>
                <a:latin typeface="Cambria" panose="02040503050406030204" pitchFamily="18" charset="0"/>
              </a:rPr>
              <a:t>  in designing, revising, … each piece.</a:t>
            </a:r>
          </a:p>
        </p:txBody>
      </p:sp>
    </p:spTree>
    <p:extLst>
      <p:ext uri="{BB962C8B-B14F-4D97-AF65-F5344CB8AC3E}">
        <p14:creationId xmlns:p14="http://schemas.microsoft.com/office/powerpoint/2010/main" val="1342242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241300" y="160338"/>
            <a:ext cx="857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200" i="1" smtClean="0">
                <a:solidFill>
                  <a:srgbClr val="000000"/>
                </a:solidFill>
                <a:latin typeface="Cambria" pitchFamily="18" charset="0"/>
              </a:rPr>
              <a:t>Model - View - Controller </a:t>
            </a:r>
            <a:r>
              <a:rPr lang="en-US" altLang="en-US" sz="3200" smtClean="0">
                <a:solidFill>
                  <a:srgbClr val="000000"/>
                </a:solidFill>
                <a:latin typeface="Cambria" pitchFamily="18" charset="0"/>
              </a:rPr>
              <a:t>(MVC)  architecture</a:t>
            </a:r>
          </a:p>
        </p:txBody>
      </p:sp>
      <p:pic>
        <p:nvPicPr>
          <p:cNvPr id="624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65532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2468" name="Text Box 7"/>
          <p:cNvSpPr txBox="1">
            <a:spLocks noChangeArrowheads="1"/>
          </p:cNvSpPr>
          <p:nvPr/>
        </p:nvSpPr>
        <p:spPr bwMode="auto">
          <a:xfrm>
            <a:off x="381000" y="6176963"/>
            <a:ext cx="8359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smtClean="0">
                <a:solidFill>
                  <a:srgbClr val="000000"/>
                </a:solidFill>
              </a:rPr>
              <a:t>Why?  To benefit from  </a:t>
            </a:r>
            <a:r>
              <a:rPr lang="en-US" altLang="en-US" sz="1800" b="1" i="1" smtClean="0">
                <a:solidFill>
                  <a:srgbClr val="000000"/>
                </a:solidFill>
              </a:rPr>
              <a:t>a narrower focus</a:t>
            </a:r>
            <a:r>
              <a:rPr lang="en-US" altLang="en-US" sz="1800" smtClean="0">
                <a:solidFill>
                  <a:srgbClr val="000000"/>
                </a:solidFill>
              </a:rPr>
              <a:t>  in designing, revising, … each piece.</a:t>
            </a:r>
          </a:p>
        </p:txBody>
      </p:sp>
      <p:sp>
        <p:nvSpPr>
          <p:cNvPr id="62469" name="Text Box 8"/>
          <p:cNvSpPr txBox="1">
            <a:spLocks noChangeArrowheads="1"/>
          </p:cNvSpPr>
          <p:nvPr/>
        </p:nvSpPr>
        <p:spPr bwMode="auto">
          <a:xfrm>
            <a:off x="381000" y="1354667"/>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800" b="1" dirty="0" smtClean="0">
                <a:solidFill>
                  <a:srgbClr val="FF0000"/>
                </a:solidFill>
                <a:latin typeface="Courier New" pitchFamily="49" charset="0"/>
              </a:rPr>
              <a:t>SpamMaze.java</a:t>
            </a:r>
          </a:p>
        </p:txBody>
      </p:sp>
      <p:sp>
        <p:nvSpPr>
          <p:cNvPr id="62470" name="Text Box 9"/>
          <p:cNvSpPr txBox="1">
            <a:spLocks noChangeArrowheads="1"/>
          </p:cNvSpPr>
          <p:nvPr/>
        </p:nvSpPr>
        <p:spPr bwMode="auto">
          <a:xfrm>
            <a:off x="6230938" y="5481638"/>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b="1" smtClean="0">
                <a:solidFill>
                  <a:srgbClr val="0333FF"/>
                </a:solidFill>
                <a:latin typeface="Courier New" pitchFamily="49" charset="0"/>
              </a:rPr>
              <a:t>Spampede.java</a:t>
            </a:r>
          </a:p>
        </p:txBody>
      </p:sp>
      <p:sp>
        <p:nvSpPr>
          <p:cNvPr id="62471" name="Rectangle 10"/>
          <p:cNvSpPr>
            <a:spLocks noChangeArrowheads="1"/>
          </p:cNvSpPr>
          <p:nvPr/>
        </p:nvSpPr>
        <p:spPr bwMode="auto">
          <a:xfrm>
            <a:off x="255588" y="1231900"/>
            <a:ext cx="8555037" cy="2116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ndParaRPr>
          </a:p>
        </p:txBody>
      </p:sp>
      <p:sp>
        <p:nvSpPr>
          <p:cNvPr id="62472" name="Rectangle 11"/>
          <p:cNvSpPr>
            <a:spLocks noChangeArrowheads="1"/>
          </p:cNvSpPr>
          <p:nvPr/>
        </p:nvSpPr>
        <p:spPr bwMode="auto">
          <a:xfrm>
            <a:off x="255588" y="3425825"/>
            <a:ext cx="8547100" cy="2524125"/>
          </a:xfrm>
          <a:prstGeom prst="rect">
            <a:avLst/>
          </a:prstGeom>
          <a:noFill/>
          <a:ln w="28575">
            <a:solidFill>
              <a:srgbClr val="0333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ndParaRPr>
          </a:p>
        </p:txBody>
      </p:sp>
      <p:sp>
        <p:nvSpPr>
          <p:cNvPr id="9" name="Text Box 8"/>
          <p:cNvSpPr txBox="1">
            <a:spLocks noChangeArrowheads="1"/>
          </p:cNvSpPr>
          <p:nvPr/>
        </p:nvSpPr>
        <p:spPr bwMode="auto">
          <a:xfrm>
            <a:off x="407988" y="1690423"/>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800" b="1" dirty="0" smtClean="0">
                <a:solidFill>
                  <a:srgbClr val="FF0000"/>
                </a:solidFill>
                <a:latin typeface="Courier New" pitchFamily="49" charset="0"/>
              </a:rPr>
              <a:t>Maze.java</a:t>
            </a:r>
            <a:endParaRPr lang="en-US" altLang="en-US" sz="1800" b="1" dirty="0" smtClean="0">
              <a:solidFill>
                <a:srgbClr val="FF0000"/>
              </a:solidFill>
              <a:latin typeface="Courier New" pitchFamily="49" charset="0"/>
            </a:endParaRPr>
          </a:p>
        </p:txBody>
      </p:sp>
    </p:spTree>
    <p:extLst>
      <p:ext uri="{BB962C8B-B14F-4D97-AF65-F5344CB8AC3E}">
        <p14:creationId xmlns:p14="http://schemas.microsoft.com/office/powerpoint/2010/main" val="10260623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241300" y="160338"/>
            <a:ext cx="85756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4200" b="1" dirty="0" smtClean="0">
                <a:solidFill>
                  <a:srgbClr val="000000"/>
                </a:solidFill>
                <a:latin typeface="Cambria" pitchFamily="18" charset="0"/>
              </a:rPr>
              <a:t>Maze</a:t>
            </a:r>
            <a:r>
              <a:rPr lang="en-US" altLang="en-US" sz="4200" dirty="0" smtClean="0">
                <a:solidFill>
                  <a:srgbClr val="000000"/>
                </a:solidFill>
                <a:latin typeface="Cambria" pitchFamily="18" charset="0"/>
              </a:rPr>
              <a:t> and </a:t>
            </a:r>
            <a:r>
              <a:rPr lang="en-US" altLang="en-US" sz="4200" b="1" dirty="0" err="1" smtClean="0">
                <a:solidFill>
                  <a:srgbClr val="000000"/>
                </a:solidFill>
                <a:latin typeface="Cambria" pitchFamily="18" charset="0"/>
              </a:rPr>
              <a:t>MazeCell</a:t>
            </a:r>
            <a:r>
              <a:rPr lang="en-US" altLang="en-US" sz="4200" dirty="0" smtClean="0">
                <a:solidFill>
                  <a:srgbClr val="000000"/>
                </a:solidFill>
                <a:latin typeface="Cambria" pitchFamily="18" charset="0"/>
              </a:rPr>
              <a:t> classes</a:t>
            </a:r>
            <a:endParaRPr lang="en-US" altLang="en-US" sz="4200" dirty="0" smtClean="0">
              <a:solidFill>
                <a:srgbClr val="000000"/>
              </a:solidFill>
              <a:latin typeface="Cambria" pitchFamily="18" charset="0"/>
            </a:endParaRPr>
          </a:p>
        </p:txBody>
      </p:sp>
      <p:pic>
        <p:nvPicPr>
          <p:cNvPr id="9" name="Picture 2"/>
          <p:cNvPicPr>
            <a:picLocks noChangeAspect="1" noChangeArrowheads="1"/>
          </p:cNvPicPr>
          <p:nvPr/>
        </p:nvPicPr>
        <p:blipFill rotWithShape="1">
          <a:blip r:embed="rId2"/>
          <a:srcRect l="26092" t="56515" r="36237" b="7427"/>
          <a:stretch/>
        </p:blipFill>
        <p:spPr bwMode="auto">
          <a:xfrm>
            <a:off x="335842" y="3917245"/>
            <a:ext cx="4348163"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Box 2"/>
          <p:cNvSpPr txBox="1"/>
          <p:nvPr/>
        </p:nvSpPr>
        <p:spPr>
          <a:xfrm>
            <a:off x="500500" y="3578691"/>
            <a:ext cx="4018845" cy="338554"/>
          </a:xfrm>
          <a:prstGeom prst="rect">
            <a:avLst/>
          </a:prstGeom>
          <a:noFill/>
        </p:spPr>
        <p:txBody>
          <a:bodyPr wrap="square" rtlCol="0">
            <a:spAutoFit/>
          </a:bodyPr>
          <a:lstStyle/>
          <a:p>
            <a:r>
              <a:rPr lang="en-US" dirty="0" smtClean="0">
                <a:latin typeface="Cambria" panose="02040503050406030204" pitchFamily="18" charset="0"/>
              </a:rPr>
              <a:t>The Maze is a 2d array of </a:t>
            </a:r>
            <a:r>
              <a:rPr lang="en-US" dirty="0" err="1" smtClean="0">
                <a:latin typeface="Cambria" panose="02040503050406030204" pitchFamily="18" charset="0"/>
              </a:rPr>
              <a:t>MazeCells</a:t>
            </a:r>
            <a:r>
              <a:rPr lang="en-US" dirty="0" smtClean="0">
                <a:latin typeface="Cambria" panose="02040503050406030204" pitchFamily="18" charset="0"/>
              </a:rPr>
              <a:t>.</a:t>
            </a:r>
            <a:endParaRPr lang="en-US" dirty="0">
              <a:latin typeface="Cambria" panose="02040503050406030204" pitchFamily="18" charset="0"/>
            </a:endParaRPr>
          </a:p>
        </p:txBody>
      </p:sp>
      <p:sp>
        <p:nvSpPr>
          <p:cNvPr id="4" name="TextBox 3"/>
          <p:cNvSpPr txBox="1"/>
          <p:nvPr/>
        </p:nvSpPr>
        <p:spPr>
          <a:xfrm>
            <a:off x="4684005" y="6030232"/>
            <a:ext cx="1196623" cy="523220"/>
          </a:xfrm>
          <a:prstGeom prst="rect">
            <a:avLst/>
          </a:prstGeom>
          <a:solidFill>
            <a:schemeClr val="bg1">
              <a:lumMod val="85000"/>
            </a:schemeClr>
          </a:solidFill>
        </p:spPr>
        <p:txBody>
          <a:bodyPr wrap="square" rtlCol="0">
            <a:spAutoFit/>
          </a:bodyPr>
          <a:lstStyle/>
          <a:p>
            <a:r>
              <a:rPr lang="en-US" sz="2800" dirty="0" smtClean="0">
                <a:latin typeface="Cambria" panose="02040503050406030204" pitchFamily="18" charset="0"/>
              </a:rPr>
              <a:t>View</a:t>
            </a:r>
            <a:endParaRPr lang="en-US" sz="2800" dirty="0">
              <a:latin typeface="Cambria" panose="020405030504060302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47" y="1405060"/>
            <a:ext cx="8849774" cy="1349433"/>
          </a:xfrm>
          <a:prstGeom prst="rect">
            <a:avLst/>
          </a:prstGeom>
        </p:spPr>
      </p:pic>
      <p:sp>
        <p:nvSpPr>
          <p:cNvPr id="23" name="TextBox 22"/>
          <p:cNvSpPr txBox="1"/>
          <p:nvPr/>
        </p:nvSpPr>
        <p:spPr>
          <a:xfrm>
            <a:off x="7116760" y="2502210"/>
            <a:ext cx="1196623" cy="523220"/>
          </a:xfrm>
          <a:prstGeom prst="rect">
            <a:avLst/>
          </a:prstGeom>
          <a:solidFill>
            <a:schemeClr val="bg1">
              <a:lumMod val="85000"/>
            </a:schemeClr>
          </a:solidFill>
        </p:spPr>
        <p:txBody>
          <a:bodyPr wrap="square" rtlCol="0">
            <a:spAutoFit/>
          </a:bodyPr>
          <a:lstStyle/>
          <a:p>
            <a:r>
              <a:rPr lang="en-US" sz="2800" dirty="0" smtClean="0">
                <a:latin typeface="Cambria" panose="02040503050406030204" pitchFamily="18" charset="0"/>
              </a:rPr>
              <a:t>Model</a:t>
            </a:r>
            <a:endParaRPr lang="en-US" sz="2800" dirty="0">
              <a:latin typeface="Cambria" panose="02040503050406030204" pitchFamily="18" charset="0"/>
            </a:endParaRPr>
          </a:p>
        </p:txBody>
      </p:sp>
    </p:spTree>
    <p:extLst>
      <p:ext uri="{BB962C8B-B14F-4D97-AF65-F5344CB8AC3E}">
        <p14:creationId xmlns:p14="http://schemas.microsoft.com/office/powerpoint/2010/main" val="3439607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4920187" y="3016103"/>
            <a:ext cx="4035334" cy="3734653"/>
          </a:xfrm>
          <a:prstGeom prst="roundRect">
            <a:avLst>
              <a:gd name="adj" fmla="val 8808"/>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
        <p:nvSpPr>
          <p:cNvPr id="62466" name="Text Box 5"/>
          <p:cNvSpPr txBox="1">
            <a:spLocks noChangeArrowheads="1"/>
          </p:cNvSpPr>
          <p:nvPr/>
        </p:nvSpPr>
        <p:spPr bwMode="auto">
          <a:xfrm>
            <a:off x="241300" y="160338"/>
            <a:ext cx="85756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4200" b="1" dirty="0" smtClean="0">
                <a:solidFill>
                  <a:srgbClr val="000000"/>
                </a:solidFill>
                <a:latin typeface="Cambria" pitchFamily="18" charset="0"/>
              </a:rPr>
              <a:t>Maze</a:t>
            </a:r>
            <a:r>
              <a:rPr lang="en-US" altLang="en-US" sz="4200" dirty="0" smtClean="0">
                <a:solidFill>
                  <a:srgbClr val="000000"/>
                </a:solidFill>
                <a:latin typeface="Cambria" pitchFamily="18" charset="0"/>
              </a:rPr>
              <a:t> and </a:t>
            </a:r>
            <a:r>
              <a:rPr lang="en-US" altLang="en-US" sz="4200" b="1" dirty="0" err="1" smtClean="0">
                <a:solidFill>
                  <a:srgbClr val="000000"/>
                </a:solidFill>
                <a:latin typeface="Cambria" pitchFamily="18" charset="0"/>
              </a:rPr>
              <a:t>MazeCell</a:t>
            </a:r>
            <a:r>
              <a:rPr lang="en-US" altLang="en-US" sz="4200" dirty="0" smtClean="0">
                <a:solidFill>
                  <a:srgbClr val="000000"/>
                </a:solidFill>
                <a:latin typeface="Cambria" pitchFamily="18" charset="0"/>
              </a:rPr>
              <a:t> classes</a:t>
            </a:r>
            <a:endParaRPr lang="en-US" altLang="en-US" sz="4200" dirty="0" smtClean="0">
              <a:solidFill>
                <a:srgbClr val="000000"/>
              </a:solidFill>
              <a:latin typeface="Cambria" pitchFamily="18" charset="0"/>
            </a:endParaRPr>
          </a:p>
        </p:txBody>
      </p:sp>
      <p:pic>
        <p:nvPicPr>
          <p:cNvPr id="9" name="Picture 2"/>
          <p:cNvPicPr>
            <a:picLocks noChangeAspect="1" noChangeArrowheads="1"/>
          </p:cNvPicPr>
          <p:nvPr/>
        </p:nvPicPr>
        <p:blipFill rotWithShape="1">
          <a:blip r:embed="rId2"/>
          <a:srcRect l="26092" t="56515" r="36237" b="7427"/>
          <a:stretch/>
        </p:blipFill>
        <p:spPr bwMode="auto">
          <a:xfrm>
            <a:off x="335842" y="3917245"/>
            <a:ext cx="4348163"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Box 2"/>
          <p:cNvSpPr txBox="1"/>
          <p:nvPr/>
        </p:nvSpPr>
        <p:spPr>
          <a:xfrm>
            <a:off x="500500" y="3578691"/>
            <a:ext cx="4018845" cy="338554"/>
          </a:xfrm>
          <a:prstGeom prst="rect">
            <a:avLst/>
          </a:prstGeom>
          <a:noFill/>
        </p:spPr>
        <p:txBody>
          <a:bodyPr wrap="square" rtlCol="0">
            <a:spAutoFit/>
          </a:bodyPr>
          <a:lstStyle/>
          <a:p>
            <a:r>
              <a:rPr lang="en-US" dirty="0" smtClean="0">
                <a:latin typeface="Cambria" panose="02040503050406030204" pitchFamily="18" charset="0"/>
              </a:rPr>
              <a:t>The Maze is a 2d array of </a:t>
            </a:r>
            <a:r>
              <a:rPr lang="en-US" dirty="0" err="1" smtClean="0">
                <a:latin typeface="Cambria" panose="02040503050406030204" pitchFamily="18" charset="0"/>
              </a:rPr>
              <a:t>MazeCells</a:t>
            </a:r>
            <a:r>
              <a:rPr lang="en-US" dirty="0" smtClean="0">
                <a:latin typeface="Cambria" panose="02040503050406030204" pitchFamily="18" charset="0"/>
              </a:rPr>
              <a:t>.</a:t>
            </a:r>
            <a:endParaRPr lang="en-US" dirty="0">
              <a:latin typeface="Cambria" panose="020405030504060302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47" y="1405060"/>
            <a:ext cx="8849774" cy="1349433"/>
          </a:xfrm>
          <a:prstGeom prst="rect">
            <a:avLst/>
          </a:prstGeom>
        </p:spPr>
      </p:pic>
      <p:sp>
        <p:nvSpPr>
          <p:cNvPr id="18" name="TextBox 17"/>
          <p:cNvSpPr txBox="1"/>
          <p:nvPr/>
        </p:nvSpPr>
        <p:spPr>
          <a:xfrm>
            <a:off x="7116760" y="2502210"/>
            <a:ext cx="1196623" cy="523220"/>
          </a:xfrm>
          <a:prstGeom prst="rect">
            <a:avLst/>
          </a:prstGeom>
          <a:solidFill>
            <a:schemeClr val="bg1">
              <a:lumMod val="85000"/>
            </a:schemeClr>
          </a:solidFill>
        </p:spPr>
        <p:txBody>
          <a:bodyPr wrap="square" rtlCol="0">
            <a:spAutoFit/>
          </a:bodyPr>
          <a:lstStyle/>
          <a:p>
            <a:r>
              <a:rPr lang="en-US" sz="2800" dirty="0" smtClean="0">
                <a:latin typeface="Cambria" panose="02040503050406030204" pitchFamily="18" charset="0"/>
              </a:rPr>
              <a:t>Model</a:t>
            </a:r>
            <a:endParaRPr lang="en-US" sz="2800" dirty="0">
              <a:latin typeface="Cambria" panose="020405030504060302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9311" y="3379660"/>
            <a:ext cx="3667637" cy="68589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4548" y="4345673"/>
            <a:ext cx="3677163" cy="78115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0378" y="5284876"/>
            <a:ext cx="3625502" cy="1152291"/>
          </a:xfrm>
          <a:prstGeom prst="rect">
            <a:avLst/>
          </a:prstGeom>
        </p:spPr>
      </p:pic>
      <p:sp>
        <p:nvSpPr>
          <p:cNvPr id="12" name="TextBox 11"/>
          <p:cNvSpPr txBox="1"/>
          <p:nvPr/>
        </p:nvSpPr>
        <p:spPr>
          <a:xfrm rot="21061420">
            <a:off x="4391378" y="2754492"/>
            <a:ext cx="2053695" cy="523220"/>
          </a:xfrm>
          <a:prstGeom prst="rect">
            <a:avLst/>
          </a:prstGeom>
          <a:solidFill>
            <a:schemeClr val="bg1">
              <a:lumMod val="85000"/>
            </a:schemeClr>
          </a:solidFill>
        </p:spPr>
        <p:txBody>
          <a:bodyPr wrap="square" rtlCol="0">
            <a:spAutoFit/>
          </a:bodyPr>
          <a:lstStyle/>
          <a:p>
            <a:r>
              <a:rPr lang="en-US" sz="2800" dirty="0" smtClean="0">
                <a:latin typeface="Cambria" panose="02040503050406030204" pitchFamily="18" charset="0"/>
              </a:rPr>
              <a:t>to write…</a:t>
            </a:r>
            <a:endParaRPr lang="en-US" sz="2800" dirty="0">
              <a:latin typeface="Cambria" panose="02040503050406030204" pitchFamily="18" charset="0"/>
            </a:endParaRPr>
          </a:p>
        </p:txBody>
      </p:sp>
    </p:spTree>
    <p:extLst>
      <p:ext uri="{BB962C8B-B14F-4D97-AF65-F5344CB8AC3E}">
        <p14:creationId xmlns:p14="http://schemas.microsoft.com/office/powerpoint/2010/main" val="4164774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srcRect l="26092" t="56515" r="36237" b="7427"/>
          <a:stretch/>
        </p:blipFill>
        <p:spPr bwMode="auto">
          <a:xfrm>
            <a:off x="335842" y="3917245"/>
            <a:ext cx="4348163"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bwMode="auto">
          <a:xfrm>
            <a:off x="2675467" y="4504267"/>
            <a:ext cx="135466" cy="146755"/>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
        <p:nvSpPr>
          <p:cNvPr id="12" name="Rectangle 11"/>
          <p:cNvSpPr/>
          <p:nvPr/>
        </p:nvSpPr>
        <p:spPr bwMode="auto">
          <a:xfrm>
            <a:off x="3143959" y="4306708"/>
            <a:ext cx="135466" cy="146755"/>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
        <p:nvSpPr>
          <p:cNvPr id="13" name="Rectangle 12"/>
          <p:cNvSpPr/>
          <p:nvPr/>
        </p:nvSpPr>
        <p:spPr bwMode="auto">
          <a:xfrm>
            <a:off x="1964270" y="4306707"/>
            <a:ext cx="135466" cy="146755"/>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
        <p:nvSpPr>
          <p:cNvPr id="14" name="Rectangle 13"/>
          <p:cNvSpPr/>
          <p:nvPr/>
        </p:nvSpPr>
        <p:spPr bwMode="auto">
          <a:xfrm>
            <a:off x="1202268" y="4210751"/>
            <a:ext cx="135466" cy="146755"/>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6832"/>
          <a:stretch/>
        </p:blipFill>
        <p:spPr>
          <a:xfrm>
            <a:off x="161984" y="160338"/>
            <a:ext cx="7860521" cy="3040062"/>
          </a:xfrm>
          <a:prstGeom prst="rect">
            <a:avLst/>
          </a:prstGeom>
        </p:spPr>
      </p:pic>
      <p:sp>
        <p:nvSpPr>
          <p:cNvPr id="62466" name="Text Box 5"/>
          <p:cNvSpPr txBox="1">
            <a:spLocks noChangeArrowheads="1"/>
          </p:cNvSpPr>
          <p:nvPr/>
        </p:nvSpPr>
        <p:spPr bwMode="auto">
          <a:xfrm>
            <a:off x="241300" y="160338"/>
            <a:ext cx="85756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z="4200" b="1" dirty="0" err="1" smtClean="0">
                <a:solidFill>
                  <a:srgbClr val="000000"/>
                </a:solidFill>
                <a:latin typeface="Cambria" pitchFamily="18" charset="0"/>
              </a:rPr>
              <a:t>MazeCell</a:t>
            </a:r>
            <a:endParaRPr lang="en-US" altLang="en-US" sz="4200" dirty="0" smtClean="0">
              <a:solidFill>
                <a:srgbClr val="000000"/>
              </a:solidFill>
              <a:latin typeface="Cambria" pitchFamily="18" charset="0"/>
            </a:endParaRPr>
          </a:p>
        </p:txBody>
      </p:sp>
      <p:sp>
        <p:nvSpPr>
          <p:cNvPr id="11" name="TextBox 10"/>
          <p:cNvSpPr txBox="1"/>
          <p:nvPr/>
        </p:nvSpPr>
        <p:spPr>
          <a:xfrm>
            <a:off x="5328355" y="1188727"/>
            <a:ext cx="3488619" cy="707886"/>
          </a:xfrm>
          <a:prstGeom prst="rect">
            <a:avLst/>
          </a:prstGeom>
          <a:solidFill>
            <a:srgbClr val="CCECFF"/>
          </a:solidFill>
        </p:spPr>
        <p:txBody>
          <a:bodyPr wrap="square" rtlCol="0">
            <a:spAutoFit/>
          </a:bodyPr>
          <a:lstStyle/>
          <a:p>
            <a:r>
              <a:rPr lang="en-US" sz="2000" dirty="0" smtClean="0">
                <a:latin typeface="Cambria" panose="02040503050406030204" pitchFamily="18" charset="0"/>
              </a:rPr>
              <a:t>Different </a:t>
            </a:r>
            <a:r>
              <a:rPr lang="en-US" sz="2000" u="sng" dirty="0" smtClean="0">
                <a:latin typeface="Cambria" panose="02040503050406030204" pitchFamily="18" charset="0"/>
              </a:rPr>
              <a:t>characters</a:t>
            </a:r>
            <a:r>
              <a:rPr lang="en-US" sz="2000" dirty="0" smtClean="0">
                <a:latin typeface="Cambria" panose="02040503050406030204" pitchFamily="18" charset="0"/>
              </a:rPr>
              <a:t> represent different </a:t>
            </a:r>
            <a:r>
              <a:rPr lang="en-US" sz="2000" b="1" i="1" dirty="0" smtClean="0">
                <a:latin typeface="Cambria" panose="02040503050406030204" pitchFamily="18" charset="0"/>
              </a:rPr>
              <a:t>cell contents</a:t>
            </a:r>
            <a:endParaRPr lang="en-US" sz="2000" b="1" i="1" dirty="0">
              <a:latin typeface="Cambria" panose="02040503050406030204" pitchFamily="18" charset="0"/>
            </a:endParaRPr>
          </a:p>
        </p:txBody>
      </p:sp>
      <p:sp>
        <p:nvSpPr>
          <p:cNvPr id="15" name="Rectangle 14"/>
          <p:cNvSpPr/>
          <p:nvPr/>
        </p:nvSpPr>
        <p:spPr bwMode="auto">
          <a:xfrm>
            <a:off x="3493911" y="3962395"/>
            <a:ext cx="135466" cy="146755"/>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
        <p:nvSpPr>
          <p:cNvPr id="5" name="TextBox 4"/>
          <p:cNvSpPr txBox="1"/>
          <p:nvPr/>
        </p:nvSpPr>
        <p:spPr>
          <a:xfrm>
            <a:off x="5177705" y="4050221"/>
            <a:ext cx="3424427" cy="338554"/>
          </a:xfrm>
          <a:prstGeom prst="rect">
            <a:avLst/>
          </a:prstGeom>
          <a:noFill/>
        </p:spPr>
        <p:txBody>
          <a:bodyPr wrap="square" rtlCol="0">
            <a:spAutoFit/>
          </a:bodyPr>
          <a:lstStyle/>
          <a:p>
            <a:r>
              <a:rPr lang="en-US" dirty="0" smtClean="0">
                <a:latin typeface="Cambria" panose="02040503050406030204" pitchFamily="18" charset="0"/>
              </a:rPr>
              <a:t>many methods already written:</a:t>
            </a:r>
            <a:endParaRPr lang="en-US" dirty="0">
              <a:latin typeface="Cambria" panose="020405030504060302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1195" y="4577644"/>
            <a:ext cx="3453345" cy="880534"/>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6313"/>
          <a:stretch/>
        </p:blipFill>
        <p:spPr>
          <a:xfrm>
            <a:off x="4891195" y="5586896"/>
            <a:ext cx="4027026" cy="930143"/>
          </a:xfrm>
          <a:prstGeom prst="rect">
            <a:avLst/>
          </a:prstGeom>
        </p:spPr>
      </p:pic>
    </p:spTree>
    <p:extLst>
      <p:ext uri="{BB962C8B-B14F-4D97-AF65-F5344CB8AC3E}">
        <p14:creationId xmlns:p14="http://schemas.microsoft.com/office/powerpoint/2010/main" val="2489127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srcRect l="26092" t="56515" r="36237" b="7427"/>
          <a:stretch/>
        </p:blipFill>
        <p:spPr bwMode="auto">
          <a:xfrm>
            <a:off x="335842" y="3917245"/>
            <a:ext cx="4348163"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bwMode="auto">
          <a:xfrm>
            <a:off x="2675467" y="4504267"/>
            <a:ext cx="135466" cy="146755"/>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
        <p:nvSpPr>
          <p:cNvPr id="12" name="Rectangle 11"/>
          <p:cNvSpPr/>
          <p:nvPr/>
        </p:nvSpPr>
        <p:spPr bwMode="auto">
          <a:xfrm>
            <a:off x="3143959" y="4306708"/>
            <a:ext cx="135466" cy="146755"/>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
        <p:nvSpPr>
          <p:cNvPr id="13" name="Rectangle 12"/>
          <p:cNvSpPr/>
          <p:nvPr/>
        </p:nvSpPr>
        <p:spPr bwMode="auto">
          <a:xfrm>
            <a:off x="1964270" y="4306707"/>
            <a:ext cx="135466" cy="146755"/>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
        <p:nvSpPr>
          <p:cNvPr id="14" name="Rectangle 13"/>
          <p:cNvSpPr/>
          <p:nvPr/>
        </p:nvSpPr>
        <p:spPr bwMode="auto">
          <a:xfrm>
            <a:off x="1202268" y="4210751"/>
            <a:ext cx="135466" cy="146755"/>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84" y="160338"/>
            <a:ext cx="7860521" cy="3655306"/>
          </a:xfrm>
          <a:prstGeom prst="rect">
            <a:avLst/>
          </a:prstGeom>
        </p:spPr>
      </p:pic>
      <p:sp>
        <p:nvSpPr>
          <p:cNvPr id="62466" name="Text Box 5"/>
          <p:cNvSpPr txBox="1">
            <a:spLocks noChangeArrowheads="1"/>
          </p:cNvSpPr>
          <p:nvPr/>
        </p:nvSpPr>
        <p:spPr bwMode="auto">
          <a:xfrm>
            <a:off x="241300" y="160338"/>
            <a:ext cx="85756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z="4200" b="1" dirty="0" err="1" smtClean="0">
                <a:solidFill>
                  <a:srgbClr val="000000"/>
                </a:solidFill>
                <a:latin typeface="Cambria" pitchFamily="18" charset="0"/>
              </a:rPr>
              <a:t>MazeCell</a:t>
            </a:r>
            <a:endParaRPr lang="en-US" altLang="en-US" sz="4200" dirty="0" smtClean="0">
              <a:solidFill>
                <a:srgbClr val="000000"/>
              </a:solidFill>
              <a:latin typeface="Cambria" pitchFamily="18" charset="0"/>
            </a:endParaRPr>
          </a:p>
        </p:txBody>
      </p:sp>
      <p:sp>
        <p:nvSpPr>
          <p:cNvPr id="11" name="TextBox 10"/>
          <p:cNvSpPr txBox="1"/>
          <p:nvPr/>
        </p:nvSpPr>
        <p:spPr>
          <a:xfrm>
            <a:off x="5328355" y="1188727"/>
            <a:ext cx="3488619" cy="707886"/>
          </a:xfrm>
          <a:prstGeom prst="rect">
            <a:avLst/>
          </a:prstGeom>
          <a:solidFill>
            <a:srgbClr val="CCECFF"/>
          </a:solidFill>
        </p:spPr>
        <p:txBody>
          <a:bodyPr wrap="square" rtlCol="0">
            <a:spAutoFit/>
          </a:bodyPr>
          <a:lstStyle/>
          <a:p>
            <a:r>
              <a:rPr lang="en-US" sz="2000" dirty="0" smtClean="0">
                <a:latin typeface="Cambria" panose="02040503050406030204" pitchFamily="18" charset="0"/>
              </a:rPr>
              <a:t>Different </a:t>
            </a:r>
            <a:r>
              <a:rPr lang="en-US" sz="2000" u="sng" dirty="0" smtClean="0">
                <a:latin typeface="Cambria" panose="02040503050406030204" pitchFamily="18" charset="0"/>
              </a:rPr>
              <a:t>characters</a:t>
            </a:r>
            <a:r>
              <a:rPr lang="en-US" sz="2000" dirty="0" smtClean="0">
                <a:latin typeface="Cambria" panose="02040503050406030204" pitchFamily="18" charset="0"/>
              </a:rPr>
              <a:t> represent different </a:t>
            </a:r>
            <a:r>
              <a:rPr lang="en-US" sz="2000" b="1" i="1" dirty="0" smtClean="0">
                <a:latin typeface="Cambria" panose="02040503050406030204" pitchFamily="18" charset="0"/>
              </a:rPr>
              <a:t>cell contents</a:t>
            </a:r>
            <a:endParaRPr lang="en-US" sz="2000" b="1" i="1" dirty="0">
              <a:latin typeface="Cambria" panose="02040503050406030204" pitchFamily="18" charset="0"/>
            </a:endParaRPr>
          </a:p>
        </p:txBody>
      </p:sp>
      <p:sp>
        <p:nvSpPr>
          <p:cNvPr id="15" name="Rectangle 14"/>
          <p:cNvSpPr/>
          <p:nvPr/>
        </p:nvSpPr>
        <p:spPr bwMode="auto">
          <a:xfrm>
            <a:off x="3493911" y="3962395"/>
            <a:ext cx="135466" cy="146755"/>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
        <p:nvSpPr>
          <p:cNvPr id="4" name="Down Arrow 3"/>
          <p:cNvSpPr/>
          <p:nvPr/>
        </p:nvSpPr>
        <p:spPr bwMode="auto">
          <a:xfrm rot="5400000">
            <a:off x="7800622" y="3061212"/>
            <a:ext cx="654755" cy="767645"/>
          </a:xfrm>
          <a:prstGeom prst="downArrow">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
        <p:nvSpPr>
          <p:cNvPr id="5" name="TextBox 4"/>
          <p:cNvSpPr txBox="1"/>
          <p:nvPr/>
        </p:nvSpPr>
        <p:spPr>
          <a:xfrm>
            <a:off x="5177705" y="4050221"/>
            <a:ext cx="3424427" cy="338554"/>
          </a:xfrm>
          <a:prstGeom prst="rect">
            <a:avLst/>
          </a:prstGeom>
          <a:noFill/>
        </p:spPr>
        <p:txBody>
          <a:bodyPr wrap="square" rtlCol="0">
            <a:spAutoFit/>
          </a:bodyPr>
          <a:lstStyle/>
          <a:p>
            <a:r>
              <a:rPr lang="en-US" dirty="0" smtClean="0">
                <a:latin typeface="Cambria" panose="02040503050406030204" pitchFamily="18" charset="0"/>
              </a:rPr>
              <a:t>many methods already written:</a:t>
            </a:r>
            <a:endParaRPr lang="en-US" dirty="0">
              <a:latin typeface="Cambria" panose="020405030504060302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1195" y="4577644"/>
            <a:ext cx="3453345" cy="880534"/>
          </a:xfrm>
          <a:prstGeom prst="rect">
            <a:avLst/>
          </a:prstGeom>
        </p:spPr>
      </p:pic>
      <p:sp>
        <p:nvSpPr>
          <p:cNvPr id="17" name="TextBox 16"/>
          <p:cNvSpPr txBox="1"/>
          <p:nvPr/>
        </p:nvSpPr>
        <p:spPr>
          <a:xfrm>
            <a:off x="8127999" y="3152646"/>
            <a:ext cx="948266" cy="584775"/>
          </a:xfrm>
          <a:prstGeom prst="rect">
            <a:avLst/>
          </a:prstGeom>
          <a:noFill/>
        </p:spPr>
        <p:txBody>
          <a:bodyPr wrap="square" rtlCol="0">
            <a:spAutoFit/>
          </a:bodyPr>
          <a:lstStyle/>
          <a:p>
            <a:r>
              <a:rPr lang="en-US" dirty="0" smtClean="0">
                <a:latin typeface="Cambria" panose="02040503050406030204" pitchFamily="18" charset="0"/>
              </a:rPr>
              <a:t>data for the AI…</a:t>
            </a:r>
            <a:endParaRPr lang="en-US" dirty="0">
              <a:latin typeface="Cambria" panose="02040503050406030204" pitchFamily="18" charset="0"/>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6313"/>
          <a:stretch/>
        </p:blipFill>
        <p:spPr>
          <a:xfrm>
            <a:off x="4891195" y="5586896"/>
            <a:ext cx="4027026" cy="930143"/>
          </a:xfrm>
          <a:prstGeom prst="rect">
            <a:avLst/>
          </a:prstGeom>
        </p:spPr>
      </p:pic>
    </p:spTree>
    <p:extLst>
      <p:ext uri="{BB962C8B-B14F-4D97-AF65-F5344CB8AC3E}">
        <p14:creationId xmlns:p14="http://schemas.microsoft.com/office/powerpoint/2010/main" val="469863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1"/>
          <p:cNvSpPr txBox="1">
            <a:spLocks noChangeArrowheads="1"/>
          </p:cNvSpPr>
          <p:nvPr/>
        </p:nvSpPr>
        <p:spPr bwMode="auto">
          <a:xfrm>
            <a:off x="1868488" y="5791200"/>
            <a:ext cx="5048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smtClean="0">
                <a:solidFill>
                  <a:srgbClr val="000000"/>
                </a:solidFill>
                <a:latin typeface="Cambria" pitchFamily="18" charset="0"/>
                <a:ea typeface="MS PGothic" pitchFamily="34" charset="-128"/>
              </a:rPr>
              <a:t>What should be the model (data and datatypes) for spamCells and pedeCells?</a:t>
            </a:r>
          </a:p>
        </p:txBody>
      </p:sp>
      <p:pic>
        <p:nvPicPr>
          <p:cNvPr id="3075" name="Picture 22" descr="Picture 1"/>
          <p:cNvPicPr>
            <a:picLocks noChangeAspect="1" noChangeArrowheads="1"/>
          </p:cNvPicPr>
          <p:nvPr/>
        </p:nvPicPr>
        <p:blipFill>
          <a:blip r:embed="rId3">
            <a:extLst>
              <a:ext uri="{28A0092B-C50C-407E-A947-70E740481C1C}">
                <a14:useLocalDpi xmlns:a14="http://schemas.microsoft.com/office/drawing/2010/main" val="0"/>
              </a:ext>
            </a:extLst>
          </a:blip>
          <a:srcRect l="7811" t="22884" r="47926" b="52553"/>
          <a:stretch>
            <a:fillRect/>
          </a:stretch>
        </p:blipFill>
        <p:spPr bwMode="auto">
          <a:xfrm>
            <a:off x="1554163" y="1782763"/>
            <a:ext cx="579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23"/>
          <p:cNvSpPr txBox="1">
            <a:spLocks noChangeArrowheads="1"/>
          </p:cNvSpPr>
          <p:nvPr/>
        </p:nvSpPr>
        <p:spPr bwMode="auto">
          <a:xfrm>
            <a:off x="5710238" y="26606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S</a:t>
            </a:r>
          </a:p>
        </p:txBody>
      </p:sp>
      <p:sp>
        <p:nvSpPr>
          <p:cNvPr id="3077" name="Text Box 24"/>
          <p:cNvSpPr txBox="1">
            <a:spLocks noChangeArrowheads="1"/>
          </p:cNvSpPr>
          <p:nvPr/>
        </p:nvSpPr>
        <p:spPr bwMode="auto">
          <a:xfrm>
            <a:off x="547846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078" name="Text Box 25"/>
          <p:cNvSpPr txBox="1">
            <a:spLocks noChangeArrowheads="1"/>
          </p:cNvSpPr>
          <p:nvPr/>
        </p:nvSpPr>
        <p:spPr bwMode="auto">
          <a:xfrm>
            <a:off x="526891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079" name="Text Box 26"/>
          <p:cNvSpPr txBox="1">
            <a:spLocks noChangeArrowheads="1"/>
          </p:cNvSpPr>
          <p:nvPr/>
        </p:nvSpPr>
        <p:spPr bwMode="auto">
          <a:xfrm>
            <a:off x="5049838"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080" name="Text Box 27"/>
          <p:cNvSpPr txBox="1">
            <a:spLocks noChangeArrowheads="1"/>
          </p:cNvSpPr>
          <p:nvPr/>
        </p:nvSpPr>
        <p:spPr bwMode="auto">
          <a:xfrm>
            <a:off x="5043488" y="24415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081" name="Text Box 28"/>
          <p:cNvSpPr txBox="1">
            <a:spLocks noChangeArrowheads="1"/>
          </p:cNvSpPr>
          <p:nvPr/>
        </p:nvSpPr>
        <p:spPr bwMode="auto">
          <a:xfrm>
            <a:off x="4821238"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082" name="Text Box 29"/>
          <p:cNvSpPr txBox="1">
            <a:spLocks noChangeArrowheads="1"/>
          </p:cNvSpPr>
          <p:nvPr/>
        </p:nvSpPr>
        <p:spPr bwMode="auto">
          <a:xfrm>
            <a:off x="460216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083" name="Text Box 30"/>
          <p:cNvSpPr txBox="1">
            <a:spLocks noChangeArrowheads="1"/>
          </p:cNvSpPr>
          <p:nvPr/>
        </p:nvSpPr>
        <p:spPr bwMode="auto">
          <a:xfrm>
            <a:off x="4383088"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084" name="Text Box 31"/>
          <p:cNvSpPr txBox="1">
            <a:spLocks noChangeArrowheads="1"/>
          </p:cNvSpPr>
          <p:nvPr/>
        </p:nvSpPr>
        <p:spPr bwMode="auto">
          <a:xfrm>
            <a:off x="4173538" y="24415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085" name="Text Box 32"/>
          <p:cNvSpPr txBox="1">
            <a:spLocks noChangeArrowheads="1"/>
          </p:cNvSpPr>
          <p:nvPr/>
        </p:nvSpPr>
        <p:spPr bwMode="auto">
          <a:xfrm>
            <a:off x="394176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086" name="Text Box 33"/>
          <p:cNvSpPr txBox="1">
            <a:spLocks noChangeArrowheads="1"/>
          </p:cNvSpPr>
          <p:nvPr/>
        </p:nvSpPr>
        <p:spPr bwMode="auto">
          <a:xfrm>
            <a:off x="373221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087" name="Text Box 34"/>
          <p:cNvSpPr txBox="1">
            <a:spLocks noChangeArrowheads="1"/>
          </p:cNvSpPr>
          <p:nvPr/>
        </p:nvSpPr>
        <p:spPr bwMode="auto">
          <a:xfrm>
            <a:off x="637381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D</a:t>
            </a:r>
          </a:p>
        </p:txBody>
      </p:sp>
      <p:sp>
        <p:nvSpPr>
          <p:cNvPr id="3088" name="Text Box 35"/>
          <p:cNvSpPr txBox="1">
            <a:spLocks noChangeArrowheads="1"/>
          </p:cNvSpPr>
          <p:nvPr/>
        </p:nvSpPr>
        <p:spPr bwMode="auto">
          <a:xfrm>
            <a:off x="616426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D</a:t>
            </a:r>
          </a:p>
        </p:txBody>
      </p:sp>
      <p:sp>
        <p:nvSpPr>
          <p:cNvPr id="3089" name="Text Box 36"/>
          <p:cNvSpPr txBox="1">
            <a:spLocks noChangeArrowheads="1"/>
          </p:cNvSpPr>
          <p:nvPr/>
        </p:nvSpPr>
        <p:spPr bwMode="auto">
          <a:xfrm>
            <a:off x="5716588"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D</a:t>
            </a:r>
          </a:p>
        </p:txBody>
      </p:sp>
      <p:sp>
        <p:nvSpPr>
          <p:cNvPr id="3090" name="Text Box 37"/>
          <p:cNvSpPr txBox="1">
            <a:spLocks noChangeArrowheads="1"/>
          </p:cNvSpPr>
          <p:nvPr/>
        </p:nvSpPr>
        <p:spPr bwMode="auto">
          <a:xfrm>
            <a:off x="4621213" y="33083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D</a:t>
            </a:r>
          </a:p>
        </p:txBody>
      </p:sp>
      <p:sp>
        <p:nvSpPr>
          <p:cNvPr id="3091" name="Text Box 38"/>
          <p:cNvSpPr txBox="1">
            <a:spLocks noChangeArrowheads="1"/>
          </p:cNvSpPr>
          <p:nvPr/>
        </p:nvSpPr>
        <p:spPr bwMode="auto">
          <a:xfrm>
            <a:off x="7040563" y="33258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D</a:t>
            </a:r>
          </a:p>
        </p:txBody>
      </p:sp>
      <p:sp>
        <p:nvSpPr>
          <p:cNvPr id="3092" name="Text Box 39"/>
          <p:cNvSpPr txBox="1">
            <a:spLocks noChangeArrowheads="1"/>
          </p:cNvSpPr>
          <p:nvPr/>
        </p:nvSpPr>
        <p:spPr bwMode="auto">
          <a:xfrm>
            <a:off x="70024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093" name="Text Box 40"/>
          <p:cNvSpPr txBox="1">
            <a:spLocks noChangeArrowheads="1"/>
          </p:cNvSpPr>
          <p:nvPr/>
        </p:nvSpPr>
        <p:spPr bwMode="auto">
          <a:xfrm>
            <a:off x="67849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094" name="Text Box 41"/>
          <p:cNvSpPr txBox="1">
            <a:spLocks noChangeArrowheads="1"/>
          </p:cNvSpPr>
          <p:nvPr/>
        </p:nvSpPr>
        <p:spPr bwMode="auto">
          <a:xfrm>
            <a:off x="65659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095" name="Text Box 42"/>
          <p:cNvSpPr txBox="1">
            <a:spLocks noChangeArrowheads="1"/>
          </p:cNvSpPr>
          <p:nvPr/>
        </p:nvSpPr>
        <p:spPr bwMode="auto">
          <a:xfrm>
            <a:off x="63468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096" name="Text Box 43"/>
          <p:cNvSpPr txBox="1">
            <a:spLocks noChangeArrowheads="1"/>
          </p:cNvSpPr>
          <p:nvPr/>
        </p:nvSpPr>
        <p:spPr bwMode="auto">
          <a:xfrm>
            <a:off x="61277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097" name="Text Box 44"/>
          <p:cNvSpPr txBox="1">
            <a:spLocks noChangeArrowheads="1"/>
          </p:cNvSpPr>
          <p:nvPr/>
        </p:nvSpPr>
        <p:spPr bwMode="auto">
          <a:xfrm>
            <a:off x="59102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098" name="Text Box 45"/>
          <p:cNvSpPr txBox="1">
            <a:spLocks noChangeArrowheads="1"/>
          </p:cNvSpPr>
          <p:nvPr/>
        </p:nvSpPr>
        <p:spPr bwMode="auto">
          <a:xfrm>
            <a:off x="56911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099" name="Text Box 46"/>
          <p:cNvSpPr txBox="1">
            <a:spLocks noChangeArrowheads="1"/>
          </p:cNvSpPr>
          <p:nvPr/>
        </p:nvSpPr>
        <p:spPr bwMode="auto">
          <a:xfrm>
            <a:off x="54721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00" name="Text Box 47"/>
          <p:cNvSpPr txBox="1">
            <a:spLocks noChangeArrowheads="1"/>
          </p:cNvSpPr>
          <p:nvPr/>
        </p:nvSpPr>
        <p:spPr bwMode="auto">
          <a:xfrm>
            <a:off x="52530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01" name="Text Box 48"/>
          <p:cNvSpPr txBox="1">
            <a:spLocks noChangeArrowheads="1"/>
          </p:cNvSpPr>
          <p:nvPr/>
        </p:nvSpPr>
        <p:spPr bwMode="auto">
          <a:xfrm>
            <a:off x="50355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02" name="Text Box 49"/>
          <p:cNvSpPr txBox="1">
            <a:spLocks noChangeArrowheads="1"/>
          </p:cNvSpPr>
          <p:nvPr/>
        </p:nvSpPr>
        <p:spPr bwMode="auto">
          <a:xfrm>
            <a:off x="48164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03" name="Text Box 50"/>
          <p:cNvSpPr txBox="1">
            <a:spLocks noChangeArrowheads="1"/>
          </p:cNvSpPr>
          <p:nvPr/>
        </p:nvSpPr>
        <p:spPr bwMode="auto">
          <a:xfrm>
            <a:off x="45974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04" name="Text Box 51"/>
          <p:cNvSpPr txBox="1">
            <a:spLocks noChangeArrowheads="1"/>
          </p:cNvSpPr>
          <p:nvPr/>
        </p:nvSpPr>
        <p:spPr bwMode="auto">
          <a:xfrm>
            <a:off x="43783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05" name="Text Box 52"/>
          <p:cNvSpPr txBox="1">
            <a:spLocks noChangeArrowheads="1"/>
          </p:cNvSpPr>
          <p:nvPr/>
        </p:nvSpPr>
        <p:spPr bwMode="auto">
          <a:xfrm>
            <a:off x="41608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06" name="Text Box 53"/>
          <p:cNvSpPr txBox="1">
            <a:spLocks noChangeArrowheads="1"/>
          </p:cNvSpPr>
          <p:nvPr/>
        </p:nvSpPr>
        <p:spPr bwMode="auto">
          <a:xfrm>
            <a:off x="39417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07" name="Text Box 54"/>
          <p:cNvSpPr txBox="1">
            <a:spLocks noChangeArrowheads="1"/>
          </p:cNvSpPr>
          <p:nvPr/>
        </p:nvSpPr>
        <p:spPr bwMode="auto">
          <a:xfrm>
            <a:off x="37226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08" name="Text Box 55"/>
          <p:cNvSpPr txBox="1">
            <a:spLocks noChangeArrowheads="1"/>
          </p:cNvSpPr>
          <p:nvPr/>
        </p:nvSpPr>
        <p:spPr bwMode="auto">
          <a:xfrm>
            <a:off x="35036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09" name="Text Box 56"/>
          <p:cNvSpPr txBox="1">
            <a:spLocks noChangeArrowheads="1"/>
          </p:cNvSpPr>
          <p:nvPr/>
        </p:nvSpPr>
        <p:spPr bwMode="auto">
          <a:xfrm>
            <a:off x="32861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10" name="Text Box 57"/>
          <p:cNvSpPr txBox="1">
            <a:spLocks noChangeArrowheads="1"/>
          </p:cNvSpPr>
          <p:nvPr/>
        </p:nvSpPr>
        <p:spPr bwMode="auto">
          <a:xfrm>
            <a:off x="30670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11" name="Text Box 58"/>
          <p:cNvSpPr txBox="1">
            <a:spLocks noChangeArrowheads="1"/>
          </p:cNvSpPr>
          <p:nvPr/>
        </p:nvSpPr>
        <p:spPr bwMode="auto">
          <a:xfrm>
            <a:off x="28479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12" name="Text Box 59"/>
          <p:cNvSpPr txBox="1">
            <a:spLocks noChangeArrowheads="1"/>
          </p:cNvSpPr>
          <p:nvPr/>
        </p:nvSpPr>
        <p:spPr bwMode="auto">
          <a:xfrm>
            <a:off x="26289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13" name="Text Box 60"/>
          <p:cNvSpPr txBox="1">
            <a:spLocks noChangeArrowheads="1"/>
          </p:cNvSpPr>
          <p:nvPr/>
        </p:nvSpPr>
        <p:spPr bwMode="auto">
          <a:xfrm>
            <a:off x="24114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14" name="Text Box 61"/>
          <p:cNvSpPr txBox="1">
            <a:spLocks noChangeArrowheads="1"/>
          </p:cNvSpPr>
          <p:nvPr/>
        </p:nvSpPr>
        <p:spPr bwMode="auto">
          <a:xfrm>
            <a:off x="21923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15" name="Text Box 62"/>
          <p:cNvSpPr txBox="1">
            <a:spLocks noChangeArrowheads="1"/>
          </p:cNvSpPr>
          <p:nvPr/>
        </p:nvSpPr>
        <p:spPr bwMode="auto">
          <a:xfrm>
            <a:off x="19732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16" name="Text Box 63"/>
          <p:cNvSpPr txBox="1">
            <a:spLocks noChangeArrowheads="1"/>
          </p:cNvSpPr>
          <p:nvPr/>
        </p:nvSpPr>
        <p:spPr bwMode="auto">
          <a:xfrm>
            <a:off x="17541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17" name="Text Box 64"/>
          <p:cNvSpPr txBox="1">
            <a:spLocks noChangeArrowheads="1"/>
          </p:cNvSpPr>
          <p:nvPr/>
        </p:nvSpPr>
        <p:spPr bwMode="auto">
          <a:xfrm>
            <a:off x="1525588" y="17938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18" name="Text Box 65"/>
          <p:cNvSpPr txBox="1">
            <a:spLocks noChangeArrowheads="1"/>
          </p:cNvSpPr>
          <p:nvPr/>
        </p:nvSpPr>
        <p:spPr bwMode="auto">
          <a:xfrm>
            <a:off x="1525588" y="20129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19" name="Text Box 66"/>
          <p:cNvSpPr txBox="1">
            <a:spLocks noChangeArrowheads="1"/>
          </p:cNvSpPr>
          <p:nvPr/>
        </p:nvSpPr>
        <p:spPr bwMode="auto">
          <a:xfrm>
            <a:off x="1525588" y="22304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20" name="Text Box 67"/>
          <p:cNvSpPr txBox="1">
            <a:spLocks noChangeArrowheads="1"/>
          </p:cNvSpPr>
          <p:nvPr/>
        </p:nvSpPr>
        <p:spPr bwMode="auto">
          <a:xfrm>
            <a:off x="1525588" y="24479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21" name="Text Box 68"/>
          <p:cNvSpPr txBox="1">
            <a:spLocks noChangeArrowheads="1"/>
          </p:cNvSpPr>
          <p:nvPr/>
        </p:nvSpPr>
        <p:spPr bwMode="auto">
          <a:xfrm>
            <a:off x="1525588" y="26670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22" name="Text Box 69"/>
          <p:cNvSpPr txBox="1">
            <a:spLocks noChangeArrowheads="1"/>
          </p:cNvSpPr>
          <p:nvPr/>
        </p:nvSpPr>
        <p:spPr bwMode="auto">
          <a:xfrm>
            <a:off x="1525588" y="28844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23" name="Text Box 70"/>
          <p:cNvSpPr txBox="1">
            <a:spLocks noChangeArrowheads="1"/>
          </p:cNvSpPr>
          <p:nvPr/>
        </p:nvSpPr>
        <p:spPr bwMode="auto">
          <a:xfrm>
            <a:off x="1525588" y="31019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24" name="Text Box 71"/>
          <p:cNvSpPr txBox="1">
            <a:spLocks noChangeArrowheads="1"/>
          </p:cNvSpPr>
          <p:nvPr/>
        </p:nvSpPr>
        <p:spPr bwMode="auto">
          <a:xfrm>
            <a:off x="1525588" y="33210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25" name="Text Box 72"/>
          <p:cNvSpPr txBox="1">
            <a:spLocks noChangeArrowheads="1"/>
          </p:cNvSpPr>
          <p:nvPr/>
        </p:nvSpPr>
        <p:spPr bwMode="auto">
          <a:xfrm>
            <a:off x="1525588" y="35385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26" name="Text Box 73"/>
          <p:cNvSpPr txBox="1">
            <a:spLocks noChangeArrowheads="1"/>
          </p:cNvSpPr>
          <p:nvPr/>
        </p:nvSpPr>
        <p:spPr bwMode="auto">
          <a:xfrm>
            <a:off x="1525588" y="37560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3127" name="Text Box 74"/>
          <p:cNvSpPr txBox="1">
            <a:spLocks noChangeArrowheads="1"/>
          </p:cNvSpPr>
          <p:nvPr/>
        </p:nvSpPr>
        <p:spPr bwMode="auto">
          <a:xfrm>
            <a:off x="3725863"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128" name="Text Box 75"/>
          <p:cNvSpPr txBox="1">
            <a:spLocks noChangeArrowheads="1"/>
          </p:cNvSpPr>
          <p:nvPr/>
        </p:nvSpPr>
        <p:spPr bwMode="auto">
          <a:xfrm>
            <a:off x="3516313"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129" name="Text Box 76"/>
          <p:cNvSpPr txBox="1">
            <a:spLocks noChangeArrowheads="1"/>
          </p:cNvSpPr>
          <p:nvPr/>
        </p:nvSpPr>
        <p:spPr bwMode="auto">
          <a:xfrm>
            <a:off x="350678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130" name="Text Box 77"/>
          <p:cNvSpPr txBox="1">
            <a:spLocks noChangeArrowheads="1"/>
          </p:cNvSpPr>
          <p:nvPr/>
        </p:nvSpPr>
        <p:spPr bwMode="auto">
          <a:xfrm>
            <a:off x="329723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131" name="Text Box 78"/>
          <p:cNvSpPr txBox="1">
            <a:spLocks noChangeArrowheads="1"/>
          </p:cNvSpPr>
          <p:nvPr/>
        </p:nvSpPr>
        <p:spPr bwMode="auto">
          <a:xfrm>
            <a:off x="3078163"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132" name="Text Box 79"/>
          <p:cNvSpPr txBox="1">
            <a:spLocks noChangeArrowheads="1"/>
          </p:cNvSpPr>
          <p:nvPr/>
        </p:nvSpPr>
        <p:spPr bwMode="auto">
          <a:xfrm>
            <a:off x="285908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133" name="Text Box 80"/>
          <p:cNvSpPr txBox="1">
            <a:spLocks noChangeArrowheads="1"/>
          </p:cNvSpPr>
          <p:nvPr/>
        </p:nvSpPr>
        <p:spPr bwMode="auto">
          <a:xfrm>
            <a:off x="2859088" y="24304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134" name="Text Box 81"/>
          <p:cNvSpPr txBox="1">
            <a:spLocks noChangeArrowheads="1"/>
          </p:cNvSpPr>
          <p:nvPr/>
        </p:nvSpPr>
        <p:spPr bwMode="auto">
          <a:xfrm>
            <a:off x="2859088" y="22113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135" name="Text Box 82"/>
          <p:cNvSpPr txBox="1">
            <a:spLocks noChangeArrowheads="1"/>
          </p:cNvSpPr>
          <p:nvPr/>
        </p:nvSpPr>
        <p:spPr bwMode="auto">
          <a:xfrm>
            <a:off x="2859088" y="26701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136" name="Text Box 83"/>
          <p:cNvSpPr txBox="1">
            <a:spLocks noChangeArrowheads="1"/>
          </p:cNvSpPr>
          <p:nvPr/>
        </p:nvSpPr>
        <p:spPr bwMode="auto">
          <a:xfrm>
            <a:off x="2859088" y="31083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137" name="Text Box 84"/>
          <p:cNvSpPr txBox="1">
            <a:spLocks noChangeArrowheads="1"/>
          </p:cNvSpPr>
          <p:nvPr/>
        </p:nvSpPr>
        <p:spPr bwMode="auto">
          <a:xfrm>
            <a:off x="2859088" y="28892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138" name="Text Box 85"/>
          <p:cNvSpPr txBox="1">
            <a:spLocks noChangeArrowheads="1"/>
          </p:cNvSpPr>
          <p:nvPr/>
        </p:nvSpPr>
        <p:spPr bwMode="auto">
          <a:xfrm>
            <a:off x="2859088" y="33162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139" name="Text Box 86"/>
          <p:cNvSpPr txBox="1">
            <a:spLocks noChangeArrowheads="1"/>
          </p:cNvSpPr>
          <p:nvPr/>
        </p:nvSpPr>
        <p:spPr bwMode="auto">
          <a:xfrm>
            <a:off x="2859088" y="37544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140" name="Text Box 87"/>
          <p:cNvSpPr txBox="1">
            <a:spLocks noChangeArrowheads="1"/>
          </p:cNvSpPr>
          <p:nvPr/>
        </p:nvSpPr>
        <p:spPr bwMode="auto">
          <a:xfrm>
            <a:off x="2859088" y="35353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3141" name="Text Box 88"/>
          <p:cNvSpPr txBox="1">
            <a:spLocks noChangeArrowheads="1"/>
          </p:cNvSpPr>
          <p:nvPr/>
        </p:nvSpPr>
        <p:spPr bwMode="auto">
          <a:xfrm>
            <a:off x="197644" y="210608"/>
            <a:ext cx="8008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3600" dirty="0" smtClean="0">
                <a:solidFill>
                  <a:srgbClr val="000000"/>
                </a:solidFill>
                <a:latin typeface="Cambria" panose="02040503050406030204" pitchFamily="18" charset="0"/>
                <a:ea typeface="MS PGothic" pitchFamily="34" charset="-128"/>
              </a:rPr>
              <a:t>Handling spam </a:t>
            </a:r>
            <a:r>
              <a:rPr lang="en-US" altLang="en-US" sz="3600" dirty="0" smtClean="0">
                <a:solidFill>
                  <a:srgbClr val="000000"/>
                </a:solidFill>
                <a:latin typeface="Cambria" panose="02040503050406030204" pitchFamily="18" charset="0"/>
                <a:ea typeface="MS PGothic" pitchFamily="34" charset="-128"/>
              </a:rPr>
              <a:t>and </a:t>
            </a:r>
            <a:r>
              <a:rPr lang="en-US" altLang="en-US" sz="3600" dirty="0" smtClean="0">
                <a:solidFill>
                  <a:srgbClr val="000000"/>
                </a:solidFill>
                <a:latin typeface="Cambria" panose="02040503050406030204" pitchFamily="18" charset="0"/>
                <a:ea typeface="MS PGothic" pitchFamily="34" charset="-128"/>
              </a:rPr>
              <a:t>the "</a:t>
            </a:r>
            <a:r>
              <a:rPr lang="en-US" altLang="en-US" sz="3600" dirty="0" err="1" smtClean="0">
                <a:solidFill>
                  <a:srgbClr val="000000"/>
                </a:solidFill>
                <a:latin typeface="Cambria" panose="02040503050406030204" pitchFamily="18" charset="0"/>
                <a:ea typeface="MS PGothic" pitchFamily="34" charset="-128"/>
              </a:rPr>
              <a:t>pede</a:t>
            </a:r>
            <a:r>
              <a:rPr lang="en-US" altLang="en-US" sz="3600" dirty="0" smtClean="0">
                <a:solidFill>
                  <a:srgbClr val="000000"/>
                </a:solidFill>
                <a:latin typeface="Cambria" panose="02040503050406030204" pitchFamily="18" charset="0"/>
                <a:ea typeface="MS PGothic" pitchFamily="34" charset="-128"/>
              </a:rPr>
              <a:t>" …</a:t>
            </a:r>
            <a:endParaRPr lang="en-US" altLang="en-US" sz="3600" dirty="0" smtClean="0">
              <a:solidFill>
                <a:srgbClr val="000000"/>
              </a:solidFill>
              <a:latin typeface="Cambria" panose="02040503050406030204" pitchFamily="18" charset="0"/>
              <a:ea typeface="MS PGothic" pitchFamily="34" charset="-128"/>
            </a:endParaRPr>
          </a:p>
        </p:txBody>
      </p:sp>
    </p:spTree>
    <p:extLst>
      <p:ext uri="{BB962C8B-B14F-4D97-AF65-F5344CB8AC3E}">
        <p14:creationId xmlns:p14="http://schemas.microsoft.com/office/powerpoint/2010/main" val="617666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2" descr="Picture 1"/>
          <p:cNvPicPr>
            <a:picLocks noChangeAspect="1" noChangeArrowheads="1"/>
          </p:cNvPicPr>
          <p:nvPr/>
        </p:nvPicPr>
        <p:blipFill>
          <a:blip r:embed="rId3">
            <a:extLst>
              <a:ext uri="{28A0092B-C50C-407E-A947-70E740481C1C}">
                <a14:useLocalDpi xmlns:a14="http://schemas.microsoft.com/office/drawing/2010/main" val="0"/>
              </a:ext>
            </a:extLst>
          </a:blip>
          <a:srcRect l="7811" t="22884" r="47926" b="52553"/>
          <a:stretch>
            <a:fillRect/>
          </a:stretch>
        </p:blipFill>
        <p:spPr bwMode="auto">
          <a:xfrm>
            <a:off x="1554163" y="1782763"/>
            <a:ext cx="579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3"/>
          <p:cNvSpPr txBox="1">
            <a:spLocks noChangeArrowheads="1"/>
          </p:cNvSpPr>
          <p:nvPr/>
        </p:nvSpPr>
        <p:spPr bwMode="auto">
          <a:xfrm>
            <a:off x="5710238" y="26606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S</a:t>
            </a:r>
          </a:p>
        </p:txBody>
      </p:sp>
      <p:sp>
        <p:nvSpPr>
          <p:cNvPr id="4100" name="Text Box 24"/>
          <p:cNvSpPr txBox="1">
            <a:spLocks noChangeArrowheads="1"/>
          </p:cNvSpPr>
          <p:nvPr/>
        </p:nvSpPr>
        <p:spPr bwMode="auto">
          <a:xfrm>
            <a:off x="547846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01" name="Text Box 25"/>
          <p:cNvSpPr txBox="1">
            <a:spLocks noChangeArrowheads="1"/>
          </p:cNvSpPr>
          <p:nvPr/>
        </p:nvSpPr>
        <p:spPr bwMode="auto">
          <a:xfrm>
            <a:off x="526891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02" name="Text Box 26"/>
          <p:cNvSpPr txBox="1">
            <a:spLocks noChangeArrowheads="1"/>
          </p:cNvSpPr>
          <p:nvPr/>
        </p:nvSpPr>
        <p:spPr bwMode="auto">
          <a:xfrm>
            <a:off x="5049838"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03" name="Text Box 27"/>
          <p:cNvSpPr txBox="1">
            <a:spLocks noChangeArrowheads="1"/>
          </p:cNvSpPr>
          <p:nvPr/>
        </p:nvSpPr>
        <p:spPr bwMode="auto">
          <a:xfrm>
            <a:off x="5043488" y="24415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04" name="Text Box 28"/>
          <p:cNvSpPr txBox="1">
            <a:spLocks noChangeArrowheads="1"/>
          </p:cNvSpPr>
          <p:nvPr/>
        </p:nvSpPr>
        <p:spPr bwMode="auto">
          <a:xfrm>
            <a:off x="4821238"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05" name="Text Box 29"/>
          <p:cNvSpPr txBox="1">
            <a:spLocks noChangeArrowheads="1"/>
          </p:cNvSpPr>
          <p:nvPr/>
        </p:nvSpPr>
        <p:spPr bwMode="auto">
          <a:xfrm>
            <a:off x="460216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06" name="Text Box 30"/>
          <p:cNvSpPr txBox="1">
            <a:spLocks noChangeArrowheads="1"/>
          </p:cNvSpPr>
          <p:nvPr/>
        </p:nvSpPr>
        <p:spPr bwMode="auto">
          <a:xfrm>
            <a:off x="4383088"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07" name="Text Box 31"/>
          <p:cNvSpPr txBox="1">
            <a:spLocks noChangeArrowheads="1"/>
          </p:cNvSpPr>
          <p:nvPr/>
        </p:nvSpPr>
        <p:spPr bwMode="auto">
          <a:xfrm>
            <a:off x="4173538" y="24415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08" name="Text Box 32"/>
          <p:cNvSpPr txBox="1">
            <a:spLocks noChangeArrowheads="1"/>
          </p:cNvSpPr>
          <p:nvPr/>
        </p:nvSpPr>
        <p:spPr bwMode="auto">
          <a:xfrm>
            <a:off x="394176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09" name="Text Box 33"/>
          <p:cNvSpPr txBox="1">
            <a:spLocks noChangeArrowheads="1"/>
          </p:cNvSpPr>
          <p:nvPr/>
        </p:nvSpPr>
        <p:spPr bwMode="auto">
          <a:xfrm>
            <a:off x="373221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10" name="Text Box 34"/>
          <p:cNvSpPr txBox="1">
            <a:spLocks noChangeArrowheads="1"/>
          </p:cNvSpPr>
          <p:nvPr/>
        </p:nvSpPr>
        <p:spPr bwMode="auto">
          <a:xfrm>
            <a:off x="637381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D</a:t>
            </a:r>
          </a:p>
        </p:txBody>
      </p:sp>
      <p:sp>
        <p:nvSpPr>
          <p:cNvPr id="4111" name="Text Box 35"/>
          <p:cNvSpPr txBox="1">
            <a:spLocks noChangeArrowheads="1"/>
          </p:cNvSpPr>
          <p:nvPr/>
        </p:nvSpPr>
        <p:spPr bwMode="auto">
          <a:xfrm>
            <a:off x="616426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D</a:t>
            </a:r>
          </a:p>
        </p:txBody>
      </p:sp>
      <p:sp>
        <p:nvSpPr>
          <p:cNvPr id="4112" name="Text Box 36"/>
          <p:cNvSpPr txBox="1">
            <a:spLocks noChangeArrowheads="1"/>
          </p:cNvSpPr>
          <p:nvPr/>
        </p:nvSpPr>
        <p:spPr bwMode="auto">
          <a:xfrm>
            <a:off x="5716588"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D</a:t>
            </a:r>
          </a:p>
        </p:txBody>
      </p:sp>
      <p:sp>
        <p:nvSpPr>
          <p:cNvPr id="4113" name="Text Box 37"/>
          <p:cNvSpPr txBox="1">
            <a:spLocks noChangeArrowheads="1"/>
          </p:cNvSpPr>
          <p:nvPr/>
        </p:nvSpPr>
        <p:spPr bwMode="auto">
          <a:xfrm>
            <a:off x="4621213" y="33083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D</a:t>
            </a:r>
          </a:p>
        </p:txBody>
      </p:sp>
      <p:sp>
        <p:nvSpPr>
          <p:cNvPr id="4114" name="Text Box 38"/>
          <p:cNvSpPr txBox="1">
            <a:spLocks noChangeArrowheads="1"/>
          </p:cNvSpPr>
          <p:nvPr/>
        </p:nvSpPr>
        <p:spPr bwMode="auto">
          <a:xfrm>
            <a:off x="7040563" y="33258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D</a:t>
            </a:r>
          </a:p>
        </p:txBody>
      </p:sp>
      <p:sp>
        <p:nvSpPr>
          <p:cNvPr id="4115" name="Text Box 39"/>
          <p:cNvSpPr txBox="1">
            <a:spLocks noChangeArrowheads="1"/>
          </p:cNvSpPr>
          <p:nvPr/>
        </p:nvSpPr>
        <p:spPr bwMode="auto">
          <a:xfrm>
            <a:off x="70024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16" name="Text Box 40"/>
          <p:cNvSpPr txBox="1">
            <a:spLocks noChangeArrowheads="1"/>
          </p:cNvSpPr>
          <p:nvPr/>
        </p:nvSpPr>
        <p:spPr bwMode="auto">
          <a:xfrm>
            <a:off x="67849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17" name="Text Box 41"/>
          <p:cNvSpPr txBox="1">
            <a:spLocks noChangeArrowheads="1"/>
          </p:cNvSpPr>
          <p:nvPr/>
        </p:nvSpPr>
        <p:spPr bwMode="auto">
          <a:xfrm>
            <a:off x="65659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18" name="Text Box 42"/>
          <p:cNvSpPr txBox="1">
            <a:spLocks noChangeArrowheads="1"/>
          </p:cNvSpPr>
          <p:nvPr/>
        </p:nvSpPr>
        <p:spPr bwMode="auto">
          <a:xfrm>
            <a:off x="63468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19" name="Text Box 43"/>
          <p:cNvSpPr txBox="1">
            <a:spLocks noChangeArrowheads="1"/>
          </p:cNvSpPr>
          <p:nvPr/>
        </p:nvSpPr>
        <p:spPr bwMode="auto">
          <a:xfrm>
            <a:off x="61277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0" name="Text Box 44"/>
          <p:cNvSpPr txBox="1">
            <a:spLocks noChangeArrowheads="1"/>
          </p:cNvSpPr>
          <p:nvPr/>
        </p:nvSpPr>
        <p:spPr bwMode="auto">
          <a:xfrm>
            <a:off x="59102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1" name="Text Box 45"/>
          <p:cNvSpPr txBox="1">
            <a:spLocks noChangeArrowheads="1"/>
          </p:cNvSpPr>
          <p:nvPr/>
        </p:nvSpPr>
        <p:spPr bwMode="auto">
          <a:xfrm>
            <a:off x="56911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2" name="Text Box 46"/>
          <p:cNvSpPr txBox="1">
            <a:spLocks noChangeArrowheads="1"/>
          </p:cNvSpPr>
          <p:nvPr/>
        </p:nvSpPr>
        <p:spPr bwMode="auto">
          <a:xfrm>
            <a:off x="54721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3" name="Text Box 47"/>
          <p:cNvSpPr txBox="1">
            <a:spLocks noChangeArrowheads="1"/>
          </p:cNvSpPr>
          <p:nvPr/>
        </p:nvSpPr>
        <p:spPr bwMode="auto">
          <a:xfrm>
            <a:off x="52530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4" name="Text Box 48"/>
          <p:cNvSpPr txBox="1">
            <a:spLocks noChangeArrowheads="1"/>
          </p:cNvSpPr>
          <p:nvPr/>
        </p:nvSpPr>
        <p:spPr bwMode="auto">
          <a:xfrm>
            <a:off x="50355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5" name="Text Box 49"/>
          <p:cNvSpPr txBox="1">
            <a:spLocks noChangeArrowheads="1"/>
          </p:cNvSpPr>
          <p:nvPr/>
        </p:nvSpPr>
        <p:spPr bwMode="auto">
          <a:xfrm>
            <a:off x="48164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6" name="Text Box 50"/>
          <p:cNvSpPr txBox="1">
            <a:spLocks noChangeArrowheads="1"/>
          </p:cNvSpPr>
          <p:nvPr/>
        </p:nvSpPr>
        <p:spPr bwMode="auto">
          <a:xfrm>
            <a:off x="45974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7" name="Text Box 51"/>
          <p:cNvSpPr txBox="1">
            <a:spLocks noChangeArrowheads="1"/>
          </p:cNvSpPr>
          <p:nvPr/>
        </p:nvSpPr>
        <p:spPr bwMode="auto">
          <a:xfrm>
            <a:off x="43783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8" name="Text Box 52"/>
          <p:cNvSpPr txBox="1">
            <a:spLocks noChangeArrowheads="1"/>
          </p:cNvSpPr>
          <p:nvPr/>
        </p:nvSpPr>
        <p:spPr bwMode="auto">
          <a:xfrm>
            <a:off x="41608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9" name="Text Box 53"/>
          <p:cNvSpPr txBox="1">
            <a:spLocks noChangeArrowheads="1"/>
          </p:cNvSpPr>
          <p:nvPr/>
        </p:nvSpPr>
        <p:spPr bwMode="auto">
          <a:xfrm>
            <a:off x="39417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0" name="Text Box 54"/>
          <p:cNvSpPr txBox="1">
            <a:spLocks noChangeArrowheads="1"/>
          </p:cNvSpPr>
          <p:nvPr/>
        </p:nvSpPr>
        <p:spPr bwMode="auto">
          <a:xfrm>
            <a:off x="37226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1" name="Text Box 55"/>
          <p:cNvSpPr txBox="1">
            <a:spLocks noChangeArrowheads="1"/>
          </p:cNvSpPr>
          <p:nvPr/>
        </p:nvSpPr>
        <p:spPr bwMode="auto">
          <a:xfrm>
            <a:off x="35036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2" name="Text Box 56"/>
          <p:cNvSpPr txBox="1">
            <a:spLocks noChangeArrowheads="1"/>
          </p:cNvSpPr>
          <p:nvPr/>
        </p:nvSpPr>
        <p:spPr bwMode="auto">
          <a:xfrm>
            <a:off x="32861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3" name="Text Box 57"/>
          <p:cNvSpPr txBox="1">
            <a:spLocks noChangeArrowheads="1"/>
          </p:cNvSpPr>
          <p:nvPr/>
        </p:nvSpPr>
        <p:spPr bwMode="auto">
          <a:xfrm>
            <a:off x="30670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4" name="Text Box 58"/>
          <p:cNvSpPr txBox="1">
            <a:spLocks noChangeArrowheads="1"/>
          </p:cNvSpPr>
          <p:nvPr/>
        </p:nvSpPr>
        <p:spPr bwMode="auto">
          <a:xfrm>
            <a:off x="28479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5" name="Text Box 59"/>
          <p:cNvSpPr txBox="1">
            <a:spLocks noChangeArrowheads="1"/>
          </p:cNvSpPr>
          <p:nvPr/>
        </p:nvSpPr>
        <p:spPr bwMode="auto">
          <a:xfrm>
            <a:off x="26289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6" name="Text Box 60"/>
          <p:cNvSpPr txBox="1">
            <a:spLocks noChangeArrowheads="1"/>
          </p:cNvSpPr>
          <p:nvPr/>
        </p:nvSpPr>
        <p:spPr bwMode="auto">
          <a:xfrm>
            <a:off x="24114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7" name="Text Box 61"/>
          <p:cNvSpPr txBox="1">
            <a:spLocks noChangeArrowheads="1"/>
          </p:cNvSpPr>
          <p:nvPr/>
        </p:nvSpPr>
        <p:spPr bwMode="auto">
          <a:xfrm>
            <a:off x="21923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8" name="Text Box 62"/>
          <p:cNvSpPr txBox="1">
            <a:spLocks noChangeArrowheads="1"/>
          </p:cNvSpPr>
          <p:nvPr/>
        </p:nvSpPr>
        <p:spPr bwMode="auto">
          <a:xfrm>
            <a:off x="19732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9" name="Text Box 63"/>
          <p:cNvSpPr txBox="1">
            <a:spLocks noChangeArrowheads="1"/>
          </p:cNvSpPr>
          <p:nvPr/>
        </p:nvSpPr>
        <p:spPr bwMode="auto">
          <a:xfrm>
            <a:off x="17541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0" name="Text Box 64"/>
          <p:cNvSpPr txBox="1">
            <a:spLocks noChangeArrowheads="1"/>
          </p:cNvSpPr>
          <p:nvPr/>
        </p:nvSpPr>
        <p:spPr bwMode="auto">
          <a:xfrm>
            <a:off x="1525588" y="17938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1" name="Text Box 65"/>
          <p:cNvSpPr txBox="1">
            <a:spLocks noChangeArrowheads="1"/>
          </p:cNvSpPr>
          <p:nvPr/>
        </p:nvSpPr>
        <p:spPr bwMode="auto">
          <a:xfrm>
            <a:off x="1525588" y="20129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2" name="Text Box 66"/>
          <p:cNvSpPr txBox="1">
            <a:spLocks noChangeArrowheads="1"/>
          </p:cNvSpPr>
          <p:nvPr/>
        </p:nvSpPr>
        <p:spPr bwMode="auto">
          <a:xfrm>
            <a:off x="1525588" y="22304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3" name="Text Box 67"/>
          <p:cNvSpPr txBox="1">
            <a:spLocks noChangeArrowheads="1"/>
          </p:cNvSpPr>
          <p:nvPr/>
        </p:nvSpPr>
        <p:spPr bwMode="auto">
          <a:xfrm>
            <a:off x="1525588" y="24479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4" name="Text Box 68"/>
          <p:cNvSpPr txBox="1">
            <a:spLocks noChangeArrowheads="1"/>
          </p:cNvSpPr>
          <p:nvPr/>
        </p:nvSpPr>
        <p:spPr bwMode="auto">
          <a:xfrm>
            <a:off x="1525588" y="26670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5" name="Text Box 69"/>
          <p:cNvSpPr txBox="1">
            <a:spLocks noChangeArrowheads="1"/>
          </p:cNvSpPr>
          <p:nvPr/>
        </p:nvSpPr>
        <p:spPr bwMode="auto">
          <a:xfrm>
            <a:off x="1525588" y="28844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6" name="Text Box 70"/>
          <p:cNvSpPr txBox="1">
            <a:spLocks noChangeArrowheads="1"/>
          </p:cNvSpPr>
          <p:nvPr/>
        </p:nvSpPr>
        <p:spPr bwMode="auto">
          <a:xfrm>
            <a:off x="1525588" y="31019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7" name="Text Box 71"/>
          <p:cNvSpPr txBox="1">
            <a:spLocks noChangeArrowheads="1"/>
          </p:cNvSpPr>
          <p:nvPr/>
        </p:nvSpPr>
        <p:spPr bwMode="auto">
          <a:xfrm>
            <a:off x="1525588" y="33210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8" name="Text Box 72"/>
          <p:cNvSpPr txBox="1">
            <a:spLocks noChangeArrowheads="1"/>
          </p:cNvSpPr>
          <p:nvPr/>
        </p:nvSpPr>
        <p:spPr bwMode="auto">
          <a:xfrm>
            <a:off x="1525588" y="35385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9" name="Text Box 73"/>
          <p:cNvSpPr txBox="1">
            <a:spLocks noChangeArrowheads="1"/>
          </p:cNvSpPr>
          <p:nvPr/>
        </p:nvSpPr>
        <p:spPr bwMode="auto">
          <a:xfrm>
            <a:off x="1525588" y="37560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50" name="Text Box 74"/>
          <p:cNvSpPr txBox="1">
            <a:spLocks noChangeArrowheads="1"/>
          </p:cNvSpPr>
          <p:nvPr/>
        </p:nvSpPr>
        <p:spPr bwMode="auto">
          <a:xfrm>
            <a:off x="3725863"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51" name="Text Box 75"/>
          <p:cNvSpPr txBox="1">
            <a:spLocks noChangeArrowheads="1"/>
          </p:cNvSpPr>
          <p:nvPr/>
        </p:nvSpPr>
        <p:spPr bwMode="auto">
          <a:xfrm>
            <a:off x="3516313"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52" name="Text Box 76"/>
          <p:cNvSpPr txBox="1">
            <a:spLocks noChangeArrowheads="1"/>
          </p:cNvSpPr>
          <p:nvPr/>
        </p:nvSpPr>
        <p:spPr bwMode="auto">
          <a:xfrm>
            <a:off x="350678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53" name="Text Box 77"/>
          <p:cNvSpPr txBox="1">
            <a:spLocks noChangeArrowheads="1"/>
          </p:cNvSpPr>
          <p:nvPr/>
        </p:nvSpPr>
        <p:spPr bwMode="auto">
          <a:xfrm>
            <a:off x="329723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54" name="Text Box 78"/>
          <p:cNvSpPr txBox="1">
            <a:spLocks noChangeArrowheads="1"/>
          </p:cNvSpPr>
          <p:nvPr/>
        </p:nvSpPr>
        <p:spPr bwMode="auto">
          <a:xfrm>
            <a:off x="3078163"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55" name="Text Box 79"/>
          <p:cNvSpPr txBox="1">
            <a:spLocks noChangeArrowheads="1"/>
          </p:cNvSpPr>
          <p:nvPr/>
        </p:nvSpPr>
        <p:spPr bwMode="auto">
          <a:xfrm>
            <a:off x="285908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56" name="Text Box 80"/>
          <p:cNvSpPr txBox="1">
            <a:spLocks noChangeArrowheads="1"/>
          </p:cNvSpPr>
          <p:nvPr/>
        </p:nvSpPr>
        <p:spPr bwMode="auto">
          <a:xfrm>
            <a:off x="2859088" y="24304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57" name="Text Box 81"/>
          <p:cNvSpPr txBox="1">
            <a:spLocks noChangeArrowheads="1"/>
          </p:cNvSpPr>
          <p:nvPr/>
        </p:nvSpPr>
        <p:spPr bwMode="auto">
          <a:xfrm>
            <a:off x="2859088" y="22113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58" name="Text Box 82"/>
          <p:cNvSpPr txBox="1">
            <a:spLocks noChangeArrowheads="1"/>
          </p:cNvSpPr>
          <p:nvPr/>
        </p:nvSpPr>
        <p:spPr bwMode="auto">
          <a:xfrm>
            <a:off x="2859088" y="26701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59" name="Text Box 83"/>
          <p:cNvSpPr txBox="1">
            <a:spLocks noChangeArrowheads="1"/>
          </p:cNvSpPr>
          <p:nvPr/>
        </p:nvSpPr>
        <p:spPr bwMode="auto">
          <a:xfrm>
            <a:off x="2859088" y="31083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60" name="Text Box 84"/>
          <p:cNvSpPr txBox="1">
            <a:spLocks noChangeArrowheads="1"/>
          </p:cNvSpPr>
          <p:nvPr/>
        </p:nvSpPr>
        <p:spPr bwMode="auto">
          <a:xfrm>
            <a:off x="2859088" y="28892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61" name="Text Box 85"/>
          <p:cNvSpPr txBox="1">
            <a:spLocks noChangeArrowheads="1"/>
          </p:cNvSpPr>
          <p:nvPr/>
        </p:nvSpPr>
        <p:spPr bwMode="auto">
          <a:xfrm>
            <a:off x="2859088" y="33162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62" name="Text Box 86"/>
          <p:cNvSpPr txBox="1">
            <a:spLocks noChangeArrowheads="1"/>
          </p:cNvSpPr>
          <p:nvPr/>
        </p:nvSpPr>
        <p:spPr bwMode="auto">
          <a:xfrm>
            <a:off x="2859088" y="37544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63" name="Text Box 87"/>
          <p:cNvSpPr txBox="1">
            <a:spLocks noChangeArrowheads="1"/>
          </p:cNvSpPr>
          <p:nvPr/>
        </p:nvSpPr>
        <p:spPr bwMode="auto">
          <a:xfrm>
            <a:off x="2859088" y="35353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65" name="Rectangle 7"/>
          <p:cNvSpPr>
            <a:spLocks noChangeArrowheads="1"/>
          </p:cNvSpPr>
          <p:nvPr/>
        </p:nvSpPr>
        <p:spPr bwMode="auto">
          <a:xfrm>
            <a:off x="533400" y="503238"/>
            <a:ext cx="7848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lnSpc>
                <a:spcPct val="50000"/>
              </a:lnSpc>
            </a:pPr>
            <a:r>
              <a:rPr lang="en-US" altLang="en-US" sz="2400" b="1" smtClean="0">
                <a:solidFill>
                  <a:srgbClr val="000000"/>
                </a:solidFill>
                <a:latin typeface="Courier New" pitchFamily="1" charset="0"/>
                <a:ea typeface="MS PGothic" pitchFamily="34" charset="-128"/>
              </a:rPr>
              <a:t>LinkedList&lt;</a:t>
            </a:r>
            <a:r>
              <a:rPr lang="en-US" altLang="en-US" sz="2400" b="1" smtClean="0">
                <a:solidFill>
                  <a:srgbClr val="800080"/>
                </a:solidFill>
                <a:latin typeface="Courier New" pitchFamily="1" charset="0"/>
                <a:ea typeface="MS PGothic" pitchFamily="34" charset="-128"/>
              </a:rPr>
              <a:t>MazeCell</a:t>
            </a:r>
            <a:r>
              <a:rPr lang="en-US" altLang="en-US" sz="2400" b="1" smtClean="0">
                <a:solidFill>
                  <a:srgbClr val="000000"/>
                </a:solidFill>
                <a:latin typeface="Courier New" pitchFamily="1" charset="0"/>
                <a:ea typeface="MS PGothic" pitchFamily="34" charset="-128"/>
              </a:rPr>
              <a:t>&gt; spamCells;</a:t>
            </a:r>
          </a:p>
        </p:txBody>
      </p:sp>
      <p:sp>
        <p:nvSpPr>
          <p:cNvPr id="4166" name="Rectangle 7"/>
          <p:cNvSpPr>
            <a:spLocks noChangeArrowheads="1"/>
          </p:cNvSpPr>
          <p:nvPr/>
        </p:nvSpPr>
        <p:spPr bwMode="auto">
          <a:xfrm>
            <a:off x="546100" y="942975"/>
            <a:ext cx="784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lnSpc>
                <a:spcPct val="50000"/>
              </a:lnSpc>
            </a:pPr>
            <a:r>
              <a:rPr lang="en-US" altLang="en-US" sz="2400" b="1" smtClean="0">
                <a:solidFill>
                  <a:srgbClr val="000000"/>
                </a:solidFill>
                <a:latin typeface="Courier New" pitchFamily="1" charset="0"/>
                <a:ea typeface="MS PGothic" pitchFamily="34" charset="-128"/>
              </a:rPr>
              <a:t>LinkedList&lt;</a:t>
            </a:r>
            <a:r>
              <a:rPr lang="en-US" altLang="en-US" sz="2400" b="1" smtClean="0">
                <a:solidFill>
                  <a:srgbClr val="800080"/>
                </a:solidFill>
                <a:latin typeface="Courier New" pitchFamily="1" charset="0"/>
                <a:ea typeface="MS PGothic" pitchFamily="34" charset="-128"/>
              </a:rPr>
              <a:t>MazeCell</a:t>
            </a:r>
            <a:r>
              <a:rPr lang="en-US" altLang="en-US" sz="2400" b="1" smtClean="0">
                <a:solidFill>
                  <a:srgbClr val="000000"/>
                </a:solidFill>
                <a:latin typeface="Courier New" pitchFamily="1" charset="0"/>
                <a:ea typeface="MS PGothic" pitchFamily="34" charset="-128"/>
              </a:rPr>
              <a:t>&gt; pedeCells;</a:t>
            </a:r>
          </a:p>
        </p:txBody>
      </p:sp>
      <p:cxnSp>
        <p:nvCxnSpPr>
          <p:cNvPr id="4167" name="Straight Arrow Connector 2"/>
          <p:cNvCxnSpPr>
            <a:cxnSpLocks noChangeShapeType="1"/>
          </p:cNvCxnSpPr>
          <p:nvPr/>
        </p:nvCxnSpPr>
        <p:spPr bwMode="auto">
          <a:xfrm flipH="1">
            <a:off x="4457700" y="1219200"/>
            <a:ext cx="701675" cy="114776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68" name="Straight Arrow Connector 74"/>
          <p:cNvCxnSpPr>
            <a:cxnSpLocks noChangeShapeType="1"/>
          </p:cNvCxnSpPr>
          <p:nvPr/>
        </p:nvCxnSpPr>
        <p:spPr bwMode="auto">
          <a:xfrm flipH="1">
            <a:off x="4964113" y="1219200"/>
            <a:ext cx="319087" cy="11287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69" name="Straight Arrow Connector 77"/>
          <p:cNvCxnSpPr>
            <a:cxnSpLocks noChangeShapeType="1"/>
          </p:cNvCxnSpPr>
          <p:nvPr/>
        </p:nvCxnSpPr>
        <p:spPr bwMode="auto">
          <a:xfrm>
            <a:off x="6343650" y="620713"/>
            <a:ext cx="847725" cy="2528887"/>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30725"/>
          <a:stretch/>
        </p:blipFill>
        <p:spPr>
          <a:xfrm>
            <a:off x="313958" y="4276991"/>
            <a:ext cx="7941410" cy="2367702"/>
          </a:xfrm>
          <a:prstGeom prst="rect">
            <a:avLst/>
          </a:prstGeom>
        </p:spPr>
      </p:pic>
      <p:sp>
        <p:nvSpPr>
          <p:cNvPr id="4164" name="Text Box 37"/>
          <p:cNvSpPr txBox="1">
            <a:spLocks noChangeArrowheads="1"/>
          </p:cNvSpPr>
          <p:nvPr/>
        </p:nvSpPr>
        <p:spPr bwMode="auto">
          <a:xfrm rot="20953803">
            <a:off x="5370995" y="3692216"/>
            <a:ext cx="3580606" cy="1169551"/>
          </a:xfrm>
          <a:prstGeom prst="rect">
            <a:avLst/>
          </a:prstGeom>
          <a:solidFill>
            <a:srgbClr val="CCFFCC"/>
          </a:solidFill>
          <a:ln>
            <a:noFill/>
          </a:ln>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2000" dirty="0" smtClean="0">
                <a:latin typeface="Cambria" panose="02040503050406030204" pitchFamily="18" charset="0"/>
                <a:ea typeface="MS PGothic" pitchFamily="34" charset="-128"/>
              </a:rPr>
              <a:t>Java's </a:t>
            </a:r>
            <a:r>
              <a:rPr lang="en-US" altLang="en-US" sz="2000" b="1" dirty="0" err="1" smtClean="0">
                <a:latin typeface="Courier New" panose="02070309020205020404" pitchFamily="49" charset="0"/>
                <a:ea typeface="MS PGothic" pitchFamily="34" charset="-128"/>
                <a:cs typeface="Courier New" panose="02070309020205020404" pitchFamily="49" charset="0"/>
              </a:rPr>
              <a:t>LinkedList</a:t>
            </a:r>
            <a:r>
              <a:rPr lang="en-US" altLang="en-US" sz="2000" dirty="0" smtClean="0">
                <a:latin typeface="Cambria" panose="02040503050406030204" pitchFamily="18" charset="0"/>
                <a:ea typeface="MS PGothic" pitchFamily="34" charset="-128"/>
              </a:rPr>
              <a:t> is </a:t>
            </a:r>
            <a:r>
              <a:rPr lang="en-US" altLang="en-US" sz="2000" dirty="0" smtClean="0">
                <a:latin typeface="Cambria" panose="02040503050406030204" pitchFamily="18" charset="0"/>
                <a:ea typeface="MS PGothic" pitchFamily="34" charset="-128"/>
              </a:rPr>
              <a:t>the library's "Racket-like" list. </a:t>
            </a:r>
          </a:p>
          <a:p>
            <a:r>
              <a:rPr lang="en-US" altLang="en-US" sz="2000" dirty="0" smtClean="0">
                <a:latin typeface="Cambria" panose="02040503050406030204" pitchFamily="18" charset="0"/>
                <a:ea typeface="MS PGothic" pitchFamily="34" charset="-128"/>
              </a:rPr>
              <a:t>You'll </a:t>
            </a:r>
            <a:r>
              <a:rPr lang="en-US" altLang="en-US" sz="2000" dirty="0" smtClean="0">
                <a:latin typeface="Cambria" panose="02040503050406030204" pitchFamily="18" charset="0"/>
                <a:ea typeface="MS PGothic" pitchFamily="34" charset="-128"/>
              </a:rPr>
              <a:t>use it for spam + </a:t>
            </a:r>
            <a:r>
              <a:rPr lang="en-US" altLang="en-US" sz="2000" dirty="0" err="1" smtClean="0">
                <a:latin typeface="Cambria" panose="02040503050406030204" pitchFamily="18" charset="0"/>
                <a:ea typeface="MS PGothic" pitchFamily="34" charset="-128"/>
              </a:rPr>
              <a:t>pede</a:t>
            </a:r>
            <a:r>
              <a:rPr lang="en-US" altLang="en-US" sz="2000" dirty="0" smtClean="0">
                <a:latin typeface="Cambria" panose="02040503050406030204" pitchFamily="18" charset="0"/>
                <a:ea typeface="MS PGothic" pitchFamily="34" charset="-128"/>
              </a:rPr>
              <a:t>! </a:t>
            </a:r>
          </a:p>
        </p:txBody>
      </p:sp>
      <p:sp>
        <p:nvSpPr>
          <p:cNvPr id="3" name="Down Arrow 2"/>
          <p:cNvSpPr/>
          <p:nvPr/>
        </p:nvSpPr>
        <p:spPr bwMode="auto">
          <a:xfrm>
            <a:off x="1868488" y="5029200"/>
            <a:ext cx="265112" cy="409064"/>
          </a:xfrm>
          <a:prstGeom prst="downArrow">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 charset="0"/>
            </a:endParaRPr>
          </a:p>
        </p:txBody>
      </p:sp>
    </p:spTree>
    <p:extLst>
      <p:ext uri="{BB962C8B-B14F-4D97-AF65-F5344CB8AC3E}">
        <p14:creationId xmlns:p14="http://schemas.microsoft.com/office/powerpoint/2010/main" val="3437274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676275" y="76200"/>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3600" dirty="0" smtClean="0">
                <a:solidFill>
                  <a:srgbClr val="000000"/>
                </a:solidFill>
                <a:latin typeface="Cambria" panose="02040503050406030204" pitchFamily="18" charset="0"/>
                <a:ea typeface="MS PGothic" pitchFamily="34" charset="-128"/>
              </a:rPr>
              <a:t>Java's</a:t>
            </a:r>
            <a:r>
              <a:rPr lang="en-US" altLang="en-US" sz="3600" dirty="0" smtClean="0">
                <a:solidFill>
                  <a:srgbClr val="000000"/>
                </a:solidFill>
                <a:ea typeface="MS PGothic" pitchFamily="34" charset="-128"/>
              </a:rPr>
              <a:t>  </a:t>
            </a:r>
            <a:r>
              <a:rPr lang="en-US" altLang="en-US" sz="3600" b="1" dirty="0" err="1" smtClean="0">
                <a:solidFill>
                  <a:srgbClr val="000000"/>
                </a:solidFill>
                <a:latin typeface="Courier New" pitchFamily="1" charset="0"/>
                <a:ea typeface="MS PGothic" pitchFamily="34" charset="-128"/>
                <a:cs typeface="Courier New" pitchFamily="1" charset="0"/>
              </a:rPr>
              <a:t>LinkedList</a:t>
            </a:r>
            <a:r>
              <a:rPr lang="en-US" altLang="en-US" sz="3600" b="1" dirty="0" smtClean="0">
                <a:solidFill>
                  <a:srgbClr val="000000"/>
                </a:solidFill>
                <a:latin typeface="Courier New" pitchFamily="1" charset="0"/>
                <a:ea typeface="MS PGothic" pitchFamily="34" charset="-128"/>
                <a:cs typeface="Courier New" pitchFamily="1" charset="0"/>
              </a:rPr>
              <a:t>&lt;E&gt;</a:t>
            </a:r>
          </a:p>
        </p:txBody>
      </p:sp>
      <p:sp>
        <p:nvSpPr>
          <p:cNvPr id="5123" name="Rectangle 7"/>
          <p:cNvSpPr>
            <a:spLocks noChangeArrowheads="1"/>
          </p:cNvSpPr>
          <p:nvPr/>
        </p:nvSpPr>
        <p:spPr bwMode="auto">
          <a:xfrm>
            <a:off x="685800" y="1676400"/>
            <a:ext cx="784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lnSpc>
                <a:spcPct val="50000"/>
              </a:lnSpc>
            </a:pPr>
            <a:r>
              <a:rPr lang="en-US" altLang="en-US" sz="2400" b="1" smtClean="0">
                <a:solidFill>
                  <a:srgbClr val="000000"/>
                </a:solidFill>
                <a:latin typeface="Courier New" pitchFamily="1" charset="0"/>
                <a:ea typeface="MS PGothic" pitchFamily="34" charset="-128"/>
              </a:rPr>
              <a:t>LinkedList&lt;</a:t>
            </a:r>
            <a:r>
              <a:rPr lang="en-US" altLang="en-US" sz="2400" b="1" smtClean="0">
                <a:solidFill>
                  <a:srgbClr val="0333FF"/>
                </a:solidFill>
                <a:latin typeface="Courier New" pitchFamily="1" charset="0"/>
                <a:ea typeface="MS PGothic" pitchFamily="34" charset="-128"/>
              </a:rPr>
              <a:t>MazeCell</a:t>
            </a:r>
            <a:r>
              <a:rPr lang="en-US" altLang="en-US" sz="2400" b="1" smtClean="0">
                <a:solidFill>
                  <a:srgbClr val="000000"/>
                </a:solidFill>
                <a:latin typeface="Courier New" pitchFamily="1" charset="0"/>
                <a:ea typeface="MS PGothic" pitchFamily="34" charset="-128"/>
              </a:rPr>
              <a:t>&gt; spamCells;</a:t>
            </a:r>
          </a:p>
          <a:p>
            <a:pPr algn="l">
              <a:lnSpc>
                <a:spcPct val="50000"/>
              </a:lnSpc>
            </a:pPr>
            <a:endParaRPr lang="en-US" altLang="en-US" sz="2400" b="1" smtClean="0">
              <a:solidFill>
                <a:srgbClr val="000000"/>
              </a:solidFill>
              <a:latin typeface="Courier New" pitchFamily="1" charset="0"/>
              <a:ea typeface="MS PGothic" pitchFamily="34" charset="-128"/>
            </a:endParaRPr>
          </a:p>
          <a:p>
            <a:pPr algn="l">
              <a:lnSpc>
                <a:spcPct val="50000"/>
              </a:lnSpc>
            </a:pPr>
            <a:r>
              <a:rPr lang="en-US" altLang="en-US" sz="2400" b="1" smtClean="0">
                <a:solidFill>
                  <a:srgbClr val="000000"/>
                </a:solidFill>
                <a:latin typeface="Courier New" pitchFamily="1" charset="0"/>
                <a:ea typeface="MS PGothic" pitchFamily="34" charset="-128"/>
              </a:rPr>
              <a:t>spamCells = new LinkedList&lt;</a:t>
            </a:r>
            <a:r>
              <a:rPr lang="en-US" altLang="en-US" sz="2400" b="1" smtClean="0">
                <a:solidFill>
                  <a:srgbClr val="0333FF"/>
                </a:solidFill>
                <a:latin typeface="Courier New" pitchFamily="1" charset="0"/>
                <a:ea typeface="MS PGothic" pitchFamily="34" charset="-128"/>
              </a:rPr>
              <a:t>MazeCell</a:t>
            </a:r>
            <a:r>
              <a:rPr lang="en-US" altLang="en-US" sz="2400" b="1" smtClean="0">
                <a:solidFill>
                  <a:srgbClr val="000000"/>
                </a:solidFill>
                <a:latin typeface="Courier New" pitchFamily="1" charset="0"/>
                <a:ea typeface="MS PGothic" pitchFamily="34" charset="-128"/>
              </a:rPr>
              <a:t>&gt;();</a:t>
            </a:r>
          </a:p>
        </p:txBody>
      </p:sp>
      <p:sp>
        <p:nvSpPr>
          <p:cNvPr id="5124" name="Text Box 97"/>
          <p:cNvSpPr txBox="1">
            <a:spLocks noChangeArrowheads="1"/>
          </p:cNvSpPr>
          <p:nvPr/>
        </p:nvSpPr>
        <p:spPr bwMode="auto">
          <a:xfrm>
            <a:off x="3251200" y="3211513"/>
            <a:ext cx="4800600" cy="831850"/>
          </a:xfrm>
          <a:prstGeom prst="rect">
            <a:avLst/>
          </a:prstGeom>
          <a:solidFill>
            <a:srgbClr val="CCECFF"/>
          </a:solidFill>
          <a:ln>
            <a:noFill/>
          </a:ln>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2400" dirty="0" smtClean="0">
                <a:latin typeface="Cambria" pitchFamily="18" charset="0"/>
                <a:ea typeface="MS PGothic" pitchFamily="34" charset="-128"/>
              </a:rPr>
              <a:t>it's a crazy name, but it's a class just like all of Java's others…</a:t>
            </a:r>
          </a:p>
        </p:txBody>
      </p:sp>
      <p:sp>
        <p:nvSpPr>
          <p:cNvPr id="5125" name="Line 98"/>
          <p:cNvSpPr>
            <a:spLocks noChangeShapeType="1"/>
          </p:cNvSpPr>
          <p:nvPr/>
        </p:nvSpPr>
        <p:spPr bwMode="auto">
          <a:xfrm flipV="1">
            <a:off x="4876800" y="2819400"/>
            <a:ext cx="0" cy="381000"/>
          </a:xfrm>
          <a:prstGeom prst="line">
            <a:avLst/>
          </a:prstGeom>
          <a:noFill/>
          <a:ln w="12700">
            <a:solidFill>
              <a:srgbClr val="0333FF"/>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smtClean="0">
              <a:solidFill>
                <a:srgbClr val="000000"/>
              </a:solidFill>
            </a:endParaRPr>
          </a:p>
        </p:txBody>
      </p:sp>
      <p:sp>
        <p:nvSpPr>
          <p:cNvPr id="5126" name="Rectangle 1"/>
          <p:cNvSpPr>
            <a:spLocks noChangeArrowheads="1"/>
          </p:cNvSpPr>
          <p:nvPr/>
        </p:nvSpPr>
        <p:spPr bwMode="auto">
          <a:xfrm>
            <a:off x="533400" y="5429250"/>
            <a:ext cx="3865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b="1" smtClean="0">
                <a:solidFill>
                  <a:srgbClr val="000000"/>
                </a:solidFill>
                <a:latin typeface="Courier New" pitchFamily="1" charset="0"/>
                <a:ea typeface="MS PGothic" pitchFamily="34" charset="-128"/>
              </a:rPr>
              <a:t>spamCells.</a:t>
            </a:r>
            <a:r>
              <a:rPr lang="en-US" altLang="en-US" sz="1800" b="1" smtClean="0">
                <a:solidFill>
                  <a:srgbClr val="0333FF"/>
                </a:solidFill>
                <a:latin typeface="Courier New" pitchFamily="1" charset="0"/>
                <a:ea typeface="MS PGothic" pitchFamily="34" charset="-128"/>
              </a:rPr>
              <a:t>addFirst</a:t>
            </a:r>
            <a:r>
              <a:rPr lang="en-US" altLang="en-US" sz="1800" b="1" smtClean="0">
                <a:solidFill>
                  <a:srgbClr val="000000"/>
                </a:solidFill>
                <a:latin typeface="Courier New" pitchFamily="1" charset="0"/>
                <a:ea typeface="MS PGothic" pitchFamily="34" charset="-128"/>
              </a:rPr>
              <a:t>(mc);</a:t>
            </a:r>
          </a:p>
          <a:p>
            <a:r>
              <a:rPr lang="en-US" altLang="en-US" sz="1800" b="1" smtClean="0">
                <a:solidFill>
                  <a:srgbClr val="000000"/>
                </a:solidFill>
                <a:latin typeface="Courier New" pitchFamily="1" charset="0"/>
                <a:ea typeface="MS PGothic" pitchFamily="34" charset="-128"/>
              </a:rPr>
              <a:t>spamCells.</a:t>
            </a:r>
            <a:r>
              <a:rPr lang="en-US" altLang="en-US" sz="1800" b="1" smtClean="0">
                <a:solidFill>
                  <a:srgbClr val="0333FF"/>
                </a:solidFill>
                <a:latin typeface="Courier New" pitchFamily="1" charset="0"/>
                <a:ea typeface="MS PGothic" pitchFamily="34" charset="-128"/>
              </a:rPr>
              <a:t>removeFirst</a:t>
            </a:r>
            <a:r>
              <a:rPr lang="en-US" altLang="en-US" sz="1800" b="1" smtClean="0">
                <a:solidFill>
                  <a:srgbClr val="000000"/>
                </a:solidFill>
                <a:latin typeface="Courier New" pitchFamily="1" charset="0"/>
                <a:ea typeface="MS PGothic" pitchFamily="34" charset="-128"/>
              </a:rPr>
              <a:t>(mc);</a:t>
            </a:r>
          </a:p>
          <a:p>
            <a:r>
              <a:rPr lang="en-US" altLang="en-US" sz="1800" b="1" smtClean="0">
                <a:solidFill>
                  <a:srgbClr val="000000"/>
                </a:solidFill>
                <a:latin typeface="Courier New" pitchFamily="1" charset="0"/>
                <a:ea typeface="MS PGothic" pitchFamily="34" charset="-128"/>
              </a:rPr>
              <a:t>spamCells.</a:t>
            </a:r>
            <a:r>
              <a:rPr lang="en-US" altLang="en-US" sz="1800" b="1" smtClean="0">
                <a:solidFill>
                  <a:srgbClr val="0333FF"/>
                </a:solidFill>
                <a:latin typeface="Courier New" pitchFamily="1" charset="0"/>
                <a:ea typeface="MS PGothic" pitchFamily="34" charset="-128"/>
              </a:rPr>
              <a:t>peekFirst</a:t>
            </a:r>
            <a:r>
              <a:rPr lang="en-US" altLang="en-US" sz="1800" b="1" smtClean="0">
                <a:solidFill>
                  <a:srgbClr val="000000"/>
                </a:solidFill>
                <a:latin typeface="Courier New" pitchFamily="1" charset="0"/>
                <a:ea typeface="MS PGothic" pitchFamily="34" charset="-128"/>
              </a:rPr>
              <a:t>()</a:t>
            </a:r>
          </a:p>
        </p:txBody>
      </p:sp>
      <p:sp>
        <p:nvSpPr>
          <p:cNvPr id="5127" name="Rectangle 9"/>
          <p:cNvSpPr>
            <a:spLocks noChangeArrowheads="1"/>
          </p:cNvSpPr>
          <p:nvPr/>
        </p:nvSpPr>
        <p:spPr bwMode="auto">
          <a:xfrm>
            <a:off x="4694238" y="5429250"/>
            <a:ext cx="3865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b="1" smtClean="0">
                <a:solidFill>
                  <a:srgbClr val="000000"/>
                </a:solidFill>
                <a:latin typeface="Courier New" pitchFamily="1" charset="0"/>
                <a:ea typeface="MS PGothic" pitchFamily="34" charset="-128"/>
              </a:rPr>
              <a:t>spamCells.</a:t>
            </a:r>
            <a:r>
              <a:rPr lang="en-US" altLang="en-US" sz="1800" b="1" smtClean="0">
                <a:solidFill>
                  <a:srgbClr val="0333FF"/>
                </a:solidFill>
                <a:latin typeface="Courier New" pitchFamily="1" charset="0"/>
                <a:ea typeface="MS PGothic" pitchFamily="34" charset="-128"/>
              </a:rPr>
              <a:t>addLast</a:t>
            </a:r>
            <a:r>
              <a:rPr lang="en-US" altLang="en-US" sz="1800" b="1" smtClean="0">
                <a:solidFill>
                  <a:srgbClr val="000000"/>
                </a:solidFill>
                <a:latin typeface="Courier New" pitchFamily="1" charset="0"/>
                <a:ea typeface="MS PGothic" pitchFamily="34" charset="-128"/>
              </a:rPr>
              <a:t>(mc);</a:t>
            </a:r>
          </a:p>
          <a:p>
            <a:r>
              <a:rPr lang="en-US" altLang="en-US" sz="1800" b="1" smtClean="0">
                <a:solidFill>
                  <a:srgbClr val="000000"/>
                </a:solidFill>
                <a:latin typeface="Courier New" pitchFamily="1" charset="0"/>
                <a:ea typeface="MS PGothic" pitchFamily="34" charset="-128"/>
              </a:rPr>
              <a:t>spamCells.</a:t>
            </a:r>
            <a:r>
              <a:rPr lang="en-US" altLang="en-US" sz="1800" b="1" smtClean="0">
                <a:solidFill>
                  <a:srgbClr val="0333FF"/>
                </a:solidFill>
                <a:latin typeface="Courier New" pitchFamily="1" charset="0"/>
                <a:ea typeface="MS PGothic" pitchFamily="34" charset="-128"/>
              </a:rPr>
              <a:t>removeLast</a:t>
            </a:r>
            <a:r>
              <a:rPr lang="en-US" altLang="en-US" sz="1800" b="1" smtClean="0">
                <a:solidFill>
                  <a:srgbClr val="000000"/>
                </a:solidFill>
                <a:latin typeface="Courier New" pitchFamily="1" charset="0"/>
                <a:ea typeface="MS PGothic" pitchFamily="34" charset="-128"/>
              </a:rPr>
              <a:t>(mc);</a:t>
            </a:r>
          </a:p>
          <a:p>
            <a:r>
              <a:rPr lang="en-US" altLang="en-US" sz="1800" b="1" smtClean="0">
                <a:solidFill>
                  <a:srgbClr val="000000"/>
                </a:solidFill>
                <a:latin typeface="Courier New" pitchFamily="1" charset="0"/>
                <a:ea typeface="MS PGothic" pitchFamily="34" charset="-128"/>
              </a:rPr>
              <a:t>spamCells.</a:t>
            </a:r>
            <a:r>
              <a:rPr lang="en-US" altLang="en-US" sz="1800" b="1" smtClean="0">
                <a:solidFill>
                  <a:srgbClr val="0333FF"/>
                </a:solidFill>
                <a:latin typeface="Courier New" pitchFamily="1" charset="0"/>
                <a:ea typeface="MS PGothic" pitchFamily="34" charset="-128"/>
              </a:rPr>
              <a:t>peekLast</a:t>
            </a:r>
            <a:r>
              <a:rPr lang="en-US" altLang="en-US" sz="1800" b="1" smtClean="0">
                <a:solidFill>
                  <a:srgbClr val="000000"/>
                </a:solidFill>
                <a:latin typeface="Courier New" pitchFamily="1" charset="0"/>
                <a:ea typeface="MS PGothic" pitchFamily="34" charset="-128"/>
              </a:rPr>
              <a:t>()</a:t>
            </a:r>
          </a:p>
        </p:txBody>
      </p:sp>
      <p:sp>
        <p:nvSpPr>
          <p:cNvPr id="5128" name="Text Box 97"/>
          <p:cNvSpPr txBox="1">
            <a:spLocks noChangeArrowheads="1"/>
          </p:cNvSpPr>
          <p:nvPr/>
        </p:nvSpPr>
        <p:spPr bwMode="auto">
          <a:xfrm>
            <a:off x="241300" y="4895850"/>
            <a:ext cx="60198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500" dirty="0" smtClean="0">
                <a:latin typeface="Cambria" pitchFamily="18" charset="0"/>
                <a:ea typeface="MS PGothic" pitchFamily="34" charset="-128"/>
              </a:rPr>
              <a:t>It supports add/remove/peek on either side:</a:t>
            </a:r>
          </a:p>
        </p:txBody>
      </p:sp>
    </p:spTree>
    <p:extLst>
      <p:ext uri="{BB962C8B-B14F-4D97-AF65-F5344CB8AC3E}">
        <p14:creationId xmlns:p14="http://schemas.microsoft.com/office/powerpoint/2010/main" val="35647950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9" descr="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313" y="1762125"/>
            <a:ext cx="638968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8" descr="Picture 3"/>
          <p:cNvPicPr>
            <a:picLocks noChangeAspect="1" noChangeArrowheads="1"/>
          </p:cNvPicPr>
          <p:nvPr/>
        </p:nvPicPr>
        <p:blipFill>
          <a:blip r:embed="rId18">
            <a:extLst>
              <a:ext uri="{28A0092B-C50C-407E-A947-70E740481C1C}">
                <a14:useLocalDpi xmlns:a14="http://schemas.microsoft.com/office/drawing/2010/main" val="0"/>
              </a:ext>
            </a:extLst>
          </a:blip>
          <a:srcRect r="24237"/>
          <a:stretch>
            <a:fillRect/>
          </a:stretch>
        </p:blipFill>
        <p:spPr bwMode="auto">
          <a:xfrm>
            <a:off x="6515100" y="2590800"/>
            <a:ext cx="252095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13"/>
          <p:cNvSpPr txBox="1">
            <a:spLocks noChangeArrowheads="1"/>
          </p:cNvSpPr>
          <p:nvPr/>
        </p:nvSpPr>
        <p:spPr bwMode="auto">
          <a:xfrm>
            <a:off x="676275" y="288925"/>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000" i="1" dirty="0" smtClean="0">
                <a:solidFill>
                  <a:srgbClr val="000000"/>
                </a:solidFill>
                <a:latin typeface="Cambria" panose="02040503050406030204" pitchFamily="18" charset="0"/>
                <a:ea typeface="MS PGothic" pitchFamily="34" charset="-128"/>
              </a:rPr>
              <a:t>Reuse:  </a:t>
            </a:r>
            <a:r>
              <a:rPr lang="en-US" altLang="en-US" sz="4000" b="1" dirty="0" err="1" smtClean="0">
                <a:solidFill>
                  <a:srgbClr val="000000"/>
                </a:solidFill>
                <a:latin typeface="Courier New" pitchFamily="1" charset="0"/>
                <a:ea typeface="MS PGothic" pitchFamily="34" charset="-128"/>
                <a:cs typeface="Courier New" pitchFamily="1" charset="0"/>
              </a:rPr>
              <a:t>LinkedList</a:t>
            </a:r>
            <a:endParaRPr lang="en-US" altLang="en-US" sz="4000" b="1" dirty="0" smtClean="0">
              <a:solidFill>
                <a:srgbClr val="000000"/>
              </a:solidFill>
              <a:latin typeface="Courier New" pitchFamily="1" charset="0"/>
              <a:ea typeface="MS PGothic" pitchFamily="34" charset="-128"/>
              <a:cs typeface="Courier New" pitchFamily="1" charset="0"/>
            </a:endParaRPr>
          </a:p>
        </p:txBody>
      </p:sp>
      <p:sp>
        <p:nvSpPr>
          <p:cNvPr id="7173" name="Text Box 17"/>
          <p:cNvSpPr txBox="1">
            <a:spLocks noChangeArrowheads="1"/>
          </p:cNvSpPr>
          <p:nvPr/>
        </p:nvSpPr>
        <p:spPr bwMode="auto">
          <a:xfrm>
            <a:off x="1879600" y="1338263"/>
            <a:ext cx="3049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2000" smtClean="0">
                <a:solidFill>
                  <a:srgbClr val="009200"/>
                </a:solidFill>
                <a:latin typeface="Comic Sans MS" pitchFamily="1" charset="0"/>
                <a:ea typeface="MS PGothic" pitchFamily="34" charset="-128"/>
              </a:rPr>
              <a:t>individual classes</a:t>
            </a:r>
          </a:p>
        </p:txBody>
      </p:sp>
      <p:sp>
        <p:nvSpPr>
          <p:cNvPr id="7174" name="Text Box 18"/>
          <p:cNvSpPr txBox="1">
            <a:spLocks noChangeArrowheads="1"/>
          </p:cNvSpPr>
          <p:nvPr/>
        </p:nvSpPr>
        <p:spPr bwMode="auto">
          <a:xfrm>
            <a:off x="311150" y="1338263"/>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2000" smtClean="0">
                <a:solidFill>
                  <a:srgbClr val="009200"/>
                </a:solidFill>
                <a:latin typeface="Comic Sans MS" pitchFamily="1" charset="0"/>
                <a:ea typeface="MS PGothic" pitchFamily="34" charset="-128"/>
              </a:rPr>
              <a:t>packages</a:t>
            </a:r>
          </a:p>
        </p:txBody>
      </p:sp>
      <p:sp>
        <p:nvSpPr>
          <p:cNvPr id="7175" name="Text Box 19"/>
          <p:cNvSpPr txBox="1">
            <a:spLocks noChangeArrowheads="1"/>
          </p:cNvSpPr>
          <p:nvPr/>
        </p:nvSpPr>
        <p:spPr bwMode="auto">
          <a:xfrm>
            <a:off x="3733800" y="3176588"/>
            <a:ext cx="1828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mtClean="0">
                <a:solidFill>
                  <a:srgbClr val="009200"/>
                </a:solidFill>
                <a:latin typeface="Comic Sans MS" pitchFamily="1" charset="0"/>
                <a:ea typeface="MS PGothic" pitchFamily="34" charset="-128"/>
              </a:rPr>
              <a:t>inheritance hierarchy</a:t>
            </a:r>
          </a:p>
        </p:txBody>
      </p:sp>
      <p:sp>
        <p:nvSpPr>
          <p:cNvPr id="7176" name="Line 20"/>
          <p:cNvSpPr>
            <a:spLocks noChangeShapeType="1"/>
          </p:cNvSpPr>
          <p:nvPr/>
        </p:nvSpPr>
        <p:spPr bwMode="auto">
          <a:xfrm>
            <a:off x="534988" y="1693863"/>
            <a:ext cx="133350" cy="1411287"/>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7177" name="Line 21"/>
          <p:cNvSpPr>
            <a:spLocks noChangeShapeType="1"/>
          </p:cNvSpPr>
          <p:nvPr/>
        </p:nvSpPr>
        <p:spPr bwMode="auto">
          <a:xfrm flipH="1">
            <a:off x="573088" y="1697038"/>
            <a:ext cx="1362075" cy="2546350"/>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7178" name="Line 22"/>
          <p:cNvSpPr>
            <a:spLocks noChangeShapeType="1"/>
          </p:cNvSpPr>
          <p:nvPr/>
        </p:nvSpPr>
        <p:spPr bwMode="auto">
          <a:xfrm flipH="1">
            <a:off x="3397250" y="3513138"/>
            <a:ext cx="620713" cy="168275"/>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7179" name="Text Box 23"/>
          <p:cNvSpPr txBox="1">
            <a:spLocks noChangeArrowheads="1"/>
          </p:cNvSpPr>
          <p:nvPr/>
        </p:nvSpPr>
        <p:spPr bwMode="auto">
          <a:xfrm>
            <a:off x="3643313" y="4057650"/>
            <a:ext cx="2557462" cy="257175"/>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000" b="1" smtClean="0">
                <a:solidFill>
                  <a:srgbClr val="800080"/>
                </a:solidFill>
                <a:latin typeface="Courier New" pitchFamily="1" charset="0"/>
                <a:ea typeface="MS PGothic" pitchFamily="34" charset="-128"/>
              </a:rPr>
              <a:t>import java.util.LinkedList;</a:t>
            </a:r>
          </a:p>
        </p:txBody>
      </p:sp>
      <p:sp>
        <p:nvSpPr>
          <p:cNvPr id="7180" name="Line 24"/>
          <p:cNvSpPr>
            <a:spLocks noChangeShapeType="1"/>
          </p:cNvSpPr>
          <p:nvPr/>
        </p:nvSpPr>
        <p:spPr bwMode="auto">
          <a:xfrm flipH="1">
            <a:off x="5334000" y="5943600"/>
            <a:ext cx="1368425" cy="152400"/>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7181" name="Rectangle 25"/>
          <p:cNvSpPr>
            <a:spLocks noChangeArrowheads="1"/>
          </p:cNvSpPr>
          <p:nvPr/>
        </p:nvSpPr>
        <p:spPr bwMode="auto">
          <a:xfrm>
            <a:off x="6696075" y="5746750"/>
            <a:ext cx="992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9200"/>
                </a:solidFill>
                <a:latin typeface="Comic Sans MS" pitchFamily="1" charset="0"/>
                <a:ea typeface="MS PGothic" pitchFamily="34" charset="-128"/>
              </a:rPr>
              <a:t>methods</a:t>
            </a:r>
          </a:p>
        </p:txBody>
      </p:sp>
      <p:sp>
        <p:nvSpPr>
          <p:cNvPr id="7182" name="Line 31"/>
          <p:cNvSpPr>
            <a:spLocks noChangeShapeType="1"/>
          </p:cNvSpPr>
          <p:nvPr/>
        </p:nvSpPr>
        <p:spPr bwMode="auto">
          <a:xfrm flipH="1" flipV="1">
            <a:off x="7251700" y="5434013"/>
            <a:ext cx="74613" cy="398462"/>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7183" name="Text Box 32"/>
          <p:cNvSpPr txBox="1">
            <a:spLocks noChangeArrowheads="1"/>
          </p:cNvSpPr>
          <p:nvPr/>
        </p:nvSpPr>
        <p:spPr bwMode="auto">
          <a:xfrm>
            <a:off x="7262813" y="144463"/>
            <a:ext cx="1576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900" smtClean="0">
                <a:solidFill>
                  <a:srgbClr val="009200"/>
                </a:solidFill>
                <a:latin typeface="Arial" charset="0"/>
                <a:ea typeface="MS PGothic" pitchFamily="34" charset="-128"/>
              </a:rPr>
              <a:t>Have someone else write the software!</a:t>
            </a:r>
          </a:p>
        </p:txBody>
      </p:sp>
      <p:sp>
        <p:nvSpPr>
          <p:cNvPr id="7184" name="Text Box 33"/>
          <p:cNvSpPr txBox="1">
            <a:spLocks noChangeArrowheads="1"/>
          </p:cNvSpPr>
          <p:nvPr/>
        </p:nvSpPr>
        <p:spPr bwMode="auto">
          <a:xfrm>
            <a:off x="4570413" y="4487863"/>
            <a:ext cx="1906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900" smtClean="0">
                <a:solidFill>
                  <a:srgbClr val="009200"/>
                </a:solidFill>
                <a:latin typeface="Arial" charset="0"/>
                <a:ea typeface="MS PGothic" pitchFamily="34" charset="-128"/>
              </a:rPr>
              <a:t>EEEEk! What is going on here?!</a:t>
            </a:r>
          </a:p>
        </p:txBody>
      </p:sp>
      <p:grpSp>
        <p:nvGrpSpPr>
          <p:cNvPr id="7185" name="Group 34"/>
          <p:cNvGrpSpPr>
            <a:grpSpLocks/>
          </p:cNvGrpSpPr>
          <p:nvPr>
            <p:custDataLst>
              <p:tags r:id="rId1"/>
            </p:custDataLst>
          </p:nvPr>
        </p:nvGrpSpPr>
        <p:grpSpPr bwMode="auto">
          <a:xfrm>
            <a:off x="8458200" y="381000"/>
            <a:ext cx="457200" cy="533400"/>
            <a:chOff x="2928" y="1051"/>
            <a:chExt cx="840" cy="957"/>
          </a:xfrm>
        </p:grpSpPr>
        <p:sp>
          <p:nvSpPr>
            <p:cNvPr id="7186" name="Freeform 35"/>
            <p:cNvSpPr>
              <a:spLocks/>
            </p:cNvSpPr>
            <p:nvPr>
              <p:custDataLst>
                <p:tags r:id="rId2"/>
              </p:custDataLst>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endParaRPr>
            </a:p>
          </p:txBody>
        </p:sp>
        <p:sp>
          <p:nvSpPr>
            <p:cNvPr id="7187" name="Oval 3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7188" name="Oval 3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7189" name="Oval 3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7190" name="Oval 3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7191" name="Oval 4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7192" name="Oval 4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7193" name="Oval 4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7194" name="AutoShape 4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7195" name="Freeform 4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7196" name="Freeform 4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7197" name="Freeform 4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sp>
          <p:nvSpPr>
            <p:cNvPr id="7198" name="Freeform 4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grpSp>
    </p:spTree>
    <p:extLst>
      <p:ext uri="{BB962C8B-B14F-4D97-AF65-F5344CB8AC3E}">
        <p14:creationId xmlns:p14="http://schemas.microsoft.com/office/powerpoint/2010/main" val="3862626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452438" y="252413"/>
            <a:ext cx="795778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400" dirty="0" smtClean="0">
                <a:solidFill>
                  <a:srgbClr val="000000"/>
                </a:solidFill>
                <a:latin typeface="Cambria" panose="02040503050406030204" pitchFamily="18" charset="0"/>
              </a:rPr>
              <a:t>The Java </a:t>
            </a:r>
            <a:r>
              <a:rPr lang="en-US" altLang="en-US" sz="4400" dirty="0" smtClean="0">
                <a:solidFill>
                  <a:srgbClr val="000000"/>
                </a:solidFill>
                <a:latin typeface="Cambria" panose="02040503050406030204" pitchFamily="18" charset="0"/>
              </a:rPr>
              <a:t>Language    </a:t>
            </a:r>
            <a:r>
              <a:rPr lang="en-US" altLang="en-US" sz="4400" b="1" dirty="0" smtClean="0">
                <a:solidFill>
                  <a:srgbClr val="000000"/>
                </a:solidFill>
                <a:latin typeface="Courier New" panose="02070309020205020404" pitchFamily="49" charset="0"/>
                <a:cs typeface="Courier New" panose="02070309020205020404" pitchFamily="49" charset="0"/>
              </a:rPr>
              <a:t>switch</a:t>
            </a:r>
            <a:endParaRPr lang="en-US" altLang="en-US" sz="4400" b="1" dirty="0" smtClean="0">
              <a:solidFill>
                <a:srgbClr val="000000"/>
              </a:solidFill>
              <a:latin typeface="Courier New" panose="02070309020205020404" pitchFamily="49" charset="0"/>
              <a:cs typeface="Courier New" panose="02070309020205020404" pitchFamily="49" charset="0"/>
            </a:endParaRPr>
          </a:p>
        </p:txBody>
      </p:sp>
      <p:sp>
        <p:nvSpPr>
          <p:cNvPr id="43" name="Text Box 96"/>
          <p:cNvSpPr txBox="1">
            <a:spLocks noChangeArrowheads="1"/>
          </p:cNvSpPr>
          <p:nvPr/>
        </p:nvSpPr>
        <p:spPr bwMode="auto">
          <a:xfrm>
            <a:off x="837231" y="1600906"/>
            <a:ext cx="6962422" cy="349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lnSpc>
                <a:spcPct val="70000"/>
              </a:lnSpc>
            </a:pPr>
            <a:r>
              <a:rPr lang="en-US" altLang="en-US" sz="2800" b="1" dirty="0" smtClean="0">
                <a:solidFill>
                  <a:srgbClr val="800080"/>
                </a:solidFill>
                <a:latin typeface="Courier New" pitchFamily="1" charset="0"/>
              </a:rPr>
              <a:t>switch</a:t>
            </a:r>
            <a:r>
              <a:rPr lang="en-US" altLang="en-US" sz="2800" b="1" dirty="0" smtClean="0">
                <a:solidFill>
                  <a:srgbClr val="000000"/>
                </a:solidFill>
                <a:latin typeface="Courier New" pitchFamily="1" charset="0"/>
              </a:rPr>
              <a:t> </a:t>
            </a:r>
            <a:r>
              <a:rPr lang="en-US" altLang="en-US" sz="2800" b="1" dirty="0" smtClean="0">
                <a:solidFill>
                  <a:srgbClr val="000000"/>
                </a:solidFill>
                <a:latin typeface="Courier New" pitchFamily="1" charset="0"/>
              </a:rPr>
              <a:t>(</a:t>
            </a:r>
            <a:r>
              <a:rPr lang="en-US" altLang="en-US" sz="2800" b="1" dirty="0" err="1" smtClean="0">
                <a:solidFill>
                  <a:srgbClr val="000000"/>
                </a:solidFill>
                <a:latin typeface="Courier New" pitchFamily="1" charset="0"/>
              </a:rPr>
              <a:t>keypress</a:t>
            </a:r>
            <a:r>
              <a:rPr lang="en-US" altLang="en-US" sz="2800" b="1" dirty="0" smtClean="0">
                <a:solidFill>
                  <a:srgbClr val="000000"/>
                </a:solidFill>
                <a:latin typeface="Courier New" pitchFamily="1" charset="0"/>
              </a:rPr>
              <a:t>):</a:t>
            </a:r>
            <a:endParaRPr lang="en-US" altLang="en-US" sz="2800" b="1" dirty="0" smtClean="0">
              <a:solidFill>
                <a:srgbClr val="000000"/>
              </a:solidFill>
              <a:latin typeface="Courier New" pitchFamily="1" charset="0"/>
            </a:endParaRPr>
          </a:p>
          <a:p>
            <a:pPr algn="l">
              <a:lnSpc>
                <a:spcPct val="70000"/>
              </a:lnSpc>
            </a:pPr>
            <a:r>
              <a:rPr lang="en-US" altLang="en-US" sz="2800" b="1" dirty="0" smtClean="0">
                <a:solidFill>
                  <a:srgbClr val="000000"/>
                </a:solidFill>
                <a:latin typeface="Courier New" pitchFamily="1" charset="0"/>
              </a:rPr>
              <a:t>{</a:t>
            </a:r>
          </a:p>
          <a:p>
            <a:pPr algn="l">
              <a:lnSpc>
                <a:spcPct val="70000"/>
              </a:lnSpc>
            </a:pPr>
            <a:r>
              <a:rPr lang="en-US" altLang="en-US" sz="2800" b="1" dirty="0" smtClean="0">
                <a:solidFill>
                  <a:srgbClr val="000000"/>
                </a:solidFill>
                <a:latin typeface="Courier New" pitchFamily="1" charset="0"/>
              </a:rPr>
              <a:t>  </a:t>
            </a:r>
            <a:r>
              <a:rPr lang="en-US" altLang="en-US" sz="2800" b="1" dirty="0" smtClean="0">
                <a:solidFill>
                  <a:srgbClr val="800080"/>
                </a:solidFill>
                <a:latin typeface="Courier New" pitchFamily="1" charset="0"/>
              </a:rPr>
              <a:t>case</a:t>
            </a:r>
            <a:r>
              <a:rPr lang="en-US" altLang="en-US" sz="2800" b="1" dirty="0" smtClean="0">
                <a:solidFill>
                  <a:srgbClr val="000000"/>
                </a:solidFill>
                <a:latin typeface="Courier New" pitchFamily="1" charset="0"/>
              </a:rPr>
              <a:t> </a:t>
            </a:r>
            <a:r>
              <a:rPr lang="en-US" altLang="en-US" sz="2800" b="1" dirty="0" smtClean="0">
                <a:solidFill>
                  <a:srgbClr val="0000FF"/>
                </a:solidFill>
                <a:latin typeface="Courier New" pitchFamily="1" charset="0"/>
              </a:rPr>
              <a:t>'</a:t>
            </a:r>
            <a:r>
              <a:rPr lang="en-US" altLang="en-US" sz="2800" b="1" dirty="0" err="1" smtClean="0">
                <a:solidFill>
                  <a:srgbClr val="0000FF"/>
                </a:solidFill>
                <a:latin typeface="Courier New" pitchFamily="1" charset="0"/>
              </a:rPr>
              <a:t>i</a:t>
            </a:r>
            <a:r>
              <a:rPr lang="en-US" altLang="en-US" sz="2800" b="1" dirty="0" smtClean="0">
                <a:solidFill>
                  <a:srgbClr val="0000FF"/>
                </a:solidFill>
                <a:latin typeface="Courier New" pitchFamily="1" charset="0"/>
              </a:rPr>
              <a:t>'</a:t>
            </a:r>
            <a:r>
              <a:rPr lang="en-US" altLang="en-US" sz="2800" b="1" dirty="0" smtClean="0">
                <a:solidFill>
                  <a:srgbClr val="000000"/>
                </a:solidFill>
                <a:latin typeface="Courier New" pitchFamily="1" charset="0"/>
              </a:rPr>
              <a:t>:</a:t>
            </a:r>
            <a:r>
              <a:rPr lang="en-US" altLang="en-US" sz="2800" b="1" dirty="0">
                <a:solidFill>
                  <a:srgbClr val="000000"/>
                </a:solidFill>
                <a:latin typeface="Courier New" pitchFamily="1" charset="0"/>
              </a:rPr>
              <a:t> </a:t>
            </a:r>
            <a:r>
              <a:rPr lang="en-US" altLang="en-US" sz="2800" b="1" dirty="0" smtClean="0">
                <a:solidFill>
                  <a:srgbClr val="000000"/>
                </a:solidFill>
                <a:latin typeface="Courier New" pitchFamily="1" charset="0"/>
              </a:rPr>
              <a:t>  </a:t>
            </a:r>
            <a:r>
              <a:rPr lang="en-US" altLang="en-US" sz="2800" b="1" dirty="0" err="1" smtClean="0">
                <a:solidFill>
                  <a:srgbClr val="000000"/>
                </a:solidFill>
                <a:latin typeface="Courier New" pitchFamily="1" charset="0"/>
              </a:rPr>
              <a:t>dir</a:t>
            </a:r>
            <a:r>
              <a:rPr lang="en-US" altLang="en-US" sz="2800" b="1" dirty="0" smtClean="0">
                <a:solidFill>
                  <a:srgbClr val="000000"/>
                </a:solidFill>
                <a:latin typeface="Courier New" pitchFamily="1" charset="0"/>
              </a:rPr>
              <a:t> = NORTH;</a:t>
            </a:r>
          </a:p>
          <a:p>
            <a:pPr algn="l">
              <a:lnSpc>
                <a:spcPct val="70000"/>
              </a:lnSpc>
            </a:pPr>
            <a:r>
              <a:rPr lang="en-US" altLang="en-US" sz="2800" b="1" dirty="0" smtClean="0">
                <a:solidFill>
                  <a:srgbClr val="800080"/>
                </a:solidFill>
                <a:latin typeface="Courier New" pitchFamily="1" charset="0"/>
              </a:rPr>
              <a:t>  </a:t>
            </a:r>
            <a:r>
              <a:rPr lang="en-US" altLang="en-US" sz="2800" b="1" dirty="0" smtClean="0">
                <a:solidFill>
                  <a:srgbClr val="800080"/>
                </a:solidFill>
                <a:latin typeface="Courier New" pitchFamily="1" charset="0"/>
              </a:rPr>
              <a:t>c</a:t>
            </a:r>
            <a:r>
              <a:rPr lang="en-US" altLang="en-US" sz="2800" b="1" dirty="0" smtClean="0">
                <a:solidFill>
                  <a:srgbClr val="800180"/>
                </a:solidFill>
                <a:latin typeface="Courier New" pitchFamily="1" charset="0"/>
              </a:rPr>
              <a:t>as</a:t>
            </a:r>
            <a:r>
              <a:rPr lang="en-US" altLang="en-US" sz="2800" b="1" dirty="0" smtClean="0">
                <a:solidFill>
                  <a:srgbClr val="800080"/>
                </a:solidFill>
                <a:latin typeface="Courier New" pitchFamily="1" charset="0"/>
              </a:rPr>
              <a:t>e</a:t>
            </a:r>
            <a:r>
              <a:rPr lang="en-US" altLang="en-US" sz="2800" b="1" dirty="0" smtClean="0">
                <a:solidFill>
                  <a:srgbClr val="000000"/>
                </a:solidFill>
                <a:latin typeface="Courier New" pitchFamily="1" charset="0"/>
              </a:rPr>
              <a:t> </a:t>
            </a:r>
            <a:r>
              <a:rPr lang="en-US" altLang="en-US" sz="2800" b="1" dirty="0" smtClean="0">
                <a:solidFill>
                  <a:srgbClr val="0000FF"/>
                </a:solidFill>
                <a:latin typeface="Courier New" pitchFamily="1" charset="0"/>
              </a:rPr>
              <a:t>'k'</a:t>
            </a:r>
            <a:r>
              <a:rPr lang="en-US" altLang="en-US" sz="2800" b="1" dirty="0" smtClean="0">
                <a:solidFill>
                  <a:srgbClr val="000000"/>
                </a:solidFill>
                <a:latin typeface="Courier New" pitchFamily="1" charset="0"/>
              </a:rPr>
              <a:t>:   </a:t>
            </a:r>
            <a:r>
              <a:rPr lang="en-US" altLang="en-US" sz="2800" b="1" dirty="0" err="1" smtClean="0">
                <a:solidFill>
                  <a:srgbClr val="000000"/>
                </a:solidFill>
                <a:latin typeface="Courier New" pitchFamily="1" charset="0"/>
              </a:rPr>
              <a:t>dir</a:t>
            </a:r>
            <a:r>
              <a:rPr lang="en-US" altLang="en-US" sz="2800" b="1" dirty="0" smtClean="0">
                <a:solidFill>
                  <a:srgbClr val="000000"/>
                </a:solidFill>
                <a:latin typeface="Courier New" pitchFamily="1" charset="0"/>
              </a:rPr>
              <a:t> = SOUTH;</a:t>
            </a:r>
          </a:p>
          <a:p>
            <a:pPr algn="l">
              <a:lnSpc>
                <a:spcPct val="70000"/>
              </a:lnSpc>
            </a:pPr>
            <a:r>
              <a:rPr lang="en-US" altLang="en-US" sz="2800" b="1" dirty="0">
                <a:solidFill>
                  <a:srgbClr val="800180"/>
                </a:solidFill>
                <a:latin typeface="Courier New" pitchFamily="1" charset="0"/>
              </a:rPr>
              <a:t> </a:t>
            </a:r>
            <a:r>
              <a:rPr lang="en-US" altLang="en-US" sz="2800" b="1" dirty="0" smtClean="0">
                <a:solidFill>
                  <a:srgbClr val="800180"/>
                </a:solidFill>
                <a:latin typeface="Courier New" pitchFamily="1" charset="0"/>
              </a:rPr>
              <a:t>     </a:t>
            </a:r>
            <a:r>
              <a:rPr lang="en-US" altLang="en-US" sz="2800" b="1" dirty="0" smtClean="0">
                <a:solidFill>
                  <a:srgbClr val="800180"/>
                </a:solidFill>
                <a:latin typeface="Calibri" panose="020F0502020204030204" pitchFamily="34" charset="0"/>
              </a:rPr>
              <a:t>others for other actions…</a:t>
            </a:r>
            <a:endParaRPr lang="en-US" altLang="en-US" sz="2800" b="1" dirty="0" smtClean="0">
              <a:solidFill>
                <a:srgbClr val="800180"/>
              </a:solidFill>
              <a:latin typeface="Calibri" panose="020F0502020204030204" pitchFamily="34" charset="0"/>
            </a:endParaRPr>
          </a:p>
          <a:p>
            <a:pPr algn="l">
              <a:lnSpc>
                <a:spcPct val="70000"/>
              </a:lnSpc>
            </a:pPr>
            <a:r>
              <a:rPr lang="en-US" altLang="en-US" sz="2800" b="1" dirty="0" smtClean="0">
                <a:solidFill>
                  <a:srgbClr val="800080"/>
                </a:solidFill>
                <a:latin typeface="Courier New" pitchFamily="1" charset="0"/>
              </a:rPr>
              <a:t>  default</a:t>
            </a:r>
            <a:r>
              <a:rPr lang="en-US" altLang="en-US" sz="2800" b="1" dirty="0" smtClean="0">
                <a:solidFill>
                  <a:srgbClr val="000000"/>
                </a:solidFill>
                <a:latin typeface="Courier New" pitchFamily="1" charset="0"/>
              </a:rPr>
              <a:t>:    </a:t>
            </a:r>
            <a:r>
              <a:rPr lang="en-US" altLang="en-US" sz="2800" b="1" dirty="0" err="1" smtClean="0">
                <a:solidFill>
                  <a:srgbClr val="000000"/>
                </a:solidFill>
                <a:latin typeface="Courier New" pitchFamily="1" charset="0"/>
              </a:rPr>
              <a:t>dir</a:t>
            </a:r>
            <a:r>
              <a:rPr lang="en-US" altLang="en-US" sz="2800" b="1" dirty="0" smtClean="0">
                <a:solidFill>
                  <a:srgbClr val="000000"/>
                </a:solidFill>
                <a:latin typeface="Courier New" pitchFamily="1" charset="0"/>
              </a:rPr>
              <a:t> = STOP;</a:t>
            </a:r>
            <a:endParaRPr lang="en-US" altLang="en-US" sz="2800" b="1" dirty="0" smtClean="0">
              <a:solidFill>
                <a:srgbClr val="000000"/>
              </a:solidFill>
              <a:latin typeface="Courier New" pitchFamily="1" charset="0"/>
            </a:endParaRPr>
          </a:p>
          <a:p>
            <a:pPr algn="l">
              <a:lnSpc>
                <a:spcPct val="70000"/>
              </a:lnSpc>
            </a:pPr>
            <a:r>
              <a:rPr lang="en-US" altLang="en-US" sz="2800" b="1" dirty="0" smtClean="0">
                <a:solidFill>
                  <a:srgbClr val="000000"/>
                </a:solidFill>
                <a:latin typeface="Courier New" pitchFamily="1" charset="0"/>
              </a:rPr>
              <a:t>}</a:t>
            </a:r>
          </a:p>
        </p:txBody>
      </p:sp>
      <p:sp>
        <p:nvSpPr>
          <p:cNvPr id="2" name="TextBox 1"/>
          <p:cNvSpPr txBox="1"/>
          <p:nvPr/>
        </p:nvSpPr>
        <p:spPr>
          <a:xfrm>
            <a:off x="565328" y="5644444"/>
            <a:ext cx="7957784" cy="830997"/>
          </a:xfrm>
          <a:prstGeom prst="rect">
            <a:avLst/>
          </a:prstGeom>
          <a:solidFill>
            <a:srgbClr val="CCECFF"/>
          </a:solidFill>
        </p:spPr>
        <p:txBody>
          <a:bodyPr wrap="square" rtlCol="0">
            <a:spAutoFit/>
          </a:bodyPr>
          <a:lstStyle/>
          <a:p>
            <a:r>
              <a:rPr lang="en-US" sz="2400" dirty="0">
                <a:latin typeface="Cambria" panose="02040503050406030204" pitchFamily="18" charset="0"/>
              </a:rPr>
              <a:t>T</a:t>
            </a:r>
            <a:r>
              <a:rPr lang="en-US" sz="2400" dirty="0" smtClean="0">
                <a:latin typeface="Cambria" panose="02040503050406030204" pitchFamily="18" charset="0"/>
              </a:rPr>
              <a:t>he direction (or directive) will be the same at the end of this code…  </a:t>
            </a:r>
            <a:r>
              <a:rPr lang="en-US" sz="2400" b="1" i="1" dirty="0" smtClean="0">
                <a:solidFill>
                  <a:srgbClr val="0000FF"/>
                </a:solidFill>
                <a:latin typeface="Cambria" panose="02040503050406030204" pitchFamily="18" charset="0"/>
              </a:rPr>
              <a:t>regardless of what key was pressed!</a:t>
            </a:r>
            <a:endParaRPr lang="en-US" sz="2400" dirty="0">
              <a:solidFill>
                <a:srgbClr val="0000FF"/>
              </a:solidFill>
              <a:latin typeface="Cambria" panose="02040503050406030204" pitchFamily="18" charset="0"/>
            </a:endParaRPr>
          </a:p>
        </p:txBody>
      </p:sp>
    </p:spTree>
    <p:extLst>
      <p:ext uri="{BB962C8B-B14F-4D97-AF65-F5344CB8AC3E}">
        <p14:creationId xmlns:p14="http://schemas.microsoft.com/office/powerpoint/2010/main" val="6825364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2" descr="Picture 1"/>
          <p:cNvPicPr>
            <a:picLocks noChangeAspect="1" noChangeArrowheads="1"/>
          </p:cNvPicPr>
          <p:nvPr/>
        </p:nvPicPr>
        <p:blipFill>
          <a:blip r:embed="rId3">
            <a:extLst>
              <a:ext uri="{28A0092B-C50C-407E-A947-70E740481C1C}">
                <a14:useLocalDpi xmlns:a14="http://schemas.microsoft.com/office/drawing/2010/main" val="0"/>
              </a:ext>
            </a:extLst>
          </a:blip>
          <a:srcRect l="7811" t="22884" r="47926" b="52553"/>
          <a:stretch>
            <a:fillRect/>
          </a:stretch>
        </p:blipFill>
        <p:spPr bwMode="auto">
          <a:xfrm>
            <a:off x="1441273" y="1500538"/>
            <a:ext cx="579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3"/>
          <p:cNvSpPr txBox="1">
            <a:spLocks noChangeArrowheads="1"/>
          </p:cNvSpPr>
          <p:nvPr/>
        </p:nvSpPr>
        <p:spPr bwMode="auto">
          <a:xfrm>
            <a:off x="5597348" y="23784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S</a:t>
            </a:r>
          </a:p>
        </p:txBody>
      </p:sp>
      <p:sp>
        <p:nvSpPr>
          <p:cNvPr id="4100" name="Text Box 24"/>
          <p:cNvSpPr txBox="1">
            <a:spLocks noChangeArrowheads="1"/>
          </p:cNvSpPr>
          <p:nvPr/>
        </p:nvSpPr>
        <p:spPr bwMode="auto">
          <a:xfrm>
            <a:off x="5365573" y="23768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01" name="Text Box 25"/>
          <p:cNvSpPr txBox="1">
            <a:spLocks noChangeArrowheads="1"/>
          </p:cNvSpPr>
          <p:nvPr/>
        </p:nvSpPr>
        <p:spPr bwMode="auto">
          <a:xfrm>
            <a:off x="5156023" y="23768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02" name="Text Box 26"/>
          <p:cNvSpPr txBox="1">
            <a:spLocks noChangeArrowheads="1"/>
          </p:cNvSpPr>
          <p:nvPr/>
        </p:nvSpPr>
        <p:spPr bwMode="auto">
          <a:xfrm>
            <a:off x="4936948" y="23768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03" name="Text Box 27"/>
          <p:cNvSpPr txBox="1">
            <a:spLocks noChangeArrowheads="1"/>
          </p:cNvSpPr>
          <p:nvPr/>
        </p:nvSpPr>
        <p:spPr bwMode="auto">
          <a:xfrm>
            <a:off x="4930598" y="21593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04" name="Text Box 28"/>
          <p:cNvSpPr txBox="1">
            <a:spLocks noChangeArrowheads="1"/>
          </p:cNvSpPr>
          <p:nvPr/>
        </p:nvSpPr>
        <p:spPr bwMode="auto">
          <a:xfrm>
            <a:off x="4708348" y="21577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05" name="Text Box 29"/>
          <p:cNvSpPr txBox="1">
            <a:spLocks noChangeArrowheads="1"/>
          </p:cNvSpPr>
          <p:nvPr/>
        </p:nvSpPr>
        <p:spPr bwMode="auto">
          <a:xfrm>
            <a:off x="4489273" y="21577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06" name="Text Box 30"/>
          <p:cNvSpPr txBox="1">
            <a:spLocks noChangeArrowheads="1"/>
          </p:cNvSpPr>
          <p:nvPr/>
        </p:nvSpPr>
        <p:spPr bwMode="auto">
          <a:xfrm>
            <a:off x="4270198" y="21577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07" name="Text Box 31"/>
          <p:cNvSpPr txBox="1">
            <a:spLocks noChangeArrowheads="1"/>
          </p:cNvSpPr>
          <p:nvPr/>
        </p:nvSpPr>
        <p:spPr bwMode="auto">
          <a:xfrm>
            <a:off x="4060648" y="21593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08" name="Text Box 32"/>
          <p:cNvSpPr txBox="1">
            <a:spLocks noChangeArrowheads="1"/>
          </p:cNvSpPr>
          <p:nvPr/>
        </p:nvSpPr>
        <p:spPr bwMode="auto">
          <a:xfrm>
            <a:off x="3828873" y="21577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09" name="Text Box 33"/>
          <p:cNvSpPr txBox="1">
            <a:spLocks noChangeArrowheads="1"/>
          </p:cNvSpPr>
          <p:nvPr/>
        </p:nvSpPr>
        <p:spPr bwMode="auto">
          <a:xfrm>
            <a:off x="3619323" y="21577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10" name="Text Box 34"/>
          <p:cNvSpPr txBox="1">
            <a:spLocks noChangeArrowheads="1"/>
          </p:cNvSpPr>
          <p:nvPr/>
        </p:nvSpPr>
        <p:spPr bwMode="auto">
          <a:xfrm>
            <a:off x="6260923" y="23768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D</a:t>
            </a:r>
          </a:p>
        </p:txBody>
      </p:sp>
      <p:sp>
        <p:nvSpPr>
          <p:cNvPr id="4111" name="Text Box 35"/>
          <p:cNvSpPr txBox="1">
            <a:spLocks noChangeArrowheads="1"/>
          </p:cNvSpPr>
          <p:nvPr/>
        </p:nvSpPr>
        <p:spPr bwMode="auto">
          <a:xfrm>
            <a:off x="6051373" y="23768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D</a:t>
            </a:r>
          </a:p>
        </p:txBody>
      </p:sp>
      <p:sp>
        <p:nvSpPr>
          <p:cNvPr id="4112" name="Text Box 36"/>
          <p:cNvSpPr txBox="1">
            <a:spLocks noChangeArrowheads="1"/>
          </p:cNvSpPr>
          <p:nvPr/>
        </p:nvSpPr>
        <p:spPr bwMode="auto">
          <a:xfrm>
            <a:off x="5603698" y="19386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D</a:t>
            </a:r>
          </a:p>
        </p:txBody>
      </p:sp>
      <p:sp>
        <p:nvSpPr>
          <p:cNvPr id="4113" name="Text Box 37"/>
          <p:cNvSpPr txBox="1">
            <a:spLocks noChangeArrowheads="1"/>
          </p:cNvSpPr>
          <p:nvPr/>
        </p:nvSpPr>
        <p:spPr bwMode="auto">
          <a:xfrm>
            <a:off x="4508323" y="30261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D</a:t>
            </a:r>
          </a:p>
        </p:txBody>
      </p:sp>
      <p:sp>
        <p:nvSpPr>
          <p:cNvPr id="4114" name="Text Box 38"/>
          <p:cNvSpPr txBox="1">
            <a:spLocks noChangeArrowheads="1"/>
          </p:cNvSpPr>
          <p:nvPr/>
        </p:nvSpPr>
        <p:spPr bwMode="auto">
          <a:xfrm>
            <a:off x="6927673" y="30435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D</a:t>
            </a:r>
          </a:p>
        </p:txBody>
      </p:sp>
      <p:sp>
        <p:nvSpPr>
          <p:cNvPr id="4115" name="Text Box 39"/>
          <p:cNvSpPr txBox="1">
            <a:spLocks noChangeArrowheads="1"/>
          </p:cNvSpPr>
          <p:nvPr/>
        </p:nvSpPr>
        <p:spPr bwMode="auto">
          <a:xfrm>
            <a:off x="6889573"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16" name="Text Box 40"/>
          <p:cNvSpPr txBox="1">
            <a:spLocks noChangeArrowheads="1"/>
          </p:cNvSpPr>
          <p:nvPr/>
        </p:nvSpPr>
        <p:spPr bwMode="auto">
          <a:xfrm>
            <a:off x="6672085"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17" name="Text Box 41"/>
          <p:cNvSpPr txBox="1">
            <a:spLocks noChangeArrowheads="1"/>
          </p:cNvSpPr>
          <p:nvPr/>
        </p:nvSpPr>
        <p:spPr bwMode="auto">
          <a:xfrm>
            <a:off x="6453010"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18" name="Text Box 42"/>
          <p:cNvSpPr txBox="1">
            <a:spLocks noChangeArrowheads="1"/>
          </p:cNvSpPr>
          <p:nvPr/>
        </p:nvSpPr>
        <p:spPr bwMode="auto">
          <a:xfrm>
            <a:off x="6233935"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19" name="Text Box 43"/>
          <p:cNvSpPr txBox="1">
            <a:spLocks noChangeArrowheads="1"/>
          </p:cNvSpPr>
          <p:nvPr/>
        </p:nvSpPr>
        <p:spPr bwMode="auto">
          <a:xfrm>
            <a:off x="6014860"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0" name="Text Box 44"/>
          <p:cNvSpPr txBox="1">
            <a:spLocks noChangeArrowheads="1"/>
          </p:cNvSpPr>
          <p:nvPr/>
        </p:nvSpPr>
        <p:spPr bwMode="auto">
          <a:xfrm>
            <a:off x="5797373"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1" name="Text Box 45"/>
          <p:cNvSpPr txBox="1">
            <a:spLocks noChangeArrowheads="1"/>
          </p:cNvSpPr>
          <p:nvPr/>
        </p:nvSpPr>
        <p:spPr bwMode="auto">
          <a:xfrm>
            <a:off x="5578298"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2" name="Text Box 46"/>
          <p:cNvSpPr txBox="1">
            <a:spLocks noChangeArrowheads="1"/>
          </p:cNvSpPr>
          <p:nvPr/>
        </p:nvSpPr>
        <p:spPr bwMode="auto">
          <a:xfrm>
            <a:off x="5359223"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3" name="Text Box 47"/>
          <p:cNvSpPr txBox="1">
            <a:spLocks noChangeArrowheads="1"/>
          </p:cNvSpPr>
          <p:nvPr/>
        </p:nvSpPr>
        <p:spPr bwMode="auto">
          <a:xfrm>
            <a:off x="5140148"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4" name="Text Box 48"/>
          <p:cNvSpPr txBox="1">
            <a:spLocks noChangeArrowheads="1"/>
          </p:cNvSpPr>
          <p:nvPr/>
        </p:nvSpPr>
        <p:spPr bwMode="auto">
          <a:xfrm>
            <a:off x="4922660"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5" name="Text Box 49"/>
          <p:cNvSpPr txBox="1">
            <a:spLocks noChangeArrowheads="1"/>
          </p:cNvSpPr>
          <p:nvPr/>
        </p:nvSpPr>
        <p:spPr bwMode="auto">
          <a:xfrm>
            <a:off x="4703585"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6" name="Text Box 50"/>
          <p:cNvSpPr txBox="1">
            <a:spLocks noChangeArrowheads="1"/>
          </p:cNvSpPr>
          <p:nvPr/>
        </p:nvSpPr>
        <p:spPr bwMode="auto">
          <a:xfrm>
            <a:off x="4484510"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7" name="Text Box 51"/>
          <p:cNvSpPr txBox="1">
            <a:spLocks noChangeArrowheads="1"/>
          </p:cNvSpPr>
          <p:nvPr/>
        </p:nvSpPr>
        <p:spPr bwMode="auto">
          <a:xfrm>
            <a:off x="4265435"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8" name="Text Box 52"/>
          <p:cNvSpPr txBox="1">
            <a:spLocks noChangeArrowheads="1"/>
          </p:cNvSpPr>
          <p:nvPr/>
        </p:nvSpPr>
        <p:spPr bwMode="auto">
          <a:xfrm>
            <a:off x="4047948"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29" name="Text Box 53"/>
          <p:cNvSpPr txBox="1">
            <a:spLocks noChangeArrowheads="1"/>
          </p:cNvSpPr>
          <p:nvPr/>
        </p:nvSpPr>
        <p:spPr bwMode="auto">
          <a:xfrm>
            <a:off x="3828873"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0" name="Text Box 54"/>
          <p:cNvSpPr txBox="1">
            <a:spLocks noChangeArrowheads="1"/>
          </p:cNvSpPr>
          <p:nvPr/>
        </p:nvSpPr>
        <p:spPr bwMode="auto">
          <a:xfrm>
            <a:off x="3609798"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1" name="Text Box 55"/>
          <p:cNvSpPr txBox="1">
            <a:spLocks noChangeArrowheads="1"/>
          </p:cNvSpPr>
          <p:nvPr/>
        </p:nvSpPr>
        <p:spPr bwMode="auto">
          <a:xfrm>
            <a:off x="3390723"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2" name="Text Box 56"/>
          <p:cNvSpPr txBox="1">
            <a:spLocks noChangeArrowheads="1"/>
          </p:cNvSpPr>
          <p:nvPr/>
        </p:nvSpPr>
        <p:spPr bwMode="auto">
          <a:xfrm>
            <a:off x="3173235"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3" name="Text Box 57"/>
          <p:cNvSpPr txBox="1">
            <a:spLocks noChangeArrowheads="1"/>
          </p:cNvSpPr>
          <p:nvPr/>
        </p:nvSpPr>
        <p:spPr bwMode="auto">
          <a:xfrm>
            <a:off x="2954160"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4" name="Text Box 58"/>
          <p:cNvSpPr txBox="1">
            <a:spLocks noChangeArrowheads="1"/>
          </p:cNvSpPr>
          <p:nvPr/>
        </p:nvSpPr>
        <p:spPr bwMode="auto">
          <a:xfrm>
            <a:off x="2735085"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5" name="Text Box 59"/>
          <p:cNvSpPr txBox="1">
            <a:spLocks noChangeArrowheads="1"/>
          </p:cNvSpPr>
          <p:nvPr/>
        </p:nvSpPr>
        <p:spPr bwMode="auto">
          <a:xfrm>
            <a:off x="2516010"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6" name="Text Box 60"/>
          <p:cNvSpPr txBox="1">
            <a:spLocks noChangeArrowheads="1"/>
          </p:cNvSpPr>
          <p:nvPr/>
        </p:nvSpPr>
        <p:spPr bwMode="auto">
          <a:xfrm>
            <a:off x="2298523"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7" name="Text Box 61"/>
          <p:cNvSpPr txBox="1">
            <a:spLocks noChangeArrowheads="1"/>
          </p:cNvSpPr>
          <p:nvPr/>
        </p:nvSpPr>
        <p:spPr bwMode="auto">
          <a:xfrm>
            <a:off x="2079448"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8" name="Text Box 62"/>
          <p:cNvSpPr txBox="1">
            <a:spLocks noChangeArrowheads="1"/>
          </p:cNvSpPr>
          <p:nvPr/>
        </p:nvSpPr>
        <p:spPr bwMode="auto">
          <a:xfrm>
            <a:off x="1860373"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39" name="Text Box 63"/>
          <p:cNvSpPr txBox="1">
            <a:spLocks noChangeArrowheads="1"/>
          </p:cNvSpPr>
          <p:nvPr/>
        </p:nvSpPr>
        <p:spPr bwMode="auto">
          <a:xfrm>
            <a:off x="1641298" y="15053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0" name="Text Box 64"/>
          <p:cNvSpPr txBox="1">
            <a:spLocks noChangeArrowheads="1"/>
          </p:cNvSpPr>
          <p:nvPr/>
        </p:nvSpPr>
        <p:spPr bwMode="auto">
          <a:xfrm>
            <a:off x="1412698" y="15116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1" name="Text Box 65"/>
          <p:cNvSpPr txBox="1">
            <a:spLocks noChangeArrowheads="1"/>
          </p:cNvSpPr>
          <p:nvPr/>
        </p:nvSpPr>
        <p:spPr bwMode="auto">
          <a:xfrm>
            <a:off x="1412698" y="17307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2" name="Text Box 66"/>
          <p:cNvSpPr txBox="1">
            <a:spLocks noChangeArrowheads="1"/>
          </p:cNvSpPr>
          <p:nvPr/>
        </p:nvSpPr>
        <p:spPr bwMode="auto">
          <a:xfrm>
            <a:off x="1412698" y="19482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3" name="Text Box 67"/>
          <p:cNvSpPr txBox="1">
            <a:spLocks noChangeArrowheads="1"/>
          </p:cNvSpPr>
          <p:nvPr/>
        </p:nvSpPr>
        <p:spPr bwMode="auto">
          <a:xfrm>
            <a:off x="1412698" y="21657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4" name="Text Box 68"/>
          <p:cNvSpPr txBox="1">
            <a:spLocks noChangeArrowheads="1"/>
          </p:cNvSpPr>
          <p:nvPr/>
        </p:nvSpPr>
        <p:spPr bwMode="auto">
          <a:xfrm>
            <a:off x="1412698" y="23847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5" name="Text Box 69"/>
          <p:cNvSpPr txBox="1">
            <a:spLocks noChangeArrowheads="1"/>
          </p:cNvSpPr>
          <p:nvPr/>
        </p:nvSpPr>
        <p:spPr bwMode="auto">
          <a:xfrm>
            <a:off x="1412698" y="26022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6" name="Text Box 70"/>
          <p:cNvSpPr txBox="1">
            <a:spLocks noChangeArrowheads="1"/>
          </p:cNvSpPr>
          <p:nvPr/>
        </p:nvSpPr>
        <p:spPr bwMode="auto">
          <a:xfrm>
            <a:off x="1412698" y="28197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7" name="Text Box 71"/>
          <p:cNvSpPr txBox="1">
            <a:spLocks noChangeArrowheads="1"/>
          </p:cNvSpPr>
          <p:nvPr/>
        </p:nvSpPr>
        <p:spPr bwMode="auto">
          <a:xfrm>
            <a:off x="1412698" y="30388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8" name="Text Box 72"/>
          <p:cNvSpPr txBox="1">
            <a:spLocks noChangeArrowheads="1"/>
          </p:cNvSpPr>
          <p:nvPr/>
        </p:nvSpPr>
        <p:spPr bwMode="auto">
          <a:xfrm>
            <a:off x="1412698" y="3256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49" name="Text Box 73"/>
          <p:cNvSpPr txBox="1">
            <a:spLocks noChangeArrowheads="1"/>
          </p:cNvSpPr>
          <p:nvPr/>
        </p:nvSpPr>
        <p:spPr bwMode="auto">
          <a:xfrm>
            <a:off x="1412698" y="34738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FFFFFF"/>
                </a:solidFill>
                <a:latin typeface="Courier New" pitchFamily="1" charset="0"/>
                <a:ea typeface="MS PGothic" pitchFamily="34" charset="-128"/>
              </a:rPr>
              <a:t>*</a:t>
            </a:r>
            <a:endParaRPr lang="en-US" altLang="en-US" sz="1200" b="1" smtClean="0">
              <a:solidFill>
                <a:srgbClr val="000000"/>
              </a:solidFill>
              <a:latin typeface="Courier New" pitchFamily="1" charset="0"/>
              <a:ea typeface="MS PGothic" pitchFamily="34" charset="-128"/>
            </a:endParaRPr>
          </a:p>
        </p:txBody>
      </p:sp>
      <p:sp>
        <p:nvSpPr>
          <p:cNvPr id="4150" name="Text Box 74"/>
          <p:cNvSpPr txBox="1">
            <a:spLocks noChangeArrowheads="1"/>
          </p:cNvSpPr>
          <p:nvPr/>
        </p:nvSpPr>
        <p:spPr bwMode="auto">
          <a:xfrm>
            <a:off x="3612973" y="19386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51" name="Text Box 75"/>
          <p:cNvSpPr txBox="1">
            <a:spLocks noChangeArrowheads="1"/>
          </p:cNvSpPr>
          <p:nvPr/>
        </p:nvSpPr>
        <p:spPr bwMode="auto">
          <a:xfrm>
            <a:off x="3403423" y="19386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52" name="Text Box 76"/>
          <p:cNvSpPr txBox="1">
            <a:spLocks noChangeArrowheads="1"/>
          </p:cNvSpPr>
          <p:nvPr/>
        </p:nvSpPr>
        <p:spPr bwMode="auto">
          <a:xfrm>
            <a:off x="3393898" y="17100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53" name="Text Box 77"/>
          <p:cNvSpPr txBox="1">
            <a:spLocks noChangeArrowheads="1"/>
          </p:cNvSpPr>
          <p:nvPr/>
        </p:nvSpPr>
        <p:spPr bwMode="auto">
          <a:xfrm>
            <a:off x="3184348" y="17100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54" name="Text Box 78"/>
          <p:cNvSpPr txBox="1">
            <a:spLocks noChangeArrowheads="1"/>
          </p:cNvSpPr>
          <p:nvPr/>
        </p:nvSpPr>
        <p:spPr bwMode="auto">
          <a:xfrm>
            <a:off x="2965273" y="17100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55" name="Text Box 79"/>
          <p:cNvSpPr txBox="1">
            <a:spLocks noChangeArrowheads="1"/>
          </p:cNvSpPr>
          <p:nvPr/>
        </p:nvSpPr>
        <p:spPr bwMode="auto">
          <a:xfrm>
            <a:off x="2746198" y="17100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56" name="Text Box 80"/>
          <p:cNvSpPr txBox="1">
            <a:spLocks noChangeArrowheads="1"/>
          </p:cNvSpPr>
          <p:nvPr/>
        </p:nvSpPr>
        <p:spPr bwMode="auto">
          <a:xfrm>
            <a:off x="2746198" y="21482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57" name="Text Box 81"/>
          <p:cNvSpPr txBox="1">
            <a:spLocks noChangeArrowheads="1"/>
          </p:cNvSpPr>
          <p:nvPr/>
        </p:nvSpPr>
        <p:spPr bwMode="auto">
          <a:xfrm>
            <a:off x="2746198" y="19291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58" name="Text Box 82"/>
          <p:cNvSpPr txBox="1">
            <a:spLocks noChangeArrowheads="1"/>
          </p:cNvSpPr>
          <p:nvPr/>
        </p:nvSpPr>
        <p:spPr bwMode="auto">
          <a:xfrm>
            <a:off x="2746198" y="23879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59" name="Text Box 83"/>
          <p:cNvSpPr txBox="1">
            <a:spLocks noChangeArrowheads="1"/>
          </p:cNvSpPr>
          <p:nvPr/>
        </p:nvSpPr>
        <p:spPr bwMode="auto">
          <a:xfrm>
            <a:off x="2746198" y="28261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60" name="Text Box 84"/>
          <p:cNvSpPr txBox="1">
            <a:spLocks noChangeArrowheads="1"/>
          </p:cNvSpPr>
          <p:nvPr/>
        </p:nvSpPr>
        <p:spPr bwMode="auto">
          <a:xfrm>
            <a:off x="2746198" y="26070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61" name="Text Box 85"/>
          <p:cNvSpPr txBox="1">
            <a:spLocks noChangeArrowheads="1"/>
          </p:cNvSpPr>
          <p:nvPr/>
        </p:nvSpPr>
        <p:spPr bwMode="auto">
          <a:xfrm>
            <a:off x="2746198" y="3034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62" name="Text Box 86"/>
          <p:cNvSpPr txBox="1">
            <a:spLocks noChangeArrowheads="1"/>
          </p:cNvSpPr>
          <p:nvPr/>
        </p:nvSpPr>
        <p:spPr bwMode="auto">
          <a:xfrm>
            <a:off x="2746198" y="34722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63" name="Text Box 87"/>
          <p:cNvSpPr txBox="1">
            <a:spLocks noChangeArrowheads="1"/>
          </p:cNvSpPr>
          <p:nvPr/>
        </p:nvSpPr>
        <p:spPr bwMode="auto">
          <a:xfrm>
            <a:off x="2746198" y="32531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b="1" smtClean="0">
                <a:solidFill>
                  <a:srgbClr val="000000"/>
                </a:solidFill>
                <a:latin typeface="Courier New" pitchFamily="1" charset="0"/>
                <a:ea typeface="MS PGothic" pitchFamily="34" charset="-128"/>
              </a:rPr>
              <a:t>P</a:t>
            </a:r>
          </a:p>
        </p:txBody>
      </p:sp>
      <p:sp>
        <p:nvSpPr>
          <p:cNvPr id="4164" name="Text Box 37"/>
          <p:cNvSpPr txBox="1">
            <a:spLocks noChangeArrowheads="1"/>
          </p:cNvSpPr>
          <p:nvPr/>
        </p:nvSpPr>
        <p:spPr bwMode="auto">
          <a:xfrm>
            <a:off x="271682" y="4633862"/>
            <a:ext cx="2693591" cy="1200329"/>
          </a:xfrm>
          <a:prstGeom prst="rect">
            <a:avLst/>
          </a:prstGeom>
          <a:solidFill>
            <a:srgbClr val="CCFFCC"/>
          </a:solidFill>
          <a:ln>
            <a:noFill/>
          </a:ln>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2400" dirty="0" smtClean="0">
                <a:latin typeface="Cambria" panose="02040503050406030204" pitchFamily="18" charset="0"/>
                <a:ea typeface="MS PGothic" pitchFamily="34" charset="-128"/>
              </a:rPr>
              <a:t>How could we </a:t>
            </a:r>
            <a:r>
              <a:rPr lang="en-US" altLang="en-US" sz="2400" b="1" i="1" dirty="0" smtClean="0">
                <a:latin typeface="Cambria" panose="02040503050406030204" pitchFamily="18" charset="0"/>
                <a:ea typeface="MS PGothic" pitchFamily="34" charset="-128"/>
              </a:rPr>
              <a:t>model </a:t>
            </a:r>
            <a:r>
              <a:rPr lang="en-US" altLang="en-US" sz="2400" dirty="0" smtClean="0">
                <a:latin typeface="Cambria" panose="02040503050406030204" pitchFamily="18" charset="0"/>
                <a:ea typeface="MS PGothic" pitchFamily="34" charset="-128"/>
              </a:rPr>
              <a:t>the snake with </a:t>
            </a:r>
            <a:r>
              <a:rPr lang="en-US" altLang="en-US" sz="2400" dirty="0" err="1" smtClean="0">
                <a:latin typeface="Cambria" panose="02040503050406030204" pitchFamily="18" charset="0"/>
                <a:ea typeface="MS PGothic" pitchFamily="34" charset="-128"/>
              </a:rPr>
              <a:t>pedeCells</a:t>
            </a:r>
            <a:r>
              <a:rPr lang="en-US" altLang="en-US" sz="2400" dirty="0" smtClean="0">
                <a:latin typeface="Cambria" panose="02040503050406030204" pitchFamily="18" charset="0"/>
                <a:ea typeface="MS PGothic" pitchFamily="34" charset="-128"/>
              </a:rPr>
              <a:t>?</a:t>
            </a:r>
            <a:endParaRPr lang="en-US" altLang="en-US" sz="2400" dirty="0" smtClean="0">
              <a:latin typeface="Cambria" panose="02040503050406030204" pitchFamily="18" charset="0"/>
              <a:ea typeface="MS PGothic" pitchFamily="34" charset="-128"/>
            </a:endParaRPr>
          </a:p>
        </p:txBody>
      </p:sp>
      <p:sp>
        <p:nvSpPr>
          <p:cNvPr id="4165" name="Rectangle 7"/>
          <p:cNvSpPr>
            <a:spLocks noChangeArrowheads="1"/>
          </p:cNvSpPr>
          <p:nvPr/>
        </p:nvSpPr>
        <p:spPr bwMode="auto">
          <a:xfrm>
            <a:off x="420510" y="221013"/>
            <a:ext cx="7848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lnSpc>
                <a:spcPct val="50000"/>
              </a:lnSpc>
            </a:pPr>
            <a:r>
              <a:rPr lang="en-US" altLang="en-US" sz="2400" b="1" smtClean="0">
                <a:solidFill>
                  <a:srgbClr val="000000"/>
                </a:solidFill>
                <a:latin typeface="Courier New" pitchFamily="1" charset="0"/>
                <a:ea typeface="MS PGothic" pitchFamily="34" charset="-128"/>
              </a:rPr>
              <a:t>LinkedList&lt;</a:t>
            </a:r>
            <a:r>
              <a:rPr lang="en-US" altLang="en-US" sz="2400" b="1" smtClean="0">
                <a:solidFill>
                  <a:srgbClr val="800080"/>
                </a:solidFill>
                <a:latin typeface="Courier New" pitchFamily="1" charset="0"/>
                <a:ea typeface="MS PGothic" pitchFamily="34" charset="-128"/>
              </a:rPr>
              <a:t>MazeCell</a:t>
            </a:r>
            <a:r>
              <a:rPr lang="en-US" altLang="en-US" sz="2400" b="1" smtClean="0">
                <a:solidFill>
                  <a:srgbClr val="000000"/>
                </a:solidFill>
                <a:latin typeface="Courier New" pitchFamily="1" charset="0"/>
                <a:ea typeface="MS PGothic" pitchFamily="34" charset="-128"/>
              </a:rPr>
              <a:t>&gt; spamCells;</a:t>
            </a:r>
          </a:p>
        </p:txBody>
      </p:sp>
      <p:sp>
        <p:nvSpPr>
          <p:cNvPr id="4166" name="Rectangle 7"/>
          <p:cNvSpPr>
            <a:spLocks noChangeArrowheads="1"/>
          </p:cNvSpPr>
          <p:nvPr/>
        </p:nvSpPr>
        <p:spPr bwMode="auto">
          <a:xfrm>
            <a:off x="433210" y="660750"/>
            <a:ext cx="784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lnSpc>
                <a:spcPct val="50000"/>
              </a:lnSpc>
            </a:pPr>
            <a:r>
              <a:rPr lang="en-US" altLang="en-US" sz="2400" b="1" smtClean="0">
                <a:solidFill>
                  <a:srgbClr val="000000"/>
                </a:solidFill>
                <a:latin typeface="Courier New" pitchFamily="1" charset="0"/>
                <a:ea typeface="MS PGothic" pitchFamily="34" charset="-128"/>
              </a:rPr>
              <a:t>LinkedList&lt;</a:t>
            </a:r>
            <a:r>
              <a:rPr lang="en-US" altLang="en-US" sz="2400" b="1" smtClean="0">
                <a:solidFill>
                  <a:srgbClr val="800080"/>
                </a:solidFill>
                <a:latin typeface="Courier New" pitchFamily="1" charset="0"/>
                <a:ea typeface="MS PGothic" pitchFamily="34" charset="-128"/>
              </a:rPr>
              <a:t>MazeCell</a:t>
            </a:r>
            <a:r>
              <a:rPr lang="en-US" altLang="en-US" sz="2400" b="1" smtClean="0">
                <a:solidFill>
                  <a:srgbClr val="000000"/>
                </a:solidFill>
                <a:latin typeface="Courier New" pitchFamily="1" charset="0"/>
                <a:ea typeface="MS PGothic" pitchFamily="34" charset="-128"/>
              </a:rPr>
              <a:t>&gt; pedeCells;</a:t>
            </a:r>
          </a:p>
        </p:txBody>
      </p:sp>
      <p:cxnSp>
        <p:nvCxnSpPr>
          <p:cNvPr id="4167" name="Straight Arrow Connector 2"/>
          <p:cNvCxnSpPr>
            <a:cxnSpLocks noChangeShapeType="1"/>
          </p:cNvCxnSpPr>
          <p:nvPr/>
        </p:nvCxnSpPr>
        <p:spPr bwMode="auto">
          <a:xfrm flipH="1">
            <a:off x="4344810" y="936975"/>
            <a:ext cx="701675" cy="114776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68" name="Straight Arrow Connector 74"/>
          <p:cNvCxnSpPr>
            <a:cxnSpLocks noChangeShapeType="1"/>
          </p:cNvCxnSpPr>
          <p:nvPr/>
        </p:nvCxnSpPr>
        <p:spPr bwMode="auto">
          <a:xfrm flipH="1">
            <a:off x="4851223" y="936975"/>
            <a:ext cx="319087" cy="11287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69" name="Straight Arrow Connector 77"/>
          <p:cNvCxnSpPr>
            <a:cxnSpLocks noChangeShapeType="1"/>
          </p:cNvCxnSpPr>
          <p:nvPr/>
        </p:nvCxnSpPr>
        <p:spPr bwMode="auto">
          <a:xfrm>
            <a:off x="6230760" y="338488"/>
            <a:ext cx="847725" cy="2528887"/>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4" name="Text Box 37"/>
          <p:cNvSpPr txBox="1">
            <a:spLocks noChangeArrowheads="1"/>
          </p:cNvSpPr>
          <p:nvPr/>
        </p:nvSpPr>
        <p:spPr bwMode="auto">
          <a:xfrm>
            <a:off x="3925093" y="3461980"/>
            <a:ext cx="4430359" cy="369332"/>
          </a:xfrm>
          <a:prstGeom prst="rect">
            <a:avLst/>
          </a:prstGeom>
          <a:solidFill>
            <a:srgbClr val="CCFFCC"/>
          </a:solidFill>
          <a:ln>
            <a:noFill/>
          </a:ln>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dirty="0" smtClean="0">
                <a:latin typeface="Cambria" panose="02040503050406030204" pitchFamily="18" charset="0"/>
                <a:ea typeface="MS PGothic" pitchFamily="34" charset="-128"/>
              </a:rPr>
              <a:t>(1) Get the head from </a:t>
            </a:r>
            <a:r>
              <a:rPr lang="en-US" altLang="en-US" sz="1800" dirty="0" err="1" smtClean="0">
                <a:latin typeface="Cambria" panose="02040503050406030204" pitchFamily="18" charset="0"/>
                <a:ea typeface="MS PGothic" pitchFamily="34" charset="-128"/>
              </a:rPr>
              <a:t>pedeCells</a:t>
            </a:r>
            <a:r>
              <a:rPr lang="en-US" altLang="en-US" sz="1800" dirty="0" smtClean="0">
                <a:latin typeface="Cambria" panose="02040503050406030204" pitchFamily="18" charset="0"/>
                <a:ea typeface="MS PGothic" pitchFamily="34" charset="-128"/>
              </a:rPr>
              <a:t>.</a:t>
            </a:r>
            <a:endParaRPr lang="en-US" altLang="en-US" sz="1800" dirty="0" smtClean="0">
              <a:latin typeface="Cambria" panose="02040503050406030204" pitchFamily="18" charset="0"/>
              <a:ea typeface="MS PGothic" pitchFamily="34" charset="-128"/>
            </a:endParaRPr>
          </a:p>
        </p:txBody>
      </p:sp>
      <p:sp>
        <p:nvSpPr>
          <p:cNvPr id="75" name="Text Box 37"/>
          <p:cNvSpPr txBox="1">
            <a:spLocks noChangeArrowheads="1"/>
          </p:cNvSpPr>
          <p:nvPr/>
        </p:nvSpPr>
        <p:spPr bwMode="auto">
          <a:xfrm>
            <a:off x="3925093" y="3825666"/>
            <a:ext cx="4430359" cy="369332"/>
          </a:xfrm>
          <a:prstGeom prst="rect">
            <a:avLst/>
          </a:prstGeom>
          <a:solidFill>
            <a:srgbClr val="CCFFCC"/>
          </a:solidFill>
          <a:ln>
            <a:noFill/>
          </a:ln>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dirty="0" smtClean="0">
                <a:latin typeface="Cambria" panose="02040503050406030204" pitchFamily="18" charset="0"/>
                <a:ea typeface="MS PGothic" pitchFamily="34" charset="-128"/>
              </a:rPr>
              <a:t>(2) Pass in </a:t>
            </a:r>
            <a:r>
              <a:rPr lang="en-US" altLang="en-US" sz="1800" b="1" dirty="0" err="1" smtClean="0">
                <a:latin typeface="Cambria" panose="02040503050406030204" pitchFamily="18" charset="0"/>
                <a:ea typeface="MS PGothic" pitchFamily="34" charset="-128"/>
              </a:rPr>
              <a:t>dir</a:t>
            </a:r>
            <a:r>
              <a:rPr lang="en-US" altLang="en-US" sz="1800" dirty="0" smtClean="0">
                <a:latin typeface="Cambria" panose="02040503050406030204" pitchFamily="18" charset="0"/>
                <a:ea typeface="MS PGothic" pitchFamily="34" charset="-128"/>
              </a:rPr>
              <a:t> from </a:t>
            </a:r>
            <a:r>
              <a:rPr lang="en-US" altLang="en-US" sz="1800" dirty="0" err="1" smtClean="0">
                <a:latin typeface="Cambria" panose="02040503050406030204" pitchFamily="18" charset="0"/>
                <a:ea typeface="MS PGothic" pitchFamily="34" charset="-128"/>
              </a:rPr>
              <a:t>Spampede</a:t>
            </a:r>
            <a:r>
              <a:rPr lang="en-US" altLang="en-US" sz="1800" dirty="0" smtClean="0">
                <a:latin typeface="Cambria" panose="02040503050406030204" pitchFamily="18" charset="0"/>
                <a:ea typeface="MS PGothic" pitchFamily="34" charset="-128"/>
              </a:rPr>
              <a:t> (NEW or S)</a:t>
            </a:r>
            <a:endParaRPr lang="en-US" altLang="en-US" sz="1800" dirty="0" smtClean="0">
              <a:latin typeface="Cambria" panose="02040503050406030204" pitchFamily="18" charset="0"/>
              <a:ea typeface="MS PGothic" pitchFamily="34" charset="-128"/>
            </a:endParaRPr>
          </a:p>
        </p:txBody>
      </p:sp>
      <p:sp>
        <p:nvSpPr>
          <p:cNvPr id="77" name="Text Box 37"/>
          <p:cNvSpPr txBox="1">
            <a:spLocks noChangeArrowheads="1"/>
          </p:cNvSpPr>
          <p:nvPr/>
        </p:nvSpPr>
        <p:spPr bwMode="auto">
          <a:xfrm>
            <a:off x="3925623" y="4203079"/>
            <a:ext cx="4430359" cy="784830"/>
          </a:xfrm>
          <a:prstGeom prst="rect">
            <a:avLst/>
          </a:prstGeom>
          <a:solidFill>
            <a:srgbClr val="CCFFCC"/>
          </a:solidFill>
          <a:ln>
            <a:noFill/>
          </a:ln>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dirty="0" smtClean="0">
                <a:latin typeface="Cambria" panose="02040503050406030204" pitchFamily="18" charset="0"/>
                <a:ea typeface="MS PGothic" pitchFamily="34" charset="-128"/>
              </a:rPr>
              <a:t>(3) Find the next </a:t>
            </a:r>
            <a:r>
              <a:rPr lang="en-US" altLang="en-US" sz="1800" dirty="0" err="1" smtClean="0">
                <a:latin typeface="Cambria" panose="02040503050406030204" pitchFamily="18" charset="0"/>
                <a:ea typeface="MS PGothic" pitchFamily="34" charset="-128"/>
              </a:rPr>
              <a:t>MazeCell</a:t>
            </a:r>
            <a:r>
              <a:rPr lang="en-US" altLang="en-US" sz="1800" dirty="0" smtClean="0">
                <a:latin typeface="Cambria" panose="02040503050406030204" pitchFamily="18" charset="0"/>
                <a:ea typeface="MS PGothic" pitchFamily="34" charset="-128"/>
              </a:rPr>
              <a:t> in direction </a:t>
            </a:r>
            <a:r>
              <a:rPr lang="en-US" altLang="en-US" sz="1800" dirty="0" err="1" smtClean="0">
                <a:latin typeface="Cambria" panose="02040503050406030204" pitchFamily="18" charset="0"/>
                <a:ea typeface="MS PGothic" pitchFamily="34" charset="-128"/>
              </a:rPr>
              <a:t>dir</a:t>
            </a:r>
            <a:endParaRPr lang="en-US" altLang="en-US" sz="1800" dirty="0" smtClean="0">
              <a:latin typeface="Cambria" panose="02040503050406030204" pitchFamily="18" charset="0"/>
              <a:ea typeface="MS PGothic" pitchFamily="34" charset="-128"/>
            </a:endParaRPr>
          </a:p>
          <a:p>
            <a:pPr algn="l"/>
            <a:r>
              <a:rPr lang="en-US" altLang="en-US" sz="1800" dirty="0" smtClean="0">
                <a:latin typeface="Cambria" panose="02040503050406030204" pitchFamily="18" charset="0"/>
                <a:ea typeface="MS PGothic" pitchFamily="34" charset="-128"/>
              </a:rPr>
              <a:t>(4) Check its contents:   </a:t>
            </a:r>
            <a:r>
              <a:rPr lang="en-US" altLang="en-US" sz="1800" b="1" dirty="0" smtClean="0">
                <a:latin typeface="Cambria" panose="02040503050406030204" pitchFamily="18" charset="0"/>
                <a:ea typeface="MS PGothic" pitchFamily="34" charset="-128"/>
              </a:rPr>
              <a:t>IF EMPTY</a:t>
            </a:r>
          </a:p>
        </p:txBody>
      </p:sp>
      <p:sp>
        <p:nvSpPr>
          <p:cNvPr id="78" name="Text Box 37"/>
          <p:cNvSpPr txBox="1">
            <a:spLocks noChangeArrowheads="1"/>
          </p:cNvSpPr>
          <p:nvPr/>
        </p:nvSpPr>
        <p:spPr bwMode="auto">
          <a:xfrm>
            <a:off x="4265435" y="4985668"/>
            <a:ext cx="4430359" cy="369332"/>
          </a:xfrm>
          <a:prstGeom prst="rect">
            <a:avLst/>
          </a:prstGeom>
          <a:solidFill>
            <a:srgbClr val="FFCC99"/>
          </a:solidFill>
          <a:ln>
            <a:noFill/>
          </a:ln>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dirty="0" smtClean="0">
                <a:latin typeface="Cambria" panose="02040503050406030204" pitchFamily="18" charset="0"/>
                <a:ea typeface="MS PGothic" pitchFamily="34" charset="-128"/>
              </a:rPr>
              <a:t>Change the head to the new cell and add it!</a:t>
            </a:r>
            <a:endParaRPr lang="en-US" altLang="en-US" sz="1800" dirty="0" smtClean="0">
              <a:latin typeface="Cambria" panose="02040503050406030204" pitchFamily="18" charset="0"/>
              <a:ea typeface="MS PGothic" pitchFamily="34" charset="-128"/>
            </a:endParaRPr>
          </a:p>
        </p:txBody>
      </p:sp>
      <p:sp>
        <p:nvSpPr>
          <p:cNvPr id="80" name="Text Box 37"/>
          <p:cNvSpPr txBox="1">
            <a:spLocks noChangeArrowheads="1"/>
          </p:cNvSpPr>
          <p:nvPr/>
        </p:nvSpPr>
        <p:spPr bwMode="auto">
          <a:xfrm>
            <a:off x="3914157" y="5678086"/>
            <a:ext cx="4430359" cy="369332"/>
          </a:xfrm>
          <a:prstGeom prst="rect">
            <a:avLst/>
          </a:prstGeom>
          <a:solidFill>
            <a:srgbClr val="CCFFCC"/>
          </a:solidFill>
          <a:ln>
            <a:noFill/>
          </a:ln>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dirty="0" smtClean="0">
                <a:latin typeface="Cambria" panose="02040503050406030204" pitchFamily="18" charset="0"/>
                <a:ea typeface="MS PGothic" pitchFamily="34" charset="-128"/>
              </a:rPr>
              <a:t>(4b) </a:t>
            </a:r>
            <a:r>
              <a:rPr lang="en-US" altLang="en-US" sz="1800" b="1" dirty="0" smtClean="0">
                <a:latin typeface="Cambria" panose="02040503050406030204" pitchFamily="18" charset="0"/>
                <a:ea typeface="MS PGothic" pitchFamily="34" charset="-128"/>
              </a:rPr>
              <a:t>IF SPAM</a:t>
            </a:r>
            <a:endParaRPr lang="en-US" altLang="en-US" sz="1800" b="1" dirty="0" smtClean="0">
              <a:latin typeface="Cambria" panose="02040503050406030204" pitchFamily="18" charset="0"/>
              <a:ea typeface="MS PGothic" pitchFamily="34" charset="-128"/>
            </a:endParaRPr>
          </a:p>
        </p:txBody>
      </p:sp>
      <p:sp>
        <p:nvSpPr>
          <p:cNvPr id="81" name="Text Box 37"/>
          <p:cNvSpPr txBox="1">
            <a:spLocks noChangeArrowheads="1"/>
          </p:cNvSpPr>
          <p:nvPr/>
        </p:nvSpPr>
        <p:spPr bwMode="auto">
          <a:xfrm>
            <a:off x="3902514" y="6327198"/>
            <a:ext cx="4430359" cy="369332"/>
          </a:xfrm>
          <a:prstGeom prst="rect">
            <a:avLst/>
          </a:prstGeom>
          <a:solidFill>
            <a:srgbClr val="CCFFCC"/>
          </a:solidFill>
          <a:ln>
            <a:noFill/>
          </a:ln>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dirty="0" smtClean="0">
                <a:latin typeface="Cambria" panose="02040503050406030204" pitchFamily="18" charset="0"/>
                <a:ea typeface="MS PGothic" pitchFamily="34" charset="-128"/>
              </a:rPr>
              <a:t>(4c) </a:t>
            </a:r>
            <a:r>
              <a:rPr lang="en-US" altLang="en-US" sz="1800" b="1" dirty="0" smtClean="0">
                <a:latin typeface="Cambria" panose="02040503050406030204" pitchFamily="18" charset="0"/>
                <a:ea typeface="MS PGothic" pitchFamily="34" charset="-128"/>
              </a:rPr>
              <a:t>IF WALL</a:t>
            </a:r>
            <a:endParaRPr lang="en-US" altLang="en-US" sz="1800" b="1" dirty="0" smtClean="0">
              <a:latin typeface="Cambria" panose="02040503050406030204" pitchFamily="18" charset="0"/>
              <a:ea typeface="MS PGothic" pitchFamily="34" charset="-128"/>
            </a:endParaRPr>
          </a:p>
        </p:txBody>
      </p:sp>
      <p:sp>
        <p:nvSpPr>
          <p:cNvPr id="82" name="Text Box 37"/>
          <p:cNvSpPr txBox="1">
            <a:spLocks noChangeArrowheads="1"/>
          </p:cNvSpPr>
          <p:nvPr/>
        </p:nvSpPr>
        <p:spPr bwMode="auto">
          <a:xfrm>
            <a:off x="96484" y="6425710"/>
            <a:ext cx="2332037" cy="338554"/>
          </a:xfrm>
          <a:prstGeom prst="rect">
            <a:avLst/>
          </a:prstGeom>
          <a:noFill/>
          <a:ln>
            <a:noFill/>
          </a:ln>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dirty="0" smtClean="0">
                <a:latin typeface="Cambria" panose="02040503050406030204" pitchFamily="18" charset="0"/>
                <a:ea typeface="MS PGothic" pitchFamily="34" charset="-128"/>
              </a:rPr>
              <a:t>How about reverse? AI?</a:t>
            </a:r>
            <a:endParaRPr lang="en-US" altLang="en-US" dirty="0" smtClean="0">
              <a:latin typeface="Cambria" panose="02040503050406030204" pitchFamily="18" charset="0"/>
              <a:ea typeface="MS PGothic" pitchFamily="34" charset="-128"/>
            </a:endParaRPr>
          </a:p>
        </p:txBody>
      </p:sp>
    </p:spTree>
    <p:extLst>
      <p:ext uri="{BB962C8B-B14F-4D97-AF65-F5344CB8AC3E}">
        <p14:creationId xmlns:p14="http://schemas.microsoft.com/office/powerpoint/2010/main" val="18750426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281165" y="207080"/>
            <a:ext cx="3274836" cy="762000"/>
          </a:xfrm>
          <a:prstGeom prst="rect">
            <a:avLst/>
          </a:prstGeom>
          <a:solidFill>
            <a:srgbClr val="FFCC99"/>
          </a:solidFill>
          <a:ln>
            <a:noFill/>
          </a:ln>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400" i="1" dirty="0" smtClean="0">
                <a:solidFill>
                  <a:srgbClr val="000000"/>
                </a:solidFill>
                <a:latin typeface="Cambria" panose="02040503050406030204" pitchFamily="18" charset="0"/>
              </a:rPr>
              <a:t>Don't wait!</a:t>
            </a:r>
            <a:endParaRPr lang="en-US" altLang="en-US" sz="4400" dirty="0" smtClean="0">
              <a:solidFill>
                <a:srgbClr val="000000"/>
              </a:solidFill>
              <a:latin typeface="Cambria" panose="02040503050406030204" pitchFamily="18" charset="0"/>
            </a:endParaRPr>
          </a:p>
        </p:txBody>
      </p:sp>
      <p:sp>
        <p:nvSpPr>
          <p:cNvPr id="33795" name="Text Box 6"/>
          <p:cNvSpPr txBox="1">
            <a:spLocks noChangeArrowheads="1"/>
          </p:cNvSpPr>
          <p:nvPr/>
        </p:nvSpPr>
        <p:spPr bwMode="auto">
          <a:xfrm>
            <a:off x="843671" y="1195475"/>
            <a:ext cx="74723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3200" dirty="0" smtClean="0">
                <a:solidFill>
                  <a:srgbClr val="CC3300"/>
                </a:solidFill>
                <a:latin typeface="Cambria" panose="02040503050406030204" pitchFamily="18" charset="0"/>
              </a:rPr>
              <a:t>Incremental changes are key!</a:t>
            </a:r>
            <a:endParaRPr lang="en-US" altLang="en-US" sz="3200" dirty="0" smtClean="0">
              <a:solidFill>
                <a:srgbClr val="CC3300"/>
              </a:solidFill>
              <a:latin typeface="Cambria" panose="02040503050406030204" pitchFamily="18" charset="0"/>
            </a:endParaRPr>
          </a:p>
        </p:txBody>
      </p:sp>
      <p:sp>
        <p:nvSpPr>
          <p:cNvPr id="33796" name="Text Box 7"/>
          <p:cNvSpPr txBox="1">
            <a:spLocks noChangeArrowheads="1"/>
          </p:cNvSpPr>
          <p:nvPr/>
        </p:nvSpPr>
        <p:spPr bwMode="auto">
          <a:xfrm>
            <a:off x="5886450" y="2549525"/>
            <a:ext cx="10477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2400" smtClean="0">
                <a:solidFill>
                  <a:srgbClr val="000000"/>
                </a:solidFill>
                <a:latin typeface="Cambria" panose="02040503050406030204" pitchFamily="18" charset="0"/>
              </a:rPr>
              <a:t>code</a:t>
            </a:r>
          </a:p>
          <a:p>
            <a:r>
              <a:rPr lang="en-US" altLang="en-US" sz="2400" smtClean="0">
                <a:solidFill>
                  <a:srgbClr val="000000"/>
                </a:solidFill>
                <a:latin typeface="Cambria" panose="02040503050406030204" pitchFamily="18" charset="0"/>
              </a:rPr>
              <a:t>test</a:t>
            </a:r>
          </a:p>
          <a:p>
            <a:r>
              <a:rPr lang="en-US" altLang="en-US" sz="2400" smtClean="0">
                <a:solidFill>
                  <a:srgbClr val="000000"/>
                </a:solidFill>
                <a:latin typeface="Cambria" panose="02040503050406030204" pitchFamily="18" charset="0"/>
              </a:rPr>
              <a:t>code</a:t>
            </a:r>
          </a:p>
          <a:p>
            <a:r>
              <a:rPr lang="en-US" altLang="en-US" sz="2400" smtClean="0">
                <a:solidFill>
                  <a:srgbClr val="000000"/>
                </a:solidFill>
                <a:latin typeface="Cambria" panose="02040503050406030204" pitchFamily="18" charset="0"/>
              </a:rPr>
              <a:t>test</a:t>
            </a:r>
          </a:p>
          <a:p>
            <a:r>
              <a:rPr lang="en-US" altLang="en-US" sz="2400" smtClean="0">
                <a:solidFill>
                  <a:srgbClr val="000000"/>
                </a:solidFill>
                <a:latin typeface="Cambria" panose="02040503050406030204" pitchFamily="18" charset="0"/>
              </a:rPr>
              <a:t>code </a:t>
            </a:r>
          </a:p>
          <a:p>
            <a:r>
              <a:rPr lang="en-US" altLang="en-US" sz="2400" smtClean="0">
                <a:solidFill>
                  <a:srgbClr val="000000"/>
                </a:solidFill>
                <a:latin typeface="Cambria" panose="02040503050406030204" pitchFamily="18" charset="0"/>
              </a:rPr>
              <a:t>test</a:t>
            </a:r>
          </a:p>
          <a:p>
            <a:r>
              <a:rPr lang="en-US" altLang="en-US" sz="2400" b="1" smtClean="0">
                <a:solidFill>
                  <a:srgbClr val="000000"/>
                </a:solidFill>
                <a:latin typeface="Cambria" panose="02040503050406030204" pitchFamily="18" charset="0"/>
              </a:rPr>
              <a:t>...</a:t>
            </a:r>
            <a:endParaRPr lang="en-US" altLang="en-US" sz="2400" smtClean="0">
              <a:solidFill>
                <a:srgbClr val="000000"/>
              </a:solidFill>
              <a:latin typeface="Cambria" panose="02040503050406030204" pitchFamily="18" charset="0"/>
            </a:endParaRPr>
          </a:p>
        </p:txBody>
      </p:sp>
      <p:sp>
        <p:nvSpPr>
          <p:cNvPr id="33797" name="Text Box 8"/>
          <p:cNvSpPr txBox="1">
            <a:spLocks noChangeArrowheads="1"/>
          </p:cNvSpPr>
          <p:nvPr/>
        </p:nvSpPr>
        <p:spPr bwMode="auto">
          <a:xfrm>
            <a:off x="1181100" y="3311525"/>
            <a:ext cx="281305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800" smtClean="0">
                <a:solidFill>
                  <a:srgbClr val="000000"/>
                </a:solidFill>
                <a:latin typeface="Cambria" panose="02040503050406030204" pitchFamily="18" charset="0"/>
              </a:rPr>
              <a:t>CODE</a:t>
            </a:r>
          </a:p>
          <a:p>
            <a:r>
              <a:rPr lang="en-US" altLang="en-US" sz="4800" smtClean="0">
                <a:solidFill>
                  <a:srgbClr val="000000"/>
                </a:solidFill>
                <a:latin typeface="Cambria" panose="02040503050406030204" pitchFamily="18" charset="0"/>
              </a:rPr>
              <a:t>TEST</a:t>
            </a:r>
          </a:p>
        </p:txBody>
      </p:sp>
      <p:sp>
        <p:nvSpPr>
          <p:cNvPr id="33798" name="Line 9"/>
          <p:cNvSpPr>
            <a:spLocks noChangeShapeType="1"/>
          </p:cNvSpPr>
          <p:nvPr/>
        </p:nvSpPr>
        <p:spPr bwMode="auto">
          <a:xfrm flipV="1">
            <a:off x="795338" y="4227513"/>
            <a:ext cx="1096962" cy="9302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33799" name="Text Box 10"/>
          <p:cNvSpPr txBox="1">
            <a:spLocks noChangeArrowheads="1"/>
          </p:cNvSpPr>
          <p:nvPr/>
        </p:nvSpPr>
        <p:spPr bwMode="auto">
          <a:xfrm>
            <a:off x="165101" y="5178425"/>
            <a:ext cx="13024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400" dirty="0" smtClean="0">
                <a:solidFill>
                  <a:srgbClr val="000000"/>
                </a:solidFill>
                <a:latin typeface="Calibri" panose="020F0502020204030204" pitchFamily="34" charset="0"/>
              </a:rPr>
              <a:t>concentrated despair phase</a:t>
            </a:r>
          </a:p>
        </p:txBody>
      </p:sp>
      <p:sp>
        <p:nvSpPr>
          <p:cNvPr id="33800" name="Line 11"/>
          <p:cNvSpPr>
            <a:spLocks noChangeShapeType="1"/>
          </p:cNvSpPr>
          <p:nvPr/>
        </p:nvSpPr>
        <p:spPr bwMode="auto">
          <a:xfrm flipH="1" flipV="1">
            <a:off x="6699075" y="3057168"/>
            <a:ext cx="931862" cy="3492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33801" name="Line 12"/>
          <p:cNvSpPr>
            <a:spLocks noChangeShapeType="1"/>
          </p:cNvSpPr>
          <p:nvPr/>
        </p:nvSpPr>
        <p:spPr bwMode="auto">
          <a:xfrm flipH="1">
            <a:off x="6716537" y="3617556"/>
            <a:ext cx="950913"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33802" name="Line 13"/>
          <p:cNvSpPr>
            <a:spLocks noChangeShapeType="1"/>
          </p:cNvSpPr>
          <p:nvPr/>
        </p:nvSpPr>
        <p:spPr bwMode="auto">
          <a:xfrm flipH="1">
            <a:off x="6741937" y="3887431"/>
            <a:ext cx="950913" cy="13668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33803" name="Text Box 14"/>
          <p:cNvSpPr txBox="1">
            <a:spLocks noChangeArrowheads="1"/>
          </p:cNvSpPr>
          <p:nvPr/>
        </p:nvSpPr>
        <p:spPr bwMode="auto">
          <a:xfrm>
            <a:off x="7649987" y="3349268"/>
            <a:ext cx="11327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400" dirty="0" smtClean="0">
                <a:solidFill>
                  <a:srgbClr val="000000"/>
                </a:solidFill>
                <a:latin typeface="Calibri" panose="020F0502020204030204" pitchFamily="34" charset="0"/>
              </a:rPr>
              <a:t>closing in on a solution</a:t>
            </a:r>
          </a:p>
        </p:txBody>
      </p:sp>
    </p:spTree>
    <p:extLst>
      <p:ext uri="{BB962C8B-B14F-4D97-AF65-F5344CB8AC3E}">
        <p14:creationId xmlns:p14="http://schemas.microsoft.com/office/powerpoint/2010/main" val="31416168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8"/>
          <p:cNvSpPr txBox="1">
            <a:spLocks noChangeArrowheads="1"/>
          </p:cNvSpPr>
          <p:nvPr/>
        </p:nvSpPr>
        <p:spPr bwMode="auto">
          <a:xfrm>
            <a:off x="685800" y="5791200"/>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400" smtClean="0">
                <a:solidFill>
                  <a:srgbClr val="009200"/>
                </a:solidFill>
                <a:latin typeface="Cambria" pitchFamily="18" charset="0"/>
              </a:rPr>
              <a:t>Happy Spampeding!</a:t>
            </a:r>
          </a:p>
        </p:txBody>
      </p:sp>
      <p:pic>
        <p:nvPicPr>
          <p:cNvPr id="181250" name="Picture 2"/>
          <p:cNvPicPr>
            <a:picLocks noChangeAspect="1" noChangeArrowheads="1"/>
          </p:cNvPicPr>
          <p:nvPr/>
        </p:nvPicPr>
        <p:blipFill rotWithShape="1">
          <a:blip r:embed="rId3"/>
          <a:srcRect l="20719" t="11171" r="20763" b="18385"/>
          <a:stretch/>
        </p:blipFill>
        <p:spPr bwMode="auto">
          <a:xfrm>
            <a:off x="1143000" y="195263"/>
            <a:ext cx="6783388" cy="536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655707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676275" y="365125"/>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3600" b="1" smtClean="0">
                <a:solidFill>
                  <a:srgbClr val="000000"/>
                </a:solidFill>
                <a:latin typeface="Courier New" pitchFamily="1" charset="0"/>
                <a:ea typeface="MS PGothic" pitchFamily="34" charset="-128"/>
              </a:rPr>
              <a:t>&lt;</a:t>
            </a:r>
            <a:r>
              <a:rPr lang="en-US" altLang="en-US" sz="3600" i="1" smtClean="0">
                <a:solidFill>
                  <a:srgbClr val="000000"/>
                </a:solidFill>
                <a:ea typeface="MS PGothic" pitchFamily="34" charset="-128"/>
              </a:rPr>
              <a:t>Parameterized</a:t>
            </a:r>
            <a:r>
              <a:rPr lang="en-US" altLang="en-US" sz="3600" b="1" smtClean="0">
                <a:solidFill>
                  <a:srgbClr val="000000"/>
                </a:solidFill>
                <a:latin typeface="Courier New" pitchFamily="1" charset="0"/>
                <a:ea typeface="MS PGothic" pitchFamily="34" charset="-128"/>
              </a:rPr>
              <a:t>&gt;</a:t>
            </a:r>
            <a:r>
              <a:rPr lang="en-US" altLang="en-US" sz="3600" smtClean="0">
                <a:solidFill>
                  <a:srgbClr val="000000"/>
                </a:solidFill>
                <a:latin typeface="Times" pitchFamily="1" charset="0"/>
                <a:ea typeface="MS PGothic" pitchFamily="34" charset="-128"/>
              </a:rPr>
              <a:t>  </a:t>
            </a:r>
            <a:r>
              <a:rPr lang="en-US" altLang="en-US" sz="3600" smtClean="0">
                <a:solidFill>
                  <a:srgbClr val="000000"/>
                </a:solidFill>
                <a:ea typeface="MS PGothic" pitchFamily="34" charset="-128"/>
              </a:rPr>
              <a:t>Types</a:t>
            </a:r>
            <a:endParaRPr lang="en-US" altLang="en-US" sz="3600" smtClean="0">
              <a:solidFill>
                <a:srgbClr val="000000"/>
              </a:solidFill>
              <a:latin typeface="Times" pitchFamily="1" charset="0"/>
              <a:ea typeface="MS PGothic" pitchFamily="34" charset="-128"/>
            </a:endParaRPr>
          </a:p>
        </p:txBody>
      </p:sp>
      <p:sp>
        <p:nvSpPr>
          <p:cNvPr id="6147" name="Text Box 12"/>
          <p:cNvSpPr txBox="1">
            <a:spLocks noChangeArrowheads="1"/>
          </p:cNvSpPr>
          <p:nvPr/>
        </p:nvSpPr>
        <p:spPr bwMode="auto">
          <a:xfrm>
            <a:off x="1319213" y="4768850"/>
            <a:ext cx="6119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2000" b="1" smtClean="0">
                <a:solidFill>
                  <a:srgbClr val="000000"/>
                </a:solidFill>
                <a:latin typeface="Courier New" pitchFamily="1" charset="0"/>
                <a:ea typeface="MS PGothic" pitchFamily="34" charset="-128"/>
              </a:rPr>
              <a:t>pedeCells.</a:t>
            </a:r>
            <a:r>
              <a:rPr lang="en-US" altLang="en-US" sz="2000" b="1" smtClean="0">
                <a:solidFill>
                  <a:srgbClr val="0333FF"/>
                </a:solidFill>
                <a:latin typeface="Courier New" pitchFamily="1" charset="0"/>
                <a:ea typeface="MS PGothic" pitchFamily="34" charset="-128"/>
              </a:rPr>
              <a:t>addFirst</a:t>
            </a:r>
            <a:r>
              <a:rPr lang="en-US" altLang="en-US" sz="2000" b="1" smtClean="0">
                <a:solidFill>
                  <a:srgbClr val="000000"/>
                </a:solidFill>
                <a:latin typeface="Courier New" pitchFamily="1" charset="0"/>
                <a:ea typeface="MS PGothic" pitchFamily="34" charset="-128"/>
              </a:rPr>
              <a:t>(maze[1][2]);</a:t>
            </a:r>
          </a:p>
        </p:txBody>
      </p:sp>
      <p:sp>
        <p:nvSpPr>
          <p:cNvPr id="6148" name="Rectangle 24"/>
          <p:cNvSpPr>
            <a:spLocks noChangeArrowheads="1"/>
          </p:cNvSpPr>
          <p:nvPr/>
        </p:nvSpPr>
        <p:spPr bwMode="auto">
          <a:xfrm>
            <a:off x="966788" y="2816225"/>
            <a:ext cx="585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2400" b="1" smtClean="0">
                <a:solidFill>
                  <a:srgbClr val="000000"/>
                </a:solidFill>
                <a:latin typeface="Courier New" pitchFamily="1" charset="0"/>
                <a:ea typeface="MS PGothic" pitchFamily="34" charset="-128"/>
              </a:rPr>
              <a:t>LinkedList&lt;MazeCell&gt; pedeCells;</a:t>
            </a:r>
          </a:p>
        </p:txBody>
      </p:sp>
      <p:sp>
        <p:nvSpPr>
          <p:cNvPr id="6149" name="Text Box 26"/>
          <p:cNvSpPr txBox="1">
            <a:spLocks noChangeArrowheads="1"/>
          </p:cNvSpPr>
          <p:nvPr/>
        </p:nvSpPr>
        <p:spPr bwMode="auto">
          <a:xfrm>
            <a:off x="425450" y="1219200"/>
            <a:ext cx="749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smtClean="0">
                <a:solidFill>
                  <a:srgbClr val="000000"/>
                </a:solidFill>
                <a:ea typeface="MS PGothic" pitchFamily="34" charset="-128"/>
              </a:rPr>
              <a:t>Many languages offer containers that can hold elements</a:t>
            </a:r>
            <a:r>
              <a:rPr lang="en-US" altLang="en-US" sz="1800" i="1" smtClean="0">
                <a:solidFill>
                  <a:srgbClr val="000000"/>
                </a:solidFill>
                <a:ea typeface="MS PGothic" pitchFamily="34" charset="-128"/>
              </a:rPr>
              <a:t> of any single type…</a:t>
            </a:r>
            <a:endParaRPr lang="en-US" altLang="en-US" sz="1800" smtClean="0">
              <a:solidFill>
                <a:srgbClr val="000000"/>
              </a:solidFill>
              <a:ea typeface="MS PGothic" pitchFamily="34" charset="-128"/>
            </a:endParaRPr>
          </a:p>
        </p:txBody>
      </p:sp>
      <p:sp>
        <p:nvSpPr>
          <p:cNvPr id="6150" name="Text Box 27"/>
          <p:cNvSpPr txBox="1">
            <a:spLocks noChangeArrowheads="1"/>
          </p:cNvSpPr>
          <p:nvPr/>
        </p:nvSpPr>
        <p:spPr bwMode="auto">
          <a:xfrm>
            <a:off x="436563" y="1643063"/>
            <a:ext cx="74882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smtClean="0">
                <a:solidFill>
                  <a:srgbClr val="000000"/>
                </a:solidFill>
                <a:ea typeface="MS PGothic" pitchFamily="34" charset="-128"/>
              </a:rPr>
              <a:t>Early versions of Java used </a:t>
            </a:r>
            <a:r>
              <a:rPr lang="en-US" altLang="en-US" sz="1800" b="1" smtClean="0">
                <a:solidFill>
                  <a:srgbClr val="000000"/>
                </a:solidFill>
                <a:ea typeface="MS PGothic" pitchFamily="34" charset="-128"/>
              </a:rPr>
              <a:t>Object</a:t>
            </a:r>
            <a:r>
              <a:rPr lang="en-US" altLang="en-US" sz="1800" smtClean="0">
                <a:solidFill>
                  <a:srgbClr val="000000"/>
                </a:solidFill>
                <a:ea typeface="MS PGothic" pitchFamily="34" charset="-128"/>
              </a:rPr>
              <a:t>s, polymorphism, and lots of casting so that container classes (OpenList, Queue, etc.) could hold any type of element.</a:t>
            </a:r>
          </a:p>
        </p:txBody>
      </p:sp>
      <p:sp>
        <p:nvSpPr>
          <p:cNvPr id="6151" name="Text Box 28"/>
          <p:cNvSpPr txBox="1">
            <a:spLocks noChangeArrowheads="1"/>
          </p:cNvSpPr>
          <p:nvPr/>
        </p:nvSpPr>
        <p:spPr bwMode="auto">
          <a:xfrm>
            <a:off x="441325" y="2359025"/>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dirty="0" smtClean="0">
                <a:solidFill>
                  <a:srgbClr val="000000"/>
                </a:solidFill>
                <a:ea typeface="MS PGothic" pitchFamily="34" charset="-128"/>
              </a:rPr>
              <a:t>Now, many containers have a </a:t>
            </a:r>
            <a:r>
              <a:rPr lang="en-US" altLang="en-US" sz="1800" i="1" dirty="0" smtClean="0">
                <a:solidFill>
                  <a:srgbClr val="000000"/>
                </a:solidFill>
                <a:ea typeface="MS PGothic" pitchFamily="34" charset="-128"/>
              </a:rPr>
              <a:t>type parameter </a:t>
            </a:r>
            <a:r>
              <a:rPr lang="en-US" altLang="en-US" sz="1800" dirty="0" smtClean="0">
                <a:solidFill>
                  <a:srgbClr val="000000"/>
                </a:solidFill>
                <a:ea typeface="MS PGothic" pitchFamily="34" charset="-128"/>
              </a:rPr>
              <a:t>to indicate what it holds:</a:t>
            </a:r>
          </a:p>
        </p:txBody>
      </p:sp>
      <p:sp>
        <p:nvSpPr>
          <p:cNvPr id="6152" name="Freeform 29"/>
          <p:cNvSpPr>
            <a:spLocks/>
          </p:cNvSpPr>
          <p:nvPr/>
        </p:nvSpPr>
        <p:spPr bwMode="auto">
          <a:xfrm>
            <a:off x="2692400" y="3251200"/>
            <a:ext cx="344488" cy="550863"/>
          </a:xfrm>
          <a:custGeom>
            <a:avLst/>
            <a:gdLst>
              <a:gd name="T0" fmla="*/ 0 w 217"/>
              <a:gd name="T1" fmla="*/ 2147483647 h 347"/>
              <a:gd name="T2" fmla="*/ 2147483647 w 217"/>
              <a:gd name="T3" fmla="*/ 2147483647 h 347"/>
              <a:gd name="T4" fmla="*/ 2147483647 w 217"/>
              <a:gd name="T5" fmla="*/ 2147483647 h 347"/>
              <a:gd name="T6" fmla="*/ 2147483647 w 217"/>
              <a:gd name="T7" fmla="*/ 2147483647 h 347"/>
              <a:gd name="T8" fmla="*/ 2147483647 w 217"/>
              <a:gd name="T9" fmla="*/ 2147483647 h 347"/>
              <a:gd name="T10" fmla="*/ 2147483647 w 217"/>
              <a:gd name="T11" fmla="*/ 2147483647 h 347"/>
              <a:gd name="T12" fmla="*/ 2147483647 w 217"/>
              <a:gd name="T13" fmla="*/ 2147483647 h 347"/>
              <a:gd name="T14" fmla="*/ 2147483647 w 217"/>
              <a:gd name="T15" fmla="*/ 0 h 347"/>
              <a:gd name="T16" fmla="*/ 0 60000 65536"/>
              <a:gd name="T17" fmla="*/ 0 60000 65536"/>
              <a:gd name="T18" fmla="*/ 0 60000 65536"/>
              <a:gd name="T19" fmla="*/ 0 60000 65536"/>
              <a:gd name="T20" fmla="*/ 0 60000 65536"/>
              <a:gd name="T21" fmla="*/ 0 60000 65536"/>
              <a:gd name="T22" fmla="*/ 0 60000 65536"/>
              <a:gd name="T23" fmla="*/ 0 60000 65536"/>
              <a:gd name="T24" fmla="*/ 0 w 217"/>
              <a:gd name="T25" fmla="*/ 0 h 347"/>
              <a:gd name="T26" fmla="*/ 217 w 217"/>
              <a:gd name="T27" fmla="*/ 347 h 3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 h="347">
                <a:moveTo>
                  <a:pt x="0" y="347"/>
                </a:moveTo>
                <a:cubicBezTo>
                  <a:pt x="4" y="308"/>
                  <a:pt x="13" y="276"/>
                  <a:pt x="25" y="241"/>
                </a:cubicBezTo>
                <a:cubicBezTo>
                  <a:pt x="27" y="234"/>
                  <a:pt x="25" y="225"/>
                  <a:pt x="30" y="221"/>
                </a:cubicBezTo>
                <a:cubicBezTo>
                  <a:pt x="38" y="212"/>
                  <a:pt x="53" y="214"/>
                  <a:pt x="65" y="211"/>
                </a:cubicBezTo>
                <a:cubicBezTo>
                  <a:pt x="93" y="218"/>
                  <a:pt x="115" y="226"/>
                  <a:pt x="141" y="241"/>
                </a:cubicBezTo>
                <a:cubicBezTo>
                  <a:pt x="157" y="238"/>
                  <a:pt x="178" y="243"/>
                  <a:pt x="191" y="231"/>
                </a:cubicBezTo>
                <a:cubicBezTo>
                  <a:pt x="199" y="222"/>
                  <a:pt x="211" y="201"/>
                  <a:pt x="211" y="201"/>
                </a:cubicBezTo>
                <a:cubicBezTo>
                  <a:pt x="217" y="132"/>
                  <a:pt x="201" y="68"/>
                  <a:pt x="201" y="0"/>
                </a:cubicBezTo>
              </a:path>
            </a:pathLst>
          </a:custGeom>
          <a:noFill/>
          <a:ln w="12700">
            <a:solidFill>
              <a:srgbClr val="0092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800" smtClean="0">
              <a:solidFill>
                <a:srgbClr val="000000"/>
              </a:solidFill>
            </a:endParaRPr>
          </a:p>
        </p:txBody>
      </p:sp>
      <p:sp>
        <p:nvSpPr>
          <p:cNvPr id="6153" name="Freeform 30"/>
          <p:cNvSpPr>
            <a:spLocks/>
          </p:cNvSpPr>
          <p:nvPr/>
        </p:nvSpPr>
        <p:spPr bwMode="auto">
          <a:xfrm>
            <a:off x="2932113" y="3217863"/>
            <a:ext cx="1636712" cy="885825"/>
          </a:xfrm>
          <a:custGeom>
            <a:avLst/>
            <a:gdLst>
              <a:gd name="T0" fmla="*/ 0 w 1031"/>
              <a:gd name="T1" fmla="*/ 2147483647 h 558"/>
              <a:gd name="T2" fmla="*/ 2147483647 w 1031"/>
              <a:gd name="T3" fmla="*/ 2147483647 h 558"/>
              <a:gd name="T4" fmla="*/ 2147483647 w 1031"/>
              <a:gd name="T5" fmla="*/ 2147483647 h 558"/>
              <a:gd name="T6" fmla="*/ 2147483647 w 1031"/>
              <a:gd name="T7" fmla="*/ 2147483647 h 558"/>
              <a:gd name="T8" fmla="*/ 2147483647 w 1031"/>
              <a:gd name="T9" fmla="*/ 2147483647 h 558"/>
              <a:gd name="T10" fmla="*/ 2147483647 w 1031"/>
              <a:gd name="T11" fmla="*/ 2147483647 h 558"/>
              <a:gd name="T12" fmla="*/ 2147483647 w 1031"/>
              <a:gd name="T13" fmla="*/ 2147483647 h 558"/>
              <a:gd name="T14" fmla="*/ 2147483647 w 1031"/>
              <a:gd name="T15" fmla="*/ 2147483647 h 558"/>
              <a:gd name="T16" fmla="*/ 2147483647 w 1031"/>
              <a:gd name="T17" fmla="*/ 2147483647 h 558"/>
              <a:gd name="T18" fmla="*/ 2147483647 w 1031"/>
              <a:gd name="T19" fmla="*/ 2147483647 h 558"/>
              <a:gd name="T20" fmla="*/ 2147483647 w 1031"/>
              <a:gd name="T21" fmla="*/ 2147483647 h 558"/>
              <a:gd name="T22" fmla="*/ 2147483647 w 1031"/>
              <a:gd name="T23" fmla="*/ 2147483647 h 558"/>
              <a:gd name="T24" fmla="*/ 2147483647 w 1031"/>
              <a:gd name="T25" fmla="*/ 2147483647 h 558"/>
              <a:gd name="T26" fmla="*/ 2147483647 w 1031"/>
              <a:gd name="T27" fmla="*/ 2147483647 h 558"/>
              <a:gd name="T28" fmla="*/ 2147483647 w 1031"/>
              <a:gd name="T29" fmla="*/ 0 h 5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1"/>
              <a:gd name="T46" fmla="*/ 0 h 558"/>
              <a:gd name="T47" fmla="*/ 1031 w 1031"/>
              <a:gd name="T48" fmla="*/ 558 h 5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1" h="558">
                <a:moveTo>
                  <a:pt x="0" y="549"/>
                </a:moveTo>
                <a:cubicBezTo>
                  <a:pt x="119" y="558"/>
                  <a:pt x="219" y="540"/>
                  <a:pt x="332" y="509"/>
                </a:cubicBezTo>
                <a:cubicBezTo>
                  <a:pt x="355" y="493"/>
                  <a:pt x="386" y="488"/>
                  <a:pt x="407" y="468"/>
                </a:cubicBezTo>
                <a:cubicBezTo>
                  <a:pt x="433" y="441"/>
                  <a:pt x="448" y="414"/>
                  <a:pt x="468" y="383"/>
                </a:cubicBezTo>
                <a:cubicBezTo>
                  <a:pt x="471" y="369"/>
                  <a:pt x="474" y="356"/>
                  <a:pt x="478" y="343"/>
                </a:cubicBezTo>
                <a:cubicBezTo>
                  <a:pt x="479" y="336"/>
                  <a:pt x="483" y="322"/>
                  <a:pt x="483" y="322"/>
                </a:cubicBezTo>
                <a:cubicBezTo>
                  <a:pt x="486" y="289"/>
                  <a:pt x="486" y="245"/>
                  <a:pt x="508" y="217"/>
                </a:cubicBezTo>
                <a:cubicBezTo>
                  <a:pt x="535" y="180"/>
                  <a:pt x="517" y="206"/>
                  <a:pt x="543" y="192"/>
                </a:cubicBezTo>
                <a:cubicBezTo>
                  <a:pt x="632" y="140"/>
                  <a:pt x="648" y="150"/>
                  <a:pt x="774" y="146"/>
                </a:cubicBezTo>
                <a:cubicBezTo>
                  <a:pt x="822" y="138"/>
                  <a:pt x="861" y="120"/>
                  <a:pt x="905" y="101"/>
                </a:cubicBezTo>
                <a:cubicBezTo>
                  <a:pt x="925" y="91"/>
                  <a:pt x="947" y="83"/>
                  <a:pt x="966" y="71"/>
                </a:cubicBezTo>
                <a:cubicBezTo>
                  <a:pt x="976" y="64"/>
                  <a:pt x="996" y="51"/>
                  <a:pt x="996" y="51"/>
                </a:cubicBezTo>
                <a:cubicBezTo>
                  <a:pt x="999" y="46"/>
                  <a:pt x="1001" y="40"/>
                  <a:pt x="1006" y="36"/>
                </a:cubicBezTo>
                <a:cubicBezTo>
                  <a:pt x="1010" y="31"/>
                  <a:pt x="1017" y="30"/>
                  <a:pt x="1021" y="26"/>
                </a:cubicBezTo>
                <a:cubicBezTo>
                  <a:pt x="1026" y="18"/>
                  <a:pt x="1026" y="8"/>
                  <a:pt x="1031" y="0"/>
                </a:cubicBezTo>
              </a:path>
            </a:pathLst>
          </a:custGeom>
          <a:noFill/>
          <a:ln w="12700">
            <a:solidFill>
              <a:srgbClr val="0092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800" smtClean="0">
              <a:solidFill>
                <a:srgbClr val="000000"/>
              </a:solidFill>
            </a:endParaRPr>
          </a:p>
        </p:txBody>
      </p:sp>
      <p:sp>
        <p:nvSpPr>
          <p:cNvPr id="6154" name="Text Box 31"/>
          <p:cNvSpPr txBox="1">
            <a:spLocks noChangeArrowheads="1"/>
          </p:cNvSpPr>
          <p:nvPr/>
        </p:nvSpPr>
        <p:spPr bwMode="auto">
          <a:xfrm>
            <a:off x="119063" y="3794125"/>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r"/>
            <a:r>
              <a:rPr lang="en-US" altLang="en-US" sz="1200" b="1" smtClean="0">
                <a:solidFill>
                  <a:srgbClr val="009200"/>
                </a:solidFill>
                <a:ea typeface="MS PGothic" pitchFamily="34" charset="-128"/>
              </a:rPr>
              <a:t>angle brackets indicate the type of Object being held in the container</a:t>
            </a:r>
          </a:p>
        </p:txBody>
      </p:sp>
      <p:sp>
        <p:nvSpPr>
          <p:cNvPr id="6155" name="Text Box 33"/>
          <p:cNvSpPr txBox="1">
            <a:spLocks noChangeArrowheads="1"/>
          </p:cNvSpPr>
          <p:nvPr/>
        </p:nvSpPr>
        <p:spPr bwMode="auto">
          <a:xfrm>
            <a:off x="1322388" y="5199063"/>
            <a:ext cx="6119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2000" b="1" smtClean="0">
                <a:solidFill>
                  <a:srgbClr val="000000"/>
                </a:solidFill>
                <a:latin typeface="Courier New" pitchFamily="1" charset="0"/>
                <a:ea typeface="MS PGothic" pitchFamily="34" charset="-128"/>
              </a:rPr>
              <a:t>pedeCells.</a:t>
            </a:r>
            <a:r>
              <a:rPr lang="en-US" altLang="en-US" sz="2000" b="1" smtClean="0">
                <a:solidFill>
                  <a:srgbClr val="0333FF"/>
                </a:solidFill>
                <a:latin typeface="Courier New" pitchFamily="1" charset="0"/>
                <a:ea typeface="MS PGothic" pitchFamily="34" charset="-128"/>
              </a:rPr>
              <a:t>addLast</a:t>
            </a:r>
            <a:r>
              <a:rPr lang="en-US" altLang="en-US" sz="2000" b="1" smtClean="0">
                <a:solidFill>
                  <a:srgbClr val="000000"/>
                </a:solidFill>
                <a:latin typeface="Courier New" pitchFamily="1" charset="0"/>
                <a:ea typeface="MS PGothic" pitchFamily="34" charset="-128"/>
              </a:rPr>
              <a:t>(maze[1][1]);</a:t>
            </a:r>
          </a:p>
        </p:txBody>
      </p:sp>
      <p:sp>
        <p:nvSpPr>
          <p:cNvPr id="6156" name="Text Box 34"/>
          <p:cNvSpPr txBox="1">
            <a:spLocks noChangeArrowheads="1"/>
          </p:cNvSpPr>
          <p:nvPr/>
        </p:nvSpPr>
        <p:spPr bwMode="auto">
          <a:xfrm>
            <a:off x="1311275" y="5630863"/>
            <a:ext cx="7346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2000" b="1" smtClean="0">
                <a:solidFill>
                  <a:srgbClr val="000000"/>
                </a:solidFill>
                <a:latin typeface="Courier New" pitchFamily="1" charset="0"/>
                <a:ea typeface="MS PGothic" pitchFamily="34" charset="-128"/>
              </a:rPr>
              <a:t>MazeCell head = pedeCells.</a:t>
            </a:r>
            <a:r>
              <a:rPr lang="en-US" altLang="en-US" sz="2000" b="1" smtClean="0">
                <a:solidFill>
                  <a:srgbClr val="0333FF"/>
                </a:solidFill>
                <a:latin typeface="Courier New" pitchFamily="1" charset="0"/>
                <a:ea typeface="MS PGothic" pitchFamily="34" charset="-128"/>
              </a:rPr>
              <a:t>peekFirst</a:t>
            </a:r>
            <a:r>
              <a:rPr lang="en-US" altLang="en-US" sz="2000" b="1" smtClean="0">
                <a:solidFill>
                  <a:srgbClr val="000000"/>
                </a:solidFill>
                <a:latin typeface="Courier New" pitchFamily="1" charset="0"/>
                <a:ea typeface="MS PGothic" pitchFamily="34" charset="-128"/>
              </a:rPr>
              <a:t>();</a:t>
            </a:r>
          </a:p>
        </p:txBody>
      </p:sp>
      <p:sp>
        <p:nvSpPr>
          <p:cNvPr id="6157" name="Line 35"/>
          <p:cNvSpPr>
            <a:spLocks noChangeShapeType="1"/>
          </p:cNvSpPr>
          <p:nvPr/>
        </p:nvSpPr>
        <p:spPr bwMode="auto">
          <a:xfrm flipH="1" flipV="1">
            <a:off x="3849688" y="6062663"/>
            <a:ext cx="531812" cy="349250"/>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6158" name="Line 39"/>
          <p:cNvSpPr>
            <a:spLocks noChangeShapeType="1"/>
          </p:cNvSpPr>
          <p:nvPr/>
        </p:nvSpPr>
        <p:spPr bwMode="auto">
          <a:xfrm flipH="1">
            <a:off x="6288088" y="4718050"/>
            <a:ext cx="587375" cy="238125"/>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6159" name="Text Box 40"/>
          <p:cNvSpPr txBox="1">
            <a:spLocks noChangeArrowheads="1"/>
          </p:cNvSpPr>
          <p:nvPr/>
        </p:nvSpPr>
        <p:spPr bwMode="auto">
          <a:xfrm>
            <a:off x="6154738" y="4570413"/>
            <a:ext cx="137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r"/>
            <a:r>
              <a:rPr lang="en-US" altLang="en-US" sz="900" smtClean="0">
                <a:solidFill>
                  <a:srgbClr val="009200"/>
                </a:solidFill>
                <a:latin typeface="Arial" charset="0"/>
                <a:ea typeface="MS PGothic" pitchFamily="34" charset="-128"/>
              </a:rPr>
              <a:t>Hooray!!</a:t>
            </a:r>
          </a:p>
        </p:txBody>
      </p:sp>
      <p:sp>
        <p:nvSpPr>
          <p:cNvPr id="6160" name="Text Box 19"/>
          <p:cNvSpPr txBox="1">
            <a:spLocks noChangeArrowheads="1"/>
          </p:cNvSpPr>
          <p:nvPr/>
        </p:nvSpPr>
        <p:spPr bwMode="auto">
          <a:xfrm>
            <a:off x="4419600" y="6219825"/>
            <a:ext cx="1811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900" smtClean="0">
                <a:solidFill>
                  <a:srgbClr val="009200"/>
                </a:solidFill>
                <a:latin typeface="Arial" charset="0"/>
                <a:ea typeface="MS PGothic" pitchFamily="34" charset="-128"/>
              </a:rPr>
              <a:t>I'm </a:t>
            </a:r>
            <a:r>
              <a:rPr lang="en-US" altLang="en-US" sz="900" i="1" smtClean="0">
                <a:solidFill>
                  <a:srgbClr val="009200"/>
                </a:solidFill>
                <a:latin typeface="Arial" charset="0"/>
                <a:ea typeface="MS PGothic" pitchFamily="34" charset="-128"/>
              </a:rPr>
              <a:t>casting around </a:t>
            </a:r>
            <a:r>
              <a:rPr lang="en-US" altLang="en-US" sz="900" smtClean="0">
                <a:solidFill>
                  <a:srgbClr val="009200"/>
                </a:solidFill>
                <a:latin typeface="Arial" charset="0"/>
                <a:ea typeface="MS PGothic" pitchFamily="34" charset="-128"/>
              </a:rPr>
              <a:t>for what feels like it's missing here…</a:t>
            </a:r>
          </a:p>
        </p:txBody>
      </p:sp>
      <p:grpSp>
        <p:nvGrpSpPr>
          <p:cNvPr id="6161" name="Group 102"/>
          <p:cNvGrpSpPr>
            <a:grpSpLocks/>
          </p:cNvGrpSpPr>
          <p:nvPr>
            <p:custDataLst>
              <p:tags r:id="rId1"/>
            </p:custDataLst>
          </p:nvPr>
        </p:nvGrpSpPr>
        <p:grpSpPr bwMode="auto">
          <a:xfrm>
            <a:off x="5943600" y="6372225"/>
            <a:ext cx="368300" cy="409575"/>
            <a:chOff x="2928" y="1051"/>
            <a:chExt cx="840" cy="957"/>
          </a:xfrm>
        </p:grpSpPr>
        <p:sp>
          <p:nvSpPr>
            <p:cNvPr id="6162" name="Freeform 103"/>
            <p:cNvSpPr>
              <a:spLocks/>
            </p:cNvSpPr>
            <p:nvPr>
              <p:custDataLst>
                <p:tags r:id="rId2"/>
              </p:custDataLst>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endParaRPr>
            </a:p>
          </p:txBody>
        </p:sp>
        <p:sp>
          <p:nvSpPr>
            <p:cNvPr id="6163" name="Oval 104"/>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6164" name="Oval 105"/>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6165" name="Oval 106"/>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6166" name="Oval 107"/>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6167" name="Oval 108"/>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6168" name="Oval 109"/>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6169" name="Oval 110"/>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6170" name="AutoShape 111"/>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endParaRPr lang="en-US" altLang="en-US" sz="2400" smtClean="0">
                <a:solidFill>
                  <a:srgbClr val="000000"/>
                </a:solidFill>
                <a:ea typeface="MS PGothic" pitchFamily="34" charset="-128"/>
              </a:endParaRPr>
            </a:p>
          </p:txBody>
        </p:sp>
        <p:sp>
          <p:nvSpPr>
            <p:cNvPr id="6171" name="Freeform 112"/>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6172" name="Freeform 113"/>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6173" name="Freeform 114"/>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sp>
          <p:nvSpPr>
            <p:cNvPr id="6174" name="Freeform 115"/>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grpSp>
    </p:spTree>
    <p:extLst>
      <p:ext uri="{BB962C8B-B14F-4D97-AF65-F5344CB8AC3E}">
        <p14:creationId xmlns:p14="http://schemas.microsoft.com/office/powerpoint/2010/main" val="12665423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6200" y="76200"/>
            <a:ext cx="11668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z="4200" smtClean="0">
                <a:solidFill>
                  <a:srgbClr val="000000"/>
                </a:solidFill>
                <a:latin typeface="Calibri" pitchFamily="34" charset="0"/>
                <a:ea typeface="Calibri" pitchFamily="34" charset="0"/>
                <a:cs typeface="Calibri" pitchFamily="34" charset="0"/>
              </a:rPr>
              <a:t>Quiz</a:t>
            </a:r>
          </a:p>
        </p:txBody>
      </p:sp>
      <p:sp>
        <p:nvSpPr>
          <p:cNvPr id="31747" name="Rectangle 3"/>
          <p:cNvSpPr>
            <a:spLocks noChangeArrowheads="1"/>
          </p:cNvSpPr>
          <p:nvPr/>
        </p:nvSpPr>
        <p:spPr bwMode="auto">
          <a:xfrm>
            <a:off x="304800" y="2862263"/>
            <a:ext cx="47450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00"/>
                </a:solidFill>
                <a:latin typeface="Calibri" pitchFamily="34" charset="0"/>
                <a:ea typeface="Calibri" pitchFamily="34" charset="0"/>
                <a:cs typeface="Calibri" pitchFamily="34" charset="0"/>
              </a:rPr>
              <a:t>3) Find the code that is drawing </a:t>
            </a:r>
            <a:r>
              <a:rPr lang="en-US" altLang="en-US" i="1" smtClean="0">
                <a:solidFill>
                  <a:srgbClr val="000000"/>
                </a:solidFill>
                <a:latin typeface="Calibri" pitchFamily="34" charset="0"/>
                <a:ea typeface="Calibri" pitchFamily="34" charset="0"/>
                <a:cs typeface="Calibri" pitchFamily="34" charset="0"/>
              </a:rPr>
              <a:t>the small red square </a:t>
            </a:r>
            <a:r>
              <a:rPr lang="en-US" altLang="en-US" smtClean="0">
                <a:solidFill>
                  <a:srgbClr val="000000"/>
                </a:solidFill>
                <a:latin typeface="Calibri" pitchFamily="34" charset="0"/>
                <a:ea typeface="Calibri" pitchFamily="34" charset="0"/>
                <a:cs typeface="Calibri" pitchFamily="34" charset="0"/>
              </a:rPr>
              <a:t>...</a:t>
            </a:r>
          </a:p>
        </p:txBody>
      </p:sp>
      <p:sp>
        <p:nvSpPr>
          <p:cNvPr id="21508" name="Text Box 4"/>
          <p:cNvSpPr txBox="1">
            <a:spLocks noChangeArrowheads="1"/>
          </p:cNvSpPr>
          <p:nvPr/>
        </p:nvSpPr>
        <p:spPr bwMode="auto">
          <a:xfrm>
            <a:off x="1600200" y="228600"/>
            <a:ext cx="7302500" cy="415925"/>
          </a:xfrm>
          <a:prstGeom prst="rect">
            <a:avLst/>
          </a:prstGeom>
          <a:solidFill>
            <a:schemeClr val="accent2">
              <a:lumMod val="20000"/>
              <a:lumOff val="80000"/>
            </a:schemeClr>
          </a:solidFill>
          <a:ln w="12700">
            <a:noFill/>
            <a:miter lim="800000"/>
            <a:headEnd/>
            <a:tailEnd/>
          </a:ln>
        </p:spPr>
        <p:txBody>
          <a:bodyPr>
            <a:spAutoFit/>
          </a:bodyPr>
          <a:lstStyle/>
          <a:p>
            <a:pPr>
              <a:defRPr/>
            </a:pPr>
            <a:r>
              <a:rPr lang="en-US" sz="2100" b="1" dirty="0">
                <a:solidFill>
                  <a:srgbClr val="6C5BE9">
                    <a:lumMod val="75000"/>
                  </a:srgbClr>
                </a:solidFill>
                <a:latin typeface="Calibri" pitchFamily="34" charset="0"/>
                <a:cs typeface="Calibri" pitchFamily="34" charset="0"/>
              </a:rPr>
              <a:t>Code Treasure Hunt!       </a:t>
            </a:r>
            <a:r>
              <a:rPr lang="en-US" sz="2100" b="1" dirty="0">
                <a:solidFill>
                  <a:srgbClr val="C00000"/>
                </a:solidFill>
                <a:latin typeface="Calibri" pitchFamily="34" charset="0"/>
                <a:cs typeface="Calibri" pitchFamily="34" charset="0"/>
              </a:rPr>
              <a:t>try</a:t>
            </a:r>
            <a:r>
              <a:rPr lang="en-US" sz="2100" dirty="0">
                <a:solidFill>
                  <a:srgbClr val="000000"/>
                </a:solidFill>
                <a:latin typeface="Calibri" pitchFamily="34" charset="0"/>
                <a:cs typeface="Calibri" pitchFamily="34" charset="0"/>
              </a:rPr>
              <a:t> your luck; </a:t>
            </a:r>
            <a:r>
              <a:rPr lang="en-US" sz="2100" b="1" dirty="0">
                <a:solidFill>
                  <a:srgbClr val="C00000"/>
                </a:solidFill>
                <a:latin typeface="Calibri" pitchFamily="34" charset="0"/>
                <a:cs typeface="Calibri" pitchFamily="34" charset="0"/>
              </a:rPr>
              <a:t>catch</a:t>
            </a:r>
            <a:r>
              <a:rPr lang="en-US" sz="2100" dirty="0">
                <a:solidFill>
                  <a:srgbClr val="000000"/>
                </a:solidFill>
                <a:latin typeface="Calibri" pitchFamily="34" charset="0"/>
                <a:cs typeface="Calibri" pitchFamily="34" charset="0"/>
              </a:rPr>
              <a:t> the adventure</a:t>
            </a:r>
            <a:r>
              <a:rPr lang="en-US" sz="2100" b="1" dirty="0">
                <a:solidFill>
                  <a:srgbClr val="000000"/>
                </a:solidFill>
                <a:latin typeface="Calibri" pitchFamily="34" charset="0"/>
                <a:cs typeface="Calibri" pitchFamily="34" charset="0"/>
              </a:rPr>
              <a:t>!</a:t>
            </a:r>
          </a:p>
        </p:txBody>
      </p:sp>
      <p:sp>
        <p:nvSpPr>
          <p:cNvPr id="31749" name="Rectangle 5"/>
          <p:cNvSpPr>
            <a:spLocks noChangeArrowheads="1"/>
          </p:cNvSpPr>
          <p:nvPr/>
        </p:nvSpPr>
        <p:spPr bwMode="auto">
          <a:xfrm>
            <a:off x="304800" y="4051300"/>
            <a:ext cx="7026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00"/>
                </a:solidFill>
                <a:latin typeface="Calibri" pitchFamily="34" charset="0"/>
                <a:ea typeface="Calibri" pitchFamily="34" charset="0"/>
                <a:cs typeface="Calibri" pitchFamily="34" charset="0"/>
              </a:rPr>
              <a:t>5) At what coordinates is the spam image being drawn within the game's window?</a:t>
            </a:r>
          </a:p>
        </p:txBody>
      </p:sp>
      <p:sp>
        <p:nvSpPr>
          <p:cNvPr id="31750" name="Rectangle 6"/>
          <p:cNvSpPr>
            <a:spLocks noChangeArrowheads="1"/>
          </p:cNvSpPr>
          <p:nvPr/>
        </p:nvSpPr>
        <p:spPr bwMode="auto">
          <a:xfrm>
            <a:off x="304800" y="5616575"/>
            <a:ext cx="558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dirty="0" smtClean="0">
                <a:solidFill>
                  <a:srgbClr val="000000"/>
                </a:solidFill>
                <a:latin typeface="Calibri" pitchFamily="34" charset="0"/>
                <a:ea typeface="Calibri" pitchFamily="34" charset="0"/>
                <a:cs typeface="Calibri" pitchFamily="34" charset="0"/>
              </a:rPr>
              <a:t>7) What event produces a hearty spam-consuming </a:t>
            </a:r>
            <a:r>
              <a:rPr lang="en-US" altLang="en-US" i="1" dirty="0" smtClean="0">
                <a:solidFill>
                  <a:srgbClr val="000000"/>
                </a:solidFill>
                <a:latin typeface="Calibri" pitchFamily="34" charset="0"/>
                <a:ea typeface="Calibri" pitchFamily="34" charset="0"/>
                <a:cs typeface="Calibri" pitchFamily="34" charset="0"/>
              </a:rPr>
              <a:t>crunch</a:t>
            </a:r>
            <a:r>
              <a:rPr lang="en-US" altLang="en-US" dirty="0" smtClean="0">
                <a:solidFill>
                  <a:srgbClr val="000000"/>
                </a:solidFill>
                <a:latin typeface="Calibri" pitchFamily="34" charset="0"/>
                <a:ea typeface="Calibri" pitchFamily="34" charset="0"/>
                <a:cs typeface="Calibri" pitchFamily="34" charset="0"/>
              </a:rPr>
              <a:t> sound?</a:t>
            </a:r>
          </a:p>
        </p:txBody>
      </p:sp>
      <p:sp>
        <p:nvSpPr>
          <p:cNvPr id="31751" name="Rectangle 9"/>
          <p:cNvSpPr>
            <a:spLocks noChangeArrowheads="1"/>
          </p:cNvSpPr>
          <p:nvPr/>
        </p:nvSpPr>
        <p:spPr bwMode="auto">
          <a:xfrm>
            <a:off x="304800" y="3302000"/>
            <a:ext cx="6218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00"/>
                </a:solidFill>
                <a:latin typeface="Calibri" pitchFamily="34" charset="0"/>
                <a:ea typeface="Calibri" pitchFamily="34" charset="0"/>
                <a:cs typeface="Calibri" pitchFamily="34" charset="0"/>
              </a:rPr>
              <a:t>4) What do you think the four arguments to </a:t>
            </a:r>
            <a:r>
              <a:rPr lang="en-US" altLang="en-US" b="1" smtClean="0">
                <a:solidFill>
                  <a:srgbClr val="000000"/>
                </a:solidFill>
                <a:latin typeface="Calibri" pitchFamily="34" charset="0"/>
                <a:ea typeface="Calibri" pitchFamily="34" charset="0"/>
                <a:cs typeface="Calibri" pitchFamily="34" charset="0"/>
              </a:rPr>
              <a:t>fillRect(int,int,int,int)</a:t>
            </a:r>
            <a:r>
              <a:rPr lang="en-US" altLang="en-US" smtClean="0">
                <a:solidFill>
                  <a:srgbClr val="000000"/>
                </a:solidFill>
                <a:latin typeface="Calibri" pitchFamily="34" charset="0"/>
                <a:ea typeface="Calibri" pitchFamily="34" charset="0"/>
                <a:cs typeface="Calibri" pitchFamily="34" charset="0"/>
              </a:rPr>
              <a:t> mean?</a:t>
            </a:r>
          </a:p>
        </p:txBody>
      </p:sp>
      <p:sp>
        <p:nvSpPr>
          <p:cNvPr id="31752" name="Rectangle 14"/>
          <p:cNvSpPr>
            <a:spLocks noChangeArrowheads="1"/>
          </p:cNvSpPr>
          <p:nvPr/>
        </p:nvSpPr>
        <p:spPr bwMode="auto">
          <a:xfrm>
            <a:off x="304800" y="4573588"/>
            <a:ext cx="5035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00"/>
                </a:solidFill>
                <a:latin typeface="Calibri" pitchFamily="34" charset="0"/>
                <a:ea typeface="Calibri" pitchFamily="34" charset="0"/>
                <a:cs typeface="Calibri" pitchFamily="34" charset="0"/>
              </a:rPr>
              <a:t>6a) What keypress leads to drawing the large square </a:t>
            </a:r>
            <a:r>
              <a:rPr lang="en-US" altLang="en-US" u="sng" smtClean="0">
                <a:solidFill>
                  <a:srgbClr val="000000"/>
                </a:solidFill>
                <a:latin typeface="Calibri" pitchFamily="34" charset="0"/>
                <a:ea typeface="Calibri" pitchFamily="34" charset="0"/>
                <a:cs typeface="Calibri" pitchFamily="34" charset="0"/>
              </a:rPr>
              <a:t>blue</a:t>
            </a:r>
            <a:r>
              <a:rPr lang="en-US" altLang="en-US" smtClean="0">
                <a:solidFill>
                  <a:srgbClr val="000000"/>
                </a:solidFill>
                <a:latin typeface="Calibri" pitchFamily="34" charset="0"/>
                <a:ea typeface="Calibri" pitchFamily="34" charset="0"/>
                <a:cs typeface="Calibri" pitchFamily="34" charset="0"/>
              </a:rPr>
              <a:t>?</a:t>
            </a:r>
          </a:p>
        </p:txBody>
      </p:sp>
      <p:sp>
        <p:nvSpPr>
          <p:cNvPr id="31753" name="Rectangle 30"/>
          <p:cNvSpPr>
            <a:spLocks noChangeArrowheads="1"/>
          </p:cNvSpPr>
          <p:nvPr/>
        </p:nvSpPr>
        <p:spPr bwMode="auto">
          <a:xfrm>
            <a:off x="304800" y="6138863"/>
            <a:ext cx="8083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00"/>
                </a:solidFill>
                <a:latin typeface="Calibri" pitchFamily="34" charset="0"/>
                <a:ea typeface="Calibri" pitchFamily="34" charset="0"/>
                <a:cs typeface="Calibri" pitchFamily="34" charset="0"/>
              </a:rPr>
              <a:t>8) </a:t>
            </a:r>
            <a:r>
              <a:rPr lang="en-US" altLang="en-US" b="1" smtClean="0">
                <a:solidFill>
                  <a:srgbClr val="C00000"/>
                </a:solidFill>
                <a:latin typeface="Calibri" pitchFamily="34" charset="0"/>
                <a:ea typeface="Calibri" pitchFamily="34" charset="0"/>
                <a:cs typeface="Calibri" pitchFamily="34" charset="0"/>
              </a:rPr>
              <a:t>EXTRA! </a:t>
            </a:r>
            <a:r>
              <a:rPr lang="en-US" altLang="en-US" smtClean="0">
                <a:solidFill>
                  <a:srgbClr val="000000"/>
                </a:solidFill>
                <a:latin typeface="Calibri" pitchFamily="34" charset="0"/>
                <a:ea typeface="Calibri" pitchFamily="34" charset="0"/>
                <a:cs typeface="Calibri" pitchFamily="34" charset="0"/>
              </a:rPr>
              <a:t>What's the longest time it could take for the large square to </a:t>
            </a:r>
            <a:r>
              <a:rPr lang="en-US" altLang="en-US" b="1" i="1" smtClean="0">
                <a:solidFill>
                  <a:srgbClr val="000000"/>
                </a:solidFill>
                <a:latin typeface="Calibri" pitchFamily="34" charset="0"/>
                <a:ea typeface="Calibri" pitchFamily="34" charset="0"/>
                <a:cs typeface="Calibri" pitchFamily="34" charset="0"/>
              </a:rPr>
              <a:t>return</a:t>
            </a:r>
            <a:r>
              <a:rPr lang="en-US" altLang="en-US" smtClean="0">
                <a:solidFill>
                  <a:srgbClr val="000000"/>
                </a:solidFill>
                <a:latin typeface="Calibri" pitchFamily="34" charset="0"/>
                <a:ea typeface="Calibri" pitchFamily="34" charset="0"/>
                <a:cs typeface="Calibri" pitchFamily="34" charset="0"/>
              </a:rPr>
              <a:t> to magenta color?</a:t>
            </a:r>
          </a:p>
        </p:txBody>
      </p:sp>
      <p:sp>
        <p:nvSpPr>
          <p:cNvPr id="31754" name="Rectangle 3"/>
          <p:cNvSpPr>
            <a:spLocks noChangeArrowheads="1"/>
          </p:cNvSpPr>
          <p:nvPr/>
        </p:nvSpPr>
        <p:spPr bwMode="auto">
          <a:xfrm>
            <a:off x="304800" y="958850"/>
            <a:ext cx="4575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dirty="0" smtClean="0">
                <a:solidFill>
                  <a:srgbClr val="000000"/>
                </a:solidFill>
                <a:latin typeface="Calibri" pitchFamily="34" charset="0"/>
                <a:ea typeface="Calibri" pitchFamily="34" charset="0"/>
                <a:cs typeface="Calibri" pitchFamily="34" charset="0"/>
              </a:rPr>
              <a:t>1) Start by looking over </a:t>
            </a:r>
            <a:r>
              <a:rPr lang="en-US" altLang="en-US" b="1" dirty="0" err="1" smtClean="0">
                <a:solidFill>
                  <a:srgbClr val="000000"/>
                </a:solidFill>
                <a:latin typeface="Calibri" pitchFamily="34" charset="0"/>
                <a:ea typeface="Calibri" pitchFamily="34" charset="0"/>
                <a:cs typeface="Calibri" pitchFamily="34" charset="0"/>
              </a:rPr>
              <a:t>Spampede</a:t>
            </a:r>
            <a:r>
              <a:rPr lang="en-US" altLang="en-US" dirty="0" err="1" smtClean="0">
                <a:solidFill>
                  <a:srgbClr val="000000"/>
                </a:solidFill>
                <a:latin typeface="Calibri" pitchFamily="34" charset="0"/>
                <a:ea typeface="Calibri" pitchFamily="34" charset="0"/>
                <a:cs typeface="Calibri" pitchFamily="34" charset="0"/>
              </a:rPr>
              <a:t>'s</a:t>
            </a:r>
            <a:r>
              <a:rPr lang="en-US" altLang="en-US" dirty="0" smtClean="0">
                <a:solidFill>
                  <a:srgbClr val="000000"/>
                </a:solidFill>
                <a:latin typeface="Calibri" pitchFamily="34" charset="0"/>
                <a:ea typeface="Calibri" pitchFamily="34" charset="0"/>
                <a:cs typeface="Calibri" pitchFamily="34" charset="0"/>
              </a:rPr>
              <a:t> data members...</a:t>
            </a:r>
          </a:p>
        </p:txBody>
      </p:sp>
      <p:sp>
        <p:nvSpPr>
          <p:cNvPr id="31755" name="Rectangle 3"/>
          <p:cNvSpPr>
            <a:spLocks noChangeArrowheads="1"/>
          </p:cNvSpPr>
          <p:nvPr/>
        </p:nvSpPr>
        <p:spPr bwMode="auto">
          <a:xfrm>
            <a:off x="685800" y="1289050"/>
            <a:ext cx="5686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00"/>
                </a:solidFill>
                <a:latin typeface="Calibri" pitchFamily="34" charset="0"/>
                <a:ea typeface="Calibri" pitchFamily="34" charset="0"/>
                <a:cs typeface="Calibri" pitchFamily="34" charset="0"/>
              </a:rPr>
              <a:t>1a)  What is the NAME of the data member of type SpamMaze? </a:t>
            </a:r>
          </a:p>
        </p:txBody>
      </p:sp>
      <p:sp>
        <p:nvSpPr>
          <p:cNvPr id="31756" name="Rectangle 3"/>
          <p:cNvSpPr>
            <a:spLocks noChangeArrowheads="1"/>
          </p:cNvSpPr>
          <p:nvPr/>
        </p:nvSpPr>
        <p:spPr bwMode="auto">
          <a:xfrm>
            <a:off x="685800" y="1619250"/>
            <a:ext cx="6043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00"/>
                </a:solidFill>
                <a:latin typeface="Calibri" pitchFamily="34" charset="0"/>
                <a:ea typeface="Calibri" pitchFamily="34" charset="0"/>
                <a:cs typeface="Calibri" pitchFamily="34" charset="0"/>
              </a:rPr>
              <a:t>1b)  What is the TYPE of </a:t>
            </a:r>
            <a:r>
              <a:rPr lang="en-US" altLang="en-US" b="1" smtClean="0">
                <a:solidFill>
                  <a:srgbClr val="000000"/>
                </a:solidFill>
                <a:latin typeface="Calibri" pitchFamily="34" charset="0"/>
                <a:ea typeface="Calibri" pitchFamily="34" charset="0"/>
                <a:cs typeface="Calibri" pitchFamily="34" charset="0"/>
              </a:rPr>
              <a:t>this.dir</a:t>
            </a:r>
            <a:r>
              <a:rPr lang="en-US" altLang="en-US" smtClean="0">
                <a:solidFill>
                  <a:srgbClr val="000000"/>
                </a:solidFill>
                <a:latin typeface="Calibri" pitchFamily="34" charset="0"/>
                <a:ea typeface="Calibri" pitchFamily="34" charset="0"/>
                <a:cs typeface="Calibri" pitchFamily="34" charset="0"/>
              </a:rPr>
              <a:t>?  By the way, what is the type of </a:t>
            </a:r>
            <a:r>
              <a:rPr lang="en-US" altLang="en-US" b="1" smtClean="0">
                <a:solidFill>
                  <a:srgbClr val="000000"/>
                </a:solidFill>
                <a:latin typeface="Calibri" pitchFamily="34" charset="0"/>
                <a:ea typeface="Calibri" pitchFamily="34" charset="0"/>
                <a:cs typeface="Calibri" pitchFamily="34" charset="0"/>
              </a:rPr>
              <a:t>this</a:t>
            </a:r>
            <a:r>
              <a:rPr lang="en-US" altLang="en-US" smtClean="0">
                <a:solidFill>
                  <a:srgbClr val="000000"/>
                </a:solidFill>
                <a:latin typeface="Calibri" pitchFamily="34" charset="0"/>
                <a:ea typeface="Calibri" pitchFamily="34" charset="0"/>
                <a:cs typeface="Calibri" pitchFamily="34" charset="0"/>
              </a:rPr>
              <a:t>?</a:t>
            </a:r>
          </a:p>
        </p:txBody>
      </p:sp>
      <p:sp>
        <p:nvSpPr>
          <p:cNvPr id="31757" name="Rectangle 3"/>
          <p:cNvSpPr>
            <a:spLocks noChangeArrowheads="1"/>
          </p:cNvSpPr>
          <p:nvPr/>
        </p:nvSpPr>
        <p:spPr bwMode="auto">
          <a:xfrm>
            <a:off x="685800" y="1949450"/>
            <a:ext cx="5707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00"/>
                </a:solidFill>
                <a:latin typeface="Calibri" pitchFamily="34" charset="0"/>
                <a:ea typeface="Calibri" pitchFamily="34" charset="0"/>
                <a:cs typeface="Calibri" pitchFamily="34" charset="0"/>
              </a:rPr>
              <a:t>1c)  Find where </a:t>
            </a:r>
            <a:r>
              <a:rPr lang="en-US" altLang="en-US" b="1" smtClean="0">
                <a:solidFill>
                  <a:srgbClr val="000000"/>
                </a:solidFill>
                <a:latin typeface="Calibri" pitchFamily="34" charset="0"/>
                <a:ea typeface="Calibri" pitchFamily="34" charset="0"/>
                <a:cs typeface="Calibri" pitchFamily="34" charset="0"/>
              </a:rPr>
              <a:t>image</a:t>
            </a:r>
            <a:r>
              <a:rPr lang="en-US" altLang="en-US" smtClean="0">
                <a:solidFill>
                  <a:srgbClr val="000000"/>
                </a:solidFill>
                <a:latin typeface="Calibri" pitchFamily="34" charset="0"/>
                <a:ea typeface="Calibri" pitchFamily="34" charset="0"/>
                <a:cs typeface="Calibri" pitchFamily="34" charset="0"/>
              </a:rPr>
              <a:t> and </a:t>
            </a:r>
            <a:r>
              <a:rPr lang="en-US" altLang="en-US" b="1" smtClean="0">
                <a:solidFill>
                  <a:srgbClr val="000000"/>
                </a:solidFill>
                <a:latin typeface="Calibri" pitchFamily="34" charset="0"/>
                <a:ea typeface="Calibri" pitchFamily="34" charset="0"/>
                <a:cs typeface="Calibri" pitchFamily="34" charset="0"/>
              </a:rPr>
              <a:t>g</a:t>
            </a:r>
            <a:r>
              <a:rPr lang="en-US" altLang="en-US" smtClean="0">
                <a:solidFill>
                  <a:srgbClr val="000000"/>
                </a:solidFill>
                <a:latin typeface="Calibri" pitchFamily="34" charset="0"/>
                <a:ea typeface="Calibri" pitchFamily="34" charset="0"/>
                <a:cs typeface="Calibri" pitchFamily="34" charset="0"/>
              </a:rPr>
              <a:t> get declared (they're </a:t>
            </a:r>
            <a:r>
              <a:rPr lang="en-US" altLang="en-US" i="1" smtClean="0">
                <a:solidFill>
                  <a:srgbClr val="000000"/>
                </a:solidFill>
                <a:latin typeface="Calibri" pitchFamily="34" charset="0"/>
                <a:ea typeface="Calibri" pitchFamily="34" charset="0"/>
                <a:cs typeface="Calibri" pitchFamily="34" charset="0"/>
              </a:rPr>
              <a:t>assigned</a:t>
            </a:r>
            <a:r>
              <a:rPr lang="en-US" altLang="en-US" smtClean="0">
                <a:solidFill>
                  <a:srgbClr val="000000"/>
                </a:solidFill>
                <a:latin typeface="Calibri" pitchFamily="34" charset="0"/>
                <a:ea typeface="Calibri" pitchFamily="34" charset="0"/>
                <a:cs typeface="Calibri" pitchFamily="34" charset="0"/>
              </a:rPr>
              <a:t> in init).</a:t>
            </a:r>
          </a:p>
        </p:txBody>
      </p:sp>
      <p:sp>
        <p:nvSpPr>
          <p:cNvPr id="31758" name="Rectangle 12"/>
          <p:cNvSpPr>
            <a:spLocks noChangeArrowheads="1"/>
          </p:cNvSpPr>
          <p:nvPr/>
        </p:nvSpPr>
        <p:spPr bwMode="auto">
          <a:xfrm>
            <a:off x="762000" y="3609975"/>
            <a:ext cx="5508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z="1200" smtClean="0">
                <a:solidFill>
                  <a:srgbClr val="000000"/>
                </a:solidFill>
                <a:latin typeface="Calibri" pitchFamily="34" charset="0"/>
                <a:ea typeface="Calibri" pitchFamily="34" charset="0"/>
                <a:cs typeface="Calibri" pitchFamily="34" charset="0"/>
              </a:rPr>
              <a:t>4a) </a:t>
            </a:r>
            <a:r>
              <a:rPr lang="en-US" altLang="en-US" sz="1200" b="1" smtClean="0">
                <a:solidFill>
                  <a:srgbClr val="000000"/>
                </a:solidFill>
                <a:latin typeface="Calibri" pitchFamily="34" charset="0"/>
                <a:ea typeface="Calibri" pitchFamily="34" charset="0"/>
                <a:cs typeface="Calibri" pitchFamily="34" charset="0"/>
              </a:rPr>
              <a:t> FIRST TO-DO ITEM: </a:t>
            </a:r>
            <a:r>
              <a:rPr lang="en-US" altLang="en-US" sz="1200" smtClean="0">
                <a:solidFill>
                  <a:srgbClr val="000000"/>
                </a:solidFill>
                <a:latin typeface="Calibri" pitchFamily="34" charset="0"/>
                <a:ea typeface="Calibri" pitchFamily="34" charset="0"/>
                <a:cs typeface="Calibri" pitchFamily="34" charset="0"/>
              </a:rPr>
              <a:t>  how could you use </a:t>
            </a:r>
            <a:r>
              <a:rPr lang="en-US" altLang="en-US" sz="1200" b="1" smtClean="0">
                <a:solidFill>
                  <a:srgbClr val="000000"/>
                </a:solidFill>
                <a:latin typeface="Calibri" pitchFamily="34" charset="0"/>
                <a:ea typeface="Calibri" pitchFamily="34" charset="0"/>
                <a:cs typeface="Calibri" pitchFamily="34" charset="0"/>
              </a:rPr>
              <a:t>fillRect</a:t>
            </a:r>
            <a:r>
              <a:rPr lang="en-US" altLang="en-US" sz="1200" smtClean="0">
                <a:solidFill>
                  <a:srgbClr val="000000"/>
                </a:solidFill>
                <a:latin typeface="Calibri" pitchFamily="34" charset="0"/>
                <a:ea typeface="Calibri" pitchFamily="34" charset="0"/>
                <a:cs typeface="Calibri" pitchFamily="34" charset="0"/>
              </a:rPr>
              <a:t> to  draw the game's playing field?</a:t>
            </a:r>
          </a:p>
        </p:txBody>
      </p:sp>
      <p:sp>
        <p:nvSpPr>
          <p:cNvPr id="31759" name="Rectangle 3"/>
          <p:cNvSpPr>
            <a:spLocks noChangeArrowheads="1"/>
          </p:cNvSpPr>
          <p:nvPr/>
        </p:nvSpPr>
        <p:spPr bwMode="auto">
          <a:xfrm>
            <a:off x="304800" y="2438400"/>
            <a:ext cx="4818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00"/>
                </a:solidFill>
                <a:latin typeface="Calibri" pitchFamily="34" charset="0"/>
                <a:ea typeface="Calibri" pitchFamily="34" charset="0"/>
                <a:cs typeface="Calibri" pitchFamily="34" charset="0"/>
              </a:rPr>
              <a:t>2) Find </a:t>
            </a:r>
            <a:r>
              <a:rPr lang="en-US" altLang="en-US" b="1" smtClean="0">
                <a:solidFill>
                  <a:srgbClr val="000000"/>
                </a:solidFill>
                <a:latin typeface="Calibri" pitchFamily="34" charset="0"/>
                <a:ea typeface="Calibri" pitchFamily="34" charset="0"/>
                <a:cs typeface="Calibri" pitchFamily="34" charset="0"/>
              </a:rPr>
              <a:t>cycle</a:t>
            </a:r>
            <a:r>
              <a:rPr lang="en-US" altLang="en-US" smtClean="0">
                <a:solidFill>
                  <a:srgbClr val="000000"/>
                </a:solidFill>
                <a:latin typeface="Calibri" pitchFamily="34" charset="0"/>
                <a:ea typeface="Calibri" pitchFamily="34" charset="0"/>
                <a:cs typeface="Calibri" pitchFamily="34" charset="0"/>
              </a:rPr>
              <a:t> and then find each method that </a:t>
            </a:r>
            <a:r>
              <a:rPr lang="en-US" altLang="en-US" b="1" smtClean="0">
                <a:solidFill>
                  <a:srgbClr val="000000"/>
                </a:solidFill>
                <a:latin typeface="Calibri" pitchFamily="34" charset="0"/>
                <a:ea typeface="Calibri" pitchFamily="34" charset="0"/>
                <a:cs typeface="Calibri" pitchFamily="34" charset="0"/>
              </a:rPr>
              <a:t>cycle</a:t>
            </a:r>
            <a:r>
              <a:rPr lang="en-US" altLang="en-US" smtClean="0">
                <a:solidFill>
                  <a:srgbClr val="000000"/>
                </a:solidFill>
                <a:latin typeface="Calibri" pitchFamily="34" charset="0"/>
                <a:ea typeface="Calibri" pitchFamily="34" charset="0"/>
                <a:cs typeface="Calibri" pitchFamily="34" charset="0"/>
              </a:rPr>
              <a:t> calls</a:t>
            </a:r>
          </a:p>
        </p:txBody>
      </p:sp>
      <p:sp>
        <p:nvSpPr>
          <p:cNvPr id="31760" name="Rectangle 14"/>
          <p:cNvSpPr>
            <a:spLocks noChangeArrowheads="1"/>
          </p:cNvSpPr>
          <p:nvPr/>
        </p:nvSpPr>
        <p:spPr bwMode="auto">
          <a:xfrm>
            <a:off x="304800" y="5094288"/>
            <a:ext cx="6253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dirty="0" smtClean="0">
                <a:solidFill>
                  <a:srgbClr val="000000"/>
                </a:solidFill>
                <a:latin typeface="Calibri" pitchFamily="34" charset="0"/>
                <a:ea typeface="Calibri" pitchFamily="34" charset="0"/>
                <a:cs typeface="Calibri" pitchFamily="34" charset="0"/>
              </a:rPr>
              <a:t>6b) Which </a:t>
            </a:r>
            <a:r>
              <a:rPr lang="en-US" altLang="en-US" dirty="0" err="1" smtClean="0">
                <a:solidFill>
                  <a:srgbClr val="000000"/>
                </a:solidFill>
                <a:latin typeface="Calibri" pitchFamily="34" charset="0"/>
                <a:ea typeface="Calibri" pitchFamily="34" charset="0"/>
                <a:cs typeface="Calibri" pitchFamily="34" charset="0"/>
              </a:rPr>
              <a:t>keypress</a:t>
            </a:r>
            <a:r>
              <a:rPr lang="en-US" altLang="en-US" dirty="0" smtClean="0">
                <a:solidFill>
                  <a:srgbClr val="000000"/>
                </a:solidFill>
                <a:latin typeface="Calibri" pitchFamily="34" charset="0"/>
                <a:ea typeface="Calibri" pitchFamily="34" charset="0"/>
                <a:cs typeface="Calibri" pitchFamily="34" charset="0"/>
              </a:rPr>
              <a:t> is INCORRECTLY identified in the on-screen message?</a:t>
            </a:r>
          </a:p>
        </p:txBody>
      </p:sp>
      <p:sp>
        <p:nvSpPr>
          <p:cNvPr id="34" name="Rectangle 33"/>
          <p:cNvSpPr/>
          <p:nvPr/>
        </p:nvSpPr>
        <p:spPr>
          <a:xfrm>
            <a:off x="5715000" y="773113"/>
            <a:ext cx="3276600" cy="369887"/>
          </a:xfrm>
          <a:prstGeom prst="rect">
            <a:avLst/>
          </a:prstGeom>
          <a:solidFill>
            <a:schemeClr val="accent3">
              <a:lumMod val="95000"/>
            </a:schemeClr>
          </a:solidFill>
        </p:spPr>
        <p:txBody>
          <a:bodyPr>
            <a:spAutoFit/>
          </a:bodyPr>
          <a:lstStyle/>
          <a:p>
            <a:pPr>
              <a:defRPr/>
            </a:pPr>
            <a:r>
              <a:rPr lang="en-US" sz="1800" dirty="0" smtClean="0">
                <a:solidFill>
                  <a:srgbClr val="000000"/>
                </a:solidFill>
                <a:latin typeface="Calibri" pitchFamily="34" charset="0"/>
                <a:cs typeface="Calibri" pitchFamily="34" charset="0"/>
              </a:rPr>
              <a:t>Name(s): </a:t>
            </a:r>
            <a:r>
              <a:rPr lang="en-US" sz="1800" dirty="0">
                <a:solidFill>
                  <a:srgbClr val="000000"/>
                </a:solidFill>
                <a:latin typeface="Calibri" pitchFamily="34" charset="0"/>
                <a:cs typeface="Calibri" pitchFamily="34" charset="0"/>
              </a:rPr>
              <a:t>___________________</a:t>
            </a:r>
            <a:endParaRPr lang="en-US" sz="1800" dirty="0">
              <a:solidFill>
                <a:srgbClr val="000000"/>
              </a:solidFill>
            </a:endParaRPr>
          </a:p>
        </p:txBody>
      </p:sp>
      <mc:AlternateContent xmlns:mc="http://schemas.openxmlformats.org/markup-compatibility/2006">
        <mc:Choice xmlns:p14="http://schemas.microsoft.com/office/powerpoint/2010/main" Requires="p14">
          <p:contentPart p14:bwMode="auto" r:id="rId3">
            <p14:nvContentPartPr>
              <p14:cNvPr id="6147" name="Ink 19"/>
              <p14:cNvContentPartPr>
                <a14:cpLocks xmlns:a14="http://schemas.microsoft.com/office/drawing/2010/main" noRot="1" noChangeAspect="1" noEditPoints="1" noChangeArrowheads="1" noChangeShapeType="1"/>
              </p14:cNvContentPartPr>
              <p14:nvPr/>
            </p14:nvContentPartPr>
            <p14:xfrm>
              <a:off x="6699250" y="5183188"/>
              <a:ext cx="7938" cy="3175"/>
            </p14:xfrm>
          </p:contentPart>
        </mc:Choice>
        <mc:Fallback>
          <p:pic>
            <p:nvPicPr>
              <p:cNvPr id="6147" name="Ink 19"/>
              <p:cNvPicPr>
                <a:picLocks noRot="1" noChangeAspect="1" noEditPoints="1" noChangeArrowheads="1" noChangeShapeType="1"/>
              </p:cNvPicPr>
              <p:nvPr/>
            </p:nvPicPr>
            <p:blipFill>
              <a:blip r:embed="rId4"/>
              <a:stretch>
                <a:fillRect/>
              </a:stretch>
            </p:blipFill>
            <p:spPr>
              <a:xfrm>
                <a:off x="-1440" y="-1501200"/>
                <a:ext cx="792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2080440" y="955440"/>
              <a:ext cx="6385320" cy="4983120"/>
            </p14:xfrm>
          </p:contentPart>
        </mc:Choice>
        <mc:Fallback>
          <p:pic>
            <p:nvPicPr>
              <p:cNvPr id="2" name="Ink 1"/>
              <p:cNvPicPr/>
              <p:nvPr/>
            </p:nvPicPr>
            <p:blipFill>
              <a:blip r:embed="rId6"/>
              <a:stretch>
                <a:fillRect/>
              </a:stretch>
            </p:blipFill>
            <p:spPr>
              <a:xfrm>
                <a:off x="2071080" y="946080"/>
                <a:ext cx="6404040" cy="5001840"/>
              </a:xfrm>
              <a:prstGeom prst="rect">
                <a:avLst/>
              </a:prstGeom>
            </p:spPr>
          </p:pic>
        </mc:Fallback>
      </mc:AlternateContent>
    </p:spTree>
    <p:extLst>
      <p:ext uri="{BB962C8B-B14F-4D97-AF65-F5344CB8AC3E}">
        <p14:creationId xmlns:p14="http://schemas.microsoft.com/office/powerpoint/2010/main" val="12727886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ounded Rectangle 37"/>
          <p:cNvSpPr>
            <a:spLocks noChangeArrowheads="1"/>
          </p:cNvSpPr>
          <p:nvPr/>
        </p:nvSpPr>
        <p:spPr bwMode="auto">
          <a:xfrm>
            <a:off x="838200" y="2565400"/>
            <a:ext cx="5257800" cy="1219200"/>
          </a:xfrm>
          <a:prstGeom prst="roundRect">
            <a:avLst>
              <a:gd name="adj" fmla="val 16667"/>
            </a:avLst>
          </a:prstGeom>
          <a:solidFill>
            <a:srgbClr val="FFFFCC"/>
          </a:solidFill>
          <a:ln w="12700" algn="ctr">
            <a:solidFill>
              <a:srgbClr val="FFFF00"/>
            </a:solidFill>
            <a:round/>
            <a:headEnd/>
            <a:tailEnd/>
          </a:ln>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34819" name="Rectangle 2"/>
          <p:cNvSpPr>
            <a:spLocks noChangeArrowheads="1"/>
          </p:cNvSpPr>
          <p:nvPr/>
        </p:nvSpPr>
        <p:spPr bwMode="auto">
          <a:xfrm>
            <a:off x="457200" y="4014788"/>
            <a:ext cx="3822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FF"/>
                </a:solidFill>
                <a:latin typeface="Comic Sans MS" pitchFamily="1" charset="0"/>
              </a:rPr>
              <a:t>3) Get a bird's-eye view of the code… </a:t>
            </a:r>
          </a:p>
        </p:txBody>
      </p:sp>
      <p:sp>
        <p:nvSpPr>
          <p:cNvPr id="34820" name="Rectangle 3"/>
          <p:cNvSpPr>
            <a:spLocks noChangeArrowheads="1"/>
          </p:cNvSpPr>
          <p:nvPr/>
        </p:nvSpPr>
        <p:spPr bwMode="auto">
          <a:xfrm>
            <a:off x="504825" y="2128838"/>
            <a:ext cx="6323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FF"/>
                </a:solidFill>
                <a:latin typeface="Comic Sans MS" pitchFamily="1" charset="0"/>
              </a:rPr>
              <a:t>2) Make sure you can change, compile, and test </a:t>
            </a:r>
            <a:r>
              <a:rPr lang="en-US" altLang="en-US" b="1" smtClean="0">
                <a:solidFill>
                  <a:srgbClr val="000000"/>
                </a:solidFill>
                <a:latin typeface="Courier New" pitchFamily="1" charset="0"/>
              </a:rPr>
              <a:t>Spampede.java</a:t>
            </a:r>
            <a:r>
              <a:rPr lang="en-US" altLang="en-US" smtClean="0">
                <a:solidFill>
                  <a:srgbClr val="0000FF"/>
                </a:solidFill>
                <a:latin typeface="Comic Sans MS" pitchFamily="1" charset="0"/>
              </a:rPr>
              <a:t> </a:t>
            </a:r>
          </a:p>
        </p:txBody>
      </p:sp>
      <p:sp>
        <p:nvSpPr>
          <p:cNvPr id="34821" name="Rectangle 4"/>
          <p:cNvSpPr>
            <a:spLocks noChangeArrowheads="1"/>
          </p:cNvSpPr>
          <p:nvPr/>
        </p:nvSpPr>
        <p:spPr bwMode="auto">
          <a:xfrm>
            <a:off x="457200" y="4727575"/>
            <a:ext cx="410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FF"/>
                </a:solidFill>
                <a:latin typeface="Comic Sans MS" pitchFamily="1" charset="0"/>
              </a:rPr>
              <a:t>4) Write </a:t>
            </a:r>
            <a:r>
              <a:rPr lang="en-US" altLang="en-US" b="1" smtClean="0">
                <a:solidFill>
                  <a:srgbClr val="000000"/>
                </a:solidFill>
                <a:latin typeface="Courier New" pitchFamily="1" charset="0"/>
              </a:rPr>
              <a:t>drawEnvironment</a:t>
            </a:r>
            <a:r>
              <a:rPr lang="en-US" altLang="en-US" smtClean="0">
                <a:solidFill>
                  <a:srgbClr val="0000FF"/>
                </a:solidFill>
                <a:latin typeface="Comic Sans MS" pitchFamily="1" charset="0"/>
              </a:rPr>
              <a:t> (and test…) </a:t>
            </a:r>
          </a:p>
        </p:txBody>
      </p:sp>
      <p:sp>
        <p:nvSpPr>
          <p:cNvPr id="34822" name="Text Box 8"/>
          <p:cNvSpPr txBox="1">
            <a:spLocks noChangeArrowheads="1"/>
          </p:cNvSpPr>
          <p:nvPr/>
        </p:nvSpPr>
        <p:spPr bwMode="auto">
          <a:xfrm>
            <a:off x="676275" y="152400"/>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400" smtClean="0">
                <a:solidFill>
                  <a:srgbClr val="000000"/>
                </a:solidFill>
              </a:rPr>
              <a:t>Avoid my mistakes!</a:t>
            </a:r>
          </a:p>
        </p:txBody>
      </p:sp>
      <p:sp>
        <p:nvSpPr>
          <p:cNvPr id="34823" name="Rectangle 23"/>
          <p:cNvSpPr>
            <a:spLocks noChangeArrowheads="1"/>
          </p:cNvSpPr>
          <p:nvPr/>
        </p:nvSpPr>
        <p:spPr bwMode="auto">
          <a:xfrm>
            <a:off x="504825" y="1514475"/>
            <a:ext cx="632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FF"/>
                </a:solidFill>
                <a:latin typeface="Comic Sans MS" pitchFamily="1" charset="0"/>
              </a:rPr>
              <a:t>1) Do the </a:t>
            </a:r>
            <a:r>
              <a:rPr lang="en-US" altLang="en-US" b="1" smtClean="0">
                <a:solidFill>
                  <a:srgbClr val="000000"/>
                </a:solidFill>
                <a:latin typeface="Courier New" pitchFamily="1" charset="0"/>
              </a:rPr>
              <a:t>Maze</a:t>
            </a:r>
            <a:r>
              <a:rPr lang="en-US" altLang="en-US" smtClean="0">
                <a:solidFill>
                  <a:srgbClr val="0000FF"/>
                </a:solidFill>
                <a:latin typeface="Comic Sans MS" pitchFamily="1" charset="0"/>
              </a:rPr>
              <a:t> and </a:t>
            </a:r>
            <a:r>
              <a:rPr lang="en-US" altLang="en-US" b="1" smtClean="0">
                <a:solidFill>
                  <a:srgbClr val="000000"/>
                </a:solidFill>
                <a:latin typeface="Courier New" pitchFamily="1" charset="0"/>
              </a:rPr>
              <a:t>SpamMaze</a:t>
            </a:r>
            <a:r>
              <a:rPr lang="en-US" altLang="en-US" smtClean="0">
                <a:solidFill>
                  <a:srgbClr val="0000FF"/>
                </a:solidFill>
                <a:latin typeface="Comic Sans MS" pitchFamily="1" charset="0"/>
              </a:rPr>
              <a:t> parts of the assignment first… </a:t>
            </a:r>
          </a:p>
        </p:txBody>
      </p:sp>
      <p:sp>
        <p:nvSpPr>
          <p:cNvPr id="34824" name="Text Box 25"/>
          <p:cNvSpPr txBox="1">
            <a:spLocks noChangeArrowheads="1"/>
          </p:cNvSpPr>
          <p:nvPr/>
        </p:nvSpPr>
        <p:spPr bwMode="auto">
          <a:xfrm>
            <a:off x="914400" y="3244850"/>
            <a:ext cx="3484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mtClean="0">
                <a:solidFill>
                  <a:srgbClr val="000000"/>
                </a:solidFill>
                <a:latin typeface="Arial" charset="0"/>
              </a:rPr>
              <a:t>&gt; appletviewer Spampede.html</a:t>
            </a:r>
          </a:p>
        </p:txBody>
      </p:sp>
      <p:sp>
        <p:nvSpPr>
          <p:cNvPr id="34825" name="Rectangle 26"/>
          <p:cNvSpPr>
            <a:spLocks noChangeArrowheads="1"/>
          </p:cNvSpPr>
          <p:nvPr/>
        </p:nvSpPr>
        <p:spPr bwMode="auto">
          <a:xfrm>
            <a:off x="2889250" y="2701925"/>
            <a:ext cx="3671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b="1" i="1" smtClean="0">
                <a:solidFill>
                  <a:srgbClr val="000000"/>
                </a:solidFill>
                <a:latin typeface="Arial" charset="0"/>
              </a:rPr>
              <a:t>use Appletviewer!</a:t>
            </a:r>
          </a:p>
        </p:txBody>
      </p:sp>
      <p:sp>
        <p:nvSpPr>
          <p:cNvPr id="34826" name="Line 28"/>
          <p:cNvSpPr>
            <a:spLocks noChangeShapeType="1"/>
          </p:cNvSpPr>
          <p:nvPr/>
        </p:nvSpPr>
        <p:spPr bwMode="auto">
          <a:xfrm flipH="1">
            <a:off x="2832100" y="3019425"/>
            <a:ext cx="1331913" cy="255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sz="1800" smtClean="0">
              <a:solidFill>
                <a:srgbClr val="000000"/>
              </a:solidFill>
            </a:endParaRPr>
          </a:p>
        </p:txBody>
      </p:sp>
      <p:sp>
        <p:nvSpPr>
          <p:cNvPr id="34827" name="Rectangle 30"/>
          <p:cNvSpPr>
            <a:spLocks noChangeArrowheads="1"/>
          </p:cNvSpPr>
          <p:nvPr/>
        </p:nvSpPr>
        <p:spPr bwMode="auto">
          <a:xfrm>
            <a:off x="4498975" y="3865563"/>
            <a:ext cx="3068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b="1" smtClean="0">
                <a:solidFill>
                  <a:srgbClr val="000000"/>
                </a:solidFill>
                <a:latin typeface="Courier New" pitchFamily="1" charset="0"/>
              </a:rPr>
              <a:t>public SpamMaze themaze</a:t>
            </a:r>
          </a:p>
        </p:txBody>
      </p:sp>
      <p:sp>
        <p:nvSpPr>
          <p:cNvPr id="34828" name="Rectangle 31"/>
          <p:cNvSpPr>
            <a:spLocks noChangeArrowheads="1"/>
          </p:cNvSpPr>
          <p:nvPr/>
        </p:nvSpPr>
        <p:spPr bwMode="auto">
          <a:xfrm>
            <a:off x="4498975" y="4170363"/>
            <a:ext cx="2230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b="1" smtClean="0">
                <a:solidFill>
                  <a:srgbClr val="000000"/>
                </a:solidFill>
                <a:latin typeface="Courier New" pitchFamily="1" charset="0"/>
              </a:rPr>
              <a:t>private char dir</a:t>
            </a:r>
          </a:p>
        </p:txBody>
      </p:sp>
      <p:sp>
        <p:nvSpPr>
          <p:cNvPr id="34829" name="Text Box 32"/>
          <p:cNvSpPr txBox="1">
            <a:spLocks noChangeArrowheads="1"/>
          </p:cNvSpPr>
          <p:nvPr/>
        </p:nvSpPr>
        <p:spPr bwMode="auto">
          <a:xfrm>
            <a:off x="6694488" y="4251325"/>
            <a:ext cx="1414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000" smtClean="0">
                <a:solidFill>
                  <a:srgbClr val="009200"/>
                </a:solidFill>
                <a:latin typeface="Arial" charset="0"/>
              </a:rPr>
              <a:t>the current direction the snake is heading</a:t>
            </a:r>
          </a:p>
        </p:txBody>
      </p:sp>
      <p:sp>
        <p:nvSpPr>
          <p:cNvPr id="34830" name="Rectangle 33"/>
          <p:cNvSpPr>
            <a:spLocks noChangeArrowheads="1"/>
          </p:cNvSpPr>
          <p:nvPr/>
        </p:nvSpPr>
        <p:spPr bwMode="auto">
          <a:xfrm>
            <a:off x="460375" y="5402263"/>
            <a:ext cx="5167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FF"/>
                </a:solidFill>
                <a:latin typeface="Comic Sans MS" pitchFamily="1" charset="0"/>
              </a:rPr>
              <a:t>5) Write </a:t>
            </a:r>
            <a:r>
              <a:rPr lang="en-US" altLang="en-US" b="1" smtClean="0">
                <a:solidFill>
                  <a:srgbClr val="000000"/>
                </a:solidFill>
                <a:latin typeface="Courier New" pitchFamily="1" charset="0"/>
              </a:rPr>
              <a:t>updatePede</a:t>
            </a:r>
            <a:r>
              <a:rPr lang="en-US" altLang="en-US" smtClean="0">
                <a:solidFill>
                  <a:srgbClr val="0000FF"/>
                </a:solidFill>
                <a:latin typeface="Comic Sans MS" pitchFamily="1" charset="0"/>
              </a:rPr>
              <a:t> and </a:t>
            </a:r>
            <a:r>
              <a:rPr lang="en-US" altLang="en-US" b="1" smtClean="0">
                <a:solidFill>
                  <a:srgbClr val="000000"/>
                </a:solidFill>
                <a:latin typeface="Courier New" pitchFamily="1" charset="0"/>
              </a:rPr>
              <a:t>keyPressed</a:t>
            </a:r>
            <a:r>
              <a:rPr lang="en-US" altLang="en-US" smtClean="0">
                <a:solidFill>
                  <a:srgbClr val="0000FF"/>
                </a:solidFill>
                <a:latin typeface="Comic Sans MS" pitchFamily="1" charset="0"/>
              </a:rPr>
              <a:t> (and test…) </a:t>
            </a:r>
          </a:p>
        </p:txBody>
      </p:sp>
      <p:sp>
        <p:nvSpPr>
          <p:cNvPr id="34831" name="Rectangle 34"/>
          <p:cNvSpPr>
            <a:spLocks noChangeArrowheads="1"/>
          </p:cNvSpPr>
          <p:nvPr/>
        </p:nvSpPr>
        <p:spPr bwMode="auto">
          <a:xfrm>
            <a:off x="5969000" y="5418138"/>
            <a:ext cx="1898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200" smtClean="0">
                <a:solidFill>
                  <a:srgbClr val="000000"/>
                </a:solidFill>
                <a:latin typeface="Comic Sans MS" pitchFamily="1" charset="0"/>
              </a:rPr>
              <a:t>one direction at a time…</a:t>
            </a:r>
          </a:p>
        </p:txBody>
      </p:sp>
      <p:sp>
        <p:nvSpPr>
          <p:cNvPr id="34832" name="Rectangle 35"/>
          <p:cNvSpPr>
            <a:spLocks noChangeArrowheads="1"/>
          </p:cNvSpPr>
          <p:nvPr/>
        </p:nvSpPr>
        <p:spPr bwMode="auto">
          <a:xfrm>
            <a:off x="457200" y="6170613"/>
            <a:ext cx="8083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FF"/>
                </a:solidFill>
                <a:latin typeface="Comic Sans MS" pitchFamily="1" charset="0"/>
              </a:rPr>
              <a:t>6) Build up to </a:t>
            </a:r>
            <a:r>
              <a:rPr lang="en-US" altLang="en-US" b="1" i="1" smtClean="0">
                <a:solidFill>
                  <a:srgbClr val="0000FF"/>
                </a:solidFill>
                <a:latin typeface="Comic Sans MS" pitchFamily="1" charset="0"/>
              </a:rPr>
              <a:t>reversing</a:t>
            </a:r>
            <a:r>
              <a:rPr lang="en-US" altLang="en-US" smtClean="0">
                <a:solidFill>
                  <a:srgbClr val="0000FF"/>
                </a:solidFill>
                <a:latin typeface="Comic Sans MS" pitchFamily="1" charset="0"/>
              </a:rPr>
              <a:t>  and </a:t>
            </a:r>
            <a:r>
              <a:rPr lang="en-US" altLang="en-US" b="1" i="1" smtClean="0">
                <a:solidFill>
                  <a:srgbClr val="0000FF"/>
                </a:solidFill>
                <a:latin typeface="Comic Sans MS" pitchFamily="1" charset="0"/>
              </a:rPr>
              <a:t>AI</a:t>
            </a:r>
            <a:r>
              <a:rPr lang="en-US" altLang="en-US" smtClean="0">
                <a:solidFill>
                  <a:srgbClr val="0000FF"/>
                </a:solidFill>
                <a:latin typeface="Comic Sans MS" pitchFamily="1" charset="0"/>
              </a:rPr>
              <a:t>    </a:t>
            </a:r>
            <a:r>
              <a:rPr lang="en-US" altLang="en-US" sz="1200" smtClean="0">
                <a:solidFill>
                  <a:srgbClr val="0000FF"/>
                </a:solidFill>
                <a:latin typeface="Comic Sans MS" pitchFamily="1" charset="0"/>
              </a:rPr>
              <a:t>(note that AI is almost completely implemented by </a:t>
            </a:r>
            <a:r>
              <a:rPr lang="en-US" altLang="en-US" sz="1200" b="1" smtClean="0">
                <a:solidFill>
                  <a:srgbClr val="000000"/>
                </a:solidFill>
                <a:latin typeface="Courier New" pitchFamily="1" charset="0"/>
              </a:rPr>
              <a:t>multiBFS</a:t>
            </a:r>
            <a:r>
              <a:rPr lang="en-US" altLang="en-US" sz="1200" smtClean="0">
                <a:solidFill>
                  <a:srgbClr val="0000FF"/>
                </a:solidFill>
                <a:latin typeface="Comic Sans MS" pitchFamily="1" charset="0"/>
              </a:rPr>
              <a:t>)</a:t>
            </a:r>
          </a:p>
        </p:txBody>
      </p:sp>
      <p:sp>
        <p:nvSpPr>
          <p:cNvPr id="34833" name="Line 45"/>
          <p:cNvSpPr>
            <a:spLocks noChangeShapeType="1"/>
          </p:cNvSpPr>
          <p:nvPr/>
        </p:nvSpPr>
        <p:spPr bwMode="auto">
          <a:xfrm>
            <a:off x="1831975" y="6505575"/>
            <a:ext cx="1030288" cy="0"/>
          </a:xfrm>
          <a:prstGeom prst="line">
            <a:avLst/>
          </a:prstGeom>
          <a:noFill/>
          <a:ln w="12700">
            <a:solidFill>
              <a:srgbClr val="0333FF"/>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sz="1800" smtClean="0">
              <a:solidFill>
                <a:srgbClr val="000000"/>
              </a:solidFill>
            </a:endParaRPr>
          </a:p>
        </p:txBody>
      </p:sp>
      <p:sp>
        <p:nvSpPr>
          <p:cNvPr id="34834" name="Rectangle 46"/>
          <p:cNvSpPr>
            <a:spLocks noChangeArrowheads="1"/>
          </p:cNvSpPr>
          <p:nvPr/>
        </p:nvSpPr>
        <p:spPr bwMode="auto">
          <a:xfrm>
            <a:off x="2105025" y="6551613"/>
            <a:ext cx="2095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200" smtClean="0">
                <a:solidFill>
                  <a:srgbClr val="0000FF"/>
                </a:solidFill>
                <a:latin typeface="Comic Sans MS" pitchFamily="1" charset="0"/>
              </a:rPr>
              <a:t>this can be tricky, as well…</a:t>
            </a:r>
          </a:p>
        </p:txBody>
      </p:sp>
    </p:spTree>
    <p:extLst>
      <p:ext uri="{BB962C8B-B14F-4D97-AF65-F5344CB8AC3E}">
        <p14:creationId xmlns:p14="http://schemas.microsoft.com/office/powerpoint/2010/main" val="29205997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ounded Rectangle 37"/>
          <p:cNvSpPr>
            <a:spLocks noChangeArrowheads="1"/>
          </p:cNvSpPr>
          <p:nvPr/>
        </p:nvSpPr>
        <p:spPr bwMode="auto">
          <a:xfrm>
            <a:off x="838200" y="2565400"/>
            <a:ext cx="5257800" cy="1219200"/>
          </a:xfrm>
          <a:prstGeom prst="roundRect">
            <a:avLst>
              <a:gd name="adj" fmla="val 16667"/>
            </a:avLst>
          </a:prstGeom>
          <a:solidFill>
            <a:srgbClr val="FFFFCC"/>
          </a:solidFill>
          <a:ln w="12700" algn="ctr">
            <a:solidFill>
              <a:srgbClr val="FFFF00"/>
            </a:solidFill>
            <a:round/>
            <a:headEnd/>
            <a:tailEnd/>
          </a:ln>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35843" name="Rectangle 2"/>
          <p:cNvSpPr>
            <a:spLocks noChangeArrowheads="1"/>
          </p:cNvSpPr>
          <p:nvPr/>
        </p:nvSpPr>
        <p:spPr bwMode="auto">
          <a:xfrm>
            <a:off x="457200" y="4014788"/>
            <a:ext cx="3822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FF"/>
                </a:solidFill>
                <a:latin typeface="Comic Sans MS" pitchFamily="1" charset="0"/>
              </a:rPr>
              <a:t>3) Get a bird's-eye view of the code… </a:t>
            </a:r>
          </a:p>
        </p:txBody>
      </p:sp>
      <p:sp>
        <p:nvSpPr>
          <p:cNvPr id="35844" name="Rectangle 3"/>
          <p:cNvSpPr>
            <a:spLocks noChangeArrowheads="1"/>
          </p:cNvSpPr>
          <p:nvPr/>
        </p:nvSpPr>
        <p:spPr bwMode="auto">
          <a:xfrm>
            <a:off x="504825" y="2128838"/>
            <a:ext cx="6323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FF"/>
                </a:solidFill>
                <a:latin typeface="Comic Sans MS" pitchFamily="1" charset="0"/>
              </a:rPr>
              <a:t>2) Make sure you can change, compile, and test </a:t>
            </a:r>
            <a:r>
              <a:rPr lang="en-US" altLang="en-US" b="1" smtClean="0">
                <a:solidFill>
                  <a:srgbClr val="000000"/>
                </a:solidFill>
                <a:latin typeface="Courier New" pitchFamily="1" charset="0"/>
              </a:rPr>
              <a:t>Spampede.java</a:t>
            </a:r>
            <a:r>
              <a:rPr lang="en-US" altLang="en-US" smtClean="0">
                <a:solidFill>
                  <a:srgbClr val="0000FF"/>
                </a:solidFill>
                <a:latin typeface="Comic Sans MS" pitchFamily="1" charset="0"/>
              </a:rPr>
              <a:t> </a:t>
            </a:r>
          </a:p>
        </p:txBody>
      </p:sp>
      <p:sp>
        <p:nvSpPr>
          <p:cNvPr id="35845" name="Rectangle 4"/>
          <p:cNvSpPr>
            <a:spLocks noChangeArrowheads="1"/>
          </p:cNvSpPr>
          <p:nvPr/>
        </p:nvSpPr>
        <p:spPr bwMode="auto">
          <a:xfrm>
            <a:off x="457200" y="4727575"/>
            <a:ext cx="410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FF"/>
                </a:solidFill>
                <a:latin typeface="Comic Sans MS" pitchFamily="1" charset="0"/>
              </a:rPr>
              <a:t>4) Write </a:t>
            </a:r>
            <a:r>
              <a:rPr lang="en-US" altLang="en-US" b="1" smtClean="0">
                <a:solidFill>
                  <a:srgbClr val="000000"/>
                </a:solidFill>
                <a:latin typeface="Courier New" pitchFamily="1" charset="0"/>
              </a:rPr>
              <a:t>drawEnvironment</a:t>
            </a:r>
            <a:r>
              <a:rPr lang="en-US" altLang="en-US" smtClean="0">
                <a:solidFill>
                  <a:srgbClr val="0000FF"/>
                </a:solidFill>
                <a:latin typeface="Comic Sans MS" pitchFamily="1" charset="0"/>
              </a:rPr>
              <a:t> (and test…) </a:t>
            </a:r>
          </a:p>
        </p:txBody>
      </p:sp>
      <p:sp>
        <p:nvSpPr>
          <p:cNvPr id="35846" name="Text Box 8"/>
          <p:cNvSpPr txBox="1">
            <a:spLocks noChangeArrowheads="1"/>
          </p:cNvSpPr>
          <p:nvPr/>
        </p:nvSpPr>
        <p:spPr bwMode="auto">
          <a:xfrm>
            <a:off x="676275" y="152400"/>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400" smtClean="0">
                <a:solidFill>
                  <a:srgbClr val="000000"/>
                </a:solidFill>
              </a:rPr>
              <a:t>Avoid my mistakes!</a:t>
            </a:r>
          </a:p>
        </p:txBody>
      </p:sp>
      <p:sp>
        <p:nvSpPr>
          <p:cNvPr id="35847" name="Rectangle 23"/>
          <p:cNvSpPr>
            <a:spLocks noChangeArrowheads="1"/>
          </p:cNvSpPr>
          <p:nvPr/>
        </p:nvSpPr>
        <p:spPr bwMode="auto">
          <a:xfrm>
            <a:off x="504825" y="1514475"/>
            <a:ext cx="632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FF"/>
                </a:solidFill>
                <a:latin typeface="Comic Sans MS" pitchFamily="1" charset="0"/>
              </a:rPr>
              <a:t>1) Do the </a:t>
            </a:r>
            <a:r>
              <a:rPr lang="en-US" altLang="en-US" b="1" smtClean="0">
                <a:solidFill>
                  <a:srgbClr val="000000"/>
                </a:solidFill>
                <a:latin typeface="Courier New" pitchFamily="1" charset="0"/>
              </a:rPr>
              <a:t>Maze</a:t>
            </a:r>
            <a:r>
              <a:rPr lang="en-US" altLang="en-US" smtClean="0">
                <a:solidFill>
                  <a:srgbClr val="0000FF"/>
                </a:solidFill>
                <a:latin typeface="Comic Sans MS" pitchFamily="1" charset="0"/>
              </a:rPr>
              <a:t> and </a:t>
            </a:r>
            <a:r>
              <a:rPr lang="en-US" altLang="en-US" b="1" smtClean="0">
                <a:solidFill>
                  <a:srgbClr val="000000"/>
                </a:solidFill>
                <a:latin typeface="Courier New" pitchFamily="1" charset="0"/>
              </a:rPr>
              <a:t>SpamMaze</a:t>
            </a:r>
            <a:r>
              <a:rPr lang="en-US" altLang="en-US" smtClean="0">
                <a:solidFill>
                  <a:srgbClr val="0000FF"/>
                </a:solidFill>
                <a:latin typeface="Comic Sans MS" pitchFamily="1" charset="0"/>
              </a:rPr>
              <a:t> parts of the assignment first… </a:t>
            </a:r>
          </a:p>
        </p:txBody>
      </p:sp>
      <p:sp>
        <p:nvSpPr>
          <p:cNvPr id="35848" name="Text Box 25"/>
          <p:cNvSpPr txBox="1">
            <a:spLocks noChangeArrowheads="1"/>
          </p:cNvSpPr>
          <p:nvPr/>
        </p:nvSpPr>
        <p:spPr bwMode="auto">
          <a:xfrm>
            <a:off x="914400" y="3244850"/>
            <a:ext cx="3484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mtClean="0">
                <a:solidFill>
                  <a:srgbClr val="000000"/>
                </a:solidFill>
                <a:latin typeface="Arial" charset="0"/>
              </a:rPr>
              <a:t>&gt; appletviewer Spampede.html</a:t>
            </a:r>
          </a:p>
        </p:txBody>
      </p:sp>
      <p:sp>
        <p:nvSpPr>
          <p:cNvPr id="35849" name="Rectangle 26"/>
          <p:cNvSpPr>
            <a:spLocks noChangeArrowheads="1"/>
          </p:cNvSpPr>
          <p:nvPr/>
        </p:nvSpPr>
        <p:spPr bwMode="auto">
          <a:xfrm>
            <a:off x="2889250" y="2701925"/>
            <a:ext cx="3671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b="1" i="1" smtClean="0">
                <a:solidFill>
                  <a:srgbClr val="000000"/>
                </a:solidFill>
                <a:latin typeface="Arial" charset="0"/>
              </a:rPr>
              <a:t>use Appletviewer!</a:t>
            </a:r>
          </a:p>
        </p:txBody>
      </p:sp>
      <p:sp>
        <p:nvSpPr>
          <p:cNvPr id="35850" name="Line 28"/>
          <p:cNvSpPr>
            <a:spLocks noChangeShapeType="1"/>
          </p:cNvSpPr>
          <p:nvPr/>
        </p:nvSpPr>
        <p:spPr bwMode="auto">
          <a:xfrm flipH="1">
            <a:off x="2832100" y="3019425"/>
            <a:ext cx="1331913" cy="255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sz="1800" smtClean="0">
              <a:solidFill>
                <a:srgbClr val="000000"/>
              </a:solidFill>
            </a:endParaRPr>
          </a:p>
        </p:txBody>
      </p:sp>
      <p:sp>
        <p:nvSpPr>
          <p:cNvPr id="35851" name="Rectangle 30"/>
          <p:cNvSpPr>
            <a:spLocks noChangeArrowheads="1"/>
          </p:cNvSpPr>
          <p:nvPr/>
        </p:nvSpPr>
        <p:spPr bwMode="auto">
          <a:xfrm>
            <a:off x="4498975" y="3865563"/>
            <a:ext cx="3068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b="1" smtClean="0">
                <a:solidFill>
                  <a:srgbClr val="000000"/>
                </a:solidFill>
                <a:latin typeface="Courier New" pitchFamily="1" charset="0"/>
              </a:rPr>
              <a:t>public SpamMaze themaze</a:t>
            </a:r>
          </a:p>
        </p:txBody>
      </p:sp>
      <p:sp>
        <p:nvSpPr>
          <p:cNvPr id="35852" name="Rectangle 31"/>
          <p:cNvSpPr>
            <a:spLocks noChangeArrowheads="1"/>
          </p:cNvSpPr>
          <p:nvPr/>
        </p:nvSpPr>
        <p:spPr bwMode="auto">
          <a:xfrm>
            <a:off x="4498975" y="4170363"/>
            <a:ext cx="2230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b="1" smtClean="0">
                <a:solidFill>
                  <a:srgbClr val="000000"/>
                </a:solidFill>
                <a:latin typeface="Courier New" pitchFamily="1" charset="0"/>
              </a:rPr>
              <a:t>private char dir</a:t>
            </a:r>
          </a:p>
        </p:txBody>
      </p:sp>
      <p:sp>
        <p:nvSpPr>
          <p:cNvPr id="35853" name="Text Box 32"/>
          <p:cNvSpPr txBox="1">
            <a:spLocks noChangeArrowheads="1"/>
          </p:cNvSpPr>
          <p:nvPr/>
        </p:nvSpPr>
        <p:spPr bwMode="auto">
          <a:xfrm>
            <a:off x="6694488" y="4251325"/>
            <a:ext cx="1414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000" smtClean="0">
                <a:solidFill>
                  <a:srgbClr val="009200"/>
                </a:solidFill>
                <a:latin typeface="Arial" charset="0"/>
              </a:rPr>
              <a:t>the current direction the snake is heading</a:t>
            </a:r>
          </a:p>
        </p:txBody>
      </p:sp>
      <p:sp>
        <p:nvSpPr>
          <p:cNvPr id="35854" name="Rectangle 33"/>
          <p:cNvSpPr>
            <a:spLocks noChangeArrowheads="1"/>
          </p:cNvSpPr>
          <p:nvPr/>
        </p:nvSpPr>
        <p:spPr bwMode="auto">
          <a:xfrm>
            <a:off x="460375" y="5402263"/>
            <a:ext cx="5167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FF"/>
                </a:solidFill>
                <a:latin typeface="Comic Sans MS" pitchFamily="1" charset="0"/>
              </a:rPr>
              <a:t>5) Write </a:t>
            </a:r>
            <a:r>
              <a:rPr lang="en-US" altLang="en-US" b="1" smtClean="0">
                <a:solidFill>
                  <a:srgbClr val="000000"/>
                </a:solidFill>
                <a:latin typeface="Courier New" pitchFamily="1" charset="0"/>
              </a:rPr>
              <a:t>updatePede</a:t>
            </a:r>
            <a:r>
              <a:rPr lang="en-US" altLang="en-US" smtClean="0">
                <a:solidFill>
                  <a:srgbClr val="0000FF"/>
                </a:solidFill>
                <a:latin typeface="Comic Sans MS" pitchFamily="1" charset="0"/>
              </a:rPr>
              <a:t> and </a:t>
            </a:r>
            <a:r>
              <a:rPr lang="en-US" altLang="en-US" b="1" smtClean="0">
                <a:solidFill>
                  <a:srgbClr val="000000"/>
                </a:solidFill>
                <a:latin typeface="Courier New" pitchFamily="1" charset="0"/>
              </a:rPr>
              <a:t>keyPressed</a:t>
            </a:r>
            <a:r>
              <a:rPr lang="en-US" altLang="en-US" smtClean="0">
                <a:solidFill>
                  <a:srgbClr val="0000FF"/>
                </a:solidFill>
                <a:latin typeface="Comic Sans MS" pitchFamily="1" charset="0"/>
              </a:rPr>
              <a:t> (and test…) </a:t>
            </a:r>
          </a:p>
        </p:txBody>
      </p:sp>
      <p:sp>
        <p:nvSpPr>
          <p:cNvPr id="35855" name="Rectangle 34"/>
          <p:cNvSpPr>
            <a:spLocks noChangeArrowheads="1"/>
          </p:cNvSpPr>
          <p:nvPr/>
        </p:nvSpPr>
        <p:spPr bwMode="auto">
          <a:xfrm>
            <a:off x="5969000" y="5418138"/>
            <a:ext cx="1898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200" smtClean="0">
                <a:solidFill>
                  <a:srgbClr val="000000"/>
                </a:solidFill>
                <a:latin typeface="Comic Sans MS" pitchFamily="1" charset="0"/>
              </a:rPr>
              <a:t>one direction at a time…</a:t>
            </a:r>
          </a:p>
        </p:txBody>
      </p:sp>
      <p:sp>
        <p:nvSpPr>
          <p:cNvPr id="35856" name="Rectangle 35"/>
          <p:cNvSpPr>
            <a:spLocks noChangeArrowheads="1"/>
          </p:cNvSpPr>
          <p:nvPr/>
        </p:nvSpPr>
        <p:spPr bwMode="auto">
          <a:xfrm>
            <a:off x="457200" y="6170613"/>
            <a:ext cx="8083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0000FF"/>
                </a:solidFill>
                <a:latin typeface="Comic Sans MS" pitchFamily="1" charset="0"/>
              </a:rPr>
              <a:t>6) Build up to </a:t>
            </a:r>
            <a:r>
              <a:rPr lang="en-US" altLang="en-US" b="1" i="1" smtClean="0">
                <a:solidFill>
                  <a:srgbClr val="0000FF"/>
                </a:solidFill>
                <a:latin typeface="Comic Sans MS" pitchFamily="1" charset="0"/>
              </a:rPr>
              <a:t>reversing</a:t>
            </a:r>
            <a:r>
              <a:rPr lang="en-US" altLang="en-US" smtClean="0">
                <a:solidFill>
                  <a:srgbClr val="0000FF"/>
                </a:solidFill>
                <a:latin typeface="Comic Sans MS" pitchFamily="1" charset="0"/>
              </a:rPr>
              <a:t>  and </a:t>
            </a:r>
            <a:r>
              <a:rPr lang="en-US" altLang="en-US" b="1" i="1" smtClean="0">
                <a:solidFill>
                  <a:srgbClr val="0000FF"/>
                </a:solidFill>
                <a:latin typeface="Comic Sans MS" pitchFamily="1" charset="0"/>
              </a:rPr>
              <a:t>AI</a:t>
            </a:r>
            <a:r>
              <a:rPr lang="en-US" altLang="en-US" smtClean="0">
                <a:solidFill>
                  <a:srgbClr val="0000FF"/>
                </a:solidFill>
                <a:latin typeface="Comic Sans MS" pitchFamily="1" charset="0"/>
              </a:rPr>
              <a:t>    </a:t>
            </a:r>
            <a:r>
              <a:rPr lang="en-US" altLang="en-US" sz="1200" smtClean="0">
                <a:solidFill>
                  <a:srgbClr val="0000FF"/>
                </a:solidFill>
                <a:latin typeface="Comic Sans MS" pitchFamily="1" charset="0"/>
              </a:rPr>
              <a:t>(note that AI is almost completely implemented by </a:t>
            </a:r>
            <a:r>
              <a:rPr lang="en-US" altLang="en-US" sz="1200" b="1" smtClean="0">
                <a:solidFill>
                  <a:srgbClr val="000000"/>
                </a:solidFill>
                <a:latin typeface="Courier New" pitchFamily="1" charset="0"/>
              </a:rPr>
              <a:t>multiBFS</a:t>
            </a:r>
            <a:r>
              <a:rPr lang="en-US" altLang="en-US" sz="1200" smtClean="0">
                <a:solidFill>
                  <a:srgbClr val="0000FF"/>
                </a:solidFill>
                <a:latin typeface="Comic Sans MS" pitchFamily="1" charset="0"/>
              </a:rPr>
              <a:t>)</a:t>
            </a:r>
          </a:p>
        </p:txBody>
      </p:sp>
      <p:sp>
        <p:nvSpPr>
          <p:cNvPr id="35857" name="Text Box 24"/>
          <p:cNvSpPr txBox="1">
            <a:spLocks noChangeArrowheads="1"/>
          </p:cNvSpPr>
          <p:nvPr/>
        </p:nvSpPr>
        <p:spPr bwMode="auto">
          <a:xfrm>
            <a:off x="7642225" y="4803775"/>
            <a:ext cx="1017588" cy="4587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800" smtClean="0">
                <a:solidFill>
                  <a:srgbClr val="009200"/>
                </a:solidFill>
                <a:latin typeface="Comic Sans MS" pitchFamily="1" charset="0"/>
              </a:rPr>
              <a:t>Where are the stuffed three-eyed aliens?</a:t>
            </a:r>
          </a:p>
        </p:txBody>
      </p:sp>
      <p:grpSp>
        <p:nvGrpSpPr>
          <p:cNvPr id="35858" name="Group 9"/>
          <p:cNvGrpSpPr>
            <a:grpSpLocks/>
          </p:cNvGrpSpPr>
          <p:nvPr>
            <p:custDataLst>
              <p:tags r:id="rId1"/>
            </p:custDataLst>
          </p:nvPr>
        </p:nvGrpSpPr>
        <p:grpSpPr bwMode="auto">
          <a:xfrm>
            <a:off x="8434388" y="4992688"/>
            <a:ext cx="369887" cy="393700"/>
            <a:chOff x="2928" y="1051"/>
            <a:chExt cx="840" cy="957"/>
          </a:xfrm>
        </p:grpSpPr>
        <p:sp>
          <p:nvSpPr>
            <p:cNvPr id="35864" name="Freeform 10"/>
            <p:cNvSpPr>
              <a:spLocks/>
            </p:cNvSpPr>
            <p:nvPr>
              <p:custDataLst>
                <p:tags r:id="rId2"/>
              </p:custDataLst>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endParaRPr>
            </a:p>
          </p:txBody>
        </p:sp>
        <p:sp>
          <p:nvSpPr>
            <p:cNvPr id="35865" name="Oval 1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sp>
          <p:nvSpPr>
            <p:cNvPr id="35866" name="Oval 1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sp>
          <p:nvSpPr>
            <p:cNvPr id="35867" name="Oval 1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sp>
          <p:nvSpPr>
            <p:cNvPr id="35868" name="Oval 1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sp>
          <p:nvSpPr>
            <p:cNvPr id="35869" name="Oval 1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sp>
          <p:nvSpPr>
            <p:cNvPr id="35870" name="Oval 1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sp>
          <p:nvSpPr>
            <p:cNvPr id="35871" name="Oval 1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sp>
          <p:nvSpPr>
            <p:cNvPr id="35872" name="AutoShape 1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sp>
          <p:nvSpPr>
            <p:cNvPr id="35873" name="Freeform 1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35874" name="Freeform 2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35875" name="Freeform 2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sp>
          <p:nvSpPr>
            <p:cNvPr id="35876" name="Freeform 2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grpSp>
      <p:sp>
        <p:nvSpPr>
          <p:cNvPr id="35859" name="Line 45"/>
          <p:cNvSpPr>
            <a:spLocks noChangeShapeType="1"/>
          </p:cNvSpPr>
          <p:nvPr/>
        </p:nvSpPr>
        <p:spPr bwMode="auto">
          <a:xfrm>
            <a:off x="1831975" y="6505575"/>
            <a:ext cx="1030288" cy="0"/>
          </a:xfrm>
          <a:prstGeom prst="line">
            <a:avLst/>
          </a:prstGeom>
          <a:noFill/>
          <a:ln w="12700">
            <a:solidFill>
              <a:srgbClr val="0333FF"/>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sz="1800" smtClean="0">
              <a:solidFill>
                <a:srgbClr val="000000"/>
              </a:solidFill>
            </a:endParaRPr>
          </a:p>
        </p:txBody>
      </p:sp>
      <p:sp>
        <p:nvSpPr>
          <p:cNvPr id="35860" name="Rectangle 46"/>
          <p:cNvSpPr>
            <a:spLocks noChangeArrowheads="1"/>
          </p:cNvSpPr>
          <p:nvPr/>
        </p:nvSpPr>
        <p:spPr bwMode="auto">
          <a:xfrm>
            <a:off x="2105025" y="6551613"/>
            <a:ext cx="2095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200" smtClean="0">
                <a:solidFill>
                  <a:srgbClr val="0000FF"/>
                </a:solidFill>
                <a:latin typeface="Comic Sans MS" pitchFamily="1" charset="0"/>
              </a:rPr>
              <a:t>this can be tricky, as well…</a:t>
            </a:r>
          </a:p>
        </p:txBody>
      </p:sp>
      <p:sp>
        <p:nvSpPr>
          <p:cNvPr id="35861" name="Rectangle 1063"/>
          <p:cNvSpPr>
            <a:spLocks noChangeArrowheads="1"/>
          </p:cNvSpPr>
          <p:nvPr/>
        </p:nvSpPr>
        <p:spPr bwMode="auto">
          <a:xfrm>
            <a:off x="1676400" y="2286000"/>
            <a:ext cx="6078538" cy="2282825"/>
          </a:xfrm>
          <a:prstGeom prst="rect">
            <a:avLst/>
          </a:prstGeom>
          <a:solidFill>
            <a:schemeClr val="bg1"/>
          </a:solidFill>
          <a:ln w="38100">
            <a:solidFill>
              <a:srgbClr val="8E030A"/>
            </a:solidFill>
            <a:miter lim="800000"/>
            <a:headEnd/>
            <a:tailEnd/>
          </a:ln>
        </p:spPr>
        <p:txBody>
          <a:bodyPr wrap="non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35862" name="Text Box 41"/>
          <p:cNvSpPr txBox="1">
            <a:spLocks noChangeArrowheads="1"/>
          </p:cNvSpPr>
          <p:nvPr/>
        </p:nvSpPr>
        <p:spPr bwMode="auto">
          <a:xfrm>
            <a:off x="2225675" y="2659063"/>
            <a:ext cx="4797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smtClean="0">
                <a:solidFill>
                  <a:srgbClr val="000000"/>
                </a:solidFill>
              </a:rPr>
              <a:t>It's a bad idea to make the centipede's body contain the same character as the maze's spam! </a:t>
            </a:r>
          </a:p>
        </p:txBody>
      </p:sp>
      <p:sp>
        <p:nvSpPr>
          <p:cNvPr id="35863" name="Text Box 42"/>
          <p:cNvSpPr txBox="1">
            <a:spLocks noChangeArrowheads="1"/>
          </p:cNvSpPr>
          <p:nvPr/>
        </p:nvSpPr>
        <p:spPr bwMode="auto">
          <a:xfrm>
            <a:off x="2611438" y="3932238"/>
            <a:ext cx="39385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200" smtClean="0">
                <a:solidFill>
                  <a:srgbClr val="000000"/>
                </a:solidFill>
              </a:rPr>
              <a:t>I ended up talking to my stuffed robot to resolve this one…</a:t>
            </a:r>
          </a:p>
        </p:txBody>
      </p:sp>
    </p:spTree>
    <p:extLst>
      <p:ext uri="{BB962C8B-B14F-4D97-AF65-F5344CB8AC3E}">
        <p14:creationId xmlns:p14="http://schemas.microsoft.com/office/powerpoint/2010/main" val="33621233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27075" y="2287588"/>
            <a:ext cx="7862888"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z="1800" b="1" smtClean="0">
                <a:solidFill>
                  <a:srgbClr val="000000"/>
                </a:solidFill>
                <a:latin typeface="Courier New" pitchFamily="1" charset="0"/>
              </a:rPr>
              <a:t>void </a:t>
            </a:r>
            <a:r>
              <a:rPr lang="en-US" altLang="en-US" sz="1800" b="1" smtClean="0">
                <a:solidFill>
                  <a:srgbClr val="800080"/>
                </a:solidFill>
                <a:latin typeface="Courier New" pitchFamily="1" charset="0"/>
              </a:rPr>
              <a:t>cycle</a:t>
            </a:r>
            <a:r>
              <a:rPr lang="en-US" altLang="en-US" sz="1800" b="1" smtClean="0">
                <a:solidFill>
                  <a:srgbClr val="000000"/>
                </a:solidFill>
                <a:latin typeface="Courier New" pitchFamily="1" charset="0"/>
              </a:rPr>
              <a:t>()</a:t>
            </a:r>
            <a:endParaRPr lang="en-US" altLang="en-US" sz="1200" b="1" smtClean="0">
              <a:solidFill>
                <a:srgbClr val="000000"/>
              </a:solidFill>
              <a:latin typeface="Courier New" pitchFamily="1" charset="0"/>
            </a:endParaRPr>
          </a:p>
          <a:p>
            <a:pPr algn="l">
              <a:spcBef>
                <a:spcPct val="0"/>
              </a:spcBef>
            </a:pPr>
            <a:r>
              <a:rPr lang="en-US" altLang="en-US" sz="1800" b="1" smtClean="0">
                <a:solidFill>
                  <a:srgbClr val="000000"/>
                </a:solidFill>
                <a:latin typeface="Courier New" pitchFamily="1" charset="0"/>
              </a:rPr>
              <a:t>{</a:t>
            </a:r>
          </a:p>
          <a:p>
            <a:pPr algn="l">
              <a:spcBef>
                <a:spcPct val="0"/>
              </a:spcBef>
            </a:pPr>
            <a:r>
              <a:rPr lang="en-US" altLang="en-US" sz="1800" b="1" smtClean="0">
                <a:solidFill>
                  <a:srgbClr val="000000"/>
                </a:solidFill>
                <a:latin typeface="Courier New" pitchFamily="1" charset="0"/>
              </a:rPr>
              <a:t>  updateCentipede();  </a:t>
            </a:r>
            <a:r>
              <a:rPr lang="en-US" altLang="en-US" sz="1800" b="1" smtClean="0">
                <a:solidFill>
                  <a:srgbClr val="009200"/>
                </a:solidFill>
                <a:latin typeface="Courier New" pitchFamily="1" charset="0"/>
              </a:rPr>
              <a:t>// update the Spampede deque</a:t>
            </a:r>
            <a:endParaRPr lang="en-US" altLang="en-US" sz="1800" b="1" smtClean="0">
              <a:solidFill>
                <a:srgbClr val="000000"/>
              </a:solidFill>
              <a:latin typeface="Courier New" pitchFamily="1" charset="0"/>
            </a:endParaRPr>
          </a:p>
          <a:p>
            <a:pPr algn="l">
              <a:spcBef>
                <a:spcPct val="0"/>
              </a:spcBef>
            </a:pPr>
            <a:r>
              <a:rPr lang="en-US" altLang="en-US" sz="1800" b="1" smtClean="0">
                <a:solidFill>
                  <a:srgbClr val="000000"/>
                </a:solidFill>
                <a:latin typeface="Courier New" pitchFamily="1" charset="0"/>
              </a:rPr>
              <a:t>  updateSpam();       </a:t>
            </a:r>
            <a:r>
              <a:rPr lang="en-US" altLang="en-US" sz="1800" b="1" smtClean="0">
                <a:solidFill>
                  <a:srgbClr val="009200"/>
                </a:solidFill>
                <a:latin typeface="Courier New" pitchFamily="1" charset="0"/>
              </a:rPr>
              <a:t>// update the Spam deque</a:t>
            </a:r>
          </a:p>
          <a:p>
            <a:pPr algn="l">
              <a:spcBef>
                <a:spcPct val="0"/>
              </a:spcBef>
            </a:pPr>
            <a:r>
              <a:rPr lang="en-US" altLang="en-US" sz="1800" b="1" smtClean="0">
                <a:solidFill>
                  <a:srgbClr val="000000"/>
                </a:solidFill>
                <a:latin typeface="Courier New" pitchFamily="1" charset="0"/>
              </a:rPr>
              <a:t>  drawEnvironment();  </a:t>
            </a:r>
            <a:r>
              <a:rPr lang="en-US" altLang="en-US" sz="1800" b="1" smtClean="0">
                <a:solidFill>
                  <a:srgbClr val="009200"/>
                </a:solidFill>
                <a:latin typeface="Courier New" pitchFamily="1" charset="0"/>
              </a:rPr>
              <a:t>// draw off the screen…</a:t>
            </a:r>
            <a:endParaRPr lang="en-US" altLang="en-US" sz="1800" b="1" smtClean="0">
              <a:solidFill>
                <a:srgbClr val="000000"/>
              </a:solidFill>
              <a:latin typeface="Courier New" pitchFamily="1" charset="0"/>
            </a:endParaRPr>
          </a:p>
          <a:p>
            <a:pPr algn="l">
              <a:spcBef>
                <a:spcPct val="0"/>
              </a:spcBef>
            </a:pPr>
            <a:r>
              <a:rPr lang="en-US" altLang="en-US" sz="1800" b="1" smtClean="0">
                <a:solidFill>
                  <a:srgbClr val="000000"/>
                </a:solidFill>
                <a:latin typeface="Courier New" pitchFamily="1" charset="0"/>
              </a:rPr>
              <a:t>  displayMessage();   </a:t>
            </a:r>
            <a:r>
              <a:rPr lang="en-US" altLang="en-US" sz="1800" b="1" smtClean="0">
                <a:solidFill>
                  <a:srgbClr val="009200"/>
                </a:solidFill>
                <a:latin typeface="Courier New" pitchFamily="1" charset="0"/>
              </a:rPr>
              <a:t>// display messages</a:t>
            </a:r>
          </a:p>
          <a:p>
            <a:pPr algn="l">
              <a:spcBef>
                <a:spcPct val="0"/>
              </a:spcBef>
            </a:pPr>
            <a:r>
              <a:rPr lang="en-US" altLang="en-US" sz="1800" b="1" smtClean="0">
                <a:solidFill>
                  <a:srgbClr val="000000"/>
                </a:solidFill>
                <a:latin typeface="Courier New" pitchFamily="1" charset="0"/>
              </a:rPr>
              <a:t>  repaint();          </a:t>
            </a:r>
            <a:r>
              <a:rPr lang="en-US" altLang="en-US" sz="1800" b="1" smtClean="0">
                <a:solidFill>
                  <a:srgbClr val="009200"/>
                </a:solidFill>
                <a:latin typeface="Courier New" pitchFamily="1" charset="0"/>
              </a:rPr>
              <a:t>// draw ON the screen!</a:t>
            </a:r>
            <a:endParaRPr lang="en-US" altLang="en-US" sz="1800" b="1" smtClean="0">
              <a:solidFill>
                <a:srgbClr val="000000"/>
              </a:solidFill>
              <a:latin typeface="Courier New" pitchFamily="1" charset="0"/>
            </a:endParaRPr>
          </a:p>
          <a:p>
            <a:pPr algn="l">
              <a:spcBef>
                <a:spcPct val="0"/>
              </a:spcBef>
            </a:pPr>
            <a:r>
              <a:rPr lang="en-US" altLang="en-US" sz="1800" b="1" smtClean="0">
                <a:solidFill>
                  <a:srgbClr val="000000"/>
                </a:solidFill>
                <a:latin typeface="Courier New" pitchFamily="1" charset="0"/>
              </a:rPr>
              <a:t>  cycleNum++;         </a:t>
            </a:r>
            <a:r>
              <a:rPr lang="en-US" altLang="en-US" sz="1800" b="1" smtClean="0">
                <a:solidFill>
                  <a:srgbClr val="009200"/>
                </a:solidFill>
                <a:latin typeface="Courier New" pitchFamily="1" charset="0"/>
              </a:rPr>
              <a:t>// One cycle just elapsed</a:t>
            </a:r>
            <a:endParaRPr lang="en-US" altLang="en-US" sz="1800" b="1" smtClean="0">
              <a:solidFill>
                <a:srgbClr val="000000"/>
              </a:solidFill>
              <a:latin typeface="Courier New" pitchFamily="1" charset="0"/>
            </a:endParaRPr>
          </a:p>
          <a:p>
            <a:pPr algn="l">
              <a:spcBef>
                <a:spcPct val="0"/>
              </a:spcBef>
            </a:pPr>
            <a:r>
              <a:rPr lang="en-US" altLang="en-US" sz="1800" b="1" smtClean="0">
                <a:solidFill>
                  <a:srgbClr val="000000"/>
                </a:solidFill>
                <a:latin typeface="Courier New" pitchFamily="1" charset="0"/>
              </a:rPr>
              <a:t>}</a:t>
            </a:r>
            <a:endParaRPr lang="en-US" altLang="en-US" sz="2400" smtClean="0">
              <a:solidFill>
                <a:srgbClr val="000000"/>
              </a:solidFill>
              <a:latin typeface="Times" pitchFamily="1" charset="0"/>
            </a:endParaRPr>
          </a:p>
        </p:txBody>
      </p:sp>
      <p:grpSp>
        <p:nvGrpSpPr>
          <p:cNvPr id="37891" name="Group 3"/>
          <p:cNvGrpSpPr>
            <a:grpSpLocks/>
          </p:cNvGrpSpPr>
          <p:nvPr/>
        </p:nvGrpSpPr>
        <p:grpSpPr bwMode="auto">
          <a:xfrm>
            <a:off x="447675" y="1073150"/>
            <a:ext cx="8218488" cy="180975"/>
            <a:chOff x="295" y="1311"/>
            <a:chExt cx="5177" cy="114"/>
          </a:xfrm>
        </p:grpSpPr>
        <p:sp>
          <p:nvSpPr>
            <p:cNvPr id="3789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sp>
          <p:nvSpPr>
            <p:cNvPr id="3789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grpSp>
      <p:sp>
        <p:nvSpPr>
          <p:cNvPr id="37892" name="Text Box 6"/>
          <p:cNvSpPr txBox="1">
            <a:spLocks noChangeArrowheads="1"/>
          </p:cNvSpPr>
          <p:nvPr/>
        </p:nvSpPr>
        <p:spPr bwMode="auto">
          <a:xfrm>
            <a:off x="250825" y="160338"/>
            <a:ext cx="8575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400" smtClean="0">
                <a:solidFill>
                  <a:srgbClr val="000000"/>
                </a:solidFill>
              </a:rPr>
              <a:t>the main game loop...</a:t>
            </a:r>
          </a:p>
        </p:txBody>
      </p:sp>
      <p:sp>
        <p:nvSpPr>
          <p:cNvPr id="37893" name="Text Box 8"/>
          <p:cNvSpPr txBox="1">
            <a:spLocks noChangeArrowheads="1"/>
          </p:cNvSpPr>
          <p:nvPr/>
        </p:nvSpPr>
        <p:spPr bwMode="auto">
          <a:xfrm>
            <a:off x="457200" y="1416050"/>
            <a:ext cx="6265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smtClean="0">
                <a:solidFill>
                  <a:srgbClr val="000000"/>
                </a:solidFill>
              </a:rPr>
              <a:t>The cycle method gets called every so often … in order to allow for the program to progress in the absence of user input.</a:t>
            </a:r>
          </a:p>
        </p:txBody>
      </p:sp>
      <p:sp>
        <p:nvSpPr>
          <p:cNvPr id="31751" name="Text Box 9"/>
          <p:cNvSpPr txBox="1">
            <a:spLocks noChangeArrowheads="1"/>
          </p:cNvSpPr>
          <p:nvPr/>
        </p:nvSpPr>
        <p:spPr bwMode="auto">
          <a:xfrm>
            <a:off x="914400" y="5562600"/>
            <a:ext cx="7219950" cy="923925"/>
          </a:xfrm>
          <a:prstGeom prst="rect">
            <a:avLst/>
          </a:prstGeom>
          <a:solidFill>
            <a:schemeClr val="accent6">
              <a:lumMod val="20000"/>
              <a:lumOff val="80000"/>
            </a:schemeClr>
          </a:solidFill>
          <a:ln w="12700">
            <a:noFill/>
            <a:miter lim="800000"/>
            <a:headEnd/>
            <a:tailEnd/>
          </a:ln>
        </p:spPr>
        <p:txBody>
          <a:bodyPr anchor="ctr">
            <a:spAutoFit/>
          </a:bodyPr>
          <a:lstStyle/>
          <a:p>
            <a:pPr>
              <a:defRPr/>
            </a:pPr>
            <a:r>
              <a:rPr lang="en-US" sz="2700" dirty="0">
                <a:solidFill>
                  <a:srgbClr val="0333FF"/>
                </a:solidFill>
                <a:latin typeface="Calibri" pitchFamily="34" charset="0"/>
                <a:cs typeface="Calibri" pitchFamily="34" charset="0"/>
              </a:rPr>
              <a:t>In fact, there are </a:t>
            </a:r>
            <a:r>
              <a:rPr lang="en-US" sz="2700" b="1" i="1" dirty="0">
                <a:solidFill>
                  <a:srgbClr val="0333FF"/>
                </a:solidFill>
                <a:latin typeface="Calibri" pitchFamily="34" charset="0"/>
                <a:cs typeface="Calibri" pitchFamily="34" charset="0"/>
              </a:rPr>
              <a:t>two</a:t>
            </a:r>
            <a:r>
              <a:rPr lang="en-US" sz="2700" dirty="0">
                <a:solidFill>
                  <a:srgbClr val="0333FF"/>
                </a:solidFill>
                <a:latin typeface="Calibri" pitchFamily="34" charset="0"/>
                <a:cs typeface="Calibri" pitchFamily="34" charset="0"/>
              </a:rPr>
              <a:t> threads of execution are running simultaneously ~ </a:t>
            </a:r>
            <a:r>
              <a:rPr lang="en-US" sz="2700" b="1" i="1" dirty="0">
                <a:solidFill>
                  <a:srgbClr val="000000"/>
                </a:solidFill>
                <a:latin typeface="Calibri" pitchFamily="34" charset="0"/>
                <a:cs typeface="Calibri" pitchFamily="34" charset="0"/>
              </a:rPr>
              <a:t>what are they?</a:t>
            </a:r>
            <a:endParaRPr lang="en-US" sz="2700" dirty="0">
              <a:solidFill>
                <a:srgbClr val="0333FF"/>
              </a:solidFill>
              <a:latin typeface="Calibri" pitchFamily="34" charset="0"/>
              <a:cs typeface="Calibri" pitchFamily="34" charset="0"/>
            </a:endParaRPr>
          </a:p>
        </p:txBody>
      </p:sp>
      <p:sp>
        <p:nvSpPr>
          <p:cNvPr id="37895" name="Text Box 10"/>
          <p:cNvSpPr txBox="1">
            <a:spLocks noChangeArrowheads="1"/>
          </p:cNvSpPr>
          <p:nvPr/>
        </p:nvSpPr>
        <p:spPr bwMode="auto">
          <a:xfrm>
            <a:off x="2163763" y="4883150"/>
            <a:ext cx="2789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200" smtClean="0">
                <a:solidFill>
                  <a:srgbClr val="000000"/>
                </a:solidFill>
              </a:rPr>
              <a:t>How could we use </a:t>
            </a:r>
            <a:r>
              <a:rPr lang="en-US" altLang="en-US" sz="1200" b="1" smtClean="0">
                <a:solidFill>
                  <a:srgbClr val="000000"/>
                </a:solidFill>
                <a:latin typeface="Courier New" pitchFamily="1" charset="0"/>
              </a:rPr>
              <a:t>cycleNum</a:t>
            </a:r>
            <a:r>
              <a:rPr lang="en-US" altLang="en-US" sz="1200" smtClean="0">
                <a:solidFill>
                  <a:srgbClr val="000000"/>
                </a:solidFill>
              </a:rPr>
              <a:t> to update the spam more slowly than the centipede?</a:t>
            </a:r>
          </a:p>
        </p:txBody>
      </p:sp>
      <p:sp>
        <p:nvSpPr>
          <p:cNvPr id="37896" name="Line 16"/>
          <p:cNvSpPr>
            <a:spLocks noChangeShapeType="1"/>
          </p:cNvSpPr>
          <p:nvPr/>
        </p:nvSpPr>
        <p:spPr bwMode="auto">
          <a:xfrm flipH="1" flipV="1">
            <a:off x="1936750" y="4576763"/>
            <a:ext cx="1719263" cy="363537"/>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sz="1800" smtClean="0">
              <a:solidFill>
                <a:srgbClr val="000000"/>
              </a:solidFill>
            </a:endParaRPr>
          </a:p>
        </p:txBody>
      </p:sp>
    </p:spTree>
    <p:extLst>
      <p:ext uri="{BB962C8B-B14F-4D97-AF65-F5344CB8AC3E}">
        <p14:creationId xmlns:p14="http://schemas.microsoft.com/office/powerpoint/2010/main" val="41265474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447675" y="927100"/>
            <a:ext cx="8218488" cy="180975"/>
            <a:chOff x="295" y="1311"/>
            <a:chExt cx="5177" cy="114"/>
          </a:xfrm>
        </p:grpSpPr>
        <p:sp>
          <p:nvSpPr>
            <p:cNvPr id="3895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sp>
          <p:nvSpPr>
            <p:cNvPr id="3895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grpSp>
      <p:sp>
        <p:nvSpPr>
          <p:cNvPr id="38915" name="Text Box 5"/>
          <p:cNvSpPr txBox="1">
            <a:spLocks noChangeArrowheads="1"/>
          </p:cNvSpPr>
          <p:nvPr/>
        </p:nvSpPr>
        <p:spPr bwMode="auto">
          <a:xfrm>
            <a:off x="241300" y="160338"/>
            <a:ext cx="8575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400" smtClean="0">
                <a:solidFill>
                  <a:srgbClr val="000000"/>
                </a:solidFill>
              </a:rPr>
              <a:t>Threads</a:t>
            </a:r>
          </a:p>
        </p:txBody>
      </p:sp>
      <p:sp>
        <p:nvSpPr>
          <p:cNvPr id="38916" name="Text Box 6"/>
          <p:cNvSpPr txBox="1">
            <a:spLocks noChangeArrowheads="1"/>
          </p:cNvSpPr>
          <p:nvPr/>
        </p:nvSpPr>
        <p:spPr bwMode="auto">
          <a:xfrm>
            <a:off x="582613" y="1212850"/>
            <a:ext cx="7940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3200" smtClean="0">
                <a:solidFill>
                  <a:srgbClr val="000000"/>
                </a:solidFill>
              </a:rPr>
              <a:t>Getting two programs for the price of one</a:t>
            </a:r>
          </a:p>
        </p:txBody>
      </p:sp>
      <p:sp>
        <p:nvSpPr>
          <p:cNvPr id="38917" name="Text Box 7"/>
          <p:cNvSpPr txBox="1">
            <a:spLocks noChangeArrowheads="1"/>
          </p:cNvSpPr>
          <p:nvPr/>
        </p:nvSpPr>
        <p:spPr bwMode="auto">
          <a:xfrm>
            <a:off x="1258888" y="1809750"/>
            <a:ext cx="6311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lnSpc>
                <a:spcPct val="70000"/>
              </a:lnSpc>
            </a:pPr>
            <a:r>
              <a:rPr lang="en-US" altLang="en-US" sz="2400" smtClean="0">
                <a:solidFill>
                  <a:srgbClr val="000000"/>
                </a:solidFill>
              </a:rPr>
              <a:t>Each thread is considered an independent process </a:t>
            </a:r>
          </a:p>
          <a:p>
            <a:pPr algn="l">
              <a:lnSpc>
                <a:spcPct val="70000"/>
              </a:lnSpc>
            </a:pPr>
            <a:r>
              <a:rPr lang="en-US" altLang="en-US" sz="2400" smtClean="0">
                <a:solidFill>
                  <a:srgbClr val="000000"/>
                </a:solidFill>
              </a:rPr>
              <a:t>They alternate in controlling the applet.</a:t>
            </a:r>
          </a:p>
          <a:p>
            <a:pPr algn="l">
              <a:lnSpc>
                <a:spcPct val="70000"/>
              </a:lnSpc>
            </a:pPr>
            <a:r>
              <a:rPr lang="en-US" altLang="en-US" sz="2400" smtClean="0">
                <a:solidFill>
                  <a:srgbClr val="000000"/>
                </a:solidFill>
              </a:rPr>
              <a:t>When they alternate is not specified (in general).</a:t>
            </a:r>
          </a:p>
        </p:txBody>
      </p:sp>
      <p:sp>
        <p:nvSpPr>
          <p:cNvPr id="38918" name="Line 8"/>
          <p:cNvSpPr>
            <a:spLocks noChangeShapeType="1"/>
          </p:cNvSpPr>
          <p:nvPr/>
        </p:nvSpPr>
        <p:spPr bwMode="auto">
          <a:xfrm>
            <a:off x="1019175" y="6043613"/>
            <a:ext cx="7953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38919" name="Text Box 9"/>
          <p:cNvSpPr txBox="1">
            <a:spLocks noChangeArrowheads="1"/>
          </p:cNvSpPr>
          <p:nvPr/>
        </p:nvSpPr>
        <p:spPr bwMode="auto">
          <a:xfrm>
            <a:off x="661988" y="5665788"/>
            <a:ext cx="3063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smtClean="0">
                <a:solidFill>
                  <a:srgbClr val="000000"/>
                </a:solidFill>
              </a:rPr>
              <a:t>event handler (default thread)</a:t>
            </a:r>
          </a:p>
        </p:txBody>
      </p:sp>
      <p:sp>
        <p:nvSpPr>
          <p:cNvPr id="38920" name="Line 10"/>
          <p:cNvSpPr>
            <a:spLocks noChangeShapeType="1"/>
          </p:cNvSpPr>
          <p:nvPr/>
        </p:nvSpPr>
        <p:spPr bwMode="auto">
          <a:xfrm>
            <a:off x="1860550" y="6040438"/>
            <a:ext cx="7953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38921" name="Line 11"/>
          <p:cNvSpPr>
            <a:spLocks noChangeShapeType="1"/>
          </p:cNvSpPr>
          <p:nvPr/>
        </p:nvSpPr>
        <p:spPr bwMode="auto">
          <a:xfrm>
            <a:off x="2654300" y="6040438"/>
            <a:ext cx="7953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38922" name="Line 12"/>
          <p:cNvSpPr>
            <a:spLocks noChangeShapeType="1"/>
          </p:cNvSpPr>
          <p:nvPr/>
        </p:nvSpPr>
        <p:spPr bwMode="auto">
          <a:xfrm>
            <a:off x="3495675" y="6046788"/>
            <a:ext cx="7953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38923" name="Line 13"/>
          <p:cNvSpPr>
            <a:spLocks noChangeShapeType="1"/>
          </p:cNvSpPr>
          <p:nvPr/>
        </p:nvSpPr>
        <p:spPr bwMode="auto">
          <a:xfrm>
            <a:off x="4308475" y="6046788"/>
            <a:ext cx="795338" cy="0"/>
          </a:xfrm>
          <a:prstGeom prst="line">
            <a:avLst/>
          </a:prstGeom>
          <a:noFill/>
          <a:ln w="2857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38924" name="Text Box 14"/>
          <p:cNvSpPr txBox="1">
            <a:spLocks noChangeArrowheads="1"/>
          </p:cNvSpPr>
          <p:nvPr/>
        </p:nvSpPr>
        <p:spPr bwMode="auto">
          <a:xfrm>
            <a:off x="2084388" y="3144838"/>
            <a:ext cx="2171700" cy="592137"/>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3200" smtClean="0">
                <a:solidFill>
                  <a:srgbClr val="0000FF"/>
                </a:solidFill>
              </a:rPr>
              <a:t>Abstraction</a:t>
            </a:r>
          </a:p>
        </p:txBody>
      </p:sp>
      <p:sp>
        <p:nvSpPr>
          <p:cNvPr id="38925" name="Line 15"/>
          <p:cNvSpPr>
            <a:spLocks noChangeShapeType="1"/>
          </p:cNvSpPr>
          <p:nvPr/>
        </p:nvSpPr>
        <p:spPr bwMode="auto">
          <a:xfrm>
            <a:off x="1012825" y="4221163"/>
            <a:ext cx="4033838" cy="0"/>
          </a:xfrm>
          <a:prstGeom prst="line">
            <a:avLst/>
          </a:prstGeom>
          <a:noFill/>
          <a:ln w="2857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38926" name="Text Box 16"/>
          <p:cNvSpPr txBox="1">
            <a:spLocks noChangeArrowheads="1"/>
          </p:cNvSpPr>
          <p:nvPr/>
        </p:nvSpPr>
        <p:spPr bwMode="auto">
          <a:xfrm>
            <a:off x="665163" y="3824288"/>
            <a:ext cx="3063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smtClean="0">
                <a:solidFill>
                  <a:srgbClr val="000000"/>
                </a:solidFill>
              </a:rPr>
              <a:t>event handler (default thread)</a:t>
            </a:r>
          </a:p>
        </p:txBody>
      </p:sp>
      <p:sp>
        <p:nvSpPr>
          <p:cNvPr id="38927" name="Text Box 17"/>
          <p:cNvSpPr txBox="1">
            <a:spLocks noChangeArrowheads="1"/>
          </p:cNvSpPr>
          <p:nvPr/>
        </p:nvSpPr>
        <p:spPr bwMode="auto">
          <a:xfrm>
            <a:off x="1724025" y="4979988"/>
            <a:ext cx="2820988" cy="592137"/>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3200" smtClean="0">
                <a:solidFill>
                  <a:srgbClr val="0000FF"/>
                </a:solidFill>
              </a:rPr>
              <a:t>Implementation</a:t>
            </a:r>
          </a:p>
        </p:txBody>
      </p:sp>
      <p:sp>
        <p:nvSpPr>
          <p:cNvPr id="38928" name="Line 18"/>
          <p:cNvSpPr>
            <a:spLocks noChangeShapeType="1"/>
          </p:cNvSpPr>
          <p:nvPr/>
        </p:nvSpPr>
        <p:spPr bwMode="auto">
          <a:xfrm>
            <a:off x="1012825" y="4383088"/>
            <a:ext cx="4033838" cy="0"/>
          </a:xfrm>
          <a:prstGeom prst="line">
            <a:avLst/>
          </a:prstGeom>
          <a:noFill/>
          <a:ln w="2857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38929" name="Text Box 19"/>
          <p:cNvSpPr txBox="1">
            <a:spLocks noChangeArrowheads="1"/>
          </p:cNvSpPr>
          <p:nvPr/>
        </p:nvSpPr>
        <p:spPr bwMode="auto">
          <a:xfrm>
            <a:off x="674688" y="4356100"/>
            <a:ext cx="2967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smtClean="0">
                <a:solidFill>
                  <a:srgbClr val="000000"/>
                </a:solidFill>
              </a:rPr>
              <a:t>centipede and spam updater</a:t>
            </a:r>
          </a:p>
        </p:txBody>
      </p:sp>
      <p:sp>
        <p:nvSpPr>
          <p:cNvPr id="38930" name="Line 20"/>
          <p:cNvSpPr>
            <a:spLocks noChangeShapeType="1"/>
          </p:cNvSpPr>
          <p:nvPr/>
        </p:nvSpPr>
        <p:spPr bwMode="auto">
          <a:xfrm>
            <a:off x="1019175" y="6186488"/>
            <a:ext cx="7953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38931" name="Line 21"/>
          <p:cNvSpPr>
            <a:spLocks noChangeShapeType="1"/>
          </p:cNvSpPr>
          <p:nvPr/>
        </p:nvSpPr>
        <p:spPr bwMode="auto">
          <a:xfrm>
            <a:off x="1860550" y="6192838"/>
            <a:ext cx="7953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38932" name="Line 22"/>
          <p:cNvSpPr>
            <a:spLocks noChangeShapeType="1"/>
          </p:cNvSpPr>
          <p:nvPr/>
        </p:nvSpPr>
        <p:spPr bwMode="auto">
          <a:xfrm>
            <a:off x="2654300" y="6192838"/>
            <a:ext cx="7953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38933" name="Line 23"/>
          <p:cNvSpPr>
            <a:spLocks noChangeShapeType="1"/>
          </p:cNvSpPr>
          <p:nvPr/>
        </p:nvSpPr>
        <p:spPr bwMode="auto">
          <a:xfrm>
            <a:off x="3495675" y="6199188"/>
            <a:ext cx="7953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38934" name="Line 24"/>
          <p:cNvSpPr>
            <a:spLocks noChangeShapeType="1"/>
          </p:cNvSpPr>
          <p:nvPr/>
        </p:nvSpPr>
        <p:spPr bwMode="auto">
          <a:xfrm>
            <a:off x="4308475" y="6199188"/>
            <a:ext cx="795338" cy="0"/>
          </a:xfrm>
          <a:prstGeom prst="line">
            <a:avLst/>
          </a:prstGeom>
          <a:noFill/>
          <a:ln w="28575" cap="rnd">
            <a:solidFill>
              <a:schemeClr val="tx1"/>
            </a:solidFill>
            <a:prstDash val="sysDot"/>
            <a:round/>
            <a:headEnd/>
            <a:tailEnd type="triangle" w="sm" len="lg"/>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38935" name="Text Box 25"/>
          <p:cNvSpPr txBox="1">
            <a:spLocks noChangeArrowheads="1"/>
          </p:cNvSpPr>
          <p:nvPr/>
        </p:nvSpPr>
        <p:spPr bwMode="auto">
          <a:xfrm>
            <a:off x="654050" y="6192838"/>
            <a:ext cx="2967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smtClean="0">
                <a:solidFill>
                  <a:srgbClr val="000000"/>
                </a:solidFill>
              </a:rPr>
              <a:t>centipede and spam updater</a:t>
            </a:r>
          </a:p>
        </p:txBody>
      </p:sp>
      <p:grpSp>
        <p:nvGrpSpPr>
          <p:cNvPr id="38936" name="Group 37"/>
          <p:cNvGrpSpPr>
            <a:grpSpLocks/>
          </p:cNvGrpSpPr>
          <p:nvPr>
            <p:custDataLst>
              <p:tags r:id="rId1"/>
            </p:custDataLst>
          </p:nvPr>
        </p:nvGrpSpPr>
        <p:grpSpPr bwMode="auto">
          <a:xfrm>
            <a:off x="6669088" y="4678363"/>
            <a:ext cx="369887" cy="393700"/>
            <a:chOff x="2928" y="1051"/>
            <a:chExt cx="840" cy="957"/>
          </a:xfrm>
        </p:grpSpPr>
        <p:sp>
          <p:nvSpPr>
            <p:cNvPr id="38939" name="Freeform 38"/>
            <p:cNvSpPr>
              <a:spLocks/>
            </p:cNvSpPr>
            <p:nvPr>
              <p:custDataLst>
                <p:tags r:id="rId2"/>
              </p:custDataLst>
            </p:nvPr>
          </p:nvSpPr>
          <p:spPr bwMode="auto">
            <a:xfrm>
              <a:off x="2928" y="1759"/>
              <a:ext cx="810" cy="249"/>
            </a:xfrm>
            <a:custGeom>
              <a:avLst/>
              <a:gdLst>
                <a:gd name="T0" fmla="*/ 67 w 1048"/>
                <a:gd name="T1" fmla="*/ 21 h 250"/>
                <a:gd name="T2" fmla="*/ 116 w 1048"/>
                <a:gd name="T3" fmla="*/ 83 h 250"/>
                <a:gd name="T4" fmla="*/ 121 w 1048"/>
                <a:gd name="T5" fmla="*/ 111 h 250"/>
                <a:gd name="T6" fmla="*/ 127 w 1048"/>
                <a:gd name="T7" fmla="*/ 130 h 250"/>
                <a:gd name="T8" fmla="*/ 133 w 1048"/>
                <a:gd name="T9" fmla="*/ 171 h 250"/>
                <a:gd name="T10" fmla="*/ 95 w 1048"/>
                <a:gd name="T11" fmla="*/ 240 h 250"/>
                <a:gd name="T12" fmla="*/ 10 w 1048"/>
                <a:gd name="T13" fmla="*/ 220 h 250"/>
                <a:gd name="T14" fmla="*/ 0 w 1048"/>
                <a:gd name="T15" fmla="*/ 199 h 250"/>
                <a:gd name="T16" fmla="*/ 2 w 1048"/>
                <a:gd name="T17" fmla="*/ 165 h 250"/>
                <a:gd name="T18" fmla="*/ 12 w 1048"/>
                <a:gd name="T19" fmla="*/ 125 h 250"/>
                <a:gd name="T20" fmla="*/ 26 w 1048"/>
                <a:gd name="T21" fmla="*/ 76 h 250"/>
                <a:gd name="T22" fmla="*/ 36 w 1048"/>
                <a:gd name="T23" fmla="*/ 55 h 250"/>
                <a:gd name="T24" fmla="*/ 41 w 1048"/>
                <a:gd name="T25" fmla="*/ 28 h 250"/>
                <a:gd name="T26" fmla="*/ 48 w 1048"/>
                <a:gd name="T27" fmla="*/ 14 h 250"/>
                <a:gd name="T28" fmla="*/ 64 w 1048"/>
                <a:gd name="T29" fmla="*/ 28 h 250"/>
                <a:gd name="T30" fmla="*/ 6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endParaRPr>
            </a:p>
          </p:txBody>
        </p:sp>
        <p:sp>
          <p:nvSpPr>
            <p:cNvPr id="38940" name="Oval 3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sp>
          <p:nvSpPr>
            <p:cNvPr id="38941" name="Oval 4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sp>
          <p:nvSpPr>
            <p:cNvPr id="38942" name="Oval 4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sp>
          <p:nvSpPr>
            <p:cNvPr id="38943" name="Oval 4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sp>
          <p:nvSpPr>
            <p:cNvPr id="38944" name="Oval 4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sp>
          <p:nvSpPr>
            <p:cNvPr id="38945" name="Oval 4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sp>
          <p:nvSpPr>
            <p:cNvPr id="38946" name="Oval 4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sp>
          <p:nvSpPr>
            <p:cNvPr id="38947" name="AutoShape 4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333FF"/>
                </a:solidFill>
              </a:endParaRPr>
            </a:p>
          </p:txBody>
        </p:sp>
        <p:sp>
          <p:nvSpPr>
            <p:cNvPr id="38948" name="Freeform 4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38949" name="Freeform 4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38950" name="Freeform 4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sp>
          <p:nvSpPr>
            <p:cNvPr id="38951" name="Freeform 5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grpSp>
      <p:sp>
        <p:nvSpPr>
          <p:cNvPr id="38937" name="Text Box 53"/>
          <p:cNvSpPr txBox="1">
            <a:spLocks noChangeArrowheads="1"/>
          </p:cNvSpPr>
          <p:nvPr/>
        </p:nvSpPr>
        <p:spPr bwMode="auto">
          <a:xfrm>
            <a:off x="6516688" y="4373563"/>
            <a:ext cx="2049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r"/>
            <a:r>
              <a:rPr lang="en-US" altLang="en-US" sz="1000" smtClean="0">
                <a:solidFill>
                  <a:srgbClr val="009200"/>
                </a:solidFill>
                <a:latin typeface="Arial" charset="0"/>
              </a:rPr>
              <a:t>Where are the threads in the hw #7 Spampede applet?</a:t>
            </a:r>
          </a:p>
        </p:txBody>
      </p:sp>
      <p:sp>
        <p:nvSpPr>
          <p:cNvPr id="38938" name="Text Box 53"/>
          <p:cNvSpPr txBox="1">
            <a:spLocks noChangeArrowheads="1"/>
          </p:cNvSpPr>
          <p:nvPr/>
        </p:nvSpPr>
        <p:spPr bwMode="auto">
          <a:xfrm>
            <a:off x="6664325" y="5143500"/>
            <a:ext cx="226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r"/>
            <a:r>
              <a:rPr lang="en-US" altLang="en-US" sz="1000" b="1" i="1" smtClean="0">
                <a:solidFill>
                  <a:srgbClr val="800080"/>
                </a:solidFill>
                <a:latin typeface="Arial" charset="0"/>
              </a:rPr>
              <a:t>but be careful how far you look!</a:t>
            </a:r>
          </a:p>
        </p:txBody>
      </p:sp>
    </p:spTree>
    <p:extLst>
      <p:ext uri="{BB962C8B-B14F-4D97-AF65-F5344CB8AC3E}">
        <p14:creationId xmlns:p14="http://schemas.microsoft.com/office/powerpoint/2010/main" val="22740898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74638" y="1325563"/>
            <a:ext cx="6292850"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z="1200" b="1" smtClean="0">
                <a:solidFill>
                  <a:srgbClr val="000000"/>
                </a:solidFill>
                <a:latin typeface="Courier New" pitchFamily="1" charset="0"/>
              </a:rPr>
              <a:t>Thread thread;           </a:t>
            </a:r>
            <a:r>
              <a:rPr lang="en-US" altLang="en-US" sz="1200" b="1" smtClean="0">
                <a:solidFill>
                  <a:srgbClr val="009900"/>
                </a:solidFill>
                <a:latin typeface="Courier New" pitchFamily="1" charset="0"/>
              </a:rPr>
              <a:t>// the thread controlling the updates</a:t>
            </a:r>
            <a:endParaRPr lang="en-US" altLang="en-US" sz="1200" b="1" smtClean="0">
              <a:solidFill>
                <a:srgbClr val="000000"/>
              </a:solidFill>
              <a:latin typeface="Courier New" pitchFamily="1" charset="0"/>
            </a:endParaRPr>
          </a:p>
          <a:p>
            <a:pPr algn="l">
              <a:spcBef>
                <a:spcPct val="0"/>
              </a:spcBef>
            </a:pPr>
            <a:r>
              <a:rPr lang="en-US" altLang="en-US" sz="1200" b="1" smtClean="0">
                <a:solidFill>
                  <a:srgbClr val="000000"/>
                </a:solidFill>
                <a:latin typeface="Courier New" pitchFamily="1" charset="0"/>
              </a:rPr>
              <a:t>boolean threadSuspended; </a:t>
            </a:r>
            <a:r>
              <a:rPr lang="en-US" altLang="en-US" sz="1200" b="1" smtClean="0">
                <a:solidFill>
                  <a:srgbClr val="009900"/>
                </a:solidFill>
                <a:latin typeface="Courier New" pitchFamily="1" charset="0"/>
              </a:rPr>
              <a:t>// paused?</a:t>
            </a:r>
            <a:endParaRPr lang="en-US" altLang="en-US" sz="1200" b="1" smtClean="0">
              <a:solidFill>
                <a:srgbClr val="000000"/>
              </a:solidFill>
              <a:latin typeface="Courier New" pitchFamily="1" charset="0"/>
            </a:endParaRPr>
          </a:p>
          <a:p>
            <a:pPr algn="l">
              <a:spcBef>
                <a:spcPct val="0"/>
              </a:spcBef>
            </a:pPr>
            <a:r>
              <a:rPr lang="en-US" altLang="en-US" sz="1200" b="1" smtClean="0">
                <a:solidFill>
                  <a:srgbClr val="000000"/>
                </a:solidFill>
                <a:latin typeface="Courier New" pitchFamily="1" charset="0"/>
              </a:rPr>
              <a:t>boolean running;         </a:t>
            </a:r>
            <a:r>
              <a:rPr lang="en-US" altLang="en-US" sz="1200" b="1" smtClean="0">
                <a:solidFill>
                  <a:srgbClr val="009900"/>
                </a:solidFill>
                <a:latin typeface="Courier New" pitchFamily="1" charset="0"/>
              </a:rPr>
              <a:t>// null?</a:t>
            </a:r>
          </a:p>
          <a:p>
            <a:pPr algn="l">
              <a:spcBef>
                <a:spcPct val="0"/>
              </a:spcBef>
            </a:pPr>
            <a:endParaRPr lang="en-US" altLang="en-US" sz="1200" b="1" smtClean="0">
              <a:solidFill>
                <a:srgbClr val="000000"/>
              </a:solidFill>
              <a:latin typeface="Courier New" pitchFamily="1" charset="0"/>
            </a:endParaRPr>
          </a:p>
          <a:p>
            <a:pPr algn="l">
              <a:spcBef>
                <a:spcPct val="0"/>
              </a:spcBef>
            </a:pPr>
            <a:endParaRPr lang="en-US" altLang="en-US" sz="1200" b="1" smtClean="0">
              <a:solidFill>
                <a:srgbClr val="000000"/>
              </a:solidFill>
              <a:latin typeface="Courier New" pitchFamily="1" charset="0"/>
            </a:endParaRPr>
          </a:p>
          <a:p>
            <a:pPr algn="l">
              <a:spcBef>
                <a:spcPct val="0"/>
              </a:spcBef>
            </a:pPr>
            <a:endParaRPr lang="en-US" altLang="en-US" sz="1200" b="1" smtClean="0">
              <a:solidFill>
                <a:srgbClr val="000000"/>
              </a:solidFill>
              <a:latin typeface="Courier New" pitchFamily="1" charset="0"/>
            </a:endParaRPr>
          </a:p>
          <a:p>
            <a:pPr algn="l">
              <a:spcBef>
                <a:spcPct val="0"/>
              </a:spcBef>
            </a:pPr>
            <a:endParaRPr lang="en-US" altLang="en-US" sz="1200" b="1" smtClean="0">
              <a:solidFill>
                <a:srgbClr val="000000"/>
              </a:solidFill>
              <a:latin typeface="Courier New" pitchFamily="1" charset="0"/>
            </a:endParaRPr>
          </a:p>
          <a:p>
            <a:pPr algn="l">
              <a:spcBef>
                <a:spcPct val="0"/>
              </a:spcBef>
            </a:pPr>
            <a:r>
              <a:rPr lang="en-US" altLang="en-US" sz="1200" b="1" smtClean="0">
                <a:solidFill>
                  <a:srgbClr val="000000"/>
                </a:solidFill>
                <a:latin typeface="Courier New" pitchFamily="1" charset="0"/>
              </a:rPr>
              <a:t>public void run()</a:t>
            </a:r>
          </a:p>
          <a:p>
            <a:pPr algn="l">
              <a:spcBef>
                <a:spcPct val="0"/>
              </a:spcBef>
            </a:pPr>
            <a:r>
              <a:rPr lang="en-US" altLang="en-US" sz="1200" b="1" smtClean="0">
                <a:solidFill>
                  <a:srgbClr val="000000"/>
                </a:solidFill>
                <a:latin typeface="Courier New" pitchFamily="1" charset="0"/>
              </a:rPr>
              <a:t>{</a:t>
            </a:r>
          </a:p>
          <a:p>
            <a:pPr algn="l">
              <a:spcBef>
                <a:spcPct val="0"/>
              </a:spcBef>
            </a:pPr>
            <a:r>
              <a:rPr lang="en-US" altLang="en-US" sz="1200" b="1" smtClean="0">
                <a:solidFill>
                  <a:srgbClr val="000000"/>
                </a:solidFill>
                <a:latin typeface="Courier New" pitchFamily="1" charset="0"/>
              </a:rPr>
              <a:t>  while (running) </a:t>
            </a:r>
          </a:p>
          <a:p>
            <a:pPr algn="l">
              <a:spcBef>
                <a:spcPct val="0"/>
              </a:spcBef>
            </a:pPr>
            <a:r>
              <a:rPr lang="en-US" altLang="en-US" sz="1200" b="1" smtClean="0">
                <a:solidFill>
                  <a:srgbClr val="000000"/>
                </a:solidFill>
                <a:latin typeface="Courier New" pitchFamily="1" charset="0"/>
              </a:rPr>
              <a:t>  {</a:t>
            </a:r>
          </a:p>
          <a:p>
            <a:pPr algn="l">
              <a:spcBef>
                <a:spcPct val="0"/>
              </a:spcBef>
            </a:pPr>
            <a:r>
              <a:rPr lang="en-US" altLang="en-US" sz="1200" b="1" smtClean="0">
                <a:solidFill>
                  <a:srgbClr val="000000"/>
                </a:solidFill>
                <a:latin typeface="Courier New" pitchFamily="1" charset="0"/>
              </a:rPr>
              <a:t>     try </a:t>
            </a:r>
          </a:p>
          <a:p>
            <a:pPr algn="l">
              <a:spcBef>
                <a:spcPct val="0"/>
              </a:spcBef>
            </a:pPr>
            <a:r>
              <a:rPr lang="en-US" altLang="en-US" sz="1200" b="1" smtClean="0">
                <a:solidFill>
                  <a:srgbClr val="000000"/>
                </a:solidFill>
                <a:latin typeface="Courier New" pitchFamily="1" charset="0"/>
              </a:rPr>
              <a:t>     {</a:t>
            </a:r>
          </a:p>
          <a:p>
            <a:pPr algn="l">
              <a:spcBef>
                <a:spcPct val="0"/>
              </a:spcBef>
            </a:pPr>
            <a:r>
              <a:rPr lang="en-US" altLang="en-US" sz="1200" b="1" smtClean="0">
                <a:solidFill>
                  <a:srgbClr val="000000"/>
                </a:solidFill>
                <a:latin typeface="Courier New" pitchFamily="1" charset="0"/>
              </a:rPr>
              <a:t>        if (thread != null) </a:t>
            </a:r>
          </a:p>
          <a:p>
            <a:pPr algn="l">
              <a:spcBef>
                <a:spcPct val="0"/>
              </a:spcBef>
            </a:pPr>
            <a:r>
              <a:rPr lang="en-US" altLang="en-US" sz="1200" b="1" smtClean="0">
                <a:solidFill>
                  <a:srgbClr val="000000"/>
                </a:solidFill>
                <a:latin typeface="Courier New" pitchFamily="1" charset="0"/>
              </a:rPr>
              <a:t>        {</a:t>
            </a:r>
          </a:p>
          <a:p>
            <a:pPr algn="l">
              <a:spcBef>
                <a:spcPct val="0"/>
              </a:spcBef>
            </a:pPr>
            <a:r>
              <a:rPr lang="en-US" altLang="en-US" sz="1200" b="1" smtClean="0">
                <a:solidFill>
                  <a:srgbClr val="000000"/>
                </a:solidFill>
                <a:latin typeface="Courier New" pitchFamily="1" charset="0"/>
              </a:rPr>
              <a:t>          thread.sleep(sleepTime);</a:t>
            </a:r>
          </a:p>
          <a:p>
            <a:pPr algn="l">
              <a:spcBef>
                <a:spcPct val="0"/>
              </a:spcBef>
            </a:pPr>
            <a:r>
              <a:rPr lang="en-US" altLang="en-US" sz="1200" b="1" smtClean="0">
                <a:solidFill>
                  <a:srgbClr val="000000"/>
                </a:solidFill>
                <a:latin typeface="Courier New" pitchFamily="1" charset="0"/>
              </a:rPr>
              <a:t>          </a:t>
            </a:r>
            <a:r>
              <a:rPr lang="en-US" altLang="en-US" sz="1200" b="1" smtClean="0">
                <a:solidFill>
                  <a:srgbClr val="800080"/>
                </a:solidFill>
                <a:latin typeface="Courier New" pitchFamily="1" charset="0"/>
              </a:rPr>
              <a:t>synchronized</a:t>
            </a:r>
            <a:r>
              <a:rPr lang="en-US" altLang="en-US" sz="1200" b="1" smtClean="0">
                <a:solidFill>
                  <a:srgbClr val="000000"/>
                </a:solidFill>
                <a:latin typeface="Courier New" pitchFamily="1" charset="0"/>
              </a:rPr>
              <a:t>(this) </a:t>
            </a:r>
          </a:p>
          <a:p>
            <a:pPr algn="l">
              <a:spcBef>
                <a:spcPct val="0"/>
              </a:spcBef>
            </a:pPr>
            <a:r>
              <a:rPr lang="en-US" altLang="en-US" sz="1200" b="1" smtClean="0">
                <a:solidFill>
                  <a:srgbClr val="000000"/>
                </a:solidFill>
                <a:latin typeface="Courier New" pitchFamily="1" charset="0"/>
              </a:rPr>
              <a:t>          {</a:t>
            </a:r>
          </a:p>
          <a:p>
            <a:pPr algn="l">
              <a:spcBef>
                <a:spcPct val="0"/>
              </a:spcBef>
            </a:pPr>
            <a:r>
              <a:rPr lang="en-US" altLang="en-US" sz="1200" b="1" smtClean="0">
                <a:solidFill>
                  <a:srgbClr val="000000"/>
                </a:solidFill>
                <a:latin typeface="Courier New" pitchFamily="1" charset="0"/>
              </a:rPr>
              <a:t>            while (threadSuspended)</a:t>
            </a:r>
          </a:p>
          <a:p>
            <a:pPr algn="l">
              <a:spcBef>
                <a:spcPct val="0"/>
              </a:spcBef>
            </a:pPr>
            <a:r>
              <a:rPr lang="en-US" altLang="en-US" sz="1200" b="1" smtClean="0">
                <a:solidFill>
                  <a:srgbClr val="000000"/>
                </a:solidFill>
                <a:latin typeface="Courier New" pitchFamily="1" charset="0"/>
              </a:rPr>
              <a:t>              </a:t>
            </a:r>
            <a:r>
              <a:rPr lang="en-US" altLang="en-US" sz="1200" b="1" smtClean="0">
                <a:solidFill>
                  <a:srgbClr val="800080"/>
                </a:solidFill>
                <a:latin typeface="Courier New" pitchFamily="1" charset="0"/>
              </a:rPr>
              <a:t>wait</a:t>
            </a:r>
            <a:r>
              <a:rPr lang="en-US" altLang="en-US" sz="1200" b="1" smtClean="0">
                <a:solidFill>
                  <a:srgbClr val="000000"/>
                </a:solidFill>
                <a:latin typeface="Courier New" pitchFamily="1" charset="0"/>
              </a:rPr>
              <a:t>();</a:t>
            </a:r>
          </a:p>
          <a:p>
            <a:pPr algn="l">
              <a:spcBef>
                <a:spcPct val="0"/>
              </a:spcBef>
            </a:pPr>
            <a:r>
              <a:rPr lang="en-US" altLang="en-US" sz="1200" b="1" smtClean="0">
                <a:solidFill>
                  <a:srgbClr val="000000"/>
                </a:solidFill>
                <a:latin typeface="Courier New" pitchFamily="1" charset="0"/>
              </a:rPr>
              <a:t>          }</a:t>
            </a:r>
          </a:p>
          <a:p>
            <a:pPr algn="l">
              <a:spcBef>
                <a:spcPct val="0"/>
              </a:spcBef>
            </a:pPr>
            <a:r>
              <a:rPr lang="en-US" altLang="en-US" sz="1200" b="1" smtClean="0">
                <a:solidFill>
                  <a:srgbClr val="000000"/>
                </a:solidFill>
                <a:latin typeface="Courier New" pitchFamily="1" charset="0"/>
              </a:rPr>
              <a:t>        }</a:t>
            </a:r>
          </a:p>
          <a:p>
            <a:pPr algn="l">
              <a:spcBef>
                <a:spcPct val="0"/>
              </a:spcBef>
            </a:pPr>
            <a:r>
              <a:rPr lang="en-US" altLang="en-US" sz="1200" b="1" smtClean="0">
                <a:solidFill>
                  <a:srgbClr val="000000"/>
                </a:solidFill>
                <a:latin typeface="Courier New" pitchFamily="1" charset="0"/>
              </a:rPr>
              <a:t>      }</a:t>
            </a:r>
          </a:p>
          <a:p>
            <a:pPr algn="l">
              <a:spcBef>
                <a:spcPct val="0"/>
              </a:spcBef>
            </a:pPr>
            <a:r>
              <a:rPr lang="en-US" altLang="en-US" sz="1200" b="1" smtClean="0">
                <a:solidFill>
                  <a:srgbClr val="000000"/>
                </a:solidFill>
                <a:latin typeface="Courier New" pitchFamily="1" charset="0"/>
              </a:rPr>
              <a:t>      catch (InterruptedException e) { ; }</a:t>
            </a:r>
          </a:p>
          <a:p>
            <a:pPr algn="l">
              <a:spcBef>
                <a:spcPct val="0"/>
              </a:spcBef>
            </a:pPr>
            <a:endParaRPr lang="en-US" altLang="en-US" sz="1200" b="1" smtClean="0">
              <a:solidFill>
                <a:srgbClr val="000000"/>
              </a:solidFill>
              <a:latin typeface="Courier New" pitchFamily="1" charset="0"/>
            </a:endParaRPr>
          </a:p>
          <a:p>
            <a:pPr algn="l">
              <a:spcBef>
                <a:spcPct val="0"/>
              </a:spcBef>
            </a:pPr>
            <a:r>
              <a:rPr lang="en-US" altLang="en-US" sz="1200" b="1" smtClean="0">
                <a:solidFill>
                  <a:srgbClr val="000000"/>
                </a:solidFill>
                <a:latin typeface="Courier New" pitchFamily="1" charset="0"/>
              </a:rPr>
              <a:t>      </a:t>
            </a:r>
            <a:r>
              <a:rPr lang="en-US" altLang="en-US" sz="1200" b="1" smtClean="0">
                <a:solidFill>
                  <a:srgbClr val="0000FF"/>
                </a:solidFill>
                <a:latin typeface="Courier New" pitchFamily="1" charset="0"/>
              </a:rPr>
              <a:t>cycle();</a:t>
            </a:r>
            <a:endParaRPr lang="en-US" altLang="en-US" sz="1200" b="1" smtClean="0">
              <a:solidFill>
                <a:srgbClr val="000000"/>
              </a:solidFill>
              <a:latin typeface="Courier New" pitchFamily="1" charset="0"/>
            </a:endParaRPr>
          </a:p>
          <a:p>
            <a:pPr algn="l">
              <a:spcBef>
                <a:spcPct val="0"/>
              </a:spcBef>
            </a:pPr>
            <a:r>
              <a:rPr lang="en-US" altLang="en-US" sz="1200" b="1" smtClean="0">
                <a:solidFill>
                  <a:srgbClr val="000000"/>
                </a:solidFill>
                <a:latin typeface="Courier New" pitchFamily="1" charset="0"/>
              </a:rPr>
              <a:t>    }</a:t>
            </a:r>
          </a:p>
          <a:p>
            <a:pPr algn="l">
              <a:spcBef>
                <a:spcPct val="0"/>
              </a:spcBef>
            </a:pPr>
            <a:r>
              <a:rPr lang="en-US" altLang="en-US" sz="1200" b="1" smtClean="0">
                <a:solidFill>
                  <a:srgbClr val="000000"/>
                </a:solidFill>
                <a:latin typeface="Courier New" pitchFamily="1" charset="0"/>
              </a:rPr>
              <a:t>    thread = null;</a:t>
            </a:r>
          </a:p>
          <a:p>
            <a:pPr algn="l">
              <a:spcBef>
                <a:spcPct val="0"/>
              </a:spcBef>
            </a:pPr>
            <a:r>
              <a:rPr lang="en-US" altLang="en-US" sz="1200" b="1" smtClean="0">
                <a:solidFill>
                  <a:srgbClr val="000000"/>
                </a:solidFill>
                <a:latin typeface="Courier New" pitchFamily="1" charset="0"/>
              </a:rPr>
              <a:t>  }</a:t>
            </a:r>
          </a:p>
        </p:txBody>
      </p:sp>
      <p:grpSp>
        <p:nvGrpSpPr>
          <p:cNvPr id="39939" name="Group 3"/>
          <p:cNvGrpSpPr>
            <a:grpSpLocks/>
          </p:cNvGrpSpPr>
          <p:nvPr/>
        </p:nvGrpSpPr>
        <p:grpSpPr bwMode="auto">
          <a:xfrm>
            <a:off x="447675" y="927100"/>
            <a:ext cx="8218488" cy="180975"/>
            <a:chOff x="295" y="1311"/>
            <a:chExt cx="5177" cy="114"/>
          </a:xfrm>
        </p:grpSpPr>
        <p:sp>
          <p:nvSpPr>
            <p:cNvPr id="3994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3995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grpSp>
      <p:sp>
        <p:nvSpPr>
          <p:cNvPr id="39940" name="Text Box 6"/>
          <p:cNvSpPr txBox="1">
            <a:spLocks noChangeArrowheads="1"/>
          </p:cNvSpPr>
          <p:nvPr/>
        </p:nvSpPr>
        <p:spPr bwMode="auto">
          <a:xfrm>
            <a:off x="241300" y="160338"/>
            <a:ext cx="8575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400" smtClean="0">
                <a:solidFill>
                  <a:srgbClr val="000000"/>
                </a:solidFill>
                <a:latin typeface="Times" pitchFamily="1" charset="0"/>
              </a:rPr>
              <a:t>Spampede.java</a:t>
            </a:r>
          </a:p>
        </p:txBody>
      </p:sp>
      <p:sp>
        <p:nvSpPr>
          <p:cNvPr id="39941" name="Rectangle 8"/>
          <p:cNvSpPr>
            <a:spLocks noChangeArrowheads="1"/>
          </p:cNvSpPr>
          <p:nvPr/>
        </p:nvSpPr>
        <p:spPr bwMode="auto">
          <a:xfrm>
            <a:off x="5299075" y="2473325"/>
            <a:ext cx="361315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z="1200" b="1" smtClean="0">
                <a:solidFill>
                  <a:srgbClr val="009900"/>
                </a:solidFill>
                <a:latin typeface="Courier New" pitchFamily="1" charset="0"/>
              </a:rPr>
              <a:t>// called by the “Start” button</a:t>
            </a:r>
            <a:r>
              <a:rPr lang="en-US" altLang="en-US" sz="1200" b="1" smtClean="0">
                <a:solidFill>
                  <a:srgbClr val="000000"/>
                </a:solidFill>
                <a:latin typeface="Courier New" pitchFamily="1" charset="0"/>
              </a:rPr>
              <a:t> </a:t>
            </a:r>
          </a:p>
          <a:p>
            <a:pPr algn="l">
              <a:spcBef>
                <a:spcPct val="0"/>
              </a:spcBef>
            </a:pPr>
            <a:r>
              <a:rPr lang="en-US" altLang="en-US" sz="1200" b="1" smtClean="0">
                <a:solidFill>
                  <a:srgbClr val="000000"/>
                </a:solidFill>
                <a:latin typeface="Courier New" pitchFamily="1" charset="0"/>
              </a:rPr>
              <a:t>public </a:t>
            </a:r>
            <a:r>
              <a:rPr lang="en-US" altLang="en-US" sz="1200" b="1" smtClean="0">
                <a:solidFill>
                  <a:srgbClr val="800080"/>
                </a:solidFill>
                <a:latin typeface="Courier New" pitchFamily="1" charset="0"/>
              </a:rPr>
              <a:t>synchronized</a:t>
            </a:r>
            <a:r>
              <a:rPr lang="en-US" altLang="en-US" sz="1200" b="1" smtClean="0">
                <a:solidFill>
                  <a:srgbClr val="000000"/>
                </a:solidFill>
                <a:latin typeface="Courier New" pitchFamily="1" charset="0"/>
              </a:rPr>
              <a:t> void go()</a:t>
            </a:r>
          </a:p>
          <a:p>
            <a:pPr algn="l">
              <a:spcBef>
                <a:spcPct val="0"/>
              </a:spcBef>
            </a:pPr>
            <a:r>
              <a:rPr lang="en-US" altLang="en-US" sz="1200" b="1" smtClean="0">
                <a:solidFill>
                  <a:srgbClr val="000000"/>
                </a:solidFill>
                <a:latin typeface="Courier New" pitchFamily="1" charset="0"/>
              </a:rPr>
              <a:t>{</a:t>
            </a:r>
          </a:p>
          <a:p>
            <a:pPr algn="l">
              <a:spcBef>
                <a:spcPct val="0"/>
              </a:spcBef>
            </a:pPr>
            <a:r>
              <a:rPr lang="en-US" altLang="en-US" sz="1200" b="1" smtClean="0">
                <a:solidFill>
                  <a:srgbClr val="000000"/>
                </a:solidFill>
                <a:latin typeface="Courier New" pitchFamily="1" charset="0"/>
              </a:rPr>
              <a:t>    if (thread == null)  </a:t>
            </a:r>
          </a:p>
          <a:p>
            <a:pPr algn="l">
              <a:spcBef>
                <a:spcPct val="0"/>
              </a:spcBef>
            </a:pPr>
            <a:r>
              <a:rPr lang="en-US" altLang="en-US" sz="1200" b="1" smtClean="0">
                <a:solidFill>
                  <a:srgbClr val="000000"/>
                </a:solidFill>
                <a:latin typeface="Courier New" pitchFamily="1" charset="0"/>
              </a:rPr>
              <a:t>    {</a:t>
            </a:r>
          </a:p>
          <a:p>
            <a:pPr algn="l">
              <a:spcBef>
                <a:spcPct val="0"/>
              </a:spcBef>
            </a:pPr>
            <a:r>
              <a:rPr lang="en-US" altLang="en-US" sz="1200" b="1" smtClean="0">
                <a:solidFill>
                  <a:srgbClr val="000000"/>
                </a:solidFill>
                <a:latin typeface="Courier New" pitchFamily="1" charset="0"/>
              </a:rPr>
              <a:t>      thread = new Thread(this);</a:t>
            </a:r>
          </a:p>
          <a:p>
            <a:pPr algn="l">
              <a:spcBef>
                <a:spcPct val="0"/>
              </a:spcBef>
            </a:pPr>
            <a:r>
              <a:rPr lang="en-US" altLang="en-US" sz="1200" b="1" smtClean="0">
                <a:solidFill>
                  <a:srgbClr val="000000"/>
                </a:solidFill>
                <a:latin typeface="Courier New" pitchFamily="1" charset="0"/>
              </a:rPr>
              <a:t>      running = true;</a:t>
            </a:r>
          </a:p>
          <a:p>
            <a:pPr algn="l">
              <a:spcBef>
                <a:spcPct val="0"/>
              </a:spcBef>
            </a:pPr>
            <a:r>
              <a:rPr lang="en-US" altLang="en-US" sz="1200" b="1" smtClean="0">
                <a:solidFill>
                  <a:srgbClr val="000000"/>
                </a:solidFill>
                <a:latin typeface="Courier New" pitchFamily="1" charset="0"/>
              </a:rPr>
              <a:t>      thread.start();</a:t>
            </a:r>
          </a:p>
          <a:p>
            <a:pPr algn="l">
              <a:spcBef>
                <a:spcPct val="0"/>
              </a:spcBef>
            </a:pPr>
            <a:r>
              <a:rPr lang="en-US" altLang="en-US" sz="1200" b="1" smtClean="0">
                <a:solidFill>
                  <a:srgbClr val="000000"/>
                </a:solidFill>
                <a:latin typeface="Courier New" pitchFamily="1" charset="0"/>
              </a:rPr>
              <a:t>      threadSuspended = false;</a:t>
            </a:r>
          </a:p>
          <a:p>
            <a:pPr algn="l">
              <a:spcBef>
                <a:spcPct val="0"/>
              </a:spcBef>
            </a:pPr>
            <a:r>
              <a:rPr lang="en-US" altLang="en-US" sz="1200" b="1" smtClean="0">
                <a:solidFill>
                  <a:srgbClr val="000000"/>
                </a:solidFill>
                <a:latin typeface="Courier New" pitchFamily="1" charset="0"/>
              </a:rPr>
              <a:t>    } </a:t>
            </a:r>
          </a:p>
          <a:p>
            <a:pPr algn="l">
              <a:spcBef>
                <a:spcPct val="0"/>
              </a:spcBef>
            </a:pPr>
            <a:r>
              <a:rPr lang="en-US" altLang="en-US" sz="1200" b="1" smtClean="0">
                <a:solidFill>
                  <a:srgbClr val="000000"/>
                </a:solidFill>
                <a:latin typeface="Courier New" pitchFamily="1" charset="0"/>
              </a:rPr>
              <a:t>    else</a:t>
            </a:r>
          </a:p>
          <a:p>
            <a:pPr algn="l">
              <a:spcBef>
                <a:spcPct val="0"/>
              </a:spcBef>
            </a:pPr>
            <a:r>
              <a:rPr lang="en-US" altLang="en-US" sz="1200" b="1" smtClean="0">
                <a:solidFill>
                  <a:srgbClr val="000000"/>
                </a:solidFill>
                <a:latin typeface="Courier New" pitchFamily="1" charset="0"/>
              </a:rPr>
              <a:t>      threadSuspended = false;</a:t>
            </a:r>
          </a:p>
          <a:p>
            <a:pPr algn="l">
              <a:spcBef>
                <a:spcPct val="0"/>
              </a:spcBef>
            </a:pPr>
            <a:r>
              <a:rPr lang="en-US" altLang="en-US" sz="1200" b="1" smtClean="0">
                <a:solidFill>
                  <a:srgbClr val="000000"/>
                </a:solidFill>
                <a:latin typeface="Courier New" pitchFamily="1" charset="0"/>
              </a:rPr>
              <a:t>    </a:t>
            </a:r>
            <a:r>
              <a:rPr lang="en-US" altLang="en-US" sz="1200" b="1" smtClean="0">
                <a:solidFill>
                  <a:srgbClr val="800080"/>
                </a:solidFill>
                <a:latin typeface="Courier New" pitchFamily="1" charset="0"/>
              </a:rPr>
              <a:t>notify</a:t>
            </a:r>
            <a:r>
              <a:rPr lang="en-US" altLang="en-US" sz="1200" b="1" smtClean="0">
                <a:solidFill>
                  <a:srgbClr val="000000"/>
                </a:solidFill>
                <a:latin typeface="Courier New" pitchFamily="1" charset="0"/>
              </a:rPr>
              <a:t>();</a:t>
            </a:r>
          </a:p>
          <a:p>
            <a:pPr algn="l">
              <a:spcBef>
                <a:spcPct val="0"/>
              </a:spcBef>
            </a:pPr>
            <a:r>
              <a:rPr lang="en-US" altLang="en-US" sz="1200" b="1" smtClean="0">
                <a:solidFill>
                  <a:srgbClr val="000000"/>
                </a:solidFill>
                <a:latin typeface="Courier New" pitchFamily="1" charset="0"/>
              </a:rPr>
              <a:t>}</a:t>
            </a:r>
          </a:p>
          <a:p>
            <a:pPr algn="l">
              <a:spcBef>
                <a:spcPct val="0"/>
              </a:spcBef>
            </a:pPr>
            <a:endParaRPr lang="en-US" altLang="en-US" sz="1200" b="1" smtClean="0">
              <a:solidFill>
                <a:srgbClr val="000000"/>
              </a:solidFill>
              <a:latin typeface="Courier New" pitchFamily="1" charset="0"/>
            </a:endParaRPr>
          </a:p>
          <a:p>
            <a:pPr algn="l">
              <a:spcBef>
                <a:spcPct val="0"/>
              </a:spcBef>
            </a:pPr>
            <a:endParaRPr lang="en-US" altLang="en-US" sz="1200" b="1" smtClean="0">
              <a:solidFill>
                <a:srgbClr val="000000"/>
              </a:solidFill>
              <a:latin typeface="Courier New" pitchFamily="1" charset="0"/>
            </a:endParaRPr>
          </a:p>
          <a:p>
            <a:pPr algn="l">
              <a:spcBef>
                <a:spcPct val="0"/>
              </a:spcBef>
            </a:pPr>
            <a:r>
              <a:rPr lang="en-US" altLang="en-US" sz="1200" b="1" smtClean="0">
                <a:solidFill>
                  <a:srgbClr val="009900"/>
                </a:solidFill>
                <a:latin typeface="Courier New" pitchFamily="1" charset="0"/>
              </a:rPr>
              <a:t>// called by the “Pause” button</a:t>
            </a:r>
            <a:endParaRPr lang="en-US" altLang="en-US" sz="1200" b="1" smtClean="0">
              <a:solidFill>
                <a:srgbClr val="000000"/>
              </a:solidFill>
              <a:latin typeface="Courier New" pitchFamily="1" charset="0"/>
            </a:endParaRPr>
          </a:p>
          <a:p>
            <a:pPr algn="l">
              <a:spcBef>
                <a:spcPct val="0"/>
              </a:spcBef>
            </a:pPr>
            <a:r>
              <a:rPr lang="en-US" altLang="en-US" sz="1200" b="1" smtClean="0">
                <a:solidFill>
                  <a:srgbClr val="000000"/>
                </a:solidFill>
                <a:latin typeface="Courier New" pitchFamily="1" charset="0"/>
              </a:rPr>
              <a:t>void pause()</a:t>
            </a:r>
          </a:p>
          <a:p>
            <a:pPr algn="l">
              <a:spcBef>
                <a:spcPct val="0"/>
              </a:spcBef>
            </a:pPr>
            <a:r>
              <a:rPr lang="en-US" altLang="en-US" sz="1200" b="1" smtClean="0">
                <a:solidFill>
                  <a:srgbClr val="000000"/>
                </a:solidFill>
                <a:latin typeface="Courier New" pitchFamily="1" charset="0"/>
              </a:rPr>
              <a:t>{</a:t>
            </a:r>
          </a:p>
          <a:p>
            <a:pPr algn="l">
              <a:spcBef>
                <a:spcPct val="0"/>
              </a:spcBef>
            </a:pPr>
            <a:r>
              <a:rPr lang="en-US" altLang="en-US" sz="1200" b="1" smtClean="0">
                <a:solidFill>
                  <a:srgbClr val="000000"/>
                </a:solidFill>
                <a:latin typeface="Courier New" pitchFamily="1" charset="0"/>
              </a:rPr>
              <a:t>    if (thread != null) </a:t>
            </a:r>
          </a:p>
          <a:p>
            <a:pPr algn="l">
              <a:spcBef>
                <a:spcPct val="0"/>
              </a:spcBef>
            </a:pPr>
            <a:r>
              <a:rPr lang="en-US" altLang="en-US" sz="1200" b="1" smtClean="0">
                <a:solidFill>
                  <a:srgbClr val="000000"/>
                </a:solidFill>
                <a:latin typeface="Courier New" pitchFamily="1" charset="0"/>
              </a:rPr>
              <a:t>      threadSuspended = true;</a:t>
            </a:r>
          </a:p>
          <a:p>
            <a:pPr algn="l">
              <a:spcBef>
                <a:spcPct val="0"/>
              </a:spcBef>
            </a:pPr>
            <a:r>
              <a:rPr lang="en-US" altLang="en-US" sz="1200" b="1" smtClean="0">
                <a:solidFill>
                  <a:srgbClr val="000000"/>
                </a:solidFill>
                <a:latin typeface="Courier New" pitchFamily="1" charset="0"/>
              </a:rPr>
              <a:t>}</a:t>
            </a:r>
          </a:p>
        </p:txBody>
      </p:sp>
      <p:sp>
        <p:nvSpPr>
          <p:cNvPr id="39942" name="Text Box 9"/>
          <p:cNvSpPr txBox="1">
            <a:spLocks noChangeArrowheads="1"/>
          </p:cNvSpPr>
          <p:nvPr/>
        </p:nvSpPr>
        <p:spPr bwMode="auto">
          <a:xfrm>
            <a:off x="2514600" y="6210300"/>
            <a:ext cx="2154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smtClean="0">
                <a:solidFill>
                  <a:srgbClr val="0000FF"/>
                </a:solidFill>
                <a:latin typeface="Comic Sans MS" pitchFamily="1" charset="0"/>
              </a:rPr>
              <a:t>this is the connection with the outside world…</a:t>
            </a:r>
          </a:p>
        </p:txBody>
      </p:sp>
      <p:sp>
        <p:nvSpPr>
          <p:cNvPr id="39943" name="Freeform 10"/>
          <p:cNvSpPr>
            <a:spLocks/>
          </p:cNvSpPr>
          <p:nvPr/>
        </p:nvSpPr>
        <p:spPr bwMode="auto">
          <a:xfrm>
            <a:off x="1695450" y="5961063"/>
            <a:ext cx="1084263" cy="282575"/>
          </a:xfrm>
          <a:custGeom>
            <a:avLst/>
            <a:gdLst>
              <a:gd name="T0" fmla="*/ 2147483647 w 487"/>
              <a:gd name="T1" fmla="*/ 2147483647 h 369"/>
              <a:gd name="T2" fmla="*/ 2147483647 w 487"/>
              <a:gd name="T3" fmla="*/ 2147483647 h 369"/>
              <a:gd name="T4" fmla="*/ 2147483647 w 487"/>
              <a:gd name="T5" fmla="*/ 2147483647 h 369"/>
              <a:gd name="T6" fmla="*/ 2147483647 w 487"/>
              <a:gd name="T7" fmla="*/ 2147483647 h 369"/>
              <a:gd name="T8" fmla="*/ 2147483647 w 487"/>
              <a:gd name="T9" fmla="*/ 2147483647 h 369"/>
              <a:gd name="T10" fmla="*/ 2147483647 w 487"/>
              <a:gd name="T11" fmla="*/ 0 h 369"/>
              <a:gd name="T12" fmla="*/ 2147483647 w 487"/>
              <a:gd name="T13" fmla="*/ 2147483647 h 369"/>
              <a:gd name="T14" fmla="*/ 2147483647 w 487"/>
              <a:gd name="T15" fmla="*/ 2147483647 h 369"/>
              <a:gd name="T16" fmla="*/ 0 w 487"/>
              <a:gd name="T17" fmla="*/ 2147483647 h 3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7"/>
              <a:gd name="T28" fmla="*/ 0 h 369"/>
              <a:gd name="T29" fmla="*/ 487 w 487"/>
              <a:gd name="T30" fmla="*/ 369 h 3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7" h="369">
                <a:moveTo>
                  <a:pt x="369" y="369"/>
                </a:moveTo>
                <a:cubicBezTo>
                  <a:pt x="395" y="362"/>
                  <a:pt x="416" y="350"/>
                  <a:pt x="442" y="345"/>
                </a:cubicBezTo>
                <a:cubicBezTo>
                  <a:pt x="462" y="323"/>
                  <a:pt x="462" y="308"/>
                  <a:pt x="475" y="282"/>
                </a:cubicBezTo>
                <a:cubicBezTo>
                  <a:pt x="487" y="220"/>
                  <a:pt x="482" y="77"/>
                  <a:pt x="398" y="49"/>
                </a:cubicBezTo>
                <a:cubicBezTo>
                  <a:pt x="362" y="37"/>
                  <a:pt x="328" y="14"/>
                  <a:pt x="291" y="10"/>
                </a:cubicBezTo>
                <a:cubicBezTo>
                  <a:pt x="257" y="5"/>
                  <a:pt x="189" y="0"/>
                  <a:pt x="189" y="0"/>
                </a:cubicBezTo>
                <a:cubicBezTo>
                  <a:pt x="145" y="1"/>
                  <a:pt x="102" y="1"/>
                  <a:pt x="59" y="5"/>
                </a:cubicBezTo>
                <a:cubicBezTo>
                  <a:pt x="45" y="6"/>
                  <a:pt x="33" y="11"/>
                  <a:pt x="20" y="15"/>
                </a:cubicBezTo>
                <a:cubicBezTo>
                  <a:pt x="13" y="16"/>
                  <a:pt x="0" y="20"/>
                  <a:pt x="0" y="20"/>
                </a:cubicBezTo>
              </a:path>
            </a:pathLst>
          </a:custGeom>
          <a:noFill/>
          <a:ln w="12700" cap="flat" cmpd="sng">
            <a:solidFill>
              <a:srgbClr val="0000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800" smtClean="0">
              <a:solidFill>
                <a:srgbClr val="000000"/>
              </a:solidFill>
            </a:endParaRPr>
          </a:p>
        </p:txBody>
      </p:sp>
      <p:sp>
        <p:nvSpPr>
          <p:cNvPr id="39944" name="Line 11"/>
          <p:cNvSpPr>
            <a:spLocks noChangeShapeType="1"/>
          </p:cNvSpPr>
          <p:nvPr/>
        </p:nvSpPr>
        <p:spPr bwMode="auto">
          <a:xfrm>
            <a:off x="4876800" y="2362200"/>
            <a:ext cx="0" cy="24114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39945" name="Line 12"/>
          <p:cNvSpPr>
            <a:spLocks noChangeShapeType="1"/>
          </p:cNvSpPr>
          <p:nvPr/>
        </p:nvSpPr>
        <p:spPr bwMode="auto">
          <a:xfrm flipH="1">
            <a:off x="2390775" y="4800600"/>
            <a:ext cx="3248025" cy="139700"/>
          </a:xfrm>
          <a:prstGeom prst="line">
            <a:avLst/>
          </a:prstGeom>
          <a:noFill/>
          <a:ln w="12700">
            <a:solidFill>
              <a:schemeClr val="fo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sz="1800" smtClean="0">
              <a:solidFill>
                <a:srgbClr val="000000"/>
              </a:solidFill>
            </a:endParaRPr>
          </a:p>
        </p:txBody>
      </p:sp>
      <p:sp>
        <p:nvSpPr>
          <p:cNvPr id="39946" name="Line 13"/>
          <p:cNvSpPr>
            <a:spLocks noChangeShapeType="1"/>
          </p:cNvSpPr>
          <p:nvPr/>
        </p:nvSpPr>
        <p:spPr bwMode="auto">
          <a:xfrm>
            <a:off x="4876800" y="4886325"/>
            <a:ext cx="0" cy="18192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39947" name="Text Box 14"/>
          <p:cNvSpPr txBox="1">
            <a:spLocks noChangeArrowheads="1"/>
          </p:cNvSpPr>
          <p:nvPr/>
        </p:nvSpPr>
        <p:spPr bwMode="auto">
          <a:xfrm>
            <a:off x="5286375" y="1936750"/>
            <a:ext cx="3048000" cy="3794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smtClean="0">
                <a:solidFill>
                  <a:srgbClr val="000000"/>
                </a:solidFill>
                <a:latin typeface="Arial" charset="0"/>
              </a:rPr>
              <a:t>button- and key- handling</a:t>
            </a:r>
          </a:p>
        </p:txBody>
      </p:sp>
      <p:sp>
        <p:nvSpPr>
          <p:cNvPr id="39948" name="Text Box 15"/>
          <p:cNvSpPr txBox="1">
            <a:spLocks noChangeArrowheads="1"/>
          </p:cNvSpPr>
          <p:nvPr/>
        </p:nvSpPr>
        <p:spPr bwMode="auto">
          <a:xfrm>
            <a:off x="1187450" y="2109788"/>
            <a:ext cx="22098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smtClean="0">
                <a:solidFill>
                  <a:srgbClr val="000000"/>
                </a:solidFill>
                <a:latin typeface="Arial" charset="0"/>
              </a:rPr>
              <a:t>spam-handling</a:t>
            </a:r>
          </a:p>
        </p:txBody>
      </p:sp>
    </p:spTree>
    <p:extLst>
      <p:ext uri="{BB962C8B-B14F-4D97-AF65-F5344CB8AC3E}">
        <p14:creationId xmlns:p14="http://schemas.microsoft.com/office/powerpoint/2010/main" val="1828282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6"/>
          <p:cNvSpPr>
            <a:spLocks noChangeArrowheads="1"/>
          </p:cNvSpPr>
          <p:nvPr/>
        </p:nvSpPr>
        <p:spPr bwMode="auto">
          <a:xfrm>
            <a:off x="484188" y="4572000"/>
            <a:ext cx="1268412" cy="352425"/>
          </a:xfrm>
          <a:prstGeom prst="rect">
            <a:avLst/>
          </a:prstGeom>
          <a:solidFill>
            <a:srgbClr val="CCFFCC"/>
          </a:solidFill>
          <a:ln w="19050">
            <a:solidFill>
              <a:srgbClr val="009200"/>
            </a:solidFill>
            <a:miter lim="800000"/>
            <a:headEnd/>
            <a:tailEnd/>
          </a:ln>
        </p:spPr>
        <p:txBody>
          <a:bodyPr wrap="square"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51" name="Rectangle 46"/>
          <p:cNvSpPr>
            <a:spLocks noChangeArrowheads="1"/>
          </p:cNvSpPr>
          <p:nvPr/>
        </p:nvSpPr>
        <p:spPr bwMode="auto">
          <a:xfrm>
            <a:off x="457200" y="2795588"/>
            <a:ext cx="1193800" cy="254000"/>
          </a:xfrm>
          <a:prstGeom prst="rect">
            <a:avLst/>
          </a:prstGeom>
          <a:solidFill>
            <a:srgbClr val="CCFFCC"/>
          </a:solidFill>
          <a:ln w="19050">
            <a:solidFill>
              <a:srgbClr val="009200"/>
            </a:solidFill>
            <a:miter lim="800000"/>
            <a:headEnd/>
            <a:tailEnd/>
          </a:ln>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52" name="Rectangle 46"/>
          <p:cNvSpPr>
            <a:spLocks noChangeArrowheads="1"/>
          </p:cNvSpPr>
          <p:nvPr/>
        </p:nvSpPr>
        <p:spPr bwMode="auto">
          <a:xfrm>
            <a:off x="5959475" y="2189163"/>
            <a:ext cx="1193800" cy="254000"/>
          </a:xfrm>
          <a:prstGeom prst="rect">
            <a:avLst/>
          </a:prstGeom>
          <a:solidFill>
            <a:srgbClr val="CCFFCC"/>
          </a:solidFill>
          <a:ln w="19050">
            <a:solidFill>
              <a:srgbClr val="009200"/>
            </a:solidFill>
            <a:miter lim="800000"/>
            <a:headEnd/>
            <a:tailEnd/>
          </a:ln>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53" name="Text Box 5"/>
          <p:cNvSpPr txBox="1">
            <a:spLocks noChangeArrowheads="1"/>
          </p:cNvSpPr>
          <p:nvPr/>
        </p:nvSpPr>
        <p:spPr bwMode="auto">
          <a:xfrm>
            <a:off x="452438" y="252413"/>
            <a:ext cx="5953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400" dirty="0" smtClean="0">
                <a:solidFill>
                  <a:srgbClr val="000000"/>
                </a:solidFill>
                <a:latin typeface="Cambria" panose="02040503050406030204" pitchFamily="18" charset="0"/>
              </a:rPr>
              <a:t>The Java Language</a:t>
            </a:r>
          </a:p>
        </p:txBody>
      </p:sp>
      <p:sp>
        <p:nvSpPr>
          <p:cNvPr id="2054" name="Text Box 6"/>
          <p:cNvSpPr txBox="1">
            <a:spLocks noChangeArrowheads="1"/>
          </p:cNvSpPr>
          <p:nvPr/>
        </p:nvSpPr>
        <p:spPr bwMode="auto">
          <a:xfrm>
            <a:off x="485775" y="1506538"/>
            <a:ext cx="776287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z="2000" b="1" dirty="0" smtClean="0">
                <a:solidFill>
                  <a:srgbClr val="990099"/>
                </a:solidFill>
                <a:latin typeface="Courier New" pitchFamily="1" charset="0"/>
                <a:cs typeface="Courier New" pitchFamily="1" charset="0"/>
              </a:rPr>
              <a:t>abstract</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990033"/>
                </a:solidFill>
                <a:latin typeface="Courier New" pitchFamily="1" charset="0"/>
                <a:cs typeface="Courier New" pitchFamily="1" charset="0"/>
              </a:rPr>
              <a:t>double</a:t>
            </a:r>
            <a:r>
              <a:rPr lang="en-US" altLang="en-US" sz="2000" b="1" dirty="0" smtClean="0">
                <a:solidFill>
                  <a:srgbClr val="000000"/>
                </a:solidFill>
                <a:latin typeface="Courier New" pitchFamily="1" charset="0"/>
                <a:cs typeface="Courier New" pitchFamily="1" charset="0"/>
              </a:rPr>
              <a:t>	</a:t>
            </a:r>
            <a:r>
              <a:rPr lang="en-US" altLang="en-US" sz="2000" b="1" dirty="0" err="1" smtClean="0">
                <a:solidFill>
                  <a:srgbClr val="990033"/>
                </a:solidFill>
                <a:latin typeface="Courier New" pitchFamily="1" charset="0"/>
                <a:cs typeface="Courier New" pitchFamily="1" charset="0"/>
              </a:rPr>
              <a:t>int</a:t>
            </a:r>
            <a:r>
              <a:rPr lang="en-US" altLang="en-US" sz="2000" b="1" dirty="0" smtClean="0">
                <a:solidFill>
                  <a:srgbClr val="000000"/>
                </a:solidFill>
                <a:latin typeface="Courier New" pitchFamily="1" charset="0"/>
                <a:cs typeface="Courier New" pitchFamily="1" charset="0"/>
              </a:rPr>
              <a:t>		</a:t>
            </a:r>
            <a:r>
              <a:rPr lang="en-US" altLang="en-US" sz="2000" b="1" dirty="0" err="1" smtClean="0">
                <a:solidFill>
                  <a:srgbClr val="990099"/>
                </a:solidFill>
                <a:latin typeface="Courier New" pitchFamily="1" charset="0"/>
                <a:cs typeface="Courier New" pitchFamily="1" charset="0"/>
              </a:rPr>
              <a:t>strictfp</a:t>
            </a:r>
            <a:endParaRPr lang="en-US" altLang="en-US" sz="2000" b="1" dirty="0" smtClean="0">
              <a:solidFill>
                <a:srgbClr val="990099"/>
              </a:solidFill>
              <a:latin typeface="Courier New" pitchFamily="1" charset="0"/>
              <a:cs typeface="Courier New" pitchFamily="1" charset="0"/>
            </a:endParaRPr>
          </a:p>
          <a:p>
            <a:pPr algn="l">
              <a:spcBef>
                <a:spcPct val="0"/>
              </a:spcBef>
            </a:pPr>
            <a:r>
              <a:rPr lang="en-US" altLang="en-US" sz="2000" b="1" dirty="0" err="1" smtClean="0">
                <a:solidFill>
                  <a:srgbClr val="990033"/>
                </a:solidFill>
                <a:latin typeface="Courier New" pitchFamily="1" charset="0"/>
                <a:cs typeface="Courier New" pitchFamily="1" charset="0"/>
              </a:rPr>
              <a:t>boolean</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00C000"/>
                </a:solidFill>
                <a:latin typeface="Courier New" pitchFamily="1" charset="0"/>
                <a:cs typeface="Courier New" pitchFamily="1" charset="0"/>
              </a:rPr>
              <a:t>else</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0333FF"/>
                </a:solidFill>
                <a:latin typeface="Courier New" pitchFamily="1" charset="0"/>
                <a:cs typeface="Courier New" pitchFamily="1" charset="0"/>
              </a:rPr>
              <a:t>interface</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FF9933"/>
                </a:solidFill>
                <a:latin typeface="Courier New" pitchFamily="1" charset="0"/>
                <a:cs typeface="Courier New" pitchFamily="1" charset="0"/>
              </a:rPr>
              <a:t>super</a:t>
            </a:r>
            <a:endParaRPr lang="en-US" altLang="en-US" sz="2000" b="1" dirty="0" smtClean="0">
              <a:solidFill>
                <a:srgbClr val="000000"/>
              </a:solidFill>
              <a:latin typeface="Courier New" pitchFamily="1" charset="0"/>
              <a:cs typeface="Courier New" pitchFamily="1" charset="0"/>
            </a:endParaRPr>
          </a:p>
          <a:p>
            <a:pPr algn="l">
              <a:spcBef>
                <a:spcPct val="0"/>
              </a:spcBef>
            </a:pPr>
            <a:r>
              <a:rPr lang="en-US" altLang="en-US" sz="2000" b="1" dirty="0" smtClean="0">
                <a:solidFill>
                  <a:srgbClr val="00C000"/>
                </a:solidFill>
                <a:latin typeface="Courier New" pitchFamily="1" charset="0"/>
                <a:cs typeface="Courier New" pitchFamily="1" charset="0"/>
              </a:rPr>
              <a:t>break</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0333FF"/>
                </a:solidFill>
                <a:latin typeface="Courier New" pitchFamily="1" charset="0"/>
                <a:cs typeface="Courier New" pitchFamily="1" charset="0"/>
              </a:rPr>
              <a:t>extends</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990033"/>
                </a:solidFill>
                <a:latin typeface="Courier New" pitchFamily="1" charset="0"/>
                <a:cs typeface="Courier New" pitchFamily="1" charset="0"/>
              </a:rPr>
              <a:t>long</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00C000"/>
                </a:solidFill>
                <a:latin typeface="Courier New" pitchFamily="1" charset="0"/>
                <a:cs typeface="Courier New" pitchFamily="1" charset="0"/>
              </a:rPr>
              <a:t>switch</a:t>
            </a:r>
            <a:endParaRPr lang="en-US" altLang="en-US" sz="2000" b="1" dirty="0" smtClean="0">
              <a:solidFill>
                <a:srgbClr val="000000"/>
              </a:solidFill>
              <a:latin typeface="Courier New" pitchFamily="1" charset="0"/>
              <a:cs typeface="Courier New" pitchFamily="1" charset="0"/>
            </a:endParaRPr>
          </a:p>
          <a:p>
            <a:pPr algn="l">
              <a:spcBef>
                <a:spcPct val="0"/>
              </a:spcBef>
            </a:pPr>
            <a:r>
              <a:rPr lang="en-US" altLang="en-US" sz="2000" b="1" dirty="0" smtClean="0">
                <a:solidFill>
                  <a:srgbClr val="990033"/>
                </a:solidFill>
                <a:latin typeface="Courier New" pitchFamily="1" charset="0"/>
                <a:cs typeface="Courier New" pitchFamily="1" charset="0"/>
              </a:rPr>
              <a:t>byte</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990099"/>
                </a:solidFill>
                <a:latin typeface="Courier New" pitchFamily="1" charset="0"/>
                <a:cs typeface="Courier New" pitchFamily="1" charset="0"/>
              </a:rPr>
              <a:t>final</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0333FF"/>
                </a:solidFill>
                <a:latin typeface="Courier New" pitchFamily="1" charset="0"/>
                <a:cs typeface="Courier New" pitchFamily="1" charset="0"/>
              </a:rPr>
              <a:t>native</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00C000"/>
                </a:solidFill>
                <a:latin typeface="Courier New" pitchFamily="1" charset="0"/>
                <a:cs typeface="Courier New" pitchFamily="1" charset="0"/>
              </a:rPr>
              <a:t>synchronized</a:t>
            </a:r>
            <a:endParaRPr lang="en-US" altLang="en-US" sz="2000" b="1" dirty="0" smtClean="0">
              <a:solidFill>
                <a:srgbClr val="000000"/>
              </a:solidFill>
              <a:latin typeface="Courier New" pitchFamily="1" charset="0"/>
              <a:cs typeface="Courier New" pitchFamily="1" charset="0"/>
            </a:endParaRPr>
          </a:p>
          <a:p>
            <a:pPr algn="l">
              <a:spcBef>
                <a:spcPct val="0"/>
              </a:spcBef>
            </a:pPr>
            <a:r>
              <a:rPr lang="en-US" altLang="en-US" sz="2000" b="1" dirty="0" smtClean="0">
                <a:solidFill>
                  <a:srgbClr val="00C000"/>
                </a:solidFill>
                <a:latin typeface="Courier New" pitchFamily="1" charset="0"/>
                <a:cs typeface="Courier New" pitchFamily="1" charset="0"/>
              </a:rPr>
              <a:t>case</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00C000"/>
                </a:solidFill>
                <a:latin typeface="Courier New" pitchFamily="1" charset="0"/>
                <a:cs typeface="Courier New" pitchFamily="1" charset="0"/>
              </a:rPr>
              <a:t>finally</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FF9933"/>
                </a:solidFill>
                <a:latin typeface="Courier New" pitchFamily="1" charset="0"/>
                <a:cs typeface="Courier New" pitchFamily="1" charset="0"/>
              </a:rPr>
              <a:t>new</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FF9933"/>
                </a:solidFill>
                <a:latin typeface="Courier New" pitchFamily="1" charset="0"/>
                <a:cs typeface="Courier New" pitchFamily="1" charset="0"/>
              </a:rPr>
              <a:t>this</a:t>
            </a:r>
            <a:endParaRPr lang="en-US" altLang="en-US" sz="2000" b="1" dirty="0" smtClean="0">
              <a:solidFill>
                <a:srgbClr val="000000"/>
              </a:solidFill>
              <a:latin typeface="Courier New" pitchFamily="1" charset="0"/>
              <a:cs typeface="Courier New" pitchFamily="1" charset="0"/>
            </a:endParaRPr>
          </a:p>
          <a:p>
            <a:pPr algn="l">
              <a:spcBef>
                <a:spcPct val="0"/>
              </a:spcBef>
            </a:pPr>
            <a:r>
              <a:rPr lang="en-US" altLang="en-US" sz="2000" b="1" dirty="0" smtClean="0">
                <a:solidFill>
                  <a:srgbClr val="00C000"/>
                </a:solidFill>
                <a:latin typeface="Courier New" pitchFamily="1" charset="0"/>
                <a:cs typeface="Courier New" pitchFamily="1" charset="0"/>
              </a:rPr>
              <a:t>catch</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990033"/>
                </a:solidFill>
                <a:latin typeface="Courier New" pitchFamily="1" charset="0"/>
                <a:cs typeface="Courier New" pitchFamily="1" charset="0"/>
              </a:rPr>
              <a:t>float</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0333FF"/>
                </a:solidFill>
                <a:latin typeface="Courier New" pitchFamily="1" charset="0"/>
                <a:cs typeface="Courier New" pitchFamily="1" charset="0"/>
              </a:rPr>
              <a:t>package</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00C000"/>
                </a:solidFill>
                <a:latin typeface="Courier New" pitchFamily="1" charset="0"/>
                <a:cs typeface="Courier New" pitchFamily="1" charset="0"/>
              </a:rPr>
              <a:t>throw</a:t>
            </a:r>
            <a:endParaRPr lang="en-US" altLang="en-US" sz="2000" b="1" dirty="0" smtClean="0">
              <a:solidFill>
                <a:srgbClr val="000000"/>
              </a:solidFill>
              <a:latin typeface="Courier New" pitchFamily="1" charset="0"/>
              <a:cs typeface="Courier New" pitchFamily="1" charset="0"/>
            </a:endParaRPr>
          </a:p>
          <a:p>
            <a:pPr algn="l">
              <a:spcBef>
                <a:spcPct val="0"/>
              </a:spcBef>
            </a:pPr>
            <a:r>
              <a:rPr lang="en-US" altLang="en-US" sz="2000" b="1" dirty="0" smtClean="0">
                <a:solidFill>
                  <a:srgbClr val="990033"/>
                </a:solidFill>
                <a:latin typeface="Courier New" pitchFamily="1" charset="0"/>
                <a:cs typeface="Courier New" pitchFamily="1" charset="0"/>
              </a:rPr>
              <a:t>char</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00C000"/>
                </a:solidFill>
                <a:latin typeface="Courier New" pitchFamily="1" charset="0"/>
                <a:cs typeface="Courier New" pitchFamily="1" charset="0"/>
              </a:rPr>
              <a:t>for</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990099"/>
                </a:solidFill>
                <a:latin typeface="Courier New" pitchFamily="1" charset="0"/>
                <a:cs typeface="Courier New" pitchFamily="1" charset="0"/>
              </a:rPr>
              <a:t>private</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0333FF"/>
                </a:solidFill>
                <a:latin typeface="Courier New" pitchFamily="1" charset="0"/>
                <a:cs typeface="Courier New" pitchFamily="1" charset="0"/>
              </a:rPr>
              <a:t>throws</a:t>
            </a:r>
          </a:p>
          <a:p>
            <a:pPr algn="l">
              <a:spcBef>
                <a:spcPct val="0"/>
              </a:spcBef>
            </a:pPr>
            <a:r>
              <a:rPr lang="en-US" altLang="en-US" sz="2000" b="1" dirty="0" smtClean="0">
                <a:solidFill>
                  <a:srgbClr val="0333FF"/>
                </a:solidFill>
                <a:latin typeface="Courier New" pitchFamily="1" charset="0"/>
                <a:cs typeface="Courier New" pitchFamily="1" charset="0"/>
              </a:rPr>
              <a:t>class</a:t>
            </a:r>
            <a:r>
              <a:rPr lang="en-US" altLang="en-US" sz="2000" b="1" dirty="0" smtClean="0">
                <a:solidFill>
                  <a:srgbClr val="000000"/>
                </a:solidFill>
                <a:latin typeface="Courier New" pitchFamily="1" charset="0"/>
                <a:cs typeface="Courier New" pitchFamily="1" charset="0"/>
              </a:rPr>
              <a:t>		</a:t>
            </a:r>
            <a:r>
              <a:rPr lang="en-US" altLang="en-US" sz="2000" b="1" dirty="0" err="1" smtClean="0">
                <a:solidFill>
                  <a:srgbClr val="00C000"/>
                </a:solidFill>
                <a:latin typeface="Courier New" pitchFamily="1" charset="0"/>
                <a:cs typeface="Courier New" pitchFamily="1" charset="0"/>
              </a:rPr>
              <a:t>goto</a:t>
            </a:r>
            <a:r>
              <a:rPr lang="en-US" altLang="en-US" sz="2000" b="1" dirty="0" smtClean="0">
                <a:solidFill>
                  <a:srgbClr val="FF0000"/>
                </a:solidFill>
                <a:latin typeface="Courier New" pitchFamily="1" charset="0"/>
                <a:cs typeface="Courier New" pitchFamily="1" charset="0"/>
              </a:rPr>
              <a:t>*</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990099"/>
                </a:solidFill>
                <a:latin typeface="Courier New" pitchFamily="1" charset="0"/>
                <a:cs typeface="Courier New" pitchFamily="1" charset="0"/>
              </a:rPr>
              <a:t>protected</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990099"/>
                </a:solidFill>
                <a:latin typeface="Courier New" pitchFamily="1" charset="0"/>
                <a:cs typeface="Courier New" pitchFamily="1" charset="0"/>
              </a:rPr>
              <a:t>transient </a:t>
            </a:r>
          </a:p>
          <a:p>
            <a:pPr algn="l">
              <a:spcBef>
                <a:spcPct val="0"/>
              </a:spcBef>
            </a:pPr>
            <a:r>
              <a:rPr lang="en-US" altLang="en-US" sz="2000" b="1" dirty="0" err="1" smtClean="0">
                <a:solidFill>
                  <a:srgbClr val="990099"/>
                </a:solidFill>
                <a:latin typeface="Courier New" pitchFamily="1" charset="0"/>
                <a:cs typeface="Courier New" pitchFamily="1" charset="0"/>
              </a:rPr>
              <a:t>const</a:t>
            </a:r>
            <a:r>
              <a:rPr lang="en-US" altLang="en-US" sz="2000" b="1" dirty="0" smtClean="0">
                <a:solidFill>
                  <a:srgbClr val="FF0000"/>
                </a:solidFill>
                <a:latin typeface="Courier New" pitchFamily="1" charset="0"/>
                <a:cs typeface="Courier New" pitchFamily="1" charset="0"/>
              </a:rPr>
              <a:t>*</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00C000"/>
                </a:solidFill>
                <a:latin typeface="Courier New" pitchFamily="1" charset="0"/>
                <a:cs typeface="Courier New" pitchFamily="1" charset="0"/>
              </a:rPr>
              <a:t>if</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990099"/>
                </a:solidFill>
                <a:latin typeface="Courier New" pitchFamily="1" charset="0"/>
                <a:cs typeface="Courier New" pitchFamily="1" charset="0"/>
              </a:rPr>
              <a:t>public</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00C000"/>
                </a:solidFill>
                <a:latin typeface="Courier New" pitchFamily="1" charset="0"/>
                <a:cs typeface="Courier New" pitchFamily="1" charset="0"/>
              </a:rPr>
              <a:t>try</a:t>
            </a:r>
            <a:endParaRPr lang="en-US" altLang="en-US" sz="2000" b="1" dirty="0" smtClean="0">
              <a:solidFill>
                <a:srgbClr val="000000"/>
              </a:solidFill>
              <a:latin typeface="Courier New" pitchFamily="1" charset="0"/>
              <a:cs typeface="Courier New" pitchFamily="1" charset="0"/>
            </a:endParaRPr>
          </a:p>
          <a:p>
            <a:pPr algn="l">
              <a:spcBef>
                <a:spcPct val="0"/>
              </a:spcBef>
            </a:pPr>
            <a:r>
              <a:rPr lang="en-US" altLang="en-US" sz="2000" b="1" dirty="0" smtClean="0">
                <a:solidFill>
                  <a:srgbClr val="00C000"/>
                </a:solidFill>
                <a:latin typeface="Courier New" pitchFamily="1" charset="0"/>
                <a:cs typeface="Courier New" pitchFamily="1" charset="0"/>
              </a:rPr>
              <a:t>continue</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0333FF"/>
                </a:solidFill>
                <a:latin typeface="Courier New" pitchFamily="1" charset="0"/>
                <a:cs typeface="Courier New" pitchFamily="1" charset="0"/>
              </a:rPr>
              <a:t>implements</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00C000"/>
                </a:solidFill>
                <a:latin typeface="Courier New" pitchFamily="1" charset="0"/>
                <a:cs typeface="Courier New" pitchFamily="1" charset="0"/>
              </a:rPr>
              <a:t>return</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990033"/>
                </a:solidFill>
                <a:latin typeface="Courier New" pitchFamily="1" charset="0"/>
                <a:cs typeface="Courier New" pitchFamily="1" charset="0"/>
              </a:rPr>
              <a:t>void</a:t>
            </a:r>
            <a:endParaRPr lang="en-US" altLang="en-US" sz="2000" b="1" dirty="0" smtClean="0">
              <a:solidFill>
                <a:srgbClr val="000000"/>
              </a:solidFill>
              <a:latin typeface="Courier New" pitchFamily="1" charset="0"/>
              <a:cs typeface="Courier New" pitchFamily="1" charset="0"/>
            </a:endParaRPr>
          </a:p>
          <a:p>
            <a:pPr algn="l">
              <a:spcBef>
                <a:spcPct val="0"/>
              </a:spcBef>
            </a:pPr>
            <a:r>
              <a:rPr lang="en-US" altLang="en-US" sz="2000" b="1" dirty="0" smtClean="0">
                <a:solidFill>
                  <a:srgbClr val="00C000"/>
                </a:solidFill>
                <a:latin typeface="Courier New" pitchFamily="1" charset="0"/>
                <a:cs typeface="Courier New" pitchFamily="1" charset="0"/>
              </a:rPr>
              <a:t>default</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0333FF"/>
                </a:solidFill>
                <a:latin typeface="Courier New" pitchFamily="1" charset="0"/>
                <a:cs typeface="Courier New" pitchFamily="1" charset="0"/>
              </a:rPr>
              <a:t>import</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990033"/>
                </a:solidFill>
                <a:latin typeface="Courier New" pitchFamily="1" charset="0"/>
                <a:cs typeface="Courier New" pitchFamily="1" charset="0"/>
              </a:rPr>
              <a:t>short</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0333FF"/>
                </a:solidFill>
                <a:latin typeface="Courier New" pitchFamily="1" charset="0"/>
                <a:cs typeface="Courier New" pitchFamily="1" charset="0"/>
              </a:rPr>
              <a:t>volatile</a:t>
            </a:r>
          </a:p>
          <a:p>
            <a:pPr algn="l">
              <a:spcBef>
                <a:spcPct val="0"/>
              </a:spcBef>
            </a:pPr>
            <a:r>
              <a:rPr lang="en-US" altLang="en-US" sz="2000" b="1" dirty="0" smtClean="0">
                <a:solidFill>
                  <a:srgbClr val="00C000"/>
                </a:solidFill>
                <a:latin typeface="Courier New" pitchFamily="1" charset="0"/>
                <a:cs typeface="Courier New" pitchFamily="1" charset="0"/>
              </a:rPr>
              <a:t>do</a:t>
            </a:r>
            <a:r>
              <a:rPr lang="en-US" altLang="en-US" sz="2000" b="1" dirty="0" smtClean="0">
                <a:solidFill>
                  <a:srgbClr val="000000"/>
                </a:solidFill>
                <a:latin typeface="Courier New" pitchFamily="1" charset="0"/>
                <a:cs typeface="Courier New" pitchFamily="1" charset="0"/>
              </a:rPr>
              <a:t>		</a:t>
            </a:r>
            <a:r>
              <a:rPr lang="en-US" altLang="en-US" sz="2000" b="1" dirty="0" err="1" smtClean="0">
                <a:solidFill>
                  <a:srgbClr val="FF9933"/>
                </a:solidFill>
                <a:latin typeface="Courier New" pitchFamily="1" charset="0"/>
                <a:cs typeface="Courier New" pitchFamily="1" charset="0"/>
              </a:rPr>
              <a:t>instanceof</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990099"/>
                </a:solidFill>
                <a:latin typeface="Courier New" pitchFamily="1" charset="0"/>
                <a:cs typeface="Courier New" pitchFamily="1" charset="0"/>
              </a:rPr>
              <a:t>static</a:t>
            </a:r>
            <a:r>
              <a:rPr lang="en-US" altLang="en-US" sz="2000" b="1" dirty="0" smtClean="0">
                <a:solidFill>
                  <a:srgbClr val="000000"/>
                </a:solidFill>
                <a:latin typeface="Courier New" pitchFamily="1" charset="0"/>
                <a:cs typeface="Courier New" pitchFamily="1" charset="0"/>
              </a:rPr>
              <a:t>	</a:t>
            </a:r>
            <a:r>
              <a:rPr lang="en-US" altLang="en-US" sz="2000" b="1" dirty="0" smtClean="0">
                <a:solidFill>
                  <a:srgbClr val="00C000"/>
                </a:solidFill>
                <a:latin typeface="Courier New" pitchFamily="1" charset="0"/>
                <a:cs typeface="Courier New" pitchFamily="1" charset="0"/>
              </a:rPr>
              <a:t>while</a:t>
            </a:r>
            <a:endParaRPr lang="en-US" altLang="en-US" sz="2000" b="1" dirty="0" smtClean="0">
              <a:solidFill>
                <a:srgbClr val="FF0000"/>
              </a:solidFill>
              <a:latin typeface="Courier New" pitchFamily="1" charset="0"/>
              <a:cs typeface="Courier New" pitchFamily="1" charset="0"/>
            </a:endParaRPr>
          </a:p>
        </p:txBody>
      </p:sp>
      <p:sp>
        <p:nvSpPr>
          <p:cNvPr id="2055" name="Text Box 7"/>
          <p:cNvSpPr txBox="1">
            <a:spLocks noChangeArrowheads="1"/>
          </p:cNvSpPr>
          <p:nvPr/>
        </p:nvSpPr>
        <p:spPr bwMode="auto">
          <a:xfrm>
            <a:off x="692150" y="5586413"/>
            <a:ext cx="2981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z="2000" b="1" u="sng" smtClean="0">
                <a:solidFill>
                  <a:srgbClr val="990033"/>
                </a:solidFill>
                <a:latin typeface="Calibri" pitchFamily="34" charset="0"/>
                <a:ea typeface="Calibri" pitchFamily="34" charset="0"/>
                <a:cs typeface="Calibri" pitchFamily="34" charset="0"/>
              </a:rPr>
              <a:t>Red</a:t>
            </a:r>
            <a:r>
              <a:rPr lang="en-US" altLang="en-US" sz="2000" b="1" smtClean="0">
                <a:solidFill>
                  <a:srgbClr val="990033"/>
                </a:solidFill>
                <a:latin typeface="Calibri" pitchFamily="34" charset="0"/>
                <a:ea typeface="Calibri" pitchFamily="34" charset="0"/>
                <a:cs typeface="Calibri" pitchFamily="34" charset="0"/>
              </a:rPr>
              <a:t>:     primitive types</a:t>
            </a:r>
            <a:endParaRPr lang="en-US" altLang="en-US" sz="2000" b="1" smtClean="0">
              <a:solidFill>
                <a:srgbClr val="000000"/>
              </a:solidFill>
              <a:latin typeface="Calibri" pitchFamily="34" charset="0"/>
              <a:ea typeface="Calibri" pitchFamily="34" charset="0"/>
              <a:cs typeface="Calibri" pitchFamily="34" charset="0"/>
            </a:endParaRPr>
          </a:p>
          <a:p>
            <a:pPr algn="l">
              <a:spcBef>
                <a:spcPct val="0"/>
              </a:spcBef>
            </a:pPr>
            <a:r>
              <a:rPr lang="en-US" altLang="en-US" sz="2000" b="1" u="sng" smtClean="0">
                <a:solidFill>
                  <a:srgbClr val="00C000"/>
                </a:solidFill>
                <a:latin typeface="Calibri" pitchFamily="34" charset="0"/>
                <a:ea typeface="Calibri" pitchFamily="34" charset="0"/>
                <a:cs typeface="Calibri" pitchFamily="34" charset="0"/>
              </a:rPr>
              <a:t>Green</a:t>
            </a:r>
            <a:r>
              <a:rPr lang="en-US" altLang="en-US" sz="2000" b="1" smtClean="0">
                <a:solidFill>
                  <a:srgbClr val="00C000"/>
                </a:solidFill>
                <a:latin typeface="Calibri" pitchFamily="34" charset="0"/>
                <a:ea typeface="Calibri" pitchFamily="34" charset="0"/>
                <a:cs typeface="Calibri" pitchFamily="34" charset="0"/>
              </a:rPr>
              <a:t>:  flow of control</a:t>
            </a:r>
            <a:endParaRPr lang="en-US" altLang="en-US" sz="2000" b="1" smtClean="0">
              <a:solidFill>
                <a:srgbClr val="000000"/>
              </a:solidFill>
              <a:latin typeface="Calibri" pitchFamily="34" charset="0"/>
              <a:ea typeface="Calibri" pitchFamily="34" charset="0"/>
              <a:cs typeface="Calibri" pitchFamily="34" charset="0"/>
            </a:endParaRPr>
          </a:p>
        </p:txBody>
      </p:sp>
      <p:sp>
        <p:nvSpPr>
          <p:cNvPr id="2056" name="Text Box 8"/>
          <p:cNvSpPr txBox="1">
            <a:spLocks noChangeArrowheads="1"/>
          </p:cNvSpPr>
          <p:nvPr/>
        </p:nvSpPr>
        <p:spPr bwMode="auto">
          <a:xfrm>
            <a:off x="3436938" y="5602288"/>
            <a:ext cx="2981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z="2000" b="1" u="sng" smtClean="0">
                <a:solidFill>
                  <a:srgbClr val="0333FF"/>
                </a:solidFill>
                <a:latin typeface="Calibri" pitchFamily="34" charset="0"/>
                <a:ea typeface="Calibri" pitchFamily="34" charset="0"/>
                <a:cs typeface="Calibri" pitchFamily="34" charset="0"/>
              </a:rPr>
              <a:t>Blue</a:t>
            </a:r>
            <a:r>
              <a:rPr lang="en-US" altLang="en-US" sz="2000" b="1" smtClean="0">
                <a:solidFill>
                  <a:srgbClr val="0333FF"/>
                </a:solidFill>
                <a:latin typeface="Calibri" pitchFamily="34" charset="0"/>
                <a:ea typeface="Calibri" pitchFamily="34" charset="0"/>
                <a:cs typeface="Calibri" pitchFamily="34" charset="0"/>
              </a:rPr>
              <a:t>:     declarations</a:t>
            </a:r>
          </a:p>
          <a:p>
            <a:pPr algn="l">
              <a:spcBef>
                <a:spcPct val="0"/>
              </a:spcBef>
            </a:pPr>
            <a:r>
              <a:rPr lang="en-US" altLang="en-US" sz="2000" b="1" u="sng" smtClean="0">
                <a:solidFill>
                  <a:srgbClr val="990099"/>
                </a:solidFill>
                <a:latin typeface="Calibri" pitchFamily="34" charset="0"/>
                <a:ea typeface="Calibri" pitchFamily="34" charset="0"/>
                <a:cs typeface="Calibri" pitchFamily="34" charset="0"/>
              </a:rPr>
              <a:t>Purple</a:t>
            </a:r>
            <a:r>
              <a:rPr lang="en-US" altLang="en-US" sz="2000" b="1" smtClean="0">
                <a:solidFill>
                  <a:srgbClr val="990099"/>
                </a:solidFill>
                <a:latin typeface="Calibri" pitchFamily="34" charset="0"/>
                <a:ea typeface="Calibri" pitchFamily="34" charset="0"/>
                <a:cs typeface="Calibri" pitchFamily="34" charset="0"/>
              </a:rPr>
              <a:t>:    modifiers</a:t>
            </a:r>
          </a:p>
        </p:txBody>
      </p:sp>
      <p:sp>
        <p:nvSpPr>
          <p:cNvPr id="2057" name="Text Box 9"/>
          <p:cNvSpPr txBox="1">
            <a:spLocks noChangeArrowheads="1"/>
          </p:cNvSpPr>
          <p:nvPr/>
        </p:nvSpPr>
        <p:spPr bwMode="auto">
          <a:xfrm>
            <a:off x="692150" y="6229350"/>
            <a:ext cx="298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z="2000" b="1" u="sng" smtClean="0">
                <a:solidFill>
                  <a:srgbClr val="FF9933"/>
                </a:solidFill>
                <a:latin typeface="Calibri" pitchFamily="34" charset="0"/>
                <a:ea typeface="Calibri" pitchFamily="34" charset="0"/>
                <a:cs typeface="Calibri" pitchFamily="34" charset="0"/>
              </a:rPr>
              <a:t>Orange</a:t>
            </a:r>
            <a:r>
              <a:rPr lang="en-US" altLang="en-US" sz="2000" b="1" smtClean="0">
                <a:solidFill>
                  <a:srgbClr val="FF9933"/>
                </a:solidFill>
                <a:latin typeface="Calibri" pitchFamily="34" charset="0"/>
                <a:ea typeface="Calibri" pitchFamily="34" charset="0"/>
                <a:cs typeface="Calibri" pitchFamily="34" charset="0"/>
              </a:rPr>
              <a:t>: Object support</a:t>
            </a:r>
          </a:p>
        </p:txBody>
      </p:sp>
      <p:sp>
        <p:nvSpPr>
          <p:cNvPr id="2058" name="Line 10"/>
          <p:cNvSpPr>
            <a:spLocks noChangeShapeType="1"/>
          </p:cNvSpPr>
          <p:nvPr/>
        </p:nvSpPr>
        <p:spPr bwMode="auto">
          <a:xfrm>
            <a:off x="579438" y="5459413"/>
            <a:ext cx="51673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2059" name="Text Box 12"/>
          <p:cNvSpPr txBox="1">
            <a:spLocks noChangeArrowheads="1"/>
          </p:cNvSpPr>
          <p:nvPr/>
        </p:nvSpPr>
        <p:spPr bwMode="auto">
          <a:xfrm>
            <a:off x="7594600" y="4038600"/>
            <a:ext cx="1130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smtClean="0">
                <a:solidFill>
                  <a:srgbClr val="FF0000"/>
                </a:solidFill>
                <a:latin typeface="Courier" pitchFamily="1" charset="0"/>
              </a:rPr>
              <a:t>*</a:t>
            </a:r>
            <a:r>
              <a:rPr lang="en-US" altLang="en-US" smtClean="0">
                <a:solidFill>
                  <a:srgbClr val="FF0000"/>
                </a:solidFill>
                <a:latin typeface="Times" pitchFamily="1" charset="0"/>
              </a:rPr>
              <a:t> not used</a:t>
            </a:r>
          </a:p>
        </p:txBody>
      </p:sp>
      <p:grpSp>
        <p:nvGrpSpPr>
          <p:cNvPr id="2060" name="Group 14"/>
          <p:cNvGrpSpPr>
            <a:grpSpLocks/>
          </p:cNvGrpSpPr>
          <p:nvPr/>
        </p:nvGrpSpPr>
        <p:grpSpPr bwMode="auto">
          <a:xfrm>
            <a:off x="8520113" y="4989513"/>
            <a:ext cx="361950" cy="341312"/>
            <a:chOff x="1824" y="4512"/>
            <a:chExt cx="528" cy="241"/>
          </a:xfrm>
        </p:grpSpPr>
        <p:sp>
          <p:nvSpPr>
            <p:cNvPr id="2080" name="Freeform 15"/>
            <p:cNvSpPr>
              <a:spLocks/>
            </p:cNvSpPr>
            <p:nvPr/>
          </p:nvSpPr>
          <p:spPr bwMode="auto">
            <a:xfrm>
              <a:off x="1824" y="4675"/>
              <a:ext cx="524" cy="78"/>
            </a:xfrm>
            <a:custGeom>
              <a:avLst/>
              <a:gdLst>
                <a:gd name="T0" fmla="*/ 17 w 1048"/>
                <a:gd name="T1" fmla="*/ 0 h 250"/>
                <a:gd name="T2" fmla="*/ 28 w 1048"/>
                <a:gd name="T3" fmla="*/ 0 h 250"/>
                <a:gd name="T4" fmla="*/ 30 w 1048"/>
                <a:gd name="T5" fmla="*/ 0 h 250"/>
                <a:gd name="T6" fmla="*/ 31 w 1048"/>
                <a:gd name="T7" fmla="*/ 0 h 250"/>
                <a:gd name="T8" fmla="*/ 33 w 1048"/>
                <a:gd name="T9" fmla="*/ 1 h 250"/>
                <a:gd name="T10" fmla="*/ 23 w 1048"/>
                <a:gd name="T11" fmla="*/ 1 h 250"/>
                <a:gd name="T12" fmla="*/ 3 w 1048"/>
                <a:gd name="T13" fmla="*/ 1 h 250"/>
                <a:gd name="T14" fmla="*/ 0 w 1048"/>
                <a:gd name="T15" fmla="*/ 1 h 250"/>
                <a:gd name="T16" fmla="*/ 1 w 1048"/>
                <a:gd name="T17" fmla="*/ 1 h 250"/>
                <a:gd name="T18" fmla="*/ 3 w 1048"/>
                <a:gd name="T19" fmla="*/ 0 h 250"/>
                <a:gd name="T20" fmla="*/ 6 w 1048"/>
                <a:gd name="T21" fmla="*/ 0 h 250"/>
                <a:gd name="T22" fmla="*/ 9 w 1048"/>
                <a:gd name="T23" fmla="*/ 0 h 250"/>
                <a:gd name="T24" fmla="*/ 10 w 1048"/>
                <a:gd name="T25" fmla="*/ 0 h 250"/>
                <a:gd name="T26" fmla="*/ 12 w 1048"/>
                <a:gd name="T27" fmla="*/ 0 h 250"/>
                <a:gd name="T28" fmla="*/ 16 w 1048"/>
                <a:gd name="T29" fmla="*/ 0 h 250"/>
                <a:gd name="T30" fmla="*/ 17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endParaRPr lang="en-US" sz="1800" smtClean="0">
                <a:solidFill>
                  <a:srgbClr val="000000"/>
                </a:solidFill>
              </a:endParaRPr>
            </a:p>
          </p:txBody>
        </p:sp>
        <p:sp>
          <p:nvSpPr>
            <p:cNvPr id="2081" name="Oval 16"/>
            <p:cNvSpPr>
              <a:spLocks noChangeArrowheads="1"/>
            </p:cNvSpPr>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82" name="Oval 17"/>
            <p:cNvSpPr>
              <a:spLocks noChangeArrowheads="1"/>
            </p:cNvSpPr>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83" name="Oval 18"/>
            <p:cNvSpPr>
              <a:spLocks noChangeArrowheads="1"/>
            </p:cNvSpPr>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84" name="Oval 19"/>
            <p:cNvSpPr>
              <a:spLocks noChangeArrowheads="1"/>
            </p:cNvSpPr>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85" name="Oval 20"/>
            <p:cNvSpPr>
              <a:spLocks noChangeArrowheads="1"/>
            </p:cNvSpPr>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86" name="Oval 21"/>
            <p:cNvSpPr>
              <a:spLocks noChangeArrowheads="1"/>
            </p:cNvSpPr>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87" name="Oval 22"/>
            <p:cNvSpPr>
              <a:spLocks noChangeArrowheads="1"/>
            </p:cNvSpPr>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88" name="Freeform 23"/>
            <p:cNvSpPr>
              <a:spLocks/>
            </p:cNvSpPr>
            <p:nvPr/>
          </p:nvSpPr>
          <p:spPr bwMode="auto">
            <a:xfrm>
              <a:off x="2123" y="4691"/>
              <a:ext cx="147" cy="59"/>
            </a:xfrm>
            <a:custGeom>
              <a:avLst/>
              <a:gdLst>
                <a:gd name="T0" fmla="*/ 1 w 293"/>
                <a:gd name="T1" fmla="*/ 0 h 188"/>
                <a:gd name="T2" fmla="*/ 7 w 293"/>
                <a:gd name="T3" fmla="*/ 0 h 188"/>
                <a:gd name="T4" fmla="*/ 9 w 293"/>
                <a:gd name="T5" fmla="*/ 0 h 188"/>
                <a:gd name="T6" fmla="*/ 9 w 293"/>
                <a:gd name="T7" fmla="*/ 1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sz="1800" smtClean="0">
                <a:solidFill>
                  <a:srgbClr val="000000"/>
                </a:solidFill>
              </a:endParaRPr>
            </a:p>
          </p:txBody>
        </p:sp>
        <p:sp>
          <p:nvSpPr>
            <p:cNvPr id="2089" name="Freeform 24"/>
            <p:cNvSpPr>
              <a:spLocks/>
            </p:cNvSpPr>
            <p:nvPr/>
          </p:nvSpPr>
          <p:spPr bwMode="auto">
            <a:xfrm flipH="1">
              <a:off x="1944" y="4693"/>
              <a:ext cx="146" cy="59"/>
            </a:xfrm>
            <a:custGeom>
              <a:avLst/>
              <a:gdLst>
                <a:gd name="T0" fmla="*/ 0 w 293"/>
                <a:gd name="T1" fmla="*/ 0 h 188"/>
                <a:gd name="T2" fmla="*/ 6 w 293"/>
                <a:gd name="T3" fmla="*/ 0 h 188"/>
                <a:gd name="T4" fmla="*/ 8 w 293"/>
                <a:gd name="T5" fmla="*/ 0 h 188"/>
                <a:gd name="T6" fmla="*/ 8 w 293"/>
                <a:gd name="T7" fmla="*/ 1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sz="1800" smtClean="0">
                <a:solidFill>
                  <a:srgbClr val="000000"/>
                </a:solidFill>
              </a:endParaRPr>
            </a:p>
          </p:txBody>
        </p:sp>
        <p:sp>
          <p:nvSpPr>
            <p:cNvPr id="2090" name="AutoShape 25"/>
            <p:cNvSpPr>
              <a:spLocks noChangeArrowheads="1"/>
            </p:cNvSpPr>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91" name="AutoShape 26"/>
            <p:cNvSpPr>
              <a:spLocks noChangeArrowheads="1"/>
            </p:cNvSpPr>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grpSp>
      <p:grpSp>
        <p:nvGrpSpPr>
          <p:cNvPr id="2061" name="Group 27"/>
          <p:cNvGrpSpPr>
            <a:grpSpLocks/>
          </p:cNvGrpSpPr>
          <p:nvPr>
            <p:custDataLst>
              <p:tags r:id="rId1"/>
            </p:custDataLst>
          </p:nvPr>
        </p:nvGrpSpPr>
        <p:grpSpPr bwMode="auto">
          <a:xfrm>
            <a:off x="8051800" y="4940300"/>
            <a:ext cx="369888" cy="393700"/>
            <a:chOff x="2928" y="1051"/>
            <a:chExt cx="840" cy="957"/>
          </a:xfrm>
        </p:grpSpPr>
        <p:sp>
          <p:nvSpPr>
            <p:cNvPr id="2067" name="Freeform 28"/>
            <p:cNvSpPr>
              <a:spLocks/>
            </p:cNvSpPr>
            <p:nvPr>
              <p:custDataLst>
                <p:tags r:id="rId2"/>
              </p:custDataLst>
            </p:nvPr>
          </p:nvSpPr>
          <p:spPr bwMode="auto">
            <a:xfrm>
              <a:off x="2928" y="1759"/>
              <a:ext cx="810" cy="249"/>
            </a:xfrm>
            <a:custGeom>
              <a:avLst/>
              <a:gdLst>
                <a:gd name="T0" fmla="*/ 146 w 1048"/>
                <a:gd name="T1" fmla="*/ 21 h 250"/>
                <a:gd name="T2" fmla="*/ 251 w 1048"/>
                <a:gd name="T3" fmla="*/ 83 h 250"/>
                <a:gd name="T4" fmla="*/ 262 w 1048"/>
                <a:gd name="T5" fmla="*/ 111 h 250"/>
                <a:gd name="T6" fmla="*/ 274 w 1048"/>
                <a:gd name="T7" fmla="*/ 133 h 250"/>
                <a:gd name="T8" fmla="*/ 289 w 1048"/>
                <a:gd name="T9" fmla="*/ 174 h 250"/>
                <a:gd name="T10" fmla="*/ 206 w 1048"/>
                <a:gd name="T11" fmla="*/ 243 h 250"/>
                <a:gd name="T12" fmla="*/ 22 w 1048"/>
                <a:gd name="T13" fmla="*/ 223 h 250"/>
                <a:gd name="T14" fmla="*/ 0 w 1048"/>
                <a:gd name="T15" fmla="*/ 202 h 250"/>
                <a:gd name="T16" fmla="*/ 2 w 1048"/>
                <a:gd name="T17" fmla="*/ 168 h 250"/>
                <a:gd name="T18" fmla="*/ 26 w 1048"/>
                <a:gd name="T19" fmla="*/ 126 h 250"/>
                <a:gd name="T20" fmla="*/ 57 w 1048"/>
                <a:gd name="T21" fmla="*/ 76 h 250"/>
                <a:gd name="T22" fmla="*/ 77 w 1048"/>
                <a:gd name="T23" fmla="*/ 55 h 250"/>
                <a:gd name="T24" fmla="*/ 89 w 1048"/>
                <a:gd name="T25" fmla="*/ 28 h 250"/>
                <a:gd name="T26" fmla="*/ 104 w 1048"/>
                <a:gd name="T27" fmla="*/ 14 h 250"/>
                <a:gd name="T28" fmla="*/ 139 w 1048"/>
                <a:gd name="T29" fmla="*/ 28 h 250"/>
                <a:gd name="T30" fmla="*/ 146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endParaRPr>
            </a:p>
          </p:txBody>
        </p:sp>
        <p:sp>
          <p:nvSpPr>
            <p:cNvPr id="2068" name="Oval 2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69" name="Oval 3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70" name="Oval 3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71" name="Oval 3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72" name="Oval 3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73" name="Oval 3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74" name="Oval 3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75" name="AutoShape 3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2076" name="Freeform 3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2077" name="Freeform 3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2078" name="Freeform 3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sp>
          <p:nvSpPr>
            <p:cNvPr id="2079" name="Freeform 4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grpSp>
      <p:sp>
        <p:nvSpPr>
          <p:cNvPr id="1046" name="Text Box 42"/>
          <p:cNvSpPr txBox="1">
            <a:spLocks noChangeArrowheads="1"/>
          </p:cNvSpPr>
          <p:nvPr/>
        </p:nvSpPr>
        <p:spPr bwMode="auto">
          <a:xfrm>
            <a:off x="6518275" y="357188"/>
            <a:ext cx="1952625" cy="554037"/>
          </a:xfrm>
          <a:prstGeom prst="rect">
            <a:avLst/>
          </a:prstGeom>
          <a:solidFill>
            <a:schemeClr val="bg1">
              <a:lumMod val="95000"/>
            </a:schemeClr>
          </a:solidFill>
          <a:ln w="12700">
            <a:noFill/>
            <a:miter lim="800000"/>
            <a:headEnd/>
            <a:tailEnd/>
          </a:ln>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defRPr/>
            </a:pPr>
            <a:r>
              <a:rPr lang="en-US" sz="1500" dirty="0" smtClean="0">
                <a:solidFill>
                  <a:srgbClr val="000000"/>
                </a:solidFill>
                <a:latin typeface="Cambria" panose="02040503050406030204" pitchFamily="18" charset="0"/>
              </a:rPr>
              <a:t>Which </a:t>
            </a:r>
            <a:r>
              <a:rPr lang="en-US" sz="1500" dirty="0" smtClean="0">
                <a:solidFill>
                  <a:srgbClr val="000000"/>
                </a:solidFill>
                <a:latin typeface="Cambria" pitchFamily="18" charset="0"/>
              </a:rPr>
              <a:t>did </a:t>
            </a:r>
            <a:r>
              <a:rPr lang="en-US" sz="1500" dirty="0" smtClean="0">
                <a:solidFill>
                  <a:srgbClr val="000000"/>
                </a:solidFill>
                <a:latin typeface="Cambria" pitchFamily="18" charset="0"/>
              </a:rPr>
              <a:t>we introduce last time?</a:t>
            </a:r>
          </a:p>
        </p:txBody>
      </p:sp>
      <p:sp>
        <p:nvSpPr>
          <p:cNvPr id="2063" name="Text Box 57"/>
          <p:cNvSpPr txBox="1">
            <a:spLocks noChangeArrowheads="1"/>
          </p:cNvSpPr>
          <p:nvPr/>
        </p:nvSpPr>
        <p:spPr bwMode="auto">
          <a:xfrm>
            <a:off x="3429000" y="6262688"/>
            <a:ext cx="3468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800" b="1" u="sng" smtClean="0">
                <a:solidFill>
                  <a:srgbClr val="000000"/>
                </a:solidFill>
                <a:latin typeface="Calibri" pitchFamily="34" charset="0"/>
                <a:ea typeface="Calibri" pitchFamily="34" charset="0"/>
                <a:cs typeface="Calibri" pitchFamily="34" charset="0"/>
              </a:rPr>
              <a:t>Literals</a:t>
            </a:r>
            <a:r>
              <a:rPr lang="en-US" altLang="en-US" sz="1800" b="1" smtClean="0">
                <a:solidFill>
                  <a:srgbClr val="000000"/>
                </a:solidFill>
                <a:latin typeface="Calibri" pitchFamily="34" charset="0"/>
                <a:ea typeface="Calibri" pitchFamily="34" charset="0"/>
                <a:cs typeface="Calibri" pitchFamily="34" charset="0"/>
              </a:rPr>
              <a:t>:  </a:t>
            </a:r>
            <a:r>
              <a:rPr lang="en-US" altLang="en-US" sz="1400" b="1" smtClean="0">
                <a:solidFill>
                  <a:srgbClr val="000000"/>
                </a:solidFill>
                <a:latin typeface="Calibri" pitchFamily="34" charset="0"/>
                <a:ea typeface="Calibri" pitchFamily="34" charset="0"/>
                <a:cs typeface="Calibri" pitchFamily="34" charset="0"/>
              </a:rPr>
              <a:t>true, false, null</a:t>
            </a:r>
            <a:endParaRPr lang="en-US" altLang="en-US" sz="1800" b="1" smtClean="0">
              <a:solidFill>
                <a:srgbClr val="000000"/>
              </a:solidFill>
              <a:latin typeface="Calibri" pitchFamily="34" charset="0"/>
              <a:ea typeface="Calibri" pitchFamily="34" charset="0"/>
              <a:cs typeface="Calibri" pitchFamily="34" charset="0"/>
            </a:endParaRPr>
          </a:p>
        </p:txBody>
      </p:sp>
      <p:sp>
        <p:nvSpPr>
          <p:cNvPr id="2064" name="Text Box 58"/>
          <p:cNvSpPr txBox="1">
            <a:spLocks noChangeArrowheads="1"/>
          </p:cNvSpPr>
          <p:nvPr/>
        </p:nvSpPr>
        <p:spPr bwMode="auto">
          <a:xfrm>
            <a:off x="7670800" y="4354513"/>
            <a:ext cx="128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900" smtClean="0">
                <a:solidFill>
                  <a:srgbClr val="FF0000"/>
                </a:solidFill>
                <a:latin typeface="Arial" charset="0"/>
              </a:rPr>
              <a:t>evidence of Java's "sibling syndrome"</a:t>
            </a:r>
          </a:p>
        </p:txBody>
      </p:sp>
      <p:sp>
        <p:nvSpPr>
          <p:cNvPr id="2065" name="Rectangle 44"/>
          <p:cNvSpPr>
            <a:spLocks noChangeArrowheads="1"/>
          </p:cNvSpPr>
          <p:nvPr/>
        </p:nvSpPr>
        <p:spPr bwMode="auto">
          <a:xfrm>
            <a:off x="8077200" y="4737100"/>
            <a:ext cx="8397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900" smtClean="0">
                <a:solidFill>
                  <a:srgbClr val="009200"/>
                </a:solidFill>
                <a:latin typeface="Arial" charset="0"/>
              </a:rPr>
              <a:t>we disagree!</a:t>
            </a:r>
            <a:endParaRPr lang="en-US" altLang="en-US" sz="1800" smtClean="0">
              <a:solidFill>
                <a:srgbClr val="009200"/>
              </a:solidFill>
            </a:endParaRPr>
          </a:p>
        </p:txBody>
      </p:sp>
    </p:spTree>
    <p:extLst>
      <p:ext uri="{BB962C8B-B14F-4D97-AF65-F5344CB8AC3E}">
        <p14:creationId xmlns:p14="http://schemas.microsoft.com/office/powerpoint/2010/main" val="26463574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3"/>
          <p:cNvGrpSpPr>
            <a:grpSpLocks/>
          </p:cNvGrpSpPr>
          <p:nvPr/>
        </p:nvGrpSpPr>
        <p:grpSpPr bwMode="auto">
          <a:xfrm>
            <a:off x="457200" y="822325"/>
            <a:ext cx="8218488" cy="180975"/>
            <a:chOff x="295" y="1311"/>
            <a:chExt cx="5177" cy="114"/>
          </a:xfrm>
        </p:grpSpPr>
        <p:sp>
          <p:nvSpPr>
            <p:cNvPr id="46092"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46093"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grpSp>
      <p:sp>
        <p:nvSpPr>
          <p:cNvPr id="46083" name="Text Box 6"/>
          <p:cNvSpPr txBox="1">
            <a:spLocks noChangeArrowheads="1"/>
          </p:cNvSpPr>
          <p:nvPr/>
        </p:nvSpPr>
        <p:spPr bwMode="auto">
          <a:xfrm>
            <a:off x="241300" y="103188"/>
            <a:ext cx="8575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400" smtClean="0">
                <a:solidFill>
                  <a:srgbClr val="000000"/>
                </a:solidFill>
                <a:latin typeface="Times" pitchFamily="1" charset="0"/>
              </a:rPr>
              <a:t>Event-driven execution</a:t>
            </a:r>
          </a:p>
        </p:txBody>
      </p:sp>
      <p:sp>
        <p:nvSpPr>
          <p:cNvPr id="46084" name="Text Box 7"/>
          <p:cNvSpPr txBox="1">
            <a:spLocks noChangeArrowheads="1"/>
          </p:cNvSpPr>
          <p:nvPr/>
        </p:nvSpPr>
        <p:spPr bwMode="auto">
          <a:xfrm>
            <a:off x="403225" y="1063625"/>
            <a:ext cx="840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r>
              <a:rPr lang="en-US" altLang="en-US" sz="2800" smtClean="0">
                <a:solidFill>
                  <a:srgbClr val="000000"/>
                </a:solidFill>
                <a:latin typeface="Times" pitchFamily="1" charset="0"/>
              </a:rPr>
              <a:t>  Events are things that happen to a graphical application</a:t>
            </a:r>
          </a:p>
        </p:txBody>
      </p:sp>
      <p:sp>
        <p:nvSpPr>
          <p:cNvPr id="46085" name="Text Box 8"/>
          <p:cNvSpPr txBox="1">
            <a:spLocks noChangeArrowheads="1"/>
          </p:cNvSpPr>
          <p:nvPr/>
        </p:nvSpPr>
        <p:spPr bwMode="auto">
          <a:xfrm>
            <a:off x="1254125" y="1739900"/>
            <a:ext cx="60721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lnSpc>
                <a:spcPct val="60000"/>
              </a:lnSpc>
              <a:buFontTx/>
              <a:buChar char="•"/>
            </a:pPr>
            <a:r>
              <a:rPr lang="en-US" altLang="en-US" sz="2400" smtClean="0">
                <a:solidFill>
                  <a:srgbClr val="000000"/>
                </a:solidFill>
                <a:latin typeface="Times" pitchFamily="1" charset="0"/>
              </a:rPr>
              <a:t>  Button Presses              •  Text Entries</a:t>
            </a:r>
          </a:p>
          <a:p>
            <a:pPr algn="l">
              <a:lnSpc>
                <a:spcPct val="60000"/>
              </a:lnSpc>
              <a:buFontTx/>
              <a:buChar char="•"/>
            </a:pPr>
            <a:r>
              <a:rPr lang="en-US" altLang="en-US" sz="2400" smtClean="0">
                <a:solidFill>
                  <a:srgbClr val="000000"/>
                </a:solidFill>
                <a:latin typeface="Times" pitchFamily="1" charset="0"/>
              </a:rPr>
              <a:t>  Key Presses, Key Releases, Key Events</a:t>
            </a:r>
          </a:p>
        </p:txBody>
      </p:sp>
      <p:sp>
        <p:nvSpPr>
          <p:cNvPr id="46086" name="Text Box 9"/>
          <p:cNvSpPr txBox="1">
            <a:spLocks noChangeArrowheads="1"/>
          </p:cNvSpPr>
          <p:nvPr/>
        </p:nvSpPr>
        <p:spPr bwMode="auto">
          <a:xfrm>
            <a:off x="411163" y="2725738"/>
            <a:ext cx="84074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lnSpc>
                <a:spcPct val="80000"/>
              </a:lnSpc>
              <a:buFontTx/>
              <a:buChar char="•"/>
            </a:pPr>
            <a:r>
              <a:rPr lang="en-US" altLang="en-US" sz="2800" smtClean="0">
                <a:solidFill>
                  <a:srgbClr val="000000"/>
                </a:solidFill>
                <a:latin typeface="Times" pitchFamily="1" charset="0"/>
              </a:rPr>
              <a:t>  Each object receiving an event notifies its “Listener”</a:t>
            </a:r>
          </a:p>
          <a:p>
            <a:pPr algn="l">
              <a:lnSpc>
                <a:spcPct val="80000"/>
              </a:lnSpc>
              <a:buFontTx/>
              <a:buChar char="•"/>
            </a:pPr>
            <a:r>
              <a:rPr lang="en-US" altLang="en-US" sz="2800" smtClean="0">
                <a:solidFill>
                  <a:srgbClr val="000000"/>
                </a:solidFill>
                <a:latin typeface="Times" pitchFamily="1" charset="0"/>
              </a:rPr>
              <a:t>  The Listener then handles the event appropriately</a:t>
            </a:r>
          </a:p>
        </p:txBody>
      </p:sp>
      <p:sp>
        <p:nvSpPr>
          <p:cNvPr id="46087" name="Text Box 13"/>
          <p:cNvSpPr txBox="1">
            <a:spLocks noChangeArrowheads="1"/>
          </p:cNvSpPr>
          <p:nvPr/>
        </p:nvSpPr>
        <p:spPr bwMode="auto">
          <a:xfrm>
            <a:off x="7086600" y="6477000"/>
            <a:ext cx="1870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r"/>
            <a:r>
              <a:rPr lang="en-US" altLang="en-US" sz="1200" smtClean="0">
                <a:solidFill>
                  <a:srgbClr val="000000"/>
                </a:solidFill>
                <a:latin typeface="Comic Sans MS" pitchFamily="1" charset="0"/>
              </a:rPr>
              <a:t>context?</a:t>
            </a:r>
          </a:p>
        </p:txBody>
      </p:sp>
      <p:pic>
        <p:nvPicPr>
          <p:cNvPr id="46088" name="Picture 14" descr="Picture 9"/>
          <p:cNvPicPr>
            <a:picLocks noChangeAspect="1" noChangeArrowheads="1"/>
          </p:cNvPicPr>
          <p:nvPr/>
        </p:nvPicPr>
        <p:blipFill>
          <a:blip r:embed="rId3">
            <a:extLst>
              <a:ext uri="{28A0092B-C50C-407E-A947-70E740481C1C}">
                <a14:useLocalDpi xmlns:a14="http://schemas.microsoft.com/office/drawing/2010/main" val="0"/>
              </a:ext>
            </a:extLst>
          </a:blip>
          <a:srcRect l="2184" t="2005" r="2486" b="3676"/>
          <a:stretch>
            <a:fillRect/>
          </a:stretch>
        </p:blipFill>
        <p:spPr bwMode="auto">
          <a:xfrm>
            <a:off x="6248400" y="4237038"/>
            <a:ext cx="2495550"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Line 15"/>
          <p:cNvSpPr>
            <a:spLocks noChangeShapeType="1"/>
          </p:cNvSpPr>
          <p:nvPr/>
        </p:nvSpPr>
        <p:spPr bwMode="auto">
          <a:xfrm flipH="1" flipV="1">
            <a:off x="3581400" y="6096000"/>
            <a:ext cx="11430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sz="1800" smtClean="0">
              <a:solidFill>
                <a:srgbClr val="000000"/>
              </a:solidFill>
            </a:endParaRPr>
          </a:p>
        </p:txBody>
      </p:sp>
      <p:sp>
        <p:nvSpPr>
          <p:cNvPr id="46090" name="Text Box 10"/>
          <p:cNvSpPr txBox="1">
            <a:spLocks noChangeArrowheads="1"/>
          </p:cNvSpPr>
          <p:nvPr/>
        </p:nvSpPr>
        <p:spPr bwMode="auto">
          <a:xfrm>
            <a:off x="304800" y="4191000"/>
            <a:ext cx="86328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b="1" smtClean="0">
                <a:solidFill>
                  <a:srgbClr val="009200"/>
                </a:solidFill>
                <a:latin typeface="Courier New" pitchFamily="1" charset="0"/>
              </a:rPr>
              <a:t>  </a:t>
            </a:r>
            <a:r>
              <a:rPr lang="en-US" altLang="en-US" b="1" smtClean="0">
                <a:solidFill>
                  <a:srgbClr val="777777"/>
                </a:solidFill>
                <a:latin typeface="Courier New" pitchFamily="1" charset="0"/>
              </a:rPr>
              <a:t>// Here's how keyboard events are handled...</a:t>
            </a:r>
          </a:p>
          <a:p>
            <a:pPr algn="l">
              <a:spcBef>
                <a:spcPct val="0"/>
              </a:spcBef>
            </a:pPr>
            <a:r>
              <a:rPr lang="en-US" altLang="en-US" b="1" smtClean="0">
                <a:solidFill>
                  <a:srgbClr val="0333FF"/>
                </a:solidFill>
                <a:latin typeface="Courier New" pitchFamily="1" charset="0"/>
              </a:rPr>
              <a:t>  public void keyPressed(KeyEvent evt)</a:t>
            </a:r>
          </a:p>
          <a:p>
            <a:pPr algn="l">
              <a:spcBef>
                <a:spcPct val="0"/>
              </a:spcBef>
            </a:pPr>
            <a:r>
              <a:rPr lang="en-US" altLang="en-US" b="1" smtClean="0">
                <a:solidFill>
                  <a:srgbClr val="0333FF"/>
                </a:solidFill>
                <a:latin typeface="Courier New" pitchFamily="1" charset="0"/>
              </a:rPr>
              <a:t>  {</a:t>
            </a:r>
          </a:p>
          <a:p>
            <a:pPr algn="l">
              <a:spcBef>
                <a:spcPct val="0"/>
              </a:spcBef>
            </a:pPr>
            <a:r>
              <a:rPr lang="en-US" altLang="en-US" b="1" smtClean="0">
                <a:solidFill>
                  <a:srgbClr val="0333FF"/>
                </a:solidFill>
                <a:latin typeface="Courier New" pitchFamily="1" charset="0"/>
              </a:rPr>
              <a:t>    </a:t>
            </a:r>
            <a:r>
              <a:rPr lang="en-US" altLang="en-US" b="1" smtClean="0">
                <a:solidFill>
                  <a:srgbClr val="000000"/>
                </a:solidFill>
                <a:latin typeface="Courier New" pitchFamily="1" charset="0"/>
              </a:rPr>
              <a:t>switch</a:t>
            </a:r>
            <a:r>
              <a:rPr lang="en-US" altLang="en-US" b="1" smtClean="0">
                <a:solidFill>
                  <a:srgbClr val="0333FF"/>
                </a:solidFill>
                <a:latin typeface="Courier New" pitchFamily="1" charset="0"/>
              </a:rPr>
              <a:t> (evt.getKeyChar())</a:t>
            </a:r>
          </a:p>
          <a:p>
            <a:pPr algn="l">
              <a:spcBef>
                <a:spcPct val="0"/>
              </a:spcBef>
            </a:pPr>
            <a:r>
              <a:rPr lang="en-US" altLang="en-US" b="1" smtClean="0">
                <a:solidFill>
                  <a:srgbClr val="0333FF"/>
                </a:solidFill>
                <a:latin typeface="Courier New" pitchFamily="1" charset="0"/>
              </a:rPr>
              <a:t>    {</a:t>
            </a:r>
          </a:p>
          <a:p>
            <a:pPr algn="l">
              <a:spcBef>
                <a:spcPct val="0"/>
              </a:spcBef>
            </a:pPr>
            <a:r>
              <a:rPr lang="en-US" altLang="en-US" b="1" smtClean="0">
                <a:solidFill>
                  <a:srgbClr val="0333FF"/>
                </a:solidFill>
                <a:latin typeface="Courier New" pitchFamily="1" charset="0"/>
              </a:rPr>
              <a:t>      </a:t>
            </a:r>
            <a:r>
              <a:rPr lang="en-US" altLang="en-US" b="1" smtClean="0">
                <a:solidFill>
                  <a:srgbClr val="000000"/>
                </a:solidFill>
                <a:latin typeface="Courier New" pitchFamily="1" charset="0"/>
              </a:rPr>
              <a:t>case</a:t>
            </a:r>
            <a:r>
              <a:rPr lang="en-US" altLang="en-US" b="1" smtClean="0">
                <a:solidFill>
                  <a:srgbClr val="0333FF"/>
                </a:solidFill>
                <a:latin typeface="Courier New" pitchFamily="1" charset="0"/>
              </a:rPr>
              <a:t> </a:t>
            </a:r>
            <a:r>
              <a:rPr lang="en-US" altLang="en-US" b="1" smtClean="0">
                <a:solidFill>
                  <a:srgbClr val="7030A0"/>
                </a:solidFill>
                <a:latin typeface="Courier New" pitchFamily="1" charset="0"/>
              </a:rPr>
              <a:t>'k'</a:t>
            </a:r>
            <a:r>
              <a:rPr lang="en-US" altLang="en-US" b="1" smtClean="0">
                <a:solidFill>
                  <a:srgbClr val="0333FF"/>
                </a:solidFill>
                <a:latin typeface="Courier New" pitchFamily="1" charset="0"/>
              </a:rPr>
              <a:t>:</a:t>
            </a:r>
          </a:p>
          <a:p>
            <a:pPr algn="l">
              <a:spcBef>
                <a:spcPct val="0"/>
              </a:spcBef>
            </a:pPr>
            <a:r>
              <a:rPr lang="en-US" altLang="en-US" b="1" smtClean="0">
                <a:solidFill>
                  <a:srgbClr val="0333FF"/>
                </a:solidFill>
                <a:latin typeface="Courier New" pitchFamily="1" charset="0"/>
              </a:rPr>
              <a:t>        message = </a:t>
            </a:r>
            <a:r>
              <a:rPr lang="en-US" altLang="en-US" b="1" smtClean="0">
                <a:solidFill>
                  <a:srgbClr val="777777"/>
                </a:solidFill>
                <a:latin typeface="Courier New" pitchFamily="1" charset="0"/>
              </a:rPr>
              <a:t>"Unicycles only!"</a:t>
            </a:r>
            <a:r>
              <a:rPr lang="en-US" altLang="en-US" b="1" smtClean="0">
                <a:solidFill>
                  <a:srgbClr val="0333FF"/>
                </a:solidFill>
                <a:latin typeface="Courier New" pitchFamily="1" charset="0"/>
              </a:rPr>
              <a:t>;</a:t>
            </a:r>
          </a:p>
          <a:p>
            <a:pPr algn="l">
              <a:spcBef>
                <a:spcPct val="0"/>
              </a:spcBef>
            </a:pPr>
            <a:r>
              <a:rPr lang="en-US" altLang="en-US" b="1" smtClean="0">
                <a:solidFill>
                  <a:srgbClr val="0333FF"/>
                </a:solidFill>
                <a:latin typeface="Courier New" pitchFamily="1" charset="0"/>
              </a:rPr>
              <a:t>        this.dir = </a:t>
            </a:r>
            <a:r>
              <a:rPr lang="en-US" altLang="en-US" b="1" smtClean="0">
                <a:solidFill>
                  <a:srgbClr val="7030A0"/>
                </a:solidFill>
                <a:latin typeface="Courier New" pitchFamily="1" charset="0"/>
              </a:rPr>
              <a:t>'k'</a:t>
            </a:r>
            <a:r>
              <a:rPr lang="en-US" altLang="en-US" b="1" smtClean="0">
                <a:solidFill>
                  <a:srgbClr val="0333FF"/>
                </a:solidFill>
                <a:latin typeface="Courier New" pitchFamily="1" charset="0"/>
              </a:rPr>
              <a:t>;</a:t>
            </a:r>
          </a:p>
          <a:p>
            <a:pPr algn="l">
              <a:spcBef>
                <a:spcPct val="0"/>
              </a:spcBef>
            </a:pPr>
            <a:r>
              <a:rPr lang="en-US" altLang="en-US" b="1" smtClean="0">
                <a:solidFill>
                  <a:srgbClr val="0333FF"/>
                </a:solidFill>
                <a:latin typeface="Courier New" pitchFamily="1" charset="0"/>
              </a:rPr>
              <a:t>        </a:t>
            </a:r>
            <a:r>
              <a:rPr lang="en-US" altLang="en-US" b="1" smtClean="0">
                <a:solidFill>
                  <a:srgbClr val="C00000"/>
                </a:solidFill>
                <a:latin typeface="Courier New" pitchFamily="1" charset="0"/>
              </a:rPr>
              <a:t>break; </a:t>
            </a:r>
          </a:p>
        </p:txBody>
      </p:sp>
      <p:sp>
        <p:nvSpPr>
          <p:cNvPr id="46091" name="Text Box 13"/>
          <p:cNvSpPr txBox="1">
            <a:spLocks noChangeArrowheads="1"/>
          </p:cNvSpPr>
          <p:nvPr/>
        </p:nvSpPr>
        <p:spPr bwMode="auto">
          <a:xfrm>
            <a:off x="4724400" y="6400800"/>
            <a:ext cx="1870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smtClean="0">
                <a:solidFill>
                  <a:srgbClr val="000000"/>
                </a:solidFill>
                <a:latin typeface="Comic Sans MS" pitchFamily="1" charset="0"/>
              </a:rPr>
              <a:t>What's 'k'?</a:t>
            </a:r>
          </a:p>
        </p:txBody>
      </p:sp>
    </p:spTree>
    <p:extLst>
      <p:ext uri="{BB962C8B-B14F-4D97-AF65-F5344CB8AC3E}">
        <p14:creationId xmlns:p14="http://schemas.microsoft.com/office/powerpoint/2010/main" val="40551834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3"/>
          <p:cNvGrpSpPr>
            <a:grpSpLocks/>
          </p:cNvGrpSpPr>
          <p:nvPr/>
        </p:nvGrpSpPr>
        <p:grpSpPr bwMode="auto">
          <a:xfrm>
            <a:off x="457200" y="822325"/>
            <a:ext cx="8218488" cy="180975"/>
            <a:chOff x="295" y="1311"/>
            <a:chExt cx="5177" cy="114"/>
          </a:xfrm>
        </p:grpSpPr>
        <p:sp>
          <p:nvSpPr>
            <p:cNvPr id="4711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4711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grpSp>
      <p:sp>
        <p:nvSpPr>
          <p:cNvPr id="47107" name="Text Box 6"/>
          <p:cNvSpPr txBox="1">
            <a:spLocks noChangeArrowheads="1"/>
          </p:cNvSpPr>
          <p:nvPr/>
        </p:nvSpPr>
        <p:spPr bwMode="auto">
          <a:xfrm>
            <a:off x="241300" y="103188"/>
            <a:ext cx="8575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400" smtClean="0">
                <a:solidFill>
                  <a:srgbClr val="000000"/>
                </a:solidFill>
                <a:latin typeface="Times" pitchFamily="1" charset="0"/>
              </a:rPr>
              <a:t>Event-driven execution</a:t>
            </a:r>
          </a:p>
        </p:txBody>
      </p:sp>
      <p:sp>
        <p:nvSpPr>
          <p:cNvPr id="47108" name="Text Box 7"/>
          <p:cNvSpPr txBox="1">
            <a:spLocks noChangeArrowheads="1"/>
          </p:cNvSpPr>
          <p:nvPr/>
        </p:nvSpPr>
        <p:spPr bwMode="auto">
          <a:xfrm>
            <a:off x="403225" y="1063625"/>
            <a:ext cx="840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buFontTx/>
              <a:buChar char="•"/>
            </a:pPr>
            <a:r>
              <a:rPr lang="en-US" altLang="en-US" sz="2800" smtClean="0">
                <a:solidFill>
                  <a:srgbClr val="000000"/>
                </a:solidFill>
                <a:latin typeface="Times" pitchFamily="1" charset="0"/>
              </a:rPr>
              <a:t>  Events are things that happen to a graphical application</a:t>
            </a:r>
          </a:p>
        </p:txBody>
      </p:sp>
      <p:sp>
        <p:nvSpPr>
          <p:cNvPr id="47109" name="Text Box 8"/>
          <p:cNvSpPr txBox="1">
            <a:spLocks noChangeArrowheads="1"/>
          </p:cNvSpPr>
          <p:nvPr/>
        </p:nvSpPr>
        <p:spPr bwMode="auto">
          <a:xfrm>
            <a:off x="1254125" y="1739900"/>
            <a:ext cx="60721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lnSpc>
                <a:spcPct val="60000"/>
              </a:lnSpc>
              <a:buFontTx/>
              <a:buChar char="•"/>
            </a:pPr>
            <a:r>
              <a:rPr lang="en-US" altLang="en-US" sz="2400" smtClean="0">
                <a:solidFill>
                  <a:srgbClr val="000000"/>
                </a:solidFill>
                <a:latin typeface="Times" pitchFamily="1" charset="0"/>
              </a:rPr>
              <a:t>  Button Presses              •  Text Entries</a:t>
            </a:r>
          </a:p>
          <a:p>
            <a:pPr algn="l">
              <a:lnSpc>
                <a:spcPct val="60000"/>
              </a:lnSpc>
              <a:buFontTx/>
              <a:buChar char="•"/>
            </a:pPr>
            <a:r>
              <a:rPr lang="en-US" altLang="en-US" sz="2400" smtClean="0">
                <a:solidFill>
                  <a:srgbClr val="000000"/>
                </a:solidFill>
                <a:latin typeface="Times" pitchFamily="1" charset="0"/>
              </a:rPr>
              <a:t>  Key Presses, Key Releases, Key Events</a:t>
            </a:r>
          </a:p>
        </p:txBody>
      </p:sp>
      <p:sp>
        <p:nvSpPr>
          <p:cNvPr id="47110" name="Text Box 9"/>
          <p:cNvSpPr txBox="1">
            <a:spLocks noChangeArrowheads="1"/>
          </p:cNvSpPr>
          <p:nvPr/>
        </p:nvSpPr>
        <p:spPr bwMode="auto">
          <a:xfrm>
            <a:off x="411163" y="2725738"/>
            <a:ext cx="84074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lnSpc>
                <a:spcPct val="80000"/>
              </a:lnSpc>
              <a:buFontTx/>
              <a:buChar char="•"/>
            </a:pPr>
            <a:r>
              <a:rPr lang="en-US" altLang="en-US" sz="2800" smtClean="0">
                <a:solidFill>
                  <a:srgbClr val="000000"/>
                </a:solidFill>
                <a:latin typeface="Times" pitchFamily="1" charset="0"/>
              </a:rPr>
              <a:t>  Each object receiving an event notifies its “Listener”</a:t>
            </a:r>
          </a:p>
          <a:p>
            <a:pPr algn="l">
              <a:lnSpc>
                <a:spcPct val="80000"/>
              </a:lnSpc>
              <a:buFontTx/>
              <a:buChar char="•"/>
            </a:pPr>
            <a:r>
              <a:rPr lang="en-US" altLang="en-US" sz="2800" smtClean="0">
                <a:solidFill>
                  <a:srgbClr val="000000"/>
                </a:solidFill>
                <a:latin typeface="Times" pitchFamily="1" charset="0"/>
              </a:rPr>
              <a:t>  The Listener then handles the event appropriately</a:t>
            </a:r>
          </a:p>
        </p:txBody>
      </p:sp>
      <p:sp>
        <p:nvSpPr>
          <p:cNvPr id="47111" name="Text Box 10"/>
          <p:cNvSpPr txBox="1">
            <a:spLocks noChangeArrowheads="1"/>
          </p:cNvSpPr>
          <p:nvPr/>
        </p:nvSpPr>
        <p:spPr bwMode="auto">
          <a:xfrm>
            <a:off x="304800" y="4191000"/>
            <a:ext cx="86328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r>
              <a:rPr lang="en-US" altLang="en-US" b="1" smtClean="0">
                <a:solidFill>
                  <a:srgbClr val="009200"/>
                </a:solidFill>
                <a:latin typeface="Courier New" pitchFamily="1" charset="0"/>
              </a:rPr>
              <a:t>  </a:t>
            </a:r>
            <a:r>
              <a:rPr lang="en-US" altLang="en-US" b="1" smtClean="0">
                <a:solidFill>
                  <a:srgbClr val="777777"/>
                </a:solidFill>
                <a:latin typeface="Courier New" pitchFamily="1" charset="0"/>
              </a:rPr>
              <a:t>// Here's how keyboard events are handled...</a:t>
            </a:r>
          </a:p>
          <a:p>
            <a:pPr algn="l">
              <a:spcBef>
                <a:spcPct val="0"/>
              </a:spcBef>
            </a:pPr>
            <a:r>
              <a:rPr lang="en-US" altLang="en-US" b="1" smtClean="0">
                <a:solidFill>
                  <a:srgbClr val="0333FF"/>
                </a:solidFill>
                <a:latin typeface="Courier New" pitchFamily="1" charset="0"/>
              </a:rPr>
              <a:t>  public void keyPressed(KeyEvent evt)</a:t>
            </a:r>
          </a:p>
          <a:p>
            <a:pPr algn="l">
              <a:spcBef>
                <a:spcPct val="0"/>
              </a:spcBef>
            </a:pPr>
            <a:r>
              <a:rPr lang="en-US" altLang="en-US" b="1" smtClean="0">
                <a:solidFill>
                  <a:srgbClr val="0333FF"/>
                </a:solidFill>
                <a:latin typeface="Courier New" pitchFamily="1" charset="0"/>
              </a:rPr>
              <a:t>  {</a:t>
            </a:r>
          </a:p>
          <a:p>
            <a:pPr algn="l">
              <a:spcBef>
                <a:spcPct val="0"/>
              </a:spcBef>
            </a:pPr>
            <a:r>
              <a:rPr lang="en-US" altLang="en-US" b="1" smtClean="0">
                <a:solidFill>
                  <a:srgbClr val="0333FF"/>
                </a:solidFill>
                <a:latin typeface="Courier New" pitchFamily="1" charset="0"/>
              </a:rPr>
              <a:t>    </a:t>
            </a:r>
            <a:r>
              <a:rPr lang="en-US" altLang="en-US" b="1" smtClean="0">
                <a:solidFill>
                  <a:srgbClr val="000000"/>
                </a:solidFill>
                <a:latin typeface="Courier New" pitchFamily="1" charset="0"/>
              </a:rPr>
              <a:t>switch</a:t>
            </a:r>
            <a:r>
              <a:rPr lang="en-US" altLang="en-US" b="1" smtClean="0">
                <a:solidFill>
                  <a:srgbClr val="0333FF"/>
                </a:solidFill>
                <a:latin typeface="Courier New" pitchFamily="1" charset="0"/>
              </a:rPr>
              <a:t> (evt.getKeyChar())</a:t>
            </a:r>
          </a:p>
          <a:p>
            <a:pPr algn="l">
              <a:spcBef>
                <a:spcPct val="0"/>
              </a:spcBef>
            </a:pPr>
            <a:r>
              <a:rPr lang="en-US" altLang="en-US" b="1" smtClean="0">
                <a:solidFill>
                  <a:srgbClr val="0333FF"/>
                </a:solidFill>
                <a:latin typeface="Courier New" pitchFamily="1" charset="0"/>
              </a:rPr>
              <a:t>    {</a:t>
            </a:r>
          </a:p>
          <a:p>
            <a:pPr algn="l">
              <a:spcBef>
                <a:spcPct val="0"/>
              </a:spcBef>
            </a:pPr>
            <a:r>
              <a:rPr lang="en-US" altLang="en-US" b="1" smtClean="0">
                <a:solidFill>
                  <a:srgbClr val="0333FF"/>
                </a:solidFill>
                <a:latin typeface="Courier New" pitchFamily="1" charset="0"/>
              </a:rPr>
              <a:t>      </a:t>
            </a:r>
            <a:r>
              <a:rPr lang="en-US" altLang="en-US" b="1" smtClean="0">
                <a:solidFill>
                  <a:srgbClr val="000000"/>
                </a:solidFill>
                <a:latin typeface="Courier New" pitchFamily="1" charset="0"/>
              </a:rPr>
              <a:t>case</a:t>
            </a:r>
            <a:r>
              <a:rPr lang="en-US" altLang="en-US" b="1" smtClean="0">
                <a:solidFill>
                  <a:srgbClr val="0333FF"/>
                </a:solidFill>
                <a:latin typeface="Courier New" pitchFamily="1" charset="0"/>
              </a:rPr>
              <a:t> </a:t>
            </a:r>
            <a:r>
              <a:rPr lang="en-US" altLang="en-US" b="1" smtClean="0">
                <a:solidFill>
                  <a:srgbClr val="7030A0"/>
                </a:solidFill>
                <a:latin typeface="Courier New" pitchFamily="1" charset="0"/>
              </a:rPr>
              <a:t>SOUTH</a:t>
            </a:r>
            <a:r>
              <a:rPr lang="en-US" altLang="en-US" b="1" smtClean="0">
                <a:solidFill>
                  <a:srgbClr val="0333FF"/>
                </a:solidFill>
                <a:latin typeface="Courier New" pitchFamily="1" charset="0"/>
              </a:rPr>
              <a:t>:</a:t>
            </a:r>
          </a:p>
          <a:p>
            <a:pPr algn="l">
              <a:spcBef>
                <a:spcPct val="0"/>
              </a:spcBef>
            </a:pPr>
            <a:r>
              <a:rPr lang="en-US" altLang="en-US" b="1" smtClean="0">
                <a:solidFill>
                  <a:srgbClr val="0333FF"/>
                </a:solidFill>
                <a:latin typeface="Courier New" pitchFamily="1" charset="0"/>
              </a:rPr>
              <a:t>        message = </a:t>
            </a:r>
            <a:r>
              <a:rPr lang="en-US" altLang="en-US" b="1" smtClean="0">
                <a:solidFill>
                  <a:srgbClr val="777777"/>
                </a:solidFill>
                <a:latin typeface="Courier New" pitchFamily="1" charset="0"/>
              </a:rPr>
              <a:t>"Unicycles only!"</a:t>
            </a:r>
            <a:r>
              <a:rPr lang="en-US" altLang="en-US" b="1" smtClean="0">
                <a:solidFill>
                  <a:srgbClr val="0333FF"/>
                </a:solidFill>
                <a:latin typeface="Courier New" pitchFamily="1" charset="0"/>
              </a:rPr>
              <a:t>;</a:t>
            </a:r>
          </a:p>
          <a:p>
            <a:pPr algn="l">
              <a:spcBef>
                <a:spcPct val="0"/>
              </a:spcBef>
            </a:pPr>
            <a:r>
              <a:rPr lang="en-US" altLang="en-US" b="1" smtClean="0">
                <a:solidFill>
                  <a:srgbClr val="0333FF"/>
                </a:solidFill>
                <a:latin typeface="Courier New" pitchFamily="1" charset="0"/>
              </a:rPr>
              <a:t>        this.dir = </a:t>
            </a:r>
            <a:r>
              <a:rPr lang="en-US" altLang="en-US" b="1" smtClean="0">
                <a:solidFill>
                  <a:srgbClr val="7030A0"/>
                </a:solidFill>
                <a:latin typeface="Courier New" pitchFamily="1" charset="0"/>
              </a:rPr>
              <a:t>SOUTH</a:t>
            </a:r>
            <a:r>
              <a:rPr lang="en-US" altLang="en-US" b="1" smtClean="0">
                <a:solidFill>
                  <a:srgbClr val="0333FF"/>
                </a:solidFill>
                <a:latin typeface="Courier New" pitchFamily="1" charset="0"/>
              </a:rPr>
              <a:t>;</a:t>
            </a:r>
          </a:p>
          <a:p>
            <a:pPr algn="l">
              <a:spcBef>
                <a:spcPct val="0"/>
              </a:spcBef>
            </a:pPr>
            <a:r>
              <a:rPr lang="en-US" altLang="en-US" b="1" smtClean="0">
                <a:solidFill>
                  <a:srgbClr val="0333FF"/>
                </a:solidFill>
                <a:latin typeface="Courier New" pitchFamily="1" charset="0"/>
              </a:rPr>
              <a:t>        </a:t>
            </a:r>
            <a:r>
              <a:rPr lang="en-US" altLang="en-US" b="1" smtClean="0">
                <a:solidFill>
                  <a:srgbClr val="C00000"/>
                </a:solidFill>
                <a:latin typeface="Courier New" pitchFamily="1" charset="0"/>
              </a:rPr>
              <a:t>break; </a:t>
            </a:r>
          </a:p>
        </p:txBody>
      </p:sp>
      <p:sp>
        <p:nvSpPr>
          <p:cNvPr id="47112" name="Text Box 11"/>
          <p:cNvSpPr txBox="1">
            <a:spLocks noChangeArrowheads="1"/>
          </p:cNvSpPr>
          <p:nvPr/>
        </p:nvSpPr>
        <p:spPr bwMode="auto">
          <a:xfrm>
            <a:off x="7037388" y="6345238"/>
            <a:ext cx="18700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r"/>
            <a:r>
              <a:rPr lang="en-US" altLang="en-US" sz="1200" smtClean="0">
                <a:solidFill>
                  <a:srgbClr val="000000"/>
                </a:solidFill>
                <a:latin typeface="Comic Sans MS" pitchFamily="1" charset="0"/>
              </a:rPr>
              <a:t>context!</a:t>
            </a:r>
          </a:p>
        </p:txBody>
      </p:sp>
      <p:pic>
        <p:nvPicPr>
          <p:cNvPr id="47113" name="Picture 13" descr="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188" y="4211638"/>
            <a:ext cx="2401887"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Text Box 13"/>
          <p:cNvSpPr txBox="1">
            <a:spLocks noChangeArrowheads="1"/>
          </p:cNvSpPr>
          <p:nvPr/>
        </p:nvSpPr>
        <p:spPr bwMode="auto">
          <a:xfrm>
            <a:off x="4724400" y="6400800"/>
            <a:ext cx="1870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smtClean="0">
                <a:solidFill>
                  <a:srgbClr val="000000"/>
                </a:solidFill>
                <a:latin typeface="Comic Sans MS" pitchFamily="1" charset="0"/>
              </a:rPr>
              <a:t>Avoiding magic values...</a:t>
            </a:r>
          </a:p>
        </p:txBody>
      </p:sp>
      <p:sp>
        <p:nvSpPr>
          <p:cNvPr id="47115" name="Line 15"/>
          <p:cNvSpPr>
            <a:spLocks noChangeShapeType="1"/>
          </p:cNvSpPr>
          <p:nvPr/>
        </p:nvSpPr>
        <p:spPr bwMode="auto">
          <a:xfrm flipH="1" flipV="1">
            <a:off x="3581400" y="6096000"/>
            <a:ext cx="11430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sz="1800" smtClean="0">
              <a:solidFill>
                <a:srgbClr val="000000"/>
              </a:solidFill>
            </a:endParaRPr>
          </a:p>
        </p:txBody>
      </p:sp>
    </p:spTree>
    <p:extLst>
      <p:ext uri="{BB962C8B-B14F-4D97-AF65-F5344CB8AC3E}">
        <p14:creationId xmlns:p14="http://schemas.microsoft.com/office/powerpoint/2010/main" val="27327432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685800" y="276225"/>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4400" smtClean="0">
                <a:solidFill>
                  <a:srgbClr val="000000"/>
                </a:solidFill>
                <a:latin typeface="Times" pitchFamily="1" charset="0"/>
              </a:rPr>
              <a:t>Inheritance reminders...</a:t>
            </a:r>
          </a:p>
        </p:txBody>
      </p:sp>
      <p:sp>
        <p:nvSpPr>
          <p:cNvPr id="8195" name="Rectangle 6"/>
          <p:cNvSpPr>
            <a:spLocks noChangeArrowheads="1"/>
          </p:cNvSpPr>
          <p:nvPr/>
        </p:nvSpPr>
        <p:spPr bwMode="auto">
          <a:xfrm>
            <a:off x="788988" y="1647825"/>
            <a:ext cx="56689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spcBef>
                <a:spcPct val="0"/>
              </a:spcBef>
            </a:pPr>
            <a:endParaRPr lang="en-US" altLang="en-US" smtClean="0">
              <a:solidFill>
                <a:srgbClr val="000000"/>
              </a:solidFill>
              <a:latin typeface="Monaco" pitchFamily="1" charset="0"/>
            </a:endParaRPr>
          </a:p>
          <a:p>
            <a:pPr algn="l">
              <a:spcBef>
                <a:spcPct val="0"/>
              </a:spcBef>
            </a:pPr>
            <a:endParaRPr lang="en-US" altLang="en-US" smtClean="0">
              <a:solidFill>
                <a:srgbClr val="000000"/>
              </a:solidFill>
              <a:latin typeface="Monaco" pitchFamily="1" charset="0"/>
            </a:endParaRPr>
          </a:p>
          <a:p>
            <a:pPr algn="l">
              <a:spcBef>
                <a:spcPct val="0"/>
              </a:spcBef>
            </a:pPr>
            <a:endParaRPr lang="en-US" altLang="en-US" smtClean="0">
              <a:solidFill>
                <a:srgbClr val="000000"/>
              </a:solidFill>
              <a:latin typeface="Monaco" pitchFamily="1" charset="0"/>
            </a:endParaRPr>
          </a:p>
        </p:txBody>
      </p:sp>
      <p:sp>
        <p:nvSpPr>
          <p:cNvPr id="3077" name="Text Box 7"/>
          <p:cNvSpPr txBox="1">
            <a:spLocks noChangeArrowheads="1"/>
          </p:cNvSpPr>
          <p:nvPr/>
        </p:nvSpPr>
        <p:spPr bwMode="auto">
          <a:xfrm>
            <a:off x="2933700" y="1490663"/>
            <a:ext cx="5829300" cy="4794250"/>
          </a:xfrm>
          <a:prstGeom prst="rect">
            <a:avLst/>
          </a:prstGeom>
          <a:noFill/>
          <a:ln w="12700">
            <a:noFill/>
            <a:miter lim="800000"/>
            <a:headEnd/>
            <a:tailEnd/>
          </a:ln>
        </p:spPr>
        <p:txBody>
          <a:bodyPr>
            <a:spAutoFit/>
          </a:bodyPr>
          <a:lstStyle/>
          <a:p>
            <a:pPr algn="l">
              <a:defRPr/>
            </a:pPr>
            <a:r>
              <a:rPr lang="en-US" sz="2800" b="1" dirty="0">
                <a:solidFill>
                  <a:srgbClr val="000000"/>
                </a:solidFill>
                <a:latin typeface="Times" pitchFamily="1" charset="0"/>
              </a:rPr>
              <a:t>Ideas</a:t>
            </a:r>
          </a:p>
          <a:p>
            <a:pPr algn="l">
              <a:buFontTx/>
              <a:buChar char="•"/>
              <a:defRPr/>
            </a:pPr>
            <a:r>
              <a:rPr lang="en-US" sz="2800" dirty="0">
                <a:solidFill>
                  <a:srgbClr val="000000"/>
                </a:solidFill>
                <a:latin typeface="Times" pitchFamily="1" charset="0"/>
              </a:rPr>
              <a:t> Models the  </a:t>
            </a:r>
            <a:r>
              <a:rPr lang="en-US" sz="2400" b="1" dirty="0">
                <a:solidFill>
                  <a:srgbClr val="C00000"/>
                </a:solidFill>
                <a:latin typeface="Textile" charset="0"/>
              </a:rPr>
              <a:t>kind-of/is-a</a:t>
            </a:r>
            <a:r>
              <a:rPr lang="en-US" sz="2400" dirty="0">
                <a:solidFill>
                  <a:srgbClr val="000000"/>
                </a:solidFill>
                <a:latin typeface="Textile" charset="0"/>
              </a:rPr>
              <a:t> </a:t>
            </a:r>
            <a:r>
              <a:rPr lang="en-US" sz="2800" dirty="0">
                <a:solidFill>
                  <a:srgbClr val="000000"/>
                </a:solidFill>
                <a:latin typeface="Times" pitchFamily="1" charset="0"/>
              </a:rPr>
              <a:t> relationship</a:t>
            </a:r>
          </a:p>
          <a:p>
            <a:pPr algn="l">
              <a:buFontTx/>
              <a:buChar char="•"/>
              <a:defRPr/>
            </a:pPr>
            <a:r>
              <a:rPr lang="en-US" sz="2800" dirty="0">
                <a:solidFill>
                  <a:srgbClr val="000000"/>
                </a:solidFill>
                <a:latin typeface="Times" pitchFamily="1" charset="0"/>
              </a:rPr>
              <a:t> Factors out common code </a:t>
            </a:r>
          </a:p>
          <a:p>
            <a:pPr algn="l">
              <a:buFontTx/>
              <a:buChar char="•"/>
              <a:defRPr/>
            </a:pPr>
            <a:r>
              <a:rPr lang="en-US" sz="2800" dirty="0">
                <a:solidFill>
                  <a:srgbClr val="000000"/>
                </a:solidFill>
                <a:latin typeface="Times" pitchFamily="1" charset="0"/>
              </a:rPr>
              <a:t> Function overriding allows old code 	to call new code</a:t>
            </a:r>
          </a:p>
          <a:p>
            <a:pPr algn="l">
              <a:defRPr/>
            </a:pPr>
            <a:endParaRPr lang="en-US" sz="2800" b="1" dirty="0">
              <a:solidFill>
                <a:srgbClr val="000000"/>
              </a:solidFill>
              <a:latin typeface="Times" pitchFamily="1" charset="0"/>
            </a:endParaRPr>
          </a:p>
          <a:p>
            <a:pPr algn="l">
              <a:defRPr/>
            </a:pPr>
            <a:r>
              <a:rPr lang="en-US" sz="2800" b="1" dirty="0">
                <a:solidFill>
                  <a:srgbClr val="000000"/>
                </a:solidFill>
                <a:latin typeface="Times" pitchFamily="1" charset="0"/>
              </a:rPr>
              <a:t>Keywords</a:t>
            </a:r>
            <a:endParaRPr lang="en-US" sz="2800" dirty="0">
              <a:solidFill>
                <a:srgbClr val="000000"/>
              </a:solidFill>
              <a:latin typeface="Times" pitchFamily="1" charset="0"/>
            </a:endParaRPr>
          </a:p>
          <a:p>
            <a:pPr algn="l">
              <a:buFontTx/>
              <a:buChar char="•"/>
              <a:defRPr/>
            </a:pPr>
            <a:r>
              <a:rPr lang="en-US" sz="2800" dirty="0">
                <a:solidFill>
                  <a:srgbClr val="000000"/>
                </a:solidFill>
                <a:latin typeface="Times" pitchFamily="1" charset="0"/>
              </a:rPr>
              <a:t> </a:t>
            </a:r>
            <a:r>
              <a:rPr lang="en-US" sz="2800" dirty="0">
                <a:solidFill>
                  <a:srgbClr val="800080"/>
                </a:solidFill>
                <a:latin typeface="Textile" charset="0"/>
              </a:rPr>
              <a:t>extends</a:t>
            </a:r>
            <a:r>
              <a:rPr lang="en-US" sz="2800" dirty="0">
                <a:solidFill>
                  <a:srgbClr val="000000"/>
                </a:solidFill>
                <a:latin typeface="Textile" charset="0"/>
              </a:rPr>
              <a:t>, </a:t>
            </a:r>
            <a:r>
              <a:rPr lang="en-US" sz="2800" dirty="0">
                <a:solidFill>
                  <a:srgbClr val="800080"/>
                </a:solidFill>
                <a:latin typeface="Textile" charset="0"/>
              </a:rPr>
              <a:t>super, protected </a:t>
            </a:r>
            <a:endParaRPr lang="en-US" sz="2800" dirty="0">
              <a:solidFill>
                <a:srgbClr val="6C5BE9">
                  <a:lumMod val="75000"/>
                </a:srgbClr>
              </a:solidFill>
              <a:latin typeface="Times" pitchFamily="1" charset="0"/>
            </a:endParaRPr>
          </a:p>
        </p:txBody>
      </p:sp>
      <p:sp>
        <p:nvSpPr>
          <p:cNvPr id="8197" name="Oval 9"/>
          <p:cNvSpPr>
            <a:spLocks noChangeArrowheads="1"/>
          </p:cNvSpPr>
          <p:nvPr/>
        </p:nvSpPr>
        <p:spPr bwMode="auto">
          <a:xfrm>
            <a:off x="768350" y="3494088"/>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2400" smtClean="0">
                <a:solidFill>
                  <a:srgbClr val="000000"/>
                </a:solidFill>
                <a:latin typeface="Times" pitchFamily="1" charset="0"/>
              </a:rPr>
              <a:t>Maze</a:t>
            </a:r>
          </a:p>
        </p:txBody>
      </p:sp>
      <p:sp>
        <p:nvSpPr>
          <p:cNvPr id="8198" name="Oval 10"/>
          <p:cNvSpPr>
            <a:spLocks noChangeArrowheads="1"/>
          </p:cNvSpPr>
          <p:nvPr/>
        </p:nvSpPr>
        <p:spPr bwMode="auto">
          <a:xfrm>
            <a:off x="808038" y="178752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2400" smtClean="0">
                <a:solidFill>
                  <a:srgbClr val="000000"/>
                </a:solidFill>
                <a:latin typeface="Times" pitchFamily="1" charset="0"/>
              </a:rPr>
              <a:t>Object</a:t>
            </a:r>
          </a:p>
        </p:txBody>
      </p:sp>
      <p:sp>
        <p:nvSpPr>
          <p:cNvPr id="8199" name="Oval 11"/>
          <p:cNvSpPr>
            <a:spLocks noChangeArrowheads="1"/>
          </p:cNvSpPr>
          <p:nvPr/>
        </p:nvSpPr>
        <p:spPr bwMode="auto">
          <a:xfrm>
            <a:off x="769938" y="52101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2400" smtClean="0">
                <a:solidFill>
                  <a:srgbClr val="000000"/>
                </a:solidFill>
                <a:latin typeface="Times" pitchFamily="1" charset="0"/>
              </a:rPr>
              <a:t>SpamMaze</a:t>
            </a:r>
          </a:p>
        </p:txBody>
      </p:sp>
      <p:sp>
        <p:nvSpPr>
          <p:cNvPr id="8200" name="Line 12"/>
          <p:cNvSpPr>
            <a:spLocks noChangeShapeType="1"/>
          </p:cNvSpPr>
          <p:nvPr/>
        </p:nvSpPr>
        <p:spPr bwMode="auto">
          <a:xfrm>
            <a:off x="1646238" y="2620963"/>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8201" name="Line 13"/>
          <p:cNvSpPr>
            <a:spLocks noChangeShapeType="1"/>
          </p:cNvSpPr>
          <p:nvPr/>
        </p:nvSpPr>
        <p:spPr bwMode="auto">
          <a:xfrm>
            <a:off x="1647825" y="4329113"/>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8202" name="Text Box 14"/>
          <p:cNvSpPr txBox="1">
            <a:spLocks noChangeArrowheads="1"/>
          </p:cNvSpPr>
          <p:nvPr/>
        </p:nvSpPr>
        <p:spPr bwMode="auto">
          <a:xfrm>
            <a:off x="236538" y="1489075"/>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400" smtClean="0">
                <a:solidFill>
                  <a:srgbClr val="000000"/>
                </a:solidFill>
                <a:latin typeface="Sand" charset="0"/>
              </a:rPr>
              <a:t>Base classes</a:t>
            </a:r>
          </a:p>
        </p:txBody>
      </p:sp>
      <p:sp>
        <p:nvSpPr>
          <p:cNvPr id="8203" name="Text Box 15"/>
          <p:cNvSpPr txBox="1">
            <a:spLocks noChangeArrowheads="1"/>
          </p:cNvSpPr>
          <p:nvPr/>
        </p:nvSpPr>
        <p:spPr bwMode="auto">
          <a:xfrm>
            <a:off x="166688" y="597535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400" smtClean="0">
                <a:solidFill>
                  <a:srgbClr val="000000"/>
                </a:solidFill>
                <a:latin typeface="Sand" charset="0"/>
              </a:rPr>
              <a:t>Derived classes</a:t>
            </a:r>
          </a:p>
        </p:txBody>
      </p:sp>
      <p:sp>
        <p:nvSpPr>
          <p:cNvPr id="8204" name="Rectangle 17"/>
          <p:cNvSpPr>
            <a:spLocks noChangeArrowheads="1"/>
          </p:cNvSpPr>
          <p:nvPr/>
        </p:nvSpPr>
        <p:spPr bwMode="auto">
          <a:xfrm>
            <a:off x="2813050" y="1447800"/>
            <a:ext cx="1254125" cy="57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8205" name="Rectangle 18"/>
          <p:cNvSpPr>
            <a:spLocks noChangeArrowheads="1"/>
          </p:cNvSpPr>
          <p:nvPr/>
        </p:nvSpPr>
        <p:spPr bwMode="auto">
          <a:xfrm>
            <a:off x="2838450" y="5113338"/>
            <a:ext cx="1952625" cy="57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Tree>
    <p:extLst>
      <p:ext uri="{BB962C8B-B14F-4D97-AF65-F5344CB8AC3E}">
        <p14:creationId xmlns:p14="http://schemas.microsoft.com/office/powerpoint/2010/main" val="14578564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a:spLocks noChangeArrowheads="1"/>
          </p:cNvSpPr>
          <p:nvPr/>
        </p:nvSpPr>
        <p:spPr bwMode="auto">
          <a:xfrm>
            <a:off x="263525" y="273050"/>
            <a:ext cx="8575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3600" smtClean="0">
                <a:solidFill>
                  <a:srgbClr val="000000"/>
                </a:solidFill>
                <a:latin typeface="Cambria" pitchFamily="18" charset="0"/>
              </a:rPr>
              <a:t>Running via </a:t>
            </a:r>
            <a:r>
              <a:rPr lang="en-US" altLang="en-US" sz="3600" i="1" smtClean="0">
                <a:solidFill>
                  <a:srgbClr val="000000"/>
                </a:solidFill>
                <a:latin typeface="Cambria" pitchFamily="18" charset="0"/>
              </a:rPr>
              <a:t>Appletviewer</a:t>
            </a:r>
            <a:endParaRPr lang="en-US" altLang="en-US" sz="3600" smtClean="0">
              <a:solidFill>
                <a:srgbClr val="000000"/>
              </a:solidFill>
              <a:latin typeface="Cambria" pitchFamily="18" charset="0"/>
            </a:endParaRPr>
          </a:p>
        </p:txBody>
      </p:sp>
      <p:pic>
        <p:nvPicPr>
          <p:cNvPr id="32771" name="Picture 6" descr="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3163888" cy="403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2" name="Text Box 7"/>
          <p:cNvSpPr txBox="1">
            <a:spLocks noChangeArrowheads="1"/>
          </p:cNvSpPr>
          <p:nvPr/>
        </p:nvSpPr>
        <p:spPr bwMode="auto">
          <a:xfrm>
            <a:off x="838200" y="5681663"/>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smtClean="0">
                <a:solidFill>
                  <a:srgbClr val="000000"/>
                </a:solidFill>
                <a:latin typeface="Cambria" pitchFamily="18" charset="0"/>
              </a:rPr>
              <a:t>Spampede.html file</a:t>
            </a:r>
          </a:p>
        </p:txBody>
      </p:sp>
      <p:sp>
        <p:nvSpPr>
          <p:cNvPr id="32773" name="Text Box 8"/>
          <p:cNvSpPr txBox="1">
            <a:spLocks noChangeArrowheads="1"/>
          </p:cNvSpPr>
          <p:nvPr/>
        </p:nvSpPr>
        <p:spPr bwMode="auto">
          <a:xfrm>
            <a:off x="168275" y="6437313"/>
            <a:ext cx="190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200" smtClean="0">
                <a:solidFill>
                  <a:srgbClr val="000000"/>
                </a:solidFill>
                <a:latin typeface="Arial" charset="0"/>
              </a:rPr>
              <a:t>view source…</a:t>
            </a:r>
          </a:p>
        </p:txBody>
      </p:sp>
      <p:sp>
        <p:nvSpPr>
          <p:cNvPr id="32774" name="Text Box 7"/>
          <p:cNvSpPr txBox="1">
            <a:spLocks noChangeArrowheads="1"/>
          </p:cNvSpPr>
          <p:nvPr/>
        </p:nvSpPr>
        <p:spPr bwMode="auto">
          <a:xfrm>
            <a:off x="5181600" y="5681663"/>
            <a:ext cx="2438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smtClean="0">
                <a:solidFill>
                  <a:srgbClr val="000000"/>
                </a:solidFill>
                <a:latin typeface="Cambria" pitchFamily="18" charset="0"/>
              </a:rPr>
              <a:t>Running it with appletviewer</a:t>
            </a:r>
          </a:p>
        </p:txBody>
      </p:sp>
      <p:sp>
        <p:nvSpPr>
          <p:cNvPr id="32775" name="TextBox 1"/>
          <p:cNvSpPr txBox="1">
            <a:spLocks noChangeArrowheads="1"/>
          </p:cNvSpPr>
          <p:nvPr/>
        </p:nvSpPr>
        <p:spPr bwMode="auto">
          <a:xfrm>
            <a:off x="4191000" y="3581400"/>
            <a:ext cx="41687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2100" smtClean="0">
                <a:solidFill>
                  <a:srgbClr val="000000"/>
                </a:solidFill>
                <a:latin typeface="Calibri" pitchFamily="34" charset="0"/>
                <a:ea typeface="Calibri" pitchFamily="34" charset="0"/>
                <a:cs typeface="Calibri" pitchFamily="34" charset="0"/>
              </a:rPr>
              <a:t>2)  </a:t>
            </a:r>
            <a:r>
              <a:rPr lang="en-US" altLang="en-US" sz="2100" b="1" smtClean="0">
                <a:solidFill>
                  <a:srgbClr val="C00000"/>
                </a:solidFill>
                <a:latin typeface="Courier New" pitchFamily="1" charset="0"/>
                <a:cs typeface="Courier New" pitchFamily="1" charset="0"/>
              </a:rPr>
              <a:t>cd</a:t>
            </a:r>
            <a:r>
              <a:rPr lang="en-US" altLang="en-US" sz="2100" smtClean="0">
                <a:solidFill>
                  <a:srgbClr val="000000"/>
                </a:solidFill>
                <a:latin typeface="Calibri" pitchFamily="34" charset="0"/>
                <a:ea typeface="Calibri" pitchFamily="34" charset="0"/>
                <a:cs typeface="Calibri" pitchFamily="34" charset="0"/>
              </a:rPr>
              <a:t>  to your code's directory</a:t>
            </a:r>
          </a:p>
        </p:txBody>
      </p:sp>
      <p:sp>
        <p:nvSpPr>
          <p:cNvPr id="32776" name="TextBox 20"/>
          <p:cNvSpPr txBox="1">
            <a:spLocks noChangeArrowheads="1"/>
          </p:cNvSpPr>
          <p:nvPr/>
        </p:nvSpPr>
        <p:spPr bwMode="auto">
          <a:xfrm>
            <a:off x="4191000" y="1524000"/>
            <a:ext cx="41687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2100" smtClean="0">
                <a:solidFill>
                  <a:srgbClr val="000000"/>
                </a:solidFill>
                <a:latin typeface="Calibri" pitchFamily="34" charset="0"/>
                <a:ea typeface="Calibri" pitchFamily="34" charset="0"/>
                <a:cs typeface="Calibri" pitchFamily="34" charset="0"/>
              </a:rPr>
              <a:t>0) Add appletviewer to your path</a:t>
            </a:r>
          </a:p>
        </p:txBody>
      </p:sp>
      <p:sp>
        <p:nvSpPr>
          <p:cNvPr id="32777" name="Rectangle 2"/>
          <p:cNvSpPr>
            <a:spLocks noChangeArrowheads="1"/>
          </p:cNvSpPr>
          <p:nvPr/>
        </p:nvSpPr>
        <p:spPr bwMode="auto">
          <a:xfrm>
            <a:off x="4964113" y="1997075"/>
            <a:ext cx="3178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500" smtClean="0">
                <a:solidFill>
                  <a:srgbClr val="000000"/>
                </a:solidFill>
                <a:latin typeface="Calibri" pitchFamily="34" charset="0"/>
                <a:ea typeface="Calibri" pitchFamily="34" charset="0"/>
                <a:cs typeface="Calibri" pitchFamily="34" charset="0"/>
              </a:rPr>
              <a:t>C:\Program Files\Java\jdk1.7.0_04\bin</a:t>
            </a:r>
          </a:p>
        </p:txBody>
      </p:sp>
      <p:sp>
        <p:nvSpPr>
          <p:cNvPr id="32778" name="Rectangle 22"/>
          <p:cNvSpPr>
            <a:spLocks noChangeArrowheads="1"/>
          </p:cNvSpPr>
          <p:nvPr/>
        </p:nvSpPr>
        <p:spPr bwMode="auto">
          <a:xfrm>
            <a:off x="4800600" y="2268538"/>
            <a:ext cx="365918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500" smtClean="0">
                <a:solidFill>
                  <a:srgbClr val="000000"/>
                </a:solidFill>
                <a:latin typeface="Calibri" pitchFamily="34" charset="0"/>
                <a:ea typeface="Calibri" pitchFamily="34" charset="0"/>
                <a:cs typeface="Calibri" pitchFamily="34" charset="0"/>
              </a:rPr>
              <a:t>(needed for windows only – see assignment)</a:t>
            </a:r>
          </a:p>
        </p:txBody>
      </p:sp>
      <p:sp>
        <p:nvSpPr>
          <p:cNvPr id="32779" name="TextBox 23"/>
          <p:cNvSpPr txBox="1">
            <a:spLocks noChangeArrowheads="1"/>
          </p:cNvSpPr>
          <p:nvPr/>
        </p:nvSpPr>
        <p:spPr bwMode="auto">
          <a:xfrm>
            <a:off x="4213225" y="4918075"/>
            <a:ext cx="47783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2100" smtClean="0">
                <a:solidFill>
                  <a:srgbClr val="000000"/>
                </a:solidFill>
                <a:latin typeface="Calibri" pitchFamily="34" charset="0"/>
                <a:ea typeface="Calibri" pitchFamily="34" charset="0"/>
                <a:cs typeface="Calibri" pitchFamily="34" charset="0"/>
              </a:rPr>
              <a:t>3)  </a:t>
            </a:r>
            <a:r>
              <a:rPr lang="en-US" altLang="en-US" sz="2100" b="1" smtClean="0">
                <a:solidFill>
                  <a:srgbClr val="C00000"/>
                </a:solidFill>
                <a:latin typeface="Courier New" pitchFamily="1" charset="0"/>
                <a:cs typeface="Courier New" pitchFamily="1" charset="0"/>
              </a:rPr>
              <a:t>appletviewer Spampede.html</a:t>
            </a:r>
            <a:endParaRPr lang="en-US" altLang="en-US" sz="2100" smtClean="0">
              <a:solidFill>
                <a:srgbClr val="000000"/>
              </a:solidFill>
              <a:latin typeface="Calibri" pitchFamily="34" charset="0"/>
              <a:ea typeface="Calibri" pitchFamily="34" charset="0"/>
              <a:cs typeface="Calibri" pitchFamily="34" charset="0"/>
            </a:endParaRPr>
          </a:p>
        </p:txBody>
      </p:sp>
      <p:sp>
        <p:nvSpPr>
          <p:cNvPr id="32780" name="Rectangle 24"/>
          <p:cNvSpPr>
            <a:spLocks noChangeArrowheads="1"/>
          </p:cNvSpPr>
          <p:nvPr/>
        </p:nvSpPr>
        <p:spPr bwMode="auto">
          <a:xfrm>
            <a:off x="4972050" y="3911600"/>
            <a:ext cx="1289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1500" smtClean="0">
                <a:solidFill>
                  <a:srgbClr val="000000"/>
                </a:solidFill>
                <a:latin typeface="Calibri" pitchFamily="34" charset="0"/>
                <a:ea typeface="Calibri" pitchFamily="34" charset="0"/>
                <a:cs typeface="Calibri" pitchFamily="34" charset="0"/>
              </a:rPr>
              <a:t>cd Desktop</a:t>
            </a:r>
          </a:p>
          <a:p>
            <a:pPr algn="l"/>
            <a:r>
              <a:rPr lang="en-US" altLang="en-US" sz="1500" smtClean="0">
                <a:solidFill>
                  <a:srgbClr val="000000"/>
                </a:solidFill>
                <a:latin typeface="Calibri" pitchFamily="34" charset="0"/>
                <a:ea typeface="Calibri" pitchFamily="34" charset="0"/>
                <a:cs typeface="Calibri" pitchFamily="34" charset="0"/>
              </a:rPr>
              <a:t>cd week9files </a:t>
            </a:r>
          </a:p>
        </p:txBody>
      </p:sp>
      <p:sp>
        <p:nvSpPr>
          <p:cNvPr id="32781" name="TextBox 25"/>
          <p:cNvSpPr txBox="1">
            <a:spLocks noChangeArrowheads="1"/>
          </p:cNvSpPr>
          <p:nvPr/>
        </p:nvSpPr>
        <p:spPr bwMode="auto">
          <a:xfrm>
            <a:off x="4191000" y="2895600"/>
            <a:ext cx="41687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lgn="l"/>
            <a:r>
              <a:rPr lang="en-US" altLang="en-US" sz="2100" smtClean="0">
                <a:solidFill>
                  <a:srgbClr val="000000"/>
                </a:solidFill>
                <a:latin typeface="Calibri" pitchFamily="34" charset="0"/>
                <a:ea typeface="Calibri" pitchFamily="34" charset="0"/>
                <a:cs typeface="Calibri" pitchFamily="34" charset="0"/>
              </a:rPr>
              <a:t>1)  Open terminal </a:t>
            </a:r>
            <a:r>
              <a:rPr lang="en-US" altLang="en-US" sz="1500" smtClean="0">
                <a:solidFill>
                  <a:srgbClr val="000000"/>
                </a:solidFill>
                <a:latin typeface="Calibri" pitchFamily="34" charset="0"/>
                <a:ea typeface="Calibri" pitchFamily="34" charset="0"/>
                <a:cs typeface="Calibri" pitchFamily="34" charset="0"/>
              </a:rPr>
              <a:t>(on Windows: </a:t>
            </a:r>
            <a:r>
              <a:rPr lang="en-US" altLang="en-US" sz="1500" b="1" smtClean="0">
                <a:solidFill>
                  <a:srgbClr val="000000"/>
                </a:solidFill>
                <a:latin typeface="Courier New" pitchFamily="1" charset="0"/>
                <a:cs typeface="Courier New" pitchFamily="1" charset="0"/>
              </a:rPr>
              <a:t>cmd</a:t>
            </a:r>
            <a:r>
              <a:rPr lang="en-US" altLang="en-US" sz="1500" smtClean="0">
                <a:solidFill>
                  <a:srgbClr val="000000"/>
                </a:solidFill>
                <a:latin typeface="Calibri" pitchFamily="34" charset="0"/>
                <a:ea typeface="Calibri" pitchFamily="34" charset="0"/>
                <a:cs typeface="Calibri" pitchFamily="34" charset="0"/>
              </a:rPr>
              <a:t>)</a:t>
            </a:r>
          </a:p>
        </p:txBody>
      </p:sp>
    </p:spTree>
    <p:extLst>
      <p:ext uri="{BB962C8B-B14F-4D97-AF65-F5344CB8AC3E}">
        <p14:creationId xmlns:p14="http://schemas.microsoft.com/office/powerpoint/2010/main" val="40175192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6" name="Picture 14"/>
          <p:cNvPicPr>
            <a:picLocks noChangeAspect="1" noChangeArrowheads="1"/>
          </p:cNvPicPr>
          <p:nvPr/>
        </p:nvPicPr>
        <p:blipFill rotWithShape="1">
          <a:blip r:embed="rId17"/>
          <a:srcRect l="7086" t="3462" r="33810" b="20616"/>
          <a:stretch/>
        </p:blipFill>
        <p:spPr bwMode="auto">
          <a:xfrm>
            <a:off x="304800" y="798513"/>
            <a:ext cx="7010400" cy="591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5059" name="Text Box 5"/>
          <p:cNvSpPr txBox="1">
            <a:spLocks noChangeArrowheads="1"/>
          </p:cNvSpPr>
          <p:nvPr/>
        </p:nvSpPr>
        <p:spPr bwMode="auto">
          <a:xfrm>
            <a:off x="676275" y="87313"/>
            <a:ext cx="7781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latin typeface="Cambria" pitchFamily="18" charset="0"/>
              </a:rPr>
              <a:t>Inheritance opinions…</a:t>
            </a:r>
          </a:p>
        </p:txBody>
      </p:sp>
      <p:grpSp>
        <p:nvGrpSpPr>
          <p:cNvPr id="45060" name="Group 47"/>
          <p:cNvGrpSpPr>
            <a:grpSpLocks/>
          </p:cNvGrpSpPr>
          <p:nvPr>
            <p:custDataLst>
              <p:tags r:id="rId1"/>
            </p:custDataLst>
          </p:nvPr>
        </p:nvGrpSpPr>
        <p:grpSpPr bwMode="auto">
          <a:xfrm>
            <a:off x="8564370" y="3139537"/>
            <a:ext cx="369888" cy="417513"/>
            <a:chOff x="2928" y="1051"/>
            <a:chExt cx="840" cy="957"/>
          </a:xfrm>
        </p:grpSpPr>
        <p:sp>
          <p:nvSpPr>
            <p:cNvPr id="45062" name="Freeform 48"/>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5063" name="Oval 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64" name="Oval 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65" name="Oval 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66" name="Oval 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67" name="Oval 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68" name="Oval 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69" name="Oval 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70" name="AutoShape 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71" name="Freeform 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5072" name="Freeform 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5073" name="Freeform 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5074" name="Freeform 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45061" name="Text Box 61"/>
          <p:cNvSpPr txBox="1">
            <a:spLocks noChangeArrowheads="1"/>
          </p:cNvSpPr>
          <p:nvPr/>
        </p:nvSpPr>
        <p:spPr bwMode="auto">
          <a:xfrm>
            <a:off x="7436866" y="2101128"/>
            <a:ext cx="14065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171450" indent="-171450">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z="1100" dirty="0" smtClean="0">
                <a:latin typeface="Calibri" pitchFamily="34" charset="0"/>
              </a:rPr>
              <a:t>Java's libraries use it extensively…</a:t>
            </a:r>
          </a:p>
          <a:p>
            <a:pPr algn="l">
              <a:buFontTx/>
              <a:buChar char="•"/>
            </a:pPr>
            <a:r>
              <a:rPr lang="en-US" altLang="en-US" sz="1100" dirty="0" smtClean="0">
                <a:latin typeface="Calibri" pitchFamily="34" charset="0"/>
              </a:rPr>
              <a:t>It incites passions </a:t>
            </a:r>
          </a:p>
          <a:p>
            <a:pPr algn="l">
              <a:buFontTx/>
              <a:buChar char="•"/>
            </a:pPr>
            <a:r>
              <a:rPr lang="en-US" altLang="en-US" sz="1100" dirty="0" smtClean="0">
                <a:latin typeface="Calibri" pitchFamily="34" charset="0"/>
              </a:rPr>
              <a:t>At least worth </a:t>
            </a:r>
            <a:r>
              <a:rPr lang="en-US" altLang="en-US" sz="1100" b="1" u="sng" dirty="0" smtClean="0">
                <a:solidFill>
                  <a:srgbClr val="C00000"/>
                </a:solidFill>
                <a:latin typeface="Calibri" pitchFamily="34" charset="0"/>
              </a:rPr>
              <a:t>knowing about</a:t>
            </a:r>
            <a:r>
              <a:rPr lang="en-US" altLang="en-US" sz="1100" dirty="0" smtClean="0">
                <a:latin typeface="Calibri" pitchFamily="34" charset="0"/>
              </a:rPr>
              <a:t>…</a:t>
            </a:r>
          </a:p>
        </p:txBody>
      </p:sp>
      <p:sp>
        <p:nvSpPr>
          <p:cNvPr id="2" name="TextBox 1"/>
          <p:cNvSpPr txBox="1"/>
          <p:nvPr/>
        </p:nvSpPr>
        <p:spPr>
          <a:xfrm rot="20874565">
            <a:off x="7010958" y="4662317"/>
            <a:ext cx="1171227" cy="584775"/>
          </a:xfrm>
          <a:prstGeom prst="rect">
            <a:avLst/>
          </a:prstGeom>
          <a:solidFill>
            <a:schemeClr val="bg1"/>
          </a:solidFill>
        </p:spPr>
        <p:txBody>
          <a:bodyPr wrap="square" rtlCol="0">
            <a:spAutoFit/>
          </a:bodyPr>
          <a:lstStyle/>
          <a:p>
            <a:r>
              <a:rPr lang="en-US" dirty="0" smtClean="0"/>
              <a:t>perhaps </a:t>
            </a:r>
            <a:r>
              <a:rPr lang="en-US" b="1" u="sng" dirty="0" smtClean="0"/>
              <a:t>mis</a:t>
            </a:r>
            <a:r>
              <a:rPr lang="en-US" dirty="0" smtClean="0"/>
              <a:t>used!</a:t>
            </a:r>
            <a:endParaRPr lang="en-US" dirty="0"/>
          </a:p>
        </p:txBody>
      </p:sp>
      <p:sp>
        <p:nvSpPr>
          <p:cNvPr id="3" name="TextBox 2"/>
          <p:cNvSpPr txBox="1"/>
          <p:nvPr/>
        </p:nvSpPr>
        <p:spPr>
          <a:xfrm>
            <a:off x="90311" y="2164976"/>
            <a:ext cx="5937956" cy="646331"/>
          </a:xfrm>
          <a:prstGeom prst="rect">
            <a:avLst/>
          </a:prstGeom>
          <a:solidFill>
            <a:schemeClr val="bg1"/>
          </a:solidFill>
          <a:ln>
            <a:solidFill>
              <a:schemeClr val="tx1"/>
            </a:solidFill>
          </a:ln>
        </p:spPr>
        <p:txBody>
          <a:bodyPr wrap="square" rtlCol="0">
            <a:spAutoFit/>
          </a:bodyPr>
          <a:lstStyle/>
          <a:p>
            <a:pPr algn="l"/>
            <a:r>
              <a:rPr lang="en-US" sz="3600" dirty="0" smtClean="0">
                <a:latin typeface="Calibri" panose="020F0502020204030204" pitchFamily="34" charset="0"/>
              </a:rPr>
              <a:t>Giraffe "is an" Animal?</a:t>
            </a:r>
            <a:endParaRPr lang="en-US" sz="3600" dirty="0">
              <a:latin typeface="Calibri" panose="020F0502020204030204" pitchFamily="34" charset="0"/>
            </a:endParaRPr>
          </a:p>
        </p:txBody>
      </p:sp>
      <p:sp>
        <p:nvSpPr>
          <p:cNvPr id="21" name="TextBox 20"/>
          <p:cNvSpPr txBox="1"/>
          <p:nvPr/>
        </p:nvSpPr>
        <p:spPr>
          <a:xfrm>
            <a:off x="90311" y="5263545"/>
            <a:ext cx="3522133" cy="461665"/>
          </a:xfrm>
          <a:prstGeom prst="rect">
            <a:avLst/>
          </a:prstGeom>
          <a:solidFill>
            <a:schemeClr val="bg1">
              <a:lumMod val="95000"/>
            </a:schemeClr>
          </a:solidFill>
          <a:ln>
            <a:noFill/>
          </a:ln>
        </p:spPr>
        <p:txBody>
          <a:bodyPr wrap="square" rtlCol="0">
            <a:spAutoFit/>
          </a:bodyPr>
          <a:lstStyle/>
          <a:p>
            <a:pPr algn="l"/>
            <a:r>
              <a:rPr lang="en-US" sz="2400" dirty="0" smtClean="0">
                <a:latin typeface="Calibri" panose="020F0502020204030204" pitchFamily="34" charset="0"/>
              </a:rPr>
              <a:t>Wheel well "is a" Seat!?!</a:t>
            </a:r>
            <a:endParaRPr lang="en-US" sz="2400" dirty="0">
              <a:latin typeface="Calibri" panose="020F0502020204030204" pitchFamily="34" charset="0"/>
            </a:endParaRPr>
          </a:p>
        </p:txBody>
      </p:sp>
      <p:sp>
        <p:nvSpPr>
          <p:cNvPr id="22" name="TextBox 21"/>
          <p:cNvSpPr txBox="1"/>
          <p:nvPr/>
        </p:nvSpPr>
        <p:spPr>
          <a:xfrm>
            <a:off x="90311" y="3193975"/>
            <a:ext cx="5937956" cy="646331"/>
          </a:xfrm>
          <a:prstGeom prst="rect">
            <a:avLst/>
          </a:prstGeom>
          <a:solidFill>
            <a:schemeClr val="bg1"/>
          </a:solidFill>
          <a:ln>
            <a:solidFill>
              <a:schemeClr val="tx1"/>
            </a:solidFill>
          </a:ln>
        </p:spPr>
        <p:txBody>
          <a:bodyPr wrap="square" rtlCol="0">
            <a:spAutoFit/>
          </a:bodyPr>
          <a:lstStyle/>
          <a:p>
            <a:pPr algn="l"/>
            <a:r>
              <a:rPr lang="en-US" sz="3600" dirty="0" smtClean="0">
                <a:latin typeface="Calibri" panose="020F0502020204030204" pitchFamily="34" charset="0"/>
              </a:rPr>
              <a:t>Application "is a" Window? </a:t>
            </a:r>
            <a:endParaRPr lang="en-US" sz="3600" dirty="0">
              <a:latin typeface="Calibri" panose="020F0502020204030204" pitchFamily="34" charset="0"/>
            </a:endParaRPr>
          </a:p>
        </p:txBody>
      </p:sp>
      <p:sp>
        <p:nvSpPr>
          <p:cNvPr id="23" name="TextBox 22"/>
          <p:cNvSpPr txBox="1"/>
          <p:nvPr/>
        </p:nvSpPr>
        <p:spPr>
          <a:xfrm>
            <a:off x="90311" y="4222975"/>
            <a:ext cx="5937956" cy="646331"/>
          </a:xfrm>
          <a:prstGeom prst="rect">
            <a:avLst/>
          </a:prstGeom>
          <a:solidFill>
            <a:schemeClr val="bg1"/>
          </a:solidFill>
          <a:ln>
            <a:solidFill>
              <a:schemeClr val="tx1"/>
            </a:solidFill>
          </a:ln>
        </p:spPr>
        <p:txBody>
          <a:bodyPr wrap="square" rtlCol="0">
            <a:spAutoFit/>
          </a:bodyPr>
          <a:lstStyle/>
          <a:p>
            <a:pPr algn="l"/>
            <a:r>
              <a:rPr lang="en-US" sz="3600" dirty="0" smtClean="0">
                <a:latin typeface="Calibri" panose="020F0502020204030204" pitchFamily="34" charset="0"/>
              </a:rPr>
              <a:t>GUI "is a" Window? </a:t>
            </a:r>
            <a:endParaRPr lang="en-US" sz="3600" dirty="0">
              <a:latin typeface="Calibri" panose="020F0502020204030204" pitchFamily="34" charset="0"/>
            </a:endParaRPr>
          </a:p>
        </p:txBody>
      </p:sp>
      <mc:AlternateContent xmlns:mc="http://schemas.openxmlformats.org/markup-compatibility/2006">
        <mc:Choice xmlns:p14="http://schemas.microsoft.com/office/powerpoint/2010/main" Requires="p14">
          <p:contentPart p14:bwMode="auto" r:id="rId18">
            <p14:nvContentPartPr>
              <p14:cNvPr id="4" name="Ink 3"/>
              <p14:cNvContentPartPr/>
              <p14:nvPr/>
            </p14:nvContentPartPr>
            <p14:xfrm>
              <a:off x="114480" y="2428920"/>
              <a:ext cx="5553360" cy="3419640"/>
            </p14:xfrm>
          </p:contentPart>
        </mc:Choice>
        <mc:Fallback>
          <p:pic>
            <p:nvPicPr>
              <p:cNvPr id="4" name="Ink 3"/>
              <p:cNvPicPr/>
              <p:nvPr/>
            </p:nvPicPr>
            <p:blipFill>
              <a:blip r:embed="rId19"/>
              <a:stretch>
                <a:fillRect/>
              </a:stretch>
            </p:blipFill>
            <p:spPr>
              <a:xfrm>
                <a:off x="105120" y="2419560"/>
                <a:ext cx="5572080" cy="3438360"/>
              </a:xfrm>
              <a:prstGeom prst="rect">
                <a:avLst/>
              </a:prstGeom>
            </p:spPr>
          </p:pic>
        </mc:Fallback>
      </mc:AlternateContent>
    </p:spTree>
    <p:extLst>
      <p:ext uri="{BB962C8B-B14F-4D97-AF65-F5344CB8AC3E}">
        <p14:creationId xmlns:p14="http://schemas.microsoft.com/office/powerpoint/2010/main" val="7286117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bwMode="auto">
          <a:xfrm rot="8853420">
            <a:off x="2233720" y="5751972"/>
            <a:ext cx="358725" cy="469939"/>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34" name="Down Arrow 33"/>
          <p:cNvSpPr/>
          <p:nvPr/>
        </p:nvSpPr>
        <p:spPr bwMode="auto">
          <a:xfrm rot="12704074">
            <a:off x="860022" y="5701787"/>
            <a:ext cx="321840" cy="523796"/>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46082" name="Rectangle 1"/>
          <p:cNvSpPr>
            <a:spLocks noChangeArrowheads="1"/>
          </p:cNvSpPr>
          <p:nvPr/>
        </p:nvSpPr>
        <p:spPr bwMode="auto">
          <a:xfrm>
            <a:off x="187678" y="179557"/>
            <a:ext cx="18344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500" dirty="0" smtClean="0">
                <a:solidFill>
                  <a:srgbClr val="000000"/>
                </a:solidFill>
                <a:latin typeface="Cambria" pitchFamily="18" charset="0"/>
              </a:rPr>
              <a:t>inheritance gives top-level access to all capabilities </a:t>
            </a:r>
          </a:p>
        </p:txBody>
      </p:sp>
      <p:sp>
        <p:nvSpPr>
          <p:cNvPr id="46083" name="Rectangle 19"/>
          <p:cNvSpPr>
            <a:spLocks noChangeArrowheads="1"/>
          </p:cNvSpPr>
          <p:nvPr/>
        </p:nvSpPr>
        <p:spPr bwMode="auto">
          <a:xfrm>
            <a:off x="609600" y="1219200"/>
            <a:ext cx="807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2100" dirty="0" smtClean="0">
                <a:solidFill>
                  <a:srgbClr val="000000"/>
                </a:solidFill>
                <a:latin typeface="Cambria" pitchFamily="18" charset="0"/>
              </a:rPr>
              <a:t>Which of these relationships is </a:t>
            </a:r>
            <a:r>
              <a:rPr lang="en-US" altLang="en-US" sz="2100" b="1" i="1" dirty="0" smtClean="0">
                <a:solidFill>
                  <a:srgbClr val="000000"/>
                </a:solidFill>
                <a:latin typeface="Cambria" pitchFamily="18" charset="0"/>
              </a:rPr>
              <a:t>well-modeled  </a:t>
            </a:r>
            <a:r>
              <a:rPr lang="en-US" altLang="en-US" sz="2100" dirty="0" smtClean="0">
                <a:solidFill>
                  <a:srgbClr val="000000"/>
                </a:solidFill>
                <a:latin typeface="Cambria" pitchFamily="18" charset="0"/>
              </a:rPr>
              <a:t>by inheritance?</a:t>
            </a:r>
          </a:p>
        </p:txBody>
      </p:sp>
      <p:sp>
        <p:nvSpPr>
          <p:cNvPr id="46084" name="Text Box 5"/>
          <p:cNvSpPr txBox="1">
            <a:spLocks noChangeArrowheads="1"/>
          </p:cNvSpPr>
          <p:nvPr/>
        </p:nvSpPr>
        <p:spPr bwMode="auto">
          <a:xfrm>
            <a:off x="1549448" y="279872"/>
            <a:ext cx="554191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200" dirty="0" smtClean="0">
                <a:solidFill>
                  <a:srgbClr val="000000"/>
                </a:solidFill>
                <a:latin typeface="Cambria" pitchFamily="18" charset="0"/>
              </a:rPr>
              <a:t>Inheritance </a:t>
            </a:r>
            <a:r>
              <a:rPr lang="en-US" altLang="en-US" sz="3200" i="1" dirty="0" smtClean="0">
                <a:solidFill>
                  <a:srgbClr val="000000"/>
                </a:solidFill>
                <a:latin typeface="Cambria" pitchFamily="18" charset="0"/>
              </a:rPr>
              <a:t>intuition</a:t>
            </a:r>
            <a:r>
              <a:rPr lang="en-US" altLang="en-US" sz="3200" dirty="0" smtClean="0">
                <a:solidFill>
                  <a:srgbClr val="000000"/>
                </a:solidFill>
                <a:latin typeface="Cambria" pitchFamily="18" charset="0"/>
              </a:rPr>
              <a:t>…</a:t>
            </a:r>
          </a:p>
        </p:txBody>
      </p:sp>
      <p:sp>
        <p:nvSpPr>
          <p:cNvPr id="22" name="Rectangle 21"/>
          <p:cNvSpPr/>
          <p:nvPr/>
        </p:nvSpPr>
        <p:spPr>
          <a:xfrm>
            <a:off x="3657600" y="3835400"/>
            <a:ext cx="5105400" cy="414338"/>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a:t>
            </a:r>
            <a:r>
              <a:rPr lang="en-US" sz="2100" b="1" dirty="0" smtClean="0">
                <a:solidFill>
                  <a:srgbClr val="000000"/>
                </a:solidFill>
                <a:latin typeface="Courier New" pitchFamily="49" charset="0"/>
                <a:ea typeface="MS PGothic" pitchFamily="34" charset="-128"/>
                <a:cs typeface="Courier New" pitchFamily="49" charset="0"/>
              </a:rPr>
              <a:t>Heap </a:t>
            </a:r>
            <a:r>
              <a:rPr lang="en-US" sz="2100" b="1" dirty="0">
                <a:solidFill>
                  <a:srgbClr val="000000"/>
                </a:solidFill>
                <a:latin typeface="Courier New" pitchFamily="49" charset="0"/>
                <a:ea typeface="MS PGothic" pitchFamily="34" charset="-128"/>
                <a:cs typeface="Courier New" pitchFamily="49" charset="0"/>
              </a:rPr>
              <a:t>extends </a:t>
            </a:r>
            <a:r>
              <a:rPr lang="en-US" sz="2100" b="1" dirty="0" smtClean="0">
                <a:solidFill>
                  <a:srgbClr val="000000"/>
                </a:solidFill>
                <a:latin typeface="Courier New" pitchFamily="49" charset="0"/>
                <a:ea typeface="MS PGothic" pitchFamily="34" charset="-128"/>
                <a:cs typeface="Courier New" pitchFamily="49" charset="0"/>
              </a:rPr>
              <a:t>List</a:t>
            </a:r>
            <a:endParaRPr lang="en-US" sz="2100" b="1" dirty="0">
              <a:solidFill>
                <a:srgbClr val="000000"/>
              </a:solidFill>
              <a:latin typeface="Courier New" pitchFamily="49" charset="0"/>
              <a:ea typeface="MS PGothic" pitchFamily="34" charset="-128"/>
              <a:cs typeface="Courier New" pitchFamily="49" charset="0"/>
            </a:endParaRPr>
          </a:p>
        </p:txBody>
      </p:sp>
      <p:sp>
        <p:nvSpPr>
          <p:cNvPr id="23" name="Rectangle 22"/>
          <p:cNvSpPr/>
          <p:nvPr/>
        </p:nvSpPr>
        <p:spPr>
          <a:xfrm>
            <a:off x="3657600" y="4452938"/>
            <a:ext cx="5105400" cy="415925"/>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a:t>
            </a:r>
            <a:r>
              <a:rPr lang="en-US" sz="2100" b="1" dirty="0" smtClean="0">
                <a:solidFill>
                  <a:srgbClr val="000000"/>
                </a:solidFill>
                <a:latin typeface="Courier New" pitchFamily="49" charset="0"/>
                <a:ea typeface="MS PGothic" pitchFamily="34" charset="-128"/>
                <a:cs typeface="Courier New" pitchFamily="49" charset="0"/>
              </a:rPr>
              <a:t>NFA </a:t>
            </a:r>
            <a:r>
              <a:rPr lang="en-US" sz="2100" b="1" dirty="0">
                <a:solidFill>
                  <a:srgbClr val="000000"/>
                </a:solidFill>
                <a:latin typeface="Courier New" pitchFamily="49" charset="0"/>
                <a:ea typeface="MS PGothic" pitchFamily="34" charset="-128"/>
                <a:cs typeface="Courier New" pitchFamily="49" charset="0"/>
              </a:rPr>
              <a:t>extends </a:t>
            </a:r>
            <a:r>
              <a:rPr lang="en-US" sz="2100" b="1" dirty="0" smtClean="0">
                <a:solidFill>
                  <a:srgbClr val="000000"/>
                </a:solidFill>
                <a:latin typeface="Courier New" pitchFamily="49" charset="0"/>
                <a:ea typeface="MS PGothic" pitchFamily="34" charset="-128"/>
                <a:cs typeface="Courier New" pitchFamily="49" charset="0"/>
              </a:rPr>
              <a:t>DFA</a:t>
            </a:r>
            <a:endParaRPr lang="en-US" sz="2100" b="1" dirty="0">
              <a:solidFill>
                <a:srgbClr val="000000"/>
              </a:solidFill>
              <a:latin typeface="Courier New" pitchFamily="49" charset="0"/>
              <a:ea typeface="MS PGothic" pitchFamily="34" charset="-128"/>
              <a:cs typeface="Courier New" pitchFamily="49" charset="0"/>
            </a:endParaRPr>
          </a:p>
        </p:txBody>
      </p:sp>
      <p:sp>
        <p:nvSpPr>
          <p:cNvPr id="24" name="Rectangle 23"/>
          <p:cNvSpPr/>
          <p:nvPr/>
        </p:nvSpPr>
        <p:spPr>
          <a:xfrm>
            <a:off x="3657600" y="3217863"/>
            <a:ext cx="5105400" cy="414337"/>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Square extends Rectangle</a:t>
            </a:r>
          </a:p>
        </p:txBody>
      </p:sp>
      <p:sp>
        <p:nvSpPr>
          <p:cNvPr id="25" name="Rectangle 24"/>
          <p:cNvSpPr/>
          <p:nvPr/>
        </p:nvSpPr>
        <p:spPr>
          <a:xfrm>
            <a:off x="3657600" y="2598738"/>
            <a:ext cx="5105400" cy="415925"/>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Rectangle extends Shape</a:t>
            </a:r>
          </a:p>
        </p:txBody>
      </p:sp>
      <p:sp>
        <p:nvSpPr>
          <p:cNvPr id="26" name="Rectangle 25"/>
          <p:cNvSpPr/>
          <p:nvPr/>
        </p:nvSpPr>
        <p:spPr>
          <a:xfrm>
            <a:off x="3657600" y="1981200"/>
            <a:ext cx="5105400" cy="415925"/>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Car extends Engine</a:t>
            </a:r>
          </a:p>
        </p:txBody>
      </p:sp>
      <p:sp>
        <p:nvSpPr>
          <p:cNvPr id="28" name="Rectangle 27"/>
          <p:cNvSpPr/>
          <p:nvPr/>
        </p:nvSpPr>
        <p:spPr>
          <a:xfrm>
            <a:off x="3657600" y="5070475"/>
            <a:ext cx="5105400" cy="415925"/>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a:t>
            </a:r>
            <a:r>
              <a:rPr lang="en-US" sz="2100" b="1" dirty="0" err="1">
                <a:solidFill>
                  <a:srgbClr val="000000"/>
                </a:solidFill>
                <a:latin typeface="Courier New" pitchFamily="49" charset="0"/>
                <a:ea typeface="MS PGothic" pitchFamily="34" charset="-128"/>
                <a:cs typeface="Courier New" pitchFamily="49" charset="0"/>
              </a:rPr>
              <a:t>Mudder</a:t>
            </a:r>
            <a:r>
              <a:rPr lang="en-US" sz="2100" b="1" dirty="0">
                <a:solidFill>
                  <a:srgbClr val="000000"/>
                </a:solidFill>
                <a:latin typeface="Courier New" pitchFamily="49" charset="0"/>
                <a:ea typeface="MS PGothic" pitchFamily="34" charset="-128"/>
                <a:cs typeface="Courier New" pitchFamily="49" charset="0"/>
              </a:rPr>
              <a:t> extends Person</a:t>
            </a:r>
          </a:p>
        </p:txBody>
      </p:sp>
      <p:sp>
        <p:nvSpPr>
          <p:cNvPr id="3" name="Rectangle 2"/>
          <p:cNvSpPr/>
          <p:nvPr/>
        </p:nvSpPr>
        <p:spPr>
          <a:xfrm>
            <a:off x="152400" y="5867400"/>
            <a:ext cx="1600200" cy="784225"/>
          </a:xfrm>
          <a:prstGeom prst="rect">
            <a:avLst/>
          </a:prstGeom>
        </p:spPr>
        <p:txBody>
          <a:bodyPr>
            <a:spAutoFit/>
          </a:bodyPr>
          <a:lstStyle/>
          <a:p>
            <a:pPr>
              <a:defRPr/>
            </a:pPr>
            <a:r>
              <a:rPr lang="en-US" sz="1500" b="1" i="1" dirty="0">
                <a:solidFill>
                  <a:srgbClr val="000000"/>
                </a:solidFill>
                <a:latin typeface="Cambria" pitchFamily="18" charset="0"/>
                <a:ea typeface="MS PGothic" pitchFamily="34" charset="-128"/>
              </a:rPr>
              <a:t>Good use of inheritance?   </a:t>
            </a:r>
            <a:r>
              <a:rPr lang="en-US" sz="1500" b="1" dirty="0">
                <a:solidFill>
                  <a:srgbClr val="1F0B61">
                    <a:lumMod val="60000"/>
                    <a:lumOff val="40000"/>
                  </a:srgbClr>
                </a:solidFill>
                <a:latin typeface="Cambria" pitchFamily="18" charset="0"/>
                <a:ea typeface="MS PGothic" pitchFamily="34" charset="-128"/>
              </a:rPr>
              <a:t>use a consonant</a:t>
            </a:r>
            <a:endParaRPr lang="en-US" sz="1500" b="1" dirty="0">
              <a:solidFill>
                <a:srgbClr val="1F0B61">
                  <a:lumMod val="60000"/>
                  <a:lumOff val="40000"/>
                </a:srgbClr>
              </a:solidFill>
              <a:latin typeface="Times New Roman" pitchFamily="18" charset="0"/>
              <a:ea typeface="MS PGothic" pitchFamily="34" charset="-128"/>
            </a:endParaRPr>
          </a:p>
        </p:txBody>
      </p:sp>
      <p:sp>
        <p:nvSpPr>
          <p:cNvPr id="45" name="Rectangle 44"/>
          <p:cNvSpPr/>
          <p:nvPr/>
        </p:nvSpPr>
        <p:spPr>
          <a:xfrm>
            <a:off x="1752600" y="5867400"/>
            <a:ext cx="1600200" cy="784225"/>
          </a:xfrm>
          <a:prstGeom prst="rect">
            <a:avLst/>
          </a:prstGeom>
        </p:spPr>
        <p:txBody>
          <a:bodyPr>
            <a:spAutoFit/>
          </a:bodyPr>
          <a:lstStyle/>
          <a:p>
            <a:pPr>
              <a:defRPr/>
            </a:pPr>
            <a:r>
              <a:rPr lang="en-US" sz="1500" b="1" i="1" dirty="0">
                <a:solidFill>
                  <a:srgbClr val="000000"/>
                </a:solidFill>
                <a:latin typeface="Cambria" pitchFamily="18" charset="0"/>
                <a:ea typeface="MS PGothic" pitchFamily="34" charset="-128"/>
              </a:rPr>
              <a:t>Poor use of inheritance?   </a:t>
            </a:r>
            <a:r>
              <a:rPr lang="en-US" sz="1500" b="1" dirty="0">
                <a:solidFill>
                  <a:srgbClr val="1F0B61">
                    <a:lumMod val="60000"/>
                    <a:lumOff val="40000"/>
                  </a:srgbClr>
                </a:solidFill>
                <a:latin typeface="Cambria" pitchFamily="18" charset="0"/>
                <a:ea typeface="MS PGothic" pitchFamily="34" charset="-128"/>
              </a:rPr>
              <a:t>use a vowel</a:t>
            </a:r>
            <a:endParaRPr lang="en-US" sz="1500" b="1" dirty="0">
              <a:solidFill>
                <a:srgbClr val="1F0B61">
                  <a:lumMod val="60000"/>
                  <a:lumOff val="40000"/>
                </a:srgbClr>
              </a:solidFill>
              <a:latin typeface="Times New Roman" pitchFamily="18" charset="0"/>
              <a:ea typeface="MS PGothic" pitchFamily="34" charset="-128"/>
            </a:endParaRPr>
          </a:p>
        </p:txBody>
      </p:sp>
      <p:grpSp>
        <p:nvGrpSpPr>
          <p:cNvPr id="46093" name="Group 47"/>
          <p:cNvGrpSpPr>
            <a:grpSpLocks/>
          </p:cNvGrpSpPr>
          <p:nvPr>
            <p:custDataLst>
              <p:tags r:id="rId1"/>
            </p:custDataLst>
          </p:nvPr>
        </p:nvGrpSpPr>
        <p:grpSpPr bwMode="auto">
          <a:xfrm>
            <a:off x="4506913" y="6218238"/>
            <a:ext cx="369887" cy="417512"/>
            <a:chOff x="2928" y="1051"/>
            <a:chExt cx="840" cy="957"/>
          </a:xfrm>
        </p:grpSpPr>
        <p:sp>
          <p:nvSpPr>
            <p:cNvPr id="46099" name="Freeform 48"/>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6100" name="Oval 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1" name="Oval 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2" name="Oval 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3" name="Oval 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4" name="Oval 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5" name="Oval 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6" name="Oval 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7" name="AutoShape 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8" name="Freeform 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6109" name="Freeform 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6110" name="Freeform 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6111" name="Freeform 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46094" name="Text Box 61"/>
          <p:cNvSpPr txBox="1">
            <a:spLocks noChangeArrowheads="1"/>
          </p:cNvSpPr>
          <p:nvPr/>
        </p:nvSpPr>
        <p:spPr bwMode="auto">
          <a:xfrm>
            <a:off x="3429000" y="5867400"/>
            <a:ext cx="1219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100" smtClean="0">
                <a:solidFill>
                  <a:srgbClr val="009200"/>
                </a:solidFill>
                <a:latin typeface="Calibri" pitchFamily="34" charset="0"/>
              </a:rPr>
              <a:t>What word could these examples spell?</a:t>
            </a:r>
          </a:p>
        </p:txBody>
      </p:sp>
      <p:sp>
        <p:nvSpPr>
          <p:cNvPr id="46095" name="Rectangle 1"/>
          <p:cNvSpPr>
            <a:spLocks noChangeArrowheads="1"/>
          </p:cNvSpPr>
          <p:nvPr/>
        </p:nvSpPr>
        <p:spPr bwMode="auto">
          <a:xfrm>
            <a:off x="5410200" y="6180138"/>
            <a:ext cx="3514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smtClean="0">
                <a:solidFill>
                  <a:srgbClr val="000000"/>
                </a:solidFill>
                <a:latin typeface="Calibri" pitchFamily="34" charset="0"/>
              </a:rPr>
              <a:t>Name(s): _____________________</a:t>
            </a:r>
          </a:p>
        </p:txBody>
      </p:sp>
      <p:sp>
        <p:nvSpPr>
          <p:cNvPr id="32" name="Rectangle 1"/>
          <p:cNvSpPr>
            <a:spLocks noChangeArrowheads="1"/>
          </p:cNvSpPr>
          <p:nvPr/>
        </p:nvSpPr>
        <p:spPr bwMode="auto">
          <a:xfrm>
            <a:off x="6510956" y="179557"/>
            <a:ext cx="249757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500" dirty="0" smtClean="0">
                <a:solidFill>
                  <a:srgbClr val="000000"/>
                </a:solidFill>
                <a:latin typeface="Cambria" pitchFamily="18" charset="0"/>
              </a:rPr>
              <a:t>inheritance models the "kind-of" or "is-a" relationship.</a:t>
            </a:r>
          </a:p>
        </p:txBody>
      </p:sp>
      <mc:AlternateContent xmlns:mc="http://schemas.openxmlformats.org/markup-compatibility/2006">
        <mc:Choice xmlns:p14="http://schemas.microsoft.com/office/powerpoint/2010/main" Requires="p14">
          <p:contentPart p14:bwMode="auto" r:id="rId17">
            <p14:nvContentPartPr>
              <p14:cNvPr id="2" name="Ink 1"/>
              <p14:cNvContentPartPr/>
              <p14:nvPr/>
            </p14:nvContentPartPr>
            <p14:xfrm>
              <a:off x="228600" y="181080"/>
              <a:ext cx="8573040" cy="5438880"/>
            </p14:xfrm>
          </p:contentPart>
        </mc:Choice>
        <mc:Fallback>
          <p:pic>
            <p:nvPicPr>
              <p:cNvPr id="2" name="Ink 1"/>
              <p:cNvPicPr/>
              <p:nvPr/>
            </p:nvPicPr>
            <p:blipFill>
              <a:blip r:embed="rId18"/>
              <a:stretch>
                <a:fillRect/>
              </a:stretch>
            </p:blipFill>
            <p:spPr>
              <a:xfrm>
                <a:off x="219240" y="171720"/>
                <a:ext cx="8591760" cy="5457600"/>
              </a:xfrm>
              <a:prstGeom prst="rect">
                <a:avLst/>
              </a:prstGeom>
            </p:spPr>
          </p:pic>
        </mc:Fallback>
      </mc:AlternateContent>
    </p:spTree>
    <p:extLst>
      <p:ext uri="{BB962C8B-B14F-4D97-AF65-F5344CB8AC3E}">
        <p14:creationId xmlns:p14="http://schemas.microsoft.com/office/powerpoint/2010/main" val="20003784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bwMode="auto">
          <a:xfrm rot="8853420">
            <a:off x="2233720" y="5751972"/>
            <a:ext cx="358725" cy="469939"/>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34" name="Down Arrow 33"/>
          <p:cNvSpPr/>
          <p:nvPr/>
        </p:nvSpPr>
        <p:spPr bwMode="auto">
          <a:xfrm rot="12704074">
            <a:off x="860022" y="5701787"/>
            <a:ext cx="321840" cy="523796"/>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46082" name="Rectangle 1"/>
          <p:cNvSpPr>
            <a:spLocks noChangeArrowheads="1"/>
          </p:cNvSpPr>
          <p:nvPr/>
        </p:nvSpPr>
        <p:spPr bwMode="auto">
          <a:xfrm>
            <a:off x="187678" y="179557"/>
            <a:ext cx="18344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500" dirty="0" smtClean="0">
                <a:solidFill>
                  <a:srgbClr val="000000"/>
                </a:solidFill>
                <a:latin typeface="Cambria" pitchFamily="18" charset="0"/>
              </a:rPr>
              <a:t>inheritance gives top-level access to all capabilities </a:t>
            </a:r>
          </a:p>
        </p:txBody>
      </p:sp>
      <p:sp>
        <p:nvSpPr>
          <p:cNvPr id="46083" name="Rectangle 19"/>
          <p:cNvSpPr>
            <a:spLocks noChangeArrowheads="1"/>
          </p:cNvSpPr>
          <p:nvPr/>
        </p:nvSpPr>
        <p:spPr bwMode="auto">
          <a:xfrm>
            <a:off x="609600" y="1219200"/>
            <a:ext cx="807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2100" dirty="0" smtClean="0">
                <a:solidFill>
                  <a:srgbClr val="000000"/>
                </a:solidFill>
                <a:latin typeface="Cambria" pitchFamily="18" charset="0"/>
              </a:rPr>
              <a:t>Which of these relationships is </a:t>
            </a:r>
            <a:r>
              <a:rPr lang="en-US" altLang="en-US" sz="2100" b="1" i="1" dirty="0" smtClean="0">
                <a:solidFill>
                  <a:srgbClr val="000000"/>
                </a:solidFill>
                <a:latin typeface="Cambria" pitchFamily="18" charset="0"/>
              </a:rPr>
              <a:t>well-modeled</a:t>
            </a:r>
            <a:r>
              <a:rPr lang="en-US" altLang="en-US" sz="2100" dirty="0" smtClean="0">
                <a:solidFill>
                  <a:srgbClr val="000000"/>
                </a:solidFill>
                <a:latin typeface="Cambria" pitchFamily="18" charset="0"/>
              </a:rPr>
              <a:t> by inheritance?</a:t>
            </a:r>
          </a:p>
        </p:txBody>
      </p:sp>
      <p:sp>
        <p:nvSpPr>
          <p:cNvPr id="46084" name="Text Box 5"/>
          <p:cNvSpPr txBox="1">
            <a:spLocks noChangeArrowheads="1"/>
          </p:cNvSpPr>
          <p:nvPr/>
        </p:nvSpPr>
        <p:spPr bwMode="auto">
          <a:xfrm>
            <a:off x="1549448" y="279872"/>
            <a:ext cx="554191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200" dirty="0" smtClean="0">
                <a:solidFill>
                  <a:srgbClr val="000000"/>
                </a:solidFill>
                <a:latin typeface="Cambria" pitchFamily="18" charset="0"/>
              </a:rPr>
              <a:t>Inheritance </a:t>
            </a:r>
            <a:r>
              <a:rPr lang="en-US" altLang="en-US" sz="3200" i="1" dirty="0" smtClean="0">
                <a:solidFill>
                  <a:srgbClr val="000000"/>
                </a:solidFill>
                <a:latin typeface="Cambria" pitchFamily="18" charset="0"/>
              </a:rPr>
              <a:t>intuition</a:t>
            </a:r>
            <a:r>
              <a:rPr lang="en-US" altLang="en-US" sz="3200" dirty="0" smtClean="0">
                <a:solidFill>
                  <a:srgbClr val="000000"/>
                </a:solidFill>
                <a:latin typeface="Cambria" pitchFamily="18" charset="0"/>
              </a:rPr>
              <a:t>…</a:t>
            </a:r>
          </a:p>
        </p:txBody>
      </p:sp>
      <p:sp>
        <p:nvSpPr>
          <p:cNvPr id="22" name="Rectangle 21"/>
          <p:cNvSpPr/>
          <p:nvPr/>
        </p:nvSpPr>
        <p:spPr>
          <a:xfrm>
            <a:off x="3657600" y="3835400"/>
            <a:ext cx="5105400" cy="414338"/>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a:t>
            </a:r>
            <a:r>
              <a:rPr lang="en-US" sz="2100" b="1" dirty="0" smtClean="0">
                <a:solidFill>
                  <a:srgbClr val="000000"/>
                </a:solidFill>
                <a:latin typeface="Courier New" pitchFamily="49" charset="0"/>
                <a:ea typeface="MS PGothic" pitchFamily="34" charset="-128"/>
                <a:cs typeface="Courier New" pitchFamily="49" charset="0"/>
              </a:rPr>
              <a:t>Heap </a:t>
            </a:r>
            <a:r>
              <a:rPr lang="en-US" sz="2100" b="1" dirty="0">
                <a:solidFill>
                  <a:srgbClr val="000000"/>
                </a:solidFill>
                <a:latin typeface="Courier New" pitchFamily="49" charset="0"/>
                <a:ea typeface="MS PGothic" pitchFamily="34" charset="-128"/>
                <a:cs typeface="Courier New" pitchFamily="49" charset="0"/>
              </a:rPr>
              <a:t>extends </a:t>
            </a:r>
            <a:r>
              <a:rPr lang="en-US" sz="2100" b="1" dirty="0" smtClean="0">
                <a:solidFill>
                  <a:srgbClr val="000000"/>
                </a:solidFill>
                <a:latin typeface="Courier New" pitchFamily="49" charset="0"/>
                <a:ea typeface="MS PGothic" pitchFamily="34" charset="-128"/>
                <a:cs typeface="Courier New" pitchFamily="49" charset="0"/>
              </a:rPr>
              <a:t>List</a:t>
            </a:r>
            <a:endParaRPr lang="en-US" sz="2100" b="1" dirty="0">
              <a:solidFill>
                <a:srgbClr val="000000"/>
              </a:solidFill>
              <a:latin typeface="Courier New" pitchFamily="49" charset="0"/>
              <a:ea typeface="MS PGothic" pitchFamily="34" charset="-128"/>
              <a:cs typeface="Courier New" pitchFamily="49" charset="0"/>
            </a:endParaRPr>
          </a:p>
        </p:txBody>
      </p:sp>
      <p:sp>
        <p:nvSpPr>
          <p:cNvPr id="23" name="Rectangle 22"/>
          <p:cNvSpPr/>
          <p:nvPr/>
        </p:nvSpPr>
        <p:spPr>
          <a:xfrm>
            <a:off x="3657600" y="4452938"/>
            <a:ext cx="5105400" cy="415925"/>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a:t>
            </a:r>
            <a:r>
              <a:rPr lang="en-US" sz="2100" b="1" dirty="0" smtClean="0">
                <a:solidFill>
                  <a:srgbClr val="000000"/>
                </a:solidFill>
                <a:latin typeface="Courier New" pitchFamily="49" charset="0"/>
                <a:ea typeface="MS PGothic" pitchFamily="34" charset="-128"/>
                <a:cs typeface="Courier New" pitchFamily="49" charset="0"/>
              </a:rPr>
              <a:t>NFA </a:t>
            </a:r>
            <a:r>
              <a:rPr lang="en-US" sz="2100" b="1" dirty="0">
                <a:solidFill>
                  <a:srgbClr val="000000"/>
                </a:solidFill>
                <a:latin typeface="Courier New" pitchFamily="49" charset="0"/>
                <a:ea typeface="MS PGothic" pitchFamily="34" charset="-128"/>
                <a:cs typeface="Courier New" pitchFamily="49" charset="0"/>
              </a:rPr>
              <a:t>extends </a:t>
            </a:r>
            <a:r>
              <a:rPr lang="en-US" sz="2100" b="1" dirty="0" smtClean="0">
                <a:solidFill>
                  <a:srgbClr val="000000"/>
                </a:solidFill>
                <a:latin typeface="Courier New" pitchFamily="49" charset="0"/>
                <a:ea typeface="MS PGothic" pitchFamily="34" charset="-128"/>
                <a:cs typeface="Courier New" pitchFamily="49" charset="0"/>
              </a:rPr>
              <a:t>DFA</a:t>
            </a:r>
            <a:endParaRPr lang="en-US" sz="2100" b="1" dirty="0">
              <a:solidFill>
                <a:srgbClr val="000000"/>
              </a:solidFill>
              <a:latin typeface="Courier New" pitchFamily="49" charset="0"/>
              <a:ea typeface="MS PGothic" pitchFamily="34" charset="-128"/>
              <a:cs typeface="Courier New" pitchFamily="49" charset="0"/>
            </a:endParaRPr>
          </a:p>
        </p:txBody>
      </p:sp>
      <p:sp>
        <p:nvSpPr>
          <p:cNvPr id="24" name="Rectangle 23"/>
          <p:cNvSpPr/>
          <p:nvPr/>
        </p:nvSpPr>
        <p:spPr>
          <a:xfrm>
            <a:off x="3657600" y="3217863"/>
            <a:ext cx="5105400" cy="414337"/>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Square extends Rectangle</a:t>
            </a:r>
          </a:p>
        </p:txBody>
      </p:sp>
      <p:sp>
        <p:nvSpPr>
          <p:cNvPr id="25" name="Rectangle 24"/>
          <p:cNvSpPr/>
          <p:nvPr/>
        </p:nvSpPr>
        <p:spPr>
          <a:xfrm>
            <a:off x="3657600" y="2598738"/>
            <a:ext cx="5105400" cy="415925"/>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Rectangle extends Shape</a:t>
            </a:r>
          </a:p>
        </p:txBody>
      </p:sp>
      <p:sp>
        <p:nvSpPr>
          <p:cNvPr id="26" name="Rectangle 25"/>
          <p:cNvSpPr/>
          <p:nvPr/>
        </p:nvSpPr>
        <p:spPr>
          <a:xfrm>
            <a:off x="3657600" y="1981200"/>
            <a:ext cx="5105400" cy="415925"/>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Car extends Engine</a:t>
            </a:r>
          </a:p>
        </p:txBody>
      </p:sp>
      <p:sp>
        <p:nvSpPr>
          <p:cNvPr id="28" name="Rectangle 27"/>
          <p:cNvSpPr/>
          <p:nvPr/>
        </p:nvSpPr>
        <p:spPr>
          <a:xfrm>
            <a:off x="3657600" y="5070475"/>
            <a:ext cx="5105400" cy="415925"/>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a:t>
            </a:r>
            <a:r>
              <a:rPr lang="en-US" sz="2100" b="1" dirty="0" err="1">
                <a:solidFill>
                  <a:srgbClr val="000000"/>
                </a:solidFill>
                <a:latin typeface="Courier New" pitchFamily="49" charset="0"/>
                <a:ea typeface="MS PGothic" pitchFamily="34" charset="-128"/>
                <a:cs typeface="Courier New" pitchFamily="49" charset="0"/>
              </a:rPr>
              <a:t>Mudder</a:t>
            </a:r>
            <a:r>
              <a:rPr lang="en-US" sz="2100" b="1" dirty="0">
                <a:solidFill>
                  <a:srgbClr val="000000"/>
                </a:solidFill>
                <a:latin typeface="Courier New" pitchFamily="49" charset="0"/>
                <a:ea typeface="MS PGothic" pitchFamily="34" charset="-128"/>
                <a:cs typeface="Courier New" pitchFamily="49" charset="0"/>
              </a:rPr>
              <a:t> extends Person</a:t>
            </a:r>
          </a:p>
        </p:txBody>
      </p:sp>
      <p:sp>
        <p:nvSpPr>
          <p:cNvPr id="3" name="Rectangle 2"/>
          <p:cNvSpPr/>
          <p:nvPr/>
        </p:nvSpPr>
        <p:spPr>
          <a:xfrm>
            <a:off x="152400" y="5867400"/>
            <a:ext cx="1600200" cy="784225"/>
          </a:xfrm>
          <a:prstGeom prst="rect">
            <a:avLst/>
          </a:prstGeom>
        </p:spPr>
        <p:txBody>
          <a:bodyPr>
            <a:spAutoFit/>
          </a:bodyPr>
          <a:lstStyle/>
          <a:p>
            <a:pPr>
              <a:defRPr/>
            </a:pPr>
            <a:r>
              <a:rPr lang="en-US" sz="1500" b="1" i="1" dirty="0">
                <a:solidFill>
                  <a:srgbClr val="000000"/>
                </a:solidFill>
                <a:latin typeface="Cambria" pitchFamily="18" charset="0"/>
                <a:ea typeface="MS PGothic" pitchFamily="34" charset="-128"/>
              </a:rPr>
              <a:t>Good use of inheritance?   </a:t>
            </a:r>
            <a:r>
              <a:rPr lang="en-US" sz="1500" b="1" dirty="0">
                <a:solidFill>
                  <a:srgbClr val="1F0B61">
                    <a:lumMod val="60000"/>
                    <a:lumOff val="40000"/>
                  </a:srgbClr>
                </a:solidFill>
                <a:latin typeface="Cambria" pitchFamily="18" charset="0"/>
                <a:ea typeface="MS PGothic" pitchFamily="34" charset="-128"/>
              </a:rPr>
              <a:t>use a consonant</a:t>
            </a:r>
            <a:endParaRPr lang="en-US" sz="1500" b="1" dirty="0">
              <a:solidFill>
                <a:srgbClr val="1F0B61">
                  <a:lumMod val="60000"/>
                  <a:lumOff val="40000"/>
                </a:srgbClr>
              </a:solidFill>
              <a:latin typeface="Times New Roman" pitchFamily="18" charset="0"/>
              <a:ea typeface="MS PGothic" pitchFamily="34" charset="-128"/>
            </a:endParaRPr>
          </a:p>
        </p:txBody>
      </p:sp>
      <p:sp>
        <p:nvSpPr>
          <p:cNvPr id="45" name="Rectangle 44"/>
          <p:cNvSpPr/>
          <p:nvPr/>
        </p:nvSpPr>
        <p:spPr>
          <a:xfrm>
            <a:off x="1752600" y="5867400"/>
            <a:ext cx="1600200" cy="784225"/>
          </a:xfrm>
          <a:prstGeom prst="rect">
            <a:avLst/>
          </a:prstGeom>
        </p:spPr>
        <p:txBody>
          <a:bodyPr>
            <a:spAutoFit/>
          </a:bodyPr>
          <a:lstStyle/>
          <a:p>
            <a:pPr>
              <a:defRPr/>
            </a:pPr>
            <a:r>
              <a:rPr lang="en-US" sz="1500" b="1" i="1" dirty="0">
                <a:solidFill>
                  <a:srgbClr val="000000"/>
                </a:solidFill>
                <a:latin typeface="Cambria" pitchFamily="18" charset="0"/>
                <a:ea typeface="MS PGothic" pitchFamily="34" charset="-128"/>
              </a:rPr>
              <a:t>Poor use of inheritance?   </a:t>
            </a:r>
            <a:r>
              <a:rPr lang="en-US" sz="1500" b="1" dirty="0">
                <a:solidFill>
                  <a:srgbClr val="1F0B61">
                    <a:lumMod val="60000"/>
                    <a:lumOff val="40000"/>
                  </a:srgbClr>
                </a:solidFill>
                <a:latin typeface="Cambria" pitchFamily="18" charset="0"/>
                <a:ea typeface="MS PGothic" pitchFamily="34" charset="-128"/>
              </a:rPr>
              <a:t>use a vowel</a:t>
            </a:r>
            <a:endParaRPr lang="en-US" sz="1500" b="1" dirty="0">
              <a:solidFill>
                <a:srgbClr val="1F0B61">
                  <a:lumMod val="60000"/>
                  <a:lumOff val="40000"/>
                </a:srgbClr>
              </a:solidFill>
              <a:latin typeface="Times New Roman" pitchFamily="18" charset="0"/>
              <a:ea typeface="MS PGothic" pitchFamily="34" charset="-128"/>
            </a:endParaRPr>
          </a:p>
        </p:txBody>
      </p:sp>
      <p:grpSp>
        <p:nvGrpSpPr>
          <p:cNvPr id="46093" name="Group 47"/>
          <p:cNvGrpSpPr>
            <a:grpSpLocks/>
          </p:cNvGrpSpPr>
          <p:nvPr>
            <p:custDataLst>
              <p:tags r:id="rId1"/>
            </p:custDataLst>
          </p:nvPr>
        </p:nvGrpSpPr>
        <p:grpSpPr bwMode="auto">
          <a:xfrm>
            <a:off x="4506913" y="6218238"/>
            <a:ext cx="369887" cy="417512"/>
            <a:chOff x="2928" y="1051"/>
            <a:chExt cx="840" cy="957"/>
          </a:xfrm>
        </p:grpSpPr>
        <p:sp>
          <p:nvSpPr>
            <p:cNvPr id="46099" name="Freeform 48"/>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6100" name="Oval 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1" name="Oval 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2" name="Oval 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3" name="Oval 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4" name="Oval 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5" name="Oval 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6" name="Oval 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7" name="AutoShape 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8" name="Freeform 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6109" name="Freeform 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6110" name="Freeform 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6111" name="Freeform 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46094" name="Text Box 61"/>
          <p:cNvSpPr txBox="1">
            <a:spLocks noChangeArrowheads="1"/>
          </p:cNvSpPr>
          <p:nvPr/>
        </p:nvSpPr>
        <p:spPr bwMode="auto">
          <a:xfrm>
            <a:off x="3429000" y="5867400"/>
            <a:ext cx="1219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100" smtClean="0">
                <a:solidFill>
                  <a:srgbClr val="009200"/>
                </a:solidFill>
                <a:latin typeface="Calibri" pitchFamily="34" charset="0"/>
              </a:rPr>
              <a:t>What word could these examples spell?</a:t>
            </a:r>
          </a:p>
        </p:txBody>
      </p:sp>
      <p:sp>
        <p:nvSpPr>
          <p:cNvPr id="46095" name="Rectangle 1"/>
          <p:cNvSpPr>
            <a:spLocks noChangeArrowheads="1"/>
          </p:cNvSpPr>
          <p:nvPr/>
        </p:nvSpPr>
        <p:spPr bwMode="auto">
          <a:xfrm>
            <a:off x="5410200" y="6180138"/>
            <a:ext cx="3514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smtClean="0">
                <a:solidFill>
                  <a:srgbClr val="000000"/>
                </a:solidFill>
                <a:latin typeface="Calibri" pitchFamily="34" charset="0"/>
              </a:rPr>
              <a:t>Name(s): _____________________</a:t>
            </a:r>
          </a:p>
        </p:txBody>
      </p:sp>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339480" y="1652040"/>
              <a:ext cx="8188560" cy="3920400"/>
            </p14:xfrm>
          </p:contentPart>
        </mc:Choice>
        <mc:Fallback xmlns="">
          <p:pic>
            <p:nvPicPr>
              <p:cNvPr id="2" name="Ink 1"/>
              <p:cNvPicPr/>
              <p:nvPr/>
            </p:nvPicPr>
            <p:blipFill>
              <a:blip r:embed="rId18"/>
              <a:stretch>
                <a:fillRect/>
              </a:stretch>
            </p:blipFill>
            <p:spPr>
              <a:xfrm>
                <a:off x="330120" y="1642680"/>
                <a:ext cx="8207280" cy="3939120"/>
              </a:xfrm>
              <a:prstGeom prst="rect">
                <a:avLst/>
              </a:prstGeom>
            </p:spPr>
          </p:pic>
        </mc:Fallback>
      </mc:AlternateContent>
      <p:sp>
        <p:nvSpPr>
          <p:cNvPr id="32" name="Rectangle 1"/>
          <p:cNvSpPr>
            <a:spLocks noChangeArrowheads="1"/>
          </p:cNvSpPr>
          <p:nvPr/>
        </p:nvSpPr>
        <p:spPr bwMode="auto">
          <a:xfrm>
            <a:off x="6510956" y="179557"/>
            <a:ext cx="249757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500" dirty="0" smtClean="0">
                <a:solidFill>
                  <a:srgbClr val="000000"/>
                </a:solidFill>
                <a:latin typeface="Cambria" pitchFamily="18" charset="0"/>
              </a:rPr>
              <a:t>inheritance models the "kind-of" or "is-a" relationship.</a:t>
            </a:r>
          </a:p>
        </p:txBody>
      </p:sp>
    </p:spTree>
    <p:extLst>
      <p:ext uri="{BB962C8B-B14F-4D97-AF65-F5344CB8AC3E}">
        <p14:creationId xmlns:p14="http://schemas.microsoft.com/office/powerpoint/2010/main" val="13378948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6"/>
          <p:cNvSpPr txBox="1">
            <a:spLocks noChangeArrowheads="1"/>
          </p:cNvSpPr>
          <p:nvPr/>
        </p:nvSpPr>
        <p:spPr bwMode="auto">
          <a:xfrm>
            <a:off x="397932" y="1625604"/>
            <a:ext cx="7696200" cy="461963"/>
          </a:xfrm>
          <a:prstGeom prst="rect">
            <a:avLst/>
          </a:prstGeom>
          <a:noFill/>
          <a:ln w="12700">
            <a:noFill/>
            <a:miter lim="800000"/>
            <a:headEnd/>
            <a:tailEnd/>
          </a:ln>
        </p:spPr>
        <p:txBody>
          <a:bodyPr>
            <a:spAutoFit/>
          </a:bodyPr>
          <a:lstStyle/>
          <a:p>
            <a:pPr algn="l">
              <a:defRPr/>
            </a:pPr>
            <a:r>
              <a:rPr lang="en-US" sz="2400" b="1" dirty="0">
                <a:solidFill>
                  <a:srgbClr val="000000"/>
                </a:solidFill>
                <a:latin typeface="Cambria" pitchFamily="18" charset="0"/>
              </a:rPr>
              <a:t>Goal:  </a:t>
            </a:r>
            <a:r>
              <a:rPr lang="en-US" sz="2400" dirty="0">
                <a:solidFill>
                  <a:srgbClr val="000000"/>
                </a:solidFill>
                <a:latin typeface="Cambria" pitchFamily="18" charset="0"/>
              </a:rPr>
              <a:t>create a useful &amp; </a:t>
            </a:r>
            <a:r>
              <a:rPr lang="en-US" sz="2400" b="1" i="1" dirty="0">
                <a:solidFill>
                  <a:srgbClr val="000000"/>
                </a:solidFill>
                <a:latin typeface="Cambria" pitchFamily="18" charset="0"/>
              </a:rPr>
              <a:t>representative</a:t>
            </a:r>
            <a:r>
              <a:rPr lang="en-US" sz="2400" dirty="0">
                <a:solidFill>
                  <a:srgbClr val="000000"/>
                </a:solidFill>
                <a:latin typeface="Cambria" pitchFamily="18" charset="0"/>
              </a:rPr>
              <a:t> data model</a:t>
            </a:r>
          </a:p>
        </p:txBody>
      </p:sp>
      <p:sp>
        <p:nvSpPr>
          <p:cNvPr id="21510" name="Rectangle 2"/>
          <p:cNvSpPr>
            <a:spLocks noChangeArrowheads="1"/>
          </p:cNvSpPr>
          <p:nvPr/>
        </p:nvSpPr>
        <p:spPr bwMode="auto">
          <a:xfrm>
            <a:off x="858308" y="6033555"/>
            <a:ext cx="7417857" cy="369888"/>
          </a:xfrm>
          <a:prstGeom prst="rect">
            <a:avLst/>
          </a:prstGeom>
          <a:solidFill>
            <a:srgbClr val="CEEAB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333FF"/>
                </a:solidFill>
                <a:latin typeface="Times New Roman" pitchFamily="18" charset="0"/>
                <a:ea typeface="MS PGothic" pitchFamily="34" charset="-128"/>
              </a:defRPr>
            </a:lvl1pPr>
            <a:lvl2pPr marL="742950" indent="-285750">
              <a:defRPr>
                <a:solidFill>
                  <a:srgbClr val="0333FF"/>
                </a:solidFill>
                <a:latin typeface="Times New Roman" pitchFamily="18" charset="0"/>
                <a:ea typeface="MS PGothic" pitchFamily="34" charset="-128"/>
              </a:defRPr>
            </a:lvl2pPr>
            <a:lvl3pPr marL="1143000" indent="-228600">
              <a:defRPr>
                <a:solidFill>
                  <a:srgbClr val="0333FF"/>
                </a:solidFill>
                <a:latin typeface="Times New Roman" pitchFamily="18" charset="0"/>
                <a:ea typeface="MS PGothic" pitchFamily="34" charset="-128"/>
              </a:defRPr>
            </a:lvl3pPr>
            <a:lvl4pPr marL="1600200" indent="-228600">
              <a:defRPr>
                <a:solidFill>
                  <a:srgbClr val="0333FF"/>
                </a:solidFill>
                <a:latin typeface="Times New Roman" pitchFamily="18" charset="0"/>
                <a:ea typeface="MS PGothic" pitchFamily="34" charset="-128"/>
              </a:defRPr>
            </a:lvl4pPr>
            <a:lvl5pPr marL="2057400" indent="-228600">
              <a:defRPr>
                <a:solidFill>
                  <a:srgbClr val="0333FF"/>
                </a:solidFill>
                <a:latin typeface="Times New Roman" pitchFamily="18" charset="0"/>
                <a:ea typeface="MS PGothic" pitchFamily="34" charset="-128"/>
              </a:defRPr>
            </a:lvl5pPr>
            <a:lvl6pPr marL="2514600" indent="-228600" algn="ctr" eaLnBrk="0" fontAlgn="base" hangingPunct="0">
              <a:spcBef>
                <a:spcPct val="50000"/>
              </a:spcBef>
              <a:spcAft>
                <a:spcPct val="0"/>
              </a:spcAft>
              <a:defRPr>
                <a:solidFill>
                  <a:srgbClr val="0333FF"/>
                </a:solidFill>
                <a:latin typeface="Times New Roman" pitchFamily="18" charset="0"/>
                <a:ea typeface="MS PGothic" pitchFamily="34" charset="-128"/>
              </a:defRPr>
            </a:lvl6pPr>
            <a:lvl7pPr marL="2971800" indent="-228600" algn="ctr" eaLnBrk="0" fontAlgn="base" hangingPunct="0">
              <a:spcBef>
                <a:spcPct val="50000"/>
              </a:spcBef>
              <a:spcAft>
                <a:spcPct val="0"/>
              </a:spcAft>
              <a:defRPr>
                <a:solidFill>
                  <a:srgbClr val="0333FF"/>
                </a:solidFill>
                <a:latin typeface="Times New Roman" pitchFamily="18" charset="0"/>
                <a:ea typeface="MS PGothic" pitchFamily="34" charset="-128"/>
              </a:defRPr>
            </a:lvl7pPr>
            <a:lvl8pPr marL="3429000" indent="-228600" algn="ctr" eaLnBrk="0" fontAlgn="base" hangingPunct="0">
              <a:spcBef>
                <a:spcPct val="50000"/>
              </a:spcBef>
              <a:spcAft>
                <a:spcPct val="0"/>
              </a:spcAft>
              <a:defRPr>
                <a:solidFill>
                  <a:srgbClr val="0333FF"/>
                </a:solidFill>
                <a:latin typeface="Times New Roman" pitchFamily="18" charset="0"/>
                <a:ea typeface="MS PGothic" pitchFamily="34" charset="-128"/>
              </a:defRPr>
            </a:lvl8pPr>
            <a:lvl9pPr marL="3886200" indent="-228600" algn="ctr" eaLnBrk="0" fontAlgn="base" hangingPunct="0">
              <a:spcBef>
                <a:spcPct val="50000"/>
              </a:spcBef>
              <a:spcAft>
                <a:spcPct val="0"/>
              </a:spcAft>
              <a:defRPr>
                <a:solidFill>
                  <a:srgbClr val="0333FF"/>
                </a:solidFill>
                <a:latin typeface="Times New Roman" pitchFamily="18" charset="0"/>
                <a:ea typeface="MS PGothic" pitchFamily="34" charset="-128"/>
              </a:defRPr>
            </a:lvl9pPr>
          </a:lstStyle>
          <a:p>
            <a:r>
              <a:rPr lang="en-US" altLang="en-US" sz="1800" dirty="0" smtClean="0">
                <a:solidFill>
                  <a:srgbClr val="000000"/>
                </a:solidFill>
                <a:latin typeface="Cambria" pitchFamily="18" charset="0"/>
              </a:rPr>
              <a:t>A derived class </a:t>
            </a:r>
            <a:r>
              <a:rPr lang="en-US" altLang="en-US" sz="1800" b="1" dirty="0" smtClean="0">
                <a:solidFill>
                  <a:srgbClr val="000000"/>
                </a:solidFill>
                <a:latin typeface="Courier New" pitchFamily="49" charset="0"/>
                <a:cs typeface="Courier New" pitchFamily="49" charset="0"/>
              </a:rPr>
              <a:t>extends</a:t>
            </a:r>
            <a:r>
              <a:rPr lang="en-US" altLang="en-US" sz="1800" dirty="0" smtClean="0">
                <a:solidFill>
                  <a:srgbClr val="000000"/>
                </a:solidFill>
                <a:latin typeface="Cambria" pitchFamily="18" charset="0"/>
              </a:rPr>
              <a:t> all of the capabilities of a base class… !</a:t>
            </a:r>
            <a:endParaRPr lang="en-US" altLang="en-US" sz="1800" dirty="0" smtClean="0"/>
          </a:p>
        </p:txBody>
      </p:sp>
      <p:pic>
        <p:nvPicPr>
          <p:cNvPr id="21511" name="Picture 8" descr="Screen shot 2012-11-19 at 8.25.48 AM.png"/>
          <p:cNvPicPr>
            <a:picLocks noChangeAspect="1"/>
          </p:cNvPicPr>
          <p:nvPr/>
        </p:nvPicPr>
        <p:blipFill rotWithShape="1">
          <a:blip r:embed="rId3">
            <a:extLst>
              <a:ext uri="{28A0092B-C50C-407E-A947-70E740481C1C}">
                <a14:useLocalDpi xmlns:a14="http://schemas.microsoft.com/office/drawing/2010/main" val="0"/>
              </a:ext>
            </a:extLst>
          </a:blip>
          <a:srcRect l="4968" t="44617" r="5623" b="21127"/>
          <a:stretch/>
        </p:blipFill>
        <p:spPr bwMode="auto">
          <a:xfrm>
            <a:off x="476425" y="2508955"/>
            <a:ext cx="8181624" cy="309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676275" y="365125"/>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400" i="1" dirty="0" smtClean="0">
                <a:solidFill>
                  <a:srgbClr val="000000"/>
                </a:solidFill>
                <a:latin typeface="Cambria" panose="02040503050406030204" pitchFamily="18" charset="0"/>
              </a:rPr>
              <a:t>Dangers of Inheritance…</a:t>
            </a: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8363160" y="2409840"/>
              <a:ext cx="209880" cy="714600"/>
            </p14:xfrm>
          </p:contentPart>
        </mc:Choice>
        <mc:Fallback>
          <p:pic>
            <p:nvPicPr>
              <p:cNvPr id="2" name="Ink 1"/>
              <p:cNvPicPr/>
              <p:nvPr/>
            </p:nvPicPr>
            <p:blipFill>
              <a:blip r:embed="rId5"/>
              <a:stretch>
                <a:fillRect/>
              </a:stretch>
            </p:blipFill>
            <p:spPr>
              <a:xfrm>
                <a:off x="8353800" y="2400480"/>
                <a:ext cx="228600" cy="733320"/>
              </a:xfrm>
              <a:prstGeom prst="rect">
                <a:avLst/>
              </a:prstGeom>
            </p:spPr>
          </p:pic>
        </mc:Fallback>
      </mc:AlternateContent>
    </p:spTree>
    <p:extLst>
      <p:ext uri="{BB962C8B-B14F-4D97-AF65-F5344CB8AC3E}">
        <p14:creationId xmlns:p14="http://schemas.microsoft.com/office/powerpoint/2010/main" val="2961882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858308" y="6033555"/>
            <a:ext cx="7417857" cy="369888"/>
          </a:xfrm>
          <a:prstGeom prst="rect">
            <a:avLst/>
          </a:prstGeom>
          <a:solidFill>
            <a:srgbClr val="CEEAB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333FF"/>
                </a:solidFill>
                <a:latin typeface="Times New Roman" pitchFamily="18" charset="0"/>
                <a:ea typeface="MS PGothic" pitchFamily="34" charset="-128"/>
              </a:defRPr>
            </a:lvl1pPr>
            <a:lvl2pPr marL="742950" indent="-285750">
              <a:defRPr>
                <a:solidFill>
                  <a:srgbClr val="0333FF"/>
                </a:solidFill>
                <a:latin typeface="Times New Roman" pitchFamily="18" charset="0"/>
                <a:ea typeface="MS PGothic" pitchFamily="34" charset="-128"/>
              </a:defRPr>
            </a:lvl2pPr>
            <a:lvl3pPr marL="1143000" indent="-228600">
              <a:defRPr>
                <a:solidFill>
                  <a:srgbClr val="0333FF"/>
                </a:solidFill>
                <a:latin typeface="Times New Roman" pitchFamily="18" charset="0"/>
                <a:ea typeface="MS PGothic" pitchFamily="34" charset="-128"/>
              </a:defRPr>
            </a:lvl3pPr>
            <a:lvl4pPr marL="1600200" indent="-228600">
              <a:defRPr>
                <a:solidFill>
                  <a:srgbClr val="0333FF"/>
                </a:solidFill>
                <a:latin typeface="Times New Roman" pitchFamily="18" charset="0"/>
                <a:ea typeface="MS PGothic" pitchFamily="34" charset="-128"/>
              </a:defRPr>
            </a:lvl4pPr>
            <a:lvl5pPr marL="2057400" indent="-228600">
              <a:defRPr>
                <a:solidFill>
                  <a:srgbClr val="0333FF"/>
                </a:solidFill>
                <a:latin typeface="Times New Roman" pitchFamily="18" charset="0"/>
                <a:ea typeface="MS PGothic" pitchFamily="34" charset="-128"/>
              </a:defRPr>
            </a:lvl5pPr>
            <a:lvl6pPr marL="2514600" indent="-228600" algn="ctr" eaLnBrk="0" fontAlgn="base" hangingPunct="0">
              <a:spcBef>
                <a:spcPct val="50000"/>
              </a:spcBef>
              <a:spcAft>
                <a:spcPct val="0"/>
              </a:spcAft>
              <a:defRPr>
                <a:solidFill>
                  <a:srgbClr val="0333FF"/>
                </a:solidFill>
                <a:latin typeface="Times New Roman" pitchFamily="18" charset="0"/>
                <a:ea typeface="MS PGothic" pitchFamily="34" charset="-128"/>
              </a:defRPr>
            </a:lvl6pPr>
            <a:lvl7pPr marL="2971800" indent="-228600" algn="ctr" eaLnBrk="0" fontAlgn="base" hangingPunct="0">
              <a:spcBef>
                <a:spcPct val="50000"/>
              </a:spcBef>
              <a:spcAft>
                <a:spcPct val="0"/>
              </a:spcAft>
              <a:defRPr>
                <a:solidFill>
                  <a:srgbClr val="0333FF"/>
                </a:solidFill>
                <a:latin typeface="Times New Roman" pitchFamily="18" charset="0"/>
                <a:ea typeface="MS PGothic" pitchFamily="34" charset="-128"/>
              </a:defRPr>
            </a:lvl7pPr>
            <a:lvl8pPr marL="3429000" indent="-228600" algn="ctr" eaLnBrk="0" fontAlgn="base" hangingPunct="0">
              <a:spcBef>
                <a:spcPct val="50000"/>
              </a:spcBef>
              <a:spcAft>
                <a:spcPct val="0"/>
              </a:spcAft>
              <a:defRPr>
                <a:solidFill>
                  <a:srgbClr val="0333FF"/>
                </a:solidFill>
                <a:latin typeface="Times New Roman" pitchFamily="18" charset="0"/>
                <a:ea typeface="MS PGothic" pitchFamily="34" charset="-128"/>
              </a:defRPr>
            </a:lvl8pPr>
            <a:lvl9pPr marL="3886200" indent="-228600" algn="ctr" eaLnBrk="0" fontAlgn="base" hangingPunct="0">
              <a:spcBef>
                <a:spcPct val="50000"/>
              </a:spcBef>
              <a:spcAft>
                <a:spcPct val="0"/>
              </a:spcAft>
              <a:defRPr>
                <a:solidFill>
                  <a:srgbClr val="0333FF"/>
                </a:solidFill>
                <a:latin typeface="Times New Roman" pitchFamily="18" charset="0"/>
                <a:ea typeface="MS PGothic" pitchFamily="34" charset="-128"/>
              </a:defRPr>
            </a:lvl9pPr>
          </a:lstStyle>
          <a:p>
            <a:r>
              <a:rPr lang="en-US" altLang="en-US" sz="1800" dirty="0" smtClean="0">
                <a:solidFill>
                  <a:srgbClr val="000000"/>
                </a:solidFill>
                <a:latin typeface="Cambria" pitchFamily="18" charset="0"/>
              </a:rPr>
              <a:t>A derived class </a:t>
            </a:r>
            <a:r>
              <a:rPr lang="en-US" altLang="en-US" sz="1800" b="1" dirty="0" smtClean="0">
                <a:solidFill>
                  <a:srgbClr val="000000"/>
                </a:solidFill>
                <a:latin typeface="Courier New" pitchFamily="49" charset="0"/>
                <a:cs typeface="Courier New" pitchFamily="49" charset="0"/>
              </a:rPr>
              <a:t>extends</a:t>
            </a:r>
            <a:r>
              <a:rPr lang="en-US" altLang="en-US" sz="1800" dirty="0" smtClean="0">
                <a:solidFill>
                  <a:srgbClr val="000000"/>
                </a:solidFill>
                <a:latin typeface="Cambria" pitchFamily="18" charset="0"/>
              </a:rPr>
              <a:t> all of the capabilities of a base class… !</a:t>
            </a:r>
            <a:endParaRPr lang="en-US" altLang="en-US" sz="1800" dirty="0" smtClean="0"/>
          </a:p>
        </p:txBody>
      </p:sp>
      <p:pic>
        <p:nvPicPr>
          <p:cNvPr id="11" name="Picture 8" descr="Screen shot 2012-11-19 at 8.25.48 AM.png"/>
          <p:cNvPicPr>
            <a:picLocks noChangeAspect="1"/>
          </p:cNvPicPr>
          <p:nvPr/>
        </p:nvPicPr>
        <p:blipFill rotWithShape="1">
          <a:blip r:embed="rId3">
            <a:extLst>
              <a:ext uri="{28A0092B-C50C-407E-A947-70E740481C1C}">
                <a14:useLocalDpi xmlns:a14="http://schemas.microsoft.com/office/drawing/2010/main" val="0"/>
              </a:ext>
            </a:extLst>
          </a:blip>
          <a:srcRect l="4968" t="44617" r="5623" b="21127"/>
          <a:stretch/>
        </p:blipFill>
        <p:spPr bwMode="auto">
          <a:xfrm>
            <a:off x="476425" y="2508955"/>
            <a:ext cx="8181624" cy="309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6"/>
          <p:cNvSpPr txBox="1">
            <a:spLocks noChangeArrowheads="1"/>
          </p:cNvSpPr>
          <p:nvPr/>
        </p:nvSpPr>
        <p:spPr bwMode="auto">
          <a:xfrm>
            <a:off x="397932" y="1625604"/>
            <a:ext cx="7696200" cy="461963"/>
          </a:xfrm>
          <a:prstGeom prst="rect">
            <a:avLst/>
          </a:prstGeom>
          <a:noFill/>
          <a:ln w="12700">
            <a:noFill/>
            <a:miter lim="800000"/>
            <a:headEnd/>
            <a:tailEnd/>
          </a:ln>
        </p:spPr>
        <p:txBody>
          <a:bodyPr>
            <a:spAutoFit/>
          </a:bodyPr>
          <a:lstStyle/>
          <a:p>
            <a:pPr algn="l">
              <a:defRPr/>
            </a:pPr>
            <a:r>
              <a:rPr lang="en-US" sz="2400" b="1" dirty="0">
                <a:solidFill>
                  <a:srgbClr val="000000"/>
                </a:solidFill>
                <a:latin typeface="Cambria" pitchFamily="18" charset="0"/>
              </a:rPr>
              <a:t>Goal:  </a:t>
            </a:r>
            <a:r>
              <a:rPr lang="en-US" sz="2400" dirty="0">
                <a:solidFill>
                  <a:srgbClr val="000000"/>
                </a:solidFill>
                <a:latin typeface="Cambria" pitchFamily="18" charset="0"/>
              </a:rPr>
              <a:t>create a useful &amp; </a:t>
            </a:r>
            <a:r>
              <a:rPr lang="en-US" sz="2400" b="1" i="1" dirty="0">
                <a:solidFill>
                  <a:srgbClr val="000000"/>
                </a:solidFill>
                <a:latin typeface="Cambria" pitchFamily="18" charset="0"/>
              </a:rPr>
              <a:t>representative</a:t>
            </a:r>
            <a:r>
              <a:rPr lang="en-US" sz="2400" dirty="0">
                <a:solidFill>
                  <a:srgbClr val="000000"/>
                </a:solidFill>
                <a:latin typeface="Cambria" pitchFamily="18" charset="0"/>
              </a:rPr>
              <a:t> data model</a:t>
            </a:r>
          </a:p>
        </p:txBody>
      </p:sp>
      <p:sp>
        <p:nvSpPr>
          <p:cNvPr id="10" name="Text Box 5"/>
          <p:cNvSpPr txBox="1">
            <a:spLocks noChangeArrowheads="1"/>
          </p:cNvSpPr>
          <p:nvPr/>
        </p:nvSpPr>
        <p:spPr bwMode="auto">
          <a:xfrm>
            <a:off x="676275" y="365125"/>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400" i="1" dirty="0" smtClean="0">
                <a:solidFill>
                  <a:srgbClr val="000000"/>
                </a:solidFill>
                <a:latin typeface="Cambria" panose="02040503050406030204" pitchFamily="18" charset="0"/>
              </a:rPr>
              <a:t>Dangers of Inheritance…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7189" y="5191554"/>
            <a:ext cx="7135221" cy="1419423"/>
          </a:xfrm>
          <a:prstGeom prst="rect">
            <a:avLst/>
          </a:prstGeom>
          <a:ln>
            <a:solidFill>
              <a:schemeClr val="tx1"/>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450" y="4295713"/>
            <a:ext cx="2369847" cy="1280998"/>
          </a:xfrm>
          <a:prstGeom prst="rect">
            <a:avLst/>
          </a:prstGeom>
          <a:ln>
            <a:solidFill>
              <a:schemeClr val="tx1"/>
            </a:solidFill>
          </a:ln>
        </p:spPr>
      </p:pic>
      <p:pic>
        <p:nvPicPr>
          <p:cNvPr id="8" name="Picture 9" descr="Screen shot 2012-11-19 at 12.24.14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7010" y="54769"/>
            <a:ext cx="36576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6116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88900" y="242888"/>
            <a:ext cx="71501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class Person</a:t>
            </a:r>
          </a:p>
          <a:p>
            <a:pPr algn="l">
              <a:spcBef>
                <a:spcPct val="0"/>
              </a:spcBef>
            </a:pP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protected String name;  // data member – protected</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Person( String name )  { this.name = name; }</a:t>
            </a:r>
          </a:p>
          <a:p>
            <a:pPr algn="l">
              <a:spcBef>
                <a:spcPct val="0"/>
              </a:spcBef>
            </a:pPr>
            <a:r>
              <a:rPr lang="en-US" altLang="en-US" sz="1200" b="1" smtClean="0">
                <a:solidFill>
                  <a:srgbClr val="000000"/>
                </a:solidFill>
                <a:latin typeface="Courier New" pitchFamily="49" charset="0"/>
              </a:rPr>
              <a:t>  public boolean </a:t>
            </a:r>
            <a:r>
              <a:rPr lang="en-US" altLang="en-US" sz="1200" b="1" smtClean="0">
                <a:solidFill>
                  <a:srgbClr val="FF0000"/>
                </a:solidFill>
                <a:latin typeface="Courier New" pitchFamily="49" charset="0"/>
              </a:rPr>
              <a:t>isAsleep</a:t>
            </a:r>
            <a:r>
              <a:rPr lang="en-US" altLang="en-US" sz="1200" b="1" smtClean="0">
                <a:solidFill>
                  <a:srgbClr val="000000"/>
                </a:solidFill>
                <a:latin typeface="Courier New" pitchFamily="49" charset="0"/>
              </a:rPr>
              <a:t>( int hr )  { return hr &gt; 22 || hr &lt; 7; }  </a:t>
            </a:r>
          </a:p>
          <a:p>
            <a:pPr algn="l">
              <a:spcBef>
                <a:spcPct val="0"/>
              </a:spcBef>
            </a:pPr>
            <a:r>
              <a:rPr lang="en-US" altLang="en-US" sz="1200" b="1" smtClean="0">
                <a:solidFill>
                  <a:srgbClr val="000000"/>
                </a:solidFill>
                <a:latin typeface="Courier New" pitchFamily="49" charset="0"/>
              </a:rPr>
              <a:t>  public String </a:t>
            </a:r>
            <a:r>
              <a:rPr lang="en-US" altLang="en-US" sz="1200" b="1" smtClean="0">
                <a:solidFill>
                  <a:srgbClr val="0000FF"/>
                </a:solidFill>
                <a:latin typeface="Courier New" pitchFamily="49" charset="0"/>
              </a:rPr>
              <a:t>toString</a:t>
            </a:r>
            <a:r>
              <a:rPr lang="en-US" altLang="en-US" sz="1200" b="1" smtClean="0">
                <a:solidFill>
                  <a:srgbClr val="000000"/>
                </a:solidFill>
                <a:latin typeface="Courier New" pitchFamily="49" charset="0"/>
              </a:rPr>
              <a:t>()      { return name;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void </a:t>
            </a:r>
            <a:r>
              <a:rPr lang="en-US" altLang="en-US" sz="1200" b="1" smtClean="0">
                <a:solidFill>
                  <a:srgbClr val="FF0000"/>
                </a:solidFill>
                <a:latin typeface="Courier New" pitchFamily="49" charset="0"/>
              </a:rPr>
              <a:t>status</a:t>
            </a:r>
            <a:r>
              <a:rPr lang="en-US" altLang="en-US" sz="1200" b="1" smtClean="0">
                <a:solidFill>
                  <a:srgbClr val="000000"/>
                </a:solidFill>
                <a:latin typeface="Courier New" pitchFamily="49" charset="0"/>
              </a:rPr>
              <a:t>( int hr )</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    if ( this.</a:t>
            </a:r>
            <a:r>
              <a:rPr lang="en-US" altLang="en-US" sz="1200" b="1" smtClean="0">
                <a:solidFill>
                  <a:srgbClr val="FF0000"/>
                </a:solidFill>
                <a:latin typeface="Courier New" pitchFamily="49" charset="0"/>
              </a:rPr>
              <a:t>isAsleep</a:t>
            </a:r>
            <a:r>
              <a:rPr lang="en-US" altLang="en-US" sz="1200" b="1" smtClean="0">
                <a:solidFill>
                  <a:srgbClr val="000000"/>
                </a:solidFill>
                <a:latin typeface="Courier New" pitchFamily="49" charset="0"/>
              </a:rPr>
              <a:t>( hr ) )</a:t>
            </a:r>
          </a:p>
          <a:p>
            <a:pPr algn="l">
              <a:spcBef>
                <a:spcPct val="0"/>
              </a:spcBef>
            </a:pPr>
            <a:r>
              <a:rPr lang="en-US" altLang="en-US" sz="1200" b="1" smtClean="0">
                <a:solidFill>
                  <a:srgbClr val="000000"/>
                </a:solidFill>
                <a:latin typeface="Courier New" pitchFamily="49" charset="0"/>
              </a:rPr>
              <a:t>      System.out.println( "Now asleep: " + this );</a:t>
            </a:r>
          </a:p>
          <a:p>
            <a:pPr algn="l">
              <a:spcBef>
                <a:spcPct val="0"/>
              </a:spcBef>
            </a:pPr>
            <a:r>
              <a:rPr lang="en-US" altLang="en-US" sz="1200" b="1" smtClean="0">
                <a:solidFill>
                  <a:srgbClr val="000000"/>
                </a:solidFill>
                <a:latin typeface="Courier New" pitchFamily="49" charset="0"/>
              </a:rPr>
              <a:t>    else</a:t>
            </a:r>
          </a:p>
          <a:p>
            <a:pPr algn="l">
              <a:spcBef>
                <a:spcPct val="0"/>
              </a:spcBef>
            </a:pPr>
            <a:r>
              <a:rPr lang="en-US" altLang="en-US" sz="1200" b="1" smtClean="0">
                <a:solidFill>
                  <a:srgbClr val="000000"/>
                </a:solidFill>
                <a:latin typeface="Courier New" pitchFamily="49" charset="0"/>
              </a:rPr>
              <a:t>      System.out.println( "Now awake: " + this );</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a:t>
            </a:r>
          </a:p>
        </p:txBody>
      </p:sp>
      <p:sp>
        <p:nvSpPr>
          <p:cNvPr id="55299" name="Rectangle 3"/>
          <p:cNvSpPr>
            <a:spLocks noChangeArrowheads="1"/>
          </p:cNvSpPr>
          <p:nvPr/>
        </p:nvSpPr>
        <p:spPr bwMode="auto">
          <a:xfrm>
            <a:off x="90488" y="3400425"/>
            <a:ext cx="65420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class Student </a:t>
            </a:r>
            <a:r>
              <a:rPr lang="en-US" altLang="en-US" sz="1200" b="1" smtClean="0">
                <a:solidFill>
                  <a:srgbClr val="FF0000"/>
                </a:solidFill>
                <a:latin typeface="Courier New" pitchFamily="49" charset="0"/>
              </a:rPr>
              <a:t>extends Person</a:t>
            </a:r>
          </a:p>
          <a:p>
            <a:pPr algn="l">
              <a:spcBef>
                <a:spcPct val="0"/>
              </a:spcBef>
            </a:pP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protected int units; </a:t>
            </a:r>
            <a:r>
              <a:rPr lang="en-US" altLang="en-US" sz="1200" b="1" smtClean="0">
                <a:solidFill>
                  <a:srgbClr val="0333FF"/>
                </a:solidFill>
                <a:latin typeface="Courier New" pitchFamily="49" charset="0"/>
              </a:rPr>
              <a:t>// additional data member</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Student( String name, int units )  {</a:t>
            </a:r>
          </a:p>
          <a:p>
            <a:pPr algn="l">
              <a:spcBef>
                <a:spcPct val="0"/>
              </a:spcBef>
            </a:pPr>
            <a:r>
              <a:rPr lang="en-US" altLang="en-US" sz="1200" b="1" smtClean="0">
                <a:solidFill>
                  <a:srgbClr val="000000"/>
                </a:solidFill>
                <a:latin typeface="Courier New" pitchFamily="49" charset="0"/>
              </a:rPr>
              <a:t>    </a:t>
            </a:r>
            <a:r>
              <a:rPr lang="en-US" altLang="en-US" sz="1200" b="1" smtClean="0">
                <a:solidFill>
                  <a:srgbClr val="FF0000"/>
                </a:solidFill>
                <a:latin typeface="Courier New" pitchFamily="49" charset="0"/>
              </a:rPr>
              <a:t>super</a:t>
            </a:r>
            <a:r>
              <a:rPr lang="en-US" altLang="en-US" sz="1200" b="1" smtClean="0">
                <a:solidFill>
                  <a:srgbClr val="000000"/>
                </a:solidFill>
                <a:latin typeface="Courier New" pitchFamily="49" charset="0"/>
              </a:rPr>
              <a:t>(name);</a:t>
            </a:r>
          </a:p>
          <a:p>
            <a:pPr algn="l">
              <a:spcBef>
                <a:spcPct val="0"/>
              </a:spcBef>
            </a:pPr>
            <a:r>
              <a:rPr lang="en-US" altLang="en-US" sz="1200" b="1" smtClean="0">
                <a:solidFill>
                  <a:srgbClr val="000000"/>
                </a:solidFill>
                <a:latin typeface="Courier New" pitchFamily="49" charset="0"/>
              </a:rPr>
              <a:t>    this.units = units;</a:t>
            </a:r>
          </a:p>
          <a:p>
            <a:pPr algn="l">
              <a:spcBef>
                <a:spcPct val="0"/>
              </a:spcBef>
            </a:pPr>
            <a:r>
              <a:rPr lang="en-US" altLang="en-US" sz="1200" b="1" smtClean="0">
                <a:solidFill>
                  <a:srgbClr val="000000"/>
                </a:solidFill>
                <a:latin typeface="Courier New" pitchFamily="49" charset="0"/>
              </a:rPr>
              <a:t>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boolean </a:t>
            </a:r>
            <a:r>
              <a:rPr lang="en-US" altLang="en-US" sz="1200" b="1" smtClean="0">
                <a:solidFill>
                  <a:srgbClr val="FF0000"/>
                </a:solidFill>
                <a:latin typeface="Courier New" pitchFamily="49" charset="0"/>
              </a:rPr>
              <a:t>isAsleep</a:t>
            </a:r>
            <a:r>
              <a:rPr lang="en-US" altLang="en-US" sz="1200" b="1" smtClean="0">
                <a:solidFill>
                  <a:srgbClr val="000000"/>
                </a:solidFill>
                <a:latin typeface="Courier New" pitchFamily="49" charset="0"/>
              </a:rPr>
              <a:t>( int hr ) </a:t>
            </a:r>
            <a:r>
              <a:rPr lang="en-US" altLang="en-US" sz="1200" b="1" smtClean="0">
                <a:solidFill>
                  <a:srgbClr val="0333FF"/>
                </a:solidFill>
                <a:latin typeface="Courier New" pitchFamily="49" charset="0"/>
              </a:rPr>
              <a:t>// override! </a:t>
            </a:r>
          </a:p>
          <a:p>
            <a:pPr algn="l">
              <a:spcBef>
                <a:spcPct val="0"/>
              </a:spcBef>
            </a:pPr>
            <a:r>
              <a:rPr lang="en-US" altLang="en-US" sz="1200" b="1" smtClean="0">
                <a:solidFill>
                  <a:srgbClr val="000000"/>
                </a:solidFill>
                <a:latin typeface="Courier New" pitchFamily="49" charset="0"/>
              </a:rPr>
              <a:t>  { return 2 &lt; hr &amp;&amp; hr &lt; 8;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String </a:t>
            </a:r>
            <a:r>
              <a:rPr lang="en-US" altLang="en-US" sz="1200" b="1" smtClean="0">
                <a:solidFill>
                  <a:srgbClr val="0000FF"/>
                </a:solidFill>
                <a:latin typeface="Courier New" pitchFamily="49" charset="0"/>
              </a:rPr>
              <a:t>toString</a:t>
            </a: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    String result = </a:t>
            </a:r>
            <a:r>
              <a:rPr lang="en-US" altLang="en-US" sz="1200" b="1" smtClean="0">
                <a:solidFill>
                  <a:srgbClr val="FF0000"/>
                </a:solidFill>
                <a:latin typeface="Courier New" pitchFamily="49" charset="0"/>
              </a:rPr>
              <a:t>super</a:t>
            </a:r>
            <a:r>
              <a:rPr lang="en-US" altLang="en-US" sz="1200" b="1" smtClean="0">
                <a:solidFill>
                  <a:srgbClr val="000000"/>
                </a:solidFill>
                <a:latin typeface="Courier New" pitchFamily="49" charset="0"/>
              </a:rPr>
              <a:t>.toString();</a:t>
            </a:r>
          </a:p>
          <a:p>
            <a:pPr algn="l">
              <a:spcBef>
                <a:spcPct val="0"/>
              </a:spcBef>
            </a:pPr>
            <a:r>
              <a:rPr lang="en-US" altLang="en-US" sz="1200" b="1" smtClean="0">
                <a:solidFill>
                  <a:srgbClr val="000000"/>
                </a:solidFill>
                <a:latin typeface="Courier New" pitchFamily="49" charset="0"/>
              </a:rPr>
              <a:t>    return result + </a:t>
            </a:r>
            <a:r>
              <a:rPr lang="en-US" altLang="en-US" sz="1200" b="1" smtClean="0">
                <a:solidFill>
                  <a:srgbClr val="008000"/>
                </a:solidFill>
                <a:latin typeface="Courier New" pitchFamily="49" charset="0"/>
              </a:rPr>
              <a:t>" units: " </a:t>
            </a:r>
            <a:r>
              <a:rPr lang="en-US" altLang="en-US" sz="1200" b="1" smtClean="0">
                <a:solidFill>
                  <a:srgbClr val="000000"/>
                </a:solidFill>
                <a:latin typeface="Courier New" pitchFamily="49" charset="0"/>
              </a:rPr>
              <a:t>+ units;</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a:t>
            </a:r>
          </a:p>
        </p:txBody>
      </p:sp>
      <p:sp>
        <p:nvSpPr>
          <p:cNvPr id="55300" name="Oval 4"/>
          <p:cNvSpPr>
            <a:spLocks noChangeArrowheads="1"/>
          </p:cNvSpPr>
          <p:nvPr/>
        </p:nvSpPr>
        <p:spPr bwMode="auto">
          <a:xfrm>
            <a:off x="6459538" y="3457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Student</a:t>
            </a:r>
          </a:p>
        </p:txBody>
      </p:sp>
      <p:sp>
        <p:nvSpPr>
          <p:cNvPr id="55301" name="Oval 5"/>
          <p:cNvSpPr>
            <a:spLocks noChangeArrowheads="1"/>
          </p:cNvSpPr>
          <p:nvPr/>
        </p:nvSpPr>
        <p:spPr bwMode="auto">
          <a:xfrm>
            <a:off x="6491288" y="1933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55302" name="Line 6"/>
          <p:cNvSpPr>
            <a:spLocks noChangeShapeType="1"/>
          </p:cNvSpPr>
          <p:nvPr/>
        </p:nvSpPr>
        <p:spPr bwMode="auto">
          <a:xfrm flipH="1">
            <a:off x="7346950" y="2720975"/>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5303" name="Text Box 8"/>
          <p:cNvSpPr txBox="1">
            <a:spLocks noChangeArrowheads="1"/>
          </p:cNvSpPr>
          <p:nvPr/>
        </p:nvSpPr>
        <p:spPr bwMode="auto">
          <a:xfrm>
            <a:off x="7450138" y="4233863"/>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333FF"/>
                </a:solidFill>
                <a:latin typeface="Arial" pitchFamily="34" charset="0"/>
              </a:rPr>
              <a:t>Derived Class</a:t>
            </a:r>
          </a:p>
        </p:txBody>
      </p:sp>
      <p:sp>
        <p:nvSpPr>
          <p:cNvPr id="55304" name="Text Box 14"/>
          <p:cNvSpPr txBox="1">
            <a:spLocks noChangeArrowheads="1"/>
          </p:cNvSpPr>
          <p:nvPr/>
        </p:nvSpPr>
        <p:spPr bwMode="auto">
          <a:xfrm>
            <a:off x="6789738" y="304800"/>
            <a:ext cx="2197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200" smtClean="0">
                <a:solidFill>
                  <a:srgbClr val="000000"/>
                </a:solidFill>
              </a:rPr>
              <a:t>Code overview</a:t>
            </a:r>
          </a:p>
        </p:txBody>
      </p:sp>
      <p:sp>
        <p:nvSpPr>
          <p:cNvPr id="55305" name="Line 15"/>
          <p:cNvSpPr>
            <a:spLocks noChangeShapeType="1"/>
          </p:cNvSpPr>
          <p:nvPr/>
        </p:nvSpPr>
        <p:spPr bwMode="auto">
          <a:xfrm>
            <a:off x="130175" y="3346450"/>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5306" name="Rectangle 17"/>
          <p:cNvSpPr>
            <a:spLocks noChangeArrowheads="1"/>
          </p:cNvSpPr>
          <p:nvPr/>
        </p:nvSpPr>
        <p:spPr bwMode="auto">
          <a:xfrm>
            <a:off x="5976938" y="5656263"/>
            <a:ext cx="3094037" cy="4730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60000"/>
              </a:lnSpc>
            </a:pPr>
            <a:r>
              <a:rPr lang="en-US" altLang="en-US" sz="1400" b="1" smtClean="0">
                <a:solidFill>
                  <a:srgbClr val="000000"/>
                </a:solidFill>
                <a:latin typeface="Courier New" pitchFamily="49" charset="0"/>
              </a:rPr>
              <a:t>Student S;</a:t>
            </a:r>
          </a:p>
          <a:p>
            <a:pPr algn="l">
              <a:lnSpc>
                <a:spcPct val="60000"/>
              </a:lnSpc>
            </a:pPr>
            <a:r>
              <a:rPr lang="en-US" altLang="en-US" sz="1400" b="1" smtClean="0">
                <a:solidFill>
                  <a:srgbClr val="000000"/>
                </a:solidFill>
                <a:latin typeface="Courier New" pitchFamily="49" charset="0"/>
              </a:rPr>
              <a:t>S = new Student(</a:t>
            </a:r>
            <a:r>
              <a:rPr lang="en-US" altLang="en-US" sz="1000" b="1" smtClean="0">
                <a:solidFill>
                  <a:srgbClr val="000000"/>
                </a:solidFill>
                <a:latin typeface="Courier New" pitchFamily="49" charset="0"/>
              </a:rPr>
              <a:t>"Wally"</a:t>
            </a:r>
            <a:r>
              <a:rPr lang="en-US" altLang="en-US" sz="1400" b="1" smtClean="0">
                <a:solidFill>
                  <a:srgbClr val="000000"/>
                </a:solidFill>
                <a:latin typeface="Courier New" pitchFamily="49" charset="0"/>
              </a:rPr>
              <a:t>, 18);</a:t>
            </a:r>
          </a:p>
        </p:txBody>
      </p:sp>
      <p:sp>
        <p:nvSpPr>
          <p:cNvPr id="55307" name="Text Box 18"/>
          <p:cNvSpPr txBox="1">
            <a:spLocks noChangeArrowheads="1"/>
          </p:cNvSpPr>
          <p:nvPr/>
        </p:nvSpPr>
        <p:spPr bwMode="auto">
          <a:xfrm>
            <a:off x="7481888" y="6473825"/>
            <a:ext cx="156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spcBef>
                <a:spcPct val="0"/>
              </a:spcBef>
            </a:pPr>
            <a:r>
              <a:rPr lang="en-US" altLang="en-US" sz="1200" b="1" i="1" smtClean="0">
                <a:solidFill>
                  <a:srgbClr val="0333FF"/>
                </a:solidFill>
              </a:rPr>
              <a:t>Extend the picture…</a:t>
            </a:r>
          </a:p>
        </p:txBody>
      </p:sp>
      <p:sp>
        <p:nvSpPr>
          <p:cNvPr id="55308" name="Text Box 20"/>
          <p:cNvSpPr txBox="1">
            <a:spLocks noChangeArrowheads="1"/>
          </p:cNvSpPr>
          <p:nvPr/>
        </p:nvSpPr>
        <p:spPr bwMode="auto">
          <a:xfrm>
            <a:off x="5889625" y="5375275"/>
            <a:ext cx="722313" cy="2746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spcBef>
                <a:spcPct val="0"/>
              </a:spcBef>
            </a:pPr>
            <a:r>
              <a:rPr lang="en-US" altLang="en-US" sz="1200" b="1" i="1" smtClean="0">
                <a:solidFill>
                  <a:srgbClr val="0333FF"/>
                </a:solidFill>
              </a:rPr>
              <a:t>in main:</a:t>
            </a:r>
          </a:p>
        </p:txBody>
      </p:sp>
      <p:sp>
        <p:nvSpPr>
          <p:cNvPr id="55309" name="Text Box 12"/>
          <p:cNvSpPr txBox="1">
            <a:spLocks noChangeArrowheads="1"/>
          </p:cNvSpPr>
          <p:nvPr/>
        </p:nvSpPr>
        <p:spPr bwMode="auto">
          <a:xfrm>
            <a:off x="7602538" y="26670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333FF"/>
                </a:solidFill>
                <a:latin typeface="Arial" pitchFamily="34" charset="0"/>
              </a:rPr>
              <a:t>Base Class</a:t>
            </a:r>
          </a:p>
        </p:txBody>
      </p:sp>
      <p:sp>
        <p:nvSpPr>
          <p:cNvPr id="55310" name="Text Box 14"/>
          <p:cNvSpPr txBox="1">
            <a:spLocks noChangeArrowheads="1"/>
          </p:cNvSpPr>
          <p:nvPr/>
        </p:nvSpPr>
        <p:spPr bwMode="auto">
          <a:xfrm>
            <a:off x="7858125" y="289560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Super-Class</a:t>
            </a:r>
          </a:p>
        </p:txBody>
      </p:sp>
      <p:sp>
        <p:nvSpPr>
          <p:cNvPr id="55311" name="Text Box 14"/>
          <p:cNvSpPr txBox="1">
            <a:spLocks noChangeArrowheads="1"/>
          </p:cNvSpPr>
          <p:nvPr/>
        </p:nvSpPr>
        <p:spPr bwMode="auto">
          <a:xfrm>
            <a:off x="7716838" y="4478338"/>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Sub-Class</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552680" y="2571840"/>
              <a:ext cx="6972840" cy="1933920"/>
            </p14:xfrm>
          </p:contentPart>
        </mc:Choice>
        <mc:Fallback>
          <p:pic>
            <p:nvPicPr>
              <p:cNvPr id="2" name="Ink 1"/>
              <p:cNvPicPr/>
              <p:nvPr/>
            </p:nvPicPr>
            <p:blipFill>
              <a:blip r:embed="rId4"/>
              <a:stretch>
                <a:fillRect/>
              </a:stretch>
            </p:blipFill>
            <p:spPr>
              <a:xfrm>
                <a:off x="1543320" y="2562480"/>
                <a:ext cx="6991560" cy="1952640"/>
              </a:xfrm>
              <a:prstGeom prst="rect">
                <a:avLst/>
              </a:prstGeom>
            </p:spPr>
          </p:pic>
        </mc:Fallback>
      </mc:AlternateContent>
    </p:spTree>
    <p:extLst>
      <p:ext uri="{BB962C8B-B14F-4D97-AF65-F5344CB8AC3E}">
        <p14:creationId xmlns:p14="http://schemas.microsoft.com/office/powerpoint/2010/main" val="171195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676275" y="365125"/>
            <a:ext cx="7781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000" b="1" i="1" dirty="0" smtClean="0">
                <a:solidFill>
                  <a:srgbClr val="000000"/>
                </a:solidFill>
                <a:latin typeface="Cambria" panose="02040503050406030204" pitchFamily="18" charset="0"/>
              </a:rPr>
              <a:t>Last time:  </a:t>
            </a:r>
            <a:r>
              <a:rPr lang="en-US" altLang="en-US" sz="4000" i="1" dirty="0" smtClean="0">
                <a:solidFill>
                  <a:srgbClr val="000000"/>
                </a:solidFill>
                <a:latin typeface="Cambria" panose="02040503050406030204" pitchFamily="18" charset="0"/>
              </a:rPr>
              <a:t>data design strategies</a:t>
            </a:r>
            <a:endParaRPr lang="en-US" altLang="en-US" sz="4000" i="1" dirty="0" smtClean="0">
              <a:solidFill>
                <a:srgbClr val="000000"/>
              </a:solidFill>
              <a:latin typeface="Cambria" panose="02040503050406030204" pitchFamily="18" charset="0"/>
            </a:endParaRPr>
          </a:p>
        </p:txBody>
      </p:sp>
      <p:sp>
        <p:nvSpPr>
          <p:cNvPr id="47107" name="Rectangle 6"/>
          <p:cNvSpPr>
            <a:spLocks noChangeArrowheads="1"/>
          </p:cNvSpPr>
          <p:nvPr/>
        </p:nvSpPr>
        <p:spPr bwMode="auto">
          <a:xfrm>
            <a:off x="712788" y="1755775"/>
            <a:ext cx="56689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endParaRPr lang="en-US" altLang="en-US" sz="1600" smtClean="0">
              <a:solidFill>
                <a:srgbClr val="000000"/>
              </a:solidFill>
              <a:latin typeface="Cambria" panose="02040503050406030204" pitchFamily="18" charset="0"/>
            </a:endParaRPr>
          </a:p>
          <a:p>
            <a:pPr algn="l">
              <a:spcBef>
                <a:spcPct val="0"/>
              </a:spcBef>
            </a:pPr>
            <a:endParaRPr lang="en-US" altLang="en-US" sz="1600" smtClean="0">
              <a:solidFill>
                <a:srgbClr val="000000"/>
              </a:solidFill>
              <a:latin typeface="Cambria" panose="02040503050406030204" pitchFamily="18" charset="0"/>
            </a:endParaRPr>
          </a:p>
          <a:p>
            <a:pPr algn="l">
              <a:spcBef>
                <a:spcPct val="0"/>
              </a:spcBef>
            </a:pPr>
            <a:endParaRPr lang="en-US" altLang="en-US" sz="1600" smtClean="0">
              <a:solidFill>
                <a:srgbClr val="000000"/>
              </a:solidFill>
              <a:latin typeface="Cambria" panose="02040503050406030204" pitchFamily="18" charset="0"/>
            </a:endParaRPr>
          </a:p>
        </p:txBody>
      </p:sp>
      <p:sp>
        <p:nvSpPr>
          <p:cNvPr id="47109" name="Text Box 8"/>
          <p:cNvSpPr txBox="1">
            <a:spLocks noChangeArrowheads="1"/>
          </p:cNvSpPr>
          <p:nvPr/>
        </p:nvSpPr>
        <p:spPr bwMode="auto">
          <a:xfrm>
            <a:off x="717550" y="2947988"/>
            <a:ext cx="3648075" cy="714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000" smtClean="0">
                <a:solidFill>
                  <a:srgbClr val="000000"/>
                </a:solidFill>
                <a:latin typeface="Cambria" panose="02040503050406030204" pitchFamily="18" charset="0"/>
              </a:rPr>
              <a:t>Containment</a:t>
            </a:r>
          </a:p>
        </p:txBody>
      </p:sp>
      <p:sp>
        <p:nvSpPr>
          <p:cNvPr id="47110" name="Text Box 9"/>
          <p:cNvSpPr txBox="1">
            <a:spLocks noChangeArrowheads="1"/>
          </p:cNvSpPr>
          <p:nvPr/>
        </p:nvSpPr>
        <p:spPr bwMode="auto">
          <a:xfrm>
            <a:off x="4943475" y="2965450"/>
            <a:ext cx="3648075" cy="714375"/>
          </a:xfrm>
          <a:prstGeom prst="rect">
            <a:avLst/>
          </a:prstGeom>
          <a:solidFill>
            <a:srgbClr val="CCECFF"/>
          </a:solidFill>
          <a:ln w="12700">
            <a:noFill/>
            <a:miter lim="800000"/>
            <a:headEnd/>
            <a:tailEnd/>
          </a:ln>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000" smtClean="0">
                <a:solidFill>
                  <a:srgbClr val="000000"/>
                </a:solidFill>
                <a:latin typeface="Cambria" panose="02040503050406030204" pitchFamily="18" charset="0"/>
              </a:rPr>
              <a:t>Inheritance</a:t>
            </a:r>
          </a:p>
        </p:txBody>
      </p:sp>
      <p:sp>
        <p:nvSpPr>
          <p:cNvPr id="47111" name="Text Box 10"/>
          <p:cNvSpPr txBox="1">
            <a:spLocks noChangeArrowheads="1"/>
          </p:cNvSpPr>
          <p:nvPr/>
        </p:nvSpPr>
        <p:spPr bwMode="auto">
          <a:xfrm>
            <a:off x="4591050" y="3767138"/>
            <a:ext cx="431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mtClean="0">
                <a:solidFill>
                  <a:srgbClr val="000000"/>
                </a:solidFill>
                <a:latin typeface="Cambria" panose="02040503050406030204" pitchFamily="18" charset="0"/>
              </a:rPr>
              <a:t>extending classes that are already written</a:t>
            </a:r>
          </a:p>
        </p:txBody>
      </p:sp>
      <p:sp>
        <p:nvSpPr>
          <p:cNvPr id="47112" name="Text Box 11"/>
          <p:cNvSpPr txBox="1">
            <a:spLocks noChangeArrowheads="1"/>
          </p:cNvSpPr>
          <p:nvPr/>
        </p:nvSpPr>
        <p:spPr bwMode="auto">
          <a:xfrm>
            <a:off x="381000" y="3776663"/>
            <a:ext cx="431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dirty="0" smtClean="0">
                <a:solidFill>
                  <a:srgbClr val="000000"/>
                </a:solidFill>
                <a:latin typeface="Cambria" panose="02040503050406030204" pitchFamily="18" charset="0"/>
              </a:rPr>
              <a:t>using existing classes as data members</a:t>
            </a:r>
          </a:p>
        </p:txBody>
      </p:sp>
      <p:sp>
        <p:nvSpPr>
          <p:cNvPr id="47113" name="Text Box 12"/>
          <p:cNvSpPr txBox="1">
            <a:spLocks noChangeArrowheads="1"/>
          </p:cNvSpPr>
          <p:nvPr/>
        </p:nvSpPr>
        <p:spPr bwMode="auto">
          <a:xfrm>
            <a:off x="1808163" y="4845753"/>
            <a:ext cx="1409700" cy="469900"/>
          </a:xfrm>
          <a:prstGeom prst="rect">
            <a:avLst/>
          </a:prstGeom>
          <a:solidFill>
            <a:srgbClr val="FFC3C0"/>
          </a:solidFill>
          <a:ln w="12700">
            <a:solidFill>
              <a:srgbClr val="800000"/>
            </a:solidFill>
            <a:miter lim="800000"/>
            <a:headEnd/>
            <a:tailEnd/>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mtClean="0">
                <a:latin typeface="Textile" charset="0"/>
              </a:rPr>
              <a:t>Part-of</a:t>
            </a:r>
            <a:endParaRPr lang="en-US" altLang="en-US" smtClean="0">
              <a:latin typeface="Times" charset="0"/>
            </a:endParaRPr>
          </a:p>
        </p:txBody>
      </p:sp>
      <p:sp>
        <p:nvSpPr>
          <p:cNvPr id="47114" name="Text Box 13"/>
          <p:cNvSpPr txBox="1">
            <a:spLocks noChangeArrowheads="1"/>
          </p:cNvSpPr>
          <p:nvPr/>
        </p:nvSpPr>
        <p:spPr bwMode="auto">
          <a:xfrm>
            <a:off x="6015038" y="4845753"/>
            <a:ext cx="1409700" cy="469900"/>
          </a:xfrm>
          <a:prstGeom prst="rect">
            <a:avLst/>
          </a:prstGeom>
          <a:solidFill>
            <a:srgbClr val="FFC3C0"/>
          </a:solidFill>
          <a:ln w="12700">
            <a:solidFill>
              <a:srgbClr val="800000"/>
            </a:solidFill>
            <a:miter lim="800000"/>
            <a:headEnd/>
            <a:tailEnd/>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mtClean="0">
                <a:latin typeface="Textile" charset="0"/>
              </a:rPr>
              <a:t>Kind-of</a:t>
            </a:r>
            <a:endParaRPr lang="en-US" altLang="en-US" smtClean="0">
              <a:latin typeface="Times" charset="0"/>
            </a:endParaRPr>
          </a:p>
        </p:txBody>
      </p:sp>
    </p:spTree>
    <p:extLst>
      <p:ext uri="{BB962C8B-B14F-4D97-AF65-F5344CB8AC3E}">
        <p14:creationId xmlns:p14="http://schemas.microsoft.com/office/powerpoint/2010/main" val="26887979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val 6"/>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Student</a:t>
            </a:r>
          </a:p>
        </p:txBody>
      </p:sp>
      <p:sp>
        <p:nvSpPr>
          <p:cNvPr id="50179" name="Oval 7"/>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Mudder</a:t>
            </a:r>
          </a:p>
        </p:txBody>
      </p:sp>
      <p:sp>
        <p:nvSpPr>
          <p:cNvPr id="50180" name="Oval 9"/>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50181" name="Line 10"/>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0182" name="Line 11"/>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0183" name="Text Box 23"/>
          <p:cNvSpPr txBox="1">
            <a:spLocks noChangeArrowheads="1"/>
          </p:cNvSpPr>
          <p:nvPr/>
        </p:nvSpPr>
        <p:spPr bwMode="auto">
          <a:xfrm>
            <a:off x="1936750" y="1633538"/>
            <a:ext cx="177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Base Class</a:t>
            </a:r>
          </a:p>
        </p:txBody>
      </p:sp>
      <p:sp>
        <p:nvSpPr>
          <p:cNvPr id="50184" name="Text Box 24"/>
          <p:cNvSpPr txBox="1">
            <a:spLocks noChangeArrowheads="1"/>
          </p:cNvSpPr>
          <p:nvPr/>
        </p:nvSpPr>
        <p:spPr bwMode="auto">
          <a:xfrm>
            <a:off x="1995488" y="3217863"/>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Derived Class</a:t>
            </a:r>
          </a:p>
        </p:txBody>
      </p:sp>
      <p:sp>
        <p:nvSpPr>
          <p:cNvPr id="50185" name="Text Box 26"/>
          <p:cNvSpPr txBox="1">
            <a:spLocks noChangeArrowheads="1"/>
          </p:cNvSpPr>
          <p:nvPr/>
        </p:nvSpPr>
        <p:spPr bwMode="auto">
          <a:xfrm>
            <a:off x="4038600" y="1633538"/>
            <a:ext cx="685800" cy="317500"/>
          </a:xfrm>
          <a:prstGeom prst="rect">
            <a:avLst/>
          </a:prstGeom>
          <a:noFill/>
          <a:ln w="12700">
            <a:solidFill>
              <a:srgbClr val="03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smtClean="0">
                <a:solidFill>
                  <a:srgbClr val="0333FF"/>
                </a:solidFill>
                <a:latin typeface="Arial" pitchFamily="34" charset="0"/>
              </a:rPr>
              <a:t>Data</a:t>
            </a:r>
          </a:p>
        </p:txBody>
      </p:sp>
      <p:sp>
        <p:nvSpPr>
          <p:cNvPr id="50186" name="Text Box 27"/>
          <p:cNvSpPr txBox="1">
            <a:spLocks noChangeArrowheads="1"/>
          </p:cNvSpPr>
          <p:nvPr/>
        </p:nvSpPr>
        <p:spPr bwMode="auto">
          <a:xfrm>
            <a:off x="6858000" y="1633538"/>
            <a:ext cx="990600"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smtClean="0">
                <a:solidFill>
                  <a:srgbClr val="000000"/>
                </a:solidFill>
                <a:latin typeface="Arial" pitchFamily="34" charset="0"/>
              </a:rPr>
              <a:t>Methods</a:t>
            </a:r>
          </a:p>
        </p:txBody>
      </p:sp>
      <p:sp>
        <p:nvSpPr>
          <p:cNvPr id="50187" name="Text Box 28"/>
          <p:cNvSpPr txBox="1">
            <a:spLocks noChangeArrowheads="1"/>
          </p:cNvSpPr>
          <p:nvPr/>
        </p:nvSpPr>
        <p:spPr bwMode="auto">
          <a:xfrm>
            <a:off x="3581400" y="20574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b="1" smtClean="0">
                <a:solidFill>
                  <a:srgbClr val="0333FF"/>
                </a:solidFill>
                <a:latin typeface="Courier New" pitchFamily="49" charset="0"/>
              </a:rPr>
              <a:t>String name;</a:t>
            </a:r>
          </a:p>
        </p:txBody>
      </p:sp>
      <p:sp>
        <p:nvSpPr>
          <p:cNvPr id="50189" name="Text Box 37"/>
          <p:cNvSpPr txBox="1">
            <a:spLocks noChangeArrowheads="1"/>
          </p:cNvSpPr>
          <p:nvPr/>
        </p:nvSpPr>
        <p:spPr bwMode="auto">
          <a:xfrm>
            <a:off x="1989138" y="4724400"/>
            <a:ext cx="2125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Very Derived Class</a:t>
            </a:r>
          </a:p>
        </p:txBody>
      </p:sp>
      <p:sp>
        <p:nvSpPr>
          <p:cNvPr id="50190" name="Text Box 5"/>
          <p:cNvSpPr txBox="1">
            <a:spLocks noChangeArrowheads="1"/>
          </p:cNvSpPr>
          <p:nvPr/>
        </p:nvSpPr>
        <p:spPr bwMode="auto">
          <a:xfrm>
            <a:off x="762000" y="304800"/>
            <a:ext cx="778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dirty="0" smtClean="0">
                <a:solidFill>
                  <a:srgbClr val="000000"/>
                </a:solidFill>
                <a:latin typeface="Cambria" pitchFamily="18" charset="0"/>
              </a:rPr>
              <a:t>An inheritance hierarchy + </a:t>
            </a:r>
            <a:r>
              <a:rPr lang="en-US" altLang="en-US" sz="3600" b="1" i="1" dirty="0" smtClean="0">
                <a:solidFill>
                  <a:srgbClr val="000000"/>
                </a:solidFill>
                <a:latin typeface="Cambria" pitchFamily="18" charset="0"/>
              </a:rPr>
              <a:t>code</a:t>
            </a:r>
          </a:p>
        </p:txBody>
      </p:sp>
      <p:sp>
        <p:nvSpPr>
          <p:cNvPr id="15" name="Text Box 17"/>
          <p:cNvSpPr txBox="1">
            <a:spLocks noChangeArrowheads="1"/>
          </p:cNvSpPr>
          <p:nvPr/>
        </p:nvSpPr>
        <p:spPr bwMode="auto">
          <a:xfrm>
            <a:off x="5943600" y="2133600"/>
            <a:ext cx="3200400" cy="111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40000"/>
              </a:lnSpc>
            </a:pPr>
            <a:r>
              <a:rPr lang="en-US" altLang="en-US" sz="1600" b="1" dirty="0" err="1" smtClean="0">
                <a:solidFill>
                  <a:srgbClr val="000000"/>
                </a:solidFill>
                <a:latin typeface="Courier New" pitchFamily="49" charset="0"/>
              </a:rPr>
              <a:t>boolean</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isAsleep</a:t>
            </a:r>
            <a:r>
              <a:rPr lang="en-US" altLang="en-US" sz="1600" b="1" dirty="0" smtClean="0">
                <a:solidFill>
                  <a:srgbClr val="000000"/>
                </a:solidFill>
                <a:latin typeface="Courier New" pitchFamily="49" charset="0"/>
              </a:rPr>
              <a:t>(</a:t>
            </a:r>
            <a:r>
              <a:rPr lang="en-US" altLang="en-US" sz="1600" b="1" dirty="0" err="1" smtClean="0">
                <a:solidFill>
                  <a:srgbClr val="000000"/>
                </a:solidFill>
                <a:latin typeface="Courier New" pitchFamily="49" charset="0"/>
              </a:rPr>
              <a:t>int</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  return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&gt; 22 </a:t>
            </a:r>
          </a:p>
          <a:p>
            <a:pPr algn="l">
              <a:lnSpc>
                <a:spcPct val="40000"/>
              </a:lnSpc>
            </a:pPr>
            <a:r>
              <a:rPr lang="en-US" altLang="en-US" sz="1600" b="1" dirty="0">
                <a:solidFill>
                  <a:srgbClr val="000000"/>
                </a:solidFill>
                <a:latin typeface="Courier New" pitchFamily="49" charset="0"/>
              </a:rPr>
              <a:t> </a:t>
            </a:r>
            <a:r>
              <a:rPr lang="en-US" altLang="en-US" sz="1600" b="1" dirty="0" smtClean="0">
                <a:solidFill>
                  <a:srgbClr val="000000"/>
                </a:solidFill>
                <a:latin typeface="Courier New" pitchFamily="49" charset="0"/>
              </a:rPr>
              <a:t>     ||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&lt; 7;</a:t>
            </a:r>
          </a:p>
          <a:p>
            <a:pPr algn="l">
              <a:lnSpc>
                <a:spcPct val="40000"/>
              </a:lnSpc>
            </a:pPr>
            <a:r>
              <a:rPr lang="en-US" altLang="en-US" sz="1600" b="1" dirty="0" smtClean="0">
                <a:solidFill>
                  <a:srgbClr val="000000"/>
                </a:solidFill>
                <a:latin typeface="Courier New" pitchFamily="49" charset="0"/>
              </a:rPr>
              <a:t>}</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324000" y="600120"/>
              <a:ext cx="5591520" cy="4848480"/>
            </p14:xfrm>
          </p:contentPart>
        </mc:Choice>
        <mc:Fallback>
          <p:pic>
            <p:nvPicPr>
              <p:cNvPr id="2" name="Ink 1"/>
              <p:cNvPicPr/>
              <p:nvPr/>
            </p:nvPicPr>
            <p:blipFill>
              <a:blip r:embed="rId4"/>
              <a:stretch>
                <a:fillRect/>
              </a:stretch>
            </p:blipFill>
            <p:spPr>
              <a:xfrm>
                <a:off x="314640" y="590760"/>
                <a:ext cx="5610240" cy="4867200"/>
              </a:xfrm>
              <a:prstGeom prst="rect">
                <a:avLst/>
              </a:prstGeom>
            </p:spPr>
          </p:pic>
        </mc:Fallback>
      </mc:AlternateContent>
    </p:spTree>
    <p:extLst>
      <p:ext uri="{BB962C8B-B14F-4D97-AF65-F5344CB8AC3E}">
        <p14:creationId xmlns:p14="http://schemas.microsoft.com/office/powerpoint/2010/main" val="16098014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6"/>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Student</a:t>
            </a:r>
          </a:p>
        </p:txBody>
      </p:sp>
      <p:sp>
        <p:nvSpPr>
          <p:cNvPr id="51203" name="Oval 7"/>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Mudder</a:t>
            </a:r>
          </a:p>
        </p:txBody>
      </p:sp>
      <p:sp>
        <p:nvSpPr>
          <p:cNvPr id="51204" name="Oval 8"/>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51205" name="Line 9"/>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1206" name="Line 10"/>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1207" name="Text Box 11"/>
          <p:cNvSpPr txBox="1">
            <a:spLocks noChangeArrowheads="1"/>
          </p:cNvSpPr>
          <p:nvPr/>
        </p:nvSpPr>
        <p:spPr bwMode="auto">
          <a:xfrm>
            <a:off x="1936750" y="1633538"/>
            <a:ext cx="177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Base Class</a:t>
            </a:r>
          </a:p>
        </p:txBody>
      </p:sp>
      <p:sp>
        <p:nvSpPr>
          <p:cNvPr id="51208" name="Text Box 12"/>
          <p:cNvSpPr txBox="1">
            <a:spLocks noChangeArrowheads="1"/>
          </p:cNvSpPr>
          <p:nvPr/>
        </p:nvSpPr>
        <p:spPr bwMode="auto">
          <a:xfrm>
            <a:off x="1995488" y="3217863"/>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Derived Class</a:t>
            </a:r>
          </a:p>
        </p:txBody>
      </p:sp>
      <p:sp>
        <p:nvSpPr>
          <p:cNvPr id="51209" name="Text Box 13"/>
          <p:cNvSpPr txBox="1">
            <a:spLocks noChangeArrowheads="1"/>
          </p:cNvSpPr>
          <p:nvPr/>
        </p:nvSpPr>
        <p:spPr bwMode="auto">
          <a:xfrm>
            <a:off x="4038600" y="1633538"/>
            <a:ext cx="685800" cy="317500"/>
          </a:xfrm>
          <a:prstGeom prst="rect">
            <a:avLst/>
          </a:prstGeom>
          <a:noFill/>
          <a:ln w="12700">
            <a:solidFill>
              <a:srgbClr val="03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smtClean="0">
                <a:solidFill>
                  <a:srgbClr val="0333FF"/>
                </a:solidFill>
                <a:latin typeface="Arial" pitchFamily="34" charset="0"/>
              </a:rPr>
              <a:t>Data</a:t>
            </a:r>
          </a:p>
        </p:txBody>
      </p:sp>
      <p:sp>
        <p:nvSpPr>
          <p:cNvPr id="51210" name="Text Box 14"/>
          <p:cNvSpPr txBox="1">
            <a:spLocks noChangeArrowheads="1"/>
          </p:cNvSpPr>
          <p:nvPr/>
        </p:nvSpPr>
        <p:spPr bwMode="auto">
          <a:xfrm>
            <a:off x="6858000" y="1633538"/>
            <a:ext cx="990600" cy="317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smtClean="0">
                <a:solidFill>
                  <a:srgbClr val="000000"/>
                </a:solidFill>
                <a:latin typeface="Arial" pitchFamily="34" charset="0"/>
              </a:rPr>
              <a:t>Methods</a:t>
            </a:r>
          </a:p>
        </p:txBody>
      </p:sp>
      <p:sp>
        <p:nvSpPr>
          <p:cNvPr id="51211" name="Text Box 15"/>
          <p:cNvSpPr txBox="1">
            <a:spLocks noChangeArrowheads="1"/>
          </p:cNvSpPr>
          <p:nvPr/>
        </p:nvSpPr>
        <p:spPr bwMode="auto">
          <a:xfrm>
            <a:off x="3581400" y="20574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b="1" smtClean="0">
                <a:solidFill>
                  <a:srgbClr val="0333FF"/>
                </a:solidFill>
                <a:latin typeface="Courier New" pitchFamily="49" charset="0"/>
              </a:rPr>
              <a:t>String name;</a:t>
            </a:r>
          </a:p>
        </p:txBody>
      </p:sp>
      <p:sp>
        <p:nvSpPr>
          <p:cNvPr id="51212" name="Text Box 16"/>
          <p:cNvSpPr txBox="1">
            <a:spLocks noChangeArrowheads="1"/>
          </p:cNvSpPr>
          <p:nvPr/>
        </p:nvSpPr>
        <p:spPr bwMode="auto">
          <a:xfrm>
            <a:off x="3886200" y="3505200"/>
            <a:ext cx="158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b="1" smtClean="0">
                <a:solidFill>
                  <a:srgbClr val="0333FF"/>
                </a:solidFill>
                <a:latin typeface="Courier New" pitchFamily="49" charset="0"/>
              </a:rPr>
              <a:t>int units;</a:t>
            </a:r>
          </a:p>
        </p:txBody>
      </p:sp>
      <p:sp>
        <p:nvSpPr>
          <p:cNvPr id="51215" name="Line 20"/>
          <p:cNvSpPr>
            <a:spLocks noChangeShapeType="1"/>
          </p:cNvSpPr>
          <p:nvPr/>
        </p:nvSpPr>
        <p:spPr bwMode="auto">
          <a:xfrm flipH="1">
            <a:off x="3736975" y="2438400"/>
            <a:ext cx="23813" cy="1304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1216" name="Text Box 23"/>
          <p:cNvSpPr txBox="1">
            <a:spLocks noChangeArrowheads="1"/>
          </p:cNvSpPr>
          <p:nvPr/>
        </p:nvSpPr>
        <p:spPr bwMode="auto">
          <a:xfrm>
            <a:off x="1989138" y="4724400"/>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Very Derived Class</a:t>
            </a:r>
          </a:p>
        </p:txBody>
      </p:sp>
      <p:sp>
        <p:nvSpPr>
          <p:cNvPr id="51217" name="Text Box 25"/>
          <p:cNvSpPr txBox="1">
            <a:spLocks noChangeArrowheads="1"/>
          </p:cNvSpPr>
          <p:nvPr/>
        </p:nvSpPr>
        <p:spPr bwMode="auto">
          <a:xfrm>
            <a:off x="6019800" y="4725815"/>
            <a:ext cx="2590800"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b="1" i="1" smtClean="0">
                <a:solidFill>
                  <a:srgbClr val="000000"/>
                </a:solidFill>
              </a:rPr>
              <a:t>overriding the previous method</a:t>
            </a:r>
          </a:p>
        </p:txBody>
      </p:sp>
      <p:sp>
        <p:nvSpPr>
          <p:cNvPr id="51218" name="Text Box 5"/>
          <p:cNvSpPr txBox="1">
            <a:spLocks noChangeArrowheads="1"/>
          </p:cNvSpPr>
          <p:nvPr/>
        </p:nvSpPr>
        <p:spPr bwMode="auto">
          <a:xfrm>
            <a:off x="762000" y="304800"/>
            <a:ext cx="778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latin typeface="Cambria" pitchFamily="18" charset="0"/>
              </a:rPr>
              <a:t>An inheritance hierarchy + code</a:t>
            </a:r>
          </a:p>
        </p:txBody>
      </p:sp>
      <p:sp>
        <p:nvSpPr>
          <p:cNvPr id="19" name="Text Box 17"/>
          <p:cNvSpPr txBox="1">
            <a:spLocks noChangeArrowheads="1"/>
          </p:cNvSpPr>
          <p:nvPr/>
        </p:nvSpPr>
        <p:spPr bwMode="auto">
          <a:xfrm>
            <a:off x="5943600" y="2133600"/>
            <a:ext cx="3200400" cy="111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40000"/>
              </a:lnSpc>
            </a:pPr>
            <a:r>
              <a:rPr lang="en-US" altLang="en-US" sz="1600" b="1" dirty="0" err="1" smtClean="0">
                <a:solidFill>
                  <a:srgbClr val="000000"/>
                </a:solidFill>
                <a:latin typeface="Courier New" pitchFamily="49" charset="0"/>
              </a:rPr>
              <a:t>boolean</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isAsleep</a:t>
            </a:r>
            <a:r>
              <a:rPr lang="en-US" altLang="en-US" sz="1600" b="1" dirty="0" smtClean="0">
                <a:solidFill>
                  <a:srgbClr val="000000"/>
                </a:solidFill>
                <a:latin typeface="Courier New" pitchFamily="49" charset="0"/>
              </a:rPr>
              <a:t>(</a:t>
            </a:r>
            <a:r>
              <a:rPr lang="en-US" altLang="en-US" sz="1600" b="1" dirty="0" err="1" smtClean="0">
                <a:solidFill>
                  <a:srgbClr val="000000"/>
                </a:solidFill>
                <a:latin typeface="Courier New" pitchFamily="49" charset="0"/>
              </a:rPr>
              <a:t>int</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  return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&gt; 22 </a:t>
            </a:r>
          </a:p>
          <a:p>
            <a:pPr algn="l">
              <a:lnSpc>
                <a:spcPct val="40000"/>
              </a:lnSpc>
            </a:pPr>
            <a:r>
              <a:rPr lang="en-US" altLang="en-US" sz="1600" b="1" dirty="0">
                <a:solidFill>
                  <a:srgbClr val="000000"/>
                </a:solidFill>
                <a:latin typeface="Courier New" pitchFamily="49" charset="0"/>
              </a:rPr>
              <a:t> </a:t>
            </a:r>
            <a:r>
              <a:rPr lang="en-US" altLang="en-US" sz="1600" b="1" dirty="0" smtClean="0">
                <a:solidFill>
                  <a:srgbClr val="000000"/>
                </a:solidFill>
                <a:latin typeface="Courier New" pitchFamily="49" charset="0"/>
              </a:rPr>
              <a:t>     ||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&lt; 7;</a:t>
            </a:r>
          </a:p>
          <a:p>
            <a:pPr algn="l">
              <a:lnSpc>
                <a:spcPct val="40000"/>
              </a:lnSpc>
            </a:pPr>
            <a:r>
              <a:rPr lang="en-US" altLang="en-US" sz="1600" b="1" dirty="0" smtClean="0">
                <a:solidFill>
                  <a:srgbClr val="000000"/>
                </a:solidFill>
                <a:latin typeface="Courier New" pitchFamily="49" charset="0"/>
              </a:rPr>
              <a:t>}</a:t>
            </a:r>
          </a:p>
        </p:txBody>
      </p:sp>
      <p:sp>
        <p:nvSpPr>
          <p:cNvPr id="20" name="Text Box 18"/>
          <p:cNvSpPr txBox="1">
            <a:spLocks noChangeArrowheads="1"/>
          </p:cNvSpPr>
          <p:nvPr/>
        </p:nvSpPr>
        <p:spPr bwMode="auto">
          <a:xfrm>
            <a:off x="5943600" y="3505200"/>
            <a:ext cx="3200400" cy="111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40000"/>
              </a:lnSpc>
            </a:pPr>
            <a:r>
              <a:rPr lang="en-US" altLang="en-US" sz="1600" b="1" dirty="0" err="1" smtClean="0">
                <a:solidFill>
                  <a:srgbClr val="000000"/>
                </a:solidFill>
                <a:latin typeface="Courier New" pitchFamily="49" charset="0"/>
              </a:rPr>
              <a:t>boolean</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isAsleep</a:t>
            </a:r>
            <a:r>
              <a:rPr lang="en-US" altLang="en-US" sz="1600" b="1" dirty="0" smtClean="0">
                <a:solidFill>
                  <a:srgbClr val="000000"/>
                </a:solidFill>
                <a:latin typeface="Courier New" pitchFamily="49" charset="0"/>
              </a:rPr>
              <a:t>(</a:t>
            </a:r>
            <a:r>
              <a:rPr lang="en-US" altLang="en-US" sz="1600" b="1" dirty="0" err="1" smtClean="0">
                <a:solidFill>
                  <a:srgbClr val="000000"/>
                </a:solidFill>
                <a:latin typeface="Courier New" pitchFamily="49" charset="0"/>
              </a:rPr>
              <a:t>int</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  return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&gt; 2 </a:t>
            </a:r>
          </a:p>
          <a:p>
            <a:pPr algn="l">
              <a:lnSpc>
                <a:spcPct val="40000"/>
              </a:lnSpc>
            </a:pPr>
            <a:r>
              <a:rPr lang="en-US" altLang="en-US" sz="1600" b="1" dirty="0">
                <a:solidFill>
                  <a:srgbClr val="000000"/>
                </a:solidFill>
                <a:latin typeface="Courier New" pitchFamily="49" charset="0"/>
              </a:rPr>
              <a:t> </a:t>
            </a:r>
            <a:r>
              <a:rPr lang="en-US" altLang="en-US" sz="1600" b="1" dirty="0" smtClean="0">
                <a:solidFill>
                  <a:srgbClr val="000000"/>
                </a:solidFill>
                <a:latin typeface="Courier New" pitchFamily="49" charset="0"/>
              </a:rPr>
              <a:t>     &amp;&amp;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&lt; 8;</a:t>
            </a:r>
          </a:p>
          <a:p>
            <a:pPr algn="l">
              <a:lnSpc>
                <a:spcPct val="40000"/>
              </a:lnSpc>
            </a:pPr>
            <a:r>
              <a:rPr lang="en-US" altLang="en-US" sz="1600" b="1" dirty="0" smtClean="0">
                <a:solidFill>
                  <a:srgbClr val="000000"/>
                </a:solidFill>
                <a:latin typeface="Courier New" pitchFamily="49" charset="0"/>
              </a:rPr>
              <a:t>}</a:t>
            </a:r>
          </a:p>
        </p:txBody>
      </p:sp>
      <p:grpSp>
        <p:nvGrpSpPr>
          <p:cNvPr id="22" name="Group 47"/>
          <p:cNvGrpSpPr>
            <a:grpSpLocks/>
          </p:cNvGrpSpPr>
          <p:nvPr>
            <p:custDataLst>
              <p:tags r:id="rId1"/>
            </p:custDataLst>
          </p:nvPr>
        </p:nvGrpSpPr>
        <p:grpSpPr bwMode="auto">
          <a:xfrm>
            <a:off x="261938" y="6238875"/>
            <a:ext cx="369887" cy="417513"/>
            <a:chOff x="2928" y="1051"/>
            <a:chExt cx="840" cy="957"/>
          </a:xfrm>
        </p:grpSpPr>
        <p:sp>
          <p:nvSpPr>
            <p:cNvPr id="23" name="Freeform 48"/>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24" name="Oval 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25" name="Oval 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26" name="Oval 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27" name="Oval 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28" name="Oval 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29" name="Oval 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0" name="Oval 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1" name="AutoShape 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2" name="Freeform 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 name="Freeform 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4" name="Freeform 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5" name="Freeform 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36" name="Text Box 61"/>
          <p:cNvSpPr txBox="1">
            <a:spLocks noChangeArrowheads="1"/>
          </p:cNvSpPr>
          <p:nvPr/>
        </p:nvSpPr>
        <p:spPr bwMode="auto">
          <a:xfrm>
            <a:off x="646113" y="6099175"/>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smtClean="0">
                <a:solidFill>
                  <a:srgbClr val="009200"/>
                </a:solidFill>
              </a:rPr>
              <a:t>(x'y - y'x) / y**2</a:t>
            </a:r>
          </a:p>
        </p:txBody>
      </p:sp>
      <p:sp>
        <p:nvSpPr>
          <p:cNvPr id="37" name="Text Box 61"/>
          <p:cNvSpPr txBox="1">
            <a:spLocks noChangeArrowheads="1"/>
          </p:cNvSpPr>
          <p:nvPr/>
        </p:nvSpPr>
        <p:spPr bwMode="auto">
          <a:xfrm>
            <a:off x="638175" y="6316663"/>
            <a:ext cx="167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09200"/>
                </a:solidFill>
              </a:rPr>
              <a:t>Now </a:t>
            </a:r>
            <a:r>
              <a:rPr lang="en-US" altLang="en-US" sz="1000" i="1" smtClean="0">
                <a:solidFill>
                  <a:srgbClr val="009200"/>
                </a:solidFill>
              </a:rPr>
              <a:t>that's </a:t>
            </a:r>
            <a:r>
              <a:rPr lang="en-US" altLang="en-US" sz="1000" smtClean="0">
                <a:solidFill>
                  <a:srgbClr val="009200"/>
                </a:solidFill>
              </a:rPr>
              <a:t>derived!</a:t>
            </a:r>
          </a:p>
        </p:txBody>
      </p:sp>
      <mc:AlternateContent xmlns:mc="http://schemas.openxmlformats.org/markup-compatibility/2006">
        <mc:Choice xmlns:p14="http://schemas.microsoft.com/office/powerpoint/2010/main" Requires="p14">
          <p:contentPart p14:bwMode="auto" r:id="rId17">
            <p14:nvContentPartPr>
              <p14:cNvPr id="2" name="Ink 1"/>
              <p14:cNvContentPartPr/>
              <p14:nvPr/>
            </p14:nvContentPartPr>
            <p14:xfrm>
              <a:off x="8610840" y="4286160"/>
              <a:ext cx="343080" cy="228960"/>
            </p14:xfrm>
          </p:contentPart>
        </mc:Choice>
        <mc:Fallback>
          <p:pic>
            <p:nvPicPr>
              <p:cNvPr id="2" name="Ink 1"/>
              <p:cNvPicPr/>
              <p:nvPr/>
            </p:nvPicPr>
            <p:blipFill>
              <a:blip r:embed="rId18"/>
              <a:stretch>
                <a:fillRect/>
              </a:stretch>
            </p:blipFill>
            <p:spPr>
              <a:xfrm>
                <a:off x="8601480" y="4276800"/>
                <a:ext cx="361800" cy="247680"/>
              </a:xfrm>
              <a:prstGeom prst="rect">
                <a:avLst/>
              </a:prstGeom>
            </p:spPr>
          </p:pic>
        </mc:Fallback>
      </mc:AlternateContent>
    </p:spTree>
    <p:extLst>
      <p:ext uri="{BB962C8B-B14F-4D97-AF65-F5344CB8AC3E}">
        <p14:creationId xmlns:p14="http://schemas.microsoft.com/office/powerpoint/2010/main" val="10532287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val 6"/>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Student</a:t>
            </a:r>
          </a:p>
        </p:txBody>
      </p:sp>
      <p:sp>
        <p:nvSpPr>
          <p:cNvPr id="52227" name="Oval 7"/>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Mudder</a:t>
            </a:r>
          </a:p>
        </p:txBody>
      </p:sp>
      <p:sp>
        <p:nvSpPr>
          <p:cNvPr id="52228" name="Oval 8"/>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52229" name="Line 9"/>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2230" name="Line 10"/>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2231" name="Text Box 11"/>
          <p:cNvSpPr txBox="1">
            <a:spLocks noChangeArrowheads="1"/>
          </p:cNvSpPr>
          <p:nvPr/>
        </p:nvSpPr>
        <p:spPr bwMode="auto">
          <a:xfrm>
            <a:off x="1936750" y="1633538"/>
            <a:ext cx="177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Base Class</a:t>
            </a:r>
          </a:p>
        </p:txBody>
      </p:sp>
      <p:sp>
        <p:nvSpPr>
          <p:cNvPr id="52232" name="Text Box 12"/>
          <p:cNvSpPr txBox="1">
            <a:spLocks noChangeArrowheads="1"/>
          </p:cNvSpPr>
          <p:nvPr/>
        </p:nvSpPr>
        <p:spPr bwMode="auto">
          <a:xfrm>
            <a:off x="1995488" y="3217863"/>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Derived Class</a:t>
            </a:r>
          </a:p>
        </p:txBody>
      </p:sp>
      <p:sp>
        <p:nvSpPr>
          <p:cNvPr id="52233" name="Text Box 13"/>
          <p:cNvSpPr txBox="1">
            <a:spLocks noChangeArrowheads="1"/>
          </p:cNvSpPr>
          <p:nvPr/>
        </p:nvSpPr>
        <p:spPr bwMode="auto">
          <a:xfrm>
            <a:off x="4038600" y="1633538"/>
            <a:ext cx="685800" cy="317500"/>
          </a:xfrm>
          <a:prstGeom prst="rect">
            <a:avLst/>
          </a:prstGeom>
          <a:noFill/>
          <a:ln w="12700">
            <a:solidFill>
              <a:srgbClr val="03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smtClean="0">
                <a:solidFill>
                  <a:srgbClr val="0333FF"/>
                </a:solidFill>
                <a:latin typeface="Arial" pitchFamily="34" charset="0"/>
              </a:rPr>
              <a:t>Data</a:t>
            </a:r>
          </a:p>
        </p:txBody>
      </p:sp>
      <p:sp>
        <p:nvSpPr>
          <p:cNvPr id="52234" name="Text Box 14"/>
          <p:cNvSpPr txBox="1">
            <a:spLocks noChangeArrowheads="1"/>
          </p:cNvSpPr>
          <p:nvPr/>
        </p:nvSpPr>
        <p:spPr bwMode="auto">
          <a:xfrm>
            <a:off x="6858000" y="1633538"/>
            <a:ext cx="990600" cy="317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smtClean="0">
                <a:solidFill>
                  <a:srgbClr val="000000"/>
                </a:solidFill>
                <a:latin typeface="Arial" pitchFamily="34" charset="0"/>
              </a:rPr>
              <a:t>Methods</a:t>
            </a:r>
          </a:p>
        </p:txBody>
      </p:sp>
      <p:sp>
        <p:nvSpPr>
          <p:cNvPr id="52235" name="Text Box 15"/>
          <p:cNvSpPr txBox="1">
            <a:spLocks noChangeArrowheads="1"/>
          </p:cNvSpPr>
          <p:nvPr/>
        </p:nvSpPr>
        <p:spPr bwMode="auto">
          <a:xfrm>
            <a:off x="3581400" y="20574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b="1" smtClean="0">
                <a:solidFill>
                  <a:srgbClr val="0333FF"/>
                </a:solidFill>
                <a:latin typeface="Courier New" pitchFamily="49" charset="0"/>
              </a:rPr>
              <a:t>String name;</a:t>
            </a:r>
          </a:p>
        </p:txBody>
      </p:sp>
      <p:sp>
        <p:nvSpPr>
          <p:cNvPr id="52236" name="Text Box 16"/>
          <p:cNvSpPr txBox="1">
            <a:spLocks noChangeArrowheads="1"/>
          </p:cNvSpPr>
          <p:nvPr/>
        </p:nvSpPr>
        <p:spPr bwMode="auto">
          <a:xfrm>
            <a:off x="3886200" y="3505200"/>
            <a:ext cx="158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b="1" smtClean="0">
                <a:solidFill>
                  <a:srgbClr val="0333FF"/>
                </a:solidFill>
                <a:latin typeface="Courier New" pitchFamily="49" charset="0"/>
              </a:rPr>
              <a:t>int units;</a:t>
            </a:r>
          </a:p>
        </p:txBody>
      </p:sp>
      <p:sp>
        <p:nvSpPr>
          <p:cNvPr id="52239" name="Line 20"/>
          <p:cNvSpPr>
            <a:spLocks noChangeShapeType="1"/>
          </p:cNvSpPr>
          <p:nvPr/>
        </p:nvSpPr>
        <p:spPr bwMode="auto">
          <a:xfrm flipH="1">
            <a:off x="3736975" y="2438400"/>
            <a:ext cx="23813" cy="1304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2240" name="Line 21"/>
          <p:cNvSpPr>
            <a:spLocks noChangeShapeType="1"/>
          </p:cNvSpPr>
          <p:nvPr/>
        </p:nvSpPr>
        <p:spPr bwMode="auto">
          <a:xfrm>
            <a:off x="4060825" y="3851275"/>
            <a:ext cx="7938" cy="14827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2241" name="Line 22"/>
          <p:cNvSpPr>
            <a:spLocks noChangeShapeType="1"/>
          </p:cNvSpPr>
          <p:nvPr/>
        </p:nvSpPr>
        <p:spPr bwMode="auto">
          <a:xfrm>
            <a:off x="3743325" y="3856038"/>
            <a:ext cx="15875" cy="14811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2242" name="Text Box 23"/>
          <p:cNvSpPr txBox="1">
            <a:spLocks noChangeArrowheads="1"/>
          </p:cNvSpPr>
          <p:nvPr/>
        </p:nvSpPr>
        <p:spPr bwMode="auto">
          <a:xfrm>
            <a:off x="1989138" y="4724400"/>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Very Derived Class</a:t>
            </a:r>
          </a:p>
        </p:txBody>
      </p:sp>
      <p:sp>
        <p:nvSpPr>
          <p:cNvPr id="52243" name="Rectangle 27"/>
          <p:cNvSpPr>
            <a:spLocks noChangeArrowheads="1"/>
          </p:cNvSpPr>
          <p:nvPr/>
        </p:nvSpPr>
        <p:spPr bwMode="auto">
          <a:xfrm>
            <a:off x="6911975" y="502761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b="1" smtClean="0">
                <a:solidFill>
                  <a:srgbClr val="000000"/>
                </a:solidFill>
              </a:rPr>
              <a:t>??</a:t>
            </a:r>
          </a:p>
        </p:txBody>
      </p:sp>
      <p:sp>
        <p:nvSpPr>
          <p:cNvPr id="52244" name="Text Box 29"/>
          <p:cNvSpPr txBox="1">
            <a:spLocks noChangeArrowheads="1"/>
          </p:cNvSpPr>
          <p:nvPr/>
        </p:nvSpPr>
        <p:spPr bwMode="auto">
          <a:xfrm>
            <a:off x="4122738" y="5095875"/>
            <a:ext cx="1820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b="1" smtClean="0">
                <a:solidFill>
                  <a:srgbClr val="0333FF"/>
                </a:solidFill>
                <a:latin typeface="Courier New" pitchFamily="49" charset="0"/>
              </a:rPr>
              <a:t>String dorm;</a:t>
            </a:r>
          </a:p>
        </p:txBody>
      </p:sp>
      <p:sp>
        <p:nvSpPr>
          <p:cNvPr id="52245" name="Text Box 5"/>
          <p:cNvSpPr txBox="1">
            <a:spLocks noChangeArrowheads="1"/>
          </p:cNvSpPr>
          <p:nvPr/>
        </p:nvSpPr>
        <p:spPr bwMode="auto">
          <a:xfrm>
            <a:off x="762000" y="304800"/>
            <a:ext cx="778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latin typeface="Cambria" pitchFamily="18" charset="0"/>
              </a:rPr>
              <a:t>An inheritance hierarchy + code</a:t>
            </a:r>
          </a:p>
        </p:txBody>
      </p:sp>
      <p:grpSp>
        <p:nvGrpSpPr>
          <p:cNvPr id="52246" name="Group 47"/>
          <p:cNvGrpSpPr>
            <a:grpSpLocks/>
          </p:cNvGrpSpPr>
          <p:nvPr>
            <p:custDataLst>
              <p:tags r:id="rId1"/>
            </p:custDataLst>
          </p:nvPr>
        </p:nvGrpSpPr>
        <p:grpSpPr bwMode="auto">
          <a:xfrm>
            <a:off x="261938" y="6238875"/>
            <a:ext cx="369887" cy="417513"/>
            <a:chOff x="2928" y="1051"/>
            <a:chExt cx="840" cy="957"/>
          </a:xfrm>
        </p:grpSpPr>
        <p:sp>
          <p:nvSpPr>
            <p:cNvPr id="52249" name="Freeform 48"/>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2250" name="Oval 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2251" name="Oval 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2252" name="Oval 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2253" name="Oval 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2254" name="Oval 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2255" name="Oval 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2256" name="Oval 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2257" name="AutoShape 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2258" name="Freeform 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2259" name="Freeform 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2260" name="Freeform 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2261" name="Freeform 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52247" name="Text Box 61"/>
          <p:cNvSpPr txBox="1">
            <a:spLocks noChangeArrowheads="1"/>
          </p:cNvSpPr>
          <p:nvPr/>
        </p:nvSpPr>
        <p:spPr bwMode="auto">
          <a:xfrm>
            <a:off x="646113" y="6099175"/>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smtClean="0">
                <a:solidFill>
                  <a:srgbClr val="009200"/>
                </a:solidFill>
              </a:rPr>
              <a:t>(x'y - y'x) / y**2</a:t>
            </a:r>
          </a:p>
        </p:txBody>
      </p:sp>
      <p:sp>
        <p:nvSpPr>
          <p:cNvPr id="52248" name="Text Box 61"/>
          <p:cNvSpPr txBox="1">
            <a:spLocks noChangeArrowheads="1"/>
          </p:cNvSpPr>
          <p:nvPr/>
        </p:nvSpPr>
        <p:spPr bwMode="auto">
          <a:xfrm>
            <a:off x="638175" y="6316663"/>
            <a:ext cx="167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09200"/>
                </a:solidFill>
              </a:rPr>
              <a:t>Now </a:t>
            </a:r>
            <a:r>
              <a:rPr lang="en-US" altLang="en-US" sz="1000" i="1" smtClean="0">
                <a:solidFill>
                  <a:srgbClr val="009200"/>
                </a:solidFill>
              </a:rPr>
              <a:t>that's </a:t>
            </a:r>
            <a:r>
              <a:rPr lang="en-US" altLang="en-US" sz="1000" smtClean="0">
                <a:solidFill>
                  <a:srgbClr val="009200"/>
                </a:solidFill>
              </a:rPr>
              <a:t>derived!</a:t>
            </a:r>
          </a:p>
        </p:txBody>
      </p:sp>
      <p:sp>
        <p:nvSpPr>
          <p:cNvPr id="38" name="Text Box 17"/>
          <p:cNvSpPr txBox="1">
            <a:spLocks noChangeArrowheads="1"/>
          </p:cNvSpPr>
          <p:nvPr/>
        </p:nvSpPr>
        <p:spPr bwMode="auto">
          <a:xfrm>
            <a:off x="5943600" y="2133600"/>
            <a:ext cx="3200400" cy="111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40000"/>
              </a:lnSpc>
            </a:pPr>
            <a:r>
              <a:rPr lang="en-US" altLang="en-US" sz="1600" b="1" dirty="0" err="1" smtClean="0">
                <a:solidFill>
                  <a:srgbClr val="000000"/>
                </a:solidFill>
                <a:latin typeface="Courier New" pitchFamily="49" charset="0"/>
              </a:rPr>
              <a:t>boolean</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isAsleep</a:t>
            </a:r>
            <a:r>
              <a:rPr lang="en-US" altLang="en-US" sz="1600" b="1" dirty="0" smtClean="0">
                <a:solidFill>
                  <a:srgbClr val="000000"/>
                </a:solidFill>
                <a:latin typeface="Courier New" pitchFamily="49" charset="0"/>
              </a:rPr>
              <a:t>(</a:t>
            </a:r>
            <a:r>
              <a:rPr lang="en-US" altLang="en-US" sz="1600" b="1" dirty="0" err="1" smtClean="0">
                <a:solidFill>
                  <a:srgbClr val="000000"/>
                </a:solidFill>
                <a:latin typeface="Courier New" pitchFamily="49" charset="0"/>
              </a:rPr>
              <a:t>int</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  return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&gt; 22 </a:t>
            </a:r>
          </a:p>
          <a:p>
            <a:pPr algn="l">
              <a:lnSpc>
                <a:spcPct val="40000"/>
              </a:lnSpc>
            </a:pPr>
            <a:r>
              <a:rPr lang="en-US" altLang="en-US" sz="1600" b="1" dirty="0">
                <a:solidFill>
                  <a:srgbClr val="000000"/>
                </a:solidFill>
                <a:latin typeface="Courier New" pitchFamily="49" charset="0"/>
              </a:rPr>
              <a:t> </a:t>
            </a:r>
            <a:r>
              <a:rPr lang="en-US" altLang="en-US" sz="1600" b="1" dirty="0" smtClean="0">
                <a:solidFill>
                  <a:srgbClr val="000000"/>
                </a:solidFill>
                <a:latin typeface="Courier New" pitchFamily="49" charset="0"/>
              </a:rPr>
              <a:t>     ||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&lt; 7;</a:t>
            </a:r>
          </a:p>
          <a:p>
            <a:pPr algn="l">
              <a:lnSpc>
                <a:spcPct val="40000"/>
              </a:lnSpc>
            </a:pPr>
            <a:r>
              <a:rPr lang="en-US" altLang="en-US" sz="1600" b="1" dirty="0" smtClean="0">
                <a:solidFill>
                  <a:srgbClr val="000000"/>
                </a:solidFill>
                <a:latin typeface="Courier New" pitchFamily="49" charset="0"/>
              </a:rPr>
              <a:t>}</a:t>
            </a:r>
          </a:p>
        </p:txBody>
      </p:sp>
      <p:sp>
        <p:nvSpPr>
          <p:cNvPr id="39" name="Text Box 18"/>
          <p:cNvSpPr txBox="1">
            <a:spLocks noChangeArrowheads="1"/>
          </p:cNvSpPr>
          <p:nvPr/>
        </p:nvSpPr>
        <p:spPr bwMode="auto">
          <a:xfrm>
            <a:off x="5943600" y="3505200"/>
            <a:ext cx="3200400" cy="111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40000"/>
              </a:lnSpc>
            </a:pPr>
            <a:r>
              <a:rPr lang="en-US" altLang="en-US" sz="1600" b="1" dirty="0" err="1" smtClean="0">
                <a:solidFill>
                  <a:srgbClr val="000000"/>
                </a:solidFill>
                <a:latin typeface="Courier New" pitchFamily="49" charset="0"/>
              </a:rPr>
              <a:t>boolean</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isAsleep</a:t>
            </a:r>
            <a:r>
              <a:rPr lang="en-US" altLang="en-US" sz="1600" b="1" dirty="0" smtClean="0">
                <a:solidFill>
                  <a:srgbClr val="000000"/>
                </a:solidFill>
                <a:latin typeface="Courier New" pitchFamily="49" charset="0"/>
              </a:rPr>
              <a:t>(</a:t>
            </a:r>
            <a:r>
              <a:rPr lang="en-US" altLang="en-US" sz="1600" b="1" dirty="0" err="1" smtClean="0">
                <a:solidFill>
                  <a:srgbClr val="000000"/>
                </a:solidFill>
                <a:latin typeface="Courier New" pitchFamily="49" charset="0"/>
              </a:rPr>
              <a:t>int</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  return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&gt; 2 </a:t>
            </a:r>
          </a:p>
          <a:p>
            <a:pPr algn="l">
              <a:lnSpc>
                <a:spcPct val="40000"/>
              </a:lnSpc>
            </a:pPr>
            <a:r>
              <a:rPr lang="en-US" altLang="en-US" sz="1600" b="1" dirty="0">
                <a:solidFill>
                  <a:srgbClr val="000000"/>
                </a:solidFill>
                <a:latin typeface="Courier New" pitchFamily="49" charset="0"/>
              </a:rPr>
              <a:t> </a:t>
            </a:r>
            <a:r>
              <a:rPr lang="en-US" altLang="en-US" sz="1600" b="1" dirty="0" smtClean="0">
                <a:solidFill>
                  <a:srgbClr val="000000"/>
                </a:solidFill>
                <a:latin typeface="Courier New" pitchFamily="49" charset="0"/>
              </a:rPr>
              <a:t>     &amp;&amp;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&lt; 8;</a:t>
            </a:r>
          </a:p>
          <a:p>
            <a:pPr algn="l">
              <a:lnSpc>
                <a:spcPct val="40000"/>
              </a:lnSpc>
            </a:pPr>
            <a:r>
              <a:rPr lang="en-US" altLang="en-US" sz="1600" b="1" dirty="0" smtClean="0">
                <a:solidFill>
                  <a:srgbClr val="000000"/>
                </a:solidFill>
                <a:latin typeface="Courier New" pitchFamily="49" charset="0"/>
              </a:rPr>
              <a:t>}</a:t>
            </a:r>
          </a:p>
        </p:txBody>
      </p:sp>
      <mc:AlternateContent xmlns:mc="http://schemas.openxmlformats.org/markup-compatibility/2006">
        <mc:Choice xmlns:p14="http://schemas.microsoft.com/office/powerpoint/2010/main" Requires="p14">
          <p:contentPart p14:bwMode="auto" r:id="rId17">
            <p14:nvContentPartPr>
              <p14:cNvPr id="2" name="Ink 1"/>
              <p14:cNvContentPartPr/>
              <p14:nvPr/>
            </p14:nvContentPartPr>
            <p14:xfrm>
              <a:off x="4343400" y="5419800"/>
              <a:ext cx="1086480" cy="105120"/>
            </p14:xfrm>
          </p:contentPart>
        </mc:Choice>
        <mc:Fallback>
          <p:pic>
            <p:nvPicPr>
              <p:cNvPr id="2" name="Ink 1"/>
              <p:cNvPicPr/>
              <p:nvPr/>
            </p:nvPicPr>
            <p:blipFill>
              <a:blip r:embed="rId18"/>
              <a:stretch>
                <a:fillRect/>
              </a:stretch>
            </p:blipFill>
            <p:spPr>
              <a:xfrm>
                <a:off x="4334040" y="5410440"/>
                <a:ext cx="1105200" cy="123840"/>
              </a:xfrm>
              <a:prstGeom prst="rect">
                <a:avLst/>
              </a:prstGeom>
            </p:spPr>
          </p:pic>
        </mc:Fallback>
      </mc:AlternateContent>
    </p:spTree>
    <p:extLst>
      <p:ext uri="{BB962C8B-B14F-4D97-AF65-F5344CB8AC3E}">
        <p14:creationId xmlns:p14="http://schemas.microsoft.com/office/powerpoint/2010/main" val="1038247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6"/>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Student</a:t>
            </a:r>
          </a:p>
        </p:txBody>
      </p:sp>
      <p:sp>
        <p:nvSpPr>
          <p:cNvPr id="53251" name="Oval 7"/>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Mudder</a:t>
            </a:r>
          </a:p>
        </p:txBody>
      </p:sp>
      <p:sp>
        <p:nvSpPr>
          <p:cNvPr id="53252" name="Oval 8"/>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53253" name="Line 9"/>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54" name="Line 10"/>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55" name="Text Box 11"/>
          <p:cNvSpPr txBox="1">
            <a:spLocks noChangeArrowheads="1"/>
          </p:cNvSpPr>
          <p:nvPr/>
        </p:nvSpPr>
        <p:spPr bwMode="auto">
          <a:xfrm>
            <a:off x="1936750" y="1633538"/>
            <a:ext cx="177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Base Class</a:t>
            </a:r>
          </a:p>
        </p:txBody>
      </p:sp>
      <p:sp>
        <p:nvSpPr>
          <p:cNvPr id="53256" name="Text Box 12"/>
          <p:cNvSpPr txBox="1">
            <a:spLocks noChangeArrowheads="1"/>
          </p:cNvSpPr>
          <p:nvPr/>
        </p:nvSpPr>
        <p:spPr bwMode="auto">
          <a:xfrm>
            <a:off x="1995488" y="3217863"/>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Derived Class</a:t>
            </a:r>
          </a:p>
        </p:txBody>
      </p:sp>
      <p:sp>
        <p:nvSpPr>
          <p:cNvPr id="53257" name="Text Box 13"/>
          <p:cNvSpPr txBox="1">
            <a:spLocks noChangeArrowheads="1"/>
          </p:cNvSpPr>
          <p:nvPr/>
        </p:nvSpPr>
        <p:spPr bwMode="auto">
          <a:xfrm>
            <a:off x="4038600" y="1633538"/>
            <a:ext cx="685800" cy="317500"/>
          </a:xfrm>
          <a:prstGeom prst="rect">
            <a:avLst/>
          </a:prstGeom>
          <a:noFill/>
          <a:ln w="12700">
            <a:solidFill>
              <a:srgbClr val="03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smtClean="0">
                <a:solidFill>
                  <a:srgbClr val="0333FF"/>
                </a:solidFill>
                <a:latin typeface="Arial" pitchFamily="34" charset="0"/>
              </a:rPr>
              <a:t>Data</a:t>
            </a:r>
          </a:p>
        </p:txBody>
      </p:sp>
      <p:sp>
        <p:nvSpPr>
          <p:cNvPr id="53258" name="Text Box 14"/>
          <p:cNvSpPr txBox="1">
            <a:spLocks noChangeArrowheads="1"/>
          </p:cNvSpPr>
          <p:nvPr/>
        </p:nvSpPr>
        <p:spPr bwMode="auto">
          <a:xfrm>
            <a:off x="6858000" y="1633538"/>
            <a:ext cx="990600" cy="317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smtClean="0">
                <a:solidFill>
                  <a:srgbClr val="000000"/>
                </a:solidFill>
                <a:latin typeface="Arial" pitchFamily="34" charset="0"/>
              </a:rPr>
              <a:t>Methods</a:t>
            </a:r>
          </a:p>
        </p:txBody>
      </p:sp>
      <p:sp>
        <p:nvSpPr>
          <p:cNvPr id="53259" name="Text Box 15"/>
          <p:cNvSpPr txBox="1">
            <a:spLocks noChangeArrowheads="1"/>
          </p:cNvSpPr>
          <p:nvPr/>
        </p:nvSpPr>
        <p:spPr bwMode="auto">
          <a:xfrm>
            <a:off x="3581400" y="20574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b="1" smtClean="0">
                <a:solidFill>
                  <a:srgbClr val="0333FF"/>
                </a:solidFill>
                <a:latin typeface="Courier New" pitchFamily="49" charset="0"/>
              </a:rPr>
              <a:t>String name;</a:t>
            </a:r>
          </a:p>
        </p:txBody>
      </p:sp>
      <p:sp>
        <p:nvSpPr>
          <p:cNvPr id="53260" name="Text Box 16"/>
          <p:cNvSpPr txBox="1">
            <a:spLocks noChangeArrowheads="1"/>
          </p:cNvSpPr>
          <p:nvPr/>
        </p:nvSpPr>
        <p:spPr bwMode="auto">
          <a:xfrm>
            <a:off x="3886200" y="3505200"/>
            <a:ext cx="158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b="1" smtClean="0">
                <a:solidFill>
                  <a:srgbClr val="0333FF"/>
                </a:solidFill>
                <a:latin typeface="Courier New" pitchFamily="49" charset="0"/>
              </a:rPr>
              <a:t>int units;</a:t>
            </a:r>
          </a:p>
        </p:txBody>
      </p:sp>
      <p:sp>
        <p:nvSpPr>
          <p:cNvPr id="53261" name="Text Box 17"/>
          <p:cNvSpPr txBox="1">
            <a:spLocks noChangeArrowheads="1"/>
          </p:cNvSpPr>
          <p:nvPr/>
        </p:nvSpPr>
        <p:spPr bwMode="auto">
          <a:xfrm>
            <a:off x="5943600" y="2133600"/>
            <a:ext cx="3200400" cy="111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40000"/>
              </a:lnSpc>
            </a:pPr>
            <a:r>
              <a:rPr lang="en-US" altLang="en-US" sz="1600" b="1" dirty="0" err="1" smtClean="0">
                <a:solidFill>
                  <a:srgbClr val="000000"/>
                </a:solidFill>
                <a:latin typeface="Courier New" pitchFamily="49" charset="0"/>
              </a:rPr>
              <a:t>boolean</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isAsleep</a:t>
            </a:r>
            <a:r>
              <a:rPr lang="en-US" altLang="en-US" sz="1600" b="1" dirty="0" smtClean="0">
                <a:solidFill>
                  <a:srgbClr val="000000"/>
                </a:solidFill>
                <a:latin typeface="Courier New" pitchFamily="49" charset="0"/>
              </a:rPr>
              <a:t>(</a:t>
            </a:r>
            <a:r>
              <a:rPr lang="en-US" altLang="en-US" sz="1600" b="1" dirty="0" err="1" smtClean="0">
                <a:solidFill>
                  <a:srgbClr val="000000"/>
                </a:solidFill>
                <a:latin typeface="Courier New" pitchFamily="49" charset="0"/>
              </a:rPr>
              <a:t>int</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  return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&gt; 22 </a:t>
            </a:r>
          </a:p>
          <a:p>
            <a:pPr algn="l">
              <a:lnSpc>
                <a:spcPct val="40000"/>
              </a:lnSpc>
            </a:pPr>
            <a:r>
              <a:rPr lang="en-US" altLang="en-US" sz="1600" b="1" dirty="0">
                <a:solidFill>
                  <a:srgbClr val="000000"/>
                </a:solidFill>
                <a:latin typeface="Courier New" pitchFamily="49" charset="0"/>
              </a:rPr>
              <a:t> </a:t>
            </a:r>
            <a:r>
              <a:rPr lang="en-US" altLang="en-US" sz="1600" b="1" dirty="0" smtClean="0">
                <a:solidFill>
                  <a:srgbClr val="000000"/>
                </a:solidFill>
                <a:latin typeface="Courier New" pitchFamily="49" charset="0"/>
              </a:rPr>
              <a:t>     ||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&lt; 7;</a:t>
            </a:r>
          </a:p>
          <a:p>
            <a:pPr algn="l">
              <a:lnSpc>
                <a:spcPct val="40000"/>
              </a:lnSpc>
            </a:pPr>
            <a:r>
              <a:rPr lang="en-US" altLang="en-US" sz="1600" b="1" dirty="0" smtClean="0">
                <a:solidFill>
                  <a:srgbClr val="000000"/>
                </a:solidFill>
                <a:latin typeface="Courier New" pitchFamily="49" charset="0"/>
              </a:rPr>
              <a:t>}</a:t>
            </a:r>
          </a:p>
        </p:txBody>
      </p:sp>
      <p:sp>
        <p:nvSpPr>
          <p:cNvPr id="53262" name="Text Box 18"/>
          <p:cNvSpPr txBox="1">
            <a:spLocks noChangeArrowheads="1"/>
          </p:cNvSpPr>
          <p:nvPr/>
        </p:nvSpPr>
        <p:spPr bwMode="auto">
          <a:xfrm>
            <a:off x="5943600" y="3505200"/>
            <a:ext cx="3200400" cy="111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40000"/>
              </a:lnSpc>
            </a:pPr>
            <a:r>
              <a:rPr lang="en-US" altLang="en-US" sz="1600" b="1" dirty="0" err="1" smtClean="0">
                <a:solidFill>
                  <a:srgbClr val="000000"/>
                </a:solidFill>
                <a:latin typeface="Courier New" pitchFamily="49" charset="0"/>
              </a:rPr>
              <a:t>boolean</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isAsleep</a:t>
            </a:r>
            <a:r>
              <a:rPr lang="en-US" altLang="en-US" sz="1600" b="1" dirty="0" smtClean="0">
                <a:solidFill>
                  <a:srgbClr val="000000"/>
                </a:solidFill>
                <a:latin typeface="Courier New" pitchFamily="49" charset="0"/>
              </a:rPr>
              <a:t>(</a:t>
            </a:r>
            <a:r>
              <a:rPr lang="en-US" altLang="en-US" sz="1600" b="1" dirty="0" err="1" smtClean="0">
                <a:solidFill>
                  <a:srgbClr val="000000"/>
                </a:solidFill>
                <a:latin typeface="Courier New" pitchFamily="49" charset="0"/>
              </a:rPr>
              <a:t>int</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  return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&gt; 2 </a:t>
            </a:r>
          </a:p>
          <a:p>
            <a:pPr algn="l">
              <a:lnSpc>
                <a:spcPct val="40000"/>
              </a:lnSpc>
            </a:pPr>
            <a:r>
              <a:rPr lang="en-US" altLang="en-US" sz="1600" b="1" dirty="0">
                <a:solidFill>
                  <a:srgbClr val="000000"/>
                </a:solidFill>
                <a:latin typeface="Courier New" pitchFamily="49" charset="0"/>
              </a:rPr>
              <a:t> </a:t>
            </a:r>
            <a:r>
              <a:rPr lang="en-US" altLang="en-US" sz="1600" b="1" dirty="0" smtClean="0">
                <a:solidFill>
                  <a:srgbClr val="000000"/>
                </a:solidFill>
                <a:latin typeface="Courier New" pitchFamily="49" charset="0"/>
              </a:rPr>
              <a:t>     &amp;&amp;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&lt; 8;</a:t>
            </a:r>
          </a:p>
          <a:p>
            <a:pPr algn="l">
              <a:lnSpc>
                <a:spcPct val="40000"/>
              </a:lnSpc>
            </a:pPr>
            <a:r>
              <a:rPr lang="en-US" altLang="en-US" sz="1600" b="1" dirty="0" smtClean="0">
                <a:solidFill>
                  <a:srgbClr val="000000"/>
                </a:solidFill>
                <a:latin typeface="Courier New" pitchFamily="49" charset="0"/>
              </a:rPr>
              <a:t>}</a:t>
            </a:r>
          </a:p>
        </p:txBody>
      </p:sp>
      <p:sp>
        <p:nvSpPr>
          <p:cNvPr id="53263" name="Text Box 19"/>
          <p:cNvSpPr txBox="1">
            <a:spLocks noChangeArrowheads="1"/>
          </p:cNvSpPr>
          <p:nvPr/>
        </p:nvSpPr>
        <p:spPr bwMode="auto">
          <a:xfrm>
            <a:off x="5943600" y="4997450"/>
            <a:ext cx="3200400" cy="85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40000"/>
              </a:lnSpc>
            </a:pPr>
            <a:r>
              <a:rPr lang="en-US" altLang="en-US" sz="1600" b="1" smtClean="0">
                <a:solidFill>
                  <a:srgbClr val="000000"/>
                </a:solidFill>
                <a:latin typeface="Courier New" pitchFamily="49" charset="0"/>
              </a:rPr>
              <a:t>boolean isAsleep(int hr)</a:t>
            </a:r>
          </a:p>
          <a:p>
            <a:pPr algn="l">
              <a:lnSpc>
                <a:spcPct val="40000"/>
              </a:lnSpc>
            </a:pPr>
            <a:r>
              <a:rPr lang="en-US" altLang="en-US" sz="1600" b="1" smtClean="0">
                <a:solidFill>
                  <a:srgbClr val="000000"/>
                </a:solidFill>
                <a:latin typeface="Courier New" pitchFamily="49" charset="0"/>
              </a:rPr>
              <a:t>{</a:t>
            </a:r>
          </a:p>
          <a:p>
            <a:pPr algn="l">
              <a:lnSpc>
                <a:spcPct val="40000"/>
              </a:lnSpc>
            </a:pPr>
            <a:r>
              <a:rPr lang="en-US" altLang="en-US" sz="1600" b="1" smtClean="0">
                <a:solidFill>
                  <a:srgbClr val="000000"/>
                </a:solidFill>
                <a:latin typeface="Courier New" pitchFamily="49" charset="0"/>
              </a:rPr>
              <a:t>  return false;</a:t>
            </a:r>
          </a:p>
          <a:p>
            <a:pPr algn="l">
              <a:lnSpc>
                <a:spcPct val="40000"/>
              </a:lnSpc>
            </a:pPr>
            <a:r>
              <a:rPr lang="en-US" altLang="en-US" sz="1600" b="1" smtClean="0">
                <a:solidFill>
                  <a:srgbClr val="000000"/>
                </a:solidFill>
                <a:latin typeface="Courier New" pitchFamily="49" charset="0"/>
              </a:rPr>
              <a:t>}</a:t>
            </a:r>
          </a:p>
        </p:txBody>
      </p:sp>
      <p:sp>
        <p:nvSpPr>
          <p:cNvPr id="53264" name="Line 20"/>
          <p:cNvSpPr>
            <a:spLocks noChangeShapeType="1"/>
          </p:cNvSpPr>
          <p:nvPr/>
        </p:nvSpPr>
        <p:spPr bwMode="auto">
          <a:xfrm flipH="1">
            <a:off x="3736975" y="2438400"/>
            <a:ext cx="23813" cy="1304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65" name="Line 21"/>
          <p:cNvSpPr>
            <a:spLocks noChangeShapeType="1"/>
          </p:cNvSpPr>
          <p:nvPr/>
        </p:nvSpPr>
        <p:spPr bwMode="auto">
          <a:xfrm>
            <a:off x="4060825" y="3851275"/>
            <a:ext cx="7938" cy="14827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66" name="Line 22"/>
          <p:cNvSpPr>
            <a:spLocks noChangeShapeType="1"/>
          </p:cNvSpPr>
          <p:nvPr/>
        </p:nvSpPr>
        <p:spPr bwMode="auto">
          <a:xfrm>
            <a:off x="3743325" y="3856038"/>
            <a:ext cx="15875" cy="14811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67" name="Text Box 23"/>
          <p:cNvSpPr txBox="1">
            <a:spLocks noChangeArrowheads="1"/>
          </p:cNvSpPr>
          <p:nvPr/>
        </p:nvSpPr>
        <p:spPr bwMode="auto">
          <a:xfrm>
            <a:off x="1989138" y="4724400"/>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Very Derived Class</a:t>
            </a:r>
          </a:p>
        </p:txBody>
      </p:sp>
      <p:sp>
        <p:nvSpPr>
          <p:cNvPr id="53268" name="Line 28"/>
          <p:cNvSpPr>
            <a:spLocks noChangeShapeType="1"/>
          </p:cNvSpPr>
          <p:nvPr/>
        </p:nvSpPr>
        <p:spPr bwMode="auto">
          <a:xfrm>
            <a:off x="4060825" y="3851275"/>
            <a:ext cx="7938" cy="14827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69" name="Text Box 29"/>
          <p:cNvSpPr txBox="1">
            <a:spLocks noChangeArrowheads="1"/>
          </p:cNvSpPr>
          <p:nvPr/>
        </p:nvSpPr>
        <p:spPr bwMode="auto">
          <a:xfrm>
            <a:off x="4122738" y="5095875"/>
            <a:ext cx="1820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b="1" smtClean="0">
                <a:solidFill>
                  <a:srgbClr val="0333FF"/>
                </a:solidFill>
                <a:latin typeface="Courier New" pitchFamily="49" charset="0"/>
              </a:rPr>
              <a:t>String dorm;</a:t>
            </a:r>
          </a:p>
        </p:txBody>
      </p:sp>
      <p:grpSp>
        <p:nvGrpSpPr>
          <p:cNvPr id="53270" name="Group 30"/>
          <p:cNvGrpSpPr>
            <a:grpSpLocks/>
          </p:cNvGrpSpPr>
          <p:nvPr>
            <p:custDataLst>
              <p:tags r:id="rId1"/>
            </p:custDataLst>
          </p:nvPr>
        </p:nvGrpSpPr>
        <p:grpSpPr bwMode="auto">
          <a:xfrm>
            <a:off x="131763" y="153988"/>
            <a:ext cx="369887" cy="417512"/>
            <a:chOff x="2928" y="1051"/>
            <a:chExt cx="840" cy="957"/>
          </a:xfrm>
        </p:grpSpPr>
        <p:sp>
          <p:nvSpPr>
            <p:cNvPr id="53274" name="Freeform 31"/>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75" name="Oval 3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3276" name="Oval 3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3277" name="Oval 3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3278" name="Oval 3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3279" name="Oval 3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3280" name="Oval 3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3281" name="Oval 3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3282" name="AutoShape 3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3283" name="Freeform 4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84" name="Freeform 4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85" name="Freeform 4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86" name="Freeform 4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53271" name="Text Box 44"/>
          <p:cNvSpPr txBox="1">
            <a:spLocks noChangeArrowheads="1"/>
          </p:cNvSpPr>
          <p:nvPr/>
        </p:nvSpPr>
        <p:spPr bwMode="auto">
          <a:xfrm>
            <a:off x="228600" y="841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r>
              <a:rPr lang="en-US" altLang="en-US" sz="1200" dirty="0" smtClean="0">
                <a:solidFill>
                  <a:srgbClr val="009200"/>
                </a:solidFill>
              </a:rPr>
              <a:t>What is this Java hierarchy missing?!</a:t>
            </a:r>
          </a:p>
        </p:txBody>
      </p:sp>
      <p:sp>
        <p:nvSpPr>
          <p:cNvPr id="53273" name="Text Box 5"/>
          <p:cNvSpPr txBox="1">
            <a:spLocks noChangeArrowheads="1"/>
          </p:cNvSpPr>
          <p:nvPr/>
        </p:nvSpPr>
        <p:spPr bwMode="auto">
          <a:xfrm>
            <a:off x="1905001" y="304800"/>
            <a:ext cx="563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latin typeface="Cambria" pitchFamily="18" charset="0"/>
              </a:rPr>
              <a:t>An inheritance hierarchy</a:t>
            </a:r>
          </a:p>
        </p:txBody>
      </p:sp>
    </p:spTree>
    <p:extLst>
      <p:ext uri="{BB962C8B-B14F-4D97-AF65-F5344CB8AC3E}">
        <p14:creationId xmlns:p14="http://schemas.microsoft.com/office/powerpoint/2010/main" val="41039563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8900" y="242888"/>
            <a:ext cx="71501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class Person</a:t>
            </a:r>
          </a:p>
          <a:p>
            <a:pPr algn="l">
              <a:spcBef>
                <a:spcPct val="0"/>
              </a:spcBef>
            </a:pP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protected String name;  // data member – protected</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Person( String name )  { this.name = name; }</a:t>
            </a:r>
          </a:p>
          <a:p>
            <a:pPr algn="l">
              <a:spcBef>
                <a:spcPct val="0"/>
              </a:spcBef>
            </a:pPr>
            <a:r>
              <a:rPr lang="en-US" altLang="en-US" sz="1200" b="1" smtClean="0">
                <a:solidFill>
                  <a:srgbClr val="000000"/>
                </a:solidFill>
                <a:latin typeface="Courier New" pitchFamily="49" charset="0"/>
              </a:rPr>
              <a:t>  public boolean </a:t>
            </a:r>
            <a:r>
              <a:rPr lang="en-US" altLang="en-US" sz="1200" b="1" smtClean="0">
                <a:solidFill>
                  <a:srgbClr val="FF0000"/>
                </a:solidFill>
                <a:latin typeface="Courier New" pitchFamily="49" charset="0"/>
              </a:rPr>
              <a:t>isAsleep</a:t>
            </a:r>
            <a:r>
              <a:rPr lang="en-US" altLang="en-US" sz="1200" b="1" smtClean="0">
                <a:solidFill>
                  <a:srgbClr val="000000"/>
                </a:solidFill>
                <a:latin typeface="Courier New" pitchFamily="49" charset="0"/>
              </a:rPr>
              <a:t>( int hr )  { return hr &gt; 22 || hr &lt; 7; }  </a:t>
            </a:r>
          </a:p>
          <a:p>
            <a:pPr algn="l">
              <a:spcBef>
                <a:spcPct val="0"/>
              </a:spcBef>
            </a:pPr>
            <a:r>
              <a:rPr lang="en-US" altLang="en-US" sz="1200" b="1" smtClean="0">
                <a:solidFill>
                  <a:srgbClr val="000000"/>
                </a:solidFill>
                <a:latin typeface="Courier New" pitchFamily="49" charset="0"/>
              </a:rPr>
              <a:t>  public String toString()      { return name;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void </a:t>
            </a:r>
            <a:r>
              <a:rPr lang="en-US" altLang="en-US" sz="1200" b="1" smtClean="0">
                <a:solidFill>
                  <a:srgbClr val="FF0000"/>
                </a:solidFill>
                <a:latin typeface="Courier New" pitchFamily="49" charset="0"/>
              </a:rPr>
              <a:t>status</a:t>
            </a:r>
            <a:r>
              <a:rPr lang="en-US" altLang="en-US" sz="1200" b="1" smtClean="0">
                <a:solidFill>
                  <a:srgbClr val="000000"/>
                </a:solidFill>
                <a:latin typeface="Courier New" pitchFamily="49" charset="0"/>
              </a:rPr>
              <a:t>( int hr )</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    if ( this.</a:t>
            </a:r>
            <a:r>
              <a:rPr lang="en-US" altLang="en-US" sz="1200" b="1" smtClean="0">
                <a:solidFill>
                  <a:srgbClr val="FF0000"/>
                </a:solidFill>
                <a:latin typeface="Courier New" pitchFamily="49" charset="0"/>
              </a:rPr>
              <a:t>isAsleep</a:t>
            </a:r>
            <a:r>
              <a:rPr lang="en-US" altLang="en-US" sz="1200" b="1" smtClean="0">
                <a:solidFill>
                  <a:srgbClr val="000000"/>
                </a:solidFill>
                <a:latin typeface="Courier New" pitchFamily="49" charset="0"/>
              </a:rPr>
              <a:t>( hr ) )</a:t>
            </a:r>
          </a:p>
          <a:p>
            <a:pPr algn="l">
              <a:spcBef>
                <a:spcPct val="0"/>
              </a:spcBef>
            </a:pPr>
            <a:r>
              <a:rPr lang="en-US" altLang="en-US" sz="1200" b="1" smtClean="0">
                <a:solidFill>
                  <a:srgbClr val="000000"/>
                </a:solidFill>
                <a:latin typeface="Courier New" pitchFamily="49" charset="0"/>
              </a:rPr>
              <a:t>      System.out.println( "Now asleep: " + this );</a:t>
            </a:r>
          </a:p>
          <a:p>
            <a:pPr algn="l">
              <a:spcBef>
                <a:spcPct val="0"/>
              </a:spcBef>
            </a:pPr>
            <a:r>
              <a:rPr lang="en-US" altLang="en-US" sz="1200" b="1" smtClean="0">
                <a:solidFill>
                  <a:srgbClr val="000000"/>
                </a:solidFill>
                <a:latin typeface="Courier New" pitchFamily="49" charset="0"/>
              </a:rPr>
              <a:t>    else</a:t>
            </a:r>
          </a:p>
          <a:p>
            <a:pPr algn="l">
              <a:spcBef>
                <a:spcPct val="0"/>
              </a:spcBef>
            </a:pPr>
            <a:r>
              <a:rPr lang="en-US" altLang="en-US" sz="1200" b="1" smtClean="0">
                <a:solidFill>
                  <a:srgbClr val="000000"/>
                </a:solidFill>
                <a:latin typeface="Courier New" pitchFamily="49" charset="0"/>
              </a:rPr>
              <a:t>      System.out.println( "Now awake: " + this );</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a:t>
            </a:r>
          </a:p>
        </p:txBody>
      </p:sp>
      <p:sp>
        <p:nvSpPr>
          <p:cNvPr id="54279" name="Text Box 14"/>
          <p:cNvSpPr txBox="1">
            <a:spLocks noChangeArrowheads="1"/>
          </p:cNvSpPr>
          <p:nvPr/>
        </p:nvSpPr>
        <p:spPr bwMode="auto">
          <a:xfrm>
            <a:off x="6789738" y="304800"/>
            <a:ext cx="2197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200" smtClean="0">
                <a:solidFill>
                  <a:srgbClr val="000000"/>
                </a:solidFill>
              </a:rPr>
              <a:t>Code overview</a:t>
            </a:r>
          </a:p>
        </p:txBody>
      </p:sp>
      <p:sp>
        <p:nvSpPr>
          <p:cNvPr id="54280" name="Line 15"/>
          <p:cNvSpPr>
            <a:spLocks noChangeShapeType="1"/>
          </p:cNvSpPr>
          <p:nvPr/>
        </p:nvSpPr>
        <p:spPr bwMode="auto">
          <a:xfrm>
            <a:off x="130175" y="3346450"/>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14" name="Oval 5"/>
          <p:cNvSpPr>
            <a:spLocks noChangeArrowheads="1"/>
          </p:cNvSpPr>
          <p:nvPr/>
        </p:nvSpPr>
        <p:spPr bwMode="auto">
          <a:xfrm>
            <a:off x="6451600" y="3357563"/>
            <a:ext cx="1744663" cy="776287"/>
          </a:xfrm>
          <a:prstGeom prst="ellipse">
            <a:avLst/>
          </a:prstGeom>
          <a:noFill/>
          <a:ln w="19050">
            <a:solidFill>
              <a:schemeClr val="bg1">
                <a:lumMod val="8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dirty="0" smtClean="0">
                <a:solidFill>
                  <a:schemeClr val="bg1">
                    <a:lumMod val="75000"/>
                  </a:schemeClr>
                </a:solidFill>
                <a:ea typeface="MS PGothic" pitchFamily="34" charset="-128"/>
              </a:rPr>
              <a:t>Student</a:t>
            </a:r>
          </a:p>
        </p:txBody>
      </p:sp>
      <p:sp>
        <p:nvSpPr>
          <p:cNvPr id="15" name="Oval 6"/>
          <p:cNvSpPr>
            <a:spLocks noChangeArrowheads="1"/>
          </p:cNvSpPr>
          <p:nvPr/>
        </p:nvSpPr>
        <p:spPr bwMode="auto">
          <a:xfrm>
            <a:off x="6483350" y="1833563"/>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Person</a:t>
            </a:r>
          </a:p>
        </p:txBody>
      </p:sp>
      <p:sp>
        <p:nvSpPr>
          <p:cNvPr id="16" name="Line 6"/>
          <p:cNvSpPr>
            <a:spLocks noChangeShapeType="1"/>
          </p:cNvSpPr>
          <p:nvPr/>
        </p:nvSpPr>
        <p:spPr bwMode="auto">
          <a:xfrm flipH="1">
            <a:off x="7339013" y="2620963"/>
            <a:ext cx="30162"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7" name="Text Box 8"/>
          <p:cNvSpPr txBox="1">
            <a:spLocks noChangeArrowheads="1"/>
          </p:cNvSpPr>
          <p:nvPr/>
        </p:nvSpPr>
        <p:spPr bwMode="auto">
          <a:xfrm>
            <a:off x="7442200" y="4190295"/>
            <a:ext cx="1485900" cy="307975"/>
          </a:xfrm>
          <a:prstGeom prst="rect">
            <a:avLst/>
          </a:prstGeom>
          <a:solidFill>
            <a:schemeClr val="bg1">
              <a:lumMod val="85000"/>
            </a:schemeClr>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400" b="1" smtClean="0">
                <a:solidFill>
                  <a:schemeClr val="bg1">
                    <a:lumMod val="50000"/>
                  </a:schemeClr>
                </a:solidFill>
                <a:latin typeface="Arial" pitchFamily="34" charset="0"/>
                <a:ea typeface="MS PGothic" pitchFamily="34" charset="-128"/>
              </a:rPr>
              <a:t>Derived Class</a:t>
            </a:r>
          </a:p>
        </p:txBody>
      </p:sp>
      <p:sp>
        <p:nvSpPr>
          <p:cNvPr id="18" name="Rectangle 11"/>
          <p:cNvSpPr>
            <a:spLocks noChangeArrowheads="1"/>
          </p:cNvSpPr>
          <p:nvPr/>
        </p:nvSpPr>
        <p:spPr bwMode="auto">
          <a:xfrm>
            <a:off x="5969000" y="5556250"/>
            <a:ext cx="2549096" cy="45858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lnSpc>
                <a:spcPct val="60000"/>
              </a:lnSpc>
            </a:pPr>
            <a:r>
              <a:rPr lang="en-US" altLang="en-US" sz="1400" b="1" dirty="0" smtClean="0">
                <a:solidFill>
                  <a:srgbClr val="000000"/>
                </a:solidFill>
                <a:latin typeface="Courier New" pitchFamily="49" charset="0"/>
                <a:ea typeface="MS PGothic" pitchFamily="34" charset="-128"/>
              </a:rPr>
              <a:t>Person P;</a:t>
            </a:r>
          </a:p>
          <a:p>
            <a:pPr algn="l">
              <a:lnSpc>
                <a:spcPct val="60000"/>
              </a:lnSpc>
            </a:pPr>
            <a:r>
              <a:rPr lang="en-US" altLang="en-US" sz="1400" b="1" dirty="0">
                <a:solidFill>
                  <a:srgbClr val="000000"/>
                </a:solidFill>
                <a:latin typeface="Courier New" pitchFamily="49" charset="0"/>
                <a:ea typeface="MS PGothic" pitchFamily="34" charset="-128"/>
              </a:rPr>
              <a:t>P</a:t>
            </a:r>
            <a:r>
              <a:rPr lang="en-US" altLang="en-US" sz="1400" b="1" dirty="0" smtClean="0">
                <a:solidFill>
                  <a:srgbClr val="000000"/>
                </a:solidFill>
                <a:latin typeface="Courier New" pitchFamily="49" charset="0"/>
                <a:ea typeface="MS PGothic" pitchFamily="34" charset="-128"/>
              </a:rPr>
              <a:t> = new Person(</a:t>
            </a:r>
            <a:r>
              <a:rPr lang="en-US" altLang="en-US" sz="1000" b="1" dirty="0" smtClean="0">
                <a:solidFill>
                  <a:srgbClr val="000000"/>
                </a:solidFill>
                <a:latin typeface="Courier New" pitchFamily="49" charset="0"/>
                <a:ea typeface="MS PGothic" pitchFamily="34" charset="-128"/>
              </a:rPr>
              <a:t>"Wally"</a:t>
            </a:r>
            <a:r>
              <a:rPr lang="en-US" altLang="en-US" sz="1400" b="1" dirty="0" smtClean="0">
                <a:solidFill>
                  <a:srgbClr val="000000"/>
                </a:solidFill>
                <a:latin typeface="Courier New" pitchFamily="49" charset="0"/>
                <a:ea typeface="MS PGothic" pitchFamily="34" charset="-128"/>
              </a:rPr>
              <a:t>);</a:t>
            </a:r>
          </a:p>
        </p:txBody>
      </p:sp>
      <p:sp>
        <p:nvSpPr>
          <p:cNvPr id="19" name="Text Box 18"/>
          <p:cNvSpPr txBox="1">
            <a:spLocks noChangeArrowheads="1"/>
          </p:cNvSpPr>
          <p:nvPr/>
        </p:nvSpPr>
        <p:spPr bwMode="auto">
          <a:xfrm>
            <a:off x="7473950" y="6373813"/>
            <a:ext cx="156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spcBef>
                <a:spcPct val="0"/>
              </a:spcBef>
            </a:pPr>
            <a:r>
              <a:rPr lang="en-US" altLang="en-US" sz="1200" b="1" i="1" smtClean="0">
                <a:solidFill>
                  <a:srgbClr val="0333FF"/>
                </a:solidFill>
                <a:ea typeface="MS PGothic" pitchFamily="34" charset="-128"/>
              </a:rPr>
              <a:t>Extend the picture…</a:t>
            </a:r>
          </a:p>
        </p:txBody>
      </p:sp>
      <p:sp>
        <p:nvSpPr>
          <p:cNvPr id="20" name="Text Box 20"/>
          <p:cNvSpPr txBox="1">
            <a:spLocks noChangeArrowheads="1"/>
          </p:cNvSpPr>
          <p:nvPr/>
        </p:nvSpPr>
        <p:spPr bwMode="auto">
          <a:xfrm>
            <a:off x="5881688" y="5275263"/>
            <a:ext cx="722312" cy="27463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spcBef>
                <a:spcPct val="0"/>
              </a:spcBef>
            </a:pPr>
            <a:r>
              <a:rPr lang="en-US" altLang="en-US" sz="1200" b="1" i="1" smtClean="0">
                <a:solidFill>
                  <a:srgbClr val="0333FF"/>
                </a:solidFill>
                <a:ea typeface="MS PGothic" pitchFamily="34" charset="-128"/>
              </a:rPr>
              <a:t>in main:</a:t>
            </a:r>
          </a:p>
        </p:txBody>
      </p:sp>
      <p:sp>
        <p:nvSpPr>
          <p:cNvPr id="21" name="Text Box 12"/>
          <p:cNvSpPr txBox="1">
            <a:spLocks noChangeArrowheads="1"/>
          </p:cNvSpPr>
          <p:nvPr/>
        </p:nvSpPr>
        <p:spPr bwMode="auto">
          <a:xfrm>
            <a:off x="7594600" y="2646011"/>
            <a:ext cx="1298575" cy="304800"/>
          </a:xfrm>
          <a:prstGeom prst="rect">
            <a:avLst/>
          </a:prstGeom>
          <a:solidFill>
            <a:srgbClr val="CCECFF"/>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400" b="1" smtClean="0">
                <a:latin typeface="Arial" pitchFamily="34" charset="0"/>
                <a:ea typeface="MS PGothic" pitchFamily="34" charset="-128"/>
              </a:rPr>
              <a:t>Base Class</a:t>
            </a:r>
          </a:p>
        </p:txBody>
      </p:sp>
      <p:sp>
        <p:nvSpPr>
          <p:cNvPr id="22" name="Text Box 14"/>
          <p:cNvSpPr txBox="1">
            <a:spLocks noChangeArrowheads="1"/>
          </p:cNvSpPr>
          <p:nvPr/>
        </p:nvSpPr>
        <p:spPr bwMode="auto">
          <a:xfrm>
            <a:off x="7850188" y="2874611"/>
            <a:ext cx="1209675" cy="246062"/>
          </a:xfrm>
          <a:prstGeom prst="rect">
            <a:avLst/>
          </a:prstGeom>
          <a:solidFill>
            <a:srgbClr val="CCECFF"/>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000" smtClean="0">
                <a:latin typeface="Arial" pitchFamily="34" charset="0"/>
                <a:ea typeface="MS PGothic" pitchFamily="34" charset="-128"/>
              </a:rPr>
              <a:t>or Super-Class</a:t>
            </a:r>
          </a:p>
        </p:txBody>
      </p:sp>
      <p:sp>
        <p:nvSpPr>
          <p:cNvPr id="23" name="Text Box 14"/>
          <p:cNvSpPr txBox="1">
            <a:spLocks noChangeArrowheads="1"/>
          </p:cNvSpPr>
          <p:nvPr/>
        </p:nvSpPr>
        <p:spPr bwMode="auto">
          <a:xfrm>
            <a:off x="7708900" y="4434770"/>
            <a:ext cx="1209675" cy="246063"/>
          </a:xfrm>
          <a:prstGeom prst="rect">
            <a:avLst/>
          </a:prstGeom>
          <a:solidFill>
            <a:schemeClr val="bg1">
              <a:lumMod val="85000"/>
            </a:schemeClr>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000" smtClean="0">
                <a:solidFill>
                  <a:schemeClr val="bg1">
                    <a:lumMod val="50000"/>
                  </a:schemeClr>
                </a:solidFill>
                <a:latin typeface="Arial" pitchFamily="34" charset="0"/>
                <a:ea typeface="MS PGothic" pitchFamily="34" charset="-128"/>
              </a:rPr>
              <a:t>or Sub-Class</a:t>
            </a:r>
          </a:p>
        </p:txBody>
      </p:sp>
    </p:spTree>
    <p:extLst>
      <p:ext uri="{BB962C8B-B14F-4D97-AF65-F5344CB8AC3E}">
        <p14:creationId xmlns:p14="http://schemas.microsoft.com/office/powerpoint/2010/main" val="28308940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88900" y="242888"/>
            <a:ext cx="71501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dirty="0" smtClean="0">
                <a:solidFill>
                  <a:srgbClr val="000000"/>
                </a:solidFill>
                <a:latin typeface="Courier New" pitchFamily="49" charset="0"/>
              </a:rPr>
              <a:t>class Person</a:t>
            </a:r>
          </a:p>
          <a:p>
            <a:pPr algn="l">
              <a:spcBef>
                <a:spcPct val="0"/>
              </a:spcBef>
            </a:pPr>
            <a:r>
              <a:rPr lang="en-US" altLang="en-US" sz="1200" b="1" dirty="0" smtClean="0">
                <a:solidFill>
                  <a:srgbClr val="000000"/>
                </a:solidFill>
                <a:latin typeface="Courier New" pitchFamily="49" charset="0"/>
              </a:rPr>
              <a:t>{</a:t>
            </a:r>
          </a:p>
          <a:p>
            <a:pPr algn="l">
              <a:spcBef>
                <a:spcPct val="0"/>
              </a:spcBef>
            </a:pPr>
            <a:r>
              <a:rPr lang="en-US" altLang="en-US" sz="1200" b="1" dirty="0" smtClean="0">
                <a:solidFill>
                  <a:srgbClr val="000000"/>
                </a:solidFill>
                <a:latin typeface="Courier New" pitchFamily="49" charset="0"/>
              </a:rPr>
              <a:t>  protected String name;  // data member – protected</a:t>
            </a:r>
          </a:p>
          <a:p>
            <a:pPr algn="l">
              <a:spcBef>
                <a:spcPct val="0"/>
              </a:spcBef>
            </a:pPr>
            <a:endParaRPr lang="en-US" altLang="en-US" sz="1200" b="1" dirty="0" smtClean="0">
              <a:solidFill>
                <a:srgbClr val="000000"/>
              </a:solidFill>
              <a:latin typeface="Courier New" pitchFamily="49" charset="0"/>
            </a:endParaRPr>
          </a:p>
          <a:p>
            <a:pPr algn="l">
              <a:spcBef>
                <a:spcPct val="0"/>
              </a:spcBef>
            </a:pPr>
            <a:r>
              <a:rPr lang="en-US" altLang="en-US" sz="1200" b="1" dirty="0" smtClean="0">
                <a:solidFill>
                  <a:srgbClr val="000000"/>
                </a:solidFill>
                <a:latin typeface="Courier New" pitchFamily="49" charset="0"/>
              </a:rPr>
              <a:t>  public Person( String name )  { this.name = name; }</a:t>
            </a:r>
          </a:p>
          <a:p>
            <a:pPr algn="l">
              <a:spcBef>
                <a:spcPct val="0"/>
              </a:spcBef>
            </a:pPr>
            <a:r>
              <a:rPr lang="en-US" altLang="en-US" sz="1200" b="1" dirty="0" smtClean="0">
                <a:solidFill>
                  <a:srgbClr val="000000"/>
                </a:solidFill>
                <a:latin typeface="Courier New" pitchFamily="49" charset="0"/>
              </a:rPr>
              <a:t>  public </a:t>
            </a:r>
            <a:r>
              <a:rPr lang="en-US" altLang="en-US" sz="1200" b="1" dirty="0" err="1" smtClean="0">
                <a:solidFill>
                  <a:srgbClr val="000000"/>
                </a:solidFill>
                <a:latin typeface="Courier New" pitchFamily="49" charset="0"/>
              </a:rPr>
              <a:t>boolean</a:t>
            </a:r>
            <a:r>
              <a:rPr lang="en-US" altLang="en-US" sz="1200" b="1" dirty="0" smtClean="0">
                <a:solidFill>
                  <a:srgbClr val="000000"/>
                </a:solidFill>
                <a:latin typeface="Courier New" pitchFamily="49" charset="0"/>
              </a:rPr>
              <a:t> </a:t>
            </a:r>
            <a:r>
              <a:rPr lang="en-US" altLang="en-US" sz="1200" b="1" dirty="0" err="1" smtClean="0">
                <a:solidFill>
                  <a:srgbClr val="FF0000"/>
                </a:solidFill>
                <a:latin typeface="Courier New" pitchFamily="49" charset="0"/>
              </a:rPr>
              <a:t>isAsleep</a:t>
            </a:r>
            <a:r>
              <a:rPr lang="en-US" altLang="en-US" sz="1200" b="1" dirty="0" smtClean="0">
                <a:solidFill>
                  <a:srgbClr val="000000"/>
                </a:solidFill>
                <a:latin typeface="Courier New" pitchFamily="49" charset="0"/>
              </a:rPr>
              <a:t>( </a:t>
            </a:r>
            <a:r>
              <a:rPr lang="en-US" altLang="en-US" sz="1200" b="1" dirty="0" err="1" smtClean="0">
                <a:solidFill>
                  <a:srgbClr val="000000"/>
                </a:solidFill>
                <a:latin typeface="Courier New" pitchFamily="49" charset="0"/>
              </a:rPr>
              <a:t>int</a:t>
            </a:r>
            <a:r>
              <a:rPr lang="en-US" altLang="en-US" sz="1200" b="1" dirty="0" smtClean="0">
                <a:solidFill>
                  <a:srgbClr val="000000"/>
                </a:solidFill>
                <a:latin typeface="Courier New" pitchFamily="49" charset="0"/>
              </a:rPr>
              <a:t> </a:t>
            </a:r>
            <a:r>
              <a:rPr lang="en-US" altLang="en-US" sz="1200" b="1" dirty="0" err="1" smtClean="0">
                <a:solidFill>
                  <a:srgbClr val="000000"/>
                </a:solidFill>
                <a:latin typeface="Courier New" pitchFamily="49" charset="0"/>
              </a:rPr>
              <a:t>hr</a:t>
            </a:r>
            <a:r>
              <a:rPr lang="en-US" altLang="en-US" sz="1200" b="1" dirty="0" smtClean="0">
                <a:solidFill>
                  <a:srgbClr val="000000"/>
                </a:solidFill>
                <a:latin typeface="Courier New" pitchFamily="49" charset="0"/>
              </a:rPr>
              <a:t> )  { return </a:t>
            </a:r>
            <a:r>
              <a:rPr lang="en-US" altLang="en-US" sz="1200" b="1" dirty="0" err="1" smtClean="0">
                <a:solidFill>
                  <a:srgbClr val="000000"/>
                </a:solidFill>
                <a:latin typeface="Courier New" pitchFamily="49" charset="0"/>
              </a:rPr>
              <a:t>hr</a:t>
            </a:r>
            <a:r>
              <a:rPr lang="en-US" altLang="en-US" sz="1200" b="1" dirty="0" smtClean="0">
                <a:solidFill>
                  <a:srgbClr val="000000"/>
                </a:solidFill>
                <a:latin typeface="Courier New" pitchFamily="49" charset="0"/>
              </a:rPr>
              <a:t> &gt; 22 || </a:t>
            </a:r>
            <a:r>
              <a:rPr lang="en-US" altLang="en-US" sz="1200" b="1" dirty="0" err="1" smtClean="0">
                <a:solidFill>
                  <a:srgbClr val="000000"/>
                </a:solidFill>
                <a:latin typeface="Courier New" pitchFamily="49" charset="0"/>
              </a:rPr>
              <a:t>hr</a:t>
            </a:r>
            <a:r>
              <a:rPr lang="en-US" altLang="en-US" sz="1200" b="1" dirty="0" smtClean="0">
                <a:solidFill>
                  <a:srgbClr val="000000"/>
                </a:solidFill>
                <a:latin typeface="Courier New" pitchFamily="49" charset="0"/>
              </a:rPr>
              <a:t> &lt; 7; }  </a:t>
            </a:r>
          </a:p>
          <a:p>
            <a:pPr algn="l">
              <a:spcBef>
                <a:spcPct val="0"/>
              </a:spcBef>
            </a:pPr>
            <a:r>
              <a:rPr lang="en-US" altLang="en-US" sz="1200" b="1" dirty="0" smtClean="0">
                <a:solidFill>
                  <a:srgbClr val="000000"/>
                </a:solidFill>
                <a:latin typeface="Courier New" pitchFamily="49" charset="0"/>
              </a:rPr>
              <a:t>  public String </a:t>
            </a:r>
            <a:r>
              <a:rPr lang="en-US" altLang="en-US" sz="1200" b="1" dirty="0" err="1" smtClean="0">
                <a:solidFill>
                  <a:srgbClr val="0000FF"/>
                </a:solidFill>
                <a:latin typeface="Courier New" pitchFamily="49" charset="0"/>
              </a:rPr>
              <a:t>toString</a:t>
            </a:r>
            <a:r>
              <a:rPr lang="en-US" altLang="en-US" sz="1200" b="1" dirty="0" smtClean="0">
                <a:solidFill>
                  <a:srgbClr val="000000"/>
                </a:solidFill>
                <a:latin typeface="Courier New" pitchFamily="49" charset="0"/>
              </a:rPr>
              <a:t>()      { return name; }</a:t>
            </a:r>
          </a:p>
          <a:p>
            <a:pPr algn="l">
              <a:spcBef>
                <a:spcPct val="0"/>
              </a:spcBef>
            </a:pPr>
            <a:endParaRPr lang="en-US" altLang="en-US" sz="1200" b="1" dirty="0" smtClean="0">
              <a:solidFill>
                <a:srgbClr val="000000"/>
              </a:solidFill>
              <a:latin typeface="Courier New" pitchFamily="49" charset="0"/>
            </a:endParaRPr>
          </a:p>
          <a:p>
            <a:pPr algn="l">
              <a:spcBef>
                <a:spcPct val="0"/>
              </a:spcBef>
            </a:pPr>
            <a:r>
              <a:rPr lang="en-US" altLang="en-US" sz="1200" b="1" dirty="0" smtClean="0">
                <a:solidFill>
                  <a:srgbClr val="000000"/>
                </a:solidFill>
                <a:latin typeface="Courier New" pitchFamily="49" charset="0"/>
              </a:rPr>
              <a:t>  public void </a:t>
            </a:r>
            <a:r>
              <a:rPr lang="en-US" altLang="en-US" sz="1200" b="1" dirty="0" smtClean="0">
                <a:solidFill>
                  <a:srgbClr val="FF0000"/>
                </a:solidFill>
                <a:latin typeface="Courier New" pitchFamily="49" charset="0"/>
              </a:rPr>
              <a:t>status</a:t>
            </a:r>
            <a:r>
              <a:rPr lang="en-US" altLang="en-US" sz="1200" b="1" dirty="0" smtClean="0">
                <a:solidFill>
                  <a:srgbClr val="000000"/>
                </a:solidFill>
                <a:latin typeface="Courier New" pitchFamily="49" charset="0"/>
              </a:rPr>
              <a:t>( </a:t>
            </a:r>
            <a:r>
              <a:rPr lang="en-US" altLang="en-US" sz="1200" b="1" dirty="0" err="1" smtClean="0">
                <a:solidFill>
                  <a:srgbClr val="000000"/>
                </a:solidFill>
                <a:latin typeface="Courier New" pitchFamily="49" charset="0"/>
              </a:rPr>
              <a:t>int</a:t>
            </a:r>
            <a:r>
              <a:rPr lang="en-US" altLang="en-US" sz="1200" b="1" dirty="0" smtClean="0">
                <a:solidFill>
                  <a:srgbClr val="000000"/>
                </a:solidFill>
                <a:latin typeface="Courier New" pitchFamily="49" charset="0"/>
              </a:rPr>
              <a:t> </a:t>
            </a:r>
            <a:r>
              <a:rPr lang="en-US" altLang="en-US" sz="1200" b="1" dirty="0" err="1" smtClean="0">
                <a:solidFill>
                  <a:srgbClr val="000000"/>
                </a:solidFill>
                <a:latin typeface="Courier New" pitchFamily="49" charset="0"/>
              </a:rPr>
              <a:t>hr</a:t>
            </a:r>
            <a:r>
              <a:rPr lang="en-US" altLang="en-US" sz="1200" b="1" dirty="0" smtClean="0">
                <a:solidFill>
                  <a:srgbClr val="000000"/>
                </a:solidFill>
                <a:latin typeface="Courier New" pitchFamily="49" charset="0"/>
              </a:rPr>
              <a:t> )</a:t>
            </a:r>
          </a:p>
          <a:p>
            <a:pPr algn="l">
              <a:spcBef>
                <a:spcPct val="0"/>
              </a:spcBef>
            </a:pPr>
            <a:r>
              <a:rPr lang="en-US" altLang="en-US" sz="1200" b="1" dirty="0" smtClean="0">
                <a:solidFill>
                  <a:srgbClr val="000000"/>
                </a:solidFill>
                <a:latin typeface="Courier New" pitchFamily="49" charset="0"/>
              </a:rPr>
              <a:t>  {</a:t>
            </a:r>
          </a:p>
          <a:p>
            <a:pPr algn="l">
              <a:spcBef>
                <a:spcPct val="0"/>
              </a:spcBef>
            </a:pPr>
            <a:r>
              <a:rPr lang="en-US" altLang="en-US" sz="1200" b="1" dirty="0" smtClean="0">
                <a:solidFill>
                  <a:srgbClr val="000000"/>
                </a:solidFill>
                <a:latin typeface="Courier New" pitchFamily="49" charset="0"/>
              </a:rPr>
              <a:t>    if ( </a:t>
            </a:r>
            <a:r>
              <a:rPr lang="en-US" altLang="en-US" sz="1200" b="1" dirty="0" err="1" smtClean="0">
                <a:solidFill>
                  <a:srgbClr val="000000"/>
                </a:solidFill>
                <a:latin typeface="Courier New" pitchFamily="49" charset="0"/>
              </a:rPr>
              <a:t>this.</a:t>
            </a:r>
            <a:r>
              <a:rPr lang="en-US" altLang="en-US" sz="1200" b="1" dirty="0" err="1" smtClean="0">
                <a:solidFill>
                  <a:srgbClr val="FF0000"/>
                </a:solidFill>
                <a:latin typeface="Courier New" pitchFamily="49" charset="0"/>
              </a:rPr>
              <a:t>isAsleep</a:t>
            </a:r>
            <a:r>
              <a:rPr lang="en-US" altLang="en-US" sz="1200" b="1" dirty="0" smtClean="0">
                <a:solidFill>
                  <a:srgbClr val="000000"/>
                </a:solidFill>
                <a:latin typeface="Courier New" pitchFamily="49" charset="0"/>
              </a:rPr>
              <a:t>( </a:t>
            </a:r>
            <a:r>
              <a:rPr lang="en-US" altLang="en-US" sz="1200" b="1" dirty="0" err="1" smtClean="0">
                <a:solidFill>
                  <a:srgbClr val="000000"/>
                </a:solidFill>
                <a:latin typeface="Courier New" pitchFamily="49" charset="0"/>
              </a:rPr>
              <a:t>hr</a:t>
            </a:r>
            <a:r>
              <a:rPr lang="en-US" altLang="en-US" sz="1200" b="1" dirty="0" smtClean="0">
                <a:solidFill>
                  <a:srgbClr val="000000"/>
                </a:solidFill>
                <a:latin typeface="Courier New" pitchFamily="49" charset="0"/>
              </a:rPr>
              <a:t> ) )</a:t>
            </a:r>
          </a:p>
          <a:p>
            <a:pPr algn="l">
              <a:spcBef>
                <a:spcPct val="0"/>
              </a:spcBef>
            </a:pPr>
            <a:r>
              <a:rPr lang="en-US" altLang="en-US" sz="1200" b="1" dirty="0" smtClean="0">
                <a:solidFill>
                  <a:srgbClr val="000000"/>
                </a:solidFill>
                <a:latin typeface="Courier New" pitchFamily="49" charset="0"/>
              </a:rPr>
              <a:t>      </a:t>
            </a:r>
            <a:r>
              <a:rPr lang="en-US" altLang="en-US" sz="1200" b="1" dirty="0" err="1" smtClean="0">
                <a:solidFill>
                  <a:srgbClr val="000000"/>
                </a:solidFill>
                <a:latin typeface="Courier New" pitchFamily="49" charset="0"/>
              </a:rPr>
              <a:t>System.out.println</a:t>
            </a:r>
            <a:r>
              <a:rPr lang="en-US" altLang="en-US" sz="1200" b="1" dirty="0" smtClean="0">
                <a:solidFill>
                  <a:srgbClr val="000000"/>
                </a:solidFill>
                <a:latin typeface="Courier New" pitchFamily="49" charset="0"/>
              </a:rPr>
              <a:t>( "Now asleep: " + this );</a:t>
            </a:r>
          </a:p>
          <a:p>
            <a:pPr algn="l">
              <a:spcBef>
                <a:spcPct val="0"/>
              </a:spcBef>
            </a:pPr>
            <a:r>
              <a:rPr lang="en-US" altLang="en-US" sz="1200" b="1" dirty="0" smtClean="0">
                <a:solidFill>
                  <a:srgbClr val="000000"/>
                </a:solidFill>
                <a:latin typeface="Courier New" pitchFamily="49" charset="0"/>
              </a:rPr>
              <a:t>    else</a:t>
            </a:r>
          </a:p>
          <a:p>
            <a:pPr algn="l">
              <a:spcBef>
                <a:spcPct val="0"/>
              </a:spcBef>
            </a:pPr>
            <a:r>
              <a:rPr lang="en-US" altLang="en-US" sz="1200" b="1" dirty="0" smtClean="0">
                <a:solidFill>
                  <a:srgbClr val="000000"/>
                </a:solidFill>
                <a:latin typeface="Courier New" pitchFamily="49" charset="0"/>
              </a:rPr>
              <a:t>      </a:t>
            </a:r>
            <a:r>
              <a:rPr lang="en-US" altLang="en-US" sz="1200" b="1" dirty="0" err="1" smtClean="0">
                <a:solidFill>
                  <a:srgbClr val="000000"/>
                </a:solidFill>
                <a:latin typeface="Courier New" pitchFamily="49" charset="0"/>
              </a:rPr>
              <a:t>System.out.println</a:t>
            </a:r>
            <a:r>
              <a:rPr lang="en-US" altLang="en-US" sz="1200" b="1" dirty="0" smtClean="0">
                <a:solidFill>
                  <a:srgbClr val="000000"/>
                </a:solidFill>
                <a:latin typeface="Courier New" pitchFamily="49" charset="0"/>
              </a:rPr>
              <a:t>( "Now awake: " + this );</a:t>
            </a:r>
          </a:p>
          <a:p>
            <a:pPr algn="l">
              <a:spcBef>
                <a:spcPct val="0"/>
              </a:spcBef>
            </a:pPr>
            <a:r>
              <a:rPr lang="en-US" altLang="en-US" sz="1200" b="1" dirty="0" smtClean="0">
                <a:solidFill>
                  <a:srgbClr val="000000"/>
                </a:solidFill>
                <a:latin typeface="Courier New" pitchFamily="49" charset="0"/>
              </a:rPr>
              <a:t>  }</a:t>
            </a:r>
          </a:p>
          <a:p>
            <a:pPr algn="l">
              <a:spcBef>
                <a:spcPct val="0"/>
              </a:spcBef>
            </a:pPr>
            <a:r>
              <a:rPr lang="en-US" altLang="en-US" sz="1200" b="1" dirty="0" smtClean="0">
                <a:solidFill>
                  <a:srgbClr val="000000"/>
                </a:solidFill>
                <a:latin typeface="Courier New" pitchFamily="49" charset="0"/>
              </a:rPr>
              <a:t>}</a:t>
            </a:r>
          </a:p>
        </p:txBody>
      </p:sp>
      <p:sp>
        <p:nvSpPr>
          <p:cNvPr id="55299" name="Rectangle 3"/>
          <p:cNvSpPr>
            <a:spLocks noChangeArrowheads="1"/>
          </p:cNvSpPr>
          <p:nvPr/>
        </p:nvSpPr>
        <p:spPr bwMode="auto">
          <a:xfrm>
            <a:off x="90488" y="3400425"/>
            <a:ext cx="65420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class Student </a:t>
            </a:r>
            <a:r>
              <a:rPr lang="en-US" altLang="en-US" sz="1200" b="1" smtClean="0">
                <a:solidFill>
                  <a:srgbClr val="FF0000"/>
                </a:solidFill>
                <a:latin typeface="Courier New" pitchFamily="49" charset="0"/>
              </a:rPr>
              <a:t>extends Person</a:t>
            </a:r>
          </a:p>
          <a:p>
            <a:pPr algn="l">
              <a:spcBef>
                <a:spcPct val="0"/>
              </a:spcBef>
            </a:pP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protected int units; </a:t>
            </a:r>
            <a:r>
              <a:rPr lang="en-US" altLang="en-US" sz="1200" b="1" smtClean="0">
                <a:solidFill>
                  <a:srgbClr val="0333FF"/>
                </a:solidFill>
                <a:latin typeface="Courier New" pitchFamily="49" charset="0"/>
              </a:rPr>
              <a:t>// additional data member</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Student( String name, int units )  {</a:t>
            </a:r>
          </a:p>
          <a:p>
            <a:pPr algn="l">
              <a:spcBef>
                <a:spcPct val="0"/>
              </a:spcBef>
            </a:pPr>
            <a:r>
              <a:rPr lang="en-US" altLang="en-US" sz="1200" b="1" smtClean="0">
                <a:solidFill>
                  <a:srgbClr val="000000"/>
                </a:solidFill>
                <a:latin typeface="Courier New" pitchFamily="49" charset="0"/>
              </a:rPr>
              <a:t>    </a:t>
            </a:r>
            <a:r>
              <a:rPr lang="en-US" altLang="en-US" sz="1200" b="1" smtClean="0">
                <a:solidFill>
                  <a:srgbClr val="FF0000"/>
                </a:solidFill>
                <a:latin typeface="Courier New" pitchFamily="49" charset="0"/>
              </a:rPr>
              <a:t>super</a:t>
            </a:r>
            <a:r>
              <a:rPr lang="en-US" altLang="en-US" sz="1200" b="1" smtClean="0">
                <a:solidFill>
                  <a:srgbClr val="000000"/>
                </a:solidFill>
                <a:latin typeface="Courier New" pitchFamily="49" charset="0"/>
              </a:rPr>
              <a:t>(name);</a:t>
            </a:r>
          </a:p>
          <a:p>
            <a:pPr algn="l">
              <a:spcBef>
                <a:spcPct val="0"/>
              </a:spcBef>
            </a:pPr>
            <a:r>
              <a:rPr lang="en-US" altLang="en-US" sz="1200" b="1" smtClean="0">
                <a:solidFill>
                  <a:srgbClr val="000000"/>
                </a:solidFill>
                <a:latin typeface="Courier New" pitchFamily="49" charset="0"/>
              </a:rPr>
              <a:t>    this.units = units;</a:t>
            </a:r>
          </a:p>
          <a:p>
            <a:pPr algn="l">
              <a:spcBef>
                <a:spcPct val="0"/>
              </a:spcBef>
            </a:pPr>
            <a:r>
              <a:rPr lang="en-US" altLang="en-US" sz="1200" b="1" smtClean="0">
                <a:solidFill>
                  <a:srgbClr val="000000"/>
                </a:solidFill>
                <a:latin typeface="Courier New" pitchFamily="49" charset="0"/>
              </a:rPr>
              <a:t>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boolean </a:t>
            </a:r>
            <a:r>
              <a:rPr lang="en-US" altLang="en-US" sz="1200" b="1" smtClean="0">
                <a:solidFill>
                  <a:srgbClr val="FF0000"/>
                </a:solidFill>
                <a:latin typeface="Courier New" pitchFamily="49" charset="0"/>
              </a:rPr>
              <a:t>isAsleep</a:t>
            </a:r>
            <a:r>
              <a:rPr lang="en-US" altLang="en-US" sz="1200" b="1" smtClean="0">
                <a:solidFill>
                  <a:srgbClr val="000000"/>
                </a:solidFill>
                <a:latin typeface="Courier New" pitchFamily="49" charset="0"/>
              </a:rPr>
              <a:t>( int hr ) </a:t>
            </a:r>
            <a:r>
              <a:rPr lang="en-US" altLang="en-US" sz="1200" b="1" smtClean="0">
                <a:solidFill>
                  <a:srgbClr val="0333FF"/>
                </a:solidFill>
                <a:latin typeface="Courier New" pitchFamily="49" charset="0"/>
              </a:rPr>
              <a:t>// override! </a:t>
            </a:r>
          </a:p>
          <a:p>
            <a:pPr algn="l">
              <a:spcBef>
                <a:spcPct val="0"/>
              </a:spcBef>
            </a:pPr>
            <a:r>
              <a:rPr lang="en-US" altLang="en-US" sz="1200" b="1" smtClean="0">
                <a:solidFill>
                  <a:srgbClr val="000000"/>
                </a:solidFill>
                <a:latin typeface="Courier New" pitchFamily="49" charset="0"/>
              </a:rPr>
              <a:t>  { return 2 &lt; hr &amp;&amp; hr &lt; 8;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String </a:t>
            </a:r>
            <a:r>
              <a:rPr lang="en-US" altLang="en-US" sz="1200" b="1" smtClean="0">
                <a:solidFill>
                  <a:srgbClr val="0000FF"/>
                </a:solidFill>
                <a:latin typeface="Courier New" pitchFamily="49" charset="0"/>
              </a:rPr>
              <a:t>toString</a:t>
            </a: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    String result = </a:t>
            </a:r>
            <a:r>
              <a:rPr lang="en-US" altLang="en-US" sz="1200" b="1" smtClean="0">
                <a:solidFill>
                  <a:srgbClr val="FF0000"/>
                </a:solidFill>
                <a:latin typeface="Courier New" pitchFamily="49" charset="0"/>
              </a:rPr>
              <a:t>super</a:t>
            </a:r>
            <a:r>
              <a:rPr lang="en-US" altLang="en-US" sz="1200" b="1" smtClean="0">
                <a:solidFill>
                  <a:srgbClr val="000000"/>
                </a:solidFill>
                <a:latin typeface="Courier New" pitchFamily="49" charset="0"/>
              </a:rPr>
              <a:t>.toString();</a:t>
            </a:r>
          </a:p>
          <a:p>
            <a:pPr algn="l">
              <a:spcBef>
                <a:spcPct val="0"/>
              </a:spcBef>
            </a:pPr>
            <a:r>
              <a:rPr lang="en-US" altLang="en-US" sz="1200" b="1" smtClean="0">
                <a:solidFill>
                  <a:srgbClr val="000000"/>
                </a:solidFill>
                <a:latin typeface="Courier New" pitchFamily="49" charset="0"/>
              </a:rPr>
              <a:t>    return result + </a:t>
            </a:r>
            <a:r>
              <a:rPr lang="en-US" altLang="en-US" sz="1200" b="1" smtClean="0">
                <a:solidFill>
                  <a:srgbClr val="008000"/>
                </a:solidFill>
                <a:latin typeface="Courier New" pitchFamily="49" charset="0"/>
              </a:rPr>
              <a:t>" units: " </a:t>
            </a:r>
            <a:r>
              <a:rPr lang="en-US" altLang="en-US" sz="1200" b="1" smtClean="0">
                <a:solidFill>
                  <a:srgbClr val="000000"/>
                </a:solidFill>
                <a:latin typeface="Courier New" pitchFamily="49" charset="0"/>
              </a:rPr>
              <a:t>+ units;</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a:t>
            </a:r>
          </a:p>
        </p:txBody>
      </p:sp>
      <p:sp>
        <p:nvSpPr>
          <p:cNvPr id="55300" name="Oval 4"/>
          <p:cNvSpPr>
            <a:spLocks noChangeArrowheads="1"/>
          </p:cNvSpPr>
          <p:nvPr/>
        </p:nvSpPr>
        <p:spPr bwMode="auto">
          <a:xfrm>
            <a:off x="6459538" y="3457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Student</a:t>
            </a:r>
          </a:p>
        </p:txBody>
      </p:sp>
      <p:sp>
        <p:nvSpPr>
          <p:cNvPr id="55301" name="Oval 5"/>
          <p:cNvSpPr>
            <a:spLocks noChangeArrowheads="1"/>
          </p:cNvSpPr>
          <p:nvPr/>
        </p:nvSpPr>
        <p:spPr bwMode="auto">
          <a:xfrm>
            <a:off x="6491288" y="1933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55302" name="Line 6"/>
          <p:cNvSpPr>
            <a:spLocks noChangeShapeType="1"/>
          </p:cNvSpPr>
          <p:nvPr/>
        </p:nvSpPr>
        <p:spPr bwMode="auto">
          <a:xfrm flipH="1">
            <a:off x="7346950" y="2720975"/>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5303" name="Text Box 8"/>
          <p:cNvSpPr txBox="1">
            <a:spLocks noChangeArrowheads="1"/>
          </p:cNvSpPr>
          <p:nvPr/>
        </p:nvSpPr>
        <p:spPr bwMode="auto">
          <a:xfrm>
            <a:off x="7450138" y="4233863"/>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333FF"/>
                </a:solidFill>
                <a:latin typeface="Arial" pitchFamily="34" charset="0"/>
              </a:rPr>
              <a:t>Derived Class</a:t>
            </a:r>
          </a:p>
        </p:txBody>
      </p:sp>
      <p:sp>
        <p:nvSpPr>
          <p:cNvPr id="55304" name="Text Box 14"/>
          <p:cNvSpPr txBox="1">
            <a:spLocks noChangeArrowheads="1"/>
          </p:cNvSpPr>
          <p:nvPr/>
        </p:nvSpPr>
        <p:spPr bwMode="auto">
          <a:xfrm>
            <a:off x="6789738" y="304800"/>
            <a:ext cx="2197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200" smtClean="0">
                <a:solidFill>
                  <a:srgbClr val="000000"/>
                </a:solidFill>
              </a:rPr>
              <a:t>Code overview</a:t>
            </a:r>
          </a:p>
        </p:txBody>
      </p:sp>
      <p:sp>
        <p:nvSpPr>
          <p:cNvPr id="55305" name="Line 15"/>
          <p:cNvSpPr>
            <a:spLocks noChangeShapeType="1"/>
          </p:cNvSpPr>
          <p:nvPr/>
        </p:nvSpPr>
        <p:spPr bwMode="auto">
          <a:xfrm>
            <a:off x="130175" y="3346450"/>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5306" name="Rectangle 17"/>
          <p:cNvSpPr>
            <a:spLocks noChangeArrowheads="1"/>
          </p:cNvSpPr>
          <p:nvPr/>
        </p:nvSpPr>
        <p:spPr bwMode="auto">
          <a:xfrm>
            <a:off x="5976938" y="5656263"/>
            <a:ext cx="3094037" cy="4730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60000"/>
              </a:lnSpc>
            </a:pPr>
            <a:r>
              <a:rPr lang="en-US" altLang="en-US" sz="1400" b="1" smtClean="0">
                <a:solidFill>
                  <a:srgbClr val="000000"/>
                </a:solidFill>
                <a:latin typeface="Courier New" pitchFamily="49" charset="0"/>
              </a:rPr>
              <a:t>Student S;</a:t>
            </a:r>
          </a:p>
          <a:p>
            <a:pPr algn="l">
              <a:lnSpc>
                <a:spcPct val="60000"/>
              </a:lnSpc>
            </a:pPr>
            <a:r>
              <a:rPr lang="en-US" altLang="en-US" sz="1400" b="1" smtClean="0">
                <a:solidFill>
                  <a:srgbClr val="000000"/>
                </a:solidFill>
                <a:latin typeface="Courier New" pitchFamily="49" charset="0"/>
              </a:rPr>
              <a:t>S = new Student(</a:t>
            </a:r>
            <a:r>
              <a:rPr lang="en-US" altLang="en-US" sz="1000" b="1" smtClean="0">
                <a:solidFill>
                  <a:srgbClr val="000000"/>
                </a:solidFill>
                <a:latin typeface="Courier New" pitchFamily="49" charset="0"/>
              </a:rPr>
              <a:t>"Wally"</a:t>
            </a:r>
            <a:r>
              <a:rPr lang="en-US" altLang="en-US" sz="1400" b="1" smtClean="0">
                <a:solidFill>
                  <a:srgbClr val="000000"/>
                </a:solidFill>
                <a:latin typeface="Courier New" pitchFamily="49" charset="0"/>
              </a:rPr>
              <a:t>, 18);</a:t>
            </a:r>
          </a:p>
        </p:txBody>
      </p:sp>
      <p:sp>
        <p:nvSpPr>
          <p:cNvPr id="55307" name="Text Box 18"/>
          <p:cNvSpPr txBox="1">
            <a:spLocks noChangeArrowheads="1"/>
          </p:cNvSpPr>
          <p:nvPr/>
        </p:nvSpPr>
        <p:spPr bwMode="auto">
          <a:xfrm>
            <a:off x="7481888" y="6473825"/>
            <a:ext cx="156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spcBef>
                <a:spcPct val="0"/>
              </a:spcBef>
            </a:pPr>
            <a:r>
              <a:rPr lang="en-US" altLang="en-US" sz="1200" b="1" i="1" smtClean="0">
                <a:solidFill>
                  <a:srgbClr val="0333FF"/>
                </a:solidFill>
              </a:rPr>
              <a:t>Extend the picture…</a:t>
            </a:r>
          </a:p>
        </p:txBody>
      </p:sp>
      <p:sp>
        <p:nvSpPr>
          <p:cNvPr id="55308" name="Text Box 20"/>
          <p:cNvSpPr txBox="1">
            <a:spLocks noChangeArrowheads="1"/>
          </p:cNvSpPr>
          <p:nvPr/>
        </p:nvSpPr>
        <p:spPr bwMode="auto">
          <a:xfrm>
            <a:off x="5889625" y="5375275"/>
            <a:ext cx="722313" cy="2746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spcBef>
                <a:spcPct val="0"/>
              </a:spcBef>
            </a:pPr>
            <a:r>
              <a:rPr lang="en-US" altLang="en-US" sz="1200" b="1" i="1" smtClean="0">
                <a:solidFill>
                  <a:srgbClr val="0333FF"/>
                </a:solidFill>
              </a:rPr>
              <a:t>in main:</a:t>
            </a:r>
          </a:p>
        </p:txBody>
      </p:sp>
      <p:sp>
        <p:nvSpPr>
          <p:cNvPr id="55309" name="Text Box 12"/>
          <p:cNvSpPr txBox="1">
            <a:spLocks noChangeArrowheads="1"/>
          </p:cNvSpPr>
          <p:nvPr/>
        </p:nvSpPr>
        <p:spPr bwMode="auto">
          <a:xfrm>
            <a:off x="7602538" y="26670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333FF"/>
                </a:solidFill>
                <a:latin typeface="Arial" pitchFamily="34" charset="0"/>
              </a:rPr>
              <a:t>Base Class</a:t>
            </a:r>
          </a:p>
        </p:txBody>
      </p:sp>
      <p:sp>
        <p:nvSpPr>
          <p:cNvPr id="55310" name="Text Box 14"/>
          <p:cNvSpPr txBox="1">
            <a:spLocks noChangeArrowheads="1"/>
          </p:cNvSpPr>
          <p:nvPr/>
        </p:nvSpPr>
        <p:spPr bwMode="auto">
          <a:xfrm>
            <a:off x="7858125" y="289560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Super-Class</a:t>
            </a:r>
          </a:p>
        </p:txBody>
      </p:sp>
      <p:sp>
        <p:nvSpPr>
          <p:cNvPr id="55311" name="Text Box 14"/>
          <p:cNvSpPr txBox="1">
            <a:spLocks noChangeArrowheads="1"/>
          </p:cNvSpPr>
          <p:nvPr/>
        </p:nvSpPr>
        <p:spPr bwMode="auto">
          <a:xfrm>
            <a:off x="7716838" y="4478338"/>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Sub-Class</a:t>
            </a:r>
          </a:p>
        </p:txBody>
      </p:sp>
    </p:spTree>
    <p:extLst>
      <p:ext uri="{BB962C8B-B14F-4D97-AF65-F5344CB8AC3E}">
        <p14:creationId xmlns:p14="http://schemas.microsoft.com/office/powerpoint/2010/main" val="13606636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val 18"/>
          <p:cNvSpPr>
            <a:spLocks noChangeArrowheads="1"/>
          </p:cNvSpPr>
          <p:nvPr/>
        </p:nvSpPr>
        <p:spPr bwMode="auto">
          <a:xfrm>
            <a:off x="4343400" y="4648200"/>
            <a:ext cx="3352800" cy="1752600"/>
          </a:xfrm>
          <a:prstGeom prst="ellipse">
            <a:avLst/>
          </a:prstGeom>
          <a:solidFill>
            <a:srgbClr val="CCECFF"/>
          </a:solidFill>
          <a:ln w="19050">
            <a:solidFill>
              <a:schemeClr val="tx1"/>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endParaRPr lang="en-US" altLang="en-US" smtClean="0">
              <a:solidFill>
                <a:srgbClr val="000000"/>
              </a:solidFill>
              <a:latin typeface="Times" charset="0"/>
            </a:endParaRPr>
          </a:p>
        </p:txBody>
      </p:sp>
      <p:sp>
        <p:nvSpPr>
          <p:cNvPr id="56323" name="Rectangle 21"/>
          <p:cNvSpPr>
            <a:spLocks noChangeArrowheads="1"/>
          </p:cNvSpPr>
          <p:nvPr/>
        </p:nvSpPr>
        <p:spPr bwMode="auto">
          <a:xfrm>
            <a:off x="6311900" y="5127625"/>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mtClean="0">
                <a:solidFill>
                  <a:srgbClr val="000000"/>
                </a:solidFill>
              </a:rPr>
              <a:t>Student</a:t>
            </a:r>
          </a:p>
        </p:txBody>
      </p:sp>
      <p:sp>
        <p:nvSpPr>
          <p:cNvPr id="56324" name="Text Box 22"/>
          <p:cNvSpPr txBox="1">
            <a:spLocks noChangeArrowheads="1"/>
          </p:cNvSpPr>
          <p:nvPr/>
        </p:nvSpPr>
        <p:spPr bwMode="auto">
          <a:xfrm>
            <a:off x="6896100" y="6315075"/>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r>
              <a:rPr lang="en-US" altLang="en-US" sz="900" b="1" smtClean="0">
                <a:solidFill>
                  <a:srgbClr val="008000"/>
                </a:solidFill>
                <a:latin typeface="Calibri" pitchFamily="34" charset="0"/>
              </a:rPr>
              <a:t>Mathematically speaking, I'd call this SUBoptimal terminology…!</a:t>
            </a:r>
          </a:p>
        </p:txBody>
      </p:sp>
      <p:grpSp>
        <p:nvGrpSpPr>
          <p:cNvPr id="56325" name="Group 1"/>
          <p:cNvGrpSpPr>
            <a:grpSpLocks/>
          </p:cNvGrpSpPr>
          <p:nvPr/>
        </p:nvGrpSpPr>
        <p:grpSpPr bwMode="auto">
          <a:xfrm>
            <a:off x="8701088" y="6435725"/>
            <a:ext cx="279400" cy="306388"/>
            <a:chOff x="8700898" y="6435076"/>
            <a:chExt cx="279589" cy="307037"/>
          </a:xfrm>
        </p:grpSpPr>
        <p:sp>
          <p:nvSpPr>
            <p:cNvPr id="56342" name="Freeform 24"/>
            <p:cNvSpPr>
              <a:spLocks/>
            </p:cNvSpPr>
            <p:nvPr>
              <p:custDataLst>
                <p:tags r:id="rId1"/>
              </p:custDataLst>
            </p:nvPr>
          </p:nvSpPr>
          <p:spPr bwMode="auto">
            <a:xfrm>
              <a:off x="8700898" y="6662226"/>
              <a:ext cx="269604" cy="79887"/>
            </a:xfrm>
            <a:custGeom>
              <a:avLst/>
              <a:gdLst>
                <a:gd name="T0" fmla="*/ 2147483647 w 1048"/>
                <a:gd name="T1" fmla="*/ 2147483647 h 250"/>
                <a:gd name="T2" fmla="*/ 2147483647 w 1048"/>
                <a:gd name="T3" fmla="*/ 2147483647 h 250"/>
                <a:gd name="T4" fmla="*/ 2147483647 w 1048"/>
                <a:gd name="T5" fmla="*/ 2147483647 h 250"/>
                <a:gd name="T6" fmla="*/ 2147483647 w 1048"/>
                <a:gd name="T7" fmla="*/ 2147483647 h 250"/>
                <a:gd name="T8" fmla="*/ 2147483647 w 1048"/>
                <a:gd name="T9" fmla="*/ 2147483647 h 250"/>
                <a:gd name="T10" fmla="*/ 2147483647 w 1048"/>
                <a:gd name="T11" fmla="*/ 2147483647 h 250"/>
                <a:gd name="T12" fmla="*/ 2147483647 w 1048"/>
                <a:gd name="T13" fmla="*/ 2147483647 h 250"/>
                <a:gd name="T14" fmla="*/ 0 w 1048"/>
                <a:gd name="T15" fmla="*/ 2147483647 h 250"/>
                <a:gd name="T16" fmla="*/ 2147483647 w 1048"/>
                <a:gd name="T17" fmla="*/ 2147483647 h 250"/>
                <a:gd name="T18" fmla="*/ 2147483647 w 1048"/>
                <a:gd name="T19" fmla="*/ 2147483647 h 250"/>
                <a:gd name="T20" fmla="*/ 2147483647 w 1048"/>
                <a:gd name="T21" fmla="*/ 2147483647 h 250"/>
                <a:gd name="T22" fmla="*/ 2147483647 w 1048"/>
                <a:gd name="T23" fmla="*/ 2147483647 h 250"/>
                <a:gd name="T24" fmla="*/ 2147483647 w 1048"/>
                <a:gd name="T25" fmla="*/ 2147483647 h 250"/>
                <a:gd name="T26" fmla="*/ 2147483647 w 1048"/>
                <a:gd name="T27" fmla="*/ 2147483647 h 250"/>
                <a:gd name="T28" fmla="*/ 2147483647 w 1048"/>
                <a:gd name="T29" fmla="*/ 2147483647 h 250"/>
                <a:gd name="T30" fmla="*/ 2147483647 w 1048"/>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6343" name="Oval 25"/>
            <p:cNvSpPr>
              <a:spLocks noChangeArrowheads="1"/>
            </p:cNvSpPr>
            <p:nvPr>
              <p:custDataLst>
                <p:tags r:id="rId2"/>
              </p:custDataLst>
            </p:nvPr>
          </p:nvSpPr>
          <p:spPr bwMode="auto">
            <a:xfrm>
              <a:off x="8713213" y="6495713"/>
              <a:ext cx="259286" cy="215600"/>
            </a:xfrm>
            <a:prstGeom prst="ellipse">
              <a:avLst/>
            </a:prstGeom>
            <a:solidFill>
              <a:srgbClr val="0ACB0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6344" name="Oval 26"/>
            <p:cNvSpPr>
              <a:spLocks noChangeArrowheads="1"/>
            </p:cNvSpPr>
            <p:nvPr>
              <p:custDataLst>
                <p:tags r:id="rId3"/>
              </p:custDataLst>
            </p:nvPr>
          </p:nvSpPr>
          <p:spPr bwMode="auto">
            <a:xfrm rot="-1967255">
              <a:off x="8737844" y="6541592"/>
              <a:ext cx="61909" cy="616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6345" name="Oval 27"/>
            <p:cNvSpPr>
              <a:spLocks noChangeArrowheads="1"/>
            </p:cNvSpPr>
            <p:nvPr>
              <p:custDataLst>
                <p:tags r:id="rId4"/>
              </p:custDataLst>
            </p:nvPr>
          </p:nvSpPr>
          <p:spPr bwMode="auto">
            <a:xfrm>
              <a:off x="8812068" y="6541592"/>
              <a:ext cx="73891" cy="7667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6346" name="Oval 28"/>
            <p:cNvSpPr>
              <a:spLocks noChangeArrowheads="1"/>
            </p:cNvSpPr>
            <p:nvPr>
              <p:custDataLst>
                <p:tags r:id="rId5"/>
              </p:custDataLst>
            </p:nvPr>
          </p:nvSpPr>
          <p:spPr bwMode="auto">
            <a:xfrm rot="-2071034">
              <a:off x="8898275" y="6556992"/>
              <a:ext cx="49594" cy="7667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6347" name="Oval 29"/>
            <p:cNvSpPr>
              <a:spLocks noChangeArrowheads="1"/>
            </p:cNvSpPr>
            <p:nvPr>
              <p:custDataLst>
                <p:tags r:id="rId6"/>
              </p:custDataLst>
            </p:nvPr>
          </p:nvSpPr>
          <p:spPr bwMode="auto">
            <a:xfrm>
              <a:off x="8764138" y="6572392"/>
              <a:ext cx="18639" cy="2149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6348" name="Oval 30"/>
            <p:cNvSpPr>
              <a:spLocks noChangeArrowheads="1"/>
            </p:cNvSpPr>
            <p:nvPr>
              <p:custDataLst>
                <p:tags r:id="rId7"/>
              </p:custDataLst>
            </p:nvPr>
          </p:nvSpPr>
          <p:spPr bwMode="auto">
            <a:xfrm>
              <a:off x="8838363" y="6577526"/>
              <a:ext cx="18306" cy="2053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6349" name="Oval 31"/>
            <p:cNvSpPr>
              <a:spLocks noChangeArrowheads="1"/>
            </p:cNvSpPr>
            <p:nvPr>
              <p:custDataLst>
                <p:tags r:id="rId8"/>
              </p:custDataLst>
            </p:nvPr>
          </p:nvSpPr>
          <p:spPr bwMode="auto">
            <a:xfrm>
              <a:off x="8905597" y="6594851"/>
              <a:ext cx="17974" cy="2053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6350" name="AutoShape 32"/>
            <p:cNvSpPr>
              <a:spLocks noChangeArrowheads="1"/>
            </p:cNvSpPr>
            <p:nvPr>
              <p:custDataLst>
                <p:tags r:id="rId9"/>
              </p:custDataLst>
            </p:nvPr>
          </p:nvSpPr>
          <p:spPr bwMode="auto">
            <a:xfrm rot="-5400000">
              <a:off x="8822183" y="6589291"/>
              <a:ext cx="24704" cy="148116"/>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6351" name="Freeform 33"/>
            <p:cNvSpPr>
              <a:spLocks/>
            </p:cNvSpPr>
            <p:nvPr>
              <p:custDataLst>
                <p:tags r:id="rId10"/>
              </p:custDataLst>
            </p:nvPr>
          </p:nvSpPr>
          <p:spPr bwMode="auto">
            <a:xfrm>
              <a:off x="8764804" y="6459780"/>
              <a:ext cx="215683" cy="82133"/>
            </a:xfrm>
            <a:custGeom>
              <a:avLst/>
              <a:gdLst>
                <a:gd name="T0" fmla="*/ 2147483647 w 648"/>
                <a:gd name="T1" fmla="*/ 0 h 256"/>
                <a:gd name="T2" fmla="*/ 2147483647 w 648"/>
                <a:gd name="T3" fmla="*/ 2147483647 h 256"/>
                <a:gd name="T4" fmla="*/ 0 w 648"/>
                <a:gd name="T5" fmla="*/ 2147483647 h 256"/>
                <a:gd name="T6" fmla="*/ 2147483647 w 648"/>
                <a:gd name="T7" fmla="*/ 2147483647 h 256"/>
                <a:gd name="T8" fmla="*/ 2147483647 w 648"/>
                <a:gd name="T9" fmla="*/ 2147483647 h 256"/>
                <a:gd name="T10" fmla="*/ 2147483647 w 648"/>
                <a:gd name="T11" fmla="*/ 2147483647 h 256"/>
                <a:gd name="T12" fmla="*/ 2147483647 w 648"/>
                <a:gd name="T13" fmla="*/ 2147483647 h 256"/>
                <a:gd name="T14" fmla="*/ 2147483647 w 648"/>
                <a:gd name="T15" fmla="*/ 2147483647 h 256"/>
                <a:gd name="T16" fmla="*/ 2147483647 w 648"/>
                <a:gd name="T17" fmla="*/ 2147483647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6352" name="Freeform 34"/>
            <p:cNvSpPr>
              <a:spLocks/>
            </p:cNvSpPr>
            <p:nvPr>
              <p:custDataLst>
                <p:tags r:id="rId11"/>
              </p:custDataLst>
            </p:nvPr>
          </p:nvSpPr>
          <p:spPr bwMode="auto">
            <a:xfrm>
              <a:off x="8809405" y="6435076"/>
              <a:ext cx="147117" cy="61600"/>
            </a:xfrm>
            <a:custGeom>
              <a:avLst/>
              <a:gdLst>
                <a:gd name="T0" fmla="*/ 2147483647 w 442"/>
                <a:gd name="T1" fmla="*/ 2147483647 h 192"/>
                <a:gd name="T2" fmla="*/ 2147483647 w 442"/>
                <a:gd name="T3" fmla="*/ 2147483647 h 192"/>
                <a:gd name="T4" fmla="*/ 2147483647 w 442"/>
                <a:gd name="T5" fmla="*/ 0 h 192"/>
                <a:gd name="T6" fmla="*/ 2147483647 w 442"/>
                <a:gd name="T7" fmla="*/ 2147483647 h 192"/>
                <a:gd name="T8" fmla="*/ 2147483647 w 442"/>
                <a:gd name="T9" fmla="*/ 2147483647 h 192"/>
                <a:gd name="T10" fmla="*/ 2147483647 w 442"/>
                <a:gd name="T11" fmla="*/ 2147483647 h 192"/>
                <a:gd name="T12" fmla="*/ 2147483647 w 442"/>
                <a:gd name="T13" fmla="*/ 2147483647 h 192"/>
                <a:gd name="T14" fmla="*/ 2147483647 w 442"/>
                <a:gd name="T15" fmla="*/ 2147483647 h 192"/>
                <a:gd name="T16" fmla="*/ 2147483647 w 442"/>
                <a:gd name="T17" fmla="*/ 2147483647 h 192"/>
                <a:gd name="T18" fmla="*/ 2147483647 w 442"/>
                <a:gd name="T19" fmla="*/ 2147483647 h 192"/>
                <a:gd name="T20" fmla="*/ 2147483647 w 442"/>
                <a:gd name="T21" fmla="*/ 2147483647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6353" name="Freeform 35"/>
            <p:cNvSpPr>
              <a:spLocks/>
            </p:cNvSpPr>
            <p:nvPr>
              <p:custDataLst>
                <p:tags r:id="rId12"/>
              </p:custDataLst>
            </p:nvPr>
          </p:nvSpPr>
          <p:spPr bwMode="auto">
            <a:xfrm>
              <a:off x="8733184" y="6676021"/>
              <a:ext cx="71561" cy="44596"/>
            </a:xfrm>
            <a:custGeom>
              <a:avLst/>
              <a:gdLst>
                <a:gd name="T0" fmla="*/ 2147483647 w 215"/>
                <a:gd name="T1" fmla="*/ 2147483647 h 139"/>
                <a:gd name="T2" fmla="*/ 2147483647 w 215"/>
                <a:gd name="T3" fmla="*/ 2147483647 h 139"/>
                <a:gd name="T4" fmla="*/ 2147483647 w 215"/>
                <a:gd name="T5" fmla="*/ 2147483647 h 139"/>
                <a:gd name="T6" fmla="*/ 2147483647 w 215"/>
                <a:gd name="T7" fmla="*/ 2147483647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6354" name="Freeform 36"/>
            <p:cNvSpPr>
              <a:spLocks/>
            </p:cNvSpPr>
            <p:nvPr>
              <p:custDataLst>
                <p:tags r:id="rId13"/>
              </p:custDataLst>
            </p:nvPr>
          </p:nvSpPr>
          <p:spPr bwMode="auto">
            <a:xfrm flipH="1">
              <a:off x="8876640" y="6679551"/>
              <a:ext cx="71561" cy="44596"/>
            </a:xfrm>
            <a:custGeom>
              <a:avLst/>
              <a:gdLst>
                <a:gd name="T0" fmla="*/ 2147483647 w 215"/>
                <a:gd name="T1" fmla="*/ 2147483647 h 139"/>
                <a:gd name="T2" fmla="*/ 2147483647 w 215"/>
                <a:gd name="T3" fmla="*/ 2147483647 h 139"/>
                <a:gd name="T4" fmla="*/ 2147483647 w 215"/>
                <a:gd name="T5" fmla="*/ 2147483647 h 139"/>
                <a:gd name="T6" fmla="*/ 2147483647 w 215"/>
                <a:gd name="T7" fmla="*/ 2147483647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56326" name="Rectangle 2"/>
          <p:cNvSpPr>
            <a:spLocks noChangeArrowheads="1"/>
          </p:cNvSpPr>
          <p:nvPr/>
        </p:nvSpPr>
        <p:spPr bwMode="auto">
          <a:xfrm>
            <a:off x="88900" y="242888"/>
            <a:ext cx="71501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class Person</a:t>
            </a:r>
          </a:p>
          <a:p>
            <a:pPr algn="l">
              <a:spcBef>
                <a:spcPct val="0"/>
              </a:spcBef>
            </a:pP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protected String name;  // data member – protected</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Person( String name )  { this.name = name; }</a:t>
            </a:r>
          </a:p>
          <a:p>
            <a:pPr algn="l">
              <a:spcBef>
                <a:spcPct val="0"/>
              </a:spcBef>
            </a:pPr>
            <a:r>
              <a:rPr lang="en-US" altLang="en-US" sz="1200" b="1" smtClean="0">
                <a:solidFill>
                  <a:srgbClr val="000000"/>
                </a:solidFill>
                <a:latin typeface="Courier New" pitchFamily="49" charset="0"/>
              </a:rPr>
              <a:t>  public boolean isAsleep( int hr )  { return hr &gt; 22 || hr &lt; 7; }  </a:t>
            </a:r>
          </a:p>
          <a:p>
            <a:pPr algn="l">
              <a:spcBef>
                <a:spcPct val="0"/>
              </a:spcBef>
            </a:pPr>
            <a:r>
              <a:rPr lang="en-US" altLang="en-US" sz="1200" b="1" smtClean="0">
                <a:solidFill>
                  <a:srgbClr val="000000"/>
                </a:solidFill>
                <a:latin typeface="Courier New" pitchFamily="49" charset="0"/>
              </a:rPr>
              <a:t>  public String toString()      { return name;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void status( int hr )</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    if ( this.isAsleep( hr ) )</a:t>
            </a:r>
          </a:p>
          <a:p>
            <a:pPr algn="l">
              <a:spcBef>
                <a:spcPct val="0"/>
              </a:spcBef>
            </a:pPr>
            <a:r>
              <a:rPr lang="en-US" altLang="en-US" sz="1200" b="1" smtClean="0">
                <a:solidFill>
                  <a:srgbClr val="000000"/>
                </a:solidFill>
                <a:latin typeface="Courier New" pitchFamily="49" charset="0"/>
              </a:rPr>
              <a:t>      System.out.println( "Now asleep: " + this );</a:t>
            </a:r>
          </a:p>
          <a:p>
            <a:pPr algn="l">
              <a:spcBef>
                <a:spcPct val="0"/>
              </a:spcBef>
            </a:pPr>
            <a:r>
              <a:rPr lang="en-US" altLang="en-US" sz="1200" b="1" smtClean="0">
                <a:solidFill>
                  <a:srgbClr val="000000"/>
                </a:solidFill>
                <a:latin typeface="Courier New" pitchFamily="49" charset="0"/>
              </a:rPr>
              <a:t>    else</a:t>
            </a:r>
          </a:p>
          <a:p>
            <a:pPr algn="l">
              <a:spcBef>
                <a:spcPct val="0"/>
              </a:spcBef>
            </a:pPr>
            <a:r>
              <a:rPr lang="en-US" altLang="en-US" sz="1200" b="1" smtClean="0">
                <a:solidFill>
                  <a:srgbClr val="000000"/>
                </a:solidFill>
                <a:latin typeface="Courier New" pitchFamily="49" charset="0"/>
              </a:rPr>
              <a:t>      System.out.println( "Now awake: " + this );</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a:t>
            </a:r>
          </a:p>
        </p:txBody>
      </p:sp>
      <p:sp>
        <p:nvSpPr>
          <p:cNvPr id="56327" name="Rectangle 3"/>
          <p:cNvSpPr>
            <a:spLocks noChangeArrowheads="1"/>
          </p:cNvSpPr>
          <p:nvPr/>
        </p:nvSpPr>
        <p:spPr bwMode="auto">
          <a:xfrm>
            <a:off x="90488" y="3400425"/>
            <a:ext cx="65420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class Student </a:t>
            </a:r>
            <a:r>
              <a:rPr lang="en-US" altLang="en-US" sz="1200" b="1" smtClean="0">
                <a:solidFill>
                  <a:srgbClr val="FF0000"/>
                </a:solidFill>
                <a:latin typeface="Courier New" pitchFamily="49" charset="0"/>
              </a:rPr>
              <a:t>extends Person</a:t>
            </a:r>
          </a:p>
          <a:p>
            <a:pPr algn="l">
              <a:spcBef>
                <a:spcPct val="0"/>
              </a:spcBef>
            </a:pP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protected int units;</a:t>
            </a:r>
            <a:endParaRPr lang="en-US" altLang="en-US" sz="1200" b="1" smtClean="0">
              <a:solidFill>
                <a:srgbClr val="0333FF"/>
              </a:solidFill>
              <a:latin typeface="Courier New" pitchFamily="49" charset="0"/>
            </a:endParaRP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Student( String name, int units )  {</a:t>
            </a:r>
          </a:p>
          <a:p>
            <a:pPr algn="l">
              <a:spcBef>
                <a:spcPct val="0"/>
              </a:spcBef>
            </a:pPr>
            <a:r>
              <a:rPr lang="en-US" altLang="en-US" sz="1200" b="1" smtClean="0">
                <a:solidFill>
                  <a:srgbClr val="000000"/>
                </a:solidFill>
                <a:latin typeface="Courier New" pitchFamily="49" charset="0"/>
              </a:rPr>
              <a:t>    </a:t>
            </a:r>
            <a:r>
              <a:rPr lang="en-US" altLang="en-US" sz="1200" b="1" smtClean="0">
                <a:solidFill>
                  <a:srgbClr val="FF0000"/>
                </a:solidFill>
                <a:latin typeface="Courier New" pitchFamily="49" charset="0"/>
              </a:rPr>
              <a:t>super</a:t>
            </a:r>
            <a:r>
              <a:rPr lang="en-US" altLang="en-US" sz="1200" b="1" smtClean="0">
                <a:solidFill>
                  <a:srgbClr val="000000"/>
                </a:solidFill>
                <a:latin typeface="Courier New" pitchFamily="49" charset="0"/>
              </a:rPr>
              <a:t>(name);</a:t>
            </a:r>
          </a:p>
          <a:p>
            <a:pPr algn="l">
              <a:spcBef>
                <a:spcPct val="0"/>
              </a:spcBef>
            </a:pPr>
            <a:r>
              <a:rPr lang="en-US" altLang="en-US" sz="1200" b="1" smtClean="0">
                <a:solidFill>
                  <a:srgbClr val="000000"/>
                </a:solidFill>
                <a:latin typeface="Courier New" pitchFamily="49" charset="0"/>
              </a:rPr>
              <a:t>    this.units = units;</a:t>
            </a:r>
          </a:p>
          <a:p>
            <a:pPr algn="l">
              <a:spcBef>
                <a:spcPct val="0"/>
              </a:spcBef>
            </a:pPr>
            <a:r>
              <a:rPr lang="en-US" altLang="en-US" sz="1200" b="1" smtClean="0">
                <a:solidFill>
                  <a:srgbClr val="000000"/>
                </a:solidFill>
                <a:latin typeface="Courier New" pitchFamily="49" charset="0"/>
              </a:rPr>
              <a:t>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boolean isAsleep( int hr )</a:t>
            </a:r>
            <a:endParaRPr lang="en-US" altLang="en-US" sz="1200" b="1" smtClean="0">
              <a:solidFill>
                <a:srgbClr val="0333FF"/>
              </a:solidFill>
              <a:latin typeface="Courier New" pitchFamily="49" charset="0"/>
            </a:endParaRPr>
          </a:p>
          <a:p>
            <a:pPr algn="l">
              <a:spcBef>
                <a:spcPct val="0"/>
              </a:spcBef>
            </a:pPr>
            <a:r>
              <a:rPr lang="en-US" altLang="en-US" sz="1200" b="1" smtClean="0">
                <a:solidFill>
                  <a:srgbClr val="000000"/>
                </a:solidFill>
                <a:latin typeface="Courier New" pitchFamily="49" charset="0"/>
              </a:rPr>
              <a:t>  { return 2 &lt; hr &amp;&amp; hr &lt; 8;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String toString()</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    String result = </a:t>
            </a:r>
            <a:r>
              <a:rPr lang="en-US" altLang="en-US" sz="1200" b="1" smtClean="0">
                <a:solidFill>
                  <a:srgbClr val="FF0000"/>
                </a:solidFill>
                <a:latin typeface="Courier New" pitchFamily="49" charset="0"/>
              </a:rPr>
              <a:t>super</a:t>
            </a:r>
            <a:r>
              <a:rPr lang="en-US" altLang="en-US" sz="1200" b="1" smtClean="0">
                <a:solidFill>
                  <a:srgbClr val="000000"/>
                </a:solidFill>
                <a:latin typeface="Courier New" pitchFamily="49" charset="0"/>
              </a:rPr>
              <a:t>.toString();</a:t>
            </a:r>
          </a:p>
          <a:p>
            <a:pPr algn="l">
              <a:spcBef>
                <a:spcPct val="0"/>
              </a:spcBef>
            </a:pPr>
            <a:r>
              <a:rPr lang="en-US" altLang="en-US" sz="1200" b="1" smtClean="0">
                <a:solidFill>
                  <a:srgbClr val="000000"/>
                </a:solidFill>
                <a:latin typeface="Courier New" pitchFamily="49" charset="0"/>
              </a:rPr>
              <a:t>    return result + </a:t>
            </a:r>
            <a:r>
              <a:rPr lang="en-US" altLang="en-US" sz="1200" b="1" smtClean="0">
                <a:solidFill>
                  <a:srgbClr val="008000"/>
                </a:solidFill>
                <a:latin typeface="Courier New" pitchFamily="49" charset="0"/>
              </a:rPr>
              <a:t>" units: " </a:t>
            </a:r>
            <a:r>
              <a:rPr lang="en-US" altLang="en-US" sz="1200" b="1" smtClean="0">
                <a:solidFill>
                  <a:srgbClr val="000000"/>
                </a:solidFill>
                <a:latin typeface="Courier New" pitchFamily="49" charset="0"/>
              </a:rPr>
              <a:t>+ units;</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a:t>
            </a:r>
          </a:p>
        </p:txBody>
      </p:sp>
      <p:sp>
        <p:nvSpPr>
          <p:cNvPr id="56328" name="Line 15"/>
          <p:cNvSpPr>
            <a:spLocks noChangeShapeType="1"/>
          </p:cNvSpPr>
          <p:nvPr/>
        </p:nvSpPr>
        <p:spPr bwMode="auto">
          <a:xfrm>
            <a:off x="228600" y="3324225"/>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6329" name="Oval 5"/>
          <p:cNvSpPr>
            <a:spLocks noChangeArrowheads="1"/>
          </p:cNvSpPr>
          <p:nvPr/>
        </p:nvSpPr>
        <p:spPr bwMode="auto">
          <a:xfrm>
            <a:off x="4572000" y="5334000"/>
            <a:ext cx="1744663" cy="776288"/>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56330" name="Text Box 12"/>
          <p:cNvSpPr txBox="1">
            <a:spLocks noChangeArrowheads="1"/>
          </p:cNvSpPr>
          <p:nvPr/>
        </p:nvSpPr>
        <p:spPr bwMode="auto">
          <a:xfrm>
            <a:off x="4878388" y="535305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333FF"/>
                </a:solidFill>
                <a:latin typeface="Arial" pitchFamily="34" charset="0"/>
              </a:rPr>
              <a:t>Base Class</a:t>
            </a:r>
          </a:p>
        </p:txBody>
      </p:sp>
      <p:sp>
        <p:nvSpPr>
          <p:cNvPr id="56331" name="Text Box 14"/>
          <p:cNvSpPr txBox="1">
            <a:spLocks noChangeArrowheads="1"/>
          </p:cNvSpPr>
          <p:nvPr/>
        </p:nvSpPr>
        <p:spPr bwMode="auto">
          <a:xfrm>
            <a:off x="4943475" y="582930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Super-Class</a:t>
            </a:r>
          </a:p>
        </p:txBody>
      </p:sp>
      <p:sp>
        <p:nvSpPr>
          <p:cNvPr id="56332" name="Text Box 12"/>
          <p:cNvSpPr txBox="1">
            <a:spLocks noChangeArrowheads="1"/>
          </p:cNvSpPr>
          <p:nvPr/>
        </p:nvSpPr>
        <p:spPr bwMode="auto">
          <a:xfrm>
            <a:off x="6172200" y="4962525"/>
            <a:ext cx="1450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333FF"/>
                </a:solidFill>
                <a:latin typeface="Arial" pitchFamily="34" charset="0"/>
              </a:rPr>
              <a:t>Derived Class</a:t>
            </a:r>
          </a:p>
        </p:txBody>
      </p:sp>
      <p:sp>
        <p:nvSpPr>
          <p:cNvPr id="56333" name="Text Box 14"/>
          <p:cNvSpPr txBox="1">
            <a:spLocks noChangeArrowheads="1"/>
          </p:cNvSpPr>
          <p:nvPr/>
        </p:nvSpPr>
        <p:spPr bwMode="auto">
          <a:xfrm>
            <a:off x="6477000" y="5507038"/>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Sub-Class</a:t>
            </a:r>
          </a:p>
        </p:txBody>
      </p:sp>
      <p:sp>
        <p:nvSpPr>
          <p:cNvPr id="56334" name="Oval 4"/>
          <p:cNvSpPr>
            <a:spLocks noChangeArrowheads="1"/>
          </p:cNvSpPr>
          <p:nvPr/>
        </p:nvSpPr>
        <p:spPr bwMode="auto">
          <a:xfrm>
            <a:off x="6459538" y="3457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Student</a:t>
            </a:r>
          </a:p>
        </p:txBody>
      </p:sp>
      <p:sp>
        <p:nvSpPr>
          <p:cNvPr id="56335" name="Oval 5"/>
          <p:cNvSpPr>
            <a:spLocks noChangeArrowheads="1"/>
          </p:cNvSpPr>
          <p:nvPr/>
        </p:nvSpPr>
        <p:spPr bwMode="auto">
          <a:xfrm>
            <a:off x="6491288" y="1933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56336" name="Line 6"/>
          <p:cNvSpPr>
            <a:spLocks noChangeShapeType="1"/>
          </p:cNvSpPr>
          <p:nvPr/>
        </p:nvSpPr>
        <p:spPr bwMode="auto">
          <a:xfrm flipH="1">
            <a:off x="7346950" y="2720975"/>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6337" name="Text Box 8"/>
          <p:cNvSpPr txBox="1">
            <a:spLocks noChangeArrowheads="1"/>
          </p:cNvSpPr>
          <p:nvPr/>
        </p:nvSpPr>
        <p:spPr bwMode="auto">
          <a:xfrm>
            <a:off x="7450138" y="4233863"/>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dirty="0" smtClean="0">
                <a:solidFill>
                  <a:srgbClr val="0333FF"/>
                </a:solidFill>
                <a:latin typeface="Arial" pitchFamily="34" charset="0"/>
              </a:rPr>
              <a:t>Derived Class</a:t>
            </a:r>
          </a:p>
        </p:txBody>
      </p:sp>
      <p:sp>
        <p:nvSpPr>
          <p:cNvPr id="56338" name="Text Box 12"/>
          <p:cNvSpPr txBox="1">
            <a:spLocks noChangeArrowheads="1"/>
          </p:cNvSpPr>
          <p:nvPr/>
        </p:nvSpPr>
        <p:spPr bwMode="auto">
          <a:xfrm>
            <a:off x="7602538" y="26670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333FF"/>
                </a:solidFill>
                <a:latin typeface="Arial" pitchFamily="34" charset="0"/>
              </a:rPr>
              <a:t>Base Class</a:t>
            </a:r>
          </a:p>
        </p:txBody>
      </p:sp>
      <p:sp>
        <p:nvSpPr>
          <p:cNvPr id="56339" name="Text Box 14"/>
          <p:cNvSpPr txBox="1">
            <a:spLocks noChangeArrowheads="1"/>
          </p:cNvSpPr>
          <p:nvPr/>
        </p:nvSpPr>
        <p:spPr bwMode="auto">
          <a:xfrm>
            <a:off x="7858125" y="289560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Super-Class</a:t>
            </a:r>
          </a:p>
        </p:txBody>
      </p:sp>
      <p:sp>
        <p:nvSpPr>
          <p:cNvPr id="56340" name="Text Box 14"/>
          <p:cNvSpPr txBox="1">
            <a:spLocks noChangeArrowheads="1"/>
          </p:cNvSpPr>
          <p:nvPr/>
        </p:nvSpPr>
        <p:spPr bwMode="auto">
          <a:xfrm>
            <a:off x="7716838" y="4478338"/>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Sub-Class</a:t>
            </a:r>
          </a:p>
        </p:txBody>
      </p:sp>
      <p:sp>
        <p:nvSpPr>
          <p:cNvPr id="56341" name="Text Box 14"/>
          <p:cNvSpPr txBox="1">
            <a:spLocks noChangeArrowheads="1"/>
          </p:cNvSpPr>
          <p:nvPr/>
        </p:nvSpPr>
        <p:spPr bwMode="auto">
          <a:xfrm>
            <a:off x="6789738" y="304800"/>
            <a:ext cx="2197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200" smtClean="0">
                <a:solidFill>
                  <a:srgbClr val="000000"/>
                </a:solidFill>
              </a:rPr>
              <a:t>Visual overview</a:t>
            </a:r>
          </a:p>
        </p:txBody>
      </p:sp>
      <mc:AlternateContent xmlns:mc="http://schemas.openxmlformats.org/markup-compatibility/2006">
        <mc:Choice xmlns:p14="http://schemas.microsoft.com/office/powerpoint/2010/main" Requires="p14">
          <p:contentPart p14:bwMode="auto" r:id="rId16">
            <p14:nvContentPartPr>
              <p14:cNvPr id="2" name="Ink 1"/>
              <p14:cNvContentPartPr/>
              <p14:nvPr/>
            </p14:nvContentPartPr>
            <p14:xfrm>
              <a:off x="4276800" y="4686480"/>
              <a:ext cx="4496040" cy="1895760"/>
            </p14:xfrm>
          </p:contentPart>
        </mc:Choice>
        <mc:Fallback>
          <p:pic>
            <p:nvPicPr>
              <p:cNvPr id="2" name="Ink 1"/>
              <p:cNvPicPr/>
              <p:nvPr/>
            </p:nvPicPr>
            <p:blipFill>
              <a:blip r:embed="rId17"/>
              <a:stretch>
                <a:fillRect/>
              </a:stretch>
            </p:blipFill>
            <p:spPr>
              <a:xfrm>
                <a:off x="4267440" y="4677120"/>
                <a:ext cx="4514760" cy="1914480"/>
              </a:xfrm>
              <a:prstGeom prst="rect">
                <a:avLst/>
              </a:prstGeom>
            </p:spPr>
          </p:pic>
        </mc:Fallback>
      </mc:AlternateContent>
    </p:spTree>
    <p:extLst>
      <p:ext uri="{BB962C8B-B14F-4D97-AF65-F5344CB8AC3E}">
        <p14:creationId xmlns:p14="http://schemas.microsoft.com/office/powerpoint/2010/main" val="24212091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981700" y="1009650"/>
            <a:ext cx="2895600" cy="5715000"/>
          </a:xfrm>
          <a:prstGeom prst="roundRect">
            <a:avLst/>
          </a:prstGeom>
          <a:solidFill>
            <a:schemeClr val="accent3">
              <a:lumMod val="95000"/>
            </a:schemeClr>
          </a:solidFill>
          <a:ln w="9525" cap="flat" cmpd="sng" algn="ctr">
            <a:solidFill>
              <a:schemeClr val="bg1"/>
            </a:solidFill>
            <a:prstDash val="solid"/>
            <a:round/>
            <a:headEnd type="none" w="med" len="med"/>
            <a:tailEnd type="none" w="med" len="med"/>
          </a:ln>
          <a:effectLst/>
        </p:spPr>
        <p:txBody>
          <a:bodyPr>
            <a:spAutoFit/>
          </a:bodyPr>
          <a:lstStyle/>
          <a:p>
            <a:pPr algn="l">
              <a:buFontTx/>
              <a:buChar char="•"/>
              <a:defRPr/>
            </a:pPr>
            <a:endParaRPr lang="en-US" sz="2400">
              <a:solidFill>
                <a:srgbClr val="000000"/>
              </a:solidFill>
              <a:ea typeface="ＭＳ Ｐゴシック" charset="0"/>
            </a:endParaRPr>
          </a:p>
        </p:txBody>
      </p:sp>
      <p:sp>
        <p:nvSpPr>
          <p:cNvPr id="57347" name="Rectangle 38"/>
          <p:cNvSpPr>
            <a:spLocks noChangeArrowheads="1"/>
          </p:cNvSpPr>
          <p:nvPr/>
        </p:nvSpPr>
        <p:spPr bwMode="auto">
          <a:xfrm>
            <a:off x="152400" y="168275"/>
            <a:ext cx="5781675" cy="65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90000"/>
              </a:lnSpc>
              <a:spcBef>
                <a:spcPct val="0"/>
              </a:spcBef>
            </a:pPr>
            <a:r>
              <a:rPr lang="en-US" altLang="en-US" sz="1200" b="1" dirty="0" smtClean="0">
                <a:solidFill>
                  <a:srgbClr val="000000"/>
                </a:solidFill>
                <a:latin typeface="Courier New" pitchFamily="49" charset="0"/>
              </a:rPr>
              <a:t>class </a:t>
            </a:r>
            <a:r>
              <a:rPr lang="en-US" altLang="en-US" sz="1200" b="1" dirty="0" err="1" smtClean="0">
                <a:solidFill>
                  <a:srgbClr val="860196"/>
                </a:solidFill>
                <a:latin typeface="Courier New" pitchFamily="49" charset="0"/>
              </a:rPr>
              <a:t>Mudder</a:t>
            </a:r>
            <a:r>
              <a:rPr lang="en-US" altLang="en-US" sz="1200" b="1" dirty="0" smtClean="0">
                <a:solidFill>
                  <a:srgbClr val="860196"/>
                </a:solidFill>
                <a:latin typeface="Courier New" pitchFamily="49" charset="0"/>
              </a:rPr>
              <a:t> </a:t>
            </a:r>
            <a:r>
              <a:rPr lang="en-US" altLang="en-US" sz="1200" b="1" dirty="0" smtClean="0">
                <a:solidFill>
                  <a:srgbClr val="FF0000"/>
                </a:solidFill>
                <a:latin typeface="Courier New" pitchFamily="49" charset="0"/>
              </a:rPr>
              <a:t>extends Student</a:t>
            </a:r>
          </a:p>
          <a:p>
            <a:pPr algn="l">
              <a:lnSpc>
                <a:spcPct val="90000"/>
              </a:lnSpc>
              <a:spcBef>
                <a:spcPct val="0"/>
              </a:spcBef>
            </a:pPr>
            <a:r>
              <a:rPr lang="en-US" altLang="en-US" sz="1200" b="1" dirty="0" smtClean="0">
                <a:solidFill>
                  <a:srgbClr val="000000"/>
                </a:solidFill>
                <a:latin typeface="Courier New" pitchFamily="49" charset="0"/>
              </a:rPr>
              <a:t>{</a:t>
            </a:r>
          </a:p>
          <a:p>
            <a:pPr algn="l">
              <a:lnSpc>
                <a:spcPct val="90000"/>
              </a:lnSpc>
              <a:spcBef>
                <a:spcPct val="0"/>
              </a:spcBef>
            </a:pPr>
            <a:r>
              <a:rPr lang="en-US" altLang="en-US" sz="1200" b="1" dirty="0" smtClean="0">
                <a:solidFill>
                  <a:srgbClr val="000000"/>
                </a:solidFill>
                <a:latin typeface="Courier New" pitchFamily="49" charset="0"/>
              </a:rPr>
              <a:t>  protected String dorm;</a:t>
            </a: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public </a:t>
            </a:r>
            <a:r>
              <a:rPr lang="en-US" altLang="en-US" sz="1200" b="1" dirty="0" err="1" smtClean="0">
                <a:solidFill>
                  <a:srgbClr val="000000"/>
                </a:solidFill>
                <a:latin typeface="Courier New" pitchFamily="49" charset="0"/>
              </a:rPr>
              <a:t>boolean</a:t>
            </a:r>
            <a:r>
              <a:rPr lang="en-US" altLang="en-US" sz="1200" b="1" dirty="0" smtClean="0">
                <a:solidFill>
                  <a:srgbClr val="000000"/>
                </a:solidFill>
                <a:latin typeface="Courier New" pitchFamily="49" charset="0"/>
              </a:rPr>
              <a:t> </a:t>
            </a:r>
            <a:r>
              <a:rPr lang="en-US" altLang="en-US" sz="1200" b="1" dirty="0" err="1" smtClean="0">
                <a:solidFill>
                  <a:srgbClr val="000000"/>
                </a:solidFill>
                <a:latin typeface="Courier New" pitchFamily="49" charset="0"/>
              </a:rPr>
              <a:t>isAsleep</a:t>
            </a:r>
            <a:r>
              <a:rPr lang="en-US" altLang="en-US" sz="1200" b="1" dirty="0" smtClean="0">
                <a:solidFill>
                  <a:srgbClr val="000000"/>
                </a:solidFill>
                <a:latin typeface="Courier New" pitchFamily="49" charset="0"/>
              </a:rPr>
              <a:t>( </a:t>
            </a:r>
            <a:r>
              <a:rPr lang="en-US" altLang="en-US" sz="1200" b="1" dirty="0" err="1" smtClean="0">
                <a:solidFill>
                  <a:srgbClr val="000000"/>
                </a:solidFill>
                <a:latin typeface="Courier New" pitchFamily="49" charset="0"/>
              </a:rPr>
              <a:t>int</a:t>
            </a:r>
            <a:r>
              <a:rPr lang="en-US" altLang="en-US" sz="1200" b="1" dirty="0" smtClean="0">
                <a:solidFill>
                  <a:srgbClr val="000000"/>
                </a:solidFill>
                <a:latin typeface="Courier New" pitchFamily="49" charset="0"/>
              </a:rPr>
              <a:t> </a:t>
            </a:r>
            <a:r>
              <a:rPr lang="en-US" altLang="en-US" sz="1200" b="1" dirty="0" err="1" smtClean="0">
                <a:solidFill>
                  <a:srgbClr val="000000"/>
                </a:solidFill>
                <a:latin typeface="Courier New" pitchFamily="49" charset="0"/>
              </a:rPr>
              <a:t>hr</a:t>
            </a:r>
            <a:r>
              <a:rPr lang="en-US" altLang="en-US" sz="1200" b="1" dirty="0" smtClean="0">
                <a:solidFill>
                  <a:srgbClr val="000000"/>
                </a:solidFill>
                <a:latin typeface="Courier New" pitchFamily="49" charset="0"/>
              </a:rPr>
              <a:t> ) { return false; }</a:t>
            </a: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public </a:t>
            </a:r>
            <a:r>
              <a:rPr lang="en-US" altLang="en-US" sz="1200" b="1" dirty="0" err="1" smtClean="0">
                <a:solidFill>
                  <a:srgbClr val="000000"/>
                </a:solidFill>
                <a:latin typeface="Courier New" pitchFamily="49" charset="0"/>
              </a:rPr>
              <a:t>Mudder</a:t>
            </a:r>
            <a:r>
              <a:rPr lang="en-US" altLang="en-US" sz="1200" b="1" dirty="0" smtClean="0">
                <a:solidFill>
                  <a:srgbClr val="000000"/>
                </a:solidFill>
                <a:latin typeface="Courier New" pitchFamily="49" charset="0"/>
              </a:rPr>
              <a:t>( String name, </a:t>
            </a:r>
            <a:r>
              <a:rPr lang="en-US" altLang="en-US" sz="1200" b="1" dirty="0" err="1" smtClean="0">
                <a:solidFill>
                  <a:srgbClr val="000000"/>
                </a:solidFill>
                <a:latin typeface="Courier New" pitchFamily="49" charset="0"/>
              </a:rPr>
              <a:t>int</a:t>
            </a:r>
            <a:r>
              <a:rPr lang="en-US" altLang="en-US" sz="1200" b="1" dirty="0" smtClean="0">
                <a:solidFill>
                  <a:srgbClr val="000000"/>
                </a:solidFill>
                <a:latin typeface="Courier New" pitchFamily="49" charset="0"/>
              </a:rPr>
              <a:t> units, String dorm )</a:t>
            </a:r>
          </a:p>
          <a:p>
            <a:pPr algn="l">
              <a:lnSpc>
                <a:spcPct val="90000"/>
              </a:lnSpc>
              <a:spcBef>
                <a:spcPct val="0"/>
              </a:spcBef>
            </a:pPr>
            <a:r>
              <a:rPr lang="en-US" altLang="en-US" sz="1200" b="1" dirty="0" smtClean="0">
                <a:solidFill>
                  <a:srgbClr val="000000"/>
                </a:solidFill>
                <a:latin typeface="Courier New" pitchFamily="49" charset="0"/>
              </a:rPr>
              <a:t>  {</a:t>
            </a: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a:t>
            </a: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public </a:t>
            </a:r>
            <a:r>
              <a:rPr lang="en-US" altLang="en-US" sz="1200" b="1" dirty="0" err="1" smtClean="0">
                <a:solidFill>
                  <a:srgbClr val="000000"/>
                </a:solidFill>
                <a:latin typeface="Courier New" pitchFamily="49" charset="0"/>
              </a:rPr>
              <a:t>toString</a:t>
            </a:r>
            <a:r>
              <a:rPr lang="en-US" altLang="en-US" sz="1200" b="1" dirty="0" smtClean="0">
                <a:solidFill>
                  <a:srgbClr val="000000"/>
                </a:solidFill>
                <a:latin typeface="Courier New" pitchFamily="49" charset="0"/>
              </a:rPr>
              <a:t>()</a:t>
            </a:r>
          </a:p>
          <a:p>
            <a:pPr algn="l">
              <a:lnSpc>
                <a:spcPct val="90000"/>
              </a:lnSpc>
              <a:spcBef>
                <a:spcPct val="0"/>
              </a:spcBef>
            </a:pPr>
            <a:r>
              <a:rPr lang="en-US" altLang="en-US" sz="1200" b="1" dirty="0" smtClean="0">
                <a:solidFill>
                  <a:srgbClr val="000000"/>
                </a:solidFill>
                <a:latin typeface="Courier New" pitchFamily="49" charset="0"/>
              </a:rPr>
              <a:t>  {</a:t>
            </a: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a:t>
            </a:r>
          </a:p>
          <a:p>
            <a:pPr algn="l">
              <a:lnSpc>
                <a:spcPct val="90000"/>
              </a:lnSpc>
              <a:spcBef>
                <a:spcPct val="0"/>
              </a:spcBef>
            </a:pPr>
            <a:r>
              <a:rPr lang="en-US" altLang="en-US" sz="1200" b="1" dirty="0" smtClean="0">
                <a:solidFill>
                  <a:srgbClr val="000000"/>
                </a:solidFill>
                <a:latin typeface="Courier New" pitchFamily="49" charset="0"/>
              </a:rPr>
              <a:t> </a:t>
            </a: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a:t>
            </a: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public static void main(String[] </a:t>
            </a:r>
            <a:r>
              <a:rPr lang="en-US" altLang="en-US" sz="1200" b="1" dirty="0" err="1" smtClean="0">
                <a:solidFill>
                  <a:srgbClr val="000000"/>
                </a:solidFill>
                <a:latin typeface="Courier New" pitchFamily="49" charset="0"/>
              </a:rPr>
              <a:t>args</a:t>
            </a:r>
            <a:r>
              <a:rPr lang="en-US" altLang="en-US" sz="1200" b="1" dirty="0" smtClean="0">
                <a:solidFill>
                  <a:srgbClr val="000000"/>
                </a:solidFill>
                <a:latin typeface="Courier New" pitchFamily="49" charset="0"/>
              </a:rPr>
              <a:t>)</a:t>
            </a:r>
          </a:p>
          <a:p>
            <a:pPr algn="l">
              <a:lnSpc>
                <a:spcPct val="90000"/>
              </a:lnSpc>
              <a:spcBef>
                <a:spcPct val="0"/>
              </a:spcBef>
            </a:pPr>
            <a:r>
              <a:rPr lang="en-US" altLang="en-US" sz="1200" b="1" dirty="0" smtClean="0">
                <a:solidFill>
                  <a:srgbClr val="000000"/>
                </a:solidFill>
                <a:latin typeface="Courier New" pitchFamily="49" charset="0"/>
              </a:rPr>
              <a:t>  {</a:t>
            </a:r>
          </a:p>
          <a:p>
            <a:pPr algn="l">
              <a:lnSpc>
                <a:spcPct val="90000"/>
              </a:lnSpc>
              <a:spcBef>
                <a:spcPct val="0"/>
              </a:spcBef>
            </a:pPr>
            <a:r>
              <a:rPr lang="en-US" altLang="en-US" sz="1200" b="1" dirty="0" smtClean="0">
                <a:solidFill>
                  <a:srgbClr val="000000"/>
                </a:solidFill>
                <a:latin typeface="Courier New" pitchFamily="49" charset="0"/>
              </a:rPr>
              <a:t>    Student W = new Student( "Wally", 16 );</a:t>
            </a:r>
          </a:p>
          <a:p>
            <a:pPr algn="l">
              <a:lnSpc>
                <a:spcPct val="90000"/>
              </a:lnSpc>
              <a:spcBef>
                <a:spcPct val="0"/>
              </a:spcBef>
            </a:pPr>
            <a:r>
              <a:rPr lang="en-US" altLang="en-US" sz="1200" b="1" dirty="0" smtClean="0">
                <a:solidFill>
                  <a:srgbClr val="000000"/>
                </a:solidFill>
                <a:latin typeface="Courier New" pitchFamily="49" charset="0"/>
              </a:rPr>
              <a:t>    </a:t>
            </a:r>
            <a:r>
              <a:rPr lang="en-US" altLang="en-US" sz="1200" b="1" dirty="0" err="1" smtClean="0">
                <a:solidFill>
                  <a:srgbClr val="000000"/>
                </a:solidFill>
                <a:latin typeface="Courier New" pitchFamily="49" charset="0"/>
              </a:rPr>
              <a:t>W.status</a:t>
            </a:r>
            <a:r>
              <a:rPr lang="en-US" altLang="en-US" sz="1200" b="1" dirty="0" smtClean="0">
                <a:solidFill>
                  <a:srgbClr val="000000"/>
                </a:solidFill>
                <a:latin typeface="Courier New" pitchFamily="49" charset="0"/>
              </a:rPr>
              <a:t>( 7 );  </a:t>
            </a:r>
            <a:r>
              <a:rPr lang="en-US" altLang="en-US" sz="1200" b="1" dirty="0" smtClean="0">
                <a:solidFill>
                  <a:srgbClr val="048501"/>
                </a:solidFill>
                <a:latin typeface="Courier New" pitchFamily="49" charset="0"/>
              </a:rPr>
              <a:t>// status at 7 am</a:t>
            </a:r>
          </a:p>
          <a:p>
            <a:pPr algn="l">
              <a:lnSpc>
                <a:spcPct val="90000"/>
              </a:lnSpc>
              <a:spcBef>
                <a:spcPct val="0"/>
              </a:spcBef>
            </a:pPr>
            <a:endParaRPr lang="en-US" altLang="en-US" sz="1200" b="1" dirty="0" smtClean="0">
              <a:solidFill>
                <a:srgbClr val="048501"/>
              </a:solidFill>
              <a:latin typeface="Courier New" pitchFamily="49" charset="0"/>
            </a:endParaRPr>
          </a:p>
          <a:p>
            <a:pPr algn="l">
              <a:lnSpc>
                <a:spcPct val="90000"/>
              </a:lnSpc>
              <a:spcBef>
                <a:spcPct val="0"/>
              </a:spcBef>
            </a:pPr>
            <a:endParaRPr lang="en-US" altLang="en-US" sz="1200" b="1" dirty="0" smtClean="0">
              <a:solidFill>
                <a:srgbClr val="048501"/>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Person P = new </a:t>
            </a:r>
            <a:r>
              <a:rPr lang="en-US" altLang="en-US" sz="1200" b="1" dirty="0" err="1" smtClean="0">
                <a:solidFill>
                  <a:srgbClr val="000000"/>
                </a:solidFill>
                <a:latin typeface="Courier New" pitchFamily="49" charset="0"/>
              </a:rPr>
              <a:t>Mudder</a:t>
            </a:r>
            <a:r>
              <a:rPr lang="en-US" altLang="en-US" sz="1200" b="1" dirty="0" smtClean="0">
                <a:solidFill>
                  <a:srgbClr val="000000"/>
                </a:solidFill>
                <a:latin typeface="Courier New" pitchFamily="49" charset="0"/>
              </a:rPr>
              <a:t>( "Susan", 18, "Sontag" );</a:t>
            </a:r>
          </a:p>
          <a:p>
            <a:pPr algn="l">
              <a:lnSpc>
                <a:spcPct val="90000"/>
              </a:lnSpc>
              <a:spcBef>
                <a:spcPct val="0"/>
              </a:spcBef>
            </a:pPr>
            <a:r>
              <a:rPr lang="en-US" altLang="en-US" sz="1200" b="1" dirty="0" smtClean="0">
                <a:solidFill>
                  <a:srgbClr val="000000"/>
                </a:solidFill>
                <a:latin typeface="Courier New" pitchFamily="49" charset="0"/>
              </a:rPr>
              <a:t>    </a:t>
            </a:r>
            <a:r>
              <a:rPr lang="en-US" altLang="en-US" sz="1200" b="1" dirty="0" err="1" smtClean="0">
                <a:solidFill>
                  <a:srgbClr val="000000"/>
                </a:solidFill>
                <a:latin typeface="Courier New" pitchFamily="49" charset="0"/>
              </a:rPr>
              <a:t>P.status</a:t>
            </a:r>
            <a:r>
              <a:rPr lang="en-US" altLang="en-US" sz="1200" b="1" dirty="0" smtClean="0">
                <a:solidFill>
                  <a:srgbClr val="000000"/>
                </a:solidFill>
                <a:latin typeface="Courier New" pitchFamily="49" charset="0"/>
              </a:rPr>
              <a:t>( 3 );  </a:t>
            </a:r>
            <a:r>
              <a:rPr lang="en-US" altLang="en-US" sz="1200" b="1" dirty="0" smtClean="0">
                <a:solidFill>
                  <a:srgbClr val="048501"/>
                </a:solidFill>
                <a:latin typeface="Courier New" pitchFamily="49" charset="0"/>
              </a:rPr>
              <a:t>// status at 3 am</a:t>
            </a: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Student S = P;</a:t>
            </a:r>
          </a:p>
          <a:p>
            <a:pPr algn="l">
              <a:lnSpc>
                <a:spcPct val="90000"/>
              </a:lnSpc>
              <a:spcBef>
                <a:spcPct val="0"/>
              </a:spcBef>
            </a:pPr>
            <a:r>
              <a:rPr lang="en-US" altLang="en-US" sz="1200" b="1" dirty="0" smtClean="0">
                <a:solidFill>
                  <a:srgbClr val="000000"/>
                </a:solidFill>
                <a:latin typeface="Courier New" pitchFamily="49" charset="0"/>
              </a:rPr>
              <a:t>    </a:t>
            </a:r>
            <a:r>
              <a:rPr lang="en-US" altLang="en-US" sz="1200" b="1" dirty="0" err="1" smtClean="0">
                <a:solidFill>
                  <a:srgbClr val="000000"/>
                </a:solidFill>
                <a:latin typeface="Courier New" pitchFamily="49" charset="0"/>
              </a:rPr>
              <a:t>S.status</a:t>
            </a:r>
            <a:r>
              <a:rPr lang="en-US" altLang="en-US" sz="1200" b="1" dirty="0" smtClean="0">
                <a:solidFill>
                  <a:srgbClr val="000000"/>
                </a:solidFill>
                <a:latin typeface="Courier New" pitchFamily="49" charset="0"/>
              </a:rPr>
              <a:t>( 3 );  </a:t>
            </a:r>
            <a:r>
              <a:rPr lang="en-US" altLang="en-US" sz="1200" b="1" dirty="0" smtClean="0">
                <a:solidFill>
                  <a:srgbClr val="048501"/>
                </a:solidFill>
                <a:latin typeface="Courier New" pitchFamily="49" charset="0"/>
              </a:rPr>
              <a:t>// status at 3 am</a:t>
            </a:r>
            <a:endParaRPr lang="en-US" altLang="en-US" sz="1200" b="1" dirty="0" smtClean="0">
              <a:solidFill>
                <a:srgbClr val="000000"/>
              </a:solidFill>
              <a:latin typeface="Courier New" pitchFamily="49" charset="0"/>
            </a:endParaRP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a:t>
            </a:r>
          </a:p>
          <a:p>
            <a:pPr algn="l">
              <a:lnSpc>
                <a:spcPct val="90000"/>
              </a:lnSpc>
              <a:spcBef>
                <a:spcPct val="0"/>
              </a:spcBef>
            </a:pPr>
            <a:r>
              <a:rPr lang="en-US" altLang="en-US" sz="1200" b="1" dirty="0" smtClean="0">
                <a:solidFill>
                  <a:srgbClr val="000000"/>
                </a:solidFill>
                <a:latin typeface="Courier New" pitchFamily="49" charset="0"/>
              </a:rPr>
              <a:t>}</a:t>
            </a:r>
          </a:p>
        </p:txBody>
      </p:sp>
      <p:sp>
        <p:nvSpPr>
          <p:cNvPr id="57348" name="Text Box 12"/>
          <p:cNvSpPr txBox="1">
            <a:spLocks noChangeArrowheads="1"/>
          </p:cNvSpPr>
          <p:nvPr/>
        </p:nvSpPr>
        <p:spPr bwMode="auto">
          <a:xfrm>
            <a:off x="6096000" y="192088"/>
            <a:ext cx="2509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i="1" dirty="0" smtClean="0">
                <a:solidFill>
                  <a:srgbClr val="000000"/>
                </a:solidFill>
              </a:rPr>
              <a:t>Try it!</a:t>
            </a:r>
          </a:p>
        </p:txBody>
      </p:sp>
      <p:sp>
        <p:nvSpPr>
          <p:cNvPr id="57349" name="Rectangle 40"/>
          <p:cNvSpPr>
            <a:spLocks noChangeArrowheads="1"/>
          </p:cNvSpPr>
          <p:nvPr/>
        </p:nvSpPr>
        <p:spPr bwMode="auto">
          <a:xfrm>
            <a:off x="6408738" y="3962400"/>
            <a:ext cx="19621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600" dirty="0" smtClean="0">
                <a:solidFill>
                  <a:srgbClr val="0C06F3"/>
                </a:solidFill>
                <a:latin typeface="Calibri" panose="020F0502020204030204" pitchFamily="34" charset="0"/>
              </a:rPr>
              <a:t>What will these three </a:t>
            </a:r>
            <a:r>
              <a:rPr lang="en-US" altLang="en-US" sz="1600" b="1" dirty="0" smtClean="0">
                <a:solidFill>
                  <a:srgbClr val="000000"/>
                </a:solidFill>
                <a:latin typeface="Calibri" panose="020F0502020204030204" pitchFamily="34" charset="0"/>
              </a:rPr>
              <a:t>status</a:t>
            </a:r>
            <a:r>
              <a:rPr lang="en-US" altLang="en-US" sz="1600" dirty="0" smtClean="0">
                <a:solidFill>
                  <a:srgbClr val="0C06F3"/>
                </a:solidFill>
                <a:latin typeface="Calibri" panose="020F0502020204030204" pitchFamily="34" charset="0"/>
              </a:rPr>
              <a:t> calls print:</a:t>
            </a:r>
          </a:p>
          <a:p>
            <a:r>
              <a:rPr lang="en-US" altLang="en-US" sz="1600" b="1" i="1" dirty="0" smtClean="0">
                <a:solidFill>
                  <a:srgbClr val="000000"/>
                </a:solidFill>
                <a:latin typeface="Calibri" panose="020F0502020204030204" pitchFamily="34" charset="0"/>
              </a:rPr>
              <a:t>asleep or awake?</a:t>
            </a:r>
          </a:p>
        </p:txBody>
      </p:sp>
      <p:sp>
        <p:nvSpPr>
          <p:cNvPr id="57350" name="Text Box 41"/>
          <p:cNvSpPr txBox="1">
            <a:spLocks noChangeArrowheads="1"/>
          </p:cNvSpPr>
          <p:nvPr/>
        </p:nvSpPr>
        <p:spPr bwMode="auto">
          <a:xfrm>
            <a:off x="6096000" y="2743200"/>
            <a:ext cx="2692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600" dirty="0" smtClean="0">
                <a:solidFill>
                  <a:srgbClr val="0C06F3"/>
                </a:solidFill>
                <a:latin typeface="Calibri" panose="020F0502020204030204" pitchFamily="34" charset="0"/>
              </a:rPr>
              <a:t>A </a:t>
            </a:r>
            <a:r>
              <a:rPr lang="en-US" altLang="en-US" sz="1600" b="1" dirty="0" err="1" smtClean="0">
                <a:solidFill>
                  <a:srgbClr val="000000"/>
                </a:solidFill>
                <a:latin typeface="Calibri" panose="020F0502020204030204" pitchFamily="34" charset="0"/>
              </a:rPr>
              <a:t>Mudder</a:t>
            </a:r>
            <a:r>
              <a:rPr lang="en-US" altLang="en-US" sz="1600" dirty="0" smtClean="0">
                <a:solidFill>
                  <a:srgbClr val="000000"/>
                </a:solidFill>
                <a:latin typeface="Calibri" panose="020F0502020204030204" pitchFamily="34" charset="0"/>
              </a:rPr>
              <a:t> </a:t>
            </a:r>
            <a:r>
              <a:rPr lang="en-US" altLang="en-US" sz="1600" dirty="0" smtClean="0">
                <a:solidFill>
                  <a:srgbClr val="0C06F3"/>
                </a:solidFill>
                <a:latin typeface="Calibri" panose="020F0502020204030204" pitchFamily="34" charset="0"/>
              </a:rPr>
              <a:t>should print out as</a:t>
            </a:r>
            <a:endParaRPr lang="en-US" altLang="en-US" sz="1400" b="1" dirty="0" smtClean="0">
              <a:solidFill>
                <a:srgbClr val="0C06F3"/>
              </a:solidFill>
              <a:latin typeface="Calibri" panose="020F0502020204030204" pitchFamily="34" charset="0"/>
            </a:endParaRPr>
          </a:p>
        </p:txBody>
      </p:sp>
      <p:sp>
        <p:nvSpPr>
          <p:cNvPr id="57351" name="Rectangle 43"/>
          <p:cNvSpPr>
            <a:spLocks noChangeArrowheads="1"/>
          </p:cNvSpPr>
          <p:nvPr/>
        </p:nvSpPr>
        <p:spPr bwMode="auto">
          <a:xfrm>
            <a:off x="6199721" y="3121025"/>
            <a:ext cx="2489721" cy="307777"/>
          </a:xfrm>
          <a:prstGeom prst="rect">
            <a:avLst/>
          </a:prstGeom>
          <a:solidFill>
            <a:srgbClr val="CCFFCC"/>
          </a:solidFill>
          <a:ln>
            <a:noFill/>
          </a:ln>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b="1" dirty="0" smtClean="0">
                <a:latin typeface="Calibri" panose="020F0502020204030204" pitchFamily="34" charset="0"/>
              </a:rPr>
              <a:t>Wally      units: 42     dorm: Olin</a:t>
            </a:r>
          </a:p>
        </p:txBody>
      </p:sp>
      <p:sp>
        <p:nvSpPr>
          <p:cNvPr id="57352" name="Text Box 44"/>
          <p:cNvSpPr txBox="1">
            <a:spLocks noChangeArrowheads="1"/>
          </p:cNvSpPr>
          <p:nvPr/>
        </p:nvSpPr>
        <p:spPr bwMode="auto">
          <a:xfrm>
            <a:off x="6297613" y="1157288"/>
            <a:ext cx="2197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600" smtClean="0">
                <a:solidFill>
                  <a:srgbClr val="0C06F3"/>
                </a:solidFill>
                <a:latin typeface="Calibri" panose="020F0502020204030204" pitchFamily="34" charset="0"/>
              </a:rPr>
              <a:t>Write the constructor and </a:t>
            </a:r>
            <a:r>
              <a:rPr lang="en-US" altLang="en-US" sz="1600" b="1" smtClean="0">
                <a:solidFill>
                  <a:srgbClr val="000000"/>
                </a:solidFill>
                <a:latin typeface="Calibri" panose="020F0502020204030204" pitchFamily="34" charset="0"/>
              </a:rPr>
              <a:t>toString </a:t>
            </a:r>
            <a:r>
              <a:rPr lang="en-US" altLang="en-US" sz="1600" smtClean="0">
                <a:solidFill>
                  <a:srgbClr val="0C06F3"/>
                </a:solidFill>
                <a:latin typeface="Calibri" panose="020F0502020204030204" pitchFamily="34" charset="0"/>
              </a:rPr>
              <a:t>methods for this </a:t>
            </a:r>
            <a:r>
              <a:rPr lang="en-US" altLang="en-US" sz="1600" b="1" smtClean="0">
                <a:solidFill>
                  <a:srgbClr val="000000"/>
                </a:solidFill>
                <a:latin typeface="Calibri" panose="020F0502020204030204" pitchFamily="34" charset="0"/>
              </a:rPr>
              <a:t>Mudder</a:t>
            </a:r>
            <a:r>
              <a:rPr lang="en-US" altLang="en-US" sz="1600" smtClean="0">
                <a:solidFill>
                  <a:srgbClr val="000000"/>
                </a:solidFill>
                <a:latin typeface="Calibri" panose="020F0502020204030204" pitchFamily="34" charset="0"/>
              </a:rPr>
              <a:t> </a:t>
            </a:r>
            <a:r>
              <a:rPr lang="en-US" altLang="en-US" sz="1600" smtClean="0">
                <a:solidFill>
                  <a:srgbClr val="0C06F3"/>
                </a:solidFill>
                <a:latin typeface="Calibri" panose="020F0502020204030204" pitchFamily="34" charset="0"/>
              </a:rPr>
              <a:t>class.</a:t>
            </a:r>
            <a:endParaRPr lang="en-US" altLang="en-US" sz="1400" b="1" smtClean="0">
              <a:solidFill>
                <a:srgbClr val="0C06F3"/>
              </a:solidFill>
              <a:latin typeface="Calibri" panose="020F0502020204030204" pitchFamily="34" charset="0"/>
            </a:endParaRPr>
          </a:p>
        </p:txBody>
      </p:sp>
      <p:sp>
        <p:nvSpPr>
          <p:cNvPr id="57353" name="Rectangle 45"/>
          <p:cNvSpPr>
            <a:spLocks noChangeArrowheads="1"/>
          </p:cNvSpPr>
          <p:nvPr/>
        </p:nvSpPr>
        <p:spPr bwMode="auto">
          <a:xfrm>
            <a:off x="6228823" y="5882634"/>
            <a:ext cx="24267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600" dirty="0" smtClean="0">
                <a:solidFill>
                  <a:srgbClr val="0333FF"/>
                </a:solidFill>
                <a:latin typeface="Calibri" panose="020F0502020204030204" pitchFamily="34" charset="0"/>
              </a:rPr>
              <a:t>Where will the Java </a:t>
            </a:r>
            <a:r>
              <a:rPr lang="en-US" altLang="en-US" sz="1600" b="1" dirty="0" smtClean="0">
                <a:solidFill>
                  <a:srgbClr val="000000"/>
                </a:solidFill>
                <a:latin typeface="Calibri" panose="020F0502020204030204" pitchFamily="34" charset="0"/>
              </a:rPr>
              <a:t>compiler</a:t>
            </a:r>
            <a:r>
              <a:rPr lang="en-US" altLang="en-US" sz="1600" dirty="0" smtClean="0">
                <a:solidFill>
                  <a:srgbClr val="000000"/>
                </a:solidFill>
                <a:latin typeface="Calibri" panose="020F0502020204030204" pitchFamily="34" charset="0"/>
              </a:rPr>
              <a:t> </a:t>
            </a:r>
            <a:r>
              <a:rPr lang="en-US" altLang="en-US" sz="1600" dirty="0" smtClean="0">
                <a:solidFill>
                  <a:srgbClr val="0333FF"/>
                </a:solidFill>
                <a:latin typeface="Calibri" panose="020F0502020204030204" pitchFamily="34" charset="0"/>
              </a:rPr>
              <a:t>get upset here? </a:t>
            </a:r>
          </a:p>
        </p:txBody>
      </p:sp>
      <p:sp>
        <p:nvSpPr>
          <p:cNvPr id="57354" name="Line 46"/>
          <p:cNvSpPr>
            <a:spLocks noChangeShapeType="1"/>
          </p:cNvSpPr>
          <p:nvPr/>
        </p:nvSpPr>
        <p:spPr bwMode="auto">
          <a:xfrm>
            <a:off x="424570" y="3861153"/>
            <a:ext cx="8440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7355" name="Rounded Rectangle 2"/>
          <p:cNvSpPr>
            <a:spLocks noChangeArrowheads="1"/>
          </p:cNvSpPr>
          <p:nvPr/>
        </p:nvSpPr>
        <p:spPr bwMode="auto">
          <a:xfrm>
            <a:off x="7543800" y="1295400"/>
            <a:ext cx="76200" cy="460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cxnSp>
        <p:nvCxnSpPr>
          <p:cNvPr id="57356" name="Straight Arrow Connector 5"/>
          <p:cNvCxnSpPr>
            <a:cxnSpLocks noChangeShapeType="1"/>
          </p:cNvCxnSpPr>
          <p:nvPr/>
        </p:nvCxnSpPr>
        <p:spPr bwMode="auto">
          <a:xfrm flipH="1">
            <a:off x="4343400" y="4191000"/>
            <a:ext cx="205740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57" name="Straight Arrow Connector 15"/>
          <p:cNvCxnSpPr>
            <a:cxnSpLocks noChangeShapeType="1"/>
          </p:cNvCxnSpPr>
          <p:nvPr/>
        </p:nvCxnSpPr>
        <p:spPr bwMode="auto">
          <a:xfrm flipH="1">
            <a:off x="4953000" y="4267200"/>
            <a:ext cx="1447800" cy="762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58" name="Straight Arrow Connector 18"/>
          <p:cNvCxnSpPr>
            <a:cxnSpLocks noChangeShapeType="1"/>
          </p:cNvCxnSpPr>
          <p:nvPr/>
        </p:nvCxnSpPr>
        <p:spPr bwMode="auto">
          <a:xfrm flipH="1">
            <a:off x="4419600" y="4343400"/>
            <a:ext cx="1981200" cy="1524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3">
            <p14:nvContentPartPr>
              <p14:cNvPr id="6149" name="Ink 19"/>
              <p14:cNvContentPartPr>
                <a14:cpLocks xmlns:a14="http://schemas.microsoft.com/office/drawing/2010/main" noRot="1" noChangeAspect="1" noEditPoints="1" noChangeArrowheads="1" noChangeShapeType="1"/>
              </p14:cNvContentPartPr>
              <p14:nvPr/>
            </p14:nvContentPartPr>
            <p14:xfrm>
              <a:off x="3327400" y="5549900"/>
              <a:ext cx="6350" cy="11113"/>
            </p14:xfrm>
          </p:contentPart>
        </mc:Choice>
        <mc:Fallback xmlns="">
          <p:pic>
            <p:nvPicPr>
              <p:cNvPr id="6149" name="Ink 19"/>
              <p:cNvPicPr>
                <a:picLocks noRot="1" noChangeAspect="1" noEditPoints="1" noChangeArrowheads="1" noChangeShapeType="1"/>
              </p:cNvPicPr>
              <p:nvPr/>
            </p:nvPicPr>
            <p:blipFill>
              <a:blip r:embed="rId4"/>
              <a:stretch>
                <a:fillRect/>
              </a:stretch>
            </p:blipFill>
            <p:spPr>
              <a:xfrm>
                <a:off x="3317875" y="5540221"/>
                <a:ext cx="28928" cy="34056"/>
              </a:xfrm>
              <a:prstGeom prst="rect">
                <a:avLst/>
              </a:prstGeom>
            </p:spPr>
          </p:pic>
        </mc:Fallback>
      </mc:AlternateContent>
      <p:sp>
        <p:nvSpPr>
          <p:cNvPr id="2" name="Down Arrow 1"/>
          <p:cNvSpPr/>
          <p:nvPr/>
        </p:nvSpPr>
        <p:spPr bwMode="auto">
          <a:xfrm rot="6285207">
            <a:off x="5755963" y="5650860"/>
            <a:ext cx="589844" cy="584775"/>
          </a:xfrm>
          <a:prstGeom prst="downArrow">
            <a:avLst/>
          </a:prstGeom>
          <a:solidFill>
            <a:srgbClr val="CCECFF"/>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a:buFontTx/>
              <a:buChar char="•"/>
            </a:pPr>
            <a:endParaRPr lang="en-US" sz="2400" smtClean="0">
              <a:solidFill>
                <a:srgbClr val="000000"/>
              </a:solidFill>
            </a:endParaRPr>
          </a:p>
        </p:txBody>
      </p:sp>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66960" y="1095480"/>
              <a:ext cx="8220240" cy="5496120"/>
            </p14:xfrm>
          </p:contentPart>
        </mc:Choice>
        <mc:Fallback>
          <p:pic>
            <p:nvPicPr>
              <p:cNvPr id="3" name="Ink 2"/>
              <p:cNvPicPr/>
              <p:nvPr/>
            </p:nvPicPr>
            <p:blipFill>
              <a:blip r:embed="rId6"/>
              <a:stretch>
                <a:fillRect/>
              </a:stretch>
            </p:blipFill>
            <p:spPr>
              <a:xfrm>
                <a:off x="57600" y="1086120"/>
                <a:ext cx="8238960" cy="5514840"/>
              </a:xfrm>
              <a:prstGeom prst="rect">
                <a:avLst/>
              </a:prstGeom>
            </p:spPr>
          </p:pic>
        </mc:Fallback>
      </mc:AlternateContent>
    </p:spTree>
    <p:extLst>
      <p:ext uri="{BB962C8B-B14F-4D97-AF65-F5344CB8AC3E}">
        <p14:creationId xmlns:p14="http://schemas.microsoft.com/office/powerpoint/2010/main" val="25441426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68580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200" smtClean="0">
                <a:solidFill>
                  <a:srgbClr val="000000"/>
                </a:solidFill>
              </a:rPr>
              <a:t>Polymorphism</a:t>
            </a:r>
          </a:p>
        </p:txBody>
      </p:sp>
      <p:sp>
        <p:nvSpPr>
          <p:cNvPr id="58371" name="Text Box 6"/>
          <p:cNvSpPr txBox="1">
            <a:spLocks noChangeArrowheads="1"/>
          </p:cNvSpPr>
          <p:nvPr/>
        </p:nvSpPr>
        <p:spPr bwMode="auto">
          <a:xfrm>
            <a:off x="369888" y="1511300"/>
            <a:ext cx="801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rPr>
              <a:t>Sometimes an Object's exact type is known at compile-time:</a:t>
            </a:r>
          </a:p>
        </p:txBody>
      </p:sp>
      <p:sp>
        <p:nvSpPr>
          <p:cNvPr id="58372" name="Text Box 8"/>
          <p:cNvSpPr txBox="1">
            <a:spLocks noChangeArrowheads="1"/>
          </p:cNvSpPr>
          <p:nvPr/>
        </p:nvSpPr>
        <p:spPr bwMode="auto">
          <a:xfrm>
            <a:off x="1025525" y="2519363"/>
            <a:ext cx="7239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b="1" dirty="0" smtClean="0">
                <a:solidFill>
                  <a:srgbClr val="000000"/>
                </a:solidFill>
                <a:latin typeface="Courier New" pitchFamily="49" charset="0"/>
              </a:rPr>
              <a:t>Student S;</a:t>
            </a:r>
          </a:p>
          <a:p>
            <a:pPr algn="l"/>
            <a:r>
              <a:rPr lang="en-US" altLang="en-US" b="1" dirty="0" smtClean="0">
                <a:solidFill>
                  <a:srgbClr val="000000"/>
                </a:solidFill>
                <a:latin typeface="Courier New" pitchFamily="49" charset="0"/>
              </a:rPr>
              <a:t>S = new Student( "Athena", 16 );</a:t>
            </a:r>
          </a:p>
          <a:p>
            <a:pPr algn="l"/>
            <a:r>
              <a:rPr lang="en-US" altLang="en-US" sz="1800" dirty="0" smtClean="0">
                <a:solidFill>
                  <a:srgbClr val="0333FF"/>
                </a:solidFill>
              </a:rPr>
              <a:t>then we can use   </a:t>
            </a:r>
            <a:r>
              <a:rPr lang="en-US" altLang="en-US" b="1" dirty="0" err="1" smtClean="0">
                <a:solidFill>
                  <a:srgbClr val="000000"/>
                </a:solidFill>
                <a:latin typeface="Courier New" pitchFamily="49" charset="0"/>
              </a:rPr>
              <a:t>S.units</a:t>
            </a:r>
            <a:r>
              <a:rPr lang="en-US" altLang="en-US" b="1" dirty="0" smtClean="0">
                <a:solidFill>
                  <a:srgbClr val="000000"/>
                </a:solidFill>
                <a:latin typeface="Courier New" pitchFamily="49" charset="0"/>
              </a:rPr>
              <a:t> </a:t>
            </a:r>
            <a:r>
              <a:rPr lang="en-US" altLang="en-US" sz="1800" dirty="0" smtClean="0">
                <a:solidFill>
                  <a:srgbClr val="0333FF"/>
                </a:solidFill>
              </a:rPr>
              <a:t>or</a:t>
            </a:r>
            <a:r>
              <a:rPr lang="en-US" altLang="en-US" sz="1800" dirty="0" smtClean="0">
                <a:solidFill>
                  <a:srgbClr val="000000"/>
                </a:solidFill>
              </a:rPr>
              <a:t>    </a:t>
            </a:r>
            <a:r>
              <a:rPr lang="en-US" altLang="en-US" b="1" dirty="0" err="1" smtClean="0">
                <a:solidFill>
                  <a:srgbClr val="000000"/>
                </a:solidFill>
                <a:latin typeface="Courier New" pitchFamily="49" charset="0"/>
              </a:rPr>
              <a:t>S.isAsleep</a:t>
            </a:r>
            <a:r>
              <a:rPr lang="en-US" altLang="en-US" b="1" dirty="0" smtClean="0">
                <a:solidFill>
                  <a:srgbClr val="000000"/>
                </a:solidFill>
                <a:latin typeface="Courier New" pitchFamily="49" charset="0"/>
              </a:rPr>
              <a:t> </a:t>
            </a:r>
            <a:r>
              <a:rPr lang="en-US" altLang="en-US" sz="1800" dirty="0" smtClean="0">
                <a:solidFill>
                  <a:srgbClr val="000000"/>
                </a:solidFill>
              </a:rPr>
              <a:t>… </a:t>
            </a:r>
          </a:p>
        </p:txBody>
      </p:sp>
      <p:sp>
        <p:nvSpPr>
          <p:cNvPr id="58373" name="Text Box 14"/>
          <p:cNvSpPr txBox="1">
            <a:spLocks noChangeArrowheads="1"/>
          </p:cNvSpPr>
          <p:nvPr/>
        </p:nvSpPr>
        <p:spPr bwMode="auto">
          <a:xfrm>
            <a:off x="1868488" y="4900613"/>
            <a:ext cx="5260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smtClean="0">
                <a:solidFill>
                  <a:srgbClr val="000000"/>
                </a:solidFill>
              </a:rPr>
              <a:t>"Ordinary" code -- exact type known at compile time</a:t>
            </a:r>
          </a:p>
        </p:txBody>
      </p:sp>
    </p:spTree>
    <p:extLst>
      <p:ext uri="{BB962C8B-B14F-4D97-AF65-F5344CB8AC3E}">
        <p14:creationId xmlns:p14="http://schemas.microsoft.com/office/powerpoint/2010/main" val="12128063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5"/>
          <p:cNvSpPr txBox="1">
            <a:spLocks noChangeArrowheads="1"/>
          </p:cNvSpPr>
          <p:nvPr/>
        </p:nvSpPr>
        <p:spPr bwMode="auto">
          <a:xfrm>
            <a:off x="68580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200" smtClean="0">
                <a:solidFill>
                  <a:srgbClr val="000000"/>
                </a:solidFill>
              </a:rPr>
              <a:t>Polymorphism</a:t>
            </a:r>
          </a:p>
        </p:txBody>
      </p:sp>
      <p:sp>
        <p:nvSpPr>
          <p:cNvPr id="59395" name="Text Box 6"/>
          <p:cNvSpPr txBox="1">
            <a:spLocks noChangeArrowheads="1"/>
          </p:cNvSpPr>
          <p:nvPr/>
        </p:nvSpPr>
        <p:spPr bwMode="auto">
          <a:xfrm>
            <a:off x="369888" y="1511300"/>
            <a:ext cx="801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rPr>
              <a:t>But sometimes it's not known until </a:t>
            </a:r>
            <a:r>
              <a:rPr lang="en-US" altLang="en-US" b="1" i="1" smtClean="0">
                <a:solidFill>
                  <a:srgbClr val="000000"/>
                </a:solidFill>
              </a:rPr>
              <a:t>run-time:</a:t>
            </a:r>
            <a:endParaRPr lang="en-US" altLang="en-US" smtClean="0">
              <a:solidFill>
                <a:srgbClr val="000000"/>
              </a:solidFill>
            </a:endParaRPr>
          </a:p>
        </p:txBody>
      </p:sp>
      <p:sp>
        <p:nvSpPr>
          <p:cNvPr id="28678" name="Text Box 8"/>
          <p:cNvSpPr txBox="1">
            <a:spLocks noChangeArrowheads="1"/>
          </p:cNvSpPr>
          <p:nvPr/>
        </p:nvSpPr>
        <p:spPr bwMode="auto">
          <a:xfrm>
            <a:off x="965200" y="3182938"/>
            <a:ext cx="7016750" cy="2354262"/>
          </a:xfrm>
          <a:prstGeom prst="rect">
            <a:avLst/>
          </a:prstGeom>
          <a:solidFill>
            <a:schemeClr val="bg1">
              <a:lumMod val="85000"/>
            </a:schemeClr>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defRPr/>
            </a:pPr>
            <a:r>
              <a:rPr lang="en-US" sz="2100" b="1" dirty="0" smtClean="0">
                <a:solidFill>
                  <a:srgbClr val="000000"/>
                </a:solidFill>
                <a:latin typeface="Courier New" pitchFamily="49" charset="0"/>
              </a:rPr>
              <a:t>Person[] P = new Person[100];</a:t>
            </a:r>
          </a:p>
          <a:p>
            <a:pPr algn="l">
              <a:defRPr/>
            </a:pPr>
            <a:r>
              <a:rPr lang="en-US" sz="2100" dirty="0" smtClean="0">
                <a:solidFill>
                  <a:srgbClr val="0333FF"/>
                </a:solidFill>
              </a:rPr>
              <a:t>	</a:t>
            </a:r>
            <a:r>
              <a:rPr lang="en-US" sz="2100" dirty="0" smtClean="0">
                <a:solidFill>
                  <a:srgbClr val="009200"/>
                </a:solidFill>
              </a:rPr>
              <a:t>then, later on…</a:t>
            </a:r>
            <a:endParaRPr lang="en-US" sz="2100" b="1" dirty="0" smtClean="0">
              <a:solidFill>
                <a:srgbClr val="009200"/>
              </a:solidFill>
              <a:latin typeface="Courier New" pitchFamily="49" charset="0"/>
            </a:endParaRPr>
          </a:p>
          <a:p>
            <a:pPr algn="l">
              <a:defRPr/>
            </a:pPr>
            <a:r>
              <a:rPr lang="en-US" sz="2100" b="1" dirty="0" smtClean="0">
                <a:solidFill>
                  <a:srgbClr val="000000"/>
                </a:solidFill>
                <a:latin typeface="Courier New" pitchFamily="49" charset="0"/>
              </a:rPr>
              <a:t>P[41] = new Student( "</a:t>
            </a:r>
            <a:r>
              <a:rPr lang="en-US" sz="2100" b="1" dirty="0" err="1" smtClean="0">
                <a:solidFill>
                  <a:srgbClr val="000000"/>
                </a:solidFill>
                <a:latin typeface="Courier New" pitchFamily="49" charset="0"/>
              </a:rPr>
              <a:t>Sagehen</a:t>
            </a:r>
            <a:r>
              <a:rPr lang="en-US" sz="2100" b="1" dirty="0" smtClean="0">
                <a:solidFill>
                  <a:srgbClr val="000000"/>
                </a:solidFill>
                <a:latin typeface="Courier New" pitchFamily="49" charset="0"/>
              </a:rPr>
              <a:t>", 16 );</a:t>
            </a:r>
          </a:p>
          <a:p>
            <a:pPr algn="l">
              <a:defRPr/>
            </a:pPr>
            <a:r>
              <a:rPr lang="en-US" sz="2100" b="1" dirty="0" smtClean="0">
                <a:solidFill>
                  <a:srgbClr val="000000"/>
                </a:solidFill>
                <a:latin typeface="Courier New" pitchFamily="49" charset="0"/>
              </a:rPr>
              <a:t>P[42] = new </a:t>
            </a:r>
            <a:r>
              <a:rPr lang="en-US" sz="2100" b="1" dirty="0" err="1" smtClean="0">
                <a:solidFill>
                  <a:srgbClr val="000000"/>
                </a:solidFill>
                <a:latin typeface="Courier New" pitchFamily="49" charset="0"/>
              </a:rPr>
              <a:t>Mudder</a:t>
            </a:r>
            <a:r>
              <a:rPr lang="en-US" sz="2100" b="1" dirty="0" smtClean="0">
                <a:solidFill>
                  <a:srgbClr val="000000"/>
                </a:solidFill>
                <a:latin typeface="Courier New" pitchFamily="49" charset="0"/>
              </a:rPr>
              <a:t>( "Wally", 16, "Case" );</a:t>
            </a:r>
          </a:p>
          <a:p>
            <a:pPr algn="l">
              <a:defRPr/>
            </a:pPr>
            <a:r>
              <a:rPr lang="en-US" sz="2100" b="1" dirty="0" smtClean="0">
                <a:solidFill>
                  <a:srgbClr val="000000"/>
                </a:solidFill>
                <a:latin typeface="Courier New" pitchFamily="49" charset="0"/>
              </a:rPr>
              <a:t>P[43] = new Person( "Ralph" );</a:t>
            </a:r>
            <a:endParaRPr lang="en-US" sz="2100" dirty="0" smtClean="0">
              <a:solidFill>
                <a:srgbClr val="000000"/>
              </a:solidFill>
            </a:endParaRPr>
          </a:p>
        </p:txBody>
      </p:sp>
      <p:sp>
        <p:nvSpPr>
          <p:cNvPr id="59397" name="Text Box 9"/>
          <p:cNvSpPr txBox="1">
            <a:spLocks noChangeArrowheads="1"/>
          </p:cNvSpPr>
          <p:nvPr/>
        </p:nvSpPr>
        <p:spPr bwMode="auto">
          <a:xfrm>
            <a:off x="874713" y="1892300"/>
            <a:ext cx="7659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smtClean="0">
                <a:solidFill>
                  <a:srgbClr val="009200"/>
                </a:solidFill>
              </a:rPr>
              <a:t>- The compiler will assume the object is of the </a:t>
            </a:r>
            <a:r>
              <a:rPr lang="en-US" altLang="en-US" sz="1800" b="1" i="1" smtClean="0">
                <a:solidFill>
                  <a:srgbClr val="009200"/>
                </a:solidFill>
              </a:rPr>
              <a:t>declared</a:t>
            </a:r>
            <a:r>
              <a:rPr lang="en-US" altLang="en-US" sz="1800" smtClean="0">
                <a:solidFill>
                  <a:srgbClr val="009200"/>
                </a:solidFill>
              </a:rPr>
              <a:t> type.</a:t>
            </a:r>
          </a:p>
        </p:txBody>
      </p:sp>
      <p:sp>
        <p:nvSpPr>
          <p:cNvPr id="59398" name="Text Box 11"/>
          <p:cNvSpPr txBox="1">
            <a:spLocks noChangeArrowheads="1"/>
          </p:cNvSpPr>
          <p:nvPr/>
        </p:nvSpPr>
        <p:spPr bwMode="auto">
          <a:xfrm>
            <a:off x="336550" y="2590800"/>
            <a:ext cx="7912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smtClean="0">
                <a:solidFill>
                  <a:srgbClr val="000000"/>
                </a:solidFill>
              </a:rPr>
              <a:t>This can be very useful, e.g., imagine a game with many people… </a:t>
            </a:r>
          </a:p>
        </p:txBody>
      </p:sp>
      <p:sp>
        <p:nvSpPr>
          <p:cNvPr id="59399" name="Text Box 7"/>
          <p:cNvSpPr txBox="1">
            <a:spLocks noChangeArrowheads="1"/>
          </p:cNvSpPr>
          <p:nvPr/>
        </p:nvSpPr>
        <p:spPr bwMode="auto">
          <a:xfrm>
            <a:off x="381000" y="5926138"/>
            <a:ext cx="838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rPr>
              <a:t>The constructor  determines the </a:t>
            </a:r>
            <a:r>
              <a:rPr lang="en-US" altLang="en-US" b="1" i="1" smtClean="0">
                <a:solidFill>
                  <a:srgbClr val="000000"/>
                </a:solidFill>
              </a:rPr>
              <a:t>"actual"  </a:t>
            </a:r>
            <a:r>
              <a:rPr lang="en-US" altLang="en-US" smtClean="0">
                <a:solidFill>
                  <a:srgbClr val="000000"/>
                </a:solidFill>
              </a:rPr>
              <a:t>type of the Object.</a:t>
            </a:r>
          </a:p>
        </p:txBody>
      </p:sp>
      <p:sp>
        <p:nvSpPr>
          <p:cNvPr id="59400" name="Text Box 10"/>
          <p:cNvSpPr txBox="1">
            <a:spLocks noChangeArrowheads="1"/>
          </p:cNvSpPr>
          <p:nvPr/>
        </p:nvSpPr>
        <p:spPr bwMode="auto">
          <a:xfrm>
            <a:off x="874713" y="6338888"/>
            <a:ext cx="7373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smtClean="0">
                <a:solidFill>
                  <a:srgbClr val="009200"/>
                </a:solidFill>
              </a:rPr>
              <a:t>- At run-time, Java will use the </a:t>
            </a:r>
            <a:r>
              <a:rPr lang="en-US" altLang="en-US" sz="1800" b="1" i="1" smtClean="0">
                <a:solidFill>
                  <a:srgbClr val="009200"/>
                </a:solidFill>
              </a:rPr>
              <a:t>actual type's</a:t>
            </a:r>
            <a:r>
              <a:rPr lang="en-US" altLang="en-US" sz="1800" smtClean="0">
                <a:solidFill>
                  <a:srgbClr val="009200"/>
                </a:solidFill>
              </a:rPr>
              <a:t> latest (</a:t>
            </a:r>
            <a:r>
              <a:rPr lang="en-US" altLang="en-US" sz="1800" i="1" smtClean="0">
                <a:solidFill>
                  <a:srgbClr val="009200"/>
                </a:solidFill>
              </a:rPr>
              <a:t>most-derived) </a:t>
            </a:r>
            <a:r>
              <a:rPr lang="en-US" altLang="en-US" sz="1800" smtClean="0">
                <a:solidFill>
                  <a:srgbClr val="009200"/>
                </a:solidFill>
              </a:rPr>
              <a:t>methods.  </a:t>
            </a:r>
          </a:p>
        </p:txBody>
      </p:sp>
    </p:spTree>
    <p:extLst>
      <p:ext uri="{BB962C8B-B14F-4D97-AF65-F5344CB8AC3E}">
        <p14:creationId xmlns:p14="http://schemas.microsoft.com/office/powerpoint/2010/main" val="876595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6"/>
          <p:cNvSpPr txBox="1">
            <a:spLocks noChangeArrowheads="1"/>
          </p:cNvSpPr>
          <p:nvPr/>
        </p:nvSpPr>
        <p:spPr bwMode="auto">
          <a:xfrm>
            <a:off x="2788333" y="1289756"/>
            <a:ext cx="3616325" cy="461665"/>
          </a:xfrm>
          <a:prstGeom prst="rect">
            <a:avLst/>
          </a:prstGeom>
          <a:solidFill>
            <a:schemeClr val="bg1">
              <a:lumMod val="95000"/>
            </a:schemeClr>
          </a:solidFill>
          <a:ln w="12700">
            <a:noFill/>
            <a:miter lim="800000"/>
            <a:headEnd/>
            <a:tailEnd/>
          </a:ln>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dirty="0" smtClean="0">
                <a:solidFill>
                  <a:srgbClr val="000000"/>
                </a:solidFill>
                <a:latin typeface="Cambria" panose="02040503050406030204" pitchFamily="18" charset="0"/>
              </a:rPr>
              <a:t>What is it</a:t>
            </a:r>
            <a:r>
              <a:rPr lang="en-US" altLang="en-US" dirty="0" smtClean="0">
                <a:solidFill>
                  <a:srgbClr val="000000"/>
                </a:solidFill>
                <a:latin typeface="Cambria" panose="02040503050406030204" pitchFamily="18" charset="0"/>
              </a:rPr>
              <a:t>?</a:t>
            </a:r>
            <a:endParaRPr lang="en-US" altLang="en-US" dirty="0" smtClean="0">
              <a:solidFill>
                <a:srgbClr val="000000"/>
              </a:solidFill>
              <a:latin typeface="Cambria" panose="02040503050406030204" pitchFamily="18" charset="0"/>
            </a:endParaRPr>
          </a:p>
        </p:txBody>
      </p:sp>
      <p:sp>
        <p:nvSpPr>
          <p:cNvPr id="48132" name="Text Box 7"/>
          <p:cNvSpPr txBox="1">
            <a:spLocks noChangeArrowheads="1"/>
          </p:cNvSpPr>
          <p:nvPr/>
        </p:nvSpPr>
        <p:spPr bwMode="auto">
          <a:xfrm>
            <a:off x="2962958" y="4836300"/>
            <a:ext cx="3267075" cy="469900"/>
          </a:xfrm>
          <a:prstGeom prst="rect">
            <a:avLst/>
          </a:prstGeom>
          <a:solidFill>
            <a:schemeClr val="bg1">
              <a:lumMod val="95000"/>
            </a:schemeClr>
          </a:solidFill>
          <a:ln w="12700">
            <a:noFill/>
            <a:miter lim="800000"/>
            <a:headEnd/>
            <a:tailEnd/>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mtClean="0">
                <a:solidFill>
                  <a:srgbClr val="000000"/>
                </a:solidFill>
                <a:latin typeface="Cambria" panose="02040503050406030204" pitchFamily="18" charset="0"/>
              </a:rPr>
              <a:t>Why would I want to?</a:t>
            </a:r>
          </a:p>
        </p:txBody>
      </p:sp>
      <p:sp>
        <p:nvSpPr>
          <p:cNvPr id="48133" name="Text Box 8"/>
          <p:cNvSpPr txBox="1">
            <a:spLocks noChangeArrowheads="1"/>
          </p:cNvSpPr>
          <p:nvPr/>
        </p:nvSpPr>
        <p:spPr bwMode="auto">
          <a:xfrm>
            <a:off x="574496" y="1999716"/>
            <a:ext cx="379491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z="2700" b="1" i="1" dirty="0" smtClean="0">
                <a:solidFill>
                  <a:srgbClr val="800000"/>
                </a:solidFill>
                <a:latin typeface="Cambria" panose="02040503050406030204" pitchFamily="18" charset="0"/>
              </a:rPr>
              <a:t> part-of</a:t>
            </a:r>
            <a:r>
              <a:rPr lang="en-US" altLang="en-US" sz="2700" b="1" dirty="0" smtClean="0">
                <a:solidFill>
                  <a:srgbClr val="000000"/>
                </a:solidFill>
                <a:latin typeface="Cambria" panose="02040503050406030204" pitchFamily="18" charset="0"/>
              </a:rPr>
              <a:t> </a:t>
            </a:r>
            <a:r>
              <a:rPr lang="en-US" altLang="en-US" dirty="0" smtClean="0">
                <a:solidFill>
                  <a:srgbClr val="000000"/>
                </a:solidFill>
                <a:latin typeface="Cambria" panose="02040503050406030204" pitchFamily="18" charset="0"/>
              </a:rPr>
              <a:t> relationship</a:t>
            </a:r>
            <a:endParaRPr lang="en-US" altLang="en-US" dirty="0" smtClean="0">
              <a:solidFill>
                <a:srgbClr val="000000"/>
              </a:solidFill>
              <a:latin typeface="Cambria" panose="02040503050406030204" pitchFamily="18" charset="0"/>
            </a:endParaRPr>
          </a:p>
        </p:txBody>
      </p:sp>
      <p:sp>
        <p:nvSpPr>
          <p:cNvPr id="48134" name="Text Box 9"/>
          <p:cNvSpPr txBox="1">
            <a:spLocks noChangeArrowheads="1"/>
          </p:cNvSpPr>
          <p:nvPr/>
        </p:nvSpPr>
        <p:spPr bwMode="auto">
          <a:xfrm>
            <a:off x="5229756" y="2001303"/>
            <a:ext cx="379491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z="2700" b="1" i="1" dirty="0" smtClean="0">
                <a:solidFill>
                  <a:srgbClr val="800000"/>
                </a:solidFill>
                <a:latin typeface="Cambria" panose="02040503050406030204" pitchFamily="18" charset="0"/>
              </a:rPr>
              <a:t> kind-of</a:t>
            </a:r>
            <a:r>
              <a:rPr lang="en-US" altLang="en-US" sz="2700" i="1" dirty="0" smtClean="0">
                <a:solidFill>
                  <a:srgbClr val="800000"/>
                </a:solidFill>
                <a:latin typeface="Cambria" panose="02040503050406030204" pitchFamily="18" charset="0"/>
              </a:rPr>
              <a:t> </a:t>
            </a:r>
            <a:r>
              <a:rPr lang="en-US" altLang="en-US" dirty="0" smtClean="0">
                <a:solidFill>
                  <a:srgbClr val="000000"/>
                </a:solidFill>
                <a:latin typeface="Cambria" panose="02040503050406030204" pitchFamily="18" charset="0"/>
              </a:rPr>
              <a:t>relationship</a:t>
            </a:r>
            <a:endParaRPr lang="en-US" altLang="en-US" dirty="0" smtClean="0">
              <a:solidFill>
                <a:srgbClr val="000000"/>
              </a:solidFill>
              <a:latin typeface="Cambria" panose="02040503050406030204" pitchFamily="18" charset="0"/>
            </a:endParaRPr>
          </a:p>
        </p:txBody>
      </p:sp>
      <p:sp>
        <p:nvSpPr>
          <p:cNvPr id="48135" name="Text Box 10"/>
          <p:cNvSpPr txBox="1">
            <a:spLocks noChangeArrowheads="1"/>
          </p:cNvSpPr>
          <p:nvPr/>
        </p:nvSpPr>
        <p:spPr bwMode="auto">
          <a:xfrm>
            <a:off x="625295" y="5304726"/>
            <a:ext cx="320880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dirty="0" smtClean="0">
                <a:solidFill>
                  <a:srgbClr val="000000"/>
                </a:solidFill>
                <a:latin typeface="Cambria" panose="02040503050406030204" pitchFamily="18" charset="0"/>
              </a:rPr>
              <a:t> Code reuse</a:t>
            </a:r>
          </a:p>
          <a:p>
            <a:pPr algn="l">
              <a:buFontTx/>
              <a:buChar char="•"/>
            </a:pPr>
            <a:r>
              <a:rPr lang="en-US" altLang="en-US" dirty="0" smtClean="0">
                <a:solidFill>
                  <a:srgbClr val="000000"/>
                </a:solidFill>
                <a:latin typeface="Cambria" panose="02040503050406030204" pitchFamily="18" charset="0"/>
              </a:rPr>
              <a:t> </a:t>
            </a:r>
            <a:r>
              <a:rPr lang="en-US" altLang="en-US" b="1" dirty="0" smtClean="0">
                <a:solidFill>
                  <a:srgbClr val="000000"/>
                </a:solidFill>
                <a:latin typeface="Cambria" panose="02040503050406030204" pitchFamily="18" charset="0"/>
              </a:rPr>
              <a:t>Lets new code call    	old code</a:t>
            </a:r>
          </a:p>
        </p:txBody>
      </p:sp>
      <p:sp>
        <p:nvSpPr>
          <p:cNvPr id="48136" name="Text Box 11"/>
          <p:cNvSpPr txBox="1">
            <a:spLocks noChangeArrowheads="1"/>
          </p:cNvSpPr>
          <p:nvPr/>
        </p:nvSpPr>
        <p:spPr bwMode="auto">
          <a:xfrm>
            <a:off x="5259918" y="5299964"/>
            <a:ext cx="2992261"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dirty="0" smtClean="0">
                <a:solidFill>
                  <a:srgbClr val="000000"/>
                </a:solidFill>
                <a:latin typeface="Cambria" panose="02040503050406030204" pitchFamily="18" charset="0"/>
              </a:rPr>
              <a:t> Code reuse</a:t>
            </a:r>
          </a:p>
          <a:p>
            <a:pPr algn="l">
              <a:buFontTx/>
              <a:buChar char="•"/>
            </a:pPr>
            <a:r>
              <a:rPr lang="en-US" altLang="en-US" b="1" dirty="0" smtClean="0">
                <a:solidFill>
                  <a:srgbClr val="0000FF"/>
                </a:solidFill>
                <a:latin typeface="Cambria" panose="02040503050406030204" pitchFamily="18" charset="0"/>
              </a:rPr>
              <a:t> Lets old code call 	new code</a:t>
            </a:r>
          </a:p>
        </p:txBody>
      </p:sp>
      <p:sp>
        <p:nvSpPr>
          <p:cNvPr id="11" name="Text Box 8"/>
          <p:cNvSpPr txBox="1">
            <a:spLocks noChangeArrowheads="1"/>
          </p:cNvSpPr>
          <p:nvPr/>
        </p:nvSpPr>
        <p:spPr bwMode="auto">
          <a:xfrm>
            <a:off x="738188" y="238652"/>
            <a:ext cx="3648075" cy="714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000" dirty="0" smtClean="0">
                <a:solidFill>
                  <a:srgbClr val="000000"/>
                </a:solidFill>
                <a:latin typeface="Cambria" panose="02040503050406030204" pitchFamily="18" charset="0"/>
              </a:rPr>
              <a:t>Containment</a:t>
            </a:r>
          </a:p>
        </p:txBody>
      </p:sp>
      <p:sp>
        <p:nvSpPr>
          <p:cNvPr id="12" name="Text Box 9"/>
          <p:cNvSpPr txBox="1">
            <a:spLocks noChangeArrowheads="1"/>
          </p:cNvSpPr>
          <p:nvPr/>
        </p:nvSpPr>
        <p:spPr bwMode="auto">
          <a:xfrm>
            <a:off x="4964113" y="256114"/>
            <a:ext cx="3648075" cy="714375"/>
          </a:xfrm>
          <a:prstGeom prst="rect">
            <a:avLst/>
          </a:prstGeom>
          <a:solidFill>
            <a:srgbClr val="CCECFF"/>
          </a:solidFill>
          <a:ln w="12700">
            <a:noFill/>
            <a:miter lim="800000"/>
            <a:headEnd/>
            <a:tailEnd/>
          </a:ln>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000" smtClean="0">
                <a:solidFill>
                  <a:srgbClr val="000000"/>
                </a:solidFill>
                <a:latin typeface="Cambria" panose="02040503050406030204" pitchFamily="18" charset="0"/>
              </a:rPr>
              <a:t>Inheritance</a:t>
            </a:r>
          </a:p>
        </p:txBody>
      </p:sp>
      <p:sp>
        <p:nvSpPr>
          <p:cNvPr id="14" name="Text Box 9"/>
          <p:cNvSpPr txBox="1">
            <a:spLocks noChangeArrowheads="1"/>
          </p:cNvSpPr>
          <p:nvPr/>
        </p:nvSpPr>
        <p:spPr bwMode="auto">
          <a:xfrm>
            <a:off x="5229756" y="3344483"/>
            <a:ext cx="3794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dirty="0" smtClean="0">
                <a:solidFill>
                  <a:srgbClr val="000000"/>
                </a:solidFill>
                <a:latin typeface="Cambria" panose="02040503050406030204" pitchFamily="18" charset="0"/>
              </a:rPr>
              <a:t> </a:t>
            </a:r>
            <a:r>
              <a:rPr lang="en-US" altLang="en-US" dirty="0" smtClean="0">
                <a:solidFill>
                  <a:srgbClr val="000000"/>
                </a:solidFill>
                <a:latin typeface="Cambria" panose="02040503050406030204" pitchFamily="18" charset="0"/>
              </a:rPr>
              <a:t>to </a:t>
            </a:r>
            <a:r>
              <a:rPr lang="en-US" altLang="en-US" b="1" dirty="0" smtClean="0">
                <a:solidFill>
                  <a:srgbClr val="000000"/>
                </a:solidFill>
                <a:latin typeface="Cambria" panose="02040503050406030204" pitchFamily="18" charset="0"/>
              </a:rPr>
              <a:t>extend </a:t>
            </a:r>
            <a:r>
              <a:rPr lang="en-US" altLang="en-US" dirty="0" smtClean="0">
                <a:solidFill>
                  <a:srgbClr val="000000"/>
                </a:solidFill>
                <a:latin typeface="Cambria" panose="02040503050406030204" pitchFamily="18" charset="0"/>
              </a:rPr>
              <a:t>capabilities</a:t>
            </a:r>
            <a:endParaRPr lang="en-US" altLang="en-US" dirty="0" smtClean="0">
              <a:solidFill>
                <a:srgbClr val="000000"/>
              </a:solidFill>
              <a:latin typeface="Cambria" panose="02040503050406030204" pitchFamily="18" charset="0"/>
            </a:endParaRPr>
          </a:p>
        </p:txBody>
      </p:sp>
      <p:sp>
        <p:nvSpPr>
          <p:cNvPr id="15" name="Text Box 9"/>
          <p:cNvSpPr txBox="1">
            <a:spLocks noChangeArrowheads="1"/>
          </p:cNvSpPr>
          <p:nvPr/>
        </p:nvSpPr>
        <p:spPr bwMode="auto">
          <a:xfrm>
            <a:off x="5229756" y="3727715"/>
            <a:ext cx="3794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dirty="0" smtClean="0">
                <a:solidFill>
                  <a:srgbClr val="000000"/>
                </a:solidFill>
                <a:latin typeface="Cambria" panose="02040503050406030204" pitchFamily="18" charset="0"/>
              </a:rPr>
              <a:t> </a:t>
            </a:r>
            <a:r>
              <a:rPr lang="en-US" altLang="en-US" dirty="0" smtClean="0">
                <a:solidFill>
                  <a:srgbClr val="000000"/>
                </a:solidFill>
                <a:latin typeface="Cambria" panose="02040503050406030204" pitchFamily="18" charset="0"/>
              </a:rPr>
              <a:t>to </a:t>
            </a:r>
            <a:r>
              <a:rPr lang="en-US" altLang="en-US" b="1" dirty="0" smtClean="0">
                <a:solidFill>
                  <a:srgbClr val="000000"/>
                </a:solidFill>
                <a:latin typeface="Cambria" panose="02040503050406030204" pitchFamily="18" charset="0"/>
              </a:rPr>
              <a:t>specialize </a:t>
            </a:r>
            <a:r>
              <a:rPr lang="en-US" altLang="en-US" dirty="0" smtClean="0">
                <a:solidFill>
                  <a:srgbClr val="000000"/>
                </a:solidFill>
                <a:latin typeface="Cambria" panose="02040503050406030204" pitchFamily="18" charset="0"/>
              </a:rPr>
              <a:t>capabilities</a:t>
            </a:r>
            <a:endParaRPr lang="en-US" altLang="en-US" dirty="0" smtClean="0">
              <a:solidFill>
                <a:srgbClr val="000000"/>
              </a:solidFill>
              <a:latin typeface="Cambria" panose="02040503050406030204" pitchFamily="18" charset="0"/>
            </a:endParaRPr>
          </a:p>
        </p:txBody>
      </p:sp>
      <p:sp>
        <p:nvSpPr>
          <p:cNvPr id="16" name="Text Box 9"/>
          <p:cNvSpPr txBox="1">
            <a:spLocks noChangeArrowheads="1"/>
          </p:cNvSpPr>
          <p:nvPr/>
        </p:nvSpPr>
        <p:spPr bwMode="auto">
          <a:xfrm>
            <a:off x="574496" y="3797238"/>
            <a:ext cx="3794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dirty="0" smtClean="0">
                <a:solidFill>
                  <a:srgbClr val="000000"/>
                </a:solidFill>
                <a:latin typeface="Cambria" panose="02040503050406030204" pitchFamily="18" charset="0"/>
              </a:rPr>
              <a:t> </a:t>
            </a:r>
            <a:r>
              <a:rPr lang="en-US" altLang="en-US" dirty="0" smtClean="0">
                <a:solidFill>
                  <a:srgbClr val="000000"/>
                </a:solidFill>
                <a:latin typeface="Cambria" panose="02040503050406030204" pitchFamily="18" charset="0"/>
              </a:rPr>
              <a:t>to </a:t>
            </a:r>
            <a:r>
              <a:rPr lang="en-US" altLang="en-US" b="1" dirty="0" smtClean="0">
                <a:solidFill>
                  <a:srgbClr val="000000"/>
                </a:solidFill>
                <a:latin typeface="Cambria" panose="02040503050406030204" pitchFamily="18" charset="0"/>
              </a:rPr>
              <a:t>constrain </a:t>
            </a:r>
            <a:r>
              <a:rPr lang="en-US" altLang="en-US" dirty="0" smtClean="0">
                <a:solidFill>
                  <a:srgbClr val="000000"/>
                </a:solidFill>
                <a:latin typeface="Cambria" panose="02040503050406030204" pitchFamily="18" charset="0"/>
              </a:rPr>
              <a:t>capabilities</a:t>
            </a:r>
            <a:endParaRPr lang="en-US" altLang="en-US" dirty="0" smtClean="0">
              <a:solidFill>
                <a:srgbClr val="000000"/>
              </a:solidFill>
              <a:latin typeface="Cambria" panose="02040503050406030204" pitchFamily="18" charset="0"/>
            </a:endParaRPr>
          </a:p>
        </p:txBody>
      </p:sp>
      <p:sp>
        <p:nvSpPr>
          <p:cNvPr id="17" name="Text Box 6"/>
          <p:cNvSpPr txBox="1">
            <a:spLocks noChangeArrowheads="1"/>
          </p:cNvSpPr>
          <p:nvPr/>
        </p:nvSpPr>
        <p:spPr bwMode="auto">
          <a:xfrm>
            <a:off x="2788333" y="2809528"/>
            <a:ext cx="3616325" cy="461665"/>
          </a:xfrm>
          <a:prstGeom prst="rect">
            <a:avLst/>
          </a:prstGeom>
          <a:solidFill>
            <a:schemeClr val="bg1">
              <a:lumMod val="95000"/>
            </a:schemeClr>
          </a:solidFill>
          <a:ln w="12700">
            <a:noFill/>
            <a:miter lim="800000"/>
            <a:headEnd/>
            <a:tailEnd/>
          </a:ln>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dirty="0" smtClean="0">
                <a:solidFill>
                  <a:srgbClr val="000000"/>
                </a:solidFill>
                <a:latin typeface="Cambria" panose="02040503050406030204" pitchFamily="18" charset="0"/>
              </a:rPr>
              <a:t>When to use it?</a:t>
            </a:r>
            <a:endParaRPr lang="en-US" altLang="en-US" dirty="0" smtClean="0">
              <a:solidFill>
                <a:srgbClr val="000000"/>
              </a:solidFill>
              <a:latin typeface="Cambria" panose="02040503050406030204" pitchFamily="18" charset="0"/>
            </a:endParaRPr>
          </a:p>
        </p:txBody>
      </p:sp>
      <p:sp>
        <p:nvSpPr>
          <p:cNvPr id="18" name="Text Box 9"/>
          <p:cNvSpPr txBox="1">
            <a:spLocks noChangeArrowheads="1"/>
          </p:cNvSpPr>
          <p:nvPr/>
        </p:nvSpPr>
        <p:spPr bwMode="auto">
          <a:xfrm>
            <a:off x="625295" y="3386373"/>
            <a:ext cx="3794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dirty="0" smtClean="0">
                <a:solidFill>
                  <a:srgbClr val="000000"/>
                </a:solidFill>
                <a:latin typeface="Cambria" panose="02040503050406030204" pitchFamily="18" charset="0"/>
              </a:rPr>
              <a:t> </a:t>
            </a:r>
            <a:r>
              <a:rPr lang="en-US" altLang="en-US" dirty="0" smtClean="0">
                <a:solidFill>
                  <a:srgbClr val="000000"/>
                </a:solidFill>
                <a:latin typeface="Cambria" panose="02040503050406030204" pitchFamily="18" charset="0"/>
              </a:rPr>
              <a:t>to </a:t>
            </a:r>
            <a:r>
              <a:rPr lang="en-US" altLang="en-US" b="1" dirty="0" smtClean="0">
                <a:solidFill>
                  <a:srgbClr val="000000"/>
                </a:solidFill>
                <a:latin typeface="Cambria" panose="02040503050406030204" pitchFamily="18" charset="0"/>
              </a:rPr>
              <a:t>contain </a:t>
            </a:r>
            <a:r>
              <a:rPr lang="en-US" altLang="en-US" dirty="0" smtClean="0">
                <a:solidFill>
                  <a:srgbClr val="000000"/>
                </a:solidFill>
                <a:latin typeface="Cambria" panose="02040503050406030204" pitchFamily="18" charset="0"/>
              </a:rPr>
              <a:t>("wrap")</a:t>
            </a:r>
            <a:endParaRPr lang="en-US" altLang="en-US" dirty="0" smtClean="0">
              <a:solidFill>
                <a:srgbClr val="000000"/>
              </a:solidFill>
              <a:latin typeface="Cambria" panose="02040503050406030204" pitchFamily="18" charset="0"/>
            </a:endParaRPr>
          </a:p>
        </p:txBody>
      </p:sp>
      <p:sp>
        <p:nvSpPr>
          <p:cNvPr id="2" name="Rectangle 1"/>
          <p:cNvSpPr/>
          <p:nvPr/>
        </p:nvSpPr>
        <p:spPr>
          <a:xfrm>
            <a:off x="3970822" y="4271778"/>
            <a:ext cx="1448025" cy="338554"/>
          </a:xfrm>
          <a:prstGeom prst="rect">
            <a:avLst/>
          </a:prstGeom>
        </p:spPr>
        <p:txBody>
          <a:bodyPr wrap="none">
            <a:spAutoFit/>
          </a:bodyPr>
          <a:lstStyle/>
          <a:p>
            <a:pPr algn="l"/>
            <a:r>
              <a:rPr lang="en-US" altLang="en-US" dirty="0" smtClean="0">
                <a:solidFill>
                  <a:srgbClr val="000000"/>
                </a:solidFill>
                <a:latin typeface="Cambria" panose="02040503050406030204" pitchFamily="18" charset="0"/>
              </a:rPr>
              <a:t>(tricky here…)</a:t>
            </a:r>
            <a:endParaRPr lang="en-US" altLang="en-US" dirty="0">
              <a:solidFill>
                <a:srgbClr val="000000"/>
              </a:solidFill>
              <a:latin typeface="Cambria" panose="02040503050406030204" pitchFamily="18" charset="0"/>
            </a:endParaRPr>
          </a:p>
        </p:txBody>
      </p:sp>
      <p:sp>
        <p:nvSpPr>
          <p:cNvPr id="4" name="Left-Right Arrow 3"/>
          <p:cNvSpPr/>
          <p:nvPr/>
        </p:nvSpPr>
        <p:spPr bwMode="auto">
          <a:xfrm>
            <a:off x="4224582" y="3850826"/>
            <a:ext cx="940506" cy="338554"/>
          </a:xfrm>
          <a:prstGeom prst="leftRight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5" name="Rectangle 4"/>
          <p:cNvSpPr/>
          <p:nvPr/>
        </p:nvSpPr>
        <p:spPr>
          <a:xfrm>
            <a:off x="4486573" y="444024"/>
            <a:ext cx="416524" cy="338554"/>
          </a:xfrm>
          <a:prstGeom prst="rect">
            <a:avLst/>
          </a:prstGeom>
        </p:spPr>
        <p:txBody>
          <a:bodyPr wrap="none">
            <a:spAutoFit/>
          </a:bodyPr>
          <a:lstStyle/>
          <a:p>
            <a:r>
              <a:rPr lang="en-US" altLang="en-US" dirty="0" smtClean="0">
                <a:solidFill>
                  <a:srgbClr val="000000"/>
                </a:solidFill>
                <a:latin typeface="Cambria" panose="02040503050406030204" pitchFamily="18" charset="0"/>
              </a:rPr>
              <a:t>vs.</a:t>
            </a:r>
            <a:endParaRPr lang="en-US" altLang="en-US" dirty="0">
              <a:solidFill>
                <a:srgbClr val="000000"/>
              </a:solidFill>
              <a:latin typeface="Cambria" panose="02040503050406030204" pitchFamily="18" charset="0"/>
            </a:endParaRPr>
          </a:p>
        </p:txBody>
      </p:sp>
    </p:spTree>
    <p:extLst>
      <p:ext uri="{BB962C8B-B14F-4D97-AF65-F5344CB8AC3E}">
        <p14:creationId xmlns:p14="http://schemas.microsoft.com/office/powerpoint/2010/main" val="2336796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5"/>
          <p:cNvSpPr txBox="1">
            <a:spLocks noChangeArrowheads="1"/>
          </p:cNvSpPr>
          <p:nvPr/>
        </p:nvSpPr>
        <p:spPr bwMode="auto">
          <a:xfrm>
            <a:off x="68580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200" dirty="0" smtClean="0">
                <a:solidFill>
                  <a:srgbClr val="000000"/>
                </a:solidFill>
              </a:rPr>
              <a:t>Casting!</a:t>
            </a:r>
          </a:p>
        </p:txBody>
      </p:sp>
      <p:sp>
        <p:nvSpPr>
          <p:cNvPr id="59395" name="Text Box 6"/>
          <p:cNvSpPr txBox="1">
            <a:spLocks noChangeArrowheads="1"/>
          </p:cNvSpPr>
          <p:nvPr/>
        </p:nvSpPr>
        <p:spPr bwMode="auto">
          <a:xfrm>
            <a:off x="211842" y="1150052"/>
            <a:ext cx="801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dirty="0" smtClean="0">
                <a:solidFill>
                  <a:srgbClr val="000000"/>
                </a:solidFill>
              </a:rPr>
              <a:t>If YOU know better than the compiler, you can </a:t>
            </a:r>
            <a:r>
              <a:rPr lang="en-US" altLang="en-US" b="1" i="1" dirty="0" smtClean="0">
                <a:solidFill>
                  <a:srgbClr val="000000"/>
                </a:solidFill>
              </a:rPr>
              <a:t>cast</a:t>
            </a:r>
            <a:r>
              <a:rPr lang="en-US" altLang="en-US" dirty="0" smtClean="0">
                <a:solidFill>
                  <a:srgbClr val="000000"/>
                </a:solidFill>
              </a:rPr>
              <a:t>:</a:t>
            </a:r>
          </a:p>
        </p:txBody>
      </p:sp>
      <p:sp>
        <p:nvSpPr>
          <p:cNvPr id="28678" name="Text Box 8"/>
          <p:cNvSpPr txBox="1">
            <a:spLocks noChangeArrowheads="1"/>
          </p:cNvSpPr>
          <p:nvPr/>
        </p:nvSpPr>
        <p:spPr bwMode="auto">
          <a:xfrm>
            <a:off x="807154" y="1794391"/>
            <a:ext cx="7016750" cy="2354262"/>
          </a:xfrm>
          <a:prstGeom prst="rect">
            <a:avLst/>
          </a:prstGeom>
          <a:solidFill>
            <a:schemeClr val="bg1">
              <a:lumMod val="85000"/>
            </a:schemeClr>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defRPr/>
            </a:pPr>
            <a:r>
              <a:rPr lang="en-US" sz="2100" b="1" dirty="0" smtClean="0">
                <a:solidFill>
                  <a:srgbClr val="000000"/>
                </a:solidFill>
                <a:latin typeface="Courier New" pitchFamily="49" charset="0"/>
              </a:rPr>
              <a:t>Person[] P = new Person[100];</a:t>
            </a:r>
          </a:p>
          <a:p>
            <a:pPr algn="l">
              <a:defRPr/>
            </a:pPr>
            <a:r>
              <a:rPr lang="en-US" sz="2100" dirty="0" smtClean="0">
                <a:solidFill>
                  <a:srgbClr val="0333FF"/>
                </a:solidFill>
              </a:rPr>
              <a:t>	</a:t>
            </a:r>
            <a:r>
              <a:rPr lang="en-US" sz="2100" dirty="0" smtClean="0">
                <a:solidFill>
                  <a:srgbClr val="009200"/>
                </a:solidFill>
              </a:rPr>
              <a:t>then, later on…</a:t>
            </a:r>
            <a:endParaRPr lang="en-US" sz="2100" b="1" dirty="0" smtClean="0">
              <a:solidFill>
                <a:srgbClr val="009200"/>
              </a:solidFill>
              <a:latin typeface="Courier New" pitchFamily="49" charset="0"/>
            </a:endParaRPr>
          </a:p>
          <a:p>
            <a:pPr algn="l">
              <a:defRPr/>
            </a:pPr>
            <a:r>
              <a:rPr lang="en-US" sz="2100" b="1" dirty="0" smtClean="0">
                <a:solidFill>
                  <a:srgbClr val="000000"/>
                </a:solidFill>
                <a:latin typeface="Courier New" pitchFamily="49" charset="0"/>
              </a:rPr>
              <a:t>P[41] = new Student( "</a:t>
            </a:r>
            <a:r>
              <a:rPr lang="en-US" sz="2100" b="1" dirty="0" err="1" smtClean="0">
                <a:solidFill>
                  <a:srgbClr val="000000"/>
                </a:solidFill>
                <a:latin typeface="Courier New" pitchFamily="49" charset="0"/>
              </a:rPr>
              <a:t>Sagehen</a:t>
            </a:r>
            <a:r>
              <a:rPr lang="en-US" sz="2100" b="1" dirty="0" smtClean="0">
                <a:solidFill>
                  <a:srgbClr val="000000"/>
                </a:solidFill>
                <a:latin typeface="Courier New" pitchFamily="49" charset="0"/>
              </a:rPr>
              <a:t>", 16 );</a:t>
            </a:r>
          </a:p>
          <a:p>
            <a:pPr algn="l">
              <a:defRPr/>
            </a:pPr>
            <a:r>
              <a:rPr lang="en-US" sz="2100" b="1" dirty="0" smtClean="0">
                <a:solidFill>
                  <a:srgbClr val="000000"/>
                </a:solidFill>
                <a:latin typeface="Courier New" pitchFamily="49" charset="0"/>
              </a:rPr>
              <a:t>P[42] = new </a:t>
            </a:r>
            <a:r>
              <a:rPr lang="en-US" sz="2100" b="1" dirty="0" err="1" smtClean="0">
                <a:solidFill>
                  <a:srgbClr val="000000"/>
                </a:solidFill>
                <a:latin typeface="Courier New" pitchFamily="49" charset="0"/>
              </a:rPr>
              <a:t>Mudder</a:t>
            </a:r>
            <a:r>
              <a:rPr lang="en-US" sz="2100" b="1" dirty="0" smtClean="0">
                <a:solidFill>
                  <a:srgbClr val="000000"/>
                </a:solidFill>
                <a:latin typeface="Courier New" pitchFamily="49" charset="0"/>
              </a:rPr>
              <a:t>( "Wally", 16, "Case" );</a:t>
            </a:r>
          </a:p>
          <a:p>
            <a:pPr algn="l">
              <a:defRPr/>
            </a:pPr>
            <a:r>
              <a:rPr lang="en-US" sz="2100" b="1" dirty="0" smtClean="0">
                <a:solidFill>
                  <a:srgbClr val="000000"/>
                </a:solidFill>
                <a:latin typeface="Courier New" pitchFamily="49" charset="0"/>
              </a:rPr>
              <a:t>P[43] = new Person( "Ralph" );</a:t>
            </a:r>
            <a:endParaRPr lang="en-US" sz="2100" dirty="0" smtClean="0">
              <a:solidFill>
                <a:srgbClr val="000000"/>
              </a:solidFill>
            </a:endParaRPr>
          </a:p>
        </p:txBody>
      </p:sp>
      <p:sp>
        <p:nvSpPr>
          <p:cNvPr id="59400" name="Text Box 10"/>
          <p:cNvSpPr txBox="1">
            <a:spLocks noChangeArrowheads="1"/>
          </p:cNvSpPr>
          <p:nvPr/>
        </p:nvSpPr>
        <p:spPr bwMode="auto">
          <a:xfrm>
            <a:off x="1585913" y="6344709"/>
            <a:ext cx="7373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r>
              <a:rPr lang="en-US" altLang="en-US" sz="1800" dirty="0" smtClean="0">
                <a:solidFill>
                  <a:srgbClr val="009200"/>
                </a:solidFill>
              </a:rPr>
              <a:t>What might happen if you're wrong about the actual type… ?</a:t>
            </a:r>
          </a:p>
        </p:txBody>
      </p:sp>
      <p:sp>
        <p:nvSpPr>
          <p:cNvPr id="3" name="Rectangle 2"/>
          <p:cNvSpPr/>
          <p:nvPr/>
        </p:nvSpPr>
        <p:spPr>
          <a:xfrm>
            <a:off x="809974" y="4538509"/>
            <a:ext cx="7502525" cy="415498"/>
          </a:xfrm>
          <a:prstGeom prst="rect">
            <a:avLst/>
          </a:prstGeom>
        </p:spPr>
        <p:txBody>
          <a:bodyPr wrap="square">
            <a:spAutoFit/>
          </a:bodyPr>
          <a:lstStyle/>
          <a:p>
            <a:pPr lvl="0" algn="l">
              <a:defRPr/>
            </a:pPr>
            <a:r>
              <a:rPr lang="en-US" sz="2100" b="1" dirty="0">
                <a:solidFill>
                  <a:srgbClr val="000000"/>
                </a:solidFill>
                <a:latin typeface="Courier New" pitchFamily="49" charset="0"/>
              </a:rPr>
              <a:t>P[42</a:t>
            </a:r>
            <a:r>
              <a:rPr lang="en-US" sz="2100" b="1" dirty="0" smtClean="0">
                <a:solidFill>
                  <a:srgbClr val="000000"/>
                </a:solidFill>
                <a:latin typeface="Courier New" pitchFamily="49" charset="0"/>
              </a:rPr>
              <a:t>].</a:t>
            </a:r>
            <a:r>
              <a:rPr lang="en-US" sz="2100" b="1" dirty="0" err="1" smtClean="0">
                <a:solidFill>
                  <a:srgbClr val="000000"/>
                </a:solidFill>
                <a:latin typeface="Courier New" pitchFamily="49" charset="0"/>
              </a:rPr>
              <a:t>getDorm</a:t>
            </a:r>
            <a:r>
              <a:rPr lang="en-US" sz="2100" b="1" dirty="0" smtClean="0">
                <a:solidFill>
                  <a:srgbClr val="000000"/>
                </a:solidFill>
                <a:latin typeface="Courier New" pitchFamily="49" charset="0"/>
              </a:rPr>
              <a:t>();  </a:t>
            </a:r>
            <a:r>
              <a:rPr lang="en-US" sz="1800" dirty="0" smtClean="0">
                <a:solidFill>
                  <a:srgbClr val="000000"/>
                </a:solidFill>
                <a:latin typeface="Calibri" panose="020F0502020204030204" pitchFamily="34" charset="0"/>
              </a:rPr>
              <a:t>// OK, but the compiler doesn't know it!</a:t>
            </a:r>
            <a:endParaRPr lang="en-US" sz="2100" dirty="0">
              <a:solidFill>
                <a:srgbClr val="000000"/>
              </a:solidFill>
              <a:latin typeface="Calibri" panose="020F0502020204030204" pitchFamily="34" charset="0"/>
            </a:endParaRPr>
          </a:p>
        </p:txBody>
      </p:sp>
      <p:sp>
        <p:nvSpPr>
          <p:cNvPr id="11" name="Rectangle 10"/>
          <p:cNvSpPr/>
          <p:nvPr/>
        </p:nvSpPr>
        <p:spPr>
          <a:xfrm>
            <a:off x="812796" y="5079472"/>
            <a:ext cx="7502525" cy="415498"/>
          </a:xfrm>
          <a:prstGeom prst="rect">
            <a:avLst/>
          </a:prstGeom>
        </p:spPr>
        <p:txBody>
          <a:bodyPr wrap="square">
            <a:spAutoFit/>
          </a:bodyPr>
          <a:lstStyle/>
          <a:p>
            <a:pPr lvl="0" algn="l">
              <a:defRPr/>
            </a:pPr>
            <a:r>
              <a:rPr lang="en-US" sz="2100" b="1" dirty="0" smtClean="0">
                <a:solidFill>
                  <a:srgbClr val="000000"/>
                </a:solidFill>
                <a:latin typeface="Courier New" pitchFamily="49" charset="0"/>
              </a:rPr>
              <a:t>((</a:t>
            </a:r>
            <a:r>
              <a:rPr lang="en-US" sz="2100" b="1" dirty="0" err="1" smtClean="0">
                <a:solidFill>
                  <a:srgbClr val="000000"/>
                </a:solidFill>
                <a:latin typeface="Courier New" pitchFamily="49" charset="0"/>
              </a:rPr>
              <a:t>Mudder</a:t>
            </a:r>
            <a:r>
              <a:rPr lang="en-US" sz="2100" b="1" dirty="0" smtClean="0">
                <a:solidFill>
                  <a:srgbClr val="000000"/>
                </a:solidFill>
                <a:latin typeface="Courier New" pitchFamily="49" charset="0"/>
              </a:rPr>
              <a:t>)(P[42])).</a:t>
            </a:r>
            <a:r>
              <a:rPr lang="en-US" sz="2100" b="1" dirty="0" err="1" smtClean="0">
                <a:solidFill>
                  <a:srgbClr val="000000"/>
                </a:solidFill>
                <a:latin typeface="Courier New" pitchFamily="49" charset="0"/>
              </a:rPr>
              <a:t>getDorm</a:t>
            </a:r>
            <a:r>
              <a:rPr lang="en-US" sz="2100" b="1" dirty="0" smtClean="0">
                <a:solidFill>
                  <a:srgbClr val="000000"/>
                </a:solidFill>
                <a:latin typeface="Courier New" pitchFamily="49" charset="0"/>
              </a:rPr>
              <a:t>();  </a:t>
            </a:r>
            <a:r>
              <a:rPr lang="en-US" sz="1800" dirty="0" smtClean="0">
                <a:solidFill>
                  <a:srgbClr val="000000"/>
                </a:solidFill>
                <a:latin typeface="Calibri" panose="020F0502020204030204" pitchFamily="34" charset="0"/>
              </a:rPr>
              <a:t>// OK, but </a:t>
            </a:r>
            <a:r>
              <a:rPr lang="en-US" sz="1800" b="1" dirty="0" smtClean="0">
                <a:solidFill>
                  <a:srgbClr val="000000"/>
                </a:solidFill>
                <a:latin typeface="Calibri" panose="020F0502020204030204" pitchFamily="34" charset="0"/>
              </a:rPr>
              <a:t>Yuck</a:t>
            </a:r>
            <a:r>
              <a:rPr lang="en-US" sz="1800" dirty="0" smtClean="0">
                <a:solidFill>
                  <a:srgbClr val="000000"/>
                </a:solidFill>
                <a:latin typeface="Calibri" panose="020F0502020204030204" pitchFamily="34" charset="0"/>
              </a:rPr>
              <a:t>!!</a:t>
            </a:r>
            <a:endParaRPr lang="en-US" sz="2100" dirty="0">
              <a:solidFill>
                <a:srgbClr val="000000"/>
              </a:solidFill>
              <a:latin typeface="Calibri" panose="020F0502020204030204" pitchFamily="34" charset="0"/>
            </a:endParaRPr>
          </a:p>
        </p:txBody>
      </p:sp>
      <p:sp>
        <p:nvSpPr>
          <p:cNvPr id="12" name="Rectangle 11"/>
          <p:cNvSpPr/>
          <p:nvPr/>
        </p:nvSpPr>
        <p:spPr>
          <a:xfrm>
            <a:off x="807152" y="5620434"/>
            <a:ext cx="7502525" cy="415498"/>
          </a:xfrm>
          <a:prstGeom prst="rect">
            <a:avLst/>
          </a:prstGeom>
        </p:spPr>
        <p:txBody>
          <a:bodyPr wrap="square">
            <a:spAutoFit/>
          </a:bodyPr>
          <a:lstStyle/>
          <a:p>
            <a:pPr lvl="0" algn="l">
              <a:defRPr/>
            </a:pPr>
            <a:r>
              <a:rPr lang="en-US" sz="2100" b="1" dirty="0" err="1" smtClean="0">
                <a:solidFill>
                  <a:srgbClr val="000000"/>
                </a:solidFill>
                <a:latin typeface="Courier New" pitchFamily="49" charset="0"/>
              </a:rPr>
              <a:t>Mudder</a:t>
            </a:r>
            <a:r>
              <a:rPr lang="en-US" sz="2100" b="1" dirty="0" smtClean="0">
                <a:solidFill>
                  <a:srgbClr val="000000"/>
                </a:solidFill>
                <a:latin typeface="Courier New" pitchFamily="49" charset="0"/>
              </a:rPr>
              <a:t> m = (</a:t>
            </a:r>
            <a:r>
              <a:rPr lang="en-US" sz="2100" b="1" dirty="0" err="1" smtClean="0">
                <a:solidFill>
                  <a:srgbClr val="000000"/>
                </a:solidFill>
                <a:latin typeface="Courier New" pitchFamily="49" charset="0"/>
              </a:rPr>
              <a:t>Mudder</a:t>
            </a:r>
            <a:r>
              <a:rPr lang="en-US" sz="2100" b="1" dirty="0" smtClean="0">
                <a:solidFill>
                  <a:srgbClr val="000000"/>
                </a:solidFill>
                <a:latin typeface="Courier New" pitchFamily="49" charset="0"/>
              </a:rPr>
              <a:t>)P[42]; </a:t>
            </a:r>
            <a:r>
              <a:rPr lang="en-US" sz="2100" b="1" dirty="0" err="1" smtClean="0">
                <a:solidFill>
                  <a:srgbClr val="000000"/>
                </a:solidFill>
                <a:latin typeface="Courier New" pitchFamily="49" charset="0"/>
              </a:rPr>
              <a:t>m.getDorm</a:t>
            </a:r>
            <a:r>
              <a:rPr lang="en-US" sz="2100" b="1" dirty="0" smtClean="0">
                <a:solidFill>
                  <a:srgbClr val="000000"/>
                </a:solidFill>
                <a:latin typeface="Courier New" pitchFamily="49" charset="0"/>
              </a:rPr>
              <a:t>(); </a:t>
            </a:r>
            <a:r>
              <a:rPr lang="en-US" sz="1800" dirty="0">
                <a:solidFill>
                  <a:srgbClr val="000000"/>
                </a:solidFill>
                <a:latin typeface="Calibri" panose="020F0502020204030204" pitchFamily="34" charset="0"/>
              </a:rPr>
              <a:t>// </a:t>
            </a:r>
            <a:r>
              <a:rPr lang="en-US" sz="1800" dirty="0" smtClean="0">
                <a:solidFill>
                  <a:srgbClr val="000000"/>
                </a:solidFill>
                <a:latin typeface="Calibri" panose="020F0502020204030204" pitchFamily="34" charset="0"/>
              </a:rPr>
              <a:t>happier!</a:t>
            </a:r>
            <a:r>
              <a:rPr lang="en-US" sz="2100" b="1" dirty="0" smtClean="0">
                <a:solidFill>
                  <a:srgbClr val="000000"/>
                </a:solidFill>
                <a:latin typeface="Courier New" pitchFamily="49" charset="0"/>
              </a:rPr>
              <a:t> </a:t>
            </a:r>
            <a:endParaRPr lang="en-US" sz="2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159481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6"/>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Student</a:t>
            </a:r>
          </a:p>
        </p:txBody>
      </p:sp>
      <p:sp>
        <p:nvSpPr>
          <p:cNvPr id="14339" name="Oval 7"/>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Mudder</a:t>
            </a:r>
          </a:p>
        </p:txBody>
      </p:sp>
      <p:sp>
        <p:nvSpPr>
          <p:cNvPr id="14340" name="Oval 8"/>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Person</a:t>
            </a:r>
          </a:p>
        </p:txBody>
      </p:sp>
      <p:sp>
        <p:nvSpPr>
          <p:cNvPr id="14341" name="Line 9"/>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2" name="Line 10"/>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3" name="Oval 11"/>
          <p:cNvSpPr>
            <a:spLocks noChangeArrowheads="1"/>
          </p:cNvSpPr>
          <p:nvPr/>
        </p:nvSpPr>
        <p:spPr bwMode="auto">
          <a:xfrm>
            <a:off x="3124200" y="26670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ea typeface="MS PGothic" pitchFamily="34" charset="-128"/>
              </a:rPr>
              <a:t>Circus Performer</a:t>
            </a:r>
          </a:p>
        </p:txBody>
      </p:sp>
      <p:sp>
        <p:nvSpPr>
          <p:cNvPr id="14344" name="Line 12"/>
          <p:cNvSpPr>
            <a:spLocks noChangeShapeType="1"/>
          </p:cNvSpPr>
          <p:nvPr/>
        </p:nvSpPr>
        <p:spPr bwMode="auto">
          <a:xfrm>
            <a:off x="2259013" y="2324100"/>
            <a:ext cx="931862" cy="546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5" name="Oval 13"/>
          <p:cNvSpPr>
            <a:spLocks noChangeArrowheads="1"/>
          </p:cNvSpPr>
          <p:nvPr/>
        </p:nvSpPr>
        <p:spPr bwMode="auto">
          <a:xfrm>
            <a:off x="5334000" y="24384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ea typeface="MS PGothic" pitchFamily="34" charset="-128"/>
              </a:rPr>
              <a:t>Teacher</a:t>
            </a:r>
          </a:p>
        </p:txBody>
      </p:sp>
      <p:sp>
        <p:nvSpPr>
          <p:cNvPr id="14346" name="Line 14"/>
          <p:cNvSpPr>
            <a:spLocks noChangeShapeType="1"/>
          </p:cNvSpPr>
          <p:nvPr/>
        </p:nvSpPr>
        <p:spPr bwMode="auto">
          <a:xfrm>
            <a:off x="2309813" y="2182813"/>
            <a:ext cx="3194050" cy="3762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7" name="Line 15"/>
          <p:cNvSpPr>
            <a:spLocks noChangeShapeType="1"/>
          </p:cNvSpPr>
          <p:nvPr/>
        </p:nvSpPr>
        <p:spPr bwMode="auto">
          <a:xfrm>
            <a:off x="2279650" y="38004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8" name="Oval 16"/>
          <p:cNvSpPr>
            <a:spLocks noChangeArrowheads="1"/>
          </p:cNvSpPr>
          <p:nvPr/>
        </p:nvSpPr>
        <p:spPr bwMode="auto">
          <a:xfrm>
            <a:off x="3505200" y="40386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ea typeface="MS PGothic" pitchFamily="34" charset="-128"/>
              </a:rPr>
              <a:t>Pomonan?</a:t>
            </a:r>
          </a:p>
        </p:txBody>
      </p:sp>
      <p:sp>
        <p:nvSpPr>
          <p:cNvPr id="14349" name="Line 17"/>
          <p:cNvSpPr>
            <a:spLocks noChangeShapeType="1"/>
          </p:cNvSpPr>
          <p:nvPr/>
        </p:nvSpPr>
        <p:spPr bwMode="auto">
          <a:xfrm>
            <a:off x="2216150" y="54006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50" name="Oval 18"/>
          <p:cNvSpPr>
            <a:spLocks noChangeArrowheads="1"/>
          </p:cNvSpPr>
          <p:nvPr/>
        </p:nvSpPr>
        <p:spPr bwMode="auto">
          <a:xfrm>
            <a:off x="3441700" y="56388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Westie</a:t>
            </a:r>
          </a:p>
        </p:txBody>
      </p:sp>
      <p:sp>
        <p:nvSpPr>
          <p:cNvPr id="14351" name="Line 19"/>
          <p:cNvSpPr>
            <a:spLocks noChangeShapeType="1"/>
          </p:cNvSpPr>
          <p:nvPr/>
        </p:nvSpPr>
        <p:spPr bwMode="auto">
          <a:xfrm>
            <a:off x="2278063" y="3706813"/>
            <a:ext cx="4164012" cy="4238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52" name="Oval 20"/>
          <p:cNvSpPr>
            <a:spLocks noChangeArrowheads="1"/>
          </p:cNvSpPr>
          <p:nvPr/>
        </p:nvSpPr>
        <p:spPr bwMode="auto">
          <a:xfrm>
            <a:off x="6397625" y="3905250"/>
            <a:ext cx="1755775" cy="89535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dirty="0" err="1" smtClean="0">
                <a:solidFill>
                  <a:srgbClr val="000000"/>
                </a:solidFill>
                <a:ea typeface="MS PGothic" pitchFamily="34" charset="-128"/>
              </a:rPr>
              <a:t>Pitzer</a:t>
            </a:r>
            <a:r>
              <a:rPr lang="en-US" altLang="en-US" dirty="0" smtClean="0">
                <a:solidFill>
                  <a:srgbClr val="000000"/>
                </a:solidFill>
                <a:ea typeface="MS PGothic" pitchFamily="34" charset="-128"/>
              </a:rPr>
              <a:t>?</a:t>
            </a:r>
          </a:p>
          <a:p>
            <a:pPr>
              <a:spcBef>
                <a:spcPct val="0"/>
              </a:spcBef>
            </a:pPr>
            <a:r>
              <a:rPr lang="en-US" altLang="en-US" dirty="0" err="1" smtClean="0">
                <a:solidFill>
                  <a:srgbClr val="000000"/>
                </a:solidFill>
                <a:ea typeface="MS PGothic" pitchFamily="34" charset="-128"/>
              </a:rPr>
              <a:t>Pitzerer</a:t>
            </a:r>
            <a:r>
              <a:rPr lang="en-US" altLang="en-US" dirty="0" smtClean="0">
                <a:solidFill>
                  <a:srgbClr val="000000"/>
                </a:solidFill>
                <a:ea typeface="MS PGothic" pitchFamily="34" charset="-128"/>
              </a:rPr>
              <a:t>?</a:t>
            </a:r>
          </a:p>
          <a:p>
            <a:pPr>
              <a:spcBef>
                <a:spcPct val="0"/>
              </a:spcBef>
            </a:pPr>
            <a:r>
              <a:rPr lang="en-US" altLang="en-US" dirty="0" err="1" smtClean="0">
                <a:solidFill>
                  <a:srgbClr val="000000"/>
                </a:solidFill>
                <a:ea typeface="MS PGothic" pitchFamily="34" charset="-128"/>
              </a:rPr>
              <a:t>Pitzerier</a:t>
            </a:r>
            <a:r>
              <a:rPr lang="en-US" altLang="en-US" dirty="0" smtClean="0">
                <a:solidFill>
                  <a:srgbClr val="000000"/>
                </a:solidFill>
                <a:ea typeface="MS PGothic" pitchFamily="34" charset="-128"/>
              </a:rPr>
              <a:t>?</a:t>
            </a:r>
          </a:p>
        </p:txBody>
      </p:sp>
      <p:sp>
        <p:nvSpPr>
          <p:cNvPr id="14353" name="Text Box 21"/>
          <p:cNvSpPr txBox="1">
            <a:spLocks noChangeArrowheads="1"/>
          </p:cNvSpPr>
          <p:nvPr/>
        </p:nvSpPr>
        <p:spPr bwMode="auto">
          <a:xfrm>
            <a:off x="3733800" y="258763"/>
            <a:ext cx="5014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600" smtClean="0">
                <a:solidFill>
                  <a:srgbClr val="000000"/>
                </a:solidFill>
                <a:latin typeface="Cambria" pitchFamily="18" charset="0"/>
                <a:ea typeface="MS PGothic" pitchFamily="34" charset="-128"/>
              </a:rPr>
              <a:t>An inheritance tree</a:t>
            </a:r>
          </a:p>
        </p:txBody>
      </p:sp>
      <p:sp>
        <p:nvSpPr>
          <p:cNvPr id="14354" name="Text Box 22"/>
          <p:cNvSpPr txBox="1">
            <a:spLocks noChangeArrowheads="1"/>
          </p:cNvSpPr>
          <p:nvPr/>
        </p:nvSpPr>
        <p:spPr bwMode="auto">
          <a:xfrm>
            <a:off x="6019800" y="61722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mtClean="0">
                <a:solidFill>
                  <a:srgbClr val="009200"/>
                </a:solidFill>
                <a:ea typeface="MS PGothic" pitchFamily="34" charset="-128"/>
              </a:rPr>
              <a:t>a Westie </a:t>
            </a:r>
            <a:r>
              <a:rPr lang="en-US" altLang="en-US" i="1" smtClean="0">
                <a:solidFill>
                  <a:srgbClr val="009200"/>
                </a:solidFill>
                <a:ea typeface="MS PGothic" pitchFamily="34" charset="-128"/>
              </a:rPr>
              <a:t>is a </a:t>
            </a:r>
            <a:r>
              <a:rPr lang="en-US" altLang="en-US" smtClean="0">
                <a:solidFill>
                  <a:srgbClr val="009200"/>
                </a:solidFill>
                <a:ea typeface="MS PGothic" pitchFamily="34" charset="-128"/>
              </a:rPr>
              <a:t>Person…</a:t>
            </a:r>
          </a:p>
        </p:txBody>
      </p:sp>
      <p:sp>
        <p:nvSpPr>
          <p:cNvPr id="14355" name="Text Box 23"/>
          <p:cNvSpPr txBox="1">
            <a:spLocks noChangeArrowheads="1"/>
          </p:cNvSpPr>
          <p:nvPr/>
        </p:nvSpPr>
        <p:spPr bwMode="auto">
          <a:xfrm>
            <a:off x="6019800" y="644525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mtClean="0">
                <a:solidFill>
                  <a:srgbClr val="009200"/>
                </a:solidFill>
                <a:ea typeface="MS PGothic" pitchFamily="34" charset="-128"/>
              </a:rPr>
              <a:t>"everything" </a:t>
            </a:r>
            <a:r>
              <a:rPr lang="en-US" altLang="en-US" i="1" smtClean="0">
                <a:solidFill>
                  <a:srgbClr val="009200"/>
                </a:solidFill>
                <a:ea typeface="MS PGothic" pitchFamily="34" charset="-128"/>
              </a:rPr>
              <a:t>is an </a:t>
            </a:r>
            <a:r>
              <a:rPr lang="en-US" altLang="en-US" smtClean="0">
                <a:solidFill>
                  <a:srgbClr val="009200"/>
                </a:solidFill>
                <a:ea typeface="MS PGothic" pitchFamily="34" charset="-128"/>
              </a:rPr>
              <a:t>Object…</a:t>
            </a:r>
          </a:p>
        </p:txBody>
      </p:sp>
      <p:sp>
        <p:nvSpPr>
          <p:cNvPr id="14356" name="Text Box 26"/>
          <p:cNvSpPr txBox="1">
            <a:spLocks noChangeArrowheads="1"/>
          </p:cNvSpPr>
          <p:nvPr/>
        </p:nvSpPr>
        <p:spPr bwMode="auto">
          <a:xfrm>
            <a:off x="7162800" y="5334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z="1200" smtClean="0">
                <a:solidFill>
                  <a:srgbClr val="009200"/>
                </a:solidFill>
                <a:latin typeface="Arial" pitchFamily="34" charset="0"/>
                <a:ea typeface="MS PGothic" pitchFamily="34" charset="-128"/>
              </a:rPr>
              <a:t>Things to keep in mind!</a:t>
            </a:r>
          </a:p>
        </p:txBody>
      </p:sp>
      <p:grpSp>
        <p:nvGrpSpPr>
          <p:cNvPr id="14357" name="Group 27"/>
          <p:cNvGrpSpPr>
            <a:grpSpLocks/>
          </p:cNvGrpSpPr>
          <p:nvPr>
            <p:custDataLst>
              <p:tags r:id="rId1"/>
            </p:custDataLst>
          </p:nvPr>
        </p:nvGrpSpPr>
        <p:grpSpPr bwMode="auto">
          <a:xfrm>
            <a:off x="8382000" y="5486400"/>
            <a:ext cx="457200" cy="533400"/>
            <a:chOff x="2928" y="1051"/>
            <a:chExt cx="840" cy="957"/>
          </a:xfrm>
        </p:grpSpPr>
        <p:sp>
          <p:nvSpPr>
            <p:cNvPr id="14361" name="Freeform 28"/>
            <p:cNvSpPr>
              <a:spLocks/>
            </p:cNvSpPr>
            <p:nvPr>
              <p:custDataLst>
                <p:tags r:id="rId2"/>
              </p:custDataLst>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latin typeface="Times New Roman" pitchFamily="18" charset="0"/>
              </a:endParaRPr>
            </a:p>
          </p:txBody>
        </p:sp>
        <p:sp>
          <p:nvSpPr>
            <p:cNvPr id="14362" name="Oval 2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3" name="Oval 3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4" name="Oval 3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5" name="Oval 3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6" name="Oval 3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7" name="Oval 3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8" name="Oval 3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9" name="AutoShape 3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70" name="Freeform 3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4371" name="Freeform 3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4372" name="Freeform 3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sp>
          <p:nvSpPr>
            <p:cNvPr id="14373" name="Freeform 4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grpSp>
      <p:sp>
        <p:nvSpPr>
          <p:cNvPr id="14358" name="Rectangle 45"/>
          <p:cNvSpPr>
            <a:spLocks noChangeArrowheads="1"/>
          </p:cNvSpPr>
          <p:nvPr/>
        </p:nvSpPr>
        <p:spPr bwMode="auto">
          <a:xfrm>
            <a:off x="4002088" y="4489450"/>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spcBef>
                <a:spcPct val="0"/>
              </a:spcBef>
            </a:pPr>
            <a:r>
              <a:rPr lang="en-US" altLang="en-US" sz="1000" smtClean="0">
                <a:solidFill>
                  <a:srgbClr val="000000"/>
                </a:solidFill>
                <a:ea typeface="MS PGothic" pitchFamily="34" charset="-128"/>
              </a:rPr>
              <a:t>Pomonian?</a:t>
            </a:r>
          </a:p>
        </p:txBody>
      </p:sp>
      <p:sp>
        <p:nvSpPr>
          <p:cNvPr id="14359" name="Oval 46"/>
          <p:cNvSpPr>
            <a:spLocks noChangeArrowheads="1"/>
          </p:cNvSpPr>
          <p:nvPr/>
        </p:nvSpPr>
        <p:spPr bwMode="auto">
          <a:xfrm>
            <a:off x="588963" y="273050"/>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Object</a:t>
            </a:r>
          </a:p>
        </p:txBody>
      </p:sp>
      <p:sp>
        <p:nvSpPr>
          <p:cNvPr id="14360" name="Line 47"/>
          <p:cNvSpPr>
            <a:spLocks noChangeShapeType="1"/>
          </p:cNvSpPr>
          <p:nvPr/>
        </p:nvSpPr>
        <p:spPr bwMode="auto">
          <a:xfrm flipH="1">
            <a:off x="1444625" y="1060450"/>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Tree>
    <p:extLst>
      <p:ext uri="{BB962C8B-B14F-4D97-AF65-F5344CB8AC3E}">
        <p14:creationId xmlns:p14="http://schemas.microsoft.com/office/powerpoint/2010/main" val="10428416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val 5"/>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Student</a:t>
            </a:r>
          </a:p>
        </p:txBody>
      </p:sp>
      <p:sp>
        <p:nvSpPr>
          <p:cNvPr id="61443" name="Oval 6"/>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Mudder</a:t>
            </a:r>
          </a:p>
        </p:txBody>
      </p:sp>
      <p:sp>
        <p:nvSpPr>
          <p:cNvPr id="61444" name="Oval 7"/>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61445" name="Line 8"/>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46" name="Line 9"/>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47" name="Oval 10"/>
          <p:cNvSpPr>
            <a:spLocks noChangeArrowheads="1"/>
          </p:cNvSpPr>
          <p:nvPr/>
        </p:nvSpPr>
        <p:spPr bwMode="auto">
          <a:xfrm>
            <a:off x="3124200" y="26670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z="1800" smtClean="0">
                <a:solidFill>
                  <a:srgbClr val="000000"/>
                </a:solidFill>
              </a:rPr>
              <a:t>Circus Performer</a:t>
            </a:r>
          </a:p>
        </p:txBody>
      </p:sp>
      <p:sp>
        <p:nvSpPr>
          <p:cNvPr id="61448" name="Line 11"/>
          <p:cNvSpPr>
            <a:spLocks noChangeShapeType="1"/>
          </p:cNvSpPr>
          <p:nvPr/>
        </p:nvSpPr>
        <p:spPr bwMode="auto">
          <a:xfrm>
            <a:off x="2259013" y="2324100"/>
            <a:ext cx="931862" cy="546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49" name="Oval 12"/>
          <p:cNvSpPr>
            <a:spLocks noChangeArrowheads="1"/>
          </p:cNvSpPr>
          <p:nvPr/>
        </p:nvSpPr>
        <p:spPr bwMode="auto">
          <a:xfrm>
            <a:off x="5334000" y="24384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z="1800" smtClean="0">
                <a:solidFill>
                  <a:srgbClr val="000000"/>
                </a:solidFill>
              </a:rPr>
              <a:t>Teacher</a:t>
            </a:r>
          </a:p>
        </p:txBody>
      </p:sp>
      <p:sp>
        <p:nvSpPr>
          <p:cNvPr id="61450" name="Line 13"/>
          <p:cNvSpPr>
            <a:spLocks noChangeShapeType="1"/>
          </p:cNvSpPr>
          <p:nvPr/>
        </p:nvSpPr>
        <p:spPr bwMode="auto">
          <a:xfrm>
            <a:off x="2309813" y="2182813"/>
            <a:ext cx="3194050" cy="3762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51" name="Line 14"/>
          <p:cNvSpPr>
            <a:spLocks noChangeShapeType="1"/>
          </p:cNvSpPr>
          <p:nvPr/>
        </p:nvSpPr>
        <p:spPr bwMode="auto">
          <a:xfrm>
            <a:off x="2279650" y="38004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52" name="Oval 15"/>
          <p:cNvSpPr>
            <a:spLocks noChangeArrowheads="1"/>
          </p:cNvSpPr>
          <p:nvPr/>
        </p:nvSpPr>
        <p:spPr bwMode="auto">
          <a:xfrm>
            <a:off x="3505200" y="40386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z="1800" smtClean="0">
                <a:solidFill>
                  <a:srgbClr val="000000"/>
                </a:solidFill>
              </a:rPr>
              <a:t>Pomonan?</a:t>
            </a:r>
          </a:p>
        </p:txBody>
      </p:sp>
      <p:sp>
        <p:nvSpPr>
          <p:cNvPr id="61453" name="Line 16"/>
          <p:cNvSpPr>
            <a:spLocks noChangeShapeType="1"/>
          </p:cNvSpPr>
          <p:nvPr/>
        </p:nvSpPr>
        <p:spPr bwMode="auto">
          <a:xfrm>
            <a:off x="2216150" y="54006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54" name="Oval 17"/>
          <p:cNvSpPr>
            <a:spLocks noChangeArrowheads="1"/>
          </p:cNvSpPr>
          <p:nvPr/>
        </p:nvSpPr>
        <p:spPr bwMode="auto">
          <a:xfrm>
            <a:off x="3441700" y="56388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Westie</a:t>
            </a:r>
          </a:p>
        </p:txBody>
      </p:sp>
      <p:sp>
        <p:nvSpPr>
          <p:cNvPr id="61455" name="Line 18"/>
          <p:cNvSpPr>
            <a:spLocks noChangeShapeType="1"/>
          </p:cNvSpPr>
          <p:nvPr/>
        </p:nvSpPr>
        <p:spPr bwMode="auto">
          <a:xfrm>
            <a:off x="2278063" y="3706813"/>
            <a:ext cx="4164012" cy="4238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56" name="Oval 19"/>
          <p:cNvSpPr>
            <a:spLocks noChangeArrowheads="1"/>
          </p:cNvSpPr>
          <p:nvPr/>
        </p:nvSpPr>
        <p:spPr bwMode="auto">
          <a:xfrm>
            <a:off x="6397625" y="390525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z="1200" smtClean="0">
                <a:solidFill>
                  <a:srgbClr val="000000"/>
                </a:solidFill>
              </a:rPr>
              <a:t>Pasadena Institute of </a:t>
            </a:r>
          </a:p>
          <a:p>
            <a:pPr>
              <a:spcBef>
                <a:spcPct val="0"/>
              </a:spcBef>
            </a:pPr>
            <a:r>
              <a:rPr lang="en-US" altLang="en-US" sz="1200" smtClean="0">
                <a:solidFill>
                  <a:srgbClr val="000000"/>
                </a:solidFill>
              </a:rPr>
              <a:t>Technology Student</a:t>
            </a:r>
          </a:p>
        </p:txBody>
      </p:sp>
      <p:sp>
        <p:nvSpPr>
          <p:cNvPr id="61457" name="Text Box 21"/>
          <p:cNvSpPr txBox="1">
            <a:spLocks noChangeArrowheads="1"/>
          </p:cNvSpPr>
          <p:nvPr/>
        </p:nvSpPr>
        <p:spPr bwMode="auto">
          <a:xfrm>
            <a:off x="6019800" y="61722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r>
              <a:rPr lang="en-US" altLang="en-US" sz="1600" smtClean="0">
                <a:solidFill>
                  <a:srgbClr val="009200"/>
                </a:solidFill>
              </a:rPr>
              <a:t>a Westie </a:t>
            </a:r>
            <a:r>
              <a:rPr lang="en-US" altLang="en-US" sz="1600" i="1" smtClean="0">
                <a:solidFill>
                  <a:srgbClr val="009200"/>
                </a:solidFill>
              </a:rPr>
              <a:t>is a </a:t>
            </a:r>
            <a:r>
              <a:rPr lang="en-US" altLang="en-US" sz="1600" smtClean="0">
                <a:solidFill>
                  <a:srgbClr val="009200"/>
                </a:solidFill>
              </a:rPr>
              <a:t>Person…</a:t>
            </a:r>
          </a:p>
        </p:txBody>
      </p:sp>
      <p:sp>
        <p:nvSpPr>
          <p:cNvPr id="61458" name="Text Box 22"/>
          <p:cNvSpPr txBox="1">
            <a:spLocks noChangeArrowheads="1"/>
          </p:cNvSpPr>
          <p:nvPr/>
        </p:nvSpPr>
        <p:spPr bwMode="auto">
          <a:xfrm>
            <a:off x="6019800" y="644525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r>
              <a:rPr lang="en-US" altLang="en-US" sz="1600" smtClean="0">
                <a:solidFill>
                  <a:srgbClr val="009200"/>
                </a:solidFill>
              </a:rPr>
              <a:t>"everything" </a:t>
            </a:r>
            <a:r>
              <a:rPr lang="en-US" altLang="en-US" sz="1600" i="1" smtClean="0">
                <a:solidFill>
                  <a:srgbClr val="009200"/>
                </a:solidFill>
              </a:rPr>
              <a:t>is an </a:t>
            </a:r>
            <a:r>
              <a:rPr lang="en-US" altLang="en-US" sz="1600" smtClean="0">
                <a:solidFill>
                  <a:srgbClr val="009200"/>
                </a:solidFill>
              </a:rPr>
              <a:t>Object…</a:t>
            </a:r>
          </a:p>
        </p:txBody>
      </p:sp>
      <p:sp>
        <p:nvSpPr>
          <p:cNvPr id="61459" name="Text Box 23"/>
          <p:cNvSpPr txBox="1">
            <a:spLocks noChangeArrowheads="1"/>
          </p:cNvSpPr>
          <p:nvPr/>
        </p:nvSpPr>
        <p:spPr bwMode="auto">
          <a:xfrm>
            <a:off x="7162800" y="5334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r>
              <a:rPr lang="en-US" altLang="en-US" sz="1200" smtClean="0">
                <a:solidFill>
                  <a:srgbClr val="009200"/>
                </a:solidFill>
                <a:latin typeface="Arial" pitchFamily="34" charset="0"/>
              </a:rPr>
              <a:t>Things to keep in mind!</a:t>
            </a:r>
          </a:p>
        </p:txBody>
      </p:sp>
      <p:sp>
        <p:nvSpPr>
          <p:cNvPr id="61460" name="Rectangle 38"/>
          <p:cNvSpPr>
            <a:spLocks noChangeArrowheads="1"/>
          </p:cNvSpPr>
          <p:nvPr/>
        </p:nvSpPr>
        <p:spPr bwMode="auto">
          <a:xfrm>
            <a:off x="4002088" y="4489450"/>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000" smtClean="0">
                <a:solidFill>
                  <a:srgbClr val="000000"/>
                </a:solidFill>
              </a:rPr>
              <a:t>Pomonian?</a:t>
            </a:r>
          </a:p>
        </p:txBody>
      </p:sp>
      <p:sp>
        <p:nvSpPr>
          <p:cNvPr id="61461" name="Oval 39"/>
          <p:cNvSpPr>
            <a:spLocks noChangeArrowheads="1"/>
          </p:cNvSpPr>
          <p:nvPr/>
        </p:nvSpPr>
        <p:spPr bwMode="auto">
          <a:xfrm>
            <a:off x="588963" y="273050"/>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Object</a:t>
            </a:r>
          </a:p>
        </p:txBody>
      </p:sp>
      <p:sp>
        <p:nvSpPr>
          <p:cNvPr id="61462" name="Line 40"/>
          <p:cNvSpPr>
            <a:spLocks noChangeShapeType="1"/>
          </p:cNvSpPr>
          <p:nvPr/>
        </p:nvSpPr>
        <p:spPr bwMode="auto">
          <a:xfrm flipH="1">
            <a:off x="1444625" y="1060450"/>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pic>
        <p:nvPicPr>
          <p:cNvPr id="61463" name="Picture 41" descr="Picture 2"/>
          <p:cNvPicPr>
            <a:picLocks noChangeAspect="1" noChangeArrowheads="1"/>
          </p:cNvPicPr>
          <p:nvPr/>
        </p:nvPicPr>
        <p:blipFill>
          <a:blip r:embed="rId17">
            <a:extLst>
              <a:ext uri="{28A0092B-C50C-407E-A947-70E740481C1C}">
                <a14:useLocalDpi xmlns:a14="http://schemas.microsoft.com/office/drawing/2010/main" val="0"/>
              </a:ext>
            </a:extLst>
          </a:blip>
          <a:srcRect t="3334"/>
          <a:stretch>
            <a:fillRect/>
          </a:stretch>
        </p:blipFill>
        <p:spPr bwMode="auto">
          <a:xfrm>
            <a:off x="312738" y="2681288"/>
            <a:ext cx="259873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4" name="Picture 42" descr="Picture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90825" y="3719513"/>
            <a:ext cx="6199188" cy="1141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65" name="Rounded Rectangle 1"/>
          <p:cNvSpPr>
            <a:spLocks noChangeArrowheads="1"/>
          </p:cNvSpPr>
          <p:nvPr/>
        </p:nvSpPr>
        <p:spPr bwMode="auto">
          <a:xfrm>
            <a:off x="3962400" y="4000500"/>
            <a:ext cx="3657600" cy="292100"/>
          </a:xfrm>
          <a:prstGeom prst="roundRect">
            <a:avLst>
              <a:gd name="adj" fmla="val 16667"/>
            </a:avLst>
          </a:prstGeom>
          <a:noFill/>
          <a:ln w="28575">
            <a:solidFill>
              <a:srgbClr val="8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grpSp>
        <p:nvGrpSpPr>
          <p:cNvPr id="61466" name="Group 34"/>
          <p:cNvGrpSpPr>
            <a:grpSpLocks/>
          </p:cNvGrpSpPr>
          <p:nvPr>
            <p:custDataLst>
              <p:tags r:id="rId1"/>
            </p:custDataLst>
          </p:nvPr>
        </p:nvGrpSpPr>
        <p:grpSpPr bwMode="auto">
          <a:xfrm>
            <a:off x="8382000" y="5486400"/>
            <a:ext cx="457200" cy="533400"/>
            <a:chOff x="2928" y="1051"/>
            <a:chExt cx="840" cy="957"/>
          </a:xfrm>
        </p:grpSpPr>
        <p:sp>
          <p:nvSpPr>
            <p:cNvPr id="61468" name="Freeform 35"/>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69" name="Oval 3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1470" name="Oval 3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1471" name="Oval 3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1472" name="Oval 3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1473" name="Oval 4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1474" name="Oval 4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1475" name="Oval 4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1476" name="AutoShape 4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1477" name="Freeform 4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78" name="Freeform 4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79" name="Freeform 4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80" name="Freeform 4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61467" name="Text Box 21"/>
          <p:cNvSpPr txBox="1">
            <a:spLocks noChangeArrowheads="1"/>
          </p:cNvSpPr>
          <p:nvPr/>
        </p:nvSpPr>
        <p:spPr bwMode="auto">
          <a:xfrm>
            <a:off x="3733800" y="258763"/>
            <a:ext cx="5014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latin typeface="Cambria" pitchFamily="18" charset="0"/>
              </a:rPr>
              <a:t>An inheritance tree</a:t>
            </a:r>
          </a:p>
        </p:txBody>
      </p:sp>
    </p:spTree>
    <p:extLst>
      <p:ext uri="{BB962C8B-B14F-4D97-AF65-F5344CB8AC3E}">
        <p14:creationId xmlns:p14="http://schemas.microsoft.com/office/powerpoint/2010/main" val="4992758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5"/>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dirty="0" smtClean="0">
                <a:solidFill>
                  <a:srgbClr val="000000"/>
                </a:solidFill>
                <a:ea typeface="MS PGothic" pitchFamily="34" charset="-128"/>
              </a:rPr>
              <a:t>CS</a:t>
            </a:r>
          </a:p>
        </p:txBody>
      </p:sp>
      <p:sp>
        <p:nvSpPr>
          <p:cNvPr id="15363" name="Oval 6"/>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dirty="0" smtClean="0">
                <a:solidFill>
                  <a:srgbClr val="000000"/>
                </a:solidFill>
                <a:ea typeface="MS PGothic" pitchFamily="34" charset="-128"/>
              </a:rPr>
              <a:t>CS60</a:t>
            </a:r>
          </a:p>
        </p:txBody>
      </p:sp>
      <p:sp>
        <p:nvSpPr>
          <p:cNvPr id="15364" name="Oval 7"/>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dirty="0" smtClean="0">
                <a:solidFill>
                  <a:srgbClr val="000000"/>
                </a:solidFill>
                <a:ea typeface="MS PGothic" pitchFamily="34" charset="-128"/>
              </a:rPr>
              <a:t>Subject</a:t>
            </a:r>
          </a:p>
        </p:txBody>
      </p:sp>
      <p:sp>
        <p:nvSpPr>
          <p:cNvPr id="15365" name="Line 8"/>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66" name="Line 9"/>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67" name="Oval 10"/>
          <p:cNvSpPr>
            <a:spLocks noChangeArrowheads="1"/>
          </p:cNvSpPr>
          <p:nvPr/>
        </p:nvSpPr>
        <p:spPr bwMode="auto">
          <a:xfrm>
            <a:off x="3124200" y="26670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dirty="0" smtClean="0">
                <a:solidFill>
                  <a:srgbClr val="000000"/>
                </a:solidFill>
                <a:ea typeface="MS PGothic" pitchFamily="34" charset="-128"/>
              </a:rPr>
              <a:t>Other things?</a:t>
            </a:r>
          </a:p>
        </p:txBody>
      </p:sp>
      <p:sp>
        <p:nvSpPr>
          <p:cNvPr id="15368" name="Line 11"/>
          <p:cNvSpPr>
            <a:spLocks noChangeShapeType="1"/>
          </p:cNvSpPr>
          <p:nvPr/>
        </p:nvSpPr>
        <p:spPr bwMode="auto">
          <a:xfrm>
            <a:off x="2259013" y="2324100"/>
            <a:ext cx="931862" cy="546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69" name="Oval 12"/>
          <p:cNvSpPr>
            <a:spLocks noChangeArrowheads="1"/>
          </p:cNvSpPr>
          <p:nvPr/>
        </p:nvSpPr>
        <p:spPr bwMode="auto">
          <a:xfrm>
            <a:off x="5334000" y="24384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dirty="0" smtClean="0">
                <a:solidFill>
                  <a:srgbClr val="000000"/>
                </a:solidFill>
                <a:ea typeface="MS PGothic" pitchFamily="34" charset="-128"/>
              </a:rPr>
              <a:t>More CS!</a:t>
            </a:r>
          </a:p>
        </p:txBody>
      </p:sp>
      <p:sp>
        <p:nvSpPr>
          <p:cNvPr id="15370" name="Line 13"/>
          <p:cNvSpPr>
            <a:spLocks noChangeShapeType="1"/>
          </p:cNvSpPr>
          <p:nvPr/>
        </p:nvSpPr>
        <p:spPr bwMode="auto">
          <a:xfrm>
            <a:off x="2309813" y="2182813"/>
            <a:ext cx="3194050" cy="3762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71" name="Line 14"/>
          <p:cNvSpPr>
            <a:spLocks noChangeShapeType="1"/>
          </p:cNvSpPr>
          <p:nvPr/>
        </p:nvSpPr>
        <p:spPr bwMode="auto">
          <a:xfrm>
            <a:off x="2279650" y="38004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73" name="Line 16"/>
          <p:cNvSpPr>
            <a:spLocks noChangeShapeType="1"/>
          </p:cNvSpPr>
          <p:nvPr/>
        </p:nvSpPr>
        <p:spPr bwMode="auto">
          <a:xfrm>
            <a:off x="2216150" y="54006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74" name="Oval 17"/>
          <p:cNvSpPr>
            <a:spLocks noChangeArrowheads="1"/>
          </p:cNvSpPr>
          <p:nvPr/>
        </p:nvSpPr>
        <p:spPr bwMode="auto">
          <a:xfrm>
            <a:off x="3441700" y="5638800"/>
            <a:ext cx="1744663" cy="776288"/>
          </a:xfrm>
          <a:prstGeom prst="ellipse">
            <a:avLst/>
          </a:prstGeom>
          <a:solidFill>
            <a:srgbClr val="FFCC99"/>
          </a:solidFill>
          <a:ln w="19050">
            <a:solidFill>
              <a:schemeClr val="tx1"/>
            </a:solidFill>
            <a:round/>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b="1" dirty="0" smtClean="0">
                <a:solidFill>
                  <a:srgbClr val="CC3300"/>
                </a:solidFill>
                <a:ea typeface="MS PGothic" pitchFamily="34" charset="-128"/>
              </a:rPr>
              <a:t>Thursday!</a:t>
            </a:r>
          </a:p>
        </p:txBody>
      </p:sp>
      <p:sp>
        <p:nvSpPr>
          <p:cNvPr id="15375" name="Line 18"/>
          <p:cNvSpPr>
            <a:spLocks noChangeShapeType="1"/>
          </p:cNvSpPr>
          <p:nvPr/>
        </p:nvSpPr>
        <p:spPr bwMode="auto">
          <a:xfrm>
            <a:off x="2278063" y="3706813"/>
            <a:ext cx="4164012" cy="4238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79" name="Text Box 23"/>
          <p:cNvSpPr txBox="1">
            <a:spLocks noChangeArrowheads="1"/>
          </p:cNvSpPr>
          <p:nvPr/>
        </p:nvSpPr>
        <p:spPr bwMode="auto">
          <a:xfrm>
            <a:off x="7231924" y="5757163"/>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z="1200" b="1" dirty="0" smtClean="0">
                <a:solidFill>
                  <a:srgbClr val="CC3300"/>
                </a:solidFill>
                <a:latin typeface="Arial" pitchFamily="34" charset="0"/>
                <a:ea typeface="MS PGothic" pitchFamily="34" charset="-128"/>
              </a:rPr>
              <a:t>See you on Thursday!</a:t>
            </a:r>
          </a:p>
        </p:txBody>
      </p:sp>
      <p:sp>
        <p:nvSpPr>
          <p:cNvPr id="15381" name="Oval 39"/>
          <p:cNvSpPr>
            <a:spLocks noChangeArrowheads="1"/>
          </p:cNvSpPr>
          <p:nvPr/>
        </p:nvSpPr>
        <p:spPr bwMode="auto">
          <a:xfrm>
            <a:off x="588963" y="273050"/>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dirty="0" smtClean="0">
                <a:solidFill>
                  <a:srgbClr val="000000"/>
                </a:solidFill>
                <a:ea typeface="MS PGothic" pitchFamily="34" charset="-128"/>
              </a:rPr>
              <a:t>Object</a:t>
            </a:r>
          </a:p>
        </p:txBody>
      </p:sp>
      <p:sp>
        <p:nvSpPr>
          <p:cNvPr id="15382" name="Line 40"/>
          <p:cNvSpPr>
            <a:spLocks noChangeShapeType="1"/>
          </p:cNvSpPr>
          <p:nvPr/>
        </p:nvSpPr>
        <p:spPr bwMode="auto">
          <a:xfrm flipH="1">
            <a:off x="1444625" y="1060450"/>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grpSp>
        <p:nvGrpSpPr>
          <p:cNvPr id="15386" name="Group 34"/>
          <p:cNvGrpSpPr>
            <a:grpSpLocks/>
          </p:cNvGrpSpPr>
          <p:nvPr>
            <p:custDataLst>
              <p:tags r:id="rId1"/>
            </p:custDataLst>
          </p:nvPr>
        </p:nvGrpSpPr>
        <p:grpSpPr bwMode="auto">
          <a:xfrm>
            <a:off x="8451124" y="6148388"/>
            <a:ext cx="457200" cy="533400"/>
            <a:chOff x="2928" y="1051"/>
            <a:chExt cx="840" cy="957"/>
          </a:xfrm>
        </p:grpSpPr>
        <p:sp>
          <p:nvSpPr>
            <p:cNvPr id="15388" name="Freeform 35"/>
            <p:cNvSpPr>
              <a:spLocks/>
            </p:cNvSpPr>
            <p:nvPr>
              <p:custDataLst>
                <p:tags r:id="rId2"/>
              </p:custDataLst>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latin typeface="Times New Roman" pitchFamily="18" charset="0"/>
              </a:endParaRPr>
            </a:p>
          </p:txBody>
        </p:sp>
        <p:sp>
          <p:nvSpPr>
            <p:cNvPr id="15389" name="Oval 3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0" name="Oval 3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1" name="Oval 3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2" name="Oval 3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3" name="Oval 4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4" name="Oval 4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5" name="Oval 4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6" name="AutoShape 4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7" name="Freeform 4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5398" name="Freeform 4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5399" name="Freeform 4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sp>
          <p:nvSpPr>
            <p:cNvPr id="15400" name="Freeform 4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grpSp>
      <p:sp>
        <p:nvSpPr>
          <p:cNvPr id="15387" name="Text Box 21"/>
          <p:cNvSpPr txBox="1">
            <a:spLocks noChangeArrowheads="1"/>
          </p:cNvSpPr>
          <p:nvPr/>
        </p:nvSpPr>
        <p:spPr bwMode="auto">
          <a:xfrm>
            <a:off x="3733800" y="258763"/>
            <a:ext cx="5014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600" dirty="0" smtClean="0">
                <a:solidFill>
                  <a:srgbClr val="000000"/>
                </a:solidFill>
                <a:latin typeface="Cambria" pitchFamily="18" charset="0"/>
                <a:ea typeface="MS PGothic" pitchFamily="34" charset="-128"/>
              </a:rPr>
              <a:t>CS60's inheritance tree!</a:t>
            </a:r>
          </a:p>
        </p:txBody>
      </p:sp>
      <p:sp>
        <p:nvSpPr>
          <p:cNvPr id="41" name="Oval 10"/>
          <p:cNvSpPr>
            <a:spLocks noChangeArrowheads="1"/>
          </p:cNvSpPr>
          <p:nvPr/>
        </p:nvSpPr>
        <p:spPr bwMode="auto">
          <a:xfrm>
            <a:off x="3299707" y="4252119"/>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000" dirty="0" smtClean="0">
                <a:solidFill>
                  <a:srgbClr val="000000"/>
                </a:solidFill>
                <a:ea typeface="MS PGothic" pitchFamily="34" charset="-128"/>
              </a:rPr>
              <a:t>CS70</a:t>
            </a:r>
          </a:p>
        </p:txBody>
      </p:sp>
      <p:sp>
        <p:nvSpPr>
          <p:cNvPr id="42" name="Oval 12"/>
          <p:cNvSpPr>
            <a:spLocks noChangeArrowheads="1"/>
          </p:cNvSpPr>
          <p:nvPr/>
        </p:nvSpPr>
        <p:spPr bwMode="auto">
          <a:xfrm>
            <a:off x="6253075" y="4071761"/>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000" dirty="0" smtClean="0">
                <a:solidFill>
                  <a:srgbClr val="000000"/>
                </a:solidFill>
                <a:ea typeface="MS PGothic" pitchFamily="34" charset="-128"/>
              </a:rPr>
              <a:t>CS101</a:t>
            </a:r>
          </a:p>
        </p:txBody>
      </p:sp>
    </p:spTree>
    <p:extLst>
      <p:ext uri="{BB962C8B-B14F-4D97-AF65-F5344CB8AC3E}">
        <p14:creationId xmlns:p14="http://schemas.microsoft.com/office/powerpoint/2010/main" val="17582970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0539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80963" y="52563"/>
            <a:ext cx="71501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spcBef>
                <a:spcPct val="0"/>
              </a:spcBef>
            </a:pPr>
            <a:r>
              <a:rPr lang="en-US" altLang="en-US" dirty="0" smtClean="0">
                <a:solidFill>
                  <a:srgbClr val="000000"/>
                </a:solidFill>
                <a:latin typeface="Calibri" panose="020F0502020204030204" pitchFamily="34" charset="0"/>
                <a:ea typeface="MS PGothic" pitchFamily="34" charset="-128"/>
              </a:rPr>
              <a:t>class Person   {</a:t>
            </a:r>
          </a:p>
          <a:p>
            <a:pPr algn="l">
              <a:spcBef>
                <a:spcPct val="0"/>
              </a:spcBef>
            </a:pPr>
            <a:r>
              <a:rPr lang="en-US" altLang="en-US" dirty="0" smtClean="0">
                <a:solidFill>
                  <a:srgbClr val="000000"/>
                </a:solidFill>
                <a:latin typeface="Calibri" panose="020F0502020204030204" pitchFamily="34" charset="0"/>
                <a:ea typeface="MS PGothic" pitchFamily="34" charset="-128"/>
              </a:rPr>
              <a:t>  protected String </a:t>
            </a:r>
            <a:r>
              <a:rPr lang="en-US" altLang="en-US" b="1" dirty="0" smtClean="0">
                <a:solidFill>
                  <a:srgbClr val="000000"/>
                </a:solidFill>
                <a:latin typeface="Calibri" panose="020F0502020204030204" pitchFamily="34" charset="0"/>
                <a:ea typeface="MS PGothic" pitchFamily="34" charset="-128"/>
              </a:rPr>
              <a:t>name</a:t>
            </a:r>
            <a:r>
              <a:rPr lang="en-US" altLang="en-US" dirty="0" smtClean="0">
                <a:solidFill>
                  <a:srgbClr val="000000"/>
                </a:solidFill>
                <a:latin typeface="Calibri" panose="020F0502020204030204" pitchFamily="34" charset="0"/>
                <a:ea typeface="MS PGothic" pitchFamily="34" charset="-128"/>
              </a:rPr>
              <a:t>;  </a:t>
            </a:r>
            <a:r>
              <a:rPr lang="en-US" altLang="en-US" dirty="0" smtClean="0">
                <a:solidFill>
                  <a:srgbClr val="0000FF"/>
                </a:solidFill>
                <a:latin typeface="Calibri" panose="020F0502020204030204" pitchFamily="34" charset="0"/>
                <a:ea typeface="MS PGothic" pitchFamily="34" charset="-128"/>
              </a:rPr>
              <a:t>// data member – protected</a:t>
            </a:r>
          </a:p>
          <a:p>
            <a:pPr algn="l">
              <a:spcBef>
                <a:spcPct val="0"/>
              </a:spcBef>
            </a:pPr>
            <a:endParaRPr lang="en-US" altLang="en-US" dirty="0" smtClean="0">
              <a:solidFill>
                <a:srgbClr val="000000"/>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public Person( String name )  { this.name = name; } </a:t>
            </a:r>
            <a:r>
              <a:rPr lang="en-US" altLang="en-US" dirty="0" smtClean="0">
                <a:solidFill>
                  <a:srgbClr val="0000FF"/>
                </a:solidFill>
                <a:latin typeface="Calibri" panose="020F0502020204030204" pitchFamily="34" charset="0"/>
                <a:ea typeface="MS PGothic" pitchFamily="34" charset="-128"/>
              </a:rPr>
              <a:t>// constructor</a:t>
            </a:r>
          </a:p>
          <a:p>
            <a:pPr algn="l">
              <a:spcBef>
                <a:spcPct val="0"/>
              </a:spcBef>
            </a:pPr>
            <a:r>
              <a:rPr lang="en-US" altLang="en-US" dirty="0" smtClean="0">
                <a:solidFill>
                  <a:srgbClr val="000000"/>
                </a:solidFill>
                <a:latin typeface="Calibri" panose="020F0502020204030204" pitchFamily="34" charset="0"/>
                <a:ea typeface="MS PGothic" pitchFamily="34" charset="-128"/>
              </a:rPr>
              <a:t>  public </a:t>
            </a:r>
            <a:r>
              <a:rPr lang="en-US" altLang="en-US" dirty="0" err="1" smtClean="0">
                <a:solidFill>
                  <a:srgbClr val="000000"/>
                </a:solidFill>
                <a:latin typeface="Calibri" panose="020F0502020204030204" pitchFamily="34" charset="0"/>
                <a:ea typeface="MS PGothic" pitchFamily="34" charset="-128"/>
              </a:rPr>
              <a:t>boolean</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isAsleep</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int</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  { return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&gt; 22 ||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&lt; 7; }  </a:t>
            </a:r>
            <a:r>
              <a:rPr lang="en-US" altLang="en-US" dirty="0" smtClean="0">
                <a:solidFill>
                  <a:srgbClr val="0000FF"/>
                </a:solidFill>
                <a:latin typeface="Calibri" panose="020F0502020204030204" pitchFamily="34" charset="0"/>
                <a:ea typeface="MS PGothic" pitchFamily="34" charset="-128"/>
              </a:rPr>
              <a:t>// 24hr clock</a:t>
            </a:r>
          </a:p>
          <a:p>
            <a:pPr algn="l">
              <a:spcBef>
                <a:spcPct val="0"/>
              </a:spcBef>
            </a:pPr>
            <a:r>
              <a:rPr lang="en-US" altLang="en-US" dirty="0" smtClean="0">
                <a:solidFill>
                  <a:srgbClr val="000000"/>
                </a:solidFill>
                <a:latin typeface="Calibri" panose="020F0502020204030204" pitchFamily="34" charset="0"/>
                <a:ea typeface="MS PGothic" pitchFamily="34" charset="-128"/>
              </a:rPr>
              <a:t>  public String </a:t>
            </a:r>
            <a:r>
              <a:rPr lang="en-US" altLang="en-US" dirty="0" err="1" smtClean="0">
                <a:solidFill>
                  <a:srgbClr val="000000"/>
                </a:solidFill>
                <a:latin typeface="Calibri" panose="020F0502020204030204" pitchFamily="34" charset="0"/>
                <a:ea typeface="MS PGothic" pitchFamily="34" charset="-128"/>
              </a:rPr>
              <a:t>toString</a:t>
            </a:r>
            <a:r>
              <a:rPr lang="en-US" altLang="en-US" dirty="0" smtClean="0">
                <a:solidFill>
                  <a:srgbClr val="000000"/>
                </a:solidFill>
                <a:latin typeface="Calibri" panose="020F0502020204030204" pitchFamily="34" charset="0"/>
                <a:ea typeface="MS PGothic" pitchFamily="34" charset="-128"/>
              </a:rPr>
              <a:t>()      { return name; }  </a:t>
            </a:r>
          </a:p>
          <a:p>
            <a:pPr algn="l">
              <a:spcBef>
                <a:spcPct val="0"/>
              </a:spcBef>
            </a:pPr>
            <a:endParaRPr lang="en-US" altLang="en-US" dirty="0" smtClean="0">
              <a:solidFill>
                <a:srgbClr val="000000"/>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public void status( </a:t>
            </a:r>
            <a:r>
              <a:rPr lang="en-US" altLang="en-US" dirty="0" err="1" smtClean="0">
                <a:solidFill>
                  <a:srgbClr val="000000"/>
                </a:solidFill>
                <a:latin typeface="Calibri" panose="020F0502020204030204" pitchFamily="34" charset="0"/>
                <a:ea typeface="MS PGothic" pitchFamily="34" charset="-128"/>
              </a:rPr>
              <a:t>int</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    {</a:t>
            </a:r>
          </a:p>
          <a:p>
            <a:pPr algn="l">
              <a:spcBef>
                <a:spcPct val="0"/>
              </a:spcBef>
            </a:pPr>
            <a:r>
              <a:rPr lang="en-US" altLang="en-US" dirty="0" smtClean="0">
                <a:solidFill>
                  <a:srgbClr val="000000"/>
                </a:solidFill>
                <a:latin typeface="Calibri" panose="020F0502020204030204" pitchFamily="34" charset="0"/>
                <a:ea typeface="MS PGothic" pitchFamily="34" charset="-128"/>
              </a:rPr>
              <a:t>    if ( </a:t>
            </a:r>
            <a:r>
              <a:rPr lang="en-US" altLang="en-US" dirty="0" err="1" smtClean="0">
                <a:solidFill>
                  <a:srgbClr val="000000"/>
                </a:solidFill>
                <a:latin typeface="Calibri" panose="020F0502020204030204" pitchFamily="34" charset="0"/>
                <a:ea typeface="MS PGothic" pitchFamily="34" charset="-128"/>
              </a:rPr>
              <a:t>this.isAsleep</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 )       </a:t>
            </a:r>
            <a:r>
              <a:rPr lang="en-US" altLang="en-US" dirty="0" err="1" smtClean="0">
                <a:solidFill>
                  <a:srgbClr val="000000"/>
                </a:solidFill>
                <a:latin typeface="Calibri" panose="020F0502020204030204" pitchFamily="34" charset="0"/>
                <a:ea typeface="MS PGothic" pitchFamily="34" charset="-128"/>
              </a:rPr>
              <a:t>System.out.println</a:t>
            </a:r>
            <a:r>
              <a:rPr lang="en-US" altLang="en-US" dirty="0" smtClean="0">
                <a:solidFill>
                  <a:srgbClr val="000000"/>
                </a:solidFill>
                <a:latin typeface="Calibri" panose="020F0502020204030204" pitchFamily="34" charset="0"/>
                <a:ea typeface="MS PGothic" pitchFamily="34" charset="-128"/>
              </a:rPr>
              <a:t>( "Now asleep: " + this );</a:t>
            </a:r>
          </a:p>
          <a:p>
            <a:pPr algn="l">
              <a:spcBef>
                <a:spcPct val="0"/>
              </a:spcBef>
            </a:pPr>
            <a:r>
              <a:rPr lang="en-US" altLang="en-US" dirty="0" smtClean="0">
                <a:solidFill>
                  <a:srgbClr val="000000"/>
                </a:solidFill>
                <a:latin typeface="Calibri" panose="020F0502020204030204" pitchFamily="34" charset="0"/>
                <a:ea typeface="MS PGothic" pitchFamily="34" charset="-128"/>
              </a:rPr>
              <a:t>    else</a:t>
            </a:r>
            <a:r>
              <a:rPr lang="en-US" altLang="en-US" dirty="0">
                <a:solidFill>
                  <a:srgbClr val="000000"/>
                </a:solidFill>
                <a:latin typeface="Calibri" panose="020F0502020204030204" pitchFamily="34" charset="0"/>
                <a:ea typeface="MS PGothic" pitchFamily="34" charset="-128"/>
              </a:rPr>
              <a:t> </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System.out.println</a:t>
            </a:r>
            <a:r>
              <a:rPr lang="en-US" altLang="en-US" dirty="0" smtClean="0">
                <a:solidFill>
                  <a:srgbClr val="000000"/>
                </a:solidFill>
                <a:latin typeface="Calibri" panose="020F0502020204030204" pitchFamily="34" charset="0"/>
                <a:ea typeface="MS PGothic" pitchFamily="34" charset="-128"/>
              </a:rPr>
              <a:t>( "Now awake: " + this );</a:t>
            </a:r>
          </a:p>
          <a:p>
            <a:pPr algn="l">
              <a:spcBef>
                <a:spcPct val="0"/>
              </a:spcBef>
            </a:pPr>
            <a:r>
              <a:rPr lang="en-US" altLang="en-US" dirty="0" smtClean="0">
                <a:solidFill>
                  <a:srgbClr val="000000"/>
                </a:solidFill>
                <a:latin typeface="Calibri" panose="020F0502020204030204" pitchFamily="34" charset="0"/>
                <a:ea typeface="MS PGothic" pitchFamily="34" charset="-128"/>
              </a:rPr>
              <a:t>  }</a:t>
            </a:r>
          </a:p>
          <a:p>
            <a:pPr algn="l">
              <a:spcBef>
                <a:spcPct val="0"/>
              </a:spcBef>
            </a:pPr>
            <a:r>
              <a:rPr lang="en-US" altLang="en-US" dirty="0" smtClean="0">
                <a:solidFill>
                  <a:srgbClr val="000000"/>
                </a:solidFill>
                <a:latin typeface="Calibri" panose="020F0502020204030204" pitchFamily="34" charset="0"/>
                <a:ea typeface="MS PGothic" pitchFamily="34" charset="-128"/>
              </a:rPr>
              <a:t>}</a:t>
            </a:r>
          </a:p>
        </p:txBody>
      </p:sp>
      <p:sp>
        <p:nvSpPr>
          <p:cNvPr id="10244" name="Oval 5"/>
          <p:cNvSpPr>
            <a:spLocks noChangeArrowheads="1"/>
          </p:cNvSpPr>
          <p:nvPr/>
        </p:nvSpPr>
        <p:spPr bwMode="auto">
          <a:xfrm>
            <a:off x="6451600" y="3357563"/>
            <a:ext cx="1744663" cy="776287"/>
          </a:xfrm>
          <a:prstGeom prst="ellipse">
            <a:avLst/>
          </a:prstGeom>
          <a:noFill/>
          <a:ln w="19050">
            <a:solidFill>
              <a:schemeClr val="bg1">
                <a:lumMod val="8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dirty="0" smtClean="0">
                <a:solidFill>
                  <a:schemeClr val="bg1">
                    <a:lumMod val="75000"/>
                  </a:schemeClr>
                </a:solidFill>
                <a:ea typeface="MS PGothic" pitchFamily="34" charset="-128"/>
              </a:rPr>
              <a:t>Student</a:t>
            </a:r>
          </a:p>
        </p:txBody>
      </p:sp>
      <p:sp>
        <p:nvSpPr>
          <p:cNvPr id="10245" name="Oval 6"/>
          <p:cNvSpPr>
            <a:spLocks noChangeArrowheads="1"/>
          </p:cNvSpPr>
          <p:nvPr/>
        </p:nvSpPr>
        <p:spPr bwMode="auto">
          <a:xfrm>
            <a:off x="6483350" y="1833563"/>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Person</a:t>
            </a:r>
          </a:p>
        </p:txBody>
      </p:sp>
      <p:sp>
        <p:nvSpPr>
          <p:cNvPr id="10246" name="Line 6"/>
          <p:cNvSpPr>
            <a:spLocks noChangeShapeType="1"/>
          </p:cNvSpPr>
          <p:nvPr/>
        </p:nvSpPr>
        <p:spPr bwMode="auto">
          <a:xfrm flipH="1">
            <a:off x="7339013" y="2620963"/>
            <a:ext cx="30162"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0247" name="Text Box 8"/>
          <p:cNvSpPr txBox="1">
            <a:spLocks noChangeArrowheads="1"/>
          </p:cNvSpPr>
          <p:nvPr/>
        </p:nvSpPr>
        <p:spPr bwMode="auto">
          <a:xfrm>
            <a:off x="7442200" y="4190295"/>
            <a:ext cx="1485900" cy="307975"/>
          </a:xfrm>
          <a:prstGeom prst="rect">
            <a:avLst/>
          </a:prstGeom>
          <a:solidFill>
            <a:schemeClr val="bg1">
              <a:lumMod val="85000"/>
            </a:schemeClr>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400" b="1" smtClean="0">
                <a:solidFill>
                  <a:schemeClr val="bg1">
                    <a:lumMod val="50000"/>
                  </a:schemeClr>
                </a:solidFill>
                <a:latin typeface="Arial" pitchFamily="34" charset="0"/>
                <a:ea typeface="MS PGothic" pitchFamily="34" charset="-128"/>
              </a:rPr>
              <a:t>Derived Class</a:t>
            </a:r>
          </a:p>
        </p:txBody>
      </p:sp>
      <p:sp>
        <p:nvSpPr>
          <p:cNvPr id="10248" name="Text Box 14"/>
          <p:cNvSpPr txBox="1">
            <a:spLocks noChangeArrowheads="1"/>
          </p:cNvSpPr>
          <p:nvPr/>
        </p:nvSpPr>
        <p:spPr bwMode="auto">
          <a:xfrm>
            <a:off x="6781800" y="204788"/>
            <a:ext cx="2197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200" smtClean="0">
                <a:solidFill>
                  <a:srgbClr val="000000"/>
                </a:solidFill>
                <a:ea typeface="MS PGothic" pitchFamily="34" charset="-128"/>
              </a:rPr>
              <a:t>Code overview</a:t>
            </a:r>
          </a:p>
        </p:txBody>
      </p:sp>
      <p:sp>
        <p:nvSpPr>
          <p:cNvPr id="10249" name="Line 15"/>
          <p:cNvSpPr>
            <a:spLocks noChangeShapeType="1"/>
          </p:cNvSpPr>
          <p:nvPr/>
        </p:nvSpPr>
        <p:spPr bwMode="auto">
          <a:xfrm>
            <a:off x="184151" y="3181174"/>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Times New Roman" pitchFamily="18" charset="0"/>
            </a:endParaRPr>
          </a:p>
        </p:txBody>
      </p:sp>
      <p:sp>
        <p:nvSpPr>
          <p:cNvPr id="10250" name="Rectangle 11"/>
          <p:cNvSpPr>
            <a:spLocks noChangeArrowheads="1"/>
          </p:cNvSpPr>
          <p:nvPr/>
        </p:nvSpPr>
        <p:spPr bwMode="auto">
          <a:xfrm>
            <a:off x="5969000" y="5556250"/>
            <a:ext cx="2549096" cy="45858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lnSpc>
                <a:spcPct val="60000"/>
              </a:lnSpc>
            </a:pPr>
            <a:r>
              <a:rPr lang="en-US" altLang="en-US" sz="1400" b="1" dirty="0" smtClean="0">
                <a:solidFill>
                  <a:srgbClr val="000000"/>
                </a:solidFill>
                <a:latin typeface="Courier New" pitchFamily="49" charset="0"/>
                <a:ea typeface="MS PGothic" pitchFamily="34" charset="-128"/>
              </a:rPr>
              <a:t>Person P;</a:t>
            </a:r>
          </a:p>
          <a:p>
            <a:pPr algn="l">
              <a:lnSpc>
                <a:spcPct val="60000"/>
              </a:lnSpc>
            </a:pPr>
            <a:r>
              <a:rPr lang="en-US" altLang="en-US" sz="1400" b="1" dirty="0">
                <a:solidFill>
                  <a:srgbClr val="000000"/>
                </a:solidFill>
                <a:latin typeface="Courier New" pitchFamily="49" charset="0"/>
                <a:ea typeface="MS PGothic" pitchFamily="34" charset="-128"/>
              </a:rPr>
              <a:t>P</a:t>
            </a:r>
            <a:r>
              <a:rPr lang="en-US" altLang="en-US" sz="1400" b="1" dirty="0" smtClean="0">
                <a:solidFill>
                  <a:srgbClr val="000000"/>
                </a:solidFill>
                <a:latin typeface="Courier New" pitchFamily="49" charset="0"/>
                <a:ea typeface="MS PGothic" pitchFamily="34" charset="-128"/>
              </a:rPr>
              <a:t> = new Person(</a:t>
            </a:r>
            <a:r>
              <a:rPr lang="en-US" altLang="en-US" sz="1000" b="1" dirty="0" smtClean="0">
                <a:solidFill>
                  <a:srgbClr val="000000"/>
                </a:solidFill>
                <a:latin typeface="Courier New" pitchFamily="49" charset="0"/>
                <a:ea typeface="MS PGothic" pitchFamily="34" charset="-128"/>
              </a:rPr>
              <a:t>"Wally"</a:t>
            </a:r>
            <a:r>
              <a:rPr lang="en-US" altLang="en-US" sz="1400" b="1" dirty="0" smtClean="0">
                <a:solidFill>
                  <a:srgbClr val="000000"/>
                </a:solidFill>
                <a:latin typeface="Courier New" pitchFamily="49" charset="0"/>
                <a:ea typeface="MS PGothic" pitchFamily="34" charset="-128"/>
              </a:rPr>
              <a:t>);</a:t>
            </a:r>
          </a:p>
        </p:txBody>
      </p:sp>
      <p:sp>
        <p:nvSpPr>
          <p:cNvPr id="10251" name="Text Box 18"/>
          <p:cNvSpPr txBox="1">
            <a:spLocks noChangeArrowheads="1"/>
          </p:cNvSpPr>
          <p:nvPr/>
        </p:nvSpPr>
        <p:spPr bwMode="auto">
          <a:xfrm>
            <a:off x="7473950" y="6373813"/>
            <a:ext cx="156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spcBef>
                <a:spcPct val="0"/>
              </a:spcBef>
            </a:pPr>
            <a:r>
              <a:rPr lang="en-US" altLang="en-US" sz="1200" b="1" i="1" smtClean="0">
                <a:solidFill>
                  <a:srgbClr val="0333FF"/>
                </a:solidFill>
                <a:ea typeface="MS PGothic" pitchFamily="34" charset="-128"/>
              </a:rPr>
              <a:t>Extend the picture…</a:t>
            </a:r>
          </a:p>
        </p:txBody>
      </p:sp>
      <p:sp>
        <p:nvSpPr>
          <p:cNvPr id="10252" name="Text Box 20"/>
          <p:cNvSpPr txBox="1">
            <a:spLocks noChangeArrowheads="1"/>
          </p:cNvSpPr>
          <p:nvPr/>
        </p:nvSpPr>
        <p:spPr bwMode="auto">
          <a:xfrm>
            <a:off x="5881688" y="5275263"/>
            <a:ext cx="722312" cy="27463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spcBef>
                <a:spcPct val="0"/>
              </a:spcBef>
            </a:pPr>
            <a:r>
              <a:rPr lang="en-US" altLang="en-US" sz="1200" b="1" i="1" smtClean="0">
                <a:solidFill>
                  <a:srgbClr val="0333FF"/>
                </a:solidFill>
                <a:ea typeface="MS PGothic" pitchFamily="34" charset="-128"/>
              </a:rPr>
              <a:t>in main:</a:t>
            </a:r>
          </a:p>
        </p:txBody>
      </p:sp>
      <p:sp>
        <p:nvSpPr>
          <p:cNvPr id="10253" name="Text Box 12"/>
          <p:cNvSpPr txBox="1">
            <a:spLocks noChangeArrowheads="1"/>
          </p:cNvSpPr>
          <p:nvPr/>
        </p:nvSpPr>
        <p:spPr bwMode="auto">
          <a:xfrm>
            <a:off x="7594600" y="2646011"/>
            <a:ext cx="1298575" cy="304800"/>
          </a:xfrm>
          <a:prstGeom prst="rect">
            <a:avLst/>
          </a:prstGeom>
          <a:solidFill>
            <a:srgbClr val="CCECFF"/>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400" b="1" smtClean="0">
                <a:latin typeface="Arial" pitchFamily="34" charset="0"/>
                <a:ea typeface="MS PGothic" pitchFamily="34" charset="-128"/>
              </a:rPr>
              <a:t>Base Class</a:t>
            </a:r>
          </a:p>
        </p:txBody>
      </p:sp>
      <p:sp>
        <p:nvSpPr>
          <p:cNvPr id="10254" name="Text Box 14"/>
          <p:cNvSpPr txBox="1">
            <a:spLocks noChangeArrowheads="1"/>
          </p:cNvSpPr>
          <p:nvPr/>
        </p:nvSpPr>
        <p:spPr bwMode="auto">
          <a:xfrm>
            <a:off x="7850188" y="2874611"/>
            <a:ext cx="1209675" cy="246062"/>
          </a:xfrm>
          <a:prstGeom prst="rect">
            <a:avLst/>
          </a:prstGeom>
          <a:solidFill>
            <a:srgbClr val="CCECFF"/>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000" smtClean="0">
                <a:latin typeface="Arial" pitchFamily="34" charset="0"/>
                <a:ea typeface="MS PGothic" pitchFamily="34" charset="-128"/>
              </a:rPr>
              <a:t>or Super-Class</a:t>
            </a:r>
          </a:p>
        </p:txBody>
      </p:sp>
      <p:sp>
        <p:nvSpPr>
          <p:cNvPr id="10255" name="Text Box 14"/>
          <p:cNvSpPr txBox="1">
            <a:spLocks noChangeArrowheads="1"/>
          </p:cNvSpPr>
          <p:nvPr/>
        </p:nvSpPr>
        <p:spPr bwMode="auto">
          <a:xfrm>
            <a:off x="7708900" y="4434770"/>
            <a:ext cx="1209675" cy="246063"/>
          </a:xfrm>
          <a:prstGeom prst="rect">
            <a:avLst/>
          </a:prstGeom>
          <a:solidFill>
            <a:schemeClr val="bg1">
              <a:lumMod val="85000"/>
            </a:schemeClr>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000" smtClean="0">
                <a:solidFill>
                  <a:schemeClr val="bg1">
                    <a:lumMod val="50000"/>
                  </a:schemeClr>
                </a:solidFill>
                <a:latin typeface="Arial" pitchFamily="34" charset="0"/>
                <a:ea typeface="MS PGothic" pitchFamily="34" charset="-128"/>
              </a:rPr>
              <a:t>or Sub-Class</a:t>
            </a:r>
          </a:p>
        </p:txBody>
      </p:sp>
    </p:spTree>
    <p:extLst>
      <p:ext uri="{BB962C8B-B14F-4D97-AF65-F5344CB8AC3E}">
        <p14:creationId xmlns:p14="http://schemas.microsoft.com/office/powerpoint/2010/main" val="16074192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80963" y="52563"/>
            <a:ext cx="71501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spcBef>
                <a:spcPct val="0"/>
              </a:spcBef>
            </a:pPr>
            <a:r>
              <a:rPr lang="en-US" altLang="en-US" dirty="0" smtClean="0">
                <a:solidFill>
                  <a:srgbClr val="000000"/>
                </a:solidFill>
                <a:latin typeface="Calibri" panose="020F0502020204030204" pitchFamily="34" charset="0"/>
                <a:ea typeface="MS PGothic" pitchFamily="34" charset="-128"/>
              </a:rPr>
              <a:t>class Person   {</a:t>
            </a:r>
          </a:p>
          <a:p>
            <a:pPr algn="l">
              <a:spcBef>
                <a:spcPct val="0"/>
              </a:spcBef>
            </a:pPr>
            <a:r>
              <a:rPr lang="en-US" altLang="en-US" dirty="0" smtClean="0">
                <a:solidFill>
                  <a:srgbClr val="000000"/>
                </a:solidFill>
                <a:latin typeface="Calibri" panose="020F0502020204030204" pitchFamily="34" charset="0"/>
                <a:ea typeface="MS PGothic" pitchFamily="34" charset="-128"/>
              </a:rPr>
              <a:t>  protected String </a:t>
            </a:r>
            <a:r>
              <a:rPr lang="en-US" altLang="en-US" b="1" dirty="0" smtClean="0">
                <a:solidFill>
                  <a:srgbClr val="000000"/>
                </a:solidFill>
                <a:latin typeface="Calibri" panose="020F0502020204030204" pitchFamily="34" charset="0"/>
                <a:ea typeface="MS PGothic" pitchFamily="34" charset="-128"/>
              </a:rPr>
              <a:t>name</a:t>
            </a:r>
            <a:r>
              <a:rPr lang="en-US" altLang="en-US" dirty="0" smtClean="0">
                <a:solidFill>
                  <a:srgbClr val="000000"/>
                </a:solidFill>
                <a:latin typeface="Calibri" panose="020F0502020204030204" pitchFamily="34" charset="0"/>
                <a:ea typeface="MS PGothic" pitchFamily="34" charset="-128"/>
              </a:rPr>
              <a:t>;  </a:t>
            </a:r>
            <a:r>
              <a:rPr lang="en-US" altLang="en-US" dirty="0" smtClean="0">
                <a:solidFill>
                  <a:srgbClr val="0000FF"/>
                </a:solidFill>
                <a:latin typeface="Calibri" panose="020F0502020204030204" pitchFamily="34" charset="0"/>
                <a:ea typeface="MS PGothic" pitchFamily="34" charset="-128"/>
              </a:rPr>
              <a:t>// data member – protected</a:t>
            </a:r>
          </a:p>
          <a:p>
            <a:pPr algn="l">
              <a:spcBef>
                <a:spcPct val="0"/>
              </a:spcBef>
            </a:pPr>
            <a:endParaRPr lang="en-US" altLang="en-US" dirty="0" smtClean="0">
              <a:solidFill>
                <a:srgbClr val="000000"/>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public Person( String name )  { this.name = name; } </a:t>
            </a:r>
            <a:r>
              <a:rPr lang="en-US" altLang="en-US" dirty="0" smtClean="0">
                <a:solidFill>
                  <a:srgbClr val="0000FF"/>
                </a:solidFill>
                <a:latin typeface="Calibri" panose="020F0502020204030204" pitchFamily="34" charset="0"/>
                <a:ea typeface="MS PGothic" pitchFamily="34" charset="-128"/>
              </a:rPr>
              <a:t>// constructor</a:t>
            </a:r>
          </a:p>
          <a:p>
            <a:pPr algn="l">
              <a:spcBef>
                <a:spcPct val="0"/>
              </a:spcBef>
            </a:pPr>
            <a:r>
              <a:rPr lang="en-US" altLang="en-US" dirty="0" smtClean="0">
                <a:solidFill>
                  <a:srgbClr val="000000"/>
                </a:solidFill>
                <a:latin typeface="Calibri" panose="020F0502020204030204" pitchFamily="34" charset="0"/>
                <a:ea typeface="MS PGothic" pitchFamily="34" charset="-128"/>
              </a:rPr>
              <a:t>  public </a:t>
            </a:r>
            <a:r>
              <a:rPr lang="en-US" altLang="en-US" dirty="0" err="1" smtClean="0">
                <a:solidFill>
                  <a:srgbClr val="000000"/>
                </a:solidFill>
                <a:latin typeface="Calibri" panose="020F0502020204030204" pitchFamily="34" charset="0"/>
                <a:ea typeface="MS PGothic" pitchFamily="34" charset="-128"/>
              </a:rPr>
              <a:t>boolean</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isAsleep</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int</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  { return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&gt; 22 ||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&lt; 7; }  </a:t>
            </a:r>
            <a:r>
              <a:rPr lang="en-US" altLang="en-US" dirty="0" smtClean="0">
                <a:solidFill>
                  <a:srgbClr val="0000FF"/>
                </a:solidFill>
                <a:latin typeface="Calibri" panose="020F0502020204030204" pitchFamily="34" charset="0"/>
                <a:ea typeface="MS PGothic" pitchFamily="34" charset="-128"/>
              </a:rPr>
              <a:t>// 24hr clock</a:t>
            </a:r>
          </a:p>
          <a:p>
            <a:pPr algn="l">
              <a:spcBef>
                <a:spcPct val="0"/>
              </a:spcBef>
            </a:pPr>
            <a:r>
              <a:rPr lang="en-US" altLang="en-US" dirty="0" smtClean="0">
                <a:solidFill>
                  <a:srgbClr val="000000"/>
                </a:solidFill>
                <a:latin typeface="Calibri" panose="020F0502020204030204" pitchFamily="34" charset="0"/>
                <a:ea typeface="MS PGothic" pitchFamily="34" charset="-128"/>
              </a:rPr>
              <a:t>  public String </a:t>
            </a:r>
            <a:r>
              <a:rPr lang="en-US" altLang="en-US" dirty="0" err="1" smtClean="0">
                <a:solidFill>
                  <a:srgbClr val="000000"/>
                </a:solidFill>
                <a:latin typeface="Calibri" panose="020F0502020204030204" pitchFamily="34" charset="0"/>
                <a:ea typeface="MS PGothic" pitchFamily="34" charset="-128"/>
              </a:rPr>
              <a:t>toString</a:t>
            </a:r>
            <a:r>
              <a:rPr lang="en-US" altLang="en-US" dirty="0" smtClean="0">
                <a:solidFill>
                  <a:srgbClr val="000000"/>
                </a:solidFill>
                <a:latin typeface="Calibri" panose="020F0502020204030204" pitchFamily="34" charset="0"/>
                <a:ea typeface="MS PGothic" pitchFamily="34" charset="-128"/>
              </a:rPr>
              <a:t>()      { return name; }  </a:t>
            </a:r>
          </a:p>
          <a:p>
            <a:pPr algn="l">
              <a:spcBef>
                <a:spcPct val="0"/>
              </a:spcBef>
            </a:pPr>
            <a:endParaRPr lang="en-US" altLang="en-US" dirty="0" smtClean="0">
              <a:solidFill>
                <a:srgbClr val="000000"/>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public void status( </a:t>
            </a:r>
            <a:r>
              <a:rPr lang="en-US" altLang="en-US" dirty="0" err="1" smtClean="0">
                <a:solidFill>
                  <a:srgbClr val="000000"/>
                </a:solidFill>
                <a:latin typeface="Calibri" panose="020F0502020204030204" pitchFamily="34" charset="0"/>
                <a:ea typeface="MS PGothic" pitchFamily="34" charset="-128"/>
              </a:rPr>
              <a:t>int</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    {</a:t>
            </a:r>
          </a:p>
          <a:p>
            <a:pPr algn="l">
              <a:spcBef>
                <a:spcPct val="0"/>
              </a:spcBef>
            </a:pPr>
            <a:r>
              <a:rPr lang="en-US" altLang="en-US" dirty="0" smtClean="0">
                <a:solidFill>
                  <a:srgbClr val="000000"/>
                </a:solidFill>
                <a:latin typeface="Calibri" panose="020F0502020204030204" pitchFamily="34" charset="0"/>
                <a:ea typeface="MS PGothic" pitchFamily="34" charset="-128"/>
              </a:rPr>
              <a:t>    if ( </a:t>
            </a:r>
            <a:r>
              <a:rPr lang="en-US" altLang="en-US" dirty="0" err="1" smtClean="0">
                <a:solidFill>
                  <a:srgbClr val="000000"/>
                </a:solidFill>
                <a:latin typeface="Calibri" panose="020F0502020204030204" pitchFamily="34" charset="0"/>
                <a:ea typeface="MS PGothic" pitchFamily="34" charset="-128"/>
              </a:rPr>
              <a:t>this.isAsleep</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 )       </a:t>
            </a:r>
            <a:r>
              <a:rPr lang="en-US" altLang="en-US" dirty="0" err="1" smtClean="0">
                <a:solidFill>
                  <a:srgbClr val="000000"/>
                </a:solidFill>
                <a:latin typeface="Calibri" panose="020F0502020204030204" pitchFamily="34" charset="0"/>
                <a:ea typeface="MS PGothic" pitchFamily="34" charset="-128"/>
              </a:rPr>
              <a:t>System.out.println</a:t>
            </a:r>
            <a:r>
              <a:rPr lang="en-US" altLang="en-US" dirty="0" smtClean="0">
                <a:solidFill>
                  <a:srgbClr val="000000"/>
                </a:solidFill>
                <a:latin typeface="Calibri" panose="020F0502020204030204" pitchFamily="34" charset="0"/>
                <a:ea typeface="MS PGothic" pitchFamily="34" charset="-128"/>
              </a:rPr>
              <a:t>( "Now asleep: " + this );</a:t>
            </a:r>
          </a:p>
          <a:p>
            <a:pPr algn="l">
              <a:spcBef>
                <a:spcPct val="0"/>
              </a:spcBef>
            </a:pPr>
            <a:r>
              <a:rPr lang="en-US" altLang="en-US" dirty="0" smtClean="0">
                <a:solidFill>
                  <a:srgbClr val="000000"/>
                </a:solidFill>
                <a:latin typeface="Calibri" panose="020F0502020204030204" pitchFamily="34" charset="0"/>
                <a:ea typeface="MS PGothic" pitchFamily="34" charset="-128"/>
              </a:rPr>
              <a:t>    else</a:t>
            </a:r>
            <a:r>
              <a:rPr lang="en-US" altLang="en-US" dirty="0">
                <a:solidFill>
                  <a:srgbClr val="000000"/>
                </a:solidFill>
                <a:latin typeface="Calibri" panose="020F0502020204030204" pitchFamily="34" charset="0"/>
                <a:ea typeface="MS PGothic" pitchFamily="34" charset="-128"/>
              </a:rPr>
              <a:t> </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System.out.println</a:t>
            </a:r>
            <a:r>
              <a:rPr lang="en-US" altLang="en-US" dirty="0" smtClean="0">
                <a:solidFill>
                  <a:srgbClr val="000000"/>
                </a:solidFill>
                <a:latin typeface="Calibri" panose="020F0502020204030204" pitchFamily="34" charset="0"/>
                <a:ea typeface="MS PGothic" pitchFamily="34" charset="-128"/>
              </a:rPr>
              <a:t>( "Now awake: " + this );</a:t>
            </a:r>
          </a:p>
          <a:p>
            <a:pPr algn="l">
              <a:spcBef>
                <a:spcPct val="0"/>
              </a:spcBef>
            </a:pPr>
            <a:r>
              <a:rPr lang="en-US" altLang="en-US" dirty="0" smtClean="0">
                <a:solidFill>
                  <a:srgbClr val="000000"/>
                </a:solidFill>
                <a:latin typeface="Calibri" panose="020F0502020204030204" pitchFamily="34" charset="0"/>
                <a:ea typeface="MS PGothic" pitchFamily="34" charset="-128"/>
              </a:rPr>
              <a:t>  }</a:t>
            </a:r>
          </a:p>
          <a:p>
            <a:pPr algn="l">
              <a:spcBef>
                <a:spcPct val="0"/>
              </a:spcBef>
            </a:pPr>
            <a:r>
              <a:rPr lang="en-US" altLang="en-US" dirty="0" smtClean="0">
                <a:solidFill>
                  <a:srgbClr val="000000"/>
                </a:solidFill>
                <a:latin typeface="Calibri" panose="020F0502020204030204" pitchFamily="34" charset="0"/>
                <a:ea typeface="MS PGothic" pitchFamily="34" charset="-128"/>
              </a:rPr>
              <a:t>}</a:t>
            </a:r>
          </a:p>
        </p:txBody>
      </p:sp>
      <p:sp>
        <p:nvSpPr>
          <p:cNvPr id="10243" name="Rectangle 4"/>
          <p:cNvSpPr>
            <a:spLocks noChangeArrowheads="1"/>
          </p:cNvSpPr>
          <p:nvPr/>
        </p:nvSpPr>
        <p:spPr bwMode="auto">
          <a:xfrm>
            <a:off x="82550" y="3243968"/>
            <a:ext cx="654208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spcBef>
                <a:spcPct val="0"/>
              </a:spcBef>
            </a:pPr>
            <a:r>
              <a:rPr lang="en-US" altLang="en-US" dirty="0" smtClean="0">
                <a:solidFill>
                  <a:srgbClr val="000000"/>
                </a:solidFill>
                <a:latin typeface="Calibri" panose="020F0502020204030204" pitchFamily="34" charset="0"/>
                <a:ea typeface="MS PGothic" pitchFamily="34" charset="-128"/>
              </a:rPr>
              <a:t>class Student </a:t>
            </a:r>
            <a:r>
              <a:rPr lang="en-US" altLang="en-US" b="1" dirty="0" smtClean="0">
                <a:solidFill>
                  <a:srgbClr val="FF0000"/>
                </a:solidFill>
                <a:latin typeface="Calibri" panose="020F0502020204030204" pitchFamily="34" charset="0"/>
                <a:ea typeface="MS PGothic" pitchFamily="34" charset="-128"/>
              </a:rPr>
              <a:t>extends Person   </a:t>
            </a:r>
            <a:r>
              <a:rPr lang="en-US" altLang="en-US" dirty="0" smtClean="0">
                <a:solidFill>
                  <a:srgbClr val="000000"/>
                </a:solidFill>
                <a:latin typeface="Calibri" panose="020F0502020204030204" pitchFamily="34" charset="0"/>
                <a:ea typeface="MS PGothic" pitchFamily="34" charset="-128"/>
              </a:rPr>
              <a:t>{</a:t>
            </a:r>
          </a:p>
          <a:p>
            <a:pPr algn="l">
              <a:spcBef>
                <a:spcPct val="0"/>
              </a:spcBef>
            </a:pPr>
            <a:r>
              <a:rPr lang="en-US" altLang="en-US" dirty="0" smtClean="0">
                <a:solidFill>
                  <a:srgbClr val="000000"/>
                </a:solidFill>
                <a:latin typeface="Calibri" panose="020F0502020204030204" pitchFamily="34" charset="0"/>
                <a:ea typeface="MS PGothic" pitchFamily="34" charset="-128"/>
              </a:rPr>
              <a:t>  protected </a:t>
            </a:r>
            <a:r>
              <a:rPr lang="en-US" altLang="en-US" dirty="0" err="1" smtClean="0">
                <a:solidFill>
                  <a:srgbClr val="000000"/>
                </a:solidFill>
                <a:latin typeface="Calibri" panose="020F0502020204030204" pitchFamily="34" charset="0"/>
                <a:ea typeface="MS PGothic" pitchFamily="34" charset="-128"/>
              </a:rPr>
              <a:t>int</a:t>
            </a:r>
            <a:r>
              <a:rPr lang="en-US" altLang="en-US" dirty="0" smtClean="0">
                <a:solidFill>
                  <a:srgbClr val="000000"/>
                </a:solidFill>
                <a:latin typeface="Calibri" panose="020F0502020204030204" pitchFamily="34" charset="0"/>
                <a:ea typeface="MS PGothic" pitchFamily="34" charset="-128"/>
              </a:rPr>
              <a:t> units; </a:t>
            </a:r>
            <a:r>
              <a:rPr lang="en-US" altLang="en-US" dirty="0" smtClean="0">
                <a:solidFill>
                  <a:srgbClr val="0333FF"/>
                </a:solidFill>
                <a:latin typeface="Calibri" panose="020F0502020204030204" pitchFamily="34" charset="0"/>
                <a:ea typeface="MS PGothic" pitchFamily="34" charset="-128"/>
              </a:rPr>
              <a:t>// additional data member</a:t>
            </a:r>
          </a:p>
          <a:p>
            <a:pPr algn="l">
              <a:spcBef>
                <a:spcPct val="0"/>
              </a:spcBef>
            </a:pPr>
            <a:endParaRPr lang="en-US" altLang="en-US" dirty="0" smtClean="0">
              <a:solidFill>
                <a:srgbClr val="000000"/>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public Student( String name, </a:t>
            </a:r>
            <a:r>
              <a:rPr lang="en-US" altLang="en-US" dirty="0" err="1" smtClean="0">
                <a:solidFill>
                  <a:srgbClr val="000000"/>
                </a:solidFill>
                <a:latin typeface="Calibri" panose="020F0502020204030204" pitchFamily="34" charset="0"/>
                <a:ea typeface="MS PGothic" pitchFamily="34" charset="-128"/>
              </a:rPr>
              <a:t>int</a:t>
            </a:r>
            <a:r>
              <a:rPr lang="en-US" altLang="en-US" dirty="0" smtClean="0">
                <a:solidFill>
                  <a:srgbClr val="000000"/>
                </a:solidFill>
                <a:latin typeface="Calibri" panose="020F0502020204030204" pitchFamily="34" charset="0"/>
                <a:ea typeface="MS PGothic" pitchFamily="34" charset="-128"/>
              </a:rPr>
              <a:t> units )  {</a:t>
            </a:r>
          </a:p>
          <a:p>
            <a:pPr algn="l">
              <a:spcBef>
                <a:spcPct val="0"/>
              </a:spcBef>
            </a:pPr>
            <a:r>
              <a:rPr lang="en-US" altLang="en-US" dirty="0" smtClean="0">
                <a:solidFill>
                  <a:srgbClr val="000000"/>
                </a:solidFill>
                <a:latin typeface="Calibri" panose="020F0502020204030204" pitchFamily="34" charset="0"/>
                <a:ea typeface="MS PGothic" pitchFamily="34" charset="-128"/>
              </a:rPr>
              <a:t>    </a:t>
            </a:r>
            <a:r>
              <a:rPr lang="en-US" altLang="en-US" b="1" dirty="0" smtClean="0">
                <a:solidFill>
                  <a:srgbClr val="FF0000"/>
                </a:solidFill>
                <a:latin typeface="Calibri" panose="020F0502020204030204" pitchFamily="34" charset="0"/>
                <a:ea typeface="MS PGothic" pitchFamily="34" charset="-128"/>
              </a:rPr>
              <a:t>super</a:t>
            </a:r>
            <a:r>
              <a:rPr lang="en-US" altLang="en-US" dirty="0" smtClean="0">
                <a:solidFill>
                  <a:srgbClr val="000000"/>
                </a:solidFill>
                <a:latin typeface="Calibri" panose="020F0502020204030204" pitchFamily="34" charset="0"/>
                <a:ea typeface="MS PGothic" pitchFamily="34" charset="-128"/>
              </a:rPr>
              <a:t>(name);</a:t>
            </a:r>
          </a:p>
          <a:p>
            <a:pPr algn="l">
              <a:spcBef>
                <a:spcPct val="0"/>
              </a:spcBef>
            </a:pP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this.units</a:t>
            </a:r>
            <a:r>
              <a:rPr lang="en-US" altLang="en-US" dirty="0" smtClean="0">
                <a:solidFill>
                  <a:srgbClr val="000000"/>
                </a:solidFill>
                <a:latin typeface="Calibri" panose="020F0502020204030204" pitchFamily="34" charset="0"/>
                <a:ea typeface="MS PGothic" pitchFamily="34" charset="-128"/>
              </a:rPr>
              <a:t> = units;</a:t>
            </a:r>
          </a:p>
          <a:p>
            <a:pPr algn="l">
              <a:spcBef>
                <a:spcPct val="0"/>
              </a:spcBef>
            </a:pPr>
            <a:r>
              <a:rPr lang="en-US" altLang="en-US" dirty="0" smtClean="0">
                <a:solidFill>
                  <a:srgbClr val="000000"/>
                </a:solidFill>
                <a:latin typeface="Calibri" panose="020F0502020204030204" pitchFamily="34" charset="0"/>
                <a:ea typeface="MS PGothic" pitchFamily="34" charset="-128"/>
              </a:rPr>
              <a:t>  }</a:t>
            </a:r>
          </a:p>
          <a:p>
            <a:pPr algn="l">
              <a:spcBef>
                <a:spcPct val="0"/>
              </a:spcBef>
            </a:pPr>
            <a:r>
              <a:rPr lang="en-US" altLang="en-US" dirty="0" smtClean="0">
                <a:solidFill>
                  <a:srgbClr val="000000"/>
                </a:solidFill>
                <a:latin typeface="Calibri" panose="020F0502020204030204" pitchFamily="34" charset="0"/>
                <a:ea typeface="MS PGothic" pitchFamily="34" charset="-128"/>
              </a:rPr>
              <a:t>  public </a:t>
            </a:r>
            <a:r>
              <a:rPr lang="en-US" altLang="en-US" dirty="0" err="1" smtClean="0">
                <a:solidFill>
                  <a:srgbClr val="000000"/>
                </a:solidFill>
                <a:latin typeface="Calibri" panose="020F0502020204030204" pitchFamily="34" charset="0"/>
                <a:ea typeface="MS PGothic" pitchFamily="34" charset="-128"/>
              </a:rPr>
              <a:t>boolean</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isAsleep</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int</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   { return 2 &lt;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&amp;&amp;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&lt; 8; }</a:t>
            </a:r>
          </a:p>
          <a:p>
            <a:pPr algn="l">
              <a:spcBef>
                <a:spcPct val="0"/>
              </a:spcBef>
            </a:pPr>
            <a:endParaRPr lang="en-US" altLang="en-US" dirty="0" smtClean="0">
              <a:solidFill>
                <a:srgbClr val="000000"/>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public String </a:t>
            </a:r>
            <a:r>
              <a:rPr lang="en-US" altLang="en-US" dirty="0" err="1" smtClean="0">
                <a:solidFill>
                  <a:srgbClr val="000000"/>
                </a:solidFill>
                <a:latin typeface="Calibri" panose="020F0502020204030204" pitchFamily="34" charset="0"/>
                <a:ea typeface="MS PGothic" pitchFamily="34" charset="-128"/>
              </a:rPr>
              <a:t>toString</a:t>
            </a:r>
            <a:r>
              <a:rPr lang="en-US" altLang="en-US" dirty="0" smtClean="0">
                <a:solidFill>
                  <a:srgbClr val="000000"/>
                </a:solidFill>
                <a:latin typeface="Calibri" panose="020F0502020204030204" pitchFamily="34" charset="0"/>
                <a:ea typeface="MS PGothic" pitchFamily="34" charset="-128"/>
              </a:rPr>
              <a:t>() {</a:t>
            </a:r>
          </a:p>
          <a:p>
            <a:pPr algn="l">
              <a:spcBef>
                <a:spcPct val="0"/>
              </a:spcBef>
            </a:pPr>
            <a:r>
              <a:rPr lang="en-US" altLang="en-US" dirty="0" smtClean="0">
                <a:solidFill>
                  <a:srgbClr val="000000"/>
                </a:solidFill>
                <a:latin typeface="Calibri" panose="020F0502020204030204" pitchFamily="34" charset="0"/>
                <a:ea typeface="MS PGothic" pitchFamily="34" charset="-128"/>
              </a:rPr>
              <a:t>    String result = </a:t>
            </a:r>
            <a:r>
              <a:rPr lang="en-US" altLang="en-US" b="1" dirty="0" err="1" smtClean="0">
                <a:solidFill>
                  <a:srgbClr val="FF0000"/>
                </a:solidFill>
                <a:latin typeface="Calibri" panose="020F0502020204030204" pitchFamily="34" charset="0"/>
                <a:ea typeface="MS PGothic" pitchFamily="34" charset="-128"/>
              </a:rPr>
              <a:t>super</a:t>
            </a:r>
            <a:r>
              <a:rPr lang="en-US" altLang="en-US" dirty="0" err="1" smtClean="0">
                <a:solidFill>
                  <a:srgbClr val="000000"/>
                </a:solidFill>
                <a:latin typeface="Calibri" panose="020F0502020204030204" pitchFamily="34" charset="0"/>
                <a:ea typeface="MS PGothic" pitchFamily="34" charset="-128"/>
              </a:rPr>
              <a:t>.toString</a:t>
            </a:r>
            <a:r>
              <a:rPr lang="en-US" altLang="en-US" dirty="0" smtClean="0">
                <a:solidFill>
                  <a:srgbClr val="000000"/>
                </a:solidFill>
                <a:latin typeface="Calibri" panose="020F0502020204030204" pitchFamily="34" charset="0"/>
                <a:ea typeface="MS PGothic" pitchFamily="34" charset="-128"/>
              </a:rPr>
              <a:t>();</a:t>
            </a:r>
          </a:p>
          <a:p>
            <a:pPr algn="l">
              <a:spcBef>
                <a:spcPct val="0"/>
              </a:spcBef>
            </a:pPr>
            <a:r>
              <a:rPr lang="en-US" altLang="en-US" dirty="0" smtClean="0">
                <a:solidFill>
                  <a:srgbClr val="000000"/>
                </a:solidFill>
                <a:latin typeface="Calibri" panose="020F0502020204030204" pitchFamily="34" charset="0"/>
                <a:ea typeface="MS PGothic" pitchFamily="34" charset="-128"/>
              </a:rPr>
              <a:t>    return result + </a:t>
            </a:r>
            <a:r>
              <a:rPr lang="en-US" altLang="en-US" dirty="0" smtClean="0">
                <a:solidFill>
                  <a:srgbClr val="008000"/>
                </a:solidFill>
                <a:latin typeface="Calibri" panose="020F0502020204030204" pitchFamily="34" charset="0"/>
                <a:ea typeface="MS PGothic" pitchFamily="34" charset="-128"/>
              </a:rPr>
              <a:t>" units: " </a:t>
            </a:r>
            <a:r>
              <a:rPr lang="en-US" altLang="en-US" dirty="0" smtClean="0">
                <a:solidFill>
                  <a:srgbClr val="000000"/>
                </a:solidFill>
                <a:latin typeface="Calibri" panose="020F0502020204030204" pitchFamily="34" charset="0"/>
                <a:ea typeface="MS PGothic" pitchFamily="34" charset="-128"/>
              </a:rPr>
              <a:t>+ units;</a:t>
            </a:r>
          </a:p>
          <a:p>
            <a:pPr algn="l">
              <a:spcBef>
                <a:spcPct val="0"/>
              </a:spcBef>
            </a:pPr>
            <a:r>
              <a:rPr lang="en-US" altLang="en-US" dirty="0" smtClean="0">
                <a:solidFill>
                  <a:srgbClr val="000000"/>
                </a:solidFill>
                <a:latin typeface="Calibri" panose="020F0502020204030204" pitchFamily="34" charset="0"/>
                <a:ea typeface="MS PGothic" pitchFamily="34" charset="-128"/>
              </a:rPr>
              <a:t>  }</a:t>
            </a:r>
          </a:p>
          <a:p>
            <a:pPr algn="l">
              <a:spcBef>
                <a:spcPct val="0"/>
              </a:spcBef>
            </a:pPr>
            <a:r>
              <a:rPr lang="en-US" altLang="en-US" dirty="0" smtClean="0">
                <a:solidFill>
                  <a:srgbClr val="000000"/>
                </a:solidFill>
                <a:latin typeface="Calibri" panose="020F0502020204030204" pitchFamily="34" charset="0"/>
                <a:ea typeface="MS PGothic" pitchFamily="34" charset="-128"/>
              </a:rPr>
              <a:t>}</a:t>
            </a:r>
          </a:p>
        </p:txBody>
      </p:sp>
      <p:sp>
        <p:nvSpPr>
          <p:cNvPr id="10244" name="Oval 5"/>
          <p:cNvSpPr>
            <a:spLocks noChangeArrowheads="1"/>
          </p:cNvSpPr>
          <p:nvPr/>
        </p:nvSpPr>
        <p:spPr bwMode="auto">
          <a:xfrm>
            <a:off x="6451600" y="3357563"/>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Student</a:t>
            </a:r>
          </a:p>
        </p:txBody>
      </p:sp>
      <p:sp>
        <p:nvSpPr>
          <p:cNvPr id="10245" name="Oval 6"/>
          <p:cNvSpPr>
            <a:spLocks noChangeArrowheads="1"/>
          </p:cNvSpPr>
          <p:nvPr/>
        </p:nvSpPr>
        <p:spPr bwMode="auto">
          <a:xfrm>
            <a:off x="6483350" y="1833563"/>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Person</a:t>
            </a:r>
          </a:p>
        </p:txBody>
      </p:sp>
      <p:sp>
        <p:nvSpPr>
          <p:cNvPr id="10246" name="Line 6"/>
          <p:cNvSpPr>
            <a:spLocks noChangeShapeType="1"/>
          </p:cNvSpPr>
          <p:nvPr/>
        </p:nvSpPr>
        <p:spPr bwMode="auto">
          <a:xfrm flipH="1">
            <a:off x="7339013" y="2620963"/>
            <a:ext cx="30162"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0247" name="Text Box 8"/>
          <p:cNvSpPr txBox="1">
            <a:spLocks noChangeArrowheads="1"/>
          </p:cNvSpPr>
          <p:nvPr/>
        </p:nvSpPr>
        <p:spPr bwMode="auto">
          <a:xfrm>
            <a:off x="7442200" y="4190295"/>
            <a:ext cx="1485900" cy="307975"/>
          </a:xfrm>
          <a:prstGeom prst="rect">
            <a:avLst/>
          </a:prstGeom>
          <a:solidFill>
            <a:srgbClr val="CCECFF"/>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400" b="1" smtClean="0">
                <a:latin typeface="Arial" pitchFamily="34" charset="0"/>
                <a:ea typeface="MS PGothic" pitchFamily="34" charset="-128"/>
              </a:rPr>
              <a:t>Derived Class</a:t>
            </a:r>
          </a:p>
        </p:txBody>
      </p:sp>
      <p:sp>
        <p:nvSpPr>
          <p:cNvPr id="10248" name="Text Box 14"/>
          <p:cNvSpPr txBox="1">
            <a:spLocks noChangeArrowheads="1"/>
          </p:cNvSpPr>
          <p:nvPr/>
        </p:nvSpPr>
        <p:spPr bwMode="auto">
          <a:xfrm>
            <a:off x="6781800" y="204788"/>
            <a:ext cx="2197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200" smtClean="0">
                <a:solidFill>
                  <a:srgbClr val="000000"/>
                </a:solidFill>
                <a:ea typeface="MS PGothic" pitchFamily="34" charset="-128"/>
              </a:rPr>
              <a:t>Code overview</a:t>
            </a:r>
          </a:p>
        </p:txBody>
      </p:sp>
      <p:sp>
        <p:nvSpPr>
          <p:cNvPr id="10249" name="Line 15"/>
          <p:cNvSpPr>
            <a:spLocks noChangeShapeType="1"/>
          </p:cNvSpPr>
          <p:nvPr/>
        </p:nvSpPr>
        <p:spPr bwMode="auto">
          <a:xfrm>
            <a:off x="184151" y="3181174"/>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Times New Roman" pitchFamily="18" charset="0"/>
            </a:endParaRPr>
          </a:p>
        </p:txBody>
      </p:sp>
      <p:sp>
        <p:nvSpPr>
          <p:cNvPr id="10250" name="Rectangle 11"/>
          <p:cNvSpPr>
            <a:spLocks noChangeArrowheads="1"/>
          </p:cNvSpPr>
          <p:nvPr/>
        </p:nvSpPr>
        <p:spPr bwMode="auto">
          <a:xfrm>
            <a:off x="5969000" y="5556250"/>
            <a:ext cx="3094038" cy="4730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lnSpc>
                <a:spcPct val="60000"/>
              </a:lnSpc>
            </a:pPr>
            <a:r>
              <a:rPr lang="en-US" altLang="en-US" sz="1400" b="1" smtClean="0">
                <a:solidFill>
                  <a:srgbClr val="000000"/>
                </a:solidFill>
                <a:latin typeface="Courier New" pitchFamily="49" charset="0"/>
                <a:ea typeface="MS PGothic" pitchFamily="34" charset="-128"/>
              </a:rPr>
              <a:t>Student S;</a:t>
            </a:r>
          </a:p>
          <a:p>
            <a:pPr algn="l">
              <a:lnSpc>
                <a:spcPct val="60000"/>
              </a:lnSpc>
            </a:pPr>
            <a:r>
              <a:rPr lang="en-US" altLang="en-US" sz="1400" b="1" smtClean="0">
                <a:solidFill>
                  <a:srgbClr val="000000"/>
                </a:solidFill>
                <a:latin typeface="Courier New" pitchFamily="49" charset="0"/>
                <a:ea typeface="MS PGothic" pitchFamily="34" charset="-128"/>
              </a:rPr>
              <a:t>S = new Student(</a:t>
            </a:r>
            <a:r>
              <a:rPr lang="en-US" altLang="en-US" sz="1000" b="1" smtClean="0">
                <a:solidFill>
                  <a:srgbClr val="000000"/>
                </a:solidFill>
                <a:latin typeface="Courier New" pitchFamily="49" charset="0"/>
                <a:ea typeface="MS PGothic" pitchFamily="34" charset="-128"/>
              </a:rPr>
              <a:t>"Wally"</a:t>
            </a:r>
            <a:r>
              <a:rPr lang="en-US" altLang="en-US" sz="1400" b="1" smtClean="0">
                <a:solidFill>
                  <a:srgbClr val="000000"/>
                </a:solidFill>
                <a:latin typeface="Courier New" pitchFamily="49" charset="0"/>
                <a:ea typeface="MS PGothic" pitchFamily="34" charset="-128"/>
              </a:rPr>
              <a:t>, 18);</a:t>
            </a:r>
          </a:p>
        </p:txBody>
      </p:sp>
      <p:sp>
        <p:nvSpPr>
          <p:cNvPr id="10251" name="Text Box 18"/>
          <p:cNvSpPr txBox="1">
            <a:spLocks noChangeArrowheads="1"/>
          </p:cNvSpPr>
          <p:nvPr/>
        </p:nvSpPr>
        <p:spPr bwMode="auto">
          <a:xfrm>
            <a:off x="7847904" y="6373813"/>
            <a:ext cx="1188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spcBef>
                <a:spcPct val="0"/>
              </a:spcBef>
            </a:pPr>
            <a:r>
              <a:rPr lang="en-US" altLang="en-US" sz="1200" b="1" i="1" dirty="0" smtClean="0">
                <a:solidFill>
                  <a:srgbClr val="0333FF"/>
                </a:solidFill>
                <a:ea typeface="MS PGothic" pitchFamily="34" charset="-128"/>
              </a:rPr>
              <a:t>Extend further!</a:t>
            </a:r>
          </a:p>
        </p:txBody>
      </p:sp>
      <p:sp>
        <p:nvSpPr>
          <p:cNvPr id="10252" name="Text Box 20"/>
          <p:cNvSpPr txBox="1">
            <a:spLocks noChangeArrowheads="1"/>
          </p:cNvSpPr>
          <p:nvPr/>
        </p:nvSpPr>
        <p:spPr bwMode="auto">
          <a:xfrm>
            <a:off x="5881688" y="5275263"/>
            <a:ext cx="722312" cy="27463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spcBef>
                <a:spcPct val="0"/>
              </a:spcBef>
            </a:pPr>
            <a:r>
              <a:rPr lang="en-US" altLang="en-US" sz="1200" b="1" i="1" smtClean="0">
                <a:solidFill>
                  <a:srgbClr val="0333FF"/>
                </a:solidFill>
                <a:ea typeface="MS PGothic" pitchFamily="34" charset="-128"/>
              </a:rPr>
              <a:t>in main:</a:t>
            </a:r>
          </a:p>
        </p:txBody>
      </p:sp>
      <p:sp>
        <p:nvSpPr>
          <p:cNvPr id="10253" name="Text Box 12"/>
          <p:cNvSpPr txBox="1">
            <a:spLocks noChangeArrowheads="1"/>
          </p:cNvSpPr>
          <p:nvPr/>
        </p:nvSpPr>
        <p:spPr bwMode="auto">
          <a:xfrm>
            <a:off x="7594600" y="2646011"/>
            <a:ext cx="1298575" cy="304800"/>
          </a:xfrm>
          <a:prstGeom prst="rect">
            <a:avLst/>
          </a:prstGeom>
          <a:solidFill>
            <a:srgbClr val="CCECFF"/>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400" b="1" smtClean="0">
                <a:latin typeface="Arial" pitchFamily="34" charset="0"/>
                <a:ea typeface="MS PGothic" pitchFamily="34" charset="-128"/>
              </a:rPr>
              <a:t>Base Class</a:t>
            </a:r>
          </a:p>
        </p:txBody>
      </p:sp>
      <p:sp>
        <p:nvSpPr>
          <p:cNvPr id="10254" name="Text Box 14"/>
          <p:cNvSpPr txBox="1">
            <a:spLocks noChangeArrowheads="1"/>
          </p:cNvSpPr>
          <p:nvPr/>
        </p:nvSpPr>
        <p:spPr bwMode="auto">
          <a:xfrm>
            <a:off x="7850188" y="2874611"/>
            <a:ext cx="1209675" cy="246062"/>
          </a:xfrm>
          <a:prstGeom prst="rect">
            <a:avLst/>
          </a:prstGeom>
          <a:solidFill>
            <a:srgbClr val="CCECFF"/>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000" smtClean="0">
                <a:latin typeface="Arial" pitchFamily="34" charset="0"/>
                <a:ea typeface="MS PGothic" pitchFamily="34" charset="-128"/>
              </a:rPr>
              <a:t>or Super-Class</a:t>
            </a:r>
          </a:p>
        </p:txBody>
      </p:sp>
      <p:sp>
        <p:nvSpPr>
          <p:cNvPr id="10255" name="Text Box 14"/>
          <p:cNvSpPr txBox="1">
            <a:spLocks noChangeArrowheads="1"/>
          </p:cNvSpPr>
          <p:nvPr/>
        </p:nvSpPr>
        <p:spPr bwMode="auto">
          <a:xfrm>
            <a:off x="7708900" y="4434770"/>
            <a:ext cx="1209675" cy="246063"/>
          </a:xfrm>
          <a:prstGeom prst="rect">
            <a:avLst/>
          </a:prstGeom>
          <a:solidFill>
            <a:srgbClr val="CCECFF"/>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000" smtClean="0">
                <a:latin typeface="Arial" pitchFamily="34" charset="0"/>
                <a:ea typeface="MS PGothic" pitchFamily="34" charset="-128"/>
              </a:rPr>
              <a:t>or Sub-Class</a:t>
            </a:r>
          </a:p>
        </p:txBody>
      </p:sp>
    </p:spTree>
    <p:extLst>
      <p:ext uri="{BB962C8B-B14F-4D97-AF65-F5344CB8AC3E}">
        <p14:creationId xmlns:p14="http://schemas.microsoft.com/office/powerpoint/2010/main" val="8735484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981700" y="1009650"/>
            <a:ext cx="2895600" cy="5715000"/>
          </a:xfrm>
          <a:prstGeom prst="roundRect">
            <a:avLst/>
          </a:prstGeom>
          <a:solidFill>
            <a:schemeClr val="accent3">
              <a:lumMod val="95000"/>
            </a:schemeClr>
          </a:solidFill>
          <a:ln w="9525" cap="flat" cmpd="sng" algn="ctr">
            <a:solidFill>
              <a:schemeClr val="bg1">
                <a:lumMod val="75000"/>
              </a:schemeClr>
            </a:solidFill>
            <a:prstDash val="solid"/>
            <a:round/>
            <a:headEnd type="none" w="med" len="med"/>
            <a:tailEnd type="none" w="med" len="med"/>
          </a:ln>
          <a:effectLst/>
        </p:spPr>
        <p:txBody>
          <a:bodyPr>
            <a:spAutoFit/>
          </a:bodyPr>
          <a:lstStyle/>
          <a:p>
            <a:pPr algn="l">
              <a:buFontTx/>
              <a:buChar char="•"/>
              <a:defRPr/>
            </a:pPr>
            <a:endParaRPr lang="en-US" sz="2400">
              <a:solidFill>
                <a:srgbClr val="000000"/>
              </a:solidFill>
              <a:ea typeface="ＭＳ Ｐゴシック" charset="0"/>
            </a:endParaRPr>
          </a:p>
        </p:txBody>
      </p:sp>
      <p:sp>
        <p:nvSpPr>
          <p:cNvPr id="11267" name="Rectangle 38"/>
          <p:cNvSpPr>
            <a:spLocks noChangeArrowheads="1"/>
          </p:cNvSpPr>
          <p:nvPr/>
        </p:nvSpPr>
        <p:spPr bwMode="auto">
          <a:xfrm>
            <a:off x="152400" y="168275"/>
            <a:ext cx="5781675" cy="65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lnSpc>
                <a:spcPct val="90000"/>
              </a:lnSpc>
              <a:spcBef>
                <a:spcPct val="0"/>
              </a:spcBef>
            </a:pPr>
            <a:r>
              <a:rPr lang="en-US" altLang="en-US" sz="1200" b="1" smtClean="0">
                <a:solidFill>
                  <a:srgbClr val="000000"/>
                </a:solidFill>
                <a:latin typeface="Courier New" pitchFamily="49" charset="0"/>
                <a:ea typeface="MS PGothic" pitchFamily="34" charset="-128"/>
              </a:rPr>
              <a:t>class </a:t>
            </a:r>
            <a:r>
              <a:rPr lang="en-US" altLang="en-US" sz="1200" b="1" smtClean="0">
                <a:solidFill>
                  <a:srgbClr val="860196"/>
                </a:solidFill>
                <a:latin typeface="Courier New" pitchFamily="49" charset="0"/>
                <a:ea typeface="MS PGothic" pitchFamily="34" charset="-128"/>
              </a:rPr>
              <a:t>Mudder </a:t>
            </a:r>
            <a:r>
              <a:rPr lang="en-US" altLang="en-US" sz="1200" b="1" smtClean="0">
                <a:solidFill>
                  <a:srgbClr val="FF0000"/>
                </a:solidFill>
                <a:latin typeface="Courier New" pitchFamily="49" charset="0"/>
                <a:ea typeface="MS PGothic" pitchFamily="34" charset="-128"/>
              </a:rPr>
              <a:t>extends Student</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protected String dorm;</a:t>
            </a: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public boolean isAsleep( int hr ) { return false; }</a:t>
            </a: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public Mudder( String name, int units, String dorm )</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a:t>
            </a: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a:t>
            </a: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public toString()</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a:t>
            </a: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a:t>
            </a: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a:t>
            </a: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public static void main(String[] args)</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Student W = new Student( "Wally", 16 );</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W.status( 7 );  </a:t>
            </a:r>
            <a:r>
              <a:rPr lang="en-US" altLang="en-US" sz="1200" b="1" smtClean="0">
                <a:solidFill>
                  <a:srgbClr val="048501"/>
                </a:solidFill>
                <a:latin typeface="Courier New" pitchFamily="49" charset="0"/>
                <a:ea typeface="MS PGothic" pitchFamily="34" charset="-128"/>
              </a:rPr>
              <a:t>// status at 7 am</a:t>
            </a:r>
          </a:p>
          <a:p>
            <a:pPr algn="l">
              <a:lnSpc>
                <a:spcPct val="90000"/>
              </a:lnSpc>
              <a:spcBef>
                <a:spcPct val="0"/>
              </a:spcBef>
            </a:pPr>
            <a:endParaRPr lang="en-US" altLang="en-US" sz="1200" b="1" smtClean="0">
              <a:solidFill>
                <a:srgbClr val="048501"/>
              </a:solidFill>
              <a:latin typeface="Courier New" pitchFamily="49" charset="0"/>
              <a:ea typeface="MS PGothic" pitchFamily="34" charset="-128"/>
            </a:endParaRPr>
          </a:p>
          <a:p>
            <a:pPr algn="l">
              <a:lnSpc>
                <a:spcPct val="90000"/>
              </a:lnSpc>
              <a:spcBef>
                <a:spcPct val="0"/>
              </a:spcBef>
            </a:pPr>
            <a:endParaRPr lang="en-US" altLang="en-US" sz="1200" b="1" smtClean="0">
              <a:solidFill>
                <a:srgbClr val="048501"/>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Person P = new Mudder( "Susan", 18, "Sontag" );</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P.status( 3 );  </a:t>
            </a:r>
            <a:r>
              <a:rPr lang="en-US" altLang="en-US" sz="1200" b="1" smtClean="0">
                <a:solidFill>
                  <a:srgbClr val="048501"/>
                </a:solidFill>
                <a:latin typeface="Courier New" pitchFamily="49" charset="0"/>
                <a:ea typeface="MS PGothic" pitchFamily="34" charset="-128"/>
              </a:rPr>
              <a:t>// status at 3 am</a:t>
            </a: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Student S = P;</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S.status( 3 );  </a:t>
            </a:r>
            <a:r>
              <a:rPr lang="en-US" altLang="en-US" sz="1200" b="1" smtClean="0">
                <a:solidFill>
                  <a:srgbClr val="048501"/>
                </a:solidFill>
                <a:latin typeface="Courier New" pitchFamily="49" charset="0"/>
                <a:ea typeface="MS PGothic" pitchFamily="34" charset="-128"/>
              </a:rPr>
              <a:t>// status at 3 am</a:t>
            </a: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a:t>
            </a:r>
          </a:p>
        </p:txBody>
      </p:sp>
      <p:sp>
        <p:nvSpPr>
          <p:cNvPr id="11268" name="Text Box 12"/>
          <p:cNvSpPr txBox="1">
            <a:spLocks noChangeArrowheads="1"/>
          </p:cNvSpPr>
          <p:nvPr/>
        </p:nvSpPr>
        <p:spPr bwMode="auto">
          <a:xfrm>
            <a:off x="6096000" y="192088"/>
            <a:ext cx="2509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600" i="1" smtClean="0">
                <a:solidFill>
                  <a:srgbClr val="000000"/>
                </a:solidFill>
                <a:ea typeface="MS PGothic" pitchFamily="34" charset="-128"/>
              </a:rPr>
              <a:t>Try it!</a:t>
            </a:r>
          </a:p>
        </p:txBody>
      </p:sp>
      <p:sp>
        <p:nvSpPr>
          <p:cNvPr id="11269" name="Rectangle 40"/>
          <p:cNvSpPr>
            <a:spLocks noChangeArrowheads="1"/>
          </p:cNvSpPr>
          <p:nvPr/>
        </p:nvSpPr>
        <p:spPr bwMode="auto">
          <a:xfrm>
            <a:off x="6408738" y="3962400"/>
            <a:ext cx="19621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smtClean="0">
                <a:solidFill>
                  <a:srgbClr val="0C06F3"/>
                </a:solidFill>
                <a:ea typeface="MS PGothic" pitchFamily="34" charset="-128"/>
              </a:rPr>
              <a:t>What will these three </a:t>
            </a:r>
            <a:r>
              <a:rPr lang="en-US" altLang="en-US" sz="1400" b="1" smtClean="0">
                <a:solidFill>
                  <a:srgbClr val="000000"/>
                </a:solidFill>
                <a:latin typeface="Courier New" pitchFamily="49" charset="0"/>
                <a:ea typeface="MS PGothic" pitchFamily="34" charset="-128"/>
              </a:rPr>
              <a:t>status</a:t>
            </a:r>
            <a:r>
              <a:rPr lang="en-US" altLang="en-US" sz="1400" smtClean="0">
                <a:solidFill>
                  <a:srgbClr val="0C06F3"/>
                </a:solidFill>
                <a:ea typeface="MS PGothic" pitchFamily="34" charset="-128"/>
              </a:rPr>
              <a:t> calls print:</a:t>
            </a:r>
          </a:p>
          <a:p>
            <a:r>
              <a:rPr lang="en-US" altLang="en-US" sz="1400" i="1" smtClean="0">
                <a:solidFill>
                  <a:srgbClr val="0C06F3"/>
                </a:solidFill>
                <a:ea typeface="MS PGothic" pitchFamily="34" charset="-128"/>
              </a:rPr>
              <a:t>asleep or awake?</a:t>
            </a:r>
          </a:p>
        </p:txBody>
      </p:sp>
      <p:sp>
        <p:nvSpPr>
          <p:cNvPr id="11270" name="Text Box 41"/>
          <p:cNvSpPr txBox="1">
            <a:spLocks noChangeArrowheads="1"/>
          </p:cNvSpPr>
          <p:nvPr/>
        </p:nvSpPr>
        <p:spPr bwMode="auto">
          <a:xfrm>
            <a:off x="6248400" y="2743200"/>
            <a:ext cx="254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400" smtClean="0">
                <a:solidFill>
                  <a:srgbClr val="0C06F3"/>
                </a:solidFill>
                <a:ea typeface="MS PGothic" pitchFamily="34" charset="-128"/>
              </a:rPr>
              <a:t>A </a:t>
            </a:r>
            <a:r>
              <a:rPr lang="en-US" altLang="en-US" sz="1400" b="1" smtClean="0">
                <a:solidFill>
                  <a:srgbClr val="000000"/>
                </a:solidFill>
                <a:latin typeface="Courier New" pitchFamily="49" charset="0"/>
                <a:ea typeface="MS PGothic" pitchFamily="34" charset="-128"/>
              </a:rPr>
              <a:t>Mudder</a:t>
            </a:r>
            <a:r>
              <a:rPr lang="en-US" altLang="en-US" sz="1400" smtClean="0">
                <a:solidFill>
                  <a:srgbClr val="000000"/>
                </a:solidFill>
                <a:ea typeface="MS PGothic" pitchFamily="34" charset="-128"/>
              </a:rPr>
              <a:t> </a:t>
            </a:r>
            <a:r>
              <a:rPr lang="en-US" altLang="en-US" sz="1400" smtClean="0">
                <a:solidFill>
                  <a:srgbClr val="0C06F3"/>
                </a:solidFill>
                <a:ea typeface="MS PGothic" pitchFamily="34" charset="-128"/>
              </a:rPr>
              <a:t>should print out as</a:t>
            </a:r>
            <a:endParaRPr lang="en-US" altLang="en-US" sz="1200" b="1" smtClean="0">
              <a:solidFill>
                <a:srgbClr val="0C06F3"/>
              </a:solidFill>
              <a:latin typeface="Comic Sans MS" pitchFamily="66" charset="0"/>
              <a:ea typeface="MS PGothic" pitchFamily="34" charset="-128"/>
            </a:endParaRPr>
          </a:p>
        </p:txBody>
      </p:sp>
      <p:sp>
        <p:nvSpPr>
          <p:cNvPr id="11271" name="Rectangle 43"/>
          <p:cNvSpPr>
            <a:spLocks noChangeArrowheads="1"/>
          </p:cNvSpPr>
          <p:nvPr/>
        </p:nvSpPr>
        <p:spPr bwMode="auto">
          <a:xfrm>
            <a:off x="6361113" y="3121025"/>
            <a:ext cx="2166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200" b="1" smtClean="0">
                <a:solidFill>
                  <a:srgbClr val="000000"/>
                </a:solidFill>
                <a:latin typeface="Calibri" pitchFamily="34" charset="0"/>
                <a:ea typeface="MS PGothic" pitchFamily="34" charset="-128"/>
                <a:cs typeface="Calibri" pitchFamily="34" charset="0"/>
              </a:rPr>
              <a:t>Wally      units: 42     dorm: Olin</a:t>
            </a:r>
          </a:p>
        </p:txBody>
      </p:sp>
      <p:sp>
        <p:nvSpPr>
          <p:cNvPr id="11272" name="Text Box 44"/>
          <p:cNvSpPr txBox="1">
            <a:spLocks noChangeArrowheads="1"/>
          </p:cNvSpPr>
          <p:nvPr/>
        </p:nvSpPr>
        <p:spPr bwMode="auto">
          <a:xfrm>
            <a:off x="6297613" y="1157288"/>
            <a:ext cx="21971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smtClean="0">
                <a:solidFill>
                  <a:srgbClr val="0C06F3"/>
                </a:solidFill>
                <a:ea typeface="MS PGothic" pitchFamily="34" charset="-128"/>
              </a:rPr>
              <a:t>Write the constructor and </a:t>
            </a:r>
            <a:r>
              <a:rPr lang="en-US" altLang="en-US" sz="1400" b="1" smtClean="0">
                <a:solidFill>
                  <a:srgbClr val="000000"/>
                </a:solidFill>
                <a:latin typeface="Courier New" pitchFamily="49" charset="0"/>
                <a:ea typeface="MS PGothic" pitchFamily="34" charset="-128"/>
              </a:rPr>
              <a:t>toString </a:t>
            </a:r>
            <a:r>
              <a:rPr lang="en-US" altLang="en-US" sz="1400" smtClean="0">
                <a:solidFill>
                  <a:srgbClr val="0C06F3"/>
                </a:solidFill>
                <a:ea typeface="MS PGothic" pitchFamily="34" charset="-128"/>
              </a:rPr>
              <a:t>methods for this </a:t>
            </a:r>
            <a:r>
              <a:rPr lang="en-US" altLang="en-US" sz="1400" b="1" smtClean="0">
                <a:solidFill>
                  <a:srgbClr val="000000"/>
                </a:solidFill>
                <a:latin typeface="Courier New" pitchFamily="49" charset="0"/>
                <a:ea typeface="MS PGothic" pitchFamily="34" charset="-128"/>
              </a:rPr>
              <a:t>Mudder</a:t>
            </a:r>
            <a:r>
              <a:rPr lang="en-US" altLang="en-US" sz="1400" smtClean="0">
                <a:solidFill>
                  <a:srgbClr val="000000"/>
                </a:solidFill>
                <a:ea typeface="MS PGothic" pitchFamily="34" charset="-128"/>
              </a:rPr>
              <a:t> </a:t>
            </a:r>
            <a:r>
              <a:rPr lang="en-US" altLang="en-US" sz="1400" smtClean="0">
                <a:solidFill>
                  <a:srgbClr val="0C06F3"/>
                </a:solidFill>
                <a:ea typeface="MS PGothic" pitchFamily="34" charset="-128"/>
              </a:rPr>
              <a:t>class.</a:t>
            </a:r>
            <a:endParaRPr lang="en-US" altLang="en-US" sz="1200" b="1" smtClean="0">
              <a:solidFill>
                <a:srgbClr val="0C06F3"/>
              </a:solidFill>
              <a:latin typeface="Comic Sans MS" pitchFamily="66" charset="0"/>
              <a:ea typeface="MS PGothic" pitchFamily="34" charset="-128"/>
            </a:endParaRPr>
          </a:p>
        </p:txBody>
      </p:sp>
      <p:sp>
        <p:nvSpPr>
          <p:cNvPr id="11273" name="Rectangle 45"/>
          <p:cNvSpPr>
            <a:spLocks noChangeArrowheads="1"/>
          </p:cNvSpPr>
          <p:nvPr/>
        </p:nvSpPr>
        <p:spPr bwMode="auto">
          <a:xfrm>
            <a:off x="6408738" y="5867400"/>
            <a:ext cx="2217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smtClean="0">
                <a:solidFill>
                  <a:srgbClr val="0333FF"/>
                </a:solidFill>
                <a:ea typeface="MS PGothic" pitchFamily="34" charset="-128"/>
              </a:rPr>
              <a:t>Will the Java compiler get upset anywhere here? </a:t>
            </a:r>
          </a:p>
        </p:txBody>
      </p:sp>
      <p:sp>
        <p:nvSpPr>
          <p:cNvPr id="11274" name="Line 46"/>
          <p:cNvSpPr>
            <a:spLocks noChangeShapeType="1"/>
          </p:cNvSpPr>
          <p:nvPr/>
        </p:nvSpPr>
        <p:spPr bwMode="auto">
          <a:xfrm>
            <a:off x="277813" y="3838575"/>
            <a:ext cx="8440737"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sz="1800" smtClean="0">
              <a:solidFill>
                <a:srgbClr val="000000"/>
              </a:solidFill>
              <a:latin typeface="Times New Roman" pitchFamily="18" charset="0"/>
            </a:endParaRPr>
          </a:p>
        </p:txBody>
      </p:sp>
      <p:sp>
        <p:nvSpPr>
          <p:cNvPr id="11275" name="Rounded Rectangle 2"/>
          <p:cNvSpPr>
            <a:spLocks noChangeArrowheads="1"/>
          </p:cNvSpPr>
          <p:nvPr/>
        </p:nvSpPr>
        <p:spPr bwMode="auto">
          <a:xfrm>
            <a:off x="7543800" y="1295400"/>
            <a:ext cx="76200" cy="460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cxnSp>
        <p:nvCxnSpPr>
          <p:cNvPr id="11276" name="Straight Arrow Connector 5"/>
          <p:cNvCxnSpPr>
            <a:cxnSpLocks noChangeShapeType="1"/>
          </p:cNvCxnSpPr>
          <p:nvPr/>
        </p:nvCxnSpPr>
        <p:spPr bwMode="auto">
          <a:xfrm flipH="1">
            <a:off x="4343400" y="4191000"/>
            <a:ext cx="205740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77" name="Straight Arrow Connector 15"/>
          <p:cNvCxnSpPr>
            <a:cxnSpLocks noChangeShapeType="1"/>
          </p:cNvCxnSpPr>
          <p:nvPr/>
        </p:nvCxnSpPr>
        <p:spPr bwMode="auto">
          <a:xfrm flipH="1">
            <a:off x="4953000" y="4267200"/>
            <a:ext cx="1447800" cy="762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78" name="Straight Arrow Connector 18"/>
          <p:cNvCxnSpPr>
            <a:cxnSpLocks noChangeShapeType="1"/>
          </p:cNvCxnSpPr>
          <p:nvPr/>
        </p:nvCxnSpPr>
        <p:spPr bwMode="auto">
          <a:xfrm flipH="1">
            <a:off x="4419600" y="4343400"/>
            <a:ext cx="1981200" cy="1524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3">
            <p14:nvContentPartPr>
              <p14:cNvPr id="6149" name="Ink 19"/>
              <p14:cNvContentPartPr>
                <a14:cpLocks xmlns:a14="http://schemas.microsoft.com/office/drawing/2010/main" noRot="1" noChangeAspect="1" noEditPoints="1" noChangeArrowheads="1" noChangeShapeType="1"/>
              </p14:cNvContentPartPr>
              <p14:nvPr/>
            </p14:nvContentPartPr>
            <p14:xfrm>
              <a:off x="3327400" y="5549900"/>
              <a:ext cx="6350" cy="11113"/>
            </p14:xfrm>
          </p:contentPart>
        </mc:Choice>
        <mc:Fallback xmlns="">
          <p:pic>
            <p:nvPicPr>
              <p:cNvPr id="6149" name="Ink 19"/>
              <p:cNvPicPr>
                <a:picLocks noRot="1" noChangeAspect="1" noEditPoints="1" noChangeArrowheads="1" noChangeShapeType="1"/>
              </p:cNvPicPr>
              <p:nvPr/>
            </p:nvPicPr>
            <p:blipFill>
              <a:blip r:embed="rId4"/>
              <a:stretch>
                <a:fillRect/>
              </a:stretch>
            </p:blipFill>
            <p:spPr>
              <a:xfrm>
                <a:off x="3317875" y="5540221"/>
                <a:ext cx="28928" cy="34056"/>
              </a:xfrm>
              <a:prstGeom prst="rect">
                <a:avLst/>
              </a:prstGeom>
            </p:spPr>
          </p:pic>
        </mc:Fallback>
      </mc:AlternateContent>
    </p:spTree>
    <p:extLst>
      <p:ext uri="{BB962C8B-B14F-4D97-AF65-F5344CB8AC3E}">
        <p14:creationId xmlns:p14="http://schemas.microsoft.com/office/powerpoint/2010/main" val="40341281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68580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4200" smtClean="0">
                <a:solidFill>
                  <a:srgbClr val="000000"/>
                </a:solidFill>
                <a:ea typeface="MS PGothic" pitchFamily="34" charset="-128"/>
              </a:rPr>
              <a:t>Polymorphism</a:t>
            </a:r>
          </a:p>
        </p:txBody>
      </p:sp>
      <p:sp>
        <p:nvSpPr>
          <p:cNvPr id="12291" name="Text Box 6"/>
          <p:cNvSpPr txBox="1">
            <a:spLocks noChangeArrowheads="1"/>
          </p:cNvSpPr>
          <p:nvPr/>
        </p:nvSpPr>
        <p:spPr bwMode="auto">
          <a:xfrm>
            <a:off x="369888" y="1511300"/>
            <a:ext cx="801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2400" smtClean="0">
                <a:solidFill>
                  <a:srgbClr val="000000"/>
                </a:solidFill>
                <a:ea typeface="MS PGothic" pitchFamily="34" charset="-128"/>
              </a:rPr>
              <a:t>Sometimes an Object's exact type is known at compile-time:</a:t>
            </a:r>
          </a:p>
        </p:txBody>
      </p:sp>
      <p:sp>
        <p:nvSpPr>
          <p:cNvPr id="12292" name="Text Box 8"/>
          <p:cNvSpPr txBox="1">
            <a:spLocks noChangeArrowheads="1"/>
          </p:cNvSpPr>
          <p:nvPr/>
        </p:nvSpPr>
        <p:spPr bwMode="auto">
          <a:xfrm>
            <a:off x="1025525" y="2519363"/>
            <a:ext cx="7239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2400" b="1" smtClean="0">
                <a:solidFill>
                  <a:srgbClr val="0333FF"/>
                </a:solidFill>
                <a:latin typeface="Courier New" pitchFamily="49" charset="0"/>
                <a:ea typeface="MS PGothic" pitchFamily="34" charset="-128"/>
              </a:rPr>
              <a:t>Student</a:t>
            </a:r>
            <a:r>
              <a:rPr lang="en-US" altLang="en-US" sz="2400" b="1" smtClean="0">
                <a:solidFill>
                  <a:srgbClr val="000000"/>
                </a:solidFill>
                <a:latin typeface="Courier New" pitchFamily="49" charset="0"/>
                <a:ea typeface="MS PGothic" pitchFamily="34" charset="-128"/>
              </a:rPr>
              <a:t> S;</a:t>
            </a:r>
          </a:p>
          <a:p>
            <a:pPr algn="l"/>
            <a:r>
              <a:rPr lang="en-US" altLang="en-US" sz="2400" b="1" smtClean="0">
                <a:solidFill>
                  <a:srgbClr val="000000"/>
                </a:solidFill>
                <a:latin typeface="Courier New" pitchFamily="49" charset="0"/>
                <a:ea typeface="MS PGothic" pitchFamily="34" charset="-128"/>
              </a:rPr>
              <a:t>S = new </a:t>
            </a:r>
            <a:r>
              <a:rPr lang="en-US" altLang="en-US" sz="2400" b="1" smtClean="0">
                <a:solidFill>
                  <a:srgbClr val="0333FF"/>
                </a:solidFill>
                <a:latin typeface="Courier New" pitchFamily="49" charset="0"/>
                <a:ea typeface="MS PGothic" pitchFamily="34" charset="-128"/>
              </a:rPr>
              <a:t>Student</a:t>
            </a:r>
            <a:r>
              <a:rPr lang="en-US" altLang="en-US" sz="2400" b="1" smtClean="0">
                <a:solidFill>
                  <a:srgbClr val="000000"/>
                </a:solidFill>
                <a:latin typeface="Courier New" pitchFamily="49" charset="0"/>
                <a:ea typeface="MS PGothic" pitchFamily="34" charset="-128"/>
              </a:rPr>
              <a:t>( "Claremonter", 16 );</a:t>
            </a:r>
          </a:p>
          <a:p>
            <a:pPr algn="l"/>
            <a:r>
              <a:rPr lang="en-US" altLang="en-US" sz="1800" smtClean="0">
                <a:solidFill>
                  <a:srgbClr val="000000"/>
                </a:solidFill>
                <a:ea typeface="MS PGothic" pitchFamily="34" charset="-128"/>
              </a:rPr>
              <a:t>then we can use   </a:t>
            </a:r>
            <a:r>
              <a:rPr lang="en-US" altLang="en-US" sz="2400" b="1" smtClean="0">
                <a:solidFill>
                  <a:srgbClr val="000000"/>
                </a:solidFill>
                <a:latin typeface="Courier New" pitchFamily="49" charset="0"/>
                <a:ea typeface="MS PGothic" pitchFamily="34" charset="-128"/>
              </a:rPr>
              <a:t>S.units </a:t>
            </a:r>
            <a:r>
              <a:rPr lang="en-US" altLang="en-US" sz="1800" smtClean="0">
                <a:solidFill>
                  <a:srgbClr val="000000"/>
                </a:solidFill>
                <a:ea typeface="MS PGothic" pitchFamily="34" charset="-128"/>
              </a:rPr>
              <a:t>or    </a:t>
            </a:r>
            <a:r>
              <a:rPr lang="en-US" altLang="en-US" sz="2400" b="1" smtClean="0">
                <a:solidFill>
                  <a:srgbClr val="000000"/>
                </a:solidFill>
                <a:latin typeface="Courier New" pitchFamily="49" charset="0"/>
                <a:ea typeface="MS PGothic" pitchFamily="34" charset="-128"/>
              </a:rPr>
              <a:t>S.isAsleep </a:t>
            </a:r>
            <a:r>
              <a:rPr lang="en-US" altLang="en-US" sz="1800" smtClean="0">
                <a:solidFill>
                  <a:srgbClr val="000000"/>
                </a:solidFill>
                <a:ea typeface="MS PGothic" pitchFamily="34" charset="-128"/>
              </a:rPr>
              <a:t>… </a:t>
            </a:r>
          </a:p>
        </p:txBody>
      </p:sp>
      <p:sp>
        <p:nvSpPr>
          <p:cNvPr id="12293" name="Text Box 14"/>
          <p:cNvSpPr txBox="1">
            <a:spLocks noChangeArrowheads="1"/>
          </p:cNvSpPr>
          <p:nvPr/>
        </p:nvSpPr>
        <p:spPr bwMode="auto">
          <a:xfrm>
            <a:off x="1868488" y="4900613"/>
            <a:ext cx="5260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smtClean="0">
                <a:solidFill>
                  <a:srgbClr val="000000"/>
                </a:solidFill>
                <a:ea typeface="MS PGothic" pitchFamily="34" charset="-128"/>
              </a:rPr>
              <a:t>"Ordinary" code -- exact type known at compile time</a:t>
            </a:r>
          </a:p>
        </p:txBody>
      </p:sp>
    </p:spTree>
    <p:extLst>
      <p:ext uri="{BB962C8B-B14F-4D97-AF65-F5344CB8AC3E}">
        <p14:creationId xmlns:p14="http://schemas.microsoft.com/office/powerpoint/2010/main" val="23355863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68580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4200" smtClean="0">
                <a:solidFill>
                  <a:srgbClr val="000000"/>
                </a:solidFill>
                <a:ea typeface="MS PGothic" pitchFamily="34" charset="-128"/>
              </a:rPr>
              <a:t>Polymorphism</a:t>
            </a:r>
          </a:p>
        </p:txBody>
      </p:sp>
      <p:sp>
        <p:nvSpPr>
          <p:cNvPr id="13315" name="Text Box 6"/>
          <p:cNvSpPr txBox="1">
            <a:spLocks noChangeArrowheads="1"/>
          </p:cNvSpPr>
          <p:nvPr/>
        </p:nvSpPr>
        <p:spPr bwMode="auto">
          <a:xfrm>
            <a:off x="369888" y="1371600"/>
            <a:ext cx="801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2400" smtClean="0">
                <a:solidFill>
                  <a:srgbClr val="000000"/>
                </a:solidFill>
                <a:ea typeface="MS PGothic" pitchFamily="34" charset="-128"/>
              </a:rPr>
              <a:t>But sometimes it's not known until </a:t>
            </a:r>
            <a:r>
              <a:rPr lang="en-US" altLang="en-US" sz="2400" b="1" i="1" smtClean="0">
                <a:solidFill>
                  <a:srgbClr val="000000"/>
                </a:solidFill>
                <a:ea typeface="MS PGothic" pitchFamily="34" charset="-128"/>
              </a:rPr>
              <a:t>run-time:</a:t>
            </a:r>
            <a:endParaRPr lang="en-US" altLang="en-US" sz="2400" smtClean="0">
              <a:solidFill>
                <a:srgbClr val="000000"/>
              </a:solidFill>
              <a:ea typeface="MS PGothic" pitchFamily="34" charset="-128"/>
            </a:endParaRPr>
          </a:p>
        </p:txBody>
      </p:sp>
      <p:sp>
        <p:nvSpPr>
          <p:cNvPr id="28678" name="Text Box 8"/>
          <p:cNvSpPr txBox="1">
            <a:spLocks noChangeArrowheads="1"/>
          </p:cNvSpPr>
          <p:nvPr/>
        </p:nvSpPr>
        <p:spPr bwMode="auto">
          <a:xfrm>
            <a:off x="965200" y="3043238"/>
            <a:ext cx="7016750" cy="2354262"/>
          </a:xfrm>
          <a:prstGeom prst="rect">
            <a:avLst/>
          </a:prstGeom>
          <a:solidFill>
            <a:schemeClr val="bg1">
              <a:lumMod val="85000"/>
            </a:schemeClr>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defRPr/>
            </a:pPr>
            <a:r>
              <a:rPr lang="en-US" sz="2100" b="1" dirty="0" smtClean="0">
                <a:solidFill>
                  <a:srgbClr val="000000"/>
                </a:solidFill>
                <a:latin typeface="Courier New" pitchFamily="49" charset="0"/>
              </a:rPr>
              <a:t>Person[] P = new Person[3];</a:t>
            </a:r>
          </a:p>
          <a:p>
            <a:pPr algn="l">
              <a:defRPr/>
            </a:pPr>
            <a:r>
              <a:rPr lang="en-US" sz="2100" dirty="0" smtClean="0">
                <a:solidFill>
                  <a:srgbClr val="C00000"/>
                </a:solidFill>
              </a:rPr>
              <a:t>	then, later on…</a:t>
            </a:r>
            <a:endParaRPr lang="en-US" sz="2100" b="1" dirty="0" smtClean="0">
              <a:solidFill>
                <a:srgbClr val="C00000"/>
              </a:solidFill>
              <a:latin typeface="Courier New" pitchFamily="49" charset="0"/>
            </a:endParaRPr>
          </a:p>
          <a:p>
            <a:pPr algn="l">
              <a:defRPr/>
            </a:pPr>
            <a:r>
              <a:rPr lang="en-US" sz="2100" b="1" dirty="0" smtClean="0">
                <a:solidFill>
                  <a:srgbClr val="000000"/>
                </a:solidFill>
                <a:latin typeface="Courier New" pitchFamily="49" charset="0"/>
              </a:rPr>
              <a:t>P[0] = new Student( "</a:t>
            </a:r>
            <a:r>
              <a:rPr lang="en-US" sz="2100" b="1" dirty="0" err="1" smtClean="0">
                <a:solidFill>
                  <a:srgbClr val="000000"/>
                </a:solidFill>
                <a:latin typeface="Courier New" pitchFamily="49" charset="0"/>
              </a:rPr>
              <a:t>Sagehen</a:t>
            </a:r>
            <a:r>
              <a:rPr lang="en-US" sz="2100" b="1" dirty="0" smtClean="0">
                <a:solidFill>
                  <a:srgbClr val="000000"/>
                </a:solidFill>
                <a:latin typeface="Courier New" pitchFamily="49" charset="0"/>
              </a:rPr>
              <a:t>", 16 );</a:t>
            </a:r>
          </a:p>
          <a:p>
            <a:pPr algn="l">
              <a:defRPr/>
            </a:pPr>
            <a:r>
              <a:rPr lang="en-US" sz="2100" b="1" dirty="0" smtClean="0">
                <a:solidFill>
                  <a:srgbClr val="000000"/>
                </a:solidFill>
                <a:latin typeface="Courier New" pitchFamily="49" charset="0"/>
              </a:rPr>
              <a:t>P[1] = new </a:t>
            </a:r>
            <a:r>
              <a:rPr lang="en-US" sz="2100" b="1" dirty="0" err="1" smtClean="0">
                <a:solidFill>
                  <a:srgbClr val="000000"/>
                </a:solidFill>
                <a:latin typeface="Courier New" pitchFamily="49" charset="0"/>
              </a:rPr>
              <a:t>Mudder</a:t>
            </a:r>
            <a:r>
              <a:rPr lang="en-US" sz="2100" b="1" dirty="0" smtClean="0">
                <a:solidFill>
                  <a:srgbClr val="000000"/>
                </a:solidFill>
                <a:latin typeface="Courier New" pitchFamily="49" charset="0"/>
              </a:rPr>
              <a:t>( "Wally", 16, "Case" );</a:t>
            </a:r>
          </a:p>
          <a:p>
            <a:pPr algn="l">
              <a:defRPr/>
            </a:pPr>
            <a:r>
              <a:rPr lang="en-US" sz="2100" b="1" dirty="0" smtClean="0">
                <a:solidFill>
                  <a:srgbClr val="000000"/>
                </a:solidFill>
                <a:latin typeface="Courier New" pitchFamily="49" charset="0"/>
              </a:rPr>
              <a:t>P[2] = new Person( "</a:t>
            </a:r>
            <a:r>
              <a:rPr lang="en-US" sz="2100" b="1" dirty="0" err="1" smtClean="0">
                <a:solidFill>
                  <a:srgbClr val="000000"/>
                </a:solidFill>
                <a:latin typeface="Courier New" pitchFamily="49" charset="0"/>
              </a:rPr>
              <a:t>JDoe</a:t>
            </a:r>
            <a:r>
              <a:rPr lang="en-US" sz="2100" b="1" dirty="0" smtClean="0">
                <a:solidFill>
                  <a:srgbClr val="000000"/>
                </a:solidFill>
                <a:latin typeface="Courier New" pitchFamily="49" charset="0"/>
              </a:rPr>
              <a:t>" );</a:t>
            </a:r>
            <a:endParaRPr lang="en-US" sz="2100" dirty="0" smtClean="0">
              <a:solidFill>
                <a:srgbClr val="000000"/>
              </a:solidFill>
            </a:endParaRPr>
          </a:p>
        </p:txBody>
      </p:sp>
      <p:sp>
        <p:nvSpPr>
          <p:cNvPr id="13317" name="Text Box 9"/>
          <p:cNvSpPr txBox="1">
            <a:spLocks noChangeArrowheads="1"/>
          </p:cNvSpPr>
          <p:nvPr/>
        </p:nvSpPr>
        <p:spPr bwMode="auto">
          <a:xfrm>
            <a:off x="874713" y="1752600"/>
            <a:ext cx="7659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800" smtClean="0">
                <a:solidFill>
                  <a:srgbClr val="C00000"/>
                </a:solidFill>
                <a:ea typeface="MS PGothic" pitchFamily="34" charset="-128"/>
              </a:rPr>
              <a:t>- The compiler will assume the object is of the </a:t>
            </a:r>
            <a:r>
              <a:rPr lang="en-US" altLang="en-US" sz="1800" b="1" i="1" smtClean="0">
                <a:solidFill>
                  <a:srgbClr val="C00000"/>
                </a:solidFill>
                <a:ea typeface="MS PGothic" pitchFamily="34" charset="-128"/>
              </a:rPr>
              <a:t>declared</a:t>
            </a:r>
            <a:r>
              <a:rPr lang="en-US" altLang="en-US" sz="1800" smtClean="0">
                <a:solidFill>
                  <a:srgbClr val="C00000"/>
                </a:solidFill>
                <a:ea typeface="MS PGothic" pitchFamily="34" charset="-128"/>
              </a:rPr>
              <a:t> type.</a:t>
            </a:r>
          </a:p>
        </p:txBody>
      </p:sp>
      <p:sp>
        <p:nvSpPr>
          <p:cNvPr id="13318" name="Text Box 11"/>
          <p:cNvSpPr txBox="1">
            <a:spLocks noChangeArrowheads="1"/>
          </p:cNvSpPr>
          <p:nvPr/>
        </p:nvSpPr>
        <p:spPr bwMode="auto">
          <a:xfrm>
            <a:off x="336550" y="2451100"/>
            <a:ext cx="6673850" cy="36988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800" smtClean="0">
                <a:solidFill>
                  <a:srgbClr val="000000"/>
                </a:solidFill>
                <a:ea typeface="MS PGothic" pitchFamily="34" charset="-128"/>
              </a:rPr>
              <a:t>This can be very useful, e.g., imagine a game with many "people" … </a:t>
            </a:r>
          </a:p>
        </p:txBody>
      </p:sp>
      <p:sp>
        <p:nvSpPr>
          <p:cNvPr id="13319" name="Text Box 7"/>
          <p:cNvSpPr txBox="1">
            <a:spLocks noChangeArrowheads="1"/>
          </p:cNvSpPr>
          <p:nvPr/>
        </p:nvSpPr>
        <p:spPr bwMode="auto">
          <a:xfrm>
            <a:off x="381000" y="5786438"/>
            <a:ext cx="838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2400" smtClean="0">
                <a:solidFill>
                  <a:srgbClr val="000000"/>
                </a:solidFill>
                <a:ea typeface="MS PGothic" pitchFamily="34" charset="-128"/>
              </a:rPr>
              <a:t>The constructor  determines the </a:t>
            </a:r>
            <a:r>
              <a:rPr lang="en-US" altLang="en-US" sz="2400" b="1" i="1" smtClean="0">
                <a:solidFill>
                  <a:srgbClr val="000000"/>
                </a:solidFill>
                <a:ea typeface="MS PGothic" pitchFamily="34" charset="-128"/>
              </a:rPr>
              <a:t>"actual"  </a:t>
            </a:r>
            <a:r>
              <a:rPr lang="en-US" altLang="en-US" sz="2400" smtClean="0">
                <a:solidFill>
                  <a:srgbClr val="000000"/>
                </a:solidFill>
                <a:ea typeface="MS PGothic" pitchFamily="34" charset="-128"/>
              </a:rPr>
              <a:t>type of the Object.</a:t>
            </a:r>
          </a:p>
        </p:txBody>
      </p:sp>
      <p:sp>
        <p:nvSpPr>
          <p:cNvPr id="13320" name="Text Box 10"/>
          <p:cNvSpPr txBox="1">
            <a:spLocks noChangeArrowheads="1"/>
          </p:cNvSpPr>
          <p:nvPr/>
        </p:nvSpPr>
        <p:spPr bwMode="auto">
          <a:xfrm>
            <a:off x="874713" y="6199188"/>
            <a:ext cx="7373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800" smtClean="0">
                <a:solidFill>
                  <a:srgbClr val="C00000"/>
                </a:solidFill>
                <a:ea typeface="MS PGothic" pitchFamily="34" charset="-128"/>
              </a:rPr>
              <a:t>- At run-time, Java will use the </a:t>
            </a:r>
            <a:r>
              <a:rPr lang="en-US" altLang="en-US" sz="1800" b="1" i="1" smtClean="0">
                <a:solidFill>
                  <a:srgbClr val="C00000"/>
                </a:solidFill>
                <a:ea typeface="MS PGothic" pitchFamily="34" charset="-128"/>
              </a:rPr>
              <a:t>actual type's</a:t>
            </a:r>
            <a:r>
              <a:rPr lang="en-US" altLang="en-US" sz="1800" smtClean="0">
                <a:solidFill>
                  <a:srgbClr val="C00000"/>
                </a:solidFill>
                <a:ea typeface="MS PGothic" pitchFamily="34" charset="-128"/>
              </a:rPr>
              <a:t> latest (</a:t>
            </a:r>
            <a:r>
              <a:rPr lang="en-US" altLang="en-US" sz="1800" i="1" smtClean="0">
                <a:solidFill>
                  <a:srgbClr val="C00000"/>
                </a:solidFill>
                <a:ea typeface="MS PGothic" pitchFamily="34" charset="-128"/>
              </a:rPr>
              <a:t>most-derived) </a:t>
            </a:r>
            <a:r>
              <a:rPr lang="en-US" altLang="en-US" sz="1800" smtClean="0">
                <a:solidFill>
                  <a:srgbClr val="C00000"/>
                </a:solidFill>
                <a:ea typeface="MS PGothic" pitchFamily="34" charset="-128"/>
              </a:rPr>
              <a:t>methods.  </a:t>
            </a:r>
          </a:p>
        </p:txBody>
      </p:sp>
    </p:spTree>
    <p:extLst>
      <p:ext uri="{BB962C8B-B14F-4D97-AF65-F5344CB8AC3E}">
        <p14:creationId xmlns:p14="http://schemas.microsoft.com/office/powerpoint/2010/main" val="1952085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ounded Rectangle 58"/>
          <p:cNvSpPr>
            <a:spLocks noChangeArrowheads="1"/>
          </p:cNvSpPr>
          <p:nvPr/>
        </p:nvSpPr>
        <p:spPr bwMode="auto">
          <a:xfrm>
            <a:off x="4079875" y="847725"/>
            <a:ext cx="4267200" cy="2568575"/>
          </a:xfrm>
          <a:prstGeom prst="roundRect">
            <a:avLst>
              <a:gd name="adj" fmla="val 16667"/>
            </a:avLst>
          </a:prstGeom>
          <a:solidFill>
            <a:srgbClr val="CCECFF"/>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9219" name="Rounded Rectangle 59"/>
          <p:cNvSpPr>
            <a:spLocks noChangeArrowheads="1"/>
          </p:cNvSpPr>
          <p:nvPr/>
        </p:nvSpPr>
        <p:spPr bwMode="auto">
          <a:xfrm>
            <a:off x="4127500" y="3840163"/>
            <a:ext cx="4267200" cy="2568575"/>
          </a:xfrm>
          <a:prstGeom prst="roundRect">
            <a:avLst>
              <a:gd name="adj" fmla="val 16667"/>
            </a:avLst>
          </a:prstGeom>
          <a:solidFill>
            <a:srgbClr val="FFCCCC"/>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ndParaRPr>
          </a:p>
        </p:txBody>
      </p:sp>
      <p:sp>
        <p:nvSpPr>
          <p:cNvPr id="57" name="Rounded Rectangle 56"/>
          <p:cNvSpPr/>
          <p:nvPr/>
        </p:nvSpPr>
        <p:spPr bwMode="auto">
          <a:xfrm>
            <a:off x="412750" y="1600200"/>
            <a:ext cx="3200400" cy="4319588"/>
          </a:xfrm>
          <a:prstGeom prst="roundRect">
            <a:avLst/>
          </a:prstGeom>
          <a:solidFill>
            <a:schemeClr val="bg1">
              <a:lumMod val="85000"/>
            </a:schemeClr>
          </a:solidFill>
          <a:ln w="12700" cap="flat" cmpd="sng" algn="ctr">
            <a:noFill/>
            <a:prstDash val="solid"/>
            <a:round/>
            <a:headEnd type="none" w="med" len="med"/>
            <a:tailEnd type="none" w="med" len="med"/>
          </a:ln>
          <a:effectLst/>
        </p:spPr>
        <p:txBody>
          <a:bodyPr anchor="ctr">
            <a:spAutoFit/>
          </a:bodyPr>
          <a:lstStyle/>
          <a:p>
            <a:pPr>
              <a:defRPr/>
            </a:pPr>
            <a:endParaRPr lang="en-US" sz="1800">
              <a:solidFill>
                <a:srgbClr val="000000"/>
              </a:solidFill>
            </a:endParaRPr>
          </a:p>
        </p:txBody>
      </p:sp>
      <p:sp>
        <p:nvSpPr>
          <p:cNvPr id="9221" name="Oval 4"/>
          <p:cNvSpPr>
            <a:spLocks noChangeArrowheads="1"/>
          </p:cNvSpPr>
          <p:nvPr/>
        </p:nvSpPr>
        <p:spPr bwMode="auto">
          <a:xfrm>
            <a:off x="762000" y="3544888"/>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1800" smtClean="0">
                <a:solidFill>
                  <a:srgbClr val="000000"/>
                </a:solidFill>
              </a:rPr>
              <a:t>Student</a:t>
            </a:r>
          </a:p>
        </p:txBody>
      </p:sp>
      <p:sp>
        <p:nvSpPr>
          <p:cNvPr id="9222" name="Oval 5"/>
          <p:cNvSpPr>
            <a:spLocks noChangeArrowheads="1"/>
          </p:cNvSpPr>
          <p:nvPr/>
        </p:nvSpPr>
        <p:spPr bwMode="auto">
          <a:xfrm>
            <a:off x="793750" y="2020888"/>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1800" smtClean="0">
                <a:solidFill>
                  <a:srgbClr val="000000"/>
                </a:solidFill>
              </a:rPr>
              <a:t>Person</a:t>
            </a:r>
          </a:p>
        </p:txBody>
      </p:sp>
      <p:sp>
        <p:nvSpPr>
          <p:cNvPr id="9223" name="Line 6"/>
          <p:cNvSpPr>
            <a:spLocks noChangeShapeType="1"/>
          </p:cNvSpPr>
          <p:nvPr/>
        </p:nvSpPr>
        <p:spPr bwMode="auto">
          <a:xfrm flipH="1">
            <a:off x="1649413" y="2808288"/>
            <a:ext cx="30162"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9224" name="Text Box 8"/>
          <p:cNvSpPr txBox="1">
            <a:spLocks noChangeArrowheads="1"/>
          </p:cNvSpPr>
          <p:nvPr/>
        </p:nvSpPr>
        <p:spPr bwMode="auto">
          <a:xfrm>
            <a:off x="1752600" y="4321175"/>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400" b="1" smtClean="0">
                <a:solidFill>
                  <a:srgbClr val="000000"/>
                </a:solidFill>
                <a:latin typeface="Arial" charset="0"/>
                <a:ea typeface="MS PGothic" pitchFamily="34" charset="-128"/>
              </a:rPr>
              <a:t>Derived Class</a:t>
            </a:r>
          </a:p>
        </p:txBody>
      </p:sp>
      <p:sp>
        <p:nvSpPr>
          <p:cNvPr id="9225" name="Text Box 12"/>
          <p:cNvSpPr txBox="1">
            <a:spLocks noChangeArrowheads="1"/>
          </p:cNvSpPr>
          <p:nvPr/>
        </p:nvSpPr>
        <p:spPr bwMode="auto">
          <a:xfrm>
            <a:off x="1905000" y="2754313"/>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400" b="1" smtClean="0">
                <a:solidFill>
                  <a:srgbClr val="000000"/>
                </a:solidFill>
                <a:latin typeface="Arial" charset="0"/>
                <a:ea typeface="MS PGothic" pitchFamily="34" charset="-128"/>
              </a:rPr>
              <a:t>Base Class</a:t>
            </a:r>
          </a:p>
        </p:txBody>
      </p:sp>
      <p:sp>
        <p:nvSpPr>
          <p:cNvPr id="9226" name="Text Box 14"/>
          <p:cNvSpPr txBox="1">
            <a:spLocks noChangeArrowheads="1"/>
          </p:cNvSpPr>
          <p:nvPr/>
        </p:nvSpPr>
        <p:spPr bwMode="auto">
          <a:xfrm>
            <a:off x="2160588" y="2982913"/>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000" smtClean="0">
                <a:solidFill>
                  <a:srgbClr val="000000"/>
                </a:solidFill>
                <a:latin typeface="Arial" charset="0"/>
                <a:ea typeface="MS PGothic" pitchFamily="34" charset="-128"/>
              </a:rPr>
              <a:t>or Super-Class</a:t>
            </a:r>
          </a:p>
        </p:txBody>
      </p:sp>
      <p:sp>
        <p:nvSpPr>
          <p:cNvPr id="9227" name="Text Box 14"/>
          <p:cNvSpPr txBox="1">
            <a:spLocks noChangeArrowheads="1"/>
          </p:cNvSpPr>
          <p:nvPr/>
        </p:nvSpPr>
        <p:spPr bwMode="auto">
          <a:xfrm>
            <a:off x="2019300" y="456565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000" smtClean="0">
                <a:solidFill>
                  <a:srgbClr val="000000"/>
                </a:solidFill>
                <a:latin typeface="Arial" charset="0"/>
                <a:ea typeface="MS PGothic" pitchFamily="34" charset="-128"/>
              </a:rPr>
              <a:t>or Sub-Class</a:t>
            </a:r>
          </a:p>
        </p:txBody>
      </p:sp>
      <p:sp>
        <p:nvSpPr>
          <p:cNvPr id="9228" name="Text Box 14"/>
          <p:cNvSpPr txBox="1">
            <a:spLocks noChangeArrowheads="1"/>
          </p:cNvSpPr>
          <p:nvPr/>
        </p:nvSpPr>
        <p:spPr bwMode="auto">
          <a:xfrm>
            <a:off x="1447800" y="1524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3200" dirty="0" smtClean="0">
                <a:solidFill>
                  <a:srgbClr val="000000"/>
                </a:solidFill>
                <a:latin typeface="Cambria" pitchFamily="18" charset="0"/>
                <a:ea typeface="MS PGothic" pitchFamily="34" charset="-128"/>
              </a:rPr>
              <a:t>Visual overviews of inheritance</a:t>
            </a:r>
          </a:p>
        </p:txBody>
      </p:sp>
      <p:sp>
        <p:nvSpPr>
          <p:cNvPr id="9229" name="Oval 18"/>
          <p:cNvSpPr>
            <a:spLocks noChangeArrowheads="1"/>
          </p:cNvSpPr>
          <p:nvPr/>
        </p:nvSpPr>
        <p:spPr bwMode="auto">
          <a:xfrm>
            <a:off x="4379913" y="1357313"/>
            <a:ext cx="3649662" cy="1752600"/>
          </a:xfrm>
          <a:prstGeom prst="ellipse">
            <a:avLst/>
          </a:prstGeom>
          <a:noFill/>
          <a:ln w="19050">
            <a:solidFill>
              <a:srgbClr val="0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endParaRPr lang="en-US" altLang="en-US" sz="1800" smtClean="0">
              <a:solidFill>
                <a:srgbClr val="000000"/>
              </a:solidFill>
              <a:latin typeface="Times" pitchFamily="1" charset="0"/>
            </a:endParaRPr>
          </a:p>
        </p:txBody>
      </p:sp>
      <p:sp>
        <p:nvSpPr>
          <p:cNvPr id="9230" name="Rectangle 21"/>
          <p:cNvSpPr>
            <a:spLocks noChangeArrowheads="1"/>
          </p:cNvSpPr>
          <p:nvPr/>
        </p:nvSpPr>
        <p:spPr bwMode="auto">
          <a:xfrm>
            <a:off x="6348413" y="1836738"/>
            <a:ext cx="111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1800" smtClean="0">
                <a:solidFill>
                  <a:srgbClr val="000000"/>
                </a:solidFill>
              </a:rPr>
              <a:t>Student</a:t>
            </a:r>
          </a:p>
        </p:txBody>
      </p:sp>
      <p:sp>
        <p:nvSpPr>
          <p:cNvPr id="9231" name="Oval 5"/>
          <p:cNvSpPr>
            <a:spLocks noChangeArrowheads="1"/>
          </p:cNvSpPr>
          <p:nvPr/>
        </p:nvSpPr>
        <p:spPr bwMode="auto">
          <a:xfrm>
            <a:off x="4608513" y="2043113"/>
            <a:ext cx="1744662" cy="776287"/>
          </a:xfrm>
          <a:prstGeom prst="ellipse">
            <a:avLst/>
          </a:prstGeom>
          <a:noFill/>
          <a:ln w="19050">
            <a:solidFill>
              <a:srgbClr val="0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1800" smtClean="0">
                <a:solidFill>
                  <a:srgbClr val="000000"/>
                </a:solidFill>
              </a:rPr>
              <a:t>Person</a:t>
            </a:r>
          </a:p>
        </p:txBody>
      </p:sp>
      <p:sp>
        <p:nvSpPr>
          <p:cNvPr id="9232" name="Text Box 12"/>
          <p:cNvSpPr txBox="1">
            <a:spLocks noChangeArrowheads="1"/>
          </p:cNvSpPr>
          <p:nvPr/>
        </p:nvSpPr>
        <p:spPr bwMode="auto">
          <a:xfrm>
            <a:off x="4914900" y="2062163"/>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400" b="1" smtClean="0">
                <a:solidFill>
                  <a:srgbClr val="0333FF"/>
                </a:solidFill>
                <a:latin typeface="Arial" charset="0"/>
                <a:ea typeface="MS PGothic" pitchFamily="34" charset="-128"/>
              </a:rPr>
              <a:t>Base Class</a:t>
            </a:r>
          </a:p>
        </p:txBody>
      </p:sp>
      <p:sp>
        <p:nvSpPr>
          <p:cNvPr id="9233" name="Text Box 14"/>
          <p:cNvSpPr txBox="1">
            <a:spLocks noChangeArrowheads="1"/>
          </p:cNvSpPr>
          <p:nvPr/>
        </p:nvSpPr>
        <p:spPr bwMode="auto">
          <a:xfrm>
            <a:off x="4979988" y="2538413"/>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000" smtClean="0">
                <a:solidFill>
                  <a:srgbClr val="0333FF"/>
                </a:solidFill>
                <a:latin typeface="Arial" charset="0"/>
                <a:ea typeface="MS PGothic" pitchFamily="34" charset="-128"/>
              </a:rPr>
              <a:t>or Super-Class</a:t>
            </a:r>
          </a:p>
        </p:txBody>
      </p:sp>
      <p:sp>
        <p:nvSpPr>
          <p:cNvPr id="9234" name="Text Box 12"/>
          <p:cNvSpPr txBox="1">
            <a:spLocks noChangeArrowheads="1"/>
          </p:cNvSpPr>
          <p:nvPr/>
        </p:nvSpPr>
        <p:spPr bwMode="auto">
          <a:xfrm>
            <a:off x="6208713" y="1671638"/>
            <a:ext cx="1450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400" b="1" smtClean="0">
                <a:solidFill>
                  <a:srgbClr val="0333FF"/>
                </a:solidFill>
                <a:latin typeface="Arial" charset="0"/>
                <a:ea typeface="MS PGothic" pitchFamily="34" charset="-128"/>
              </a:rPr>
              <a:t>Derived Class</a:t>
            </a:r>
          </a:p>
        </p:txBody>
      </p:sp>
      <p:sp>
        <p:nvSpPr>
          <p:cNvPr id="9235" name="Text Box 14"/>
          <p:cNvSpPr txBox="1">
            <a:spLocks noChangeArrowheads="1"/>
          </p:cNvSpPr>
          <p:nvPr/>
        </p:nvSpPr>
        <p:spPr bwMode="auto">
          <a:xfrm>
            <a:off x="6513513" y="221615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000" smtClean="0">
                <a:solidFill>
                  <a:srgbClr val="0333FF"/>
                </a:solidFill>
                <a:latin typeface="Arial" charset="0"/>
                <a:ea typeface="MS PGothic" pitchFamily="34" charset="-128"/>
              </a:rPr>
              <a:t>or Sub-Class</a:t>
            </a:r>
          </a:p>
        </p:txBody>
      </p:sp>
      <p:sp>
        <p:nvSpPr>
          <p:cNvPr id="9236" name="Oval 18"/>
          <p:cNvSpPr>
            <a:spLocks noChangeArrowheads="1"/>
          </p:cNvSpPr>
          <p:nvPr/>
        </p:nvSpPr>
        <p:spPr bwMode="auto">
          <a:xfrm>
            <a:off x="4371975" y="4205288"/>
            <a:ext cx="3648075" cy="1752600"/>
          </a:xfrm>
          <a:prstGeom prst="ellipse">
            <a:avLst/>
          </a:prstGeom>
          <a:noFill/>
          <a:ln w="190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endParaRPr lang="en-US" altLang="en-US" sz="1800" smtClean="0">
              <a:solidFill>
                <a:srgbClr val="000000"/>
              </a:solidFill>
              <a:latin typeface="Times" pitchFamily="1" charset="0"/>
            </a:endParaRPr>
          </a:p>
        </p:txBody>
      </p:sp>
      <p:sp>
        <p:nvSpPr>
          <p:cNvPr id="9237" name="Rectangle 21"/>
          <p:cNvSpPr>
            <a:spLocks noChangeArrowheads="1"/>
          </p:cNvSpPr>
          <p:nvPr/>
        </p:nvSpPr>
        <p:spPr bwMode="auto">
          <a:xfrm>
            <a:off x="6527800" y="4954588"/>
            <a:ext cx="814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1800" smtClean="0">
                <a:solidFill>
                  <a:srgbClr val="000000"/>
                </a:solidFill>
              </a:rPr>
              <a:t>Person</a:t>
            </a:r>
          </a:p>
        </p:txBody>
      </p:sp>
      <p:sp>
        <p:nvSpPr>
          <p:cNvPr id="9238" name="Oval 5"/>
          <p:cNvSpPr>
            <a:spLocks noChangeArrowheads="1"/>
          </p:cNvSpPr>
          <p:nvPr/>
        </p:nvSpPr>
        <p:spPr bwMode="auto">
          <a:xfrm>
            <a:off x="4600575" y="4891088"/>
            <a:ext cx="1744663" cy="776287"/>
          </a:xfrm>
          <a:prstGeom prst="ellipse">
            <a:avLst/>
          </a:prstGeom>
          <a:noFill/>
          <a:ln w="190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endParaRPr lang="en-US" altLang="en-US" sz="1800" smtClean="0">
              <a:solidFill>
                <a:srgbClr val="000000"/>
              </a:solidFill>
            </a:endParaRPr>
          </a:p>
        </p:txBody>
      </p:sp>
      <p:sp>
        <p:nvSpPr>
          <p:cNvPr id="9239" name="Text Box 12"/>
          <p:cNvSpPr txBox="1">
            <a:spLocks noChangeArrowheads="1"/>
          </p:cNvSpPr>
          <p:nvPr/>
        </p:nvSpPr>
        <p:spPr bwMode="auto">
          <a:xfrm>
            <a:off x="4665663" y="4956175"/>
            <a:ext cx="1595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400" b="1" smtClean="0">
                <a:solidFill>
                  <a:srgbClr val="C00000"/>
                </a:solidFill>
                <a:latin typeface="Arial" charset="0"/>
                <a:ea typeface="MS PGothic" pitchFamily="34" charset="-128"/>
              </a:rPr>
              <a:t>Derived Class</a:t>
            </a:r>
          </a:p>
        </p:txBody>
      </p:sp>
      <p:sp>
        <p:nvSpPr>
          <p:cNvPr id="9240" name="Text Box 14"/>
          <p:cNvSpPr txBox="1">
            <a:spLocks noChangeArrowheads="1"/>
          </p:cNvSpPr>
          <p:nvPr/>
        </p:nvSpPr>
        <p:spPr bwMode="auto">
          <a:xfrm>
            <a:off x="5040313" y="515620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000" smtClean="0">
                <a:solidFill>
                  <a:srgbClr val="C00000"/>
                </a:solidFill>
                <a:latin typeface="Arial" charset="0"/>
                <a:ea typeface="MS PGothic" pitchFamily="34" charset="-128"/>
              </a:rPr>
              <a:t>or Sub-Class</a:t>
            </a:r>
          </a:p>
        </p:txBody>
      </p:sp>
      <p:sp>
        <p:nvSpPr>
          <p:cNvPr id="9241" name="Text Box 12"/>
          <p:cNvSpPr txBox="1">
            <a:spLocks noChangeArrowheads="1"/>
          </p:cNvSpPr>
          <p:nvPr/>
        </p:nvSpPr>
        <p:spPr bwMode="auto">
          <a:xfrm>
            <a:off x="6200775" y="4519613"/>
            <a:ext cx="1450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400" b="1" smtClean="0">
                <a:solidFill>
                  <a:srgbClr val="C00000"/>
                </a:solidFill>
                <a:latin typeface="Arial" charset="0"/>
                <a:ea typeface="MS PGothic" pitchFamily="34" charset="-128"/>
              </a:rPr>
              <a:t>Base Class</a:t>
            </a:r>
          </a:p>
        </p:txBody>
      </p:sp>
      <p:sp>
        <p:nvSpPr>
          <p:cNvPr id="9242" name="Text Box 14"/>
          <p:cNvSpPr txBox="1">
            <a:spLocks noChangeArrowheads="1"/>
          </p:cNvSpPr>
          <p:nvPr/>
        </p:nvSpPr>
        <p:spPr bwMode="auto">
          <a:xfrm>
            <a:off x="6581775" y="4722813"/>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000" smtClean="0">
                <a:solidFill>
                  <a:srgbClr val="C00000"/>
                </a:solidFill>
                <a:latin typeface="Arial" charset="0"/>
                <a:ea typeface="MS PGothic" pitchFamily="34" charset="-128"/>
              </a:rPr>
              <a:t>or Super-Class</a:t>
            </a:r>
          </a:p>
        </p:txBody>
      </p:sp>
      <p:sp>
        <p:nvSpPr>
          <p:cNvPr id="9243" name="Rectangle 21"/>
          <p:cNvSpPr>
            <a:spLocks noChangeArrowheads="1"/>
          </p:cNvSpPr>
          <p:nvPr/>
        </p:nvSpPr>
        <p:spPr bwMode="auto">
          <a:xfrm>
            <a:off x="4992688" y="5297488"/>
            <a:ext cx="88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1800" smtClean="0">
                <a:solidFill>
                  <a:srgbClr val="000000"/>
                </a:solidFill>
              </a:rPr>
              <a:t>Student</a:t>
            </a:r>
          </a:p>
        </p:txBody>
      </p:sp>
      <p:sp>
        <p:nvSpPr>
          <p:cNvPr id="9244" name="Text Box 8"/>
          <p:cNvSpPr txBox="1">
            <a:spLocks noChangeArrowheads="1"/>
          </p:cNvSpPr>
          <p:nvPr/>
        </p:nvSpPr>
        <p:spPr bwMode="auto">
          <a:xfrm>
            <a:off x="1270000" y="5367338"/>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400" b="1" smtClean="0">
                <a:solidFill>
                  <a:srgbClr val="000000"/>
                </a:solidFill>
                <a:latin typeface="Arial" charset="0"/>
                <a:ea typeface="MS PGothic" pitchFamily="34" charset="-128"/>
              </a:rPr>
              <a:t>Our hierarchy</a:t>
            </a:r>
          </a:p>
        </p:txBody>
      </p:sp>
      <p:sp>
        <p:nvSpPr>
          <p:cNvPr id="9245" name="Text Box 8"/>
          <p:cNvSpPr txBox="1">
            <a:spLocks noChangeArrowheads="1"/>
          </p:cNvSpPr>
          <p:nvPr/>
        </p:nvSpPr>
        <p:spPr bwMode="auto">
          <a:xfrm>
            <a:off x="7277100" y="762000"/>
            <a:ext cx="1485900" cy="523875"/>
          </a:xfrm>
          <a:prstGeom prst="rect">
            <a:avLst/>
          </a:prstGeom>
          <a:solidFill>
            <a:schemeClr val="bg1"/>
          </a:solidFill>
          <a:ln w="9525">
            <a:solidFill>
              <a:srgbClr val="0333FF"/>
            </a:solidFill>
            <a:miter lim="800000"/>
            <a:headEnd/>
            <a:tailEnd/>
          </a:ln>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400" b="1" smtClean="0">
                <a:solidFill>
                  <a:srgbClr val="0333FF"/>
                </a:solidFill>
                <a:latin typeface="Arial" charset="0"/>
                <a:ea typeface="MS PGothic" pitchFamily="34" charset="-128"/>
              </a:rPr>
              <a:t>Capabilities (and memory)</a:t>
            </a:r>
          </a:p>
        </p:txBody>
      </p:sp>
      <p:sp>
        <p:nvSpPr>
          <p:cNvPr id="9246" name="Text Box 8"/>
          <p:cNvSpPr txBox="1">
            <a:spLocks noChangeArrowheads="1"/>
          </p:cNvSpPr>
          <p:nvPr/>
        </p:nvSpPr>
        <p:spPr bwMode="auto">
          <a:xfrm>
            <a:off x="7791450" y="4057650"/>
            <a:ext cx="1028700" cy="307975"/>
          </a:xfrm>
          <a:prstGeom prst="rect">
            <a:avLst/>
          </a:prstGeom>
          <a:solidFill>
            <a:schemeClr val="bg1"/>
          </a:solidFill>
          <a:ln w="9525">
            <a:solidFill>
              <a:srgbClr val="C00000"/>
            </a:solidFill>
            <a:miter lim="800000"/>
            <a:headEnd/>
            <a:tailEnd/>
          </a:ln>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400" b="1" smtClean="0">
                <a:solidFill>
                  <a:srgbClr val="C00000"/>
                </a:solidFill>
                <a:latin typeface="Arial" charset="0"/>
                <a:ea typeface="MS PGothic" pitchFamily="34" charset="-128"/>
              </a:rPr>
              <a:t>Identity</a:t>
            </a:r>
          </a:p>
        </p:txBody>
      </p:sp>
      <p:sp>
        <p:nvSpPr>
          <p:cNvPr id="9247" name="Rectangle 62"/>
          <p:cNvSpPr>
            <a:spLocks noChangeArrowheads="1"/>
          </p:cNvSpPr>
          <p:nvPr/>
        </p:nvSpPr>
        <p:spPr bwMode="auto">
          <a:xfrm>
            <a:off x="4479925" y="6270625"/>
            <a:ext cx="35210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smtClean="0">
                <a:solidFill>
                  <a:srgbClr val="C00000"/>
                </a:solidFill>
                <a:latin typeface="Cambria" pitchFamily="18" charset="0"/>
              </a:rPr>
              <a:t>"Only some Persons are Students"</a:t>
            </a:r>
            <a:endParaRPr lang="en-US" altLang="en-US" sz="1800" smtClean="0">
              <a:solidFill>
                <a:srgbClr val="000000"/>
              </a:solidFill>
              <a:latin typeface="Cambria" pitchFamily="18" charset="0"/>
            </a:endParaRPr>
          </a:p>
        </p:txBody>
      </p:sp>
      <p:sp>
        <p:nvSpPr>
          <p:cNvPr id="9248" name="Rectangle 63"/>
          <p:cNvSpPr>
            <a:spLocks noChangeArrowheads="1"/>
          </p:cNvSpPr>
          <p:nvPr/>
        </p:nvSpPr>
        <p:spPr bwMode="auto">
          <a:xfrm>
            <a:off x="4502150" y="3221038"/>
            <a:ext cx="34480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1800" smtClean="0">
                <a:solidFill>
                  <a:srgbClr val="0333FF"/>
                </a:solidFill>
                <a:latin typeface="Cambria" pitchFamily="18" charset="0"/>
              </a:rPr>
              <a:t>A Student is-a Person - </a:t>
            </a:r>
            <a:r>
              <a:rPr lang="en-US" altLang="en-US" sz="1800" i="1" smtClean="0">
                <a:solidFill>
                  <a:srgbClr val="0333FF"/>
                </a:solidFill>
                <a:latin typeface="Cambria" pitchFamily="18" charset="0"/>
              </a:rPr>
              <a:t>and more!</a:t>
            </a:r>
          </a:p>
        </p:txBody>
      </p:sp>
    </p:spTree>
    <p:extLst>
      <p:ext uri="{BB962C8B-B14F-4D97-AF65-F5344CB8AC3E}">
        <p14:creationId xmlns:p14="http://schemas.microsoft.com/office/powerpoint/2010/main" val="39522417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6"/>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Student</a:t>
            </a:r>
          </a:p>
        </p:txBody>
      </p:sp>
      <p:sp>
        <p:nvSpPr>
          <p:cNvPr id="14339" name="Oval 7"/>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Mudder</a:t>
            </a:r>
          </a:p>
        </p:txBody>
      </p:sp>
      <p:sp>
        <p:nvSpPr>
          <p:cNvPr id="14340" name="Oval 8"/>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Person</a:t>
            </a:r>
          </a:p>
        </p:txBody>
      </p:sp>
      <p:sp>
        <p:nvSpPr>
          <p:cNvPr id="14341" name="Line 9"/>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2" name="Line 10"/>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3" name="Oval 11"/>
          <p:cNvSpPr>
            <a:spLocks noChangeArrowheads="1"/>
          </p:cNvSpPr>
          <p:nvPr/>
        </p:nvSpPr>
        <p:spPr bwMode="auto">
          <a:xfrm>
            <a:off x="3124200" y="26670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ea typeface="MS PGothic" pitchFamily="34" charset="-128"/>
              </a:rPr>
              <a:t>Circus Performer</a:t>
            </a:r>
          </a:p>
        </p:txBody>
      </p:sp>
      <p:sp>
        <p:nvSpPr>
          <p:cNvPr id="14344" name="Line 12"/>
          <p:cNvSpPr>
            <a:spLocks noChangeShapeType="1"/>
          </p:cNvSpPr>
          <p:nvPr/>
        </p:nvSpPr>
        <p:spPr bwMode="auto">
          <a:xfrm>
            <a:off x="2259013" y="2324100"/>
            <a:ext cx="931862" cy="546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5" name="Oval 13"/>
          <p:cNvSpPr>
            <a:spLocks noChangeArrowheads="1"/>
          </p:cNvSpPr>
          <p:nvPr/>
        </p:nvSpPr>
        <p:spPr bwMode="auto">
          <a:xfrm>
            <a:off x="5334000" y="24384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ea typeface="MS PGothic" pitchFamily="34" charset="-128"/>
              </a:rPr>
              <a:t>Teacher</a:t>
            </a:r>
          </a:p>
        </p:txBody>
      </p:sp>
      <p:sp>
        <p:nvSpPr>
          <p:cNvPr id="14346" name="Line 14"/>
          <p:cNvSpPr>
            <a:spLocks noChangeShapeType="1"/>
          </p:cNvSpPr>
          <p:nvPr/>
        </p:nvSpPr>
        <p:spPr bwMode="auto">
          <a:xfrm>
            <a:off x="2309813" y="2182813"/>
            <a:ext cx="3194050" cy="3762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7" name="Line 15"/>
          <p:cNvSpPr>
            <a:spLocks noChangeShapeType="1"/>
          </p:cNvSpPr>
          <p:nvPr/>
        </p:nvSpPr>
        <p:spPr bwMode="auto">
          <a:xfrm>
            <a:off x="2279650" y="38004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8" name="Oval 16"/>
          <p:cNvSpPr>
            <a:spLocks noChangeArrowheads="1"/>
          </p:cNvSpPr>
          <p:nvPr/>
        </p:nvSpPr>
        <p:spPr bwMode="auto">
          <a:xfrm>
            <a:off x="3505200" y="40386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ea typeface="MS PGothic" pitchFamily="34" charset="-128"/>
              </a:rPr>
              <a:t>Pomonan?</a:t>
            </a:r>
          </a:p>
        </p:txBody>
      </p:sp>
      <p:sp>
        <p:nvSpPr>
          <p:cNvPr id="14349" name="Line 17"/>
          <p:cNvSpPr>
            <a:spLocks noChangeShapeType="1"/>
          </p:cNvSpPr>
          <p:nvPr/>
        </p:nvSpPr>
        <p:spPr bwMode="auto">
          <a:xfrm>
            <a:off x="2216150" y="54006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50" name="Oval 18"/>
          <p:cNvSpPr>
            <a:spLocks noChangeArrowheads="1"/>
          </p:cNvSpPr>
          <p:nvPr/>
        </p:nvSpPr>
        <p:spPr bwMode="auto">
          <a:xfrm>
            <a:off x="3441700" y="56388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Westie</a:t>
            </a:r>
          </a:p>
        </p:txBody>
      </p:sp>
      <p:sp>
        <p:nvSpPr>
          <p:cNvPr id="14351" name="Line 19"/>
          <p:cNvSpPr>
            <a:spLocks noChangeShapeType="1"/>
          </p:cNvSpPr>
          <p:nvPr/>
        </p:nvSpPr>
        <p:spPr bwMode="auto">
          <a:xfrm>
            <a:off x="2278063" y="3706813"/>
            <a:ext cx="4164012" cy="4238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52" name="Oval 20"/>
          <p:cNvSpPr>
            <a:spLocks noChangeArrowheads="1"/>
          </p:cNvSpPr>
          <p:nvPr/>
        </p:nvSpPr>
        <p:spPr bwMode="auto">
          <a:xfrm>
            <a:off x="6397625" y="3905250"/>
            <a:ext cx="1755775" cy="89535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dirty="0" err="1" smtClean="0">
                <a:solidFill>
                  <a:srgbClr val="000000"/>
                </a:solidFill>
                <a:ea typeface="MS PGothic" pitchFamily="34" charset="-128"/>
              </a:rPr>
              <a:t>Pitzer</a:t>
            </a:r>
            <a:r>
              <a:rPr lang="en-US" altLang="en-US" dirty="0" smtClean="0">
                <a:solidFill>
                  <a:srgbClr val="000000"/>
                </a:solidFill>
                <a:ea typeface="MS PGothic" pitchFamily="34" charset="-128"/>
              </a:rPr>
              <a:t>?</a:t>
            </a:r>
          </a:p>
          <a:p>
            <a:pPr>
              <a:spcBef>
                <a:spcPct val="0"/>
              </a:spcBef>
            </a:pPr>
            <a:r>
              <a:rPr lang="en-US" altLang="en-US" dirty="0" err="1" smtClean="0">
                <a:solidFill>
                  <a:srgbClr val="000000"/>
                </a:solidFill>
                <a:ea typeface="MS PGothic" pitchFamily="34" charset="-128"/>
              </a:rPr>
              <a:t>Pitzerer</a:t>
            </a:r>
            <a:r>
              <a:rPr lang="en-US" altLang="en-US" dirty="0" smtClean="0">
                <a:solidFill>
                  <a:srgbClr val="000000"/>
                </a:solidFill>
                <a:ea typeface="MS PGothic" pitchFamily="34" charset="-128"/>
              </a:rPr>
              <a:t>?</a:t>
            </a:r>
          </a:p>
          <a:p>
            <a:pPr>
              <a:spcBef>
                <a:spcPct val="0"/>
              </a:spcBef>
            </a:pPr>
            <a:r>
              <a:rPr lang="en-US" altLang="en-US" dirty="0" err="1" smtClean="0">
                <a:solidFill>
                  <a:srgbClr val="000000"/>
                </a:solidFill>
                <a:ea typeface="MS PGothic" pitchFamily="34" charset="-128"/>
              </a:rPr>
              <a:t>Pitzerier</a:t>
            </a:r>
            <a:r>
              <a:rPr lang="en-US" altLang="en-US" dirty="0" smtClean="0">
                <a:solidFill>
                  <a:srgbClr val="000000"/>
                </a:solidFill>
                <a:ea typeface="MS PGothic" pitchFamily="34" charset="-128"/>
              </a:rPr>
              <a:t>?</a:t>
            </a:r>
          </a:p>
        </p:txBody>
      </p:sp>
      <p:sp>
        <p:nvSpPr>
          <p:cNvPr id="14353" name="Text Box 21"/>
          <p:cNvSpPr txBox="1">
            <a:spLocks noChangeArrowheads="1"/>
          </p:cNvSpPr>
          <p:nvPr/>
        </p:nvSpPr>
        <p:spPr bwMode="auto">
          <a:xfrm>
            <a:off x="3733800" y="258763"/>
            <a:ext cx="5014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600" smtClean="0">
                <a:solidFill>
                  <a:srgbClr val="000000"/>
                </a:solidFill>
                <a:latin typeface="Cambria" pitchFamily="18" charset="0"/>
                <a:ea typeface="MS PGothic" pitchFamily="34" charset="-128"/>
              </a:rPr>
              <a:t>An inheritance tree</a:t>
            </a:r>
          </a:p>
        </p:txBody>
      </p:sp>
      <p:sp>
        <p:nvSpPr>
          <p:cNvPr id="14354" name="Text Box 22"/>
          <p:cNvSpPr txBox="1">
            <a:spLocks noChangeArrowheads="1"/>
          </p:cNvSpPr>
          <p:nvPr/>
        </p:nvSpPr>
        <p:spPr bwMode="auto">
          <a:xfrm>
            <a:off x="6019800" y="61722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mtClean="0">
                <a:solidFill>
                  <a:srgbClr val="009200"/>
                </a:solidFill>
                <a:ea typeface="MS PGothic" pitchFamily="34" charset="-128"/>
              </a:rPr>
              <a:t>a Westie </a:t>
            </a:r>
            <a:r>
              <a:rPr lang="en-US" altLang="en-US" i="1" smtClean="0">
                <a:solidFill>
                  <a:srgbClr val="009200"/>
                </a:solidFill>
                <a:ea typeface="MS PGothic" pitchFamily="34" charset="-128"/>
              </a:rPr>
              <a:t>is a </a:t>
            </a:r>
            <a:r>
              <a:rPr lang="en-US" altLang="en-US" smtClean="0">
                <a:solidFill>
                  <a:srgbClr val="009200"/>
                </a:solidFill>
                <a:ea typeface="MS PGothic" pitchFamily="34" charset="-128"/>
              </a:rPr>
              <a:t>Person…</a:t>
            </a:r>
          </a:p>
        </p:txBody>
      </p:sp>
      <p:sp>
        <p:nvSpPr>
          <p:cNvPr id="14355" name="Text Box 23"/>
          <p:cNvSpPr txBox="1">
            <a:spLocks noChangeArrowheads="1"/>
          </p:cNvSpPr>
          <p:nvPr/>
        </p:nvSpPr>
        <p:spPr bwMode="auto">
          <a:xfrm>
            <a:off x="6019800" y="644525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mtClean="0">
                <a:solidFill>
                  <a:srgbClr val="009200"/>
                </a:solidFill>
                <a:ea typeface="MS PGothic" pitchFamily="34" charset="-128"/>
              </a:rPr>
              <a:t>"everything" </a:t>
            </a:r>
            <a:r>
              <a:rPr lang="en-US" altLang="en-US" i="1" smtClean="0">
                <a:solidFill>
                  <a:srgbClr val="009200"/>
                </a:solidFill>
                <a:ea typeface="MS PGothic" pitchFamily="34" charset="-128"/>
              </a:rPr>
              <a:t>is an </a:t>
            </a:r>
            <a:r>
              <a:rPr lang="en-US" altLang="en-US" smtClean="0">
                <a:solidFill>
                  <a:srgbClr val="009200"/>
                </a:solidFill>
                <a:ea typeface="MS PGothic" pitchFamily="34" charset="-128"/>
              </a:rPr>
              <a:t>Object…</a:t>
            </a:r>
          </a:p>
        </p:txBody>
      </p:sp>
      <p:sp>
        <p:nvSpPr>
          <p:cNvPr id="14356" name="Text Box 26"/>
          <p:cNvSpPr txBox="1">
            <a:spLocks noChangeArrowheads="1"/>
          </p:cNvSpPr>
          <p:nvPr/>
        </p:nvSpPr>
        <p:spPr bwMode="auto">
          <a:xfrm>
            <a:off x="7162800" y="5334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z="1200" smtClean="0">
                <a:solidFill>
                  <a:srgbClr val="009200"/>
                </a:solidFill>
                <a:latin typeface="Arial" pitchFamily="34" charset="0"/>
                <a:ea typeface="MS PGothic" pitchFamily="34" charset="-128"/>
              </a:rPr>
              <a:t>Things to keep in mind!</a:t>
            </a:r>
          </a:p>
        </p:txBody>
      </p:sp>
      <p:grpSp>
        <p:nvGrpSpPr>
          <p:cNvPr id="14357" name="Group 27"/>
          <p:cNvGrpSpPr>
            <a:grpSpLocks/>
          </p:cNvGrpSpPr>
          <p:nvPr>
            <p:custDataLst>
              <p:tags r:id="rId1"/>
            </p:custDataLst>
          </p:nvPr>
        </p:nvGrpSpPr>
        <p:grpSpPr bwMode="auto">
          <a:xfrm>
            <a:off x="8382000" y="5486400"/>
            <a:ext cx="457200" cy="533400"/>
            <a:chOff x="2928" y="1051"/>
            <a:chExt cx="840" cy="957"/>
          </a:xfrm>
        </p:grpSpPr>
        <p:sp>
          <p:nvSpPr>
            <p:cNvPr id="14361" name="Freeform 28"/>
            <p:cNvSpPr>
              <a:spLocks/>
            </p:cNvSpPr>
            <p:nvPr>
              <p:custDataLst>
                <p:tags r:id="rId2"/>
              </p:custDataLst>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latin typeface="Times New Roman" pitchFamily="18" charset="0"/>
              </a:endParaRPr>
            </a:p>
          </p:txBody>
        </p:sp>
        <p:sp>
          <p:nvSpPr>
            <p:cNvPr id="14362" name="Oval 2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3" name="Oval 3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4" name="Oval 3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5" name="Oval 3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6" name="Oval 3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7" name="Oval 3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8" name="Oval 3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9" name="AutoShape 3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70" name="Freeform 3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4371" name="Freeform 3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4372" name="Freeform 3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sp>
          <p:nvSpPr>
            <p:cNvPr id="14373" name="Freeform 4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grpSp>
      <p:sp>
        <p:nvSpPr>
          <p:cNvPr id="14358" name="Rectangle 45"/>
          <p:cNvSpPr>
            <a:spLocks noChangeArrowheads="1"/>
          </p:cNvSpPr>
          <p:nvPr/>
        </p:nvSpPr>
        <p:spPr bwMode="auto">
          <a:xfrm>
            <a:off x="4002088" y="4489450"/>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spcBef>
                <a:spcPct val="0"/>
              </a:spcBef>
            </a:pPr>
            <a:r>
              <a:rPr lang="en-US" altLang="en-US" sz="1000" smtClean="0">
                <a:solidFill>
                  <a:srgbClr val="000000"/>
                </a:solidFill>
                <a:ea typeface="MS PGothic" pitchFamily="34" charset="-128"/>
              </a:rPr>
              <a:t>Pomonian?</a:t>
            </a:r>
          </a:p>
        </p:txBody>
      </p:sp>
      <p:sp>
        <p:nvSpPr>
          <p:cNvPr id="14359" name="Oval 46"/>
          <p:cNvSpPr>
            <a:spLocks noChangeArrowheads="1"/>
          </p:cNvSpPr>
          <p:nvPr/>
        </p:nvSpPr>
        <p:spPr bwMode="auto">
          <a:xfrm>
            <a:off x="588963" y="273050"/>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Object</a:t>
            </a:r>
          </a:p>
        </p:txBody>
      </p:sp>
      <p:sp>
        <p:nvSpPr>
          <p:cNvPr id="14360" name="Line 47"/>
          <p:cNvSpPr>
            <a:spLocks noChangeShapeType="1"/>
          </p:cNvSpPr>
          <p:nvPr/>
        </p:nvSpPr>
        <p:spPr bwMode="auto">
          <a:xfrm flipH="1">
            <a:off x="1444625" y="1060450"/>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Tree>
    <p:extLst>
      <p:ext uri="{BB962C8B-B14F-4D97-AF65-F5344CB8AC3E}">
        <p14:creationId xmlns:p14="http://schemas.microsoft.com/office/powerpoint/2010/main" val="22429397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5"/>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Student</a:t>
            </a:r>
          </a:p>
        </p:txBody>
      </p:sp>
      <p:sp>
        <p:nvSpPr>
          <p:cNvPr id="15363" name="Oval 6"/>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Mudder</a:t>
            </a:r>
          </a:p>
        </p:txBody>
      </p:sp>
      <p:sp>
        <p:nvSpPr>
          <p:cNvPr id="15364" name="Oval 7"/>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Person</a:t>
            </a:r>
          </a:p>
        </p:txBody>
      </p:sp>
      <p:sp>
        <p:nvSpPr>
          <p:cNvPr id="15365" name="Line 8"/>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66" name="Line 9"/>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67" name="Oval 10"/>
          <p:cNvSpPr>
            <a:spLocks noChangeArrowheads="1"/>
          </p:cNvSpPr>
          <p:nvPr/>
        </p:nvSpPr>
        <p:spPr bwMode="auto">
          <a:xfrm>
            <a:off x="3124200" y="26670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ea typeface="MS PGothic" pitchFamily="34" charset="-128"/>
              </a:rPr>
              <a:t>Circus Performer</a:t>
            </a:r>
          </a:p>
        </p:txBody>
      </p:sp>
      <p:sp>
        <p:nvSpPr>
          <p:cNvPr id="15368" name="Line 11"/>
          <p:cNvSpPr>
            <a:spLocks noChangeShapeType="1"/>
          </p:cNvSpPr>
          <p:nvPr/>
        </p:nvSpPr>
        <p:spPr bwMode="auto">
          <a:xfrm>
            <a:off x="2259013" y="2324100"/>
            <a:ext cx="931862" cy="546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69" name="Oval 12"/>
          <p:cNvSpPr>
            <a:spLocks noChangeArrowheads="1"/>
          </p:cNvSpPr>
          <p:nvPr/>
        </p:nvSpPr>
        <p:spPr bwMode="auto">
          <a:xfrm>
            <a:off x="5334000" y="24384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ea typeface="MS PGothic" pitchFamily="34" charset="-128"/>
              </a:rPr>
              <a:t>Teacher</a:t>
            </a:r>
          </a:p>
        </p:txBody>
      </p:sp>
      <p:sp>
        <p:nvSpPr>
          <p:cNvPr id="15370" name="Line 13"/>
          <p:cNvSpPr>
            <a:spLocks noChangeShapeType="1"/>
          </p:cNvSpPr>
          <p:nvPr/>
        </p:nvSpPr>
        <p:spPr bwMode="auto">
          <a:xfrm>
            <a:off x="2309813" y="2182813"/>
            <a:ext cx="3194050" cy="3762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71" name="Line 14"/>
          <p:cNvSpPr>
            <a:spLocks noChangeShapeType="1"/>
          </p:cNvSpPr>
          <p:nvPr/>
        </p:nvSpPr>
        <p:spPr bwMode="auto">
          <a:xfrm>
            <a:off x="2279650" y="38004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72" name="Oval 15"/>
          <p:cNvSpPr>
            <a:spLocks noChangeArrowheads="1"/>
          </p:cNvSpPr>
          <p:nvPr/>
        </p:nvSpPr>
        <p:spPr bwMode="auto">
          <a:xfrm>
            <a:off x="3505200" y="40386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ea typeface="MS PGothic" pitchFamily="34" charset="-128"/>
              </a:rPr>
              <a:t>Pomonan?</a:t>
            </a:r>
          </a:p>
        </p:txBody>
      </p:sp>
      <p:sp>
        <p:nvSpPr>
          <p:cNvPr id="15373" name="Line 16"/>
          <p:cNvSpPr>
            <a:spLocks noChangeShapeType="1"/>
          </p:cNvSpPr>
          <p:nvPr/>
        </p:nvSpPr>
        <p:spPr bwMode="auto">
          <a:xfrm>
            <a:off x="2216150" y="54006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74" name="Oval 17"/>
          <p:cNvSpPr>
            <a:spLocks noChangeArrowheads="1"/>
          </p:cNvSpPr>
          <p:nvPr/>
        </p:nvSpPr>
        <p:spPr bwMode="auto">
          <a:xfrm>
            <a:off x="3441700" y="56388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Westie</a:t>
            </a:r>
          </a:p>
        </p:txBody>
      </p:sp>
      <p:sp>
        <p:nvSpPr>
          <p:cNvPr id="15375" name="Line 18"/>
          <p:cNvSpPr>
            <a:spLocks noChangeShapeType="1"/>
          </p:cNvSpPr>
          <p:nvPr/>
        </p:nvSpPr>
        <p:spPr bwMode="auto">
          <a:xfrm>
            <a:off x="2278063" y="3706813"/>
            <a:ext cx="4164012" cy="4238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76" name="Oval 19"/>
          <p:cNvSpPr>
            <a:spLocks noChangeArrowheads="1"/>
          </p:cNvSpPr>
          <p:nvPr/>
        </p:nvSpPr>
        <p:spPr bwMode="auto">
          <a:xfrm>
            <a:off x="6397625" y="390525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200" smtClean="0">
                <a:solidFill>
                  <a:srgbClr val="000000"/>
                </a:solidFill>
                <a:ea typeface="MS PGothic" pitchFamily="34" charset="-128"/>
              </a:rPr>
              <a:t>Pasadena Institute of </a:t>
            </a:r>
          </a:p>
          <a:p>
            <a:pPr>
              <a:spcBef>
                <a:spcPct val="0"/>
              </a:spcBef>
            </a:pPr>
            <a:r>
              <a:rPr lang="en-US" altLang="en-US" sz="1200" smtClean="0">
                <a:solidFill>
                  <a:srgbClr val="000000"/>
                </a:solidFill>
                <a:ea typeface="MS PGothic" pitchFamily="34" charset="-128"/>
              </a:rPr>
              <a:t>Technology Student</a:t>
            </a:r>
          </a:p>
        </p:txBody>
      </p:sp>
      <p:sp>
        <p:nvSpPr>
          <p:cNvPr id="15377" name="Text Box 21"/>
          <p:cNvSpPr txBox="1">
            <a:spLocks noChangeArrowheads="1"/>
          </p:cNvSpPr>
          <p:nvPr/>
        </p:nvSpPr>
        <p:spPr bwMode="auto">
          <a:xfrm>
            <a:off x="6019800" y="61722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mtClean="0">
                <a:solidFill>
                  <a:srgbClr val="009200"/>
                </a:solidFill>
                <a:ea typeface="MS PGothic" pitchFamily="34" charset="-128"/>
              </a:rPr>
              <a:t>a Westie </a:t>
            </a:r>
            <a:r>
              <a:rPr lang="en-US" altLang="en-US" i="1" smtClean="0">
                <a:solidFill>
                  <a:srgbClr val="009200"/>
                </a:solidFill>
                <a:ea typeface="MS PGothic" pitchFamily="34" charset="-128"/>
              </a:rPr>
              <a:t>is a </a:t>
            </a:r>
            <a:r>
              <a:rPr lang="en-US" altLang="en-US" smtClean="0">
                <a:solidFill>
                  <a:srgbClr val="009200"/>
                </a:solidFill>
                <a:ea typeface="MS PGothic" pitchFamily="34" charset="-128"/>
              </a:rPr>
              <a:t>Person…</a:t>
            </a:r>
          </a:p>
        </p:txBody>
      </p:sp>
      <p:sp>
        <p:nvSpPr>
          <p:cNvPr id="15378" name="Text Box 22"/>
          <p:cNvSpPr txBox="1">
            <a:spLocks noChangeArrowheads="1"/>
          </p:cNvSpPr>
          <p:nvPr/>
        </p:nvSpPr>
        <p:spPr bwMode="auto">
          <a:xfrm>
            <a:off x="6019800" y="644525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mtClean="0">
                <a:solidFill>
                  <a:srgbClr val="009200"/>
                </a:solidFill>
                <a:ea typeface="MS PGothic" pitchFamily="34" charset="-128"/>
              </a:rPr>
              <a:t>"everything" </a:t>
            </a:r>
            <a:r>
              <a:rPr lang="en-US" altLang="en-US" i="1" smtClean="0">
                <a:solidFill>
                  <a:srgbClr val="009200"/>
                </a:solidFill>
                <a:ea typeface="MS PGothic" pitchFamily="34" charset="-128"/>
              </a:rPr>
              <a:t>is an </a:t>
            </a:r>
            <a:r>
              <a:rPr lang="en-US" altLang="en-US" smtClean="0">
                <a:solidFill>
                  <a:srgbClr val="009200"/>
                </a:solidFill>
                <a:ea typeface="MS PGothic" pitchFamily="34" charset="-128"/>
              </a:rPr>
              <a:t>Object…</a:t>
            </a:r>
          </a:p>
        </p:txBody>
      </p:sp>
      <p:sp>
        <p:nvSpPr>
          <p:cNvPr id="15379" name="Text Box 23"/>
          <p:cNvSpPr txBox="1">
            <a:spLocks noChangeArrowheads="1"/>
          </p:cNvSpPr>
          <p:nvPr/>
        </p:nvSpPr>
        <p:spPr bwMode="auto">
          <a:xfrm>
            <a:off x="7162800" y="5334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z="1200" smtClean="0">
                <a:solidFill>
                  <a:srgbClr val="009200"/>
                </a:solidFill>
                <a:latin typeface="Arial" pitchFamily="34" charset="0"/>
                <a:ea typeface="MS PGothic" pitchFamily="34" charset="-128"/>
              </a:rPr>
              <a:t>Things to keep in mind!</a:t>
            </a:r>
          </a:p>
        </p:txBody>
      </p:sp>
      <p:sp>
        <p:nvSpPr>
          <p:cNvPr id="15380" name="Rectangle 38"/>
          <p:cNvSpPr>
            <a:spLocks noChangeArrowheads="1"/>
          </p:cNvSpPr>
          <p:nvPr/>
        </p:nvSpPr>
        <p:spPr bwMode="auto">
          <a:xfrm>
            <a:off x="4002088" y="4489450"/>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spcBef>
                <a:spcPct val="0"/>
              </a:spcBef>
            </a:pPr>
            <a:r>
              <a:rPr lang="en-US" altLang="en-US" sz="1000" smtClean="0">
                <a:solidFill>
                  <a:srgbClr val="000000"/>
                </a:solidFill>
                <a:ea typeface="MS PGothic" pitchFamily="34" charset="-128"/>
              </a:rPr>
              <a:t>Pomonian?</a:t>
            </a:r>
          </a:p>
        </p:txBody>
      </p:sp>
      <p:sp>
        <p:nvSpPr>
          <p:cNvPr id="15381" name="Oval 39"/>
          <p:cNvSpPr>
            <a:spLocks noChangeArrowheads="1"/>
          </p:cNvSpPr>
          <p:nvPr/>
        </p:nvSpPr>
        <p:spPr bwMode="auto">
          <a:xfrm>
            <a:off x="588963" y="273050"/>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Object</a:t>
            </a:r>
          </a:p>
        </p:txBody>
      </p:sp>
      <p:sp>
        <p:nvSpPr>
          <p:cNvPr id="15382" name="Line 40"/>
          <p:cNvSpPr>
            <a:spLocks noChangeShapeType="1"/>
          </p:cNvSpPr>
          <p:nvPr/>
        </p:nvSpPr>
        <p:spPr bwMode="auto">
          <a:xfrm flipH="1">
            <a:off x="1444625" y="1060450"/>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pic>
        <p:nvPicPr>
          <p:cNvPr id="15383" name="Picture 41" descr="Picture 2"/>
          <p:cNvPicPr>
            <a:picLocks noChangeAspect="1" noChangeArrowheads="1"/>
          </p:cNvPicPr>
          <p:nvPr/>
        </p:nvPicPr>
        <p:blipFill>
          <a:blip r:embed="rId17">
            <a:extLst>
              <a:ext uri="{28A0092B-C50C-407E-A947-70E740481C1C}">
                <a14:useLocalDpi xmlns:a14="http://schemas.microsoft.com/office/drawing/2010/main" val="0"/>
              </a:ext>
            </a:extLst>
          </a:blip>
          <a:srcRect t="3334"/>
          <a:stretch>
            <a:fillRect/>
          </a:stretch>
        </p:blipFill>
        <p:spPr bwMode="auto">
          <a:xfrm>
            <a:off x="278871" y="2737733"/>
            <a:ext cx="259873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42" descr="Picture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90825" y="3719513"/>
            <a:ext cx="6199188" cy="1141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85" name="Rounded Rectangle 1"/>
          <p:cNvSpPr>
            <a:spLocks noChangeArrowheads="1"/>
          </p:cNvSpPr>
          <p:nvPr/>
        </p:nvSpPr>
        <p:spPr bwMode="auto">
          <a:xfrm>
            <a:off x="3962400" y="4000500"/>
            <a:ext cx="3657600" cy="292100"/>
          </a:xfrm>
          <a:prstGeom prst="roundRect">
            <a:avLst>
              <a:gd name="adj" fmla="val 16667"/>
            </a:avLst>
          </a:prstGeom>
          <a:noFill/>
          <a:ln w="28575">
            <a:solidFill>
              <a:srgbClr val="8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grpSp>
        <p:nvGrpSpPr>
          <p:cNvPr id="15386" name="Group 34"/>
          <p:cNvGrpSpPr>
            <a:grpSpLocks/>
          </p:cNvGrpSpPr>
          <p:nvPr>
            <p:custDataLst>
              <p:tags r:id="rId1"/>
            </p:custDataLst>
          </p:nvPr>
        </p:nvGrpSpPr>
        <p:grpSpPr bwMode="auto">
          <a:xfrm>
            <a:off x="8382000" y="5486400"/>
            <a:ext cx="457200" cy="533400"/>
            <a:chOff x="2928" y="1051"/>
            <a:chExt cx="840" cy="957"/>
          </a:xfrm>
        </p:grpSpPr>
        <p:sp>
          <p:nvSpPr>
            <p:cNvPr id="15388" name="Freeform 35"/>
            <p:cNvSpPr>
              <a:spLocks/>
            </p:cNvSpPr>
            <p:nvPr>
              <p:custDataLst>
                <p:tags r:id="rId2"/>
              </p:custDataLst>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latin typeface="Times New Roman" pitchFamily="18" charset="0"/>
              </a:endParaRPr>
            </a:p>
          </p:txBody>
        </p:sp>
        <p:sp>
          <p:nvSpPr>
            <p:cNvPr id="15389" name="Oval 3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0" name="Oval 3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1" name="Oval 3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2" name="Oval 3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3" name="Oval 4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4" name="Oval 4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5" name="Oval 4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6" name="AutoShape 4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7" name="Freeform 4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5398" name="Freeform 4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5399" name="Freeform 4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sp>
          <p:nvSpPr>
            <p:cNvPr id="15400" name="Freeform 4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grpSp>
      <p:sp>
        <p:nvSpPr>
          <p:cNvPr id="15387" name="Text Box 21"/>
          <p:cNvSpPr txBox="1">
            <a:spLocks noChangeArrowheads="1"/>
          </p:cNvSpPr>
          <p:nvPr/>
        </p:nvSpPr>
        <p:spPr bwMode="auto">
          <a:xfrm>
            <a:off x="3733800" y="258763"/>
            <a:ext cx="5014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600" smtClean="0">
                <a:solidFill>
                  <a:srgbClr val="000000"/>
                </a:solidFill>
                <a:latin typeface="Cambria" pitchFamily="18" charset="0"/>
                <a:ea typeface="MS PGothic" pitchFamily="34" charset="-128"/>
              </a:rPr>
              <a:t>An inheritance tree</a:t>
            </a:r>
          </a:p>
        </p:txBody>
      </p:sp>
    </p:spTree>
    <p:extLst>
      <p:ext uri="{BB962C8B-B14F-4D97-AF65-F5344CB8AC3E}">
        <p14:creationId xmlns:p14="http://schemas.microsoft.com/office/powerpoint/2010/main" val="25421156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6"/>
          <p:cNvSpPr>
            <a:spLocks noChangeArrowheads="1"/>
          </p:cNvSpPr>
          <p:nvPr>
            <p:custDataLst>
              <p:tags r:id="rId1"/>
            </p:custDataLst>
          </p:nvPr>
        </p:nvSpPr>
        <p:spPr bwMode="auto">
          <a:xfrm>
            <a:off x="3525838" y="1306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latin typeface="Times" charset="0"/>
                <a:ea typeface="MS PGothic" pitchFamily="34" charset="-128"/>
              </a:rPr>
              <a:t>Component</a:t>
            </a:r>
          </a:p>
        </p:txBody>
      </p:sp>
      <p:sp>
        <p:nvSpPr>
          <p:cNvPr id="16387" name="Oval 7"/>
          <p:cNvSpPr>
            <a:spLocks noChangeArrowheads="1"/>
          </p:cNvSpPr>
          <p:nvPr>
            <p:custDataLst>
              <p:tags r:id="rId2"/>
            </p:custDataLst>
          </p:nvPr>
        </p:nvSpPr>
        <p:spPr bwMode="auto">
          <a:xfrm>
            <a:off x="341313" y="2636838"/>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latin typeface="Times" charset="0"/>
                <a:ea typeface="MS PGothic" pitchFamily="34" charset="-128"/>
              </a:rPr>
              <a:t>TextComponent</a:t>
            </a:r>
          </a:p>
        </p:txBody>
      </p:sp>
      <p:sp>
        <p:nvSpPr>
          <p:cNvPr id="16388" name="Oval 8"/>
          <p:cNvSpPr>
            <a:spLocks noChangeArrowheads="1"/>
          </p:cNvSpPr>
          <p:nvPr>
            <p:custDataLst>
              <p:tags r:id="rId3"/>
            </p:custDataLst>
          </p:nvPr>
        </p:nvSpPr>
        <p:spPr bwMode="auto">
          <a:xfrm>
            <a:off x="2462213" y="2641600"/>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latin typeface="Times" charset="0"/>
                <a:ea typeface="MS PGothic" pitchFamily="34" charset="-128"/>
              </a:rPr>
              <a:t>Button</a:t>
            </a:r>
          </a:p>
        </p:txBody>
      </p:sp>
      <p:sp>
        <p:nvSpPr>
          <p:cNvPr id="16389" name="Oval 9"/>
          <p:cNvSpPr>
            <a:spLocks noChangeArrowheads="1"/>
          </p:cNvSpPr>
          <p:nvPr>
            <p:custDataLst>
              <p:tags r:id="rId4"/>
            </p:custDataLst>
          </p:nvPr>
        </p:nvSpPr>
        <p:spPr bwMode="auto">
          <a:xfrm>
            <a:off x="4730750" y="2678113"/>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latin typeface="Times" charset="0"/>
                <a:ea typeface="MS PGothic" pitchFamily="34" charset="-128"/>
              </a:rPr>
              <a:t>Container</a:t>
            </a:r>
          </a:p>
        </p:txBody>
      </p:sp>
      <p:sp>
        <p:nvSpPr>
          <p:cNvPr id="16390" name="Line 10"/>
          <p:cNvSpPr>
            <a:spLocks noChangeShapeType="1"/>
          </p:cNvSpPr>
          <p:nvPr>
            <p:custDataLst>
              <p:tags r:id="rId5"/>
            </p:custDataLst>
          </p:nvPr>
        </p:nvSpPr>
        <p:spPr bwMode="auto">
          <a:xfrm flipH="1">
            <a:off x="1230313" y="2071688"/>
            <a:ext cx="3143250" cy="5238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391" name="Line 11"/>
          <p:cNvSpPr>
            <a:spLocks noChangeShapeType="1"/>
          </p:cNvSpPr>
          <p:nvPr>
            <p:custDataLst>
              <p:tags r:id="rId6"/>
            </p:custDataLst>
          </p:nvPr>
        </p:nvSpPr>
        <p:spPr bwMode="auto">
          <a:xfrm>
            <a:off x="4394200" y="2060575"/>
            <a:ext cx="3406775"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392" name="Line 12"/>
          <p:cNvSpPr>
            <a:spLocks noChangeShapeType="1"/>
          </p:cNvSpPr>
          <p:nvPr>
            <p:custDataLst>
              <p:tags r:id="rId7"/>
            </p:custDataLst>
          </p:nvPr>
        </p:nvSpPr>
        <p:spPr bwMode="auto">
          <a:xfrm>
            <a:off x="4403725" y="2071688"/>
            <a:ext cx="1209675" cy="595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393" name="Oval 13"/>
          <p:cNvSpPr>
            <a:spLocks noChangeArrowheads="1"/>
          </p:cNvSpPr>
          <p:nvPr>
            <p:custDataLst>
              <p:tags r:id="rId8"/>
            </p:custDataLst>
          </p:nvPr>
        </p:nvSpPr>
        <p:spPr bwMode="auto">
          <a:xfrm>
            <a:off x="6959600" y="266065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latin typeface="Times" charset="0"/>
                <a:ea typeface="MS PGothic" pitchFamily="34" charset="-128"/>
              </a:rPr>
              <a:t>List</a:t>
            </a:r>
          </a:p>
        </p:txBody>
      </p:sp>
      <p:sp>
        <p:nvSpPr>
          <p:cNvPr id="16394" name="Line 14"/>
          <p:cNvSpPr>
            <a:spLocks noChangeShapeType="1"/>
          </p:cNvSpPr>
          <p:nvPr>
            <p:custDataLst>
              <p:tags r:id="rId9"/>
            </p:custDataLst>
          </p:nvPr>
        </p:nvSpPr>
        <p:spPr bwMode="auto">
          <a:xfrm flipH="1">
            <a:off x="3286125" y="2073275"/>
            <a:ext cx="1049338" cy="5540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395" name="Oval 15"/>
          <p:cNvSpPr>
            <a:spLocks noChangeArrowheads="1"/>
          </p:cNvSpPr>
          <p:nvPr>
            <p:custDataLst>
              <p:tags r:id="rId10"/>
            </p:custDataLst>
          </p:nvPr>
        </p:nvSpPr>
        <p:spPr bwMode="auto">
          <a:xfrm>
            <a:off x="1416050" y="4035425"/>
            <a:ext cx="1239838"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TextField</a:t>
            </a:r>
          </a:p>
        </p:txBody>
      </p:sp>
      <p:sp>
        <p:nvSpPr>
          <p:cNvPr id="16396" name="Oval 16"/>
          <p:cNvSpPr>
            <a:spLocks noChangeArrowheads="1"/>
          </p:cNvSpPr>
          <p:nvPr>
            <p:custDataLst>
              <p:tags r:id="rId11"/>
            </p:custDataLst>
          </p:nvPr>
        </p:nvSpPr>
        <p:spPr bwMode="auto">
          <a:xfrm>
            <a:off x="138113" y="4005263"/>
            <a:ext cx="1239837"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TextArea</a:t>
            </a:r>
            <a:endParaRPr lang="en-US" altLang="en-US" sz="2400" smtClean="0">
              <a:solidFill>
                <a:srgbClr val="000000"/>
              </a:solidFill>
              <a:latin typeface="Times" charset="0"/>
              <a:ea typeface="MS PGothic" pitchFamily="34" charset="-128"/>
            </a:endParaRPr>
          </a:p>
        </p:txBody>
      </p:sp>
      <p:sp>
        <p:nvSpPr>
          <p:cNvPr id="16397" name="Line 17"/>
          <p:cNvSpPr>
            <a:spLocks noChangeShapeType="1"/>
          </p:cNvSpPr>
          <p:nvPr>
            <p:custDataLst>
              <p:tags r:id="rId12"/>
            </p:custDataLst>
          </p:nvPr>
        </p:nvSpPr>
        <p:spPr bwMode="auto">
          <a:xfrm flipH="1">
            <a:off x="744538" y="3422650"/>
            <a:ext cx="454025" cy="584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398" name="Line 18"/>
          <p:cNvSpPr>
            <a:spLocks noChangeShapeType="1"/>
          </p:cNvSpPr>
          <p:nvPr>
            <p:custDataLst>
              <p:tags r:id="rId13"/>
            </p:custDataLst>
          </p:nvPr>
        </p:nvSpPr>
        <p:spPr bwMode="auto">
          <a:xfrm>
            <a:off x="1209675" y="3422650"/>
            <a:ext cx="774700" cy="6048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399" name="Oval 19"/>
          <p:cNvSpPr>
            <a:spLocks noChangeArrowheads="1"/>
          </p:cNvSpPr>
          <p:nvPr>
            <p:custDataLst>
              <p:tags r:id="rId14"/>
            </p:custDataLst>
          </p:nvPr>
        </p:nvSpPr>
        <p:spPr bwMode="auto">
          <a:xfrm>
            <a:off x="5811838" y="4067175"/>
            <a:ext cx="1239837"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Panel</a:t>
            </a:r>
          </a:p>
        </p:txBody>
      </p:sp>
      <p:sp>
        <p:nvSpPr>
          <p:cNvPr id="16400" name="Oval 20"/>
          <p:cNvSpPr>
            <a:spLocks noChangeArrowheads="1"/>
          </p:cNvSpPr>
          <p:nvPr>
            <p:custDataLst>
              <p:tags r:id="rId15"/>
            </p:custDataLst>
          </p:nvPr>
        </p:nvSpPr>
        <p:spPr bwMode="auto">
          <a:xfrm>
            <a:off x="4533900" y="4037013"/>
            <a:ext cx="1239838"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Window</a:t>
            </a:r>
            <a:endParaRPr lang="en-US" altLang="en-US" sz="2400" smtClean="0">
              <a:solidFill>
                <a:srgbClr val="000000"/>
              </a:solidFill>
              <a:latin typeface="Times" charset="0"/>
              <a:ea typeface="MS PGothic" pitchFamily="34" charset="-128"/>
            </a:endParaRPr>
          </a:p>
        </p:txBody>
      </p:sp>
      <p:sp>
        <p:nvSpPr>
          <p:cNvPr id="16401" name="Line 21"/>
          <p:cNvSpPr>
            <a:spLocks noChangeShapeType="1"/>
          </p:cNvSpPr>
          <p:nvPr>
            <p:custDataLst>
              <p:tags r:id="rId16"/>
            </p:custDataLst>
          </p:nvPr>
        </p:nvSpPr>
        <p:spPr bwMode="auto">
          <a:xfrm flipH="1">
            <a:off x="5140325" y="3454400"/>
            <a:ext cx="454025" cy="584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402" name="Line 22"/>
          <p:cNvSpPr>
            <a:spLocks noChangeShapeType="1"/>
          </p:cNvSpPr>
          <p:nvPr>
            <p:custDataLst>
              <p:tags r:id="rId17"/>
            </p:custDataLst>
          </p:nvPr>
        </p:nvSpPr>
        <p:spPr bwMode="auto">
          <a:xfrm>
            <a:off x="5605463" y="3454400"/>
            <a:ext cx="774700" cy="6048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403" name="Oval 23"/>
          <p:cNvSpPr>
            <a:spLocks noChangeArrowheads="1"/>
          </p:cNvSpPr>
          <p:nvPr>
            <p:custDataLst>
              <p:tags r:id="rId18"/>
            </p:custDataLst>
          </p:nvPr>
        </p:nvSpPr>
        <p:spPr bwMode="auto">
          <a:xfrm>
            <a:off x="4313238" y="5067300"/>
            <a:ext cx="73501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Frame</a:t>
            </a:r>
            <a:endParaRPr lang="en-US" altLang="en-US" sz="2400" smtClean="0">
              <a:solidFill>
                <a:srgbClr val="000000"/>
              </a:solidFill>
              <a:latin typeface="Times" charset="0"/>
              <a:ea typeface="MS PGothic" pitchFamily="34" charset="-128"/>
            </a:endParaRPr>
          </a:p>
        </p:txBody>
      </p:sp>
      <p:sp>
        <p:nvSpPr>
          <p:cNvPr id="16404" name="Oval 24"/>
          <p:cNvSpPr>
            <a:spLocks noChangeArrowheads="1"/>
          </p:cNvSpPr>
          <p:nvPr>
            <p:custDataLst>
              <p:tags r:id="rId19"/>
            </p:custDataLst>
          </p:nvPr>
        </p:nvSpPr>
        <p:spPr bwMode="auto">
          <a:xfrm>
            <a:off x="5121275" y="5087938"/>
            <a:ext cx="73501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Dialog</a:t>
            </a:r>
            <a:endParaRPr lang="en-US" altLang="en-US" sz="2400" smtClean="0">
              <a:solidFill>
                <a:srgbClr val="000000"/>
              </a:solidFill>
              <a:latin typeface="Times" charset="0"/>
              <a:ea typeface="MS PGothic" pitchFamily="34" charset="-128"/>
            </a:endParaRPr>
          </a:p>
        </p:txBody>
      </p:sp>
      <p:sp>
        <p:nvSpPr>
          <p:cNvPr id="16405" name="Oval 25"/>
          <p:cNvSpPr>
            <a:spLocks noChangeArrowheads="1"/>
          </p:cNvSpPr>
          <p:nvPr>
            <p:custDataLst>
              <p:tags r:id="rId20"/>
            </p:custDataLst>
          </p:nvPr>
        </p:nvSpPr>
        <p:spPr bwMode="auto">
          <a:xfrm>
            <a:off x="6503988" y="5329238"/>
            <a:ext cx="965200" cy="5349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JApplet</a:t>
            </a:r>
            <a:endParaRPr lang="en-US" altLang="en-US" sz="2400" smtClean="0">
              <a:solidFill>
                <a:srgbClr val="000000"/>
              </a:solidFill>
              <a:latin typeface="Times" charset="0"/>
              <a:ea typeface="MS PGothic" pitchFamily="34" charset="-128"/>
            </a:endParaRPr>
          </a:p>
        </p:txBody>
      </p:sp>
      <p:sp>
        <p:nvSpPr>
          <p:cNvPr id="16406" name="Line 26"/>
          <p:cNvSpPr>
            <a:spLocks noChangeShapeType="1"/>
          </p:cNvSpPr>
          <p:nvPr>
            <p:custDataLst>
              <p:tags r:id="rId21"/>
            </p:custDataLst>
          </p:nvPr>
        </p:nvSpPr>
        <p:spPr bwMode="auto">
          <a:xfrm flipH="1">
            <a:off x="4686300" y="4803775"/>
            <a:ext cx="433388" cy="2619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407" name="Line 27"/>
          <p:cNvSpPr>
            <a:spLocks noChangeShapeType="1"/>
          </p:cNvSpPr>
          <p:nvPr>
            <p:custDataLst>
              <p:tags r:id="rId22"/>
            </p:custDataLst>
          </p:nvPr>
        </p:nvSpPr>
        <p:spPr bwMode="auto">
          <a:xfrm>
            <a:off x="5119688" y="4803775"/>
            <a:ext cx="361950" cy="2714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408" name="Line 28"/>
          <p:cNvSpPr>
            <a:spLocks noChangeShapeType="1"/>
          </p:cNvSpPr>
          <p:nvPr>
            <p:custDataLst>
              <p:tags r:id="rId23"/>
            </p:custDataLst>
          </p:nvPr>
        </p:nvSpPr>
        <p:spPr bwMode="auto">
          <a:xfrm>
            <a:off x="7051675" y="4456113"/>
            <a:ext cx="449263" cy="355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409" name="Oval 29"/>
          <p:cNvSpPr>
            <a:spLocks noChangeArrowheads="1"/>
          </p:cNvSpPr>
          <p:nvPr>
            <p:custDataLst>
              <p:tags r:id="rId24"/>
            </p:custDataLst>
          </p:nvPr>
        </p:nvSpPr>
        <p:spPr bwMode="auto">
          <a:xfrm>
            <a:off x="201613" y="1541463"/>
            <a:ext cx="1239837"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Checkbox</a:t>
            </a:r>
          </a:p>
        </p:txBody>
      </p:sp>
      <p:sp>
        <p:nvSpPr>
          <p:cNvPr id="16410" name="Oval 30"/>
          <p:cNvSpPr>
            <a:spLocks noChangeArrowheads="1"/>
          </p:cNvSpPr>
          <p:nvPr>
            <p:custDataLst>
              <p:tags r:id="rId25"/>
            </p:custDataLst>
          </p:nvPr>
        </p:nvSpPr>
        <p:spPr bwMode="auto">
          <a:xfrm>
            <a:off x="7419975" y="1538288"/>
            <a:ext cx="1239838"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Choice</a:t>
            </a:r>
          </a:p>
        </p:txBody>
      </p:sp>
      <p:sp>
        <p:nvSpPr>
          <p:cNvPr id="16411" name="Line 31"/>
          <p:cNvSpPr>
            <a:spLocks noChangeShapeType="1"/>
          </p:cNvSpPr>
          <p:nvPr>
            <p:custDataLst>
              <p:tags r:id="rId26"/>
            </p:custDataLst>
          </p:nvPr>
        </p:nvSpPr>
        <p:spPr bwMode="auto">
          <a:xfrm flipH="1" flipV="1">
            <a:off x="1470025" y="2001838"/>
            <a:ext cx="2871788" cy="66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412" name="Line 32"/>
          <p:cNvSpPr>
            <a:spLocks noChangeShapeType="1"/>
          </p:cNvSpPr>
          <p:nvPr>
            <p:custDataLst>
              <p:tags r:id="rId27"/>
            </p:custDataLst>
          </p:nvPr>
        </p:nvSpPr>
        <p:spPr bwMode="auto">
          <a:xfrm flipV="1">
            <a:off x="4384675" y="1951038"/>
            <a:ext cx="2998788" cy="1254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413" name="Text Box 33"/>
          <p:cNvSpPr txBox="1">
            <a:spLocks noChangeArrowheads="1"/>
          </p:cNvSpPr>
          <p:nvPr>
            <p:custDataLst>
              <p:tags r:id="rId28"/>
            </p:custDataLst>
          </p:nvPr>
        </p:nvSpPr>
        <p:spPr bwMode="auto">
          <a:xfrm>
            <a:off x="5884863" y="949325"/>
            <a:ext cx="2543175" cy="349250"/>
          </a:xfrm>
          <a:prstGeom prst="rect">
            <a:avLst/>
          </a:prstGeom>
          <a:solidFill>
            <a:srgbClr val="CCEC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mtClean="0">
                <a:solidFill>
                  <a:srgbClr val="0333FF"/>
                </a:solidFill>
                <a:latin typeface="Sand" charset="0"/>
                <a:ea typeface="MS PGothic" pitchFamily="34" charset="-128"/>
              </a:rPr>
              <a:t>Java'</a:t>
            </a:r>
            <a:r>
              <a:rPr lang="en-US" altLang="ja-JP" smtClean="0">
                <a:solidFill>
                  <a:srgbClr val="0333FF"/>
                </a:solidFill>
                <a:latin typeface="Sand" charset="0"/>
                <a:ea typeface="MS PGothic" pitchFamily="34" charset="-128"/>
              </a:rPr>
              <a:t>s  GUI classes</a:t>
            </a:r>
            <a:endParaRPr lang="en-US" altLang="en-US" smtClean="0">
              <a:solidFill>
                <a:srgbClr val="0333FF"/>
              </a:solidFill>
              <a:latin typeface="Sand" charset="0"/>
              <a:ea typeface="MS PGothic" pitchFamily="34" charset="-128"/>
            </a:endParaRPr>
          </a:p>
        </p:txBody>
      </p:sp>
      <p:sp>
        <p:nvSpPr>
          <p:cNvPr id="16414" name="Oval 34"/>
          <p:cNvSpPr>
            <a:spLocks noChangeArrowheads="1"/>
          </p:cNvSpPr>
          <p:nvPr>
            <p:custDataLst>
              <p:tags r:id="rId29"/>
            </p:custDataLst>
          </p:nvPr>
        </p:nvSpPr>
        <p:spPr bwMode="auto">
          <a:xfrm>
            <a:off x="7500938" y="6172200"/>
            <a:ext cx="1219200" cy="534988"/>
          </a:xfrm>
          <a:prstGeom prst="ellipse">
            <a:avLst/>
          </a:prstGeom>
          <a:noFill/>
          <a:ln w="19050">
            <a:solidFill>
              <a:srgbClr val="0092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9200"/>
                </a:solidFill>
                <a:latin typeface="Times" charset="0"/>
                <a:ea typeface="MS PGothic" pitchFamily="34" charset="-128"/>
              </a:rPr>
              <a:t>Spampede</a:t>
            </a:r>
            <a:endParaRPr lang="en-US" altLang="en-US" sz="2400" smtClean="0">
              <a:solidFill>
                <a:srgbClr val="009200"/>
              </a:solidFill>
              <a:latin typeface="Times" charset="0"/>
              <a:ea typeface="MS PGothic" pitchFamily="34" charset="-128"/>
            </a:endParaRPr>
          </a:p>
        </p:txBody>
      </p:sp>
      <p:sp>
        <p:nvSpPr>
          <p:cNvPr id="16415" name="Line 35"/>
          <p:cNvSpPr>
            <a:spLocks noChangeShapeType="1"/>
          </p:cNvSpPr>
          <p:nvPr>
            <p:custDataLst>
              <p:tags r:id="rId30"/>
            </p:custDataLst>
          </p:nvPr>
        </p:nvSpPr>
        <p:spPr bwMode="auto">
          <a:xfrm>
            <a:off x="7383463" y="5791200"/>
            <a:ext cx="392112" cy="414338"/>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grpSp>
        <p:nvGrpSpPr>
          <p:cNvPr id="16416" name="Group 53"/>
          <p:cNvGrpSpPr>
            <a:grpSpLocks/>
          </p:cNvGrpSpPr>
          <p:nvPr>
            <p:custDataLst>
              <p:tags r:id="rId31"/>
            </p:custDataLst>
          </p:nvPr>
        </p:nvGrpSpPr>
        <p:grpSpPr bwMode="auto">
          <a:xfrm>
            <a:off x="4945063" y="6119813"/>
            <a:ext cx="369887" cy="393700"/>
            <a:chOff x="2928" y="1051"/>
            <a:chExt cx="840" cy="957"/>
          </a:xfrm>
        </p:grpSpPr>
        <p:sp>
          <p:nvSpPr>
            <p:cNvPr id="16422" name="Freeform 54"/>
            <p:cNvSpPr>
              <a:spLocks/>
            </p:cNvSpPr>
            <p:nvPr>
              <p:custDataLst>
                <p:tags r:id="rId36"/>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latin typeface="Times New Roman" pitchFamily="18" charset="0"/>
              </a:endParaRPr>
            </a:p>
          </p:txBody>
        </p:sp>
        <p:sp>
          <p:nvSpPr>
            <p:cNvPr id="16423" name="Oval 55"/>
            <p:cNvSpPr>
              <a:spLocks noChangeArrowheads="1"/>
            </p:cNvSpPr>
            <p:nvPr>
              <p:custDataLst>
                <p:tags r:id="rId37"/>
              </p:custDataLst>
            </p:nvPr>
          </p:nvSpPr>
          <p:spPr bwMode="auto">
            <a:xfrm>
              <a:off x="2964" y="1240"/>
              <a:ext cx="779" cy="671"/>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a typeface="MS PGothic" pitchFamily="34" charset="-128"/>
              </a:endParaRPr>
            </a:p>
          </p:txBody>
        </p:sp>
        <p:sp>
          <p:nvSpPr>
            <p:cNvPr id="16424" name="Oval 56"/>
            <p:cNvSpPr>
              <a:spLocks noChangeArrowheads="1"/>
            </p:cNvSpPr>
            <p:nvPr>
              <p:custDataLst>
                <p:tags r:id="rId38"/>
              </p:custDataLst>
            </p:nvPr>
          </p:nvSpPr>
          <p:spPr bwMode="auto">
            <a:xfrm rot="-1967255">
              <a:off x="3040" y="1383"/>
              <a:ext cx="184" cy="19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a typeface="MS PGothic" pitchFamily="34" charset="-128"/>
              </a:endParaRPr>
            </a:p>
          </p:txBody>
        </p:sp>
        <p:sp>
          <p:nvSpPr>
            <p:cNvPr id="16425" name="Oval 57"/>
            <p:cNvSpPr>
              <a:spLocks noChangeArrowheads="1"/>
            </p:cNvSpPr>
            <p:nvPr>
              <p:custDataLst>
                <p:tags r:id="rId39"/>
              </p:custDataLst>
            </p:nvPr>
          </p:nvSpPr>
          <p:spPr bwMode="auto">
            <a:xfrm>
              <a:off x="3263" y="1383"/>
              <a:ext cx="220"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a typeface="MS PGothic" pitchFamily="34" charset="-128"/>
              </a:endParaRPr>
            </a:p>
          </p:txBody>
        </p:sp>
        <p:sp>
          <p:nvSpPr>
            <p:cNvPr id="16426" name="Oval 58"/>
            <p:cNvSpPr>
              <a:spLocks noChangeArrowheads="1"/>
            </p:cNvSpPr>
            <p:nvPr>
              <p:custDataLst>
                <p:tags r:id="rId40"/>
              </p:custDataLst>
            </p:nvPr>
          </p:nvSpPr>
          <p:spPr bwMode="auto">
            <a:xfrm rot="-2071034">
              <a:off x="3519" y="1429"/>
              <a:ext cx="151"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a typeface="MS PGothic" pitchFamily="34" charset="-128"/>
              </a:endParaRPr>
            </a:p>
          </p:txBody>
        </p:sp>
        <p:sp>
          <p:nvSpPr>
            <p:cNvPr id="16427" name="Oval 59"/>
            <p:cNvSpPr>
              <a:spLocks noChangeArrowheads="1"/>
            </p:cNvSpPr>
            <p:nvPr>
              <p:custDataLst>
                <p:tags r:id="rId41"/>
              </p:custDataLst>
            </p:nvPr>
          </p:nvSpPr>
          <p:spPr bwMode="auto">
            <a:xfrm>
              <a:off x="3119" y="1479"/>
              <a:ext cx="54" cy="6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a typeface="MS PGothic" pitchFamily="34" charset="-128"/>
              </a:endParaRPr>
            </a:p>
          </p:txBody>
        </p:sp>
        <p:sp>
          <p:nvSpPr>
            <p:cNvPr id="16428" name="Oval 60"/>
            <p:cNvSpPr>
              <a:spLocks noChangeArrowheads="1"/>
            </p:cNvSpPr>
            <p:nvPr>
              <p:custDataLst>
                <p:tags r:id="rId42"/>
              </p:custDataLst>
            </p:nvPr>
          </p:nvSpPr>
          <p:spPr bwMode="auto">
            <a:xfrm>
              <a:off x="3343" y="1495"/>
              <a:ext cx="54" cy="6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a typeface="MS PGothic" pitchFamily="34" charset="-128"/>
              </a:endParaRPr>
            </a:p>
          </p:txBody>
        </p:sp>
        <p:sp>
          <p:nvSpPr>
            <p:cNvPr id="16429" name="Oval 61"/>
            <p:cNvSpPr>
              <a:spLocks noChangeArrowheads="1"/>
            </p:cNvSpPr>
            <p:nvPr>
              <p:custDataLst>
                <p:tags r:id="rId43"/>
              </p:custDataLst>
            </p:nvPr>
          </p:nvSpPr>
          <p:spPr bwMode="auto">
            <a:xfrm>
              <a:off x="3544" y="1549"/>
              <a:ext cx="54" cy="6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a typeface="MS PGothic" pitchFamily="34" charset="-128"/>
              </a:endParaRPr>
            </a:p>
          </p:txBody>
        </p:sp>
        <p:sp>
          <p:nvSpPr>
            <p:cNvPr id="16430" name="AutoShape 62"/>
            <p:cNvSpPr>
              <a:spLocks noChangeArrowheads="1"/>
            </p:cNvSpPr>
            <p:nvPr>
              <p:custDataLst>
                <p:tags r:id="rId44"/>
              </p:custDataLst>
            </p:nvPr>
          </p:nvSpPr>
          <p:spPr bwMode="auto">
            <a:xfrm rot="-5400000">
              <a:off x="3291" y="1539"/>
              <a:ext cx="77" cy="443"/>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a typeface="MS PGothic" pitchFamily="34" charset="-128"/>
              </a:endParaRPr>
            </a:p>
          </p:txBody>
        </p:sp>
        <p:sp>
          <p:nvSpPr>
            <p:cNvPr id="16431" name="Freeform 63"/>
            <p:cNvSpPr>
              <a:spLocks/>
            </p:cNvSpPr>
            <p:nvPr>
              <p:custDataLst>
                <p:tags r:id="rId45"/>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6432" name="Freeform 64"/>
            <p:cNvSpPr>
              <a:spLocks/>
            </p:cNvSpPr>
            <p:nvPr>
              <p:custDataLst>
                <p:tags r:id="rId46"/>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6433" name="Freeform 65"/>
            <p:cNvSpPr>
              <a:spLocks/>
            </p:cNvSpPr>
            <p:nvPr>
              <p:custDataLst>
                <p:tags r:id="rId47"/>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sp>
          <p:nvSpPr>
            <p:cNvPr id="16434" name="Freeform 66"/>
            <p:cNvSpPr>
              <a:spLocks/>
            </p:cNvSpPr>
            <p:nvPr>
              <p:custDataLst>
                <p:tags r:id="rId48"/>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grpSp>
      <p:sp>
        <p:nvSpPr>
          <p:cNvPr id="16417" name="Line 67"/>
          <p:cNvSpPr>
            <a:spLocks noChangeShapeType="1"/>
          </p:cNvSpPr>
          <p:nvPr>
            <p:custDataLst>
              <p:tags r:id="rId32"/>
            </p:custDataLst>
          </p:nvPr>
        </p:nvSpPr>
        <p:spPr bwMode="auto">
          <a:xfrm flipH="1">
            <a:off x="5172075" y="5837238"/>
            <a:ext cx="123825" cy="271462"/>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418" name="Text Box 68"/>
          <p:cNvSpPr txBox="1">
            <a:spLocks noChangeArrowheads="1"/>
          </p:cNvSpPr>
          <p:nvPr>
            <p:custDataLst>
              <p:tags r:id="rId33"/>
            </p:custDataLst>
          </p:nvPr>
        </p:nvSpPr>
        <p:spPr bwMode="auto">
          <a:xfrm>
            <a:off x="3467100" y="6110288"/>
            <a:ext cx="1436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900" smtClean="0">
                <a:solidFill>
                  <a:srgbClr val="009200"/>
                </a:solidFill>
                <a:latin typeface="Arial" pitchFamily="34" charset="0"/>
                <a:ea typeface="MS PGothic" pitchFamily="34" charset="-128"/>
              </a:rPr>
              <a:t>This seemed like the right place for me…</a:t>
            </a:r>
          </a:p>
        </p:txBody>
      </p:sp>
      <p:sp>
        <p:nvSpPr>
          <p:cNvPr id="16419" name="Text Box 21"/>
          <p:cNvSpPr txBox="1">
            <a:spLocks noChangeArrowheads="1"/>
          </p:cNvSpPr>
          <p:nvPr/>
        </p:nvSpPr>
        <p:spPr bwMode="auto">
          <a:xfrm>
            <a:off x="1524000" y="192088"/>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600" dirty="0" err="1" smtClean="0">
                <a:solidFill>
                  <a:srgbClr val="000000"/>
                </a:solidFill>
                <a:latin typeface="Cambria" pitchFamily="18" charset="0"/>
                <a:ea typeface="MS PGothic" pitchFamily="34" charset="-128"/>
              </a:rPr>
              <a:t>Spampede's</a:t>
            </a:r>
            <a:r>
              <a:rPr lang="en-US" altLang="en-US" sz="3600" dirty="0" smtClean="0">
                <a:solidFill>
                  <a:srgbClr val="000000"/>
                </a:solidFill>
                <a:latin typeface="Cambria" pitchFamily="18" charset="0"/>
                <a:ea typeface="MS PGothic" pitchFamily="34" charset="-128"/>
              </a:rPr>
              <a:t> inheritance tree</a:t>
            </a:r>
          </a:p>
        </p:txBody>
      </p:sp>
      <p:sp>
        <p:nvSpPr>
          <p:cNvPr id="16420" name="Oval 25"/>
          <p:cNvSpPr>
            <a:spLocks noChangeArrowheads="1"/>
          </p:cNvSpPr>
          <p:nvPr>
            <p:custDataLst>
              <p:tags r:id="rId34"/>
            </p:custDataLst>
          </p:nvPr>
        </p:nvSpPr>
        <p:spPr bwMode="auto">
          <a:xfrm>
            <a:off x="7469188" y="4705350"/>
            <a:ext cx="966787" cy="5349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Applet</a:t>
            </a:r>
            <a:endParaRPr lang="en-US" altLang="en-US" sz="2400" smtClean="0">
              <a:solidFill>
                <a:srgbClr val="000000"/>
              </a:solidFill>
              <a:latin typeface="Times" charset="0"/>
              <a:ea typeface="MS PGothic" pitchFamily="34" charset="-128"/>
            </a:endParaRPr>
          </a:p>
        </p:txBody>
      </p:sp>
      <p:sp>
        <p:nvSpPr>
          <p:cNvPr id="16421" name="Line 28"/>
          <p:cNvSpPr>
            <a:spLocks noChangeShapeType="1"/>
          </p:cNvSpPr>
          <p:nvPr>
            <p:custDataLst>
              <p:tags r:id="rId35"/>
            </p:custDataLst>
          </p:nvPr>
        </p:nvSpPr>
        <p:spPr bwMode="auto">
          <a:xfrm flipH="1">
            <a:off x="7258050" y="5075238"/>
            <a:ext cx="242888" cy="2873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Tree>
    <p:extLst>
      <p:ext uri="{BB962C8B-B14F-4D97-AF65-F5344CB8AC3E}">
        <p14:creationId xmlns:p14="http://schemas.microsoft.com/office/powerpoint/2010/main" val="32257417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88900" y="242888"/>
            <a:ext cx="71501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class Person</a:t>
            </a:r>
          </a:p>
          <a:p>
            <a:pPr algn="l">
              <a:spcBef>
                <a:spcPct val="0"/>
              </a:spcBef>
            </a:pP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protected String name;  // data member – protected</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Person( String name )  { this.name = name; }</a:t>
            </a:r>
          </a:p>
          <a:p>
            <a:pPr algn="l">
              <a:spcBef>
                <a:spcPct val="0"/>
              </a:spcBef>
            </a:pPr>
            <a:r>
              <a:rPr lang="en-US" altLang="en-US" sz="1200" b="1" smtClean="0">
                <a:solidFill>
                  <a:srgbClr val="000000"/>
                </a:solidFill>
                <a:latin typeface="Courier New" pitchFamily="49" charset="0"/>
              </a:rPr>
              <a:t>  public boolean isAsleep( int hr )  { return hr &gt; 22 || hr &lt; 7; }  </a:t>
            </a:r>
          </a:p>
          <a:p>
            <a:pPr algn="l">
              <a:spcBef>
                <a:spcPct val="0"/>
              </a:spcBef>
            </a:pPr>
            <a:r>
              <a:rPr lang="en-US" altLang="en-US" sz="1200" b="1" smtClean="0">
                <a:solidFill>
                  <a:srgbClr val="000000"/>
                </a:solidFill>
                <a:latin typeface="Courier New" pitchFamily="49" charset="0"/>
              </a:rPr>
              <a:t>  public String toString()      { return name;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void status( int hr )</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    if ( this.isAsleep( hr ) )</a:t>
            </a:r>
          </a:p>
          <a:p>
            <a:pPr algn="l">
              <a:spcBef>
                <a:spcPct val="0"/>
              </a:spcBef>
            </a:pPr>
            <a:r>
              <a:rPr lang="en-US" altLang="en-US" sz="1200" b="1" smtClean="0">
                <a:solidFill>
                  <a:srgbClr val="000000"/>
                </a:solidFill>
                <a:latin typeface="Courier New" pitchFamily="49" charset="0"/>
              </a:rPr>
              <a:t>      System.out.println( "Now asleep: " + this );</a:t>
            </a:r>
          </a:p>
          <a:p>
            <a:pPr algn="l">
              <a:spcBef>
                <a:spcPct val="0"/>
              </a:spcBef>
            </a:pPr>
            <a:r>
              <a:rPr lang="en-US" altLang="en-US" sz="1200" b="1" smtClean="0">
                <a:solidFill>
                  <a:srgbClr val="000000"/>
                </a:solidFill>
                <a:latin typeface="Courier New" pitchFamily="49" charset="0"/>
              </a:rPr>
              <a:t>    else</a:t>
            </a:r>
          </a:p>
          <a:p>
            <a:pPr algn="l">
              <a:spcBef>
                <a:spcPct val="0"/>
              </a:spcBef>
            </a:pPr>
            <a:r>
              <a:rPr lang="en-US" altLang="en-US" sz="1200" b="1" smtClean="0">
                <a:solidFill>
                  <a:srgbClr val="000000"/>
                </a:solidFill>
                <a:latin typeface="Courier New" pitchFamily="49" charset="0"/>
              </a:rPr>
              <a:t>      System.out.println( "Now awake: " + this );</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a:t>
            </a:r>
          </a:p>
        </p:txBody>
      </p:sp>
      <p:sp>
        <p:nvSpPr>
          <p:cNvPr id="49155" name="Rectangle 3"/>
          <p:cNvSpPr>
            <a:spLocks noChangeArrowheads="1"/>
          </p:cNvSpPr>
          <p:nvPr/>
        </p:nvSpPr>
        <p:spPr bwMode="auto">
          <a:xfrm>
            <a:off x="90488" y="3400425"/>
            <a:ext cx="65420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class Student </a:t>
            </a:r>
            <a:r>
              <a:rPr lang="en-US" altLang="en-US" sz="1200" b="1" smtClean="0">
                <a:solidFill>
                  <a:srgbClr val="FF0000"/>
                </a:solidFill>
                <a:latin typeface="Courier New" pitchFamily="49" charset="0"/>
              </a:rPr>
              <a:t>extends Person</a:t>
            </a:r>
          </a:p>
          <a:p>
            <a:pPr algn="l">
              <a:spcBef>
                <a:spcPct val="0"/>
              </a:spcBef>
            </a:pP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protected int units; </a:t>
            </a:r>
            <a:r>
              <a:rPr lang="en-US" altLang="en-US" sz="1200" b="1" smtClean="0">
                <a:solidFill>
                  <a:srgbClr val="0333FF"/>
                </a:solidFill>
                <a:latin typeface="Courier New" pitchFamily="49" charset="0"/>
              </a:rPr>
              <a:t>// additional data member</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Student( String name, int units )  {</a:t>
            </a:r>
          </a:p>
          <a:p>
            <a:pPr algn="l">
              <a:spcBef>
                <a:spcPct val="0"/>
              </a:spcBef>
            </a:pPr>
            <a:r>
              <a:rPr lang="en-US" altLang="en-US" sz="1200" b="1" smtClean="0">
                <a:solidFill>
                  <a:srgbClr val="000000"/>
                </a:solidFill>
                <a:latin typeface="Courier New" pitchFamily="49" charset="0"/>
              </a:rPr>
              <a:t>    </a:t>
            </a:r>
            <a:r>
              <a:rPr lang="en-US" altLang="en-US" sz="1200" b="1" smtClean="0">
                <a:solidFill>
                  <a:srgbClr val="FF0000"/>
                </a:solidFill>
                <a:latin typeface="Courier New" pitchFamily="49" charset="0"/>
              </a:rPr>
              <a:t>super</a:t>
            </a:r>
            <a:r>
              <a:rPr lang="en-US" altLang="en-US" sz="1200" b="1" smtClean="0">
                <a:solidFill>
                  <a:srgbClr val="000000"/>
                </a:solidFill>
                <a:latin typeface="Courier New" pitchFamily="49" charset="0"/>
              </a:rPr>
              <a:t>(name);</a:t>
            </a:r>
          </a:p>
          <a:p>
            <a:pPr algn="l">
              <a:spcBef>
                <a:spcPct val="0"/>
              </a:spcBef>
            </a:pPr>
            <a:r>
              <a:rPr lang="en-US" altLang="en-US" sz="1200" b="1" smtClean="0">
                <a:solidFill>
                  <a:srgbClr val="000000"/>
                </a:solidFill>
                <a:latin typeface="Courier New" pitchFamily="49" charset="0"/>
              </a:rPr>
              <a:t>    this.units = units;</a:t>
            </a:r>
          </a:p>
          <a:p>
            <a:pPr algn="l">
              <a:spcBef>
                <a:spcPct val="0"/>
              </a:spcBef>
            </a:pPr>
            <a:r>
              <a:rPr lang="en-US" altLang="en-US" sz="1200" b="1" smtClean="0">
                <a:solidFill>
                  <a:srgbClr val="000000"/>
                </a:solidFill>
                <a:latin typeface="Courier New" pitchFamily="49" charset="0"/>
              </a:rPr>
              <a:t>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boolean isAsleep( int hr ) </a:t>
            </a:r>
            <a:r>
              <a:rPr lang="en-US" altLang="en-US" sz="1200" b="1" smtClean="0">
                <a:solidFill>
                  <a:srgbClr val="0333FF"/>
                </a:solidFill>
                <a:latin typeface="Courier New" pitchFamily="49" charset="0"/>
              </a:rPr>
              <a:t>// override! </a:t>
            </a:r>
          </a:p>
          <a:p>
            <a:pPr algn="l">
              <a:spcBef>
                <a:spcPct val="0"/>
              </a:spcBef>
            </a:pPr>
            <a:r>
              <a:rPr lang="en-US" altLang="en-US" sz="1200" b="1" smtClean="0">
                <a:solidFill>
                  <a:srgbClr val="000000"/>
                </a:solidFill>
                <a:latin typeface="Courier New" pitchFamily="49" charset="0"/>
              </a:rPr>
              <a:t>  { return 2 &lt; hr &amp;&amp; hr &lt; 8;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String toString()</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    String result = </a:t>
            </a:r>
            <a:r>
              <a:rPr lang="en-US" altLang="en-US" sz="1200" b="1" smtClean="0">
                <a:solidFill>
                  <a:srgbClr val="FF0000"/>
                </a:solidFill>
                <a:latin typeface="Courier New" pitchFamily="49" charset="0"/>
              </a:rPr>
              <a:t>super</a:t>
            </a:r>
            <a:r>
              <a:rPr lang="en-US" altLang="en-US" sz="1200" b="1" smtClean="0">
                <a:solidFill>
                  <a:srgbClr val="000000"/>
                </a:solidFill>
                <a:latin typeface="Courier New" pitchFamily="49" charset="0"/>
              </a:rPr>
              <a:t>.toString();</a:t>
            </a:r>
          </a:p>
          <a:p>
            <a:pPr algn="l">
              <a:spcBef>
                <a:spcPct val="0"/>
              </a:spcBef>
            </a:pPr>
            <a:r>
              <a:rPr lang="en-US" altLang="en-US" sz="1200" b="1" smtClean="0">
                <a:solidFill>
                  <a:srgbClr val="000000"/>
                </a:solidFill>
                <a:latin typeface="Courier New" pitchFamily="49" charset="0"/>
              </a:rPr>
              <a:t>    return result + </a:t>
            </a:r>
            <a:r>
              <a:rPr lang="en-US" altLang="en-US" sz="1200" b="1" smtClean="0">
                <a:solidFill>
                  <a:srgbClr val="008000"/>
                </a:solidFill>
                <a:latin typeface="Courier New" pitchFamily="49" charset="0"/>
              </a:rPr>
              <a:t>" units: " </a:t>
            </a:r>
            <a:r>
              <a:rPr lang="en-US" altLang="en-US" sz="1200" b="1" smtClean="0">
                <a:solidFill>
                  <a:srgbClr val="000000"/>
                </a:solidFill>
                <a:latin typeface="Courier New" pitchFamily="49" charset="0"/>
              </a:rPr>
              <a:t>+ units;</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a:t>
            </a:r>
          </a:p>
        </p:txBody>
      </p:sp>
      <p:sp>
        <p:nvSpPr>
          <p:cNvPr id="49156" name="Oval 4"/>
          <p:cNvSpPr>
            <a:spLocks noChangeArrowheads="1"/>
          </p:cNvSpPr>
          <p:nvPr/>
        </p:nvSpPr>
        <p:spPr bwMode="auto">
          <a:xfrm>
            <a:off x="6459538" y="3457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Student</a:t>
            </a:r>
          </a:p>
        </p:txBody>
      </p:sp>
      <p:sp>
        <p:nvSpPr>
          <p:cNvPr id="49157" name="Oval 5"/>
          <p:cNvSpPr>
            <a:spLocks noChangeArrowheads="1"/>
          </p:cNvSpPr>
          <p:nvPr/>
        </p:nvSpPr>
        <p:spPr bwMode="auto">
          <a:xfrm>
            <a:off x="6491288" y="1933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49158" name="Line 6"/>
          <p:cNvSpPr>
            <a:spLocks noChangeShapeType="1"/>
          </p:cNvSpPr>
          <p:nvPr/>
        </p:nvSpPr>
        <p:spPr bwMode="auto">
          <a:xfrm flipH="1">
            <a:off x="7346950" y="2720975"/>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9159" name="Text Box 8"/>
          <p:cNvSpPr txBox="1">
            <a:spLocks noChangeArrowheads="1"/>
          </p:cNvSpPr>
          <p:nvPr/>
        </p:nvSpPr>
        <p:spPr bwMode="auto">
          <a:xfrm>
            <a:off x="7450138" y="4233863"/>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333FF"/>
                </a:solidFill>
                <a:latin typeface="Arial" pitchFamily="34" charset="0"/>
              </a:rPr>
              <a:t>Derived Class</a:t>
            </a:r>
          </a:p>
        </p:txBody>
      </p:sp>
      <p:sp>
        <p:nvSpPr>
          <p:cNvPr id="49160" name="Text Box 14"/>
          <p:cNvSpPr txBox="1">
            <a:spLocks noChangeArrowheads="1"/>
          </p:cNvSpPr>
          <p:nvPr/>
        </p:nvSpPr>
        <p:spPr bwMode="auto">
          <a:xfrm>
            <a:off x="6789738" y="304800"/>
            <a:ext cx="2197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200" smtClean="0">
                <a:solidFill>
                  <a:srgbClr val="000000"/>
                </a:solidFill>
              </a:rPr>
              <a:t>Code overview</a:t>
            </a:r>
          </a:p>
        </p:txBody>
      </p:sp>
      <p:sp>
        <p:nvSpPr>
          <p:cNvPr id="49161" name="Line 15"/>
          <p:cNvSpPr>
            <a:spLocks noChangeShapeType="1"/>
          </p:cNvSpPr>
          <p:nvPr/>
        </p:nvSpPr>
        <p:spPr bwMode="auto">
          <a:xfrm>
            <a:off x="130175" y="3346450"/>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9162" name="Rectangle 17"/>
          <p:cNvSpPr>
            <a:spLocks noChangeArrowheads="1"/>
          </p:cNvSpPr>
          <p:nvPr/>
        </p:nvSpPr>
        <p:spPr bwMode="auto">
          <a:xfrm>
            <a:off x="5976938" y="5656263"/>
            <a:ext cx="3094037" cy="4730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60000"/>
              </a:lnSpc>
            </a:pPr>
            <a:r>
              <a:rPr lang="en-US" altLang="en-US" sz="1400" b="1" smtClean="0">
                <a:solidFill>
                  <a:srgbClr val="000000"/>
                </a:solidFill>
                <a:latin typeface="Courier New" pitchFamily="49" charset="0"/>
              </a:rPr>
              <a:t>Student S;</a:t>
            </a:r>
          </a:p>
          <a:p>
            <a:pPr algn="l">
              <a:lnSpc>
                <a:spcPct val="60000"/>
              </a:lnSpc>
            </a:pPr>
            <a:r>
              <a:rPr lang="en-US" altLang="en-US" sz="1400" b="1" smtClean="0">
                <a:solidFill>
                  <a:srgbClr val="000000"/>
                </a:solidFill>
                <a:latin typeface="Courier New" pitchFamily="49" charset="0"/>
              </a:rPr>
              <a:t>S = new Student(</a:t>
            </a:r>
            <a:r>
              <a:rPr lang="en-US" altLang="en-US" sz="1000" b="1" smtClean="0">
                <a:solidFill>
                  <a:srgbClr val="000000"/>
                </a:solidFill>
                <a:latin typeface="Courier New" pitchFamily="49" charset="0"/>
              </a:rPr>
              <a:t>"Wally"</a:t>
            </a:r>
            <a:r>
              <a:rPr lang="en-US" altLang="en-US" sz="1400" b="1" smtClean="0">
                <a:solidFill>
                  <a:srgbClr val="000000"/>
                </a:solidFill>
                <a:latin typeface="Courier New" pitchFamily="49" charset="0"/>
              </a:rPr>
              <a:t>, 18);</a:t>
            </a:r>
          </a:p>
        </p:txBody>
      </p:sp>
      <p:sp>
        <p:nvSpPr>
          <p:cNvPr id="49163" name="Text Box 18"/>
          <p:cNvSpPr txBox="1">
            <a:spLocks noChangeArrowheads="1"/>
          </p:cNvSpPr>
          <p:nvPr/>
        </p:nvSpPr>
        <p:spPr bwMode="auto">
          <a:xfrm>
            <a:off x="7481888" y="6473825"/>
            <a:ext cx="156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spcBef>
                <a:spcPct val="0"/>
              </a:spcBef>
            </a:pPr>
            <a:r>
              <a:rPr lang="en-US" altLang="en-US" sz="1200" b="1" i="1" smtClean="0">
                <a:solidFill>
                  <a:srgbClr val="0333FF"/>
                </a:solidFill>
              </a:rPr>
              <a:t>Extend the picture…</a:t>
            </a:r>
          </a:p>
        </p:txBody>
      </p:sp>
      <p:sp>
        <p:nvSpPr>
          <p:cNvPr id="49164" name="Text Box 20"/>
          <p:cNvSpPr txBox="1">
            <a:spLocks noChangeArrowheads="1"/>
          </p:cNvSpPr>
          <p:nvPr/>
        </p:nvSpPr>
        <p:spPr bwMode="auto">
          <a:xfrm>
            <a:off x="5889625" y="5375275"/>
            <a:ext cx="722313" cy="2746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spcBef>
                <a:spcPct val="0"/>
              </a:spcBef>
            </a:pPr>
            <a:r>
              <a:rPr lang="en-US" altLang="en-US" sz="1200" b="1" i="1" smtClean="0">
                <a:solidFill>
                  <a:srgbClr val="0333FF"/>
                </a:solidFill>
              </a:rPr>
              <a:t>in main:</a:t>
            </a:r>
          </a:p>
        </p:txBody>
      </p:sp>
      <p:sp>
        <p:nvSpPr>
          <p:cNvPr id="49165" name="Text Box 12"/>
          <p:cNvSpPr txBox="1">
            <a:spLocks noChangeArrowheads="1"/>
          </p:cNvSpPr>
          <p:nvPr/>
        </p:nvSpPr>
        <p:spPr bwMode="auto">
          <a:xfrm>
            <a:off x="7602538" y="26670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333FF"/>
                </a:solidFill>
                <a:latin typeface="Arial" pitchFamily="34" charset="0"/>
              </a:rPr>
              <a:t>Base Class</a:t>
            </a:r>
          </a:p>
        </p:txBody>
      </p:sp>
      <p:sp>
        <p:nvSpPr>
          <p:cNvPr id="49166" name="Text Box 14"/>
          <p:cNvSpPr txBox="1">
            <a:spLocks noChangeArrowheads="1"/>
          </p:cNvSpPr>
          <p:nvPr/>
        </p:nvSpPr>
        <p:spPr bwMode="auto">
          <a:xfrm>
            <a:off x="7858125" y="289560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Super-Class</a:t>
            </a:r>
          </a:p>
        </p:txBody>
      </p:sp>
      <p:sp>
        <p:nvSpPr>
          <p:cNvPr id="49167" name="Text Box 14"/>
          <p:cNvSpPr txBox="1">
            <a:spLocks noChangeArrowheads="1"/>
          </p:cNvSpPr>
          <p:nvPr/>
        </p:nvSpPr>
        <p:spPr bwMode="auto">
          <a:xfrm>
            <a:off x="7716838" y="4478338"/>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Sub-Class</a:t>
            </a:r>
          </a:p>
        </p:txBody>
      </p:sp>
    </p:spTree>
    <p:extLst>
      <p:ext uri="{BB962C8B-B14F-4D97-AF65-F5344CB8AC3E}">
        <p14:creationId xmlns:p14="http://schemas.microsoft.com/office/powerpoint/2010/main" val="15561990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7"/>
          <p:cNvSpPr>
            <a:spLocks noChangeArrowheads="1"/>
          </p:cNvSpPr>
          <p:nvPr/>
        </p:nvSpPr>
        <p:spPr bwMode="auto">
          <a:xfrm>
            <a:off x="6740525" y="3633788"/>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latin typeface="Times" charset="0"/>
              </a:rPr>
              <a:t>Maze</a:t>
            </a:r>
          </a:p>
        </p:txBody>
      </p:sp>
      <p:sp>
        <p:nvSpPr>
          <p:cNvPr id="62467" name="Oval 8"/>
          <p:cNvSpPr>
            <a:spLocks noChangeArrowheads="1"/>
          </p:cNvSpPr>
          <p:nvPr/>
        </p:nvSpPr>
        <p:spPr bwMode="auto">
          <a:xfrm>
            <a:off x="6780213" y="192722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latin typeface="Times" charset="0"/>
              </a:rPr>
              <a:t>Object</a:t>
            </a:r>
          </a:p>
        </p:txBody>
      </p:sp>
      <p:sp>
        <p:nvSpPr>
          <p:cNvPr id="62468" name="Oval 9"/>
          <p:cNvSpPr>
            <a:spLocks noChangeArrowheads="1"/>
          </p:cNvSpPr>
          <p:nvPr/>
        </p:nvSpPr>
        <p:spPr bwMode="auto">
          <a:xfrm>
            <a:off x="6742113" y="53498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latin typeface="Times" charset="0"/>
              </a:rPr>
              <a:t>SpamMaze</a:t>
            </a:r>
          </a:p>
        </p:txBody>
      </p:sp>
      <p:sp>
        <p:nvSpPr>
          <p:cNvPr id="62469" name="Line 10"/>
          <p:cNvSpPr>
            <a:spLocks noChangeShapeType="1"/>
          </p:cNvSpPr>
          <p:nvPr/>
        </p:nvSpPr>
        <p:spPr bwMode="auto">
          <a:xfrm>
            <a:off x="7618413" y="2760663"/>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2470" name="Line 11"/>
          <p:cNvSpPr>
            <a:spLocks noChangeShapeType="1"/>
          </p:cNvSpPr>
          <p:nvPr/>
        </p:nvSpPr>
        <p:spPr bwMode="auto">
          <a:xfrm>
            <a:off x="7620000" y="4468813"/>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2471" name="AutoShape 17"/>
          <p:cNvSpPr>
            <a:spLocks/>
          </p:cNvSpPr>
          <p:nvPr/>
        </p:nvSpPr>
        <p:spPr bwMode="auto">
          <a:xfrm>
            <a:off x="5999163" y="3427413"/>
            <a:ext cx="174625" cy="1158875"/>
          </a:xfrm>
          <a:prstGeom prst="leftBrace">
            <a:avLst>
              <a:gd name="adj1" fmla="val 55303"/>
              <a:gd name="adj2" fmla="val 50000"/>
            </a:avLst>
          </a:prstGeom>
          <a:noFill/>
          <a:ln w="12700">
            <a:solidFill>
              <a:srgbClr val="0092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2472" name="Text Box 19"/>
          <p:cNvSpPr txBox="1">
            <a:spLocks noChangeArrowheads="1"/>
          </p:cNvSpPr>
          <p:nvPr/>
        </p:nvSpPr>
        <p:spPr bwMode="auto">
          <a:xfrm>
            <a:off x="3040063" y="348615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C00000"/>
                </a:solidFill>
                <a:latin typeface="Courier New" pitchFamily="49" charset="0"/>
              </a:rPr>
              <a:t>multiBFS</a:t>
            </a:r>
          </a:p>
        </p:txBody>
      </p:sp>
      <p:sp>
        <p:nvSpPr>
          <p:cNvPr id="62473" name="Text Box 20"/>
          <p:cNvSpPr txBox="1">
            <a:spLocks noChangeArrowheads="1"/>
          </p:cNvSpPr>
          <p:nvPr/>
        </p:nvSpPr>
        <p:spPr bwMode="auto">
          <a:xfrm>
            <a:off x="762000" y="3581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maze</a:t>
            </a:r>
          </a:p>
        </p:txBody>
      </p:sp>
      <p:sp>
        <p:nvSpPr>
          <p:cNvPr id="62474" name="Text Box 28"/>
          <p:cNvSpPr txBox="1">
            <a:spLocks noChangeArrowheads="1"/>
          </p:cNvSpPr>
          <p:nvPr/>
        </p:nvSpPr>
        <p:spPr bwMode="auto">
          <a:xfrm>
            <a:off x="296863" y="289877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smtClean="0">
                <a:solidFill>
                  <a:srgbClr val="009200"/>
                </a:solidFill>
                <a:latin typeface="Comic Sans MS" pitchFamily="66" charset="0"/>
              </a:rPr>
              <a:t>data members</a:t>
            </a:r>
          </a:p>
        </p:txBody>
      </p:sp>
      <p:sp>
        <p:nvSpPr>
          <p:cNvPr id="62475" name="Text Box 29"/>
          <p:cNvSpPr txBox="1">
            <a:spLocks noChangeArrowheads="1"/>
          </p:cNvSpPr>
          <p:nvPr/>
        </p:nvSpPr>
        <p:spPr bwMode="auto">
          <a:xfrm>
            <a:off x="2825750" y="289877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smtClean="0">
                <a:solidFill>
                  <a:srgbClr val="009200"/>
                </a:solidFill>
                <a:latin typeface="Comic Sans MS" pitchFamily="66" charset="0"/>
              </a:rPr>
              <a:t>methods</a:t>
            </a:r>
          </a:p>
        </p:txBody>
      </p:sp>
      <p:sp>
        <p:nvSpPr>
          <p:cNvPr id="62476" name="Text Box 30"/>
          <p:cNvSpPr txBox="1">
            <a:spLocks noChangeArrowheads="1"/>
          </p:cNvSpPr>
          <p:nvPr/>
        </p:nvSpPr>
        <p:spPr bwMode="auto">
          <a:xfrm>
            <a:off x="3040063" y="38100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toString</a:t>
            </a:r>
          </a:p>
        </p:txBody>
      </p:sp>
      <p:sp>
        <p:nvSpPr>
          <p:cNvPr id="62477" name="Text Box 31"/>
          <p:cNvSpPr txBox="1">
            <a:spLocks noChangeArrowheads="1"/>
          </p:cNvSpPr>
          <p:nvPr/>
        </p:nvSpPr>
        <p:spPr bwMode="auto">
          <a:xfrm>
            <a:off x="3040063" y="41148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rPr>
              <a:t>constructors…</a:t>
            </a:r>
          </a:p>
        </p:txBody>
      </p:sp>
      <p:sp>
        <p:nvSpPr>
          <p:cNvPr id="62478" name="Text Box 35"/>
          <p:cNvSpPr txBox="1">
            <a:spLocks noChangeArrowheads="1"/>
          </p:cNvSpPr>
          <p:nvPr/>
        </p:nvSpPr>
        <p:spPr bwMode="auto">
          <a:xfrm>
            <a:off x="676275" y="365125"/>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rPr>
              <a:t>Hw 9, Part 1:    the </a:t>
            </a:r>
            <a:r>
              <a:rPr lang="en-US" altLang="en-US" sz="3600" b="1" smtClean="0">
                <a:solidFill>
                  <a:srgbClr val="000000"/>
                </a:solidFill>
                <a:latin typeface="Courier New" pitchFamily="49" charset="0"/>
              </a:rPr>
              <a:t>Maze</a:t>
            </a:r>
            <a:r>
              <a:rPr lang="en-US" altLang="en-US" sz="3600" smtClean="0">
                <a:solidFill>
                  <a:srgbClr val="000000"/>
                </a:solidFill>
              </a:rPr>
              <a:t> class </a:t>
            </a:r>
          </a:p>
        </p:txBody>
      </p:sp>
      <p:sp>
        <p:nvSpPr>
          <p:cNvPr id="62479" name="Text Box 36"/>
          <p:cNvSpPr txBox="1">
            <a:spLocks noChangeArrowheads="1"/>
          </p:cNvSpPr>
          <p:nvPr/>
        </p:nvSpPr>
        <p:spPr bwMode="auto">
          <a:xfrm>
            <a:off x="304800" y="1524000"/>
            <a:ext cx="484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rPr>
              <a:t>… improving the </a:t>
            </a:r>
            <a:r>
              <a:rPr lang="en-US" altLang="en-US" b="1" smtClean="0">
                <a:solidFill>
                  <a:srgbClr val="000000"/>
                </a:solidFill>
                <a:latin typeface="Courier New" pitchFamily="49" charset="0"/>
              </a:rPr>
              <a:t>Maze</a:t>
            </a:r>
            <a:r>
              <a:rPr lang="en-US" altLang="en-US" smtClean="0">
                <a:solidFill>
                  <a:srgbClr val="000000"/>
                </a:solidFill>
              </a:rPr>
              <a:t> class</a:t>
            </a:r>
          </a:p>
        </p:txBody>
      </p:sp>
    </p:spTree>
    <p:extLst>
      <p:ext uri="{BB962C8B-B14F-4D97-AF65-F5344CB8AC3E}">
        <p14:creationId xmlns:p14="http://schemas.microsoft.com/office/powerpoint/2010/main" val="34699107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auto">
          <a:xfrm>
            <a:off x="676275" y="365125"/>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dirty="0" err="1" smtClean="0">
                <a:solidFill>
                  <a:srgbClr val="000000"/>
                </a:solidFill>
              </a:rPr>
              <a:t>Hw</a:t>
            </a:r>
            <a:r>
              <a:rPr lang="en-US" altLang="en-US" sz="3600" dirty="0" smtClean="0">
                <a:solidFill>
                  <a:srgbClr val="000000"/>
                </a:solidFill>
              </a:rPr>
              <a:t> 9, Part 2:    the </a:t>
            </a:r>
            <a:r>
              <a:rPr lang="en-US" altLang="en-US" sz="3600" b="1" dirty="0" err="1" smtClean="0">
                <a:solidFill>
                  <a:srgbClr val="000000"/>
                </a:solidFill>
                <a:latin typeface="Courier New" pitchFamily="49" charset="0"/>
              </a:rPr>
              <a:t>SpamMaze</a:t>
            </a:r>
            <a:r>
              <a:rPr lang="en-US" altLang="en-US" sz="3600" dirty="0" smtClean="0">
                <a:solidFill>
                  <a:srgbClr val="000000"/>
                </a:solidFill>
              </a:rPr>
              <a:t> class </a:t>
            </a:r>
          </a:p>
        </p:txBody>
      </p:sp>
      <p:sp>
        <p:nvSpPr>
          <p:cNvPr id="63491" name="Oval 6"/>
          <p:cNvSpPr>
            <a:spLocks noChangeArrowheads="1"/>
          </p:cNvSpPr>
          <p:nvPr/>
        </p:nvSpPr>
        <p:spPr bwMode="auto">
          <a:xfrm>
            <a:off x="6740525" y="3633788"/>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latin typeface="Times" charset="0"/>
              </a:rPr>
              <a:t>Maze</a:t>
            </a:r>
          </a:p>
        </p:txBody>
      </p:sp>
      <p:sp>
        <p:nvSpPr>
          <p:cNvPr id="63492" name="Oval 7"/>
          <p:cNvSpPr>
            <a:spLocks noChangeArrowheads="1"/>
          </p:cNvSpPr>
          <p:nvPr/>
        </p:nvSpPr>
        <p:spPr bwMode="auto">
          <a:xfrm>
            <a:off x="6780213" y="192722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latin typeface="Times" charset="0"/>
              </a:rPr>
              <a:t>Object</a:t>
            </a:r>
          </a:p>
        </p:txBody>
      </p:sp>
      <p:sp>
        <p:nvSpPr>
          <p:cNvPr id="63493" name="Oval 8"/>
          <p:cNvSpPr>
            <a:spLocks noChangeArrowheads="1"/>
          </p:cNvSpPr>
          <p:nvPr/>
        </p:nvSpPr>
        <p:spPr bwMode="auto">
          <a:xfrm>
            <a:off x="6742113" y="53498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latin typeface="Times" charset="0"/>
              </a:rPr>
              <a:t>SpamMaze</a:t>
            </a:r>
          </a:p>
        </p:txBody>
      </p:sp>
      <p:sp>
        <p:nvSpPr>
          <p:cNvPr id="63494" name="Line 9"/>
          <p:cNvSpPr>
            <a:spLocks noChangeShapeType="1"/>
          </p:cNvSpPr>
          <p:nvPr/>
        </p:nvSpPr>
        <p:spPr bwMode="auto">
          <a:xfrm>
            <a:off x="7618413" y="2760663"/>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3495" name="Line 10"/>
          <p:cNvSpPr>
            <a:spLocks noChangeShapeType="1"/>
          </p:cNvSpPr>
          <p:nvPr/>
        </p:nvSpPr>
        <p:spPr bwMode="auto">
          <a:xfrm>
            <a:off x="7620000" y="4468813"/>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3496" name="Text Box 11"/>
          <p:cNvSpPr txBox="1">
            <a:spLocks noChangeArrowheads="1"/>
          </p:cNvSpPr>
          <p:nvPr/>
        </p:nvSpPr>
        <p:spPr bwMode="auto">
          <a:xfrm>
            <a:off x="304800" y="1524000"/>
            <a:ext cx="484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rPr>
              <a:t>… inheriting from the </a:t>
            </a:r>
            <a:r>
              <a:rPr lang="en-US" altLang="en-US" b="1" smtClean="0">
                <a:solidFill>
                  <a:srgbClr val="000000"/>
                </a:solidFill>
                <a:latin typeface="Courier New" pitchFamily="49" charset="0"/>
              </a:rPr>
              <a:t>Maze</a:t>
            </a:r>
            <a:r>
              <a:rPr lang="en-US" altLang="en-US" smtClean="0">
                <a:solidFill>
                  <a:srgbClr val="000000"/>
                </a:solidFill>
              </a:rPr>
              <a:t> class</a:t>
            </a:r>
          </a:p>
        </p:txBody>
      </p:sp>
      <p:sp>
        <p:nvSpPr>
          <p:cNvPr id="63497" name="AutoShape 13"/>
          <p:cNvSpPr>
            <a:spLocks/>
          </p:cNvSpPr>
          <p:nvPr/>
        </p:nvSpPr>
        <p:spPr bwMode="auto">
          <a:xfrm>
            <a:off x="6015038" y="5018088"/>
            <a:ext cx="174625" cy="1519237"/>
          </a:xfrm>
          <a:prstGeom prst="leftBrace">
            <a:avLst>
              <a:gd name="adj1" fmla="val 72500"/>
              <a:gd name="adj2" fmla="val 50000"/>
            </a:avLst>
          </a:prstGeom>
          <a:noFill/>
          <a:ln w="12700">
            <a:solidFill>
              <a:srgbClr val="0092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3498" name="Text Box 14"/>
          <p:cNvSpPr txBox="1">
            <a:spLocks noChangeArrowheads="1"/>
          </p:cNvSpPr>
          <p:nvPr/>
        </p:nvSpPr>
        <p:spPr bwMode="auto">
          <a:xfrm>
            <a:off x="3040063" y="348615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multiBFS</a:t>
            </a:r>
          </a:p>
        </p:txBody>
      </p:sp>
      <p:sp>
        <p:nvSpPr>
          <p:cNvPr id="63499" name="Text Box 15"/>
          <p:cNvSpPr txBox="1">
            <a:spLocks noChangeArrowheads="1"/>
          </p:cNvSpPr>
          <p:nvPr/>
        </p:nvSpPr>
        <p:spPr bwMode="auto">
          <a:xfrm>
            <a:off x="762000" y="3581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maze</a:t>
            </a:r>
          </a:p>
        </p:txBody>
      </p:sp>
      <p:sp>
        <p:nvSpPr>
          <p:cNvPr id="63500" name="Text Box 16"/>
          <p:cNvSpPr txBox="1">
            <a:spLocks noChangeArrowheads="1"/>
          </p:cNvSpPr>
          <p:nvPr/>
        </p:nvSpPr>
        <p:spPr bwMode="auto">
          <a:xfrm>
            <a:off x="533400" y="59436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pedeCells</a:t>
            </a:r>
          </a:p>
        </p:txBody>
      </p:sp>
      <p:sp>
        <p:nvSpPr>
          <p:cNvPr id="63501" name="Text Box 17"/>
          <p:cNvSpPr txBox="1">
            <a:spLocks noChangeArrowheads="1"/>
          </p:cNvSpPr>
          <p:nvPr/>
        </p:nvSpPr>
        <p:spPr bwMode="auto">
          <a:xfrm>
            <a:off x="533400" y="5105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spamCells</a:t>
            </a:r>
          </a:p>
        </p:txBody>
      </p:sp>
      <p:sp>
        <p:nvSpPr>
          <p:cNvPr id="63502" name="Text Box 18"/>
          <p:cNvSpPr txBox="1">
            <a:spLocks noChangeArrowheads="1"/>
          </p:cNvSpPr>
          <p:nvPr/>
        </p:nvSpPr>
        <p:spPr bwMode="auto">
          <a:xfrm>
            <a:off x="3040063" y="579755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advancePede</a:t>
            </a:r>
          </a:p>
        </p:txBody>
      </p:sp>
      <p:sp>
        <p:nvSpPr>
          <p:cNvPr id="63503" name="Text Box 19"/>
          <p:cNvSpPr txBox="1">
            <a:spLocks noChangeArrowheads="1"/>
          </p:cNvSpPr>
          <p:nvPr/>
        </p:nvSpPr>
        <p:spPr bwMode="auto">
          <a:xfrm>
            <a:off x="3040063" y="6086475"/>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reversePede</a:t>
            </a:r>
          </a:p>
        </p:txBody>
      </p:sp>
      <p:sp>
        <p:nvSpPr>
          <p:cNvPr id="63504" name="Text Box 20"/>
          <p:cNvSpPr txBox="1">
            <a:spLocks noChangeArrowheads="1"/>
          </p:cNvSpPr>
          <p:nvPr/>
        </p:nvSpPr>
        <p:spPr bwMode="auto">
          <a:xfrm>
            <a:off x="3040063" y="4960938"/>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addSpam</a:t>
            </a:r>
          </a:p>
        </p:txBody>
      </p:sp>
      <p:sp>
        <p:nvSpPr>
          <p:cNvPr id="63505" name="Text Box 21"/>
          <p:cNvSpPr txBox="1">
            <a:spLocks noChangeArrowheads="1"/>
          </p:cNvSpPr>
          <p:nvPr/>
        </p:nvSpPr>
        <p:spPr bwMode="auto">
          <a:xfrm>
            <a:off x="3040063" y="5233988"/>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removeSpam</a:t>
            </a:r>
          </a:p>
        </p:txBody>
      </p:sp>
      <p:sp>
        <p:nvSpPr>
          <p:cNvPr id="63506" name="Text Box 22"/>
          <p:cNvSpPr txBox="1">
            <a:spLocks noChangeArrowheads="1"/>
          </p:cNvSpPr>
          <p:nvPr/>
        </p:nvSpPr>
        <p:spPr bwMode="auto">
          <a:xfrm>
            <a:off x="296863" y="289877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smtClean="0">
                <a:solidFill>
                  <a:srgbClr val="009200"/>
                </a:solidFill>
                <a:latin typeface="Comic Sans MS" pitchFamily="66" charset="0"/>
              </a:rPr>
              <a:t>data members</a:t>
            </a:r>
          </a:p>
        </p:txBody>
      </p:sp>
      <p:sp>
        <p:nvSpPr>
          <p:cNvPr id="63507" name="Text Box 23"/>
          <p:cNvSpPr txBox="1">
            <a:spLocks noChangeArrowheads="1"/>
          </p:cNvSpPr>
          <p:nvPr/>
        </p:nvSpPr>
        <p:spPr bwMode="auto">
          <a:xfrm>
            <a:off x="2825750" y="289877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smtClean="0">
                <a:solidFill>
                  <a:srgbClr val="009200"/>
                </a:solidFill>
                <a:latin typeface="Comic Sans MS" pitchFamily="66" charset="0"/>
              </a:rPr>
              <a:t>methods</a:t>
            </a:r>
          </a:p>
        </p:txBody>
      </p:sp>
      <p:sp>
        <p:nvSpPr>
          <p:cNvPr id="63508" name="Text Box 24"/>
          <p:cNvSpPr txBox="1">
            <a:spLocks noChangeArrowheads="1"/>
          </p:cNvSpPr>
          <p:nvPr/>
        </p:nvSpPr>
        <p:spPr bwMode="auto">
          <a:xfrm>
            <a:off x="3040063" y="38100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toString</a:t>
            </a:r>
          </a:p>
        </p:txBody>
      </p:sp>
      <p:sp>
        <p:nvSpPr>
          <p:cNvPr id="63509" name="Text Box 25"/>
          <p:cNvSpPr txBox="1">
            <a:spLocks noChangeArrowheads="1"/>
          </p:cNvSpPr>
          <p:nvPr/>
        </p:nvSpPr>
        <p:spPr bwMode="auto">
          <a:xfrm>
            <a:off x="3040063" y="41148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rPr>
              <a:t>constructors…</a:t>
            </a:r>
          </a:p>
        </p:txBody>
      </p:sp>
      <p:sp>
        <p:nvSpPr>
          <p:cNvPr id="63510" name="Line 26"/>
          <p:cNvSpPr>
            <a:spLocks noChangeShapeType="1"/>
          </p:cNvSpPr>
          <p:nvPr/>
        </p:nvSpPr>
        <p:spPr bwMode="auto">
          <a:xfrm>
            <a:off x="381000" y="4724400"/>
            <a:ext cx="5562600" cy="0"/>
          </a:xfrm>
          <a:prstGeom prst="line">
            <a:avLst/>
          </a:prstGeom>
          <a:noFill/>
          <a:ln w="12700">
            <a:solidFill>
              <a:srgbClr val="009200"/>
            </a:solidFill>
            <a:round/>
            <a:headEnd/>
            <a:tailEn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3511" name="Text Box 27"/>
          <p:cNvSpPr txBox="1">
            <a:spLocks noChangeArrowheads="1"/>
          </p:cNvSpPr>
          <p:nvPr/>
        </p:nvSpPr>
        <p:spPr bwMode="auto">
          <a:xfrm>
            <a:off x="482600" y="6532563"/>
            <a:ext cx="403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200" b="1" smtClean="0">
                <a:solidFill>
                  <a:srgbClr val="0333FF"/>
                </a:solidFill>
              </a:rPr>
              <a:t>What types should </a:t>
            </a:r>
            <a:r>
              <a:rPr lang="en-US" altLang="en-US" sz="1200" b="1" smtClean="0">
                <a:solidFill>
                  <a:srgbClr val="000000"/>
                </a:solidFill>
              </a:rPr>
              <a:t>spamCells</a:t>
            </a:r>
            <a:r>
              <a:rPr lang="en-US" altLang="en-US" sz="1200" b="1" smtClean="0">
                <a:solidFill>
                  <a:srgbClr val="0333FF"/>
                </a:solidFill>
              </a:rPr>
              <a:t> and </a:t>
            </a:r>
            <a:r>
              <a:rPr lang="en-US" altLang="en-US" sz="1200" b="1" smtClean="0">
                <a:solidFill>
                  <a:srgbClr val="000000"/>
                </a:solidFill>
              </a:rPr>
              <a:t>pedeCells</a:t>
            </a:r>
            <a:r>
              <a:rPr lang="en-US" altLang="en-US" sz="1200" b="1" smtClean="0">
                <a:solidFill>
                  <a:srgbClr val="0333FF"/>
                </a:solidFill>
              </a:rPr>
              <a:t> be? </a:t>
            </a:r>
          </a:p>
        </p:txBody>
      </p:sp>
    </p:spTree>
    <p:extLst>
      <p:ext uri="{BB962C8B-B14F-4D97-AF65-F5344CB8AC3E}">
        <p14:creationId xmlns:p14="http://schemas.microsoft.com/office/powerpoint/2010/main" val="19010675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685800" y="276225"/>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4400" smtClean="0">
                <a:solidFill>
                  <a:srgbClr val="000000"/>
                </a:solidFill>
                <a:latin typeface="Times" charset="0"/>
              </a:rPr>
              <a:t>Inheritance reminders...</a:t>
            </a:r>
          </a:p>
        </p:txBody>
      </p:sp>
      <p:sp>
        <p:nvSpPr>
          <p:cNvPr id="8195" name="Rectangle 6"/>
          <p:cNvSpPr>
            <a:spLocks noChangeArrowheads="1"/>
          </p:cNvSpPr>
          <p:nvPr/>
        </p:nvSpPr>
        <p:spPr bwMode="auto">
          <a:xfrm>
            <a:off x="788988" y="1647825"/>
            <a:ext cx="56689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spcBef>
                <a:spcPct val="0"/>
              </a:spcBef>
            </a:pPr>
            <a:endParaRPr lang="en-US" altLang="en-US" smtClean="0">
              <a:solidFill>
                <a:srgbClr val="000000"/>
              </a:solidFill>
              <a:latin typeface="Monaco" charset="0"/>
            </a:endParaRPr>
          </a:p>
          <a:p>
            <a:pPr algn="l">
              <a:spcBef>
                <a:spcPct val="0"/>
              </a:spcBef>
            </a:pPr>
            <a:endParaRPr lang="en-US" altLang="en-US" smtClean="0">
              <a:solidFill>
                <a:srgbClr val="000000"/>
              </a:solidFill>
              <a:latin typeface="Monaco" charset="0"/>
            </a:endParaRPr>
          </a:p>
          <a:p>
            <a:pPr algn="l">
              <a:spcBef>
                <a:spcPct val="0"/>
              </a:spcBef>
            </a:pPr>
            <a:endParaRPr lang="en-US" altLang="en-US" smtClean="0">
              <a:solidFill>
                <a:srgbClr val="000000"/>
              </a:solidFill>
              <a:latin typeface="Monaco" charset="0"/>
            </a:endParaRPr>
          </a:p>
        </p:txBody>
      </p:sp>
      <p:sp>
        <p:nvSpPr>
          <p:cNvPr id="3077" name="Text Box 7"/>
          <p:cNvSpPr txBox="1">
            <a:spLocks noChangeArrowheads="1"/>
          </p:cNvSpPr>
          <p:nvPr/>
        </p:nvSpPr>
        <p:spPr bwMode="auto">
          <a:xfrm>
            <a:off x="2933700" y="1490663"/>
            <a:ext cx="5829300" cy="4794250"/>
          </a:xfrm>
          <a:prstGeom prst="rect">
            <a:avLst/>
          </a:prstGeom>
          <a:noFill/>
          <a:ln w="12700">
            <a:noFill/>
            <a:miter lim="800000"/>
            <a:headEnd/>
            <a:tailEnd/>
          </a:ln>
        </p:spPr>
        <p:txBody>
          <a:bodyPr>
            <a:spAutoFit/>
          </a:bodyPr>
          <a:lstStyle/>
          <a:p>
            <a:pPr algn="l">
              <a:defRPr/>
            </a:pPr>
            <a:r>
              <a:rPr lang="en-US" sz="2800" b="1" dirty="0">
                <a:solidFill>
                  <a:srgbClr val="000000"/>
                </a:solidFill>
                <a:latin typeface="Times" pitchFamily="1" charset="0"/>
              </a:rPr>
              <a:t>Ideas</a:t>
            </a:r>
          </a:p>
          <a:p>
            <a:pPr algn="l">
              <a:buFontTx/>
              <a:buChar char="•"/>
              <a:defRPr/>
            </a:pPr>
            <a:r>
              <a:rPr lang="en-US" sz="2800" dirty="0">
                <a:solidFill>
                  <a:srgbClr val="000000"/>
                </a:solidFill>
                <a:latin typeface="Times" pitchFamily="1" charset="0"/>
              </a:rPr>
              <a:t> Models the  </a:t>
            </a:r>
            <a:r>
              <a:rPr lang="en-US" sz="2400" b="1" dirty="0">
                <a:solidFill>
                  <a:srgbClr val="C00000"/>
                </a:solidFill>
                <a:latin typeface="Textile" charset="0"/>
              </a:rPr>
              <a:t>kind-of/is-a</a:t>
            </a:r>
            <a:r>
              <a:rPr lang="en-US" sz="2400" dirty="0">
                <a:solidFill>
                  <a:srgbClr val="000000"/>
                </a:solidFill>
                <a:latin typeface="Textile" charset="0"/>
              </a:rPr>
              <a:t> </a:t>
            </a:r>
            <a:r>
              <a:rPr lang="en-US" sz="2800" dirty="0">
                <a:solidFill>
                  <a:srgbClr val="000000"/>
                </a:solidFill>
                <a:latin typeface="Times" pitchFamily="1" charset="0"/>
              </a:rPr>
              <a:t> relationship</a:t>
            </a:r>
          </a:p>
          <a:p>
            <a:pPr algn="l">
              <a:buFontTx/>
              <a:buChar char="•"/>
              <a:defRPr/>
            </a:pPr>
            <a:r>
              <a:rPr lang="en-US" sz="2800" dirty="0">
                <a:solidFill>
                  <a:srgbClr val="000000"/>
                </a:solidFill>
                <a:latin typeface="Times" pitchFamily="1" charset="0"/>
              </a:rPr>
              <a:t> Factors out common code </a:t>
            </a:r>
          </a:p>
          <a:p>
            <a:pPr algn="l">
              <a:buFontTx/>
              <a:buChar char="•"/>
              <a:defRPr/>
            </a:pPr>
            <a:r>
              <a:rPr lang="en-US" sz="2800" dirty="0">
                <a:solidFill>
                  <a:srgbClr val="000000"/>
                </a:solidFill>
                <a:latin typeface="Times" pitchFamily="1" charset="0"/>
              </a:rPr>
              <a:t> Function overriding allows old code 	to call new code</a:t>
            </a:r>
          </a:p>
          <a:p>
            <a:pPr algn="l">
              <a:defRPr/>
            </a:pPr>
            <a:endParaRPr lang="en-US" sz="2800" b="1" dirty="0">
              <a:solidFill>
                <a:srgbClr val="000000"/>
              </a:solidFill>
              <a:latin typeface="Times" pitchFamily="1" charset="0"/>
            </a:endParaRPr>
          </a:p>
          <a:p>
            <a:pPr algn="l">
              <a:defRPr/>
            </a:pPr>
            <a:r>
              <a:rPr lang="en-US" sz="2800" b="1" dirty="0">
                <a:solidFill>
                  <a:srgbClr val="000000"/>
                </a:solidFill>
                <a:latin typeface="Times" pitchFamily="1" charset="0"/>
              </a:rPr>
              <a:t>Keywords</a:t>
            </a:r>
            <a:endParaRPr lang="en-US" sz="2800" dirty="0">
              <a:solidFill>
                <a:srgbClr val="000000"/>
              </a:solidFill>
              <a:latin typeface="Times" pitchFamily="1" charset="0"/>
            </a:endParaRPr>
          </a:p>
          <a:p>
            <a:pPr algn="l">
              <a:buFontTx/>
              <a:buChar char="•"/>
              <a:defRPr/>
            </a:pPr>
            <a:r>
              <a:rPr lang="en-US" sz="2800" dirty="0">
                <a:solidFill>
                  <a:srgbClr val="000000"/>
                </a:solidFill>
                <a:latin typeface="Times" pitchFamily="1" charset="0"/>
              </a:rPr>
              <a:t> </a:t>
            </a:r>
            <a:r>
              <a:rPr lang="en-US" sz="2800" dirty="0">
                <a:solidFill>
                  <a:srgbClr val="800080"/>
                </a:solidFill>
                <a:latin typeface="Textile" charset="0"/>
              </a:rPr>
              <a:t>extends</a:t>
            </a:r>
            <a:r>
              <a:rPr lang="en-US" sz="2800" dirty="0">
                <a:solidFill>
                  <a:srgbClr val="000000"/>
                </a:solidFill>
                <a:latin typeface="Textile" charset="0"/>
              </a:rPr>
              <a:t>, </a:t>
            </a:r>
            <a:r>
              <a:rPr lang="en-US" sz="2800" dirty="0">
                <a:solidFill>
                  <a:srgbClr val="800080"/>
                </a:solidFill>
                <a:latin typeface="Textile" charset="0"/>
              </a:rPr>
              <a:t>super, protected </a:t>
            </a:r>
            <a:endParaRPr lang="en-US" sz="2800" dirty="0">
              <a:solidFill>
                <a:srgbClr val="6C5BE9">
                  <a:lumMod val="75000"/>
                </a:srgbClr>
              </a:solidFill>
              <a:latin typeface="Times" pitchFamily="1" charset="0"/>
            </a:endParaRPr>
          </a:p>
        </p:txBody>
      </p:sp>
      <p:sp>
        <p:nvSpPr>
          <p:cNvPr id="8197" name="Oval 9"/>
          <p:cNvSpPr>
            <a:spLocks noChangeArrowheads="1"/>
          </p:cNvSpPr>
          <p:nvPr/>
        </p:nvSpPr>
        <p:spPr bwMode="auto">
          <a:xfrm>
            <a:off x="768350" y="3494088"/>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latin typeface="Times" charset="0"/>
              </a:rPr>
              <a:t>Maze</a:t>
            </a:r>
          </a:p>
        </p:txBody>
      </p:sp>
      <p:sp>
        <p:nvSpPr>
          <p:cNvPr id="8198" name="Oval 10"/>
          <p:cNvSpPr>
            <a:spLocks noChangeArrowheads="1"/>
          </p:cNvSpPr>
          <p:nvPr/>
        </p:nvSpPr>
        <p:spPr bwMode="auto">
          <a:xfrm>
            <a:off x="808038" y="178752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latin typeface="Times" charset="0"/>
              </a:rPr>
              <a:t>Object</a:t>
            </a:r>
          </a:p>
        </p:txBody>
      </p:sp>
      <p:sp>
        <p:nvSpPr>
          <p:cNvPr id="8199" name="Oval 11"/>
          <p:cNvSpPr>
            <a:spLocks noChangeArrowheads="1"/>
          </p:cNvSpPr>
          <p:nvPr/>
        </p:nvSpPr>
        <p:spPr bwMode="auto">
          <a:xfrm>
            <a:off x="769938" y="52101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latin typeface="Times" charset="0"/>
              </a:rPr>
              <a:t>SpamMaze</a:t>
            </a:r>
          </a:p>
        </p:txBody>
      </p:sp>
      <p:sp>
        <p:nvSpPr>
          <p:cNvPr id="8200" name="Line 12"/>
          <p:cNvSpPr>
            <a:spLocks noChangeShapeType="1"/>
          </p:cNvSpPr>
          <p:nvPr/>
        </p:nvSpPr>
        <p:spPr bwMode="auto">
          <a:xfrm>
            <a:off x="1646238" y="2620963"/>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8201" name="Line 13"/>
          <p:cNvSpPr>
            <a:spLocks noChangeShapeType="1"/>
          </p:cNvSpPr>
          <p:nvPr/>
        </p:nvSpPr>
        <p:spPr bwMode="auto">
          <a:xfrm>
            <a:off x="1647825" y="4329113"/>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8202" name="Text Box 14"/>
          <p:cNvSpPr txBox="1">
            <a:spLocks noChangeArrowheads="1"/>
          </p:cNvSpPr>
          <p:nvPr/>
        </p:nvSpPr>
        <p:spPr bwMode="auto">
          <a:xfrm>
            <a:off x="236538" y="1489075"/>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smtClean="0">
                <a:solidFill>
                  <a:srgbClr val="000000"/>
                </a:solidFill>
                <a:latin typeface="Sand" charset="0"/>
              </a:rPr>
              <a:t>Base classes</a:t>
            </a:r>
          </a:p>
        </p:txBody>
      </p:sp>
      <p:sp>
        <p:nvSpPr>
          <p:cNvPr id="8203" name="Text Box 15"/>
          <p:cNvSpPr txBox="1">
            <a:spLocks noChangeArrowheads="1"/>
          </p:cNvSpPr>
          <p:nvPr/>
        </p:nvSpPr>
        <p:spPr bwMode="auto">
          <a:xfrm>
            <a:off x="166688" y="597535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smtClean="0">
                <a:solidFill>
                  <a:srgbClr val="000000"/>
                </a:solidFill>
                <a:latin typeface="Sand" charset="0"/>
              </a:rPr>
              <a:t>Derived classes</a:t>
            </a:r>
          </a:p>
        </p:txBody>
      </p:sp>
      <p:sp>
        <p:nvSpPr>
          <p:cNvPr id="8204" name="Rectangle 17"/>
          <p:cNvSpPr>
            <a:spLocks noChangeArrowheads="1"/>
          </p:cNvSpPr>
          <p:nvPr/>
        </p:nvSpPr>
        <p:spPr bwMode="auto">
          <a:xfrm>
            <a:off x="2813050" y="1447800"/>
            <a:ext cx="1254125" cy="57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ndParaRPr>
          </a:p>
        </p:txBody>
      </p:sp>
      <p:sp>
        <p:nvSpPr>
          <p:cNvPr id="8205" name="Rectangle 18"/>
          <p:cNvSpPr>
            <a:spLocks noChangeArrowheads="1"/>
          </p:cNvSpPr>
          <p:nvPr/>
        </p:nvSpPr>
        <p:spPr bwMode="auto">
          <a:xfrm>
            <a:off x="2838450" y="5113338"/>
            <a:ext cx="1952625" cy="57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ndParaRPr>
          </a:p>
        </p:txBody>
      </p:sp>
    </p:spTree>
    <p:extLst>
      <p:ext uri="{BB962C8B-B14F-4D97-AF65-F5344CB8AC3E}">
        <p14:creationId xmlns:p14="http://schemas.microsoft.com/office/powerpoint/2010/main" val="8467455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ounded Rectangle 58"/>
          <p:cNvSpPr>
            <a:spLocks noChangeArrowheads="1"/>
          </p:cNvSpPr>
          <p:nvPr/>
        </p:nvSpPr>
        <p:spPr bwMode="auto">
          <a:xfrm>
            <a:off x="4079875" y="847725"/>
            <a:ext cx="4267200" cy="2568575"/>
          </a:xfrm>
          <a:prstGeom prst="roundRect">
            <a:avLst>
              <a:gd name="adj" fmla="val 16667"/>
            </a:avLst>
          </a:prstGeom>
          <a:solidFill>
            <a:srgbClr val="CCECFF"/>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ndParaRPr>
          </a:p>
        </p:txBody>
      </p:sp>
      <p:sp>
        <p:nvSpPr>
          <p:cNvPr id="9219" name="Rounded Rectangle 59"/>
          <p:cNvSpPr>
            <a:spLocks noChangeArrowheads="1"/>
          </p:cNvSpPr>
          <p:nvPr/>
        </p:nvSpPr>
        <p:spPr bwMode="auto">
          <a:xfrm>
            <a:off x="4127500" y="3840163"/>
            <a:ext cx="4267200" cy="2568575"/>
          </a:xfrm>
          <a:prstGeom prst="roundRect">
            <a:avLst>
              <a:gd name="adj" fmla="val 16667"/>
            </a:avLst>
          </a:prstGeom>
          <a:solidFill>
            <a:srgbClr val="FFCCCC"/>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ndParaRPr>
          </a:p>
        </p:txBody>
      </p:sp>
      <p:sp>
        <p:nvSpPr>
          <p:cNvPr id="57" name="Rounded Rectangle 56"/>
          <p:cNvSpPr/>
          <p:nvPr/>
        </p:nvSpPr>
        <p:spPr bwMode="auto">
          <a:xfrm>
            <a:off x="412750" y="1600200"/>
            <a:ext cx="3200400" cy="4319588"/>
          </a:xfrm>
          <a:prstGeom prst="roundRect">
            <a:avLst/>
          </a:prstGeom>
          <a:solidFill>
            <a:schemeClr val="bg1">
              <a:lumMod val="85000"/>
            </a:schemeClr>
          </a:solidFill>
          <a:ln w="12700" cap="flat" cmpd="sng" algn="ctr">
            <a:noFill/>
            <a:prstDash val="solid"/>
            <a:round/>
            <a:headEnd type="none" w="med" len="med"/>
            <a:tailEnd type="none" w="med" len="med"/>
          </a:ln>
          <a:effectLst/>
        </p:spPr>
        <p:txBody>
          <a:bodyPr anchor="ctr">
            <a:spAutoFit/>
          </a:bodyPr>
          <a:lstStyle/>
          <a:p>
            <a:pPr>
              <a:defRPr/>
            </a:pPr>
            <a:endParaRPr lang="en-US" sz="1800">
              <a:solidFill>
                <a:srgbClr val="000000"/>
              </a:solidFill>
            </a:endParaRPr>
          </a:p>
        </p:txBody>
      </p:sp>
      <p:sp>
        <p:nvSpPr>
          <p:cNvPr id="9221" name="Oval 4"/>
          <p:cNvSpPr>
            <a:spLocks noChangeArrowheads="1"/>
          </p:cNvSpPr>
          <p:nvPr/>
        </p:nvSpPr>
        <p:spPr bwMode="auto">
          <a:xfrm>
            <a:off x="762000" y="3544888"/>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rPr>
              <a:t>Student</a:t>
            </a:r>
          </a:p>
        </p:txBody>
      </p:sp>
      <p:sp>
        <p:nvSpPr>
          <p:cNvPr id="9222" name="Oval 5"/>
          <p:cNvSpPr>
            <a:spLocks noChangeArrowheads="1"/>
          </p:cNvSpPr>
          <p:nvPr/>
        </p:nvSpPr>
        <p:spPr bwMode="auto">
          <a:xfrm>
            <a:off x="793750" y="2020888"/>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rPr>
              <a:t>Person</a:t>
            </a:r>
          </a:p>
        </p:txBody>
      </p:sp>
      <p:sp>
        <p:nvSpPr>
          <p:cNvPr id="9223" name="Line 6"/>
          <p:cNvSpPr>
            <a:spLocks noChangeShapeType="1"/>
          </p:cNvSpPr>
          <p:nvPr/>
        </p:nvSpPr>
        <p:spPr bwMode="auto">
          <a:xfrm flipH="1">
            <a:off x="1649413" y="2808288"/>
            <a:ext cx="30162"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9224" name="Text Box 8"/>
          <p:cNvSpPr txBox="1">
            <a:spLocks noChangeArrowheads="1"/>
          </p:cNvSpPr>
          <p:nvPr/>
        </p:nvSpPr>
        <p:spPr bwMode="auto">
          <a:xfrm>
            <a:off x="1752600" y="4321175"/>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b="1" smtClean="0">
                <a:solidFill>
                  <a:srgbClr val="000000"/>
                </a:solidFill>
                <a:latin typeface="Arial" pitchFamily="34" charset="0"/>
                <a:ea typeface="MS PGothic" pitchFamily="34" charset="-128"/>
              </a:rPr>
              <a:t>Derived Class</a:t>
            </a:r>
          </a:p>
        </p:txBody>
      </p:sp>
      <p:sp>
        <p:nvSpPr>
          <p:cNvPr id="9225" name="Text Box 12"/>
          <p:cNvSpPr txBox="1">
            <a:spLocks noChangeArrowheads="1"/>
          </p:cNvSpPr>
          <p:nvPr/>
        </p:nvSpPr>
        <p:spPr bwMode="auto">
          <a:xfrm>
            <a:off x="1905000" y="2754313"/>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b="1" smtClean="0">
                <a:solidFill>
                  <a:srgbClr val="000000"/>
                </a:solidFill>
                <a:latin typeface="Arial" pitchFamily="34" charset="0"/>
                <a:ea typeface="MS PGothic" pitchFamily="34" charset="-128"/>
              </a:rPr>
              <a:t>Base Class</a:t>
            </a:r>
          </a:p>
        </p:txBody>
      </p:sp>
      <p:sp>
        <p:nvSpPr>
          <p:cNvPr id="9226" name="Text Box 14"/>
          <p:cNvSpPr txBox="1">
            <a:spLocks noChangeArrowheads="1"/>
          </p:cNvSpPr>
          <p:nvPr/>
        </p:nvSpPr>
        <p:spPr bwMode="auto">
          <a:xfrm>
            <a:off x="2160588" y="2982913"/>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000" smtClean="0">
                <a:solidFill>
                  <a:srgbClr val="000000"/>
                </a:solidFill>
                <a:latin typeface="Arial" pitchFamily="34" charset="0"/>
                <a:ea typeface="MS PGothic" pitchFamily="34" charset="-128"/>
              </a:rPr>
              <a:t>or Super-Class</a:t>
            </a:r>
          </a:p>
        </p:txBody>
      </p:sp>
      <p:sp>
        <p:nvSpPr>
          <p:cNvPr id="9227" name="Text Box 14"/>
          <p:cNvSpPr txBox="1">
            <a:spLocks noChangeArrowheads="1"/>
          </p:cNvSpPr>
          <p:nvPr/>
        </p:nvSpPr>
        <p:spPr bwMode="auto">
          <a:xfrm>
            <a:off x="2019300" y="456565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000" smtClean="0">
                <a:solidFill>
                  <a:srgbClr val="000000"/>
                </a:solidFill>
                <a:latin typeface="Arial" pitchFamily="34" charset="0"/>
                <a:ea typeface="MS PGothic" pitchFamily="34" charset="-128"/>
              </a:rPr>
              <a:t>or Sub-Class</a:t>
            </a:r>
          </a:p>
        </p:txBody>
      </p:sp>
      <p:sp>
        <p:nvSpPr>
          <p:cNvPr id="9228" name="Text Box 14"/>
          <p:cNvSpPr txBox="1">
            <a:spLocks noChangeArrowheads="1"/>
          </p:cNvSpPr>
          <p:nvPr/>
        </p:nvSpPr>
        <p:spPr bwMode="auto">
          <a:xfrm>
            <a:off x="1447800" y="1524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200" smtClean="0">
                <a:solidFill>
                  <a:srgbClr val="000000"/>
                </a:solidFill>
                <a:latin typeface="Cambria" pitchFamily="18" charset="0"/>
                <a:ea typeface="MS PGothic" pitchFamily="34" charset="-128"/>
              </a:rPr>
              <a:t>Visual overviews of inheritance</a:t>
            </a:r>
          </a:p>
        </p:txBody>
      </p:sp>
      <p:sp>
        <p:nvSpPr>
          <p:cNvPr id="9229" name="Oval 18"/>
          <p:cNvSpPr>
            <a:spLocks noChangeArrowheads="1"/>
          </p:cNvSpPr>
          <p:nvPr/>
        </p:nvSpPr>
        <p:spPr bwMode="auto">
          <a:xfrm>
            <a:off x="4379913" y="1357313"/>
            <a:ext cx="3649662" cy="1752600"/>
          </a:xfrm>
          <a:prstGeom prst="ellipse">
            <a:avLst/>
          </a:prstGeom>
          <a:noFill/>
          <a:ln w="19050">
            <a:solidFill>
              <a:srgbClr val="0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endParaRPr lang="en-US" altLang="en-US" sz="1800" smtClean="0">
              <a:solidFill>
                <a:srgbClr val="000000"/>
              </a:solidFill>
              <a:latin typeface="Times" charset="0"/>
            </a:endParaRPr>
          </a:p>
        </p:txBody>
      </p:sp>
      <p:sp>
        <p:nvSpPr>
          <p:cNvPr id="9230" name="Rectangle 21"/>
          <p:cNvSpPr>
            <a:spLocks noChangeArrowheads="1"/>
          </p:cNvSpPr>
          <p:nvPr/>
        </p:nvSpPr>
        <p:spPr bwMode="auto">
          <a:xfrm>
            <a:off x="6348413" y="1836738"/>
            <a:ext cx="111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rPr>
              <a:t>Student</a:t>
            </a:r>
          </a:p>
        </p:txBody>
      </p:sp>
      <p:sp>
        <p:nvSpPr>
          <p:cNvPr id="9231" name="Oval 5"/>
          <p:cNvSpPr>
            <a:spLocks noChangeArrowheads="1"/>
          </p:cNvSpPr>
          <p:nvPr/>
        </p:nvSpPr>
        <p:spPr bwMode="auto">
          <a:xfrm>
            <a:off x="4608513" y="2043113"/>
            <a:ext cx="1744662" cy="776287"/>
          </a:xfrm>
          <a:prstGeom prst="ellipse">
            <a:avLst/>
          </a:prstGeom>
          <a:noFill/>
          <a:ln w="19050">
            <a:solidFill>
              <a:srgbClr val="0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rPr>
              <a:t>Person</a:t>
            </a:r>
          </a:p>
        </p:txBody>
      </p:sp>
      <p:sp>
        <p:nvSpPr>
          <p:cNvPr id="9232" name="Text Box 12"/>
          <p:cNvSpPr txBox="1">
            <a:spLocks noChangeArrowheads="1"/>
          </p:cNvSpPr>
          <p:nvPr/>
        </p:nvSpPr>
        <p:spPr bwMode="auto">
          <a:xfrm>
            <a:off x="4914900" y="2062163"/>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b="1" smtClean="0">
                <a:solidFill>
                  <a:srgbClr val="0333FF"/>
                </a:solidFill>
                <a:latin typeface="Arial" pitchFamily="34" charset="0"/>
                <a:ea typeface="MS PGothic" pitchFamily="34" charset="-128"/>
              </a:rPr>
              <a:t>Base Class</a:t>
            </a:r>
          </a:p>
        </p:txBody>
      </p:sp>
      <p:sp>
        <p:nvSpPr>
          <p:cNvPr id="9233" name="Text Box 14"/>
          <p:cNvSpPr txBox="1">
            <a:spLocks noChangeArrowheads="1"/>
          </p:cNvSpPr>
          <p:nvPr/>
        </p:nvSpPr>
        <p:spPr bwMode="auto">
          <a:xfrm>
            <a:off x="4979988" y="2538413"/>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000" smtClean="0">
                <a:solidFill>
                  <a:srgbClr val="0333FF"/>
                </a:solidFill>
                <a:latin typeface="Arial" pitchFamily="34" charset="0"/>
                <a:ea typeface="MS PGothic" pitchFamily="34" charset="-128"/>
              </a:rPr>
              <a:t>or Super-Class</a:t>
            </a:r>
          </a:p>
        </p:txBody>
      </p:sp>
      <p:sp>
        <p:nvSpPr>
          <p:cNvPr id="9234" name="Text Box 12"/>
          <p:cNvSpPr txBox="1">
            <a:spLocks noChangeArrowheads="1"/>
          </p:cNvSpPr>
          <p:nvPr/>
        </p:nvSpPr>
        <p:spPr bwMode="auto">
          <a:xfrm>
            <a:off x="6208713" y="1671638"/>
            <a:ext cx="1450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b="1" smtClean="0">
                <a:solidFill>
                  <a:srgbClr val="0333FF"/>
                </a:solidFill>
                <a:latin typeface="Arial" pitchFamily="34" charset="0"/>
                <a:ea typeface="MS PGothic" pitchFamily="34" charset="-128"/>
              </a:rPr>
              <a:t>Derived Class</a:t>
            </a:r>
          </a:p>
        </p:txBody>
      </p:sp>
      <p:sp>
        <p:nvSpPr>
          <p:cNvPr id="9235" name="Text Box 14"/>
          <p:cNvSpPr txBox="1">
            <a:spLocks noChangeArrowheads="1"/>
          </p:cNvSpPr>
          <p:nvPr/>
        </p:nvSpPr>
        <p:spPr bwMode="auto">
          <a:xfrm>
            <a:off x="6513513" y="221615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000" smtClean="0">
                <a:solidFill>
                  <a:srgbClr val="0333FF"/>
                </a:solidFill>
                <a:latin typeface="Arial" pitchFamily="34" charset="0"/>
                <a:ea typeface="MS PGothic" pitchFamily="34" charset="-128"/>
              </a:rPr>
              <a:t>or Sub-Class</a:t>
            </a:r>
          </a:p>
        </p:txBody>
      </p:sp>
      <p:sp>
        <p:nvSpPr>
          <p:cNvPr id="9236" name="Oval 18"/>
          <p:cNvSpPr>
            <a:spLocks noChangeArrowheads="1"/>
          </p:cNvSpPr>
          <p:nvPr/>
        </p:nvSpPr>
        <p:spPr bwMode="auto">
          <a:xfrm>
            <a:off x="4371975" y="4205288"/>
            <a:ext cx="3648075" cy="1752600"/>
          </a:xfrm>
          <a:prstGeom prst="ellipse">
            <a:avLst/>
          </a:prstGeom>
          <a:noFill/>
          <a:ln w="190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endParaRPr lang="en-US" altLang="en-US" sz="1800" smtClean="0">
              <a:solidFill>
                <a:srgbClr val="000000"/>
              </a:solidFill>
              <a:latin typeface="Times" charset="0"/>
            </a:endParaRPr>
          </a:p>
        </p:txBody>
      </p:sp>
      <p:sp>
        <p:nvSpPr>
          <p:cNvPr id="9237" name="Rectangle 21"/>
          <p:cNvSpPr>
            <a:spLocks noChangeArrowheads="1"/>
          </p:cNvSpPr>
          <p:nvPr/>
        </p:nvSpPr>
        <p:spPr bwMode="auto">
          <a:xfrm>
            <a:off x="6527800" y="4954588"/>
            <a:ext cx="814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rPr>
              <a:t>Person</a:t>
            </a:r>
          </a:p>
        </p:txBody>
      </p:sp>
      <p:sp>
        <p:nvSpPr>
          <p:cNvPr id="9238" name="Oval 5"/>
          <p:cNvSpPr>
            <a:spLocks noChangeArrowheads="1"/>
          </p:cNvSpPr>
          <p:nvPr/>
        </p:nvSpPr>
        <p:spPr bwMode="auto">
          <a:xfrm>
            <a:off x="4600575" y="4891088"/>
            <a:ext cx="1744663" cy="776287"/>
          </a:xfrm>
          <a:prstGeom prst="ellipse">
            <a:avLst/>
          </a:prstGeom>
          <a:noFill/>
          <a:ln w="190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endParaRPr lang="en-US" altLang="en-US" sz="1800" smtClean="0">
              <a:solidFill>
                <a:srgbClr val="000000"/>
              </a:solidFill>
            </a:endParaRPr>
          </a:p>
        </p:txBody>
      </p:sp>
      <p:sp>
        <p:nvSpPr>
          <p:cNvPr id="9239" name="Text Box 12"/>
          <p:cNvSpPr txBox="1">
            <a:spLocks noChangeArrowheads="1"/>
          </p:cNvSpPr>
          <p:nvPr/>
        </p:nvSpPr>
        <p:spPr bwMode="auto">
          <a:xfrm>
            <a:off x="4665663" y="4956175"/>
            <a:ext cx="1595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b="1" smtClean="0">
                <a:solidFill>
                  <a:srgbClr val="C00000"/>
                </a:solidFill>
                <a:latin typeface="Arial" pitchFamily="34" charset="0"/>
                <a:ea typeface="MS PGothic" pitchFamily="34" charset="-128"/>
              </a:rPr>
              <a:t>Derived Class</a:t>
            </a:r>
          </a:p>
        </p:txBody>
      </p:sp>
      <p:sp>
        <p:nvSpPr>
          <p:cNvPr id="9240" name="Text Box 14"/>
          <p:cNvSpPr txBox="1">
            <a:spLocks noChangeArrowheads="1"/>
          </p:cNvSpPr>
          <p:nvPr/>
        </p:nvSpPr>
        <p:spPr bwMode="auto">
          <a:xfrm>
            <a:off x="5040313" y="515620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000" smtClean="0">
                <a:solidFill>
                  <a:srgbClr val="C00000"/>
                </a:solidFill>
                <a:latin typeface="Arial" pitchFamily="34" charset="0"/>
                <a:ea typeface="MS PGothic" pitchFamily="34" charset="-128"/>
              </a:rPr>
              <a:t>or Sub-Class</a:t>
            </a:r>
          </a:p>
        </p:txBody>
      </p:sp>
      <p:sp>
        <p:nvSpPr>
          <p:cNvPr id="9241" name="Text Box 12"/>
          <p:cNvSpPr txBox="1">
            <a:spLocks noChangeArrowheads="1"/>
          </p:cNvSpPr>
          <p:nvPr/>
        </p:nvSpPr>
        <p:spPr bwMode="auto">
          <a:xfrm>
            <a:off x="6200775" y="4519613"/>
            <a:ext cx="1450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b="1" smtClean="0">
                <a:solidFill>
                  <a:srgbClr val="C00000"/>
                </a:solidFill>
                <a:latin typeface="Arial" pitchFamily="34" charset="0"/>
                <a:ea typeface="MS PGothic" pitchFamily="34" charset="-128"/>
              </a:rPr>
              <a:t>Base Class</a:t>
            </a:r>
          </a:p>
        </p:txBody>
      </p:sp>
      <p:sp>
        <p:nvSpPr>
          <p:cNvPr id="9242" name="Text Box 14"/>
          <p:cNvSpPr txBox="1">
            <a:spLocks noChangeArrowheads="1"/>
          </p:cNvSpPr>
          <p:nvPr/>
        </p:nvSpPr>
        <p:spPr bwMode="auto">
          <a:xfrm>
            <a:off x="6581775" y="4722813"/>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000" smtClean="0">
                <a:solidFill>
                  <a:srgbClr val="C00000"/>
                </a:solidFill>
                <a:latin typeface="Arial" pitchFamily="34" charset="0"/>
                <a:ea typeface="MS PGothic" pitchFamily="34" charset="-128"/>
              </a:rPr>
              <a:t>or Super-Class</a:t>
            </a:r>
          </a:p>
        </p:txBody>
      </p:sp>
      <p:sp>
        <p:nvSpPr>
          <p:cNvPr id="9243" name="Rectangle 21"/>
          <p:cNvSpPr>
            <a:spLocks noChangeArrowheads="1"/>
          </p:cNvSpPr>
          <p:nvPr/>
        </p:nvSpPr>
        <p:spPr bwMode="auto">
          <a:xfrm>
            <a:off x="4992688" y="5297488"/>
            <a:ext cx="88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rPr>
              <a:t>Student</a:t>
            </a:r>
          </a:p>
        </p:txBody>
      </p:sp>
      <p:sp>
        <p:nvSpPr>
          <p:cNvPr id="9244" name="Text Box 8"/>
          <p:cNvSpPr txBox="1">
            <a:spLocks noChangeArrowheads="1"/>
          </p:cNvSpPr>
          <p:nvPr/>
        </p:nvSpPr>
        <p:spPr bwMode="auto">
          <a:xfrm>
            <a:off x="1270000" y="5367338"/>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b="1" smtClean="0">
                <a:solidFill>
                  <a:srgbClr val="000000"/>
                </a:solidFill>
                <a:latin typeface="Arial" pitchFamily="34" charset="0"/>
                <a:ea typeface="MS PGothic" pitchFamily="34" charset="-128"/>
              </a:rPr>
              <a:t>Our hierarchy</a:t>
            </a:r>
          </a:p>
        </p:txBody>
      </p:sp>
      <p:sp>
        <p:nvSpPr>
          <p:cNvPr id="9245" name="Text Box 8"/>
          <p:cNvSpPr txBox="1">
            <a:spLocks noChangeArrowheads="1"/>
          </p:cNvSpPr>
          <p:nvPr/>
        </p:nvSpPr>
        <p:spPr bwMode="auto">
          <a:xfrm>
            <a:off x="7277100" y="762000"/>
            <a:ext cx="1485900" cy="523875"/>
          </a:xfrm>
          <a:prstGeom prst="rect">
            <a:avLst/>
          </a:prstGeom>
          <a:solidFill>
            <a:schemeClr val="bg1"/>
          </a:solidFill>
          <a:ln w="9525">
            <a:solidFill>
              <a:srgbClr val="0333FF"/>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b="1" smtClean="0">
                <a:solidFill>
                  <a:srgbClr val="0333FF"/>
                </a:solidFill>
                <a:latin typeface="Arial" pitchFamily="34" charset="0"/>
                <a:ea typeface="MS PGothic" pitchFamily="34" charset="-128"/>
              </a:rPr>
              <a:t>Capabilities (and memory)</a:t>
            </a:r>
          </a:p>
        </p:txBody>
      </p:sp>
      <p:sp>
        <p:nvSpPr>
          <p:cNvPr id="9246" name="Text Box 8"/>
          <p:cNvSpPr txBox="1">
            <a:spLocks noChangeArrowheads="1"/>
          </p:cNvSpPr>
          <p:nvPr/>
        </p:nvSpPr>
        <p:spPr bwMode="auto">
          <a:xfrm>
            <a:off x="7791450" y="4057650"/>
            <a:ext cx="1028700" cy="307975"/>
          </a:xfrm>
          <a:prstGeom prst="rect">
            <a:avLst/>
          </a:prstGeom>
          <a:solidFill>
            <a:schemeClr val="bg1"/>
          </a:solidFill>
          <a:ln w="9525">
            <a:solidFill>
              <a:srgbClr val="C00000"/>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b="1" smtClean="0">
                <a:solidFill>
                  <a:srgbClr val="C00000"/>
                </a:solidFill>
                <a:latin typeface="Arial" pitchFamily="34" charset="0"/>
                <a:ea typeface="MS PGothic" pitchFamily="34" charset="-128"/>
              </a:rPr>
              <a:t>Identity</a:t>
            </a:r>
          </a:p>
        </p:txBody>
      </p:sp>
      <p:sp>
        <p:nvSpPr>
          <p:cNvPr id="9247" name="Rectangle 62"/>
          <p:cNvSpPr>
            <a:spLocks noChangeArrowheads="1"/>
          </p:cNvSpPr>
          <p:nvPr/>
        </p:nvSpPr>
        <p:spPr bwMode="auto">
          <a:xfrm>
            <a:off x="4479925" y="6270625"/>
            <a:ext cx="35210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smtClean="0">
                <a:solidFill>
                  <a:srgbClr val="C00000"/>
                </a:solidFill>
                <a:latin typeface="Cambria" pitchFamily="18" charset="0"/>
              </a:rPr>
              <a:t>"Only some Persons are Students"</a:t>
            </a:r>
            <a:endParaRPr lang="en-US" altLang="en-US" sz="1800" smtClean="0">
              <a:solidFill>
                <a:srgbClr val="000000"/>
              </a:solidFill>
              <a:latin typeface="Cambria" pitchFamily="18" charset="0"/>
            </a:endParaRPr>
          </a:p>
        </p:txBody>
      </p:sp>
      <p:sp>
        <p:nvSpPr>
          <p:cNvPr id="9248" name="Rectangle 63"/>
          <p:cNvSpPr>
            <a:spLocks noChangeArrowheads="1"/>
          </p:cNvSpPr>
          <p:nvPr/>
        </p:nvSpPr>
        <p:spPr bwMode="auto">
          <a:xfrm>
            <a:off x="4502150" y="3221038"/>
            <a:ext cx="34480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smtClean="0">
                <a:solidFill>
                  <a:srgbClr val="0333FF"/>
                </a:solidFill>
                <a:latin typeface="Cambria" pitchFamily="18" charset="0"/>
              </a:rPr>
              <a:t>A Student is-a Person - </a:t>
            </a:r>
            <a:r>
              <a:rPr lang="en-US" altLang="en-US" sz="1800" i="1" smtClean="0">
                <a:solidFill>
                  <a:srgbClr val="0333FF"/>
                </a:solidFill>
                <a:latin typeface="Cambria" pitchFamily="18" charset="0"/>
              </a:rPr>
              <a:t>and more!</a:t>
            </a:r>
          </a:p>
        </p:txBody>
      </p:sp>
    </p:spTree>
    <p:extLst>
      <p:ext uri="{BB962C8B-B14F-4D97-AF65-F5344CB8AC3E}">
        <p14:creationId xmlns:p14="http://schemas.microsoft.com/office/powerpoint/2010/main" val="27859476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1"/>
          <p:cNvSpPr txBox="1">
            <a:spLocks noChangeArrowheads="1"/>
          </p:cNvSpPr>
          <p:nvPr/>
        </p:nvSpPr>
        <p:spPr bwMode="auto">
          <a:xfrm>
            <a:off x="687388" y="5715000"/>
            <a:ext cx="7847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smtClean="0">
                <a:solidFill>
                  <a:srgbClr val="000000"/>
                </a:solidFill>
                <a:latin typeface="Cambria" pitchFamily="18" charset="0"/>
              </a:rPr>
              <a:t>What should their underlying data structures be, i.e., their </a:t>
            </a:r>
            <a:r>
              <a:rPr lang="en-US" altLang="en-US" sz="1800" b="1" i="1" smtClean="0">
                <a:solidFill>
                  <a:srgbClr val="000000"/>
                </a:solidFill>
                <a:latin typeface="Cambria" pitchFamily="18" charset="0"/>
              </a:rPr>
              <a:t>model </a:t>
            </a:r>
            <a:r>
              <a:rPr lang="en-US" altLang="en-US" sz="1800" smtClean="0">
                <a:solidFill>
                  <a:srgbClr val="000000"/>
                </a:solidFill>
                <a:latin typeface="Cambria" pitchFamily="18" charset="0"/>
              </a:rPr>
              <a:t>?</a:t>
            </a:r>
          </a:p>
        </p:txBody>
      </p:sp>
      <p:pic>
        <p:nvPicPr>
          <p:cNvPr id="64515" name="Picture 22" descr="Picture 1"/>
          <p:cNvPicPr>
            <a:picLocks noChangeAspect="1" noChangeArrowheads="1"/>
          </p:cNvPicPr>
          <p:nvPr/>
        </p:nvPicPr>
        <p:blipFill>
          <a:blip r:embed="rId3">
            <a:extLst>
              <a:ext uri="{28A0092B-C50C-407E-A947-70E740481C1C}">
                <a14:useLocalDpi xmlns:a14="http://schemas.microsoft.com/office/drawing/2010/main" val="0"/>
              </a:ext>
            </a:extLst>
          </a:blip>
          <a:srcRect l="7811" t="22884" r="47926" b="52553"/>
          <a:stretch>
            <a:fillRect/>
          </a:stretch>
        </p:blipFill>
        <p:spPr bwMode="auto">
          <a:xfrm>
            <a:off x="1554163" y="1782763"/>
            <a:ext cx="579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23"/>
          <p:cNvSpPr txBox="1">
            <a:spLocks noChangeArrowheads="1"/>
          </p:cNvSpPr>
          <p:nvPr/>
        </p:nvSpPr>
        <p:spPr bwMode="auto">
          <a:xfrm>
            <a:off x="5710238" y="26606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S</a:t>
            </a:r>
          </a:p>
        </p:txBody>
      </p:sp>
      <p:sp>
        <p:nvSpPr>
          <p:cNvPr id="64517" name="Text Box 24"/>
          <p:cNvSpPr txBox="1">
            <a:spLocks noChangeArrowheads="1"/>
          </p:cNvSpPr>
          <p:nvPr/>
        </p:nvSpPr>
        <p:spPr bwMode="auto">
          <a:xfrm>
            <a:off x="547846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18" name="Text Box 25"/>
          <p:cNvSpPr txBox="1">
            <a:spLocks noChangeArrowheads="1"/>
          </p:cNvSpPr>
          <p:nvPr/>
        </p:nvSpPr>
        <p:spPr bwMode="auto">
          <a:xfrm>
            <a:off x="526891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19" name="Text Box 26"/>
          <p:cNvSpPr txBox="1">
            <a:spLocks noChangeArrowheads="1"/>
          </p:cNvSpPr>
          <p:nvPr/>
        </p:nvSpPr>
        <p:spPr bwMode="auto">
          <a:xfrm>
            <a:off x="5049838"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20" name="Text Box 27"/>
          <p:cNvSpPr txBox="1">
            <a:spLocks noChangeArrowheads="1"/>
          </p:cNvSpPr>
          <p:nvPr/>
        </p:nvSpPr>
        <p:spPr bwMode="auto">
          <a:xfrm>
            <a:off x="5043488" y="24415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21" name="Text Box 28"/>
          <p:cNvSpPr txBox="1">
            <a:spLocks noChangeArrowheads="1"/>
          </p:cNvSpPr>
          <p:nvPr/>
        </p:nvSpPr>
        <p:spPr bwMode="auto">
          <a:xfrm>
            <a:off x="4821238"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22" name="Text Box 29"/>
          <p:cNvSpPr txBox="1">
            <a:spLocks noChangeArrowheads="1"/>
          </p:cNvSpPr>
          <p:nvPr/>
        </p:nvSpPr>
        <p:spPr bwMode="auto">
          <a:xfrm>
            <a:off x="460216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23" name="Text Box 30"/>
          <p:cNvSpPr txBox="1">
            <a:spLocks noChangeArrowheads="1"/>
          </p:cNvSpPr>
          <p:nvPr/>
        </p:nvSpPr>
        <p:spPr bwMode="auto">
          <a:xfrm>
            <a:off x="4383088"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24" name="Text Box 31"/>
          <p:cNvSpPr txBox="1">
            <a:spLocks noChangeArrowheads="1"/>
          </p:cNvSpPr>
          <p:nvPr/>
        </p:nvSpPr>
        <p:spPr bwMode="auto">
          <a:xfrm>
            <a:off x="4173538" y="24415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25" name="Text Box 32"/>
          <p:cNvSpPr txBox="1">
            <a:spLocks noChangeArrowheads="1"/>
          </p:cNvSpPr>
          <p:nvPr/>
        </p:nvSpPr>
        <p:spPr bwMode="auto">
          <a:xfrm>
            <a:off x="394176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26" name="Text Box 33"/>
          <p:cNvSpPr txBox="1">
            <a:spLocks noChangeArrowheads="1"/>
          </p:cNvSpPr>
          <p:nvPr/>
        </p:nvSpPr>
        <p:spPr bwMode="auto">
          <a:xfrm>
            <a:off x="373221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27" name="Text Box 34"/>
          <p:cNvSpPr txBox="1">
            <a:spLocks noChangeArrowheads="1"/>
          </p:cNvSpPr>
          <p:nvPr/>
        </p:nvSpPr>
        <p:spPr bwMode="auto">
          <a:xfrm>
            <a:off x="637381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4528" name="Text Box 35"/>
          <p:cNvSpPr txBox="1">
            <a:spLocks noChangeArrowheads="1"/>
          </p:cNvSpPr>
          <p:nvPr/>
        </p:nvSpPr>
        <p:spPr bwMode="auto">
          <a:xfrm>
            <a:off x="616426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4529" name="Text Box 36"/>
          <p:cNvSpPr txBox="1">
            <a:spLocks noChangeArrowheads="1"/>
          </p:cNvSpPr>
          <p:nvPr/>
        </p:nvSpPr>
        <p:spPr bwMode="auto">
          <a:xfrm>
            <a:off x="5716588"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4530" name="Text Box 37"/>
          <p:cNvSpPr txBox="1">
            <a:spLocks noChangeArrowheads="1"/>
          </p:cNvSpPr>
          <p:nvPr/>
        </p:nvSpPr>
        <p:spPr bwMode="auto">
          <a:xfrm>
            <a:off x="4621213" y="33083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4531" name="Text Box 38"/>
          <p:cNvSpPr txBox="1">
            <a:spLocks noChangeArrowheads="1"/>
          </p:cNvSpPr>
          <p:nvPr/>
        </p:nvSpPr>
        <p:spPr bwMode="auto">
          <a:xfrm>
            <a:off x="7040563" y="33258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4532" name="Text Box 39"/>
          <p:cNvSpPr txBox="1">
            <a:spLocks noChangeArrowheads="1"/>
          </p:cNvSpPr>
          <p:nvPr/>
        </p:nvSpPr>
        <p:spPr bwMode="auto">
          <a:xfrm>
            <a:off x="70024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33" name="Text Box 40"/>
          <p:cNvSpPr txBox="1">
            <a:spLocks noChangeArrowheads="1"/>
          </p:cNvSpPr>
          <p:nvPr/>
        </p:nvSpPr>
        <p:spPr bwMode="auto">
          <a:xfrm>
            <a:off x="67849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34" name="Text Box 41"/>
          <p:cNvSpPr txBox="1">
            <a:spLocks noChangeArrowheads="1"/>
          </p:cNvSpPr>
          <p:nvPr/>
        </p:nvSpPr>
        <p:spPr bwMode="auto">
          <a:xfrm>
            <a:off x="65659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35" name="Text Box 42"/>
          <p:cNvSpPr txBox="1">
            <a:spLocks noChangeArrowheads="1"/>
          </p:cNvSpPr>
          <p:nvPr/>
        </p:nvSpPr>
        <p:spPr bwMode="auto">
          <a:xfrm>
            <a:off x="63468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36" name="Text Box 43"/>
          <p:cNvSpPr txBox="1">
            <a:spLocks noChangeArrowheads="1"/>
          </p:cNvSpPr>
          <p:nvPr/>
        </p:nvSpPr>
        <p:spPr bwMode="auto">
          <a:xfrm>
            <a:off x="61277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37" name="Text Box 44"/>
          <p:cNvSpPr txBox="1">
            <a:spLocks noChangeArrowheads="1"/>
          </p:cNvSpPr>
          <p:nvPr/>
        </p:nvSpPr>
        <p:spPr bwMode="auto">
          <a:xfrm>
            <a:off x="59102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38" name="Text Box 45"/>
          <p:cNvSpPr txBox="1">
            <a:spLocks noChangeArrowheads="1"/>
          </p:cNvSpPr>
          <p:nvPr/>
        </p:nvSpPr>
        <p:spPr bwMode="auto">
          <a:xfrm>
            <a:off x="56911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39" name="Text Box 46"/>
          <p:cNvSpPr txBox="1">
            <a:spLocks noChangeArrowheads="1"/>
          </p:cNvSpPr>
          <p:nvPr/>
        </p:nvSpPr>
        <p:spPr bwMode="auto">
          <a:xfrm>
            <a:off x="54721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0" name="Text Box 47"/>
          <p:cNvSpPr txBox="1">
            <a:spLocks noChangeArrowheads="1"/>
          </p:cNvSpPr>
          <p:nvPr/>
        </p:nvSpPr>
        <p:spPr bwMode="auto">
          <a:xfrm>
            <a:off x="52530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1" name="Text Box 48"/>
          <p:cNvSpPr txBox="1">
            <a:spLocks noChangeArrowheads="1"/>
          </p:cNvSpPr>
          <p:nvPr/>
        </p:nvSpPr>
        <p:spPr bwMode="auto">
          <a:xfrm>
            <a:off x="50355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2" name="Text Box 49"/>
          <p:cNvSpPr txBox="1">
            <a:spLocks noChangeArrowheads="1"/>
          </p:cNvSpPr>
          <p:nvPr/>
        </p:nvSpPr>
        <p:spPr bwMode="auto">
          <a:xfrm>
            <a:off x="48164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3" name="Text Box 50"/>
          <p:cNvSpPr txBox="1">
            <a:spLocks noChangeArrowheads="1"/>
          </p:cNvSpPr>
          <p:nvPr/>
        </p:nvSpPr>
        <p:spPr bwMode="auto">
          <a:xfrm>
            <a:off x="45974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4" name="Text Box 51"/>
          <p:cNvSpPr txBox="1">
            <a:spLocks noChangeArrowheads="1"/>
          </p:cNvSpPr>
          <p:nvPr/>
        </p:nvSpPr>
        <p:spPr bwMode="auto">
          <a:xfrm>
            <a:off x="43783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5" name="Text Box 52"/>
          <p:cNvSpPr txBox="1">
            <a:spLocks noChangeArrowheads="1"/>
          </p:cNvSpPr>
          <p:nvPr/>
        </p:nvSpPr>
        <p:spPr bwMode="auto">
          <a:xfrm>
            <a:off x="41608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6" name="Text Box 53"/>
          <p:cNvSpPr txBox="1">
            <a:spLocks noChangeArrowheads="1"/>
          </p:cNvSpPr>
          <p:nvPr/>
        </p:nvSpPr>
        <p:spPr bwMode="auto">
          <a:xfrm>
            <a:off x="39417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7" name="Text Box 54"/>
          <p:cNvSpPr txBox="1">
            <a:spLocks noChangeArrowheads="1"/>
          </p:cNvSpPr>
          <p:nvPr/>
        </p:nvSpPr>
        <p:spPr bwMode="auto">
          <a:xfrm>
            <a:off x="37226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8" name="Text Box 55"/>
          <p:cNvSpPr txBox="1">
            <a:spLocks noChangeArrowheads="1"/>
          </p:cNvSpPr>
          <p:nvPr/>
        </p:nvSpPr>
        <p:spPr bwMode="auto">
          <a:xfrm>
            <a:off x="35036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9" name="Text Box 56"/>
          <p:cNvSpPr txBox="1">
            <a:spLocks noChangeArrowheads="1"/>
          </p:cNvSpPr>
          <p:nvPr/>
        </p:nvSpPr>
        <p:spPr bwMode="auto">
          <a:xfrm>
            <a:off x="32861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0" name="Text Box 57"/>
          <p:cNvSpPr txBox="1">
            <a:spLocks noChangeArrowheads="1"/>
          </p:cNvSpPr>
          <p:nvPr/>
        </p:nvSpPr>
        <p:spPr bwMode="auto">
          <a:xfrm>
            <a:off x="30670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1" name="Text Box 58"/>
          <p:cNvSpPr txBox="1">
            <a:spLocks noChangeArrowheads="1"/>
          </p:cNvSpPr>
          <p:nvPr/>
        </p:nvSpPr>
        <p:spPr bwMode="auto">
          <a:xfrm>
            <a:off x="28479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2" name="Text Box 59"/>
          <p:cNvSpPr txBox="1">
            <a:spLocks noChangeArrowheads="1"/>
          </p:cNvSpPr>
          <p:nvPr/>
        </p:nvSpPr>
        <p:spPr bwMode="auto">
          <a:xfrm>
            <a:off x="26289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3" name="Text Box 60"/>
          <p:cNvSpPr txBox="1">
            <a:spLocks noChangeArrowheads="1"/>
          </p:cNvSpPr>
          <p:nvPr/>
        </p:nvSpPr>
        <p:spPr bwMode="auto">
          <a:xfrm>
            <a:off x="24114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4" name="Text Box 61"/>
          <p:cNvSpPr txBox="1">
            <a:spLocks noChangeArrowheads="1"/>
          </p:cNvSpPr>
          <p:nvPr/>
        </p:nvSpPr>
        <p:spPr bwMode="auto">
          <a:xfrm>
            <a:off x="21923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5" name="Text Box 62"/>
          <p:cNvSpPr txBox="1">
            <a:spLocks noChangeArrowheads="1"/>
          </p:cNvSpPr>
          <p:nvPr/>
        </p:nvSpPr>
        <p:spPr bwMode="auto">
          <a:xfrm>
            <a:off x="19732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6" name="Text Box 63"/>
          <p:cNvSpPr txBox="1">
            <a:spLocks noChangeArrowheads="1"/>
          </p:cNvSpPr>
          <p:nvPr/>
        </p:nvSpPr>
        <p:spPr bwMode="auto">
          <a:xfrm>
            <a:off x="17541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7" name="Text Box 64"/>
          <p:cNvSpPr txBox="1">
            <a:spLocks noChangeArrowheads="1"/>
          </p:cNvSpPr>
          <p:nvPr/>
        </p:nvSpPr>
        <p:spPr bwMode="auto">
          <a:xfrm>
            <a:off x="1525588" y="17938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8" name="Text Box 65"/>
          <p:cNvSpPr txBox="1">
            <a:spLocks noChangeArrowheads="1"/>
          </p:cNvSpPr>
          <p:nvPr/>
        </p:nvSpPr>
        <p:spPr bwMode="auto">
          <a:xfrm>
            <a:off x="1525588" y="20129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9" name="Text Box 66"/>
          <p:cNvSpPr txBox="1">
            <a:spLocks noChangeArrowheads="1"/>
          </p:cNvSpPr>
          <p:nvPr/>
        </p:nvSpPr>
        <p:spPr bwMode="auto">
          <a:xfrm>
            <a:off x="1525588" y="22304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60" name="Text Box 67"/>
          <p:cNvSpPr txBox="1">
            <a:spLocks noChangeArrowheads="1"/>
          </p:cNvSpPr>
          <p:nvPr/>
        </p:nvSpPr>
        <p:spPr bwMode="auto">
          <a:xfrm>
            <a:off x="1525588" y="24479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61" name="Text Box 68"/>
          <p:cNvSpPr txBox="1">
            <a:spLocks noChangeArrowheads="1"/>
          </p:cNvSpPr>
          <p:nvPr/>
        </p:nvSpPr>
        <p:spPr bwMode="auto">
          <a:xfrm>
            <a:off x="1525588" y="26670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62" name="Text Box 69"/>
          <p:cNvSpPr txBox="1">
            <a:spLocks noChangeArrowheads="1"/>
          </p:cNvSpPr>
          <p:nvPr/>
        </p:nvSpPr>
        <p:spPr bwMode="auto">
          <a:xfrm>
            <a:off x="1525588" y="28844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63" name="Text Box 70"/>
          <p:cNvSpPr txBox="1">
            <a:spLocks noChangeArrowheads="1"/>
          </p:cNvSpPr>
          <p:nvPr/>
        </p:nvSpPr>
        <p:spPr bwMode="auto">
          <a:xfrm>
            <a:off x="1525588" y="31019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64" name="Text Box 71"/>
          <p:cNvSpPr txBox="1">
            <a:spLocks noChangeArrowheads="1"/>
          </p:cNvSpPr>
          <p:nvPr/>
        </p:nvSpPr>
        <p:spPr bwMode="auto">
          <a:xfrm>
            <a:off x="1525588" y="33210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65" name="Text Box 72"/>
          <p:cNvSpPr txBox="1">
            <a:spLocks noChangeArrowheads="1"/>
          </p:cNvSpPr>
          <p:nvPr/>
        </p:nvSpPr>
        <p:spPr bwMode="auto">
          <a:xfrm>
            <a:off x="1525588" y="35385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66" name="Text Box 73"/>
          <p:cNvSpPr txBox="1">
            <a:spLocks noChangeArrowheads="1"/>
          </p:cNvSpPr>
          <p:nvPr/>
        </p:nvSpPr>
        <p:spPr bwMode="auto">
          <a:xfrm>
            <a:off x="1525588" y="37560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67" name="Text Box 74"/>
          <p:cNvSpPr txBox="1">
            <a:spLocks noChangeArrowheads="1"/>
          </p:cNvSpPr>
          <p:nvPr/>
        </p:nvSpPr>
        <p:spPr bwMode="auto">
          <a:xfrm>
            <a:off x="3725863"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68" name="Text Box 75"/>
          <p:cNvSpPr txBox="1">
            <a:spLocks noChangeArrowheads="1"/>
          </p:cNvSpPr>
          <p:nvPr/>
        </p:nvSpPr>
        <p:spPr bwMode="auto">
          <a:xfrm>
            <a:off x="3516313"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69" name="Text Box 76"/>
          <p:cNvSpPr txBox="1">
            <a:spLocks noChangeArrowheads="1"/>
          </p:cNvSpPr>
          <p:nvPr/>
        </p:nvSpPr>
        <p:spPr bwMode="auto">
          <a:xfrm>
            <a:off x="350678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0" name="Text Box 77"/>
          <p:cNvSpPr txBox="1">
            <a:spLocks noChangeArrowheads="1"/>
          </p:cNvSpPr>
          <p:nvPr/>
        </p:nvSpPr>
        <p:spPr bwMode="auto">
          <a:xfrm>
            <a:off x="329723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1" name="Text Box 78"/>
          <p:cNvSpPr txBox="1">
            <a:spLocks noChangeArrowheads="1"/>
          </p:cNvSpPr>
          <p:nvPr/>
        </p:nvSpPr>
        <p:spPr bwMode="auto">
          <a:xfrm>
            <a:off x="3078163"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2" name="Text Box 79"/>
          <p:cNvSpPr txBox="1">
            <a:spLocks noChangeArrowheads="1"/>
          </p:cNvSpPr>
          <p:nvPr/>
        </p:nvSpPr>
        <p:spPr bwMode="auto">
          <a:xfrm>
            <a:off x="285908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3" name="Text Box 80"/>
          <p:cNvSpPr txBox="1">
            <a:spLocks noChangeArrowheads="1"/>
          </p:cNvSpPr>
          <p:nvPr/>
        </p:nvSpPr>
        <p:spPr bwMode="auto">
          <a:xfrm>
            <a:off x="2859088" y="24304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4" name="Text Box 81"/>
          <p:cNvSpPr txBox="1">
            <a:spLocks noChangeArrowheads="1"/>
          </p:cNvSpPr>
          <p:nvPr/>
        </p:nvSpPr>
        <p:spPr bwMode="auto">
          <a:xfrm>
            <a:off x="2859088" y="22113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5" name="Text Box 82"/>
          <p:cNvSpPr txBox="1">
            <a:spLocks noChangeArrowheads="1"/>
          </p:cNvSpPr>
          <p:nvPr/>
        </p:nvSpPr>
        <p:spPr bwMode="auto">
          <a:xfrm>
            <a:off x="2859088" y="26701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6" name="Text Box 83"/>
          <p:cNvSpPr txBox="1">
            <a:spLocks noChangeArrowheads="1"/>
          </p:cNvSpPr>
          <p:nvPr/>
        </p:nvSpPr>
        <p:spPr bwMode="auto">
          <a:xfrm>
            <a:off x="2859088" y="31083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7" name="Text Box 84"/>
          <p:cNvSpPr txBox="1">
            <a:spLocks noChangeArrowheads="1"/>
          </p:cNvSpPr>
          <p:nvPr/>
        </p:nvSpPr>
        <p:spPr bwMode="auto">
          <a:xfrm>
            <a:off x="2859088" y="28892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8" name="Text Box 85"/>
          <p:cNvSpPr txBox="1">
            <a:spLocks noChangeArrowheads="1"/>
          </p:cNvSpPr>
          <p:nvPr/>
        </p:nvSpPr>
        <p:spPr bwMode="auto">
          <a:xfrm>
            <a:off x="2859088" y="33162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9" name="Text Box 86"/>
          <p:cNvSpPr txBox="1">
            <a:spLocks noChangeArrowheads="1"/>
          </p:cNvSpPr>
          <p:nvPr/>
        </p:nvSpPr>
        <p:spPr bwMode="auto">
          <a:xfrm>
            <a:off x="2859088" y="37544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80" name="Text Box 87"/>
          <p:cNvSpPr txBox="1">
            <a:spLocks noChangeArrowheads="1"/>
          </p:cNvSpPr>
          <p:nvPr/>
        </p:nvSpPr>
        <p:spPr bwMode="auto">
          <a:xfrm>
            <a:off x="2859088" y="35353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81" name="Text Box 88"/>
          <p:cNvSpPr txBox="1">
            <a:spLocks noChangeArrowheads="1"/>
          </p:cNvSpPr>
          <p:nvPr/>
        </p:nvSpPr>
        <p:spPr bwMode="auto">
          <a:xfrm>
            <a:off x="296863" y="447675"/>
            <a:ext cx="8008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b="1" smtClean="0">
                <a:solidFill>
                  <a:srgbClr val="000000"/>
                </a:solidFill>
              </a:rPr>
              <a:t>Visualizing </a:t>
            </a:r>
            <a:r>
              <a:rPr lang="en-US" altLang="en-US" b="1" smtClean="0">
                <a:solidFill>
                  <a:srgbClr val="000000"/>
                </a:solidFill>
                <a:latin typeface="Courier New" pitchFamily="49" charset="0"/>
              </a:rPr>
              <a:t>spamCells</a:t>
            </a:r>
            <a:r>
              <a:rPr lang="en-US" altLang="en-US" b="1" smtClean="0">
                <a:solidFill>
                  <a:srgbClr val="000000"/>
                </a:solidFill>
              </a:rPr>
              <a:t> and </a:t>
            </a:r>
            <a:r>
              <a:rPr lang="en-US" altLang="en-US" b="1" smtClean="0">
                <a:solidFill>
                  <a:srgbClr val="000000"/>
                </a:solidFill>
                <a:latin typeface="Courier New" pitchFamily="49" charset="0"/>
              </a:rPr>
              <a:t>pedeCells</a:t>
            </a:r>
            <a:endParaRPr lang="en-US" altLang="en-US" b="1" smtClean="0">
              <a:solidFill>
                <a:srgbClr val="000000"/>
              </a:solidFill>
            </a:endParaRPr>
          </a:p>
        </p:txBody>
      </p:sp>
    </p:spTree>
    <p:extLst>
      <p:ext uri="{BB962C8B-B14F-4D97-AF65-F5344CB8AC3E}">
        <p14:creationId xmlns:p14="http://schemas.microsoft.com/office/powerpoint/2010/main" val="36688546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1"/>
          <p:cNvSpPr txBox="1">
            <a:spLocks noChangeArrowheads="1"/>
          </p:cNvSpPr>
          <p:nvPr/>
        </p:nvSpPr>
        <p:spPr bwMode="auto">
          <a:xfrm>
            <a:off x="687388" y="5715000"/>
            <a:ext cx="7847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smtClean="0">
                <a:solidFill>
                  <a:srgbClr val="000000"/>
                </a:solidFill>
                <a:latin typeface="Cambria" pitchFamily="18" charset="0"/>
              </a:rPr>
              <a:t>What should their underlying data structures be, i.e., their </a:t>
            </a:r>
            <a:r>
              <a:rPr lang="en-US" altLang="en-US" sz="1800" b="1" i="1" smtClean="0">
                <a:solidFill>
                  <a:srgbClr val="000000"/>
                </a:solidFill>
                <a:latin typeface="Cambria" pitchFamily="18" charset="0"/>
              </a:rPr>
              <a:t>model </a:t>
            </a:r>
            <a:r>
              <a:rPr lang="en-US" altLang="en-US" sz="1800" smtClean="0">
                <a:solidFill>
                  <a:srgbClr val="000000"/>
                </a:solidFill>
                <a:latin typeface="Cambria" pitchFamily="18" charset="0"/>
              </a:rPr>
              <a:t>?</a:t>
            </a:r>
          </a:p>
        </p:txBody>
      </p:sp>
      <p:pic>
        <p:nvPicPr>
          <p:cNvPr id="65539" name="Picture 22" descr="Picture 1"/>
          <p:cNvPicPr>
            <a:picLocks noChangeAspect="1" noChangeArrowheads="1"/>
          </p:cNvPicPr>
          <p:nvPr/>
        </p:nvPicPr>
        <p:blipFill>
          <a:blip r:embed="rId3">
            <a:extLst>
              <a:ext uri="{28A0092B-C50C-407E-A947-70E740481C1C}">
                <a14:useLocalDpi xmlns:a14="http://schemas.microsoft.com/office/drawing/2010/main" val="0"/>
              </a:ext>
            </a:extLst>
          </a:blip>
          <a:srcRect l="7811" t="22884" r="47926" b="52553"/>
          <a:stretch>
            <a:fillRect/>
          </a:stretch>
        </p:blipFill>
        <p:spPr bwMode="auto">
          <a:xfrm>
            <a:off x="1554163" y="1782763"/>
            <a:ext cx="579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23"/>
          <p:cNvSpPr txBox="1">
            <a:spLocks noChangeArrowheads="1"/>
          </p:cNvSpPr>
          <p:nvPr/>
        </p:nvSpPr>
        <p:spPr bwMode="auto">
          <a:xfrm>
            <a:off x="5710238" y="26606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S</a:t>
            </a:r>
          </a:p>
        </p:txBody>
      </p:sp>
      <p:sp>
        <p:nvSpPr>
          <p:cNvPr id="65541" name="Text Box 24"/>
          <p:cNvSpPr txBox="1">
            <a:spLocks noChangeArrowheads="1"/>
          </p:cNvSpPr>
          <p:nvPr/>
        </p:nvSpPr>
        <p:spPr bwMode="auto">
          <a:xfrm>
            <a:off x="547846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42" name="Text Box 25"/>
          <p:cNvSpPr txBox="1">
            <a:spLocks noChangeArrowheads="1"/>
          </p:cNvSpPr>
          <p:nvPr/>
        </p:nvSpPr>
        <p:spPr bwMode="auto">
          <a:xfrm>
            <a:off x="526891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43" name="Text Box 26"/>
          <p:cNvSpPr txBox="1">
            <a:spLocks noChangeArrowheads="1"/>
          </p:cNvSpPr>
          <p:nvPr/>
        </p:nvSpPr>
        <p:spPr bwMode="auto">
          <a:xfrm>
            <a:off x="5049838"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44" name="Text Box 27"/>
          <p:cNvSpPr txBox="1">
            <a:spLocks noChangeArrowheads="1"/>
          </p:cNvSpPr>
          <p:nvPr/>
        </p:nvSpPr>
        <p:spPr bwMode="auto">
          <a:xfrm>
            <a:off x="5043488" y="24415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45" name="Text Box 28"/>
          <p:cNvSpPr txBox="1">
            <a:spLocks noChangeArrowheads="1"/>
          </p:cNvSpPr>
          <p:nvPr/>
        </p:nvSpPr>
        <p:spPr bwMode="auto">
          <a:xfrm>
            <a:off x="4821238"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46" name="Text Box 29"/>
          <p:cNvSpPr txBox="1">
            <a:spLocks noChangeArrowheads="1"/>
          </p:cNvSpPr>
          <p:nvPr/>
        </p:nvSpPr>
        <p:spPr bwMode="auto">
          <a:xfrm>
            <a:off x="460216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47" name="Text Box 30"/>
          <p:cNvSpPr txBox="1">
            <a:spLocks noChangeArrowheads="1"/>
          </p:cNvSpPr>
          <p:nvPr/>
        </p:nvSpPr>
        <p:spPr bwMode="auto">
          <a:xfrm>
            <a:off x="4383088"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48" name="Text Box 31"/>
          <p:cNvSpPr txBox="1">
            <a:spLocks noChangeArrowheads="1"/>
          </p:cNvSpPr>
          <p:nvPr/>
        </p:nvSpPr>
        <p:spPr bwMode="auto">
          <a:xfrm>
            <a:off x="4173538" y="24415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49" name="Text Box 32"/>
          <p:cNvSpPr txBox="1">
            <a:spLocks noChangeArrowheads="1"/>
          </p:cNvSpPr>
          <p:nvPr/>
        </p:nvSpPr>
        <p:spPr bwMode="auto">
          <a:xfrm>
            <a:off x="394176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50" name="Text Box 33"/>
          <p:cNvSpPr txBox="1">
            <a:spLocks noChangeArrowheads="1"/>
          </p:cNvSpPr>
          <p:nvPr/>
        </p:nvSpPr>
        <p:spPr bwMode="auto">
          <a:xfrm>
            <a:off x="373221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51" name="Text Box 34"/>
          <p:cNvSpPr txBox="1">
            <a:spLocks noChangeArrowheads="1"/>
          </p:cNvSpPr>
          <p:nvPr/>
        </p:nvSpPr>
        <p:spPr bwMode="auto">
          <a:xfrm>
            <a:off x="637381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5552" name="Text Box 35"/>
          <p:cNvSpPr txBox="1">
            <a:spLocks noChangeArrowheads="1"/>
          </p:cNvSpPr>
          <p:nvPr/>
        </p:nvSpPr>
        <p:spPr bwMode="auto">
          <a:xfrm>
            <a:off x="616426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5553" name="Text Box 36"/>
          <p:cNvSpPr txBox="1">
            <a:spLocks noChangeArrowheads="1"/>
          </p:cNvSpPr>
          <p:nvPr/>
        </p:nvSpPr>
        <p:spPr bwMode="auto">
          <a:xfrm>
            <a:off x="5716588"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5554" name="Text Box 37"/>
          <p:cNvSpPr txBox="1">
            <a:spLocks noChangeArrowheads="1"/>
          </p:cNvSpPr>
          <p:nvPr/>
        </p:nvSpPr>
        <p:spPr bwMode="auto">
          <a:xfrm>
            <a:off x="4621213" y="33083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5555" name="Text Box 38"/>
          <p:cNvSpPr txBox="1">
            <a:spLocks noChangeArrowheads="1"/>
          </p:cNvSpPr>
          <p:nvPr/>
        </p:nvSpPr>
        <p:spPr bwMode="auto">
          <a:xfrm>
            <a:off x="7040563" y="33258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5556" name="Text Box 39"/>
          <p:cNvSpPr txBox="1">
            <a:spLocks noChangeArrowheads="1"/>
          </p:cNvSpPr>
          <p:nvPr/>
        </p:nvSpPr>
        <p:spPr bwMode="auto">
          <a:xfrm>
            <a:off x="70024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57" name="Text Box 40"/>
          <p:cNvSpPr txBox="1">
            <a:spLocks noChangeArrowheads="1"/>
          </p:cNvSpPr>
          <p:nvPr/>
        </p:nvSpPr>
        <p:spPr bwMode="auto">
          <a:xfrm>
            <a:off x="67849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58" name="Text Box 41"/>
          <p:cNvSpPr txBox="1">
            <a:spLocks noChangeArrowheads="1"/>
          </p:cNvSpPr>
          <p:nvPr/>
        </p:nvSpPr>
        <p:spPr bwMode="auto">
          <a:xfrm>
            <a:off x="65659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59" name="Text Box 42"/>
          <p:cNvSpPr txBox="1">
            <a:spLocks noChangeArrowheads="1"/>
          </p:cNvSpPr>
          <p:nvPr/>
        </p:nvSpPr>
        <p:spPr bwMode="auto">
          <a:xfrm>
            <a:off x="63468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0" name="Text Box 43"/>
          <p:cNvSpPr txBox="1">
            <a:spLocks noChangeArrowheads="1"/>
          </p:cNvSpPr>
          <p:nvPr/>
        </p:nvSpPr>
        <p:spPr bwMode="auto">
          <a:xfrm>
            <a:off x="61277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1" name="Text Box 44"/>
          <p:cNvSpPr txBox="1">
            <a:spLocks noChangeArrowheads="1"/>
          </p:cNvSpPr>
          <p:nvPr/>
        </p:nvSpPr>
        <p:spPr bwMode="auto">
          <a:xfrm>
            <a:off x="59102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2" name="Text Box 45"/>
          <p:cNvSpPr txBox="1">
            <a:spLocks noChangeArrowheads="1"/>
          </p:cNvSpPr>
          <p:nvPr/>
        </p:nvSpPr>
        <p:spPr bwMode="auto">
          <a:xfrm>
            <a:off x="56911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3" name="Text Box 46"/>
          <p:cNvSpPr txBox="1">
            <a:spLocks noChangeArrowheads="1"/>
          </p:cNvSpPr>
          <p:nvPr/>
        </p:nvSpPr>
        <p:spPr bwMode="auto">
          <a:xfrm>
            <a:off x="54721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4" name="Text Box 47"/>
          <p:cNvSpPr txBox="1">
            <a:spLocks noChangeArrowheads="1"/>
          </p:cNvSpPr>
          <p:nvPr/>
        </p:nvSpPr>
        <p:spPr bwMode="auto">
          <a:xfrm>
            <a:off x="52530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5" name="Text Box 48"/>
          <p:cNvSpPr txBox="1">
            <a:spLocks noChangeArrowheads="1"/>
          </p:cNvSpPr>
          <p:nvPr/>
        </p:nvSpPr>
        <p:spPr bwMode="auto">
          <a:xfrm>
            <a:off x="50355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6" name="Text Box 49"/>
          <p:cNvSpPr txBox="1">
            <a:spLocks noChangeArrowheads="1"/>
          </p:cNvSpPr>
          <p:nvPr/>
        </p:nvSpPr>
        <p:spPr bwMode="auto">
          <a:xfrm>
            <a:off x="48164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7" name="Text Box 50"/>
          <p:cNvSpPr txBox="1">
            <a:spLocks noChangeArrowheads="1"/>
          </p:cNvSpPr>
          <p:nvPr/>
        </p:nvSpPr>
        <p:spPr bwMode="auto">
          <a:xfrm>
            <a:off x="45974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8" name="Text Box 51"/>
          <p:cNvSpPr txBox="1">
            <a:spLocks noChangeArrowheads="1"/>
          </p:cNvSpPr>
          <p:nvPr/>
        </p:nvSpPr>
        <p:spPr bwMode="auto">
          <a:xfrm>
            <a:off x="43783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9" name="Text Box 52"/>
          <p:cNvSpPr txBox="1">
            <a:spLocks noChangeArrowheads="1"/>
          </p:cNvSpPr>
          <p:nvPr/>
        </p:nvSpPr>
        <p:spPr bwMode="auto">
          <a:xfrm>
            <a:off x="41608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0" name="Text Box 53"/>
          <p:cNvSpPr txBox="1">
            <a:spLocks noChangeArrowheads="1"/>
          </p:cNvSpPr>
          <p:nvPr/>
        </p:nvSpPr>
        <p:spPr bwMode="auto">
          <a:xfrm>
            <a:off x="39417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1" name="Text Box 54"/>
          <p:cNvSpPr txBox="1">
            <a:spLocks noChangeArrowheads="1"/>
          </p:cNvSpPr>
          <p:nvPr/>
        </p:nvSpPr>
        <p:spPr bwMode="auto">
          <a:xfrm>
            <a:off x="37226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2" name="Text Box 55"/>
          <p:cNvSpPr txBox="1">
            <a:spLocks noChangeArrowheads="1"/>
          </p:cNvSpPr>
          <p:nvPr/>
        </p:nvSpPr>
        <p:spPr bwMode="auto">
          <a:xfrm>
            <a:off x="35036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3" name="Text Box 56"/>
          <p:cNvSpPr txBox="1">
            <a:spLocks noChangeArrowheads="1"/>
          </p:cNvSpPr>
          <p:nvPr/>
        </p:nvSpPr>
        <p:spPr bwMode="auto">
          <a:xfrm>
            <a:off x="32861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4" name="Text Box 57"/>
          <p:cNvSpPr txBox="1">
            <a:spLocks noChangeArrowheads="1"/>
          </p:cNvSpPr>
          <p:nvPr/>
        </p:nvSpPr>
        <p:spPr bwMode="auto">
          <a:xfrm>
            <a:off x="30670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5" name="Text Box 58"/>
          <p:cNvSpPr txBox="1">
            <a:spLocks noChangeArrowheads="1"/>
          </p:cNvSpPr>
          <p:nvPr/>
        </p:nvSpPr>
        <p:spPr bwMode="auto">
          <a:xfrm>
            <a:off x="28479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6" name="Text Box 59"/>
          <p:cNvSpPr txBox="1">
            <a:spLocks noChangeArrowheads="1"/>
          </p:cNvSpPr>
          <p:nvPr/>
        </p:nvSpPr>
        <p:spPr bwMode="auto">
          <a:xfrm>
            <a:off x="26289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7" name="Text Box 60"/>
          <p:cNvSpPr txBox="1">
            <a:spLocks noChangeArrowheads="1"/>
          </p:cNvSpPr>
          <p:nvPr/>
        </p:nvSpPr>
        <p:spPr bwMode="auto">
          <a:xfrm>
            <a:off x="24114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8" name="Text Box 61"/>
          <p:cNvSpPr txBox="1">
            <a:spLocks noChangeArrowheads="1"/>
          </p:cNvSpPr>
          <p:nvPr/>
        </p:nvSpPr>
        <p:spPr bwMode="auto">
          <a:xfrm>
            <a:off x="21923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9" name="Text Box 62"/>
          <p:cNvSpPr txBox="1">
            <a:spLocks noChangeArrowheads="1"/>
          </p:cNvSpPr>
          <p:nvPr/>
        </p:nvSpPr>
        <p:spPr bwMode="auto">
          <a:xfrm>
            <a:off x="19732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0" name="Text Box 63"/>
          <p:cNvSpPr txBox="1">
            <a:spLocks noChangeArrowheads="1"/>
          </p:cNvSpPr>
          <p:nvPr/>
        </p:nvSpPr>
        <p:spPr bwMode="auto">
          <a:xfrm>
            <a:off x="17541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1" name="Text Box 64"/>
          <p:cNvSpPr txBox="1">
            <a:spLocks noChangeArrowheads="1"/>
          </p:cNvSpPr>
          <p:nvPr/>
        </p:nvSpPr>
        <p:spPr bwMode="auto">
          <a:xfrm>
            <a:off x="1525588" y="17938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2" name="Text Box 65"/>
          <p:cNvSpPr txBox="1">
            <a:spLocks noChangeArrowheads="1"/>
          </p:cNvSpPr>
          <p:nvPr/>
        </p:nvSpPr>
        <p:spPr bwMode="auto">
          <a:xfrm>
            <a:off x="1525588" y="20129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3" name="Text Box 66"/>
          <p:cNvSpPr txBox="1">
            <a:spLocks noChangeArrowheads="1"/>
          </p:cNvSpPr>
          <p:nvPr/>
        </p:nvSpPr>
        <p:spPr bwMode="auto">
          <a:xfrm>
            <a:off x="1525588" y="22304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4" name="Text Box 67"/>
          <p:cNvSpPr txBox="1">
            <a:spLocks noChangeArrowheads="1"/>
          </p:cNvSpPr>
          <p:nvPr/>
        </p:nvSpPr>
        <p:spPr bwMode="auto">
          <a:xfrm>
            <a:off x="1525588" y="24479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5" name="Text Box 68"/>
          <p:cNvSpPr txBox="1">
            <a:spLocks noChangeArrowheads="1"/>
          </p:cNvSpPr>
          <p:nvPr/>
        </p:nvSpPr>
        <p:spPr bwMode="auto">
          <a:xfrm>
            <a:off x="1525588" y="26670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6" name="Text Box 69"/>
          <p:cNvSpPr txBox="1">
            <a:spLocks noChangeArrowheads="1"/>
          </p:cNvSpPr>
          <p:nvPr/>
        </p:nvSpPr>
        <p:spPr bwMode="auto">
          <a:xfrm>
            <a:off x="1525588" y="28844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7" name="Text Box 70"/>
          <p:cNvSpPr txBox="1">
            <a:spLocks noChangeArrowheads="1"/>
          </p:cNvSpPr>
          <p:nvPr/>
        </p:nvSpPr>
        <p:spPr bwMode="auto">
          <a:xfrm>
            <a:off x="1525588" y="31019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8" name="Text Box 71"/>
          <p:cNvSpPr txBox="1">
            <a:spLocks noChangeArrowheads="1"/>
          </p:cNvSpPr>
          <p:nvPr/>
        </p:nvSpPr>
        <p:spPr bwMode="auto">
          <a:xfrm>
            <a:off x="1525588" y="33210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9" name="Text Box 72"/>
          <p:cNvSpPr txBox="1">
            <a:spLocks noChangeArrowheads="1"/>
          </p:cNvSpPr>
          <p:nvPr/>
        </p:nvSpPr>
        <p:spPr bwMode="auto">
          <a:xfrm>
            <a:off x="1525588" y="35385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90" name="Text Box 73"/>
          <p:cNvSpPr txBox="1">
            <a:spLocks noChangeArrowheads="1"/>
          </p:cNvSpPr>
          <p:nvPr/>
        </p:nvSpPr>
        <p:spPr bwMode="auto">
          <a:xfrm>
            <a:off x="1525588" y="37560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91" name="Text Box 74"/>
          <p:cNvSpPr txBox="1">
            <a:spLocks noChangeArrowheads="1"/>
          </p:cNvSpPr>
          <p:nvPr/>
        </p:nvSpPr>
        <p:spPr bwMode="auto">
          <a:xfrm>
            <a:off x="3725863"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92" name="Text Box 75"/>
          <p:cNvSpPr txBox="1">
            <a:spLocks noChangeArrowheads="1"/>
          </p:cNvSpPr>
          <p:nvPr/>
        </p:nvSpPr>
        <p:spPr bwMode="auto">
          <a:xfrm>
            <a:off x="3516313"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93" name="Text Box 76"/>
          <p:cNvSpPr txBox="1">
            <a:spLocks noChangeArrowheads="1"/>
          </p:cNvSpPr>
          <p:nvPr/>
        </p:nvSpPr>
        <p:spPr bwMode="auto">
          <a:xfrm>
            <a:off x="350678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94" name="Text Box 77"/>
          <p:cNvSpPr txBox="1">
            <a:spLocks noChangeArrowheads="1"/>
          </p:cNvSpPr>
          <p:nvPr/>
        </p:nvSpPr>
        <p:spPr bwMode="auto">
          <a:xfrm>
            <a:off x="329723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95" name="Text Box 78"/>
          <p:cNvSpPr txBox="1">
            <a:spLocks noChangeArrowheads="1"/>
          </p:cNvSpPr>
          <p:nvPr/>
        </p:nvSpPr>
        <p:spPr bwMode="auto">
          <a:xfrm>
            <a:off x="3078163"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96" name="Text Box 79"/>
          <p:cNvSpPr txBox="1">
            <a:spLocks noChangeArrowheads="1"/>
          </p:cNvSpPr>
          <p:nvPr/>
        </p:nvSpPr>
        <p:spPr bwMode="auto">
          <a:xfrm>
            <a:off x="285908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97" name="Text Box 80"/>
          <p:cNvSpPr txBox="1">
            <a:spLocks noChangeArrowheads="1"/>
          </p:cNvSpPr>
          <p:nvPr/>
        </p:nvSpPr>
        <p:spPr bwMode="auto">
          <a:xfrm>
            <a:off x="2859088" y="24304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98" name="Text Box 81"/>
          <p:cNvSpPr txBox="1">
            <a:spLocks noChangeArrowheads="1"/>
          </p:cNvSpPr>
          <p:nvPr/>
        </p:nvSpPr>
        <p:spPr bwMode="auto">
          <a:xfrm>
            <a:off x="2859088" y="22113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99" name="Text Box 82"/>
          <p:cNvSpPr txBox="1">
            <a:spLocks noChangeArrowheads="1"/>
          </p:cNvSpPr>
          <p:nvPr/>
        </p:nvSpPr>
        <p:spPr bwMode="auto">
          <a:xfrm>
            <a:off x="2859088" y="26701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600" name="Text Box 83"/>
          <p:cNvSpPr txBox="1">
            <a:spLocks noChangeArrowheads="1"/>
          </p:cNvSpPr>
          <p:nvPr/>
        </p:nvSpPr>
        <p:spPr bwMode="auto">
          <a:xfrm>
            <a:off x="2859088" y="31083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601" name="Text Box 84"/>
          <p:cNvSpPr txBox="1">
            <a:spLocks noChangeArrowheads="1"/>
          </p:cNvSpPr>
          <p:nvPr/>
        </p:nvSpPr>
        <p:spPr bwMode="auto">
          <a:xfrm>
            <a:off x="2859088" y="28892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602" name="Text Box 85"/>
          <p:cNvSpPr txBox="1">
            <a:spLocks noChangeArrowheads="1"/>
          </p:cNvSpPr>
          <p:nvPr/>
        </p:nvSpPr>
        <p:spPr bwMode="auto">
          <a:xfrm>
            <a:off x="2859088" y="33162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603" name="Text Box 86"/>
          <p:cNvSpPr txBox="1">
            <a:spLocks noChangeArrowheads="1"/>
          </p:cNvSpPr>
          <p:nvPr/>
        </p:nvSpPr>
        <p:spPr bwMode="auto">
          <a:xfrm>
            <a:off x="2859088" y="37544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604" name="Text Box 87"/>
          <p:cNvSpPr txBox="1">
            <a:spLocks noChangeArrowheads="1"/>
          </p:cNvSpPr>
          <p:nvPr/>
        </p:nvSpPr>
        <p:spPr bwMode="auto">
          <a:xfrm>
            <a:off x="2859088" y="35353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605" name="Text Box 88"/>
          <p:cNvSpPr txBox="1">
            <a:spLocks noChangeArrowheads="1"/>
          </p:cNvSpPr>
          <p:nvPr/>
        </p:nvSpPr>
        <p:spPr bwMode="auto">
          <a:xfrm>
            <a:off x="296863" y="447675"/>
            <a:ext cx="8008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b="1" smtClean="0">
                <a:solidFill>
                  <a:srgbClr val="000000"/>
                </a:solidFill>
              </a:rPr>
              <a:t>Visualizing </a:t>
            </a:r>
            <a:r>
              <a:rPr lang="en-US" altLang="en-US" b="1" smtClean="0">
                <a:solidFill>
                  <a:srgbClr val="000000"/>
                </a:solidFill>
                <a:latin typeface="Courier New" pitchFamily="49" charset="0"/>
              </a:rPr>
              <a:t>spamCells</a:t>
            </a:r>
            <a:r>
              <a:rPr lang="en-US" altLang="en-US" b="1" smtClean="0">
                <a:solidFill>
                  <a:srgbClr val="000000"/>
                </a:solidFill>
              </a:rPr>
              <a:t> and </a:t>
            </a:r>
            <a:r>
              <a:rPr lang="en-US" altLang="en-US" b="1" smtClean="0">
                <a:solidFill>
                  <a:srgbClr val="000000"/>
                </a:solidFill>
                <a:latin typeface="Courier New" pitchFamily="49" charset="0"/>
              </a:rPr>
              <a:t>pedeCells</a:t>
            </a:r>
            <a:endParaRPr lang="en-US" altLang="en-US" b="1" smtClean="0">
              <a:solidFill>
                <a:srgbClr val="000000"/>
              </a:solidFill>
            </a:endParaRPr>
          </a:p>
        </p:txBody>
      </p:sp>
      <p:sp>
        <p:nvSpPr>
          <p:cNvPr id="65606" name="Text Box 37"/>
          <p:cNvSpPr txBox="1">
            <a:spLocks noChangeArrowheads="1"/>
          </p:cNvSpPr>
          <p:nvPr/>
        </p:nvSpPr>
        <p:spPr bwMode="auto">
          <a:xfrm rot="-990741">
            <a:off x="1311275" y="3371850"/>
            <a:ext cx="7448550" cy="2354263"/>
          </a:xfrm>
          <a:prstGeom prst="rect">
            <a:avLst/>
          </a:prstGeom>
          <a:solidFill>
            <a:srgbClr val="FFC3C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200" smtClean="0">
                <a:solidFill>
                  <a:srgbClr val="800080"/>
                </a:solidFill>
                <a:latin typeface="Times" charset="0"/>
              </a:rPr>
              <a:t>Java's </a:t>
            </a:r>
            <a:r>
              <a:rPr lang="en-US" altLang="en-US" sz="4200" b="1" smtClean="0">
                <a:solidFill>
                  <a:srgbClr val="800080"/>
                </a:solidFill>
                <a:latin typeface="Courier New" pitchFamily="49" charset="0"/>
              </a:rPr>
              <a:t>LinkedList</a:t>
            </a:r>
            <a:r>
              <a:rPr lang="en-US" altLang="en-US" sz="4200" smtClean="0">
                <a:solidFill>
                  <a:srgbClr val="800080"/>
                </a:solidFill>
                <a:latin typeface="Times" charset="0"/>
              </a:rPr>
              <a:t> is a </a:t>
            </a:r>
            <a:r>
              <a:rPr lang="en-US" altLang="en-US" sz="4200" b="1" i="1" smtClean="0">
                <a:solidFill>
                  <a:srgbClr val="800080"/>
                </a:solidFill>
                <a:latin typeface="Times" charset="0"/>
              </a:rPr>
              <a:t>double-ended queue</a:t>
            </a:r>
            <a:r>
              <a:rPr lang="en-US" altLang="en-US" sz="4200" smtClean="0">
                <a:solidFill>
                  <a:srgbClr val="800080"/>
                </a:solidFill>
                <a:latin typeface="Times" charset="0"/>
              </a:rPr>
              <a:t> or </a:t>
            </a:r>
            <a:r>
              <a:rPr lang="en-US" altLang="en-US" sz="4200" b="1" i="1" smtClean="0">
                <a:solidFill>
                  <a:srgbClr val="800080"/>
                </a:solidFill>
                <a:latin typeface="Times" charset="0"/>
              </a:rPr>
              <a:t>deque </a:t>
            </a:r>
            <a:r>
              <a:rPr lang="en-US" altLang="en-US" sz="4200" smtClean="0">
                <a:solidFill>
                  <a:srgbClr val="800080"/>
                </a:solidFill>
                <a:latin typeface="Times" charset="0"/>
              </a:rPr>
              <a:t>datatype:</a:t>
            </a:r>
          </a:p>
          <a:p>
            <a:r>
              <a:rPr lang="en-US" altLang="en-US" sz="4200" smtClean="0">
                <a:solidFill>
                  <a:srgbClr val="800080"/>
                </a:solidFill>
                <a:latin typeface="Times" charset="0"/>
              </a:rPr>
              <a:t>we'll use it for both! </a:t>
            </a:r>
          </a:p>
        </p:txBody>
      </p:sp>
    </p:spTree>
    <p:extLst>
      <p:ext uri="{BB962C8B-B14F-4D97-AF65-F5344CB8AC3E}">
        <p14:creationId xmlns:p14="http://schemas.microsoft.com/office/powerpoint/2010/main" val="1966120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6"/>
          <p:cNvSpPr>
            <a:spLocks noChangeArrowheads="1"/>
          </p:cNvSpPr>
          <p:nvPr>
            <p:custDataLst>
              <p:tags r:id="rId1"/>
            </p:custDataLst>
          </p:nvPr>
        </p:nvSpPr>
        <p:spPr bwMode="auto">
          <a:xfrm>
            <a:off x="3525838" y="1306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2400" smtClean="0">
                <a:solidFill>
                  <a:srgbClr val="000000"/>
                </a:solidFill>
                <a:latin typeface="Times" pitchFamily="1" charset="0"/>
                <a:ea typeface="MS PGothic" pitchFamily="34" charset="-128"/>
              </a:rPr>
              <a:t>Component</a:t>
            </a:r>
          </a:p>
        </p:txBody>
      </p:sp>
      <p:sp>
        <p:nvSpPr>
          <p:cNvPr id="16387" name="Oval 7"/>
          <p:cNvSpPr>
            <a:spLocks noChangeArrowheads="1"/>
          </p:cNvSpPr>
          <p:nvPr>
            <p:custDataLst>
              <p:tags r:id="rId2"/>
            </p:custDataLst>
          </p:nvPr>
        </p:nvSpPr>
        <p:spPr bwMode="auto">
          <a:xfrm>
            <a:off x="341313" y="2636838"/>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1800" smtClean="0">
                <a:solidFill>
                  <a:srgbClr val="000000"/>
                </a:solidFill>
                <a:latin typeface="Times" pitchFamily="1" charset="0"/>
                <a:ea typeface="MS PGothic" pitchFamily="34" charset="-128"/>
              </a:rPr>
              <a:t>TextComponent</a:t>
            </a:r>
          </a:p>
        </p:txBody>
      </p:sp>
      <p:sp>
        <p:nvSpPr>
          <p:cNvPr id="16388" name="Oval 8"/>
          <p:cNvSpPr>
            <a:spLocks noChangeArrowheads="1"/>
          </p:cNvSpPr>
          <p:nvPr>
            <p:custDataLst>
              <p:tags r:id="rId3"/>
            </p:custDataLst>
          </p:nvPr>
        </p:nvSpPr>
        <p:spPr bwMode="auto">
          <a:xfrm>
            <a:off x="2462213" y="2641600"/>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2400" smtClean="0">
                <a:solidFill>
                  <a:srgbClr val="000000"/>
                </a:solidFill>
                <a:latin typeface="Times" pitchFamily="1" charset="0"/>
                <a:ea typeface="MS PGothic" pitchFamily="34" charset="-128"/>
              </a:rPr>
              <a:t>Button</a:t>
            </a:r>
          </a:p>
        </p:txBody>
      </p:sp>
      <p:sp>
        <p:nvSpPr>
          <p:cNvPr id="16389" name="Oval 9"/>
          <p:cNvSpPr>
            <a:spLocks noChangeArrowheads="1"/>
          </p:cNvSpPr>
          <p:nvPr>
            <p:custDataLst>
              <p:tags r:id="rId4"/>
            </p:custDataLst>
          </p:nvPr>
        </p:nvSpPr>
        <p:spPr bwMode="auto">
          <a:xfrm>
            <a:off x="4730750" y="2678113"/>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2400" smtClean="0">
                <a:solidFill>
                  <a:srgbClr val="000000"/>
                </a:solidFill>
                <a:latin typeface="Times" pitchFamily="1" charset="0"/>
                <a:ea typeface="MS PGothic" pitchFamily="34" charset="-128"/>
              </a:rPr>
              <a:t>Container</a:t>
            </a:r>
          </a:p>
        </p:txBody>
      </p:sp>
      <p:sp>
        <p:nvSpPr>
          <p:cNvPr id="16390" name="Line 10"/>
          <p:cNvSpPr>
            <a:spLocks noChangeShapeType="1"/>
          </p:cNvSpPr>
          <p:nvPr>
            <p:custDataLst>
              <p:tags r:id="rId5"/>
            </p:custDataLst>
          </p:nvPr>
        </p:nvSpPr>
        <p:spPr bwMode="auto">
          <a:xfrm flipH="1">
            <a:off x="1230313" y="2071688"/>
            <a:ext cx="3143250" cy="5238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16391" name="Line 11"/>
          <p:cNvSpPr>
            <a:spLocks noChangeShapeType="1"/>
          </p:cNvSpPr>
          <p:nvPr>
            <p:custDataLst>
              <p:tags r:id="rId6"/>
            </p:custDataLst>
          </p:nvPr>
        </p:nvSpPr>
        <p:spPr bwMode="auto">
          <a:xfrm>
            <a:off x="4394200" y="2060575"/>
            <a:ext cx="3406775"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16392" name="Line 12"/>
          <p:cNvSpPr>
            <a:spLocks noChangeShapeType="1"/>
          </p:cNvSpPr>
          <p:nvPr>
            <p:custDataLst>
              <p:tags r:id="rId7"/>
            </p:custDataLst>
          </p:nvPr>
        </p:nvSpPr>
        <p:spPr bwMode="auto">
          <a:xfrm>
            <a:off x="4403725" y="2071688"/>
            <a:ext cx="1209675" cy="595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16393" name="Oval 13"/>
          <p:cNvSpPr>
            <a:spLocks noChangeArrowheads="1"/>
          </p:cNvSpPr>
          <p:nvPr>
            <p:custDataLst>
              <p:tags r:id="rId8"/>
            </p:custDataLst>
          </p:nvPr>
        </p:nvSpPr>
        <p:spPr bwMode="auto">
          <a:xfrm>
            <a:off x="6959600" y="266065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2400" smtClean="0">
                <a:solidFill>
                  <a:srgbClr val="000000"/>
                </a:solidFill>
                <a:latin typeface="Times" pitchFamily="1" charset="0"/>
                <a:ea typeface="MS PGothic" pitchFamily="34" charset="-128"/>
              </a:rPr>
              <a:t>List</a:t>
            </a:r>
          </a:p>
        </p:txBody>
      </p:sp>
      <p:sp>
        <p:nvSpPr>
          <p:cNvPr id="16394" name="Line 14"/>
          <p:cNvSpPr>
            <a:spLocks noChangeShapeType="1"/>
          </p:cNvSpPr>
          <p:nvPr>
            <p:custDataLst>
              <p:tags r:id="rId9"/>
            </p:custDataLst>
          </p:nvPr>
        </p:nvSpPr>
        <p:spPr bwMode="auto">
          <a:xfrm flipH="1">
            <a:off x="3286125" y="2073275"/>
            <a:ext cx="1049338" cy="5540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16395" name="Oval 15"/>
          <p:cNvSpPr>
            <a:spLocks noChangeArrowheads="1"/>
          </p:cNvSpPr>
          <p:nvPr>
            <p:custDataLst>
              <p:tags r:id="rId10"/>
            </p:custDataLst>
          </p:nvPr>
        </p:nvSpPr>
        <p:spPr bwMode="auto">
          <a:xfrm>
            <a:off x="1416050" y="4035425"/>
            <a:ext cx="1239838"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mtClean="0">
                <a:solidFill>
                  <a:srgbClr val="000000"/>
                </a:solidFill>
                <a:latin typeface="Times" pitchFamily="1" charset="0"/>
                <a:ea typeface="MS PGothic" pitchFamily="34" charset="-128"/>
              </a:rPr>
              <a:t>TextField</a:t>
            </a:r>
          </a:p>
        </p:txBody>
      </p:sp>
      <p:sp>
        <p:nvSpPr>
          <p:cNvPr id="16396" name="Oval 16"/>
          <p:cNvSpPr>
            <a:spLocks noChangeArrowheads="1"/>
          </p:cNvSpPr>
          <p:nvPr>
            <p:custDataLst>
              <p:tags r:id="rId11"/>
            </p:custDataLst>
          </p:nvPr>
        </p:nvSpPr>
        <p:spPr bwMode="auto">
          <a:xfrm>
            <a:off x="138113" y="4005263"/>
            <a:ext cx="1239837"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mtClean="0">
                <a:solidFill>
                  <a:srgbClr val="000000"/>
                </a:solidFill>
                <a:latin typeface="Times" pitchFamily="1" charset="0"/>
                <a:ea typeface="MS PGothic" pitchFamily="34" charset="-128"/>
              </a:rPr>
              <a:t>TextArea</a:t>
            </a:r>
            <a:endParaRPr lang="en-US" altLang="en-US" sz="2400" smtClean="0">
              <a:solidFill>
                <a:srgbClr val="000000"/>
              </a:solidFill>
              <a:latin typeface="Times" pitchFamily="1" charset="0"/>
              <a:ea typeface="MS PGothic" pitchFamily="34" charset="-128"/>
            </a:endParaRPr>
          </a:p>
        </p:txBody>
      </p:sp>
      <p:sp>
        <p:nvSpPr>
          <p:cNvPr id="16397" name="Line 17"/>
          <p:cNvSpPr>
            <a:spLocks noChangeShapeType="1"/>
          </p:cNvSpPr>
          <p:nvPr>
            <p:custDataLst>
              <p:tags r:id="rId12"/>
            </p:custDataLst>
          </p:nvPr>
        </p:nvSpPr>
        <p:spPr bwMode="auto">
          <a:xfrm flipH="1">
            <a:off x="744538" y="3422650"/>
            <a:ext cx="454025" cy="584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16398" name="Line 18"/>
          <p:cNvSpPr>
            <a:spLocks noChangeShapeType="1"/>
          </p:cNvSpPr>
          <p:nvPr>
            <p:custDataLst>
              <p:tags r:id="rId13"/>
            </p:custDataLst>
          </p:nvPr>
        </p:nvSpPr>
        <p:spPr bwMode="auto">
          <a:xfrm>
            <a:off x="1209675" y="3422650"/>
            <a:ext cx="774700" cy="6048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16399" name="Oval 19"/>
          <p:cNvSpPr>
            <a:spLocks noChangeArrowheads="1"/>
          </p:cNvSpPr>
          <p:nvPr>
            <p:custDataLst>
              <p:tags r:id="rId14"/>
            </p:custDataLst>
          </p:nvPr>
        </p:nvSpPr>
        <p:spPr bwMode="auto">
          <a:xfrm>
            <a:off x="5811838" y="4067175"/>
            <a:ext cx="1239837"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mtClean="0">
                <a:solidFill>
                  <a:srgbClr val="000000"/>
                </a:solidFill>
                <a:latin typeface="Times" pitchFamily="1" charset="0"/>
                <a:ea typeface="MS PGothic" pitchFamily="34" charset="-128"/>
              </a:rPr>
              <a:t>Panel</a:t>
            </a:r>
          </a:p>
        </p:txBody>
      </p:sp>
      <p:sp>
        <p:nvSpPr>
          <p:cNvPr id="16400" name="Oval 20"/>
          <p:cNvSpPr>
            <a:spLocks noChangeArrowheads="1"/>
          </p:cNvSpPr>
          <p:nvPr>
            <p:custDataLst>
              <p:tags r:id="rId15"/>
            </p:custDataLst>
          </p:nvPr>
        </p:nvSpPr>
        <p:spPr bwMode="auto">
          <a:xfrm>
            <a:off x="4533900" y="4037013"/>
            <a:ext cx="1239838"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mtClean="0">
                <a:solidFill>
                  <a:srgbClr val="000000"/>
                </a:solidFill>
                <a:latin typeface="Times" pitchFamily="1" charset="0"/>
                <a:ea typeface="MS PGothic" pitchFamily="34" charset="-128"/>
              </a:rPr>
              <a:t>Window</a:t>
            </a:r>
            <a:endParaRPr lang="en-US" altLang="en-US" sz="2400" smtClean="0">
              <a:solidFill>
                <a:srgbClr val="000000"/>
              </a:solidFill>
              <a:latin typeface="Times" pitchFamily="1" charset="0"/>
              <a:ea typeface="MS PGothic" pitchFamily="34" charset="-128"/>
            </a:endParaRPr>
          </a:p>
        </p:txBody>
      </p:sp>
      <p:sp>
        <p:nvSpPr>
          <p:cNvPr id="16401" name="Line 21"/>
          <p:cNvSpPr>
            <a:spLocks noChangeShapeType="1"/>
          </p:cNvSpPr>
          <p:nvPr>
            <p:custDataLst>
              <p:tags r:id="rId16"/>
            </p:custDataLst>
          </p:nvPr>
        </p:nvSpPr>
        <p:spPr bwMode="auto">
          <a:xfrm flipH="1">
            <a:off x="5140325" y="3454400"/>
            <a:ext cx="454025" cy="584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16402" name="Line 22"/>
          <p:cNvSpPr>
            <a:spLocks noChangeShapeType="1"/>
          </p:cNvSpPr>
          <p:nvPr>
            <p:custDataLst>
              <p:tags r:id="rId17"/>
            </p:custDataLst>
          </p:nvPr>
        </p:nvSpPr>
        <p:spPr bwMode="auto">
          <a:xfrm>
            <a:off x="5605463" y="3454400"/>
            <a:ext cx="774700" cy="6048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16403" name="Oval 23"/>
          <p:cNvSpPr>
            <a:spLocks noChangeArrowheads="1"/>
          </p:cNvSpPr>
          <p:nvPr>
            <p:custDataLst>
              <p:tags r:id="rId18"/>
            </p:custDataLst>
          </p:nvPr>
        </p:nvSpPr>
        <p:spPr bwMode="auto">
          <a:xfrm>
            <a:off x="4313238" y="5067300"/>
            <a:ext cx="73501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mtClean="0">
                <a:solidFill>
                  <a:srgbClr val="000000"/>
                </a:solidFill>
                <a:latin typeface="Times" pitchFamily="1" charset="0"/>
                <a:ea typeface="MS PGothic" pitchFamily="34" charset="-128"/>
              </a:rPr>
              <a:t>Frame</a:t>
            </a:r>
            <a:endParaRPr lang="en-US" altLang="en-US" sz="2400" smtClean="0">
              <a:solidFill>
                <a:srgbClr val="000000"/>
              </a:solidFill>
              <a:latin typeface="Times" pitchFamily="1" charset="0"/>
              <a:ea typeface="MS PGothic" pitchFamily="34" charset="-128"/>
            </a:endParaRPr>
          </a:p>
        </p:txBody>
      </p:sp>
      <p:sp>
        <p:nvSpPr>
          <p:cNvPr id="16404" name="Oval 24"/>
          <p:cNvSpPr>
            <a:spLocks noChangeArrowheads="1"/>
          </p:cNvSpPr>
          <p:nvPr>
            <p:custDataLst>
              <p:tags r:id="rId19"/>
            </p:custDataLst>
          </p:nvPr>
        </p:nvSpPr>
        <p:spPr bwMode="auto">
          <a:xfrm>
            <a:off x="5121275" y="5087938"/>
            <a:ext cx="73501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mtClean="0">
                <a:solidFill>
                  <a:srgbClr val="000000"/>
                </a:solidFill>
                <a:latin typeface="Times" pitchFamily="1" charset="0"/>
                <a:ea typeface="MS PGothic" pitchFamily="34" charset="-128"/>
              </a:rPr>
              <a:t>Dialog</a:t>
            </a:r>
            <a:endParaRPr lang="en-US" altLang="en-US" sz="2400" smtClean="0">
              <a:solidFill>
                <a:srgbClr val="000000"/>
              </a:solidFill>
              <a:latin typeface="Times" pitchFamily="1" charset="0"/>
              <a:ea typeface="MS PGothic" pitchFamily="34" charset="-128"/>
            </a:endParaRPr>
          </a:p>
        </p:txBody>
      </p:sp>
      <p:sp>
        <p:nvSpPr>
          <p:cNvPr id="16405" name="Oval 25"/>
          <p:cNvSpPr>
            <a:spLocks noChangeArrowheads="1"/>
          </p:cNvSpPr>
          <p:nvPr>
            <p:custDataLst>
              <p:tags r:id="rId20"/>
            </p:custDataLst>
          </p:nvPr>
        </p:nvSpPr>
        <p:spPr bwMode="auto">
          <a:xfrm>
            <a:off x="6503988" y="5329238"/>
            <a:ext cx="965200" cy="5349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mtClean="0">
                <a:solidFill>
                  <a:srgbClr val="000000"/>
                </a:solidFill>
                <a:latin typeface="Times" pitchFamily="1" charset="0"/>
                <a:ea typeface="MS PGothic" pitchFamily="34" charset="-128"/>
              </a:rPr>
              <a:t>JApplet</a:t>
            </a:r>
            <a:endParaRPr lang="en-US" altLang="en-US" sz="2400" smtClean="0">
              <a:solidFill>
                <a:srgbClr val="000000"/>
              </a:solidFill>
              <a:latin typeface="Times" pitchFamily="1" charset="0"/>
              <a:ea typeface="MS PGothic" pitchFamily="34" charset="-128"/>
            </a:endParaRPr>
          </a:p>
        </p:txBody>
      </p:sp>
      <p:sp>
        <p:nvSpPr>
          <p:cNvPr id="16406" name="Line 26"/>
          <p:cNvSpPr>
            <a:spLocks noChangeShapeType="1"/>
          </p:cNvSpPr>
          <p:nvPr>
            <p:custDataLst>
              <p:tags r:id="rId21"/>
            </p:custDataLst>
          </p:nvPr>
        </p:nvSpPr>
        <p:spPr bwMode="auto">
          <a:xfrm flipH="1">
            <a:off x="4686300" y="4803775"/>
            <a:ext cx="433388" cy="2619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16407" name="Line 27"/>
          <p:cNvSpPr>
            <a:spLocks noChangeShapeType="1"/>
          </p:cNvSpPr>
          <p:nvPr>
            <p:custDataLst>
              <p:tags r:id="rId22"/>
            </p:custDataLst>
          </p:nvPr>
        </p:nvSpPr>
        <p:spPr bwMode="auto">
          <a:xfrm>
            <a:off x="5119688" y="4803775"/>
            <a:ext cx="361950" cy="2714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16408" name="Line 28"/>
          <p:cNvSpPr>
            <a:spLocks noChangeShapeType="1"/>
          </p:cNvSpPr>
          <p:nvPr>
            <p:custDataLst>
              <p:tags r:id="rId23"/>
            </p:custDataLst>
          </p:nvPr>
        </p:nvSpPr>
        <p:spPr bwMode="auto">
          <a:xfrm>
            <a:off x="7051675" y="4456113"/>
            <a:ext cx="449263" cy="355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16409" name="Oval 29"/>
          <p:cNvSpPr>
            <a:spLocks noChangeArrowheads="1"/>
          </p:cNvSpPr>
          <p:nvPr>
            <p:custDataLst>
              <p:tags r:id="rId24"/>
            </p:custDataLst>
          </p:nvPr>
        </p:nvSpPr>
        <p:spPr bwMode="auto">
          <a:xfrm>
            <a:off x="201613" y="1541463"/>
            <a:ext cx="1239837"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mtClean="0">
                <a:solidFill>
                  <a:srgbClr val="000000"/>
                </a:solidFill>
                <a:latin typeface="Times" pitchFamily="1" charset="0"/>
                <a:ea typeface="MS PGothic" pitchFamily="34" charset="-128"/>
              </a:rPr>
              <a:t>Checkbox</a:t>
            </a:r>
          </a:p>
        </p:txBody>
      </p:sp>
      <p:sp>
        <p:nvSpPr>
          <p:cNvPr id="16410" name="Oval 30"/>
          <p:cNvSpPr>
            <a:spLocks noChangeArrowheads="1"/>
          </p:cNvSpPr>
          <p:nvPr>
            <p:custDataLst>
              <p:tags r:id="rId25"/>
            </p:custDataLst>
          </p:nvPr>
        </p:nvSpPr>
        <p:spPr bwMode="auto">
          <a:xfrm>
            <a:off x="7419975" y="1538288"/>
            <a:ext cx="1239838"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mtClean="0">
                <a:solidFill>
                  <a:srgbClr val="000000"/>
                </a:solidFill>
                <a:latin typeface="Times" pitchFamily="1" charset="0"/>
                <a:ea typeface="MS PGothic" pitchFamily="34" charset="-128"/>
              </a:rPr>
              <a:t>Choice</a:t>
            </a:r>
          </a:p>
        </p:txBody>
      </p:sp>
      <p:sp>
        <p:nvSpPr>
          <p:cNvPr id="16411" name="Line 31"/>
          <p:cNvSpPr>
            <a:spLocks noChangeShapeType="1"/>
          </p:cNvSpPr>
          <p:nvPr>
            <p:custDataLst>
              <p:tags r:id="rId26"/>
            </p:custDataLst>
          </p:nvPr>
        </p:nvSpPr>
        <p:spPr bwMode="auto">
          <a:xfrm flipH="1" flipV="1">
            <a:off x="1470025" y="2001838"/>
            <a:ext cx="2871788" cy="66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16412" name="Line 32"/>
          <p:cNvSpPr>
            <a:spLocks noChangeShapeType="1"/>
          </p:cNvSpPr>
          <p:nvPr>
            <p:custDataLst>
              <p:tags r:id="rId27"/>
            </p:custDataLst>
          </p:nvPr>
        </p:nvSpPr>
        <p:spPr bwMode="auto">
          <a:xfrm flipV="1">
            <a:off x="4384675" y="1951038"/>
            <a:ext cx="2998788" cy="1254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16413" name="Text Box 33"/>
          <p:cNvSpPr txBox="1">
            <a:spLocks noChangeArrowheads="1"/>
          </p:cNvSpPr>
          <p:nvPr>
            <p:custDataLst>
              <p:tags r:id="rId28"/>
            </p:custDataLst>
          </p:nvPr>
        </p:nvSpPr>
        <p:spPr bwMode="auto">
          <a:xfrm>
            <a:off x="5884863" y="949325"/>
            <a:ext cx="2543175" cy="349250"/>
          </a:xfrm>
          <a:prstGeom prst="rect">
            <a:avLst/>
          </a:prstGeom>
          <a:solidFill>
            <a:srgbClr val="CCEC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mtClean="0">
                <a:solidFill>
                  <a:srgbClr val="0333FF"/>
                </a:solidFill>
                <a:latin typeface="Sand" charset="0"/>
                <a:ea typeface="MS PGothic" pitchFamily="34" charset="-128"/>
              </a:rPr>
              <a:t>Java'</a:t>
            </a:r>
            <a:r>
              <a:rPr lang="en-US" altLang="ja-JP" smtClean="0">
                <a:solidFill>
                  <a:srgbClr val="0333FF"/>
                </a:solidFill>
                <a:latin typeface="Sand" charset="0"/>
                <a:ea typeface="MS PGothic" pitchFamily="34" charset="-128"/>
              </a:rPr>
              <a:t>s  GUI classes</a:t>
            </a:r>
            <a:endParaRPr lang="en-US" altLang="en-US" smtClean="0">
              <a:solidFill>
                <a:srgbClr val="0333FF"/>
              </a:solidFill>
              <a:latin typeface="Sand" charset="0"/>
              <a:ea typeface="MS PGothic" pitchFamily="34" charset="-128"/>
            </a:endParaRPr>
          </a:p>
        </p:txBody>
      </p:sp>
      <p:sp>
        <p:nvSpPr>
          <p:cNvPr id="16414" name="Oval 34"/>
          <p:cNvSpPr>
            <a:spLocks noChangeArrowheads="1"/>
          </p:cNvSpPr>
          <p:nvPr>
            <p:custDataLst>
              <p:tags r:id="rId29"/>
            </p:custDataLst>
          </p:nvPr>
        </p:nvSpPr>
        <p:spPr bwMode="auto">
          <a:xfrm>
            <a:off x="6038850" y="6222981"/>
            <a:ext cx="1219200" cy="534988"/>
          </a:xfrm>
          <a:prstGeom prst="ellipse">
            <a:avLst/>
          </a:prstGeom>
          <a:noFill/>
          <a:ln w="1905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b="1" dirty="0" err="1" smtClean="0">
                <a:solidFill>
                  <a:srgbClr val="CC3300"/>
                </a:solidFill>
                <a:latin typeface="Times" pitchFamily="1" charset="0"/>
                <a:ea typeface="MS PGothic" pitchFamily="34" charset="-128"/>
              </a:rPr>
              <a:t>Spampede</a:t>
            </a:r>
            <a:endParaRPr lang="en-US" altLang="en-US" sz="2400" b="1" dirty="0" smtClean="0">
              <a:solidFill>
                <a:srgbClr val="CC3300"/>
              </a:solidFill>
              <a:latin typeface="Times" pitchFamily="1" charset="0"/>
              <a:ea typeface="MS PGothic" pitchFamily="34" charset="-128"/>
            </a:endParaRPr>
          </a:p>
        </p:txBody>
      </p:sp>
      <p:sp>
        <p:nvSpPr>
          <p:cNvPr id="16415" name="Line 35"/>
          <p:cNvSpPr>
            <a:spLocks noChangeShapeType="1"/>
          </p:cNvSpPr>
          <p:nvPr>
            <p:custDataLst>
              <p:tags r:id="rId30"/>
            </p:custDataLst>
          </p:nvPr>
        </p:nvSpPr>
        <p:spPr bwMode="auto">
          <a:xfrm>
            <a:off x="7451019" y="5705475"/>
            <a:ext cx="349956" cy="26749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grpSp>
        <p:nvGrpSpPr>
          <p:cNvPr id="16416" name="Group 53"/>
          <p:cNvGrpSpPr>
            <a:grpSpLocks/>
          </p:cNvGrpSpPr>
          <p:nvPr>
            <p:custDataLst>
              <p:tags r:id="rId31"/>
            </p:custDataLst>
          </p:nvPr>
        </p:nvGrpSpPr>
        <p:grpSpPr bwMode="auto">
          <a:xfrm>
            <a:off x="4945063" y="6119813"/>
            <a:ext cx="369887" cy="393700"/>
            <a:chOff x="2928" y="1051"/>
            <a:chExt cx="840" cy="957"/>
          </a:xfrm>
        </p:grpSpPr>
        <p:sp>
          <p:nvSpPr>
            <p:cNvPr id="16422" name="Freeform 54"/>
            <p:cNvSpPr>
              <a:spLocks/>
            </p:cNvSpPr>
            <p:nvPr>
              <p:custDataLst>
                <p:tags r:id="rId38"/>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endParaRPr>
            </a:p>
          </p:txBody>
        </p:sp>
        <p:sp>
          <p:nvSpPr>
            <p:cNvPr id="16423" name="Oval 55"/>
            <p:cNvSpPr>
              <a:spLocks noChangeArrowheads="1"/>
            </p:cNvSpPr>
            <p:nvPr>
              <p:custDataLst>
                <p:tags r:id="rId39"/>
              </p:custDataLst>
            </p:nvPr>
          </p:nvSpPr>
          <p:spPr bwMode="auto">
            <a:xfrm>
              <a:off x="2964" y="1240"/>
              <a:ext cx="779" cy="671"/>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a typeface="MS PGothic" pitchFamily="34" charset="-128"/>
              </a:endParaRPr>
            </a:p>
          </p:txBody>
        </p:sp>
        <p:sp>
          <p:nvSpPr>
            <p:cNvPr id="16424" name="Oval 56"/>
            <p:cNvSpPr>
              <a:spLocks noChangeArrowheads="1"/>
            </p:cNvSpPr>
            <p:nvPr>
              <p:custDataLst>
                <p:tags r:id="rId40"/>
              </p:custDataLst>
            </p:nvPr>
          </p:nvSpPr>
          <p:spPr bwMode="auto">
            <a:xfrm rot="-1967255">
              <a:off x="3040" y="1383"/>
              <a:ext cx="184" cy="19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a typeface="MS PGothic" pitchFamily="34" charset="-128"/>
              </a:endParaRPr>
            </a:p>
          </p:txBody>
        </p:sp>
        <p:sp>
          <p:nvSpPr>
            <p:cNvPr id="16425" name="Oval 57"/>
            <p:cNvSpPr>
              <a:spLocks noChangeArrowheads="1"/>
            </p:cNvSpPr>
            <p:nvPr>
              <p:custDataLst>
                <p:tags r:id="rId41"/>
              </p:custDataLst>
            </p:nvPr>
          </p:nvSpPr>
          <p:spPr bwMode="auto">
            <a:xfrm>
              <a:off x="3263" y="1383"/>
              <a:ext cx="220"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a typeface="MS PGothic" pitchFamily="34" charset="-128"/>
              </a:endParaRPr>
            </a:p>
          </p:txBody>
        </p:sp>
        <p:sp>
          <p:nvSpPr>
            <p:cNvPr id="16426" name="Oval 58"/>
            <p:cNvSpPr>
              <a:spLocks noChangeArrowheads="1"/>
            </p:cNvSpPr>
            <p:nvPr>
              <p:custDataLst>
                <p:tags r:id="rId42"/>
              </p:custDataLst>
            </p:nvPr>
          </p:nvSpPr>
          <p:spPr bwMode="auto">
            <a:xfrm rot="-2071034">
              <a:off x="3519" y="1429"/>
              <a:ext cx="151"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a typeface="MS PGothic" pitchFamily="34" charset="-128"/>
              </a:endParaRPr>
            </a:p>
          </p:txBody>
        </p:sp>
        <p:sp>
          <p:nvSpPr>
            <p:cNvPr id="16427" name="Oval 59"/>
            <p:cNvSpPr>
              <a:spLocks noChangeArrowheads="1"/>
            </p:cNvSpPr>
            <p:nvPr>
              <p:custDataLst>
                <p:tags r:id="rId43"/>
              </p:custDataLst>
            </p:nvPr>
          </p:nvSpPr>
          <p:spPr bwMode="auto">
            <a:xfrm>
              <a:off x="3119" y="1479"/>
              <a:ext cx="54" cy="6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a typeface="MS PGothic" pitchFamily="34" charset="-128"/>
              </a:endParaRPr>
            </a:p>
          </p:txBody>
        </p:sp>
        <p:sp>
          <p:nvSpPr>
            <p:cNvPr id="16428" name="Oval 60"/>
            <p:cNvSpPr>
              <a:spLocks noChangeArrowheads="1"/>
            </p:cNvSpPr>
            <p:nvPr>
              <p:custDataLst>
                <p:tags r:id="rId44"/>
              </p:custDataLst>
            </p:nvPr>
          </p:nvSpPr>
          <p:spPr bwMode="auto">
            <a:xfrm>
              <a:off x="3343" y="1495"/>
              <a:ext cx="54" cy="6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a typeface="MS PGothic" pitchFamily="34" charset="-128"/>
              </a:endParaRPr>
            </a:p>
          </p:txBody>
        </p:sp>
        <p:sp>
          <p:nvSpPr>
            <p:cNvPr id="16429" name="Oval 61"/>
            <p:cNvSpPr>
              <a:spLocks noChangeArrowheads="1"/>
            </p:cNvSpPr>
            <p:nvPr>
              <p:custDataLst>
                <p:tags r:id="rId45"/>
              </p:custDataLst>
            </p:nvPr>
          </p:nvSpPr>
          <p:spPr bwMode="auto">
            <a:xfrm>
              <a:off x="3544" y="1549"/>
              <a:ext cx="54" cy="6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a typeface="MS PGothic" pitchFamily="34" charset="-128"/>
              </a:endParaRPr>
            </a:p>
          </p:txBody>
        </p:sp>
        <p:sp>
          <p:nvSpPr>
            <p:cNvPr id="16430" name="AutoShape 62"/>
            <p:cNvSpPr>
              <a:spLocks noChangeArrowheads="1"/>
            </p:cNvSpPr>
            <p:nvPr>
              <p:custDataLst>
                <p:tags r:id="rId46"/>
              </p:custDataLst>
            </p:nvPr>
          </p:nvSpPr>
          <p:spPr bwMode="auto">
            <a:xfrm rot="-5400000">
              <a:off x="3291" y="1539"/>
              <a:ext cx="77" cy="443"/>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endParaRPr lang="en-US" altLang="en-US" sz="1800" smtClean="0">
                <a:solidFill>
                  <a:srgbClr val="000000"/>
                </a:solidFill>
                <a:ea typeface="MS PGothic" pitchFamily="34" charset="-128"/>
              </a:endParaRPr>
            </a:p>
          </p:txBody>
        </p:sp>
        <p:sp>
          <p:nvSpPr>
            <p:cNvPr id="16431" name="Freeform 63"/>
            <p:cNvSpPr>
              <a:spLocks/>
            </p:cNvSpPr>
            <p:nvPr>
              <p:custDataLst>
                <p:tags r:id="rId47"/>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16432" name="Freeform 64"/>
            <p:cNvSpPr>
              <a:spLocks/>
            </p:cNvSpPr>
            <p:nvPr>
              <p:custDataLst>
                <p:tags r:id="rId48"/>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endParaRPr>
            </a:p>
          </p:txBody>
        </p:sp>
        <p:sp>
          <p:nvSpPr>
            <p:cNvPr id="16433" name="Freeform 65"/>
            <p:cNvSpPr>
              <a:spLocks/>
            </p:cNvSpPr>
            <p:nvPr>
              <p:custDataLst>
                <p:tags r:id="rId49"/>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sp>
          <p:nvSpPr>
            <p:cNvPr id="16434" name="Freeform 66"/>
            <p:cNvSpPr>
              <a:spLocks/>
            </p:cNvSpPr>
            <p:nvPr>
              <p:custDataLst>
                <p:tags r:id="rId50"/>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endParaRPr>
            </a:p>
          </p:txBody>
        </p:sp>
      </p:grpSp>
      <p:sp>
        <p:nvSpPr>
          <p:cNvPr id="16417" name="Line 67"/>
          <p:cNvSpPr>
            <a:spLocks noChangeShapeType="1"/>
          </p:cNvSpPr>
          <p:nvPr>
            <p:custDataLst>
              <p:tags r:id="rId32"/>
            </p:custDataLst>
          </p:nvPr>
        </p:nvSpPr>
        <p:spPr bwMode="auto">
          <a:xfrm flipH="1">
            <a:off x="5172075" y="5837238"/>
            <a:ext cx="123825" cy="271462"/>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16418" name="Text Box 68"/>
          <p:cNvSpPr txBox="1">
            <a:spLocks noChangeArrowheads="1"/>
          </p:cNvSpPr>
          <p:nvPr>
            <p:custDataLst>
              <p:tags r:id="rId33"/>
            </p:custDataLst>
          </p:nvPr>
        </p:nvSpPr>
        <p:spPr bwMode="auto">
          <a:xfrm>
            <a:off x="3623469" y="5990166"/>
            <a:ext cx="1436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900" dirty="0" smtClean="0">
                <a:solidFill>
                  <a:srgbClr val="009200"/>
                </a:solidFill>
                <a:latin typeface="Arial" charset="0"/>
                <a:ea typeface="MS PGothic" pitchFamily="34" charset="-128"/>
              </a:rPr>
              <a:t>This seemed like the right place for me…</a:t>
            </a:r>
          </a:p>
        </p:txBody>
      </p:sp>
      <p:sp>
        <p:nvSpPr>
          <p:cNvPr id="16419" name="Text Box 21"/>
          <p:cNvSpPr txBox="1">
            <a:spLocks noChangeArrowheads="1"/>
          </p:cNvSpPr>
          <p:nvPr/>
        </p:nvSpPr>
        <p:spPr bwMode="auto">
          <a:xfrm>
            <a:off x="1524000" y="192088"/>
            <a:ext cx="617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r>
              <a:rPr lang="en-US" altLang="en-US" sz="3600" smtClean="0">
                <a:solidFill>
                  <a:srgbClr val="000000"/>
                </a:solidFill>
                <a:latin typeface="Cambria" pitchFamily="18" charset="0"/>
                <a:ea typeface="MS PGothic" pitchFamily="34" charset="-128"/>
              </a:rPr>
              <a:t>Today's inheritance tree</a:t>
            </a:r>
          </a:p>
        </p:txBody>
      </p:sp>
      <p:sp>
        <p:nvSpPr>
          <p:cNvPr id="16420" name="Oval 25"/>
          <p:cNvSpPr>
            <a:spLocks noChangeArrowheads="1"/>
          </p:cNvSpPr>
          <p:nvPr>
            <p:custDataLst>
              <p:tags r:id="rId34"/>
            </p:custDataLst>
          </p:nvPr>
        </p:nvSpPr>
        <p:spPr bwMode="auto">
          <a:xfrm>
            <a:off x="7469188" y="4705350"/>
            <a:ext cx="966787" cy="5349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mtClean="0">
                <a:solidFill>
                  <a:srgbClr val="000000"/>
                </a:solidFill>
                <a:latin typeface="Times" pitchFamily="1" charset="0"/>
                <a:ea typeface="MS PGothic" pitchFamily="34" charset="-128"/>
              </a:rPr>
              <a:t>Applet</a:t>
            </a:r>
            <a:endParaRPr lang="en-US" altLang="en-US" sz="2400" smtClean="0">
              <a:solidFill>
                <a:srgbClr val="000000"/>
              </a:solidFill>
              <a:latin typeface="Times" pitchFamily="1" charset="0"/>
              <a:ea typeface="MS PGothic" pitchFamily="34" charset="-128"/>
            </a:endParaRPr>
          </a:p>
        </p:txBody>
      </p:sp>
      <p:sp>
        <p:nvSpPr>
          <p:cNvPr id="16421" name="Line 28"/>
          <p:cNvSpPr>
            <a:spLocks noChangeShapeType="1"/>
          </p:cNvSpPr>
          <p:nvPr>
            <p:custDataLst>
              <p:tags r:id="rId35"/>
            </p:custDataLst>
          </p:nvPr>
        </p:nvSpPr>
        <p:spPr bwMode="auto">
          <a:xfrm flipH="1">
            <a:off x="7258050" y="5075238"/>
            <a:ext cx="242888" cy="2873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51" name="Line 35"/>
          <p:cNvSpPr>
            <a:spLocks noChangeShapeType="1"/>
          </p:cNvSpPr>
          <p:nvPr>
            <p:custDataLst>
              <p:tags r:id="rId36"/>
            </p:custDataLst>
          </p:nvPr>
        </p:nvSpPr>
        <p:spPr bwMode="auto">
          <a:xfrm flipH="1">
            <a:off x="7245262" y="6309464"/>
            <a:ext cx="450937" cy="149041"/>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endParaRPr>
          </a:p>
        </p:txBody>
      </p:sp>
      <p:sp>
        <p:nvSpPr>
          <p:cNvPr id="52" name="Oval 25"/>
          <p:cNvSpPr>
            <a:spLocks noChangeArrowheads="1"/>
          </p:cNvSpPr>
          <p:nvPr>
            <p:custDataLst>
              <p:tags r:id="rId37"/>
            </p:custDataLst>
          </p:nvPr>
        </p:nvSpPr>
        <p:spPr bwMode="auto">
          <a:xfrm>
            <a:off x="7694613" y="5906823"/>
            <a:ext cx="965200" cy="5349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 charset="0"/>
              </a:defRPr>
            </a:lvl1pPr>
            <a:lvl2pPr marL="742950" indent="-285750">
              <a:defRPr>
                <a:solidFill>
                  <a:schemeClr val="tx1"/>
                </a:solidFill>
                <a:latin typeface="Times New Roman" pitchFamily="1" charset="0"/>
              </a:defRPr>
            </a:lvl2pPr>
            <a:lvl3pPr marL="1143000" indent="-228600">
              <a:defRPr>
                <a:solidFill>
                  <a:schemeClr val="tx1"/>
                </a:solidFill>
                <a:latin typeface="Times New Roman" pitchFamily="1" charset="0"/>
              </a:defRPr>
            </a:lvl3pPr>
            <a:lvl4pPr marL="1600200" indent="-228600">
              <a:defRPr>
                <a:solidFill>
                  <a:schemeClr val="tx1"/>
                </a:solidFill>
                <a:latin typeface="Times New Roman" pitchFamily="1" charset="0"/>
              </a:defRPr>
            </a:lvl4pPr>
            <a:lvl5pPr marL="2057400" indent="-228600">
              <a:defRPr>
                <a:solidFill>
                  <a:schemeClr val="tx1"/>
                </a:solidFill>
                <a:latin typeface="Times New Roman" pitchFamily="1" charset="0"/>
              </a:defRPr>
            </a:lvl5pPr>
            <a:lvl6pPr marL="2514600" indent="-228600" algn="ctr" eaLnBrk="0" fontAlgn="base" hangingPunct="0">
              <a:spcBef>
                <a:spcPct val="50000"/>
              </a:spcBef>
              <a:spcAft>
                <a:spcPct val="0"/>
              </a:spcAft>
              <a:defRPr>
                <a:solidFill>
                  <a:schemeClr val="tx1"/>
                </a:solidFill>
                <a:latin typeface="Times New Roman" pitchFamily="1" charset="0"/>
              </a:defRPr>
            </a:lvl6pPr>
            <a:lvl7pPr marL="2971800" indent="-228600" algn="ctr" eaLnBrk="0" fontAlgn="base" hangingPunct="0">
              <a:spcBef>
                <a:spcPct val="50000"/>
              </a:spcBef>
              <a:spcAft>
                <a:spcPct val="0"/>
              </a:spcAft>
              <a:defRPr>
                <a:solidFill>
                  <a:schemeClr val="tx1"/>
                </a:solidFill>
                <a:latin typeface="Times New Roman" pitchFamily="1" charset="0"/>
              </a:defRPr>
            </a:lvl7pPr>
            <a:lvl8pPr marL="3429000" indent="-228600" algn="ctr" eaLnBrk="0" fontAlgn="base" hangingPunct="0">
              <a:spcBef>
                <a:spcPct val="50000"/>
              </a:spcBef>
              <a:spcAft>
                <a:spcPct val="0"/>
              </a:spcAft>
              <a:defRPr>
                <a:solidFill>
                  <a:schemeClr val="tx1"/>
                </a:solidFill>
                <a:latin typeface="Times New Roman" pitchFamily="1" charset="0"/>
              </a:defRPr>
            </a:lvl8pPr>
            <a:lvl9pPr marL="3886200" indent="-228600" algn="ctr" eaLnBrk="0" fontAlgn="base" hangingPunct="0">
              <a:spcBef>
                <a:spcPct val="50000"/>
              </a:spcBef>
              <a:spcAft>
                <a:spcPct val="0"/>
              </a:spcAft>
              <a:defRPr>
                <a:solidFill>
                  <a:schemeClr val="tx1"/>
                </a:solidFill>
                <a:latin typeface="Times New Roman" pitchFamily="1" charset="0"/>
              </a:defRPr>
            </a:lvl9pPr>
          </a:lstStyle>
          <a:p>
            <a:pPr>
              <a:spcBef>
                <a:spcPct val="0"/>
              </a:spcBef>
            </a:pPr>
            <a:r>
              <a:rPr lang="en-US" altLang="en-US" sz="1100" dirty="0" err="1" smtClean="0">
                <a:solidFill>
                  <a:srgbClr val="000000"/>
                </a:solidFill>
                <a:latin typeface="Times" pitchFamily="1" charset="0"/>
                <a:ea typeface="MS PGothic" pitchFamily="34" charset="-128"/>
              </a:rPr>
              <a:t>SpampedeBase</a:t>
            </a:r>
            <a:endParaRPr lang="en-US" altLang="en-US" dirty="0" smtClean="0">
              <a:solidFill>
                <a:srgbClr val="000000"/>
              </a:solidFill>
              <a:latin typeface="Times" pitchFamily="1" charset="0"/>
              <a:ea typeface="MS PGothic" pitchFamily="34" charset="-128"/>
            </a:endParaRPr>
          </a:p>
        </p:txBody>
      </p:sp>
    </p:spTree>
    <p:extLst>
      <p:ext uri="{BB962C8B-B14F-4D97-AF65-F5344CB8AC3E}">
        <p14:creationId xmlns:p14="http://schemas.microsoft.com/office/powerpoint/2010/main" val="12783909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ounded Rectangle 1"/>
          <p:cNvSpPr>
            <a:spLocks noChangeArrowheads="1"/>
          </p:cNvSpPr>
          <p:nvPr/>
        </p:nvSpPr>
        <p:spPr bwMode="auto">
          <a:xfrm>
            <a:off x="138113" y="1619250"/>
            <a:ext cx="1385887" cy="361950"/>
          </a:xfrm>
          <a:prstGeom prst="roundRect">
            <a:avLst>
              <a:gd name="adj" fmla="val 16667"/>
            </a:avLst>
          </a:prstGeom>
          <a:solidFill>
            <a:srgbClr val="CCEC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2771" name="Text Box 6"/>
          <p:cNvSpPr txBox="1">
            <a:spLocks noChangeArrowheads="1"/>
          </p:cNvSpPr>
          <p:nvPr/>
        </p:nvSpPr>
        <p:spPr bwMode="auto">
          <a:xfrm>
            <a:off x="5364163" y="158750"/>
            <a:ext cx="350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latin typeface="Cambria" pitchFamily="18" charset="0"/>
              </a:rPr>
              <a:t>Model vs. View</a:t>
            </a:r>
          </a:p>
        </p:txBody>
      </p:sp>
      <p:sp>
        <p:nvSpPr>
          <p:cNvPr id="32772" name="Rectangle 44"/>
          <p:cNvSpPr>
            <a:spLocks noChangeArrowheads="1"/>
          </p:cNvSpPr>
          <p:nvPr/>
        </p:nvSpPr>
        <p:spPr bwMode="auto">
          <a:xfrm>
            <a:off x="138113" y="1624013"/>
            <a:ext cx="89296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800" b="1" smtClean="0">
                <a:solidFill>
                  <a:srgbClr val="000000"/>
                </a:solidFill>
                <a:latin typeface="Courier New" pitchFamily="49" charset="0"/>
              </a:rPr>
              <a:t>this.maze = new MazeCell[HEIGHT][WIDTH];</a:t>
            </a:r>
          </a:p>
          <a:p>
            <a:pPr algn="l">
              <a:spcBef>
                <a:spcPct val="0"/>
              </a:spcBef>
            </a:pPr>
            <a:endParaRPr lang="en-US" altLang="en-US" sz="1800" b="1" smtClean="0">
              <a:solidFill>
                <a:srgbClr val="000000"/>
              </a:solidFill>
              <a:latin typeface="Courier New" pitchFamily="49" charset="0"/>
            </a:endParaRPr>
          </a:p>
          <a:p>
            <a:pPr algn="l">
              <a:spcBef>
                <a:spcPct val="0"/>
              </a:spcBef>
            </a:pPr>
            <a:r>
              <a:rPr lang="en-US" altLang="en-US" sz="1800" b="1" smtClean="0">
                <a:solidFill>
                  <a:srgbClr val="000000"/>
                </a:solidFill>
                <a:latin typeface="Courier New" pitchFamily="49" charset="0"/>
              </a:rPr>
              <a:t>   for (int r=0 ; r&lt;HEIGHT ; ++r)  </a:t>
            </a:r>
            <a:r>
              <a:rPr lang="en-US" altLang="en-US" sz="1800" b="1" smtClean="0">
                <a:solidFill>
                  <a:srgbClr val="009200"/>
                </a:solidFill>
                <a:latin typeface="Courier New" pitchFamily="49" charset="0"/>
              </a:rPr>
              <a:t>// for each row</a:t>
            </a:r>
          </a:p>
          <a:p>
            <a:pPr algn="l">
              <a:spcBef>
                <a:spcPct val="0"/>
              </a:spcBef>
            </a:pPr>
            <a:r>
              <a:rPr lang="en-US" altLang="en-US" sz="1800" b="1" smtClean="0">
                <a:solidFill>
                  <a:srgbClr val="000000"/>
                </a:solidFill>
                <a:latin typeface="Courier New" pitchFamily="49" charset="0"/>
              </a:rPr>
              <a:t>      for (int c=0 ; c&lt;WIDTH ; ++c)  </a:t>
            </a:r>
            <a:r>
              <a:rPr lang="en-US" altLang="en-US" sz="1800" b="1" smtClean="0">
                <a:solidFill>
                  <a:srgbClr val="009200"/>
                </a:solidFill>
                <a:latin typeface="Courier New" pitchFamily="49" charset="0"/>
              </a:rPr>
              <a:t>// for each column</a:t>
            </a:r>
            <a:endParaRPr lang="en-US" altLang="en-US" sz="1800" b="1" smtClean="0">
              <a:solidFill>
                <a:srgbClr val="000000"/>
              </a:solidFill>
              <a:latin typeface="Courier New" pitchFamily="49" charset="0"/>
            </a:endParaRPr>
          </a:p>
          <a:p>
            <a:pPr algn="l">
              <a:spcBef>
                <a:spcPct val="0"/>
              </a:spcBef>
            </a:pPr>
            <a:r>
              <a:rPr lang="en-US" altLang="en-US" sz="1800" b="1" smtClean="0">
                <a:solidFill>
                  <a:srgbClr val="000000"/>
                </a:solidFill>
                <a:latin typeface="Courier New" pitchFamily="49" charset="0"/>
              </a:rPr>
              <a:t>         maze[r][c] = new MazeCell(r,c, </a:t>
            </a:r>
            <a:r>
              <a:rPr lang="en-US" altLang="en-US" sz="1200" b="1" smtClean="0">
                <a:solidFill>
                  <a:srgbClr val="000000"/>
                </a:solidFill>
                <a:latin typeface="Cambria" pitchFamily="18" charset="0"/>
              </a:rPr>
              <a:t>&lt;appropriate character here&gt;  </a:t>
            </a:r>
            <a:r>
              <a:rPr lang="en-US" altLang="en-US" sz="1800" b="1" smtClean="0">
                <a:solidFill>
                  <a:srgbClr val="000000"/>
                </a:solidFill>
                <a:latin typeface="Courier New" pitchFamily="49" charset="0"/>
              </a:rPr>
              <a:t>); </a:t>
            </a:r>
          </a:p>
        </p:txBody>
      </p:sp>
      <p:sp>
        <p:nvSpPr>
          <p:cNvPr id="1032" name="Text Box 46"/>
          <p:cNvSpPr txBox="1">
            <a:spLocks noChangeArrowheads="1"/>
          </p:cNvSpPr>
          <p:nvPr/>
        </p:nvSpPr>
        <p:spPr bwMode="auto">
          <a:xfrm>
            <a:off x="3756025" y="1428750"/>
            <a:ext cx="5413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defRPr/>
            </a:pPr>
            <a:r>
              <a:rPr lang="en-US" sz="1500" b="1" dirty="0" smtClean="0">
                <a:solidFill>
                  <a:srgbClr val="1F0B61">
                    <a:lumMod val="40000"/>
                    <a:lumOff val="60000"/>
                  </a:srgbClr>
                </a:solidFill>
              </a:rPr>
              <a:t>30</a:t>
            </a:r>
          </a:p>
        </p:txBody>
      </p:sp>
      <p:sp>
        <p:nvSpPr>
          <p:cNvPr id="1034" name="Text Box 48"/>
          <p:cNvSpPr txBox="1">
            <a:spLocks noChangeArrowheads="1"/>
          </p:cNvSpPr>
          <p:nvPr/>
        </p:nvSpPr>
        <p:spPr bwMode="auto">
          <a:xfrm>
            <a:off x="4808538" y="1428750"/>
            <a:ext cx="4651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defRPr/>
            </a:pPr>
            <a:r>
              <a:rPr lang="en-US" sz="1500" b="1" dirty="0" smtClean="0">
                <a:solidFill>
                  <a:srgbClr val="1F0B61">
                    <a:lumMod val="40000"/>
                    <a:lumOff val="60000"/>
                  </a:srgbClr>
                </a:solidFill>
              </a:rPr>
              <a:t>50</a:t>
            </a:r>
          </a:p>
        </p:txBody>
      </p:sp>
      <p:sp>
        <p:nvSpPr>
          <p:cNvPr id="39" name="Text Box 57"/>
          <p:cNvSpPr txBox="1">
            <a:spLocks noChangeArrowheads="1"/>
          </p:cNvSpPr>
          <p:nvPr/>
        </p:nvSpPr>
        <p:spPr bwMode="auto">
          <a:xfrm>
            <a:off x="296863" y="198438"/>
            <a:ext cx="3513137" cy="923925"/>
          </a:xfrm>
          <a:prstGeom prst="rect">
            <a:avLst/>
          </a:prstGeom>
          <a:solidFill>
            <a:schemeClr val="bg1">
              <a:lumMod val="85000"/>
            </a:schemeClr>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defRPr/>
            </a:pPr>
            <a:r>
              <a:rPr lang="en-US" sz="2700" dirty="0" smtClean="0">
                <a:solidFill>
                  <a:srgbClr val="000000"/>
                </a:solidFill>
              </a:rPr>
              <a:t>The </a:t>
            </a:r>
            <a:r>
              <a:rPr lang="en-US" sz="2700" b="1" i="1" dirty="0" smtClean="0">
                <a:solidFill>
                  <a:srgbClr val="000000"/>
                </a:solidFill>
              </a:rPr>
              <a:t>model </a:t>
            </a:r>
            <a:r>
              <a:rPr lang="en-US" sz="2700" dirty="0" smtClean="0">
                <a:solidFill>
                  <a:srgbClr val="000000"/>
                </a:solidFill>
              </a:rPr>
              <a:t> is your internal representation.</a:t>
            </a:r>
            <a:endParaRPr lang="en-US" sz="2700" b="1" i="1" dirty="0" smtClean="0">
              <a:solidFill>
                <a:srgbClr val="000000"/>
              </a:solidFill>
            </a:endParaRPr>
          </a:p>
        </p:txBody>
      </p:sp>
      <p:sp>
        <p:nvSpPr>
          <p:cNvPr id="36" name="Text Box 57"/>
          <p:cNvSpPr txBox="1">
            <a:spLocks noChangeArrowheads="1"/>
          </p:cNvSpPr>
          <p:nvPr/>
        </p:nvSpPr>
        <p:spPr bwMode="auto">
          <a:xfrm>
            <a:off x="6096000" y="5705475"/>
            <a:ext cx="2886075" cy="923925"/>
          </a:xfrm>
          <a:prstGeom prst="rect">
            <a:avLst/>
          </a:prstGeom>
          <a:solidFill>
            <a:schemeClr val="bg1">
              <a:lumMod val="85000"/>
            </a:schemeClr>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defRPr/>
            </a:pPr>
            <a:r>
              <a:rPr lang="en-US" sz="2700" dirty="0" smtClean="0">
                <a:solidFill>
                  <a:srgbClr val="000000"/>
                </a:solidFill>
              </a:rPr>
              <a:t>The </a:t>
            </a:r>
            <a:r>
              <a:rPr lang="en-US" sz="2700" b="1" i="1" dirty="0" smtClean="0">
                <a:solidFill>
                  <a:srgbClr val="000000"/>
                </a:solidFill>
              </a:rPr>
              <a:t>view </a:t>
            </a:r>
            <a:r>
              <a:rPr lang="en-US" sz="2700" dirty="0" smtClean="0">
                <a:solidFill>
                  <a:srgbClr val="000000"/>
                </a:solidFill>
              </a:rPr>
              <a:t>is its external rendering.</a:t>
            </a:r>
            <a:endParaRPr lang="en-US" sz="2700" b="1" i="1" dirty="0" smtClean="0">
              <a:solidFill>
                <a:srgbClr val="000000"/>
              </a:solidFill>
            </a:endParaRPr>
          </a:p>
        </p:txBody>
      </p:sp>
      <p:sp>
        <p:nvSpPr>
          <p:cNvPr id="32777" name="Text Box 57"/>
          <p:cNvSpPr txBox="1">
            <a:spLocks noChangeArrowheads="1"/>
          </p:cNvSpPr>
          <p:nvPr/>
        </p:nvSpPr>
        <p:spPr bwMode="auto">
          <a:xfrm>
            <a:off x="5410200" y="3733800"/>
            <a:ext cx="2128838" cy="10160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500" smtClean="0">
                <a:solidFill>
                  <a:srgbClr val="0000FF"/>
                </a:solidFill>
                <a:latin typeface="Cambria" pitchFamily="18" charset="0"/>
              </a:rPr>
              <a:t>What characters is the model, </a:t>
            </a:r>
            <a:r>
              <a:rPr lang="en-US" altLang="en-US" sz="1500" b="1" smtClean="0">
                <a:solidFill>
                  <a:srgbClr val="000000"/>
                </a:solidFill>
                <a:latin typeface="Courier New" pitchFamily="49" charset="0"/>
                <a:cs typeface="Courier New" pitchFamily="49" charset="0"/>
              </a:rPr>
              <a:t>this.maze</a:t>
            </a:r>
            <a:r>
              <a:rPr lang="en-US" altLang="en-US" sz="1500" smtClean="0">
                <a:solidFill>
                  <a:srgbClr val="0000FF"/>
                </a:solidFill>
                <a:latin typeface="Cambria" pitchFamily="18" charset="0"/>
              </a:rPr>
              <a:t>, using for each of these on-screen colors?</a:t>
            </a:r>
            <a:endParaRPr lang="en-US" altLang="en-US" sz="1500" b="1" i="1" smtClean="0">
              <a:solidFill>
                <a:srgbClr val="0000FF"/>
              </a:solidFill>
              <a:latin typeface="Cambria" pitchFamily="18" charset="0"/>
            </a:endParaRPr>
          </a:p>
        </p:txBody>
      </p:sp>
      <p:pic>
        <p:nvPicPr>
          <p:cNvPr id="45" name="Picture 2"/>
          <p:cNvPicPr>
            <a:picLocks noChangeAspect="1" noChangeArrowheads="1"/>
          </p:cNvPicPr>
          <p:nvPr/>
        </p:nvPicPr>
        <p:blipFill rotWithShape="1">
          <a:blip r:embed="rId3"/>
          <a:srcRect l="26092" t="56515" r="36237" b="7427"/>
          <a:stretch/>
        </p:blipFill>
        <p:spPr bwMode="auto">
          <a:xfrm>
            <a:off x="990600" y="3657600"/>
            <a:ext cx="4348163"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24920" y="750240"/>
              <a:ext cx="8367480" cy="2571840"/>
            </p14:xfrm>
          </p:contentPart>
        </mc:Choice>
        <mc:Fallback xmlns="">
          <p:pic>
            <p:nvPicPr>
              <p:cNvPr id="2" name="Ink 1"/>
              <p:cNvPicPr/>
              <p:nvPr/>
            </p:nvPicPr>
            <p:blipFill>
              <a:blip r:embed="rId5"/>
              <a:stretch>
                <a:fillRect/>
              </a:stretch>
            </p:blipFill>
            <p:spPr>
              <a:xfrm>
                <a:off x="115560" y="740880"/>
                <a:ext cx="8386200" cy="2590560"/>
              </a:xfrm>
              <a:prstGeom prst="rect">
                <a:avLst/>
              </a:prstGeom>
            </p:spPr>
          </p:pic>
        </mc:Fallback>
      </mc:AlternateContent>
    </p:spTree>
    <p:extLst>
      <p:ext uri="{BB962C8B-B14F-4D97-AF65-F5344CB8AC3E}">
        <p14:creationId xmlns:p14="http://schemas.microsoft.com/office/powerpoint/2010/main" val="342492041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5870575" y="158750"/>
            <a:ext cx="350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latin typeface="Cambria" pitchFamily="18" charset="0"/>
              </a:rPr>
              <a:t>Initial data:</a:t>
            </a:r>
          </a:p>
        </p:txBody>
      </p:sp>
      <p:sp>
        <p:nvSpPr>
          <p:cNvPr id="33795" name="Rectangle 44"/>
          <p:cNvSpPr>
            <a:spLocks noChangeArrowheads="1"/>
          </p:cNvSpPr>
          <p:nvPr/>
        </p:nvSpPr>
        <p:spPr bwMode="auto">
          <a:xfrm>
            <a:off x="214313" y="1066800"/>
            <a:ext cx="54229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800" b="1" smtClean="0">
                <a:solidFill>
                  <a:srgbClr val="000000"/>
                </a:solidFill>
                <a:latin typeface="Courier New" pitchFamily="49" charset="0"/>
              </a:rPr>
              <a:t>static </a:t>
            </a:r>
            <a:r>
              <a:rPr lang="en-US" altLang="en-US" sz="1800" b="1" smtClean="0">
                <a:solidFill>
                  <a:srgbClr val="800000"/>
                </a:solidFill>
                <a:latin typeface="Courier New" pitchFamily="49" charset="0"/>
              </a:rPr>
              <a:t>final </a:t>
            </a:r>
            <a:r>
              <a:rPr lang="en-US" altLang="en-US" sz="1800" b="1" smtClean="0">
                <a:solidFill>
                  <a:srgbClr val="000000"/>
                </a:solidFill>
                <a:latin typeface="Courier New" pitchFamily="49" charset="0"/>
              </a:rPr>
              <a:t>String[] mazeStrings =  {</a:t>
            </a:r>
          </a:p>
          <a:p>
            <a:pPr algn="l">
              <a:spcBef>
                <a:spcPct val="0"/>
              </a:spcBef>
            </a:pPr>
            <a:r>
              <a:rPr lang="en-US" altLang="en-US" sz="1100" b="1" smtClean="0">
                <a:solidFill>
                  <a:srgbClr val="000000"/>
                </a:solidFill>
                <a:latin typeface="Courier New" pitchFamily="49" charset="0"/>
              </a:rPr>
              <a:t>    </a:t>
            </a:r>
            <a:r>
              <a:rPr lang="en-US" altLang="en-US" sz="1100" b="1" smtClean="0">
                <a:solidFill>
                  <a:srgbClr val="0333FF"/>
                </a:solidFill>
                <a:latin typeface="Courier New" pitchFamily="49" charset="0"/>
              </a:rPr>
              <a:t>"**************************************************",</a:t>
            </a:r>
          </a:p>
          <a:p>
            <a:pPr algn="l">
              <a:spcBef>
                <a:spcPct val="0"/>
              </a:spcBef>
            </a:pPr>
            <a:r>
              <a:rPr lang="en-US" altLang="en-US" sz="1100" b="1" smtClean="0">
                <a:solidFill>
                  <a:srgbClr val="0333FF"/>
                </a:solidFill>
                <a:latin typeface="Courier New" pitchFamily="49" charset="0"/>
              </a:rPr>
              <a:t>    "*</a:t>
            </a:r>
            <a:r>
              <a:rPr lang="en-US" altLang="en-US" sz="1100" b="1" smtClean="0">
                <a:solidFill>
                  <a:srgbClr val="800080"/>
                </a:solidFill>
                <a:latin typeface="Courier New" pitchFamily="49" charset="0"/>
              </a:rPr>
              <a:t>P</a:t>
            </a:r>
            <a:r>
              <a:rPr lang="en-US" altLang="en-US" sz="1100" b="1" smtClean="0">
                <a:solidFill>
                  <a:srgbClr val="FF0000"/>
                </a:solidFill>
                <a:latin typeface="Courier New" pitchFamily="49" charset="0"/>
              </a:rPr>
              <a:t>S</a:t>
            </a:r>
            <a:r>
              <a:rPr lang="en-US" altLang="en-US" sz="1100" b="1" smtClean="0">
                <a:solidFill>
                  <a:srgbClr val="0333FF"/>
                </a:solidFill>
                <a:latin typeface="Courier New" pitchFamily="49" charset="0"/>
              </a:rPr>
              <a:t> </a:t>
            </a:r>
            <a:r>
              <a:rPr lang="en-US" altLang="en-US" sz="1100" b="1" smtClean="0">
                <a:solidFill>
                  <a:srgbClr val="009200"/>
                </a:solidFill>
                <a:latin typeface="Courier New" pitchFamily="49" charset="0"/>
              </a:rPr>
              <a:t>D</a:t>
            </a:r>
            <a:r>
              <a:rPr lang="en-US" altLang="en-US" sz="1100" b="1" smtClean="0">
                <a:solidFill>
                  <a:srgbClr val="0333FF"/>
                </a:solidFill>
                <a:latin typeface="Courier New" pitchFamily="49" charset="0"/>
              </a:rPr>
              <a:t>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                       *",</a:t>
            </a:r>
          </a:p>
          <a:p>
            <a:pPr algn="l">
              <a:spcBef>
                <a:spcPct val="0"/>
              </a:spcBef>
            </a:pPr>
            <a:r>
              <a:rPr lang="en-US" altLang="en-US" sz="1100" b="1" smtClean="0">
                <a:solidFill>
                  <a:srgbClr val="0333FF"/>
                </a:solidFill>
                <a:latin typeface="Courier New" pitchFamily="49" charset="0"/>
              </a:rPr>
              <a:t>    "*                       **                       *",</a:t>
            </a:r>
          </a:p>
          <a:p>
            <a:pPr algn="l">
              <a:spcBef>
                <a:spcPct val="0"/>
              </a:spcBef>
            </a:pPr>
            <a:r>
              <a:rPr lang="en-US" altLang="en-US" sz="1100" b="1" smtClean="0">
                <a:solidFill>
                  <a:srgbClr val="0333FF"/>
                </a:solidFill>
                <a:latin typeface="Courier New" pitchFamily="49" charset="0"/>
              </a:rPr>
              <a:t>    "*                       **                       *",</a:t>
            </a:r>
          </a:p>
          <a:p>
            <a:pPr algn="l">
              <a:spcBef>
                <a:spcPct val="0"/>
              </a:spcBef>
            </a:pPr>
            <a:r>
              <a:rPr lang="en-US" altLang="en-US" sz="1100" b="1" smtClean="0">
                <a:solidFill>
                  <a:srgbClr val="0333FF"/>
                </a:solidFill>
                <a:latin typeface="Courier New" pitchFamily="49" charset="0"/>
              </a:rPr>
              <a:t>    "*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r>
              <a:rPr lang="en-US" altLang="en-US" sz="1100" b="1" smtClean="0">
                <a:solidFill>
                  <a:srgbClr val="009200"/>
                </a:solidFill>
                <a:latin typeface="Courier New" pitchFamily="49" charset="0"/>
              </a:rPr>
              <a:t>D</a:t>
            </a:r>
            <a:r>
              <a:rPr lang="en-US" altLang="en-US" sz="1100" b="1" smtClean="0">
                <a:solidFill>
                  <a:srgbClr val="0333FF"/>
                </a:solidFill>
                <a:latin typeface="Courier New" pitchFamily="49" charset="0"/>
              </a:rPr>
              <a:t>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a:t>
            </a:r>
          </a:p>
          <a:p>
            <a:pPr algn="l">
              <a:spcBef>
                <a:spcPct val="0"/>
              </a:spcBef>
            </a:pPr>
            <a:r>
              <a:rPr lang="en-US" altLang="en-US" sz="1100" b="1" smtClean="0">
                <a:solidFill>
                  <a:srgbClr val="000000"/>
                </a:solidFill>
                <a:latin typeface="Courier New" pitchFamily="49" charset="0"/>
              </a:rPr>
              <a:t>  };</a:t>
            </a:r>
          </a:p>
        </p:txBody>
      </p:sp>
      <p:sp>
        <p:nvSpPr>
          <p:cNvPr id="33796" name="Line 45"/>
          <p:cNvSpPr>
            <a:spLocks noChangeShapeType="1"/>
          </p:cNvSpPr>
          <p:nvPr/>
        </p:nvSpPr>
        <p:spPr bwMode="auto">
          <a:xfrm>
            <a:off x="5334000" y="1384300"/>
            <a:ext cx="0" cy="49530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797" name="Text Box 46"/>
          <p:cNvSpPr txBox="1">
            <a:spLocks noChangeArrowheads="1"/>
          </p:cNvSpPr>
          <p:nvPr/>
        </p:nvSpPr>
        <p:spPr bwMode="auto">
          <a:xfrm>
            <a:off x="4960938" y="6281738"/>
            <a:ext cx="16002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500" b="1" smtClean="0">
                <a:solidFill>
                  <a:srgbClr val="000000"/>
                </a:solidFill>
              </a:rPr>
              <a:t>30 rows</a:t>
            </a:r>
          </a:p>
        </p:txBody>
      </p:sp>
      <p:sp>
        <p:nvSpPr>
          <p:cNvPr id="33798" name="Line 47"/>
          <p:cNvSpPr>
            <a:spLocks noChangeShapeType="1"/>
          </p:cNvSpPr>
          <p:nvPr/>
        </p:nvSpPr>
        <p:spPr bwMode="auto">
          <a:xfrm>
            <a:off x="803275" y="6477000"/>
            <a:ext cx="3994150" cy="158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799" name="Text Box 48"/>
          <p:cNvSpPr txBox="1">
            <a:spLocks noChangeArrowheads="1"/>
          </p:cNvSpPr>
          <p:nvPr/>
        </p:nvSpPr>
        <p:spPr bwMode="auto">
          <a:xfrm>
            <a:off x="3921125" y="6477000"/>
            <a:ext cx="1828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500" b="1" smtClean="0">
                <a:solidFill>
                  <a:srgbClr val="000000"/>
                </a:solidFill>
              </a:rPr>
              <a:t>50 columns</a:t>
            </a:r>
          </a:p>
        </p:txBody>
      </p:sp>
      <p:sp>
        <p:nvSpPr>
          <p:cNvPr id="33800" name="Text Box 50"/>
          <p:cNvSpPr txBox="1">
            <a:spLocks noChangeArrowheads="1"/>
          </p:cNvSpPr>
          <p:nvPr/>
        </p:nvSpPr>
        <p:spPr bwMode="auto">
          <a:xfrm>
            <a:off x="1160463" y="5154613"/>
            <a:ext cx="2525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r>
              <a:rPr lang="en-US" altLang="en-US" b="1" smtClean="0">
                <a:solidFill>
                  <a:srgbClr val="009200"/>
                </a:solidFill>
              </a:rPr>
              <a:t>'D' == spam</a:t>
            </a:r>
          </a:p>
        </p:txBody>
      </p:sp>
      <p:sp>
        <p:nvSpPr>
          <p:cNvPr id="33801" name="Text Box 51"/>
          <p:cNvSpPr txBox="1">
            <a:spLocks noChangeArrowheads="1"/>
          </p:cNvSpPr>
          <p:nvPr/>
        </p:nvSpPr>
        <p:spPr bwMode="auto">
          <a:xfrm>
            <a:off x="3132138" y="284638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b="1" smtClean="0">
                <a:solidFill>
                  <a:srgbClr val="0333FF"/>
                </a:solidFill>
              </a:rPr>
              <a:t>'*' == wall</a:t>
            </a:r>
          </a:p>
        </p:txBody>
      </p:sp>
      <p:sp>
        <p:nvSpPr>
          <p:cNvPr id="33802" name="Text Box 52"/>
          <p:cNvSpPr txBox="1">
            <a:spLocks noChangeArrowheads="1"/>
          </p:cNvSpPr>
          <p:nvPr/>
        </p:nvSpPr>
        <p:spPr bwMode="auto">
          <a:xfrm>
            <a:off x="1828800" y="1917700"/>
            <a:ext cx="251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b="1" smtClean="0">
                <a:solidFill>
                  <a:srgbClr val="FF0000"/>
                </a:solidFill>
              </a:rPr>
              <a:t>'S' == head of the centipede</a:t>
            </a:r>
          </a:p>
        </p:txBody>
      </p:sp>
      <p:sp>
        <p:nvSpPr>
          <p:cNvPr id="33803" name="Text Box 53"/>
          <p:cNvSpPr txBox="1">
            <a:spLocks noChangeArrowheads="1"/>
          </p:cNvSpPr>
          <p:nvPr/>
        </p:nvSpPr>
        <p:spPr bwMode="auto">
          <a:xfrm>
            <a:off x="1447800" y="4279900"/>
            <a:ext cx="251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b="1" smtClean="0">
                <a:solidFill>
                  <a:srgbClr val="800080"/>
                </a:solidFill>
              </a:rPr>
              <a:t>'P' == body of the centipede</a:t>
            </a:r>
          </a:p>
        </p:txBody>
      </p:sp>
      <p:sp>
        <p:nvSpPr>
          <p:cNvPr id="33804" name="Line 54"/>
          <p:cNvSpPr>
            <a:spLocks noChangeShapeType="1"/>
          </p:cNvSpPr>
          <p:nvPr/>
        </p:nvSpPr>
        <p:spPr bwMode="auto">
          <a:xfrm flipH="1" flipV="1">
            <a:off x="966788" y="1697038"/>
            <a:ext cx="938212" cy="373062"/>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805" name="Line 55"/>
          <p:cNvSpPr>
            <a:spLocks noChangeShapeType="1"/>
          </p:cNvSpPr>
          <p:nvPr/>
        </p:nvSpPr>
        <p:spPr bwMode="auto">
          <a:xfrm flipH="1" flipV="1">
            <a:off x="839788" y="1730375"/>
            <a:ext cx="674687" cy="2689225"/>
          </a:xfrm>
          <a:prstGeom prst="line">
            <a:avLst/>
          </a:prstGeom>
          <a:noFill/>
          <a:ln w="127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806" name="Line 56"/>
          <p:cNvSpPr>
            <a:spLocks noChangeShapeType="1"/>
          </p:cNvSpPr>
          <p:nvPr/>
        </p:nvSpPr>
        <p:spPr bwMode="auto">
          <a:xfrm>
            <a:off x="3505200" y="3200400"/>
            <a:ext cx="1219200" cy="838200"/>
          </a:xfrm>
          <a:prstGeom prst="line">
            <a:avLst/>
          </a:prstGeom>
          <a:noFill/>
          <a:ln w="12700">
            <a:solidFill>
              <a:srgbClr val="0333FF"/>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807" name="Text Box 57"/>
          <p:cNvSpPr txBox="1">
            <a:spLocks noChangeArrowheads="1"/>
          </p:cNvSpPr>
          <p:nvPr/>
        </p:nvSpPr>
        <p:spPr bwMode="auto">
          <a:xfrm>
            <a:off x="5637213" y="2425700"/>
            <a:ext cx="22717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smtClean="0">
                <a:solidFill>
                  <a:srgbClr val="000000"/>
                </a:solidFill>
              </a:rPr>
              <a:t>This array of Strings holds the starting contents of the maze.</a:t>
            </a:r>
          </a:p>
        </p:txBody>
      </p:sp>
      <p:grpSp>
        <p:nvGrpSpPr>
          <p:cNvPr id="33808" name="Group 59"/>
          <p:cNvGrpSpPr>
            <a:grpSpLocks/>
          </p:cNvGrpSpPr>
          <p:nvPr>
            <p:custDataLst>
              <p:tags r:id="rId1"/>
            </p:custDataLst>
          </p:nvPr>
        </p:nvGrpSpPr>
        <p:grpSpPr bwMode="auto">
          <a:xfrm>
            <a:off x="1422400" y="482600"/>
            <a:ext cx="369888" cy="417513"/>
            <a:chOff x="2928" y="1051"/>
            <a:chExt cx="840" cy="957"/>
          </a:xfrm>
        </p:grpSpPr>
        <p:sp>
          <p:nvSpPr>
            <p:cNvPr id="33813" name="Freeform 60"/>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814" name="Oval 6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3815" name="Oval 6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3816" name="Oval 6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3817" name="Oval 6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3818" name="Oval 6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3819" name="Oval 6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3820" name="Oval 6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3821" name="AutoShape 6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3822" name="Freeform 6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823" name="Freeform 7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824" name="Freeform 7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825" name="Freeform 7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33809" name="Text Box 73"/>
          <p:cNvSpPr txBox="1">
            <a:spLocks noChangeArrowheads="1"/>
          </p:cNvSpPr>
          <p:nvPr/>
        </p:nvSpPr>
        <p:spPr bwMode="auto">
          <a:xfrm>
            <a:off x="1858963" y="366713"/>
            <a:ext cx="14176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b="1" i="1" smtClean="0">
                <a:solidFill>
                  <a:srgbClr val="800000"/>
                </a:solidFill>
                <a:latin typeface="Courier New" pitchFamily="49" charset="0"/>
              </a:rPr>
              <a:t>final</a:t>
            </a:r>
            <a:r>
              <a:rPr lang="en-US" altLang="en-US" sz="1000" i="1" smtClean="0">
                <a:solidFill>
                  <a:srgbClr val="800000"/>
                </a:solidFill>
                <a:latin typeface="Arial" pitchFamily="34" charset="0"/>
              </a:rPr>
              <a:t> </a:t>
            </a:r>
            <a:r>
              <a:rPr lang="en-US" altLang="en-US" sz="1000" i="1" smtClean="0">
                <a:solidFill>
                  <a:srgbClr val="009200"/>
                </a:solidFill>
                <a:latin typeface="Arial" pitchFamily="34" charset="0"/>
              </a:rPr>
              <a:t>initial data?</a:t>
            </a:r>
          </a:p>
        </p:txBody>
      </p:sp>
      <p:sp>
        <p:nvSpPr>
          <p:cNvPr id="33810" name="Line 56"/>
          <p:cNvSpPr>
            <a:spLocks noChangeShapeType="1"/>
          </p:cNvSpPr>
          <p:nvPr/>
        </p:nvSpPr>
        <p:spPr bwMode="auto">
          <a:xfrm>
            <a:off x="3657600" y="5416550"/>
            <a:ext cx="414338" cy="195263"/>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811" name="Rectangle 2"/>
          <p:cNvSpPr>
            <a:spLocks noChangeArrowheads="1"/>
          </p:cNvSpPr>
          <p:nvPr/>
        </p:nvSpPr>
        <p:spPr bwMode="auto">
          <a:xfrm>
            <a:off x="6162675" y="755650"/>
            <a:ext cx="28940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2700" b="1" smtClean="0">
                <a:solidFill>
                  <a:srgbClr val="000000"/>
                </a:solidFill>
                <a:latin typeface="Courier New" pitchFamily="49" charset="0"/>
              </a:rPr>
              <a:t> mazeStrings </a:t>
            </a:r>
            <a:endParaRPr lang="en-US" altLang="en-US" sz="2700" smtClean="0">
              <a:solidFill>
                <a:srgbClr val="000000"/>
              </a:solidFill>
            </a:endParaRPr>
          </a:p>
        </p:txBody>
      </p:sp>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616320" y="53640"/>
              <a:ext cx="8028000" cy="1893240"/>
            </p14:xfrm>
          </p:contentPart>
        </mc:Choice>
        <mc:Fallback xmlns="">
          <p:pic>
            <p:nvPicPr>
              <p:cNvPr id="2" name="Ink 1"/>
              <p:cNvPicPr/>
              <p:nvPr/>
            </p:nvPicPr>
            <p:blipFill>
              <a:blip r:embed="rId18"/>
              <a:stretch>
                <a:fillRect/>
              </a:stretch>
            </p:blipFill>
            <p:spPr>
              <a:xfrm>
                <a:off x="606960" y="44280"/>
                <a:ext cx="8046720" cy="1911960"/>
              </a:xfrm>
              <a:prstGeom prst="rect">
                <a:avLst/>
              </a:prstGeom>
            </p:spPr>
          </p:pic>
        </mc:Fallback>
      </mc:AlternateContent>
    </p:spTree>
    <p:extLst>
      <p:ext uri="{BB962C8B-B14F-4D97-AF65-F5344CB8AC3E}">
        <p14:creationId xmlns:p14="http://schemas.microsoft.com/office/powerpoint/2010/main" val="8173878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7"/>
          <p:cNvSpPr txBox="1">
            <a:spLocks noChangeArrowheads="1"/>
          </p:cNvSpPr>
          <p:nvPr/>
        </p:nvSpPr>
        <p:spPr bwMode="auto">
          <a:xfrm>
            <a:off x="895350" y="238125"/>
            <a:ext cx="49037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800" smtClean="0">
                <a:solidFill>
                  <a:srgbClr val="000000"/>
                </a:solidFill>
                <a:latin typeface="Cambria" pitchFamily="18" charset="0"/>
              </a:rPr>
              <a:t>Avoid magic !</a:t>
            </a:r>
          </a:p>
        </p:txBody>
      </p:sp>
      <p:sp>
        <p:nvSpPr>
          <p:cNvPr id="34819" name="Text Box 9"/>
          <p:cNvSpPr txBox="1">
            <a:spLocks noChangeArrowheads="1"/>
          </p:cNvSpPr>
          <p:nvPr/>
        </p:nvSpPr>
        <p:spPr bwMode="auto">
          <a:xfrm>
            <a:off x="4238625" y="5300663"/>
            <a:ext cx="4448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800000"/>
                </a:solidFill>
                <a:latin typeface="Sand" charset="0"/>
              </a:rPr>
              <a:t>these are unchangeable  values for use in functions, etc. Preface with class name, if needed…</a:t>
            </a:r>
          </a:p>
        </p:txBody>
      </p:sp>
      <p:pic>
        <p:nvPicPr>
          <p:cNvPr id="3482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6600" y="152400"/>
            <a:ext cx="1897063"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11"/>
          <p:cNvSpPr txBox="1">
            <a:spLocks noChangeArrowheads="1"/>
          </p:cNvSpPr>
          <p:nvPr/>
        </p:nvSpPr>
        <p:spPr bwMode="auto">
          <a:xfrm>
            <a:off x="7188200" y="2416175"/>
            <a:ext cx="1676400" cy="276225"/>
          </a:xfrm>
          <a:prstGeom prst="rect">
            <a:avLst/>
          </a:prstGeom>
          <a:solidFill>
            <a:schemeClr val="bg1">
              <a:lumMod val="85000"/>
            </a:schemeClr>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defRPr/>
            </a:pPr>
            <a:r>
              <a:rPr lang="en-US" sz="1200" dirty="0" smtClean="0">
                <a:solidFill>
                  <a:srgbClr val="000000"/>
                </a:solidFill>
                <a:latin typeface="Calibri" pitchFamily="34" charset="0"/>
                <a:cs typeface="Calibri" pitchFamily="34" charset="0"/>
              </a:rPr>
              <a:t>even Prof. B. agrees...</a:t>
            </a:r>
          </a:p>
        </p:txBody>
      </p:sp>
      <p:sp>
        <p:nvSpPr>
          <p:cNvPr id="34822" name="Text Box 12"/>
          <p:cNvSpPr txBox="1">
            <a:spLocks noChangeArrowheads="1"/>
          </p:cNvSpPr>
          <p:nvPr/>
        </p:nvSpPr>
        <p:spPr bwMode="auto">
          <a:xfrm>
            <a:off x="979488" y="3429000"/>
            <a:ext cx="7097712"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80000"/>
              </a:lnSpc>
            </a:pPr>
            <a:r>
              <a:rPr lang="en-US" altLang="en-US" b="1" smtClean="0">
                <a:solidFill>
                  <a:srgbClr val="0000FF"/>
                </a:solidFill>
                <a:latin typeface="Courier New" pitchFamily="49" charset="0"/>
              </a:rPr>
              <a:t>public static </a:t>
            </a:r>
            <a:r>
              <a:rPr lang="en-US" altLang="en-US" b="1" smtClean="0">
                <a:solidFill>
                  <a:srgbClr val="800000"/>
                </a:solidFill>
                <a:latin typeface="Courier New" pitchFamily="49" charset="0"/>
              </a:rPr>
              <a:t>final</a:t>
            </a:r>
            <a:r>
              <a:rPr lang="en-US" altLang="en-US" b="1" smtClean="0">
                <a:solidFill>
                  <a:srgbClr val="0000FF"/>
                </a:solidFill>
                <a:latin typeface="Courier New" pitchFamily="49" charset="0"/>
              </a:rPr>
              <a:t> char SPAM  = </a:t>
            </a:r>
            <a:r>
              <a:rPr lang="en-US" altLang="en-US" b="1" smtClean="0">
                <a:solidFill>
                  <a:srgbClr val="000000"/>
                </a:solidFill>
                <a:latin typeface="Courier New" pitchFamily="49" charset="0"/>
              </a:rPr>
              <a:t>'D'</a:t>
            </a:r>
            <a:r>
              <a:rPr lang="en-US" altLang="en-US" b="1" smtClean="0">
                <a:solidFill>
                  <a:srgbClr val="0000FF"/>
                </a:solidFill>
                <a:latin typeface="Courier New" pitchFamily="49" charset="0"/>
              </a:rPr>
              <a:t>; </a:t>
            </a:r>
          </a:p>
          <a:p>
            <a:pPr algn="l">
              <a:lnSpc>
                <a:spcPct val="80000"/>
              </a:lnSpc>
            </a:pPr>
            <a:r>
              <a:rPr lang="en-US" altLang="en-US" b="1" smtClean="0">
                <a:solidFill>
                  <a:srgbClr val="0000FF"/>
                </a:solidFill>
                <a:latin typeface="Courier New" pitchFamily="49" charset="0"/>
              </a:rPr>
              <a:t>public static </a:t>
            </a:r>
            <a:r>
              <a:rPr lang="en-US" altLang="en-US" b="1" smtClean="0">
                <a:solidFill>
                  <a:srgbClr val="800000"/>
                </a:solidFill>
                <a:latin typeface="Courier New" pitchFamily="49" charset="0"/>
              </a:rPr>
              <a:t>final</a:t>
            </a:r>
            <a:r>
              <a:rPr lang="en-US" altLang="en-US" b="1" smtClean="0">
                <a:solidFill>
                  <a:srgbClr val="0000FF"/>
                </a:solidFill>
                <a:latin typeface="Courier New" pitchFamily="49" charset="0"/>
              </a:rPr>
              <a:t> char START = </a:t>
            </a:r>
            <a:r>
              <a:rPr lang="en-US" altLang="en-US" b="1" smtClean="0">
                <a:solidFill>
                  <a:srgbClr val="000000"/>
                </a:solidFill>
                <a:latin typeface="Courier New" pitchFamily="49" charset="0"/>
              </a:rPr>
              <a:t>'S'</a:t>
            </a:r>
            <a:r>
              <a:rPr lang="en-US" altLang="en-US" b="1" smtClean="0">
                <a:solidFill>
                  <a:srgbClr val="0000FF"/>
                </a:solidFill>
                <a:latin typeface="Courier New" pitchFamily="49" charset="0"/>
              </a:rPr>
              <a:t>; </a:t>
            </a:r>
          </a:p>
          <a:p>
            <a:pPr algn="l">
              <a:lnSpc>
                <a:spcPct val="80000"/>
              </a:lnSpc>
            </a:pPr>
            <a:r>
              <a:rPr lang="en-US" altLang="en-US" b="1" smtClean="0">
                <a:solidFill>
                  <a:srgbClr val="0000FF"/>
                </a:solidFill>
                <a:latin typeface="Courier New" pitchFamily="49" charset="0"/>
              </a:rPr>
              <a:t>public static </a:t>
            </a:r>
            <a:r>
              <a:rPr lang="en-US" altLang="en-US" b="1" smtClean="0">
                <a:solidFill>
                  <a:srgbClr val="800000"/>
                </a:solidFill>
                <a:latin typeface="Courier New" pitchFamily="49" charset="0"/>
              </a:rPr>
              <a:t>final</a:t>
            </a:r>
            <a:r>
              <a:rPr lang="en-US" altLang="en-US" b="1" smtClean="0">
                <a:solidFill>
                  <a:srgbClr val="0000FF"/>
                </a:solidFill>
                <a:latin typeface="Courier New" pitchFamily="49" charset="0"/>
              </a:rPr>
              <a:t> char WALL  = </a:t>
            </a:r>
            <a:r>
              <a:rPr lang="en-US" altLang="en-US" b="1" smtClean="0">
                <a:solidFill>
                  <a:srgbClr val="000000"/>
                </a:solidFill>
                <a:latin typeface="Courier New" pitchFamily="49" charset="0"/>
              </a:rPr>
              <a:t>'*'</a:t>
            </a:r>
            <a:r>
              <a:rPr lang="en-US" altLang="en-US" b="1" smtClean="0">
                <a:solidFill>
                  <a:srgbClr val="0000FF"/>
                </a:solidFill>
                <a:latin typeface="Courier New" pitchFamily="49" charset="0"/>
              </a:rPr>
              <a:t>;</a:t>
            </a:r>
          </a:p>
          <a:p>
            <a:pPr algn="l">
              <a:lnSpc>
                <a:spcPct val="80000"/>
              </a:lnSpc>
            </a:pPr>
            <a:r>
              <a:rPr lang="en-US" altLang="en-US" b="1" smtClean="0">
                <a:solidFill>
                  <a:srgbClr val="0000FF"/>
                </a:solidFill>
                <a:latin typeface="Courier New" pitchFamily="49" charset="0"/>
              </a:rPr>
              <a:t>public static </a:t>
            </a:r>
            <a:r>
              <a:rPr lang="en-US" altLang="en-US" b="1" smtClean="0">
                <a:solidFill>
                  <a:srgbClr val="800000"/>
                </a:solidFill>
                <a:latin typeface="Courier New" pitchFamily="49" charset="0"/>
              </a:rPr>
              <a:t>final</a:t>
            </a:r>
            <a:r>
              <a:rPr lang="en-US" altLang="en-US" b="1" smtClean="0">
                <a:solidFill>
                  <a:srgbClr val="0000FF"/>
                </a:solidFill>
                <a:latin typeface="Courier New" pitchFamily="49" charset="0"/>
              </a:rPr>
              <a:t> char PEDE  = </a:t>
            </a:r>
            <a:r>
              <a:rPr lang="en-US" altLang="en-US" b="1" smtClean="0">
                <a:solidFill>
                  <a:srgbClr val="000000"/>
                </a:solidFill>
                <a:latin typeface="Courier New" pitchFamily="49" charset="0"/>
              </a:rPr>
              <a:t>'P'</a:t>
            </a:r>
            <a:r>
              <a:rPr lang="en-US" altLang="en-US" b="1" smtClean="0">
                <a:solidFill>
                  <a:srgbClr val="0000FF"/>
                </a:solidFill>
                <a:latin typeface="Courier New" pitchFamily="49" charset="0"/>
              </a:rPr>
              <a:t>;</a:t>
            </a:r>
          </a:p>
        </p:txBody>
      </p:sp>
      <p:sp>
        <p:nvSpPr>
          <p:cNvPr id="34823" name="Line 13"/>
          <p:cNvSpPr>
            <a:spLocks noChangeShapeType="1"/>
          </p:cNvSpPr>
          <p:nvPr/>
        </p:nvSpPr>
        <p:spPr bwMode="auto">
          <a:xfrm flipH="1" flipV="1">
            <a:off x="3987800" y="5210175"/>
            <a:ext cx="293688" cy="2111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4824" name="Text Box 14"/>
          <p:cNvSpPr txBox="1">
            <a:spLocks noChangeArrowheads="1"/>
          </p:cNvSpPr>
          <p:nvPr/>
        </p:nvSpPr>
        <p:spPr bwMode="auto">
          <a:xfrm>
            <a:off x="4572000" y="60198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b="1" smtClean="0">
                <a:solidFill>
                  <a:srgbClr val="000000"/>
                </a:solidFill>
                <a:latin typeface="Courier New" pitchFamily="49" charset="0"/>
              </a:rPr>
              <a:t>BFS( start, Maze.SPAM );</a:t>
            </a:r>
          </a:p>
        </p:txBody>
      </p:sp>
      <p:sp>
        <p:nvSpPr>
          <p:cNvPr id="34825" name="Text Box 15"/>
          <p:cNvSpPr txBox="1">
            <a:spLocks noChangeArrowheads="1"/>
          </p:cNvSpPr>
          <p:nvPr/>
        </p:nvSpPr>
        <p:spPr bwMode="auto">
          <a:xfrm>
            <a:off x="285750" y="2209800"/>
            <a:ext cx="408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rPr>
              <a:t>Data </a:t>
            </a:r>
            <a:r>
              <a:rPr lang="en-US" altLang="en-US" b="1" u="sng" smtClean="0">
                <a:solidFill>
                  <a:srgbClr val="000000"/>
                </a:solidFill>
              </a:rPr>
              <a:t>constants</a:t>
            </a:r>
            <a:r>
              <a:rPr lang="en-US" altLang="en-US" smtClean="0">
                <a:solidFill>
                  <a:srgbClr val="000000"/>
                </a:solidFill>
              </a:rPr>
              <a:t> make code easier to read and modify, e.g.,</a:t>
            </a:r>
          </a:p>
        </p:txBody>
      </p:sp>
      <p:sp>
        <p:nvSpPr>
          <p:cNvPr id="34826" name="Line 38"/>
          <p:cNvSpPr>
            <a:spLocks noChangeShapeType="1"/>
          </p:cNvSpPr>
          <p:nvPr/>
        </p:nvSpPr>
        <p:spPr bwMode="auto">
          <a:xfrm>
            <a:off x="7512050" y="5811838"/>
            <a:ext cx="120650" cy="2301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grpSp>
        <p:nvGrpSpPr>
          <p:cNvPr id="34827" name="Group 59"/>
          <p:cNvGrpSpPr>
            <a:grpSpLocks/>
          </p:cNvGrpSpPr>
          <p:nvPr>
            <p:custDataLst>
              <p:tags r:id="rId1"/>
            </p:custDataLst>
          </p:nvPr>
        </p:nvGrpSpPr>
        <p:grpSpPr bwMode="auto">
          <a:xfrm>
            <a:off x="1144588" y="6248400"/>
            <a:ext cx="369887" cy="417513"/>
            <a:chOff x="2928" y="1051"/>
            <a:chExt cx="840" cy="957"/>
          </a:xfrm>
        </p:grpSpPr>
        <p:sp>
          <p:nvSpPr>
            <p:cNvPr id="34831" name="Freeform 60"/>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4832" name="Oval 6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4833" name="Oval 6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4834" name="Oval 6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4835" name="Oval 6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4836" name="Oval 6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4837" name="Oval 6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4838" name="Oval 6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4839" name="AutoShape 6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4840" name="Freeform 6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4841" name="Freeform 7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4842" name="Freeform 7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4843" name="Freeform 7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34828" name="Text Box 73"/>
          <p:cNvSpPr txBox="1">
            <a:spLocks noChangeArrowheads="1"/>
          </p:cNvSpPr>
          <p:nvPr/>
        </p:nvSpPr>
        <p:spPr bwMode="auto">
          <a:xfrm>
            <a:off x="-228600" y="5988050"/>
            <a:ext cx="136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r>
              <a:rPr lang="en-US" altLang="en-US" sz="1000" b="1" smtClean="0">
                <a:solidFill>
                  <a:srgbClr val="009200"/>
                </a:solidFill>
                <a:latin typeface="Calibri" pitchFamily="34" charset="0"/>
              </a:rPr>
              <a:t>This </a:t>
            </a:r>
            <a:r>
              <a:rPr lang="en-US" altLang="en-US" sz="1000" b="1" smtClean="0">
                <a:solidFill>
                  <a:srgbClr val="000000"/>
                </a:solidFill>
                <a:latin typeface="Calibri" pitchFamily="34" charset="0"/>
              </a:rPr>
              <a:t>BFS</a:t>
            </a:r>
            <a:r>
              <a:rPr lang="en-US" altLang="en-US" sz="1000" b="1" smtClean="0">
                <a:solidFill>
                  <a:srgbClr val="009200"/>
                </a:solidFill>
                <a:latin typeface="Calibri" pitchFamily="34" charset="0"/>
              </a:rPr>
              <a:t> looks different to me…</a:t>
            </a:r>
          </a:p>
        </p:txBody>
      </p:sp>
      <p:sp>
        <p:nvSpPr>
          <p:cNvPr id="34829" name="Rectangle 1"/>
          <p:cNvSpPr>
            <a:spLocks noChangeArrowheads="1"/>
          </p:cNvSpPr>
          <p:nvPr/>
        </p:nvSpPr>
        <p:spPr bwMode="auto">
          <a:xfrm>
            <a:off x="784225" y="1312863"/>
            <a:ext cx="5338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smtClean="0">
                <a:solidFill>
                  <a:srgbClr val="000000"/>
                </a:solidFill>
              </a:rPr>
              <a:t>magic numbers, magic strings, magic stuff in general… </a:t>
            </a:r>
          </a:p>
        </p:txBody>
      </p:sp>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5375520" y="392760"/>
              <a:ext cx="875520" cy="902520"/>
            </p14:xfrm>
          </p:contentPart>
        </mc:Choice>
        <mc:Fallback xmlns="">
          <p:pic>
            <p:nvPicPr>
              <p:cNvPr id="2" name="Ink 1"/>
              <p:cNvPicPr/>
              <p:nvPr/>
            </p:nvPicPr>
            <p:blipFill>
              <a:blip r:embed="rId18"/>
              <a:stretch>
                <a:fillRect/>
              </a:stretch>
            </p:blipFill>
            <p:spPr>
              <a:xfrm>
                <a:off x="5366160" y="383400"/>
                <a:ext cx="894240" cy="921240"/>
              </a:xfrm>
              <a:prstGeom prst="rect">
                <a:avLst/>
              </a:prstGeom>
            </p:spPr>
          </p:pic>
        </mc:Fallback>
      </mc:AlternateContent>
    </p:spTree>
    <p:extLst>
      <p:ext uri="{BB962C8B-B14F-4D97-AF65-F5344CB8AC3E}">
        <p14:creationId xmlns:p14="http://schemas.microsoft.com/office/powerpoint/2010/main" val="28941420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3" descr="Picture 1"/>
          <p:cNvPicPr>
            <a:picLocks noChangeAspect="1" noChangeArrowheads="1"/>
          </p:cNvPicPr>
          <p:nvPr/>
        </p:nvPicPr>
        <p:blipFill>
          <a:blip r:embed="rId3">
            <a:extLst>
              <a:ext uri="{28A0092B-C50C-407E-A947-70E740481C1C}">
                <a14:useLocalDpi xmlns:a14="http://schemas.microsoft.com/office/drawing/2010/main" val="0"/>
              </a:ext>
            </a:extLst>
          </a:blip>
          <a:srcRect l="5991" t="21217" r="6151" b="1874"/>
          <a:stretch>
            <a:fillRect/>
          </a:stretch>
        </p:blipFill>
        <p:spPr bwMode="auto">
          <a:xfrm>
            <a:off x="533400" y="3276600"/>
            <a:ext cx="5272088"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44"/>
          <p:cNvSpPr txBox="1">
            <a:spLocks noChangeArrowheads="1"/>
          </p:cNvSpPr>
          <p:nvPr/>
        </p:nvSpPr>
        <p:spPr bwMode="auto">
          <a:xfrm>
            <a:off x="676275" y="228600"/>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rPr>
              <a:t>Changes to your </a:t>
            </a:r>
            <a:r>
              <a:rPr lang="en-US" altLang="en-US" sz="3600" b="1" smtClean="0">
                <a:solidFill>
                  <a:srgbClr val="000000"/>
                </a:solidFill>
                <a:latin typeface="Courier New" pitchFamily="49" charset="0"/>
                <a:cs typeface="Courier New" pitchFamily="49" charset="0"/>
              </a:rPr>
              <a:t>Maze</a:t>
            </a:r>
            <a:r>
              <a:rPr lang="en-US" altLang="en-US" sz="3600" smtClean="0">
                <a:solidFill>
                  <a:srgbClr val="000000"/>
                </a:solidFill>
              </a:rPr>
              <a:t> class?</a:t>
            </a:r>
          </a:p>
        </p:txBody>
      </p:sp>
      <p:sp>
        <p:nvSpPr>
          <p:cNvPr id="35844" name="Rectangle 1"/>
          <p:cNvSpPr>
            <a:spLocks noChangeArrowheads="1"/>
          </p:cNvSpPr>
          <p:nvPr/>
        </p:nvSpPr>
        <p:spPr bwMode="auto">
          <a:xfrm>
            <a:off x="939800" y="155575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latin typeface="Cambria" pitchFamily="18" charset="0"/>
              </a:rPr>
              <a:t>Key Idea:</a:t>
            </a:r>
          </a:p>
        </p:txBody>
      </p:sp>
      <p:sp>
        <p:nvSpPr>
          <p:cNvPr id="35845" name="Rectangle 2"/>
          <p:cNvSpPr>
            <a:spLocks noChangeArrowheads="1"/>
          </p:cNvSpPr>
          <p:nvPr/>
        </p:nvSpPr>
        <p:spPr bwMode="auto">
          <a:xfrm>
            <a:off x="2660650" y="1371600"/>
            <a:ext cx="5645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latin typeface="Cambria" pitchFamily="18" charset="0"/>
              </a:rPr>
              <a:t>the </a:t>
            </a:r>
            <a:r>
              <a:rPr lang="en-US" altLang="en-US" smtClean="0">
                <a:solidFill>
                  <a:srgbClr val="000000"/>
                </a:solidFill>
                <a:latin typeface="Cambria" pitchFamily="18" charset="0"/>
                <a:cs typeface="Courier New" pitchFamily="49" charset="0"/>
              </a:rPr>
              <a:t>Maze</a:t>
            </a:r>
            <a:r>
              <a:rPr lang="en-US" altLang="en-US" smtClean="0">
                <a:solidFill>
                  <a:srgbClr val="000000"/>
                </a:solidFill>
                <a:latin typeface="Cambria" pitchFamily="18" charset="0"/>
              </a:rPr>
              <a:t> class stores the maze and </a:t>
            </a:r>
            <a:r>
              <a:rPr lang="en-US" altLang="en-US" i="1" smtClean="0">
                <a:solidFill>
                  <a:srgbClr val="000000"/>
                </a:solidFill>
                <a:latin typeface="Cambria" pitchFamily="18" charset="0"/>
              </a:rPr>
              <a:t>can find paths within its model of the maze</a:t>
            </a:r>
            <a:endParaRPr lang="en-US" altLang="en-US" smtClean="0">
              <a:solidFill>
                <a:srgbClr val="000000"/>
              </a:solidFill>
              <a:latin typeface="Cambria" pitchFamily="18" charset="0"/>
            </a:endParaRPr>
          </a:p>
        </p:txBody>
      </p:sp>
      <p:sp>
        <p:nvSpPr>
          <p:cNvPr id="35846" name="Rectangle 24"/>
          <p:cNvSpPr>
            <a:spLocks noChangeArrowheads="1"/>
          </p:cNvSpPr>
          <p:nvPr/>
        </p:nvSpPr>
        <p:spPr bwMode="auto">
          <a:xfrm>
            <a:off x="2743200" y="3705225"/>
            <a:ext cx="304800" cy="2016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5847" name="Rectangle 25"/>
          <p:cNvSpPr>
            <a:spLocks noChangeArrowheads="1"/>
          </p:cNvSpPr>
          <p:nvPr/>
        </p:nvSpPr>
        <p:spPr bwMode="auto">
          <a:xfrm>
            <a:off x="2554288" y="3465513"/>
            <a:ext cx="304800" cy="203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5848" name="Rectangle 26"/>
          <p:cNvSpPr>
            <a:spLocks noChangeArrowheads="1"/>
          </p:cNvSpPr>
          <p:nvPr/>
        </p:nvSpPr>
        <p:spPr bwMode="auto">
          <a:xfrm>
            <a:off x="3054350" y="4044950"/>
            <a:ext cx="304800" cy="203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5849" name="Rectangle 27"/>
          <p:cNvSpPr>
            <a:spLocks noChangeArrowheads="1"/>
          </p:cNvSpPr>
          <p:nvPr/>
        </p:nvSpPr>
        <p:spPr bwMode="auto">
          <a:xfrm>
            <a:off x="1862138" y="4046538"/>
            <a:ext cx="304800" cy="2016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Tree>
    <p:extLst>
      <p:ext uri="{BB962C8B-B14F-4D97-AF65-F5344CB8AC3E}">
        <p14:creationId xmlns:p14="http://schemas.microsoft.com/office/powerpoint/2010/main" val="17900957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3" descr="Picture 1"/>
          <p:cNvPicPr>
            <a:picLocks noChangeAspect="1" noChangeArrowheads="1"/>
          </p:cNvPicPr>
          <p:nvPr/>
        </p:nvPicPr>
        <p:blipFill>
          <a:blip r:embed="rId3">
            <a:extLst>
              <a:ext uri="{28A0092B-C50C-407E-A947-70E740481C1C}">
                <a14:useLocalDpi xmlns:a14="http://schemas.microsoft.com/office/drawing/2010/main" val="0"/>
              </a:ext>
            </a:extLst>
          </a:blip>
          <a:srcRect l="5991" t="21217" r="6151" b="1874"/>
          <a:stretch>
            <a:fillRect/>
          </a:stretch>
        </p:blipFill>
        <p:spPr bwMode="auto">
          <a:xfrm>
            <a:off x="533400" y="3276600"/>
            <a:ext cx="5272088"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40"/>
          <p:cNvSpPr txBox="1">
            <a:spLocks noChangeArrowheads="1"/>
          </p:cNvSpPr>
          <p:nvPr/>
        </p:nvSpPr>
        <p:spPr bwMode="auto">
          <a:xfrm>
            <a:off x="123825" y="6486525"/>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rPr>
              <a:t>testing:</a:t>
            </a:r>
            <a:r>
              <a:rPr lang="en-US" altLang="en-US" sz="1200" b="1" smtClean="0">
                <a:solidFill>
                  <a:srgbClr val="FF0000"/>
                </a:solidFill>
              </a:rPr>
              <a:t> ascii demo</a:t>
            </a:r>
          </a:p>
        </p:txBody>
      </p:sp>
      <p:sp>
        <p:nvSpPr>
          <p:cNvPr id="36868" name="Text Box 44"/>
          <p:cNvSpPr txBox="1">
            <a:spLocks noChangeArrowheads="1"/>
          </p:cNvSpPr>
          <p:nvPr/>
        </p:nvSpPr>
        <p:spPr bwMode="auto">
          <a:xfrm>
            <a:off x="676275" y="228600"/>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rPr>
              <a:t>Changes to your </a:t>
            </a:r>
            <a:r>
              <a:rPr lang="en-US" altLang="en-US" sz="3600" b="1" smtClean="0">
                <a:solidFill>
                  <a:srgbClr val="000000"/>
                </a:solidFill>
                <a:latin typeface="Courier New" pitchFamily="49" charset="0"/>
                <a:cs typeface="Courier New" pitchFamily="49" charset="0"/>
              </a:rPr>
              <a:t>Maze</a:t>
            </a:r>
            <a:r>
              <a:rPr lang="en-US" altLang="en-US" sz="3600" smtClean="0">
                <a:solidFill>
                  <a:srgbClr val="000000"/>
                </a:solidFill>
              </a:rPr>
              <a:t> class?</a:t>
            </a:r>
          </a:p>
        </p:txBody>
      </p:sp>
      <p:sp>
        <p:nvSpPr>
          <p:cNvPr id="36869" name="Rectangle 29"/>
          <p:cNvSpPr>
            <a:spLocks noChangeArrowheads="1"/>
          </p:cNvSpPr>
          <p:nvPr/>
        </p:nvSpPr>
        <p:spPr bwMode="auto">
          <a:xfrm>
            <a:off x="777875" y="1887538"/>
            <a:ext cx="7180263" cy="3667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800" b="1" smtClean="0">
                <a:solidFill>
                  <a:srgbClr val="000000"/>
                </a:solidFill>
                <a:latin typeface="Courier New" pitchFamily="49" charset="0"/>
              </a:rPr>
              <a:t>public </a:t>
            </a:r>
            <a:r>
              <a:rPr lang="en-US" altLang="en-US" sz="1800" b="1" smtClean="0">
                <a:solidFill>
                  <a:srgbClr val="009200"/>
                </a:solidFill>
                <a:latin typeface="Courier New" pitchFamily="49" charset="0"/>
              </a:rPr>
              <a:t>MazeCell </a:t>
            </a:r>
            <a:r>
              <a:rPr lang="en-US" altLang="en-US" sz="1800" b="1" smtClean="0">
                <a:solidFill>
                  <a:srgbClr val="000000"/>
                </a:solidFill>
                <a:latin typeface="Courier New" pitchFamily="49" charset="0"/>
              </a:rPr>
              <a:t>multiBFS(MazeCell start, char dest)</a:t>
            </a:r>
          </a:p>
        </p:txBody>
      </p:sp>
      <p:sp>
        <p:nvSpPr>
          <p:cNvPr id="36870" name="Text Box 31"/>
          <p:cNvSpPr txBox="1">
            <a:spLocks noChangeArrowheads="1"/>
          </p:cNvSpPr>
          <p:nvPr/>
        </p:nvSpPr>
        <p:spPr bwMode="auto">
          <a:xfrm>
            <a:off x="2724150" y="2495550"/>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smtClean="0">
                <a:solidFill>
                  <a:srgbClr val="009200"/>
                </a:solidFill>
              </a:rPr>
              <a:t>but why return a </a:t>
            </a:r>
            <a:r>
              <a:rPr lang="en-US" altLang="en-US" sz="1800" b="1" smtClean="0">
                <a:solidFill>
                  <a:srgbClr val="009200"/>
                </a:solidFill>
              </a:rPr>
              <a:t>MazeCell</a:t>
            </a:r>
            <a:r>
              <a:rPr lang="en-US" altLang="en-US" sz="1800" smtClean="0">
                <a:solidFill>
                  <a:srgbClr val="009200"/>
                </a:solidFill>
              </a:rPr>
              <a:t>? </a:t>
            </a:r>
          </a:p>
        </p:txBody>
      </p:sp>
      <p:sp>
        <p:nvSpPr>
          <p:cNvPr id="36871" name="Line 32"/>
          <p:cNvSpPr>
            <a:spLocks noChangeShapeType="1"/>
          </p:cNvSpPr>
          <p:nvPr/>
        </p:nvSpPr>
        <p:spPr bwMode="auto">
          <a:xfrm>
            <a:off x="2347913" y="2212975"/>
            <a:ext cx="565150" cy="338138"/>
          </a:xfrm>
          <a:prstGeom prst="line">
            <a:avLst/>
          </a:prstGeom>
          <a:noFill/>
          <a:ln w="12700">
            <a:solidFill>
              <a:srgbClr val="009200"/>
            </a:solidFill>
            <a:round/>
            <a:headEnd/>
            <a:tailEn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6872" name="Rectangle 42"/>
          <p:cNvSpPr>
            <a:spLocks noChangeArrowheads="1"/>
          </p:cNvSpPr>
          <p:nvPr/>
        </p:nvSpPr>
        <p:spPr bwMode="auto">
          <a:xfrm>
            <a:off x="6270625" y="3609975"/>
            <a:ext cx="2598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multiBFS(start, Maze.SPAM)</a:t>
            </a:r>
          </a:p>
        </p:txBody>
      </p:sp>
      <p:sp>
        <p:nvSpPr>
          <p:cNvPr id="36873" name="Rectangle 43"/>
          <p:cNvSpPr>
            <a:spLocks noChangeArrowheads="1"/>
          </p:cNvSpPr>
          <p:nvPr/>
        </p:nvSpPr>
        <p:spPr bwMode="auto">
          <a:xfrm>
            <a:off x="5943600" y="3355975"/>
            <a:ext cx="16335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smtClean="0">
                <a:solidFill>
                  <a:srgbClr val="000000"/>
                </a:solidFill>
              </a:rPr>
              <a:t>how it would be called:</a:t>
            </a:r>
          </a:p>
        </p:txBody>
      </p:sp>
      <p:sp>
        <p:nvSpPr>
          <p:cNvPr id="36874" name="Text Box 45"/>
          <p:cNvSpPr txBox="1">
            <a:spLocks noChangeArrowheads="1"/>
          </p:cNvSpPr>
          <p:nvPr/>
        </p:nvSpPr>
        <p:spPr bwMode="auto">
          <a:xfrm>
            <a:off x="528638" y="1295400"/>
            <a:ext cx="7700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b="1" smtClean="0">
                <a:solidFill>
                  <a:srgbClr val="000000"/>
                </a:solidFill>
                <a:latin typeface="Courier New" pitchFamily="49" charset="0"/>
                <a:cs typeface="Courier New" pitchFamily="49" charset="0"/>
              </a:rPr>
              <a:t>multiBFS</a:t>
            </a:r>
            <a:r>
              <a:rPr lang="en-US" altLang="en-US" smtClean="0">
                <a:solidFill>
                  <a:srgbClr val="000000"/>
                </a:solidFill>
              </a:rPr>
              <a:t>  </a:t>
            </a:r>
            <a:r>
              <a:rPr lang="en-US" altLang="en-US" sz="1800" smtClean="0">
                <a:solidFill>
                  <a:srgbClr val="000000"/>
                </a:solidFill>
                <a:latin typeface="Cambria" pitchFamily="18" charset="0"/>
              </a:rPr>
              <a:t>should find the </a:t>
            </a:r>
            <a:r>
              <a:rPr lang="en-US" altLang="en-US" sz="1800" u="sng" smtClean="0">
                <a:solidFill>
                  <a:srgbClr val="000000"/>
                </a:solidFill>
                <a:latin typeface="Cambria" pitchFamily="18" charset="0"/>
              </a:rPr>
              <a:t>nearest</a:t>
            </a:r>
            <a:r>
              <a:rPr lang="en-US" altLang="en-US" sz="1800" smtClean="0">
                <a:solidFill>
                  <a:srgbClr val="000000"/>
                </a:solidFill>
                <a:latin typeface="Cambria" pitchFamily="18" charset="0"/>
              </a:rPr>
              <a:t> spam </a:t>
            </a:r>
            <a:r>
              <a:rPr lang="en-US" altLang="en-US" sz="1800" b="1" i="1" smtClean="0">
                <a:solidFill>
                  <a:srgbClr val="000000"/>
                </a:solidFill>
                <a:latin typeface="Cambria" pitchFamily="18" charset="0"/>
              </a:rPr>
              <a:t>without changing the maze</a:t>
            </a:r>
            <a:r>
              <a:rPr lang="en-US" altLang="en-US" sz="1800" i="1" smtClean="0">
                <a:solidFill>
                  <a:srgbClr val="000000"/>
                </a:solidFill>
                <a:latin typeface="Cambria" pitchFamily="18" charset="0"/>
              </a:rPr>
              <a:t>!</a:t>
            </a:r>
            <a:endParaRPr lang="en-US" altLang="en-US" sz="1800" smtClean="0">
              <a:solidFill>
                <a:srgbClr val="000000"/>
              </a:solidFill>
              <a:latin typeface="Cambria" pitchFamily="18" charset="0"/>
            </a:endParaRPr>
          </a:p>
        </p:txBody>
      </p:sp>
      <p:sp>
        <p:nvSpPr>
          <p:cNvPr id="36875" name="Rectangle 3"/>
          <p:cNvSpPr>
            <a:spLocks noChangeArrowheads="1"/>
          </p:cNvSpPr>
          <p:nvPr/>
        </p:nvSpPr>
        <p:spPr bwMode="auto">
          <a:xfrm>
            <a:off x="2743200" y="3705225"/>
            <a:ext cx="304800" cy="2016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6876" name="Rectangle 14"/>
          <p:cNvSpPr>
            <a:spLocks noChangeArrowheads="1"/>
          </p:cNvSpPr>
          <p:nvPr/>
        </p:nvSpPr>
        <p:spPr bwMode="auto">
          <a:xfrm>
            <a:off x="2554288" y="3465513"/>
            <a:ext cx="304800" cy="203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6877" name="Rectangle 15"/>
          <p:cNvSpPr>
            <a:spLocks noChangeArrowheads="1"/>
          </p:cNvSpPr>
          <p:nvPr/>
        </p:nvSpPr>
        <p:spPr bwMode="auto">
          <a:xfrm>
            <a:off x="3054350" y="4044950"/>
            <a:ext cx="304800" cy="203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6878" name="Rectangle 16"/>
          <p:cNvSpPr>
            <a:spLocks noChangeArrowheads="1"/>
          </p:cNvSpPr>
          <p:nvPr/>
        </p:nvSpPr>
        <p:spPr bwMode="auto">
          <a:xfrm>
            <a:off x="1862138" y="4046538"/>
            <a:ext cx="304800" cy="2016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6879" name="Text Box 31"/>
          <p:cNvSpPr txBox="1">
            <a:spLocks noChangeArrowheads="1"/>
          </p:cNvSpPr>
          <p:nvPr/>
        </p:nvSpPr>
        <p:spPr bwMode="auto">
          <a:xfrm>
            <a:off x="6819900" y="2311400"/>
            <a:ext cx="2095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smtClean="0">
                <a:solidFill>
                  <a:srgbClr val="009200"/>
                </a:solidFill>
              </a:rPr>
              <a:t>char makes sense…</a:t>
            </a:r>
          </a:p>
        </p:txBody>
      </p:sp>
      <p:sp>
        <p:nvSpPr>
          <p:cNvPr id="36880" name="Line 32"/>
          <p:cNvSpPr>
            <a:spLocks noChangeShapeType="1"/>
          </p:cNvSpPr>
          <p:nvPr/>
        </p:nvSpPr>
        <p:spPr bwMode="auto">
          <a:xfrm>
            <a:off x="6750050" y="2173288"/>
            <a:ext cx="373063" cy="231775"/>
          </a:xfrm>
          <a:prstGeom prst="line">
            <a:avLst/>
          </a:prstGeom>
          <a:noFill/>
          <a:ln w="12700">
            <a:solidFill>
              <a:srgbClr val="009200"/>
            </a:solidFill>
            <a:round/>
            <a:headEnd/>
            <a:tailEn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428840" y="1509120"/>
              <a:ext cx="6509880" cy="2384640"/>
            </p14:xfrm>
          </p:contentPart>
        </mc:Choice>
        <mc:Fallback xmlns="">
          <p:pic>
            <p:nvPicPr>
              <p:cNvPr id="2" name="Ink 1"/>
              <p:cNvPicPr/>
              <p:nvPr/>
            </p:nvPicPr>
            <p:blipFill>
              <a:blip r:embed="rId5"/>
              <a:stretch>
                <a:fillRect/>
              </a:stretch>
            </p:blipFill>
            <p:spPr>
              <a:xfrm>
                <a:off x="1419480" y="1499760"/>
                <a:ext cx="6528600" cy="2403360"/>
              </a:xfrm>
              <a:prstGeom prst="rect">
                <a:avLst/>
              </a:prstGeom>
            </p:spPr>
          </p:pic>
        </mc:Fallback>
      </mc:AlternateContent>
    </p:spTree>
    <p:extLst>
      <p:ext uri="{BB962C8B-B14F-4D97-AF65-F5344CB8AC3E}">
        <p14:creationId xmlns:p14="http://schemas.microsoft.com/office/powerpoint/2010/main" val="39557375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3" descr="Picture 1"/>
          <p:cNvPicPr>
            <a:picLocks noChangeAspect="1" noChangeArrowheads="1"/>
          </p:cNvPicPr>
          <p:nvPr/>
        </p:nvPicPr>
        <p:blipFill>
          <a:blip r:embed="rId3">
            <a:extLst>
              <a:ext uri="{28A0092B-C50C-407E-A947-70E740481C1C}">
                <a14:useLocalDpi xmlns:a14="http://schemas.microsoft.com/office/drawing/2010/main" val="0"/>
              </a:ext>
            </a:extLst>
          </a:blip>
          <a:srcRect l="5991" t="21217" r="6151" b="1874"/>
          <a:stretch>
            <a:fillRect/>
          </a:stretch>
        </p:blipFill>
        <p:spPr bwMode="auto">
          <a:xfrm>
            <a:off x="533400" y="3276600"/>
            <a:ext cx="5272088"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40"/>
          <p:cNvSpPr txBox="1">
            <a:spLocks noChangeArrowheads="1"/>
          </p:cNvSpPr>
          <p:nvPr/>
        </p:nvSpPr>
        <p:spPr bwMode="auto">
          <a:xfrm>
            <a:off x="123825" y="6486525"/>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rPr>
              <a:t>testing:</a:t>
            </a:r>
            <a:r>
              <a:rPr lang="en-US" altLang="en-US" sz="1200" b="1" smtClean="0">
                <a:solidFill>
                  <a:srgbClr val="FF0000"/>
                </a:solidFill>
              </a:rPr>
              <a:t> ascii demo</a:t>
            </a:r>
          </a:p>
        </p:txBody>
      </p:sp>
      <p:sp>
        <p:nvSpPr>
          <p:cNvPr id="37892" name="Text Box 44"/>
          <p:cNvSpPr txBox="1">
            <a:spLocks noChangeArrowheads="1"/>
          </p:cNvSpPr>
          <p:nvPr/>
        </p:nvSpPr>
        <p:spPr bwMode="auto">
          <a:xfrm>
            <a:off x="676275" y="228600"/>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rPr>
              <a:t>Changes to your </a:t>
            </a:r>
            <a:r>
              <a:rPr lang="en-US" altLang="en-US" sz="3600" b="1" smtClean="0">
                <a:solidFill>
                  <a:srgbClr val="000000"/>
                </a:solidFill>
                <a:latin typeface="Courier New" pitchFamily="49" charset="0"/>
                <a:cs typeface="Courier New" pitchFamily="49" charset="0"/>
              </a:rPr>
              <a:t>Maze</a:t>
            </a:r>
            <a:r>
              <a:rPr lang="en-US" altLang="en-US" sz="3600" smtClean="0">
                <a:solidFill>
                  <a:srgbClr val="000000"/>
                </a:solidFill>
              </a:rPr>
              <a:t> class?</a:t>
            </a:r>
          </a:p>
        </p:txBody>
      </p:sp>
      <p:sp>
        <p:nvSpPr>
          <p:cNvPr id="37893" name="Rectangle 29"/>
          <p:cNvSpPr>
            <a:spLocks noChangeArrowheads="1"/>
          </p:cNvSpPr>
          <p:nvPr/>
        </p:nvSpPr>
        <p:spPr bwMode="auto">
          <a:xfrm>
            <a:off x="777875" y="1887538"/>
            <a:ext cx="7180263" cy="3667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800" b="1" smtClean="0">
                <a:solidFill>
                  <a:srgbClr val="000000"/>
                </a:solidFill>
                <a:latin typeface="Courier New" pitchFamily="49" charset="0"/>
              </a:rPr>
              <a:t>public </a:t>
            </a:r>
            <a:r>
              <a:rPr lang="en-US" altLang="en-US" sz="1800" b="1" smtClean="0">
                <a:solidFill>
                  <a:srgbClr val="009200"/>
                </a:solidFill>
                <a:latin typeface="Courier New" pitchFamily="49" charset="0"/>
              </a:rPr>
              <a:t>MazeCell </a:t>
            </a:r>
            <a:r>
              <a:rPr lang="en-US" altLang="en-US" sz="1800" b="1" smtClean="0">
                <a:solidFill>
                  <a:srgbClr val="000000"/>
                </a:solidFill>
                <a:latin typeface="Courier New" pitchFamily="49" charset="0"/>
              </a:rPr>
              <a:t>multiBFS(MazeCell start, char dest)</a:t>
            </a:r>
          </a:p>
        </p:txBody>
      </p:sp>
      <p:sp>
        <p:nvSpPr>
          <p:cNvPr id="37894" name="Text Box 31"/>
          <p:cNvSpPr txBox="1">
            <a:spLocks noChangeArrowheads="1"/>
          </p:cNvSpPr>
          <p:nvPr/>
        </p:nvSpPr>
        <p:spPr bwMode="auto">
          <a:xfrm>
            <a:off x="2724150" y="2495550"/>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smtClean="0">
                <a:solidFill>
                  <a:srgbClr val="009200"/>
                </a:solidFill>
              </a:rPr>
              <a:t>but why return a </a:t>
            </a:r>
            <a:r>
              <a:rPr lang="en-US" altLang="en-US" sz="1800" b="1" smtClean="0">
                <a:solidFill>
                  <a:srgbClr val="009200"/>
                </a:solidFill>
              </a:rPr>
              <a:t>MazeCell</a:t>
            </a:r>
            <a:r>
              <a:rPr lang="en-US" altLang="en-US" sz="1800" smtClean="0">
                <a:solidFill>
                  <a:srgbClr val="009200"/>
                </a:solidFill>
              </a:rPr>
              <a:t>? </a:t>
            </a:r>
          </a:p>
        </p:txBody>
      </p:sp>
      <p:sp>
        <p:nvSpPr>
          <p:cNvPr id="37895" name="Line 32"/>
          <p:cNvSpPr>
            <a:spLocks noChangeShapeType="1"/>
          </p:cNvSpPr>
          <p:nvPr/>
        </p:nvSpPr>
        <p:spPr bwMode="auto">
          <a:xfrm>
            <a:off x="2347913" y="2212975"/>
            <a:ext cx="565150" cy="338138"/>
          </a:xfrm>
          <a:prstGeom prst="line">
            <a:avLst/>
          </a:prstGeom>
          <a:noFill/>
          <a:ln w="12700">
            <a:solidFill>
              <a:srgbClr val="009200"/>
            </a:solidFill>
            <a:round/>
            <a:headEnd/>
            <a:tailEn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7896" name="Rectangle 42"/>
          <p:cNvSpPr>
            <a:spLocks noChangeArrowheads="1"/>
          </p:cNvSpPr>
          <p:nvPr/>
        </p:nvSpPr>
        <p:spPr bwMode="auto">
          <a:xfrm>
            <a:off x="6270625" y="3609975"/>
            <a:ext cx="2598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multiBFS(start, Maze.SPAM)</a:t>
            </a:r>
          </a:p>
        </p:txBody>
      </p:sp>
      <p:sp>
        <p:nvSpPr>
          <p:cNvPr id="37897" name="Rectangle 43"/>
          <p:cNvSpPr>
            <a:spLocks noChangeArrowheads="1"/>
          </p:cNvSpPr>
          <p:nvPr/>
        </p:nvSpPr>
        <p:spPr bwMode="auto">
          <a:xfrm>
            <a:off x="5943600" y="3355975"/>
            <a:ext cx="16335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smtClean="0">
                <a:solidFill>
                  <a:srgbClr val="000000"/>
                </a:solidFill>
              </a:rPr>
              <a:t>how it would be called:</a:t>
            </a:r>
          </a:p>
        </p:txBody>
      </p:sp>
      <p:sp>
        <p:nvSpPr>
          <p:cNvPr id="37898" name="Text Box 45"/>
          <p:cNvSpPr txBox="1">
            <a:spLocks noChangeArrowheads="1"/>
          </p:cNvSpPr>
          <p:nvPr/>
        </p:nvSpPr>
        <p:spPr bwMode="auto">
          <a:xfrm>
            <a:off x="528638" y="1295400"/>
            <a:ext cx="7700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b="1" smtClean="0">
                <a:solidFill>
                  <a:srgbClr val="000000"/>
                </a:solidFill>
                <a:latin typeface="Courier New" pitchFamily="49" charset="0"/>
                <a:cs typeface="Courier New" pitchFamily="49" charset="0"/>
              </a:rPr>
              <a:t>multiBFS</a:t>
            </a:r>
            <a:r>
              <a:rPr lang="en-US" altLang="en-US" smtClean="0">
                <a:solidFill>
                  <a:srgbClr val="000000"/>
                </a:solidFill>
              </a:rPr>
              <a:t>  </a:t>
            </a:r>
            <a:r>
              <a:rPr lang="en-US" altLang="en-US" sz="1800" smtClean="0">
                <a:solidFill>
                  <a:srgbClr val="000000"/>
                </a:solidFill>
                <a:latin typeface="Cambria" pitchFamily="18" charset="0"/>
              </a:rPr>
              <a:t>should find the </a:t>
            </a:r>
            <a:r>
              <a:rPr lang="en-US" altLang="en-US" sz="1800" u="sng" smtClean="0">
                <a:solidFill>
                  <a:srgbClr val="000000"/>
                </a:solidFill>
                <a:latin typeface="Cambria" pitchFamily="18" charset="0"/>
              </a:rPr>
              <a:t>nearest</a:t>
            </a:r>
            <a:r>
              <a:rPr lang="en-US" altLang="en-US" sz="1800" smtClean="0">
                <a:solidFill>
                  <a:srgbClr val="000000"/>
                </a:solidFill>
                <a:latin typeface="Cambria" pitchFamily="18" charset="0"/>
              </a:rPr>
              <a:t> spam </a:t>
            </a:r>
            <a:r>
              <a:rPr lang="en-US" altLang="en-US" sz="1800" b="1" i="1" smtClean="0">
                <a:solidFill>
                  <a:srgbClr val="000000"/>
                </a:solidFill>
                <a:latin typeface="Cambria" pitchFamily="18" charset="0"/>
              </a:rPr>
              <a:t>without changing the maze</a:t>
            </a:r>
            <a:r>
              <a:rPr lang="en-US" altLang="en-US" sz="1800" i="1" smtClean="0">
                <a:solidFill>
                  <a:srgbClr val="000000"/>
                </a:solidFill>
                <a:latin typeface="Cambria" pitchFamily="18" charset="0"/>
              </a:rPr>
              <a:t>!</a:t>
            </a:r>
            <a:endParaRPr lang="en-US" altLang="en-US" sz="1800" smtClean="0">
              <a:solidFill>
                <a:srgbClr val="000000"/>
              </a:solidFill>
              <a:latin typeface="Cambria" pitchFamily="18" charset="0"/>
            </a:endParaRPr>
          </a:p>
        </p:txBody>
      </p:sp>
      <p:sp>
        <p:nvSpPr>
          <p:cNvPr id="37899" name="Rectangle 3"/>
          <p:cNvSpPr>
            <a:spLocks noChangeArrowheads="1"/>
          </p:cNvSpPr>
          <p:nvPr/>
        </p:nvSpPr>
        <p:spPr bwMode="auto">
          <a:xfrm>
            <a:off x="2743200" y="3705225"/>
            <a:ext cx="304800" cy="2016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7900" name="Rectangle 14"/>
          <p:cNvSpPr>
            <a:spLocks noChangeArrowheads="1"/>
          </p:cNvSpPr>
          <p:nvPr/>
        </p:nvSpPr>
        <p:spPr bwMode="auto">
          <a:xfrm>
            <a:off x="2554288" y="3465513"/>
            <a:ext cx="304800" cy="203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7901" name="Rectangle 15"/>
          <p:cNvSpPr>
            <a:spLocks noChangeArrowheads="1"/>
          </p:cNvSpPr>
          <p:nvPr/>
        </p:nvSpPr>
        <p:spPr bwMode="auto">
          <a:xfrm>
            <a:off x="3054350" y="4044950"/>
            <a:ext cx="304800" cy="203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7902" name="Rectangle 16"/>
          <p:cNvSpPr>
            <a:spLocks noChangeArrowheads="1"/>
          </p:cNvSpPr>
          <p:nvPr/>
        </p:nvSpPr>
        <p:spPr bwMode="auto">
          <a:xfrm>
            <a:off x="1862138" y="4046538"/>
            <a:ext cx="304800" cy="2016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7903" name="Text Box 31"/>
          <p:cNvSpPr txBox="1">
            <a:spLocks noChangeArrowheads="1"/>
          </p:cNvSpPr>
          <p:nvPr/>
        </p:nvSpPr>
        <p:spPr bwMode="auto">
          <a:xfrm>
            <a:off x="6819900" y="2311400"/>
            <a:ext cx="2095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smtClean="0">
                <a:solidFill>
                  <a:srgbClr val="009200"/>
                </a:solidFill>
              </a:rPr>
              <a:t>char makes sense…</a:t>
            </a:r>
          </a:p>
        </p:txBody>
      </p:sp>
      <p:sp>
        <p:nvSpPr>
          <p:cNvPr id="37904" name="Line 32"/>
          <p:cNvSpPr>
            <a:spLocks noChangeShapeType="1"/>
          </p:cNvSpPr>
          <p:nvPr/>
        </p:nvSpPr>
        <p:spPr bwMode="auto">
          <a:xfrm>
            <a:off x="6750050" y="2173288"/>
            <a:ext cx="373063" cy="231775"/>
          </a:xfrm>
          <a:prstGeom prst="line">
            <a:avLst/>
          </a:prstGeom>
          <a:noFill/>
          <a:ln w="12700">
            <a:solidFill>
              <a:srgbClr val="009200"/>
            </a:solidFill>
            <a:round/>
            <a:headEnd/>
            <a:tailEn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7905" name="Text Box 34"/>
          <p:cNvSpPr txBox="1">
            <a:spLocks noChangeArrowheads="1"/>
          </p:cNvSpPr>
          <p:nvPr/>
        </p:nvSpPr>
        <p:spPr bwMode="auto">
          <a:xfrm>
            <a:off x="6896100" y="4244975"/>
            <a:ext cx="1028700" cy="3683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b="1" smtClean="0">
                <a:solidFill>
                  <a:srgbClr val="009200"/>
                </a:solidFill>
              </a:rPr>
              <a:t>testing:</a:t>
            </a:r>
          </a:p>
        </p:txBody>
      </p:sp>
      <p:sp>
        <p:nvSpPr>
          <p:cNvPr id="37906" name="Text Box 35"/>
          <p:cNvSpPr txBox="1">
            <a:spLocks noChangeArrowheads="1"/>
          </p:cNvSpPr>
          <p:nvPr/>
        </p:nvSpPr>
        <p:spPr bwMode="auto">
          <a:xfrm>
            <a:off x="6327775" y="4643438"/>
            <a:ext cx="2587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smtClean="0">
                <a:solidFill>
                  <a:srgbClr val="000000"/>
                </a:solidFill>
                <a:latin typeface="Cambria" pitchFamily="18" charset="0"/>
              </a:rPr>
              <a:t>print the maze with the path, then </a:t>
            </a:r>
            <a:r>
              <a:rPr lang="en-US" altLang="en-US" sz="1200" i="1" smtClean="0">
                <a:solidFill>
                  <a:srgbClr val="000000"/>
                </a:solidFill>
                <a:latin typeface="Cambria" pitchFamily="18" charset="0"/>
              </a:rPr>
              <a:t>remove the path</a:t>
            </a:r>
            <a:r>
              <a:rPr lang="en-US" altLang="en-US" sz="1200" smtClean="0">
                <a:solidFill>
                  <a:srgbClr val="000000"/>
                </a:solidFill>
                <a:latin typeface="Cambria" pitchFamily="18" charset="0"/>
              </a:rPr>
              <a:t> before returning…</a:t>
            </a:r>
          </a:p>
        </p:txBody>
      </p:sp>
      <p:sp>
        <p:nvSpPr>
          <p:cNvPr id="37907" name="Text Box 36"/>
          <p:cNvSpPr txBox="1">
            <a:spLocks noChangeArrowheads="1"/>
          </p:cNvSpPr>
          <p:nvPr/>
        </p:nvSpPr>
        <p:spPr bwMode="auto">
          <a:xfrm>
            <a:off x="6892925" y="5213350"/>
            <a:ext cx="1028700" cy="3683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b="1" smtClean="0">
                <a:solidFill>
                  <a:srgbClr val="009200"/>
                </a:solidFill>
              </a:rPr>
              <a:t>caution!</a:t>
            </a:r>
          </a:p>
        </p:txBody>
      </p:sp>
      <p:sp>
        <p:nvSpPr>
          <p:cNvPr id="37908" name="Text Box 37"/>
          <p:cNvSpPr txBox="1">
            <a:spLocks noChangeArrowheads="1"/>
          </p:cNvSpPr>
          <p:nvPr/>
        </p:nvSpPr>
        <p:spPr bwMode="auto">
          <a:xfrm>
            <a:off x="6357938" y="5605463"/>
            <a:ext cx="22018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smtClean="0">
                <a:solidFill>
                  <a:srgbClr val="000000"/>
                </a:solidFill>
              </a:rPr>
              <a:t>other differences with respect to the old BFS?</a:t>
            </a:r>
          </a:p>
          <a:p>
            <a:pPr algn="l"/>
            <a:r>
              <a:rPr lang="en-US" altLang="en-US" sz="1200" b="1" i="1" smtClean="0">
                <a:solidFill>
                  <a:srgbClr val="000000"/>
                </a:solidFill>
              </a:rPr>
              <a:t>what if… ?</a:t>
            </a:r>
          </a:p>
        </p:txBody>
      </p:sp>
    </p:spTree>
    <p:extLst>
      <p:ext uri="{BB962C8B-B14F-4D97-AF65-F5344CB8AC3E}">
        <p14:creationId xmlns:p14="http://schemas.microsoft.com/office/powerpoint/2010/main" val="13693672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762000" y="3808413"/>
            <a:ext cx="7353300" cy="17541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800" b="1" smtClean="0">
                <a:solidFill>
                  <a:srgbClr val="009200"/>
                </a:solidFill>
                <a:latin typeface="Courier New" pitchFamily="49" charset="0"/>
              </a:rPr>
              <a:t>/* method: constructor</a:t>
            </a:r>
          </a:p>
          <a:p>
            <a:pPr algn="l">
              <a:spcBef>
                <a:spcPct val="0"/>
              </a:spcBef>
            </a:pPr>
            <a:r>
              <a:rPr lang="en-US" altLang="en-US" sz="1800" b="1" smtClean="0">
                <a:solidFill>
                  <a:srgbClr val="009200"/>
                </a:solidFill>
                <a:latin typeface="Courier New" pitchFamily="49" charset="0"/>
              </a:rPr>
              <a:t> * output: a maze containing a 2d array of MazeCells</a:t>
            </a:r>
          </a:p>
          <a:p>
            <a:pPr algn="l">
              <a:spcBef>
                <a:spcPct val="0"/>
              </a:spcBef>
            </a:pPr>
            <a:r>
              <a:rPr lang="en-US" altLang="en-US" sz="1800" b="1" smtClean="0">
                <a:solidFill>
                  <a:srgbClr val="009200"/>
                </a:solidFill>
                <a:latin typeface="Courier New" pitchFamily="49" charset="0"/>
              </a:rPr>
              <a:t> */</a:t>
            </a:r>
            <a:endParaRPr lang="en-US" altLang="en-US" sz="1800" b="1" smtClean="0">
              <a:solidFill>
                <a:srgbClr val="000000"/>
              </a:solidFill>
              <a:latin typeface="Courier New" pitchFamily="49" charset="0"/>
            </a:endParaRPr>
          </a:p>
          <a:p>
            <a:pPr algn="l">
              <a:spcBef>
                <a:spcPct val="0"/>
              </a:spcBef>
            </a:pPr>
            <a:r>
              <a:rPr lang="en-US" altLang="en-US" sz="1800" b="1" smtClean="0">
                <a:solidFill>
                  <a:srgbClr val="FF0000"/>
                </a:solidFill>
                <a:latin typeface="Courier New" pitchFamily="49" charset="0"/>
              </a:rPr>
              <a:t>protected</a:t>
            </a:r>
            <a:r>
              <a:rPr lang="en-US" altLang="en-US" sz="1800" b="1" smtClean="0">
                <a:solidFill>
                  <a:srgbClr val="000000"/>
                </a:solidFill>
                <a:latin typeface="Courier New" pitchFamily="49" charset="0"/>
              </a:rPr>
              <a:t> Maze()</a:t>
            </a:r>
          </a:p>
          <a:p>
            <a:pPr algn="l">
              <a:spcBef>
                <a:spcPct val="0"/>
              </a:spcBef>
            </a:pPr>
            <a:r>
              <a:rPr lang="en-US" altLang="en-US" sz="1800" b="1" smtClean="0">
                <a:solidFill>
                  <a:srgbClr val="000000"/>
                </a:solidFill>
                <a:latin typeface="Courier New" pitchFamily="49" charset="0"/>
              </a:rPr>
              <a:t>{</a:t>
            </a:r>
          </a:p>
          <a:p>
            <a:pPr algn="l">
              <a:spcBef>
                <a:spcPct val="0"/>
              </a:spcBef>
            </a:pPr>
            <a:r>
              <a:rPr lang="en-US" altLang="en-US" sz="1800" b="1" smtClean="0">
                <a:solidFill>
                  <a:srgbClr val="000000"/>
                </a:solidFill>
                <a:latin typeface="Courier New" pitchFamily="49" charset="0"/>
              </a:rPr>
              <a:t>  </a:t>
            </a:r>
            <a:r>
              <a:rPr lang="en-US" altLang="en-US" sz="1800" b="1" smtClean="0">
                <a:solidFill>
                  <a:srgbClr val="000000"/>
                </a:solidFill>
                <a:latin typeface="Cambria" pitchFamily="18" charset="0"/>
              </a:rPr>
              <a:t>sets up           </a:t>
            </a:r>
            <a:r>
              <a:rPr lang="en-US" altLang="en-US" sz="1800" b="1" smtClean="0">
                <a:solidFill>
                  <a:srgbClr val="000000"/>
                </a:solidFill>
                <a:latin typeface="Courier New" pitchFamily="49" charset="0"/>
              </a:rPr>
              <a:t>this.maze     </a:t>
            </a:r>
            <a:r>
              <a:rPr lang="en-US" altLang="en-US" sz="1800" b="1" smtClean="0">
                <a:solidFill>
                  <a:srgbClr val="000000"/>
                </a:solidFill>
                <a:latin typeface="Cambria" pitchFamily="18" charset="0"/>
              </a:rPr>
              <a:t>as a 2d array of MazeCells</a:t>
            </a:r>
          </a:p>
        </p:txBody>
      </p:sp>
      <p:sp>
        <p:nvSpPr>
          <p:cNvPr id="38915" name="Text Box 5"/>
          <p:cNvSpPr txBox="1">
            <a:spLocks noChangeArrowheads="1"/>
          </p:cNvSpPr>
          <p:nvPr/>
        </p:nvSpPr>
        <p:spPr bwMode="auto">
          <a:xfrm>
            <a:off x="676275" y="152400"/>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rPr>
              <a:t>hw9, part 1:  New methods in </a:t>
            </a:r>
            <a:r>
              <a:rPr lang="en-US" altLang="en-US" sz="3600" b="1" smtClean="0">
                <a:solidFill>
                  <a:srgbClr val="000000"/>
                </a:solidFill>
                <a:latin typeface="Courier New" pitchFamily="49" charset="0"/>
                <a:cs typeface="Courier New" pitchFamily="49" charset="0"/>
              </a:rPr>
              <a:t>Maze</a:t>
            </a:r>
          </a:p>
        </p:txBody>
      </p:sp>
      <p:sp>
        <p:nvSpPr>
          <p:cNvPr id="7172" name="Text Box 6"/>
          <p:cNvSpPr txBox="1">
            <a:spLocks noChangeArrowheads="1"/>
          </p:cNvSpPr>
          <p:nvPr/>
        </p:nvSpPr>
        <p:spPr bwMode="auto">
          <a:xfrm rot="21046571">
            <a:off x="2746375" y="5756275"/>
            <a:ext cx="6248400" cy="457200"/>
          </a:xfrm>
          <a:prstGeom prst="rect">
            <a:avLst/>
          </a:prstGeom>
          <a:solidFill>
            <a:schemeClr val="accent6">
              <a:lumMod val="20000"/>
              <a:lumOff val="80000"/>
            </a:schemeClr>
          </a:solidFill>
          <a:ln>
            <a:noFill/>
          </a:ln>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buChar char="•"/>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buChar char="•"/>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buChar char="•"/>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buChar char="•"/>
              <a:defRPr sz="2400">
                <a:solidFill>
                  <a:schemeClr val="tx1"/>
                </a:solidFill>
                <a:latin typeface="Times New Roman" charset="0"/>
                <a:ea typeface="ＭＳ Ｐゴシック" charset="0"/>
              </a:defRPr>
            </a:lvl9pPr>
          </a:lstStyle>
          <a:p>
            <a:pPr>
              <a:defRPr/>
            </a:pPr>
            <a:r>
              <a:rPr lang="en-US" b="1" dirty="0" smtClean="0">
                <a:solidFill>
                  <a:srgbClr val="000000"/>
                </a:solidFill>
              </a:rPr>
              <a:t>Software reuse strategy:   </a:t>
            </a:r>
            <a:r>
              <a:rPr lang="en-US" b="1" i="1" dirty="0" smtClean="0">
                <a:solidFill>
                  <a:srgbClr val="000000"/>
                </a:solidFill>
              </a:rPr>
              <a:t>copy-paste-change</a:t>
            </a:r>
          </a:p>
        </p:txBody>
      </p:sp>
      <p:sp>
        <p:nvSpPr>
          <p:cNvPr id="38917" name="Text Box 24"/>
          <p:cNvSpPr txBox="1">
            <a:spLocks noChangeArrowheads="1"/>
          </p:cNvSpPr>
          <p:nvPr/>
        </p:nvSpPr>
        <p:spPr bwMode="auto">
          <a:xfrm>
            <a:off x="528638" y="2362200"/>
            <a:ext cx="6253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rPr>
              <a:t>(2) accessor methods as needed…</a:t>
            </a:r>
          </a:p>
        </p:txBody>
      </p:sp>
      <p:sp>
        <p:nvSpPr>
          <p:cNvPr id="38918" name="Text Box 25"/>
          <p:cNvSpPr txBox="1">
            <a:spLocks noChangeArrowheads="1"/>
          </p:cNvSpPr>
          <p:nvPr/>
        </p:nvSpPr>
        <p:spPr bwMode="auto">
          <a:xfrm>
            <a:off x="528638" y="28956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rPr>
              <a:t>(3) a new constructor  using </a:t>
            </a:r>
            <a:r>
              <a:rPr lang="en-US" altLang="en-US" sz="1800" b="1" smtClean="0">
                <a:solidFill>
                  <a:srgbClr val="000000"/>
                </a:solidFill>
              </a:rPr>
              <a:t>mazeStrings</a:t>
            </a:r>
            <a:r>
              <a:rPr lang="en-US" altLang="en-US" smtClean="0">
                <a:solidFill>
                  <a:srgbClr val="000000"/>
                </a:solidFill>
              </a:rPr>
              <a:t>:</a:t>
            </a:r>
          </a:p>
        </p:txBody>
      </p:sp>
      <p:sp>
        <p:nvSpPr>
          <p:cNvPr id="38919" name="Text Box 26"/>
          <p:cNvSpPr txBox="1">
            <a:spLocks noChangeArrowheads="1"/>
          </p:cNvSpPr>
          <p:nvPr/>
        </p:nvSpPr>
        <p:spPr bwMode="auto">
          <a:xfrm>
            <a:off x="528638" y="1295400"/>
            <a:ext cx="7700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rPr>
              <a:t>(1) </a:t>
            </a:r>
            <a:r>
              <a:rPr lang="en-US" altLang="en-US" b="1" smtClean="0">
                <a:solidFill>
                  <a:srgbClr val="000000"/>
                </a:solidFill>
              </a:rPr>
              <a:t>multiBFS</a:t>
            </a:r>
            <a:r>
              <a:rPr lang="en-US" altLang="en-US" smtClean="0">
                <a:solidFill>
                  <a:srgbClr val="000000"/>
                </a:solidFill>
              </a:rPr>
              <a:t>  </a:t>
            </a:r>
            <a:r>
              <a:rPr lang="en-US" altLang="en-US" sz="1800" smtClean="0">
                <a:solidFill>
                  <a:srgbClr val="000000"/>
                </a:solidFill>
              </a:rPr>
              <a:t>should find the nearest spam </a:t>
            </a:r>
            <a:r>
              <a:rPr lang="en-US" altLang="en-US" sz="1800" i="1" smtClean="0">
                <a:solidFill>
                  <a:srgbClr val="000000"/>
                </a:solidFill>
              </a:rPr>
              <a:t>without changing the maze!</a:t>
            </a:r>
            <a:endParaRPr lang="en-US" altLang="en-US" sz="1800" smtClean="0">
              <a:solidFill>
                <a:srgbClr val="000000"/>
              </a:solidFill>
            </a:endParaRPr>
          </a:p>
        </p:txBody>
      </p:sp>
      <p:sp>
        <p:nvSpPr>
          <p:cNvPr id="38920" name="Rectangle 27"/>
          <p:cNvSpPr>
            <a:spLocks noChangeArrowheads="1"/>
          </p:cNvSpPr>
          <p:nvPr/>
        </p:nvSpPr>
        <p:spPr bwMode="auto">
          <a:xfrm>
            <a:off x="777875" y="1887538"/>
            <a:ext cx="7180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800" b="1" smtClean="0">
                <a:solidFill>
                  <a:srgbClr val="000000"/>
                </a:solidFill>
                <a:latin typeface="Courier New" pitchFamily="49" charset="0"/>
              </a:rPr>
              <a:t>public MazeCell multiBFS(MazeCell start, char dest)</a:t>
            </a:r>
          </a:p>
        </p:txBody>
      </p:sp>
    </p:spTree>
    <p:extLst>
      <p:ext uri="{BB962C8B-B14F-4D97-AF65-F5344CB8AC3E}">
        <p14:creationId xmlns:p14="http://schemas.microsoft.com/office/powerpoint/2010/main" val="237745192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241300" y="160338"/>
            <a:ext cx="857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200" i="1" smtClean="0">
                <a:solidFill>
                  <a:srgbClr val="000000"/>
                </a:solidFill>
                <a:latin typeface="Cambria" pitchFamily="18" charset="0"/>
              </a:rPr>
              <a:t>Model - View - Controller </a:t>
            </a:r>
            <a:r>
              <a:rPr lang="en-US" altLang="en-US" sz="3200" smtClean="0">
                <a:solidFill>
                  <a:srgbClr val="000000"/>
                </a:solidFill>
                <a:latin typeface="Cambria" pitchFamily="18" charset="0"/>
              </a:rPr>
              <a:t>(MVC)  architecture</a:t>
            </a:r>
          </a:p>
        </p:txBody>
      </p:sp>
      <p:pic>
        <p:nvPicPr>
          <p:cNvPr id="624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65532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2468" name="Text Box 7"/>
          <p:cNvSpPr txBox="1">
            <a:spLocks noChangeArrowheads="1"/>
          </p:cNvSpPr>
          <p:nvPr/>
        </p:nvSpPr>
        <p:spPr bwMode="auto">
          <a:xfrm>
            <a:off x="381000" y="6176963"/>
            <a:ext cx="8359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smtClean="0">
                <a:solidFill>
                  <a:srgbClr val="000000"/>
                </a:solidFill>
              </a:rPr>
              <a:t>Why?  To benefit from  </a:t>
            </a:r>
            <a:r>
              <a:rPr lang="en-US" altLang="en-US" sz="1800" b="1" i="1" smtClean="0">
                <a:solidFill>
                  <a:srgbClr val="000000"/>
                </a:solidFill>
              </a:rPr>
              <a:t>a narrower focus</a:t>
            </a:r>
            <a:r>
              <a:rPr lang="en-US" altLang="en-US" sz="1800" smtClean="0">
                <a:solidFill>
                  <a:srgbClr val="000000"/>
                </a:solidFill>
              </a:rPr>
              <a:t>  in designing, revising, … each piece.</a:t>
            </a:r>
          </a:p>
        </p:txBody>
      </p:sp>
      <p:sp>
        <p:nvSpPr>
          <p:cNvPr id="62469" name="Text Box 8"/>
          <p:cNvSpPr txBox="1">
            <a:spLocks noChangeArrowheads="1"/>
          </p:cNvSpPr>
          <p:nvPr/>
        </p:nvSpPr>
        <p:spPr bwMode="auto">
          <a:xfrm>
            <a:off x="228600" y="141605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b="1" smtClean="0">
                <a:solidFill>
                  <a:srgbClr val="FF0000"/>
                </a:solidFill>
                <a:latin typeface="Courier New" pitchFamily="49" charset="0"/>
              </a:rPr>
              <a:t>SpamMaze.java</a:t>
            </a:r>
          </a:p>
        </p:txBody>
      </p:sp>
      <p:sp>
        <p:nvSpPr>
          <p:cNvPr id="62470" name="Text Box 9"/>
          <p:cNvSpPr txBox="1">
            <a:spLocks noChangeArrowheads="1"/>
          </p:cNvSpPr>
          <p:nvPr/>
        </p:nvSpPr>
        <p:spPr bwMode="auto">
          <a:xfrm>
            <a:off x="6230938" y="5481638"/>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b="1" smtClean="0">
                <a:solidFill>
                  <a:srgbClr val="0333FF"/>
                </a:solidFill>
                <a:latin typeface="Courier New" pitchFamily="49" charset="0"/>
              </a:rPr>
              <a:t>Spampede.java</a:t>
            </a:r>
          </a:p>
        </p:txBody>
      </p:sp>
      <p:sp>
        <p:nvSpPr>
          <p:cNvPr id="62471" name="Rectangle 10"/>
          <p:cNvSpPr>
            <a:spLocks noChangeArrowheads="1"/>
          </p:cNvSpPr>
          <p:nvPr/>
        </p:nvSpPr>
        <p:spPr bwMode="auto">
          <a:xfrm>
            <a:off x="255588" y="1231900"/>
            <a:ext cx="8555037" cy="2116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ndParaRPr>
          </a:p>
        </p:txBody>
      </p:sp>
      <p:sp>
        <p:nvSpPr>
          <p:cNvPr id="62472" name="Rectangle 11"/>
          <p:cNvSpPr>
            <a:spLocks noChangeArrowheads="1"/>
          </p:cNvSpPr>
          <p:nvPr/>
        </p:nvSpPr>
        <p:spPr bwMode="auto">
          <a:xfrm>
            <a:off x="255588" y="3425825"/>
            <a:ext cx="8547100" cy="2524125"/>
          </a:xfrm>
          <a:prstGeom prst="rect">
            <a:avLst/>
          </a:prstGeom>
          <a:noFill/>
          <a:ln w="28575">
            <a:solidFill>
              <a:srgbClr val="0333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ndParaRPr>
          </a:p>
        </p:txBody>
      </p:sp>
    </p:spTree>
    <p:extLst>
      <p:ext uri="{BB962C8B-B14F-4D97-AF65-F5344CB8AC3E}">
        <p14:creationId xmlns:p14="http://schemas.microsoft.com/office/powerpoint/2010/main" val="1813664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241300" y="160338"/>
            <a:ext cx="857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200" i="1" smtClean="0">
                <a:solidFill>
                  <a:srgbClr val="000000"/>
                </a:solidFill>
                <a:latin typeface="Cambria" pitchFamily="18" charset="0"/>
              </a:rPr>
              <a:t>Model - View - Controller </a:t>
            </a:r>
            <a:r>
              <a:rPr lang="en-US" altLang="en-US" sz="3200" smtClean="0">
                <a:solidFill>
                  <a:srgbClr val="000000"/>
                </a:solidFill>
                <a:latin typeface="Cambria" pitchFamily="18" charset="0"/>
              </a:rPr>
              <a:t>(MVC)  architecture</a:t>
            </a:r>
          </a:p>
        </p:txBody>
      </p:sp>
      <p:pic>
        <p:nvPicPr>
          <p:cNvPr id="624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65532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2468" name="Text Box 7"/>
          <p:cNvSpPr txBox="1">
            <a:spLocks noChangeArrowheads="1"/>
          </p:cNvSpPr>
          <p:nvPr/>
        </p:nvSpPr>
        <p:spPr bwMode="auto">
          <a:xfrm>
            <a:off x="381000" y="6176963"/>
            <a:ext cx="8359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smtClean="0">
                <a:solidFill>
                  <a:srgbClr val="000000"/>
                </a:solidFill>
              </a:rPr>
              <a:t>Why?  To benefit from  </a:t>
            </a:r>
            <a:r>
              <a:rPr lang="en-US" altLang="en-US" sz="1800" b="1" i="1" smtClean="0">
                <a:solidFill>
                  <a:srgbClr val="000000"/>
                </a:solidFill>
              </a:rPr>
              <a:t>a narrower focus</a:t>
            </a:r>
            <a:r>
              <a:rPr lang="en-US" altLang="en-US" sz="1800" smtClean="0">
                <a:solidFill>
                  <a:srgbClr val="000000"/>
                </a:solidFill>
              </a:rPr>
              <a:t>  in designing, revising, … each piece.</a:t>
            </a:r>
          </a:p>
        </p:txBody>
      </p:sp>
      <p:sp>
        <p:nvSpPr>
          <p:cNvPr id="62469" name="Text Box 8"/>
          <p:cNvSpPr txBox="1">
            <a:spLocks noChangeArrowheads="1"/>
          </p:cNvSpPr>
          <p:nvPr/>
        </p:nvSpPr>
        <p:spPr bwMode="auto">
          <a:xfrm>
            <a:off x="228600" y="141605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b="1" smtClean="0">
                <a:solidFill>
                  <a:srgbClr val="FF0000"/>
                </a:solidFill>
                <a:latin typeface="Courier New" pitchFamily="49" charset="0"/>
              </a:rPr>
              <a:t>SpamMaze.java</a:t>
            </a:r>
          </a:p>
        </p:txBody>
      </p:sp>
      <p:sp>
        <p:nvSpPr>
          <p:cNvPr id="62470" name="Text Box 9"/>
          <p:cNvSpPr txBox="1">
            <a:spLocks noChangeArrowheads="1"/>
          </p:cNvSpPr>
          <p:nvPr/>
        </p:nvSpPr>
        <p:spPr bwMode="auto">
          <a:xfrm>
            <a:off x="6230938" y="5481638"/>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b="1" smtClean="0">
                <a:solidFill>
                  <a:srgbClr val="0333FF"/>
                </a:solidFill>
                <a:latin typeface="Courier New" pitchFamily="49" charset="0"/>
              </a:rPr>
              <a:t>Spampede.java</a:t>
            </a:r>
          </a:p>
        </p:txBody>
      </p:sp>
      <p:sp>
        <p:nvSpPr>
          <p:cNvPr id="62471" name="Rectangle 10"/>
          <p:cNvSpPr>
            <a:spLocks noChangeArrowheads="1"/>
          </p:cNvSpPr>
          <p:nvPr/>
        </p:nvSpPr>
        <p:spPr bwMode="auto">
          <a:xfrm>
            <a:off x="255588" y="1231900"/>
            <a:ext cx="8555037" cy="2116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ndParaRPr>
          </a:p>
        </p:txBody>
      </p:sp>
      <p:sp>
        <p:nvSpPr>
          <p:cNvPr id="62472" name="Rectangle 11"/>
          <p:cNvSpPr>
            <a:spLocks noChangeArrowheads="1"/>
          </p:cNvSpPr>
          <p:nvPr/>
        </p:nvSpPr>
        <p:spPr bwMode="auto">
          <a:xfrm>
            <a:off x="255588" y="3425825"/>
            <a:ext cx="8547100" cy="2524125"/>
          </a:xfrm>
          <a:prstGeom prst="rect">
            <a:avLst/>
          </a:prstGeom>
          <a:noFill/>
          <a:ln w="28575">
            <a:solidFill>
              <a:srgbClr val="0333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ndParaRPr>
          </a:p>
        </p:txBody>
      </p:sp>
    </p:spTree>
    <p:extLst>
      <p:ext uri="{BB962C8B-B14F-4D97-AF65-F5344CB8AC3E}">
        <p14:creationId xmlns:p14="http://schemas.microsoft.com/office/powerpoint/2010/main" val="14615539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3" name="Group 2"/>
          <p:cNvGrpSpPr>
            <a:grpSpLocks/>
          </p:cNvGrpSpPr>
          <p:nvPr/>
        </p:nvGrpSpPr>
        <p:grpSpPr bwMode="auto">
          <a:xfrm>
            <a:off x="436563" y="1108075"/>
            <a:ext cx="8218487" cy="180975"/>
            <a:chOff x="295" y="1311"/>
            <a:chExt cx="5177" cy="114"/>
          </a:xfrm>
        </p:grpSpPr>
        <p:sp>
          <p:nvSpPr>
            <p:cNvPr id="1029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029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grpSp>
      <p:sp>
        <p:nvSpPr>
          <p:cNvPr id="10244" name="Text Box 5"/>
          <p:cNvSpPr txBox="1">
            <a:spLocks noChangeArrowheads="1"/>
          </p:cNvSpPr>
          <p:nvPr/>
        </p:nvSpPr>
        <p:spPr bwMode="auto">
          <a:xfrm>
            <a:off x="64135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a:cs typeface="Times New Roman" pitchFamily="1" charset="0"/>
              </a:rPr>
              <a:t>Four models</a:t>
            </a:r>
          </a:p>
        </p:txBody>
      </p:sp>
      <p:sp>
        <p:nvSpPr>
          <p:cNvPr id="10245" name="Rectangle 7"/>
          <p:cNvSpPr>
            <a:spLocks noChangeArrowheads="1"/>
          </p:cNvSpPr>
          <p:nvPr/>
        </p:nvSpPr>
        <p:spPr bwMode="auto">
          <a:xfrm>
            <a:off x="304800" y="2590800"/>
            <a:ext cx="18811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can compute </a:t>
            </a:r>
            <a:r>
              <a:rPr lang="en-US" altLang="en-US" sz="1800" b="1" i="1"/>
              <a:t>regular </a:t>
            </a:r>
            <a:r>
              <a:rPr lang="en-US" altLang="en-US" sz="1800"/>
              <a:t>languages</a:t>
            </a:r>
          </a:p>
        </p:txBody>
      </p:sp>
      <p:sp>
        <p:nvSpPr>
          <p:cNvPr id="10246" name="Rectangle 8"/>
          <p:cNvSpPr>
            <a:spLocks noChangeArrowheads="1"/>
          </p:cNvSpPr>
          <p:nvPr/>
        </p:nvSpPr>
        <p:spPr bwMode="auto">
          <a:xfrm>
            <a:off x="1844675" y="1652588"/>
            <a:ext cx="1384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1800" i="1">
                <a:solidFill>
                  <a:srgbClr val="0000FF"/>
                </a:solidFill>
              </a:rPr>
              <a:t>"can't count"</a:t>
            </a:r>
            <a:endParaRPr lang="en-US" altLang="en-US" sz="1800">
              <a:solidFill>
                <a:srgbClr val="0000FF"/>
              </a:solidFill>
            </a:endParaRPr>
          </a:p>
        </p:txBody>
      </p:sp>
      <p:sp>
        <p:nvSpPr>
          <p:cNvPr id="10247" name="Text Box 9"/>
          <p:cNvSpPr txBox="1">
            <a:spLocks noChangeArrowheads="1"/>
          </p:cNvSpPr>
          <p:nvPr/>
        </p:nvSpPr>
        <p:spPr bwMode="auto">
          <a:xfrm>
            <a:off x="7170738" y="1492250"/>
            <a:ext cx="1325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800">
                <a:solidFill>
                  <a:schemeClr val="accent1"/>
                </a:solidFill>
              </a:rPr>
              <a:t>TMs</a:t>
            </a:r>
          </a:p>
        </p:txBody>
      </p:sp>
      <p:sp>
        <p:nvSpPr>
          <p:cNvPr id="10248" name="Rectangle 10"/>
          <p:cNvSpPr>
            <a:spLocks noChangeArrowheads="1"/>
          </p:cNvSpPr>
          <p:nvPr/>
        </p:nvSpPr>
        <p:spPr bwMode="auto">
          <a:xfrm>
            <a:off x="6629400" y="2590800"/>
            <a:ext cx="2211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strictly </a:t>
            </a:r>
            <a:r>
              <a:rPr lang="en-US" altLang="en-US" sz="1800" b="1" i="1"/>
              <a:t>more</a:t>
            </a:r>
            <a:r>
              <a:rPr lang="en-US" altLang="en-US" sz="1800"/>
              <a:t> powerful than DFAs</a:t>
            </a:r>
          </a:p>
        </p:txBody>
      </p:sp>
      <p:sp>
        <p:nvSpPr>
          <p:cNvPr id="10249" name="Text Box 11"/>
          <p:cNvSpPr txBox="1">
            <a:spLocks noChangeArrowheads="1"/>
          </p:cNvSpPr>
          <p:nvPr/>
        </p:nvSpPr>
        <p:spPr bwMode="auto">
          <a:xfrm>
            <a:off x="7086600" y="1905000"/>
            <a:ext cx="157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i="1">
                <a:solidFill>
                  <a:schemeClr val="accent1"/>
                </a:solidFill>
              </a:rPr>
              <a:t>Turing Machines</a:t>
            </a:r>
          </a:p>
        </p:txBody>
      </p:sp>
      <p:sp>
        <p:nvSpPr>
          <p:cNvPr id="10250" name="Line 12"/>
          <p:cNvSpPr>
            <a:spLocks noChangeShapeType="1"/>
          </p:cNvSpPr>
          <p:nvPr/>
        </p:nvSpPr>
        <p:spPr bwMode="auto">
          <a:xfrm>
            <a:off x="644525" y="2400300"/>
            <a:ext cx="74326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1" name="Rectangle 13"/>
          <p:cNvSpPr>
            <a:spLocks noChangeArrowheads="1"/>
          </p:cNvSpPr>
          <p:nvPr/>
        </p:nvSpPr>
        <p:spPr bwMode="auto">
          <a:xfrm>
            <a:off x="5638800" y="1676400"/>
            <a:ext cx="1231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1800" i="1">
                <a:solidFill>
                  <a:schemeClr val="accent1"/>
                </a:solidFill>
              </a:rPr>
              <a:t>TMs count!</a:t>
            </a:r>
            <a:endParaRPr lang="en-US" altLang="en-US" sz="1800">
              <a:solidFill>
                <a:schemeClr val="accent1"/>
              </a:solidFill>
            </a:endParaRPr>
          </a:p>
        </p:txBody>
      </p:sp>
      <p:sp>
        <p:nvSpPr>
          <p:cNvPr id="10252" name="AutoShape 15"/>
          <p:cNvSpPr>
            <a:spLocks noChangeArrowheads="1"/>
          </p:cNvSpPr>
          <p:nvPr/>
        </p:nvSpPr>
        <p:spPr bwMode="auto">
          <a:xfrm>
            <a:off x="4191000" y="2819400"/>
            <a:ext cx="762000" cy="609600"/>
          </a:xfrm>
          <a:prstGeom prst="upArrow">
            <a:avLst>
              <a:gd name="adj1" fmla="val 52500"/>
              <a:gd name="adj2" fmla="val 49481"/>
            </a:avLst>
          </a:prstGeom>
          <a:solidFill>
            <a:schemeClr val="bg2"/>
          </a:solidFill>
          <a:ln w="28575">
            <a:solidFill>
              <a:srgbClr val="008000"/>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0253" name="Text Box 16"/>
          <p:cNvSpPr txBox="1">
            <a:spLocks noChangeArrowheads="1"/>
          </p:cNvSpPr>
          <p:nvPr/>
        </p:nvSpPr>
        <p:spPr bwMode="auto">
          <a:xfrm>
            <a:off x="4378325" y="2913063"/>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3200" b="1">
                <a:solidFill>
                  <a:srgbClr val="008000"/>
                </a:solidFill>
              </a:rPr>
              <a:t>?</a:t>
            </a:r>
            <a:endParaRPr lang="en-US" altLang="en-US" sz="3200" b="1">
              <a:solidFill>
                <a:schemeClr val="accent1"/>
              </a:solidFill>
            </a:endParaRPr>
          </a:p>
        </p:txBody>
      </p:sp>
      <p:sp>
        <p:nvSpPr>
          <p:cNvPr id="10254" name="Rectangle 20"/>
          <p:cNvSpPr>
            <a:spLocks noChangeArrowheads="1"/>
          </p:cNvSpPr>
          <p:nvPr/>
        </p:nvSpPr>
        <p:spPr bwMode="auto">
          <a:xfrm>
            <a:off x="3124200" y="5410200"/>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solidFill>
                  <a:srgbClr val="008000"/>
                </a:solidFill>
                <a:latin typeface="Arial" charset="0"/>
              </a:rPr>
              <a:t>the ability to be in more than one state at once…!</a:t>
            </a:r>
          </a:p>
        </p:txBody>
      </p:sp>
      <p:sp>
        <p:nvSpPr>
          <p:cNvPr id="10255" name="Text Box 23"/>
          <p:cNvSpPr txBox="1">
            <a:spLocks noChangeArrowheads="1"/>
          </p:cNvSpPr>
          <p:nvPr/>
        </p:nvSpPr>
        <p:spPr bwMode="auto">
          <a:xfrm>
            <a:off x="393700" y="1466850"/>
            <a:ext cx="1517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i="1">
                <a:solidFill>
                  <a:srgbClr val="0000FF"/>
                </a:solidFill>
              </a:rPr>
              <a:t>DFA</a:t>
            </a:r>
            <a:r>
              <a:rPr lang="en-US" altLang="en-US" sz="4200"/>
              <a:t>s</a:t>
            </a:r>
            <a:endParaRPr lang="en-US" altLang="en-US" sz="4200">
              <a:solidFill>
                <a:schemeClr val="accent1"/>
              </a:solidFill>
            </a:endParaRPr>
          </a:p>
        </p:txBody>
      </p:sp>
      <p:sp>
        <p:nvSpPr>
          <p:cNvPr id="10256" name="Text Box 24"/>
          <p:cNvSpPr txBox="1">
            <a:spLocks noChangeArrowheads="1"/>
          </p:cNvSpPr>
          <p:nvPr/>
        </p:nvSpPr>
        <p:spPr bwMode="auto">
          <a:xfrm>
            <a:off x="3810000" y="3657600"/>
            <a:ext cx="1517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i="1">
                <a:solidFill>
                  <a:srgbClr val="008000"/>
                </a:solidFill>
              </a:rPr>
              <a:t>NFA</a:t>
            </a:r>
            <a:r>
              <a:rPr lang="en-US" altLang="en-US" sz="4200"/>
              <a:t>s</a:t>
            </a:r>
            <a:endParaRPr lang="en-US" altLang="en-US" sz="4200">
              <a:solidFill>
                <a:schemeClr val="accent1"/>
              </a:solidFill>
            </a:endParaRPr>
          </a:p>
        </p:txBody>
      </p:sp>
      <p:sp>
        <p:nvSpPr>
          <p:cNvPr id="10257" name="Rectangle 27"/>
          <p:cNvSpPr>
            <a:spLocks noChangeArrowheads="1"/>
          </p:cNvSpPr>
          <p:nvPr/>
        </p:nvSpPr>
        <p:spPr bwMode="auto">
          <a:xfrm>
            <a:off x="733425" y="2025650"/>
            <a:ext cx="5397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1200" i="1">
                <a:solidFill>
                  <a:srgbClr val="0000FF"/>
                </a:solidFill>
              </a:rPr>
              <a:t>FSM</a:t>
            </a:r>
            <a:r>
              <a:rPr lang="en-US" altLang="en-US" sz="1200"/>
              <a:t>s</a:t>
            </a:r>
            <a:endParaRPr lang="en-US" altLang="en-US" sz="1200" i="1">
              <a:solidFill>
                <a:srgbClr val="0000FF"/>
              </a:solidFill>
            </a:endParaRPr>
          </a:p>
        </p:txBody>
      </p:sp>
      <p:sp>
        <p:nvSpPr>
          <p:cNvPr id="10258" name="Rectangle 28"/>
          <p:cNvSpPr>
            <a:spLocks noChangeArrowheads="1"/>
          </p:cNvSpPr>
          <p:nvPr/>
        </p:nvSpPr>
        <p:spPr bwMode="auto">
          <a:xfrm>
            <a:off x="3544888" y="4522788"/>
            <a:ext cx="20510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1800" b="1" i="1">
                <a:solidFill>
                  <a:srgbClr val="008000"/>
                </a:solidFill>
                <a:latin typeface="Arial" charset="0"/>
              </a:rPr>
              <a:t>Nondeterministic</a:t>
            </a:r>
            <a:endParaRPr lang="en-US" altLang="en-US" sz="1800">
              <a:solidFill>
                <a:srgbClr val="008000"/>
              </a:solidFill>
              <a:latin typeface="Arial" charset="0"/>
            </a:endParaRPr>
          </a:p>
        </p:txBody>
      </p:sp>
      <p:sp>
        <p:nvSpPr>
          <p:cNvPr id="10259" name="Rectangle 29"/>
          <p:cNvSpPr>
            <a:spLocks noChangeArrowheads="1"/>
          </p:cNvSpPr>
          <p:nvPr/>
        </p:nvSpPr>
        <p:spPr bwMode="auto">
          <a:xfrm>
            <a:off x="3697288" y="4787900"/>
            <a:ext cx="16843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1800">
                <a:solidFill>
                  <a:srgbClr val="008000"/>
                </a:solidFill>
                <a:latin typeface="Arial" charset="0"/>
              </a:rPr>
              <a:t>finite automata</a:t>
            </a:r>
          </a:p>
        </p:txBody>
      </p:sp>
      <p:sp>
        <p:nvSpPr>
          <p:cNvPr id="10260" name="Text Box 30"/>
          <p:cNvSpPr txBox="1">
            <a:spLocks noChangeArrowheads="1"/>
          </p:cNvSpPr>
          <p:nvPr/>
        </p:nvSpPr>
        <p:spPr bwMode="auto">
          <a:xfrm>
            <a:off x="3962400" y="6172200"/>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900" b="1">
                <a:solidFill>
                  <a:srgbClr val="008000"/>
                </a:solidFill>
                <a:latin typeface="Arial" charset="0"/>
              </a:rPr>
              <a:t>Where do NFAs go?</a:t>
            </a:r>
          </a:p>
        </p:txBody>
      </p:sp>
      <p:grpSp>
        <p:nvGrpSpPr>
          <p:cNvPr id="10261" name="Group 1047"/>
          <p:cNvGrpSpPr>
            <a:grpSpLocks/>
          </p:cNvGrpSpPr>
          <p:nvPr>
            <p:custDataLst>
              <p:tags r:id="rId1"/>
            </p:custDataLst>
          </p:nvPr>
        </p:nvGrpSpPr>
        <p:grpSpPr bwMode="auto">
          <a:xfrm>
            <a:off x="8320088" y="4330700"/>
            <a:ext cx="384175" cy="485775"/>
            <a:chOff x="2928" y="1051"/>
            <a:chExt cx="840" cy="957"/>
          </a:xfrm>
        </p:grpSpPr>
        <p:sp>
          <p:nvSpPr>
            <p:cNvPr id="10282" name="Freeform 1048"/>
            <p:cNvSpPr>
              <a:spLocks/>
            </p:cNvSpPr>
            <p:nvPr>
              <p:custDataLst>
                <p:tags r:id="rId2"/>
              </p:custDataLst>
            </p:nvPr>
          </p:nvSpPr>
          <p:spPr bwMode="auto">
            <a:xfrm>
              <a:off x="2928" y="1759"/>
              <a:ext cx="810" cy="249"/>
            </a:xfrm>
            <a:custGeom>
              <a:avLst/>
              <a:gdLst>
                <a:gd name="T0" fmla="*/ 67 w 1048"/>
                <a:gd name="T1" fmla="*/ 21 h 250"/>
                <a:gd name="T2" fmla="*/ 116 w 1048"/>
                <a:gd name="T3" fmla="*/ 83 h 250"/>
                <a:gd name="T4" fmla="*/ 121 w 1048"/>
                <a:gd name="T5" fmla="*/ 111 h 250"/>
                <a:gd name="T6" fmla="*/ 127 w 1048"/>
                <a:gd name="T7" fmla="*/ 130 h 250"/>
                <a:gd name="T8" fmla="*/ 133 w 1048"/>
                <a:gd name="T9" fmla="*/ 171 h 250"/>
                <a:gd name="T10" fmla="*/ 95 w 1048"/>
                <a:gd name="T11" fmla="*/ 240 h 250"/>
                <a:gd name="T12" fmla="*/ 10 w 1048"/>
                <a:gd name="T13" fmla="*/ 220 h 250"/>
                <a:gd name="T14" fmla="*/ 0 w 1048"/>
                <a:gd name="T15" fmla="*/ 199 h 250"/>
                <a:gd name="T16" fmla="*/ 2 w 1048"/>
                <a:gd name="T17" fmla="*/ 165 h 250"/>
                <a:gd name="T18" fmla="*/ 12 w 1048"/>
                <a:gd name="T19" fmla="*/ 125 h 250"/>
                <a:gd name="T20" fmla="*/ 26 w 1048"/>
                <a:gd name="T21" fmla="*/ 76 h 250"/>
                <a:gd name="T22" fmla="*/ 36 w 1048"/>
                <a:gd name="T23" fmla="*/ 55 h 250"/>
                <a:gd name="T24" fmla="*/ 41 w 1048"/>
                <a:gd name="T25" fmla="*/ 28 h 250"/>
                <a:gd name="T26" fmla="*/ 48 w 1048"/>
                <a:gd name="T27" fmla="*/ 14 h 250"/>
                <a:gd name="T28" fmla="*/ 64 w 1048"/>
                <a:gd name="T29" fmla="*/ 28 h 250"/>
                <a:gd name="T30" fmla="*/ 6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0283" name="Oval 10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sz="2400">
                <a:latin typeface="Arial" charset="0"/>
                <a:ea typeface="ＭＳ Ｐゴシック" pitchFamily="1" charset="-128"/>
              </a:endParaRPr>
            </a:p>
          </p:txBody>
        </p:sp>
        <p:sp>
          <p:nvSpPr>
            <p:cNvPr id="10284" name="Oval 10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sz="2400">
                <a:latin typeface="Arial" charset="0"/>
                <a:ea typeface="ＭＳ Ｐゴシック" pitchFamily="1" charset="-128"/>
              </a:endParaRPr>
            </a:p>
          </p:txBody>
        </p:sp>
        <p:sp>
          <p:nvSpPr>
            <p:cNvPr id="10285" name="Oval 10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sz="2400">
                <a:latin typeface="Arial" charset="0"/>
                <a:ea typeface="ＭＳ Ｐゴシック" pitchFamily="1" charset="-128"/>
              </a:endParaRPr>
            </a:p>
          </p:txBody>
        </p:sp>
        <p:sp>
          <p:nvSpPr>
            <p:cNvPr id="10286" name="Oval 10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sz="2400">
                <a:latin typeface="Arial" charset="0"/>
                <a:ea typeface="ＭＳ Ｐゴシック" pitchFamily="1" charset="-128"/>
              </a:endParaRPr>
            </a:p>
          </p:txBody>
        </p:sp>
        <p:sp>
          <p:nvSpPr>
            <p:cNvPr id="10287" name="Oval 10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sz="2400">
                <a:latin typeface="Arial" charset="0"/>
                <a:ea typeface="ＭＳ Ｐゴシック" pitchFamily="1" charset="-128"/>
              </a:endParaRPr>
            </a:p>
          </p:txBody>
        </p:sp>
        <p:sp>
          <p:nvSpPr>
            <p:cNvPr id="10288" name="Oval 10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sz="2400">
                <a:latin typeface="Arial" charset="0"/>
                <a:ea typeface="ＭＳ Ｐゴシック" pitchFamily="1" charset="-128"/>
              </a:endParaRPr>
            </a:p>
          </p:txBody>
        </p:sp>
        <p:sp>
          <p:nvSpPr>
            <p:cNvPr id="10289" name="Oval 10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sz="2400">
                <a:latin typeface="Arial" charset="0"/>
                <a:ea typeface="ＭＳ Ｐゴシック" pitchFamily="1" charset="-128"/>
              </a:endParaRPr>
            </a:p>
          </p:txBody>
        </p:sp>
        <p:sp>
          <p:nvSpPr>
            <p:cNvPr id="10290" name="AutoShape 10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rot="10800000"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sz="2400">
                <a:latin typeface="Arial" charset="0"/>
                <a:ea typeface="ＭＳ Ｐゴシック" pitchFamily="1" charset="-128"/>
              </a:endParaRPr>
            </a:p>
          </p:txBody>
        </p:sp>
        <p:sp>
          <p:nvSpPr>
            <p:cNvPr id="10291" name="Freeform 10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0292" name="Freeform 10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0293" name="Freeform 10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0294" name="Freeform 10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0262" name="Text Box 60"/>
          <p:cNvSpPr txBox="1">
            <a:spLocks noChangeArrowheads="1"/>
          </p:cNvSpPr>
          <p:nvPr/>
        </p:nvSpPr>
        <p:spPr bwMode="auto">
          <a:xfrm>
            <a:off x="6742113" y="3514725"/>
            <a:ext cx="1981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1200" b="1">
                <a:solidFill>
                  <a:srgbClr val="B8082E"/>
                </a:solidFill>
                <a:latin typeface="Courier New" pitchFamily="1" charset="0"/>
              </a:rPr>
              <a:t>an alien, a plan, a canal, paneilana!  </a:t>
            </a:r>
          </a:p>
        </p:txBody>
      </p:sp>
      <p:sp>
        <p:nvSpPr>
          <p:cNvPr id="10263" name="Rectangle 61"/>
          <p:cNvSpPr>
            <a:spLocks noChangeArrowheads="1"/>
          </p:cNvSpPr>
          <p:nvPr/>
        </p:nvSpPr>
        <p:spPr bwMode="auto">
          <a:xfrm>
            <a:off x="7359650" y="4267200"/>
            <a:ext cx="1066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900">
                <a:solidFill>
                  <a:srgbClr val="B8082E"/>
                </a:solidFill>
                <a:latin typeface="Comic Sans MS" pitchFamily="1" charset="0"/>
              </a:rPr>
              <a:t>I'd have named it Paneilana.</a:t>
            </a:r>
          </a:p>
        </p:txBody>
      </p:sp>
      <p:grpSp>
        <p:nvGrpSpPr>
          <p:cNvPr id="10264" name="Group 225"/>
          <p:cNvGrpSpPr>
            <a:grpSpLocks/>
          </p:cNvGrpSpPr>
          <p:nvPr/>
        </p:nvGrpSpPr>
        <p:grpSpPr bwMode="auto">
          <a:xfrm>
            <a:off x="4648200" y="6324600"/>
            <a:ext cx="444500" cy="419100"/>
            <a:chOff x="1824" y="4512"/>
            <a:chExt cx="528" cy="241"/>
          </a:xfrm>
        </p:grpSpPr>
        <p:sp>
          <p:nvSpPr>
            <p:cNvPr id="10270" name="Freeform 226"/>
            <p:cNvSpPr>
              <a:spLocks/>
            </p:cNvSpPr>
            <p:nvPr/>
          </p:nvSpPr>
          <p:spPr bwMode="auto">
            <a:xfrm>
              <a:off x="1824" y="4675"/>
              <a:ext cx="524" cy="78"/>
            </a:xfrm>
            <a:custGeom>
              <a:avLst/>
              <a:gdLst>
                <a:gd name="T0" fmla="*/ 4 w 1048"/>
                <a:gd name="T1" fmla="*/ 0 h 250"/>
                <a:gd name="T2" fmla="*/ 7 w 1048"/>
                <a:gd name="T3" fmla="*/ 0 h 250"/>
                <a:gd name="T4" fmla="*/ 7 w 1048"/>
                <a:gd name="T5" fmla="*/ 0 h 250"/>
                <a:gd name="T6" fmla="*/ 7 w 1048"/>
                <a:gd name="T7" fmla="*/ 0 h 250"/>
                <a:gd name="T8" fmla="*/ 8 w 1048"/>
                <a:gd name="T9" fmla="*/ 0 h 250"/>
                <a:gd name="T10" fmla="*/ 5 w 1048"/>
                <a:gd name="T11" fmla="*/ 0 h 250"/>
                <a:gd name="T12" fmla="*/ 1 w 1048"/>
                <a:gd name="T13" fmla="*/ 0 h 250"/>
                <a:gd name="T14" fmla="*/ 0 w 1048"/>
                <a:gd name="T15" fmla="*/ 0 h 250"/>
                <a:gd name="T16" fmla="*/ 1 w 1048"/>
                <a:gd name="T17" fmla="*/ 0 h 250"/>
                <a:gd name="T18" fmla="*/ 1 w 1048"/>
                <a:gd name="T19" fmla="*/ 0 h 250"/>
                <a:gd name="T20" fmla="*/ 1 w 1048"/>
                <a:gd name="T21" fmla="*/ 0 h 250"/>
                <a:gd name="T22" fmla="*/ 2 w 1048"/>
                <a:gd name="T23" fmla="*/ 0 h 250"/>
                <a:gd name="T24" fmla="*/ 2 w 1048"/>
                <a:gd name="T25" fmla="*/ 0 h 250"/>
                <a:gd name="T26" fmla="*/ 2 w 1048"/>
                <a:gd name="T27" fmla="*/ 0 h 250"/>
                <a:gd name="T28" fmla="*/ 3 w 1048"/>
                <a:gd name="T29" fmla="*/ 0 h 250"/>
                <a:gd name="T30" fmla="*/ 4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endParaRPr lang="en-US"/>
            </a:p>
          </p:txBody>
        </p:sp>
        <p:sp>
          <p:nvSpPr>
            <p:cNvPr id="10271" name="Oval 227"/>
            <p:cNvSpPr>
              <a:spLocks noChangeArrowheads="1"/>
            </p:cNvSpPr>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sz="2400"/>
            </a:p>
          </p:txBody>
        </p:sp>
        <p:sp>
          <p:nvSpPr>
            <p:cNvPr id="10272" name="Oval 228"/>
            <p:cNvSpPr>
              <a:spLocks noChangeArrowheads="1"/>
            </p:cNvSpPr>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sz="2400"/>
            </a:p>
          </p:txBody>
        </p:sp>
        <p:sp>
          <p:nvSpPr>
            <p:cNvPr id="10273" name="Oval 229"/>
            <p:cNvSpPr>
              <a:spLocks noChangeArrowheads="1"/>
            </p:cNvSpPr>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sz="2400"/>
            </a:p>
          </p:txBody>
        </p:sp>
        <p:sp>
          <p:nvSpPr>
            <p:cNvPr id="10274" name="Oval 230"/>
            <p:cNvSpPr>
              <a:spLocks noChangeArrowheads="1"/>
            </p:cNvSpPr>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sz="2400"/>
            </a:p>
          </p:txBody>
        </p:sp>
        <p:sp>
          <p:nvSpPr>
            <p:cNvPr id="10275" name="Oval 231"/>
            <p:cNvSpPr>
              <a:spLocks noChangeArrowheads="1"/>
            </p:cNvSpPr>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sz="2400"/>
            </a:p>
          </p:txBody>
        </p:sp>
        <p:sp>
          <p:nvSpPr>
            <p:cNvPr id="10276" name="Oval 232"/>
            <p:cNvSpPr>
              <a:spLocks noChangeArrowheads="1"/>
            </p:cNvSpPr>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sz="2400"/>
            </a:p>
          </p:txBody>
        </p:sp>
        <p:sp>
          <p:nvSpPr>
            <p:cNvPr id="10277" name="Oval 233"/>
            <p:cNvSpPr>
              <a:spLocks noChangeArrowheads="1"/>
            </p:cNvSpPr>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sz="2400"/>
            </a:p>
          </p:txBody>
        </p:sp>
        <p:sp>
          <p:nvSpPr>
            <p:cNvPr id="10278" name="Freeform 234"/>
            <p:cNvSpPr>
              <a:spLocks/>
            </p:cNvSpPr>
            <p:nvPr/>
          </p:nvSpPr>
          <p:spPr bwMode="auto">
            <a:xfrm>
              <a:off x="2123" y="4691"/>
              <a:ext cx="147" cy="59"/>
            </a:xfrm>
            <a:custGeom>
              <a:avLst/>
              <a:gdLst>
                <a:gd name="T0" fmla="*/ 1 w 293"/>
                <a:gd name="T1" fmla="*/ 0 h 188"/>
                <a:gd name="T2" fmla="*/ 2 w 293"/>
                <a:gd name="T3" fmla="*/ 0 h 188"/>
                <a:gd name="T4" fmla="*/ 3 w 293"/>
                <a:gd name="T5" fmla="*/ 0 h 188"/>
                <a:gd name="T6" fmla="*/ 3 w 293"/>
                <a:gd name="T7" fmla="*/ 0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10279" name="Freeform 235"/>
            <p:cNvSpPr>
              <a:spLocks/>
            </p:cNvSpPr>
            <p:nvPr/>
          </p:nvSpPr>
          <p:spPr bwMode="auto">
            <a:xfrm flipH="1">
              <a:off x="1944" y="4693"/>
              <a:ext cx="146" cy="59"/>
            </a:xfrm>
            <a:custGeom>
              <a:avLst/>
              <a:gdLst>
                <a:gd name="T0" fmla="*/ 0 w 293"/>
                <a:gd name="T1" fmla="*/ 0 h 188"/>
                <a:gd name="T2" fmla="*/ 1 w 293"/>
                <a:gd name="T3" fmla="*/ 0 h 188"/>
                <a:gd name="T4" fmla="*/ 2 w 293"/>
                <a:gd name="T5" fmla="*/ 0 h 188"/>
                <a:gd name="T6" fmla="*/ 2 w 293"/>
                <a:gd name="T7" fmla="*/ 0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10280" name="AutoShape 236"/>
            <p:cNvSpPr>
              <a:spLocks noChangeArrowheads="1"/>
            </p:cNvSpPr>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sz="2400"/>
            </a:p>
          </p:txBody>
        </p:sp>
        <p:sp>
          <p:nvSpPr>
            <p:cNvPr id="10281" name="AutoShape 237"/>
            <p:cNvSpPr>
              <a:spLocks noChangeArrowheads="1"/>
            </p:cNvSpPr>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vert="eaVert"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sz="2400"/>
            </a:p>
          </p:txBody>
        </p:sp>
      </p:grpSp>
      <p:sp>
        <p:nvSpPr>
          <p:cNvPr id="10265" name="Text Box 76"/>
          <p:cNvSpPr txBox="1">
            <a:spLocks noChangeArrowheads="1"/>
          </p:cNvSpPr>
          <p:nvPr/>
        </p:nvSpPr>
        <p:spPr bwMode="auto">
          <a:xfrm>
            <a:off x="6669088" y="4900613"/>
            <a:ext cx="2182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1200">
                <a:solidFill>
                  <a:srgbClr val="B8082E"/>
                </a:solidFill>
              </a:rPr>
              <a:t>Palindromes are computable by TMs, but not by DFAs.</a:t>
            </a:r>
          </a:p>
        </p:txBody>
      </p:sp>
      <p:sp>
        <p:nvSpPr>
          <p:cNvPr id="10266" name="Line 54"/>
          <p:cNvSpPr>
            <a:spLocks noChangeShapeType="1"/>
          </p:cNvSpPr>
          <p:nvPr/>
        </p:nvSpPr>
        <p:spPr bwMode="auto">
          <a:xfrm flipH="1">
            <a:off x="2136775" y="6515100"/>
            <a:ext cx="1200150" cy="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0267" name="Line 55"/>
          <p:cNvSpPr>
            <a:spLocks noChangeShapeType="1"/>
          </p:cNvSpPr>
          <p:nvPr/>
        </p:nvSpPr>
        <p:spPr bwMode="auto">
          <a:xfrm>
            <a:off x="5959475" y="6515100"/>
            <a:ext cx="1200150" cy="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0268" name="Rectangle 56"/>
          <p:cNvSpPr>
            <a:spLocks noChangeArrowheads="1"/>
          </p:cNvSpPr>
          <p:nvPr/>
        </p:nvSpPr>
        <p:spPr bwMode="auto">
          <a:xfrm>
            <a:off x="2584450" y="5986463"/>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3200" b="1">
                <a:solidFill>
                  <a:srgbClr val="008000"/>
                </a:solidFill>
              </a:rPr>
              <a:t>?</a:t>
            </a:r>
          </a:p>
        </p:txBody>
      </p:sp>
      <p:sp>
        <p:nvSpPr>
          <p:cNvPr id="10269" name="Rectangle 57"/>
          <p:cNvSpPr>
            <a:spLocks noChangeArrowheads="1"/>
          </p:cNvSpPr>
          <p:nvPr/>
        </p:nvSpPr>
        <p:spPr bwMode="auto">
          <a:xfrm>
            <a:off x="6318250" y="5986463"/>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3200" b="1">
                <a:solidFill>
                  <a:srgbClr val="008000"/>
                </a:solidFill>
              </a:rPr>
              <a:t>?</a:t>
            </a:r>
          </a:p>
        </p:txBody>
      </p:sp>
      <mc:AlternateContent xmlns:mc="http://schemas.openxmlformats.org/markup-compatibility/2006" xmlns:p14="http://schemas.microsoft.com/office/powerpoint/2010/main">
        <mc:Choice Requires="p14">
          <p:contentPart p14:bwMode="auto" r:id="rId17">
            <p14:nvContentPartPr>
              <p14:cNvPr id="10242" name="Ink 56"/>
              <p14:cNvContentPartPr>
                <a14:cpLocks xmlns:a14="http://schemas.microsoft.com/office/drawing/2010/main" noRot="1" noChangeAspect="1" noEditPoints="1" noChangeArrowheads="1" noChangeShapeType="1"/>
              </p14:cNvContentPartPr>
              <p14:nvPr/>
            </p14:nvContentPartPr>
            <p14:xfrm>
              <a:off x="5956300" y="1323975"/>
              <a:ext cx="571500" cy="3768725"/>
            </p14:xfrm>
          </p:contentPart>
        </mc:Choice>
        <mc:Fallback xmlns="">
          <p:pic>
            <p:nvPicPr>
              <p:cNvPr id="10242" name="Ink 56"/>
              <p:cNvPicPr>
                <a:picLocks noRot="1" noChangeAspect="1" noEditPoints="1" noChangeArrowheads="1" noChangeShapeType="1"/>
              </p:cNvPicPr>
              <p:nvPr/>
            </p:nvPicPr>
            <p:blipFill>
              <a:blip r:embed="rId18"/>
              <a:stretch>
                <a:fillRect/>
              </a:stretch>
            </p:blipFill>
            <p:spPr>
              <a:xfrm>
                <a:off x="5941147" y="1309575"/>
                <a:ext cx="600724" cy="3788524"/>
              </a:xfrm>
              <a:prstGeom prst="rect">
                <a:avLst/>
              </a:prstGeom>
            </p:spPr>
          </p:pic>
        </mc:Fallback>
      </mc:AlternateContent>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bllinec.ppt - Double Lines">
  <a:themeElements>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fontScheme name="dbllinec.ppt - Double Lines">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pitchFamily="1" charset="0"/>
          </a:defRPr>
        </a:defPPr>
      </a:lstStyle>
    </a:lnDef>
  </a:objectDefaults>
  <a:extraClrSchemeLst>
    <a:extraClrScheme>
      <a:clrScheme name="dbllinec.ppt - Double Lin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llinec.ppt - Double Lin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c.ppt - Double Lin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c.ppt - Double Lin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c.ppt - Double Lin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llinec.ppt - Double Lin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bllinec.ppt - Double Lines">
  <a:themeElements>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fontScheme name="dbllinec.ppt - Double Lines">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CCCC"/>
        </a:solidFill>
        <a:ln w="2857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pitchFamily="1" charset="0"/>
          </a:defRPr>
        </a:defPPr>
      </a:lstStyle>
    </a:lnDef>
    <a:txDef>
      <a:spPr>
        <a:noFill/>
      </a:spPr>
      <a:bodyPr wrap="square" rtlCol="0">
        <a:spAutoFit/>
      </a:bodyPr>
      <a:lstStyle>
        <a:defPPr>
          <a:defRPr sz="2400" dirty="0" smtClean="0">
            <a:latin typeface="Times New Roman" pitchFamily="18" charset="0"/>
            <a:cs typeface="Times New Roman" pitchFamily="18" charset="0"/>
          </a:defRPr>
        </a:defPPr>
      </a:lstStyle>
    </a:txDef>
  </a:objectDefaults>
  <a:extraClrSchemeLst>
    <a:extraClrScheme>
      <a:clrScheme name="dbllinec.ppt - Double Lin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llinec.ppt - Double Lin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c.ppt - Double Lin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c.ppt - Double Lin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c.ppt - Double Lin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llinec.ppt - Double Lin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bllinec.ppt - Double Lines">
  <a:themeElements>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fontScheme name="dbllinec.ppt - Double Lines">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pitchFamily="1" charset="0"/>
          </a:defRPr>
        </a:defPPr>
      </a:lstStyle>
    </a:lnDef>
  </a:objectDefaults>
  <a:extraClrSchemeLst>
    <a:extraClrScheme>
      <a:clrScheme name="dbllinec.ppt - Double Lin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llinec.ppt - Double Lin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c.ppt - Double Lin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c.ppt - Double Lin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c.ppt - Double Lin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llinec.ppt - Double Lin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bllinec.ppt - Double Lines">
  <a:themeElements>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fontScheme name="dbllinec.ppt - Double Lines">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dbllinec.ppt - Double Lin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llinec.ppt - Double Lin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c.ppt - Double Lin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c.ppt - Double Lin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c.ppt - Double Lin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llinec.ppt - Double Lin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bllinec.ppt - Double Lines">
  <a:themeElements>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fontScheme name="dbllinec.ppt - Double Lines">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333FF"/>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noFill/>
        <a:ln w="12700" cap="flat" cmpd="sng" algn="ctr">
          <a:solidFill>
            <a:srgbClr val="0333FF"/>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dbllinec.ppt - Double Lin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llinec.ppt - Double Lin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c.ppt - Double Lin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c.ppt - Double Lin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c.ppt - Double Lin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llinec.ppt - Double Lin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bllinec.ppt - Double Lines">
  <a:themeElements>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fontScheme name="dbllinec.ppt - Double Lines">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333FF"/>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noFill/>
        <a:ln w="12700" cap="flat" cmpd="sng" algn="ctr">
          <a:solidFill>
            <a:srgbClr val="0333FF"/>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dbllinec.ppt - Double Lin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llinec.ppt - Double Lin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c.ppt - Double Lin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c.ppt - Double Lin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c.ppt - Double Lin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llinec.ppt - Double Lin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bllinec.ppt - Double Lines">
  <a:themeElements>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fontScheme name="dbllinec.ppt - Double Lines">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dbllinec.ppt - Double Lin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llinec.ppt - Double Lin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c.ppt - Double Lin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c.ppt - Double Lin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c.ppt - Double Lin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llinec.ppt - Double Lin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PowerPoint 4:Templates:Color Overheads:dbllinec.ppt - Double Lines</Template>
  <TotalTime>66976</TotalTime>
  <Pages>1</Pages>
  <Words>8308</Words>
  <Application>Microsoft Office PowerPoint</Application>
  <PresentationFormat>On-screen Show (4:3)</PresentationFormat>
  <Paragraphs>1967</Paragraphs>
  <Slides>112</Slides>
  <Notes>92</Notes>
  <HiddenSlides>0</HiddenSlides>
  <MMClips>0</MMClips>
  <ScaleCrop>false</ScaleCrop>
  <HeadingPairs>
    <vt:vector size="4" baseType="variant">
      <vt:variant>
        <vt:lpstr>Theme</vt:lpstr>
      </vt:variant>
      <vt:variant>
        <vt:i4>7</vt:i4>
      </vt:variant>
      <vt:variant>
        <vt:lpstr>Slide Titles</vt:lpstr>
      </vt:variant>
      <vt:variant>
        <vt:i4>112</vt:i4>
      </vt:variant>
    </vt:vector>
  </HeadingPairs>
  <TitlesOfParts>
    <vt:vector size="119" baseType="lpstr">
      <vt:lpstr>dbllinec.ppt - Double Lines</vt:lpstr>
      <vt:lpstr>1_dbllinec.ppt - Double Lines</vt:lpstr>
      <vt:lpstr>2_dbllinec.ppt - Double Lines</vt:lpstr>
      <vt:lpstr>3_dbllinec.ppt - Double Lines</vt:lpstr>
      <vt:lpstr>4_dbllinec.ppt - Double Lines</vt:lpstr>
      <vt:lpstr>5_dbllinec.ppt - Double Lines</vt:lpstr>
      <vt:lpstr>6_dbllinec.ppt - Double 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60 Slides</dc:title>
  <dc:creator>keller</dc:creator>
  <cp:lastModifiedBy>Owner</cp:lastModifiedBy>
  <cp:revision>1050</cp:revision>
  <cp:lastPrinted>2010-04-13T22:43:31Z</cp:lastPrinted>
  <dcterms:created xsi:type="dcterms:W3CDTF">1999-08-21T19:28:52Z</dcterms:created>
  <dcterms:modified xsi:type="dcterms:W3CDTF">2014-04-24T18:39:57Z</dcterms:modified>
</cp:coreProperties>
</file>