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10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11.xml" ContentType="application/vnd.openxmlformats-officedocument.presentationml.notesSlid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notesSlides/notesSlide12.xml" ContentType="application/vnd.openxmlformats-officedocument.presentationml.notesSlide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notesSlides/notesSlide13.xml" ContentType="application/vnd.openxmlformats-officedocument.presentationml.notesSlide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ink/ink2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2" r:id="rId1"/>
    <p:sldMasterId id="2147483744" r:id="rId2"/>
    <p:sldMasterId id="2147483792" r:id="rId3"/>
    <p:sldMasterId id="2147483804" r:id="rId4"/>
    <p:sldMasterId id="2147483816" r:id="rId5"/>
    <p:sldMasterId id="2147483828" r:id="rId6"/>
    <p:sldMasterId id="2147483840" r:id="rId7"/>
    <p:sldMasterId id="2147483852" r:id="rId8"/>
    <p:sldMasterId id="2147483864" r:id="rId9"/>
  </p:sldMasterIdLst>
  <p:notesMasterIdLst>
    <p:notesMasterId r:id="rId78"/>
  </p:notesMasterIdLst>
  <p:handoutMasterIdLst>
    <p:handoutMasterId r:id="rId79"/>
  </p:handoutMasterIdLst>
  <p:sldIdLst>
    <p:sldId id="1408" r:id="rId10"/>
    <p:sldId id="1413" r:id="rId11"/>
    <p:sldId id="1410" r:id="rId12"/>
    <p:sldId id="1475" r:id="rId13"/>
    <p:sldId id="1458" r:id="rId14"/>
    <p:sldId id="1459" r:id="rId15"/>
    <p:sldId id="1477" r:id="rId16"/>
    <p:sldId id="1479" r:id="rId17"/>
    <p:sldId id="1480" r:id="rId18"/>
    <p:sldId id="1476" r:id="rId19"/>
    <p:sldId id="1389" r:id="rId20"/>
    <p:sldId id="1395" r:id="rId21"/>
    <p:sldId id="1412" r:id="rId22"/>
    <p:sldId id="1417" r:id="rId23"/>
    <p:sldId id="1404" r:id="rId24"/>
    <p:sldId id="1460" r:id="rId25"/>
    <p:sldId id="1399" r:id="rId26"/>
    <p:sldId id="1400" r:id="rId27"/>
    <p:sldId id="1401" r:id="rId28"/>
    <p:sldId id="1402" r:id="rId29"/>
    <p:sldId id="1419" r:id="rId30"/>
    <p:sldId id="1422" r:id="rId31"/>
    <p:sldId id="1420" r:id="rId32"/>
    <p:sldId id="1457" r:id="rId33"/>
    <p:sldId id="1464" r:id="rId34"/>
    <p:sldId id="1465" r:id="rId35"/>
    <p:sldId id="1466" r:id="rId36"/>
    <p:sldId id="1467" r:id="rId37"/>
    <p:sldId id="1470" r:id="rId38"/>
    <p:sldId id="1471" r:id="rId39"/>
    <p:sldId id="1472" r:id="rId40"/>
    <p:sldId id="1474" r:id="rId41"/>
    <p:sldId id="1492" r:id="rId42"/>
    <p:sldId id="1431" r:id="rId43"/>
    <p:sldId id="1433" r:id="rId44"/>
    <p:sldId id="1434" r:id="rId45"/>
    <p:sldId id="1435" r:id="rId46"/>
    <p:sldId id="1436" r:id="rId47"/>
    <p:sldId id="1437" r:id="rId48"/>
    <p:sldId id="1438" r:id="rId49"/>
    <p:sldId id="1439" r:id="rId50"/>
    <p:sldId id="1440" r:id="rId51"/>
    <p:sldId id="1461" r:id="rId52"/>
    <p:sldId id="1508" r:id="rId53"/>
    <p:sldId id="1509" r:id="rId54"/>
    <p:sldId id="1462" r:id="rId55"/>
    <p:sldId id="1485" r:id="rId56"/>
    <p:sldId id="1486" r:id="rId57"/>
    <p:sldId id="1487" r:id="rId58"/>
    <p:sldId id="1488" r:id="rId59"/>
    <p:sldId id="1489" r:id="rId60"/>
    <p:sldId id="1512" r:id="rId61"/>
    <p:sldId id="1501" r:id="rId62"/>
    <p:sldId id="1502" r:id="rId63"/>
    <p:sldId id="1503" r:id="rId64"/>
    <p:sldId id="1504" r:id="rId65"/>
    <p:sldId id="1505" r:id="rId66"/>
    <p:sldId id="1506" r:id="rId67"/>
    <p:sldId id="1507" r:id="rId68"/>
    <p:sldId id="1481" r:id="rId69"/>
    <p:sldId id="1482" r:id="rId70"/>
    <p:sldId id="1483" r:id="rId71"/>
    <p:sldId id="1484" r:id="rId72"/>
    <p:sldId id="1423" r:id="rId73"/>
    <p:sldId id="1407" r:id="rId74"/>
    <p:sldId id="1357" r:id="rId75"/>
    <p:sldId id="1510" r:id="rId76"/>
    <p:sldId id="1511" r:id="rId77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ECFF"/>
    <a:srgbClr val="FFCC99"/>
    <a:srgbClr val="CC00CC"/>
    <a:srgbClr val="FFCCFF"/>
    <a:srgbClr val="CCFFCC"/>
    <a:srgbClr val="008000"/>
    <a:srgbClr val="CC3300"/>
    <a:srgbClr val="FFCCCC"/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98" autoAdjust="0"/>
    <p:restoredTop sz="91358" autoAdjust="0"/>
  </p:normalViewPr>
  <p:slideViewPr>
    <p:cSldViewPr snapToGrid="0">
      <p:cViewPr varScale="1">
        <p:scale>
          <a:sx n="84" d="100"/>
          <a:sy n="84" d="100"/>
        </p:scale>
        <p:origin x="-63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562"/>
    </p:cViewPr>
  </p:sorterViewPr>
  <p:notesViewPr>
    <p:cSldViewPr snapToGrid="0">
      <p:cViewPr varScale="1">
        <p:scale>
          <a:sx n="124" d="100"/>
          <a:sy n="124" d="100"/>
        </p:scale>
        <p:origin x="-2848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76" Type="http://schemas.openxmlformats.org/officeDocument/2006/relationships/slide" Target="slides/slide67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slide" Target="slides/slide57.xml"/><Relationship Id="rId74" Type="http://schemas.openxmlformats.org/officeDocument/2006/relationships/slide" Target="slides/slide65.xml"/><Relationship Id="rId79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2.xml"/><Relationship Id="rId82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slide" Target="slides/slide64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77" Type="http://schemas.openxmlformats.org/officeDocument/2006/relationships/slide" Target="slides/slide6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2442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9T22:04:13.58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-36 0 107,'10'20'41,"-5"-6"1,1 0-2,-6-14-38,0 0-25,1 12-18,-1-12 1,0 0-2,-18-16-1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28T20:51:04.02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13 43 81,'0'0'35,"-21"-12"-6,21 12-35,4-15-28,-4 15-3,24-16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654" tIns="46988" rIns="95654" bIns="469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55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6825" y="727075"/>
            <a:ext cx="4781550" cy="35861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430423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4226D58B-60E6-4A22-AAF8-0801DE20815B}" type="slidenum">
              <a:rPr lang="en-US" altLang="en-US" sz="1300">
                <a:solidFill>
                  <a:prstClr val="black"/>
                </a:solidFill>
              </a:rPr>
              <a:pPr/>
              <a:t>5</a:t>
            </a:fld>
            <a:endParaRPr lang="en-US" altLang="en-US" sz="1300">
              <a:solidFill>
                <a:prstClr val="black"/>
              </a:solidFill>
            </a:endParaRPr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itchFamily="34" charset="0"/>
              </a:rPr>
              <a:t>REPL == read - eval - print - loop Prof. Keller had implemented in Scheme…</a:t>
            </a:r>
          </a:p>
          <a:p>
            <a:pPr eaLnBrk="1" hangingPunct="1"/>
            <a:r>
              <a:rPr lang="en-US" altLang="en-US" smtClean="0">
                <a:latin typeface="Arial" pitchFamily="34" charset="0"/>
              </a:rPr>
              <a:t>implementing in Java provides additional insight!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5E505EB-B0ED-41EE-828B-677E5276F8C3}" type="slidenum">
              <a:rPr lang="en-US" altLang="en-US" sz="1300">
                <a:solidFill>
                  <a:srgbClr val="000000"/>
                </a:solidFill>
              </a:rPr>
              <a:pPr/>
              <a:t>26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5C7A7243-7B5C-4C01-AEB8-28E55092FDF4}" type="slidenum">
              <a:rPr lang="en-US" altLang="en-US" sz="1300">
                <a:solidFill>
                  <a:srgbClr val="000000"/>
                </a:solidFill>
              </a:rPr>
              <a:pPr/>
              <a:t>27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6861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E1F0B7B-A32C-4CA6-8A84-79E3E0DA221C}" type="slidenum">
              <a:rPr lang="en-US" altLang="en-US" sz="1300">
                <a:solidFill>
                  <a:prstClr val="black"/>
                </a:solidFill>
              </a:rPr>
              <a:pPr/>
              <a:t>31</a:t>
            </a:fld>
            <a:endParaRPr lang="en-US" altLang="en-US" sz="1300">
              <a:solidFill>
                <a:prstClr val="black"/>
              </a:solidFill>
            </a:endParaRPr>
          </a:p>
        </p:txBody>
      </p:sp>
      <p:sp>
        <p:nvSpPr>
          <p:cNvPr id="6963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itchFamily="34" charset="0"/>
              </a:rPr>
              <a:t>why it would be good -- because the expression comes out to 42!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F2226A0F-9045-4B6D-8A07-6E834EECDC07}" type="slidenum">
              <a:rPr lang="en-US" altLang="en-US" sz="1300">
                <a:solidFill>
                  <a:prstClr val="black"/>
                </a:solidFill>
              </a:rPr>
              <a:pPr/>
              <a:t>32</a:t>
            </a:fld>
            <a:endParaRPr lang="en-US" altLang="en-US" sz="1300">
              <a:solidFill>
                <a:prstClr val="black"/>
              </a:solidFill>
            </a:endParaRPr>
          </a:p>
        </p:txBody>
      </p:sp>
      <p:sp>
        <p:nvSpPr>
          <p:cNvPr id="7270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500">
                <a:solidFill>
                  <a:srgbClr val="0703F3"/>
                </a:solidFill>
                <a:latin typeface="Arial" pitchFamily="34" charset="0"/>
              </a:rPr>
              <a:t> Hold me closer, Tony Danza…</a:t>
            </a:r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mtClean="0"/>
              <a:t>Java's libraries are comprehensive and huge…  [POSTER] – two versions ago</a:t>
            </a:r>
          </a:p>
          <a:p>
            <a:pPr>
              <a:spcBef>
                <a:spcPct val="50000"/>
              </a:spcBef>
            </a:pPr>
            <a:r>
              <a:rPr lang="en-US" altLang="en-US" smtClean="0"/>
              <a:t>We don't teach them explicitly, actually, but it's always good to keep in mind that they're there…</a:t>
            </a:r>
          </a:p>
          <a:p>
            <a:pPr>
              <a:spcBef>
                <a:spcPct val="50000"/>
              </a:spcBef>
            </a:pPr>
            <a:r>
              <a:rPr lang="en-US" altLang="en-US" smtClean="0"/>
              <a:t>story about balance 			(Lenovo's Mr. Challener)</a:t>
            </a: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8184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41490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24796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8102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69FB725-D80D-43BC-B4F5-07AA0A107E74}" type="slidenum">
              <a:rPr lang="en-US" sz="1300">
                <a:solidFill>
                  <a:prstClr val="black"/>
                </a:solidFill>
                <a:latin typeface="Times" pitchFamily="-128" charset="0"/>
              </a:rPr>
              <a:pPr/>
              <a:t>65</a:t>
            </a:fld>
            <a:endParaRPr lang="en-US" sz="1300">
              <a:solidFill>
                <a:prstClr val="black"/>
              </a:solidFill>
              <a:latin typeface="Times" pitchFamily="-12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Times" pitchFamily="-128" charset="0"/>
              </a:rPr>
              <a:t>http://www.cs.duke.edu/csed/jflap/new/DOCS/gui.regular.EditorPane.html</a:t>
            </a:r>
          </a:p>
          <a:p>
            <a:pPr eaLnBrk="1" hangingPunct="1"/>
            <a:endParaRPr lang="en-US" smtClean="0">
              <a:latin typeface="Times" pitchFamily="-128" charset="0"/>
            </a:endParaRPr>
          </a:p>
          <a:p>
            <a:pPr eaLnBrk="1" hangingPunct="1"/>
            <a:r>
              <a:rPr lang="en-US" b="1" smtClean="0">
                <a:latin typeface="Arial" pitchFamily="34" charset="0"/>
              </a:rPr>
              <a:t>The Regular Expression Editor</a:t>
            </a:r>
            <a:r>
              <a:rPr lang="en-US" smtClean="0">
                <a:latin typeface="Arial" pitchFamily="34" charset="0"/>
              </a:rPr>
              <a:t>The editor for a regular expression is essentially just a single text field. Operators in a regular expression are the Kleene star (*), the ``or'' operator (+), parentheses are also usable, and concatenation is accomplished by making symbols adjacent.</a:t>
            </a:r>
            <a:r>
              <a:rPr lang="en-US" b="1" smtClean="0">
                <a:latin typeface="Arial" pitchFamily="34" charset="0"/>
              </a:rPr>
              <a:t>In Haiku</a:t>
            </a:r>
            <a:r>
              <a:rPr lang="en-US" smtClean="0">
                <a:latin typeface="Arial" pitchFamily="34" charset="0"/>
              </a:rPr>
              <a:t>To make expressions for this program to work with, type them in the field.Adjacent symbols imply concatenation. No symbol is used.Many or nothing, Asterisk (*) is the Kleine star. What precedes repeats.Additionally, if you want an "or" symbol the plus (+) should be used.Screaming nothingness, exclamations (!) are special. They act as lambda.Formatting errors will be reported to you when you choose actions. </a:t>
            </a:r>
            <a:r>
              <a:rPr lang="en-US" b="1" smtClean="0">
                <a:latin typeface="Arial" pitchFamily="34" charset="0"/>
              </a:rPr>
              <a:t>The Regular Expression Editor</a:t>
            </a:r>
            <a:r>
              <a:rPr lang="en-US" smtClean="0">
                <a:latin typeface="Arial" pitchFamily="34" charset="0"/>
              </a:rPr>
              <a:t>The editor for a regular expression is essentially just a single text field. Operators in a regular expression are the Kleene star (*), the ``or'' operator (+), parentheses are also usable, and concatenation is accomplished by making symbols adjacent.</a:t>
            </a:r>
            <a:r>
              <a:rPr lang="en-US" b="1" smtClean="0">
                <a:latin typeface="Arial" pitchFamily="34" charset="0"/>
              </a:rPr>
              <a:t>In Haiku</a:t>
            </a:r>
            <a:r>
              <a:rPr lang="en-US" smtClean="0">
                <a:latin typeface="Arial" pitchFamily="34" charset="0"/>
              </a:rPr>
              <a:t>To make expressions for this program to work with, type them in the field.Adjacent symbols imply concatenation. No symbol is used.Many or nothing, Asterisk (*) is the Kleine star. What precedes repeats.Additionally, if you want an "or" symbol the plus (+) should be used.Screaming nothingness, exclamations (!) are special. They act as lambda.Formatting errors will be reported to you when you choose actions.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E2EE3ADA-CD83-4E27-9BAD-8390FD19B137}" type="slidenum">
              <a:rPr lang="en-US" altLang="en-US" sz="1300">
                <a:solidFill>
                  <a:prstClr val="black"/>
                </a:solidFill>
              </a:rPr>
              <a:pPr/>
              <a:t>6</a:t>
            </a:fld>
            <a:endParaRPr lang="en-US" altLang="en-US" sz="1300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8184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41490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24796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8102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529D927-7847-41A8-89A1-E09D0D4AA376}" type="slidenum">
              <a:rPr lang="en-US" sz="1300">
                <a:solidFill>
                  <a:prstClr val="black"/>
                </a:solidFill>
                <a:latin typeface="Times" pitchFamily="-128" charset="0"/>
              </a:rPr>
              <a:pPr/>
              <a:t>17</a:t>
            </a:fld>
            <a:endParaRPr lang="en-US" sz="1300">
              <a:solidFill>
                <a:prstClr val="black"/>
              </a:solidFill>
              <a:latin typeface="Times" pitchFamily="-12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Times" pitchFamily="-128" charset="0"/>
              </a:rPr>
              <a:t>http://www.cs.duke.edu/csed/jflap/new/DOCS/gui.regular.EditorPane.html</a:t>
            </a:r>
          </a:p>
          <a:p>
            <a:pPr eaLnBrk="1" hangingPunct="1"/>
            <a:endParaRPr lang="en-US" smtClean="0">
              <a:latin typeface="Times" pitchFamily="-128" charset="0"/>
            </a:endParaRPr>
          </a:p>
          <a:p>
            <a:pPr eaLnBrk="1" hangingPunct="1"/>
            <a:r>
              <a:rPr lang="en-US" b="1" smtClean="0">
                <a:latin typeface="Arial" pitchFamily="34" charset="0"/>
              </a:rPr>
              <a:t>The Regular Expression Editor</a:t>
            </a:r>
            <a:r>
              <a:rPr lang="en-US" smtClean="0">
                <a:latin typeface="Arial" pitchFamily="34" charset="0"/>
              </a:rPr>
              <a:t>The editor for a regular expression is essentially just a single text field. Operators in a regular expression are the Kleene star (*), the ``or'' operator (+), parentheses are also usable, and concatenation is accomplished by making symbols adjacent.</a:t>
            </a:r>
            <a:r>
              <a:rPr lang="en-US" b="1" smtClean="0">
                <a:latin typeface="Arial" pitchFamily="34" charset="0"/>
              </a:rPr>
              <a:t>In Haiku</a:t>
            </a:r>
            <a:r>
              <a:rPr lang="en-US" smtClean="0">
                <a:latin typeface="Arial" pitchFamily="34" charset="0"/>
              </a:rPr>
              <a:t>To make expressions for this program to work with, type them in the field.Adjacent symbols imply concatenation. No symbol is used.Many or nothing, Asterisk (*) is the Kleine star. What precedes repeats.Additionally, if you want an "or" symbol the plus (+) should be used.Screaming nothingness, exclamations (!) are special. They act as lambda.Formatting errors will be reported to you when you choose actions. </a:t>
            </a:r>
            <a:r>
              <a:rPr lang="en-US" b="1" smtClean="0">
                <a:latin typeface="Arial" pitchFamily="34" charset="0"/>
              </a:rPr>
              <a:t>The Regular Expression Editor</a:t>
            </a:r>
            <a:r>
              <a:rPr lang="en-US" smtClean="0">
                <a:latin typeface="Arial" pitchFamily="34" charset="0"/>
              </a:rPr>
              <a:t>The editor for a regular expression is essentially just a single text field. Operators in a regular expression are the Kleene star (*), the ``or'' operator (+), parentheses are also usable, and concatenation is accomplished by making symbols adjacent.</a:t>
            </a:r>
            <a:r>
              <a:rPr lang="en-US" b="1" smtClean="0">
                <a:latin typeface="Arial" pitchFamily="34" charset="0"/>
              </a:rPr>
              <a:t>In Haiku</a:t>
            </a:r>
            <a:r>
              <a:rPr lang="en-US" smtClean="0">
                <a:latin typeface="Arial" pitchFamily="34" charset="0"/>
              </a:rPr>
              <a:t>To make expressions for this program to work with, type them in the field.Adjacent symbols imply concatenation. No symbol is used.Many or nothing, Asterisk (*) is the Kleine star. What precedes repeats.Additionally, if you want an "or" symbol the plus (+) should be used.Screaming nothingness, exclamations (!) are special. They act as lambda.Formatting errors will be reported to you when you choose actions.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8184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41490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24796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8102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76ECF47-962A-4052-BF82-9127E26B956A}" type="slidenum">
              <a:rPr lang="en-US" sz="1300">
                <a:solidFill>
                  <a:prstClr val="black"/>
                </a:solidFill>
                <a:latin typeface="Times" pitchFamily="-128" charset="0"/>
              </a:rPr>
              <a:pPr/>
              <a:t>18</a:t>
            </a:fld>
            <a:endParaRPr lang="en-US" sz="1300">
              <a:solidFill>
                <a:prstClr val="black"/>
              </a:solidFill>
              <a:latin typeface="Times" pitchFamily="-12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Times" pitchFamily="-128" charset="0"/>
              </a:rPr>
              <a:t>http://www.cs.duke.edu/csed/jflap/new/DOCS/gui.regular.EditorPane.html</a:t>
            </a:r>
          </a:p>
          <a:p>
            <a:pPr eaLnBrk="1" hangingPunct="1"/>
            <a:endParaRPr lang="en-US" smtClean="0">
              <a:latin typeface="Times" pitchFamily="-128" charset="0"/>
            </a:endParaRPr>
          </a:p>
          <a:p>
            <a:pPr eaLnBrk="1" hangingPunct="1"/>
            <a:r>
              <a:rPr lang="en-US" b="1" smtClean="0">
                <a:latin typeface="Arial" pitchFamily="34" charset="0"/>
              </a:rPr>
              <a:t>The Regular Expression Editor</a:t>
            </a:r>
            <a:r>
              <a:rPr lang="en-US" smtClean="0">
                <a:latin typeface="Arial" pitchFamily="34" charset="0"/>
              </a:rPr>
              <a:t>The editor for a regular expression is essentially just a single text field. Operators in a regular expression are the Kleene star (*), the ``or'' operator (+), parentheses are also usable, and concatenation is accomplished by making symbols adjacent.</a:t>
            </a:r>
            <a:r>
              <a:rPr lang="en-US" b="1" smtClean="0">
                <a:latin typeface="Arial" pitchFamily="34" charset="0"/>
              </a:rPr>
              <a:t>In Haiku</a:t>
            </a:r>
            <a:r>
              <a:rPr lang="en-US" smtClean="0">
                <a:latin typeface="Arial" pitchFamily="34" charset="0"/>
              </a:rPr>
              <a:t>To make expressions for this program to work with, type them in the field.Adjacent symbols imply concatenation. No symbol is used.Many or nothing, Asterisk (*) is the Kleine star. What precedes repeats.Additionally, if you want an "or" symbol the plus (+) should be used.Screaming nothingness, exclamations (!) are special. They act as lambda.Formatting errors will be reported to you when you choose actions. </a:t>
            </a:r>
            <a:r>
              <a:rPr lang="en-US" b="1" smtClean="0">
                <a:latin typeface="Arial" pitchFamily="34" charset="0"/>
              </a:rPr>
              <a:t>The Regular Expression Editor</a:t>
            </a:r>
            <a:r>
              <a:rPr lang="en-US" smtClean="0">
                <a:latin typeface="Arial" pitchFamily="34" charset="0"/>
              </a:rPr>
              <a:t>The editor for a regular expression is essentially just a single text field. Operators in a regular expression are the Kleene star (*), the ``or'' operator (+), parentheses are also usable, and concatenation is accomplished by making symbols adjacent.</a:t>
            </a:r>
            <a:r>
              <a:rPr lang="en-US" b="1" smtClean="0">
                <a:latin typeface="Arial" pitchFamily="34" charset="0"/>
              </a:rPr>
              <a:t>In Haiku</a:t>
            </a:r>
            <a:r>
              <a:rPr lang="en-US" smtClean="0">
                <a:latin typeface="Arial" pitchFamily="34" charset="0"/>
              </a:rPr>
              <a:t>To make expressions for this program to work with, type them in the field.Adjacent symbols imply concatenation. No symbol is used.Many or nothing, Asterisk (*) is the Kleine star. What precedes repeats.Additionally, if you want an "or" symbol the plus (+) should be used.Screaming nothingness, exclamations (!) are special. They act as lambda.Formatting errors will be reported to you when you choose actions.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8184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41490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24796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8102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5734FB-F9DD-468D-A723-4486E0E1C36A}" type="slidenum">
              <a:rPr lang="en-US" sz="1300">
                <a:solidFill>
                  <a:prstClr val="black"/>
                </a:solidFill>
                <a:latin typeface="Times" pitchFamily="-128" charset="0"/>
              </a:rPr>
              <a:pPr/>
              <a:t>19</a:t>
            </a:fld>
            <a:endParaRPr lang="en-US" sz="1300">
              <a:solidFill>
                <a:prstClr val="black"/>
              </a:solidFill>
              <a:latin typeface="Times" pitchFamily="-12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Times" pitchFamily="-128" charset="0"/>
              </a:rPr>
              <a:t>http://www.cs.duke.edu/csed/jflap/new/DOCS/gui.regular.EditorPane.html</a:t>
            </a:r>
          </a:p>
          <a:p>
            <a:pPr eaLnBrk="1" hangingPunct="1"/>
            <a:endParaRPr lang="en-US" smtClean="0">
              <a:latin typeface="Times" pitchFamily="-128" charset="0"/>
            </a:endParaRPr>
          </a:p>
          <a:p>
            <a:pPr eaLnBrk="1" hangingPunct="1"/>
            <a:r>
              <a:rPr lang="en-US" b="1" smtClean="0">
                <a:latin typeface="Arial" pitchFamily="34" charset="0"/>
              </a:rPr>
              <a:t>The Regular Expression Editor</a:t>
            </a:r>
            <a:r>
              <a:rPr lang="en-US" smtClean="0">
                <a:latin typeface="Arial" pitchFamily="34" charset="0"/>
              </a:rPr>
              <a:t>The editor for a regular expression is essentially just a single text field. Operators in a regular expression are the Kleene star (*), the ``or'' operator (+), parentheses are also usable, and concatenation is accomplished by making symbols adjacent.</a:t>
            </a:r>
            <a:r>
              <a:rPr lang="en-US" b="1" smtClean="0">
                <a:latin typeface="Arial" pitchFamily="34" charset="0"/>
              </a:rPr>
              <a:t>In Haiku</a:t>
            </a:r>
            <a:r>
              <a:rPr lang="en-US" smtClean="0">
                <a:latin typeface="Arial" pitchFamily="34" charset="0"/>
              </a:rPr>
              <a:t>To make expressions for this program to work with, type them in the field.Adjacent symbols imply concatenation. No symbol is used.Many or nothing, Asterisk (*) is the Kleine star. What precedes repeats.Additionally, if you want an "or" symbol the plus (+) should be used.Screaming nothingness, exclamations (!) are special. They act as lambda.Formatting errors will be reported to you when you choose actions. </a:t>
            </a:r>
            <a:r>
              <a:rPr lang="en-US" b="1" smtClean="0">
                <a:latin typeface="Arial" pitchFamily="34" charset="0"/>
              </a:rPr>
              <a:t>The Regular Expression Editor</a:t>
            </a:r>
            <a:r>
              <a:rPr lang="en-US" smtClean="0">
                <a:latin typeface="Arial" pitchFamily="34" charset="0"/>
              </a:rPr>
              <a:t>The editor for a regular expression is essentially just a single text field. Operators in a regular expression are the Kleene star (*), the ``or'' operator (+), parentheses are also usable, and concatenation is accomplished by making symbols adjacent.</a:t>
            </a:r>
            <a:r>
              <a:rPr lang="en-US" b="1" smtClean="0">
                <a:latin typeface="Arial" pitchFamily="34" charset="0"/>
              </a:rPr>
              <a:t>In Haiku</a:t>
            </a:r>
            <a:r>
              <a:rPr lang="en-US" smtClean="0">
                <a:latin typeface="Arial" pitchFamily="34" charset="0"/>
              </a:rPr>
              <a:t>To make expressions for this program to work with, type them in the field.Adjacent symbols imply concatenation. No symbol is used.Many or nothing, Asterisk (*) is the Kleine star. What precedes repeats.Additionally, if you want an "or" symbol the plus (+) should be used.Screaming nothingness, exclamations (!) are special. They act as lambda.Formatting errors will be reported to you when you choose actions.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8184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41490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24796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8102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69FB725-D80D-43BC-B4F5-07AA0A107E74}" type="slidenum">
              <a:rPr lang="en-US" sz="1300">
                <a:solidFill>
                  <a:prstClr val="black"/>
                </a:solidFill>
                <a:latin typeface="Times" pitchFamily="-128" charset="0"/>
              </a:rPr>
              <a:pPr/>
              <a:t>20</a:t>
            </a:fld>
            <a:endParaRPr lang="en-US" sz="1300">
              <a:solidFill>
                <a:prstClr val="black"/>
              </a:solidFill>
              <a:latin typeface="Times" pitchFamily="-12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Times" pitchFamily="-128" charset="0"/>
              </a:rPr>
              <a:t>http://www.cs.duke.edu/csed/jflap/new/DOCS/gui.regular.EditorPane.html</a:t>
            </a:r>
          </a:p>
          <a:p>
            <a:pPr eaLnBrk="1" hangingPunct="1"/>
            <a:endParaRPr lang="en-US" smtClean="0">
              <a:latin typeface="Times" pitchFamily="-128" charset="0"/>
            </a:endParaRPr>
          </a:p>
          <a:p>
            <a:pPr eaLnBrk="1" hangingPunct="1"/>
            <a:r>
              <a:rPr lang="en-US" b="1" smtClean="0">
                <a:latin typeface="Arial" pitchFamily="34" charset="0"/>
              </a:rPr>
              <a:t>The Regular Expression Editor</a:t>
            </a:r>
            <a:r>
              <a:rPr lang="en-US" smtClean="0">
                <a:latin typeface="Arial" pitchFamily="34" charset="0"/>
              </a:rPr>
              <a:t>The editor for a regular expression is essentially just a single text field. Operators in a regular expression are the Kleene star (*), the ``or'' operator (+), parentheses are also usable, and concatenation is accomplished by making symbols adjacent.</a:t>
            </a:r>
            <a:r>
              <a:rPr lang="en-US" b="1" smtClean="0">
                <a:latin typeface="Arial" pitchFamily="34" charset="0"/>
              </a:rPr>
              <a:t>In Haiku</a:t>
            </a:r>
            <a:r>
              <a:rPr lang="en-US" smtClean="0">
                <a:latin typeface="Arial" pitchFamily="34" charset="0"/>
              </a:rPr>
              <a:t>To make expressions for this program to work with, type them in the field.Adjacent symbols imply concatenation. No symbol is used.Many or nothing, Asterisk (*) is the Kleine star. What precedes repeats.Additionally, if you want an "or" symbol the plus (+) should be used.Screaming nothingness, exclamations (!) are special. They act as lambda.Formatting errors will be reported to you when you choose actions. </a:t>
            </a:r>
            <a:r>
              <a:rPr lang="en-US" b="1" smtClean="0">
                <a:latin typeface="Arial" pitchFamily="34" charset="0"/>
              </a:rPr>
              <a:t>The Regular Expression Editor</a:t>
            </a:r>
            <a:r>
              <a:rPr lang="en-US" smtClean="0">
                <a:latin typeface="Arial" pitchFamily="34" charset="0"/>
              </a:rPr>
              <a:t>The editor for a regular expression is essentially just a single text field. Operators in a regular expression are the Kleene star (*), the ``or'' operator (+), parentheses are also usable, and concatenation is accomplished by making symbols adjacent.</a:t>
            </a:r>
            <a:r>
              <a:rPr lang="en-US" b="1" smtClean="0">
                <a:latin typeface="Arial" pitchFamily="34" charset="0"/>
              </a:rPr>
              <a:t>In Haiku</a:t>
            </a:r>
            <a:r>
              <a:rPr lang="en-US" smtClean="0">
                <a:latin typeface="Arial" pitchFamily="34" charset="0"/>
              </a:rPr>
              <a:t>To make expressions for this program to work with, type them in the field.Adjacent symbols imply concatenation. No symbol is used.Many or nothing, Asterisk (*) is the Kleine star. What precedes repeats.Additionally, if you want an "or" symbol the plus (+) should be used.Screaming nothingness, exclamations (!) are special. They act as lambda.Formatting errors will be reported to you when you choose actions.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17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85372" indent="-302066">
              <a:defRPr sz="17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208265" indent="-241653">
              <a:defRPr sz="17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91571" indent="-241653">
              <a:defRPr sz="17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174878" indent="-241653">
              <a:defRPr sz="17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FBC5137C-B610-439A-ABF8-51A3F1698860}" type="slidenum">
              <a:rPr lang="en-US" altLang="en-US">
                <a:solidFill>
                  <a:prstClr val="black"/>
                </a:solidFill>
              </a:rPr>
              <a:pPr/>
              <a:t>21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909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8909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 txBox="1">
            <a:spLocks noGrp="1" noChangeArrowheads="1"/>
          </p:cNvSpPr>
          <p:nvPr/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1C4A6238-41C4-4F80-AFC6-F2857348A539}" type="slidenum">
              <a:rPr lang="en-US" altLang="en-US" sz="1300">
                <a:solidFill>
                  <a:prstClr val="black"/>
                </a:solidFill>
                <a:latin typeface="Times" charset="0"/>
              </a:rPr>
              <a:pPr algn="r">
                <a:spcBef>
                  <a:spcPct val="0"/>
                </a:spcBef>
              </a:pPr>
              <a:t>22</a:t>
            </a:fld>
            <a:endParaRPr lang="en-US" altLang="en-US" sz="13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9523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9523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Helvetica" charset="0"/>
              </a:rPr>
              <a:t>Pimp my Ride from MTV - Corona is where the garage is…</a:t>
            </a:r>
          </a:p>
          <a:p>
            <a:pPr eaLnBrk="1" hangingPunct="1"/>
            <a:r>
              <a:rPr lang="en-US" altLang="en-US" smtClean="0">
                <a:latin typeface="Helvetica" charset="0"/>
              </a:rPr>
              <a:t>MTV + SciFi -- twilight zone…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 txBox="1">
            <a:spLocks noGrp="1" noChangeArrowheads="1"/>
          </p:cNvSpPr>
          <p:nvPr/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E6BBA328-4F78-4F1D-A0D9-9E9F05AECB45}" type="slidenum">
              <a:rPr lang="en-US" altLang="en-US" sz="1300">
                <a:solidFill>
                  <a:prstClr val="black"/>
                </a:solidFill>
                <a:latin typeface="Times" charset="0"/>
              </a:rPr>
              <a:pPr algn="r">
                <a:spcBef>
                  <a:spcPct val="0"/>
                </a:spcBef>
              </a:pPr>
              <a:t>23</a:t>
            </a:fld>
            <a:endParaRPr lang="en-US" altLang="en-US" sz="13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9113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9113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0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573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71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671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277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3642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33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90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65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01953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35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02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2274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005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57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i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00E39AD-3935-46A5-AFBE-CFD26BB55CE3}" type="datetimeFigureOut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spcBef>
                <a:spcPct val="50000"/>
              </a:spcBef>
              <a:defRPr i="1">
                <a:solidFill>
                  <a:prstClr val="black">
                    <a:tint val="75000"/>
                  </a:prstClr>
                </a:solidFill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i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CD8C8E7-FECA-4D8E-965B-9767FEF44B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13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i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7EB34F3-01ED-44C6-91B6-779F23D208E2}" type="datetimeFigureOut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spcBef>
                <a:spcPct val="50000"/>
              </a:spcBef>
              <a:defRPr i="1">
                <a:solidFill>
                  <a:prstClr val="black">
                    <a:tint val="75000"/>
                  </a:prstClr>
                </a:solidFill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i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BACEEA59-07FA-4580-8013-C42C1CCFD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773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i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1A5D9B19-19FF-4B12-A5ED-D725A1C13C65}" type="datetimeFigureOut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spcBef>
                <a:spcPct val="50000"/>
              </a:spcBef>
              <a:defRPr i="1">
                <a:solidFill>
                  <a:prstClr val="black">
                    <a:tint val="75000"/>
                  </a:prstClr>
                </a:solidFill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i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A4DC6FAA-DB36-473D-A42F-DE729865D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9064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i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3C7735BE-445F-47CF-9ED8-D60AE36D63D0}" type="datetimeFigureOut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spcBef>
                <a:spcPct val="50000"/>
              </a:spcBef>
              <a:defRPr i="1">
                <a:solidFill>
                  <a:prstClr val="black">
                    <a:tint val="75000"/>
                  </a:prstClr>
                </a:solidFill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i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CC612283-0297-4320-BF55-97DB76A76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506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i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F37DA4C-C7AA-4989-BA45-469CDFF43891}" type="datetimeFigureOut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spcBef>
                <a:spcPct val="50000"/>
              </a:spcBef>
              <a:defRPr i="1">
                <a:solidFill>
                  <a:prstClr val="black">
                    <a:tint val="75000"/>
                  </a:prstClr>
                </a:solidFill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i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225ACFA-7933-447D-8358-203C8CA60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791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i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CDB3DD7-17EC-494D-9D67-48F1F87AE46B}" type="datetimeFigureOut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spcBef>
                <a:spcPct val="50000"/>
              </a:spcBef>
              <a:defRPr i="1">
                <a:solidFill>
                  <a:prstClr val="black">
                    <a:tint val="75000"/>
                  </a:prstClr>
                </a:solidFill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i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D948197-2ED9-47A6-8A40-109E280699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658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i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EB8F15C-B551-4B0F-A1B0-184BFC1B5795}" type="datetimeFigureOut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spcBef>
                <a:spcPct val="50000"/>
              </a:spcBef>
              <a:defRPr i="1">
                <a:solidFill>
                  <a:prstClr val="black">
                    <a:tint val="75000"/>
                  </a:prstClr>
                </a:solidFill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i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0EA49E4D-4BAA-4897-ACB6-EA42337AF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42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3103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i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1E6A2EA7-85B8-49F4-9A64-474B01DB56E9}" type="datetimeFigureOut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spcBef>
                <a:spcPct val="50000"/>
              </a:spcBef>
              <a:defRPr i="1">
                <a:solidFill>
                  <a:prstClr val="black">
                    <a:tint val="75000"/>
                  </a:prstClr>
                </a:solidFill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i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49B5BF6-90B5-4825-9C6F-52D212D8F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371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i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064A7923-5D62-4293-B598-D32A8B384D6B}" type="datetimeFigureOut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spcBef>
                <a:spcPct val="50000"/>
              </a:spcBef>
              <a:defRPr i="1">
                <a:solidFill>
                  <a:prstClr val="black">
                    <a:tint val="75000"/>
                  </a:prstClr>
                </a:solidFill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i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A49645C-C548-4FA1-A7FA-3B22D1C86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038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i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AF69840D-E131-4487-9D61-2966331B34B6}" type="datetimeFigureOut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spcBef>
                <a:spcPct val="50000"/>
              </a:spcBef>
              <a:defRPr i="1">
                <a:solidFill>
                  <a:prstClr val="black">
                    <a:tint val="75000"/>
                  </a:prstClr>
                </a:solidFill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i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AD76661-0C1E-409F-A004-1070CBD1DD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3883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i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30AA30D-9F60-4682-8EE9-2481687CF54A}" type="datetimeFigureOut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spcBef>
                <a:spcPct val="50000"/>
              </a:spcBef>
              <a:defRPr i="1">
                <a:solidFill>
                  <a:prstClr val="black">
                    <a:tint val="75000"/>
                  </a:prstClr>
                </a:solidFill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i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2FE376C1-4739-4648-A0FA-42B3357927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852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896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458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69127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166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0756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27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061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9740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54887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7488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315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40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891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0407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32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58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772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445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2446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89776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51889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6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404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32BF8-4667-4C48-A534-119675FA6C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1999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536CA-4DEA-4003-A27C-5588906029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8047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7A0D1-684D-4FBE-B6ED-425B9FCF5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8438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AA62C-E412-4ADA-A391-D9A06A84B2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238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089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A263F-BFA7-4AD6-9E6A-6E991A729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4168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16A4A-C5DA-4CFE-BE1E-587B2B62E5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7663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C2967-0220-4FE5-83B9-0EA1717827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356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22DFD-7FA2-4787-8A4A-260511A748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8923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7BF27-EB56-4046-A36A-5DADCFB1FB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417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3AF6C-CDEC-4371-878A-234B601887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6563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4556F-E8E1-49BE-BD6F-BDE41BEFA6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7260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AE915-4E28-49B4-BC5E-9EF3154973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0955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6E1CF-08E2-445F-995C-1DEC61C9BB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0374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8D015-705C-4515-A626-C633C64684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041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67404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5E72D-7179-48E8-9B78-E8E4429559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22160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CCD64-A078-4FD4-8EF1-CD23112490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1402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1A80C-A555-43F9-9078-8388761BF7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9001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F614E-05DB-405D-AC09-247064961C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2350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EE017-318D-49B3-9C24-B9FC8C8A1C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0474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6940C-20A1-4A34-B29D-4B792DD91F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9762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B380C-0604-4EA9-AB11-D298D3B308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587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D62B4-9FD9-4798-8E4A-91A47CB916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04859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AE915-4E28-49B4-BC5E-9EF3154973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15116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6E1CF-08E2-445F-995C-1DEC61C9BB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562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64886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8D015-705C-4515-A626-C633C64684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3956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5E72D-7179-48E8-9B78-E8E4429559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10192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CCD64-A078-4FD4-8EF1-CD23112490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84063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1A80C-A555-43F9-9078-8388761BF7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7516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F614E-05DB-405D-AC09-247064961C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65667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EE017-318D-49B3-9C24-B9FC8C8A1C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05897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6940C-20A1-4A34-B29D-4B792DD91F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7806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B380C-0604-4EA9-AB11-D298D3B308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467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D62B4-9FD9-4798-8E4A-91A47CB916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22333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E9B19-BF8A-47C2-9A5D-0C804C689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92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981883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FD402-A9CF-4CB4-B91F-3F7E7EBE1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9140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0298B-3015-4330-B5F8-FF4A6B360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5120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587E5-C86A-4A86-83FD-0D5447E96D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97979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9E9F4-BC8B-40C8-82F4-2234A982CB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5268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41654-EF3C-4770-906F-68A8AF4E5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2649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9BB4C-AE10-4141-B2A0-9B7FD191A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4659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C7262-6BA1-46AF-AB24-C51714D7B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3687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0A7E6-CCCB-491E-AAF7-0C2A1C69D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5423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B59DE-2EBD-4F1F-B45F-28F131ECE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5123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EDC39-6693-4268-B259-B97DC8540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776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28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pitchFamily="1" charset="2"/>
        <a:buChar char="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Monotype Sorts" pitchFamily="1" charset="2"/>
        <a:buChar char="l"/>
        <a:defRPr sz="2800">
          <a:solidFill>
            <a:schemeClr val="tx1"/>
          </a:solidFill>
          <a:latin typeface="Helvetica" pitchFamily="1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Monotype Sorts" pitchFamily="1" charset="2"/>
        <a:buChar char="l"/>
        <a:defRPr sz="2400">
          <a:solidFill>
            <a:schemeClr val="tx1"/>
          </a:solidFill>
          <a:latin typeface="Helvetica" pitchFamily="1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3186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MS PGothic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charset="2"/>
        <a:buChar char="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Monotype Sorts" charset="2"/>
        <a:buChar char="l"/>
        <a:defRPr sz="2800">
          <a:solidFill>
            <a:schemeClr val="tx1"/>
          </a:solidFill>
          <a:latin typeface="Helvetica" pitchFamily="1" charset="0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Monotype Sorts" charset="2"/>
        <a:buChar char="l"/>
        <a:defRPr sz="2400">
          <a:solidFill>
            <a:schemeClr val="tx1"/>
          </a:solidFill>
          <a:latin typeface="Helvetica" pitchFamily="1" charset="0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charset="2"/>
        <a:buChar char="l"/>
        <a:defRPr sz="2000">
          <a:solidFill>
            <a:schemeClr val="tx1"/>
          </a:solidFill>
          <a:latin typeface="Helvetica" pitchFamily="1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charset="2"/>
        <a:buChar char="l"/>
        <a:defRPr sz="2000">
          <a:solidFill>
            <a:schemeClr val="tx1"/>
          </a:solidFill>
          <a:latin typeface="Helvetica" pitchFamily="1" charset="0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i="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25D59BE-FC3B-4A0B-97F0-780AAAEA9824}" type="datetimeFigureOut">
              <a:rPr lang="en-US">
                <a:ea typeface="MS PGothic" pitchFamily="34" charset="-128"/>
              </a:rPr>
              <a:pPr>
                <a:defRPr/>
              </a:pPr>
              <a:t>5/1/2014</a:t>
            </a:fld>
            <a:endParaRPr lang="en-US"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i="0">
                <a:solidFill>
                  <a:srgbClr val="898989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i="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2097376-9072-47C6-8C17-2A1A895ED520}" type="slidenum">
              <a:rPr lang="en-US">
                <a:ea typeface="MS PGothic" pitchFamily="34" charset="-128"/>
              </a:rPr>
              <a:pPr>
                <a:defRPr/>
              </a:pPr>
              <a:t>‹#›</a:t>
            </a:fld>
            <a:endParaRPr 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772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0851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MS PGothic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charset="2"/>
        <a:buChar char="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Monotype Sorts" charset="2"/>
        <a:buChar char="l"/>
        <a:defRPr sz="2800">
          <a:solidFill>
            <a:schemeClr val="tx1"/>
          </a:solidFill>
          <a:latin typeface="Helvetica" pitchFamily="1" charset="0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Monotype Sorts" charset="2"/>
        <a:buChar char="l"/>
        <a:defRPr sz="2400">
          <a:solidFill>
            <a:schemeClr val="tx1"/>
          </a:solidFill>
          <a:latin typeface="Helvetica" pitchFamily="1" charset="0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charset="2"/>
        <a:buChar char="l"/>
        <a:defRPr sz="2000">
          <a:solidFill>
            <a:schemeClr val="tx1"/>
          </a:solidFill>
          <a:latin typeface="Helvetica" pitchFamily="1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charset="2"/>
        <a:buChar char="l"/>
        <a:defRPr sz="2000">
          <a:solidFill>
            <a:schemeClr val="tx1"/>
          </a:solidFill>
          <a:latin typeface="Helvetica" pitchFamily="1" charset="0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758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MS PGothic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charset="2"/>
        <a:buChar char="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Monotype Sorts" charset="2"/>
        <a:buChar char="l"/>
        <a:defRPr sz="2800">
          <a:solidFill>
            <a:schemeClr val="tx1"/>
          </a:solidFill>
          <a:latin typeface="Helvetica" pitchFamily="1" charset="0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Monotype Sorts" charset="2"/>
        <a:buChar char="l"/>
        <a:defRPr sz="2400">
          <a:solidFill>
            <a:schemeClr val="tx1"/>
          </a:solidFill>
          <a:latin typeface="Helvetica" pitchFamily="1" charset="0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charset="2"/>
        <a:buChar char="l"/>
        <a:defRPr sz="2000">
          <a:solidFill>
            <a:schemeClr val="tx1"/>
          </a:solidFill>
          <a:latin typeface="Helvetica" pitchFamily="1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charset="2"/>
        <a:buChar char="l"/>
        <a:defRPr sz="2000">
          <a:solidFill>
            <a:schemeClr val="tx1"/>
          </a:solidFill>
          <a:latin typeface="Helvetica" pitchFamily="1" charset="0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 algn="l">
              <a:spcBef>
                <a:spcPct val="0"/>
              </a:spcBef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>
              <a:spcBef>
                <a:spcPct val="0"/>
              </a:spcBef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>
              <a:spcBef>
                <a:spcPct val="0"/>
              </a:spcBef>
              <a:defRPr/>
            </a:pPr>
            <a:fld id="{EBE1EC1D-FD12-47B2-9867-5B734FCD880E}" type="slidenum">
              <a:rPr lang="en-US">
                <a:solidFill>
                  <a:srgbClr val="000000"/>
                </a:solidFill>
              </a:rPr>
              <a:pPr>
                <a:spcBef>
                  <a:spcPct val="0"/>
                </a:spcBef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55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 algn="l">
              <a:spcBef>
                <a:spcPct val="0"/>
              </a:spcBef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34" charset="-128"/>
              </a:defRPr>
            </a:lvl1pPr>
          </a:lstStyle>
          <a:p>
            <a:pPr>
              <a:spcBef>
                <a:spcPct val="0"/>
              </a:spcBef>
              <a:defRPr/>
            </a:pPr>
            <a:fld id="{F0760CBE-39BD-4441-9EF9-CD27D01214C7}" type="slidenum">
              <a:rPr lang="en-US">
                <a:solidFill>
                  <a:srgbClr val="000000"/>
                </a:solidFill>
                <a:latin typeface="Arial" pitchFamily="34" charset="0"/>
              </a:rPr>
              <a:pPr>
                <a:spcBef>
                  <a:spcPct val="0"/>
                </a:spcBef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053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 algn="l">
              <a:spcBef>
                <a:spcPct val="0"/>
              </a:spcBef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34" charset="-128"/>
              </a:defRPr>
            </a:lvl1pPr>
          </a:lstStyle>
          <a:p>
            <a:pPr>
              <a:spcBef>
                <a:spcPct val="0"/>
              </a:spcBef>
              <a:defRPr/>
            </a:pPr>
            <a:fld id="{F0760CBE-39BD-4441-9EF9-CD27D01214C7}" type="slidenum">
              <a:rPr lang="en-US">
                <a:solidFill>
                  <a:srgbClr val="000000"/>
                </a:solidFill>
                <a:latin typeface="Arial" pitchFamily="34" charset="0"/>
              </a:rPr>
              <a:pPr>
                <a:spcBef>
                  <a:spcPct val="0"/>
                </a:spcBef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24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ＭＳ Ｐゴシック" pitchFamily="-106" charset="-128"/>
                <a:cs typeface="+mn-cs"/>
              </a:defRPr>
            </a:lvl1pPr>
          </a:lstStyle>
          <a:p>
            <a:pPr algn="l">
              <a:spcBef>
                <a:spcPct val="0"/>
              </a:spcBef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ＭＳ Ｐゴシック" pitchFamily="-106" charset="-128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a typeface="ＭＳ Ｐゴシック" pitchFamily="34" charset="-128"/>
              </a:defRPr>
            </a:lvl1pPr>
          </a:lstStyle>
          <a:p>
            <a:pPr>
              <a:spcBef>
                <a:spcPct val="0"/>
              </a:spcBef>
              <a:defRPr/>
            </a:pPr>
            <a:fld id="{A5097D08-8B63-4409-8137-3FB8F679AD3F}" type="slidenum">
              <a:rPr lang="en-US">
                <a:latin typeface="Arial" pitchFamily="34" charset="0"/>
              </a:rPr>
              <a:pPr>
                <a:spcBef>
                  <a:spcPct val="0"/>
                </a:spcBef>
                <a:defRPr/>
              </a:pPr>
              <a:t>‹#›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166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tags" Target="../tags/tag74.xml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12" Type="http://schemas.openxmlformats.org/officeDocument/2006/relationships/tags" Target="../tags/tag73.xml"/><Relationship Id="rId17" Type="http://schemas.openxmlformats.org/officeDocument/2006/relationships/slideLayout" Target="../slideLayouts/slideLayout68.xml"/><Relationship Id="rId2" Type="http://schemas.openxmlformats.org/officeDocument/2006/relationships/tags" Target="../tags/tag63.xml"/><Relationship Id="rId16" Type="http://schemas.openxmlformats.org/officeDocument/2006/relationships/tags" Target="../tags/tag77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5" Type="http://schemas.openxmlformats.org/officeDocument/2006/relationships/tags" Target="../tags/tag66.xml"/><Relationship Id="rId15" Type="http://schemas.openxmlformats.org/officeDocument/2006/relationships/tags" Target="../tags/tag76.xml"/><Relationship Id="rId10" Type="http://schemas.openxmlformats.org/officeDocument/2006/relationships/tags" Target="../tags/tag71.xml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tags" Target="../tags/tag7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10" Type="http://schemas.openxmlformats.org/officeDocument/2006/relationships/image" Target="../media/image49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tags" Target="../tags/tag90.xml"/><Relationship Id="rId18" Type="http://schemas.openxmlformats.org/officeDocument/2006/relationships/slideLayout" Target="../slideLayouts/slideLayout68.xml"/><Relationship Id="rId3" Type="http://schemas.openxmlformats.org/officeDocument/2006/relationships/tags" Target="../tags/tag80.xml"/><Relationship Id="rId7" Type="http://schemas.openxmlformats.org/officeDocument/2006/relationships/tags" Target="../tags/tag84.xml"/><Relationship Id="rId12" Type="http://schemas.openxmlformats.org/officeDocument/2006/relationships/tags" Target="../tags/tag89.xml"/><Relationship Id="rId17" Type="http://schemas.openxmlformats.org/officeDocument/2006/relationships/tags" Target="../tags/tag94.xml"/><Relationship Id="rId2" Type="http://schemas.openxmlformats.org/officeDocument/2006/relationships/tags" Target="../tags/tag79.xml"/><Relationship Id="rId16" Type="http://schemas.openxmlformats.org/officeDocument/2006/relationships/tags" Target="../tags/tag93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tags" Target="../tags/tag88.xml"/><Relationship Id="rId5" Type="http://schemas.openxmlformats.org/officeDocument/2006/relationships/tags" Target="../tags/tag82.xml"/><Relationship Id="rId15" Type="http://schemas.openxmlformats.org/officeDocument/2006/relationships/tags" Target="../tags/tag92.xml"/><Relationship Id="rId10" Type="http://schemas.openxmlformats.org/officeDocument/2006/relationships/tags" Target="../tags/tag87.xml"/><Relationship Id="rId4" Type="http://schemas.openxmlformats.org/officeDocument/2006/relationships/tags" Target="../tags/tag81.xml"/><Relationship Id="rId9" Type="http://schemas.openxmlformats.org/officeDocument/2006/relationships/tags" Target="../tags/tag86.xml"/><Relationship Id="rId14" Type="http://schemas.openxmlformats.org/officeDocument/2006/relationships/tags" Target="../tags/tag9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3" Type="http://schemas.openxmlformats.org/officeDocument/2006/relationships/tags" Target="../tags/tag97.xml"/><Relationship Id="rId7" Type="http://schemas.openxmlformats.org/officeDocument/2006/relationships/tags" Target="../tags/tag101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11" Type="http://schemas.openxmlformats.org/officeDocument/2006/relationships/image" Target="../media/image8.png"/><Relationship Id="rId5" Type="http://schemas.openxmlformats.org/officeDocument/2006/relationships/tags" Target="../tags/tag99.xml"/><Relationship Id="rId10" Type="http://schemas.openxmlformats.org/officeDocument/2006/relationships/slideLayout" Target="../slideLayouts/slideLayout78.xml"/><Relationship Id="rId4" Type="http://schemas.openxmlformats.org/officeDocument/2006/relationships/tags" Target="../tags/tag98.xml"/><Relationship Id="rId9" Type="http://schemas.openxmlformats.org/officeDocument/2006/relationships/tags" Target="../tags/tag10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9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4" Type="http://schemas.openxmlformats.org/officeDocument/2006/relationships/notesSlide" Target="../notesSlides/notesSlide1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13.xml"/><Relationship Id="rId13" Type="http://schemas.openxmlformats.org/officeDocument/2006/relationships/tags" Target="../tags/tag118.xml"/><Relationship Id="rId18" Type="http://schemas.openxmlformats.org/officeDocument/2006/relationships/tags" Target="../tags/tag123.xml"/><Relationship Id="rId26" Type="http://schemas.openxmlformats.org/officeDocument/2006/relationships/tags" Target="../tags/tag131.xml"/><Relationship Id="rId39" Type="http://schemas.openxmlformats.org/officeDocument/2006/relationships/tags" Target="../tags/tag144.xml"/><Relationship Id="rId3" Type="http://schemas.openxmlformats.org/officeDocument/2006/relationships/tags" Target="../tags/tag108.xml"/><Relationship Id="rId21" Type="http://schemas.openxmlformats.org/officeDocument/2006/relationships/tags" Target="../tags/tag126.xml"/><Relationship Id="rId34" Type="http://schemas.openxmlformats.org/officeDocument/2006/relationships/tags" Target="../tags/tag139.xml"/><Relationship Id="rId42" Type="http://schemas.openxmlformats.org/officeDocument/2006/relationships/image" Target="../media/image9.wmf"/><Relationship Id="rId7" Type="http://schemas.openxmlformats.org/officeDocument/2006/relationships/tags" Target="../tags/tag112.xml"/><Relationship Id="rId12" Type="http://schemas.openxmlformats.org/officeDocument/2006/relationships/tags" Target="../tags/tag117.xml"/><Relationship Id="rId17" Type="http://schemas.openxmlformats.org/officeDocument/2006/relationships/tags" Target="../tags/tag122.xml"/><Relationship Id="rId25" Type="http://schemas.openxmlformats.org/officeDocument/2006/relationships/tags" Target="../tags/tag130.xml"/><Relationship Id="rId33" Type="http://schemas.openxmlformats.org/officeDocument/2006/relationships/tags" Target="../tags/tag138.xml"/><Relationship Id="rId38" Type="http://schemas.openxmlformats.org/officeDocument/2006/relationships/tags" Target="../tags/tag143.xml"/><Relationship Id="rId2" Type="http://schemas.openxmlformats.org/officeDocument/2006/relationships/tags" Target="../tags/tag107.xml"/><Relationship Id="rId16" Type="http://schemas.openxmlformats.org/officeDocument/2006/relationships/tags" Target="../tags/tag121.xml"/><Relationship Id="rId20" Type="http://schemas.openxmlformats.org/officeDocument/2006/relationships/tags" Target="../tags/tag125.xml"/><Relationship Id="rId29" Type="http://schemas.openxmlformats.org/officeDocument/2006/relationships/tags" Target="../tags/tag134.xml"/><Relationship Id="rId41" Type="http://schemas.openxmlformats.org/officeDocument/2006/relationships/notesSlide" Target="../notesSlides/notesSlide11.xml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11" Type="http://schemas.openxmlformats.org/officeDocument/2006/relationships/tags" Target="../tags/tag116.xml"/><Relationship Id="rId24" Type="http://schemas.openxmlformats.org/officeDocument/2006/relationships/tags" Target="../tags/tag129.xml"/><Relationship Id="rId32" Type="http://schemas.openxmlformats.org/officeDocument/2006/relationships/tags" Target="../tags/tag137.xml"/><Relationship Id="rId37" Type="http://schemas.openxmlformats.org/officeDocument/2006/relationships/tags" Target="../tags/tag142.xml"/><Relationship Id="rId40" Type="http://schemas.openxmlformats.org/officeDocument/2006/relationships/slideLayout" Target="../slideLayouts/slideLayout89.xml"/><Relationship Id="rId45" Type="http://schemas.openxmlformats.org/officeDocument/2006/relationships/image" Target="../media/image12.wmf"/><Relationship Id="rId5" Type="http://schemas.openxmlformats.org/officeDocument/2006/relationships/tags" Target="../tags/tag110.xml"/><Relationship Id="rId15" Type="http://schemas.openxmlformats.org/officeDocument/2006/relationships/tags" Target="../tags/tag120.xml"/><Relationship Id="rId23" Type="http://schemas.openxmlformats.org/officeDocument/2006/relationships/tags" Target="../tags/tag128.xml"/><Relationship Id="rId28" Type="http://schemas.openxmlformats.org/officeDocument/2006/relationships/tags" Target="../tags/tag133.xml"/><Relationship Id="rId36" Type="http://schemas.openxmlformats.org/officeDocument/2006/relationships/tags" Target="../tags/tag141.xml"/><Relationship Id="rId10" Type="http://schemas.openxmlformats.org/officeDocument/2006/relationships/tags" Target="../tags/tag115.xml"/><Relationship Id="rId19" Type="http://schemas.openxmlformats.org/officeDocument/2006/relationships/tags" Target="../tags/tag124.xml"/><Relationship Id="rId31" Type="http://schemas.openxmlformats.org/officeDocument/2006/relationships/tags" Target="../tags/tag136.xml"/><Relationship Id="rId44" Type="http://schemas.openxmlformats.org/officeDocument/2006/relationships/image" Target="../media/image11.wmf"/><Relationship Id="rId4" Type="http://schemas.openxmlformats.org/officeDocument/2006/relationships/tags" Target="../tags/tag109.xml"/><Relationship Id="rId9" Type="http://schemas.openxmlformats.org/officeDocument/2006/relationships/tags" Target="../tags/tag114.xml"/><Relationship Id="rId14" Type="http://schemas.openxmlformats.org/officeDocument/2006/relationships/tags" Target="../tags/tag119.xml"/><Relationship Id="rId22" Type="http://schemas.openxmlformats.org/officeDocument/2006/relationships/tags" Target="../tags/tag127.xml"/><Relationship Id="rId27" Type="http://schemas.openxmlformats.org/officeDocument/2006/relationships/tags" Target="../tags/tag132.xml"/><Relationship Id="rId30" Type="http://schemas.openxmlformats.org/officeDocument/2006/relationships/tags" Target="../tags/tag135.xml"/><Relationship Id="rId35" Type="http://schemas.openxmlformats.org/officeDocument/2006/relationships/tags" Target="../tags/tag140.xml"/><Relationship Id="rId43" Type="http://schemas.openxmlformats.org/officeDocument/2006/relationships/image" Target="../media/image10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152.xml"/><Relationship Id="rId13" Type="http://schemas.openxmlformats.org/officeDocument/2006/relationships/tags" Target="../tags/tag157.xml"/><Relationship Id="rId18" Type="http://schemas.openxmlformats.org/officeDocument/2006/relationships/tags" Target="../tags/tag162.xml"/><Relationship Id="rId3" Type="http://schemas.openxmlformats.org/officeDocument/2006/relationships/tags" Target="../tags/tag147.xml"/><Relationship Id="rId7" Type="http://schemas.openxmlformats.org/officeDocument/2006/relationships/tags" Target="../tags/tag151.xml"/><Relationship Id="rId12" Type="http://schemas.openxmlformats.org/officeDocument/2006/relationships/tags" Target="../tags/tag156.xml"/><Relationship Id="rId17" Type="http://schemas.openxmlformats.org/officeDocument/2006/relationships/tags" Target="../tags/tag161.xml"/><Relationship Id="rId2" Type="http://schemas.openxmlformats.org/officeDocument/2006/relationships/tags" Target="../tags/tag146.xml"/><Relationship Id="rId16" Type="http://schemas.openxmlformats.org/officeDocument/2006/relationships/tags" Target="../tags/tag160.xml"/><Relationship Id="rId20" Type="http://schemas.openxmlformats.org/officeDocument/2006/relationships/slideLayout" Target="../slideLayouts/slideLayout78.xml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11" Type="http://schemas.openxmlformats.org/officeDocument/2006/relationships/tags" Target="../tags/tag155.xml"/><Relationship Id="rId5" Type="http://schemas.openxmlformats.org/officeDocument/2006/relationships/tags" Target="../tags/tag149.xml"/><Relationship Id="rId15" Type="http://schemas.openxmlformats.org/officeDocument/2006/relationships/tags" Target="../tags/tag159.xml"/><Relationship Id="rId10" Type="http://schemas.openxmlformats.org/officeDocument/2006/relationships/tags" Target="../tags/tag154.xml"/><Relationship Id="rId19" Type="http://schemas.openxmlformats.org/officeDocument/2006/relationships/tags" Target="../tags/tag163.xml"/><Relationship Id="rId4" Type="http://schemas.openxmlformats.org/officeDocument/2006/relationships/tags" Target="../tags/tag148.xml"/><Relationship Id="rId9" Type="http://schemas.openxmlformats.org/officeDocument/2006/relationships/tags" Target="../tags/tag153.xml"/><Relationship Id="rId14" Type="http://schemas.openxmlformats.org/officeDocument/2006/relationships/tags" Target="../tags/tag158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176.xml"/><Relationship Id="rId18" Type="http://schemas.openxmlformats.org/officeDocument/2006/relationships/tags" Target="../tags/tag181.xml"/><Relationship Id="rId26" Type="http://schemas.openxmlformats.org/officeDocument/2006/relationships/tags" Target="../tags/tag189.xml"/><Relationship Id="rId39" Type="http://schemas.openxmlformats.org/officeDocument/2006/relationships/tags" Target="../tags/tag202.xml"/><Relationship Id="rId3" Type="http://schemas.openxmlformats.org/officeDocument/2006/relationships/tags" Target="../tags/tag166.xml"/><Relationship Id="rId21" Type="http://schemas.openxmlformats.org/officeDocument/2006/relationships/tags" Target="../tags/tag184.xml"/><Relationship Id="rId34" Type="http://schemas.openxmlformats.org/officeDocument/2006/relationships/tags" Target="../tags/tag197.xml"/><Relationship Id="rId42" Type="http://schemas.openxmlformats.org/officeDocument/2006/relationships/tags" Target="../tags/tag205.xml"/><Relationship Id="rId47" Type="http://schemas.openxmlformats.org/officeDocument/2006/relationships/tags" Target="../tags/tag210.xml"/><Relationship Id="rId50" Type="http://schemas.openxmlformats.org/officeDocument/2006/relationships/tags" Target="../tags/tag213.xml"/><Relationship Id="rId7" Type="http://schemas.openxmlformats.org/officeDocument/2006/relationships/tags" Target="../tags/tag170.xml"/><Relationship Id="rId12" Type="http://schemas.openxmlformats.org/officeDocument/2006/relationships/tags" Target="../tags/tag175.xml"/><Relationship Id="rId17" Type="http://schemas.openxmlformats.org/officeDocument/2006/relationships/tags" Target="../tags/tag180.xml"/><Relationship Id="rId25" Type="http://schemas.openxmlformats.org/officeDocument/2006/relationships/tags" Target="../tags/tag188.xml"/><Relationship Id="rId33" Type="http://schemas.openxmlformats.org/officeDocument/2006/relationships/tags" Target="../tags/tag196.xml"/><Relationship Id="rId38" Type="http://schemas.openxmlformats.org/officeDocument/2006/relationships/tags" Target="../tags/tag201.xml"/><Relationship Id="rId46" Type="http://schemas.openxmlformats.org/officeDocument/2006/relationships/tags" Target="../tags/tag209.xml"/><Relationship Id="rId2" Type="http://schemas.openxmlformats.org/officeDocument/2006/relationships/tags" Target="../tags/tag165.xml"/><Relationship Id="rId16" Type="http://schemas.openxmlformats.org/officeDocument/2006/relationships/tags" Target="../tags/tag179.xml"/><Relationship Id="rId20" Type="http://schemas.openxmlformats.org/officeDocument/2006/relationships/tags" Target="../tags/tag183.xml"/><Relationship Id="rId29" Type="http://schemas.openxmlformats.org/officeDocument/2006/relationships/tags" Target="../tags/tag192.xml"/><Relationship Id="rId41" Type="http://schemas.openxmlformats.org/officeDocument/2006/relationships/tags" Target="../tags/tag204.xml"/><Relationship Id="rId1" Type="http://schemas.openxmlformats.org/officeDocument/2006/relationships/tags" Target="../tags/tag164.xml"/><Relationship Id="rId6" Type="http://schemas.openxmlformats.org/officeDocument/2006/relationships/tags" Target="../tags/tag169.xml"/><Relationship Id="rId11" Type="http://schemas.openxmlformats.org/officeDocument/2006/relationships/tags" Target="../tags/tag174.xml"/><Relationship Id="rId24" Type="http://schemas.openxmlformats.org/officeDocument/2006/relationships/tags" Target="../tags/tag187.xml"/><Relationship Id="rId32" Type="http://schemas.openxmlformats.org/officeDocument/2006/relationships/tags" Target="../tags/tag195.xml"/><Relationship Id="rId37" Type="http://schemas.openxmlformats.org/officeDocument/2006/relationships/tags" Target="../tags/tag200.xml"/><Relationship Id="rId40" Type="http://schemas.openxmlformats.org/officeDocument/2006/relationships/tags" Target="../tags/tag203.xml"/><Relationship Id="rId45" Type="http://schemas.openxmlformats.org/officeDocument/2006/relationships/tags" Target="../tags/tag208.xml"/><Relationship Id="rId5" Type="http://schemas.openxmlformats.org/officeDocument/2006/relationships/tags" Target="../tags/tag168.xml"/><Relationship Id="rId15" Type="http://schemas.openxmlformats.org/officeDocument/2006/relationships/tags" Target="../tags/tag178.xml"/><Relationship Id="rId23" Type="http://schemas.openxmlformats.org/officeDocument/2006/relationships/tags" Target="../tags/tag186.xml"/><Relationship Id="rId28" Type="http://schemas.openxmlformats.org/officeDocument/2006/relationships/tags" Target="../tags/tag191.xml"/><Relationship Id="rId36" Type="http://schemas.openxmlformats.org/officeDocument/2006/relationships/tags" Target="../tags/tag199.xml"/><Relationship Id="rId49" Type="http://schemas.openxmlformats.org/officeDocument/2006/relationships/tags" Target="../tags/tag212.xml"/><Relationship Id="rId10" Type="http://schemas.openxmlformats.org/officeDocument/2006/relationships/tags" Target="../tags/tag173.xml"/><Relationship Id="rId19" Type="http://schemas.openxmlformats.org/officeDocument/2006/relationships/tags" Target="../tags/tag182.xml"/><Relationship Id="rId31" Type="http://schemas.openxmlformats.org/officeDocument/2006/relationships/tags" Target="../tags/tag194.xml"/><Relationship Id="rId44" Type="http://schemas.openxmlformats.org/officeDocument/2006/relationships/tags" Target="../tags/tag207.xml"/><Relationship Id="rId4" Type="http://schemas.openxmlformats.org/officeDocument/2006/relationships/tags" Target="../tags/tag167.xml"/><Relationship Id="rId9" Type="http://schemas.openxmlformats.org/officeDocument/2006/relationships/tags" Target="../tags/tag172.xml"/><Relationship Id="rId14" Type="http://schemas.openxmlformats.org/officeDocument/2006/relationships/tags" Target="../tags/tag177.xml"/><Relationship Id="rId22" Type="http://schemas.openxmlformats.org/officeDocument/2006/relationships/tags" Target="../tags/tag185.xml"/><Relationship Id="rId27" Type="http://schemas.openxmlformats.org/officeDocument/2006/relationships/tags" Target="../tags/tag190.xml"/><Relationship Id="rId30" Type="http://schemas.openxmlformats.org/officeDocument/2006/relationships/tags" Target="../tags/tag193.xml"/><Relationship Id="rId35" Type="http://schemas.openxmlformats.org/officeDocument/2006/relationships/tags" Target="../tags/tag198.xml"/><Relationship Id="rId43" Type="http://schemas.openxmlformats.org/officeDocument/2006/relationships/tags" Target="../tags/tag206.xml"/><Relationship Id="rId48" Type="http://schemas.openxmlformats.org/officeDocument/2006/relationships/tags" Target="../tags/tag211.xml"/><Relationship Id="rId8" Type="http://schemas.openxmlformats.org/officeDocument/2006/relationships/tags" Target="../tags/tag171.xml"/><Relationship Id="rId51" Type="http://schemas.openxmlformats.org/officeDocument/2006/relationships/slideLayout" Target="../slideLayouts/slideLayout7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221.xml"/><Relationship Id="rId13" Type="http://schemas.openxmlformats.org/officeDocument/2006/relationships/tags" Target="../tags/tag226.xml"/><Relationship Id="rId18" Type="http://schemas.openxmlformats.org/officeDocument/2006/relationships/tags" Target="../tags/tag231.xml"/><Relationship Id="rId26" Type="http://schemas.openxmlformats.org/officeDocument/2006/relationships/slideLayout" Target="../slideLayouts/slideLayout78.xml"/><Relationship Id="rId3" Type="http://schemas.openxmlformats.org/officeDocument/2006/relationships/tags" Target="../tags/tag216.xml"/><Relationship Id="rId21" Type="http://schemas.openxmlformats.org/officeDocument/2006/relationships/tags" Target="../tags/tag234.xml"/><Relationship Id="rId7" Type="http://schemas.openxmlformats.org/officeDocument/2006/relationships/tags" Target="../tags/tag220.xml"/><Relationship Id="rId12" Type="http://schemas.openxmlformats.org/officeDocument/2006/relationships/tags" Target="../tags/tag225.xml"/><Relationship Id="rId17" Type="http://schemas.openxmlformats.org/officeDocument/2006/relationships/tags" Target="../tags/tag230.xml"/><Relationship Id="rId25" Type="http://schemas.openxmlformats.org/officeDocument/2006/relationships/tags" Target="../tags/tag238.xml"/><Relationship Id="rId2" Type="http://schemas.openxmlformats.org/officeDocument/2006/relationships/tags" Target="../tags/tag215.xml"/><Relationship Id="rId16" Type="http://schemas.openxmlformats.org/officeDocument/2006/relationships/tags" Target="../tags/tag229.xml"/><Relationship Id="rId20" Type="http://schemas.openxmlformats.org/officeDocument/2006/relationships/tags" Target="../tags/tag233.xml"/><Relationship Id="rId1" Type="http://schemas.openxmlformats.org/officeDocument/2006/relationships/tags" Target="../tags/tag214.xml"/><Relationship Id="rId6" Type="http://schemas.openxmlformats.org/officeDocument/2006/relationships/tags" Target="../tags/tag219.xml"/><Relationship Id="rId11" Type="http://schemas.openxmlformats.org/officeDocument/2006/relationships/tags" Target="../tags/tag224.xml"/><Relationship Id="rId24" Type="http://schemas.openxmlformats.org/officeDocument/2006/relationships/tags" Target="../tags/tag237.xml"/><Relationship Id="rId5" Type="http://schemas.openxmlformats.org/officeDocument/2006/relationships/tags" Target="../tags/tag218.xml"/><Relationship Id="rId15" Type="http://schemas.openxmlformats.org/officeDocument/2006/relationships/tags" Target="../tags/tag228.xml"/><Relationship Id="rId23" Type="http://schemas.openxmlformats.org/officeDocument/2006/relationships/tags" Target="../tags/tag236.xml"/><Relationship Id="rId10" Type="http://schemas.openxmlformats.org/officeDocument/2006/relationships/tags" Target="../tags/tag223.xml"/><Relationship Id="rId19" Type="http://schemas.openxmlformats.org/officeDocument/2006/relationships/tags" Target="../tags/tag232.xml"/><Relationship Id="rId4" Type="http://schemas.openxmlformats.org/officeDocument/2006/relationships/tags" Target="../tags/tag217.xml"/><Relationship Id="rId9" Type="http://schemas.openxmlformats.org/officeDocument/2006/relationships/tags" Target="../tags/tag222.xml"/><Relationship Id="rId14" Type="http://schemas.openxmlformats.org/officeDocument/2006/relationships/tags" Target="../tags/tag227.xml"/><Relationship Id="rId22" Type="http://schemas.openxmlformats.org/officeDocument/2006/relationships/tags" Target="../tags/tag23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246.xml"/><Relationship Id="rId13" Type="http://schemas.openxmlformats.org/officeDocument/2006/relationships/tags" Target="../tags/tag251.xml"/><Relationship Id="rId18" Type="http://schemas.openxmlformats.org/officeDocument/2006/relationships/tags" Target="../tags/tag256.xml"/><Relationship Id="rId26" Type="http://schemas.openxmlformats.org/officeDocument/2006/relationships/tags" Target="../tags/tag264.xml"/><Relationship Id="rId39" Type="http://schemas.openxmlformats.org/officeDocument/2006/relationships/tags" Target="../tags/tag277.xml"/><Relationship Id="rId3" Type="http://schemas.openxmlformats.org/officeDocument/2006/relationships/tags" Target="../tags/tag241.xml"/><Relationship Id="rId21" Type="http://schemas.openxmlformats.org/officeDocument/2006/relationships/tags" Target="../tags/tag259.xml"/><Relationship Id="rId34" Type="http://schemas.openxmlformats.org/officeDocument/2006/relationships/tags" Target="../tags/tag272.xml"/><Relationship Id="rId42" Type="http://schemas.openxmlformats.org/officeDocument/2006/relationships/tags" Target="../tags/tag280.xml"/><Relationship Id="rId7" Type="http://schemas.openxmlformats.org/officeDocument/2006/relationships/tags" Target="../tags/tag245.xml"/><Relationship Id="rId12" Type="http://schemas.openxmlformats.org/officeDocument/2006/relationships/tags" Target="../tags/tag250.xml"/><Relationship Id="rId17" Type="http://schemas.openxmlformats.org/officeDocument/2006/relationships/tags" Target="../tags/tag255.xml"/><Relationship Id="rId25" Type="http://schemas.openxmlformats.org/officeDocument/2006/relationships/tags" Target="../tags/tag263.xml"/><Relationship Id="rId33" Type="http://schemas.openxmlformats.org/officeDocument/2006/relationships/tags" Target="../tags/tag271.xml"/><Relationship Id="rId38" Type="http://schemas.openxmlformats.org/officeDocument/2006/relationships/tags" Target="../tags/tag276.xml"/><Relationship Id="rId46" Type="http://schemas.openxmlformats.org/officeDocument/2006/relationships/notesSlide" Target="../notesSlides/notesSlide12.xml"/><Relationship Id="rId2" Type="http://schemas.openxmlformats.org/officeDocument/2006/relationships/tags" Target="../tags/tag240.xml"/><Relationship Id="rId16" Type="http://schemas.openxmlformats.org/officeDocument/2006/relationships/tags" Target="../tags/tag254.xml"/><Relationship Id="rId20" Type="http://schemas.openxmlformats.org/officeDocument/2006/relationships/tags" Target="../tags/tag258.xml"/><Relationship Id="rId29" Type="http://schemas.openxmlformats.org/officeDocument/2006/relationships/tags" Target="../tags/tag267.xml"/><Relationship Id="rId41" Type="http://schemas.openxmlformats.org/officeDocument/2006/relationships/tags" Target="../tags/tag279.xml"/><Relationship Id="rId1" Type="http://schemas.openxmlformats.org/officeDocument/2006/relationships/tags" Target="../tags/tag239.xml"/><Relationship Id="rId6" Type="http://schemas.openxmlformats.org/officeDocument/2006/relationships/tags" Target="../tags/tag244.xml"/><Relationship Id="rId11" Type="http://schemas.openxmlformats.org/officeDocument/2006/relationships/tags" Target="../tags/tag249.xml"/><Relationship Id="rId24" Type="http://schemas.openxmlformats.org/officeDocument/2006/relationships/tags" Target="../tags/tag262.xml"/><Relationship Id="rId32" Type="http://schemas.openxmlformats.org/officeDocument/2006/relationships/tags" Target="../tags/tag270.xml"/><Relationship Id="rId37" Type="http://schemas.openxmlformats.org/officeDocument/2006/relationships/tags" Target="../tags/tag275.xml"/><Relationship Id="rId40" Type="http://schemas.openxmlformats.org/officeDocument/2006/relationships/tags" Target="../tags/tag278.xml"/><Relationship Id="rId45" Type="http://schemas.openxmlformats.org/officeDocument/2006/relationships/slideLayout" Target="../slideLayouts/slideLayout78.xml"/><Relationship Id="rId5" Type="http://schemas.openxmlformats.org/officeDocument/2006/relationships/tags" Target="../tags/tag243.xml"/><Relationship Id="rId15" Type="http://schemas.openxmlformats.org/officeDocument/2006/relationships/tags" Target="../tags/tag253.xml"/><Relationship Id="rId23" Type="http://schemas.openxmlformats.org/officeDocument/2006/relationships/tags" Target="../tags/tag261.xml"/><Relationship Id="rId28" Type="http://schemas.openxmlformats.org/officeDocument/2006/relationships/tags" Target="../tags/tag266.xml"/><Relationship Id="rId36" Type="http://schemas.openxmlformats.org/officeDocument/2006/relationships/tags" Target="../tags/tag274.xml"/><Relationship Id="rId10" Type="http://schemas.openxmlformats.org/officeDocument/2006/relationships/tags" Target="../tags/tag248.xml"/><Relationship Id="rId19" Type="http://schemas.openxmlformats.org/officeDocument/2006/relationships/tags" Target="../tags/tag257.xml"/><Relationship Id="rId31" Type="http://schemas.openxmlformats.org/officeDocument/2006/relationships/tags" Target="../tags/tag269.xml"/><Relationship Id="rId44" Type="http://schemas.openxmlformats.org/officeDocument/2006/relationships/tags" Target="../tags/tag282.xml"/><Relationship Id="rId4" Type="http://schemas.openxmlformats.org/officeDocument/2006/relationships/tags" Target="../tags/tag242.xml"/><Relationship Id="rId9" Type="http://schemas.openxmlformats.org/officeDocument/2006/relationships/tags" Target="../tags/tag247.xml"/><Relationship Id="rId14" Type="http://schemas.openxmlformats.org/officeDocument/2006/relationships/tags" Target="../tags/tag252.xml"/><Relationship Id="rId22" Type="http://schemas.openxmlformats.org/officeDocument/2006/relationships/tags" Target="../tags/tag260.xml"/><Relationship Id="rId27" Type="http://schemas.openxmlformats.org/officeDocument/2006/relationships/tags" Target="../tags/tag265.xml"/><Relationship Id="rId30" Type="http://schemas.openxmlformats.org/officeDocument/2006/relationships/tags" Target="../tags/tag268.xml"/><Relationship Id="rId35" Type="http://schemas.openxmlformats.org/officeDocument/2006/relationships/tags" Target="../tags/tag273.xml"/><Relationship Id="rId43" Type="http://schemas.openxmlformats.org/officeDocument/2006/relationships/tags" Target="../tags/tag28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290.xml"/><Relationship Id="rId13" Type="http://schemas.openxmlformats.org/officeDocument/2006/relationships/tags" Target="../tags/tag295.xml"/><Relationship Id="rId18" Type="http://schemas.openxmlformats.org/officeDocument/2006/relationships/tags" Target="../tags/tag300.xml"/><Relationship Id="rId3" Type="http://schemas.openxmlformats.org/officeDocument/2006/relationships/tags" Target="../tags/tag285.xml"/><Relationship Id="rId21" Type="http://schemas.openxmlformats.org/officeDocument/2006/relationships/slideLayout" Target="../slideLayouts/slideLayout78.xml"/><Relationship Id="rId7" Type="http://schemas.openxmlformats.org/officeDocument/2006/relationships/tags" Target="../tags/tag289.xml"/><Relationship Id="rId12" Type="http://schemas.openxmlformats.org/officeDocument/2006/relationships/tags" Target="../tags/tag294.xml"/><Relationship Id="rId17" Type="http://schemas.openxmlformats.org/officeDocument/2006/relationships/tags" Target="../tags/tag299.xml"/><Relationship Id="rId2" Type="http://schemas.openxmlformats.org/officeDocument/2006/relationships/tags" Target="../tags/tag284.xml"/><Relationship Id="rId16" Type="http://schemas.openxmlformats.org/officeDocument/2006/relationships/tags" Target="../tags/tag298.xml"/><Relationship Id="rId20" Type="http://schemas.openxmlformats.org/officeDocument/2006/relationships/tags" Target="../tags/tag302.xml"/><Relationship Id="rId1" Type="http://schemas.openxmlformats.org/officeDocument/2006/relationships/tags" Target="../tags/tag283.xml"/><Relationship Id="rId6" Type="http://schemas.openxmlformats.org/officeDocument/2006/relationships/tags" Target="../tags/tag288.xml"/><Relationship Id="rId11" Type="http://schemas.openxmlformats.org/officeDocument/2006/relationships/tags" Target="../tags/tag293.xml"/><Relationship Id="rId5" Type="http://schemas.openxmlformats.org/officeDocument/2006/relationships/tags" Target="../tags/tag287.xml"/><Relationship Id="rId15" Type="http://schemas.openxmlformats.org/officeDocument/2006/relationships/tags" Target="../tags/tag297.xml"/><Relationship Id="rId10" Type="http://schemas.openxmlformats.org/officeDocument/2006/relationships/tags" Target="../tags/tag292.xml"/><Relationship Id="rId19" Type="http://schemas.openxmlformats.org/officeDocument/2006/relationships/tags" Target="../tags/tag301.xml"/><Relationship Id="rId4" Type="http://schemas.openxmlformats.org/officeDocument/2006/relationships/tags" Target="../tags/tag286.xml"/><Relationship Id="rId9" Type="http://schemas.openxmlformats.org/officeDocument/2006/relationships/tags" Target="../tags/tag291.xml"/><Relationship Id="rId14" Type="http://schemas.openxmlformats.org/officeDocument/2006/relationships/tags" Target="../tags/tag296.xml"/><Relationship Id="rId22" Type="http://schemas.openxmlformats.org/officeDocument/2006/relationships/notesSlide" Target="../notesSlides/notesSlide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305.xml"/><Relationship Id="rId7" Type="http://schemas.openxmlformats.org/officeDocument/2006/relationships/slideLayout" Target="../slideLayouts/slideLayout56.xml"/><Relationship Id="rId2" Type="http://schemas.openxmlformats.org/officeDocument/2006/relationships/tags" Target="../tags/tag304.xml"/><Relationship Id="rId1" Type="http://schemas.openxmlformats.org/officeDocument/2006/relationships/tags" Target="../tags/tag303.xml"/><Relationship Id="rId6" Type="http://schemas.openxmlformats.org/officeDocument/2006/relationships/tags" Target="../tags/tag308.xml"/><Relationship Id="rId5" Type="http://schemas.openxmlformats.org/officeDocument/2006/relationships/tags" Target="../tags/tag307.xml"/><Relationship Id="rId4" Type="http://schemas.openxmlformats.org/officeDocument/2006/relationships/tags" Target="../tags/tag30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311.xml"/><Relationship Id="rId7" Type="http://schemas.openxmlformats.org/officeDocument/2006/relationships/image" Target="../media/image15.png"/><Relationship Id="rId2" Type="http://schemas.openxmlformats.org/officeDocument/2006/relationships/tags" Target="../tags/tag310.xml"/><Relationship Id="rId1" Type="http://schemas.openxmlformats.org/officeDocument/2006/relationships/tags" Target="../tags/tag309.xml"/><Relationship Id="rId6" Type="http://schemas.openxmlformats.org/officeDocument/2006/relationships/slideLayout" Target="../slideLayouts/slideLayout56.xml"/><Relationship Id="rId5" Type="http://schemas.openxmlformats.org/officeDocument/2006/relationships/tags" Target="../tags/tag313.xml"/><Relationship Id="rId4" Type="http://schemas.openxmlformats.org/officeDocument/2006/relationships/tags" Target="../tags/tag31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321.xml"/><Relationship Id="rId3" Type="http://schemas.openxmlformats.org/officeDocument/2006/relationships/tags" Target="../tags/tag316.xml"/><Relationship Id="rId7" Type="http://schemas.openxmlformats.org/officeDocument/2006/relationships/tags" Target="../tags/tag320.xml"/><Relationship Id="rId2" Type="http://schemas.openxmlformats.org/officeDocument/2006/relationships/tags" Target="../tags/tag315.xml"/><Relationship Id="rId1" Type="http://schemas.openxmlformats.org/officeDocument/2006/relationships/tags" Target="../tags/tag314.xml"/><Relationship Id="rId6" Type="http://schemas.openxmlformats.org/officeDocument/2006/relationships/tags" Target="../tags/tag319.xml"/><Relationship Id="rId11" Type="http://schemas.openxmlformats.org/officeDocument/2006/relationships/image" Target="../media/image15.png"/><Relationship Id="rId5" Type="http://schemas.openxmlformats.org/officeDocument/2006/relationships/tags" Target="../tags/tag318.xml"/><Relationship Id="rId10" Type="http://schemas.openxmlformats.org/officeDocument/2006/relationships/slideLayout" Target="../slideLayouts/slideLayout56.xml"/><Relationship Id="rId4" Type="http://schemas.openxmlformats.org/officeDocument/2006/relationships/tags" Target="../tags/tag317.xml"/><Relationship Id="rId9" Type="http://schemas.openxmlformats.org/officeDocument/2006/relationships/tags" Target="../tags/tag32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330.xml"/><Relationship Id="rId13" Type="http://schemas.openxmlformats.org/officeDocument/2006/relationships/tags" Target="../tags/tag335.xml"/><Relationship Id="rId3" Type="http://schemas.openxmlformats.org/officeDocument/2006/relationships/tags" Target="../tags/tag325.xml"/><Relationship Id="rId7" Type="http://schemas.openxmlformats.org/officeDocument/2006/relationships/tags" Target="../tags/tag329.xml"/><Relationship Id="rId12" Type="http://schemas.openxmlformats.org/officeDocument/2006/relationships/tags" Target="../tags/tag334.xml"/><Relationship Id="rId2" Type="http://schemas.openxmlformats.org/officeDocument/2006/relationships/tags" Target="../tags/tag324.xml"/><Relationship Id="rId1" Type="http://schemas.openxmlformats.org/officeDocument/2006/relationships/tags" Target="../tags/tag323.xml"/><Relationship Id="rId6" Type="http://schemas.openxmlformats.org/officeDocument/2006/relationships/tags" Target="../tags/tag328.xml"/><Relationship Id="rId11" Type="http://schemas.openxmlformats.org/officeDocument/2006/relationships/tags" Target="../tags/tag333.xml"/><Relationship Id="rId5" Type="http://schemas.openxmlformats.org/officeDocument/2006/relationships/tags" Target="../tags/tag327.xml"/><Relationship Id="rId15" Type="http://schemas.openxmlformats.org/officeDocument/2006/relationships/image" Target="../media/image15.png"/><Relationship Id="rId10" Type="http://schemas.openxmlformats.org/officeDocument/2006/relationships/tags" Target="../tags/tag332.xml"/><Relationship Id="rId4" Type="http://schemas.openxmlformats.org/officeDocument/2006/relationships/tags" Target="../tags/tag326.xml"/><Relationship Id="rId9" Type="http://schemas.openxmlformats.org/officeDocument/2006/relationships/tags" Target="../tags/tag331.xml"/><Relationship Id="rId14" Type="http://schemas.openxmlformats.org/officeDocument/2006/relationships/slideLayout" Target="../slideLayouts/slideLayout5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343.xml"/><Relationship Id="rId13" Type="http://schemas.openxmlformats.org/officeDocument/2006/relationships/tags" Target="../tags/tag348.xml"/><Relationship Id="rId18" Type="http://schemas.openxmlformats.org/officeDocument/2006/relationships/tags" Target="../tags/tag353.xml"/><Relationship Id="rId3" Type="http://schemas.openxmlformats.org/officeDocument/2006/relationships/tags" Target="../tags/tag338.xml"/><Relationship Id="rId7" Type="http://schemas.openxmlformats.org/officeDocument/2006/relationships/tags" Target="../tags/tag342.xml"/><Relationship Id="rId12" Type="http://schemas.openxmlformats.org/officeDocument/2006/relationships/tags" Target="../tags/tag347.xml"/><Relationship Id="rId17" Type="http://schemas.openxmlformats.org/officeDocument/2006/relationships/tags" Target="../tags/tag352.xml"/><Relationship Id="rId2" Type="http://schemas.openxmlformats.org/officeDocument/2006/relationships/tags" Target="../tags/tag337.xml"/><Relationship Id="rId16" Type="http://schemas.openxmlformats.org/officeDocument/2006/relationships/tags" Target="../tags/tag351.xml"/><Relationship Id="rId20" Type="http://schemas.openxmlformats.org/officeDocument/2006/relationships/image" Target="../media/image15.png"/><Relationship Id="rId1" Type="http://schemas.openxmlformats.org/officeDocument/2006/relationships/tags" Target="../tags/tag336.xml"/><Relationship Id="rId6" Type="http://schemas.openxmlformats.org/officeDocument/2006/relationships/tags" Target="../tags/tag341.xml"/><Relationship Id="rId11" Type="http://schemas.openxmlformats.org/officeDocument/2006/relationships/tags" Target="../tags/tag346.xml"/><Relationship Id="rId5" Type="http://schemas.openxmlformats.org/officeDocument/2006/relationships/tags" Target="../tags/tag340.xml"/><Relationship Id="rId15" Type="http://schemas.openxmlformats.org/officeDocument/2006/relationships/tags" Target="../tags/tag350.xml"/><Relationship Id="rId10" Type="http://schemas.openxmlformats.org/officeDocument/2006/relationships/tags" Target="../tags/tag345.xml"/><Relationship Id="rId19" Type="http://schemas.openxmlformats.org/officeDocument/2006/relationships/slideLayout" Target="../slideLayouts/slideLayout56.xml"/><Relationship Id="rId4" Type="http://schemas.openxmlformats.org/officeDocument/2006/relationships/tags" Target="../tags/tag339.xml"/><Relationship Id="rId9" Type="http://schemas.openxmlformats.org/officeDocument/2006/relationships/tags" Target="../tags/tag344.xml"/><Relationship Id="rId14" Type="http://schemas.openxmlformats.org/officeDocument/2006/relationships/tags" Target="../tags/tag349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361.xml"/><Relationship Id="rId13" Type="http://schemas.openxmlformats.org/officeDocument/2006/relationships/tags" Target="../tags/tag366.xml"/><Relationship Id="rId18" Type="http://schemas.openxmlformats.org/officeDocument/2006/relationships/tags" Target="../tags/tag371.xml"/><Relationship Id="rId3" Type="http://schemas.openxmlformats.org/officeDocument/2006/relationships/tags" Target="../tags/tag356.xml"/><Relationship Id="rId21" Type="http://schemas.openxmlformats.org/officeDocument/2006/relationships/tags" Target="../tags/tag374.xml"/><Relationship Id="rId7" Type="http://schemas.openxmlformats.org/officeDocument/2006/relationships/tags" Target="../tags/tag360.xml"/><Relationship Id="rId12" Type="http://schemas.openxmlformats.org/officeDocument/2006/relationships/tags" Target="../tags/tag365.xml"/><Relationship Id="rId17" Type="http://schemas.openxmlformats.org/officeDocument/2006/relationships/tags" Target="../tags/tag370.xml"/><Relationship Id="rId2" Type="http://schemas.openxmlformats.org/officeDocument/2006/relationships/tags" Target="../tags/tag355.xml"/><Relationship Id="rId16" Type="http://schemas.openxmlformats.org/officeDocument/2006/relationships/tags" Target="../tags/tag369.xml"/><Relationship Id="rId20" Type="http://schemas.openxmlformats.org/officeDocument/2006/relationships/tags" Target="../tags/tag373.xml"/><Relationship Id="rId1" Type="http://schemas.openxmlformats.org/officeDocument/2006/relationships/tags" Target="../tags/tag354.xml"/><Relationship Id="rId6" Type="http://schemas.openxmlformats.org/officeDocument/2006/relationships/tags" Target="../tags/tag359.xml"/><Relationship Id="rId11" Type="http://schemas.openxmlformats.org/officeDocument/2006/relationships/tags" Target="../tags/tag364.xml"/><Relationship Id="rId5" Type="http://schemas.openxmlformats.org/officeDocument/2006/relationships/tags" Target="../tags/tag358.xml"/><Relationship Id="rId15" Type="http://schemas.openxmlformats.org/officeDocument/2006/relationships/tags" Target="../tags/tag368.xml"/><Relationship Id="rId23" Type="http://schemas.openxmlformats.org/officeDocument/2006/relationships/image" Target="../media/image15.png"/><Relationship Id="rId10" Type="http://schemas.openxmlformats.org/officeDocument/2006/relationships/tags" Target="../tags/tag363.xml"/><Relationship Id="rId19" Type="http://schemas.openxmlformats.org/officeDocument/2006/relationships/tags" Target="../tags/tag372.xml"/><Relationship Id="rId4" Type="http://schemas.openxmlformats.org/officeDocument/2006/relationships/tags" Target="../tags/tag357.xml"/><Relationship Id="rId9" Type="http://schemas.openxmlformats.org/officeDocument/2006/relationships/tags" Target="../tags/tag362.xml"/><Relationship Id="rId14" Type="http://schemas.openxmlformats.org/officeDocument/2006/relationships/tags" Target="../tags/tag367.xml"/><Relationship Id="rId22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382.xml"/><Relationship Id="rId13" Type="http://schemas.openxmlformats.org/officeDocument/2006/relationships/tags" Target="../tags/tag387.xml"/><Relationship Id="rId18" Type="http://schemas.openxmlformats.org/officeDocument/2006/relationships/tags" Target="../tags/tag392.xml"/><Relationship Id="rId26" Type="http://schemas.openxmlformats.org/officeDocument/2006/relationships/slideLayout" Target="../slideLayouts/slideLayout56.xml"/><Relationship Id="rId3" Type="http://schemas.openxmlformats.org/officeDocument/2006/relationships/tags" Target="../tags/tag377.xml"/><Relationship Id="rId21" Type="http://schemas.openxmlformats.org/officeDocument/2006/relationships/tags" Target="../tags/tag395.xml"/><Relationship Id="rId7" Type="http://schemas.openxmlformats.org/officeDocument/2006/relationships/tags" Target="../tags/tag381.xml"/><Relationship Id="rId12" Type="http://schemas.openxmlformats.org/officeDocument/2006/relationships/tags" Target="../tags/tag386.xml"/><Relationship Id="rId17" Type="http://schemas.openxmlformats.org/officeDocument/2006/relationships/tags" Target="../tags/tag391.xml"/><Relationship Id="rId25" Type="http://schemas.openxmlformats.org/officeDocument/2006/relationships/tags" Target="../tags/tag399.xml"/><Relationship Id="rId2" Type="http://schemas.openxmlformats.org/officeDocument/2006/relationships/tags" Target="../tags/tag376.xml"/><Relationship Id="rId16" Type="http://schemas.openxmlformats.org/officeDocument/2006/relationships/tags" Target="../tags/tag390.xml"/><Relationship Id="rId20" Type="http://schemas.openxmlformats.org/officeDocument/2006/relationships/tags" Target="../tags/tag394.xml"/><Relationship Id="rId1" Type="http://schemas.openxmlformats.org/officeDocument/2006/relationships/tags" Target="../tags/tag375.xml"/><Relationship Id="rId6" Type="http://schemas.openxmlformats.org/officeDocument/2006/relationships/tags" Target="../tags/tag380.xml"/><Relationship Id="rId11" Type="http://schemas.openxmlformats.org/officeDocument/2006/relationships/tags" Target="../tags/tag385.xml"/><Relationship Id="rId24" Type="http://schemas.openxmlformats.org/officeDocument/2006/relationships/tags" Target="../tags/tag398.xml"/><Relationship Id="rId5" Type="http://schemas.openxmlformats.org/officeDocument/2006/relationships/tags" Target="../tags/tag379.xml"/><Relationship Id="rId15" Type="http://schemas.openxmlformats.org/officeDocument/2006/relationships/tags" Target="../tags/tag389.xml"/><Relationship Id="rId23" Type="http://schemas.openxmlformats.org/officeDocument/2006/relationships/tags" Target="../tags/tag397.xml"/><Relationship Id="rId10" Type="http://schemas.openxmlformats.org/officeDocument/2006/relationships/tags" Target="../tags/tag384.xml"/><Relationship Id="rId19" Type="http://schemas.openxmlformats.org/officeDocument/2006/relationships/tags" Target="../tags/tag393.xml"/><Relationship Id="rId4" Type="http://schemas.openxmlformats.org/officeDocument/2006/relationships/tags" Target="../tags/tag378.xml"/><Relationship Id="rId9" Type="http://schemas.openxmlformats.org/officeDocument/2006/relationships/tags" Target="../tags/tag383.xml"/><Relationship Id="rId14" Type="http://schemas.openxmlformats.org/officeDocument/2006/relationships/tags" Target="../tags/tag388.xml"/><Relationship Id="rId22" Type="http://schemas.openxmlformats.org/officeDocument/2006/relationships/tags" Target="../tags/tag396.xml"/><Relationship Id="rId27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407.xml"/><Relationship Id="rId13" Type="http://schemas.openxmlformats.org/officeDocument/2006/relationships/tags" Target="../tags/tag412.xml"/><Relationship Id="rId18" Type="http://schemas.openxmlformats.org/officeDocument/2006/relationships/tags" Target="../tags/tag417.xml"/><Relationship Id="rId26" Type="http://schemas.openxmlformats.org/officeDocument/2006/relationships/tags" Target="../tags/tag425.xml"/><Relationship Id="rId3" Type="http://schemas.openxmlformats.org/officeDocument/2006/relationships/tags" Target="../tags/tag402.xml"/><Relationship Id="rId21" Type="http://schemas.openxmlformats.org/officeDocument/2006/relationships/tags" Target="../tags/tag420.xml"/><Relationship Id="rId7" Type="http://schemas.openxmlformats.org/officeDocument/2006/relationships/tags" Target="../tags/tag406.xml"/><Relationship Id="rId12" Type="http://schemas.openxmlformats.org/officeDocument/2006/relationships/tags" Target="../tags/tag411.xml"/><Relationship Id="rId17" Type="http://schemas.openxmlformats.org/officeDocument/2006/relationships/tags" Target="../tags/tag416.xml"/><Relationship Id="rId25" Type="http://schemas.openxmlformats.org/officeDocument/2006/relationships/tags" Target="../tags/tag424.xml"/><Relationship Id="rId2" Type="http://schemas.openxmlformats.org/officeDocument/2006/relationships/tags" Target="../tags/tag401.xml"/><Relationship Id="rId16" Type="http://schemas.openxmlformats.org/officeDocument/2006/relationships/tags" Target="../tags/tag415.xml"/><Relationship Id="rId20" Type="http://schemas.openxmlformats.org/officeDocument/2006/relationships/tags" Target="../tags/tag419.xml"/><Relationship Id="rId29" Type="http://schemas.openxmlformats.org/officeDocument/2006/relationships/image" Target="../media/image15.png"/><Relationship Id="rId1" Type="http://schemas.openxmlformats.org/officeDocument/2006/relationships/tags" Target="../tags/tag400.xml"/><Relationship Id="rId6" Type="http://schemas.openxmlformats.org/officeDocument/2006/relationships/tags" Target="../tags/tag405.xml"/><Relationship Id="rId11" Type="http://schemas.openxmlformats.org/officeDocument/2006/relationships/tags" Target="../tags/tag410.xml"/><Relationship Id="rId24" Type="http://schemas.openxmlformats.org/officeDocument/2006/relationships/tags" Target="../tags/tag423.xml"/><Relationship Id="rId5" Type="http://schemas.openxmlformats.org/officeDocument/2006/relationships/tags" Target="../tags/tag404.xml"/><Relationship Id="rId15" Type="http://schemas.openxmlformats.org/officeDocument/2006/relationships/tags" Target="../tags/tag414.xml"/><Relationship Id="rId23" Type="http://schemas.openxmlformats.org/officeDocument/2006/relationships/tags" Target="../tags/tag422.xml"/><Relationship Id="rId28" Type="http://schemas.openxmlformats.org/officeDocument/2006/relationships/slideLayout" Target="../slideLayouts/slideLayout56.xml"/><Relationship Id="rId10" Type="http://schemas.openxmlformats.org/officeDocument/2006/relationships/tags" Target="../tags/tag409.xml"/><Relationship Id="rId19" Type="http://schemas.openxmlformats.org/officeDocument/2006/relationships/tags" Target="../tags/tag418.xml"/><Relationship Id="rId4" Type="http://schemas.openxmlformats.org/officeDocument/2006/relationships/tags" Target="../tags/tag403.xml"/><Relationship Id="rId9" Type="http://schemas.openxmlformats.org/officeDocument/2006/relationships/tags" Target="../tags/tag408.xml"/><Relationship Id="rId14" Type="http://schemas.openxmlformats.org/officeDocument/2006/relationships/tags" Target="../tags/tag413.xml"/><Relationship Id="rId22" Type="http://schemas.openxmlformats.org/officeDocument/2006/relationships/tags" Target="../tags/tag421.xml"/><Relationship Id="rId27" Type="http://schemas.openxmlformats.org/officeDocument/2006/relationships/tags" Target="../tags/tag426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434.xml"/><Relationship Id="rId13" Type="http://schemas.openxmlformats.org/officeDocument/2006/relationships/tags" Target="../tags/tag439.xml"/><Relationship Id="rId18" Type="http://schemas.openxmlformats.org/officeDocument/2006/relationships/tags" Target="../tags/tag444.xml"/><Relationship Id="rId26" Type="http://schemas.openxmlformats.org/officeDocument/2006/relationships/tags" Target="../tags/tag452.xml"/><Relationship Id="rId39" Type="http://schemas.openxmlformats.org/officeDocument/2006/relationships/tags" Target="../tags/tag465.xml"/><Relationship Id="rId3" Type="http://schemas.openxmlformats.org/officeDocument/2006/relationships/tags" Target="../tags/tag429.xml"/><Relationship Id="rId21" Type="http://schemas.openxmlformats.org/officeDocument/2006/relationships/tags" Target="../tags/tag447.xml"/><Relationship Id="rId34" Type="http://schemas.openxmlformats.org/officeDocument/2006/relationships/tags" Target="../tags/tag460.xml"/><Relationship Id="rId42" Type="http://schemas.openxmlformats.org/officeDocument/2006/relationships/tags" Target="../tags/tag468.xml"/><Relationship Id="rId7" Type="http://schemas.openxmlformats.org/officeDocument/2006/relationships/tags" Target="../tags/tag433.xml"/><Relationship Id="rId12" Type="http://schemas.openxmlformats.org/officeDocument/2006/relationships/tags" Target="../tags/tag438.xml"/><Relationship Id="rId17" Type="http://schemas.openxmlformats.org/officeDocument/2006/relationships/tags" Target="../tags/tag443.xml"/><Relationship Id="rId25" Type="http://schemas.openxmlformats.org/officeDocument/2006/relationships/tags" Target="../tags/tag451.xml"/><Relationship Id="rId33" Type="http://schemas.openxmlformats.org/officeDocument/2006/relationships/tags" Target="../tags/tag459.xml"/><Relationship Id="rId38" Type="http://schemas.openxmlformats.org/officeDocument/2006/relationships/tags" Target="../tags/tag464.xml"/><Relationship Id="rId2" Type="http://schemas.openxmlformats.org/officeDocument/2006/relationships/tags" Target="../tags/tag428.xml"/><Relationship Id="rId16" Type="http://schemas.openxmlformats.org/officeDocument/2006/relationships/tags" Target="../tags/tag442.xml"/><Relationship Id="rId20" Type="http://schemas.openxmlformats.org/officeDocument/2006/relationships/tags" Target="../tags/tag446.xml"/><Relationship Id="rId29" Type="http://schemas.openxmlformats.org/officeDocument/2006/relationships/tags" Target="../tags/tag455.xml"/><Relationship Id="rId41" Type="http://schemas.openxmlformats.org/officeDocument/2006/relationships/tags" Target="../tags/tag467.xml"/><Relationship Id="rId1" Type="http://schemas.openxmlformats.org/officeDocument/2006/relationships/tags" Target="../tags/tag427.xml"/><Relationship Id="rId6" Type="http://schemas.openxmlformats.org/officeDocument/2006/relationships/tags" Target="../tags/tag432.xml"/><Relationship Id="rId11" Type="http://schemas.openxmlformats.org/officeDocument/2006/relationships/tags" Target="../tags/tag437.xml"/><Relationship Id="rId24" Type="http://schemas.openxmlformats.org/officeDocument/2006/relationships/tags" Target="../tags/tag450.xml"/><Relationship Id="rId32" Type="http://schemas.openxmlformats.org/officeDocument/2006/relationships/tags" Target="../tags/tag458.xml"/><Relationship Id="rId37" Type="http://schemas.openxmlformats.org/officeDocument/2006/relationships/tags" Target="../tags/tag463.xml"/><Relationship Id="rId40" Type="http://schemas.openxmlformats.org/officeDocument/2006/relationships/tags" Target="../tags/tag466.xml"/><Relationship Id="rId5" Type="http://schemas.openxmlformats.org/officeDocument/2006/relationships/tags" Target="../tags/tag431.xml"/><Relationship Id="rId15" Type="http://schemas.openxmlformats.org/officeDocument/2006/relationships/tags" Target="../tags/tag441.xml"/><Relationship Id="rId23" Type="http://schemas.openxmlformats.org/officeDocument/2006/relationships/tags" Target="../tags/tag449.xml"/><Relationship Id="rId28" Type="http://schemas.openxmlformats.org/officeDocument/2006/relationships/tags" Target="../tags/tag454.xml"/><Relationship Id="rId36" Type="http://schemas.openxmlformats.org/officeDocument/2006/relationships/tags" Target="../tags/tag462.xml"/><Relationship Id="rId10" Type="http://schemas.openxmlformats.org/officeDocument/2006/relationships/tags" Target="../tags/tag436.xml"/><Relationship Id="rId19" Type="http://schemas.openxmlformats.org/officeDocument/2006/relationships/tags" Target="../tags/tag445.xml"/><Relationship Id="rId31" Type="http://schemas.openxmlformats.org/officeDocument/2006/relationships/tags" Target="../tags/tag457.xml"/><Relationship Id="rId44" Type="http://schemas.openxmlformats.org/officeDocument/2006/relationships/image" Target="../media/image15.png"/><Relationship Id="rId4" Type="http://schemas.openxmlformats.org/officeDocument/2006/relationships/tags" Target="../tags/tag430.xml"/><Relationship Id="rId9" Type="http://schemas.openxmlformats.org/officeDocument/2006/relationships/tags" Target="../tags/tag435.xml"/><Relationship Id="rId14" Type="http://schemas.openxmlformats.org/officeDocument/2006/relationships/tags" Target="../tags/tag440.xml"/><Relationship Id="rId22" Type="http://schemas.openxmlformats.org/officeDocument/2006/relationships/tags" Target="../tags/tag448.xml"/><Relationship Id="rId27" Type="http://schemas.openxmlformats.org/officeDocument/2006/relationships/tags" Target="../tags/tag453.xml"/><Relationship Id="rId30" Type="http://schemas.openxmlformats.org/officeDocument/2006/relationships/tags" Target="../tags/tag456.xml"/><Relationship Id="rId35" Type="http://schemas.openxmlformats.org/officeDocument/2006/relationships/tags" Target="../tags/tag461.xml"/><Relationship Id="rId43" Type="http://schemas.openxmlformats.org/officeDocument/2006/relationships/slideLayout" Target="../slideLayouts/slideLayout5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2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3" Type="http://schemas.openxmlformats.org/officeDocument/2006/relationships/tags" Target="../tags/tag5.xml"/><Relationship Id="rId21" Type="http://schemas.openxmlformats.org/officeDocument/2006/relationships/slideLayout" Target="../slideLayouts/slideLayout68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notesSlide" Target="../notesSlides/notesSlide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tags" Target="../tags/tag476.xml"/><Relationship Id="rId13" Type="http://schemas.openxmlformats.org/officeDocument/2006/relationships/tags" Target="../tags/tag481.xml"/><Relationship Id="rId18" Type="http://schemas.openxmlformats.org/officeDocument/2006/relationships/tags" Target="../tags/tag486.xml"/><Relationship Id="rId26" Type="http://schemas.openxmlformats.org/officeDocument/2006/relationships/tags" Target="../tags/tag494.xml"/><Relationship Id="rId3" Type="http://schemas.openxmlformats.org/officeDocument/2006/relationships/tags" Target="../tags/tag471.xml"/><Relationship Id="rId21" Type="http://schemas.openxmlformats.org/officeDocument/2006/relationships/tags" Target="../tags/tag489.xml"/><Relationship Id="rId7" Type="http://schemas.openxmlformats.org/officeDocument/2006/relationships/tags" Target="../tags/tag475.xml"/><Relationship Id="rId12" Type="http://schemas.openxmlformats.org/officeDocument/2006/relationships/tags" Target="../tags/tag480.xml"/><Relationship Id="rId17" Type="http://schemas.openxmlformats.org/officeDocument/2006/relationships/tags" Target="../tags/tag485.xml"/><Relationship Id="rId25" Type="http://schemas.openxmlformats.org/officeDocument/2006/relationships/tags" Target="../tags/tag493.xml"/><Relationship Id="rId2" Type="http://schemas.openxmlformats.org/officeDocument/2006/relationships/tags" Target="../tags/tag470.xml"/><Relationship Id="rId16" Type="http://schemas.openxmlformats.org/officeDocument/2006/relationships/tags" Target="../tags/tag484.xml"/><Relationship Id="rId20" Type="http://schemas.openxmlformats.org/officeDocument/2006/relationships/tags" Target="../tags/tag488.xml"/><Relationship Id="rId1" Type="http://schemas.openxmlformats.org/officeDocument/2006/relationships/tags" Target="../tags/tag469.xml"/><Relationship Id="rId6" Type="http://schemas.openxmlformats.org/officeDocument/2006/relationships/tags" Target="../tags/tag474.xml"/><Relationship Id="rId11" Type="http://schemas.openxmlformats.org/officeDocument/2006/relationships/tags" Target="../tags/tag479.xml"/><Relationship Id="rId24" Type="http://schemas.openxmlformats.org/officeDocument/2006/relationships/tags" Target="../tags/tag492.xml"/><Relationship Id="rId5" Type="http://schemas.openxmlformats.org/officeDocument/2006/relationships/tags" Target="../tags/tag473.xml"/><Relationship Id="rId15" Type="http://schemas.openxmlformats.org/officeDocument/2006/relationships/tags" Target="../tags/tag483.xml"/><Relationship Id="rId23" Type="http://schemas.openxmlformats.org/officeDocument/2006/relationships/tags" Target="../tags/tag491.xml"/><Relationship Id="rId28" Type="http://schemas.openxmlformats.org/officeDocument/2006/relationships/image" Target="../media/image14.png"/><Relationship Id="rId10" Type="http://schemas.openxmlformats.org/officeDocument/2006/relationships/tags" Target="../tags/tag478.xml"/><Relationship Id="rId19" Type="http://schemas.openxmlformats.org/officeDocument/2006/relationships/tags" Target="../tags/tag487.xml"/><Relationship Id="rId4" Type="http://schemas.openxmlformats.org/officeDocument/2006/relationships/tags" Target="../tags/tag472.xml"/><Relationship Id="rId9" Type="http://schemas.openxmlformats.org/officeDocument/2006/relationships/tags" Target="../tags/tag477.xml"/><Relationship Id="rId14" Type="http://schemas.openxmlformats.org/officeDocument/2006/relationships/tags" Target="../tags/tag482.xml"/><Relationship Id="rId22" Type="http://schemas.openxmlformats.org/officeDocument/2006/relationships/tags" Target="../tags/tag490.xml"/><Relationship Id="rId27" Type="http://schemas.openxmlformats.org/officeDocument/2006/relationships/slideLayout" Target="../slideLayouts/slideLayout56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tags" Target="../tags/tag502.xml"/><Relationship Id="rId13" Type="http://schemas.openxmlformats.org/officeDocument/2006/relationships/image" Target="../media/image33.png"/><Relationship Id="rId3" Type="http://schemas.openxmlformats.org/officeDocument/2006/relationships/tags" Target="../tags/tag497.xml"/><Relationship Id="rId7" Type="http://schemas.openxmlformats.org/officeDocument/2006/relationships/tags" Target="../tags/tag501.xml"/><Relationship Id="rId12" Type="http://schemas.openxmlformats.org/officeDocument/2006/relationships/image" Target="../media/image32.png"/><Relationship Id="rId2" Type="http://schemas.openxmlformats.org/officeDocument/2006/relationships/tags" Target="../tags/tag496.xml"/><Relationship Id="rId1" Type="http://schemas.openxmlformats.org/officeDocument/2006/relationships/tags" Target="../tags/tag495.xml"/><Relationship Id="rId6" Type="http://schemas.openxmlformats.org/officeDocument/2006/relationships/tags" Target="../tags/tag500.xml"/><Relationship Id="rId11" Type="http://schemas.openxmlformats.org/officeDocument/2006/relationships/image" Target="../media/image31.png"/><Relationship Id="rId5" Type="http://schemas.openxmlformats.org/officeDocument/2006/relationships/tags" Target="../tags/tag499.xml"/><Relationship Id="rId10" Type="http://schemas.openxmlformats.org/officeDocument/2006/relationships/slideLayout" Target="../slideLayouts/slideLayout56.xml"/><Relationship Id="rId4" Type="http://schemas.openxmlformats.org/officeDocument/2006/relationships/tags" Target="../tags/tag498.xml"/><Relationship Id="rId9" Type="http://schemas.openxmlformats.org/officeDocument/2006/relationships/tags" Target="../tags/tag503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tags" Target="../tags/tag511.xml"/><Relationship Id="rId13" Type="http://schemas.openxmlformats.org/officeDocument/2006/relationships/tags" Target="../tags/tag516.xml"/><Relationship Id="rId18" Type="http://schemas.openxmlformats.org/officeDocument/2006/relationships/slideLayout" Target="../slideLayouts/slideLayout57.xml"/><Relationship Id="rId3" Type="http://schemas.openxmlformats.org/officeDocument/2006/relationships/tags" Target="../tags/tag506.xml"/><Relationship Id="rId7" Type="http://schemas.openxmlformats.org/officeDocument/2006/relationships/tags" Target="../tags/tag510.xml"/><Relationship Id="rId12" Type="http://schemas.openxmlformats.org/officeDocument/2006/relationships/tags" Target="../tags/tag515.xml"/><Relationship Id="rId17" Type="http://schemas.openxmlformats.org/officeDocument/2006/relationships/tags" Target="../tags/tag520.xml"/><Relationship Id="rId2" Type="http://schemas.openxmlformats.org/officeDocument/2006/relationships/tags" Target="../tags/tag505.xml"/><Relationship Id="rId16" Type="http://schemas.openxmlformats.org/officeDocument/2006/relationships/tags" Target="../tags/tag519.xml"/><Relationship Id="rId1" Type="http://schemas.openxmlformats.org/officeDocument/2006/relationships/tags" Target="../tags/tag504.xml"/><Relationship Id="rId6" Type="http://schemas.openxmlformats.org/officeDocument/2006/relationships/tags" Target="../tags/tag509.xml"/><Relationship Id="rId11" Type="http://schemas.openxmlformats.org/officeDocument/2006/relationships/tags" Target="../tags/tag514.xml"/><Relationship Id="rId5" Type="http://schemas.openxmlformats.org/officeDocument/2006/relationships/tags" Target="../tags/tag508.xml"/><Relationship Id="rId15" Type="http://schemas.openxmlformats.org/officeDocument/2006/relationships/tags" Target="../tags/tag518.xml"/><Relationship Id="rId10" Type="http://schemas.openxmlformats.org/officeDocument/2006/relationships/tags" Target="../tags/tag513.xml"/><Relationship Id="rId4" Type="http://schemas.openxmlformats.org/officeDocument/2006/relationships/tags" Target="../tags/tag507.xml"/><Relationship Id="rId9" Type="http://schemas.openxmlformats.org/officeDocument/2006/relationships/tags" Target="../tags/tag512.xml"/><Relationship Id="rId14" Type="http://schemas.openxmlformats.org/officeDocument/2006/relationships/tags" Target="../tags/tag517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tags" Target="../tags/tag528.xml"/><Relationship Id="rId13" Type="http://schemas.openxmlformats.org/officeDocument/2006/relationships/tags" Target="../tags/tag533.xml"/><Relationship Id="rId18" Type="http://schemas.openxmlformats.org/officeDocument/2006/relationships/tags" Target="../tags/tag538.xml"/><Relationship Id="rId26" Type="http://schemas.openxmlformats.org/officeDocument/2006/relationships/slideLayout" Target="../slideLayouts/slideLayout56.xml"/><Relationship Id="rId3" Type="http://schemas.openxmlformats.org/officeDocument/2006/relationships/tags" Target="../tags/tag523.xml"/><Relationship Id="rId21" Type="http://schemas.openxmlformats.org/officeDocument/2006/relationships/tags" Target="../tags/tag541.xml"/><Relationship Id="rId7" Type="http://schemas.openxmlformats.org/officeDocument/2006/relationships/tags" Target="../tags/tag527.xml"/><Relationship Id="rId12" Type="http://schemas.openxmlformats.org/officeDocument/2006/relationships/tags" Target="../tags/tag532.xml"/><Relationship Id="rId17" Type="http://schemas.openxmlformats.org/officeDocument/2006/relationships/tags" Target="../tags/tag537.xml"/><Relationship Id="rId25" Type="http://schemas.openxmlformats.org/officeDocument/2006/relationships/tags" Target="../tags/tag545.xml"/><Relationship Id="rId2" Type="http://schemas.openxmlformats.org/officeDocument/2006/relationships/tags" Target="../tags/tag522.xml"/><Relationship Id="rId16" Type="http://schemas.openxmlformats.org/officeDocument/2006/relationships/tags" Target="../tags/tag536.xml"/><Relationship Id="rId20" Type="http://schemas.openxmlformats.org/officeDocument/2006/relationships/tags" Target="../tags/tag540.xml"/><Relationship Id="rId29" Type="http://schemas.openxmlformats.org/officeDocument/2006/relationships/image" Target="../media/image15.png"/><Relationship Id="rId1" Type="http://schemas.openxmlformats.org/officeDocument/2006/relationships/tags" Target="../tags/tag521.xml"/><Relationship Id="rId6" Type="http://schemas.openxmlformats.org/officeDocument/2006/relationships/tags" Target="../tags/tag526.xml"/><Relationship Id="rId11" Type="http://schemas.openxmlformats.org/officeDocument/2006/relationships/tags" Target="../tags/tag531.xml"/><Relationship Id="rId24" Type="http://schemas.openxmlformats.org/officeDocument/2006/relationships/tags" Target="../tags/tag544.xml"/><Relationship Id="rId5" Type="http://schemas.openxmlformats.org/officeDocument/2006/relationships/tags" Target="../tags/tag525.xml"/><Relationship Id="rId15" Type="http://schemas.openxmlformats.org/officeDocument/2006/relationships/tags" Target="../tags/tag535.xml"/><Relationship Id="rId23" Type="http://schemas.openxmlformats.org/officeDocument/2006/relationships/tags" Target="../tags/tag543.xml"/><Relationship Id="rId28" Type="http://schemas.openxmlformats.org/officeDocument/2006/relationships/image" Target="../media/image34.emf"/><Relationship Id="rId10" Type="http://schemas.openxmlformats.org/officeDocument/2006/relationships/tags" Target="../tags/tag530.xml"/><Relationship Id="rId19" Type="http://schemas.openxmlformats.org/officeDocument/2006/relationships/tags" Target="../tags/tag539.xml"/><Relationship Id="rId4" Type="http://schemas.openxmlformats.org/officeDocument/2006/relationships/tags" Target="../tags/tag524.xml"/><Relationship Id="rId9" Type="http://schemas.openxmlformats.org/officeDocument/2006/relationships/tags" Target="../tags/tag529.xml"/><Relationship Id="rId14" Type="http://schemas.openxmlformats.org/officeDocument/2006/relationships/tags" Target="../tags/tag534.xml"/><Relationship Id="rId22" Type="http://schemas.openxmlformats.org/officeDocument/2006/relationships/tags" Target="../tags/tag542.xml"/><Relationship Id="rId27" Type="http://schemas.openxmlformats.org/officeDocument/2006/relationships/customXml" Target="../ink/ink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547.xml"/><Relationship Id="rId1" Type="http://schemas.openxmlformats.org/officeDocument/2006/relationships/tags" Target="../tags/tag546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tags" Target="../tags/tag555.xml"/><Relationship Id="rId13" Type="http://schemas.openxmlformats.org/officeDocument/2006/relationships/tags" Target="../tags/tag560.xml"/><Relationship Id="rId3" Type="http://schemas.openxmlformats.org/officeDocument/2006/relationships/tags" Target="../tags/tag550.xml"/><Relationship Id="rId7" Type="http://schemas.openxmlformats.org/officeDocument/2006/relationships/tags" Target="../tags/tag554.xml"/><Relationship Id="rId12" Type="http://schemas.openxmlformats.org/officeDocument/2006/relationships/tags" Target="../tags/tag559.xml"/><Relationship Id="rId17" Type="http://schemas.openxmlformats.org/officeDocument/2006/relationships/image" Target="../media/image35.png"/><Relationship Id="rId2" Type="http://schemas.openxmlformats.org/officeDocument/2006/relationships/tags" Target="../tags/tag549.xml"/><Relationship Id="rId16" Type="http://schemas.openxmlformats.org/officeDocument/2006/relationships/notesSlide" Target="../notesSlides/notesSlide16.xml"/><Relationship Id="rId1" Type="http://schemas.openxmlformats.org/officeDocument/2006/relationships/tags" Target="../tags/tag548.xml"/><Relationship Id="rId6" Type="http://schemas.openxmlformats.org/officeDocument/2006/relationships/tags" Target="../tags/tag553.xml"/><Relationship Id="rId11" Type="http://schemas.openxmlformats.org/officeDocument/2006/relationships/tags" Target="../tags/tag558.xml"/><Relationship Id="rId5" Type="http://schemas.openxmlformats.org/officeDocument/2006/relationships/tags" Target="../tags/tag552.xml"/><Relationship Id="rId15" Type="http://schemas.openxmlformats.org/officeDocument/2006/relationships/slideLayout" Target="../slideLayouts/slideLayout12.xml"/><Relationship Id="rId10" Type="http://schemas.openxmlformats.org/officeDocument/2006/relationships/tags" Target="../tags/tag557.xml"/><Relationship Id="rId4" Type="http://schemas.openxmlformats.org/officeDocument/2006/relationships/tags" Target="../tags/tag551.xml"/><Relationship Id="rId9" Type="http://schemas.openxmlformats.org/officeDocument/2006/relationships/tags" Target="../tags/tag556.xml"/><Relationship Id="rId14" Type="http://schemas.openxmlformats.org/officeDocument/2006/relationships/tags" Target="../tags/tag56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Layout" Target="../slideLayouts/slideLayout6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tags" Target="../tags/tag40.xml"/><Relationship Id="rId18" Type="http://schemas.openxmlformats.org/officeDocument/2006/relationships/slideLayout" Target="../slideLayouts/slideLayout68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tags" Target="../tags/tag44.xml"/><Relationship Id="rId2" Type="http://schemas.openxmlformats.org/officeDocument/2006/relationships/tags" Target="../tags/tag29.xml"/><Relationship Id="rId16" Type="http://schemas.openxmlformats.org/officeDocument/2006/relationships/tags" Target="../tags/tag43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5" Type="http://schemas.openxmlformats.org/officeDocument/2006/relationships/tags" Target="../tags/tag32.xml"/><Relationship Id="rId15" Type="http://schemas.openxmlformats.org/officeDocument/2006/relationships/tags" Target="../tags/tag42.xml"/><Relationship Id="rId10" Type="http://schemas.openxmlformats.org/officeDocument/2006/relationships/tags" Target="../tags/tag37.xml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tags" Target="../tags/tag4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tags" Target="../tags/tag57.xml"/><Relationship Id="rId18" Type="http://schemas.openxmlformats.org/officeDocument/2006/relationships/slideLayout" Target="../slideLayouts/slideLayout68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tags" Target="../tags/tag56.xml"/><Relationship Id="rId17" Type="http://schemas.openxmlformats.org/officeDocument/2006/relationships/tags" Target="../tags/tag61.xml"/><Relationship Id="rId2" Type="http://schemas.openxmlformats.org/officeDocument/2006/relationships/tags" Target="../tags/tag46.xml"/><Relationship Id="rId16" Type="http://schemas.openxmlformats.org/officeDocument/2006/relationships/tags" Target="../tags/tag60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5" Type="http://schemas.openxmlformats.org/officeDocument/2006/relationships/tags" Target="../tags/tag49.xml"/><Relationship Id="rId15" Type="http://schemas.openxmlformats.org/officeDocument/2006/relationships/tags" Target="../tags/tag59.xml"/><Relationship Id="rId10" Type="http://schemas.openxmlformats.org/officeDocument/2006/relationships/tags" Target="../tags/tag54.xml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tags" Target="../tags/tag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030133" y="1117598"/>
            <a:ext cx="4869038" cy="710494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745213" y="207959"/>
            <a:ext cx="4187825" cy="320675"/>
          </a:xfrm>
          <a:prstGeom prst="roundRect">
            <a:avLst/>
          </a:prstGeom>
          <a:solidFill>
            <a:srgbClr val="FFCC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12713" y="141288"/>
            <a:ext cx="2276475" cy="320675"/>
          </a:xfrm>
          <a:prstGeom prst="roundRect">
            <a:avLst/>
          </a:prstGeom>
          <a:solidFill>
            <a:srgbClr val="FFCC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8677" name="TextBox 3"/>
          <p:cNvSpPr txBox="1">
            <a:spLocks noChangeArrowheads="1"/>
          </p:cNvSpPr>
          <p:nvPr/>
        </p:nvSpPr>
        <p:spPr bwMode="auto">
          <a:xfrm flipH="1">
            <a:off x="158750" y="138113"/>
            <a:ext cx="3807394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4572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572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572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4572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defTabSz="457200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defTabSz="457200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defTabSz="457200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defTabSz="457200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1200" b="1" i="0" dirty="0">
                <a:solidFill>
                  <a:schemeClr val="tx1"/>
                </a:solidFill>
                <a:latin typeface="Calibri" pitchFamily="34" charset="0"/>
              </a:rPr>
              <a:t>Do not think I am too twisted.  </a:t>
            </a:r>
          </a:p>
          <a:p>
            <a:pPr algn="l" eaLnBrk="1" hangingPunct="1">
              <a:spcBef>
                <a:spcPct val="0"/>
              </a:spcBef>
            </a:pPr>
            <a:endParaRPr lang="en-US" altLang="en-US" sz="1400" i="0" dirty="0">
              <a:solidFill>
                <a:srgbClr val="000000"/>
              </a:solidFill>
              <a:latin typeface="Calibri" pitchFamily="34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altLang="en-US" sz="1400" i="0" dirty="0">
                <a:solidFill>
                  <a:srgbClr val="000000"/>
                </a:solidFill>
                <a:latin typeface="Calibri" pitchFamily="34" charset="0"/>
              </a:rPr>
              <a:t>Here are some of the additional features: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400" i="0" dirty="0">
                <a:solidFill>
                  <a:srgbClr val="000000"/>
                </a:solidFill>
                <a:latin typeface="Calibri" pitchFamily="34" charset="0"/>
              </a:rPr>
              <a:t>It is impossible to blaspheme or pray before you have the </a:t>
            </a:r>
            <a:r>
              <a:rPr lang="en-US" altLang="en-US" sz="1400" i="0" dirty="0" smtClean="0">
                <a:solidFill>
                  <a:srgbClr val="000000"/>
                </a:solidFill>
                <a:latin typeface="Calibri" pitchFamily="34" charset="0"/>
              </a:rPr>
              <a:t>sword  It </a:t>
            </a:r>
            <a:r>
              <a:rPr lang="en-US" altLang="en-US" sz="1400" i="0" dirty="0">
                <a:solidFill>
                  <a:srgbClr val="000000"/>
                </a:solidFill>
                <a:latin typeface="Calibri" pitchFamily="34" charset="0"/>
              </a:rPr>
              <a:t>is impossible to pick up the jar of spices before you are a glutton 	(obtained through eating a </a:t>
            </a:r>
            <a:r>
              <a:rPr lang="en-US" altLang="en-US" sz="1400" i="0" dirty="0" smtClean="0">
                <a:solidFill>
                  <a:srgbClr val="000000"/>
                </a:solidFill>
                <a:latin typeface="Calibri" pitchFamily="34" charset="0"/>
              </a:rPr>
              <a:t>baby)  It </a:t>
            </a:r>
            <a:r>
              <a:rPr lang="en-US" altLang="en-US" sz="1400" i="0" dirty="0">
                <a:solidFill>
                  <a:srgbClr val="000000"/>
                </a:solidFill>
                <a:latin typeface="Calibri" pitchFamily="34" charset="0"/>
              </a:rPr>
              <a:t>is possible to eat things in your inventory and </a:t>
            </a:r>
            <a:r>
              <a:rPr lang="en-US" altLang="en-US" sz="1400" i="0" dirty="0" err="1" smtClean="0">
                <a:solidFill>
                  <a:srgbClr val="000000"/>
                </a:solidFill>
                <a:latin typeface="Calibri" pitchFamily="34" charset="0"/>
              </a:rPr>
              <a:t>lucifer</a:t>
            </a:r>
            <a:r>
              <a:rPr lang="en-US" altLang="en-US" sz="1400" i="0" dirty="0" smtClean="0">
                <a:solidFill>
                  <a:srgbClr val="000000"/>
                </a:solidFill>
                <a:latin typeface="Calibri" pitchFamily="34" charset="0"/>
              </a:rPr>
              <a:t> …</a:t>
            </a:r>
            <a:endParaRPr lang="en-US" altLang="en-US" sz="1400" i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8682" name="Rectangle 8"/>
          <p:cNvSpPr>
            <a:spLocks noChangeArrowheads="1"/>
          </p:cNvSpPr>
          <p:nvPr/>
        </p:nvSpPr>
        <p:spPr bwMode="auto">
          <a:xfrm>
            <a:off x="4745213" y="223134"/>
            <a:ext cx="41878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4572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572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572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4572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defTabSz="457200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defTabSz="457200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defTabSz="457200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defTabSz="457200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1200" b="1" i="0" dirty="0" smtClean="0">
                <a:solidFill>
                  <a:schemeClr val="tx1"/>
                </a:solidFill>
                <a:latin typeface="Calibri" pitchFamily="34" charset="0"/>
              </a:rPr>
              <a:t>Soundtrack</a:t>
            </a:r>
            <a:r>
              <a:rPr lang="en-US" altLang="en-US" sz="1200" b="1" i="0" dirty="0">
                <a:solidFill>
                  <a:schemeClr val="tx1"/>
                </a:solidFill>
                <a:latin typeface="Calibri" pitchFamily="34" charset="0"/>
              </a:rPr>
              <a:t>: http://www.youtube.com/watch?v=GFIvXVMbII0</a:t>
            </a:r>
          </a:p>
          <a:p>
            <a:pPr algn="l" eaLnBrk="1" hangingPunct="1">
              <a:spcBef>
                <a:spcPct val="0"/>
              </a:spcBef>
            </a:pPr>
            <a:endParaRPr lang="en-US" altLang="en-US" sz="1200" i="0" dirty="0">
              <a:solidFill>
                <a:srgbClr val="000000"/>
              </a:solidFill>
              <a:latin typeface="Calibri" pitchFamily="34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altLang="en-US" sz="1200" i="0" dirty="0">
                <a:solidFill>
                  <a:srgbClr val="000000"/>
                </a:solidFill>
                <a:latin typeface="Calibri" pitchFamily="34" charset="0"/>
              </a:rPr>
              <a:t>There is </a:t>
            </a:r>
            <a:r>
              <a:rPr lang="en-US" altLang="en-US" sz="1200" i="0" dirty="0" err="1">
                <a:solidFill>
                  <a:srgbClr val="000000"/>
                </a:solidFill>
                <a:latin typeface="Calibri" pitchFamily="34" charset="0"/>
              </a:rPr>
              <a:t>madd_skillz</a:t>
            </a:r>
            <a:r>
              <a:rPr lang="en-US" altLang="en-US" sz="1200" i="0" dirty="0">
                <a:solidFill>
                  <a:srgbClr val="000000"/>
                </a:solidFill>
                <a:latin typeface="Calibri" pitchFamily="34" charset="0"/>
              </a:rPr>
              <a:t> here.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200" i="0" dirty="0">
                <a:solidFill>
                  <a:srgbClr val="000000"/>
                </a:solidFill>
                <a:latin typeface="Calibri" pitchFamily="34" charset="0"/>
              </a:rPr>
              <a:t>You encounter </a:t>
            </a:r>
            <a:r>
              <a:rPr lang="en-US" altLang="en-US" sz="1200" i="0" dirty="0" err="1">
                <a:solidFill>
                  <a:srgbClr val="000000"/>
                </a:solidFill>
                <a:latin typeface="Calibri" pitchFamily="34" charset="0"/>
              </a:rPr>
              <a:t>starving_frosh</a:t>
            </a:r>
            <a:r>
              <a:rPr lang="en-US" altLang="en-US" sz="1200" i="0" dirty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28683" name="Rectangle 12"/>
          <p:cNvSpPr>
            <a:spLocks noChangeArrowheads="1"/>
          </p:cNvSpPr>
          <p:nvPr/>
        </p:nvSpPr>
        <p:spPr bwMode="auto">
          <a:xfrm>
            <a:off x="322526" y="2316339"/>
            <a:ext cx="33623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4572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572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572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4572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defTabSz="457200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defTabSz="457200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defTabSz="457200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defTabSz="457200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i="0" dirty="0" smtClean="0">
                <a:solidFill>
                  <a:srgbClr val="000000"/>
                </a:solidFill>
                <a:latin typeface="Calibri" pitchFamily="34" charset="0"/>
              </a:rPr>
              <a:t>You </a:t>
            </a:r>
            <a:r>
              <a:rPr lang="en-US" altLang="en-US" sz="1800" i="0" dirty="0">
                <a:solidFill>
                  <a:srgbClr val="000000"/>
                </a:solidFill>
                <a:latin typeface="Calibri" pitchFamily="34" charset="0"/>
              </a:rPr>
              <a:t>have made a huge mistake.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i="0" dirty="0">
                <a:solidFill>
                  <a:srgbClr val="000000"/>
                </a:solidFill>
                <a:latin typeface="Calibri" pitchFamily="34" charset="0"/>
              </a:rPr>
              <a:t>That muffin was three years old.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i="0" dirty="0">
                <a:solidFill>
                  <a:srgbClr val="000000"/>
                </a:solidFill>
                <a:latin typeface="Calibri" pitchFamily="34" charset="0"/>
              </a:rPr>
              <a:t> You have died of dysentery.</a:t>
            </a:r>
          </a:p>
        </p:txBody>
      </p:sp>
      <p:sp>
        <p:nvSpPr>
          <p:cNvPr id="28688" name="Rectangle 8"/>
          <p:cNvSpPr>
            <a:spLocks noChangeArrowheads="1"/>
          </p:cNvSpPr>
          <p:nvPr/>
        </p:nvSpPr>
        <p:spPr bwMode="auto">
          <a:xfrm>
            <a:off x="7951833" y="2593338"/>
            <a:ext cx="10771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200" i="0" dirty="0">
                <a:solidFill>
                  <a:srgbClr val="008000"/>
                </a:solidFill>
                <a:latin typeface="Calibri" pitchFamily="34" charset="0"/>
                <a:cs typeface="Times New Roman" pitchFamily="18" charset="0"/>
              </a:rPr>
              <a:t>An end to spam?  I don't believe it!</a:t>
            </a:r>
          </a:p>
        </p:txBody>
      </p:sp>
      <p:grpSp>
        <p:nvGrpSpPr>
          <p:cNvPr id="28689" name="Group 49"/>
          <p:cNvGrpSpPr>
            <a:grpSpLocks/>
          </p:cNvGrpSpPr>
          <p:nvPr/>
        </p:nvGrpSpPr>
        <p:grpSpPr bwMode="auto">
          <a:xfrm>
            <a:off x="8604376" y="3239669"/>
            <a:ext cx="450850" cy="506413"/>
            <a:chOff x="2928" y="1051"/>
            <a:chExt cx="840" cy="957"/>
          </a:xfrm>
        </p:grpSpPr>
        <p:sp>
          <p:nvSpPr>
            <p:cNvPr id="28692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28693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 b="1" i="0">
                <a:solidFill>
                  <a:prstClr val="black"/>
                </a:solidFill>
              </a:endParaRPr>
            </a:p>
          </p:txBody>
        </p:sp>
        <p:sp>
          <p:nvSpPr>
            <p:cNvPr id="28694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 b="1" i="0">
                <a:solidFill>
                  <a:prstClr val="black"/>
                </a:solidFill>
              </a:endParaRPr>
            </a:p>
          </p:txBody>
        </p:sp>
        <p:sp>
          <p:nvSpPr>
            <p:cNvPr id="28695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 b="1" i="0">
                <a:solidFill>
                  <a:prstClr val="black"/>
                </a:solidFill>
              </a:endParaRPr>
            </a:p>
          </p:txBody>
        </p:sp>
        <p:sp>
          <p:nvSpPr>
            <p:cNvPr id="28696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 b="1" i="0">
                <a:solidFill>
                  <a:prstClr val="black"/>
                </a:solidFill>
              </a:endParaRPr>
            </a:p>
          </p:txBody>
        </p:sp>
        <p:sp>
          <p:nvSpPr>
            <p:cNvPr id="28697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 b="1" i="0">
                <a:solidFill>
                  <a:prstClr val="black"/>
                </a:solidFill>
              </a:endParaRPr>
            </a:p>
          </p:txBody>
        </p:sp>
        <p:sp>
          <p:nvSpPr>
            <p:cNvPr id="28698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 b="1" i="0">
                <a:solidFill>
                  <a:prstClr val="black"/>
                </a:solidFill>
              </a:endParaRPr>
            </a:p>
          </p:txBody>
        </p:sp>
        <p:sp>
          <p:nvSpPr>
            <p:cNvPr id="28699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 b="1" i="0">
                <a:solidFill>
                  <a:prstClr val="black"/>
                </a:solidFill>
              </a:endParaRPr>
            </a:p>
          </p:txBody>
        </p:sp>
        <p:sp>
          <p:nvSpPr>
            <p:cNvPr id="28700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 b="1" i="0">
                <a:solidFill>
                  <a:prstClr val="black"/>
                </a:solidFill>
              </a:endParaRPr>
            </a:p>
          </p:txBody>
        </p:sp>
        <p:sp>
          <p:nvSpPr>
            <p:cNvPr id="28701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28702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28703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28704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</p:grpSp>
      <p:sp>
        <p:nvSpPr>
          <p:cNvPr id="28690" name="Text Box 5"/>
          <p:cNvSpPr txBox="1">
            <a:spLocks noChangeArrowheads="1"/>
          </p:cNvSpPr>
          <p:nvPr/>
        </p:nvSpPr>
        <p:spPr bwMode="auto">
          <a:xfrm>
            <a:off x="3946704" y="2039340"/>
            <a:ext cx="4012141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3600" i="0" dirty="0">
                <a:solidFill>
                  <a:prstClr val="black"/>
                </a:solidFill>
                <a:latin typeface="Cambria" panose="02040503050406030204" pitchFamily="18" charset="0"/>
              </a:rPr>
              <a:t>CS 60 ~ the end of a </a:t>
            </a:r>
            <a:r>
              <a:rPr lang="en-US" altLang="en-US" sz="3600" dirty="0" err="1">
                <a:solidFill>
                  <a:prstClr val="black"/>
                </a:solidFill>
                <a:latin typeface="Cambria" panose="02040503050406030204" pitchFamily="18" charset="0"/>
              </a:rPr>
              <a:t>Spam</a:t>
            </a:r>
            <a:r>
              <a:rPr lang="en-US" altLang="en-US" sz="3600" i="0" dirty="0" err="1">
                <a:solidFill>
                  <a:prstClr val="black"/>
                </a:solidFill>
                <a:latin typeface="Cambria" panose="02040503050406030204" pitchFamily="18" charset="0"/>
              </a:rPr>
              <a:t>ventur</a:t>
            </a:r>
            <a:r>
              <a:rPr lang="en-US" altLang="en-US" sz="3600" dirty="0" err="1">
                <a:solidFill>
                  <a:prstClr val="black"/>
                </a:solidFill>
                <a:latin typeface="Cambria" panose="02040503050406030204" pitchFamily="18" charset="0"/>
              </a:rPr>
              <a:t>e</a:t>
            </a:r>
            <a:endParaRPr lang="en-US" altLang="en-US" sz="36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48276" y="1258181"/>
            <a:ext cx="4581525" cy="438150"/>
          </a:xfrm>
          <a:prstGeom prst="rect">
            <a:avLst/>
          </a:prstGeom>
          <a:solidFill>
            <a:srgbClr val="FFCC99"/>
          </a:solidFill>
        </p:spPr>
        <p:txBody>
          <a:bodyPr>
            <a:spAutoFit/>
          </a:bodyPr>
          <a:lstStyle/>
          <a:p>
            <a:pPr algn="l">
              <a:lnSpc>
                <a:spcPct val="50000"/>
              </a:lnSpc>
              <a:defRPr/>
            </a:pPr>
            <a:r>
              <a:rPr lang="en-US" sz="1500" b="1" i="1" dirty="0">
                <a:solidFill>
                  <a:prstClr val="white">
                    <a:lumMod val="50000"/>
                  </a:prstClr>
                </a:solidFill>
                <a:latin typeface="Calibri"/>
                <a:ea typeface="ＭＳ Ｐゴシック" charset="0"/>
                <a:cs typeface="Calibri"/>
              </a:rPr>
              <a:t>%% It's amusing to find that one minute of</a:t>
            </a:r>
          </a:p>
          <a:p>
            <a:pPr algn="l">
              <a:lnSpc>
                <a:spcPct val="50000"/>
              </a:lnSpc>
              <a:defRPr/>
            </a:pPr>
            <a:r>
              <a:rPr lang="en-US" sz="1500" b="1" i="1" dirty="0">
                <a:solidFill>
                  <a:prstClr val="white">
                    <a:lumMod val="50000"/>
                  </a:prstClr>
                </a:solidFill>
                <a:latin typeface="Calibri"/>
                <a:ea typeface="ＭＳ Ｐゴシック" charset="0"/>
                <a:cs typeface="Calibri"/>
              </a:rPr>
              <a:t>%% gameplay translates to about an hour of coding.</a:t>
            </a:r>
          </a:p>
        </p:txBody>
      </p:sp>
      <p:sp>
        <p:nvSpPr>
          <p:cNvPr id="39" name="Text Box 97"/>
          <p:cNvSpPr txBox="1">
            <a:spLocks noChangeArrowheads="1"/>
          </p:cNvSpPr>
          <p:nvPr/>
        </p:nvSpPr>
        <p:spPr bwMode="auto">
          <a:xfrm>
            <a:off x="783653" y="3540728"/>
            <a:ext cx="3182491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400" b="1" dirty="0" smtClean="0">
                <a:latin typeface="Cambria" panose="02040503050406030204" pitchFamily="18" charset="0"/>
              </a:rPr>
              <a:t>Final </a:t>
            </a:r>
            <a:r>
              <a:rPr lang="en-US" altLang="en-US" sz="2400" b="1" dirty="0" smtClean="0">
                <a:latin typeface="Cambria" panose="02040503050406030204" pitchFamily="18" charset="0"/>
              </a:rPr>
              <a:t>reminders…</a:t>
            </a:r>
            <a:endParaRPr lang="en-US" altLang="en-US" sz="2400" i="1" dirty="0" smtClean="0">
              <a:latin typeface="Cambria" panose="02040503050406030204" pitchFamily="18" charset="0"/>
            </a:endParaRPr>
          </a:p>
        </p:txBody>
      </p:sp>
      <p:sp>
        <p:nvSpPr>
          <p:cNvPr id="40" name="Text Box 103"/>
          <p:cNvSpPr txBox="1">
            <a:spLocks noChangeArrowheads="1"/>
          </p:cNvSpPr>
          <p:nvPr/>
        </p:nvSpPr>
        <p:spPr bwMode="auto">
          <a:xfrm>
            <a:off x="322527" y="4928598"/>
            <a:ext cx="410474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2100" dirty="0" smtClean="0">
                <a:latin typeface="Cambria" panose="02040503050406030204" pitchFamily="18" charset="0"/>
              </a:rPr>
              <a:t>Review session ~  Sun 11</a:t>
            </a:r>
            <a:r>
              <a:rPr lang="en-US" altLang="en-US" sz="2100" baseline="30000" dirty="0" smtClean="0">
                <a:latin typeface="Cambria" panose="02040503050406030204" pitchFamily="18" charset="0"/>
              </a:rPr>
              <a:t>th</a:t>
            </a:r>
            <a:r>
              <a:rPr lang="en-US" altLang="en-US" sz="2100" dirty="0" smtClean="0">
                <a:latin typeface="Cambria" panose="02040503050406030204" pitchFamily="18" charset="0"/>
              </a:rPr>
              <a:t> 7-8pm</a:t>
            </a:r>
            <a:endParaRPr lang="en-US" altLang="en-US" sz="21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22527" y="5276064"/>
            <a:ext cx="4194193" cy="783052"/>
            <a:chOff x="416789" y="3004605"/>
            <a:chExt cx="4194193" cy="783052"/>
          </a:xfrm>
        </p:grpSpPr>
        <p:sp>
          <p:nvSpPr>
            <p:cNvPr id="42" name="Text Box 103"/>
            <p:cNvSpPr txBox="1">
              <a:spLocks noChangeArrowheads="1"/>
            </p:cNvSpPr>
            <p:nvPr/>
          </p:nvSpPr>
          <p:spPr bwMode="auto">
            <a:xfrm>
              <a:off x="416789" y="3004605"/>
              <a:ext cx="4104745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/>
              <a:r>
                <a:rPr lang="en-US" altLang="en-US" sz="2100" dirty="0" smtClean="0">
                  <a:latin typeface="Cambria" panose="02040503050406030204" pitchFamily="18" charset="0"/>
                </a:rPr>
                <a:t>Take-home ready on Mon 12</a:t>
              </a:r>
              <a:r>
                <a:rPr lang="en-US" altLang="en-US" sz="2100" baseline="30000" dirty="0" smtClean="0">
                  <a:latin typeface="Cambria" panose="02040503050406030204" pitchFamily="18" charset="0"/>
                </a:rPr>
                <a:t>th</a:t>
              </a:r>
              <a:r>
                <a:rPr lang="en-US" altLang="en-US" sz="2100" dirty="0" smtClean="0">
                  <a:latin typeface="Cambria" panose="02040503050406030204" pitchFamily="18" charset="0"/>
                </a:rPr>
                <a:t>… </a:t>
              </a:r>
              <a:endPara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3" name="Text Box 103"/>
            <p:cNvSpPr txBox="1">
              <a:spLocks noChangeArrowheads="1"/>
            </p:cNvSpPr>
            <p:nvPr/>
          </p:nvSpPr>
          <p:spPr bwMode="auto">
            <a:xfrm>
              <a:off x="506237" y="3372159"/>
              <a:ext cx="4104745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r"/>
              <a:r>
                <a:rPr lang="en-US" altLang="en-US" sz="2100" dirty="0" smtClean="0">
                  <a:latin typeface="Cambria" panose="02040503050406030204" pitchFamily="18" charset="0"/>
                </a:rPr>
                <a:t>…return by Thu 15</a:t>
              </a:r>
              <a:r>
                <a:rPr lang="en-US" altLang="en-US" sz="2100" baseline="30000" dirty="0" smtClean="0">
                  <a:latin typeface="Cambria" panose="02040503050406030204" pitchFamily="18" charset="0"/>
                </a:rPr>
                <a:t>th</a:t>
              </a:r>
              <a:r>
                <a:rPr lang="en-US" altLang="en-US" sz="2100" dirty="0" smtClean="0">
                  <a:latin typeface="Cambria" panose="02040503050406030204" pitchFamily="18" charset="0"/>
                </a:rPr>
                <a:t> by 5pm</a:t>
              </a:r>
              <a:endPara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44" name="Text Box 103"/>
          <p:cNvSpPr txBox="1">
            <a:spLocks noChangeArrowheads="1"/>
          </p:cNvSpPr>
          <p:nvPr/>
        </p:nvSpPr>
        <p:spPr bwMode="auto">
          <a:xfrm>
            <a:off x="367251" y="6059116"/>
            <a:ext cx="41047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500" dirty="0" smtClean="0">
                <a:latin typeface="Cambria" panose="02040503050406030204" pitchFamily="18" charset="0"/>
              </a:rPr>
              <a:t>(we grade the exams that evening @ 5:30!)</a:t>
            </a:r>
            <a:endParaRPr lang="en-US" altLang="en-US" sz="15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6" name="Text Box 97"/>
          <p:cNvSpPr txBox="1">
            <a:spLocks noChangeArrowheads="1"/>
          </p:cNvSpPr>
          <p:nvPr/>
        </p:nvSpPr>
        <p:spPr bwMode="auto">
          <a:xfrm>
            <a:off x="1375369" y="4285691"/>
            <a:ext cx="1999058" cy="461665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400" b="1" dirty="0" smtClean="0">
                <a:latin typeface="Cambria" panose="02040503050406030204" pitchFamily="18" charset="0"/>
              </a:rPr>
              <a:t>Exam…</a:t>
            </a:r>
            <a:endParaRPr lang="en-US" altLang="en-US" sz="2400" i="1" dirty="0" smtClean="0">
              <a:latin typeface="Cambria" panose="02040503050406030204" pitchFamily="18" charset="0"/>
            </a:endParaRPr>
          </a:p>
        </p:txBody>
      </p:sp>
      <p:sp>
        <p:nvSpPr>
          <p:cNvPr id="47" name="Text Box 97"/>
          <p:cNvSpPr txBox="1">
            <a:spLocks noChangeArrowheads="1"/>
          </p:cNvSpPr>
          <p:nvPr/>
        </p:nvSpPr>
        <p:spPr bwMode="auto">
          <a:xfrm>
            <a:off x="5539509" y="5358041"/>
            <a:ext cx="1999058" cy="46166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400" b="1" dirty="0" smtClean="0">
                <a:latin typeface="Cambria" panose="02040503050406030204" pitchFamily="18" charset="0"/>
              </a:rPr>
              <a:t>Extra Java!</a:t>
            </a:r>
            <a:endParaRPr lang="en-US" altLang="en-US" sz="2400" i="1" dirty="0" smtClean="0">
              <a:latin typeface="Cambria" panose="02040503050406030204" pitchFamily="18" charset="0"/>
            </a:endParaRPr>
          </a:p>
        </p:txBody>
      </p:sp>
      <p:sp>
        <p:nvSpPr>
          <p:cNvPr id="48" name="Text Box 103"/>
          <p:cNvSpPr txBox="1">
            <a:spLocks noChangeArrowheads="1"/>
          </p:cNvSpPr>
          <p:nvPr/>
        </p:nvSpPr>
        <p:spPr bwMode="auto">
          <a:xfrm>
            <a:off x="4617960" y="6003520"/>
            <a:ext cx="40264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800" dirty="0" smtClean="0">
                <a:latin typeface="Cambria" panose="02040503050406030204" pitchFamily="18" charset="0"/>
              </a:rPr>
              <a:t>Extra credit </a:t>
            </a:r>
            <a:r>
              <a:rPr lang="en-US" altLang="en-US" sz="1800" dirty="0" err="1" smtClean="0">
                <a:latin typeface="Cambria" panose="02040503050406030204" pitchFamily="18" charset="0"/>
              </a:rPr>
              <a:t>hw</a:t>
            </a:r>
            <a:r>
              <a:rPr lang="en-US" altLang="en-US" sz="1800" dirty="0" smtClean="0">
                <a:latin typeface="Cambria" panose="02040503050406030204" pitchFamily="18" charset="0"/>
              </a:rPr>
              <a:t>, up to +50/0 </a:t>
            </a:r>
            <a:r>
              <a:rPr lang="en-US" altLang="en-US" sz="1800" dirty="0" err="1" smtClean="0">
                <a:latin typeface="Cambria" panose="02040503050406030204" pitchFamily="18" charset="0"/>
              </a:rPr>
              <a:t>pts</a:t>
            </a:r>
            <a:r>
              <a:rPr lang="en-US" altLang="en-US" sz="1800" dirty="0" smtClean="0">
                <a:latin typeface="Cambria" panose="02040503050406030204" pitchFamily="18" charset="0"/>
              </a:rPr>
              <a:t>: </a:t>
            </a:r>
            <a:r>
              <a:rPr lang="en-US" altLang="en-US" sz="1800" i="1" dirty="0">
                <a:latin typeface="Cambria" panose="02040503050406030204" pitchFamily="18" charset="0"/>
              </a:rPr>
              <a:t>i</a:t>
            </a:r>
            <a:r>
              <a:rPr lang="en-US" altLang="en-US" sz="1800" i="1" dirty="0" smtClean="0">
                <a:latin typeface="Cambria" panose="02040503050406030204" pitchFamily="18" charset="0"/>
              </a:rPr>
              <a:t>mplementing a small language in Java</a:t>
            </a:r>
            <a:endParaRPr lang="en-US" altLang="en-US" sz="18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9" name="Text Box 97"/>
          <p:cNvSpPr txBox="1">
            <a:spLocks noChangeArrowheads="1"/>
          </p:cNvSpPr>
          <p:nvPr/>
        </p:nvSpPr>
        <p:spPr bwMode="auto">
          <a:xfrm>
            <a:off x="5623894" y="3578750"/>
            <a:ext cx="1999058" cy="461665"/>
          </a:xfrm>
          <a:prstGeom prst="rect">
            <a:avLst/>
          </a:prstGeom>
          <a:solidFill>
            <a:srgbClr val="FFC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400" b="1" dirty="0" err="1" smtClean="0">
                <a:latin typeface="Cambria" panose="02040503050406030204" pitchFamily="18" charset="0"/>
              </a:rPr>
              <a:t>Spampede</a:t>
            </a:r>
            <a:endParaRPr lang="en-US" altLang="en-US" sz="2400" i="1" dirty="0" smtClean="0">
              <a:latin typeface="Cambria" panose="02040503050406030204" pitchFamily="18" charset="0"/>
            </a:endParaRPr>
          </a:p>
        </p:txBody>
      </p:sp>
      <p:sp>
        <p:nvSpPr>
          <p:cNvPr id="50" name="Text Box 103"/>
          <p:cNvSpPr txBox="1">
            <a:spLocks noChangeArrowheads="1"/>
          </p:cNvSpPr>
          <p:nvPr/>
        </p:nvSpPr>
        <p:spPr bwMode="auto">
          <a:xfrm>
            <a:off x="4837045" y="4167688"/>
            <a:ext cx="3572756" cy="415498"/>
          </a:xfrm>
          <a:prstGeom prst="rect">
            <a:avLst/>
          </a:prstGeom>
          <a:solidFill>
            <a:srgbClr val="FFC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100" dirty="0" smtClean="0">
                <a:latin typeface="Cambria" panose="02040503050406030204" pitchFamily="18" charset="0"/>
              </a:rPr>
              <a:t>Due tomorrow by 11:59pm!</a:t>
            </a:r>
            <a:endParaRPr lang="en-US" altLang="en-US" sz="21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37045" y="4564673"/>
            <a:ext cx="35727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smtClean="0">
                <a:latin typeface="Cambria" panose="02040503050406030204" pitchFamily="18" charset="0"/>
              </a:rPr>
              <a:t>office hours both this afternoon and Friday afternoon…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7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31838" y="2209800"/>
            <a:ext cx="2012950" cy="766763"/>
          </a:xfrm>
          <a:prstGeom prst="rect">
            <a:avLst/>
          </a:prstGeom>
          <a:solidFill>
            <a:srgbClr val="CCECFF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" name="Rectangle 2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3733800"/>
            <a:ext cx="2012950" cy="766763"/>
          </a:xfrm>
          <a:prstGeom prst="rect">
            <a:avLst/>
          </a:prstGeom>
          <a:solidFill>
            <a:srgbClr val="CCECFF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0" y="5334000"/>
            <a:ext cx="2012950" cy="766763"/>
          </a:xfrm>
          <a:prstGeom prst="rect">
            <a:avLst/>
          </a:prstGeom>
          <a:solidFill>
            <a:srgbClr val="CCECFF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1267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62013" y="2363788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mtClean="0">
                <a:solidFill>
                  <a:srgbClr val="0703F3"/>
                </a:solidFill>
              </a:rPr>
              <a:t>Tokenizer</a:t>
            </a:r>
          </a:p>
        </p:txBody>
      </p:sp>
      <p:sp>
        <p:nvSpPr>
          <p:cNvPr id="11268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92175" y="3889375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mtClean="0">
                <a:solidFill>
                  <a:srgbClr val="0703F3"/>
                </a:solidFill>
              </a:rPr>
              <a:t>Parser</a:t>
            </a:r>
          </a:p>
        </p:txBody>
      </p:sp>
      <p:sp>
        <p:nvSpPr>
          <p:cNvPr id="11269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92175" y="5487988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mtClean="0">
                <a:solidFill>
                  <a:srgbClr val="0703F3"/>
                </a:solidFill>
              </a:rPr>
              <a:t>Evaluator</a:t>
            </a:r>
          </a:p>
        </p:txBody>
      </p:sp>
      <p:sp>
        <p:nvSpPr>
          <p:cNvPr id="11270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365500" y="1652588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b="1" smtClean="0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en-US" altLang="en-US" smtClean="0">
                <a:solidFill>
                  <a:srgbClr val="000000"/>
                </a:solidFill>
              </a:rPr>
              <a:t> </a:t>
            </a:r>
            <a:r>
              <a:rPr lang="en-US" altLang="en-US" smtClean="0">
                <a:solidFill>
                  <a:srgbClr val="C00000"/>
                </a:solidFill>
              </a:rPr>
              <a:t>input</a:t>
            </a:r>
          </a:p>
        </p:txBody>
      </p:sp>
      <p:sp>
        <p:nvSpPr>
          <p:cNvPr id="11274" name="Text Box 2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325813" y="3143250"/>
            <a:ext cx="3038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b="1" smtClean="0">
                <a:solidFill>
                  <a:srgbClr val="000000"/>
                </a:solidFill>
                <a:latin typeface="Courier New" pitchFamily="49" charset="0"/>
              </a:rPr>
              <a:t>String[]</a:t>
            </a:r>
            <a:r>
              <a:rPr lang="en-US" altLang="en-US" smtClean="0">
                <a:solidFill>
                  <a:srgbClr val="000000"/>
                </a:solidFill>
              </a:rPr>
              <a:t> </a:t>
            </a:r>
            <a:r>
              <a:rPr lang="en-US" altLang="en-US" smtClean="0">
                <a:solidFill>
                  <a:srgbClr val="C00000"/>
                </a:solidFill>
              </a:rPr>
              <a:t>tokens</a:t>
            </a:r>
          </a:p>
        </p:txBody>
      </p:sp>
      <p:sp>
        <p:nvSpPr>
          <p:cNvPr id="11275" name="Text Box 3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895600" y="4665663"/>
            <a:ext cx="3797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b="1" smtClean="0">
                <a:solidFill>
                  <a:srgbClr val="000000"/>
                </a:solidFill>
                <a:latin typeface="Courier New" pitchFamily="49" charset="0"/>
              </a:rPr>
              <a:t>OpenList</a:t>
            </a:r>
            <a:r>
              <a:rPr lang="en-US" altLang="en-US" smtClean="0">
                <a:solidFill>
                  <a:srgbClr val="000000"/>
                </a:solidFill>
              </a:rPr>
              <a:t> </a:t>
            </a:r>
            <a:r>
              <a:rPr lang="en-US" altLang="en-US" smtClean="0">
                <a:solidFill>
                  <a:srgbClr val="C00000"/>
                </a:solidFill>
              </a:rPr>
              <a:t>parseTree</a:t>
            </a:r>
          </a:p>
        </p:txBody>
      </p:sp>
      <p:sp>
        <p:nvSpPr>
          <p:cNvPr id="11276" name="Text Box 3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200400" y="61722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b="1" smtClean="0">
                <a:solidFill>
                  <a:srgbClr val="000000"/>
                </a:solidFill>
                <a:latin typeface="Courier New" pitchFamily="49" charset="0"/>
              </a:rPr>
              <a:t>Quantity</a:t>
            </a:r>
            <a:r>
              <a:rPr lang="en-US" altLang="en-US" smtClean="0">
                <a:solidFill>
                  <a:srgbClr val="000000"/>
                </a:solidFill>
              </a:rPr>
              <a:t> </a:t>
            </a:r>
            <a:r>
              <a:rPr lang="en-US" altLang="en-US" smtClean="0">
                <a:solidFill>
                  <a:srgbClr val="C00000"/>
                </a:solidFill>
              </a:rPr>
              <a:t>result</a:t>
            </a:r>
          </a:p>
        </p:txBody>
      </p:sp>
      <p:sp>
        <p:nvSpPr>
          <p:cNvPr id="11277" name="Line 3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2874963" y="1997075"/>
            <a:ext cx="703262" cy="3508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278" name="Line 3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852738" y="2987675"/>
            <a:ext cx="68897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279" name="Line 3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2827338" y="3468688"/>
            <a:ext cx="703262" cy="350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280" name="Line 3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878138" y="4435475"/>
            <a:ext cx="322262" cy="306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281" name="Line 3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2819400" y="5033963"/>
            <a:ext cx="423863" cy="342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282" name="Line 3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886075" y="6065838"/>
            <a:ext cx="593725" cy="234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283" name="Text Box 39"/>
          <p:cNvSpPr txBox="1">
            <a:spLocks noChangeArrowheads="1"/>
          </p:cNvSpPr>
          <p:nvPr/>
        </p:nvSpPr>
        <p:spPr bwMode="auto">
          <a:xfrm>
            <a:off x="5983288" y="3861155"/>
            <a:ext cx="2614612" cy="507831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2700" dirty="0" smtClean="0">
                <a:solidFill>
                  <a:srgbClr val="000000"/>
                </a:solidFill>
                <a:latin typeface="Cambria" pitchFamily="18" charset="0"/>
              </a:rPr>
              <a:t>Grammars</a:t>
            </a:r>
            <a:endParaRPr lang="en-US" altLang="en-US" sz="2700" dirty="0" smtClean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1" name="Text Box 88"/>
          <p:cNvSpPr txBox="1">
            <a:spLocks noChangeArrowheads="1"/>
          </p:cNvSpPr>
          <p:nvPr/>
        </p:nvSpPr>
        <p:spPr bwMode="auto">
          <a:xfrm>
            <a:off x="5464527" y="227188"/>
            <a:ext cx="336126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4200" i="1" dirty="0" smtClean="0">
                <a:solidFill>
                  <a:srgbClr val="000000"/>
                </a:solidFill>
                <a:latin typeface="Cambria" panose="02040503050406030204" pitchFamily="18" charset="0"/>
                <a:ea typeface="MS PGothic" pitchFamily="34" charset="-128"/>
              </a:rPr>
              <a:t>CS ideas…</a:t>
            </a:r>
            <a:endParaRPr lang="en-US" altLang="en-US" sz="4200" i="1" dirty="0" smtClean="0">
              <a:solidFill>
                <a:srgbClr val="000000"/>
              </a:solidFill>
              <a:latin typeface="Cambria" panose="02040503050406030204" pitchFamily="18" charset="0"/>
              <a:ea typeface="MS PGothic" pitchFamily="34" charset="-128"/>
            </a:endParaRPr>
          </a:p>
        </p:txBody>
      </p:sp>
      <p:sp>
        <p:nvSpPr>
          <p:cNvPr id="22" name="Text Box 39"/>
          <p:cNvSpPr txBox="1">
            <a:spLocks noChangeArrowheads="1"/>
          </p:cNvSpPr>
          <p:nvPr/>
        </p:nvSpPr>
        <p:spPr bwMode="auto">
          <a:xfrm>
            <a:off x="5983288" y="2078919"/>
            <a:ext cx="2614612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2700" dirty="0" smtClean="0">
                <a:solidFill>
                  <a:srgbClr val="000000"/>
                </a:solidFill>
                <a:latin typeface="Cambria" pitchFamily="18" charset="0"/>
              </a:rPr>
              <a:t>Regular expressions</a:t>
            </a:r>
            <a:endParaRPr lang="en-US" altLang="en-US" sz="2700" dirty="0" smtClean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" name="Right Arrow 1"/>
          <p:cNvSpPr/>
          <p:nvPr/>
        </p:nvSpPr>
        <p:spPr bwMode="auto">
          <a:xfrm rot="10800000">
            <a:off x="5498395" y="2296462"/>
            <a:ext cx="678744" cy="488244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4" name="Right Arrow 23"/>
          <p:cNvSpPr/>
          <p:nvPr/>
        </p:nvSpPr>
        <p:spPr bwMode="auto">
          <a:xfrm rot="10800000">
            <a:off x="5464528" y="3870948"/>
            <a:ext cx="678744" cy="488244"/>
          </a:xfrm>
          <a:prstGeom prst="rightArrow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5" name="Text Box 39"/>
          <p:cNvSpPr txBox="1">
            <a:spLocks noChangeArrowheads="1"/>
          </p:cNvSpPr>
          <p:nvPr/>
        </p:nvSpPr>
        <p:spPr bwMode="auto">
          <a:xfrm>
            <a:off x="6017155" y="5382862"/>
            <a:ext cx="2614612" cy="507831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2700" dirty="0" smtClean="0">
                <a:solidFill>
                  <a:srgbClr val="000000"/>
                </a:solidFill>
                <a:latin typeface="Cambria" pitchFamily="18" charset="0"/>
              </a:rPr>
              <a:t>Recursion!</a:t>
            </a:r>
            <a:endParaRPr lang="en-US" altLang="en-US" sz="2700" dirty="0" smtClean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6" name="Right Arrow 25"/>
          <p:cNvSpPr/>
          <p:nvPr/>
        </p:nvSpPr>
        <p:spPr bwMode="auto">
          <a:xfrm rot="10800000">
            <a:off x="5498395" y="5392655"/>
            <a:ext cx="678744" cy="488244"/>
          </a:xfrm>
          <a:prstGeom prst="rightArrow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" name="Down Arrow 2"/>
          <p:cNvSpPr/>
          <p:nvPr/>
        </p:nvSpPr>
        <p:spPr bwMode="auto">
          <a:xfrm>
            <a:off x="7032978" y="1106311"/>
            <a:ext cx="541866" cy="774877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253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632178" y="1524000"/>
            <a:ext cx="7721600" cy="1873956"/>
          </a:xfrm>
          <a:prstGeom prst="roundRect">
            <a:avLst/>
          </a:prstGeom>
          <a:solidFill>
            <a:srgbClr val="FFCC99"/>
          </a:solidFill>
          <a:ln w="1270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1325090" y="242650"/>
            <a:ext cx="654781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Computation, </a:t>
            </a:r>
            <a:r>
              <a:rPr lang="en-US" sz="42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via language</a:t>
            </a:r>
            <a:endParaRPr lang="en-US" sz="4200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3105" y="1923310"/>
            <a:ext cx="2299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ambria" panose="02040503050406030204" pitchFamily="18" charset="0"/>
              </a:rPr>
              <a:t>DFAs and NFAs</a:t>
            </a: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4816" y="2145544"/>
            <a:ext cx="2299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ambria" panose="02040503050406030204" pitchFamily="18" charset="0"/>
              </a:rPr>
              <a:t>TMs</a:t>
            </a: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632178" y="4126089"/>
            <a:ext cx="7721600" cy="1873956"/>
          </a:xfrm>
          <a:prstGeom prst="roundRect">
            <a:avLst/>
          </a:prstGeom>
          <a:solidFill>
            <a:srgbClr val="CCECFF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0968751">
            <a:off x="6671732" y="2982457"/>
            <a:ext cx="2223911" cy="830997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Calibri" panose="020F0502020204030204" pitchFamily="34" charset="0"/>
              </a:rPr>
              <a:t>procedural</a:t>
            </a:r>
            <a:r>
              <a:rPr lang="en-US" sz="2400" dirty="0" smtClean="0">
                <a:latin typeface="Calibri" panose="020F0502020204030204" pitchFamily="34" charset="0"/>
              </a:rPr>
              <a:t> definitions!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604375">
            <a:off x="297534" y="5711278"/>
            <a:ext cx="2223911" cy="83099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Calibri" panose="020F0502020204030204" pitchFamily="34" charset="0"/>
              </a:rPr>
              <a:t>structural </a:t>
            </a:r>
            <a:r>
              <a:rPr lang="en-US" sz="2400" i="1" dirty="0" smtClean="0">
                <a:latin typeface="Calibri" panose="020F0502020204030204" pitchFamily="34" charset="0"/>
              </a:rPr>
              <a:t>definitions!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7283" y="4455404"/>
            <a:ext cx="3691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latin typeface="Cambria" panose="02040503050406030204" pitchFamily="18" charset="0"/>
              </a:rPr>
              <a:t>Regular Expressions</a:t>
            </a:r>
            <a:endParaRPr lang="en-US" sz="3600" b="1" i="1" dirty="0">
              <a:latin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98994" y="4739901"/>
            <a:ext cx="3691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latin typeface="Cambria" panose="02040503050406030204" pitchFamily="18" charset="0"/>
              </a:rPr>
              <a:t>Grammars</a:t>
            </a:r>
            <a:endParaRPr lang="en-US" sz="3600" b="1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99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25778" y="1074915"/>
            <a:ext cx="8743244" cy="1431219"/>
          </a:xfrm>
          <a:prstGeom prst="roundRect">
            <a:avLst/>
          </a:prstGeom>
          <a:solidFill>
            <a:srgbClr val="FFFFCC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" name="Down Arrow 1"/>
          <p:cNvSpPr/>
          <p:nvPr/>
        </p:nvSpPr>
        <p:spPr bwMode="auto">
          <a:xfrm rot="10145591">
            <a:off x="4268526" y="5223937"/>
            <a:ext cx="460896" cy="660400"/>
          </a:xfrm>
          <a:prstGeom prst="downArrow">
            <a:avLst/>
          </a:prstGeom>
          <a:solidFill>
            <a:srgbClr val="CCEC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6" name="Down Arrow 25"/>
          <p:cNvSpPr/>
          <p:nvPr/>
        </p:nvSpPr>
        <p:spPr bwMode="auto">
          <a:xfrm rot="10800000">
            <a:off x="2634990" y="5404912"/>
            <a:ext cx="460896" cy="660400"/>
          </a:xfrm>
          <a:prstGeom prst="downArrow">
            <a:avLst/>
          </a:prstGeom>
          <a:solidFill>
            <a:srgbClr val="CCEC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7" name="Down Arrow 26"/>
          <p:cNvSpPr/>
          <p:nvPr/>
        </p:nvSpPr>
        <p:spPr bwMode="auto">
          <a:xfrm rot="12755148">
            <a:off x="719141" y="5251994"/>
            <a:ext cx="460896" cy="660400"/>
          </a:xfrm>
          <a:prstGeom prst="downArrow">
            <a:avLst/>
          </a:prstGeom>
          <a:solidFill>
            <a:srgbClr val="CCEC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151" name="Text Box 5"/>
          <p:cNvSpPr txBox="1">
            <a:spLocks noChangeArrowheads="1"/>
          </p:cNvSpPr>
          <p:nvPr/>
        </p:nvSpPr>
        <p:spPr bwMode="auto">
          <a:xfrm>
            <a:off x="745067" y="151166"/>
            <a:ext cx="7670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Defining a (formal) language</a:t>
            </a:r>
            <a:endParaRPr lang="en-US" sz="36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6152" name="Text Box 26"/>
          <p:cNvSpPr txBox="1">
            <a:spLocks noChangeArrowheads="1"/>
          </p:cNvSpPr>
          <p:nvPr/>
        </p:nvSpPr>
        <p:spPr bwMode="auto">
          <a:xfrm>
            <a:off x="455260" y="1255658"/>
            <a:ext cx="286861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Choose an </a:t>
            </a:r>
            <a:r>
              <a:rPr lang="en-US" b="1" i="1" dirty="0">
                <a:solidFill>
                  <a:srgbClr val="000000"/>
                </a:solidFill>
                <a:latin typeface="Cambria" panose="02040503050406030204" pitchFamily="18" charset="0"/>
              </a:rPr>
              <a:t>alphabet</a:t>
            </a:r>
            <a:endParaRPr lang="en-US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6153" name="Text Box 27"/>
          <p:cNvSpPr txBox="1">
            <a:spLocks noChangeArrowheads="1"/>
          </p:cNvSpPr>
          <p:nvPr/>
        </p:nvSpPr>
        <p:spPr bwMode="auto">
          <a:xfrm>
            <a:off x="477838" y="2914274"/>
            <a:ext cx="81863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A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language is some set 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of the alphabet's </a:t>
            </a:r>
            <a:r>
              <a:rPr lang="en-US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finite-length </a:t>
            </a:r>
            <a:r>
              <a:rPr lang="en-US" b="1" i="1" dirty="0">
                <a:solidFill>
                  <a:srgbClr val="000000"/>
                </a:solidFill>
                <a:latin typeface="Cambria" panose="02040503050406030204" pitchFamily="18" charset="0"/>
              </a:rPr>
              <a:t>strings</a:t>
            </a:r>
            <a:r>
              <a:rPr lang="en-US" i="1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  <a:endParaRPr lang="en-US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6154" name="Rectangle 28"/>
          <p:cNvSpPr>
            <a:spLocks noChangeArrowheads="1"/>
          </p:cNvSpPr>
          <p:nvPr/>
        </p:nvSpPr>
        <p:spPr bwMode="auto">
          <a:xfrm>
            <a:off x="2960418" y="1790523"/>
            <a:ext cx="16113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{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</a:rPr>
              <a:t>a,b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,…,z}</a:t>
            </a:r>
          </a:p>
        </p:txBody>
      </p:sp>
      <p:sp>
        <p:nvSpPr>
          <p:cNvPr id="6155" name="Rectangle 29"/>
          <p:cNvSpPr>
            <a:spLocks noChangeArrowheads="1"/>
          </p:cNvSpPr>
          <p:nvPr/>
        </p:nvSpPr>
        <p:spPr bwMode="auto">
          <a:xfrm>
            <a:off x="5279142" y="1790524"/>
            <a:ext cx="10390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ASCII</a:t>
            </a:r>
          </a:p>
        </p:txBody>
      </p:sp>
      <p:sp>
        <p:nvSpPr>
          <p:cNvPr id="6156" name="Rectangle 30"/>
          <p:cNvSpPr>
            <a:spLocks noChangeArrowheads="1"/>
          </p:cNvSpPr>
          <p:nvPr/>
        </p:nvSpPr>
        <p:spPr bwMode="auto">
          <a:xfrm>
            <a:off x="1054377" y="1790524"/>
            <a:ext cx="9893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{0,1}</a:t>
            </a:r>
          </a:p>
        </p:txBody>
      </p:sp>
      <p:pic>
        <p:nvPicPr>
          <p:cNvPr id="6159" name="Picture 35" descr="cherokee_syllab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173" y="1164438"/>
            <a:ext cx="1708150" cy="12430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0" name="Rectangle 36"/>
          <p:cNvSpPr>
            <a:spLocks noChangeArrowheads="1"/>
          </p:cNvSpPr>
          <p:nvPr/>
        </p:nvSpPr>
        <p:spPr bwMode="auto">
          <a:xfrm>
            <a:off x="5535613" y="3725337"/>
            <a:ext cx="2846387" cy="1570038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latin typeface="Cambria" panose="02040503050406030204" pitchFamily="18" charset="0"/>
              </a:rPr>
              <a:t>the </a:t>
            </a:r>
            <a:r>
              <a:rPr lang="en-US" sz="2400" dirty="0" smtClean="0">
                <a:latin typeface="Cambria" panose="02040503050406030204" pitchFamily="18" charset="0"/>
              </a:rPr>
              <a:t>strings </a:t>
            </a:r>
            <a:r>
              <a:rPr lang="en-US" sz="2400" dirty="0">
                <a:latin typeface="Cambria" panose="02040503050406030204" pitchFamily="18" charset="0"/>
              </a:rPr>
              <a:t>are all finite, </a:t>
            </a:r>
            <a:r>
              <a:rPr lang="en-US" sz="2400" b="1" i="1" dirty="0">
                <a:latin typeface="Cambria" panose="02040503050406030204" pitchFamily="18" charset="0"/>
              </a:rPr>
              <a:t>but the sets themselves don't have to be</a:t>
            </a:r>
            <a:r>
              <a:rPr lang="en-US" sz="2400" dirty="0">
                <a:latin typeface="Cambria" panose="02040503050406030204" pitchFamily="18" charset="0"/>
              </a:rPr>
              <a:t>!</a:t>
            </a:r>
          </a:p>
        </p:txBody>
      </p:sp>
      <p:sp>
        <p:nvSpPr>
          <p:cNvPr id="6161" name="Rectangle 23"/>
          <p:cNvSpPr>
            <a:spLocks noChangeArrowheads="1"/>
          </p:cNvSpPr>
          <p:nvPr/>
        </p:nvSpPr>
        <p:spPr bwMode="auto">
          <a:xfrm>
            <a:off x="4088850" y="3881244"/>
            <a:ext cx="737702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latin typeface="Courier New" pitchFamily="49" charset="0"/>
              </a:rPr>
              <a:t>1</a:t>
            </a:r>
          </a:p>
          <a:p>
            <a:pPr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latin typeface="Courier New" pitchFamily="49" charset="0"/>
              </a:rPr>
              <a:t>10</a:t>
            </a:r>
          </a:p>
          <a:p>
            <a:pPr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latin typeface="Courier New" pitchFamily="49" charset="0"/>
              </a:rPr>
              <a:t>100</a:t>
            </a:r>
          </a:p>
        </p:txBody>
      </p:sp>
      <p:sp>
        <p:nvSpPr>
          <p:cNvPr id="6162" name="Rectangle 26"/>
          <p:cNvSpPr>
            <a:spLocks noChangeArrowheads="1"/>
          </p:cNvSpPr>
          <p:nvPr/>
        </p:nvSpPr>
        <p:spPr bwMode="auto">
          <a:xfrm>
            <a:off x="1009650" y="3939650"/>
            <a:ext cx="6238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200" b="1" dirty="0">
                <a:latin typeface="Symbol" pitchFamily="18" charset="2"/>
                <a:sym typeface="Symbol" pitchFamily="18" charset="2"/>
              </a:rPr>
              <a:t>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6163" name="Rectangle 27"/>
          <p:cNvSpPr>
            <a:spLocks noChangeArrowheads="1"/>
          </p:cNvSpPr>
          <p:nvPr/>
        </p:nvSpPr>
        <p:spPr bwMode="auto">
          <a:xfrm>
            <a:off x="969963" y="4577825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latin typeface="Courier New" pitchFamily="49" charset="0"/>
              </a:rPr>
              <a:t>{ }</a:t>
            </a:r>
          </a:p>
        </p:txBody>
      </p:sp>
      <p:sp>
        <p:nvSpPr>
          <p:cNvPr id="6164" name="Rectangle 28"/>
          <p:cNvSpPr>
            <a:spLocks noChangeArrowheads="1"/>
          </p:cNvSpPr>
          <p:nvPr/>
        </p:nvSpPr>
        <p:spPr bwMode="auto">
          <a:xfrm>
            <a:off x="2249488" y="4215875"/>
            <a:ext cx="1281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latin typeface="Courier New" pitchFamily="49" charset="0"/>
              </a:rPr>
              <a:t>101010</a:t>
            </a:r>
          </a:p>
        </p:txBody>
      </p:sp>
      <p:sp>
        <p:nvSpPr>
          <p:cNvPr id="6165" name="Line 29"/>
          <p:cNvSpPr>
            <a:spLocks noChangeShapeType="1"/>
          </p:cNvSpPr>
          <p:nvPr/>
        </p:nvSpPr>
        <p:spPr bwMode="auto">
          <a:xfrm>
            <a:off x="1981200" y="3572937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66" name="Line 30"/>
          <p:cNvSpPr>
            <a:spLocks noChangeShapeType="1"/>
          </p:cNvSpPr>
          <p:nvPr/>
        </p:nvSpPr>
        <p:spPr bwMode="auto">
          <a:xfrm>
            <a:off x="3733800" y="3572937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67" name="Text Box 24"/>
          <p:cNvSpPr txBox="1">
            <a:spLocks noChangeArrowheads="1"/>
          </p:cNvSpPr>
          <p:nvPr/>
        </p:nvSpPr>
        <p:spPr bwMode="auto">
          <a:xfrm>
            <a:off x="152400" y="5692425"/>
            <a:ext cx="1600200" cy="584200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 i="1" dirty="0">
                <a:latin typeface="Times" pitchFamily="-128" charset="0"/>
              </a:rPr>
              <a:t>the set of NO </a:t>
            </a:r>
            <a:r>
              <a:rPr lang="en-US" sz="1600" b="1" i="1" dirty="0" err="1">
                <a:latin typeface="Times" pitchFamily="-128" charset="0"/>
              </a:rPr>
              <a:t>bitstrings</a:t>
            </a:r>
            <a:endParaRPr lang="en-US" sz="1600" dirty="0">
              <a:latin typeface="Times" pitchFamily="-128" charset="0"/>
            </a:endParaRP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2065338" y="5858937"/>
            <a:ext cx="1600200" cy="584200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 i="1">
                <a:latin typeface="Times" pitchFamily="-128" charset="0"/>
              </a:rPr>
              <a:t>a set of one bitstring (42)</a:t>
            </a:r>
            <a:endParaRPr lang="en-US" sz="1600">
              <a:latin typeface="Times" pitchFamily="-128" charset="0"/>
            </a:endParaRPr>
          </a:p>
        </p:txBody>
      </p:sp>
      <p:sp>
        <p:nvSpPr>
          <p:cNvPr id="6169" name="Text Box 24"/>
          <p:cNvSpPr txBox="1">
            <a:spLocks noChangeArrowheads="1"/>
          </p:cNvSpPr>
          <p:nvPr/>
        </p:nvSpPr>
        <p:spPr bwMode="auto">
          <a:xfrm>
            <a:off x="3868738" y="5735112"/>
            <a:ext cx="1600200" cy="585788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 i="1">
                <a:latin typeface="Times" pitchFamily="-128" charset="0"/>
              </a:rPr>
              <a:t>a set of three bitstrings</a:t>
            </a:r>
            <a:endParaRPr lang="en-US" sz="1600">
              <a:latin typeface="Times" pitchFamily="-128" charset="0"/>
            </a:endParaRPr>
          </a:p>
        </p:txBody>
      </p:sp>
      <p:sp>
        <p:nvSpPr>
          <p:cNvPr id="24" name="Rectangle 29"/>
          <p:cNvSpPr>
            <a:spLocks noChangeArrowheads="1"/>
          </p:cNvSpPr>
          <p:nvPr/>
        </p:nvSpPr>
        <p:spPr bwMode="auto">
          <a:xfrm>
            <a:off x="6167790" y="1195948"/>
            <a:ext cx="835805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Cherokee!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63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25778" y="1074915"/>
            <a:ext cx="8743244" cy="1431219"/>
          </a:xfrm>
          <a:prstGeom prst="roundRect">
            <a:avLst/>
          </a:prstGeom>
          <a:solidFill>
            <a:srgbClr val="FFFFCC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" name="Down Arrow 1"/>
          <p:cNvSpPr/>
          <p:nvPr/>
        </p:nvSpPr>
        <p:spPr bwMode="auto">
          <a:xfrm rot="10145591">
            <a:off x="4268526" y="5223937"/>
            <a:ext cx="460896" cy="660400"/>
          </a:xfrm>
          <a:prstGeom prst="downArrow">
            <a:avLst/>
          </a:prstGeom>
          <a:solidFill>
            <a:srgbClr val="CCEC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6" name="Down Arrow 25"/>
          <p:cNvSpPr/>
          <p:nvPr/>
        </p:nvSpPr>
        <p:spPr bwMode="auto">
          <a:xfrm rot="10800000">
            <a:off x="2634990" y="5404912"/>
            <a:ext cx="460896" cy="660400"/>
          </a:xfrm>
          <a:prstGeom prst="downArrow">
            <a:avLst/>
          </a:prstGeom>
          <a:solidFill>
            <a:srgbClr val="CCEC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7" name="Down Arrow 26"/>
          <p:cNvSpPr/>
          <p:nvPr/>
        </p:nvSpPr>
        <p:spPr bwMode="auto">
          <a:xfrm rot="12755148">
            <a:off x="719141" y="5251994"/>
            <a:ext cx="460896" cy="660400"/>
          </a:xfrm>
          <a:prstGeom prst="downArrow">
            <a:avLst/>
          </a:prstGeom>
          <a:solidFill>
            <a:srgbClr val="CCEC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152" name="Text Box 26"/>
          <p:cNvSpPr txBox="1">
            <a:spLocks noChangeArrowheads="1"/>
          </p:cNvSpPr>
          <p:nvPr/>
        </p:nvSpPr>
        <p:spPr bwMode="auto">
          <a:xfrm>
            <a:off x="455260" y="1255658"/>
            <a:ext cx="286861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Choose an </a:t>
            </a:r>
            <a:r>
              <a:rPr lang="en-US" b="1" i="1" dirty="0">
                <a:solidFill>
                  <a:srgbClr val="000000"/>
                </a:solidFill>
                <a:latin typeface="Cambria" panose="02040503050406030204" pitchFamily="18" charset="0"/>
              </a:rPr>
              <a:t>alphabet</a:t>
            </a:r>
            <a:endParaRPr lang="en-US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6153" name="Text Box 27"/>
          <p:cNvSpPr txBox="1">
            <a:spLocks noChangeArrowheads="1"/>
          </p:cNvSpPr>
          <p:nvPr/>
        </p:nvSpPr>
        <p:spPr bwMode="auto">
          <a:xfrm>
            <a:off x="477838" y="2914274"/>
            <a:ext cx="81863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A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language is some set 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of the alphabet's </a:t>
            </a:r>
            <a:r>
              <a:rPr lang="en-US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finite-length </a:t>
            </a:r>
            <a:r>
              <a:rPr lang="en-US" b="1" i="1" dirty="0">
                <a:solidFill>
                  <a:srgbClr val="000000"/>
                </a:solidFill>
                <a:latin typeface="Cambria" panose="02040503050406030204" pitchFamily="18" charset="0"/>
              </a:rPr>
              <a:t>strings</a:t>
            </a:r>
            <a:r>
              <a:rPr lang="en-US" i="1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  <a:endParaRPr lang="en-US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6154" name="Rectangle 28"/>
          <p:cNvSpPr>
            <a:spLocks noChangeArrowheads="1"/>
          </p:cNvSpPr>
          <p:nvPr/>
        </p:nvSpPr>
        <p:spPr bwMode="auto">
          <a:xfrm>
            <a:off x="2960418" y="1790523"/>
            <a:ext cx="16113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{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</a:rPr>
              <a:t>a,b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,…,z}</a:t>
            </a:r>
          </a:p>
        </p:txBody>
      </p:sp>
      <p:sp>
        <p:nvSpPr>
          <p:cNvPr id="6155" name="Rectangle 29"/>
          <p:cNvSpPr>
            <a:spLocks noChangeArrowheads="1"/>
          </p:cNvSpPr>
          <p:nvPr/>
        </p:nvSpPr>
        <p:spPr bwMode="auto">
          <a:xfrm>
            <a:off x="5279142" y="1790524"/>
            <a:ext cx="10390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ASCII</a:t>
            </a:r>
          </a:p>
        </p:txBody>
      </p:sp>
      <p:sp>
        <p:nvSpPr>
          <p:cNvPr id="6156" name="Rectangle 30"/>
          <p:cNvSpPr>
            <a:spLocks noChangeArrowheads="1"/>
          </p:cNvSpPr>
          <p:nvPr/>
        </p:nvSpPr>
        <p:spPr bwMode="auto">
          <a:xfrm>
            <a:off x="1054377" y="1790524"/>
            <a:ext cx="9893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{0,1}</a:t>
            </a:r>
          </a:p>
        </p:txBody>
      </p:sp>
      <p:pic>
        <p:nvPicPr>
          <p:cNvPr id="6159" name="Picture 35" descr="cherokee_syllab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173" y="1164438"/>
            <a:ext cx="1708150" cy="12430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1" name="Rectangle 23"/>
          <p:cNvSpPr>
            <a:spLocks noChangeArrowheads="1"/>
          </p:cNvSpPr>
          <p:nvPr/>
        </p:nvSpPr>
        <p:spPr bwMode="auto">
          <a:xfrm>
            <a:off x="4088850" y="3881244"/>
            <a:ext cx="737702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latin typeface="Courier New" pitchFamily="49" charset="0"/>
              </a:rPr>
              <a:t>1</a:t>
            </a:r>
          </a:p>
          <a:p>
            <a:pPr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latin typeface="Courier New" pitchFamily="49" charset="0"/>
              </a:rPr>
              <a:t>10</a:t>
            </a:r>
          </a:p>
          <a:p>
            <a:pPr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latin typeface="Courier New" pitchFamily="49" charset="0"/>
              </a:rPr>
              <a:t>100</a:t>
            </a:r>
          </a:p>
        </p:txBody>
      </p:sp>
      <p:sp>
        <p:nvSpPr>
          <p:cNvPr id="6162" name="Rectangle 26"/>
          <p:cNvSpPr>
            <a:spLocks noChangeArrowheads="1"/>
          </p:cNvSpPr>
          <p:nvPr/>
        </p:nvSpPr>
        <p:spPr bwMode="auto">
          <a:xfrm>
            <a:off x="1009650" y="3939650"/>
            <a:ext cx="6238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200" b="1" dirty="0">
                <a:latin typeface="Symbol" pitchFamily="18" charset="2"/>
                <a:sym typeface="Symbol" pitchFamily="18" charset="2"/>
              </a:rPr>
              <a:t>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6163" name="Rectangle 27"/>
          <p:cNvSpPr>
            <a:spLocks noChangeArrowheads="1"/>
          </p:cNvSpPr>
          <p:nvPr/>
        </p:nvSpPr>
        <p:spPr bwMode="auto">
          <a:xfrm>
            <a:off x="969963" y="4577825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latin typeface="Courier New" pitchFamily="49" charset="0"/>
              </a:rPr>
              <a:t>{ }</a:t>
            </a:r>
          </a:p>
        </p:txBody>
      </p:sp>
      <p:sp>
        <p:nvSpPr>
          <p:cNvPr id="6164" name="Rectangle 28"/>
          <p:cNvSpPr>
            <a:spLocks noChangeArrowheads="1"/>
          </p:cNvSpPr>
          <p:nvPr/>
        </p:nvSpPr>
        <p:spPr bwMode="auto">
          <a:xfrm>
            <a:off x="2249488" y="4215875"/>
            <a:ext cx="1281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latin typeface="Courier New" pitchFamily="49" charset="0"/>
              </a:rPr>
              <a:t>101010</a:t>
            </a:r>
          </a:p>
        </p:txBody>
      </p:sp>
      <p:sp>
        <p:nvSpPr>
          <p:cNvPr id="6165" name="Line 29"/>
          <p:cNvSpPr>
            <a:spLocks noChangeShapeType="1"/>
          </p:cNvSpPr>
          <p:nvPr/>
        </p:nvSpPr>
        <p:spPr bwMode="auto">
          <a:xfrm>
            <a:off x="1981200" y="3572937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66" name="Line 30"/>
          <p:cNvSpPr>
            <a:spLocks noChangeShapeType="1"/>
          </p:cNvSpPr>
          <p:nvPr/>
        </p:nvSpPr>
        <p:spPr bwMode="auto">
          <a:xfrm>
            <a:off x="3733800" y="3572937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67" name="Text Box 24"/>
          <p:cNvSpPr txBox="1">
            <a:spLocks noChangeArrowheads="1"/>
          </p:cNvSpPr>
          <p:nvPr/>
        </p:nvSpPr>
        <p:spPr bwMode="auto">
          <a:xfrm>
            <a:off x="152400" y="5692425"/>
            <a:ext cx="1600200" cy="584200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i="1" dirty="0">
                <a:latin typeface="Cambria" panose="02040503050406030204" pitchFamily="18" charset="0"/>
              </a:rPr>
              <a:t>the set of NO </a:t>
            </a:r>
            <a:r>
              <a:rPr lang="en-US" sz="1600" i="1" dirty="0" err="1">
                <a:latin typeface="Cambria" panose="02040503050406030204" pitchFamily="18" charset="0"/>
              </a:rPr>
              <a:t>bitstrings</a:t>
            </a:r>
            <a:endParaRPr lang="en-US" sz="1600" i="1" dirty="0">
              <a:latin typeface="Cambria" panose="02040503050406030204" pitchFamily="18" charset="0"/>
            </a:endParaRP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2065338" y="5858937"/>
            <a:ext cx="1600200" cy="584200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i="1">
                <a:latin typeface="Cambria" panose="02040503050406030204" pitchFamily="18" charset="0"/>
              </a:rPr>
              <a:t>a set of one bitstring (42)</a:t>
            </a:r>
          </a:p>
        </p:txBody>
      </p:sp>
      <p:sp>
        <p:nvSpPr>
          <p:cNvPr id="6169" name="Text Box 24"/>
          <p:cNvSpPr txBox="1">
            <a:spLocks noChangeArrowheads="1"/>
          </p:cNvSpPr>
          <p:nvPr/>
        </p:nvSpPr>
        <p:spPr bwMode="auto">
          <a:xfrm>
            <a:off x="3868738" y="5735112"/>
            <a:ext cx="1600200" cy="585788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i="1">
                <a:latin typeface="Cambria" panose="02040503050406030204" pitchFamily="18" charset="0"/>
              </a:rPr>
              <a:t>a set of three bitstrings</a:t>
            </a:r>
          </a:p>
        </p:txBody>
      </p:sp>
      <p:sp>
        <p:nvSpPr>
          <p:cNvPr id="24" name="Rectangle 29"/>
          <p:cNvSpPr>
            <a:spLocks noChangeArrowheads="1"/>
          </p:cNvSpPr>
          <p:nvPr/>
        </p:nvSpPr>
        <p:spPr bwMode="auto">
          <a:xfrm>
            <a:off x="6167790" y="1195948"/>
            <a:ext cx="835805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Cherokee!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013951" y="3899718"/>
            <a:ext cx="92204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latin typeface="Courier New" pitchFamily="49" charset="0"/>
              </a:rPr>
              <a:t>1</a:t>
            </a:r>
          </a:p>
          <a:p>
            <a:pPr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latin typeface="Courier New" pitchFamily="49" charset="0"/>
              </a:rPr>
              <a:t>10</a:t>
            </a:r>
          </a:p>
          <a:p>
            <a:pPr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latin typeface="Courier New" pitchFamily="49" charset="0"/>
              </a:rPr>
              <a:t>100</a:t>
            </a:r>
          </a:p>
          <a:p>
            <a:pPr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latin typeface="Courier New" pitchFamily="49" charset="0"/>
              </a:rPr>
              <a:t>1000</a:t>
            </a:r>
          </a:p>
          <a:p>
            <a:pPr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latin typeface="Courier New" pitchFamily="49" charset="0"/>
              </a:rPr>
              <a:t>…</a:t>
            </a: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7971193" y="3918837"/>
            <a:ext cx="5048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latin typeface="Symbol" pitchFamily="18" charset="2"/>
                <a:sym typeface="Symbol" pitchFamily="18" charset="2"/>
              </a:rPr>
              <a:t></a:t>
            </a:r>
            <a:endParaRPr lang="en-US" sz="1400" b="1">
              <a:latin typeface="Courier New" pitchFamily="49" charset="0"/>
            </a:endParaRPr>
          </a:p>
          <a:p>
            <a:pPr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latin typeface="Courier New" pitchFamily="49" charset="0"/>
              </a:rPr>
              <a:t>0</a:t>
            </a:r>
          </a:p>
          <a:p>
            <a:pPr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latin typeface="Courier New" pitchFamily="49" charset="0"/>
              </a:rPr>
              <a:t>1</a:t>
            </a:r>
          </a:p>
          <a:p>
            <a:pPr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latin typeface="Courier New" pitchFamily="49" charset="0"/>
              </a:rPr>
              <a:t>00</a:t>
            </a:r>
          </a:p>
          <a:p>
            <a:pPr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latin typeface="Courier New" pitchFamily="49" charset="0"/>
              </a:rPr>
              <a:t>01</a:t>
            </a:r>
          </a:p>
          <a:p>
            <a:pPr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latin typeface="Courier New" pitchFamily="49" charset="0"/>
              </a:rPr>
              <a:t>10</a:t>
            </a:r>
          </a:p>
          <a:p>
            <a:pPr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latin typeface="Courier New" pitchFamily="49" charset="0"/>
              </a:rPr>
              <a:t>11</a:t>
            </a:r>
          </a:p>
          <a:p>
            <a:pPr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latin typeface="Courier New" pitchFamily="49" charset="0"/>
              </a:rPr>
              <a:t>000</a:t>
            </a:r>
          </a:p>
          <a:p>
            <a:pPr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latin typeface="Courier New" pitchFamily="49" charset="0"/>
              </a:rPr>
              <a:t>…</a:t>
            </a:r>
          </a:p>
        </p:txBody>
      </p:sp>
      <p:sp>
        <p:nvSpPr>
          <p:cNvPr id="29" name="Line 31"/>
          <p:cNvSpPr>
            <a:spLocks noChangeShapeType="1"/>
          </p:cNvSpPr>
          <p:nvPr/>
        </p:nvSpPr>
        <p:spPr bwMode="auto">
          <a:xfrm>
            <a:off x="5483580" y="3572937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" name="Line 32"/>
          <p:cNvSpPr>
            <a:spLocks noChangeShapeType="1"/>
          </p:cNvSpPr>
          <p:nvPr/>
        </p:nvSpPr>
        <p:spPr bwMode="auto">
          <a:xfrm>
            <a:off x="7388580" y="3572937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" name="Down Arrow 30"/>
          <p:cNvSpPr/>
          <p:nvPr/>
        </p:nvSpPr>
        <p:spPr bwMode="auto">
          <a:xfrm rot="12004662">
            <a:off x="7788368" y="5639068"/>
            <a:ext cx="460896" cy="660400"/>
          </a:xfrm>
          <a:prstGeom prst="downArrow">
            <a:avLst/>
          </a:prstGeom>
          <a:solidFill>
            <a:srgbClr val="CCEC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7388580" y="6150750"/>
            <a:ext cx="1600200" cy="58477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i="1" dirty="0" smtClean="0">
                <a:latin typeface="Cambria" panose="02040503050406030204" pitchFamily="18" charset="0"/>
              </a:rPr>
              <a:t>the set of all </a:t>
            </a:r>
            <a:r>
              <a:rPr lang="en-US" sz="1600" i="1" dirty="0" err="1" smtClean="0">
                <a:latin typeface="Cambria" panose="02040503050406030204" pitchFamily="18" charset="0"/>
              </a:rPr>
              <a:t>bitstrings</a:t>
            </a:r>
            <a:endParaRPr lang="en-US" sz="1600" i="1" dirty="0">
              <a:latin typeface="Cambria" panose="02040503050406030204" pitchFamily="18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 rot="10800000">
            <a:off x="6188081" y="5659692"/>
            <a:ext cx="460896" cy="660400"/>
          </a:xfrm>
          <a:prstGeom prst="downArrow">
            <a:avLst/>
          </a:prstGeom>
          <a:solidFill>
            <a:srgbClr val="CCEC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4" name="Text Box 24"/>
          <p:cNvSpPr txBox="1">
            <a:spLocks noChangeArrowheads="1"/>
          </p:cNvSpPr>
          <p:nvPr/>
        </p:nvSpPr>
        <p:spPr bwMode="auto">
          <a:xfrm>
            <a:off x="5618429" y="6113717"/>
            <a:ext cx="1600200" cy="584200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i="1" dirty="0" smtClean="0">
                <a:latin typeface="Cambria" panose="02040503050406030204" pitchFamily="18" charset="0"/>
              </a:rPr>
              <a:t>an ∞  set of </a:t>
            </a:r>
            <a:r>
              <a:rPr lang="en-US" sz="1600" i="1" dirty="0" err="1" smtClean="0">
                <a:latin typeface="Cambria" panose="02040503050406030204" pitchFamily="18" charset="0"/>
              </a:rPr>
              <a:t>bitstrings</a:t>
            </a:r>
            <a:r>
              <a:rPr lang="en-US" sz="1600" i="1" dirty="0" smtClean="0">
                <a:latin typeface="Cambria" panose="02040503050406030204" pitchFamily="18" charset="0"/>
              </a:rPr>
              <a:t> (2^k)</a:t>
            </a:r>
            <a:endParaRPr lang="en-US" sz="1600" i="1" dirty="0">
              <a:latin typeface="Cambria" panose="02040503050406030204" pitchFamily="18" charset="0"/>
            </a:endParaRPr>
          </a:p>
        </p:txBody>
      </p:sp>
      <p:sp>
        <p:nvSpPr>
          <p:cNvPr id="4" name="Down Arrow 3"/>
          <p:cNvSpPr/>
          <p:nvPr/>
        </p:nvSpPr>
        <p:spPr bwMode="auto">
          <a:xfrm rot="21091342">
            <a:off x="1297782" y="2368437"/>
            <a:ext cx="567972" cy="606683"/>
          </a:xfrm>
          <a:prstGeom prst="downArrow">
            <a:avLst/>
          </a:prstGeom>
          <a:solidFill>
            <a:srgbClr val="FFFF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745067" y="151166"/>
            <a:ext cx="7670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</a:rPr>
              <a:t>Defining a (formal) language</a:t>
            </a:r>
            <a:endParaRPr lang="en-US" sz="36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13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Down Arrow 49"/>
          <p:cNvSpPr/>
          <p:nvPr/>
        </p:nvSpPr>
        <p:spPr bwMode="auto">
          <a:xfrm rot="10800000">
            <a:off x="7963612" y="4957358"/>
            <a:ext cx="460896" cy="660400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5096676" y="5733584"/>
            <a:ext cx="2294723" cy="89581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7" name="Down Arrow 46"/>
          <p:cNvSpPr/>
          <p:nvPr/>
        </p:nvSpPr>
        <p:spPr bwMode="auto">
          <a:xfrm rot="10800000">
            <a:off x="4353290" y="4550206"/>
            <a:ext cx="460896" cy="660400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6" name="Down Arrow 45"/>
          <p:cNvSpPr/>
          <p:nvPr/>
        </p:nvSpPr>
        <p:spPr bwMode="auto">
          <a:xfrm rot="10800000">
            <a:off x="668343" y="4550206"/>
            <a:ext cx="460896" cy="660400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3385439" y="4918065"/>
            <a:ext cx="2211028" cy="64453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3" name="Rounded Rectangle 42"/>
          <p:cNvSpPr/>
          <p:nvPr/>
        </p:nvSpPr>
        <p:spPr bwMode="auto">
          <a:xfrm>
            <a:off x="1652590" y="5804710"/>
            <a:ext cx="2081210" cy="74849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01602" y="4918014"/>
            <a:ext cx="1600200" cy="6437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" name="Down Arrow 1"/>
          <p:cNvSpPr/>
          <p:nvPr/>
        </p:nvSpPr>
        <p:spPr bwMode="auto">
          <a:xfrm rot="10145591">
            <a:off x="4441148" y="3406426"/>
            <a:ext cx="460896" cy="660400"/>
          </a:xfrm>
          <a:prstGeom prst="downArrow">
            <a:avLst/>
          </a:prstGeom>
          <a:solidFill>
            <a:srgbClr val="CCEC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6" name="Down Arrow 25"/>
          <p:cNvSpPr/>
          <p:nvPr/>
        </p:nvSpPr>
        <p:spPr bwMode="auto">
          <a:xfrm rot="10800000">
            <a:off x="2584192" y="3587401"/>
            <a:ext cx="460896" cy="660400"/>
          </a:xfrm>
          <a:prstGeom prst="downArrow">
            <a:avLst/>
          </a:prstGeom>
          <a:solidFill>
            <a:srgbClr val="CCEC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7" name="Down Arrow 26"/>
          <p:cNvSpPr/>
          <p:nvPr/>
        </p:nvSpPr>
        <p:spPr bwMode="auto">
          <a:xfrm rot="12755148">
            <a:off x="668343" y="3434483"/>
            <a:ext cx="460896" cy="660400"/>
          </a:xfrm>
          <a:prstGeom prst="downArrow">
            <a:avLst/>
          </a:prstGeom>
          <a:solidFill>
            <a:srgbClr val="CCEC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153" name="Text Box 27"/>
          <p:cNvSpPr txBox="1">
            <a:spLocks noChangeArrowheads="1"/>
          </p:cNvSpPr>
          <p:nvPr/>
        </p:nvSpPr>
        <p:spPr bwMode="auto">
          <a:xfrm>
            <a:off x="289648" y="1029030"/>
            <a:ext cx="81863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A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formal language is a </a:t>
            </a:r>
            <a:r>
              <a:rPr lang="en-US" u="sng" dirty="0" smtClean="0">
                <a:solidFill>
                  <a:srgbClr val="000000"/>
                </a:solidFill>
                <a:latin typeface="Cambria" panose="02040503050406030204" pitchFamily="18" charset="0"/>
              </a:rPr>
              <a:t>set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of </a:t>
            </a:r>
            <a:r>
              <a:rPr lang="en-US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finite-length strings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:</a:t>
            </a:r>
            <a:endParaRPr lang="en-US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6161" name="Rectangle 23"/>
          <p:cNvSpPr>
            <a:spLocks noChangeArrowheads="1"/>
          </p:cNvSpPr>
          <p:nvPr/>
        </p:nvSpPr>
        <p:spPr bwMode="auto">
          <a:xfrm>
            <a:off x="4214887" y="2063733"/>
            <a:ext cx="737702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latin typeface="Courier New" pitchFamily="49" charset="0"/>
              </a:rPr>
              <a:t>1</a:t>
            </a:r>
          </a:p>
          <a:p>
            <a:pPr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latin typeface="Courier New" pitchFamily="49" charset="0"/>
              </a:rPr>
              <a:t>10</a:t>
            </a:r>
          </a:p>
          <a:p>
            <a:pPr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latin typeface="Courier New" pitchFamily="49" charset="0"/>
              </a:rPr>
              <a:t>100</a:t>
            </a:r>
          </a:p>
        </p:txBody>
      </p:sp>
      <p:sp>
        <p:nvSpPr>
          <p:cNvPr id="6162" name="Rectangle 26"/>
          <p:cNvSpPr>
            <a:spLocks noChangeArrowheads="1"/>
          </p:cNvSpPr>
          <p:nvPr/>
        </p:nvSpPr>
        <p:spPr bwMode="auto">
          <a:xfrm>
            <a:off x="958852" y="2122139"/>
            <a:ext cx="6238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200" b="1" dirty="0">
                <a:latin typeface="Symbol" pitchFamily="18" charset="2"/>
                <a:sym typeface="Symbol" pitchFamily="18" charset="2"/>
              </a:rPr>
              <a:t>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6163" name="Rectangle 27"/>
          <p:cNvSpPr>
            <a:spLocks noChangeArrowheads="1"/>
          </p:cNvSpPr>
          <p:nvPr/>
        </p:nvSpPr>
        <p:spPr bwMode="auto">
          <a:xfrm>
            <a:off x="919165" y="2760314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latin typeface="Courier New" pitchFamily="49" charset="0"/>
              </a:rPr>
              <a:t>{ }</a:t>
            </a:r>
          </a:p>
        </p:txBody>
      </p:sp>
      <p:sp>
        <p:nvSpPr>
          <p:cNvPr id="6164" name="Rectangle 28"/>
          <p:cNvSpPr>
            <a:spLocks noChangeArrowheads="1"/>
          </p:cNvSpPr>
          <p:nvPr/>
        </p:nvSpPr>
        <p:spPr bwMode="auto">
          <a:xfrm>
            <a:off x="2198690" y="2398364"/>
            <a:ext cx="1281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latin typeface="Courier New" pitchFamily="49" charset="0"/>
              </a:rPr>
              <a:t>101010</a:t>
            </a:r>
          </a:p>
        </p:txBody>
      </p:sp>
      <p:sp>
        <p:nvSpPr>
          <p:cNvPr id="6165" name="Line 29"/>
          <p:cNvSpPr>
            <a:spLocks noChangeShapeType="1"/>
          </p:cNvSpPr>
          <p:nvPr/>
        </p:nvSpPr>
        <p:spPr bwMode="auto">
          <a:xfrm>
            <a:off x="1930402" y="1755426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66" name="Line 30"/>
          <p:cNvSpPr>
            <a:spLocks noChangeShapeType="1"/>
          </p:cNvSpPr>
          <p:nvPr/>
        </p:nvSpPr>
        <p:spPr bwMode="auto">
          <a:xfrm>
            <a:off x="3683002" y="1755426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67" name="Text Box 24"/>
          <p:cNvSpPr txBox="1">
            <a:spLocks noChangeArrowheads="1"/>
          </p:cNvSpPr>
          <p:nvPr/>
        </p:nvSpPr>
        <p:spPr bwMode="auto">
          <a:xfrm>
            <a:off x="101602" y="3874914"/>
            <a:ext cx="1600200" cy="584200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i="1" dirty="0">
                <a:latin typeface="Cambria" panose="02040503050406030204" pitchFamily="18" charset="0"/>
              </a:rPr>
              <a:t>the set of NO </a:t>
            </a:r>
            <a:r>
              <a:rPr lang="en-US" sz="1600" i="1" dirty="0" err="1">
                <a:latin typeface="Cambria" panose="02040503050406030204" pitchFamily="18" charset="0"/>
              </a:rPr>
              <a:t>bitstrings</a:t>
            </a:r>
            <a:endParaRPr lang="en-US" sz="1600" i="1" dirty="0">
              <a:latin typeface="Cambria" panose="02040503050406030204" pitchFamily="18" charset="0"/>
            </a:endParaRP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2014540" y="4041426"/>
            <a:ext cx="1600200" cy="584200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i="1">
                <a:latin typeface="Cambria" panose="02040503050406030204" pitchFamily="18" charset="0"/>
              </a:rPr>
              <a:t>a set of one bitstring (42)</a:t>
            </a:r>
          </a:p>
        </p:txBody>
      </p:sp>
      <p:sp>
        <p:nvSpPr>
          <p:cNvPr id="6169" name="Text Box 24"/>
          <p:cNvSpPr txBox="1">
            <a:spLocks noChangeArrowheads="1"/>
          </p:cNvSpPr>
          <p:nvPr/>
        </p:nvSpPr>
        <p:spPr bwMode="auto">
          <a:xfrm>
            <a:off x="3817940" y="3917601"/>
            <a:ext cx="1600200" cy="585788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i="1">
                <a:latin typeface="Cambria" panose="02040503050406030204" pitchFamily="18" charset="0"/>
              </a:rPr>
              <a:t>a set of three bitstrings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963153" y="2082207"/>
            <a:ext cx="92204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latin typeface="Courier New" pitchFamily="49" charset="0"/>
              </a:rPr>
              <a:t>1</a:t>
            </a:r>
          </a:p>
          <a:p>
            <a:pPr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latin typeface="Courier New" pitchFamily="49" charset="0"/>
              </a:rPr>
              <a:t>10</a:t>
            </a:r>
          </a:p>
          <a:p>
            <a:pPr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latin typeface="Courier New" pitchFamily="49" charset="0"/>
              </a:rPr>
              <a:t>100</a:t>
            </a:r>
          </a:p>
          <a:p>
            <a:pPr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latin typeface="Courier New" pitchFamily="49" charset="0"/>
              </a:rPr>
              <a:t>1000</a:t>
            </a:r>
          </a:p>
          <a:p>
            <a:pPr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latin typeface="Courier New" pitchFamily="49" charset="0"/>
              </a:rPr>
              <a:t>…</a:t>
            </a: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7920395" y="2101326"/>
            <a:ext cx="5048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latin typeface="Symbol" pitchFamily="18" charset="2"/>
                <a:sym typeface="Symbol" pitchFamily="18" charset="2"/>
              </a:rPr>
              <a:t></a:t>
            </a:r>
            <a:endParaRPr lang="en-US" sz="1400" b="1">
              <a:latin typeface="Courier New" pitchFamily="49" charset="0"/>
            </a:endParaRPr>
          </a:p>
          <a:p>
            <a:pPr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latin typeface="Courier New" pitchFamily="49" charset="0"/>
              </a:rPr>
              <a:t>0</a:t>
            </a:r>
          </a:p>
          <a:p>
            <a:pPr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latin typeface="Courier New" pitchFamily="49" charset="0"/>
              </a:rPr>
              <a:t>1</a:t>
            </a:r>
          </a:p>
          <a:p>
            <a:pPr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latin typeface="Courier New" pitchFamily="49" charset="0"/>
              </a:rPr>
              <a:t>00</a:t>
            </a:r>
          </a:p>
          <a:p>
            <a:pPr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latin typeface="Courier New" pitchFamily="49" charset="0"/>
              </a:rPr>
              <a:t>01</a:t>
            </a:r>
          </a:p>
          <a:p>
            <a:pPr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latin typeface="Courier New" pitchFamily="49" charset="0"/>
              </a:rPr>
              <a:t>10</a:t>
            </a:r>
          </a:p>
          <a:p>
            <a:pPr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latin typeface="Courier New" pitchFamily="49" charset="0"/>
              </a:rPr>
              <a:t>11</a:t>
            </a:r>
          </a:p>
          <a:p>
            <a:pPr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latin typeface="Courier New" pitchFamily="49" charset="0"/>
              </a:rPr>
              <a:t>000</a:t>
            </a:r>
          </a:p>
          <a:p>
            <a:pPr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latin typeface="Courier New" pitchFamily="49" charset="0"/>
              </a:rPr>
              <a:t>…</a:t>
            </a:r>
          </a:p>
        </p:txBody>
      </p:sp>
      <p:sp>
        <p:nvSpPr>
          <p:cNvPr id="29" name="Line 31"/>
          <p:cNvSpPr>
            <a:spLocks noChangeShapeType="1"/>
          </p:cNvSpPr>
          <p:nvPr/>
        </p:nvSpPr>
        <p:spPr bwMode="auto">
          <a:xfrm>
            <a:off x="5432782" y="1755426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" name="Line 32"/>
          <p:cNvSpPr>
            <a:spLocks noChangeShapeType="1"/>
          </p:cNvSpPr>
          <p:nvPr/>
        </p:nvSpPr>
        <p:spPr bwMode="auto">
          <a:xfrm>
            <a:off x="7337782" y="1755426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" name="Down Arrow 30"/>
          <p:cNvSpPr/>
          <p:nvPr/>
        </p:nvSpPr>
        <p:spPr bwMode="auto">
          <a:xfrm rot="12004662">
            <a:off x="7737570" y="3821557"/>
            <a:ext cx="460896" cy="660400"/>
          </a:xfrm>
          <a:prstGeom prst="downArrow">
            <a:avLst/>
          </a:prstGeom>
          <a:solidFill>
            <a:srgbClr val="CCEC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7337782" y="4333239"/>
            <a:ext cx="1600200" cy="58477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i="1" dirty="0" smtClean="0">
                <a:latin typeface="Cambria" panose="02040503050406030204" pitchFamily="18" charset="0"/>
              </a:rPr>
              <a:t>the set of all </a:t>
            </a:r>
            <a:r>
              <a:rPr lang="en-US" sz="1600" i="1" dirty="0" err="1" smtClean="0">
                <a:latin typeface="Cambria" panose="02040503050406030204" pitchFamily="18" charset="0"/>
              </a:rPr>
              <a:t>bitstrings</a:t>
            </a:r>
            <a:endParaRPr lang="en-US" sz="1600" i="1" dirty="0">
              <a:latin typeface="Cambria" panose="02040503050406030204" pitchFamily="18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 rot="10800000">
            <a:off x="6137283" y="3842181"/>
            <a:ext cx="460896" cy="660400"/>
          </a:xfrm>
          <a:prstGeom prst="downArrow">
            <a:avLst/>
          </a:prstGeom>
          <a:solidFill>
            <a:srgbClr val="CCEC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4" name="Text Box 24"/>
          <p:cNvSpPr txBox="1">
            <a:spLocks noChangeArrowheads="1"/>
          </p:cNvSpPr>
          <p:nvPr/>
        </p:nvSpPr>
        <p:spPr bwMode="auto">
          <a:xfrm>
            <a:off x="5567631" y="4296206"/>
            <a:ext cx="1600200" cy="584200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i="1" dirty="0" smtClean="0">
                <a:latin typeface="Cambria" panose="02040503050406030204" pitchFamily="18" charset="0"/>
              </a:rPr>
              <a:t>an ∞  set of </a:t>
            </a:r>
            <a:r>
              <a:rPr lang="en-US" sz="1600" i="1" dirty="0" err="1" smtClean="0">
                <a:latin typeface="Cambria" panose="02040503050406030204" pitchFamily="18" charset="0"/>
              </a:rPr>
              <a:t>bitstrings</a:t>
            </a:r>
            <a:r>
              <a:rPr lang="en-US" sz="1600" i="1" dirty="0" smtClean="0">
                <a:latin typeface="Cambria" panose="02040503050406030204" pitchFamily="18" charset="0"/>
              </a:rPr>
              <a:t> (2^k)</a:t>
            </a:r>
            <a:endParaRPr lang="en-US" sz="1600" i="1" dirty="0">
              <a:latin typeface="Cambria" panose="020405030504060302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11656" y="5022878"/>
            <a:ext cx="1535834" cy="538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200"/>
              </a:lnSpc>
            </a:pPr>
            <a:r>
              <a:rPr lang="en-US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def</a:t>
            </a:r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 f(x):</a:t>
            </a:r>
          </a:p>
          <a:p>
            <a:pPr algn="l">
              <a:lnSpc>
                <a:spcPts val="1200"/>
              </a:lnSpc>
            </a:pPr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   return </a:t>
            </a:r>
            <a:r>
              <a:rPr lang="en-US" dirty="0">
                <a:latin typeface="Calibri" panose="020F0502020204030204" pitchFamily="34" charset="0"/>
                <a:cs typeface="Courier New" panose="02070309020205020404" pitchFamily="49" charset="0"/>
              </a:rPr>
              <a:t>F</a:t>
            </a:r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alse</a:t>
            </a:r>
            <a:endParaRPr lang="en-US" dirty="0"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47490" y="5943210"/>
            <a:ext cx="2023512" cy="538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200"/>
              </a:lnSpc>
            </a:pPr>
            <a:r>
              <a:rPr lang="en-US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def</a:t>
            </a:r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 f(x):</a:t>
            </a:r>
          </a:p>
          <a:p>
            <a:pPr algn="l">
              <a:lnSpc>
                <a:spcPts val="1200"/>
              </a:lnSpc>
            </a:pPr>
            <a:r>
              <a:rPr lang="en-US" dirty="0">
                <a:latin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 return x == 101010</a:t>
            </a:r>
            <a:endParaRPr lang="en-US" dirty="0"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494934" y="5022878"/>
            <a:ext cx="2306608" cy="538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200"/>
              </a:lnSpc>
            </a:pPr>
            <a:r>
              <a:rPr lang="en-US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def</a:t>
            </a:r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 f(x):</a:t>
            </a:r>
          </a:p>
          <a:p>
            <a:pPr algn="l">
              <a:lnSpc>
                <a:spcPts val="1200"/>
              </a:lnSpc>
            </a:pPr>
            <a:r>
              <a:rPr lang="en-US" dirty="0">
                <a:latin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 return x in [1,10,100]</a:t>
            </a:r>
            <a:endParaRPr lang="en-US" dirty="0"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14426" y="5804710"/>
            <a:ext cx="2306608" cy="815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200"/>
              </a:lnSpc>
            </a:pPr>
            <a:r>
              <a:rPr lang="en-US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def</a:t>
            </a:r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 f(x):</a:t>
            </a:r>
          </a:p>
          <a:p>
            <a:pPr algn="l">
              <a:lnSpc>
                <a:spcPts val="1200"/>
              </a:lnSpc>
            </a:pPr>
            <a:r>
              <a:rPr lang="en-US" dirty="0">
                <a:latin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 return x[0] == 1 and \</a:t>
            </a:r>
          </a:p>
          <a:p>
            <a:pPr algn="l">
              <a:lnSpc>
                <a:spcPts val="1200"/>
              </a:lnSpc>
            </a:pPr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  x[1:] == '0'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(</a:t>
            </a:r>
            <a:r>
              <a:rPr lang="en-US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len</a:t>
            </a:r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(x)-1)</a:t>
            </a:r>
            <a:endParaRPr lang="en-US" dirty="0"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13703" y="5051379"/>
            <a:ext cx="338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mbria" panose="02040503050406030204" pitchFamily="18" charset="0"/>
              </a:rPr>
              <a:t>?</a:t>
            </a:r>
            <a:endParaRPr lang="en-US" sz="3200" b="1" dirty="0">
              <a:latin typeface="Cambria" panose="02040503050406030204" pitchFamily="18" charset="0"/>
            </a:endParaRPr>
          </a:p>
        </p:txBody>
      </p:sp>
      <p:sp>
        <p:nvSpPr>
          <p:cNvPr id="45" name="Down Arrow 44"/>
          <p:cNvSpPr/>
          <p:nvPr/>
        </p:nvSpPr>
        <p:spPr bwMode="auto">
          <a:xfrm rot="10800000">
            <a:off x="2506143" y="5282810"/>
            <a:ext cx="460896" cy="660400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8" name="Down Arrow 47"/>
          <p:cNvSpPr/>
          <p:nvPr/>
        </p:nvSpPr>
        <p:spPr bwMode="auto">
          <a:xfrm rot="10800000">
            <a:off x="6137282" y="5166210"/>
            <a:ext cx="460896" cy="660400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51" name="Text Box 5"/>
          <p:cNvSpPr txBox="1">
            <a:spLocks noChangeArrowheads="1"/>
          </p:cNvSpPr>
          <p:nvPr/>
        </p:nvSpPr>
        <p:spPr bwMode="auto">
          <a:xfrm>
            <a:off x="745067" y="151166"/>
            <a:ext cx="7670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Defining </a:t>
            </a:r>
            <a:r>
              <a:rPr lang="en-US" sz="3600" u="sng" dirty="0" smtClean="0">
                <a:solidFill>
                  <a:srgbClr val="000000"/>
                </a:solidFill>
                <a:latin typeface="Cambria" panose="02040503050406030204" pitchFamily="18" charset="0"/>
              </a:rPr>
              <a:t>computation</a:t>
            </a:r>
            <a:r>
              <a:rPr lang="en-US" sz="3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via language!</a:t>
            </a:r>
            <a:endParaRPr lang="en-US" sz="36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7532323" y="6228069"/>
            <a:ext cx="14807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which </a:t>
            </a:r>
            <a:r>
              <a:rPr lang="en-US" sz="16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is </a:t>
            </a:r>
            <a:r>
              <a:rPr lang="en-US" sz="1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a computation!</a:t>
            </a:r>
            <a:endParaRPr lang="en-US" sz="16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30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own Arrow 21"/>
          <p:cNvSpPr/>
          <p:nvPr/>
        </p:nvSpPr>
        <p:spPr bwMode="auto">
          <a:xfrm>
            <a:off x="2969725" y="1258707"/>
            <a:ext cx="535475" cy="1207559"/>
          </a:xfrm>
          <a:prstGeom prst="downArrow">
            <a:avLst>
              <a:gd name="adj1" fmla="val 50000"/>
              <a:gd name="adj2" fmla="val 48927"/>
            </a:avLst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5125" name="Text Box 49"/>
          <p:cNvSpPr txBox="1">
            <a:spLocks noChangeArrowheads="1"/>
          </p:cNvSpPr>
          <p:nvPr/>
        </p:nvSpPr>
        <p:spPr bwMode="auto">
          <a:xfrm>
            <a:off x="1074918" y="692973"/>
            <a:ext cx="43620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Computation ~ 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functions of bits</a:t>
            </a:r>
            <a:endParaRPr lang="en-US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5127" name="Text Box 51"/>
          <p:cNvSpPr txBox="1">
            <a:spLocks noChangeArrowheads="1"/>
          </p:cNvSpPr>
          <p:nvPr/>
        </p:nvSpPr>
        <p:spPr bwMode="auto">
          <a:xfrm>
            <a:off x="487026" y="2398681"/>
            <a:ext cx="5644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Cambria" panose="02040503050406030204" pitchFamily="18" charset="0"/>
              </a:rPr>
              <a:t>Computation simply </a:t>
            </a:r>
            <a:r>
              <a:rPr lang="en-US" b="1" i="1">
                <a:solidFill>
                  <a:srgbClr val="000000"/>
                </a:solidFill>
                <a:latin typeface="Cambria" panose="02040503050406030204" pitchFamily="18" charset="0"/>
              </a:rPr>
              <a:t>separates</a:t>
            </a:r>
            <a:r>
              <a:rPr lang="en-US">
                <a:solidFill>
                  <a:srgbClr val="000000"/>
                </a:solidFill>
                <a:latin typeface="Cambria" panose="02040503050406030204" pitchFamily="18" charset="0"/>
              </a:rPr>
              <a:t> its inputs!</a:t>
            </a:r>
          </a:p>
        </p:txBody>
      </p:sp>
      <p:sp>
        <p:nvSpPr>
          <p:cNvPr id="5128" name="Text Box 53"/>
          <p:cNvSpPr txBox="1">
            <a:spLocks noChangeArrowheads="1"/>
          </p:cNvSpPr>
          <p:nvPr/>
        </p:nvSpPr>
        <p:spPr bwMode="auto">
          <a:xfrm>
            <a:off x="6545261" y="1491456"/>
            <a:ext cx="2374900" cy="369887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Stephen </a:t>
            </a:r>
            <a:r>
              <a:rPr lang="en-US" sz="18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Kleene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, 1950's</a:t>
            </a:r>
          </a:p>
        </p:txBody>
      </p:sp>
      <p:sp>
        <p:nvSpPr>
          <p:cNvPr id="5129" name="Text Box 54"/>
          <p:cNvSpPr txBox="1">
            <a:spLocks noChangeArrowheads="1"/>
          </p:cNvSpPr>
          <p:nvPr/>
        </p:nvSpPr>
        <p:spPr bwMode="auto">
          <a:xfrm>
            <a:off x="487026" y="3525657"/>
            <a:ext cx="1565628" cy="584775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dirty="0">
                <a:latin typeface="Cambria" panose="02040503050406030204" pitchFamily="18" charset="0"/>
              </a:rPr>
              <a:t>inputs yielding "true"</a:t>
            </a:r>
          </a:p>
        </p:txBody>
      </p:sp>
      <p:sp>
        <p:nvSpPr>
          <p:cNvPr id="5130" name="Text Box 55"/>
          <p:cNvSpPr txBox="1">
            <a:spLocks noChangeArrowheads="1"/>
          </p:cNvSpPr>
          <p:nvPr/>
        </p:nvSpPr>
        <p:spPr bwMode="auto">
          <a:xfrm>
            <a:off x="4145845" y="3525657"/>
            <a:ext cx="1762934" cy="584775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dirty="0">
                <a:latin typeface="Cambria" panose="02040503050406030204" pitchFamily="18" charset="0"/>
              </a:rPr>
              <a:t>inputs yielding "false"</a:t>
            </a:r>
          </a:p>
        </p:txBody>
      </p:sp>
      <p:sp>
        <p:nvSpPr>
          <p:cNvPr id="5132" name="Line 57"/>
          <p:cNvSpPr>
            <a:spLocks noChangeShapeType="1"/>
          </p:cNvSpPr>
          <p:nvPr/>
        </p:nvSpPr>
        <p:spPr bwMode="auto">
          <a:xfrm flipH="1">
            <a:off x="1712913" y="2876370"/>
            <a:ext cx="1547812" cy="53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33" name="Line 58"/>
          <p:cNvSpPr>
            <a:spLocks noChangeShapeType="1"/>
          </p:cNvSpPr>
          <p:nvPr/>
        </p:nvSpPr>
        <p:spPr bwMode="auto">
          <a:xfrm>
            <a:off x="3328989" y="2882720"/>
            <a:ext cx="1319212" cy="509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34" name="Text Box 66"/>
          <p:cNvSpPr txBox="1">
            <a:spLocks noChangeArrowheads="1"/>
          </p:cNvSpPr>
          <p:nvPr/>
        </p:nvSpPr>
        <p:spPr bwMode="auto">
          <a:xfrm rot="20825074">
            <a:off x="2469998" y="3587212"/>
            <a:ext cx="1260851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Cambria" panose="02040503050406030204" pitchFamily="18" charset="0"/>
              </a:rPr>
              <a:t>do we need both of these?</a:t>
            </a:r>
          </a:p>
        </p:txBody>
      </p:sp>
      <p:pic>
        <p:nvPicPr>
          <p:cNvPr id="5135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0" t="39958" r="42845" b="40277"/>
          <a:stretch>
            <a:fillRect/>
          </a:stretch>
        </p:blipFill>
        <p:spPr bwMode="auto">
          <a:xfrm>
            <a:off x="6397890" y="5097967"/>
            <a:ext cx="2596179" cy="132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Down Arrow 19"/>
          <p:cNvSpPr/>
          <p:nvPr/>
        </p:nvSpPr>
        <p:spPr bwMode="auto">
          <a:xfrm>
            <a:off x="1039392" y="4262189"/>
            <a:ext cx="460896" cy="660400"/>
          </a:xfrm>
          <a:prstGeom prst="downArrow">
            <a:avLst/>
          </a:prstGeom>
          <a:solidFill>
            <a:srgbClr val="CCFFCC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1" name="Text Box 49"/>
          <p:cNvSpPr txBox="1">
            <a:spLocks noChangeArrowheads="1"/>
          </p:cNvSpPr>
          <p:nvPr/>
        </p:nvSpPr>
        <p:spPr bwMode="auto">
          <a:xfrm>
            <a:off x="487027" y="5059847"/>
            <a:ext cx="4243017" cy="830997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Every computation is just the </a:t>
            </a:r>
            <a:r>
              <a:rPr lang="en-US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set of inputs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that output true! </a:t>
            </a:r>
            <a:endParaRPr lang="en-US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5126" name="Text Box 50"/>
          <p:cNvSpPr txBox="1">
            <a:spLocks noChangeArrowheads="1"/>
          </p:cNvSpPr>
          <p:nvPr/>
        </p:nvSpPr>
        <p:spPr bwMode="auto">
          <a:xfrm>
            <a:off x="2090388" y="1446826"/>
            <a:ext cx="229076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Cambria" panose="02040503050406030204" pitchFamily="18" charset="0"/>
              </a:rPr>
              <a:t>consider only 1 bit of output (combine </a:t>
            </a:r>
            <a:r>
              <a:rPr lang="en-US" sz="1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to </a:t>
            </a:r>
            <a:r>
              <a:rPr lang="en-US" sz="1200" dirty="0">
                <a:solidFill>
                  <a:srgbClr val="000000"/>
                </a:solidFill>
                <a:latin typeface="Cambria" panose="02040503050406030204" pitchFamily="18" charset="0"/>
              </a:rPr>
              <a:t>get more)</a:t>
            </a:r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1497365" y="6003846"/>
            <a:ext cx="22223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i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structure</a:t>
            </a:r>
            <a:r>
              <a:rPr lang="en-US" dirty="0" smtClean="0">
                <a:solidFill>
                  <a:srgbClr val="008000"/>
                </a:solidFill>
                <a:latin typeface="Calibri" panose="020F0502020204030204" pitchFamily="34" charset="0"/>
              </a:rPr>
              <a:t>  vs.  procedure</a:t>
            </a:r>
            <a:endParaRPr lang="en-US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pic>
        <p:nvPicPr>
          <p:cNvPr id="25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719" y="1982639"/>
            <a:ext cx="21066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53"/>
          <p:cNvSpPr txBox="1">
            <a:spLocks noChangeArrowheads="1"/>
          </p:cNvSpPr>
          <p:nvPr/>
        </p:nvSpPr>
        <p:spPr bwMode="auto">
          <a:xfrm>
            <a:off x="6470825" y="4657008"/>
            <a:ext cx="25232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800" dirty="0">
                <a:solidFill>
                  <a:srgbClr val="CC33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Not always so </a:t>
            </a:r>
            <a:r>
              <a:rPr lang="en-US" sz="1800" b="1" i="1" u="sng" dirty="0">
                <a:solidFill>
                  <a:srgbClr val="CC33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formal</a:t>
            </a:r>
            <a:r>
              <a:rPr lang="en-US" sz="1800" dirty="0">
                <a:solidFill>
                  <a:srgbClr val="CC33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...</a:t>
            </a:r>
          </a:p>
        </p:txBody>
      </p:sp>
      <p:pic>
        <p:nvPicPr>
          <p:cNvPr id="5136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386" y="192148"/>
            <a:ext cx="86677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37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own Arrow 21"/>
          <p:cNvSpPr/>
          <p:nvPr/>
        </p:nvSpPr>
        <p:spPr bwMode="auto">
          <a:xfrm>
            <a:off x="2969725" y="1258707"/>
            <a:ext cx="535475" cy="1207559"/>
          </a:xfrm>
          <a:prstGeom prst="downArrow">
            <a:avLst>
              <a:gd name="adj1" fmla="val 50000"/>
              <a:gd name="adj2" fmla="val 48927"/>
            </a:avLst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5125" name="Text Box 49"/>
          <p:cNvSpPr txBox="1">
            <a:spLocks noChangeArrowheads="1"/>
          </p:cNvSpPr>
          <p:nvPr/>
        </p:nvSpPr>
        <p:spPr bwMode="auto">
          <a:xfrm>
            <a:off x="1074918" y="692973"/>
            <a:ext cx="43620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Computation ~ 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functions of bits</a:t>
            </a:r>
            <a:endParaRPr lang="en-US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5127" name="Text Box 51"/>
          <p:cNvSpPr txBox="1">
            <a:spLocks noChangeArrowheads="1"/>
          </p:cNvSpPr>
          <p:nvPr/>
        </p:nvSpPr>
        <p:spPr bwMode="auto">
          <a:xfrm>
            <a:off x="487026" y="2398681"/>
            <a:ext cx="5644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Cambria" panose="02040503050406030204" pitchFamily="18" charset="0"/>
              </a:rPr>
              <a:t>Computation simply </a:t>
            </a:r>
            <a:r>
              <a:rPr lang="en-US" b="1" i="1">
                <a:solidFill>
                  <a:srgbClr val="000000"/>
                </a:solidFill>
                <a:latin typeface="Cambria" panose="02040503050406030204" pitchFamily="18" charset="0"/>
              </a:rPr>
              <a:t>separates</a:t>
            </a:r>
            <a:r>
              <a:rPr lang="en-US">
                <a:solidFill>
                  <a:srgbClr val="000000"/>
                </a:solidFill>
                <a:latin typeface="Cambria" panose="02040503050406030204" pitchFamily="18" charset="0"/>
              </a:rPr>
              <a:t> its inputs!</a:t>
            </a:r>
          </a:p>
        </p:txBody>
      </p:sp>
      <p:sp>
        <p:nvSpPr>
          <p:cNvPr id="5128" name="Text Box 53"/>
          <p:cNvSpPr txBox="1">
            <a:spLocks noChangeArrowheads="1"/>
          </p:cNvSpPr>
          <p:nvPr/>
        </p:nvSpPr>
        <p:spPr bwMode="auto">
          <a:xfrm>
            <a:off x="6545261" y="1491456"/>
            <a:ext cx="2374900" cy="369887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Stephen </a:t>
            </a:r>
            <a:r>
              <a:rPr lang="en-US" sz="18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Kleene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, 1950's</a:t>
            </a:r>
          </a:p>
        </p:txBody>
      </p:sp>
      <p:sp>
        <p:nvSpPr>
          <p:cNvPr id="5129" name="Text Box 54"/>
          <p:cNvSpPr txBox="1">
            <a:spLocks noChangeArrowheads="1"/>
          </p:cNvSpPr>
          <p:nvPr/>
        </p:nvSpPr>
        <p:spPr bwMode="auto">
          <a:xfrm>
            <a:off x="487026" y="3525657"/>
            <a:ext cx="1565628" cy="584775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dirty="0">
                <a:latin typeface="Cambria" panose="02040503050406030204" pitchFamily="18" charset="0"/>
              </a:rPr>
              <a:t>inputs yielding "true"</a:t>
            </a:r>
          </a:p>
        </p:txBody>
      </p:sp>
      <p:sp>
        <p:nvSpPr>
          <p:cNvPr id="5130" name="Text Box 55"/>
          <p:cNvSpPr txBox="1">
            <a:spLocks noChangeArrowheads="1"/>
          </p:cNvSpPr>
          <p:nvPr/>
        </p:nvSpPr>
        <p:spPr bwMode="auto">
          <a:xfrm>
            <a:off x="4145845" y="3525657"/>
            <a:ext cx="1762934" cy="584775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dirty="0">
                <a:latin typeface="Cambria" panose="02040503050406030204" pitchFamily="18" charset="0"/>
              </a:rPr>
              <a:t>inputs yielding "false"</a:t>
            </a:r>
          </a:p>
        </p:txBody>
      </p:sp>
      <p:sp>
        <p:nvSpPr>
          <p:cNvPr id="5132" name="Line 57"/>
          <p:cNvSpPr>
            <a:spLocks noChangeShapeType="1"/>
          </p:cNvSpPr>
          <p:nvPr/>
        </p:nvSpPr>
        <p:spPr bwMode="auto">
          <a:xfrm flipH="1">
            <a:off x="1712913" y="2876370"/>
            <a:ext cx="1547812" cy="53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33" name="Line 58"/>
          <p:cNvSpPr>
            <a:spLocks noChangeShapeType="1"/>
          </p:cNvSpPr>
          <p:nvPr/>
        </p:nvSpPr>
        <p:spPr bwMode="auto">
          <a:xfrm>
            <a:off x="3328989" y="2882720"/>
            <a:ext cx="1319212" cy="509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34" name="Text Box 66"/>
          <p:cNvSpPr txBox="1">
            <a:spLocks noChangeArrowheads="1"/>
          </p:cNvSpPr>
          <p:nvPr/>
        </p:nvSpPr>
        <p:spPr bwMode="auto">
          <a:xfrm rot="20825074">
            <a:off x="2469998" y="3587212"/>
            <a:ext cx="1260851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Cambria" panose="02040503050406030204" pitchFamily="18" charset="0"/>
              </a:rPr>
              <a:t>do we need both of these?</a:t>
            </a:r>
          </a:p>
        </p:txBody>
      </p:sp>
      <p:pic>
        <p:nvPicPr>
          <p:cNvPr id="5135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0" t="39958" r="42845" b="40277"/>
          <a:stretch>
            <a:fillRect/>
          </a:stretch>
        </p:blipFill>
        <p:spPr bwMode="auto">
          <a:xfrm>
            <a:off x="6397890" y="5097967"/>
            <a:ext cx="2596179" cy="132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Down Arrow 19"/>
          <p:cNvSpPr/>
          <p:nvPr/>
        </p:nvSpPr>
        <p:spPr bwMode="auto">
          <a:xfrm>
            <a:off x="1039392" y="4262189"/>
            <a:ext cx="460896" cy="660400"/>
          </a:xfrm>
          <a:prstGeom prst="downArrow">
            <a:avLst/>
          </a:prstGeom>
          <a:solidFill>
            <a:srgbClr val="CCFFCC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1" name="Text Box 49"/>
          <p:cNvSpPr txBox="1">
            <a:spLocks noChangeArrowheads="1"/>
          </p:cNvSpPr>
          <p:nvPr/>
        </p:nvSpPr>
        <p:spPr bwMode="auto">
          <a:xfrm>
            <a:off x="487027" y="5059847"/>
            <a:ext cx="4243017" cy="830997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Every computation is just the </a:t>
            </a:r>
            <a:r>
              <a:rPr lang="en-US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set of inputs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that output true! </a:t>
            </a:r>
            <a:endParaRPr lang="en-US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5126" name="Text Box 50"/>
          <p:cNvSpPr txBox="1">
            <a:spLocks noChangeArrowheads="1"/>
          </p:cNvSpPr>
          <p:nvPr/>
        </p:nvSpPr>
        <p:spPr bwMode="auto">
          <a:xfrm>
            <a:off x="2090388" y="1446826"/>
            <a:ext cx="229076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Cambria" panose="02040503050406030204" pitchFamily="18" charset="0"/>
              </a:rPr>
              <a:t>consider only 1 bit of output (combine </a:t>
            </a:r>
            <a:r>
              <a:rPr lang="en-US" sz="1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to </a:t>
            </a:r>
            <a:r>
              <a:rPr lang="en-US" sz="1200" dirty="0">
                <a:solidFill>
                  <a:srgbClr val="000000"/>
                </a:solidFill>
                <a:latin typeface="Cambria" panose="02040503050406030204" pitchFamily="18" charset="0"/>
              </a:rPr>
              <a:t>get more)</a:t>
            </a:r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1497365" y="6003846"/>
            <a:ext cx="22223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i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structure</a:t>
            </a:r>
            <a:r>
              <a:rPr lang="en-US" dirty="0" smtClean="0">
                <a:solidFill>
                  <a:srgbClr val="008000"/>
                </a:solidFill>
                <a:latin typeface="Calibri" panose="020F0502020204030204" pitchFamily="34" charset="0"/>
              </a:rPr>
              <a:t>  vs.  procedure</a:t>
            </a:r>
            <a:endParaRPr lang="en-US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pic>
        <p:nvPicPr>
          <p:cNvPr id="25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719" y="1982639"/>
            <a:ext cx="21066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53"/>
          <p:cNvSpPr txBox="1">
            <a:spLocks noChangeArrowheads="1"/>
          </p:cNvSpPr>
          <p:nvPr/>
        </p:nvSpPr>
        <p:spPr bwMode="auto">
          <a:xfrm>
            <a:off x="6470825" y="4657008"/>
            <a:ext cx="25232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800" dirty="0">
                <a:solidFill>
                  <a:srgbClr val="CC33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Not always so </a:t>
            </a:r>
            <a:r>
              <a:rPr lang="en-US" sz="1800" b="1" i="1" u="sng" dirty="0">
                <a:solidFill>
                  <a:srgbClr val="CC33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formal</a:t>
            </a:r>
            <a:r>
              <a:rPr lang="en-US" sz="1800" dirty="0">
                <a:solidFill>
                  <a:srgbClr val="CC33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...</a:t>
            </a:r>
          </a:p>
        </p:txBody>
      </p:sp>
      <p:pic>
        <p:nvPicPr>
          <p:cNvPr id="5136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386" y="192148"/>
            <a:ext cx="86677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 rot="21076510">
            <a:off x="118359" y="3293665"/>
            <a:ext cx="6806312" cy="1815882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5600" dirty="0" smtClean="0">
                <a:latin typeface="Cambria" panose="02040503050406030204" pitchFamily="18" charset="0"/>
              </a:rPr>
              <a:t>Then </a:t>
            </a:r>
            <a:r>
              <a:rPr lang="en-US" sz="5600" i="1" dirty="0" smtClean="0">
                <a:latin typeface="Cambria" panose="02040503050406030204" pitchFamily="18" charset="0"/>
              </a:rPr>
              <a:t>which</a:t>
            </a:r>
            <a:r>
              <a:rPr lang="en-US" sz="5600" dirty="0" smtClean="0">
                <a:latin typeface="Cambria" panose="02040503050406030204" pitchFamily="18" charset="0"/>
              </a:rPr>
              <a:t> sets are actually </a:t>
            </a:r>
            <a:r>
              <a:rPr lang="en-US" sz="5600" b="1" i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computable</a:t>
            </a:r>
            <a:r>
              <a:rPr lang="en-US" sz="5600" dirty="0" smtClean="0">
                <a:latin typeface="Cambria" panose="02040503050406030204" pitchFamily="18" charset="0"/>
              </a:rPr>
              <a:t>?</a:t>
            </a:r>
            <a:endParaRPr lang="en-US" sz="5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92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122875" y="4151899"/>
            <a:ext cx="8906934" cy="261231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04800" y="228600"/>
            <a:ext cx="84534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</a:rPr>
              <a:t>Kleene's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answer</a:t>
            </a:r>
            <a:r>
              <a:rPr lang="en-US" sz="3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:   </a:t>
            </a:r>
            <a:r>
              <a:rPr lang="en-US" sz="3600" i="1" dirty="0">
                <a:solidFill>
                  <a:srgbClr val="000000"/>
                </a:solidFill>
                <a:latin typeface="Cambria" panose="02040503050406030204" pitchFamily="18" charset="0"/>
              </a:rPr>
              <a:t>Regular Expressions</a:t>
            </a:r>
            <a:endParaRPr lang="en-US" sz="36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1815397" y="1394175"/>
            <a:ext cx="6365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FF"/>
                </a:solidFill>
                <a:latin typeface="Arial" pitchFamily="34" charset="0"/>
              </a:rPr>
              <a:t>10</a:t>
            </a:r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1413760" y="2841975"/>
            <a:ext cx="15097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FF"/>
                </a:solidFill>
                <a:latin typeface="Arial" pitchFamily="34" charset="0"/>
              </a:rPr>
              <a:t>1* | 10*</a:t>
            </a:r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1640772" y="2108550"/>
            <a:ext cx="10652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FF"/>
                </a:solidFill>
                <a:latin typeface="Arial" pitchFamily="34" charset="0"/>
              </a:rPr>
              <a:t>(10)*</a:t>
            </a:r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3626735" y="1794225"/>
            <a:ext cx="373380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700" dirty="0">
                <a:latin typeface="Calibri" pitchFamily="34" charset="0"/>
                <a:ea typeface="Calibri" pitchFamily="34" charset="0"/>
                <a:cs typeface="Calibri" pitchFamily="34" charset="0"/>
              </a:rPr>
              <a:t>Examples of three regular expressions and overall "regex" syntax.</a:t>
            </a:r>
          </a:p>
        </p:txBody>
      </p:sp>
      <p:sp>
        <p:nvSpPr>
          <p:cNvPr id="9240" name="Right Brace 29"/>
          <p:cNvSpPr>
            <a:spLocks/>
          </p:cNvSpPr>
          <p:nvPr/>
        </p:nvSpPr>
        <p:spPr bwMode="auto">
          <a:xfrm>
            <a:off x="3231447" y="1470375"/>
            <a:ext cx="381000" cy="2057400"/>
          </a:xfrm>
          <a:prstGeom prst="rightBrace">
            <a:avLst>
              <a:gd name="adj1" fmla="val 69275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1611571" y="4704895"/>
            <a:ext cx="5906834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8F01B8"/>
                </a:solidFill>
                <a:latin typeface="Calibri" panose="020F0502020204030204" pitchFamily="34" charset="0"/>
              </a:rPr>
              <a:t>  </a:t>
            </a:r>
            <a:r>
              <a:rPr lang="en-US" dirty="0">
                <a:latin typeface="Calibri" panose="020F0502020204030204" pitchFamily="34" charset="0"/>
              </a:rPr>
              <a:t>union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                        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a | b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             “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or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”</a:t>
            </a: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235763" y="4184456"/>
            <a:ext cx="64798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latin typeface="Cambria" panose="02040503050406030204" pitchFamily="18" charset="0"/>
              </a:rPr>
              <a:t>A </a:t>
            </a:r>
            <a:r>
              <a:rPr lang="en-US" sz="1800" b="1" i="1" dirty="0">
                <a:solidFill>
                  <a:srgbClr val="0000FF"/>
                </a:solidFill>
                <a:latin typeface="Cambria" panose="02040503050406030204" pitchFamily="18" charset="0"/>
              </a:rPr>
              <a:t>regular expression</a:t>
            </a:r>
            <a:r>
              <a:rPr lang="en-US" sz="180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ambria" panose="02040503050406030204" pitchFamily="18" charset="0"/>
              </a:rPr>
              <a:t>is composed of three </a:t>
            </a:r>
            <a:r>
              <a:rPr lang="en-US" sz="1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operations</a:t>
            </a:r>
            <a:r>
              <a:rPr lang="en-US" sz="1800" dirty="0">
                <a:solidFill>
                  <a:srgbClr val="000000"/>
                </a:solidFill>
                <a:latin typeface="Cambria" panose="02040503050406030204" pitchFamily="18" charset="0"/>
              </a:rPr>
              <a:t>:</a:t>
            </a: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1589345" y="5263989"/>
            <a:ext cx="5929059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8F01B8"/>
                </a:solidFill>
                <a:latin typeface="Calibri" panose="020F0502020204030204" pitchFamily="34" charset="0"/>
              </a:rPr>
              <a:t>  </a:t>
            </a:r>
            <a:r>
              <a:rPr lang="en-US" dirty="0">
                <a:latin typeface="Calibri" panose="020F0502020204030204" pitchFamily="34" charset="0"/>
              </a:rPr>
              <a:t>concatenation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          </a:t>
            </a:r>
            <a:r>
              <a:rPr lang="en-US" dirty="0" err="1" smtClean="0">
                <a:solidFill>
                  <a:srgbClr val="0000FF"/>
                </a:solidFill>
                <a:latin typeface="Calibri" panose="020F0502020204030204" pitchFamily="34" charset="0"/>
              </a:rPr>
              <a:t>ab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     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“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then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”</a:t>
            </a: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2662523" y="6348042"/>
            <a:ext cx="61944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800" dirty="0">
                <a:solidFill>
                  <a:srgbClr val="000000"/>
                </a:solidFill>
                <a:latin typeface="Cambria" panose="02040503050406030204" pitchFamily="18" charset="0"/>
              </a:rPr>
              <a:t>where </a:t>
            </a:r>
            <a:r>
              <a:rPr lang="en-US" sz="1800" dirty="0">
                <a:solidFill>
                  <a:srgbClr val="0000FF"/>
                </a:solidFill>
                <a:latin typeface="Calibri" panose="020F0502020204030204" pitchFamily="34" charset="0"/>
              </a:rPr>
              <a:t>a</a:t>
            </a:r>
            <a:r>
              <a:rPr lang="en-US" sz="1800" dirty="0">
                <a:solidFill>
                  <a:srgbClr val="000000"/>
                </a:solidFill>
                <a:latin typeface="Cambria" panose="02040503050406030204" pitchFamily="18" charset="0"/>
              </a:rPr>
              <a:t> and </a:t>
            </a:r>
            <a:r>
              <a:rPr lang="en-US" sz="18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sz="1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ambria" panose="02040503050406030204" pitchFamily="18" charset="0"/>
              </a:rPr>
              <a:t>can be any bit strings - </a:t>
            </a:r>
            <a:r>
              <a:rPr lang="en-US" sz="1800" i="1" dirty="0">
                <a:solidFill>
                  <a:srgbClr val="000000"/>
                </a:solidFill>
                <a:latin typeface="Cambria" panose="02040503050406030204" pitchFamily="18" charset="0"/>
              </a:rPr>
              <a:t>or regular expressions </a:t>
            </a:r>
          </a:p>
        </p:txBody>
      </p:sp>
      <p:sp>
        <p:nvSpPr>
          <p:cNvPr id="29" name="Line 10"/>
          <p:cNvSpPr>
            <a:spLocks noChangeShapeType="1"/>
          </p:cNvSpPr>
          <p:nvPr/>
        </p:nvSpPr>
        <p:spPr bwMode="auto">
          <a:xfrm>
            <a:off x="420566" y="4753839"/>
            <a:ext cx="0" cy="1571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1589346" y="5841653"/>
            <a:ext cx="592906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latin typeface="Calibri" panose="020F0502020204030204" pitchFamily="34" charset="0"/>
              </a:rPr>
              <a:t>  </a:t>
            </a:r>
            <a:r>
              <a:rPr lang="en-US" i="1" dirty="0" err="1">
                <a:latin typeface="Calibri" panose="020F0502020204030204" pitchFamily="34" charset="0"/>
              </a:rPr>
              <a:t>Kleene</a:t>
            </a:r>
            <a:r>
              <a:rPr lang="en-US" dirty="0">
                <a:latin typeface="Calibri" panose="020F0502020204030204" pitchFamily="34" charset="0"/>
              </a:rPr>
              <a:t> Star                 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a*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         “0 or more 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’s”</a:t>
            </a: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267417" y="6390613"/>
            <a:ext cx="125386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100" dirty="0" smtClean="0">
                <a:latin typeface="Calibri" panose="020F0502020204030204" pitchFamily="34" charset="0"/>
              </a:rPr>
              <a:t>higher</a:t>
            </a:r>
            <a:r>
              <a:rPr lang="en-US" sz="1100" dirty="0" smtClean="0">
                <a:latin typeface="Calibri" panose="020F0502020204030204" pitchFamily="34" charset="0"/>
              </a:rPr>
              <a:t> </a:t>
            </a:r>
            <a:r>
              <a:rPr lang="en-US" sz="1100" dirty="0">
                <a:latin typeface="Calibri" panose="020F0502020204030204" pitchFamily="34" charset="0"/>
              </a:rPr>
              <a:t>precedence</a:t>
            </a:r>
          </a:p>
        </p:txBody>
      </p:sp>
    </p:spTree>
    <p:extLst>
      <p:ext uri="{BB962C8B-B14F-4D97-AF65-F5344CB8AC3E}">
        <p14:creationId xmlns:p14="http://schemas.microsoft.com/office/powerpoint/2010/main" val="292106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Text Box 6"/>
          <p:cNvSpPr txBox="1">
            <a:spLocks noChangeArrowheads="1"/>
          </p:cNvSpPr>
          <p:nvPr/>
        </p:nvSpPr>
        <p:spPr bwMode="auto">
          <a:xfrm>
            <a:off x="706438" y="149577"/>
            <a:ext cx="77819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Regular </a:t>
            </a:r>
            <a:r>
              <a:rPr lang="en-US" sz="4200" dirty="0">
                <a:solidFill>
                  <a:srgbClr val="000000"/>
                </a:solidFill>
                <a:latin typeface="Cambria" panose="02040503050406030204" pitchFamily="18" charset="0"/>
              </a:rPr>
              <a:t>Expressions</a:t>
            </a:r>
          </a:p>
        </p:txBody>
      </p:sp>
      <p:sp>
        <p:nvSpPr>
          <p:cNvPr id="10262" name="Rectangle 19"/>
          <p:cNvSpPr>
            <a:spLocks noChangeArrowheads="1"/>
          </p:cNvSpPr>
          <p:nvPr/>
        </p:nvSpPr>
        <p:spPr bwMode="auto">
          <a:xfrm>
            <a:off x="1555750" y="1676400"/>
            <a:ext cx="6365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FF"/>
                </a:solidFill>
                <a:latin typeface="Arial" pitchFamily="34" charset="0"/>
              </a:rPr>
              <a:t>10</a:t>
            </a:r>
          </a:p>
        </p:txBody>
      </p:sp>
      <p:sp>
        <p:nvSpPr>
          <p:cNvPr id="10263" name="Rectangle 20"/>
          <p:cNvSpPr>
            <a:spLocks noChangeArrowheads="1"/>
          </p:cNvSpPr>
          <p:nvPr/>
        </p:nvSpPr>
        <p:spPr bwMode="auto">
          <a:xfrm>
            <a:off x="1154113" y="3124200"/>
            <a:ext cx="15097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FF"/>
                </a:solidFill>
                <a:latin typeface="Arial" pitchFamily="34" charset="0"/>
              </a:rPr>
              <a:t>1* | 10*</a:t>
            </a:r>
          </a:p>
        </p:txBody>
      </p:sp>
      <p:sp>
        <p:nvSpPr>
          <p:cNvPr id="10264" name="Rectangle 21"/>
          <p:cNvSpPr>
            <a:spLocks noChangeArrowheads="1"/>
          </p:cNvSpPr>
          <p:nvPr/>
        </p:nvSpPr>
        <p:spPr bwMode="auto">
          <a:xfrm>
            <a:off x="1381125" y="2390775"/>
            <a:ext cx="10652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FF"/>
                </a:solidFill>
                <a:latin typeface="Arial" pitchFamily="34" charset="0"/>
              </a:rPr>
              <a:t>(10)*</a:t>
            </a:r>
          </a:p>
        </p:txBody>
      </p:sp>
      <p:sp>
        <p:nvSpPr>
          <p:cNvPr id="10265" name="Rectangle 23"/>
          <p:cNvSpPr>
            <a:spLocks noChangeArrowheads="1"/>
          </p:cNvSpPr>
          <p:nvPr/>
        </p:nvSpPr>
        <p:spPr bwMode="auto">
          <a:xfrm>
            <a:off x="6543675" y="1763713"/>
            <a:ext cx="21066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latin typeface="Arial" pitchFamily="34" charset="0"/>
              </a:rPr>
              <a:t>L = { w | w is 10 }</a:t>
            </a:r>
          </a:p>
        </p:txBody>
      </p:sp>
      <p:sp>
        <p:nvSpPr>
          <p:cNvPr id="10266" name="Text Box 24"/>
          <p:cNvSpPr txBox="1">
            <a:spLocks noChangeArrowheads="1"/>
          </p:cNvSpPr>
          <p:nvPr/>
        </p:nvSpPr>
        <p:spPr bwMode="auto">
          <a:xfrm>
            <a:off x="2903538" y="1671638"/>
            <a:ext cx="21685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 i="1" dirty="0">
                <a:latin typeface="Calibri" panose="020F0502020204030204" pitchFamily="34" charset="0"/>
              </a:rPr>
              <a:t>matches</a:t>
            </a:r>
            <a:r>
              <a:rPr lang="en-US" sz="1600" dirty="0">
                <a:latin typeface="Calibri" panose="020F0502020204030204" pitchFamily="34" charset="0"/>
              </a:rPr>
              <a:t> the string 10, which is the language</a:t>
            </a:r>
          </a:p>
        </p:txBody>
      </p:sp>
      <p:sp>
        <p:nvSpPr>
          <p:cNvPr id="10267" name="Rectangle 25"/>
          <p:cNvSpPr>
            <a:spLocks noChangeArrowheads="1"/>
          </p:cNvSpPr>
          <p:nvPr/>
        </p:nvSpPr>
        <p:spPr bwMode="auto">
          <a:xfrm>
            <a:off x="5218113" y="1763713"/>
            <a:ext cx="777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latin typeface="Arial" pitchFamily="34" charset="0"/>
              </a:rPr>
              <a:t>{ 10 }</a:t>
            </a:r>
          </a:p>
        </p:txBody>
      </p:sp>
      <p:sp>
        <p:nvSpPr>
          <p:cNvPr id="10268" name="Rectangle 26"/>
          <p:cNvSpPr>
            <a:spLocks noChangeArrowheads="1"/>
          </p:cNvSpPr>
          <p:nvPr/>
        </p:nvSpPr>
        <p:spPr bwMode="auto">
          <a:xfrm>
            <a:off x="6067879" y="1792873"/>
            <a:ext cx="3658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latin typeface="Calibri" panose="020F0502020204030204" pitchFamily="34" charset="0"/>
              </a:rPr>
              <a:t>or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1153637" y="4369122"/>
            <a:ext cx="6887525" cy="232510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1713289" y="4908257"/>
            <a:ext cx="5906834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8F01B8"/>
                </a:solidFill>
                <a:latin typeface="Calibri" panose="020F0502020204030204" pitchFamily="34" charset="0"/>
              </a:rPr>
              <a:t>  </a:t>
            </a:r>
            <a:r>
              <a:rPr lang="en-US" dirty="0">
                <a:latin typeface="Calibri" panose="020F0502020204030204" pitchFamily="34" charset="0"/>
              </a:rPr>
              <a:t>union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                        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a | b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             “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or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”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1266525" y="4401679"/>
            <a:ext cx="64798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latin typeface="Cambria" panose="02040503050406030204" pitchFamily="18" charset="0"/>
              </a:rPr>
              <a:t>A </a:t>
            </a:r>
            <a:r>
              <a:rPr lang="en-US" sz="1800" b="1" i="1" dirty="0">
                <a:solidFill>
                  <a:srgbClr val="0000FF"/>
                </a:solidFill>
                <a:latin typeface="Cambria" panose="02040503050406030204" pitchFamily="18" charset="0"/>
              </a:rPr>
              <a:t>regular expression</a:t>
            </a:r>
            <a:r>
              <a:rPr lang="en-US" sz="180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ambria" panose="02040503050406030204" pitchFamily="18" charset="0"/>
              </a:rPr>
              <a:t>is composed of three </a:t>
            </a:r>
            <a:r>
              <a:rPr lang="en-US" sz="1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operations</a:t>
            </a:r>
            <a:r>
              <a:rPr lang="en-US" sz="1800" dirty="0">
                <a:solidFill>
                  <a:srgbClr val="000000"/>
                </a:solidFill>
                <a:latin typeface="Cambria" panose="02040503050406030204" pitchFamily="18" charset="0"/>
              </a:rPr>
              <a:t>: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1691063" y="5467351"/>
            <a:ext cx="5929059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8F01B8"/>
                </a:solidFill>
                <a:latin typeface="Calibri" panose="020F0502020204030204" pitchFamily="34" charset="0"/>
              </a:rPr>
              <a:t>  </a:t>
            </a:r>
            <a:r>
              <a:rPr lang="en-US" dirty="0">
                <a:latin typeface="Calibri" panose="020F0502020204030204" pitchFamily="34" charset="0"/>
              </a:rPr>
              <a:t>concatenation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          </a:t>
            </a:r>
            <a:r>
              <a:rPr lang="en-US" dirty="0" err="1" smtClean="0">
                <a:solidFill>
                  <a:srgbClr val="0000FF"/>
                </a:solidFill>
                <a:latin typeface="Calibri" panose="020F0502020204030204" pitchFamily="34" charset="0"/>
              </a:rPr>
              <a:t>ab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     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“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then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”</a:t>
            </a: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1691064" y="6045015"/>
            <a:ext cx="592906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latin typeface="Calibri" panose="020F0502020204030204" pitchFamily="34" charset="0"/>
              </a:rPr>
              <a:t>  </a:t>
            </a:r>
            <a:r>
              <a:rPr lang="en-US" i="1" dirty="0" err="1">
                <a:latin typeface="Calibri" panose="020F0502020204030204" pitchFamily="34" charset="0"/>
              </a:rPr>
              <a:t>Kleene</a:t>
            </a:r>
            <a:r>
              <a:rPr lang="en-US" dirty="0">
                <a:latin typeface="Calibri" panose="020F0502020204030204" pitchFamily="34" charset="0"/>
              </a:rPr>
              <a:t> Star                 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a*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         “0 or more 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’s”</a:t>
            </a:r>
          </a:p>
        </p:txBody>
      </p:sp>
    </p:spTree>
    <p:extLst>
      <p:ext uri="{BB962C8B-B14F-4D97-AF65-F5344CB8AC3E}">
        <p14:creationId xmlns:p14="http://schemas.microsoft.com/office/powerpoint/2010/main" val="256114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5" name="Rectangle 45"/>
          <p:cNvSpPr>
            <a:spLocks noChangeArrowheads="1"/>
          </p:cNvSpPr>
          <p:nvPr/>
        </p:nvSpPr>
        <p:spPr bwMode="auto">
          <a:xfrm>
            <a:off x="1031874" y="2736056"/>
            <a:ext cx="28987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200" dirty="0">
                <a:solidFill>
                  <a:srgbClr val="0000FF"/>
                </a:solidFill>
                <a:latin typeface="Arial" pitchFamily="34" charset="0"/>
              </a:rPr>
              <a:t>( 01* | 10 )*</a:t>
            </a:r>
          </a:p>
        </p:txBody>
      </p:sp>
      <p:sp>
        <p:nvSpPr>
          <p:cNvPr id="11286" name="Rectangle 19"/>
          <p:cNvSpPr>
            <a:spLocks noChangeArrowheads="1"/>
          </p:cNvSpPr>
          <p:nvPr/>
        </p:nvSpPr>
        <p:spPr bwMode="auto">
          <a:xfrm>
            <a:off x="1304762" y="4778022"/>
            <a:ext cx="23529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Here is a 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more complex </a:t>
            </a:r>
            <a:r>
              <a:rPr lang="en-US" b="1" i="1" dirty="0">
                <a:solidFill>
                  <a:srgbClr val="000000"/>
                </a:solidFill>
                <a:latin typeface="Cambria" panose="02040503050406030204" pitchFamily="18" charset="0"/>
              </a:rPr>
              <a:t>regular </a:t>
            </a:r>
            <a:r>
              <a:rPr lang="en-US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expression</a:t>
            </a:r>
            <a:endParaRPr lang="en-US" sz="24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1287" name="Rectangle 20"/>
          <p:cNvSpPr>
            <a:spLocks noChangeArrowheads="1"/>
          </p:cNvSpPr>
          <p:nvPr/>
        </p:nvSpPr>
        <p:spPr bwMode="auto">
          <a:xfrm>
            <a:off x="5451347" y="4778021"/>
            <a:ext cx="22702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What s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trings are in/out 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of 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its language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269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04238" y="3105150"/>
              <a:ext cx="6350" cy="22225"/>
            </p14:xfrm>
          </p:contentPart>
        </mc:Choice>
        <mc:Fallback xmlns="">
          <p:pic>
            <p:nvPicPr>
              <p:cNvPr id="11269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488892" y="3097036"/>
                <a:ext cx="43921" cy="41981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706438" y="149577"/>
            <a:ext cx="77819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Regular </a:t>
            </a:r>
            <a:r>
              <a:rPr lang="en-US" sz="4200" dirty="0">
                <a:solidFill>
                  <a:srgbClr val="000000"/>
                </a:solidFill>
                <a:latin typeface="Cambria" panose="02040503050406030204" pitchFamily="18" charset="0"/>
              </a:rPr>
              <a:t>Expressions</a:t>
            </a:r>
          </a:p>
        </p:txBody>
      </p:sp>
    </p:spTree>
    <p:extLst>
      <p:ext uri="{BB962C8B-B14F-4D97-AF65-F5344CB8AC3E}">
        <p14:creationId xmlns:p14="http://schemas.microsoft.com/office/powerpoint/2010/main" val="92103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666750" y="258763"/>
            <a:ext cx="79263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4400" i="0" dirty="0">
                <a:solidFill>
                  <a:srgbClr val="000000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sz="4400" i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end </a:t>
            </a:r>
            <a:r>
              <a:rPr lang="en-US" altLang="en-US" sz="4400" i="0" dirty="0">
                <a:solidFill>
                  <a:srgbClr val="000000"/>
                </a:solidFill>
                <a:latin typeface="Cambria" panose="02040503050406030204" pitchFamily="18" charset="0"/>
              </a:rPr>
              <a:t>of CS (60</a:t>
            </a:r>
            <a:r>
              <a:rPr lang="en-US" altLang="en-US" sz="4400" i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) …</a:t>
            </a:r>
            <a:endParaRPr lang="en-US" altLang="en-US" sz="4400" i="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4211113" y="1734900"/>
            <a:ext cx="7519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4200" i="0">
                <a:solidFill>
                  <a:srgbClr val="000000"/>
                </a:solidFill>
                <a:latin typeface="Cambria" panose="02040503050406030204" pitchFamily="18" charset="0"/>
              </a:rPr>
              <a:t>CS</a:t>
            </a:r>
          </a:p>
        </p:txBody>
      </p:sp>
      <p:sp>
        <p:nvSpPr>
          <p:cNvPr id="31749" name="Line 7"/>
          <p:cNvSpPr>
            <a:spLocks noChangeShapeType="1"/>
          </p:cNvSpPr>
          <p:nvPr/>
        </p:nvSpPr>
        <p:spPr bwMode="auto">
          <a:xfrm flipH="1">
            <a:off x="2325688" y="2473564"/>
            <a:ext cx="1986668" cy="114117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mbria" panose="02040503050406030204" pitchFamily="18" charset="0"/>
            </a:endParaRPr>
          </a:p>
        </p:txBody>
      </p:sp>
      <p:sp>
        <p:nvSpPr>
          <p:cNvPr id="31750" name="Line 8"/>
          <p:cNvSpPr>
            <a:spLocks noChangeShapeType="1"/>
          </p:cNvSpPr>
          <p:nvPr/>
        </p:nvSpPr>
        <p:spPr bwMode="auto">
          <a:xfrm>
            <a:off x="4775200" y="2471738"/>
            <a:ext cx="2159000" cy="1119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mbria" panose="02040503050406030204" pitchFamily="18" charset="0"/>
            </a:endParaRPr>
          </a:p>
        </p:txBody>
      </p:sp>
      <p:sp>
        <p:nvSpPr>
          <p:cNvPr id="31751" name="Text Box 9"/>
          <p:cNvSpPr txBox="1">
            <a:spLocks noChangeArrowheads="1"/>
          </p:cNvSpPr>
          <p:nvPr/>
        </p:nvSpPr>
        <p:spPr bwMode="auto">
          <a:xfrm>
            <a:off x="1363663" y="3600450"/>
            <a:ext cx="19558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4200">
                <a:solidFill>
                  <a:srgbClr val="C00000"/>
                </a:solidFill>
                <a:latin typeface="Cambria" panose="02040503050406030204" pitchFamily="18" charset="0"/>
              </a:rPr>
              <a:t>useful</a:t>
            </a:r>
          </a:p>
        </p:txBody>
      </p:sp>
      <p:sp>
        <p:nvSpPr>
          <p:cNvPr id="31752" name="Text Box 10"/>
          <p:cNvSpPr txBox="1">
            <a:spLocks noChangeArrowheads="1"/>
          </p:cNvSpPr>
          <p:nvPr/>
        </p:nvSpPr>
        <p:spPr bwMode="auto">
          <a:xfrm>
            <a:off x="5734757" y="3619615"/>
            <a:ext cx="235408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4200" dirty="0">
                <a:solidFill>
                  <a:srgbClr val="CC00CC"/>
                </a:solidFill>
                <a:latin typeface="Cambria" panose="02040503050406030204" pitchFamily="18" charset="0"/>
              </a:rPr>
              <a:t>creative</a:t>
            </a:r>
          </a:p>
        </p:txBody>
      </p:sp>
      <p:sp>
        <p:nvSpPr>
          <p:cNvPr id="14" name="Text Box 97"/>
          <p:cNvSpPr txBox="1">
            <a:spLocks noChangeArrowheads="1"/>
          </p:cNvSpPr>
          <p:nvPr/>
        </p:nvSpPr>
        <p:spPr bwMode="auto">
          <a:xfrm>
            <a:off x="3735699" y="5023727"/>
            <a:ext cx="1999058" cy="461665"/>
          </a:xfrm>
          <a:prstGeom prst="rect">
            <a:avLst/>
          </a:prstGeom>
          <a:solidFill>
            <a:srgbClr val="FFC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400" b="1" dirty="0" err="1" smtClean="0">
                <a:latin typeface="Cambria" panose="02040503050406030204" pitchFamily="18" charset="0"/>
              </a:rPr>
              <a:t>Spampede</a:t>
            </a:r>
            <a:endParaRPr lang="en-US" altLang="en-US" sz="2400" i="1" dirty="0" smtClean="0">
              <a:latin typeface="Cambria" panose="02040503050406030204" pitchFamily="18" charset="0"/>
            </a:endParaRPr>
          </a:p>
        </p:txBody>
      </p:sp>
      <p:sp>
        <p:nvSpPr>
          <p:cNvPr id="15" name="Text Box 103"/>
          <p:cNvSpPr txBox="1">
            <a:spLocks noChangeArrowheads="1"/>
          </p:cNvSpPr>
          <p:nvPr/>
        </p:nvSpPr>
        <p:spPr bwMode="auto">
          <a:xfrm>
            <a:off x="2948850" y="5612665"/>
            <a:ext cx="3572756" cy="415498"/>
          </a:xfrm>
          <a:prstGeom prst="rect">
            <a:avLst/>
          </a:prstGeom>
          <a:solidFill>
            <a:srgbClr val="FFC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100" dirty="0" smtClean="0">
                <a:latin typeface="Cambria" panose="02040503050406030204" pitchFamily="18" charset="0"/>
              </a:rPr>
              <a:t>Due tomorrow by 11:59pm!</a:t>
            </a:r>
            <a:endParaRPr lang="en-US" altLang="en-US" sz="21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48850" y="6009650"/>
            <a:ext cx="35727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smtClean="0">
                <a:latin typeface="Cambria" panose="02040503050406030204" pitchFamily="18" charset="0"/>
              </a:rPr>
              <a:t>office hours both this afternoon and Friday afternoon…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08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08394" y="5700889"/>
            <a:ext cx="8664673" cy="1016000"/>
          </a:xfrm>
          <a:prstGeom prst="roundRect">
            <a:avLst/>
          </a:prstGeom>
          <a:solidFill>
            <a:srgbClr val="CCECFF"/>
          </a:solidFill>
          <a:ln w="127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2306" name="Text Box 3"/>
          <p:cNvSpPr txBox="1">
            <a:spLocks noChangeArrowheads="1"/>
          </p:cNvSpPr>
          <p:nvPr/>
        </p:nvSpPr>
        <p:spPr bwMode="auto">
          <a:xfrm>
            <a:off x="208394" y="487878"/>
            <a:ext cx="44716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  <a:t>Creating regular expressions…</a:t>
            </a:r>
            <a:endParaRPr lang="en-US" dirty="0">
              <a:solidFill>
                <a:srgbClr val="000000"/>
              </a:solidFill>
              <a:latin typeface="Cambria" pitchFamily="18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07" name="Rectangle 10"/>
          <p:cNvSpPr>
            <a:spLocks noChangeArrowheads="1"/>
          </p:cNvSpPr>
          <p:nvPr/>
        </p:nvSpPr>
        <p:spPr bwMode="auto">
          <a:xfrm>
            <a:off x="526028" y="4381048"/>
            <a:ext cx="40702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 = { w | w’s </a:t>
            </a: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third</a:t>
            </a: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-to-last 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character is a 1 }</a:t>
            </a:r>
          </a:p>
        </p:txBody>
      </p:sp>
      <p:sp>
        <p:nvSpPr>
          <p:cNvPr id="12308" name="Rectangle 11"/>
          <p:cNvSpPr>
            <a:spLocks noChangeArrowheads="1"/>
          </p:cNvSpPr>
          <p:nvPr/>
        </p:nvSpPr>
        <p:spPr bwMode="auto">
          <a:xfrm>
            <a:off x="939155" y="3108036"/>
            <a:ext cx="36570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 = { w | every 1 in w has a 0 after it }</a:t>
            </a:r>
          </a:p>
        </p:txBody>
      </p:sp>
      <p:sp>
        <p:nvSpPr>
          <p:cNvPr id="12309" name="Rectangle 12"/>
          <p:cNvSpPr>
            <a:spLocks noChangeArrowheads="1"/>
          </p:cNvSpPr>
          <p:nvPr/>
        </p:nvSpPr>
        <p:spPr bwMode="auto">
          <a:xfrm>
            <a:off x="285706" y="5017554"/>
            <a:ext cx="43105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 = { w | w’s first and last bits are the same }</a:t>
            </a:r>
          </a:p>
        </p:txBody>
      </p:sp>
      <p:sp>
        <p:nvSpPr>
          <p:cNvPr id="12325" name="Rectangle 11"/>
          <p:cNvSpPr>
            <a:spLocks noChangeArrowheads="1"/>
          </p:cNvSpPr>
          <p:nvPr/>
        </p:nvSpPr>
        <p:spPr bwMode="auto">
          <a:xfrm>
            <a:off x="1555990" y="3744542"/>
            <a:ext cx="30402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 = { w | w </a:t>
            </a: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is any string at all! 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}</a:t>
            </a:r>
          </a:p>
        </p:txBody>
      </p:sp>
      <p:sp>
        <p:nvSpPr>
          <p:cNvPr id="12326" name="Rectangle 35"/>
          <p:cNvSpPr>
            <a:spLocks noChangeArrowheads="1"/>
          </p:cNvSpPr>
          <p:nvPr/>
        </p:nvSpPr>
        <p:spPr bwMode="auto">
          <a:xfrm>
            <a:off x="784159" y="1682169"/>
            <a:ext cx="3819525" cy="4143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1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Description of a formal language</a:t>
            </a:r>
          </a:p>
        </p:txBody>
      </p:sp>
      <p:sp>
        <p:nvSpPr>
          <p:cNvPr id="12327" name="Rectangle 44"/>
          <p:cNvSpPr>
            <a:spLocks noChangeArrowheads="1"/>
          </p:cNvSpPr>
          <p:nvPr/>
        </p:nvSpPr>
        <p:spPr bwMode="auto">
          <a:xfrm>
            <a:off x="4990837" y="1682168"/>
            <a:ext cx="1703387" cy="414337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1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Equivalent 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410" y="67164"/>
            <a:ext cx="3806897" cy="1303094"/>
          </a:xfrm>
          <a:prstGeom prst="rect">
            <a:avLst/>
          </a:prstGeom>
        </p:spPr>
      </p:pic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998978" y="2471530"/>
            <a:ext cx="3597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 = { w | w </a:t>
            </a: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is a power of 2 in binary 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}</a:t>
            </a:r>
          </a:p>
        </p:txBody>
      </p:sp>
      <p:sp>
        <p:nvSpPr>
          <p:cNvPr id="20" name="Rectangle 45"/>
          <p:cNvSpPr>
            <a:spLocks noChangeArrowheads="1"/>
          </p:cNvSpPr>
          <p:nvPr/>
        </p:nvSpPr>
        <p:spPr bwMode="auto">
          <a:xfrm>
            <a:off x="4106158" y="5978056"/>
            <a:ext cx="17363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latin typeface="Arial" pitchFamily="34" charset="0"/>
              </a:rPr>
              <a:t>( 01* | 10 )*</a:t>
            </a: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427744" y="5947279"/>
            <a:ext cx="3487616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Extra:  </a:t>
            </a:r>
            <a:r>
              <a:rPr lang="en-US" sz="1400" dirty="0" smtClean="0">
                <a:solidFill>
                  <a:srgbClr val="000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can you create an equivalent regex to this one </a:t>
            </a:r>
            <a:r>
              <a:rPr lang="en-US" sz="1400" b="1" i="1" dirty="0" smtClean="0">
                <a:solidFill>
                  <a:srgbClr val="000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without nesting stars</a:t>
            </a:r>
            <a:r>
              <a:rPr lang="en-US" sz="1400" i="1" dirty="0" smtClean="0">
                <a:solidFill>
                  <a:srgbClr val="000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!?!</a:t>
            </a:r>
            <a:endParaRPr lang="en-US" sz="1400" dirty="0">
              <a:solidFill>
                <a:srgbClr val="000000"/>
              </a:solidFill>
              <a:latin typeface="Cambria" panose="02040503050406030204" pitchFamily="18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11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45" descr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212725"/>
            <a:ext cx="7634287" cy="639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6" name="AutoShape 46"/>
          <p:cNvSpPr>
            <a:spLocks noChangeArrowheads="1"/>
          </p:cNvSpPr>
          <p:nvPr/>
        </p:nvSpPr>
        <p:spPr bwMode="auto">
          <a:xfrm>
            <a:off x="685800" y="3505200"/>
            <a:ext cx="7580313" cy="5207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11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88067" name="Line 47"/>
          <p:cNvSpPr>
            <a:spLocks noChangeShapeType="1"/>
          </p:cNvSpPr>
          <p:nvPr/>
        </p:nvSpPr>
        <p:spPr bwMode="auto">
          <a:xfrm>
            <a:off x="6384925" y="3833813"/>
            <a:ext cx="1447800" cy="0"/>
          </a:xfrm>
          <a:prstGeom prst="line">
            <a:avLst/>
          </a:prstGeom>
          <a:noFill/>
          <a:ln w="9525">
            <a:solidFill>
              <a:srgbClr val="FF011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88068" name="Line 48"/>
          <p:cNvSpPr>
            <a:spLocks noChangeShapeType="1"/>
          </p:cNvSpPr>
          <p:nvPr/>
        </p:nvSpPr>
        <p:spPr bwMode="auto">
          <a:xfrm>
            <a:off x="787400" y="3986213"/>
            <a:ext cx="1671638" cy="0"/>
          </a:xfrm>
          <a:prstGeom prst="line">
            <a:avLst/>
          </a:prstGeom>
          <a:noFill/>
          <a:ln w="9525">
            <a:solidFill>
              <a:srgbClr val="FF011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88070" name="TextBox 6"/>
          <p:cNvSpPr txBox="1">
            <a:spLocks noChangeArrowheads="1"/>
          </p:cNvSpPr>
          <p:nvPr/>
        </p:nvSpPr>
        <p:spPr bwMode="auto">
          <a:xfrm>
            <a:off x="5328355" y="534988"/>
            <a:ext cx="3183467" cy="1384995"/>
          </a:xfrm>
          <a:prstGeom prst="rect">
            <a:avLst/>
          </a:prstGeom>
          <a:solidFill>
            <a:srgbClr val="FFCCFF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100" dirty="0" smtClean="0">
                <a:latin typeface="Calibri" panose="020F0502020204030204" pitchFamily="34" charset="0"/>
              </a:rPr>
              <a:t>The "Star-height problem" was </a:t>
            </a:r>
            <a:r>
              <a:rPr lang="en-US" altLang="en-US" sz="2100" dirty="0" smtClean="0">
                <a:latin typeface="Calibri" panose="020F0502020204030204" pitchFamily="34" charset="0"/>
              </a:rPr>
              <a:t>solved in </a:t>
            </a:r>
            <a:r>
              <a:rPr lang="en-US" altLang="en-US" sz="2100" dirty="0" smtClean="0">
                <a:latin typeface="Calibri" panose="020F0502020204030204" pitchFamily="34" charset="0"/>
              </a:rPr>
              <a:t>1963: there are languages that </a:t>
            </a:r>
            <a:r>
              <a:rPr lang="en-US" altLang="en-US" sz="2100" b="1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require deeply nested stars</a:t>
            </a:r>
            <a:r>
              <a:rPr lang="en-US" altLang="en-US" sz="2100" b="1" i="1" dirty="0" smtClean="0">
                <a:latin typeface="Calibri" panose="020F0502020204030204" pitchFamily="34" charset="0"/>
              </a:rPr>
              <a:t>…</a:t>
            </a:r>
            <a:endParaRPr lang="en-US" altLang="en-US" sz="2100" b="1" i="1" dirty="0" smtClean="0">
              <a:latin typeface="Calibri" panose="020F0502020204030204" pitchFamily="34" charset="0"/>
            </a:endParaRPr>
          </a:p>
        </p:txBody>
      </p:sp>
      <p:sp>
        <p:nvSpPr>
          <p:cNvPr id="88071" name="TextBox 7"/>
          <p:cNvSpPr txBox="1">
            <a:spLocks noChangeArrowheads="1"/>
          </p:cNvSpPr>
          <p:nvPr/>
        </p:nvSpPr>
        <p:spPr bwMode="auto">
          <a:xfrm>
            <a:off x="4955822" y="2659503"/>
            <a:ext cx="3687410" cy="739775"/>
          </a:xfrm>
          <a:prstGeom prst="rect">
            <a:avLst/>
          </a:prstGeom>
          <a:solidFill>
            <a:srgbClr val="FFCCCC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100" dirty="0" smtClean="0">
                <a:latin typeface="Calibri" panose="020F0502020204030204" pitchFamily="34" charset="0"/>
              </a:rPr>
              <a:t>Star-height problem </a:t>
            </a:r>
            <a:r>
              <a:rPr lang="en-US" altLang="en-US" sz="2100" b="1" i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with negation</a:t>
            </a:r>
            <a:r>
              <a:rPr lang="en-US" altLang="en-US" sz="2100" dirty="0" smtClean="0">
                <a:latin typeface="Calibri" panose="020F0502020204030204" pitchFamily="34" charset="0"/>
              </a:rPr>
              <a:t> still unsolved...</a:t>
            </a:r>
          </a:p>
        </p:txBody>
      </p:sp>
      <p:sp>
        <p:nvSpPr>
          <p:cNvPr id="2" name="Down Arrow 1"/>
          <p:cNvSpPr/>
          <p:nvPr/>
        </p:nvSpPr>
        <p:spPr bwMode="auto">
          <a:xfrm>
            <a:off x="2957689" y="5531556"/>
            <a:ext cx="316089" cy="372533"/>
          </a:xfrm>
          <a:prstGeom prst="downArrow">
            <a:avLst/>
          </a:prstGeom>
          <a:solidFill>
            <a:srgbClr val="FFCCCC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91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6601178" y="346554"/>
            <a:ext cx="245815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36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REs to the </a:t>
            </a:r>
            <a:r>
              <a:rPr lang="en-US" altLang="en-US" sz="3600" dirty="0" err="1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REscue</a:t>
            </a:r>
            <a:r>
              <a:rPr lang="en-US" altLang="en-US" sz="36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94211" name="Picture 3" descr="CARTOON_regular_express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6554"/>
            <a:ext cx="6242756" cy="631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7402093" y="5199529"/>
            <a:ext cx="8563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000" dirty="0" smtClean="0">
                <a:latin typeface="Arial" pitchFamily="34" charset="0"/>
              </a:rPr>
              <a:t>PERL</a:t>
            </a:r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6780389" y="5817797"/>
            <a:ext cx="20997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dirty="0" smtClean="0"/>
              <a:t>practical extraction and report language</a:t>
            </a:r>
          </a:p>
        </p:txBody>
      </p:sp>
    </p:spTree>
    <p:extLst>
      <p:ext uri="{BB962C8B-B14F-4D97-AF65-F5344CB8AC3E}">
        <p14:creationId xmlns:p14="http://schemas.microsoft.com/office/powerpoint/2010/main" val="161784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5"/>
          <p:cNvSpPr txBox="1">
            <a:spLocks noChangeArrowheads="1"/>
          </p:cNvSpPr>
          <p:nvPr/>
        </p:nvSpPr>
        <p:spPr bwMode="auto">
          <a:xfrm>
            <a:off x="2233612" y="225778"/>
            <a:ext cx="4854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3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Regexes </a:t>
            </a:r>
            <a:r>
              <a:rPr lang="en-US" altLang="en-US" sz="3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in practice!</a:t>
            </a:r>
            <a:endParaRPr lang="en-US" altLang="en-US" sz="36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90115" name="Text Box 6"/>
          <p:cNvSpPr txBox="1">
            <a:spLocks noChangeArrowheads="1"/>
          </p:cNvSpPr>
          <p:nvPr/>
        </p:nvSpPr>
        <p:spPr bwMode="auto">
          <a:xfrm>
            <a:off x="405611" y="993810"/>
            <a:ext cx="7937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2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Unix'</a:t>
            </a:r>
            <a:r>
              <a:rPr lang="en-US" altLang="ja-JP" sz="2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s</a:t>
            </a:r>
            <a:r>
              <a:rPr lang="en-US" altLang="ja-JP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ja-JP" sz="2400" b="1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egrep</a:t>
            </a:r>
            <a:r>
              <a:rPr lang="en-US" altLang="ja-JP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ja-JP" sz="2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does a line-by-line search for a regex:</a:t>
            </a:r>
            <a:endParaRPr lang="en-US" altLang="en-US" sz="28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90116" name="Text Box 7"/>
          <p:cNvSpPr txBox="1">
            <a:spLocks noChangeArrowheads="1"/>
          </p:cNvSpPr>
          <p:nvPr/>
        </p:nvSpPr>
        <p:spPr bwMode="auto">
          <a:xfrm>
            <a:off x="905935" y="1837863"/>
            <a:ext cx="4863577" cy="220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n-US" altLang="en-US" sz="3200" b="1" dirty="0" err="1" smtClean="0">
                <a:latin typeface="Courier New" pitchFamily="49" charset="0"/>
              </a:rPr>
              <a:t>egrep</a:t>
            </a:r>
            <a:r>
              <a:rPr lang="en-US" altLang="en-US" sz="3200" b="1" dirty="0" smtClean="0">
                <a:latin typeface="Courier New" pitchFamily="49" charset="0"/>
              </a:rPr>
              <a:t> </a:t>
            </a:r>
            <a:r>
              <a:rPr lang="en-US" altLang="en-US" sz="3200" b="1" dirty="0" smtClean="0">
                <a:latin typeface="Courier New" pitchFamily="49" charset="0"/>
              </a:rPr>
              <a:t>'</a:t>
            </a:r>
            <a:r>
              <a:rPr lang="en-US" altLang="en-US" sz="3200" b="1" dirty="0" err="1" smtClean="0">
                <a:latin typeface="Courier New" pitchFamily="49" charset="0"/>
              </a:rPr>
              <a:t>hh</a:t>
            </a:r>
            <a:r>
              <a:rPr lang="en-US" altLang="en-US" sz="3200" b="1" dirty="0" smtClean="0">
                <a:latin typeface="Courier New" pitchFamily="49" charset="0"/>
              </a:rPr>
              <a:t>'</a:t>
            </a:r>
          </a:p>
          <a:p>
            <a:pPr algn="l">
              <a:lnSpc>
                <a:spcPct val="70000"/>
              </a:lnSpc>
            </a:pPr>
            <a:r>
              <a:rPr lang="en-US" altLang="en-US" sz="3200" b="1" dirty="0" err="1" smtClean="0">
                <a:latin typeface="Courier New" pitchFamily="49" charset="0"/>
              </a:rPr>
              <a:t>egrep</a:t>
            </a:r>
            <a:r>
              <a:rPr lang="en-US" altLang="en-US" sz="3200" b="1" dirty="0" smtClean="0">
                <a:latin typeface="Courier New" pitchFamily="49" charset="0"/>
              </a:rPr>
              <a:t> </a:t>
            </a:r>
            <a:r>
              <a:rPr lang="en-US" altLang="en-US" sz="3200" b="1" dirty="0" smtClean="0">
                <a:latin typeface="Courier New" pitchFamily="49" charset="0"/>
              </a:rPr>
              <a:t>'y</a:t>
            </a:r>
            <a:r>
              <a:rPr lang="en-US" altLang="en-US" sz="3200" b="1" dirty="0" smtClean="0">
                <a:latin typeface="Courier New" pitchFamily="49" charset="0"/>
              </a:rPr>
              <a:t>.*y'</a:t>
            </a:r>
          </a:p>
          <a:p>
            <a:pPr algn="l">
              <a:lnSpc>
                <a:spcPct val="70000"/>
              </a:lnSpc>
            </a:pPr>
            <a:r>
              <a:rPr lang="en-US" altLang="en-US" sz="3200" b="1" dirty="0" err="1" smtClean="0">
                <a:latin typeface="Courier New" pitchFamily="49" charset="0"/>
              </a:rPr>
              <a:t>egrep</a:t>
            </a:r>
            <a:r>
              <a:rPr lang="en-US" altLang="en-US" sz="3200" b="1" dirty="0" smtClean="0">
                <a:latin typeface="Courier New" pitchFamily="49" charset="0"/>
              </a:rPr>
              <a:t> </a:t>
            </a:r>
            <a:r>
              <a:rPr lang="en-US" altLang="en-US" sz="3200" b="1" dirty="0" smtClean="0">
                <a:latin typeface="Courier New" pitchFamily="49" charset="0"/>
              </a:rPr>
              <a:t>'(</a:t>
            </a:r>
            <a:r>
              <a:rPr lang="en-US" altLang="en-US" sz="3200" b="1" dirty="0" err="1" smtClean="0">
                <a:latin typeface="Courier New" pitchFamily="49" charset="0"/>
              </a:rPr>
              <a:t>xq|hq</a:t>
            </a:r>
            <a:r>
              <a:rPr lang="en-US" altLang="en-US" sz="3200" b="1" dirty="0" smtClean="0">
                <a:latin typeface="Courier New" pitchFamily="49" charset="0"/>
              </a:rPr>
              <a:t>)'   </a:t>
            </a:r>
          </a:p>
          <a:p>
            <a:pPr algn="l">
              <a:lnSpc>
                <a:spcPct val="70000"/>
              </a:lnSpc>
            </a:pPr>
            <a:r>
              <a:rPr lang="en-US" altLang="en-US" sz="3200" b="1" dirty="0" err="1" smtClean="0">
                <a:latin typeface="Courier New" pitchFamily="49" charset="0"/>
              </a:rPr>
              <a:t>egrep</a:t>
            </a:r>
            <a:r>
              <a:rPr lang="en-US" altLang="en-US" sz="3200" b="1" dirty="0" smtClean="0">
                <a:latin typeface="Courier New" pitchFamily="49" charset="0"/>
              </a:rPr>
              <a:t> </a:t>
            </a:r>
            <a:r>
              <a:rPr lang="en-US" altLang="en-US" sz="3200" b="1" dirty="0">
                <a:latin typeface="Courier New" pitchFamily="49" charset="0"/>
              </a:rPr>
              <a:t>'</a:t>
            </a:r>
            <a:r>
              <a:rPr lang="en-US" altLang="en-US" sz="3200" b="1" dirty="0" smtClean="0">
                <a:latin typeface="Courier New" pitchFamily="49" charset="0"/>
              </a:rPr>
              <a:t>^</a:t>
            </a:r>
            <a:r>
              <a:rPr lang="en-US" altLang="en-US" sz="3200" b="1" dirty="0" smtClean="0">
                <a:latin typeface="Courier New" pitchFamily="49" charset="0"/>
              </a:rPr>
              <a:t>y.*y$'</a:t>
            </a:r>
            <a:endParaRPr lang="en-US" altLang="en-US" sz="2400" dirty="0" smtClean="0">
              <a:latin typeface="Arial" pitchFamily="34" charset="0"/>
              <a:sym typeface="Symbol" pitchFamily="18" charset="2"/>
            </a:endParaRPr>
          </a:p>
        </p:txBody>
      </p:sp>
      <p:sp>
        <p:nvSpPr>
          <p:cNvPr id="90117" name="Text Box 8"/>
          <p:cNvSpPr txBox="1">
            <a:spLocks noChangeArrowheads="1"/>
          </p:cNvSpPr>
          <p:nvPr/>
        </p:nvSpPr>
        <p:spPr bwMode="auto">
          <a:xfrm>
            <a:off x="357188" y="4816649"/>
            <a:ext cx="1431925" cy="4572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200" b="1" dirty="0" smtClean="0">
                <a:latin typeface="Sand" charset="0"/>
              </a:rPr>
              <a:t>good for crosswords !</a:t>
            </a:r>
            <a:endParaRPr lang="en-US" altLang="en-US" sz="1200" b="1" dirty="0" smtClean="0">
              <a:latin typeface="Sand" charset="0"/>
              <a:sym typeface="Symbol" pitchFamily="18" charset="2"/>
            </a:endParaRPr>
          </a:p>
        </p:txBody>
      </p:sp>
      <p:sp>
        <p:nvSpPr>
          <p:cNvPr id="90118" name="Text Box 9"/>
          <p:cNvSpPr txBox="1">
            <a:spLocks noChangeArrowheads="1"/>
          </p:cNvSpPr>
          <p:nvPr/>
        </p:nvSpPr>
        <p:spPr bwMode="auto">
          <a:xfrm>
            <a:off x="441325" y="5718349"/>
            <a:ext cx="1246188" cy="4572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200" b="1" dirty="0" smtClean="0">
                <a:latin typeface="Sand" charset="0"/>
              </a:rPr>
              <a:t>not always obvious …</a:t>
            </a:r>
            <a:endParaRPr lang="en-US" altLang="en-US" sz="1200" b="1" dirty="0" smtClean="0">
              <a:latin typeface="Sand" charset="0"/>
              <a:sym typeface="Symbol" pitchFamily="18" charset="2"/>
            </a:endParaRPr>
          </a:p>
        </p:txBody>
      </p:sp>
      <p:sp>
        <p:nvSpPr>
          <p:cNvPr id="90119" name="Text Box 10"/>
          <p:cNvSpPr txBox="1">
            <a:spLocks noChangeArrowheads="1"/>
          </p:cNvSpPr>
          <p:nvPr/>
        </p:nvSpPr>
        <p:spPr bwMode="auto">
          <a:xfrm>
            <a:off x="1922463" y="5823124"/>
            <a:ext cx="68199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egrep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'^(0|1(01*0)*1)(0|1(01*0)*1)*$'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binStr</a:t>
            </a:r>
            <a:endParaRPr lang="en-US" altLang="en-US" sz="1800" b="1" dirty="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90121" name="Rectangle 12"/>
          <p:cNvSpPr>
            <a:spLocks noChangeArrowheads="1"/>
          </p:cNvSpPr>
          <p:nvPr/>
        </p:nvSpPr>
        <p:spPr bwMode="auto">
          <a:xfrm>
            <a:off x="5469539" y="2711948"/>
            <a:ext cx="30696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 dirty="0" smtClean="0">
                <a:latin typeface="Calibri" panose="020F0502020204030204" pitchFamily="34" charset="0"/>
              </a:rPr>
              <a:t>/</a:t>
            </a:r>
            <a:r>
              <a:rPr lang="en-US" altLang="en-US" sz="2400" b="1" dirty="0" err="1" smtClean="0">
                <a:latin typeface="Calibri" panose="020F0502020204030204" pitchFamily="34" charset="0"/>
              </a:rPr>
              <a:t>usr</a:t>
            </a:r>
            <a:r>
              <a:rPr lang="en-US" altLang="en-US" sz="2400" b="1" dirty="0" smtClean="0">
                <a:latin typeface="Calibri" panose="020F0502020204030204" pitchFamily="34" charset="0"/>
              </a:rPr>
              <a:t>/share/</a:t>
            </a:r>
            <a:r>
              <a:rPr lang="en-US" altLang="en-US" sz="2400" b="1" dirty="0" err="1" smtClean="0">
                <a:latin typeface="Calibri" panose="020F0502020204030204" pitchFamily="34" charset="0"/>
              </a:rPr>
              <a:t>dict</a:t>
            </a:r>
            <a:r>
              <a:rPr lang="en-US" altLang="en-US" sz="2400" b="1" dirty="0" smtClean="0">
                <a:latin typeface="Calibri" panose="020F0502020204030204" pitchFamily="34" charset="0"/>
              </a:rPr>
              <a:t>/words</a:t>
            </a:r>
          </a:p>
        </p:txBody>
      </p:sp>
      <p:sp>
        <p:nvSpPr>
          <p:cNvPr id="90122" name="AutoShape 13"/>
          <p:cNvSpPr>
            <a:spLocks/>
          </p:cNvSpPr>
          <p:nvPr/>
        </p:nvSpPr>
        <p:spPr bwMode="auto">
          <a:xfrm>
            <a:off x="5129211" y="1881925"/>
            <a:ext cx="300037" cy="2121711"/>
          </a:xfrm>
          <a:prstGeom prst="rightBrace">
            <a:avLst>
              <a:gd name="adj1" fmla="val 4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 sz="2400" smtClea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506133" y="4651019"/>
            <a:ext cx="835378" cy="76764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3341511" y="4651018"/>
            <a:ext cx="835378" cy="76764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4176889" y="4651017"/>
            <a:ext cx="835378" cy="76764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5012267" y="4651016"/>
            <a:ext cx="835378" cy="76764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5847645" y="4651015"/>
            <a:ext cx="835378" cy="76764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6688668" y="4651014"/>
            <a:ext cx="835378" cy="76764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7512759" y="4651013"/>
            <a:ext cx="835378" cy="76764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2707" y="4752861"/>
            <a:ext cx="574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mbria" panose="02040503050406030204" pitchFamily="18" charset="0"/>
              </a:rPr>
              <a:t>U</a:t>
            </a:r>
            <a:endParaRPr lang="en-US" sz="3200" b="1" dirty="0">
              <a:latin typeface="Cambria" panose="020405030504060302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39777" y="4906749"/>
            <a:ext cx="733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Cambria" panose="02040503050406030204" pitchFamily="18" charset="0"/>
              </a:rPr>
              <a:t>vowel</a:t>
            </a:r>
            <a:endParaRPr lang="en-US" sz="1200" b="1" dirty="0">
              <a:latin typeface="Cambria" panose="020405030504060302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392620" y="4896335"/>
            <a:ext cx="733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Cambria" panose="02040503050406030204" pitchFamily="18" charset="0"/>
              </a:rPr>
              <a:t>vowel</a:t>
            </a:r>
            <a:endParaRPr lang="en-US" sz="1200" b="1" dirty="0"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0664342">
            <a:off x="7779365" y="6087360"/>
            <a:ext cx="1275645" cy="584775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But how do they work?!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65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158044" y="2820988"/>
            <a:ext cx="8911344" cy="2683932"/>
          </a:xfrm>
          <a:prstGeom prst="roundRect">
            <a:avLst/>
          </a:prstGeom>
          <a:solidFill>
            <a:srgbClr val="FFCCCC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6" name="Rectangle 2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31838" y="2209800"/>
            <a:ext cx="2012950" cy="766763"/>
          </a:xfrm>
          <a:prstGeom prst="rect">
            <a:avLst/>
          </a:prstGeom>
          <a:solidFill>
            <a:srgbClr val="CCECFF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7" name="Rectangle 2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3733800"/>
            <a:ext cx="2012950" cy="766763"/>
          </a:xfrm>
          <a:prstGeom prst="rect">
            <a:avLst/>
          </a:prstGeom>
          <a:solidFill>
            <a:srgbClr val="CCECFF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8" name="Rectangle 2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0" y="5334000"/>
            <a:ext cx="2012950" cy="766763"/>
          </a:xfrm>
          <a:prstGeom prst="rect">
            <a:avLst/>
          </a:prstGeom>
          <a:solidFill>
            <a:srgbClr val="CCECFF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03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84238" y="261938"/>
            <a:ext cx="75136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4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Implementing a language…</a:t>
            </a:r>
          </a:p>
        </p:txBody>
      </p:sp>
      <p:sp>
        <p:nvSpPr>
          <p:cNvPr id="25620" name="Rectangle 1"/>
          <p:cNvSpPr>
            <a:spLocks noChangeArrowheads="1"/>
          </p:cNvSpPr>
          <p:nvPr/>
        </p:nvSpPr>
        <p:spPr bwMode="auto">
          <a:xfrm>
            <a:off x="6302375" y="1646238"/>
            <a:ext cx="2746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b="1" smtClean="0">
                <a:solidFill>
                  <a:srgbClr val="660066"/>
                </a:solidFill>
                <a:latin typeface="Courier New" pitchFamily="49" charset="0"/>
              </a:rPr>
              <a:t>"(5 + 9) * 3"</a:t>
            </a:r>
          </a:p>
        </p:txBody>
      </p:sp>
      <p:sp>
        <p:nvSpPr>
          <p:cNvPr id="25621" name="Rectangle 51"/>
          <p:cNvSpPr>
            <a:spLocks noChangeArrowheads="1"/>
          </p:cNvSpPr>
          <p:nvPr/>
        </p:nvSpPr>
        <p:spPr bwMode="auto">
          <a:xfrm>
            <a:off x="7191375" y="6184900"/>
            <a:ext cx="923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b="1" smtClean="0">
                <a:solidFill>
                  <a:srgbClr val="660066"/>
                </a:solidFill>
                <a:latin typeface="Courier New" pitchFamily="49" charset="0"/>
              </a:rPr>
              <a:t>42.0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23" name="Rectangle 38"/>
          <p:cNvSpPr>
            <a:spLocks noChangeArrowheads="1"/>
          </p:cNvSpPr>
          <p:nvPr/>
        </p:nvSpPr>
        <p:spPr bwMode="auto">
          <a:xfrm>
            <a:off x="7627938" y="4360863"/>
            <a:ext cx="3698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b="1" smtClean="0">
                <a:solidFill>
                  <a:srgbClr val="660066"/>
                </a:solidFill>
                <a:latin typeface="Courier New" pitchFamily="49" charset="0"/>
              </a:rPr>
              <a:t>*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24" name="Rectangle 45"/>
          <p:cNvSpPr>
            <a:spLocks noChangeArrowheads="1"/>
          </p:cNvSpPr>
          <p:nvPr/>
        </p:nvSpPr>
        <p:spPr bwMode="auto">
          <a:xfrm>
            <a:off x="7170738" y="4700588"/>
            <a:ext cx="3698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b="1" smtClean="0">
                <a:solidFill>
                  <a:srgbClr val="660066"/>
                </a:solidFill>
                <a:latin typeface="Courier New" pitchFamily="49" charset="0"/>
              </a:rPr>
              <a:t>+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25" name="Rectangle 50"/>
          <p:cNvSpPr>
            <a:spLocks noChangeArrowheads="1"/>
          </p:cNvSpPr>
          <p:nvPr/>
        </p:nvSpPr>
        <p:spPr bwMode="auto">
          <a:xfrm>
            <a:off x="6884988" y="5030788"/>
            <a:ext cx="3698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b="1" smtClean="0">
                <a:solidFill>
                  <a:srgbClr val="660066"/>
                </a:solidFill>
                <a:latin typeface="Courier New" pitchFamily="49" charset="0"/>
              </a:rPr>
              <a:t>5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26" name="Rectangle 53"/>
          <p:cNvSpPr>
            <a:spLocks noChangeArrowheads="1"/>
          </p:cNvSpPr>
          <p:nvPr/>
        </p:nvSpPr>
        <p:spPr bwMode="auto">
          <a:xfrm>
            <a:off x="7418388" y="5030788"/>
            <a:ext cx="3698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b="1" smtClean="0">
                <a:solidFill>
                  <a:srgbClr val="660066"/>
                </a:solidFill>
                <a:latin typeface="Courier New" pitchFamily="49" charset="0"/>
              </a:rPr>
              <a:t>9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27" name="Rectangle 54"/>
          <p:cNvSpPr>
            <a:spLocks noChangeArrowheads="1"/>
          </p:cNvSpPr>
          <p:nvPr/>
        </p:nvSpPr>
        <p:spPr bwMode="auto">
          <a:xfrm>
            <a:off x="8054975" y="4805363"/>
            <a:ext cx="3698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b="1" smtClean="0">
                <a:solidFill>
                  <a:srgbClr val="660066"/>
                </a:solidFill>
                <a:latin typeface="Courier New" pitchFamily="49" charset="0"/>
              </a:rPr>
              <a:t>3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cxnSp>
        <p:nvCxnSpPr>
          <p:cNvPr id="25628" name="Straight Connector 55"/>
          <p:cNvCxnSpPr>
            <a:cxnSpLocks noChangeShapeType="1"/>
          </p:cNvCxnSpPr>
          <p:nvPr/>
        </p:nvCxnSpPr>
        <p:spPr bwMode="auto">
          <a:xfrm flipH="1">
            <a:off x="7505700" y="4705350"/>
            <a:ext cx="184150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9" name="Straight Connector 56"/>
          <p:cNvCxnSpPr>
            <a:cxnSpLocks noChangeShapeType="1"/>
          </p:cNvCxnSpPr>
          <p:nvPr/>
        </p:nvCxnSpPr>
        <p:spPr bwMode="auto">
          <a:xfrm flipH="1">
            <a:off x="7170738" y="5056188"/>
            <a:ext cx="85725" cy="87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30" name="Straight Connector 57"/>
          <p:cNvCxnSpPr>
            <a:cxnSpLocks noChangeShapeType="1"/>
          </p:cNvCxnSpPr>
          <p:nvPr/>
        </p:nvCxnSpPr>
        <p:spPr bwMode="auto">
          <a:xfrm>
            <a:off x="7427913" y="5056188"/>
            <a:ext cx="87312" cy="87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31" name="Straight Connector 58"/>
          <p:cNvCxnSpPr>
            <a:cxnSpLocks noChangeShapeType="1"/>
          </p:cNvCxnSpPr>
          <p:nvPr/>
        </p:nvCxnSpPr>
        <p:spPr bwMode="auto">
          <a:xfrm>
            <a:off x="7942263" y="4724400"/>
            <a:ext cx="184150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32" name="Rounded Rectangle 2"/>
          <p:cNvSpPr>
            <a:spLocks noChangeArrowheads="1"/>
          </p:cNvSpPr>
          <p:nvPr/>
        </p:nvSpPr>
        <p:spPr bwMode="auto">
          <a:xfrm>
            <a:off x="6465888" y="3157538"/>
            <a:ext cx="304800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33" name="Rounded Rectangle 39"/>
          <p:cNvSpPr>
            <a:spLocks noChangeArrowheads="1"/>
          </p:cNvSpPr>
          <p:nvPr/>
        </p:nvSpPr>
        <p:spPr bwMode="auto">
          <a:xfrm>
            <a:off x="6827838" y="3157538"/>
            <a:ext cx="304800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34" name="Rounded Rectangle 40"/>
          <p:cNvSpPr>
            <a:spLocks noChangeArrowheads="1"/>
          </p:cNvSpPr>
          <p:nvPr/>
        </p:nvSpPr>
        <p:spPr bwMode="auto">
          <a:xfrm>
            <a:off x="7189788" y="3157538"/>
            <a:ext cx="304800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35" name="Rounded Rectangle 41"/>
          <p:cNvSpPr>
            <a:spLocks noChangeArrowheads="1"/>
          </p:cNvSpPr>
          <p:nvPr/>
        </p:nvSpPr>
        <p:spPr bwMode="auto">
          <a:xfrm>
            <a:off x="7551738" y="3157538"/>
            <a:ext cx="304800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36" name="Rounded Rectangle 42"/>
          <p:cNvSpPr>
            <a:spLocks noChangeArrowheads="1"/>
          </p:cNvSpPr>
          <p:nvPr/>
        </p:nvSpPr>
        <p:spPr bwMode="auto">
          <a:xfrm>
            <a:off x="7913688" y="3157538"/>
            <a:ext cx="304800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37" name="Rounded Rectangle 43"/>
          <p:cNvSpPr>
            <a:spLocks noChangeArrowheads="1"/>
          </p:cNvSpPr>
          <p:nvPr/>
        </p:nvSpPr>
        <p:spPr bwMode="auto">
          <a:xfrm>
            <a:off x="8275638" y="3157538"/>
            <a:ext cx="304800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38" name="Rounded Rectangle 44"/>
          <p:cNvSpPr>
            <a:spLocks noChangeArrowheads="1"/>
          </p:cNvSpPr>
          <p:nvPr/>
        </p:nvSpPr>
        <p:spPr bwMode="auto">
          <a:xfrm>
            <a:off x="8637588" y="3157538"/>
            <a:ext cx="304800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39" name="Rectangle 37"/>
          <p:cNvSpPr>
            <a:spLocks noChangeArrowheads="1"/>
          </p:cNvSpPr>
          <p:nvPr/>
        </p:nvSpPr>
        <p:spPr bwMode="auto">
          <a:xfrm>
            <a:off x="6324600" y="3143250"/>
            <a:ext cx="2744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b="1" smtClean="0">
                <a:solidFill>
                  <a:srgbClr val="660066"/>
                </a:solidFill>
                <a:latin typeface="Courier New" pitchFamily="49" charset="0"/>
              </a:rPr>
              <a:t>( 5 + 9 ) * 3</a:t>
            </a:r>
          </a:p>
        </p:txBody>
      </p:sp>
      <p:sp>
        <p:nvSpPr>
          <p:cNvPr id="42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62013" y="2363788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mtClean="0">
                <a:solidFill>
                  <a:srgbClr val="0703F3"/>
                </a:solidFill>
              </a:rPr>
              <a:t>Tokenizer</a:t>
            </a:r>
          </a:p>
        </p:txBody>
      </p:sp>
      <p:sp>
        <p:nvSpPr>
          <p:cNvPr id="43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92175" y="3889375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mtClean="0">
                <a:solidFill>
                  <a:srgbClr val="0703F3"/>
                </a:solidFill>
              </a:rPr>
              <a:t>Parser</a:t>
            </a:r>
          </a:p>
        </p:txBody>
      </p:sp>
      <p:sp>
        <p:nvSpPr>
          <p:cNvPr id="44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92175" y="5487988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dirty="0" smtClean="0">
                <a:solidFill>
                  <a:srgbClr val="0703F3"/>
                </a:solidFill>
              </a:rPr>
              <a:t>Evaluator</a:t>
            </a:r>
          </a:p>
        </p:txBody>
      </p:sp>
      <p:sp>
        <p:nvSpPr>
          <p:cNvPr id="45" name="Text 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365500" y="1652588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b="1" smtClean="0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en-US" altLang="en-US" smtClean="0">
                <a:solidFill>
                  <a:srgbClr val="000000"/>
                </a:solidFill>
              </a:rPr>
              <a:t> </a:t>
            </a:r>
            <a:r>
              <a:rPr lang="en-US" altLang="en-US" smtClean="0">
                <a:solidFill>
                  <a:srgbClr val="C00000"/>
                </a:solidFill>
              </a:rPr>
              <a:t>input</a:t>
            </a:r>
          </a:p>
        </p:txBody>
      </p:sp>
      <p:sp>
        <p:nvSpPr>
          <p:cNvPr id="49" name="Text Box 2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325813" y="3143250"/>
            <a:ext cx="3038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b="1" smtClean="0">
                <a:solidFill>
                  <a:srgbClr val="000000"/>
                </a:solidFill>
                <a:latin typeface="Courier New" pitchFamily="49" charset="0"/>
              </a:rPr>
              <a:t>String[]</a:t>
            </a:r>
            <a:r>
              <a:rPr lang="en-US" altLang="en-US" smtClean="0">
                <a:solidFill>
                  <a:srgbClr val="000000"/>
                </a:solidFill>
              </a:rPr>
              <a:t> </a:t>
            </a:r>
            <a:r>
              <a:rPr lang="en-US" altLang="en-US" smtClean="0">
                <a:solidFill>
                  <a:srgbClr val="C00000"/>
                </a:solidFill>
              </a:rPr>
              <a:t>tokens</a:t>
            </a:r>
          </a:p>
        </p:txBody>
      </p:sp>
      <p:sp>
        <p:nvSpPr>
          <p:cNvPr id="50" name="Text Box 3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895600" y="4665663"/>
            <a:ext cx="3797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b="1" smtClean="0">
                <a:solidFill>
                  <a:srgbClr val="000000"/>
                </a:solidFill>
                <a:latin typeface="Courier New" pitchFamily="49" charset="0"/>
              </a:rPr>
              <a:t>OpenList</a:t>
            </a:r>
            <a:r>
              <a:rPr lang="en-US" altLang="en-US" smtClean="0">
                <a:solidFill>
                  <a:srgbClr val="000000"/>
                </a:solidFill>
              </a:rPr>
              <a:t> </a:t>
            </a:r>
            <a:r>
              <a:rPr lang="en-US" altLang="en-US" smtClean="0">
                <a:solidFill>
                  <a:srgbClr val="C00000"/>
                </a:solidFill>
              </a:rPr>
              <a:t>parseTree</a:t>
            </a:r>
          </a:p>
        </p:txBody>
      </p:sp>
      <p:sp>
        <p:nvSpPr>
          <p:cNvPr id="51" name="Text Box 3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200400" y="61722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b="1" smtClean="0">
                <a:solidFill>
                  <a:srgbClr val="000000"/>
                </a:solidFill>
                <a:latin typeface="Courier New" pitchFamily="49" charset="0"/>
              </a:rPr>
              <a:t>Quantity</a:t>
            </a:r>
            <a:r>
              <a:rPr lang="en-US" altLang="en-US" smtClean="0">
                <a:solidFill>
                  <a:srgbClr val="000000"/>
                </a:solidFill>
              </a:rPr>
              <a:t> </a:t>
            </a:r>
            <a:r>
              <a:rPr lang="en-US" altLang="en-US" smtClean="0">
                <a:solidFill>
                  <a:srgbClr val="C00000"/>
                </a:solidFill>
              </a:rPr>
              <a:t>result</a:t>
            </a:r>
          </a:p>
        </p:txBody>
      </p:sp>
      <p:sp>
        <p:nvSpPr>
          <p:cNvPr id="52" name="Line 32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2874963" y="1997075"/>
            <a:ext cx="703262" cy="3508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3" name="Line 3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852738" y="2987675"/>
            <a:ext cx="68897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4" name="Line 34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2827338" y="3468688"/>
            <a:ext cx="703262" cy="350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5" name="Line 3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878138" y="4435475"/>
            <a:ext cx="322262" cy="306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6" name="Line 36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2819400" y="5033963"/>
            <a:ext cx="423863" cy="342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" name="Line 3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886075" y="6065838"/>
            <a:ext cx="593725" cy="234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" name="Down Arrow 1"/>
          <p:cNvSpPr/>
          <p:nvPr/>
        </p:nvSpPr>
        <p:spPr bwMode="auto">
          <a:xfrm>
            <a:off x="7427913" y="2109788"/>
            <a:ext cx="606425" cy="866775"/>
          </a:xfrm>
          <a:prstGeom prst="downArrow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2" name="Down Arrow 61"/>
          <p:cNvSpPr/>
          <p:nvPr/>
        </p:nvSpPr>
        <p:spPr bwMode="auto">
          <a:xfrm>
            <a:off x="7452694" y="3772871"/>
            <a:ext cx="481013" cy="588962"/>
          </a:xfrm>
          <a:prstGeom prst="downArrow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3" name="Down Arrow 62"/>
          <p:cNvSpPr/>
          <p:nvPr/>
        </p:nvSpPr>
        <p:spPr bwMode="auto">
          <a:xfrm>
            <a:off x="7471569" y="5504920"/>
            <a:ext cx="565327" cy="667280"/>
          </a:xfrm>
          <a:prstGeom prst="downArrow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289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38400" y="228600"/>
            <a:ext cx="6029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3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Tokens don't grow on trees…</a:t>
            </a:r>
          </a:p>
        </p:txBody>
      </p:sp>
      <p:sp>
        <p:nvSpPr>
          <p:cNvPr id="9224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12788" y="1755775"/>
            <a:ext cx="566896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z="1600" smtClean="0">
              <a:solidFill>
                <a:srgbClr val="000000"/>
              </a:solidFill>
              <a:latin typeface="Monaco" charset="0"/>
            </a:endParaRPr>
          </a:p>
          <a:p>
            <a:pPr algn="l">
              <a:spcBef>
                <a:spcPct val="0"/>
              </a:spcBef>
            </a:pPr>
            <a:endParaRPr lang="en-US" altLang="en-US" sz="1600" smtClean="0">
              <a:solidFill>
                <a:srgbClr val="000000"/>
              </a:solidFill>
              <a:latin typeface="Monaco" charset="0"/>
            </a:endParaRPr>
          </a:p>
          <a:p>
            <a:pPr algn="l">
              <a:spcBef>
                <a:spcPct val="0"/>
              </a:spcBef>
            </a:pPr>
            <a:endParaRPr lang="en-US" altLang="en-US" sz="1600" smtClean="0">
              <a:solidFill>
                <a:srgbClr val="000000"/>
              </a:solidFill>
              <a:latin typeface="Monaco" charset="0"/>
            </a:endParaRPr>
          </a:p>
        </p:txBody>
      </p:sp>
      <p:sp>
        <p:nvSpPr>
          <p:cNvPr id="9225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755775"/>
            <a:ext cx="341488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44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"z </a:t>
            </a:r>
            <a:r>
              <a:rPr lang="en-US" altLang="en-US" sz="44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= </a:t>
            </a:r>
            <a:r>
              <a:rPr lang="en-US" altLang="en-US" sz="44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x</a:t>
            </a:r>
            <a:r>
              <a:rPr lang="en-US" altLang="en-US" sz="4400" dirty="0">
                <a:solidFill>
                  <a:srgbClr val="008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44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+ y"</a:t>
            </a:r>
            <a:endParaRPr lang="en-US" altLang="en-US" sz="4400" dirty="0" smtClean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9226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97069" y="1956375"/>
            <a:ext cx="2396861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dirty="0" smtClean="0">
                <a:latin typeface="Calibri" panose="020F0502020204030204" pitchFamily="34" charset="0"/>
              </a:rPr>
              <a:t>code, a String</a:t>
            </a:r>
            <a:endParaRPr lang="en-US" altLang="en-US" dirty="0" smtClean="0">
              <a:latin typeface="Calibri" panose="020F0502020204030204" pitchFamily="34" charset="0"/>
            </a:endParaRPr>
          </a:p>
        </p:txBody>
      </p:sp>
      <p:sp>
        <p:nvSpPr>
          <p:cNvPr id="9227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57480" y="2895777"/>
            <a:ext cx="2676039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dirty="0" smtClean="0">
                <a:latin typeface="Calibri" panose="020F0502020204030204" pitchFamily="34" charset="0"/>
              </a:rPr>
              <a:t>tokens, a String[]</a:t>
            </a:r>
            <a:endParaRPr lang="en-US" altLang="en-US" dirty="0" smtClean="0">
              <a:latin typeface="Calibri" panose="020F0502020204030204" pitchFamily="34" charset="0"/>
            </a:endParaRPr>
          </a:p>
        </p:txBody>
      </p:sp>
      <p:sp>
        <p:nvSpPr>
          <p:cNvPr id="9228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858560" y="4596198"/>
            <a:ext cx="2673878" cy="461665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dirty="0" smtClean="0">
                <a:latin typeface="Calibri" panose="020F0502020204030204" pitchFamily="34" charset="0"/>
              </a:rPr>
              <a:t>parse </a:t>
            </a:r>
            <a:r>
              <a:rPr lang="en-US" altLang="en-US" dirty="0" smtClean="0">
                <a:latin typeface="Calibri" panose="020F0502020204030204" pitchFamily="34" charset="0"/>
              </a:rPr>
              <a:t>tree, a tree!</a:t>
            </a:r>
            <a:endParaRPr lang="en-US" altLang="en-US" dirty="0" smtClean="0">
              <a:latin typeface="Calibri" panose="020F0502020204030204" pitchFamily="34" charset="0"/>
            </a:endParaRPr>
          </a:p>
        </p:txBody>
      </p:sp>
      <p:pic>
        <p:nvPicPr>
          <p:cNvPr id="9229" name="Picture 1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17399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Text Box 1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338687" y="791105"/>
            <a:ext cx="39639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dirty="0" smtClean="0">
                <a:solidFill>
                  <a:srgbClr val="960117"/>
                </a:solidFill>
                <a:latin typeface="Cambria" panose="02040503050406030204" pitchFamily="18" charset="0"/>
              </a:rPr>
              <a:t>but trees grow from them!</a:t>
            </a:r>
          </a:p>
        </p:txBody>
      </p:sp>
      <p:sp>
        <p:nvSpPr>
          <p:cNvPr id="9231" name="Rectangle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57200" y="2819400"/>
            <a:ext cx="3581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4400" dirty="0">
                <a:solidFill>
                  <a:srgbClr val="000000"/>
                </a:solidFill>
                <a:latin typeface="Calibri" panose="020F0502020204030204" pitchFamily="34" charset="0"/>
              </a:rPr>
              <a:t>[</a:t>
            </a:r>
            <a:r>
              <a:rPr lang="en-US" altLang="en-US" sz="4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44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z</a:t>
            </a:r>
            <a:r>
              <a:rPr lang="en-US" altLang="en-US" sz="4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altLang="en-US" sz="44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=</a:t>
            </a:r>
            <a:r>
              <a:rPr lang="en-US" altLang="en-US" sz="4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altLang="en-US" sz="44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x</a:t>
            </a:r>
            <a:r>
              <a:rPr lang="en-US" altLang="en-US" sz="4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altLang="en-US" sz="44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+</a:t>
            </a:r>
            <a:r>
              <a:rPr lang="en-US" altLang="en-US" sz="4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altLang="en-US" sz="44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y</a:t>
            </a:r>
            <a:r>
              <a:rPr lang="en-US" altLang="en-US" sz="4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4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]</a:t>
            </a:r>
            <a:endParaRPr lang="en-US" altLang="en-US" sz="4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232" name="Text Box 15"/>
          <p:cNvSpPr txBox="1">
            <a:spLocks noChangeArrowheads="1"/>
          </p:cNvSpPr>
          <p:nvPr/>
        </p:nvSpPr>
        <p:spPr bwMode="auto">
          <a:xfrm>
            <a:off x="5656304" y="6120140"/>
            <a:ext cx="3292741" cy="52322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1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parse trees capture the </a:t>
            </a:r>
            <a:r>
              <a:rPr lang="en-US" altLang="en-US" sz="14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structure </a:t>
            </a:r>
            <a:r>
              <a:rPr lang="en-US" altLang="en-US" sz="1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of the tokens </a:t>
            </a:r>
            <a:r>
              <a:rPr lang="en-US" altLang="en-US" sz="14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in our particular language</a:t>
            </a:r>
            <a:endParaRPr lang="en-US" altLang="en-US" sz="14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48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234950"/>
            <a:ext cx="7781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3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Parsing</a:t>
            </a: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6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is</a:t>
            </a:r>
            <a:r>
              <a:rPr lang="en-US" altLang="en-US" sz="3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understanding…</a:t>
            </a:r>
            <a:endParaRPr lang="en-US" altLang="en-US" sz="36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3556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06002" y="1235847"/>
            <a:ext cx="5283819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dirty="0">
                <a:solidFill>
                  <a:srgbClr val="000000"/>
                </a:solidFill>
                <a:latin typeface="Arial" charset="0"/>
              </a:rPr>
              <a:t>The chef gave her cat </a:t>
            </a: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 food</a:t>
            </a:r>
            <a:r>
              <a:rPr lang="en-US" sz="3200" dirty="0">
                <a:solidFill>
                  <a:srgbClr val="000000"/>
                </a:solidFill>
                <a:latin typeface="Arial" charset="0"/>
              </a:rPr>
              <a:t>.</a:t>
            </a:r>
          </a:p>
        </p:txBody>
      </p: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522287" y="3405925"/>
            <a:ext cx="6345238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dirty="0">
                <a:latin typeface="Calibri" panose="020F0502020204030204" pitchFamily="34" charset="0"/>
              </a:rPr>
              <a:t>The young horse around.</a:t>
            </a:r>
          </a:p>
          <a:p>
            <a:pPr algn="r">
              <a:spcBef>
                <a:spcPct val="50000"/>
              </a:spcBef>
            </a:pPr>
            <a:r>
              <a:rPr lang="en-US" altLang="en-US" dirty="0">
                <a:latin typeface="Calibri" panose="020F0502020204030204" pitchFamily="34" charset="0"/>
              </a:rPr>
              <a:t>The woman that whistles tunes pianos.</a:t>
            </a:r>
          </a:p>
          <a:p>
            <a:pPr algn="r">
              <a:spcBef>
                <a:spcPct val="50000"/>
              </a:spcBef>
            </a:pPr>
            <a:r>
              <a:rPr lang="en-US" altLang="en-US" dirty="0">
                <a:latin typeface="Calibri" panose="020F0502020204030204" pitchFamily="34" charset="0"/>
              </a:rPr>
              <a:t>The man who hunts ducks out on weekends.</a:t>
            </a:r>
          </a:p>
          <a:p>
            <a:pPr algn="r">
              <a:spcBef>
                <a:spcPct val="50000"/>
              </a:spcBef>
            </a:pPr>
            <a:r>
              <a:rPr lang="en-US" altLang="en-US" dirty="0">
                <a:latin typeface="Calibri" panose="020F0502020204030204" pitchFamily="34" charset="0"/>
              </a:rPr>
              <a:t>Those who admire a man that paints like Monet.</a:t>
            </a:r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7089821" y="4155723"/>
            <a:ext cx="1738313" cy="64135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dirty="0">
                <a:latin typeface="Cambria" panose="02040503050406030204" pitchFamily="18" charset="0"/>
              </a:rPr>
              <a:t>“garden path” sentences</a:t>
            </a:r>
          </a:p>
        </p:txBody>
      </p:sp>
    </p:spTree>
    <p:extLst>
      <p:ext uri="{BB962C8B-B14F-4D97-AF65-F5344CB8AC3E}">
        <p14:creationId xmlns:p14="http://schemas.microsoft.com/office/powerpoint/2010/main" val="293833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23900" y="2370138"/>
            <a:ext cx="2628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</a:rPr>
              <a:t>chef   gave    food</a:t>
            </a:r>
          </a:p>
        </p:txBody>
      </p:sp>
      <p:sp>
        <p:nvSpPr>
          <p:cNvPr id="33798" name="Line 8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838200" y="28194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3799" name="Line 9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5240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3800" name="Line 10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362200" y="2438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3801" name="Line 11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667000" y="2819400"/>
            <a:ext cx="533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3802" name="Text Box 1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3198140">
            <a:off x="2870200" y="2897188"/>
            <a:ext cx="590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</a:rPr>
              <a:t>cat</a:t>
            </a:r>
          </a:p>
        </p:txBody>
      </p:sp>
      <p:pic>
        <p:nvPicPr>
          <p:cNvPr id="33803" name="Picture 13" descr="MCj04241800000[1]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86200"/>
            <a:ext cx="10096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4" name="Picture 14" descr="MCj04418300000[1]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962400"/>
            <a:ext cx="145415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5" name="Line 1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828800" y="2819400"/>
            <a:ext cx="533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3806" name="Text Box 1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3198140">
            <a:off x="2025650" y="2911476"/>
            <a:ext cx="62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</a:rPr>
              <a:t>her</a:t>
            </a:r>
          </a:p>
        </p:txBody>
      </p:sp>
      <p:pic>
        <p:nvPicPr>
          <p:cNvPr id="33807" name="Picture 18" descr="MCj02935460000[1]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495800"/>
            <a:ext cx="89535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8" name="Line 2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334000" y="2828925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3809" name="Line 2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6019800" y="24479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3810" name="Line 22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6858000" y="24479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33811" name="Picture 25" descr="MCj04241800000[1]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95725"/>
            <a:ext cx="10096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2" name="Line 2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6324600" y="2828925"/>
            <a:ext cx="533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3813" name="Text Box 2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3198140">
            <a:off x="6527800" y="2906713"/>
            <a:ext cx="590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</a:rPr>
              <a:t>cat</a:t>
            </a:r>
          </a:p>
        </p:txBody>
      </p:sp>
      <p:sp>
        <p:nvSpPr>
          <p:cNvPr id="33814" name="Line 32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6324600" y="32004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3815" name="Line 3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6324600" y="3352800"/>
            <a:ext cx="533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3816" name="Text Box 34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3198140">
            <a:off x="6478587" y="3432176"/>
            <a:ext cx="62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</a:rPr>
              <a:t>her</a:t>
            </a:r>
          </a:p>
        </p:txBody>
      </p:sp>
      <p:pic>
        <p:nvPicPr>
          <p:cNvPr id="33817" name="Picture 36" descr="MCj04247280000[1]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95800"/>
            <a:ext cx="137795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8" name="Rectangle 7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221288" y="2362200"/>
            <a:ext cx="2628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</a:rPr>
              <a:t>chef   gave    food</a:t>
            </a:r>
          </a:p>
        </p:txBody>
      </p:sp>
      <p:grpSp>
        <p:nvGrpSpPr>
          <p:cNvPr id="33819" name="Group 10"/>
          <p:cNvGrpSpPr>
            <a:grpSpLocks/>
          </p:cNvGrpSpPr>
          <p:nvPr>
            <p:custDataLst>
              <p:tags r:id="rId23"/>
            </p:custDataLst>
          </p:nvPr>
        </p:nvGrpSpPr>
        <p:grpSpPr bwMode="auto">
          <a:xfrm>
            <a:off x="173038" y="6327775"/>
            <a:ext cx="330200" cy="430213"/>
            <a:chOff x="2928" y="1051"/>
            <a:chExt cx="840" cy="957"/>
          </a:xfrm>
        </p:grpSpPr>
        <p:sp>
          <p:nvSpPr>
            <p:cNvPr id="33822" name="Freeform 11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89 w 1048"/>
                <a:gd name="T1" fmla="*/ 21 h 250"/>
                <a:gd name="T2" fmla="*/ 325 w 1048"/>
                <a:gd name="T3" fmla="*/ 83 h 250"/>
                <a:gd name="T4" fmla="*/ 339 w 1048"/>
                <a:gd name="T5" fmla="*/ 111 h 250"/>
                <a:gd name="T6" fmla="*/ 354 w 1048"/>
                <a:gd name="T7" fmla="*/ 134 h 250"/>
                <a:gd name="T8" fmla="*/ 374 w 1048"/>
                <a:gd name="T9" fmla="*/ 175 h 250"/>
                <a:gd name="T10" fmla="*/ 267 w 1048"/>
                <a:gd name="T11" fmla="*/ 244 h 250"/>
                <a:gd name="T12" fmla="*/ 29 w 1048"/>
                <a:gd name="T13" fmla="*/ 224 h 250"/>
                <a:gd name="T14" fmla="*/ 0 w 1048"/>
                <a:gd name="T15" fmla="*/ 203 h 250"/>
                <a:gd name="T16" fmla="*/ 2 w 1048"/>
                <a:gd name="T17" fmla="*/ 169 h 250"/>
                <a:gd name="T18" fmla="*/ 34 w 1048"/>
                <a:gd name="T19" fmla="*/ 127 h 250"/>
                <a:gd name="T20" fmla="*/ 74 w 1048"/>
                <a:gd name="T21" fmla="*/ 76 h 250"/>
                <a:gd name="T22" fmla="*/ 99 w 1048"/>
                <a:gd name="T23" fmla="*/ 55 h 250"/>
                <a:gd name="T24" fmla="*/ 115 w 1048"/>
                <a:gd name="T25" fmla="*/ 28 h 250"/>
                <a:gd name="T26" fmla="*/ 135 w 1048"/>
                <a:gd name="T27" fmla="*/ 14 h 250"/>
                <a:gd name="T28" fmla="*/ 180 w 1048"/>
                <a:gd name="T29" fmla="*/ 28 h 250"/>
                <a:gd name="T30" fmla="*/ 18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sz="24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3823" name="Oval 12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3824" name="Oval 13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3825" name="Oval 14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3826" name="Oval 15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3827" name="Oval 16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3828" name="Oval 17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3829" name="Oval 18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3830" name="AutoShape 19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3831" name="Freeform 20"/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sz="24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3832" name="Freeform 21"/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sz="24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3833" name="Freeform 22"/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sz="24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3834" name="Freeform 23"/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sz="24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33820" name="Text Box 24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73038" y="6108700"/>
            <a:ext cx="10588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900" smtClean="0">
                <a:solidFill>
                  <a:srgbClr val="04841C"/>
                </a:solidFill>
              </a:rPr>
              <a:t>What happened to the </a:t>
            </a:r>
            <a:r>
              <a:rPr lang="en-US" altLang="en-US" sz="900" i="1" smtClean="0">
                <a:solidFill>
                  <a:srgbClr val="04841C"/>
                </a:solidFill>
              </a:rPr>
              <a:t>the</a:t>
            </a:r>
            <a:r>
              <a:rPr lang="en-US" altLang="en-US" sz="900" smtClean="0">
                <a:solidFill>
                  <a:srgbClr val="04841C"/>
                </a:solidFill>
              </a:rPr>
              <a:t>?</a:t>
            </a:r>
          </a:p>
        </p:txBody>
      </p:sp>
      <p:sp>
        <p:nvSpPr>
          <p:cNvPr id="33821" name="Rectangle 43"/>
          <p:cNvSpPr>
            <a:spLocks noChangeArrowheads="1"/>
          </p:cNvSpPr>
          <p:nvPr/>
        </p:nvSpPr>
        <p:spPr bwMode="auto">
          <a:xfrm>
            <a:off x="2944265" y="6243638"/>
            <a:ext cx="5979073" cy="461665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dirty="0" smtClean="0">
                <a:solidFill>
                  <a:srgbClr val="000000"/>
                </a:solidFill>
                <a:latin typeface="Cambria" pitchFamily="18" charset="0"/>
              </a:rPr>
              <a:t>It's  </a:t>
            </a:r>
            <a:r>
              <a:rPr lang="en-US" altLang="en-US" b="1" i="1" u="sng" dirty="0" smtClean="0">
                <a:solidFill>
                  <a:srgbClr val="04841C"/>
                </a:solidFill>
                <a:latin typeface="Cambria" pitchFamily="18" charset="0"/>
              </a:rPr>
              <a:t>grammar</a:t>
            </a:r>
            <a:r>
              <a:rPr lang="en-US" altLang="en-US" dirty="0" smtClean="0">
                <a:solidFill>
                  <a:srgbClr val="000000"/>
                </a:solidFill>
                <a:latin typeface="Cambria" pitchFamily="18" charset="0"/>
              </a:rPr>
              <a:t>  that provides this </a:t>
            </a:r>
            <a:r>
              <a:rPr lang="en-US" altLang="en-US" b="1" i="1" dirty="0" smtClean="0">
                <a:solidFill>
                  <a:srgbClr val="000000"/>
                </a:solidFill>
                <a:latin typeface="Cambria" pitchFamily="18" charset="0"/>
              </a:rPr>
              <a:t>structure</a:t>
            </a:r>
            <a:r>
              <a:rPr lang="en-US" altLang="en-US" dirty="0" smtClean="0">
                <a:solidFill>
                  <a:srgbClr val="000000"/>
                </a:solidFill>
                <a:latin typeface="Cambria" pitchFamily="18" charset="0"/>
              </a:rPr>
              <a:t>!</a:t>
            </a:r>
          </a:p>
        </p:txBody>
      </p:sp>
      <p:sp>
        <p:nvSpPr>
          <p:cNvPr id="45" name="Text Box 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85800" y="234950"/>
            <a:ext cx="7781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3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Parsing</a:t>
            </a: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6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is</a:t>
            </a:r>
            <a:r>
              <a:rPr lang="en-US" altLang="en-US" sz="3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understanding…</a:t>
            </a:r>
            <a:endParaRPr lang="en-US" altLang="en-US" sz="36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6" name="Rectangle 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862667" y="1236134"/>
            <a:ext cx="5170488" cy="584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dirty="0">
                <a:solidFill>
                  <a:srgbClr val="000000"/>
                </a:solidFill>
                <a:latin typeface="Arial" charset="0"/>
              </a:rPr>
              <a:t>The chef gave her cat food.</a:t>
            </a:r>
          </a:p>
        </p:txBody>
      </p:sp>
    </p:spTree>
    <p:extLst>
      <p:ext uri="{BB962C8B-B14F-4D97-AF65-F5344CB8AC3E}">
        <p14:creationId xmlns:p14="http://schemas.microsoft.com/office/powerpoint/2010/main" val="370729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3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46338" y="2590800"/>
            <a:ext cx="189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b="1" dirty="0" smtClean="0">
                <a:solidFill>
                  <a:srgbClr val="CC3300"/>
                </a:solidFill>
                <a:latin typeface="Gadget" charset="0"/>
              </a:rPr>
              <a:t>S</a:t>
            </a:r>
            <a:r>
              <a:rPr lang="en-US" altLang="en-US" dirty="0" smtClean="0">
                <a:solidFill>
                  <a:srgbClr val="000000"/>
                </a:solidFill>
                <a:latin typeface="Gadget" charset="0"/>
              </a:rPr>
              <a:t>        V     S</a:t>
            </a:r>
          </a:p>
        </p:txBody>
      </p:sp>
      <p:sp>
        <p:nvSpPr>
          <p:cNvPr id="10247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7926" y="3413125"/>
            <a:ext cx="3636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mtClean="0">
                <a:solidFill>
                  <a:srgbClr val="000000"/>
                </a:solidFill>
                <a:latin typeface="Gadget" charset="0"/>
              </a:rPr>
              <a:t>V</a:t>
            </a:r>
            <a:endParaRPr lang="en-US" altLang="en-US" sz="1600" smtClean="0">
              <a:solidFill>
                <a:srgbClr val="000000"/>
              </a:solidFill>
              <a:latin typeface="Monaco" charset="0"/>
            </a:endParaRPr>
          </a:p>
        </p:txBody>
      </p:sp>
      <p:sp>
        <p:nvSpPr>
          <p:cNvPr id="10249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3587" y="234950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4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Grammars</a:t>
            </a:r>
            <a:endParaRPr lang="en-US" altLang="en-US" sz="44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0250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474963" y="2819400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51" name="Line 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474963" y="3633788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52" name="Text Box 1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89188" y="2058810"/>
            <a:ext cx="533400" cy="45720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1200" dirty="0" smtClean="0">
                <a:latin typeface="Sand" charset="0"/>
              </a:rPr>
              <a:t>start here</a:t>
            </a:r>
          </a:p>
        </p:txBody>
      </p:sp>
      <p:sp>
        <p:nvSpPr>
          <p:cNvPr id="10253" name="Text Box 1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62844" y="1096317"/>
            <a:ext cx="84440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Grammar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: </a:t>
            </a:r>
            <a:r>
              <a:rPr lang="en-US" altLang="en-US" sz="2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A set of rules that determines legal expressions in a </a:t>
            </a:r>
            <a:r>
              <a:rPr lang="en-US" altLang="en-US" sz="2000" dirty="0" smtClean="0">
                <a:solidFill>
                  <a:srgbClr val="960117"/>
                </a:solidFill>
                <a:latin typeface="Cambria" panose="02040503050406030204" pitchFamily="18" charset="0"/>
              </a:rPr>
              <a:t>language</a:t>
            </a:r>
            <a:r>
              <a:rPr lang="en-US" altLang="en-US" sz="2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  <a:endParaRPr lang="en-US" altLang="en-US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0254" name="Text Box 2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113198" y="5928784"/>
            <a:ext cx="1479550" cy="469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Tokens</a:t>
            </a:r>
            <a:endParaRPr lang="en-US" altLang="en-US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255" name="Line 3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097388" y="2533650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56" name="Rectangle 3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249788" y="25908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  <a:latin typeface="Gadget" charset="0"/>
              </a:rPr>
              <a:t>V</a:t>
            </a:r>
          </a:p>
        </p:txBody>
      </p:sp>
      <p:sp>
        <p:nvSpPr>
          <p:cNvPr id="10257" name="Line 4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284588" y="3435350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58" name="Line 5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635426" y="3435350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59" name="Rectangle 5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27401" y="3484563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smtClean="0">
                <a:solidFill>
                  <a:srgbClr val="960117"/>
                </a:solidFill>
                <a:latin typeface="Monaco" charset="0"/>
              </a:rPr>
              <a:t>0</a:t>
            </a:r>
          </a:p>
        </p:txBody>
      </p:sp>
      <p:sp>
        <p:nvSpPr>
          <p:cNvPr id="10260" name="Rectangle 5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294113" y="3484563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smtClean="0">
                <a:solidFill>
                  <a:srgbClr val="960117"/>
                </a:solidFill>
                <a:latin typeface="Monaco" charset="0"/>
              </a:rPr>
              <a:t>1</a:t>
            </a:r>
          </a:p>
        </p:txBody>
      </p:sp>
      <p:sp>
        <p:nvSpPr>
          <p:cNvPr id="10261" name="Rectangle 5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676701" y="3484563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smtClean="0">
                <a:solidFill>
                  <a:srgbClr val="960117"/>
                </a:solidFill>
                <a:latin typeface="Monaco" charset="0"/>
              </a:rPr>
              <a:t>…</a:t>
            </a:r>
          </a:p>
        </p:txBody>
      </p:sp>
      <p:sp>
        <p:nvSpPr>
          <p:cNvPr id="10262" name="Rectangle 5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111676" y="3484563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smtClean="0">
                <a:solidFill>
                  <a:srgbClr val="960117"/>
                </a:solidFill>
                <a:latin typeface="Monaco" charset="0"/>
              </a:rPr>
              <a:t>9</a:t>
            </a:r>
          </a:p>
        </p:txBody>
      </p:sp>
      <p:sp>
        <p:nvSpPr>
          <p:cNvPr id="10263" name="Line 55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3049763" y="3436938"/>
            <a:ext cx="0" cy="442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64" name="Rectangle 5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283001" y="2649538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960117"/>
                </a:solidFill>
                <a:latin typeface="Monaco" charset="0"/>
              </a:rPr>
              <a:t>+</a:t>
            </a:r>
          </a:p>
        </p:txBody>
      </p:sp>
      <p:sp>
        <p:nvSpPr>
          <p:cNvPr id="10265" name="Text Box 78"/>
          <p:cNvSpPr txBox="1">
            <a:spLocks noChangeArrowheads="1"/>
          </p:cNvSpPr>
          <p:nvPr/>
        </p:nvSpPr>
        <p:spPr bwMode="auto">
          <a:xfrm>
            <a:off x="309209" y="4895333"/>
            <a:ext cx="39698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This grammar contains two </a:t>
            </a:r>
            <a:r>
              <a:rPr lang="en-US" altLang="en-US" i="1" dirty="0" smtClean="0">
                <a:solidFill>
                  <a:srgbClr val="0703F3"/>
                </a:solidFill>
                <a:latin typeface="Calibri" panose="020F0502020204030204" pitchFamily="34" charset="0"/>
              </a:rPr>
              <a:t>production </a:t>
            </a:r>
            <a:r>
              <a:rPr lang="en-US" altLang="en-US" i="1" dirty="0" smtClean="0">
                <a:solidFill>
                  <a:srgbClr val="0703F3"/>
                </a:solidFill>
                <a:latin typeface="Calibri" panose="020F0502020204030204" pitchFamily="34" charset="0"/>
              </a:rPr>
              <a:t>rules</a:t>
            </a:r>
            <a:r>
              <a:rPr lang="en-US" alt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…</a:t>
            </a:r>
            <a:endParaRPr lang="en-US" altLang="en-US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267" name="Line 80"/>
          <p:cNvSpPr>
            <a:spLocks noChangeShapeType="1"/>
          </p:cNvSpPr>
          <p:nvPr/>
        </p:nvSpPr>
        <p:spPr bwMode="auto">
          <a:xfrm>
            <a:off x="8104719" y="1580443"/>
            <a:ext cx="0" cy="309563"/>
          </a:xfrm>
          <a:prstGeom prst="line">
            <a:avLst/>
          </a:prstGeom>
          <a:noFill/>
          <a:ln w="19050">
            <a:solidFill>
              <a:srgbClr val="96011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68" name="Text Box 81"/>
          <p:cNvSpPr txBox="1">
            <a:spLocks noChangeArrowheads="1"/>
          </p:cNvSpPr>
          <p:nvPr/>
        </p:nvSpPr>
        <p:spPr bwMode="auto">
          <a:xfrm>
            <a:off x="7234769" y="1910643"/>
            <a:ext cx="17192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900" b="1" smtClean="0">
                <a:solidFill>
                  <a:srgbClr val="960117"/>
                </a:solidFill>
              </a:rPr>
              <a:t>of single-digit sums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31367" y="5079999"/>
            <a:ext cx="284321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ambria" panose="02040503050406030204" pitchFamily="18" charset="0"/>
              </a:rPr>
              <a:t>4    +    5</a:t>
            </a: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35" name="Rectangle 3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601603" y="2295823"/>
            <a:ext cx="38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b="1" dirty="0">
                <a:solidFill>
                  <a:srgbClr val="CC3300"/>
                </a:solidFill>
                <a:latin typeface="Gadget" charset="0"/>
              </a:rPr>
              <a:t>S</a:t>
            </a:r>
            <a:endParaRPr lang="en-US" altLang="en-US" b="1" dirty="0" smtClean="0">
              <a:solidFill>
                <a:srgbClr val="CC3300"/>
              </a:solidFill>
              <a:latin typeface="Gadget" charset="0"/>
            </a:endParaRPr>
          </a:p>
        </p:txBody>
      </p:sp>
      <p:sp>
        <p:nvSpPr>
          <p:cNvPr id="6" name="Down Arrow 5"/>
          <p:cNvSpPr/>
          <p:nvPr/>
        </p:nvSpPr>
        <p:spPr bwMode="auto">
          <a:xfrm rot="14073839">
            <a:off x="4110476" y="4326131"/>
            <a:ext cx="405871" cy="745067"/>
          </a:xfrm>
          <a:prstGeom prst="downArrow">
            <a:avLst/>
          </a:prstGeom>
          <a:solidFill>
            <a:srgbClr val="FFCC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45889" y="4406276"/>
            <a:ext cx="1266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smtClean="0">
                <a:solidFill>
                  <a:srgbClr val="CC3300"/>
                </a:solidFill>
                <a:latin typeface="Cambria" panose="02040503050406030204" pitchFamily="18" charset="0"/>
              </a:rPr>
              <a:t>creates a parse tree!</a:t>
            </a:r>
            <a:endParaRPr lang="en-US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84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63750" y="1921929"/>
            <a:ext cx="189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  <a:latin typeface="Gadget" charset="0"/>
              </a:rPr>
              <a:t>S        V     S</a:t>
            </a:r>
          </a:p>
        </p:txBody>
      </p:sp>
      <p:sp>
        <p:nvSpPr>
          <p:cNvPr id="34819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65338" y="2744254"/>
            <a:ext cx="3636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mtClean="0">
                <a:solidFill>
                  <a:srgbClr val="000000"/>
                </a:solidFill>
                <a:latin typeface="Gadget" charset="0"/>
              </a:rPr>
              <a:t>V</a:t>
            </a:r>
            <a:endParaRPr lang="en-US" altLang="en-US" sz="1600" smtClean="0">
              <a:solidFill>
                <a:srgbClr val="000000"/>
              </a:solidFill>
              <a:latin typeface="Monaco" charset="0"/>
            </a:endParaRPr>
          </a:p>
        </p:txBody>
      </p:sp>
      <p:sp>
        <p:nvSpPr>
          <p:cNvPr id="34821" name="Line 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492375" y="2150529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4822" name="Line 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492375" y="2964917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4823" name="Text Box 1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1000" y="3992029"/>
            <a:ext cx="172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200" smtClean="0">
                <a:solidFill>
                  <a:srgbClr val="0000FF"/>
                </a:solidFill>
                <a:latin typeface="Sand" charset="0"/>
              </a:rPr>
              <a:t>nonterminal or auxiliary symbol</a:t>
            </a:r>
          </a:p>
        </p:txBody>
      </p:sp>
      <p:sp>
        <p:nvSpPr>
          <p:cNvPr id="34824" name="Line 1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439863" y="3304642"/>
            <a:ext cx="719137" cy="677862"/>
          </a:xfrm>
          <a:prstGeom prst="line">
            <a:avLst/>
          </a:prstGeom>
          <a:noFill/>
          <a:ln w="19050">
            <a:solidFill>
              <a:srgbClr val="0703F3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4825" name="Line 12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1358900" y="2493429"/>
            <a:ext cx="709613" cy="1458913"/>
          </a:xfrm>
          <a:prstGeom prst="line">
            <a:avLst/>
          </a:prstGeom>
          <a:noFill/>
          <a:ln w="19050">
            <a:solidFill>
              <a:srgbClr val="0703F3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4826" name="Text Box 1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890838" y="5427129"/>
            <a:ext cx="23907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200" smtClean="0">
                <a:solidFill>
                  <a:srgbClr val="0000FF"/>
                </a:solidFill>
                <a:latin typeface="Sand" charset="0"/>
              </a:rPr>
              <a:t>terminal symbols -- things that appear in the expression to be parsed</a:t>
            </a:r>
          </a:p>
        </p:txBody>
      </p:sp>
      <p:sp>
        <p:nvSpPr>
          <p:cNvPr id="34827" name="Line 14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 flipV="1">
            <a:off x="3152775" y="3257017"/>
            <a:ext cx="322263" cy="2190750"/>
          </a:xfrm>
          <a:prstGeom prst="line">
            <a:avLst/>
          </a:prstGeom>
          <a:noFill/>
          <a:ln w="19050">
            <a:solidFill>
              <a:srgbClr val="0703F3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4828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11138" y="4563529"/>
            <a:ext cx="21717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200" smtClean="0">
                <a:solidFill>
                  <a:srgbClr val="0000FF"/>
                </a:solidFill>
                <a:latin typeface="Sand" charset="0"/>
              </a:rPr>
              <a:t>each nonterminal symbol represents a </a:t>
            </a:r>
            <a:r>
              <a:rPr lang="ja-JP" altLang="en-US" sz="1200" smtClean="0">
                <a:solidFill>
                  <a:srgbClr val="0000FF"/>
                </a:solidFill>
                <a:latin typeface="Sand" charset="0"/>
              </a:rPr>
              <a:t>“</a:t>
            </a:r>
            <a:r>
              <a:rPr lang="en-US" altLang="ja-JP" sz="1200" smtClean="0">
                <a:solidFill>
                  <a:srgbClr val="0000FF"/>
                </a:solidFill>
                <a:latin typeface="Sand" charset="0"/>
              </a:rPr>
              <a:t>syntactic category</a:t>
            </a:r>
            <a:r>
              <a:rPr lang="ja-JP" altLang="en-US" sz="1200" smtClean="0">
                <a:solidFill>
                  <a:srgbClr val="0000FF"/>
                </a:solidFill>
                <a:latin typeface="Sand" charset="0"/>
              </a:rPr>
              <a:t>”</a:t>
            </a:r>
            <a:endParaRPr lang="en-US" altLang="en-US" sz="1200" smtClean="0">
              <a:solidFill>
                <a:srgbClr val="0000FF"/>
              </a:solidFill>
              <a:latin typeface="Sand" charset="0"/>
            </a:endParaRPr>
          </a:p>
        </p:txBody>
      </p:sp>
      <p:sp>
        <p:nvSpPr>
          <p:cNvPr id="34829" name="Text Box 1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86000" y="1540929"/>
            <a:ext cx="2362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1200" smtClean="0">
                <a:solidFill>
                  <a:srgbClr val="0000FF"/>
                </a:solidFill>
                <a:latin typeface="Sand" charset="0"/>
              </a:rPr>
              <a:t>the starting rule or </a:t>
            </a:r>
            <a:r>
              <a:rPr lang="ja-JP" altLang="en-US" sz="1200" smtClean="0">
                <a:solidFill>
                  <a:srgbClr val="0000FF"/>
                </a:solidFill>
                <a:latin typeface="Sand" charset="0"/>
              </a:rPr>
              <a:t>“</a:t>
            </a:r>
            <a:r>
              <a:rPr lang="en-US" altLang="ja-JP" sz="1200" smtClean="0">
                <a:solidFill>
                  <a:srgbClr val="0000FF"/>
                </a:solidFill>
                <a:latin typeface="Sand" charset="0"/>
              </a:rPr>
              <a:t>production</a:t>
            </a:r>
            <a:r>
              <a:rPr lang="ja-JP" altLang="en-US" sz="1200" smtClean="0">
                <a:solidFill>
                  <a:srgbClr val="0000FF"/>
                </a:solidFill>
                <a:latin typeface="Sand" charset="0"/>
              </a:rPr>
              <a:t>”</a:t>
            </a:r>
            <a:endParaRPr lang="en-US" altLang="en-US" sz="1200" smtClean="0">
              <a:solidFill>
                <a:srgbClr val="0000FF"/>
              </a:solidFill>
              <a:latin typeface="Sand" charset="0"/>
            </a:endParaRPr>
          </a:p>
        </p:txBody>
      </p:sp>
      <p:sp>
        <p:nvSpPr>
          <p:cNvPr id="34830" name="Text Box 20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940050" y="6020854"/>
            <a:ext cx="2089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1200" smtClean="0">
                <a:solidFill>
                  <a:srgbClr val="000000"/>
                </a:solidFill>
              </a:rPr>
              <a:t>alphabet = { </a:t>
            </a:r>
            <a:r>
              <a:rPr lang="en-US" altLang="en-US" sz="1200" smtClean="0">
                <a:solidFill>
                  <a:srgbClr val="960117"/>
                </a:solidFill>
              </a:rPr>
              <a:t>+</a:t>
            </a:r>
            <a:r>
              <a:rPr lang="en-US" altLang="en-US" sz="1200" smtClean="0">
                <a:solidFill>
                  <a:srgbClr val="000000"/>
                </a:solidFill>
              </a:rPr>
              <a:t>, </a:t>
            </a:r>
            <a:r>
              <a:rPr lang="en-US" altLang="en-US" sz="1200" smtClean="0">
                <a:solidFill>
                  <a:srgbClr val="960117"/>
                </a:solidFill>
              </a:rPr>
              <a:t>0</a:t>
            </a:r>
            <a:r>
              <a:rPr lang="en-US" altLang="en-US" sz="1200" smtClean="0">
                <a:solidFill>
                  <a:srgbClr val="000000"/>
                </a:solidFill>
              </a:rPr>
              <a:t>, </a:t>
            </a:r>
            <a:r>
              <a:rPr lang="en-US" altLang="en-US" sz="1200" smtClean="0">
                <a:solidFill>
                  <a:srgbClr val="960117"/>
                </a:solidFill>
              </a:rPr>
              <a:t>1</a:t>
            </a:r>
            <a:r>
              <a:rPr lang="en-US" altLang="en-US" sz="1200" smtClean="0">
                <a:solidFill>
                  <a:srgbClr val="000000"/>
                </a:solidFill>
              </a:rPr>
              <a:t>, </a:t>
            </a:r>
            <a:r>
              <a:rPr lang="en-US" altLang="en-US" sz="1200" smtClean="0">
                <a:solidFill>
                  <a:srgbClr val="960117"/>
                </a:solidFill>
              </a:rPr>
              <a:t>…</a:t>
            </a:r>
            <a:r>
              <a:rPr lang="en-US" altLang="en-US" sz="1200" smtClean="0">
                <a:solidFill>
                  <a:srgbClr val="000000"/>
                </a:solidFill>
              </a:rPr>
              <a:t>, </a:t>
            </a:r>
            <a:r>
              <a:rPr lang="en-US" altLang="en-US" sz="1200" smtClean="0">
                <a:solidFill>
                  <a:srgbClr val="960117"/>
                </a:solidFill>
              </a:rPr>
              <a:t>9</a:t>
            </a:r>
            <a:r>
              <a:rPr lang="en-US" altLang="en-US" sz="1200" smtClean="0">
                <a:solidFill>
                  <a:srgbClr val="000000"/>
                </a:solidFill>
              </a:rPr>
              <a:t> } </a:t>
            </a:r>
          </a:p>
        </p:txBody>
      </p:sp>
      <p:sp>
        <p:nvSpPr>
          <p:cNvPr id="34831" name="Line 2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114800" y="1864779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4832" name="Rectangle 2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267200" y="1921929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  <a:latin typeface="Gadget" charset="0"/>
              </a:rPr>
              <a:t>V</a:t>
            </a:r>
          </a:p>
        </p:txBody>
      </p:sp>
      <p:sp>
        <p:nvSpPr>
          <p:cNvPr id="34833" name="Text Box 2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867400" y="4817529"/>
            <a:ext cx="2886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800" smtClean="0">
                <a:solidFill>
                  <a:srgbClr val="04841C"/>
                </a:solidFill>
                <a:latin typeface="Times New Roman" pitchFamily="18" charset="0"/>
              </a:rPr>
              <a:t>Parse </a:t>
            </a:r>
            <a:r>
              <a:rPr lang="en-US" altLang="en-US" sz="1800" b="1" i="1" smtClean="0">
                <a:solidFill>
                  <a:srgbClr val="04841C"/>
                </a:solidFill>
                <a:latin typeface="Times New Roman" pitchFamily="18" charset="0"/>
              </a:rPr>
              <a:t>tree</a:t>
            </a:r>
            <a:r>
              <a:rPr lang="en-US" altLang="en-US" sz="1800" smtClean="0">
                <a:solidFill>
                  <a:srgbClr val="04841C"/>
                </a:solidFill>
                <a:latin typeface="Times New Roman" pitchFamily="18" charset="0"/>
              </a:rPr>
              <a:t>:</a:t>
            </a:r>
            <a:r>
              <a:rPr lang="en-US" altLang="en-US" sz="1800" smtClean="0">
                <a:solidFill>
                  <a:srgbClr val="04841C"/>
                </a:solidFill>
                <a:latin typeface="Times" charset="0"/>
              </a:rPr>
              <a:t>      </a:t>
            </a:r>
            <a:r>
              <a:rPr lang="en-US" altLang="en-US" sz="1800" smtClean="0">
                <a:solidFill>
                  <a:srgbClr val="000000"/>
                </a:solidFill>
                <a:latin typeface="Times" charset="0"/>
              </a:rPr>
              <a:t>[ +, [4], [5] ]</a:t>
            </a: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4834" name="Rectangle 2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986588" y="2012417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  <a:latin typeface="Gadget" charset="0"/>
              </a:rPr>
              <a:t>S</a:t>
            </a:r>
          </a:p>
        </p:txBody>
      </p:sp>
      <p:sp>
        <p:nvSpPr>
          <p:cNvPr id="34835" name="Line 25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6623050" y="2480729"/>
            <a:ext cx="519113" cy="338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4836" name="Line 26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7202488" y="2479142"/>
            <a:ext cx="534987" cy="268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4837" name="Line 27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7177088" y="2485492"/>
            <a:ext cx="12700" cy="322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4838" name="Rectangle 2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346825" y="2766479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mtClean="0">
                <a:solidFill>
                  <a:srgbClr val="000000"/>
                </a:solidFill>
                <a:latin typeface="Gadget" charset="0"/>
              </a:rPr>
              <a:t>V</a:t>
            </a:r>
          </a:p>
        </p:txBody>
      </p:sp>
      <p:sp>
        <p:nvSpPr>
          <p:cNvPr id="34839" name="Rectangle 2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694613" y="3472917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  <a:latin typeface="Gadget" charset="0"/>
              </a:rPr>
              <a:t>V</a:t>
            </a:r>
          </a:p>
        </p:txBody>
      </p:sp>
      <p:sp>
        <p:nvSpPr>
          <p:cNvPr id="34840" name="Rectangle 30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248400" y="3522129"/>
            <a:ext cx="428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smtClean="0">
                <a:solidFill>
                  <a:srgbClr val="960117"/>
                </a:solidFill>
                <a:latin typeface="Monaco" charset="0"/>
              </a:rPr>
              <a:t> 4</a:t>
            </a:r>
          </a:p>
        </p:txBody>
      </p:sp>
      <p:sp>
        <p:nvSpPr>
          <p:cNvPr id="34841" name="Line 3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6526213" y="3177642"/>
            <a:ext cx="3175" cy="333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4842" name="Line 32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7886700" y="3914242"/>
            <a:ext cx="3175" cy="333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4843" name="Line 3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7877175" y="3190342"/>
            <a:ext cx="3175" cy="333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4844" name="Rectangle 3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748588" y="4252379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smtClean="0">
                <a:solidFill>
                  <a:srgbClr val="960117"/>
                </a:solidFill>
                <a:latin typeface="Monaco" charset="0"/>
              </a:rPr>
              <a:t>5</a:t>
            </a:r>
          </a:p>
        </p:txBody>
      </p:sp>
      <p:sp>
        <p:nvSpPr>
          <p:cNvPr id="34845" name="Line 36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3302000" y="2766479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4846" name="Line 37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3652838" y="2766479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4847" name="Rectangle 38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944813" y="2815692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smtClean="0">
                <a:solidFill>
                  <a:srgbClr val="960117"/>
                </a:solidFill>
                <a:latin typeface="Monaco" charset="0"/>
              </a:rPr>
              <a:t>0</a:t>
            </a:r>
          </a:p>
        </p:txBody>
      </p:sp>
      <p:sp>
        <p:nvSpPr>
          <p:cNvPr id="34848" name="Rectangle 3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311525" y="2815692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smtClean="0">
                <a:solidFill>
                  <a:srgbClr val="960117"/>
                </a:solidFill>
                <a:latin typeface="Monaco" charset="0"/>
              </a:rPr>
              <a:t>1</a:t>
            </a:r>
          </a:p>
        </p:txBody>
      </p:sp>
      <p:sp>
        <p:nvSpPr>
          <p:cNvPr id="34849" name="Rectangle 40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694113" y="2815692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smtClean="0">
                <a:solidFill>
                  <a:srgbClr val="960117"/>
                </a:solidFill>
                <a:latin typeface="Monaco" charset="0"/>
              </a:rPr>
              <a:t>…</a:t>
            </a:r>
          </a:p>
        </p:txBody>
      </p:sp>
      <p:sp>
        <p:nvSpPr>
          <p:cNvPr id="34850" name="Rectangle 41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4129088" y="2815692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smtClean="0">
                <a:solidFill>
                  <a:srgbClr val="960117"/>
                </a:solidFill>
                <a:latin typeface="Monaco" charset="0"/>
              </a:rPr>
              <a:t>9</a:t>
            </a:r>
          </a:p>
        </p:txBody>
      </p:sp>
      <p:sp>
        <p:nvSpPr>
          <p:cNvPr id="34851" name="Line 42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4067175" y="2768067"/>
            <a:ext cx="0" cy="442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4852" name="Rectangle 43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300413" y="1980667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960117"/>
                </a:solidFill>
                <a:latin typeface="Monaco" charset="0"/>
              </a:rPr>
              <a:t>+</a:t>
            </a:r>
          </a:p>
        </p:txBody>
      </p:sp>
      <p:sp>
        <p:nvSpPr>
          <p:cNvPr id="34853" name="Line 44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 flipV="1">
            <a:off x="3473450" y="3209392"/>
            <a:ext cx="58738" cy="2238375"/>
          </a:xfrm>
          <a:prstGeom prst="line">
            <a:avLst/>
          </a:prstGeom>
          <a:noFill/>
          <a:ln w="19050">
            <a:solidFill>
              <a:srgbClr val="0703F3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4854" name="Rectangle 46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666038" y="2715679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  <a:latin typeface="Gadget" charset="0"/>
              </a:rPr>
              <a:t>S</a:t>
            </a:r>
          </a:p>
        </p:txBody>
      </p:sp>
      <p:sp>
        <p:nvSpPr>
          <p:cNvPr id="34855" name="Rectangle 47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027863" y="2782354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960117"/>
                </a:solidFill>
                <a:latin typeface="Monaco" charset="0"/>
              </a:rPr>
              <a:t>+</a:t>
            </a:r>
          </a:p>
        </p:txBody>
      </p:sp>
      <p:sp>
        <p:nvSpPr>
          <p:cNvPr id="34856" name="Text Box 4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943600" y="1617129"/>
            <a:ext cx="2362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1200" smtClean="0">
                <a:solidFill>
                  <a:srgbClr val="0000FF"/>
                </a:solidFill>
                <a:latin typeface="Sand" charset="0"/>
              </a:rPr>
              <a:t>the parse tree for "4+5"</a:t>
            </a:r>
          </a:p>
        </p:txBody>
      </p:sp>
      <p:sp>
        <p:nvSpPr>
          <p:cNvPr id="34857" name="Text Box 50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1873250" y="2301342"/>
            <a:ext cx="77152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900" b="1" smtClean="0">
                <a:solidFill>
                  <a:srgbClr val="0703F3"/>
                </a:solidFill>
                <a:latin typeface="Times" charset="0"/>
              </a:rPr>
              <a:t>"sum"</a:t>
            </a:r>
          </a:p>
        </p:txBody>
      </p:sp>
      <p:sp>
        <p:nvSpPr>
          <p:cNvPr id="34858" name="Text Box 5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1873250" y="3099854"/>
            <a:ext cx="77152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900" b="1" smtClean="0">
                <a:solidFill>
                  <a:srgbClr val="0703F3"/>
                </a:solidFill>
                <a:latin typeface="Times" charset="0"/>
              </a:rPr>
              <a:t>"value"</a:t>
            </a:r>
          </a:p>
        </p:txBody>
      </p:sp>
      <p:sp>
        <p:nvSpPr>
          <p:cNvPr id="34859" name="Line 52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4089400" y="3233204"/>
            <a:ext cx="292100" cy="714375"/>
          </a:xfrm>
          <a:prstGeom prst="line">
            <a:avLst/>
          </a:prstGeom>
          <a:noFill/>
          <a:ln w="19050">
            <a:solidFill>
              <a:srgbClr val="0703F3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4860" name="Text Box 53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798888" y="3999967"/>
            <a:ext cx="169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1200" smtClean="0">
                <a:solidFill>
                  <a:srgbClr val="0000FF"/>
                </a:solidFill>
                <a:latin typeface="Sand" charset="0"/>
              </a:rPr>
              <a:t>"or" in the grammar, </a:t>
            </a:r>
            <a:r>
              <a:rPr lang="en-US" altLang="en-US" sz="1200" b="1" i="1" smtClean="0">
                <a:solidFill>
                  <a:srgbClr val="0000FF"/>
                </a:solidFill>
                <a:latin typeface="Sand" charset="0"/>
              </a:rPr>
              <a:t>not</a:t>
            </a:r>
            <a:r>
              <a:rPr lang="en-US" altLang="en-US" sz="1200" smtClean="0">
                <a:solidFill>
                  <a:srgbClr val="0000FF"/>
                </a:solidFill>
                <a:latin typeface="Sand" charset="0"/>
              </a:rPr>
              <a:t> the language</a:t>
            </a:r>
          </a:p>
        </p:txBody>
      </p:sp>
      <p:sp>
        <p:nvSpPr>
          <p:cNvPr id="34861" name="Line 54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576638" y="3209392"/>
            <a:ext cx="273050" cy="2230437"/>
          </a:xfrm>
          <a:prstGeom prst="line">
            <a:avLst/>
          </a:prstGeom>
          <a:noFill/>
          <a:ln w="19050">
            <a:solidFill>
              <a:srgbClr val="0703F3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4862" name="Rectangle 56"/>
          <p:cNvSpPr>
            <a:spLocks noChangeArrowheads="1"/>
          </p:cNvSpPr>
          <p:nvPr/>
        </p:nvSpPr>
        <p:spPr bwMode="auto">
          <a:xfrm>
            <a:off x="7112000" y="4669892"/>
            <a:ext cx="4810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200" b="1" smtClean="0">
                <a:solidFill>
                  <a:srgbClr val="0000FF"/>
                </a:solidFill>
                <a:latin typeface="Sand" charset="0"/>
              </a:rPr>
              <a:t>root</a:t>
            </a:r>
          </a:p>
        </p:txBody>
      </p:sp>
      <p:sp>
        <p:nvSpPr>
          <p:cNvPr id="34863" name="Rectangle 57"/>
          <p:cNvSpPr>
            <a:spLocks noChangeArrowheads="1"/>
          </p:cNvSpPr>
          <p:nvPr/>
        </p:nvSpPr>
        <p:spPr bwMode="auto">
          <a:xfrm>
            <a:off x="7531100" y="4669892"/>
            <a:ext cx="4889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200" b="1" smtClean="0">
                <a:solidFill>
                  <a:srgbClr val="0000FF"/>
                </a:solidFill>
                <a:latin typeface="Sand" charset="0"/>
              </a:rPr>
              <a:t>LHS</a:t>
            </a:r>
          </a:p>
        </p:txBody>
      </p:sp>
      <p:sp>
        <p:nvSpPr>
          <p:cNvPr id="34864" name="Rectangle 58"/>
          <p:cNvSpPr>
            <a:spLocks noChangeArrowheads="1"/>
          </p:cNvSpPr>
          <p:nvPr/>
        </p:nvSpPr>
        <p:spPr bwMode="auto">
          <a:xfrm>
            <a:off x="7975600" y="4669892"/>
            <a:ext cx="5064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200" b="1" smtClean="0">
                <a:solidFill>
                  <a:srgbClr val="0000FF"/>
                </a:solidFill>
                <a:latin typeface="Sand" charset="0"/>
              </a:rPr>
              <a:t>RHS</a:t>
            </a:r>
          </a:p>
        </p:txBody>
      </p:sp>
      <p:sp>
        <p:nvSpPr>
          <p:cNvPr id="34865" name="Text Box 60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8323263" y="5147729"/>
            <a:ext cx="7413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900" smtClean="0">
                <a:solidFill>
                  <a:srgbClr val="04841C"/>
                </a:solidFill>
              </a:rPr>
              <a:t>recursive!</a:t>
            </a:r>
          </a:p>
        </p:txBody>
      </p:sp>
      <p:sp>
        <p:nvSpPr>
          <p:cNvPr id="34866" name="Text Box 61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123825" y="5417604"/>
            <a:ext cx="270192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smtClean="0">
                <a:solidFill>
                  <a:srgbClr val="000000"/>
                </a:solidFill>
                <a:latin typeface="Gadget" charset="0"/>
              </a:rPr>
              <a:t>S</a:t>
            </a:r>
            <a:r>
              <a:rPr lang="en-US" altLang="en-US" sz="1600" smtClean="0">
                <a:solidFill>
                  <a:srgbClr val="000000"/>
                </a:solidFill>
                <a:latin typeface="Times" charset="0"/>
              </a:rPr>
              <a:t> = </a:t>
            </a:r>
            <a:r>
              <a:rPr lang="ja-JP" altLang="en-US" sz="1600" smtClean="0">
                <a:solidFill>
                  <a:srgbClr val="000000"/>
                </a:solidFill>
                <a:latin typeface="Times New Roman" pitchFamily="18" charset="0"/>
              </a:rPr>
              <a:t>“</a:t>
            </a:r>
            <a:r>
              <a:rPr lang="en-US" altLang="ja-JP" sz="1600" smtClean="0">
                <a:solidFill>
                  <a:srgbClr val="000000"/>
                </a:solidFill>
                <a:latin typeface="Times New Roman" pitchFamily="18" charset="0"/>
              </a:rPr>
              <a:t>I want to be a sum.</a:t>
            </a:r>
            <a:r>
              <a:rPr lang="ja-JP" altLang="en-US" sz="1600" smtClean="0">
                <a:solidFill>
                  <a:srgbClr val="000000"/>
                </a:solidFill>
                <a:latin typeface="Times New Roman" pitchFamily="18" charset="0"/>
              </a:rPr>
              <a:t>”</a:t>
            </a:r>
            <a:endParaRPr lang="en-US" altLang="ja-JP" sz="1600" smtClean="0">
              <a:solidFill>
                <a:srgbClr val="000000"/>
              </a:solidFill>
              <a:latin typeface="Times" charset="0"/>
            </a:endParaRPr>
          </a:p>
          <a:p>
            <a:pPr algn="l"/>
            <a:r>
              <a:rPr lang="en-US" altLang="en-US" sz="1600" smtClean="0">
                <a:solidFill>
                  <a:srgbClr val="000000"/>
                </a:solidFill>
                <a:latin typeface="Gadget" charset="0"/>
              </a:rPr>
              <a:t>V</a:t>
            </a:r>
            <a:r>
              <a:rPr lang="en-US" altLang="en-US" sz="1600" smtClean="0">
                <a:solidFill>
                  <a:srgbClr val="000000"/>
                </a:solidFill>
                <a:latin typeface="Times" charset="0"/>
              </a:rPr>
              <a:t> = </a:t>
            </a:r>
            <a:r>
              <a:rPr lang="ja-JP" altLang="en-US" sz="1600" smtClean="0">
                <a:solidFill>
                  <a:srgbClr val="000000"/>
                </a:solidFill>
                <a:latin typeface="Times New Roman" pitchFamily="18" charset="0"/>
              </a:rPr>
              <a:t>“</a:t>
            </a:r>
            <a:r>
              <a:rPr lang="en-US" altLang="ja-JP" sz="1600" smtClean="0">
                <a:solidFill>
                  <a:srgbClr val="000000"/>
                </a:solidFill>
                <a:latin typeface="Times New Roman" pitchFamily="18" charset="0"/>
              </a:rPr>
              <a:t>I want to be a value.</a:t>
            </a:r>
            <a:r>
              <a:rPr lang="ja-JP" altLang="en-US" sz="1600" smtClean="0">
                <a:solidFill>
                  <a:srgbClr val="000000"/>
                </a:solidFill>
                <a:latin typeface="Times New Roman" pitchFamily="18" charset="0"/>
              </a:rPr>
              <a:t>”</a:t>
            </a:r>
            <a:endParaRPr lang="en-US" altLang="en-US" sz="16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4867" name="Text Box 62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373063" y="1921929"/>
            <a:ext cx="147955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mtClean="0">
                <a:solidFill>
                  <a:srgbClr val="000000"/>
                </a:solidFill>
                <a:latin typeface="Times New Roman" pitchFamily="18" charset="0"/>
              </a:rPr>
              <a:t>Example:</a:t>
            </a:r>
          </a:p>
        </p:txBody>
      </p:sp>
      <p:sp>
        <p:nvSpPr>
          <p:cNvPr id="34868" name="Rectangle 63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867400" y="5260442"/>
            <a:ext cx="2527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800" smtClean="0">
                <a:solidFill>
                  <a:srgbClr val="04841C"/>
                </a:solidFill>
                <a:latin typeface="Times New Roman" pitchFamily="18" charset="0"/>
              </a:rPr>
              <a:t>Token list:</a:t>
            </a:r>
            <a:r>
              <a:rPr lang="en-US" altLang="en-US" sz="1800" smtClean="0">
                <a:solidFill>
                  <a:srgbClr val="04841C"/>
                </a:solidFill>
                <a:latin typeface="Times" charset="0"/>
              </a:rPr>
              <a:t>       </a:t>
            </a:r>
            <a:r>
              <a:rPr lang="en-US" altLang="en-US" sz="1800" smtClean="0">
                <a:solidFill>
                  <a:srgbClr val="000000"/>
                </a:solidFill>
                <a:latin typeface="Times" charset="0"/>
              </a:rPr>
              <a:t>&lt; 4, +, 5 &gt;</a:t>
            </a:r>
          </a:p>
        </p:txBody>
      </p:sp>
      <p:sp>
        <p:nvSpPr>
          <p:cNvPr id="34869" name="Text Box 64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5867400" y="5655729"/>
            <a:ext cx="288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800" smtClean="0">
                <a:solidFill>
                  <a:srgbClr val="04841C"/>
                </a:solidFill>
                <a:latin typeface="Times New Roman" pitchFamily="18" charset="0"/>
              </a:rPr>
              <a:t>Input</a:t>
            </a:r>
            <a:r>
              <a:rPr lang="en-US" altLang="en-US" smtClean="0">
                <a:solidFill>
                  <a:srgbClr val="04841C"/>
                </a:solidFill>
                <a:latin typeface="Times New Roman" pitchFamily="18" charset="0"/>
              </a:rPr>
              <a:t>   </a:t>
            </a:r>
            <a:r>
              <a:rPr lang="en-US" altLang="en-US" smtClean="0">
                <a:solidFill>
                  <a:srgbClr val="04841C"/>
                </a:solidFill>
                <a:latin typeface="Times" charset="0"/>
              </a:rPr>
              <a:t>         </a:t>
            </a:r>
            <a:r>
              <a:rPr lang="ja-JP" altLang="en-US" sz="1600" smtClean="0">
                <a:solidFill>
                  <a:srgbClr val="000000"/>
                </a:solidFill>
                <a:latin typeface="Monaco" charset="0"/>
              </a:rPr>
              <a:t>“</a:t>
            </a:r>
            <a:r>
              <a:rPr lang="en-US" altLang="ja-JP" sz="1600" smtClean="0">
                <a:solidFill>
                  <a:srgbClr val="000000"/>
                </a:solidFill>
                <a:latin typeface="Monaco" charset="0"/>
              </a:rPr>
              <a:t>4 + 5</a:t>
            </a:r>
            <a:r>
              <a:rPr lang="ja-JP" altLang="en-US" sz="1600" smtClean="0">
                <a:solidFill>
                  <a:srgbClr val="000000"/>
                </a:solidFill>
                <a:latin typeface="Monaco" charset="0"/>
              </a:rPr>
              <a:t>”</a:t>
            </a: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4872" name="Line 38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2236788" y="1761592"/>
            <a:ext cx="228600" cy="230187"/>
          </a:xfrm>
          <a:prstGeom prst="line">
            <a:avLst/>
          </a:prstGeom>
          <a:noFill/>
          <a:ln w="19050">
            <a:solidFill>
              <a:srgbClr val="0703F3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" name="Text Box 6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763587" y="234950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4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Grammars</a:t>
            </a:r>
            <a:endParaRPr lang="en-US" altLang="en-US" sz="44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4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5723467" y="2009422"/>
            <a:ext cx="1930400" cy="366552"/>
          </a:xfrm>
          <a:prstGeom prst="roundRect">
            <a:avLst/>
          </a:prstGeom>
          <a:solidFill>
            <a:srgbClr val="CCEC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2754489" y="1405467"/>
            <a:ext cx="1986844" cy="333022"/>
          </a:xfrm>
          <a:prstGeom prst="roundRect">
            <a:avLst/>
          </a:prstGeom>
          <a:solidFill>
            <a:srgbClr val="CCFFC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" charset="0"/>
            </a:endParaRPr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638175" y="203199"/>
            <a:ext cx="777081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4200" i="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Spampede</a:t>
            </a:r>
            <a:r>
              <a:rPr lang="en-US" altLang="en-US" sz="4200" i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…</a:t>
            </a:r>
            <a:endParaRPr lang="en-US" altLang="en-US" sz="4200" i="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0577" y="2551288"/>
            <a:ext cx="7958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latin typeface="Cambria" panose="02040503050406030204" pitchFamily="18" charset="0"/>
              </a:rPr>
              <a:t>Please do </a:t>
            </a:r>
            <a:r>
              <a:rPr lang="en-US" sz="2000" dirty="0" smtClean="0">
                <a:latin typeface="Cambria" panose="02040503050406030204" pitchFamily="18" charset="0"/>
              </a:rPr>
              <a:t>change the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SpamMaze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smtClean="0">
                <a:latin typeface="Cambria" panose="02040503050406030204" pitchFamily="18" charset="0"/>
              </a:rPr>
              <a:t>tests to work with your implementation  ~  and then add </a:t>
            </a:r>
            <a:r>
              <a:rPr lang="en-US" sz="2000" u="sng" dirty="0" smtClean="0">
                <a:latin typeface="Cambria" panose="02040503050406030204" pitchFamily="18" charset="0"/>
              </a:rPr>
              <a:t>9 tests</a:t>
            </a:r>
            <a:r>
              <a:rPr lang="en-US" sz="2000" dirty="0" smtClean="0">
                <a:latin typeface="Cambria" panose="02040503050406030204" pitchFamily="18" charset="0"/>
              </a:rPr>
              <a:t> of your own!</a:t>
            </a:r>
            <a:endParaRPr lang="en-US" sz="2000" dirty="0">
              <a:latin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0577" y="1371600"/>
            <a:ext cx="79586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</a:rPr>
              <a:t>… is meant to be </a:t>
            </a:r>
            <a:r>
              <a:rPr lang="en-US" sz="2000" b="1" dirty="0" smtClean="0">
                <a:latin typeface="Cambria" panose="02040503050406030204" pitchFamily="18" charset="0"/>
              </a:rPr>
              <a:t>less constrained </a:t>
            </a:r>
            <a:r>
              <a:rPr lang="en-US" sz="2000" dirty="0" smtClean="0">
                <a:latin typeface="Cambria" panose="02040503050406030204" pitchFamily="18" charset="0"/>
              </a:rPr>
              <a:t>than the  </a:t>
            </a:r>
            <a:r>
              <a:rPr lang="en-US" sz="2000" i="1" dirty="0" smtClean="0">
                <a:latin typeface="Cambria" panose="02040503050406030204" pitchFamily="18" charset="0"/>
              </a:rPr>
              <a:t>write-to-the-test</a:t>
            </a:r>
            <a:r>
              <a:rPr lang="en-US" sz="2000" dirty="0" smtClean="0">
                <a:latin typeface="Cambria" panose="02040503050406030204" pitchFamily="18" charset="0"/>
              </a:rPr>
              <a:t>  </a:t>
            </a:r>
            <a:r>
              <a:rPr lang="en-US" sz="2000" dirty="0" err="1" smtClean="0">
                <a:latin typeface="Cambria" panose="02040503050406030204" pitchFamily="18" charset="0"/>
              </a:rPr>
              <a:t>hwks</a:t>
            </a:r>
            <a:r>
              <a:rPr lang="en-US" sz="2000" dirty="0" smtClean="0">
                <a:latin typeface="Cambria" panose="02040503050406030204" pitchFamily="18" charset="0"/>
              </a:rPr>
              <a:t> – </a:t>
            </a:r>
            <a:r>
              <a:rPr lang="en-US" sz="2000" b="1" dirty="0" smtClean="0">
                <a:solidFill>
                  <a:srgbClr val="008000"/>
                </a:solidFill>
                <a:latin typeface="Cambria" panose="02040503050406030204" pitchFamily="18" charset="0"/>
              </a:rPr>
              <a:t>feel free </a:t>
            </a:r>
            <a:r>
              <a:rPr lang="en-US" sz="2000" dirty="0" smtClean="0">
                <a:latin typeface="Cambria" panose="02040503050406030204" pitchFamily="18" charset="0"/>
              </a:rPr>
              <a:t>to add or change methods, their return types, etc. 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smtClean="0">
                <a:latin typeface="Cambria" panose="02040503050406030204" pitchFamily="18" charset="0"/>
              </a:rPr>
              <a:t>especially in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SpamMaze</a:t>
            </a:r>
            <a:r>
              <a:rPr lang="en-US" sz="2000" dirty="0" smtClean="0">
                <a:latin typeface="Cambria" panose="02040503050406030204" pitchFamily="18" charset="0"/>
              </a:rPr>
              <a:t> and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Spampede</a:t>
            </a:r>
            <a:r>
              <a:rPr lang="en-US" sz="2000" dirty="0" smtClean="0">
                <a:latin typeface="Cambria" panose="02040503050406030204" pitchFamily="18" charset="0"/>
              </a:rPr>
              <a:t>…     </a:t>
            </a:r>
            <a:r>
              <a:rPr lang="en-US" sz="2000" b="1" i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Add new things!</a:t>
            </a:r>
            <a:endParaRPr lang="en-US" sz="2000" b="1" i="1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9819" y="3666389"/>
            <a:ext cx="1822803" cy="40011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mbria" panose="02040503050406030204" pitchFamily="18" charset="0"/>
              </a:rPr>
              <a:t>Warnings…</a:t>
            </a:r>
            <a:endParaRPr lang="en-US" sz="2000" b="1" dirty="0">
              <a:latin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8441" y="4913816"/>
            <a:ext cx="7958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latin typeface="Cambria" panose="02040503050406030204" pitchFamily="18" charset="0"/>
              </a:rPr>
              <a:t>Call </a:t>
            </a:r>
            <a:r>
              <a:rPr lang="en-US" sz="2000" dirty="0" err="1" smtClean="0">
                <a:latin typeface="Cambria" panose="02040503050406030204" pitchFamily="18" charset="0"/>
              </a:rPr>
              <a:t>clearFlags</a:t>
            </a:r>
            <a:r>
              <a:rPr lang="en-US" sz="2000" dirty="0" smtClean="0">
                <a:latin typeface="Cambria" panose="02040503050406030204" pitchFamily="18" charset="0"/>
              </a:rPr>
              <a:t> each time before running </a:t>
            </a:r>
            <a:r>
              <a:rPr lang="en-US" sz="2000" dirty="0" err="1" smtClean="0">
                <a:latin typeface="Cambria" panose="02040503050406030204" pitchFamily="18" charset="0"/>
              </a:rPr>
              <a:t>multiBFS</a:t>
            </a:r>
            <a:endParaRPr lang="en-US" sz="2000" dirty="0">
              <a:latin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8441" y="5475114"/>
            <a:ext cx="8099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latin typeface="Cambria" panose="02040503050406030204" pitchFamily="18" charset="0"/>
              </a:rPr>
              <a:t>Don't add  walls or </a:t>
            </a:r>
            <a:r>
              <a:rPr lang="en-US" sz="2000" dirty="0" err="1" smtClean="0">
                <a:latin typeface="Cambria" panose="02040503050406030204" pitchFamily="18" charset="0"/>
              </a:rPr>
              <a:t>spampede</a:t>
            </a:r>
            <a:r>
              <a:rPr lang="en-US" sz="2000" dirty="0" smtClean="0">
                <a:latin typeface="Cambria" panose="02040503050406030204" pitchFamily="18" charset="0"/>
              </a:rPr>
              <a:t> body segments to the queue!</a:t>
            </a:r>
            <a:endParaRPr lang="en-US" sz="2000" dirty="0">
              <a:latin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8441" y="6059638"/>
            <a:ext cx="7958665" cy="400110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latin typeface="Cambria" panose="02040503050406030204" pitchFamily="18" charset="0"/>
              </a:rPr>
              <a:t>Don't use the same 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000" dirty="0" smtClean="0">
                <a:latin typeface="Cambria" panose="02040503050406030204" pitchFamily="18" charset="0"/>
              </a:rPr>
              <a:t>  for your body segments as spam ~ </a:t>
            </a:r>
            <a:r>
              <a:rPr lang="en-US" sz="2000" b="1" dirty="0" smtClean="0">
                <a:solidFill>
                  <a:srgbClr val="CC3300"/>
                </a:solidFill>
                <a:latin typeface="Cambria" panose="02040503050406030204" pitchFamily="18" charset="0"/>
              </a:rPr>
              <a:t> </a:t>
            </a:r>
            <a:r>
              <a:rPr lang="en-US" sz="2000" b="1" dirty="0" err="1" smtClean="0">
                <a:solidFill>
                  <a:srgbClr val="CC3300"/>
                </a:solidFill>
                <a:latin typeface="Cambria" panose="02040503050406030204" pitchFamily="18" charset="0"/>
              </a:rPr>
              <a:t>Aargh</a:t>
            </a:r>
            <a:r>
              <a:rPr lang="en-US" sz="2000" b="1" dirty="0" smtClean="0">
                <a:solidFill>
                  <a:srgbClr val="CC3300"/>
                </a:solidFill>
                <a:latin typeface="Cambria" panose="02040503050406030204" pitchFamily="18" charset="0"/>
              </a:rPr>
              <a:t>!!</a:t>
            </a:r>
            <a:endParaRPr lang="en-US" sz="2000" b="1" dirty="0">
              <a:solidFill>
                <a:srgbClr val="CC3300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8441" y="4343727"/>
            <a:ext cx="7958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latin typeface="Cambria" panose="02040503050406030204" pitchFamily="18" charset="0"/>
              </a:rPr>
              <a:t>Reversing the </a:t>
            </a:r>
            <a:r>
              <a:rPr lang="en-US" sz="2000" dirty="0" err="1" smtClean="0">
                <a:latin typeface="Cambria" panose="02040503050406030204" pitchFamily="18" charset="0"/>
              </a:rPr>
              <a:t>pedeCells</a:t>
            </a:r>
            <a:r>
              <a:rPr lang="en-US" sz="2000" dirty="0" smtClean="0">
                <a:latin typeface="Cambria" panose="02040503050406030204" pitchFamily="18" charset="0"/>
              </a:rPr>
              <a:t> may seem "backwards"!</a:t>
            </a:r>
            <a:endParaRPr lang="en-US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90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4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9925" y="5071695"/>
            <a:ext cx="3429000" cy="830997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What is the parse 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tree for these tokens?</a:t>
            </a:r>
            <a:endParaRPr lang="en-US" altLang="en-US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3325" name="Rectangle 1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68337" y="2117109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dirty="0" smtClean="0">
                <a:solidFill>
                  <a:srgbClr val="000000"/>
                </a:solidFill>
                <a:latin typeface="Gadget" charset="0"/>
              </a:rPr>
              <a:t>S</a:t>
            </a:r>
          </a:p>
        </p:txBody>
      </p:sp>
      <p:sp>
        <p:nvSpPr>
          <p:cNvPr id="13326" name="Text Box 2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9925" y="2926734"/>
            <a:ext cx="3636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mtClean="0">
                <a:solidFill>
                  <a:srgbClr val="000000"/>
                </a:solidFill>
                <a:latin typeface="Gadget" charset="0"/>
              </a:rPr>
              <a:t>V</a:t>
            </a:r>
            <a:endParaRPr lang="en-US" altLang="en-US" sz="1600" smtClean="0">
              <a:solidFill>
                <a:srgbClr val="000000"/>
              </a:solidFill>
              <a:latin typeface="Monaco" charset="0"/>
            </a:endParaRPr>
          </a:p>
        </p:txBody>
      </p:sp>
      <p:sp>
        <p:nvSpPr>
          <p:cNvPr id="13327" name="Line 21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096962" y="2345709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328" name="Line 22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096962" y="3147397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329" name="Line 2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573337" y="2048847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330" name="Rectangle 2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763962" y="2117109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  <a:latin typeface="Gadget" charset="0"/>
              </a:rPr>
              <a:t>V</a:t>
            </a:r>
          </a:p>
        </p:txBody>
      </p:sp>
      <p:sp>
        <p:nvSpPr>
          <p:cNvPr id="13331" name="Line 2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906587" y="2948959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332" name="Line 2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257425" y="2948959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333" name="Rectangle 2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49400" y="2998172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smtClean="0">
                <a:solidFill>
                  <a:srgbClr val="960117"/>
                </a:solidFill>
                <a:latin typeface="Monaco" charset="0"/>
              </a:rPr>
              <a:t>0</a:t>
            </a:r>
          </a:p>
        </p:txBody>
      </p:sp>
      <p:sp>
        <p:nvSpPr>
          <p:cNvPr id="13334" name="Rectangle 2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916112" y="2998172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smtClean="0">
                <a:solidFill>
                  <a:srgbClr val="960117"/>
                </a:solidFill>
                <a:latin typeface="Monaco" charset="0"/>
              </a:rPr>
              <a:t>1</a:t>
            </a:r>
          </a:p>
        </p:txBody>
      </p:sp>
      <p:sp>
        <p:nvSpPr>
          <p:cNvPr id="13335" name="Rectangle 2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98700" y="2998172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smtClean="0">
                <a:solidFill>
                  <a:srgbClr val="960117"/>
                </a:solidFill>
                <a:latin typeface="Monaco" charset="0"/>
              </a:rPr>
              <a:t>…</a:t>
            </a:r>
          </a:p>
        </p:txBody>
      </p:sp>
      <p:sp>
        <p:nvSpPr>
          <p:cNvPr id="13336" name="Rectangle 3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733675" y="2998172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smtClean="0">
                <a:solidFill>
                  <a:srgbClr val="960117"/>
                </a:solidFill>
                <a:latin typeface="Monaco" charset="0"/>
              </a:rPr>
              <a:t>9</a:t>
            </a:r>
          </a:p>
        </p:txBody>
      </p:sp>
      <p:sp>
        <p:nvSpPr>
          <p:cNvPr id="13337" name="Line 3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671762" y="2950547"/>
            <a:ext cx="0" cy="442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338" name="Rectangle 3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905000" y="2177434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960117"/>
                </a:solidFill>
                <a:latin typeface="Monaco" charset="0"/>
              </a:rPr>
              <a:t>+</a:t>
            </a:r>
          </a:p>
        </p:txBody>
      </p:sp>
      <p:sp>
        <p:nvSpPr>
          <p:cNvPr id="13339" name="Rectangle 3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405438" y="5248275"/>
            <a:ext cx="217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b="1" smtClean="0">
                <a:solidFill>
                  <a:srgbClr val="960117"/>
                </a:solidFill>
                <a:latin typeface="Comic Sans MS" pitchFamily="66" charset="0"/>
              </a:rPr>
              <a:t>8  -  4  +  5</a:t>
            </a:r>
          </a:p>
        </p:txBody>
      </p:sp>
      <p:sp>
        <p:nvSpPr>
          <p:cNvPr id="13342" name="Rectangle 3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162175" y="2117109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  <a:latin typeface="Gadget" charset="0"/>
              </a:rPr>
              <a:t>S</a:t>
            </a:r>
          </a:p>
        </p:txBody>
      </p:sp>
      <p:sp>
        <p:nvSpPr>
          <p:cNvPr id="13343" name="Rectangle 37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577975" y="2117109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  <a:latin typeface="Gadget" charset="0"/>
              </a:rPr>
              <a:t>V</a:t>
            </a:r>
          </a:p>
        </p:txBody>
      </p:sp>
      <p:sp>
        <p:nvSpPr>
          <p:cNvPr id="13344" name="Rectangle 3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947987" y="2087122"/>
            <a:ext cx="2872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b="1" dirty="0" smtClean="0">
                <a:solidFill>
                  <a:srgbClr val="960117"/>
                </a:solidFill>
                <a:latin typeface="Monaco" charset="0"/>
              </a:rPr>
              <a:t>-</a:t>
            </a:r>
          </a:p>
        </p:txBody>
      </p:sp>
      <p:sp>
        <p:nvSpPr>
          <p:cNvPr id="13345" name="Rectangle 3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173412" y="2117109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  <a:latin typeface="Gadget" charset="0"/>
              </a:rPr>
              <a:t>S</a:t>
            </a:r>
          </a:p>
        </p:txBody>
      </p:sp>
      <p:sp>
        <p:nvSpPr>
          <p:cNvPr id="13346" name="Rectangle 40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644775" y="2117109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  <a:latin typeface="Gadget" charset="0"/>
              </a:rPr>
              <a:t>V</a:t>
            </a:r>
          </a:p>
        </p:txBody>
      </p:sp>
      <p:sp>
        <p:nvSpPr>
          <p:cNvPr id="13347" name="Line 4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627437" y="2048847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349" name="Rectangle 63"/>
          <p:cNvSpPr>
            <a:spLocks noChangeArrowheads="1"/>
          </p:cNvSpPr>
          <p:nvPr/>
        </p:nvSpPr>
        <p:spPr bwMode="auto">
          <a:xfrm>
            <a:off x="6351588" y="1711325"/>
            <a:ext cx="431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200" smtClean="0">
                <a:solidFill>
                  <a:srgbClr val="000000"/>
                </a:solidFill>
                <a:latin typeface="Calibri" pitchFamily="34" charset="0"/>
              </a:rPr>
              <a:t>S</a:t>
            </a:r>
          </a:p>
        </p:txBody>
      </p:sp>
      <p:sp>
        <p:nvSpPr>
          <p:cNvPr id="13350" name="Text Box 64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086600" y="1455738"/>
            <a:ext cx="533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900" smtClean="0">
                <a:solidFill>
                  <a:srgbClr val="04841C"/>
                </a:solidFill>
              </a:rPr>
              <a:t>start here</a:t>
            </a:r>
          </a:p>
        </p:txBody>
      </p:sp>
      <p:sp>
        <p:nvSpPr>
          <p:cNvPr id="13351" name="Line 6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6829425" y="1662113"/>
            <a:ext cx="328613" cy="166687"/>
          </a:xfrm>
          <a:prstGeom prst="line">
            <a:avLst/>
          </a:prstGeom>
          <a:noFill/>
          <a:ln w="19050">
            <a:solidFill>
              <a:srgbClr val="04841C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4" name="Text Box 6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16492" y="257528"/>
            <a:ext cx="77819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3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Grammars  guide  </a:t>
            </a:r>
            <a:r>
              <a:rPr lang="en-US" altLang="en-US" sz="36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parsing</a:t>
            </a:r>
            <a:endParaRPr lang="en-US" altLang="en-US" sz="3600" b="1" i="1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5" name="Down Arrow 44"/>
          <p:cNvSpPr/>
          <p:nvPr/>
        </p:nvSpPr>
        <p:spPr bwMode="auto">
          <a:xfrm rot="14073839">
            <a:off x="4110476" y="4326131"/>
            <a:ext cx="405871" cy="745067"/>
          </a:xfrm>
          <a:prstGeom prst="downArrow">
            <a:avLst/>
          </a:prstGeom>
          <a:solidFill>
            <a:srgbClr val="FFCC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158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9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3200" y="227013"/>
            <a:ext cx="5565421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28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Parsing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~ </a:t>
            </a:r>
            <a:r>
              <a:rPr lang="en-US" altLang="en-US" sz="28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following a grammar</a:t>
            </a:r>
            <a:endParaRPr lang="en-US" altLang="en-US" sz="2800" i="1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4360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97388" y="4613447"/>
            <a:ext cx="5166431" cy="369332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800" b="1" dirty="0" smtClean="0">
                <a:latin typeface="Cambria" panose="02040503050406030204" pitchFamily="18" charset="0"/>
              </a:rPr>
              <a:t>(1) Create </a:t>
            </a:r>
            <a:r>
              <a:rPr lang="en-US" altLang="en-US" sz="1800" b="1" dirty="0" smtClean="0">
                <a:latin typeface="Cambria" panose="02040503050406030204" pitchFamily="18" charset="0"/>
              </a:rPr>
              <a:t>the parse tree</a:t>
            </a:r>
            <a:r>
              <a:rPr lang="en-US" altLang="en-US" sz="1800" dirty="0" smtClean="0">
                <a:latin typeface="Cambria" panose="02040503050406030204" pitchFamily="18" charset="0"/>
              </a:rPr>
              <a:t> for </a:t>
            </a:r>
            <a:r>
              <a:rPr lang="en-US" altLang="en-US" sz="1800" dirty="0" smtClean="0">
                <a:latin typeface="Cambria" panose="02040503050406030204" pitchFamily="18" charset="0"/>
              </a:rPr>
              <a:t>these tokens</a:t>
            </a:r>
            <a:endParaRPr lang="en-US" altLang="en-US" sz="1800" dirty="0" smtClean="0">
              <a:latin typeface="Cambria" panose="02040503050406030204" pitchFamily="18" charset="0"/>
            </a:endParaRPr>
          </a:p>
        </p:txBody>
      </p:sp>
      <p:sp>
        <p:nvSpPr>
          <p:cNvPr id="14361" name="Line 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316922" y="3825529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362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124959" y="3631854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363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475797" y="3631854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364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767772" y="3681067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smtClean="0">
                <a:solidFill>
                  <a:srgbClr val="960117"/>
                </a:solidFill>
                <a:latin typeface="Monaco" charset="0"/>
              </a:rPr>
              <a:t>0</a:t>
            </a:r>
          </a:p>
        </p:txBody>
      </p:sp>
      <p:sp>
        <p:nvSpPr>
          <p:cNvPr id="14365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34484" y="3681067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smtClean="0">
                <a:solidFill>
                  <a:srgbClr val="960117"/>
                </a:solidFill>
                <a:latin typeface="Monaco" charset="0"/>
              </a:rPr>
              <a:t>1</a:t>
            </a:r>
          </a:p>
        </p:txBody>
      </p:sp>
      <p:sp>
        <p:nvSpPr>
          <p:cNvPr id="14366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517072" y="3681067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smtClean="0">
                <a:solidFill>
                  <a:srgbClr val="960117"/>
                </a:solidFill>
                <a:latin typeface="Monaco" charset="0"/>
              </a:rPr>
              <a:t>…</a:t>
            </a:r>
          </a:p>
        </p:txBody>
      </p:sp>
      <p:sp>
        <p:nvSpPr>
          <p:cNvPr id="14367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952047" y="3681067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smtClean="0">
                <a:solidFill>
                  <a:srgbClr val="960117"/>
                </a:solidFill>
                <a:latin typeface="Monaco" charset="0"/>
              </a:rPr>
              <a:t>9</a:t>
            </a:r>
          </a:p>
        </p:txBody>
      </p:sp>
      <p:sp>
        <p:nvSpPr>
          <p:cNvPr id="14368" name="Rectangle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181244" y="4578352"/>
            <a:ext cx="3622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b="1" smtClean="0">
                <a:solidFill>
                  <a:srgbClr val="960117"/>
                </a:solidFill>
                <a:latin typeface="Calibri" pitchFamily="34" charset="0"/>
              </a:rPr>
              <a:t>7   *    3    +    9    /    2</a:t>
            </a:r>
          </a:p>
        </p:txBody>
      </p:sp>
      <p:sp>
        <p:nvSpPr>
          <p:cNvPr id="14369" name="Line 16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890134" y="3633442"/>
            <a:ext cx="0" cy="442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372" name="Text Box 2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97388" y="5767034"/>
            <a:ext cx="5164490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altLang="en-US" sz="1800" b="1" dirty="0" smtClean="0">
                <a:latin typeface="Cambria" panose="02040503050406030204" pitchFamily="18" charset="0"/>
              </a:rPr>
              <a:t>(3) What rule </a:t>
            </a:r>
            <a:r>
              <a:rPr lang="en-US" altLang="en-US" sz="1800" b="1" dirty="0" smtClean="0">
                <a:latin typeface="Cambria" panose="02040503050406030204" pitchFamily="18" charset="0"/>
              </a:rPr>
              <a:t>could you add</a:t>
            </a:r>
            <a:r>
              <a:rPr lang="en-US" altLang="en-US" sz="1800" dirty="0" smtClean="0">
                <a:latin typeface="Cambria" panose="02040503050406030204" pitchFamily="18" charset="0"/>
              </a:rPr>
              <a:t> </a:t>
            </a:r>
            <a:r>
              <a:rPr lang="en-US" altLang="en-US" sz="1800" dirty="0" smtClean="0">
                <a:latin typeface="Cambria" panose="02040503050406030204" pitchFamily="18" charset="0"/>
              </a:rPr>
              <a:t>in the grammar</a:t>
            </a:r>
          </a:p>
          <a:p>
            <a:pPr algn="l">
              <a:lnSpc>
                <a:spcPct val="80000"/>
              </a:lnSpc>
            </a:pPr>
            <a:r>
              <a:rPr lang="en-US" altLang="en-US" sz="1800" dirty="0" smtClean="0">
                <a:latin typeface="Cambria" panose="02040503050406030204" pitchFamily="18" charset="0"/>
              </a:rPr>
              <a:t> above – and where </a:t>
            </a:r>
            <a:r>
              <a:rPr lang="en-US" altLang="en-US" sz="1800" dirty="0">
                <a:latin typeface="Cambria" panose="02040503050406030204" pitchFamily="18" charset="0"/>
              </a:rPr>
              <a:t>– </a:t>
            </a:r>
            <a:r>
              <a:rPr lang="en-US" altLang="en-US" sz="1800" dirty="0" smtClean="0">
                <a:latin typeface="Cambria" panose="02040503050406030204" pitchFamily="18" charset="0"/>
              </a:rPr>
              <a:t> so that it would enable </a:t>
            </a:r>
            <a:r>
              <a:rPr lang="en-US" altLang="en-US" sz="1800" dirty="0" smtClean="0">
                <a:latin typeface="Cambria" panose="02040503050406030204" pitchFamily="18" charset="0"/>
              </a:rPr>
              <a:t>the use of parentheses</a:t>
            </a:r>
            <a:r>
              <a:rPr lang="en-US" altLang="en-US" dirty="0" smtClean="0">
                <a:latin typeface="Cambria" panose="02040503050406030204" pitchFamily="18" charset="0"/>
              </a:rPr>
              <a:t> </a:t>
            </a:r>
            <a:r>
              <a:rPr lang="en-US" altLang="en-US" b="1" dirty="0" smtClean="0">
                <a:latin typeface="Cambria" panose="02040503050406030204" pitchFamily="18" charset="0"/>
              </a:rPr>
              <a:t>(</a:t>
            </a:r>
            <a:r>
              <a:rPr lang="en-US" altLang="en-US" dirty="0" smtClean="0">
                <a:latin typeface="Cambria" panose="02040503050406030204" pitchFamily="18" charset="0"/>
              </a:rPr>
              <a:t> </a:t>
            </a:r>
            <a:r>
              <a:rPr lang="en-US" altLang="en-US" sz="1800" dirty="0" smtClean="0">
                <a:latin typeface="Cambria" panose="02040503050406030204" pitchFamily="18" charset="0"/>
              </a:rPr>
              <a:t>and</a:t>
            </a:r>
            <a:r>
              <a:rPr lang="en-US" altLang="en-US" dirty="0" smtClean="0">
                <a:latin typeface="Cambria" panose="02040503050406030204" pitchFamily="18" charset="0"/>
              </a:rPr>
              <a:t> </a:t>
            </a:r>
            <a:r>
              <a:rPr lang="en-US" altLang="en-US" b="1" dirty="0" smtClean="0">
                <a:latin typeface="Cambria" panose="02040503050406030204" pitchFamily="18" charset="0"/>
              </a:rPr>
              <a:t>)</a:t>
            </a:r>
            <a:r>
              <a:rPr lang="en-US" altLang="en-US" dirty="0" smtClean="0">
                <a:latin typeface="Cambria" panose="02040503050406030204" pitchFamily="18" charset="0"/>
              </a:rPr>
              <a:t> </a:t>
            </a:r>
            <a:r>
              <a:rPr lang="en-US" altLang="en-US" sz="1800" dirty="0" smtClean="0">
                <a:latin typeface="Cambria" panose="02040503050406030204" pitchFamily="18" charset="0"/>
              </a:rPr>
              <a:t>for grouping terms?</a:t>
            </a:r>
          </a:p>
        </p:txBody>
      </p:sp>
      <p:sp>
        <p:nvSpPr>
          <p:cNvPr id="14373" name="Text Box 2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04147" y="2793829"/>
            <a:ext cx="77152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900" b="1" smtClean="0">
                <a:solidFill>
                  <a:srgbClr val="000000"/>
                </a:solidFill>
                <a:latin typeface="Times New Roman" pitchFamily="18" charset="0"/>
              </a:rPr>
              <a:t>"product"</a:t>
            </a:r>
          </a:p>
        </p:txBody>
      </p:sp>
      <p:sp>
        <p:nvSpPr>
          <p:cNvPr id="14380" name="Rectangle 3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926397" y="1725441"/>
            <a:ext cx="32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t>S</a:t>
            </a:r>
          </a:p>
        </p:txBody>
      </p:sp>
      <p:sp>
        <p:nvSpPr>
          <p:cNvPr id="14381" name="Line 3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1324859" y="1954041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382" name="Line 3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801234" y="1657179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383" name="Rectangle 3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014084" y="1725441"/>
            <a:ext cx="34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t>P</a:t>
            </a:r>
          </a:p>
        </p:txBody>
      </p:sp>
      <p:sp>
        <p:nvSpPr>
          <p:cNvPr id="14384" name="Rectangle 4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132897" y="1785766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960117"/>
                </a:solidFill>
                <a:latin typeface="Monaco" charset="0"/>
              </a:rPr>
              <a:t>+</a:t>
            </a:r>
          </a:p>
        </p:txBody>
      </p:sp>
      <p:sp>
        <p:nvSpPr>
          <p:cNvPr id="14385" name="Rectangle 41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420234" y="1725441"/>
            <a:ext cx="32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t>S</a:t>
            </a:r>
          </a:p>
        </p:txBody>
      </p:sp>
      <p:sp>
        <p:nvSpPr>
          <p:cNvPr id="14386" name="Rectangle 42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828097" y="1725441"/>
            <a:ext cx="34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t>P</a:t>
            </a:r>
          </a:p>
        </p:txBody>
      </p:sp>
      <p:sp>
        <p:nvSpPr>
          <p:cNvPr id="14387" name="Rectangle 4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175884" y="1785766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960117"/>
                </a:solidFill>
                <a:latin typeface="Monaco" charset="0"/>
              </a:rPr>
              <a:t>-</a:t>
            </a:r>
          </a:p>
        </p:txBody>
      </p:sp>
      <p:sp>
        <p:nvSpPr>
          <p:cNvPr id="14388" name="Rectangle 4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431472" y="1725441"/>
            <a:ext cx="32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t>S</a:t>
            </a:r>
          </a:p>
        </p:txBody>
      </p:sp>
      <p:sp>
        <p:nvSpPr>
          <p:cNvPr id="14389" name="Rectangle 45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894897" y="1725441"/>
            <a:ext cx="34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t>P</a:t>
            </a:r>
          </a:p>
        </p:txBody>
      </p:sp>
      <p:sp>
        <p:nvSpPr>
          <p:cNvPr id="14390" name="Line 46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3855334" y="1657179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391" name="Rectangle 47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910522" y="3584229"/>
            <a:ext cx="35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t>V</a:t>
            </a:r>
          </a:p>
        </p:txBody>
      </p:sp>
      <p:sp>
        <p:nvSpPr>
          <p:cNvPr id="14392" name="Rectangle 48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918459" y="2439816"/>
            <a:ext cx="34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t>P</a:t>
            </a:r>
          </a:p>
        </p:txBody>
      </p:sp>
      <p:sp>
        <p:nvSpPr>
          <p:cNvPr id="14393" name="Line 49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1324859" y="2668416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394" name="Line 50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801234" y="2371554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395" name="Rectangle 51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006147" y="2439816"/>
            <a:ext cx="35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t>V</a:t>
            </a:r>
          </a:p>
        </p:txBody>
      </p:sp>
      <p:sp>
        <p:nvSpPr>
          <p:cNvPr id="14396" name="Rectangle 52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132897" y="2500141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960117"/>
                </a:solidFill>
                <a:latin typeface="Monaco" charset="0"/>
              </a:rPr>
              <a:t>*</a:t>
            </a:r>
          </a:p>
        </p:txBody>
      </p:sp>
      <p:sp>
        <p:nvSpPr>
          <p:cNvPr id="14397" name="Rectangle 53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412297" y="2439816"/>
            <a:ext cx="34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t>P</a:t>
            </a:r>
          </a:p>
        </p:txBody>
      </p:sp>
      <p:sp>
        <p:nvSpPr>
          <p:cNvPr id="14398" name="Rectangle 5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820159" y="2439816"/>
            <a:ext cx="35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t>V</a:t>
            </a:r>
          </a:p>
        </p:txBody>
      </p:sp>
      <p:sp>
        <p:nvSpPr>
          <p:cNvPr id="14399" name="Rectangle 55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175884" y="2500141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960117"/>
                </a:solidFill>
                <a:latin typeface="Monaco" charset="0"/>
              </a:rPr>
              <a:t>/</a:t>
            </a:r>
          </a:p>
        </p:txBody>
      </p:sp>
      <p:sp>
        <p:nvSpPr>
          <p:cNvPr id="14400" name="Rectangle 56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423534" y="2439816"/>
            <a:ext cx="34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t>P</a:t>
            </a:r>
          </a:p>
        </p:txBody>
      </p:sp>
      <p:sp>
        <p:nvSpPr>
          <p:cNvPr id="14401" name="Rectangle 57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2886959" y="2439816"/>
            <a:ext cx="35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t>V</a:t>
            </a:r>
          </a:p>
        </p:txBody>
      </p:sp>
      <p:sp>
        <p:nvSpPr>
          <p:cNvPr id="14402" name="Line 58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3855334" y="2371554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403" name="Text Box 59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04147" y="2046116"/>
            <a:ext cx="77152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900" b="1" smtClean="0">
                <a:solidFill>
                  <a:srgbClr val="000000"/>
                </a:solidFill>
                <a:latin typeface="Times New Roman" pitchFamily="18" charset="0"/>
              </a:rPr>
              <a:t>"sum"</a:t>
            </a:r>
          </a:p>
        </p:txBody>
      </p:sp>
      <p:sp>
        <p:nvSpPr>
          <p:cNvPr id="14404" name="Text Box 60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04147" y="3933479"/>
            <a:ext cx="77152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900" b="1" smtClean="0">
                <a:solidFill>
                  <a:srgbClr val="000000"/>
                </a:solidFill>
                <a:latin typeface="Times New Roman" pitchFamily="18" charset="0"/>
              </a:rPr>
              <a:t>"value"</a:t>
            </a:r>
          </a:p>
        </p:txBody>
      </p:sp>
      <p:sp>
        <p:nvSpPr>
          <p:cNvPr id="14405" name="Text Box 61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15259" y="1317454"/>
            <a:ext cx="7715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900" b="1" smtClean="0">
                <a:solidFill>
                  <a:srgbClr val="960117"/>
                </a:solidFill>
                <a:latin typeface="Times New Roman" pitchFamily="18" charset="0"/>
              </a:rPr>
              <a:t>Starting symbol</a:t>
            </a:r>
          </a:p>
        </p:txBody>
      </p:sp>
      <p:sp>
        <p:nvSpPr>
          <p:cNvPr id="14406" name="Line 62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1080384" y="1600029"/>
            <a:ext cx="0" cy="152400"/>
          </a:xfrm>
          <a:prstGeom prst="line">
            <a:avLst/>
          </a:prstGeom>
          <a:noFill/>
          <a:ln w="9525">
            <a:solidFill>
              <a:srgbClr val="960117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407" name="Rectangle 63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6865938" y="227013"/>
            <a:ext cx="373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3200" smtClean="0">
                <a:solidFill>
                  <a:srgbClr val="000000"/>
                </a:solidFill>
                <a:latin typeface="Calibri" pitchFamily="34" charset="0"/>
              </a:rPr>
              <a:t>S</a:t>
            </a:r>
          </a:p>
        </p:txBody>
      </p:sp>
      <p:sp>
        <p:nvSpPr>
          <p:cNvPr id="14408" name="Text Box 64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248400" y="88900"/>
            <a:ext cx="16002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900" b="1" smtClean="0">
                <a:solidFill>
                  <a:srgbClr val="000000"/>
                </a:solidFill>
                <a:latin typeface="Times New Roman" pitchFamily="18" charset="0"/>
              </a:rPr>
              <a:t>Root of the parse tree</a:t>
            </a:r>
          </a:p>
        </p:txBody>
      </p:sp>
      <p:sp>
        <p:nvSpPr>
          <p:cNvPr id="14409" name="Text Box 65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6200419" y="5110164"/>
            <a:ext cx="16002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</a:rPr>
              <a:t>tokens to </a:t>
            </a: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</a:rPr>
              <a:t>be parsed</a:t>
            </a:r>
          </a:p>
        </p:txBody>
      </p:sp>
      <p:sp>
        <p:nvSpPr>
          <p:cNvPr id="75" name="Text Box 3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295447" y="5169046"/>
            <a:ext cx="51664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800" b="1" dirty="0" smtClean="0">
                <a:latin typeface="Cambria" panose="02040503050406030204" pitchFamily="18" charset="0"/>
              </a:rPr>
              <a:t>(2) Evaluate the tree!</a:t>
            </a:r>
            <a:endParaRPr lang="en-US" altLang="en-US" sz="1800" dirty="0" smtClean="0">
              <a:latin typeface="Cambria" panose="02040503050406030204" pitchFamily="18" charset="0"/>
            </a:endParaRPr>
          </a:p>
        </p:txBody>
      </p:sp>
      <p:sp>
        <p:nvSpPr>
          <p:cNvPr id="2" name="Right Arrow 1"/>
          <p:cNvSpPr/>
          <p:nvPr/>
        </p:nvSpPr>
        <p:spPr bwMode="auto">
          <a:xfrm>
            <a:off x="4820356" y="4613447"/>
            <a:ext cx="485422" cy="369332"/>
          </a:xfrm>
          <a:prstGeom prst="rightArrow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820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952006" y="237066"/>
            <a:ext cx="3895725" cy="790575"/>
          </a:xfrm>
          <a:prstGeom prst="rect">
            <a:avLst/>
          </a:prstGeom>
          <a:solidFill>
            <a:srgbClr val="CCECFF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4400" dirty="0" err="1">
                <a:solidFill>
                  <a:srgbClr val="000000"/>
                </a:solidFill>
                <a:latin typeface="Cambria" panose="02040503050406030204" pitchFamily="18" charset="0"/>
              </a:rPr>
              <a:t>M</a:t>
            </a:r>
            <a:r>
              <a:rPr lang="en-US" altLang="en-US" sz="440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ondegreens</a:t>
            </a:r>
            <a:endParaRPr lang="en-US" altLang="en-US" sz="44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9939" name="Rectangle 2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4650" y="381000"/>
            <a:ext cx="587375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American author Sylvia Wright (1954):</a:t>
            </a:r>
          </a:p>
          <a:p>
            <a:pPr algn="l">
              <a:spcBef>
                <a:spcPct val="0"/>
              </a:spcBef>
            </a:pPr>
            <a:endParaRPr lang="en-US" altLang="en-US" sz="16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When I was a child, my mother used to read </a:t>
            </a:r>
          </a:p>
          <a:p>
            <a:pPr algn="l">
              <a:spcBef>
                <a:spcPct val="0"/>
              </a:spcBef>
            </a:pPr>
            <a:r>
              <a:rPr lang="en-US" alt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aloud to me… One of my favorite poems began,</a:t>
            </a:r>
          </a:p>
          <a:p>
            <a:pPr algn="l">
              <a:spcBef>
                <a:spcPct val="0"/>
              </a:spcBef>
            </a:pPr>
            <a:r>
              <a:rPr lang="en-US" alt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as I remember:</a:t>
            </a:r>
          </a:p>
          <a:p>
            <a:pPr lvl="1" algn="l">
              <a:spcBef>
                <a:spcPct val="0"/>
              </a:spcBef>
            </a:pPr>
            <a:endParaRPr lang="en-US" altLang="en-US" sz="16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 algn="l">
              <a:spcBef>
                <a:spcPct val="0"/>
              </a:spcBef>
            </a:pPr>
            <a:r>
              <a:rPr lang="en-US" altLang="en-US" sz="1600" dirty="0" smtClean="0">
                <a:solidFill>
                  <a:srgbClr val="0703F3"/>
                </a:solidFill>
                <a:latin typeface="Calibri" panose="020F0502020204030204" pitchFamily="34" charset="0"/>
              </a:rPr>
              <a:t>Ye Highlands and ye Lowlands,</a:t>
            </a:r>
          </a:p>
          <a:p>
            <a:pPr lvl="1" algn="l">
              <a:spcBef>
                <a:spcPct val="0"/>
              </a:spcBef>
            </a:pPr>
            <a:r>
              <a:rPr lang="en-US" altLang="en-US" sz="1600" dirty="0" smtClean="0">
                <a:solidFill>
                  <a:srgbClr val="0703F3"/>
                </a:solidFill>
                <a:latin typeface="Calibri" panose="020F0502020204030204" pitchFamily="34" charset="0"/>
              </a:rPr>
              <a:t>Oh, where </a:t>
            </a:r>
            <a:r>
              <a:rPr lang="en-US" altLang="en-US" sz="1600" dirty="0" err="1" smtClean="0">
                <a:solidFill>
                  <a:srgbClr val="0703F3"/>
                </a:solidFill>
                <a:latin typeface="Calibri" panose="020F0502020204030204" pitchFamily="34" charset="0"/>
              </a:rPr>
              <a:t>hae</a:t>
            </a:r>
            <a:r>
              <a:rPr lang="en-US" altLang="en-US" sz="1600" dirty="0" smtClean="0">
                <a:solidFill>
                  <a:srgbClr val="0703F3"/>
                </a:solidFill>
                <a:latin typeface="Calibri" panose="020F0502020204030204" pitchFamily="34" charset="0"/>
              </a:rPr>
              <a:t> ye been?</a:t>
            </a:r>
          </a:p>
          <a:p>
            <a:pPr lvl="1" algn="l">
              <a:spcBef>
                <a:spcPct val="0"/>
              </a:spcBef>
            </a:pPr>
            <a:r>
              <a:rPr lang="en-US" altLang="en-US" sz="1600" dirty="0" smtClean="0">
                <a:solidFill>
                  <a:srgbClr val="0703F3"/>
                </a:solidFill>
                <a:latin typeface="Calibri" panose="020F0502020204030204" pitchFamily="34" charset="0"/>
              </a:rPr>
              <a:t>They have slain the Earl of Murray,</a:t>
            </a:r>
          </a:p>
          <a:p>
            <a:pPr lvl="1" algn="l">
              <a:spcBef>
                <a:spcPct val="0"/>
              </a:spcBef>
            </a:pPr>
            <a:r>
              <a:rPr lang="en-US" altLang="en-US" sz="1600" dirty="0" smtClean="0">
                <a:solidFill>
                  <a:srgbClr val="0703F3"/>
                </a:solidFill>
                <a:latin typeface="Calibri" panose="020F0502020204030204" pitchFamily="34" charset="0"/>
              </a:rPr>
              <a:t>And Lady </a:t>
            </a:r>
            <a:r>
              <a:rPr lang="en-US" altLang="en-US" sz="1600" dirty="0" err="1" smtClean="0">
                <a:solidFill>
                  <a:srgbClr val="0703F3"/>
                </a:solidFill>
                <a:latin typeface="Calibri" panose="020F0502020204030204" pitchFamily="34" charset="0"/>
              </a:rPr>
              <a:t>Mondegreen</a:t>
            </a:r>
            <a:r>
              <a:rPr lang="en-US" altLang="en-US" sz="1600" dirty="0" smtClean="0">
                <a:solidFill>
                  <a:srgbClr val="0703F3"/>
                </a:solidFill>
                <a:latin typeface="Calibri" panose="020F0502020204030204" pitchFamily="34" charset="0"/>
              </a:rPr>
              <a:t>.</a:t>
            </a:r>
          </a:p>
          <a:p>
            <a:pPr lvl="4" algn="l">
              <a:spcBef>
                <a:spcPct val="0"/>
              </a:spcBef>
            </a:pPr>
            <a:endParaRPr lang="en-US" altLang="en-US" sz="1600" dirty="0" smtClean="0">
              <a:solidFill>
                <a:srgbClr val="0703F3"/>
              </a:solidFill>
              <a:latin typeface="Calibri" panose="020F0502020204030204" pitchFamily="34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The actual line is </a:t>
            </a:r>
            <a:r>
              <a:rPr lang="en-US" altLang="en-US" sz="1600" i="1" dirty="0" smtClean="0">
                <a:solidFill>
                  <a:srgbClr val="0703F3"/>
                </a:solidFill>
                <a:latin typeface="Calibri" panose="020F0502020204030204" pitchFamily="34" charset="0"/>
              </a:rPr>
              <a:t>And laid him on the green.</a:t>
            </a:r>
          </a:p>
          <a:p>
            <a:pPr algn="l">
              <a:spcBef>
                <a:spcPct val="0"/>
              </a:spcBef>
            </a:pPr>
            <a:r>
              <a:rPr lang="en-US" alt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Wright gives other examples of her own </a:t>
            </a:r>
            <a:r>
              <a:rPr lang="en-US" altLang="en-US" sz="1600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mondegreens</a:t>
            </a:r>
            <a:r>
              <a:rPr lang="en-US" alt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</a:p>
          <a:p>
            <a:pPr algn="l">
              <a:spcBef>
                <a:spcPct val="0"/>
              </a:spcBef>
            </a:pPr>
            <a:r>
              <a:rPr lang="en-US" altLang="en-US" sz="16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Surely, Good Mrs. Murphy shall follow me all the days of my life</a:t>
            </a:r>
            <a:r>
              <a:rPr lang="en-US" alt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algn="l">
              <a:spcBef>
                <a:spcPct val="0"/>
              </a:spcBef>
            </a:pPr>
            <a:r>
              <a:rPr lang="en-US" alt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("Surely goodness and mercy…" from the 23</a:t>
            </a:r>
            <a:r>
              <a:rPr lang="en-US" altLang="en-US" sz="1600" baseline="30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rd</a:t>
            </a:r>
            <a:r>
              <a:rPr lang="en-US" alt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Psalm) </a:t>
            </a:r>
          </a:p>
          <a:p>
            <a:pPr algn="l">
              <a:spcBef>
                <a:spcPct val="0"/>
              </a:spcBef>
            </a:pPr>
            <a:endParaRPr lang="en-US" altLang="en-US" sz="16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9941" name="Text Box 2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41774" y="4574530"/>
            <a:ext cx="66040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buFontTx/>
              <a:buChar char="•"/>
            </a:pPr>
            <a:r>
              <a:rPr lang="en-US" altLang="en-US" sz="3200" dirty="0" smtClean="0">
                <a:latin typeface="Cambria" panose="02040503050406030204" pitchFamily="18" charset="0"/>
              </a:rPr>
              <a:t> '</a:t>
            </a:r>
            <a:r>
              <a:rPr lang="en-US" altLang="en-US" sz="3200" dirty="0" err="1" smtClean="0">
                <a:latin typeface="Cambria" panose="02040503050406030204" pitchFamily="18" charset="0"/>
              </a:rPr>
              <a:t>Scuse</a:t>
            </a:r>
            <a:r>
              <a:rPr lang="en-US" altLang="en-US" sz="3200" dirty="0" smtClean="0">
                <a:latin typeface="Cambria" panose="02040503050406030204" pitchFamily="18" charset="0"/>
              </a:rPr>
              <a:t> me while I kiss this guy…</a:t>
            </a:r>
          </a:p>
        </p:txBody>
      </p:sp>
      <p:sp>
        <p:nvSpPr>
          <p:cNvPr id="39942" name="Text Box 2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41774" y="5222230"/>
            <a:ext cx="66040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buFontTx/>
              <a:buChar char="•"/>
            </a:pPr>
            <a:r>
              <a:rPr lang="en-US" altLang="en-US" sz="3200" dirty="0" smtClean="0">
                <a:latin typeface="Cambria" panose="02040503050406030204" pitchFamily="18" charset="0"/>
              </a:rPr>
              <a:t> It's hard to wreck a nice beach!</a:t>
            </a:r>
          </a:p>
        </p:txBody>
      </p:sp>
      <p:grpSp>
        <p:nvGrpSpPr>
          <p:cNvPr id="39943" name="Group 30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7304088" y="6164692"/>
            <a:ext cx="330200" cy="430213"/>
            <a:chOff x="2928" y="1051"/>
            <a:chExt cx="840" cy="957"/>
          </a:xfrm>
        </p:grpSpPr>
        <p:sp>
          <p:nvSpPr>
            <p:cNvPr id="39946" name="Freeform 31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89 w 1048"/>
                <a:gd name="T1" fmla="*/ 21 h 250"/>
                <a:gd name="T2" fmla="*/ 325 w 1048"/>
                <a:gd name="T3" fmla="*/ 83 h 250"/>
                <a:gd name="T4" fmla="*/ 339 w 1048"/>
                <a:gd name="T5" fmla="*/ 111 h 250"/>
                <a:gd name="T6" fmla="*/ 354 w 1048"/>
                <a:gd name="T7" fmla="*/ 134 h 250"/>
                <a:gd name="T8" fmla="*/ 374 w 1048"/>
                <a:gd name="T9" fmla="*/ 175 h 250"/>
                <a:gd name="T10" fmla="*/ 267 w 1048"/>
                <a:gd name="T11" fmla="*/ 244 h 250"/>
                <a:gd name="T12" fmla="*/ 29 w 1048"/>
                <a:gd name="T13" fmla="*/ 224 h 250"/>
                <a:gd name="T14" fmla="*/ 0 w 1048"/>
                <a:gd name="T15" fmla="*/ 203 h 250"/>
                <a:gd name="T16" fmla="*/ 2 w 1048"/>
                <a:gd name="T17" fmla="*/ 169 h 250"/>
                <a:gd name="T18" fmla="*/ 34 w 1048"/>
                <a:gd name="T19" fmla="*/ 127 h 250"/>
                <a:gd name="T20" fmla="*/ 74 w 1048"/>
                <a:gd name="T21" fmla="*/ 76 h 250"/>
                <a:gd name="T22" fmla="*/ 99 w 1048"/>
                <a:gd name="T23" fmla="*/ 55 h 250"/>
                <a:gd name="T24" fmla="*/ 115 w 1048"/>
                <a:gd name="T25" fmla="*/ 28 h 250"/>
                <a:gd name="T26" fmla="*/ 135 w 1048"/>
                <a:gd name="T27" fmla="*/ 14 h 250"/>
                <a:gd name="T28" fmla="*/ 180 w 1048"/>
                <a:gd name="T29" fmla="*/ 28 h 250"/>
                <a:gd name="T30" fmla="*/ 18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sz="24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9947" name="Oval 3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9948" name="Oval 3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9949" name="Oval 3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9950" name="Oval 3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9951" name="Oval 3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9952" name="Oval 3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9953" name="Oval 38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9954" name="AutoShape 39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9955" name="Freeform 40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sz="24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9956" name="Freeform 41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sz="24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9957" name="Freeform 42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sz="24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9958" name="Freeform 43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sz="24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39944" name="Text Box 4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162676" y="6042455"/>
            <a:ext cx="11382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900" smtClean="0">
                <a:solidFill>
                  <a:srgbClr val="04841C"/>
                </a:solidFill>
              </a:rPr>
              <a:t>Actually, it's not that difficult…</a:t>
            </a:r>
          </a:p>
        </p:txBody>
      </p:sp>
      <p:sp>
        <p:nvSpPr>
          <p:cNvPr id="23" name="Text Box 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98654" y="1289458"/>
            <a:ext cx="3202428" cy="70788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2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Are these </a:t>
            </a:r>
            <a:r>
              <a:rPr lang="en-US" altLang="en-US" sz="20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tokenizing</a:t>
            </a:r>
            <a:r>
              <a:rPr lang="en-US" altLang="en-US" sz="2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or </a:t>
            </a:r>
            <a:r>
              <a:rPr lang="en-US" altLang="en-US" sz="20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parsing</a:t>
            </a:r>
            <a:r>
              <a:rPr lang="en-US" altLang="en-US" sz="2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problems?</a:t>
            </a:r>
            <a:endParaRPr lang="en-US" altLang="en-US" sz="2000" i="1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15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5"/>
          <p:cNvSpPr txBox="1">
            <a:spLocks noChangeArrowheads="1"/>
          </p:cNvSpPr>
          <p:nvPr/>
        </p:nvSpPr>
        <p:spPr bwMode="auto">
          <a:xfrm>
            <a:off x="2011363" y="104070"/>
            <a:ext cx="64563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3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Parsing English…</a:t>
            </a:r>
          </a:p>
        </p:txBody>
      </p:sp>
      <p:sp>
        <p:nvSpPr>
          <p:cNvPr id="34819" name="Rectangle 6"/>
          <p:cNvSpPr>
            <a:spLocks noChangeArrowheads="1"/>
          </p:cNvSpPr>
          <p:nvPr/>
        </p:nvSpPr>
        <p:spPr bwMode="auto">
          <a:xfrm>
            <a:off x="212725" y="2846388"/>
            <a:ext cx="4298950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800" b="1" smtClean="0">
                <a:solidFill>
                  <a:srgbClr val="000000"/>
                </a:solidFill>
                <a:latin typeface="Courier New" pitchFamily="49" charset="0"/>
              </a:rPr>
              <a:t>(S (S (NP Time flies)</a:t>
            </a:r>
          </a:p>
          <a:p>
            <a:pPr algn="l">
              <a:spcBef>
                <a:spcPct val="0"/>
              </a:spcBef>
            </a:pPr>
            <a:r>
              <a:rPr lang="en-US" altLang="en-US" sz="1800" b="1" smtClean="0">
                <a:solidFill>
                  <a:srgbClr val="000000"/>
                </a:solidFill>
                <a:latin typeface="Courier New" pitchFamily="49" charset="0"/>
              </a:rPr>
              <a:t>      (VP like</a:t>
            </a:r>
          </a:p>
          <a:p>
            <a:pPr algn="l">
              <a:spcBef>
                <a:spcPct val="0"/>
              </a:spcBef>
            </a:pPr>
            <a:r>
              <a:rPr lang="en-US" altLang="en-US" sz="1800" b="1" smtClean="0">
                <a:solidFill>
                  <a:srgbClr val="000000"/>
                </a:solidFill>
                <a:latin typeface="Courier New" pitchFamily="49" charset="0"/>
              </a:rPr>
              <a:t>          (NP an arrow)))</a:t>
            </a:r>
          </a:p>
          <a:p>
            <a:pPr algn="l">
              <a:spcBef>
                <a:spcPct val="0"/>
              </a:spcBef>
            </a:pPr>
            <a:r>
              <a:rPr lang="en-US" altLang="en-US" sz="1800" b="1" smtClean="0">
                <a:solidFill>
                  <a:srgbClr val="000000"/>
                </a:solidFill>
                <a:latin typeface="Courier New" pitchFamily="49" charset="0"/>
              </a:rPr>
              <a:t>   , but</a:t>
            </a:r>
          </a:p>
          <a:p>
            <a:pPr algn="l">
              <a:spcBef>
                <a:spcPct val="0"/>
              </a:spcBef>
            </a:pPr>
            <a:r>
              <a:rPr lang="en-US" altLang="en-US" sz="1800" b="1" smtClean="0">
                <a:solidFill>
                  <a:srgbClr val="000000"/>
                </a:solidFill>
                <a:latin typeface="Courier New" pitchFamily="49" charset="0"/>
              </a:rPr>
              <a:t>   (S (NP fruit)</a:t>
            </a:r>
          </a:p>
          <a:p>
            <a:pPr algn="l">
              <a:spcBef>
                <a:spcPct val="0"/>
              </a:spcBef>
            </a:pPr>
            <a:r>
              <a:rPr lang="en-US" altLang="en-US" sz="1800" b="1" smtClean="0">
                <a:solidFill>
                  <a:srgbClr val="000000"/>
                </a:solidFill>
                <a:latin typeface="Courier New" pitchFamily="49" charset="0"/>
              </a:rPr>
              <a:t>      (VP flies</a:t>
            </a:r>
          </a:p>
          <a:p>
            <a:pPr algn="l">
              <a:spcBef>
                <a:spcPct val="0"/>
              </a:spcBef>
            </a:pPr>
            <a:r>
              <a:rPr lang="en-US" altLang="en-US" sz="1800" b="1" smtClean="0">
                <a:solidFill>
                  <a:srgbClr val="000000"/>
                </a:solidFill>
                <a:latin typeface="Courier New" pitchFamily="49" charset="0"/>
              </a:rPr>
              <a:t>          (PP like</a:t>
            </a:r>
          </a:p>
          <a:p>
            <a:pPr algn="l">
              <a:spcBef>
                <a:spcPct val="0"/>
              </a:spcBef>
            </a:pPr>
            <a:r>
              <a:rPr lang="en-US" altLang="en-US" sz="1800" b="1" smtClean="0">
                <a:solidFill>
                  <a:srgbClr val="000000"/>
                </a:solidFill>
                <a:latin typeface="Courier New" pitchFamily="49" charset="0"/>
              </a:rPr>
              <a:t>              (NP a banana))))</a:t>
            </a:r>
          </a:p>
          <a:p>
            <a:pPr algn="l">
              <a:spcBef>
                <a:spcPct val="0"/>
              </a:spcBef>
            </a:pPr>
            <a:r>
              <a:rPr lang="en-US" altLang="en-US" sz="1800" b="1" smtClean="0">
                <a:solidFill>
                  <a:srgbClr val="000000"/>
                </a:solidFill>
                <a:latin typeface="Courier New" pitchFamily="49" charset="0"/>
              </a:rPr>
              <a:t>   .)</a:t>
            </a:r>
          </a:p>
        </p:txBody>
      </p:sp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1879600" y="914400"/>
            <a:ext cx="6696075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Time flies like an arrow, but fruit flies like a banana.</a:t>
            </a:r>
          </a:p>
        </p:txBody>
      </p:sp>
      <p:sp>
        <p:nvSpPr>
          <p:cNvPr id="34821" name="Text Box 8"/>
          <p:cNvSpPr txBox="1">
            <a:spLocks noChangeArrowheads="1"/>
          </p:cNvSpPr>
          <p:nvPr/>
        </p:nvSpPr>
        <p:spPr bwMode="auto">
          <a:xfrm>
            <a:off x="8229600" y="1360488"/>
            <a:ext cx="685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200" smtClean="0">
                <a:solidFill>
                  <a:srgbClr val="000000"/>
                </a:solidFill>
                <a:latin typeface="Sand" charset="0"/>
              </a:rPr>
              <a:t>- Marx</a:t>
            </a:r>
          </a:p>
        </p:txBody>
      </p:sp>
      <p:sp>
        <p:nvSpPr>
          <p:cNvPr id="34822" name="Rectangle 9"/>
          <p:cNvSpPr>
            <a:spLocks noChangeArrowheads="1"/>
          </p:cNvSpPr>
          <p:nvPr/>
        </p:nvSpPr>
        <p:spPr bwMode="auto">
          <a:xfrm>
            <a:off x="457200" y="5562600"/>
            <a:ext cx="35353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000" b="1" smtClean="0">
                <a:solidFill>
                  <a:srgbClr val="0000FF"/>
                </a:solidFill>
              </a:rPr>
              <a:t>http://www.link.cs.cmu.edu/link/submit-sentence-4.html</a:t>
            </a:r>
          </a:p>
        </p:txBody>
      </p:sp>
      <p:sp>
        <p:nvSpPr>
          <p:cNvPr id="34823" name="Rectangle 10"/>
          <p:cNvSpPr>
            <a:spLocks noChangeArrowheads="1"/>
          </p:cNvSpPr>
          <p:nvPr/>
        </p:nvSpPr>
        <p:spPr bwMode="auto">
          <a:xfrm>
            <a:off x="4724400" y="1600200"/>
            <a:ext cx="41148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z="1200" b="1" smtClean="0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1200" b="1" smtClean="0">
                <a:solidFill>
                  <a:srgbClr val="000000"/>
                </a:solidFill>
                <a:latin typeface="Courier New" pitchFamily="49" charset="0"/>
              </a:rPr>
              <a:t>"&lt;*time&gt;"</a:t>
            </a:r>
          </a:p>
          <a:p>
            <a:pPr algn="l">
              <a:spcBef>
                <a:spcPct val="0"/>
              </a:spcBef>
            </a:pPr>
            <a:r>
              <a:rPr lang="en-US" altLang="en-US" sz="1200" b="1" smtClean="0">
                <a:solidFill>
                  <a:srgbClr val="000000"/>
                </a:solidFill>
                <a:latin typeface="Courier New" pitchFamily="49" charset="0"/>
              </a:rPr>
              <a:t>	"time" &lt;*&gt; N NOM SG  @SUBJ</a:t>
            </a:r>
          </a:p>
          <a:p>
            <a:pPr algn="l">
              <a:spcBef>
                <a:spcPct val="0"/>
              </a:spcBef>
            </a:pPr>
            <a:r>
              <a:rPr lang="en-US" altLang="en-US" sz="1200" b="1" smtClean="0">
                <a:solidFill>
                  <a:srgbClr val="000000"/>
                </a:solidFill>
                <a:latin typeface="Courier New" pitchFamily="49" charset="0"/>
              </a:rPr>
              <a:t>"&lt;flies&gt;"</a:t>
            </a:r>
          </a:p>
          <a:p>
            <a:pPr algn="l">
              <a:spcBef>
                <a:spcPct val="0"/>
              </a:spcBef>
            </a:pPr>
            <a:r>
              <a:rPr lang="en-US" altLang="en-US" sz="1200" b="1" smtClean="0">
                <a:solidFill>
                  <a:srgbClr val="000000"/>
                </a:solidFill>
                <a:latin typeface="Courier New" pitchFamily="49" charset="0"/>
              </a:rPr>
              <a:t>	"fly" &lt;SVO&gt; &lt;SV&gt; V PRES @+FMAINV</a:t>
            </a:r>
          </a:p>
          <a:p>
            <a:pPr algn="l">
              <a:spcBef>
                <a:spcPct val="0"/>
              </a:spcBef>
            </a:pPr>
            <a:r>
              <a:rPr lang="en-US" altLang="en-US" sz="1200" b="1" smtClean="0">
                <a:solidFill>
                  <a:srgbClr val="000000"/>
                </a:solidFill>
                <a:latin typeface="Courier New" pitchFamily="49" charset="0"/>
              </a:rPr>
              <a:t>	"fly" N NOM PL  @NPHR</a:t>
            </a:r>
          </a:p>
          <a:p>
            <a:pPr algn="l">
              <a:spcBef>
                <a:spcPct val="0"/>
              </a:spcBef>
            </a:pPr>
            <a:r>
              <a:rPr lang="en-US" altLang="en-US" sz="1200" b="1" smtClean="0">
                <a:solidFill>
                  <a:srgbClr val="000000"/>
                </a:solidFill>
                <a:latin typeface="Courier New" pitchFamily="49" charset="0"/>
              </a:rPr>
              <a:t>"&lt;like&gt;"</a:t>
            </a:r>
          </a:p>
          <a:p>
            <a:pPr algn="l">
              <a:spcBef>
                <a:spcPct val="0"/>
              </a:spcBef>
            </a:pPr>
            <a:r>
              <a:rPr lang="en-US" altLang="en-US" sz="1200" b="1" smtClean="0">
                <a:solidFill>
                  <a:srgbClr val="000000"/>
                </a:solidFill>
                <a:latin typeface="Courier New" pitchFamily="49" charset="0"/>
              </a:rPr>
              <a:t>	"like" PREP  @&lt;NOM</a:t>
            </a:r>
          </a:p>
          <a:p>
            <a:pPr algn="l">
              <a:spcBef>
                <a:spcPct val="0"/>
              </a:spcBef>
            </a:pPr>
            <a:r>
              <a:rPr lang="en-US" altLang="en-US" sz="1200" b="1" smtClean="0">
                <a:solidFill>
                  <a:srgbClr val="000000"/>
                </a:solidFill>
                <a:latin typeface="Courier New" pitchFamily="49" charset="0"/>
              </a:rPr>
              <a:t>"&lt;an&gt;"</a:t>
            </a:r>
          </a:p>
          <a:p>
            <a:pPr algn="l">
              <a:spcBef>
                <a:spcPct val="0"/>
              </a:spcBef>
            </a:pPr>
            <a:r>
              <a:rPr lang="en-US" altLang="en-US" sz="1200" b="1" smtClean="0">
                <a:solidFill>
                  <a:srgbClr val="000000"/>
                </a:solidFill>
                <a:latin typeface="Courier New" pitchFamily="49" charset="0"/>
              </a:rPr>
              <a:t>	"an" &lt;Indef&gt; DET CENTRAL ART</a:t>
            </a:r>
          </a:p>
          <a:p>
            <a:pPr algn="l">
              <a:spcBef>
                <a:spcPct val="0"/>
              </a:spcBef>
            </a:pPr>
            <a:r>
              <a:rPr lang="en-US" altLang="en-US" sz="1200" b="1" smtClean="0">
                <a:solidFill>
                  <a:srgbClr val="000000"/>
                </a:solidFill>
                <a:latin typeface="Courier New" pitchFamily="49" charset="0"/>
              </a:rPr>
              <a:t>"&lt;$2-NL&gt;"</a:t>
            </a:r>
          </a:p>
          <a:p>
            <a:pPr algn="l">
              <a:spcBef>
                <a:spcPct val="0"/>
              </a:spcBef>
            </a:pPr>
            <a:r>
              <a:rPr lang="en-US" altLang="en-US" sz="1200" b="1" smtClean="0">
                <a:solidFill>
                  <a:srgbClr val="000000"/>
                </a:solidFill>
                <a:latin typeface="Courier New" pitchFamily="49" charset="0"/>
              </a:rPr>
              <a:t>"&lt;arrow&gt;"</a:t>
            </a:r>
          </a:p>
          <a:p>
            <a:pPr algn="l">
              <a:spcBef>
                <a:spcPct val="0"/>
              </a:spcBef>
            </a:pPr>
            <a:r>
              <a:rPr lang="en-US" altLang="en-US" sz="1200" b="1" smtClean="0">
                <a:solidFill>
                  <a:srgbClr val="000000"/>
                </a:solidFill>
                <a:latin typeface="Courier New" pitchFamily="49" charset="0"/>
              </a:rPr>
              <a:t>	"arrow" N NOM SG  @NPHR</a:t>
            </a:r>
          </a:p>
          <a:p>
            <a:pPr algn="l">
              <a:spcBef>
                <a:spcPct val="0"/>
              </a:spcBef>
            </a:pPr>
            <a:r>
              <a:rPr lang="en-US" altLang="en-US" sz="1200" b="1" smtClean="0">
                <a:solidFill>
                  <a:srgbClr val="000000"/>
                </a:solidFill>
                <a:latin typeface="Courier New" pitchFamily="49" charset="0"/>
              </a:rPr>
              <a:t>"&lt;$\,&gt;"</a:t>
            </a:r>
          </a:p>
          <a:p>
            <a:pPr algn="l">
              <a:spcBef>
                <a:spcPct val="0"/>
              </a:spcBef>
            </a:pPr>
            <a:r>
              <a:rPr lang="en-US" altLang="en-US" sz="1200" b="1" smtClean="0">
                <a:solidFill>
                  <a:srgbClr val="000000"/>
                </a:solidFill>
                <a:latin typeface="Courier New" pitchFamily="49" charset="0"/>
              </a:rPr>
              <a:t>"&lt;but&gt;"</a:t>
            </a:r>
          </a:p>
          <a:p>
            <a:pPr algn="l">
              <a:spcBef>
                <a:spcPct val="0"/>
              </a:spcBef>
            </a:pPr>
            <a:r>
              <a:rPr lang="en-US" altLang="en-US" sz="1200" b="1" smtClean="0">
                <a:solidFill>
                  <a:srgbClr val="000000"/>
                </a:solidFill>
                <a:latin typeface="Courier New" pitchFamily="49" charset="0"/>
              </a:rPr>
              <a:t>	"but" CC @CC</a:t>
            </a:r>
          </a:p>
          <a:p>
            <a:pPr algn="l">
              <a:spcBef>
                <a:spcPct val="0"/>
              </a:spcBef>
            </a:pPr>
            <a:r>
              <a:rPr lang="en-US" altLang="en-US" sz="1200" b="1" smtClean="0">
                <a:solidFill>
                  <a:srgbClr val="000000"/>
                </a:solidFill>
                <a:latin typeface="Courier New" pitchFamily="49" charset="0"/>
              </a:rPr>
              <a:t>"&lt;fruit_flies&gt;"</a:t>
            </a:r>
          </a:p>
          <a:p>
            <a:pPr algn="l">
              <a:spcBef>
                <a:spcPct val="0"/>
              </a:spcBef>
            </a:pPr>
            <a:r>
              <a:rPr lang="en-US" altLang="en-US" sz="1200" b="1" smtClean="0">
                <a:solidFill>
                  <a:srgbClr val="000000"/>
                </a:solidFill>
                <a:latin typeface="Courier New" pitchFamily="49" charset="0"/>
              </a:rPr>
              <a:t>	"fruit_fly" N NOM PL  @NPHR</a:t>
            </a:r>
          </a:p>
          <a:p>
            <a:pPr algn="l">
              <a:spcBef>
                <a:spcPct val="0"/>
              </a:spcBef>
            </a:pPr>
            <a:r>
              <a:rPr lang="en-US" altLang="en-US" sz="1200" b="1" smtClean="0">
                <a:solidFill>
                  <a:srgbClr val="000000"/>
                </a:solidFill>
                <a:latin typeface="Courier New" pitchFamily="49" charset="0"/>
              </a:rPr>
              <a:t>"&lt;like&gt;"</a:t>
            </a:r>
          </a:p>
          <a:p>
            <a:pPr algn="l">
              <a:spcBef>
                <a:spcPct val="0"/>
              </a:spcBef>
            </a:pPr>
            <a:r>
              <a:rPr lang="en-US" altLang="en-US" sz="1200" b="1" smtClean="0">
                <a:solidFill>
                  <a:srgbClr val="000000"/>
                </a:solidFill>
                <a:latin typeface="Courier New" pitchFamily="49" charset="0"/>
              </a:rPr>
              <a:t>	"like" PREP  @&lt;NOM</a:t>
            </a:r>
          </a:p>
          <a:p>
            <a:pPr algn="l">
              <a:spcBef>
                <a:spcPct val="0"/>
              </a:spcBef>
            </a:pPr>
            <a:r>
              <a:rPr lang="en-US" altLang="en-US" sz="1200" b="1" smtClean="0">
                <a:solidFill>
                  <a:srgbClr val="000000"/>
                </a:solidFill>
                <a:latin typeface="Courier New" pitchFamily="49" charset="0"/>
              </a:rPr>
              <a:t>"&lt;a&gt;"</a:t>
            </a:r>
          </a:p>
          <a:p>
            <a:pPr algn="l">
              <a:spcBef>
                <a:spcPct val="0"/>
              </a:spcBef>
            </a:pPr>
            <a:r>
              <a:rPr lang="en-US" altLang="en-US" sz="1200" b="1" smtClean="0">
                <a:solidFill>
                  <a:srgbClr val="000000"/>
                </a:solidFill>
                <a:latin typeface="Courier New" pitchFamily="49" charset="0"/>
              </a:rPr>
              <a:t>	"a" &lt;Indef&gt; DET CENTRAL ART</a:t>
            </a:r>
          </a:p>
          <a:p>
            <a:pPr algn="l">
              <a:spcBef>
                <a:spcPct val="0"/>
              </a:spcBef>
            </a:pPr>
            <a:r>
              <a:rPr lang="en-US" altLang="en-US" sz="1200" b="1" smtClean="0">
                <a:solidFill>
                  <a:srgbClr val="000000"/>
                </a:solidFill>
                <a:latin typeface="Courier New" pitchFamily="49" charset="0"/>
              </a:rPr>
              <a:t>"&lt;banana&gt;"</a:t>
            </a:r>
          </a:p>
          <a:p>
            <a:pPr algn="l">
              <a:spcBef>
                <a:spcPct val="0"/>
              </a:spcBef>
            </a:pPr>
            <a:r>
              <a:rPr lang="en-US" altLang="en-US" sz="1200" b="1" smtClean="0">
                <a:solidFill>
                  <a:srgbClr val="000000"/>
                </a:solidFill>
                <a:latin typeface="Courier New" pitchFamily="49" charset="0"/>
              </a:rPr>
              <a:t>	"banana" N NOM SG  @&lt;P</a:t>
            </a:r>
          </a:p>
          <a:p>
            <a:pPr algn="l">
              <a:spcBef>
                <a:spcPct val="0"/>
              </a:spcBef>
            </a:pPr>
            <a:r>
              <a:rPr lang="en-US" altLang="en-US" sz="1200" b="1" smtClean="0">
                <a:solidFill>
                  <a:srgbClr val="000000"/>
                </a:solidFill>
                <a:latin typeface="Courier New" pitchFamily="49" charset="0"/>
              </a:rPr>
              <a:t>"&lt;$.&gt;"</a:t>
            </a:r>
          </a:p>
          <a:p>
            <a:pPr algn="l">
              <a:spcBef>
                <a:spcPct val="0"/>
              </a:spcBef>
            </a:pPr>
            <a:endParaRPr lang="en-US" altLang="en-US" sz="1200" b="1" smtClean="0">
              <a:solidFill>
                <a:srgbClr val="000000"/>
              </a:solidFill>
            </a:endParaRPr>
          </a:p>
        </p:txBody>
      </p:sp>
      <p:sp>
        <p:nvSpPr>
          <p:cNvPr id="34824" name="Rectangle 11"/>
          <p:cNvSpPr>
            <a:spLocks noChangeArrowheads="1"/>
          </p:cNvSpPr>
          <p:nvPr/>
        </p:nvSpPr>
        <p:spPr bwMode="auto">
          <a:xfrm>
            <a:off x="5410200" y="6308725"/>
            <a:ext cx="2300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000" b="1" smtClean="0">
                <a:solidFill>
                  <a:srgbClr val="0000FF"/>
                </a:solidFill>
              </a:rPr>
              <a:t>http://www.lingsoft.fi/cgi-bin/engcg</a:t>
            </a:r>
          </a:p>
        </p:txBody>
      </p:sp>
      <p:pic>
        <p:nvPicPr>
          <p:cNvPr id="34825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810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6" name="Text Box 13"/>
          <p:cNvSpPr txBox="1">
            <a:spLocks noChangeArrowheads="1"/>
          </p:cNvSpPr>
          <p:nvPr/>
        </p:nvSpPr>
        <p:spPr bwMode="auto">
          <a:xfrm>
            <a:off x="152400" y="1701800"/>
            <a:ext cx="1828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000" smtClean="0">
                <a:solidFill>
                  <a:srgbClr val="04841C"/>
                </a:solidFill>
              </a:rPr>
              <a:t>I like bananas, too!</a:t>
            </a:r>
          </a:p>
        </p:txBody>
      </p:sp>
      <p:sp>
        <p:nvSpPr>
          <p:cNvPr id="34827" name="Text Box 14"/>
          <p:cNvSpPr txBox="1">
            <a:spLocks noChangeArrowheads="1"/>
          </p:cNvSpPr>
          <p:nvPr/>
        </p:nvSpPr>
        <p:spPr bwMode="auto">
          <a:xfrm>
            <a:off x="990600" y="5791200"/>
            <a:ext cx="2438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1400" b="1" smtClean="0">
                <a:solidFill>
                  <a:srgbClr val="C00000"/>
                </a:solidFill>
              </a:rPr>
              <a:t>parseTree #1</a:t>
            </a:r>
          </a:p>
        </p:txBody>
      </p:sp>
      <p:sp>
        <p:nvSpPr>
          <p:cNvPr id="34828" name="Text Box 15"/>
          <p:cNvSpPr txBox="1">
            <a:spLocks noChangeArrowheads="1"/>
          </p:cNvSpPr>
          <p:nvPr/>
        </p:nvSpPr>
        <p:spPr bwMode="auto">
          <a:xfrm>
            <a:off x="5391150" y="6494463"/>
            <a:ext cx="2438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1400" b="1" smtClean="0">
                <a:solidFill>
                  <a:srgbClr val="C00000"/>
                </a:solidFill>
              </a:rPr>
              <a:t>parseTree #2</a:t>
            </a:r>
          </a:p>
        </p:txBody>
      </p:sp>
      <p:cxnSp>
        <p:nvCxnSpPr>
          <p:cNvPr id="34829" name="Straight Connector 16"/>
          <p:cNvCxnSpPr>
            <a:cxnSpLocks noChangeShapeType="1"/>
          </p:cNvCxnSpPr>
          <p:nvPr/>
        </p:nvCxnSpPr>
        <p:spPr bwMode="auto">
          <a:xfrm>
            <a:off x="4572000" y="1993900"/>
            <a:ext cx="0" cy="4572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6703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228600"/>
            <a:ext cx="5715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3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Recursive Descent Parsing</a:t>
            </a:r>
          </a:p>
        </p:txBody>
      </p:sp>
      <p:sp>
        <p:nvSpPr>
          <p:cNvPr id="12291" name="Rectangle 1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44525" y="1371600"/>
            <a:ext cx="4173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  <a:buFont typeface="Times" charset="0"/>
              <a:buChar char="•"/>
            </a:pPr>
            <a:r>
              <a:rPr lang="en-US" altLang="en-US" sz="2000" smtClean="0">
                <a:solidFill>
                  <a:srgbClr val="000000"/>
                </a:solidFill>
                <a:latin typeface="Times New Roman" pitchFamily="18" charset="0"/>
              </a:rPr>
              <a:t> each </a:t>
            </a:r>
            <a:r>
              <a:rPr lang="en-US" altLang="en-US" sz="2000" i="1" smtClean="0">
                <a:solidFill>
                  <a:srgbClr val="000000"/>
                </a:solidFill>
                <a:latin typeface="Times New Roman" pitchFamily="18" charset="0"/>
              </a:rPr>
              <a:t>nonterminal </a:t>
            </a:r>
            <a:r>
              <a:rPr lang="en-US" altLang="en-US" sz="2000" smtClean="0">
                <a:solidFill>
                  <a:srgbClr val="000000"/>
                </a:solidFill>
                <a:latin typeface="Times New Roman" pitchFamily="18" charset="0"/>
              </a:rPr>
              <a:t>has its own method</a:t>
            </a:r>
          </a:p>
        </p:txBody>
      </p:sp>
      <p:sp>
        <p:nvSpPr>
          <p:cNvPr id="12292" name="Rectangle 1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44525" y="914400"/>
            <a:ext cx="6061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  <a:buFont typeface="Times" charset="0"/>
              <a:buChar char="•"/>
            </a:pPr>
            <a:r>
              <a:rPr lang="en-US" altLang="en-US" sz="2000" smtClean="0">
                <a:solidFill>
                  <a:srgbClr val="000000"/>
                </a:solidFill>
                <a:latin typeface="Times New Roman" pitchFamily="18" charset="0"/>
              </a:rPr>
              <a:t> uses a shared token list, as a </a:t>
            </a:r>
            <a:r>
              <a:rPr lang="en-US" altLang="en-US" sz="15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String[]</a:t>
            </a:r>
            <a:endParaRPr lang="en-US" altLang="en-US" sz="20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2293" name="Picture 3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3" t="54459" r="59778" b="8539"/>
          <a:stretch>
            <a:fillRect/>
          </a:stretch>
        </p:blipFill>
        <p:spPr bwMode="auto">
          <a:xfrm>
            <a:off x="6877050" y="381000"/>
            <a:ext cx="16573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Rectangle 1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38175" y="1809750"/>
            <a:ext cx="5289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  <a:buFont typeface="Times" charset="0"/>
              <a:buChar char="•"/>
            </a:pPr>
            <a:r>
              <a:rPr lang="en-US" altLang="en-US" sz="2000" smtClean="0">
                <a:solidFill>
                  <a:srgbClr val="000000"/>
                </a:solidFill>
                <a:latin typeface="Times New Roman" pitchFamily="18" charset="0"/>
              </a:rPr>
              <a:t> builds a parse tree by </a:t>
            </a:r>
            <a:r>
              <a:rPr lang="en-US" altLang="en-US" sz="2000" b="1" i="1" smtClean="0">
                <a:solidFill>
                  <a:srgbClr val="000000"/>
                </a:solidFill>
                <a:latin typeface="Times New Roman" pitchFamily="18" charset="0"/>
              </a:rPr>
              <a:t>peeking</a:t>
            </a:r>
            <a:r>
              <a:rPr lang="en-US" altLang="en-US" sz="2000" smtClean="0">
                <a:solidFill>
                  <a:srgbClr val="000000"/>
                </a:solidFill>
                <a:latin typeface="Times New Roman" pitchFamily="18" charset="0"/>
              </a:rPr>
              <a:t> ahead at tokens…</a:t>
            </a:r>
          </a:p>
        </p:txBody>
      </p:sp>
      <p:sp>
        <p:nvSpPr>
          <p:cNvPr id="12295" name="Rectangle 8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029200" y="2830513"/>
            <a:ext cx="3429000" cy="369887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[</a:t>
            </a:r>
            <a:r>
              <a:rPr lang="en-US" altLang="en-US" sz="1800" b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+</a:t>
            </a:r>
            <a:r>
              <a:rPr lang="en-US" altLang="en-US" sz="18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[</a:t>
            </a:r>
            <a:r>
              <a:rPr lang="en-US" altLang="en-US" sz="1800" b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8</a:t>
            </a:r>
            <a:r>
              <a:rPr lang="en-US" altLang="en-US" sz="18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 [</a:t>
            </a:r>
            <a:r>
              <a:rPr lang="en-US" altLang="en-US" sz="1800" b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US" altLang="en-US" sz="18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[</a:t>
            </a:r>
            <a:r>
              <a:rPr lang="en-US" altLang="en-US" sz="1800" b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4</a:t>
            </a:r>
            <a:r>
              <a:rPr lang="en-US" altLang="en-US" sz="18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 [</a:t>
            </a:r>
            <a:r>
              <a:rPr lang="en-US" altLang="en-US" sz="1800" b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5</a:t>
            </a:r>
            <a:r>
              <a:rPr lang="en-US" altLang="en-US" sz="18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]]]</a:t>
            </a:r>
          </a:p>
        </p:txBody>
      </p:sp>
      <p:sp>
        <p:nvSpPr>
          <p:cNvPr id="12296" name="Rectangle 8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39763" y="2830513"/>
            <a:ext cx="2941637" cy="369887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&lt; </a:t>
            </a:r>
            <a:r>
              <a:rPr lang="en-US" altLang="en-US" sz="1800" b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8</a:t>
            </a:r>
            <a:r>
              <a:rPr lang="en-US" altLang="en-US" sz="18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en-US" sz="1800" b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+</a:t>
            </a:r>
            <a:r>
              <a:rPr lang="en-US" altLang="en-US" sz="18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en-US" sz="1800" b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4</a:t>
            </a:r>
            <a:r>
              <a:rPr lang="en-US" altLang="en-US" sz="18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en-US" sz="1800" b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US" altLang="en-US" sz="18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en-US" sz="1800" b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5</a:t>
            </a:r>
            <a:r>
              <a:rPr lang="en-US" altLang="en-US" sz="18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&gt;</a:t>
            </a:r>
          </a:p>
        </p:txBody>
      </p:sp>
      <p:sp>
        <p:nvSpPr>
          <p:cNvPr id="12297" name="Up Arrow 41"/>
          <p:cNvSpPr>
            <a:spLocks noChangeArrowheads="1"/>
          </p:cNvSpPr>
          <p:nvPr/>
        </p:nvSpPr>
        <p:spPr bwMode="auto">
          <a:xfrm rot="5400000">
            <a:off x="4139407" y="2810669"/>
            <a:ext cx="304800" cy="376237"/>
          </a:xfrm>
          <a:prstGeom prst="upArrow">
            <a:avLst>
              <a:gd name="adj1" fmla="val 50000"/>
              <a:gd name="adj2" fmla="val 49975"/>
            </a:avLst>
          </a:prstGeom>
          <a:solidFill>
            <a:srgbClr val="FFCCCC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2298" name="Text Box 40"/>
          <p:cNvSpPr txBox="1">
            <a:spLocks noChangeArrowheads="1"/>
          </p:cNvSpPr>
          <p:nvPr/>
        </p:nvSpPr>
        <p:spPr bwMode="auto">
          <a:xfrm>
            <a:off x="4953000" y="2536825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Parse tree:</a:t>
            </a:r>
          </a:p>
        </p:txBody>
      </p:sp>
      <p:sp>
        <p:nvSpPr>
          <p:cNvPr id="12299" name="Text Box 40"/>
          <p:cNvSpPr txBox="1">
            <a:spLocks noChangeArrowheads="1"/>
          </p:cNvSpPr>
          <p:nvPr/>
        </p:nvSpPr>
        <p:spPr bwMode="auto">
          <a:xfrm>
            <a:off x="560388" y="2536825"/>
            <a:ext cx="1455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Tokens:</a:t>
            </a:r>
          </a:p>
        </p:txBody>
      </p:sp>
    </p:spTree>
    <p:extLst>
      <p:ext uri="{BB962C8B-B14F-4D97-AF65-F5344CB8AC3E}">
        <p14:creationId xmlns:p14="http://schemas.microsoft.com/office/powerpoint/2010/main" val="374683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ounded Rectangle 1"/>
          <p:cNvSpPr>
            <a:spLocks noChangeArrowheads="1"/>
          </p:cNvSpPr>
          <p:nvPr/>
        </p:nvSpPr>
        <p:spPr bwMode="auto">
          <a:xfrm>
            <a:off x="152400" y="3189288"/>
            <a:ext cx="3081338" cy="359251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4339" name="Rounded Rectangle 1"/>
          <p:cNvSpPr>
            <a:spLocks noChangeArrowheads="1"/>
          </p:cNvSpPr>
          <p:nvPr/>
        </p:nvSpPr>
        <p:spPr bwMode="auto">
          <a:xfrm>
            <a:off x="3917950" y="1241425"/>
            <a:ext cx="4108450" cy="2254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4340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01600"/>
            <a:ext cx="7781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3200" smtClean="0">
                <a:solidFill>
                  <a:srgbClr val="000000"/>
                </a:solidFill>
                <a:latin typeface="Times New Roman" pitchFamily="18" charset="0"/>
              </a:rPr>
              <a:t>The Recursive Descent Parsing Algorithm</a:t>
            </a:r>
          </a:p>
        </p:txBody>
      </p:sp>
      <p:sp>
        <p:nvSpPr>
          <p:cNvPr id="14341" name="Rectangle 4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59213" y="1187450"/>
            <a:ext cx="42179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960117"/>
                </a:solidFill>
                <a:latin typeface="Courier New" pitchFamily="49" charset="0"/>
              </a:rPr>
              <a:t>tokens: &lt;"8", "+", "4", "*", "5"&gt;</a:t>
            </a:r>
          </a:p>
        </p:txBody>
      </p:sp>
      <p:sp>
        <p:nvSpPr>
          <p:cNvPr id="14342" name="Rectangle 4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79538" y="325913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mtClean="0">
                <a:solidFill>
                  <a:srgbClr val="C00000"/>
                </a:solidFill>
                <a:latin typeface="Gadget" charset="0"/>
              </a:rPr>
              <a:t>S</a:t>
            </a:r>
          </a:p>
        </p:txBody>
      </p:sp>
      <p:sp>
        <p:nvSpPr>
          <p:cNvPr id="14343" name="Text Box 4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495675" y="881063"/>
            <a:ext cx="51149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parse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:  </a:t>
            </a:r>
            <a:r>
              <a:rPr lang="en-US" altLang="en-US" sz="1600" i="1" smtClean="0">
                <a:solidFill>
                  <a:srgbClr val="000000"/>
                </a:solidFill>
                <a:latin typeface="Cambria" pitchFamily="18" charset="0"/>
              </a:rPr>
              <a:t>I'll just call </a:t>
            </a: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S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…</a:t>
            </a:r>
            <a:endParaRPr lang="en-US" altLang="en-US" sz="1600" b="1" smtClean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94" name="Rectangle 8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71463" y="914400"/>
            <a:ext cx="2941637" cy="369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&lt;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8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+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4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5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&gt;</a:t>
            </a:r>
          </a:p>
        </p:txBody>
      </p:sp>
      <p:pic>
        <p:nvPicPr>
          <p:cNvPr id="14345" name="Picture 9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8" t="33794" r="63078" b="44955"/>
          <a:stretch>
            <a:fillRect/>
          </a:stretch>
        </p:blipFill>
        <p:spPr bwMode="auto">
          <a:xfrm>
            <a:off x="708025" y="1524000"/>
            <a:ext cx="1906588" cy="14573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7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ounded Rectangle 57"/>
          <p:cNvSpPr>
            <a:spLocks noChangeArrowheads="1"/>
          </p:cNvSpPr>
          <p:nvPr/>
        </p:nvSpPr>
        <p:spPr bwMode="auto">
          <a:xfrm>
            <a:off x="152400" y="3189288"/>
            <a:ext cx="3081338" cy="359251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5363" name="Rounded Rectangle 1"/>
          <p:cNvSpPr>
            <a:spLocks noChangeArrowheads="1"/>
          </p:cNvSpPr>
          <p:nvPr/>
        </p:nvSpPr>
        <p:spPr bwMode="auto">
          <a:xfrm>
            <a:off x="3917950" y="1241425"/>
            <a:ext cx="4108450" cy="2254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5364" name="Rounded Rectangle 105"/>
          <p:cNvSpPr>
            <a:spLocks noChangeArrowheads="1"/>
          </p:cNvSpPr>
          <p:nvPr/>
        </p:nvSpPr>
        <p:spPr bwMode="auto">
          <a:xfrm>
            <a:off x="3917950" y="1984375"/>
            <a:ext cx="4108450" cy="2254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01600"/>
            <a:ext cx="7781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3200" smtClean="0">
                <a:solidFill>
                  <a:srgbClr val="000000"/>
                </a:solidFill>
                <a:latin typeface="Times New Roman" pitchFamily="18" charset="0"/>
              </a:rPr>
              <a:t>The Recursive Descent Parsing Algorithm</a:t>
            </a:r>
          </a:p>
        </p:txBody>
      </p:sp>
      <p:sp>
        <p:nvSpPr>
          <p:cNvPr id="15366" name="Text Box 4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05200" y="1633538"/>
            <a:ext cx="51149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S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: "</a:t>
            </a:r>
            <a:r>
              <a:rPr lang="en-US" altLang="en-US" sz="1600" i="1" smtClean="0">
                <a:solidFill>
                  <a:srgbClr val="000000"/>
                </a:solidFill>
                <a:latin typeface="Cambria" pitchFamily="18" charset="0"/>
              </a:rPr>
              <a:t>No matter what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, I start with a </a:t>
            </a: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P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, so I'll ask </a:t>
            </a: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P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 to parse"</a:t>
            </a:r>
          </a:p>
        </p:txBody>
      </p:sp>
      <p:sp>
        <p:nvSpPr>
          <p:cNvPr id="15367" name="Rectangle 4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59213" y="1187450"/>
            <a:ext cx="42179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960117"/>
                </a:solidFill>
                <a:latin typeface="Courier New" pitchFamily="49" charset="0"/>
              </a:rPr>
              <a:t>tokens: &lt;"8", "+", "4", "*", "5"&gt;</a:t>
            </a:r>
          </a:p>
        </p:txBody>
      </p:sp>
      <p:sp>
        <p:nvSpPr>
          <p:cNvPr id="15368" name="Rectangle 4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79538" y="325913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  <a:latin typeface="Gadget" charset="0"/>
              </a:rPr>
              <a:t>S</a:t>
            </a:r>
          </a:p>
        </p:txBody>
      </p:sp>
      <p:sp>
        <p:nvSpPr>
          <p:cNvPr id="15369" name="Rectangle 5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03275" y="384651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mtClean="0">
                <a:solidFill>
                  <a:srgbClr val="C00000"/>
                </a:solidFill>
                <a:latin typeface="Gadget" charset="0"/>
              </a:rPr>
              <a:t>P</a:t>
            </a:r>
          </a:p>
        </p:txBody>
      </p:sp>
      <p:sp>
        <p:nvSpPr>
          <p:cNvPr id="15370" name="Line 5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1109663" y="3611563"/>
            <a:ext cx="295275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371" name="Rectangle 4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70325" y="1927225"/>
            <a:ext cx="42179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960117"/>
                </a:solidFill>
                <a:latin typeface="Courier New" pitchFamily="49" charset="0"/>
              </a:rPr>
              <a:t>tokens: &lt;"8", "+", "4", "*", "5"&gt;</a:t>
            </a:r>
          </a:p>
        </p:txBody>
      </p:sp>
      <p:sp>
        <p:nvSpPr>
          <p:cNvPr id="15372" name="Text Box 4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495675" y="881063"/>
            <a:ext cx="51149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parse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:  </a:t>
            </a:r>
            <a:r>
              <a:rPr lang="en-US" altLang="en-US" sz="1600" i="1" smtClean="0">
                <a:solidFill>
                  <a:srgbClr val="000000"/>
                </a:solidFill>
                <a:latin typeface="Cambria" pitchFamily="18" charset="0"/>
              </a:rPr>
              <a:t>I'll just call </a:t>
            </a: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S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…</a:t>
            </a:r>
            <a:endParaRPr lang="en-US" altLang="en-US" sz="1600" b="1" smtClean="0">
              <a:solidFill>
                <a:srgbClr val="000000"/>
              </a:solidFill>
              <a:latin typeface="Cambria" pitchFamily="18" charset="0"/>
            </a:endParaRPr>
          </a:p>
        </p:txBody>
      </p:sp>
      <p:cxnSp>
        <p:nvCxnSpPr>
          <p:cNvPr id="15373" name="Straight Connector 3"/>
          <p:cNvCxnSpPr>
            <a:cxnSpLocks noChangeShapeType="1"/>
          </p:cNvCxnSpPr>
          <p:nvPr/>
        </p:nvCxnSpPr>
        <p:spPr bwMode="auto">
          <a:xfrm>
            <a:off x="3495675" y="1657350"/>
            <a:ext cx="54229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" name="Rectangle 8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71463" y="914400"/>
            <a:ext cx="2941637" cy="369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&lt;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8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+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4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5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&gt;</a:t>
            </a:r>
          </a:p>
        </p:txBody>
      </p:sp>
      <p:pic>
        <p:nvPicPr>
          <p:cNvPr id="15375" name="Picture 9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8" t="33794" r="63078" b="44955"/>
          <a:stretch>
            <a:fillRect/>
          </a:stretch>
        </p:blipFill>
        <p:spPr bwMode="auto">
          <a:xfrm>
            <a:off x="708025" y="1524000"/>
            <a:ext cx="1906588" cy="14573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94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ounded Rectangle 57"/>
          <p:cNvSpPr>
            <a:spLocks noChangeArrowheads="1"/>
          </p:cNvSpPr>
          <p:nvPr/>
        </p:nvSpPr>
        <p:spPr bwMode="auto">
          <a:xfrm>
            <a:off x="152400" y="3189288"/>
            <a:ext cx="3081338" cy="359251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6387" name="Rounded Rectangle 1"/>
          <p:cNvSpPr>
            <a:spLocks noChangeArrowheads="1"/>
          </p:cNvSpPr>
          <p:nvPr/>
        </p:nvSpPr>
        <p:spPr bwMode="auto">
          <a:xfrm>
            <a:off x="3917950" y="1241425"/>
            <a:ext cx="4108450" cy="2254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6388" name="Rounded Rectangle 105"/>
          <p:cNvSpPr>
            <a:spLocks noChangeArrowheads="1"/>
          </p:cNvSpPr>
          <p:nvPr/>
        </p:nvSpPr>
        <p:spPr bwMode="auto">
          <a:xfrm>
            <a:off x="3917950" y="1984375"/>
            <a:ext cx="4108450" cy="2254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6389" name="Rounded Rectangle 106"/>
          <p:cNvSpPr>
            <a:spLocks noChangeArrowheads="1"/>
          </p:cNvSpPr>
          <p:nvPr/>
        </p:nvSpPr>
        <p:spPr bwMode="auto">
          <a:xfrm>
            <a:off x="3917950" y="2790825"/>
            <a:ext cx="4108450" cy="2254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6390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01600"/>
            <a:ext cx="7781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3200" smtClean="0">
                <a:solidFill>
                  <a:srgbClr val="000000"/>
                </a:solidFill>
                <a:latin typeface="Times New Roman" pitchFamily="18" charset="0"/>
              </a:rPr>
              <a:t>The Recursive Descent Parsing Algorithm</a:t>
            </a:r>
          </a:p>
        </p:txBody>
      </p:sp>
      <p:sp>
        <p:nvSpPr>
          <p:cNvPr id="16391" name="Text Box 4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05200" y="1633538"/>
            <a:ext cx="51149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S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: "</a:t>
            </a:r>
            <a:r>
              <a:rPr lang="en-US" altLang="en-US" sz="1600" i="1" smtClean="0">
                <a:solidFill>
                  <a:srgbClr val="000000"/>
                </a:solidFill>
                <a:latin typeface="Cambria" pitchFamily="18" charset="0"/>
              </a:rPr>
              <a:t>No matter what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, I start with a </a:t>
            </a: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P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, so I'll ask </a:t>
            </a: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P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 to parse"</a:t>
            </a:r>
          </a:p>
        </p:txBody>
      </p:sp>
      <p:sp>
        <p:nvSpPr>
          <p:cNvPr id="16392" name="Rectangle 4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59213" y="1187450"/>
            <a:ext cx="42179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960117"/>
                </a:solidFill>
                <a:latin typeface="Courier New" pitchFamily="49" charset="0"/>
              </a:rPr>
              <a:t>tokens: &lt;"8", "+", "4", "*", "5"&gt;</a:t>
            </a:r>
          </a:p>
        </p:txBody>
      </p:sp>
      <p:sp>
        <p:nvSpPr>
          <p:cNvPr id="16393" name="Rectangle 4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79538" y="325913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  <a:latin typeface="Gadget" charset="0"/>
              </a:rPr>
              <a:t>S</a:t>
            </a:r>
          </a:p>
        </p:txBody>
      </p:sp>
      <p:sp>
        <p:nvSpPr>
          <p:cNvPr id="16394" name="Rectangle 5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03275" y="384651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  <a:latin typeface="Gadget" charset="0"/>
              </a:rPr>
              <a:t>P</a:t>
            </a:r>
          </a:p>
        </p:txBody>
      </p:sp>
      <p:sp>
        <p:nvSpPr>
          <p:cNvPr id="16395" name="Rectangle 5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8475" y="459581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mtClean="0">
                <a:solidFill>
                  <a:srgbClr val="C00000"/>
                </a:solidFill>
                <a:latin typeface="Gadget" charset="0"/>
              </a:rPr>
              <a:t>V</a:t>
            </a:r>
          </a:p>
        </p:txBody>
      </p:sp>
      <p:sp>
        <p:nvSpPr>
          <p:cNvPr id="16396" name="Line 5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1109663" y="3611563"/>
            <a:ext cx="295275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6397" name="Line 7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701675" y="4251325"/>
            <a:ext cx="200025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6398" name="Rectangle 8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505200" y="2441575"/>
            <a:ext cx="5114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P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: "</a:t>
            </a:r>
            <a:r>
              <a:rPr lang="en-US" altLang="en-US" sz="1600" i="1" smtClean="0">
                <a:solidFill>
                  <a:srgbClr val="000000"/>
                </a:solidFill>
                <a:latin typeface="Cambria" pitchFamily="18" charset="0"/>
              </a:rPr>
              <a:t>No matter what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, I start with a </a:t>
            </a: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V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, so I'll ask </a:t>
            </a: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V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 to parse"</a:t>
            </a:r>
          </a:p>
        </p:txBody>
      </p:sp>
      <p:sp>
        <p:nvSpPr>
          <p:cNvPr id="16399" name="Rectangle 4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70325" y="1927225"/>
            <a:ext cx="42179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960117"/>
                </a:solidFill>
                <a:latin typeface="Courier New" pitchFamily="49" charset="0"/>
              </a:rPr>
              <a:t>tokens: &lt;"8", "+", "4", "*", "5"&gt;</a:t>
            </a:r>
          </a:p>
        </p:txBody>
      </p:sp>
      <p:sp>
        <p:nvSpPr>
          <p:cNvPr id="16400" name="Rectangle 4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875088" y="2730500"/>
            <a:ext cx="42179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960117"/>
                </a:solidFill>
                <a:latin typeface="Courier New" pitchFamily="49" charset="0"/>
              </a:rPr>
              <a:t>tokens: &lt;"8", "+", "4", "*", "5"&gt;</a:t>
            </a:r>
          </a:p>
        </p:txBody>
      </p:sp>
      <p:sp>
        <p:nvSpPr>
          <p:cNvPr id="16401" name="Text Box 4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495675" y="881063"/>
            <a:ext cx="51149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parse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:  </a:t>
            </a:r>
            <a:r>
              <a:rPr lang="en-US" altLang="en-US" sz="1600" i="1" smtClean="0">
                <a:solidFill>
                  <a:srgbClr val="000000"/>
                </a:solidFill>
                <a:latin typeface="Cambria" pitchFamily="18" charset="0"/>
              </a:rPr>
              <a:t>I'll just call </a:t>
            </a: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S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…</a:t>
            </a:r>
            <a:endParaRPr lang="en-US" altLang="en-US" sz="1600" b="1" smtClean="0">
              <a:solidFill>
                <a:srgbClr val="000000"/>
              </a:solidFill>
              <a:latin typeface="Cambria" pitchFamily="18" charset="0"/>
            </a:endParaRPr>
          </a:p>
        </p:txBody>
      </p:sp>
      <p:cxnSp>
        <p:nvCxnSpPr>
          <p:cNvPr id="16402" name="Straight Connector 3"/>
          <p:cNvCxnSpPr>
            <a:cxnSpLocks noChangeShapeType="1"/>
          </p:cNvCxnSpPr>
          <p:nvPr/>
        </p:nvCxnSpPr>
        <p:spPr bwMode="auto">
          <a:xfrm>
            <a:off x="3495675" y="1657350"/>
            <a:ext cx="54229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3" name="Straight Connector 112"/>
          <p:cNvCxnSpPr>
            <a:cxnSpLocks noChangeShapeType="1"/>
          </p:cNvCxnSpPr>
          <p:nvPr/>
        </p:nvCxnSpPr>
        <p:spPr bwMode="auto">
          <a:xfrm>
            <a:off x="3505200" y="2449513"/>
            <a:ext cx="542131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" name="Rectangle 8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71463" y="914400"/>
            <a:ext cx="2941637" cy="369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&lt;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8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+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4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5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&gt;</a:t>
            </a:r>
          </a:p>
        </p:txBody>
      </p:sp>
      <p:pic>
        <p:nvPicPr>
          <p:cNvPr id="16405" name="Picture 9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8" t="33794" r="63078" b="44955"/>
          <a:stretch>
            <a:fillRect/>
          </a:stretch>
        </p:blipFill>
        <p:spPr bwMode="auto">
          <a:xfrm>
            <a:off x="708025" y="1524000"/>
            <a:ext cx="1906588" cy="14573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399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ounded Rectangle 57"/>
          <p:cNvSpPr>
            <a:spLocks noChangeArrowheads="1"/>
          </p:cNvSpPr>
          <p:nvPr/>
        </p:nvSpPr>
        <p:spPr bwMode="auto">
          <a:xfrm>
            <a:off x="152400" y="3189288"/>
            <a:ext cx="3081338" cy="359251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11" name="Rounded Rectangle 1"/>
          <p:cNvSpPr>
            <a:spLocks noChangeArrowheads="1"/>
          </p:cNvSpPr>
          <p:nvPr/>
        </p:nvSpPr>
        <p:spPr bwMode="auto">
          <a:xfrm>
            <a:off x="3917950" y="1241425"/>
            <a:ext cx="4108450" cy="2254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12" name="Rounded Rectangle 105"/>
          <p:cNvSpPr>
            <a:spLocks noChangeArrowheads="1"/>
          </p:cNvSpPr>
          <p:nvPr/>
        </p:nvSpPr>
        <p:spPr bwMode="auto">
          <a:xfrm>
            <a:off x="3917950" y="1984375"/>
            <a:ext cx="4108450" cy="2254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13" name="Rounded Rectangle 106"/>
          <p:cNvSpPr>
            <a:spLocks noChangeArrowheads="1"/>
          </p:cNvSpPr>
          <p:nvPr/>
        </p:nvSpPr>
        <p:spPr bwMode="auto">
          <a:xfrm>
            <a:off x="3917950" y="2790825"/>
            <a:ext cx="4108450" cy="2254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14" name="Rounded Rectangle 107"/>
          <p:cNvSpPr>
            <a:spLocks noChangeArrowheads="1"/>
          </p:cNvSpPr>
          <p:nvPr/>
        </p:nvSpPr>
        <p:spPr bwMode="auto">
          <a:xfrm>
            <a:off x="3917950" y="3473450"/>
            <a:ext cx="3543300" cy="227013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15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01600"/>
            <a:ext cx="7781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3200" smtClean="0">
                <a:solidFill>
                  <a:srgbClr val="000000"/>
                </a:solidFill>
                <a:latin typeface="Times New Roman" pitchFamily="18" charset="0"/>
              </a:rPr>
              <a:t>The Recursive Descent Parsing Algorithm</a:t>
            </a:r>
          </a:p>
        </p:txBody>
      </p:sp>
      <p:sp>
        <p:nvSpPr>
          <p:cNvPr id="17416" name="Text Box 4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05200" y="1633538"/>
            <a:ext cx="51149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S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: "</a:t>
            </a:r>
            <a:r>
              <a:rPr lang="en-US" altLang="en-US" sz="1600" i="1" smtClean="0">
                <a:solidFill>
                  <a:srgbClr val="000000"/>
                </a:solidFill>
                <a:latin typeface="Cambria" pitchFamily="18" charset="0"/>
              </a:rPr>
              <a:t>No matter what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, I start with a </a:t>
            </a: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P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, so I'll ask </a:t>
            </a: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P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 to parse"</a:t>
            </a:r>
          </a:p>
        </p:txBody>
      </p:sp>
      <p:sp>
        <p:nvSpPr>
          <p:cNvPr id="17417" name="Rectangle 4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59213" y="1187450"/>
            <a:ext cx="42179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960117"/>
                </a:solidFill>
                <a:latin typeface="Courier New" pitchFamily="49" charset="0"/>
              </a:rPr>
              <a:t>tokens: &lt;"8", "+", "4", "*", "5"&gt;</a:t>
            </a:r>
          </a:p>
        </p:txBody>
      </p:sp>
      <p:sp>
        <p:nvSpPr>
          <p:cNvPr id="17418" name="Rectangle 4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79538" y="325913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  <a:latin typeface="Gadget" charset="0"/>
              </a:rPr>
              <a:t>S</a:t>
            </a:r>
          </a:p>
        </p:txBody>
      </p:sp>
      <p:sp>
        <p:nvSpPr>
          <p:cNvPr id="17419" name="Rectangle 5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03275" y="384651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  <a:latin typeface="Gadget" charset="0"/>
              </a:rPr>
              <a:t>P</a:t>
            </a:r>
          </a:p>
        </p:txBody>
      </p:sp>
      <p:sp>
        <p:nvSpPr>
          <p:cNvPr id="17420" name="Rectangle 5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8475" y="459581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mtClean="0">
                <a:solidFill>
                  <a:srgbClr val="C00000"/>
                </a:solidFill>
                <a:latin typeface="Gadget" charset="0"/>
              </a:rPr>
              <a:t>V</a:t>
            </a:r>
          </a:p>
        </p:txBody>
      </p:sp>
      <p:sp>
        <p:nvSpPr>
          <p:cNvPr id="17421" name="Line 5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1109663" y="3611563"/>
            <a:ext cx="295275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422" name="Line 6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638175" y="5051425"/>
            <a:ext cx="3175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423" name="Line 7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701675" y="4251325"/>
            <a:ext cx="200025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424" name="Rectangle 8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505200" y="2441575"/>
            <a:ext cx="5114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P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: "</a:t>
            </a:r>
            <a:r>
              <a:rPr lang="en-US" altLang="en-US" sz="1600" i="1" smtClean="0">
                <a:solidFill>
                  <a:srgbClr val="000000"/>
                </a:solidFill>
                <a:latin typeface="Cambria" pitchFamily="18" charset="0"/>
              </a:rPr>
              <a:t>No matter what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, I start with a </a:t>
            </a: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V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, so I'll ask </a:t>
            </a: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V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 to parse"</a:t>
            </a:r>
          </a:p>
        </p:txBody>
      </p:sp>
      <p:sp>
        <p:nvSpPr>
          <p:cNvPr id="17425" name="Rectangle 8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505200" y="3143250"/>
            <a:ext cx="5410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V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: "I'm a number, so I'll use up the next token </a:t>
            </a:r>
            <a:r>
              <a:rPr lang="en-US" altLang="en-US" sz="1600" i="1" smtClean="0">
                <a:solidFill>
                  <a:srgbClr val="000000"/>
                </a:solidFill>
                <a:latin typeface="Cambria" pitchFamily="18" charset="0"/>
              </a:rPr>
              <a:t>as a number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." </a:t>
            </a:r>
          </a:p>
        </p:txBody>
      </p:sp>
      <p:sp>
        <p:nvSpPr>
          <p:cNvPr id="17426" name="Rectangle 8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7200" y="567213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b="1" smtClean="0">
                <a:solidFill>
                  <a:srgbClr val="960117"/>
                </a:solidFill>
              </a:rPr>
              <a:t>8</a:t>
            </a:r>
          </a:p>
        </p:txBody>
      </p:sp>
      <p:sp>
        <p:nvSpPr>
          <p:cNvPr id="17427" name="Rectangle 4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870325" y="1927225"/>
            <a:ext cx="42179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960117"/>
                </a:solidFill>
                <a:latin typeface="Courier New" pitchFamily="49" charset="0"/>
              </a:rPr>
              <a:t>tokens: &lt;"8", "+", "4", "*", "5"&gt;</a:t>
            </a:r>
          </a:p>
        </p:txBody>
      </p:sp>
      <p:sp>
        <p:nvSpPr>
          <p:cNvPr id="17428" name="Rectangle 4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875088" y="2730500"/>
            <a:ext cx="42179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960117"/>
                </a:solidFill>
                <a:latin typeface="Courier New" pitchFamily="49" charset="0"/>
              </a:rPr>
              <a:t>tokens: &lt;"8", "+", "4", "*", "5"&gt;</a:t>
            </a:r>
          </a:p>
        </p:txBody>
      </p:sp>
      <p:sp>
        <p:nvSpPr>
          <p:cNvPr id="17429" name="Text Box 4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495675" y="881063"/>
            <a:ext cx="51149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parse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:  </a:t>
            </a:r>
            <a:r>
              <a:rPr lang="en-US" altLang="en-US" sz="1600" i="1" smtClean="0">
                <a:solidFill>
                  <a:srgbClr val="000000"/>
                </a:solidFill>
                <a:latin typeface="Cambria" pitchFamily="18" charset="0"/>
              </a:rPr>
              <a:t>I'll just call </a:t>
            </a: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S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…</a:t>
            </a:r>
            <a:endParaRPr lang="en-US" altLang="en-US" sz="1600" b="1" smtClean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7430" name="Rectangle 4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875088" y="3419475"/>
            <a:ext cx="37639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960117"/>
                </a:solidFill>
                <a:latin typeface="Courier New" pitchFamily="49" charset="0"/>
              </a:rPr>
              <a:t>tokens: &lt;"+", "4", "*", "5"&gt;</a:t>
            </a:r>
          </a:p>
        </p:txBody>
      </p:sp>
      <p:sp>
        <p:nvSpPr>
          <p:cNvPr id="17431" name="Rectangle 4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875088" y="3684588"/>
            <a:ext cx="16652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04841C"/>
                </a:solidFill>
                <a:latin typeface="Courier New" pitchFamily="49" charset="0"/>
              </a:rPr>
              <a:t>return [8.0]</a:t>
            </a:r>
          </a:p>
        </p:txBody>
      </p:sp>
      <p:cxnSp>
        <p:nvCxnSpPr>
          <p:cNvPr id="17432" name="Straight Connector 3"/>
          <p:cNvCxnSpPr>
            <a:cxnSpLocks noChangeShapeType="1"/>
          </p:cNvCxnSpPr>
          <p:nvPr/>
        </p:nvCxnSpPr>
        <p:spPr bwMode="auto">
          <a:xfrm>
            <a:off x="3495675" y="1657350"/>
            <a:ext cx="54229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3" name="Straight Connector 112"/>
          <p:cNvCxnSpPr>
            <a:cxnSpLocks noChangeShapeType="1"/>
          </p:cNvCxnSpPr>
          <p:nvPr/>
        </p:nvCxnSpPr>
        <p:spPr bwMode="auto">
          <a:xfrm>
            <a:off x="3505200" y="2449513"/>
            <a:ext cx="542131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4" name="Straight Connector 113"/>
          <p:cNvCxnSpPr>
            <a:cxnSpLocks noChangeShapeType="1"/>
          </p:cNvCxnSpPr>
          <p:nvPr/>
        </p:nvCxnSpPr>
        <p:spPr bwMode="auto">
          <a:xfrm>
            <a:off x="3505200" y="3189288"/>
            <a:ext cx="542131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" name="Rectangle 8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71463" y="914400"/>
            <a:ext cx="2941637" cy="369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&lt;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8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+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4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5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&gt;</a:t>
            </a:r>
          </a:p>
        </p:txBody>
      </p:sp>
      <p:pic>
        <p:nvPicPr>
          <p:cNvPr id="17436" name="Picture 9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8" t="33794" r="63078" b="44955"/>
          <a:stretch>
            <a:fillRect/>
          </a:stretch>
        </p:blipFill>
        <p:spPr bwMode="auto">
          <a:xfrm>
            <a:off x="708025" y="1524000"/>
            <a:ext cx="1906588" cy="14573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81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ounded Rectangle 57"/>
          <p:cNvSpPr>
            <a:spLocks noChangeArrowheads="1"/>
          </p:cNvSpPr>
          <p:nvPr/>
        </p:nvSpPr>
        <p:spPr bwMode="auto">
          <a:xfrm>
            <a:off x="152400" y="3189288"/>
            <a:ext cx="3081338" cy="359251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8435" name="Rounded Rectangle 1"/>
          <p:cNvSpPr>
            <a:spLocks noChangeArrowheads="1"/>
          </p:cNvSpPr>
          <p:nvPr/>
        </p:nvSpPr>
        <p:spPr bwMode="auto">
          <a:xfrm>
            <a:off x="3917950" y="1241425"/>
            <a:ext cx="4108450" cy="2254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8436" name="Rounded Rectangle 105"/>
          <p:cNvSpPr>
            <a:spLocks noChangeArrowheads="1"/>
          </p:cNvSpPr>
          <p:nvPr/>
        </p:nvSpPr>
        <p:spPr bwMode="auto">
          <a:xfrm>
            <a:off x="3917950" y="1984375"/>
            <a:ext cx="4108450" cy="2254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8437" name="Rounded Rectangle 106"/>
          <p:cNvSpPr>
            <a:spLocks noChangeArrowheads="1"/>
          </p:cNvSpPr>
          <p:nvPr/>
        </p:nvSpPr>
        <p:spPr bwMode="auto">
          <a:xfrm>
            <a:off x="3917950" y="2790825"/>
            <a:ext cx="4108450" cy="2254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8438" name="Rounded Rectangle 107"/>
          <p:cNvSpPr>
            <a:spLocks noChangeArrowheads="1"/>
          </p:cNvSpPr>
          <p:nvPr/>
        </p:nvSpPr>
        <p:spPr bwMode="auto">
          <a:xfrm>
            <a:off x="3917950" y="3473450"/>
            <a:ext cx="3543300" cy="227013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8439" name="Rounded Rectangle 108"/>
          <p:cNvSpPr>
            <a:spLocks noChangeArrowheads="1"/>
          </p:cNvSpPr>
          <p:nvPr/>
        </p:nvSpPr>
        <p:spPr bwMode="auto">
          <a:xfrm>
            <a:off x="3917950" y="4738688"/>
            <a:ext cx="3543300" cy="2254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8440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01600"/>
            <a:ext cx="7781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3200" smtClean="0">
                <a:solidFill>
                  <a:srgbClr val="000000"/>
                </a:solidFill>
                <a:latin typeface="Times New Roman" pitchFamily="18" charset="0"/>
              </a:rPr>
              <a:t>The Recursive Descent Parsing Algorithm</a:t>
            </a:r>
          </a:p>
        </p:txBody>
      </p:sp>
      <p:sp>
        <p:nvSpPr>
          <p:cNvPr id="18441" name="Text Box 4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05200" y="1633538"/>
            <a:ext cx="51149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S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: "</a:t>
            </a:r>
            <a:r>
              <a:rPr lang="en-US" altLang="en-US" sz="1600" i="1" smtClean="0">
                <a:solidFill>
                  <a:srgbClr val="000000"/>
                </a:solidFill>
                <a:latin typeface="Cambria" pitchFamily="18" charset="0"/>
              </a:rPr>
              <a:t>No matter what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, I start with a </a:t>
            </a: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P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, so I'll ask </a:t>
            </a: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P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 to parse"</a:t>
            </a:r>
          </a:p>
        </p:txBody>
      </p:sp>
      <p:sp>
        <p:nvSpPr>
          <p:cNvPr id="18442" name="Rectangle 4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59213" y="1187450"/>
            <a:ext cx="42179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960117"/>
                </a:solidFill>
                <a:latin typeface="Courier New" pitchFamily="49" charset="0"/>
              </a:rPr>
              <a:t>tokens: &lt;"8", "+", "4", "*", "5"&gt;</a:t>
            </a:r>
          </a:p>
        </p:txBody>
      </p:sp>
      <p:sp>
        <p:nvSpPr>
          <p:cNvPr id="18443" name="Rectangle 4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79538" y="325913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  <a:latin typeface="Gadget" charset="0"/>
              </a:rPr>
              <a:t>S</a:t>
            </a:r>
          </a:p>
        </p:txBody>
      </p:sp>
      <p:sp>
        <p:nvSpPr>
          <p:cNvPr id="18444" name="Rectangle 5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03275" y="384651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mtClean="0">
                <a:solidFill>
                  <a:srgbClr val="C00000"/>
                </a:solidFill>
                <a:latin typeface="Gadget" charset="0"/>
              </a:rPr>
              <a:t>P</a:t>
            </a:r>
          </a:p>
        </p:txBody>
      </p:sp>
      <p:sp>
        <p:nvSpPr>
          <p:cNvPr id="18445" name="Rectangle 5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8475" y="459581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  <a:latin typeface="Gadget" charset="0"/>
              </a:rPr>
              <a:t>V</a:t>
            </a:r>
          </a:p>
        </p:txBody>
      </p:sp>
      <p:sp>
        <p:nvSpPr>
          <p:cNvPr id="18446" name="Line 5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1109663" y="3611563"/>
            <a:ext cx="295275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447" name="Line 6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638175" y="5051425"/>
            <a:ext cx="3175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448" name="Line 7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701675" y="4251325"/>
            <a:ext cx="200025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449" name="Rectangle 8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505200" y="2441575"/>
            <a:ext cx="5114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P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: "</a:t>
            </a:r>
            <a:r>
              <a:rPr lang="en-US" altLang="en-US" sz="1600" i="1" smtClean="0">
                <a:solidFill>
                  <a:srgbClr val="000000"/>
                </a:solidFill>
                <a:latin typeface="Cambria" pitchFamily="18" charset="0"/>
              </a:rPr>
              <a:t>No matter what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, I start with a </a:t>
            </a: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V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, so I'll ask </a:t>
            </a: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V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 to parse"</a:t>
            </a:r>
          </a:p>
        </p:txBody>
      </p:sp>
      <p:sp>
        <p:nvSpPr>
          <p:cNvPr id="18450" name="Rectangle 8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505200" y="3143250"/>
            <a:ext cx="5410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V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: "I'm a number, so I'll use up the next token </a:t>
            </a:r>
            <a:r>
              <a:rPr lang="en-US" altLang="en-US" sz="1600" i="1" smtClean="0">
                <a:solidFill>
                  <a:srgbClr val="000000"/>
                </a:solidFill>
                <a:latin typeface="Cambria" pitchFamily="18" charset="0"/>
              </a:rPr>
              <a:t>as a number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." </a:t>
            </a:r>
          </a:p>
        </p:txBody>
      </p:sp>
      <p:sp>
        <p:nvSpPr>
          <p:cNvPr id="18451" name="Rectangle 8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505200" y="4171950"/>
            <a:ext cx="510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P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: "I have a </a:t>
            </a: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V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, so I expect a </a:t>
            </a:r>
            <a:r>
              <a:rPr lang="en-US" altLang="en-US" sz="16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P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 or nothing more at all; </a:t>
            </a:r>
          </a:p>
          <a:p>
            <a:pPr algn="l">
              <a:spcBef>
                <a:spcPct val="0"/>
              </a:spcBef>
            </a:pP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        I see a </a:t>
            </a: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+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, not a </a:t>
            </a:r>
            <a:r>
              <a:rPr lang="en-US" altLang="en-US" sz="16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, so I'll just return the current </a:t>
            </a: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V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…"</a:t>
            </a:r>
          </a:p>
        </p:txBody>
      </p:sp>
      <p:sp>
        <p:nvSpPr>
          <p:cNvPr id="18452" name="Rectangle 8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57200" y="567213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b="1" smtClean="0">
                <a:solidFill>
                  <a:srgbClr val="960117"/>
                </a:solidFill>
              </a:rPr>
              <a:t>8</a:t>
            </a:r>
          </a:p>
        </p:txBody>
      </p:sp>
      <p:sp>
        <p:nvSpPr>
          <p:cNvPr id="18453" name="Rectangle 4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870325" y="1927225"/>
            <a:ext cx="42179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960117"/>
                </a:solidFill>
                <a:latin typeface="Courier New" pitchFamily="49" charset="0"/>
              </a:rPr>
              <a:t>tokens: &lt;"8", "+", "4", "*", "5"&gt;</a:t>
            </a:r>
          </a:p>
        </p:txBody>
      </p:sp>
      <p:sp>
        <p:nvSpPr>
          <p:cNvPr id="18454" name="Rectangle 4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875088" y="2730500"/>
            <a:ext cx="42179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960117"/>
                </a:solidFill>
                <a:latin typeface="Courier New" pitchFamily="49" charset="0"/>
              </a:rPr>
              <a:t>tokens: &lt;"8", "+", "4", "*", "5"&gt;</a:t>
            </a:r>
          </a:p>
        </p:txBody>
      </p:sp>
      <p:sp>
        <p:nvSpPr>
          <p:cNvPr id="18455" name="Text Box 4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495675" y="881063"/>
            <a:ext cx="51149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parse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:  </a:t>
            </a:r>
            <a:r>
              <a:rPr lang="en-US" altLang="en-US" sz="1600" i="1" smtClean="0">
                <a:solidFill>
                  <a:srgbClr val="000000"/>
                </a:solidFill>
                <a:latin typeface="Cambria" pitchFamily="18" charset="0"/>
              </a:rPr>
              <a:t>I'll just call </a:t>
            </a: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S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…</a:t>
            </a:r>
            <a:endParaRPr lang="en-US" altLang="en-US" sz="1600" b="1" smtClean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8456" name="Rectangle 4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875088" y="3419475"/>
            <a:ext cx="37639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960117"/>
                </a:solidFill>
                <a:latin typeface="Courier New" pitchFamily="49" charset="0"/>
              </a:rPr>
              <a:t>tokens: &lt;"+", "4", "*", "5"&gt;</a:t>
            </a:r>
          </a:p>
        </p:txBody>
      </p:sp>
      <p:sp>
        <p:nvSpPr>
          <p:cNvPr id="18457" name="Rectangle 4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875088" y="3684588"/>
            <a:ext cx="16652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04841C"/>
                </a:solidFill>
                <a:latin typeface="Courier New" pitchFamily="49" charset="0"/>
              </a:rPr>
              <a:t>return [8.0]</a:t>
            </a:r>
          </a:p>
        </p:txBody>
      </p:sp>
      <p:sp>
        <p:nvSpPr>
          <p:cNvPr id="18458" name="Rectangle 4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886200" y="4681538"/>
            <a:ext cx="37639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960117"/>
                </a:solidFill>
                <a:latin typeface="Courier New" pitchFamily="49" charset="0"/>
              </a:rPr>
              <a:t>tokens: &lt;"+", "4", "*", "5"&gt;</a:t>
            </a:r>
          </a:p>
        </p:txBody>
      </p:sp>
      <p:sp>
        <p:nvSpPr>
          <p:cNvPr id="18459" name="Rectangle 4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886200" y="4946650"/>
            <a:ext cx="16652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04841C"/>
                </a:solidFill>
                <a:latin typeface="Courier New" pitchFamily="49" charset="0"/>
              </a:rPr>
              <a:t>return [8.0]</a:t>
            </a:r>
          </a:p>
        </p:txBody>
      </p:sp>
      <p:cxnSp>
        <p:nvCxnSpPr>
          <p:cNvPr id="18460" name="Straight Connector 3"/>
          <p:cNvCxnSpPr>
            <a:cxnSpLocks noChangeShapeType="1"/>
          </p:cNvCxnSpPr>
          <p:nvPr/>
        </p:nvCxnSpPr>
        <p:spPr bwMode="auto">
          <a:xfrm>
            <a:off x="3495675" y="1657350"/>
            <a:ext cx="54229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61" name="Straight Connector 112"/>
          <p:cNvCxnSpPr>
            <a:cxnSpLocks noChangeShapeType="1"/>
          </p:cNvCxnSpPr>
          <p:nvPr/>
        </p:nvCxnSpPr>
        <p:spPr bwMode="auto">
          <a:xfrm>
            <a:off x="3505200" y="2449513"/>
            <a:ext cx="542131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62" name="Straight Connector 113"/>
          <p:cNvCxnSpPr>
            <a:cxnSpLocks noChangeShapeType="1"/>
          </p:cNvCxnSpPr>
          <p:nvPr/>
        </p:nvCxnSpPr>
        <p:spPr bwMode="auto">
          <a:xfrm>
            <a:off x="3505200" y="3189288"/>
            <a:ext cx="542131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63" name="Straight Connector 114"/>
          <p:cNvCxnSpPr>
            <a:cxnSpLocks noChangeShapeType="1"/>
          </p:cNvCxnSpPr>
          <p:nvPr/>
        </p:nvCxnSpPr>
        <p:spPr bwMode="auto">
          <a:xfrm>
            <a:off x="3505200" y="4148138"/>
            <a:ext cx="542131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" name="Rectangle 8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71463" y="914400"/>
            <a:ext cx="2941637" cy="369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&lt;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8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+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4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5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&gt;</a:t>
            </a:r>
          </a:p>
        </p:txBody>
      </p:sp>
      <p:pic>
        <p:nvPicPr>
          <p:cNvPr id="18465" name="Picture 93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8" t="33794" r="63078" b="44955"/>
          <a:stretch>
            <a:fillRect/>
          </a:stretch>
        </p:blipFill>
        <p:spPr bwMode="auto">
          <a:xfrm>
            <a:off x="708025" y="1524000"/>
            <a:ext cx="1906588" cy="14573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18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383822" y="1196622"/>
            <a:ext cx="8477956" cy="22352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" charset="0"/>
            </a:endParaRP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666750" y="258763"/>
            <a:ext cx="79263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4400" i="0" dirty="0">
                <a:solidFill>
                  <a:srgbClr val="000000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sz="4400" i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end </a:t>
            </a:r>
            <a:r>
              <a:rPr lang="en-US" altLang="en-US" sz="4400" i="0" dirty="0">
                <a:solidFill>
                  <a:srgbClr val="000000"/>
                </a:solidFill>
                <a:latin typeface="Cambria" panose="02040503050406030204" pitchFamily="18" charset="0"/>
              </a:rPr>
              <a:t>of CS (60</a:t>
            </a:r>
            <a:r>
              <a:rPr lang="en-US" altLang="en-US" sz="4400" i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) …</a:t>
            </a:r>
            <a:endParaRPr lang="en-US" altLang="en-US" sz="4400" i="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1751" name="Text Box 9"/>
          <p:cNvSpPr txBox="1">
            <a:spLocks noChangeArrowheads="1"/>
          </p:cNvSpPr>
          <p:nvPr/>
        </p:nvSpPr>
        <p:spPr bwMode="auto">
          <a:xfrm>
            <a:off x="1363663" y="3600450"/>
            <a:ext cx="19558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4200">
                <a:solidFill>
                  <a:srgbClr val="C00000"/>
                </a:solidFill>
                <a:latin typeface="Cambria" panose="02040503050406030204" pitchFamily="18" charset="0"/>
              </a:rPr>
              <a:t>useful</a:t>
            </a:r>
          </a:p>
        </p:txBody>
      </p:sp>
      <p:sp>
        <p:nvSpPr>
          <p:cNvPr id="31752" name="Text Box 10"/>
          <p:cNvSpPr txBox="1">
            <a:spLocks noChangeArrowheads="1"/>
          </p:cNvSpPr>
          <p:nvPr/>
        </p:nvSpPr>
        <p:spPr bwMode="auto">
          <a:xfrm>
            <a:off x="5734757" y="3619615"/>
            <a:ext cx="235408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4200" dirty="0">
                <a:solidFill>
                  <a:srgbClr val="CC00CC"/>
                </a:solidFill>
                <a:latin typeface="Cambria" panose="02040503050406030204" pitchFamily="18" charset="0"/>
              </a:rPr>
              <a:t>creative</a:t>
            </a:r>
          </a:p>
        </p:txBody>
      </p:sp>
      <p:sp>
        <p:nvSpPr>
          <p:cNvPr id="31753" name="Text Box 6"/>
          <p:cNvSpPr txBox="1">
            <a:spLocks noChangeArrowheads="1"/>
          </p:cNvSpPr>
          <p:nvPr/>
        </p:nvSpPr>
        <p:spPr bwMode="auto">
          <a:xfrm>
            <a:off x="4220638" y="5500450"/>
            <a:ext cx="7519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4200" i="0">
                <a:solidFill>
                  <a:srgbClr val="000000"/>
                </a:solidFill>
                <a:latin typeface="Cambria" panose="02040503050406030204" pitchFamily="18" charset="0"/>
              </a:rPr>
              <a:t>CS</a:t>
            </a:r>
          </a:p>
        </p:txBody>
      </p:sp>
      <p:sp>
        <p:nvSpPr>
          <p:cNvPr id="31754" name="Line 7"/>
          <p:cNvSpPr>
            <a:spLocks noChangeShapeType="1"/>
          </p:cNvSpPr>
          <p:nvPr/>
        </p:nvSpPr>
        <p:spPr bwMode="auto">
          <a:xfrm>
            <a:off x="2360614" y="4414837"/>
            <a:ext cx="1850500" cy="1297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mbria" panose="02040503050406030204" pitchFamily="18" charset="0"/>
            </a:endParaRPr>
          </a:p>
        </p:txBody>
      </p:sp>
      <p:sp>
        <p:nvSpPr>
          <p:cNvPr id="31755" name="Line 8"/>
          <p:cNvSpPr>
            <a:spLocks noChangeShapeType="1"/>
          </p:cNvSpPr>
          <p:nvPr/>
        </p:nvSpPr>
        <p:spPr bwMode="auto">
          <a:xfrm flipH="1">
            <a:off x="4972574" y="4448174"/>
            <a:ext cx="1971150" cy="126400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3822" y="1833741"/>
            <a:ext cx="24835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" panose="02040503050406030204" pitchFamily="18" charset="0"/>
              </a:rPr>
              <a:t>CS60 has lots of languages…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58149" y="1710631"/>
            <a:ext cx="2745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mbria" panose="02040503050406030204" pitchFamily="18" charset="0"/>
              </a:rPr>
              <a:t>so that </a:t>
            </a:r>
            <a:r>
              <a:rPr lang="en-US" sz="1800" b="1" i="1" dirty="0" smtClean="0">
                <a:latin typeface="Cambria" panose="02040503050406030204" pitchFamily="18" charset="0"/>
              </a:rPr>
              <a:t>whatever </a:t>
            </a:r>
            <a:r>
              <a:rPr lang="en-US" sz="1800" dirty="0" smtClean="0">
                <a:latin typeface="Cambria" panose="02040503050406030204" pitchFamily="18" charset="0"/>
              </a:rPr>
              <a:t>language you encounter in the future, it won't be as crazy as one of these!</a:t>
            </a: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07349" y="1310521"/>
            <a:ext cx="15647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Calibri" panose="020F0502020204030204" pitchFamily="34" charset="0"/>
              </a:rPr>
              <a:t>Racket</a:t>
            </a:r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29085" y="1726020"/>
            <a:ext cx="15213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Calibri" panose="020F0502020204030204" pitchFamily="34" charset="0"/>
              </a:rPr>
              <a:t>Prolog</a:t>
            </a:r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62194" y="2141519"/>
            <a:ext cx="10550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Calibri" panose="020F0502020204030204" pitchFamily="34" charset="0"/>
              </a:rPr>
              <a:t>Java</a:t>
            </a:r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09107" y="2557017"/>
            <a:ext cx="13612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Calibri" panose="020F0502020204030204" pitchFamily="34" charset="0"/>
              </a:rPr>
              <a:t>JFLAP</a:t>
            </a:r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2957689" y="2141519"/>
            <a:ext cx="519289" cy="353943"/>
          </a:xfrm>
          <a:prstGeom prst="rightArrow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 flipH="1">
            <a:off x="5342903" y="2142137"/>
            <a:ext cx="519289" cy="353943"/>
          </a:xfrm>
          <a:prstGeom prst="rightArrow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19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ounded Rectangle 108"/>
          <p:cNvSpPr>
            <a:spLocks noChangeArrowheads="1"/>
          </p:cNvSpPr>
          <p:nvPr/>
        </p:nvSpPr>
        <p:spPr bwMode="auto">
          <a:xfrm>
            <a:off x="3919538" y="6042025"/>
            <a:ext cx="2955925" cy="2254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9459" name="Rounded Rectangle 57"/>
          <p:cNvSpPr>
            <a:spLocks noChangeArrowheads="1"/>
          </p:cNvSpPr>
          <p:nvPr/>
        </p:nvSpPr>
        <p:spPr bwMode="auto">
          <a:xfrm>
            <a:off x="152400" y="3189288"/>
            <a:ext cx="3081338" cy="359251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9460" name="Rounded Rectangle 1"/>
          <p:cNvSpPr>
            <a:spLocks noChangeArrowheads="1"/>
          </p:cNvSpPr>
          <p:nvPr/>
        </p:nvSpPr>
        <p:spPr bwMode="auto">
          <a:xfrm>
            <a:off x="3917950" y="1241425"/>
            <a:ext cx="4108450" cy="2254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9461" name="Rounded Rectangle 105"/>
          <p:cNvSpPr>
            <a:spLocks noChangeArrowheads="1"/>
          </p:cNvSpPr>
          <p:nvPr/>
        </p:nvSpPr>
        <p:spPr bwMode="auto">
          <a:xfrm>
            <a:off x="3917950" y="1984375"/>
            <a:ext cx="4108450" cy="2254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9462" name="Rounded Rectangle 106"/>
          <p:cNvSpPr>
            <a:spLocks noChangeArrowheads="1"/>
          </p:cNvSpPr>
          <p:nvPr/>
        </p:nvSpPr>
        <p:spPr bwMode="auto">
          <a:xfrm>
            <a:off x="3917950" y="2790825"/>
            <a:ext cx="4108450" cy="2254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9463" name="Rounded Rectangle 107"/>
          <p:cNvSpPr>
            <a:spLocks noChangeArrowheads="1"/>
          </p:cNvSpPr>
          <p:nvPr/>
        </p:nvSpPr>
        <p:spPr bwMode="auto">
          <a:xfrm>
            <a:off x="3917950" y="3473450"/>
            <a:ext cx="3543300" cy="227013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9464" name="Rounded Rectangle 108"/>
          <p:cNvSpPr>
            <a:spLocks noChangeArrowheads="1"/>
          </p:cNvSpPr>
          <p:nvPr/>
        </p:nvSpPr>
        <p:spPr bwMode="auto">
          <a:xfrm>
            <a:off x="3917950" y="4738688"/>
            <a:ext cx="3543300" cy="2254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9465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01600"/>
            <a:ext cx="7781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3200" smtClean="0">
                <a:solidFill>
                  <a:srgbClr val="000000"/>
                </a:solidFill>
                <a:latin typeface="Times New Roman" pitchFamily="18" charset="0"/>
              </a:rPr>
              <a:t>The Recursive Descent Parsing Algorithm</a:t>
            </a:r>
          </a:p>
        </p:txBody>
      </p:sp>
      <p:sp>
        <p:nvSpPr>
          <p:cNvPr id="19466" name="Text Box 4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05200" y="1633538"/>
            <a:ext cx="51149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S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: "</a:t>
            </a:r>
            <a:r>
              <a:rPr lang="en-US" altLang="en-US" sz="1600" i="1" smtClean="0">
                <a:solidFill>
                  <a:srgbClr val="000000"/>
                </a:solidFill>
                <a:latin typeface="Cambria" pitchFamily="18" charset="0"/>
              </a:rPr>
              <a:t>No matter what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, I start with a </a:t>
            </a: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P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, so I'll ask </a:t>
            </a: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P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 to parse"</a:t>
            </a:r>
          </a:p>
        </p:txBody>
      </p:sp>
      <p:sp>
        <p:nvSpPr>
          <p:cNvPr id="19467" name="Rectangle 4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59213" y="1187450"/>
            <a:ext cx="42179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960117"/>
                </a:solidFill>
                <a:latin typeface="Courier New" pitchFamily="49" charset="0"/>
              </a:rPr>
              <a:t>tokens: &lt;"8", "+", "4", "*", "5"&gt;</a:t>
            </a:r>
          </a:p>
        </p:txBody>
      </p:sp>
      <p:sp>
        <p:nvSpPr>
          <p:cNvPr id="19468" name="Rectangle 4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79538" y="325913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mtClean="0">
                <a:solidFill>
                  <a:srgbClr val="C00000"/>
                </a:solidFill>
                <a:latin typeface="Gadget" charset="0"/>
              </a:rPr>
              <a:t>S</a:t>
            </a:r>
          </a:p>
        </p:txBody>
      </p:sp>
      <p:sp>
        <p:nvSpPr>
          <p:cNvPr id="19469" name="Rectangle 5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03275" y="384651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  <a:latin typeface="Gadget" charset="0"/>
              </a:rPr>
              <a:t>P</a:t>
            </a:r>
          </a:p>
        </p:txBody>
      </p:sp>
      <p:sp>
        <p:nvSpPr>
          <p:cNvPr id="19470" name="Rectangle 5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8475" y="459581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  <a:latin typeface="Gadget" charset="0"/>
              </a:rPr>
              <a:t>V</a:t>
            </a:r>
          </a:p>
        </p:txBody>
      </p:sp>
      <p:sp>
        <p:nvSpPr>
          <p:cNvPr id="19471" name="Line 5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1109663" y="3611563"/>
            <a:ext cx="295275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472" name="Line 6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541463" y="36750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473" name="Line 6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638175" y="5051425"/>
            <a:ext cx="3175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474" name="Line 7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701675" y="4251325"/>
            <a:ext cx="200025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475" name="Rectangle 7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393825" y="3984625"/>
            <a:ext cx="304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960117"/>
                </a:solidFill>
                <a:latin typeface="Monaco" charset="0"/>
              </a:rPr>
              <a:t>+</a:t>
            </a:r>
          </a:p>
        </p:txBody>
      </p:sp>
      <p:sp>
        <p:nvSpPr>
          <p:cNvPr id="19476" name="Rectangle 8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505200" y="2441575"/>
            <a:ext cx="5114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P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: "</a:t>
            </a:r>
            <a:r>
              <a:rPr lang="en-US" altLang="en-US" sz="1600" i="1" smtClean="0">
                <a:solidFill>
                  <a:srgbClr val="000000"/>
                </a:solidFill>
                <a:latin typeface="Cambria" pitchFamily="18" charset="0"/>
              </a:rPr>
              <a:t>No matter what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, I start with a </a:t>
            </a: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V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, so I'll ask </a:t>
            </a: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V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 to parse"</a:t>
            </a:r>
          </a:p>
        </p:txBody>
      </p:sp>
      <p:sp>
        <p:nvSpPr>
          <p:cNvPr id="19477" name="Rectangle 8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505200" y="3143250"/>
            <a:ext cx="5410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V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: "I'm a number, so I'll use up the next token </a:t>
            </a:r>
            <a:r>
              <a:rPr lang="en-US" altLang="en-US" sz="1600" i="1" smtClean="0">
                <a:solidFill>
                  <a:srgbClr val="000000"/>
                </a:solidFill>
                <a:latin typeface="Cambria" pitchFamily="18" charset="0"/>
              </a:rPr>
              <a:t>as a number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." </a:t>
            </a:r>
          </a:p>
        </p:txBody>
      </p:sp>
      <p:sp>
        <p:nvSpPr>
          <p:cNvPr id="19478" name="Rectangle 8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505200" y="4171950"/>
            <a:ext cx="510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P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: "I have a </a:t>
            </a: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V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, so I expect a </a:t>
            </a:r>
            <a:r>
              <a:rPr lang="en-US" altLang="en-US" sz="16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P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 or nothing more at all; </a:t>
            </a:r>
          </a:p>
          <a:p>
            <a:pPr algn="l">
              <a:spcBef>
                <a:spcPct val="0"/>
              </a:spcBef>
            </a:pP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        I see a </a:t>
            </a: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+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, not a </a:t>
            </a:r>
            <a:r>
              <a:rPr lang="en-US" altLang="en-US" sz="16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, so I'll just return the current </a:t>
            </a: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V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…"</a:t>
            </a:r>
          </a:p>
        </p:txBody>
      </p:sp>
      <p:sp>
        <p:nvSpPr>
          <p:cNvPr id="19479" name="Rectangle 8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505200" y="5384800"/>
            <a:ext cx="48244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S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: "I have a </a:t>
            </a: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P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, so I expect a </a:t>
            </a:r>
            <a:r>
              <a:rPr lang="en-US" altLang="en-US" sz="16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+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S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 or nothing more at all; </a:t>
            </a:r>
          </a:p>
          <a:p>
            <a:pPr algn="l">
              <a:spcBef>
                <a:spcPct val="0"/>
              </a:spcBef>
            </a:pP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        I do see a </a:t>
            </a: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+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, so I use it…</a:t>
            </a:r>
          </a:p>
        </p:txBody>
      </p:sp>
      <p:sp>
        <p:nvSpPr>
          <p:cNvPr id="19480" name="Rectangle 8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57200" y="567213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b="1" smtClean="0">
                <a:solidFill>
                  <a:srgbClr val="960117"/>
                </a:solidFill>
              </a:rPr>
              <a:t>8</a:t>
            </a:r>
          </a:p>
        </p:txBody>
      </p:sp>
      <p:sp>
        <p:nvSpPr>
          <p:cNvPr id="19481" name="Rectangle 4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870325" y="1927225"/>
            <a:ext cx="42179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960117"/>
                </a:solidFill>
                <a:latin typeface="Courier New" pitchFamily="49" charset="0"/>
              </a:rPr>
              <a:t>tokens: &lt;"8", "+", "4", "*", "5"&gt;</a:t>
            </a:r>
          </a:p>
        </p:txBody>
      </p:sp>
      <p:sp>
        <p:nvSpPr>
          <p:cNvPr id="19482" name="Rectangle 4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875088" y="2730500"/>
            <a:ext cx="42179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960117"/>
                </a:solidFill>
                <a:latin typeface="Courier New" pitchFamily="49" charset="0"/>
              </a:rPr>
              <a:t>tokens: &lt;"8", "+", "4", "*", "5"&gt;</a:t>
            </a:r>
          </a:p>
        </p:txBody>
      </p:sp>
      <p:sp>
        <p:nvSpPr>
          <p:cNvPr id="19483" name="Text Box 4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495675" y="881063"/>
            <a:ext cx="51149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parse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:  </a:t>
            </a:r>
            <a:r>
              <a:rPr lang="en-US" altLang="en-US" sz="1600" i="1" smtClean="0">
                <a:solidFill>
                  <a:srgbClr val="000000"/>
                </a:solidFill>
                <a:latin typeface="Cambria" pitchFamily="18" charset="0"/>
              </a:rPr>
              <a:t>I'll just call </a:t>
            </a: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S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…</a:t>
            </a:r>
            <a:endParaRPr lang="en-US" altLang="en-US" sz="1600" b="1" smtClean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9484" name="Rectangle 4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875088" y="3419475"/>
            <a:ext cx="37639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960117"/>
                </a:solidFill>
                <a:latin typeface="Courier New" pitchFamily="49" charset="0"/>
              </a:rPr>
              <a:t>tokens: &lt;"+", "4", "*", "5"&gt;</a:t>
            </a:r>
          </a:p>
        </p:txBody>
      </p:sp>
      <p:sp>
        <p:nvSpPr>
          <p:cNvPr id="19485" name="Rectangle 4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875088" y="3684588"/>
            <a:ext cx="16652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04841C"/>
                </a:solidFill>
                <a:latin typeface="Courier New" pitchFamily="49" charset="0"/>
              </a:rPr>
              <a:t>return [8.0]</a:t>
            </a:r>
          </a:p>
        </p:txBody>
      </p:sp>
      <p:sp>
        <p:nvSpPr>
          <p:cNvPr id="19486" name="Rectangle 4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886200" y="4681538"/>
            <a:ext cx="37639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960117"/>
                </a:solidFill>
                <a:latin typeface="Courier New" pitchFamily="49" charset="0"/>
              </a:rPr>
              <a:t>tokens: &lt;"+", "4", "*", "5"&gt;</a:t>
            </a:r>
          </a:p>
        </p:txBody>
      </p:sp>
      <p:sp>
        <p:nvSpPr>
          <p:cNvPr id="19487" name="Rectangle 45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886200" y="4946650"/>
            <a:ext cx="16652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04841C"/>
                </a:solidFill>
                <a:latin typeface="Courier New" pitchFamily="49" charset="0"/>
              </a:rPr>
              <a:t>return [8.0]</a:t>
            </a:r>
          </a:p>
        </p:txBody>
      </p:sp>
      <p:cxnSp>
        <p:nvCxnSpPr>
          <p:cNvPr id="19488" name="Straight Connector 3"/>
          <p:cNvCxnSpPr>
            <a:cxnSpLocks noChangeShapeType="1"/>
          </p:cNvCxnSpPr>
          <p:nvPr/>
        </p:nvCxnSpPr>
        <p:spPr bwMode="auto">
          <a:xfrm>
            <a:off x="3495675" y="1657350"/>
            <a:ext cx="54229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89" name="Straight Connector 112"/>
          <p:cNvCxnSpPr>
            <a:cxnSpLocks noChangeShapeType="1"/>
          </p:cNvCxnSpPr>
          <p:nvPr/>
        </p:nvCxnSpPr>
        <p:spPr bwMode="auto">
          <a:xfrm>
            <a:off x="3505200" y="2449513"/>
            <a:ext cx="542131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90" name="Straight Connector 113"/>
          <p:cNvCxnSpPr>
            <a:cxnSpLocks noChangeShapeType="1"/>
          </p:cNvCxnSpPr>
          <p:nvPr/>
        </p:nvCxnSpPr>
        <p:spPr bwMode="auto">
          <a:xfrm>
            <a:off x="3505200" y="3189288"/>
            <a:ext cx="542131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91" name="Straight Connector 114"/>
          <p:cNvCxnSpPr>
            <a:cxnSpLocks noChangeShapeType="1"/>
          </p:cNvCxnSpPr>
          <p:nvPr/>
        </p:nvCxnSpPr>
        <p:spPr bwMode="auto">
          <a:xfrm>
            <a:off x="3505200" y="4148138"/>
            <a:ext cx="542131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92" name="Straight Connector 115"/>
          <p:cNvCxnSpPr>
            <a:cxnSpLocks noChangeShapeType="1"/>
          </p:cNvCxnSpPr>
          <p:nvPr/>
        </p:nvCxnSpPr>
        <p:spPr bwMode="auto">
          <a:xfrm>
            <a:off x="3505200" y="5376863"/>
            <a:ext cx="542131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" name="Rectangle 83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71463" y="914400"/>
            <a:ext cx="2941637" cy="369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&lt;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8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+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4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5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&gt;</a:t>
            </a:r>
          </a:p>
        </p:txBody>
      </p:sp>
      <p:pic>
        <p:nvPicPr>
          <p:cNvPr id="19494" name="Picture 93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8" t="33794" r="63078" b="44955"/>
          <a:stretch>
            <a:fillRect/>
          </a:stretch>
        </p:blipFill>
        <p:spPr bwMode="auto">
          <a:xfrm>
            <a:off x="708025" y="1524000"/>
            <a:ext cx="1906588" cy="14573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95" name="Rectangle 45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886200" y="5986463"/>
            <a:ext cx="30241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960117"/>
                </a:solidFill>
                <a:latin typeface="Courier New" pitchFamily="49" charset="0"/>
              </a:rPr>
              <a:t>tokens: &lt;"4", "*", "5"&gt;</a:t>
            </a:r>
          </a:p>
        </p:txBody>
      </p:sp>
    </p:spTree>
    <p:extLst>
      <p:ext uri="{BB962C8B-B14F-4D97-AF65-F5344CB8AC3E}">
        <p14:creationId xmlns:p14="http://schemas.microsoft.com/office/powerpoint/2010/main" val="15105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ounded Rectangle 108"/>
          <p:cNvSpPr>
            <a:spLocks noChangeArrowheads="1"/>
          </p:cNvSpPr>
          <p:nvPr/>
        </p:nvSpPr>
        <p:spPr bwMode="auto">
          <a:xfrm>
            <a:off x="3919538" y="6042025"/>
            <a:ext cx="2955925" cy="2254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0483" name="Rounded Rectangle 57"/>
          <p:cNvSpPr>
            <a:spLocks noChangeArrowheads="1"/>
          </p:cNvSpPr>
          <p:nvPr/>
        </p:nvSpPr>
        <p:spPr bwMode="auto">
          <a:xfrm>
            <a:off x="152400" y="3189288"/>
            <a:ext cx="3081338" cy="359251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0484" name="Rounded Rectangle 1"/>
          <p:cNvSpPr>
            <a:spLocks noChangeArrowheads="1"/>
          </p:cNvSpPr>
          <p:nvPr/>
        </p:nvSpPr>
        <p:spPr bwMode="auto">
          <a:xfrm>
            <a:off x="3917950" y="1241425"/>
            <a:ext cx="4108450" cy="2254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0485" name="Rounded Rectangle 105"/>
          <p:cNvSpPr>
            <a:spLocks noChangeArrowheads="1"/>
          </p:cNvSpPr>
          <p:nvPr/>
        </p:nvSpPr>
        <p:spPr bwMode="auto">
          <a:xfrm>
            <a:off x="3917950" y="1984375"/>
            <a:ext cx="4108450" cy="2254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0486" name="Rounded Rectangle 106"/>
          <p:cNvSpPr>
            <a:spLocks noChangeArrowheads="1"/>
          </p:cNvSpPr>
          <p:nvPr/>
        </p:nvSpPr>
        <p:spPr bwMode="auto">
          <a:xfrm>
            <a:off x="3917950" y="2790825"/>
            <a:ext cx="4108450" cy="2254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0487" name="Rounded Rectangle 107"/>
          <p:cNvSpPr>
            <a:spLocks noChangeArrowheads="1"/>
          </p:cNvSpPr>
          <p:nvPr/>
        </p:nvSpPr>
        <p:spPr bwMode="auto">
          <a:xfrm>
            <a:off x="3917950" y="3473450"/>
            <a:ext cx="3543300" cy="227013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0488" name="Rounded Rectangle 108"/>
          <p:cNvSpPr>
            <a:spLocks noChangeArrowheads="1"/>
          </p:cNvSpPr>
          <p:nvPr/>
        </p:nvSpPr>
        <p:spPr bwMode="auto">
          <a:xfrm>
            <a:off x="3917950" y="4738688"/>
            <a:ext cx="3543300" cy="2254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0489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01600"/>
            <a:ext cx="7781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3200" smtClean="0">
                <a:solidFill>
                  <a:srgbClr val="000000"/>
                </a:solidFill>
                <a:latin typeface="Times New Roman" pitchFamily="18" charset="0"/>
              </a:rPr>
              <a:t>The Recursive Descent Parsing Algorithm</a:t>
            </a:r>
          </a:p>
        </p:txBody>
      </p:sp>
      <p:sp>
        <p:nvSpPr>
          <p:cNvPr id="20490" name="Text Box 4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05200" y="1633538"/>
            <a:ext cx="51149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S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: "</a:t>
            </a:r>
            <a:r>
              <a:rPr lang="en-US" altLang="en-US" sz="1600" i="1" smtClean="0">
                <a:solidFill>
                  <a:srgbClr val="000000"/>
                </a:solidFill>
                <a:latin typeface="Cambria" pitchFamily="18" charset="0"/>
              </a:rPr>
              <a:t>No matter what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, I start with a </a:t>
            </a: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P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, so I'll ask </a:t>
            </a: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P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 to parse"</a:t>
            </a:r>
          </a:p>
        </p:txBody>
      </p:sp>
      <p:sp>
        <p:nvSpPr>
          <p:cNvPr id="20491" name="Rectangle 4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59213" y="1187450"/>
            <a:ext cx="42179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960117"/>
                </a:solidFill>
                <a:latin typeface="Courier New" pitchFamily="49" charset="0"/>
              </a:rPr>
              <a:t>tokens: &lt;"8", "+", "4", "*", "5"&gt;</a:t>
            </a:r>
          </a:p>
        </p:txBody>
      </p:sp>
      <p:sp>
        <p:nvSpPr>
          <p:cNvPr id="20492" name="Rectangle 4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79538" y="325913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  <a:latin typeface="Gadget" charset="0"/>
              </a:rPr>
              <a:t>S</a:t>
            </a:r>
          </a:p>
        </p:txBody>
      </p:sp>
      <p:sp>
        <p:nvSpPr>
          <p:cNvPr id="20493" name="Rectangle 5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03275" y="384651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  <a:latin typeface="Gadget" charset="0"/>
              </a:rPr>
              <a:t>P</a:t>
            </a:r>
          </a:p>
        </p:txBody>
      </p:sp>
      <p:sp>
        <p:nvSpPr>
          <p:cNvPr id="20494" name="Rectangle 5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8475" y="459581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  <a:latin typeface="Gadget" charset="0"/>
              </a:rPr>
              <a:t>V</a:t>
            </a:r>
          </a:p>
        </p:txBody>
      </p:sp>
      <p:sp>
        <p:nvSpPr>
          <p:cNvPr id="20495" name="Line 5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1109663" y="3611563"/>
            <a:ext cx="295275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96" name="Line 6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541463" y="36750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97" name="Line 6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638175" y="5051425"/>
            <a:ext cx="3175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98" name="Line 7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701675" y="4251325"/>
            <a:ext cx="200025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99" name="Rectangle 7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393825" y="3984625"/>
            <a:ext cx="304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960117"/>
                </a:solidFill>
                <a:latin typeface="Monaco" charset="0"/>
              </a:rPr>
              <a:t>+</a:t>
            </a:r>
          </a:p>
        </p:txBody>
      </p:sp>
      <p:sp>
        <p:nvSpPr>
          <p:cNvPr id="20500" name="Rectangle 8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505200" y="2441575"/>
            <a:ext cx="5114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P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: "</a:t>
            </a:r>
            <a:r>
              <a:rPr lang="en-US" altLang="en-US" sz="1600" i="1" smtClean="0">
                <a:solidFill>
                  <a:srgbClr val="000000"/>
                </a:solidFill>
                <a:latin typeface="Cambria" pitchFamily="18" charset="0"/>
              </a:rPr>
              <a:t>No matter what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, I start with a </a:t>
            </a: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V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, so I'll ask </a:t>
            </a: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V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 to parse"</a:t>
            </a:r>
          </a:p>
        </p:txBody>
      </p:sp>
      <p:sp>
        <p:nvSpPr>
          <p:cNvPr id="20501" name="Rectangle 8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505200" y="3143250"/>
            <a:ext cx="5410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V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: "I'm a number, so I'll use up the next token </a:t>
            </a:r>
            <a:r>
              <a:rPr lang="en-US" altLang="en-US" sz="1600" i="1" smtClean="0">
                <a:solidFill>
                  <a:srgbClr val="000000"/>
                </a:solidFill>
                <a:latin typeface="Cambria" pitchFamily="18" charset="0"/>
              </a:rPr>
              <a:t>as a number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." </a:t>
            </a:r>
          </a:p>
        </p:txBody>
      </p:sp>
      <p:sp>
        <p:nvSpPr>
          <p:cNvPr id="20502" name="Rectangle 8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505200" y="4171950"/>
            <a:ext cx="510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P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: "I have a </a:t>
            </a: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V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, so I expect a </a:t>
            </a:r>
            <a:r>
              <a:rPr lang="en-US" altLang="en-US" sz="16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P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 or nothing more at all; </a:t>
            </a:r>
          </a:p>
          <a:p>
            <a:pPr algn="l">
              <a:spcBef>
                <a:spcPct val="0"/>
              </a:spcBef>
            </a:pP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        I see a </a:t>
            </a: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+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, not a </a:t>
            </a:r>
            <a:r>
              <a:rPr lang="en-US" altLang="en-US" sz="16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, so I'll just return the current </a:t>
            </a: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V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…"</a:t>
            </a:r>
          </a:p>
        </p:txBody>
      </p:sp>
      <p:sp>
        <p:nvSpPr>
          <p:cNvPr id="20503" name="Rectangle 8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505200" y="5384800"/>
            <a:ext cx="48244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S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: "I have a </a:t>
            </a: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P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, so I expect a </a:t>
            </a:r>
            <a:r>
              <a:rPr lang="en-US" altLang="en-US" sz="16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+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S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 or nothing more at all; </a:t>
            </a:r>
          </a:p>
          <a:p>
            <a:pPr algn="l">
              <a:spcBef>
                <a:spcPct val="0"/>
              </a:spcBef>
            </a:pP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        I do see a </a:t>
            </a: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+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, so I use it, then call </a:t>
            </a: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S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, …</a:t>
            </a:r>
          </a:p>
        </p:txBody>
      </p:sp>
      <p:sp>
        <p:nvSpPr>
          <p:cNvPr id="20504" name="Rectangle 8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57200" y="567213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b="1" smtClean="0">
                <a:solidFill>
                  <a:srgbClr val="960117"/>
                </a:solidFill>
              </a:rPr>
              <a:t>8</a:t>
            </a:r>
          </a:p>
        </p:txBody>
      </p:sp>
      <p:sp>
        <p:nvSpPr>
          <p:cNvPr id="20505" name="Rectangle 4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870325" y="1927225"/>
            <a:ext cx="42179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960117"/>
                </a:solidFill>
                <a:latin typeface="Courier New" pitchFamily="49" charset="0"/>
              </a:rPr>
              <a:t>tokens: &lt;"8", "+", "4", "*", "5"&gt;</a:t>
            </a:r>
          </a:p>
        </p:txBody>
      </p:sp>
      <p:sp>
        <p:nvSpPr>
          <p:cNvPr id="20506" name="Rectangle 4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875088" y="2730500"/>
            <a:ext cx="42179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960117"/>
                </a:solidFill>
                <a:latin typeface="Courier New" pitchFamily="49" charset="0"/>
              </a:rPr>
              <a:t>tokens: &lt;"8", "+", "4", "*", "5"&gt;</a:t>
            </a:r>
          </a:p>
        </p:txBody>
      </p:sp>
      <p:sp>
        <p:nvSpPr>
          <p:cNvPr id="20507" name="Text Box 4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495675" y="881063"/>
            <a:ext cx="51149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parse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:  </a:t>
            </a:r>
            <a:r>
              <a:rPr lang="en-US" altLang="en-US" sz="1600" i="1" smtClean="0">
                <a:solidFill>
                  <a:srgbClr val="000000"/>
                </a:solidFill>
                <a:latin typeface="Cambria" pitchFamily="18" charset="0"/>
              </a:rPr>
              <a:t>I'll just call </a:t>
            </a: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S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…</a:t>
            </a:r>
            <a:endParaRPr lang="en-US" altLang="en-US" sz="1600" b="1" smtClean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0508" name="Rectangle 4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875088" y="3419475"/>
            <a:ext cx="37639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960117"/>
                </a:solidFill>
                <a:latin typeface="Courier New" pitchFamily="49" charset="0"/>
              </a:rPr>
              <a:t>tokens: &lt;"+", "4", "*", "5"&gt;</a:t>
            </a:r>
          </a:p>
        </p:txBody>
      </p:sp>
      <p:sp>
        <p:nvSpPr>
          <p:cNvPr id="20509" name="Rectangle 4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875088" y="3684588"/>
            <a:ext cx="16652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04841C"/>
                </a:solidFill>
                <a:latin typeface="Courier New" pitchFamily="49" charset="0"/>
              </a:rPr>
              <a:t>return [8.0]</a:t>
            </a:r>
          </a:p>
        </p:txBody>
      </p:sp>
      <p:sp>
        <p:nvSpPr>
          <p:cNvPr id="20510" name="Rectangle 4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886200" y="4681538"/>
            <a:ext cx="37639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960117"/>
                </a:solidFill>
                <a:latin typeface="Courier New" pitchFamily="49" charset="0"/>
              </a:rPr>
              <a:t>tokens: &lt;"+", "4", "*", "5"&gt;</a:t>
            </a:r>
          </a:p>
        </p:txBody>
      </p:sp>
      <p:sp>
        <p:nvSpPr>
          <p:cNvPr id="20511" name="Rectangle 45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886200" y="4946650"/>
            <a:ext cx="16652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04841C"/>
                </a:solidFill>
                <a:latin typeface="Courier New" pitchFamily="49" charset="0"/>
              </a:rPr>
              <a:t>return [8.0]</a:t>
            </a:r>
          </a:p>
        </p:txBody>
      </p:sp>
      <p:cxnSp>
        <p:nvCxnSpPr>
          <p:cNvPr id="20512" name="Straight Connector 3"/>
          <p:cNvCxnSpPr>
            <a:cxnSpLocks noChangeShapeType="1"/>
          </p:cNvCxnSpPr>
          <p:nvPr/>
        </p:nvCxnSpPr>
        <p:spPr bwMode="auto">
          <a:xfrm>
            <a:off x="3495675" y="1657350"/>
            <a:ext cx="54229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13" name="Straight Connector 112"/>
          <p:cNvCxnSpPr>
            <a:cxnSpLocks noChangeShapeType="1"/>
          </p:cNvCxnSpPr>
          <p:nvPr/>
        </p:nvCxnSpPr>
        <p:spPr bwMode="auto">
          <a:xfrm>
            <a:off x="3505200" y="2449513"/>
            <a:ext cx="542131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14" name="Straight Connector 113"/>
          <p:cNvCxnSpPr>
            <a:cxnSpLocks noChangeShapeType="1"/>
          </p:cNvCxnSpPr>
          <p:nvPr/>
        </p:nvCxnSpPr>
        <p:spPr bwMode="auto">
          <a:xfrm>
            <a:off x="3505200" y="3189288"/>
            <a:ext cx="542131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15" name="Straight Connector 114"/>
          <p:cNvCxnSpPr>
            <a:cxnSpLocks noChangeShapeType="1"/>
          </p:cNvCxnSpPr>
          <p:nvPr/>
        </p:nvCxnSpPr>
        <p:spPr bwMode="auto">
          <a:xfrm>
            <a:off x="3505200" y="4148138"/>
            <a:ext cx="542131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16" name="Straight Connector 115"/>
          <p:cNvCxnSpPr>
            <a:cxnSpLocks noChangeShapeType="1"/>
          </p:cNvCxnSpPr>
          <p:nvPr/>
        </p:nvCxnSpPr>
        <p:spPr bwMode="auto">
          <a:xfrm>
            <a:off x="3505200" y="5376863"/>
            <a:ext cx="542131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" name="Rectangle 83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71463" y="914400"/>
            <a:ext cx="2941637" cy="369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&lt;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8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+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4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5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&gt;</a:t>
            </a:r>
          </a:p>
        </p:txBody>
      </p:sp>
      <p:pic>
        <p:nvPicPr>
          <p:cNvPr id="20518" name="Picture 93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8" t="33794" r="63078" b="44955"/>
          <a:stretch>
            <a:fillRect/>
          </a:stretch>
        </p:blipFill>
        <p:spPr bwMode="auto">
          <a:xfrm>
            <a:off x="708025" y="1524000"/>
            <a:ext cx="1906588" cy="14573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9" name="Rectangle 45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886200" y="5986463"/>
            <a:ext cx="30241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960117"/>
                </a:solidFill>
                <a:latin typeface="Courier New" pitchFamily="49" charset="0"/>
              </a:rPr>
              <a:t>tokens: &lt;"4", "*", "5"&gt;</a:t>
            </a:r>
          </a:p>
        </p:txBody>
      </p:sp>
      <p:sp>
        <p:nvSpPr>
          <p:cNvPr id="20520" name="Rectangle 5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022475" y="384651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mtClean="0">
                <a:solidFill>
                  <a:srgbClr val="C00000"/>
                </a:solidFill>
                <a:latin typeface="Gadget" charset="0"/>
              </a:rPr>
              <a:t>S</a:t>
            </a:r>
          </a:p>
        </p:txBody>
      </p:sp>
      <p:sp>
        <p:nvSpPr>
          <p:cNvPr id="20521" name="Line 60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1660525" y="3611563"/>
            <a:ext cx="392113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68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ounded Rectangle 57"/>
          <p:cNvSpPr>
            <a:spLocks noChangeArrowheads="1"/>
          </p:cNvSpPr>
          <p:nvPr/>
        </p:nvSpPr>
        <p:spPr bwMode="auto">
          <a:xfrm>
            <a:off x="152400" y="3189288"/>
            <a:ext cx="3081338" cy="359251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1507" name="Rounded Rectangle 1"/>
          <p:cNvSpPr>
            <a:spLocks noChangeArrowheads="1"/>
          </p:cNvSpPr>
          <p:nvPr/>
        </p:nvSpPr>
        <p:spPr bwMode="auto">
          <a:xfrm>
            <a:off x="3917950" y="1241425"/>
            <a:ext cx="4108450" cy="2254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1508" name="Rounded Rectangle 105"/>
          <p:cNvSpPr>
            <a:spLocks noChangeArrowheads="1"/>
          </p:cNvSpPr>
          <p:nvPr/>
        </p:nvSpPr>
        <p:spPr bwMode="auto">
          <a:xfrm>
            <a:off x="3917950" y="1984375"/>
            <a:ext cx="4108450" cy="2254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1509" name="Rounded Rectangle 106"/>
          <p:cNvSpPr>
            <a:spLocks noChangeArrowheads="1"/>
          </p:cNvSpPr>
          <p:nvPr/>
        </p:nvSpPr>
        <p:spPr bwMode="auto">
          <a:xfrm>
            <a:off x="3917950" y="2790825"/>
            <a:ext cx="4108450" cy="2254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1510" name="Rounded Rectangle 107"/>
          <p:cNvSpPr>
            <a:spLocks noChangeArrowheads="1"/>
          </p:cNvSpPr>
          <p:nvPr/>
        </p:nvSpPr>
        <p:spPr bwMode="auto">
          <a:xfrm>
            <a:off x="3917950" y="3473450"/>
            <a:ext cx="3543300" cy="227013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1511" name="Rounded Rectangle 108"/>
          <p:cNvSpPr>
            <a:spLocks noChangeArrowheads="1"/>
          </p:cNvSpPr>
          <p:nvPr/>
        </p:nvSpPr>
        <p:spPr bwMode="auto">
          <a:xfrm>
            <a:off x="3917950" y="4738688"/>
            <a:ext cx="3543300" cy="2254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1512" name="Rounded Rectangle 109"/>
          <p:cNvSpPr>
            <a:spLocks noChangeArrowheads="1"/>
          </p:cNvSpPr>
          <p:nvPr/>
        </p:nvSpPr>
        <p:spPr bwMode="auto">
          <a:xfrm>
            <a:off x="3917950" y="6034088"/>
            <a:ext cx="1465263" cy="2254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1513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01600"/>
            <a:ext cx="7781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3200" smtClean="0">
                <a:solidFill>
                  <a:srgbClr val="000000"/>
                </a:solidFill>
                <a:latin typeface="Times New Roman" pitchFamily="18" charset="0"/>
              </a:rPr>
              <a:t>The Recursive Descent Parsing Algorithm</a:t>
            </a:r>
          </a:p>
        </p:txBody>
      </p:sp>
      <p:sp>
        <p:nvSpPr>
          <p:cNvPr id="21514" name="Text Box 4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05200" y="1633538"/>
            <a:ext cx="51149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S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: "</a:t>
            </a:r>
            <a:r>
              <a:rPr lang="en-US" altLang="en-US" sz="1600" i="1" smtClean="0">
                <a:solidFill>
                  <a:srgbClr val="000000"/>
                </a:solidFill>
                <a:latin typeface="Cambria" pitchFamily="18" charset="0"/>
              </a:rPr>
              <a:t>No matter what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, I start with a </a:t>
            </a: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P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, so I'll ask </a:t>
            </a: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P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 to parse"</a:t>
            </a:r>
          </a:p>
        </p:txBody>
      </p:sp>
      <p:sp>
        <p:nvSpPr>
          <p:cNvPr id="21515" name="Rectangle 4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59213" y="1187450"/>
            <a:ext cx="42179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960117"/>
                </a:solidFill>
                <a:latin typeface="Courier New" pitchFamily="49" charset="0"/>
              </a:rPr>
              <a:t>tokens: &lt;"8", "+", "4", "*", "5"&gt;</a:t>
            </a:r>
          </a:p>
        </p:txBody>
      </p:sp>
      <p:sp>
        <p:nvSpPr>
          <p:cNvPr id="21516" name="Rectangle 4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79538" y="325913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  <a:latin typeface="Gadget" charset="0"/>
              </a:rPr>
              <a:t>S</a:t>
            </a:r>
          </a:p>
        </p:txBody>
      </p:sp>
      <p:sp>
        <p:nvSpPr>
          <p:cNvPr id="21517" name="Rectangle 5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03275" y="384651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  <a:latin typeface="Gadget" charset="0"/>
              </a:rPr>
              <a:t>P</a:t>
            </a:r>
          </a:p>
        </p:txBody>
      </p:sp>
      <p:sp>
        <p:nvSpPr>
          <p:cNvPr id="21518" name="Rectangle 5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8475" y="459581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  <a:latin typeface="Gadget" charset="0"/>
              </a:rPr>
              <a:t>V</a:t>
            </a:r>
          </a:p>
        </p:txBody>
      </p:sp>
      <p:sp>
        <p:nvSpPr>
          <p:cNvPr id="21519" name="Rectangle 5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022475" y="384651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mtClean="0">
                <a:solidFill>
                  <a:srgbClr val="C00000"/>
                </a:solidFill>
                <a:latin typeface="Gadget" charset="0"/>
              </a:rPr>
              <a:t>S</a:t>
            </a:r>
          </a:p>
        </p:txBody>
      </p:sp>
      <p:sp>
        <p:nvSpPr>
          <p:cNvPr id="21520" name="Rectangle 5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057400" y="460533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mtClean="0">
                <a:solidFill>
                  <a:srgbClr val="C00000"/>
                </a:solidFill>
                <a:latin typeface="Gadget" charset="0"/>
              </a:rPr>
              <a:t>P</a:t>
            </a:r>
          </a:p>
        </p:txBody>
      </p:sp>
      <p:sp>
        <p:nvSpPr>
          <p:cNvPr id="21521" name="Rectangle 5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52600" y="526573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mtClean="0">
                <a:solidFill>
                  <a:srgbClr val="C00000"/>
                </a:solidFill>
                <a:latin typeface="Gadget" charset="0"/>
              </a:rPr>
              <a:t>V</a:t>
            </a:r>
          </a:p>
        </p:txBody>
      </p:sp>
      <p:sp>
        <p:nvSpPr>
          <p:cNvPr id="21522" name="Rectangle 5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438400" y="526573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mtClean="0">
                <a:solidFill>
                  <a:srgbClr val="C00000"/>
                </a:solidFill>
                <a:latin typeface="Gadget" charset="0"/>
              </a:rPr>
              <a:t>P</a:t>
            </a:r>
          </a:p>
        </p:txBody>
      </p:sp>
      <p:sp>
        <p:nvSpPr>
          <p:cNvPr id="21523" name="Line 5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1109663" y="3611563"/>
            <a:ext cx="295275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524" name="Line 6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660525" y="3611563"/>
            <a:ext cx="392113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525" name="Line 6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1541463" y="36750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526" name="Line 6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209800" y="422433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527" name="Line 69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638175" y="5051425"/>
            <a:ext cx="3175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528" name="Line 70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701675" y="4251325"/>
            <a:ext cx="200025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529" name="Line 7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1989138" y="4994275"/>
            <a:ext cx="160337" cy="32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530" name="Line 72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2293938" y="4994275"/>
            <a:ext cx="255587" cy="328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531" name="Line 7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2638425" y="6229350"/>
            <a:ext cx="0" cy="160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532" name="Rectangle 7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451100" y="584993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mtClean="0">
                <a:solidFill>
                  <a:srgbClr val="C00000"/>
                </a:solidFill>
                <a:latin typeface="Gadget" charset="0"/>
              </a:rPr>
              <a:t>V</a:t>
            </a:r>
          </a:p>
        </p:txBody>
      </p:sp>
      <p:sp>
        <p:nvSpPr>
          <p:cNvPr id="21533" name="Line 7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620963" y="5665788"/>
            <a:ext cx="7937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534" name="Rectangle 7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393825" y="3984625"/>
            <a:ext cx="304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960117"/>
                </a:solidFill>
                <a:latin typeface="Monaco" charset="0"/>
              </a:rPr>
              <a:t>+</a:t>
            </a:r>
          </a:p>
        </p:txBody>
      </p:sp>
      <p:sp>
        <p:nvSpPr>
          <p:cNvPr id="21535" name="Rectangle 78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108200" y="5337175"/>
            <a:ext cx="307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960117"/>
                </a:solidFill>
                <a:latin typeface="Courier New" pitchFamily="49" charset="0"/>
                <a:cs typeface="Courier New" pitchFamily="49" charset="0"/>
              </a:rPr>
              <a:t>*</a:t>
            </a:r>
          </a:p>
        </p:txBody>
      </p:sp>
      <p:sp>
        <p:nvSpPr>
          <p:cNvPr id="21536" name="Line 7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2228850" y="5035550"/>
            <a:ext cx="23813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537" name="Rectangle 82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505200" y="2441575"/>
            <a:ext cx="5114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P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: "</a:t>
            </a:r>
            <a:r>
              <a:rPr lang="en-US" altLang="en-US" sz="1600" i="1" smtClean="0">
                <a:solidFill>
                  <a:srgbClr val="000000"/>
                </a:solidFill>
                <a:latin typeface="Cambria" pitchFamily="18" charset="0"/>
              </a:rPr>
              <a:t>No matter what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, I start with a </a:t>
            </a: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V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, so I'll ask </a:t>
            </a: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V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 to parse"</a:t>
            </a:r>
          </a:p>
        </p:txBody>
      </p:sp>
      <p:sp>
        <p:nvSpPr>
          <p:cNvPr id="21538" name="Rectangle 8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505200" y="3143250"/>
            <a:ext cx="5410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V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: "I'm a number, so I'll use up the next token </a:t>
            </a:r>
            <a:r>
              <a:rPr lang="en-US" altLang="en-US" sz="1600" i="1" smtClean="0">
                <a:solidFill>
                  <a:srgbClr val="000000"/>
                </a:solidFill>
                <a:latin typeface="Cambria" pitchFamily="18" charset="0"/>
              </a:rPr>
              <a:t>as a number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." </a:t>
            </a:r>
          </a:p>
        </p:txBody>
      </p:sp>
      <p:sp>
        <p:nvSpPr>
          <p:cNvPr id="21539" name="Rectangle 84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505200" y="4171950"/>
            <a:ext cx="510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P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: "I have a </a:t>
            </a: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V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, so I expect a </a:t>
            </a:r>
            <a:r>
              <a:rPr lang="en-US" altLang="en-US" sz="16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P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 or nothing more at all; </a:t>
            </a:r>
          </a:p>
          <a:p>
            <a:pPr algn="l">
              <a:spcBef>
                <a:spcPct val="0"/>
              </a:spcBef>
            </a:pP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        I see a </a:t>
            </a: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+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, not a </a:t>
            </a:r>
            <a:r>
              <a:rPr lang="en-US" altLang="en-US" sz="16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, so I'll just return the current </a:t>
            </a: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V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…"</a:t>
            </a:r>
          </a:p>
        </p:txBody>
      </p:sp>
      <p:sp>
        <p:nvSpPr>
          <p:cNvPr id="21540" name="Rectangle 88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505200" y="5384800"/>
            <a:ext cx="5229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S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: "I have a </a:t>
            </a: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P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, so I expect a </a:t>
            </a:r>
            <a:r>
              <a:rPr lang="en-US" altLang="en-US" sz="16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+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S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 or nothing more at all; </a:t>
            </a:r>
          </a:p>
          <a:p>
            <a:pPr algn="l">
              <a:spcBef>
                <a:spcPct val="0"/>
              </a:spcBef>
            </a:pP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        I do see a </a:t>
            </a: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+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, so I use it, then call </a:t>
            </a: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S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, then make my tree!"</a:t>
            </a:r>
          </a:p>
        </p:txBody>
      </p:sp>
      <p:sp>
        <p:nvSpPr>
          <p:cNvPr id="21541" name="Rectangle 89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57200" y="567213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b="1" smtClean="0">
                <a:solidFill>
                  <a:srgbClr val="960117"/>
                </a:solidFill>
              </a:rPr>
              <a:t>8</a:t>
            </a:r>
          </a:p>
        </p:txBody>
      </p:sp>
      <p:sp>
        <p:nvSpPr>
          <p:cNvPr id="21542" name="Rectangle 90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787525" y="598805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b="1" smtClean="0">
                <a:solidFill>
                  <a:srgbClr val="960117"/>
                </a:solidFill>
              </a:rPr>
              <a:t>4</a:t>
            </a:r>
          </a:p>
        </p:txBody>
      </p:sp>
      <p:sp>
        <p:nvSpPr>
          <p:cNvPr id="21543" name="Rectangle 91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451100" y="63373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b="1" smtClean="0">
                <a:solidFill>
                  <a:srgbClr val="960117"/>
                </a:solidFill>
              </a:rPr>
              <a:t>5</a:t>
            </a:r>
          </a:p>
        </p:txBody>
      </p:sp>
      <p:sp>
        <p:nvSpPr>
          <p:cNvPr id="21544" name="Line 73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1949450" y="5692775"/>
            <a:ext cx="9525" cy="290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545" name="Rectangle 45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870325" y="1927225"/>
            <a:ext cx="42179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960117"/>
                </a:solidFill>
                <a:latin typeface="Courier New" pitchFamily="49" charset="0"/>
              </a:rPr>
              <a:t>tokens: &lt;"8", "+", "4", "*", "5"&gt;</a:t>
            </a:r>
          </a:p>
        </p:txBody>
      </p:sp>
      <p:sp>
        <p:nvSpPr>
          <p:cNvPr id="21546" name="Rectangle 45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875088" y="2730500"/>
            <a:ext cx="42179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960117"/>
                </a:solidFill>
                <a:latin typeface="Courier New" pitchFamily="49" charset="0"/>
              </a:rPr>
              <a:t>tokens: &lt;"8", "+", "4", "*", "5"&gt;</a:t>
            </a:r>
          </a:p>
        </p:txBody>
      </p:sp>
      <p:sp>
        <p:nvSpPr>
          <p:cNvPr id="21547" name="Text Box 44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495675" y="881063"/>
            <a:ext cx="51149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parse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:  </a:t>
            </a:r>
            <a:r>
              <a:rPr lang="en-US" altLang="en-US" sz="1600" i="1" smtClean="0">
                <a:solidFill>
                  <a:srgbClr val="000000"/>
                </a:solidFill>
                <a:latin typeface="Cambria" pitchFamily="18" charset="0"/>
              </a:rPr>
              <a:t>I'll just call </a:t>
            </a:r>
            <a:r>
              <a:rPr lang="en-US" altLang="en-US" sz="1600" b="1" smtClean="0">
                <a:solidFill>
                  <a:srgbClr val="000000"/>
                </a:solidFill>
                <a:latin typeface="Cambria" pitchFamily="18" charset="0"/>
              </a:rPr>
              <a:t>S</a:t>
            </a:r>
            <a:r>
              <a:rPr lang="en-US" altLang="en-US" sz="1600" smtClean="0">
                <a:solidFill>
                  <a:srgbClr val="000000"/>
                </a:solidFill>
                <a:latin typeface="Cambria" pitchFamily="18" charset="0"/>
              </a:rPr>
              <a:t>…</a:t>
            </a:r>
            <a:endParaRPr lang="en-US" altLang="en-US" sz="1600" b="1" smtClean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1548" name="Rectangle 45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875088" y="3419475"/>
            <a:ext cx="37639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960117"/>
                </a:solidFill>
                <a:latin typeface="Courier New" pitchFamily="49" charset="0"/>
              </a:rPr>
              <a:t>tokens: &lt;"+", "4", "*", "5"&gt;</a:t>
            </a:r>
          </a:p>
        </p:txBody>
      </p:sp>
      <p:sp>
        <p:nvSpPr>
          <p:cNvPr id="21549" name="Rectangle 45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3875088" y="3684588"/>
            <a:ext cx="16652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04841C"/>
                </a:solidFill>
                <a:latin typeface="Courier New" pitchFamily="49" charset="0"/>
              </a:rPr>
              <a:t>return [8.0]</a:t>
            </a:r>
          </a:p>
        </p:txBody>
      </p:sp>
      <p:sp>
        <p:nvSpPr>
          <p:cNvPr id="21550" name="Rectangle 45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886200" y="4681538"/>
            <a:ext cx="37639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960117"/>
                </a:solidFill>
                <a:latin typeface="Courier New" pitchFamily="49" charset="0"/>
              </a:rPr>
              <a:t>tokens: &lt;"+", "4", "*", "5"&gt;</a:t>
            </a:r>
          </a:p>
        </p:txBody>
      </p:sp>
      <p:sp>
        <p:nvSpPr>
          <p:cNvPr id="21551" name="Rectangle 45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886200" y="4946650"/>
            <a:ext cx="16652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04841C"/>
                </a:solidFill>
                <a:latin typeface="Courier New" pitchFamily="49" charset="0"/>
              </a:rPr>
              <a:t>return [8.0]</a:t>
            </a:r>
          </a:p>
        </p:txBody>
      </p:sp>
      <p:sp>
        <p:nvSpPr>
          <p:cNvPr id="21552" name="Rectangle 45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886200" y="5983288"/>
            <a:ext cx="1543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960117"/>
                </a:solidFill>
                <a:latin typeface="Courier New" pitchFamily="49" charset="0"/>
              </a:rPr>
              <a:t>tokens: &lt; &gt;</a:t>
            </a:r>
          </a:p>
        </p:txBody>
      </p:sp>
      <p:sp>
        <p:nvSpPr>
          <p:cNvPr id="21553" name="Rectangle 45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886200" y="6270625"/>
            <a:ext cx="46275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04841C"/>
                </a:solidFill>
                <a:latin typeface="Courier New" pitchFamily="49" charset="0"/>
              </a:rPr>
              <a:t>return [+, [8.0], [*, [4.0], [5.0]]]</a:t>
            </a:r>
          </a:p>
        </p:txBody>
      </p:sp>
      <p:cxnSp>
        <p:nvCxnSpPr>
          <p:cNvPr id="21554" name="Straight Connector 3"/>
          <p:cNvCxnSpPr>
            <a:cxnSpLocks noChangeShapeType="1"/>
          </p:cNvCxnSpPr>
          <p:nvPr/>
        </p:nvCxnSpPr>
        <p:spPr bwMode="auto">
          <a:xfrm>
            <a:off x="3495675" y="1657350"/>
            <a:ext cx="54229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55" name="Straight Connector 112"/>
          <p:cNvCxnSpPr>
            <a:cxnSpLocks noChangeShapeType="1"/>
          </p:cNvCxnSpPr>
          <p:nvPr/>
        </p:nvCxnSpPr>
        <p:spPr bwMode="auto">
          <a:xfrm>
            <a:off x="3505200" y="2449513"/>
            <a:ext cx="542131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56" name="Straight Connector 113"/>
          <p:cNvCxnSpPr>
            <a:cxnSpLocks noChangeShapeType="1"/>
          </p:cNvCxnSpPr>
          <p:nvPr/>
        </p:nvCxnSpPr>
        <p:spPr bwMode="auto">
          <a:xfrm>
            <a:off x="3505200" y="3189288"/>
            <a:ext cx="542131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57" name="Straight Connector 114"/>
          <p:cNvCxnSpPr>
            <a:cxnSpLocks noChangeShapeType="1"/>
          </p:cNvCxnSpPr>
          <p:nvPr/>
        </p:nvCxnSpPr>
        <p:spPr bwMode="auto">
          <a:xfrm>
            <a:off x="3505200" y="4148138"/>
            <a:ext cx="542131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58" name="Straight Connector 115"/>
          <p:cNvCxnSpPr>
            <a:cxnSpLocks noChangeShapeType="1"/>
          </p:cNvCxnSpPr>
          <p:nvPr/>
        </p:nvCxnSpPr>
        <p:spPr bwMode="auto">
          <a:xfrm>
            <a:off x="3505200" y="5376863"/>
            <a:ext cx="542131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" name="Rectangle 83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71463" y="914400"/>
            <a:ext cx="2941637" cy="369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&lt;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8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+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4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5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&gt;</a:t>
            </a:r>
          </a:p>
        </p:txBody>
      </p:sp>
      <p:pic>
        <p:nvPicPr>
          <p:cNvPr id="21560" name="Picture 93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8" t="33794" r="63078" b="44955"/>
          <a:stretch>
            <a:fillRect/>
          </a:stretch>
        </p:blipFill>
        <p:spPr bwMode="auto">
          <a:xfrm>
            <a:off x="708025" y="1524000"/>
            <a:ext cx="1906588" cy="14573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84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666750" y="258763"/>
            <a:ext cx="79263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4400" i="0" dirty="0">
                <a:solidFill>
                  <a:srgbClr val="000000"/>
                </a:solidFill>
                <a:latin typeface="Cambria" panose="02040503050406030204" pitchFamily="18" charset="0"/>
              </a:rPr>
              <a:t>The end of CS (60) …</a:t>
            </a:r>
            <a:endParaRPr lang="en-US" altLang="en-US" sz="4400" i="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1749" name="Line 7"/>
          <p:cNvSpPr>
            <a:spLocks noChangeShapeType="1"/>
          </p:cNvSpPr>
          <p:nvPr/>
        </p:nvSpPr>
        <p:spPr bwMode="auto">
          <a:xfrm flipH="1">
            <a:off x="2266859" y="2257203"/>
            <a:ext cx="1384603" cy="795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mbria" panose="02040503050406030204" pitchFamily="18" charset="0"/>
            </a:endParaRPr>
          </a:p>
        </p:txBody>
      </p:sp>
      <p:sp>
        <p:nvSpPr>
          <p:cNvPr id="31750" name="Line 8"/>
          <p:cNvSpPr>
            <a:spLocks noChangeShapeType="1"/>
          </p:cNvSpPr>
          <p:nvPr/>
        </p:nvSpPr>
        <p:spPr bwMode="auto">
          <a:xfrm>
            <a:off x="5387037" y="2257203"/>
            <a:ext cx="1488333" cy="771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mbria" panose="02040503050406030204" pitchFamily="18" charset="0"/>
            </a:endParaRPr>
          </a:p>
        </p:txBody>
      </p:sp>
      <p:sp>
        <p:nvSpPr>
          <p:cNvPr id="31751" name="Text Box 9"/>
          <p:cNvSpPr txBox="1">
            <a:spLocks noChangeArrowheads="1"/>
          </p:cNvSpPr>
          <p:nvPr/>
        </p:nvSpPr>
        <p:spPr bwMode="auto">
          <a:xfrm>
            <a:off x="1304834" y="3038253"/>
            <a:ext cx="19558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4200">
                <a:solidFill>
                  <a:srgbClr val="C00000"/>
                </a:solidFill>
                <a:latin typeface="Cambria" panose="02040503050406030204" pitchFamily="18" charset="0"/>
              </a:rPr>
              <a:t>useful</a:t>
            </a:r>
          </a:p>
        </p:txBody>
      </p:sp>
      <p:sp>
        <p:nvSpPr>
          <p:cNvPr id="31752" name="Text Box 10"/>
          <p:cNvSpPr txBox="1">
            <a:spLocks noChangeArrowheads="1"/>
          </p:cNvSpPr>
          <p:nvPr/>
        </p:nvSpPr>
        <p:spPr bwMode="auto">
          <a:xfrm>
            <a:off x="5675928" y="3057418"/>
            <a:ext cx="235408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4200" i="0" dirty="0">
                <a:solidFill>
                  <a:srgbClr val="000000"/>
                </a:solidFill>
                <a:latin typeface="Cambria" panose="02040503050406030204" pitchFamily="18" charset="0"/>
              </a:rPr>
              <a:t>creative</a:t>
            </a:r>
          </a:p>
        </p:txBody>
      </p:sp>
      <p:sp>
        <p:nvSpPr>
          <p:cNvPr id="31753" name="Text Box 6"/>
          <p:cNvSpPr txBox="1">
            <a:spLocks noChangeArrowheads="1"/>
          </p:cNvSpPr>
          <p:nvPr/>
        </p:nvSpPr>
        <p:spPr bwMode="auto">
          <a:xfrm>
            <a:off x="4161809" y="4938253"/>
            <a:ext cx="7519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4200" i="0">
                <a:solidFill>
                  <a:srgbClr val="000000"/>
                </a:solidFill>
                <a:latin typeface="Cambria" panose="02040503050406030204" pitchFamily="18" charset="0"/>
              </a:rPr>
              <a:t>CS</a:t>
            </a:r>
          </a:p>
        </p:txBody>
      </p:sp>
      <p:sp>
        <p:nvSpPr>
          <p:cNvPr id="31754" name="Line 7"/>
          <p:cNvSpPr>
            <a:spLocks noChangeShapeType="1"/>
          </p:cNvSpPr>
          <p:nvPr/>
        </p:nvSpPr>
        <p:spPr bwMode="auto">
          <a:xfrm>
            <a:off x="2301785" y="3852640"/>
            <a:ext cx="1850500" cy="1297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mbria" panose="02040503050406030204" pitchFamily="18" charset="0"/>
            </a:endParaRPr>
          </a:p>
        </p:txBody>
      </p:sp>
      <p:sp>
        <p:nvSpPr>
          <p:cNvPr id="31755" name="Line 8"/>
          <p:cNvSpPr>
            <a:spLocks noChangeShapeType="1"/>
          </p:cNvSpPr>
          <p:nvPr/>
        </p:nvSpPr>
        <p:spPr bwMode="auto">
          <a:xfrm flipH="1">
            <a:off x="4913745" y="3885977"/>
            <a:ext cx="1971150" cy="126400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mbria" panose="02040503050406030204" pitchFamily="18" charset="0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4913745" y="5612505"/>
            <a:ext cx="842045" cy="43650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mbria" panose="02040503050406030204" pitchFamily="18" charset="0"/>
            </a:endParaRP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H="1">
            <a:off x="3319764" y="5612505"/>
            <a:ext cx="842045" cy="43650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35555" y="1695006"/>
            <a:ext cx="1404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t>recursing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t> from below!</a:t>
            </a:r>
            <a:endParaRPr lang="en-US" dirty="0">
              <a:solidFill>
                <a:schemeClr val="bg1">
                  <a:lumMod val="6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55790" y="5935180"/>
            <a:ext cx="1404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t>recurse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t> to top!</a:t>
            </a:r>
            <a:endParaRPr lang="en-US" dirty="0">
              <a:solidFill>
                <a:schemeClr val="bg1">
                  <a:lumMod val="6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15320" y="5935179"/>
            <a:ext cx="1404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t>recurse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t> to top!</a:t>
            </a:r>
            <a:endParaRPr lang="en-US" dirty="0">
              <a:solidFill>
                <a:schemeClr val="bg1">
                  <a:lumMod val="6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97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4800"/>
            <a:ext cx="4098925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 Box 5"/>
          <p:cNvSpPr txBox="1">
            <a:spLocks noChangeArrowheads="1"/>
          </p:cNvSpPr>
          <p:nvPr/>
        </p:nvSpPr>
        <p:spPr bwMode="auto">
          <a:xfrm>
            <a:off x="304800" y="4432574"/>
            <a:ext cx="3962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4200" b="1" i="1" dirty="0" smtClean="0">
                <a:latin typeface="Calibri" panose="020F0502020204030204" pitchFamily="34" charset="0"/>
              </a:rPr>
              <a:t>Visual</a:t>
            </a:r>
            <a:r>
              <a:rPr lang="en-US" altLang="en-US" sz="4200" dirty="0" smtClean="0">
                <a:latin typeface="Calibri" panose="020F0502020204030204" pitchFamily="34" charset="0"/>
              </a:rPr>
              <a:t> tokenizing and parsing…</a:t>
            </a:r>
            <a:endParaRPr lang="en-US" altLang="en-US" sz="4200" dirty="0" smtClean="0">
              <a:latin typeface="Calibri" panose="020F0502020204030204" pitchFamily="34" charset="0"/>
            </a:endParaRPr>
          </a:p>
        </p:txBody>
      </p:sp>
      <p:pic>
        <p:nvPicPr>
          <p:cNvPr id="5" name="Picture 3" descr="snow_fac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474" y="304800"/>
            <a:ext cx="4079052" cy="305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352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4800"/>
            <a:ext cx="4098925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 Box 5"/>
          <p:cNvSpPr txBox="1">
            <a:spLocks noChangeArrowheads="1"/>
          </p:cNvSpPr>
          <p:nvPr/>
        </p:nvSpPr>
        <p:spPr bwMode="auto">
          <a:xfrm>
            <a:off x="304800" y="5042174"/>
            <a:ext cx="3962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4200" b="1" i="1" dirty="0" smtClean="0">
                <a:latin typeface="Calibri" panose="020F0502020204030204" pitchFamily="34" charset="0"/>
              </a:rPr>
              <a:t>Visual</a:t>
            </a:r>
            <a:r>
              <a:rPr lang="en-US" altLang="en-US" sz="4200" dirty="0" smtClean="0">
                <a:latin typeface="Calibri" panose="020F0502020204030204" pitchFamily="34" charset="0"/>
              </a:rPr>
              <a:t> tokenizing and parsing…</a:t>
            </a:r>
            <a:endParaRPr lang="en-US" altLang="en-US" sz="4200" dirty="0" smtClean="0">
              <a:latin typeface="Calibri" panose="020F0502020204030204" pitchFamily="34" charset="0"/>
            </a:endParaRPr>
          </a:p>
        </p:txBody>
      </p:sp>
      <p:pic>
        <p:nvPicPr>
          <p:cNvPr id="41988" name="Picture 7" descr="Def_Leppard_-_Retro_Acti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4267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48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666750" y="258763"/>
            <a:ext cx="79263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4400" i="0" dirty="0">
                <a:solidFill>
                  <a:srgbClr val="000000"/>
                </a:solidFill>
                <a:latin typeface="Cambria" panose="02040503050406030204" pitchFamily="18" charset="0"/>
              </a:rPr>
              <a:t>The end of CS (60) …</a:t>
            </a:r>
            <a:endParaRPr lang="en-US" altLang="en-US" sz="4400" i="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1749" name="Line 7"/>
          <p:cNvSpPr>
            <a:spLocks noChangeShapeType="1"/>
          </p:cNvSpPr>
          <p:nvPr/>
        </p:nvSpPr>
        <p:spPr bwMode="auto">
          <a:xfrm flipH="1">
            <a:off x="2266859" y="2257203"/>
            <a:ext cx="1384603" cy="795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mbria" panose="02040503050406030204" pitchFamily="18" charset="0"/>
            </a:endParaRPr>
          </a:p>
        </p:txBody>
      </p:sp>
      <p:sp>
        <p:nvSpPr>
          <p:cNvPr id="31750" name="Line 8"/>
          <p:cNvSpPr>
            <a:spLocks noChangeShapeType="1"/>
          </p:cNvSpPr>
          <p:nvPr/>
        </p:nvSpPr>
        <p:spPr bwMode="auto">
          <a:xfrm>
            <a:off x="5387037" y="2257203"/>
            <a:ext cx="1488333" cy="771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mbria" panose="02040503050406030204" pitchFamily="18" charset="0"/>
            </a:endParaRPr>
          </a:p>
        </p:txBody>
      </p:sp>
      <p:sp>
        <p:nvSpPr>
          <p:cNvPr id="31751" name="Text Box 9"/>
          <p:cNvSpPr txBox="1">
            <a:spLocks noChangeArrowheads="1"/>
          </p:cNvSpPr>
          <p:nvPr/>
        </p:nvSpPr>
        <p:spPr bwMode="auto">
          <a:xfrm>
            <a:off x="1304834" y="3038253"/>
            <a:ext cx="19558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4200" i="0" dirty="0">
                <a:solidFill>
                  <a:schemeClr val="tx1"/>
                </a:solidFill>
                <a:latin typeface="Cambria" panose="02040503050406030204" pitchFamily="18" charset="0"/>
              </a:rPr>
              <a:t>useful</a:t>
            </a:r>
          </a:p>
        </p:txBody>
      </p:sp>
      <p:sp>
        <p:nvSpPr>
          <p:cNvPr id="31752" name="Text Box 10"/>
          <p:cNvSpPr txBox="1">
            <a:spLocks noChangeArrowheads="1"/>
          </p:cNvSpPr>
          <p:nvPr/>
        </p:nvSpPr>
        <p:spPr bwMode="auto">
          <a:xfrm>
            <a:off x="5754951" y="3057418"/>
            <a:ext cx="235408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4200" dirty="0">
                <a:solidFill>
                  <a:srgbClr val="CC00CC"/>
                </a:solidFill>
                <a:latin typeface="Cambria" panose="02040503050406030204" pitchFamily="18" charset="0"/>
              </a:rPr>
              <a:t>creative</a:t>
            </a:r>
          </a:p>
        </p:txBody>
      </p:sp>
      <p:sp>
        <p:nvSpPr>
          <p:cNvPr id="31753" name="Text Box 6"/>
          <p:cNvSpPr txBox="1">
            <a:spLocks noChangeArrowheads="1"/>
          </p:cNvSpPr>
          <p:nvPr/>
        </p:nvSpPr>
        <p:spPr bwMode="auto">
          <a:xfrm>
            <a:off x="4161809" y="4938253"/>
            <a:ext cx="7519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4200" i="0">
                <a:solidFill>
                  <a:srgbClr val="000000"/>
                </a:solidFill>
                <a:latin typeface="Cambria" panose="02040503050406030204" pitchFamily="18" charset="0"/>
              </a:rPr>
              <a:t>CS</a:t>
            </a:r>
          </a:p>
        </p:txBody>
      </p:sp>
      <p:sp>
        <p:nvSpPr>
          <p:cNvPr id="31754" name="Line 7"/>
          <p:cNvSpPr>
            <a:spLocks noChangeShapeType="1"/>
          </p:cNvSpPr>
          <p:nvPr/>
        </p:nvSpPr>
        <p:spPr bwMode="auto">
          <a:xfrm>
            <a:off x="2301785" y="3852640"/>
            <a:ext cx="1850500" cy="1297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mbria" panose="02040503050406030204" pitchFamily="18" charset="0"/>
            </a:endParaRPr>
          </a:p>
        </p:txBody>
      </p:sp>
      <p:sp>
        <p:nvSpPr>
          <p:cNvPr id="31755" name="Line 8"/>
          <p:cNvSpPr>
            <a:spLocks noChangeShapeType="1"/>
          </p:cNvSpPr>
          <p:nvPr/>
        </p:nvSpPr>
        <p:spPr bwMode="auto">
          <a:xfrm flipH="1">
            <a:off x="4913745" y="3885977"/>
            <a:ext cx="1971150" cy="126400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mbria" panose="02040503050406030204" pitchFamily="18" charset="0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4913745" y="5612505"/>
            <a:ext cx="842045" cy="43650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mbria" panose="02040503050406030204" pitchFamily="18" charset="0"/>
            </a:endParaRP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H="1">
            <a:off x="3319764" y="5612505"/>
            <a:ext cx="842045" cy="43650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35555" y="1695006"/>
            <a:ext cx="1404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t>recursing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t> from below!</a:t>
            </a:r>
            <a:endParaRPr lang="en-US" dirty="0">
              <a:solidFill>
                <a:schemeClr val="bg1">
                  <a:lumMod val="6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55790" y="5935180"/>
            <a:ext cx="1404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t>recurse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t> to top!</a:t>
            </a:r>
            <a:endParaRPr lang="en-US" dirty="0">
              <a:solidFill>
                <a:schemeClr val="bg1">
                  <a:lumMod val="6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15320" y="5935179"/>
            <a:ext cx="1404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t>recurse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t> to top!</a:t>
            </a:r>
            <a:endParaRPr lang="en-US" dirty="0">
              <a:solidFill>
                <a:schemeClr val="bg1">
                  <a:lumMod val="6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07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0"/>
          <p:cNvSpPr txBox="1">
            <a:spLocks noChangeArrowheads="1"/>
          </p:cNvSpPr>
          <p:nvPr/>
        </p:nvSpPr>
        <p:spPr bwMode="auto">
          <a:xfrm>
            <a:off x="5876925" y="6086475"/>
            <a:ext cx="30686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3200" i="0" dirty="0">
                <a:solidFill>
                  <a:srgbClr val="000000"/>
                </a:solidFill>
                <a:latin typeface="Cambria" panose="02040503050406030204" pitchFamily="18" charset="0"/>
              </a:rPr>
              <a:t>Creativity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 per se</a:t>
            </a:r>
          </a:p>
        </p:txBody>
      </p:sp>
      <p:pic>
        <p:nvPicPr>
          <p:cNvPr id="59395" name="Picture 13" descr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1"/>
          <a:stretch>
            <a:fillRect/>
          </a:stretch>
        </p:blipFill>
        <p:spPr bwMode="auto">
          <a:xfrm>
            <a:off x="236538" y="279400"/>
            <a:ext cx="5370512" cy="637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14" descr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1" t="17862" r="40306" b="7993"/>
          <a:stretch>
            <a:fillRect/>
          </a:stretch>
        </p:blipFill>
        <p:spPr bwMode="auto">
          <a:xfrm>
            <a:off x="6211888" y="228600"/>
            <a:ext cx="2395537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15" descr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5" y="3019425"/>
            <a:ext cx="2922588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243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666750" y="258763"/>
            <a:ext cx="78359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4400" i="0" dirty="0">
                <a:solidFill>
                  <a:srgbClr val="000000"/>
                </a:solidFill>
                <a:latin typeface="Cambria" panose="02040503050406030204" pitchFamily="18" charset="0"/>
              </a:rPr>
              <a:t>CS 60 as the</a:t>
            </a:r>
            <a:r>
              <a:rPr lang="en-US" altLang="en-US" sz="4400" dirty="0">
                <a:solidFill>
                  <a:srgbClr val="000000"/>
                </a:solidFill>
                <a:latin typeface="Cambria" panose="02040503050406030204" pitchFamily="18" charset="0"/>
              </a:rPr>
              <a:t> lambda river</a:t>
            </a:r>
            <a:endParaRPr lang="en-US" altLang="en-US" sz="4400" i="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15364" name="Picture 6" descr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" t="19434" r="4813" b="7692"/>
          <a:stretch>
            <a:fillRect/>
          </a:stretch>
        </p:blipFill>
        <p:spPr bwMode="auto">
          <a:xfrm>
            <a:off x="358775" y="2074863"/>
            <a:ext cx="8478838" cy="353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6298253" y="1083261"/>
            <a:ext cx="25006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600" i="0">
                <a:solidFill>
                  <a:srgbClr val="000000"/>
                </a:solidFill>
                <a:latin typeface="Cambria" panose="02040503050406030204" pitchFamily="18" charset="0"/>
              </a:rPr>
              <a:t>or the bridge. You decide…</a:t>
            </a:r>
          </a:p>
        </p:txBody>
      </p:sp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1283488" y="5615195"/>
            <a:ext cx="235006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500" dirty="0" smtClean="0">
                <a:solidFill>
                  <a:srgbClr val="008000"/>
                </a:solidFill>
                <a:latin typeface="Calibri" panose="020F0502020204030204" pitchFamily="34" charset="0"/>
                <a:cs typeface="Times New Roman" pitchFamily="18" charset="0"/>
              </a:rPr>
              <a:t>I think the </a:t>
            </a:r>
            <a:r>
              <a:rPr lang="en-US" altLang="en-US" sz="1500" dirty="0">
                <a:solidFill>
                  <a:srgbClr val="008000"/>
                </a:solidFill>
                <a:latin typeface="Calibri" panose="020F0502020204030204" pitchFamily="34" charset="0"/>
                <a:cs typeface="Times New Roman" pitchFamily="18" charset="0"/>
              </a:rPr>
              <a:t>current's got me!</a:t>
            </a:r>
            <a:endParaRPr lang="en-US" altLang="en-US" sz="1500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grpSp>
        <p:nvGrpSpPr>
          <p:cNvPr id="15367" name="Group 49"/>
          <p:cNvGrpSpPr>
            <a:grpSpLocks/>
          </p:cNvGrpSpPr>
          <p:nvPr/>
        </p:nvGrpSpPr>
        <p:grpSpPr bwMode="auto">
          <a:xfrm>
            <a:off x="800888" y="5707054"/>
            <a:ext cx="482600" cy="642937"/>
            <a:chOff x="2928" y="1051"/>
            <a:chExt cx="840" cy="957"/>
          </a:xfrm>
        </p:grpSpPr>
        <p:sp>
          <p:nvSpPr>
            <p:cNvPr id="15368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31 w 1048"/>
                <a:gd name="T1" fmla="*/ 21 h 250"/>
                <a:gd name="T2" fmla="*/ 54 w 1048"/>
                <a:gd name="T3" fmla="*/ 83 h 250"/>
                <a:gd name="T4" fmla="*/ 56 w 1048"/>
                <a:gd name="T5" fmla="*/ 111 h 250"/>
                <a:gd name="T6" fmla="*/ 59 w 1048"/>
                <a:gd name="T7" fmla="*/ 127 h 250"/>
                <a:gd name="T8" fmla="*/ 62 w 1048"/>
                <a:gd name="T9" fmla="*/ 168 h 250"/>
                <a:gd name="T10" fmla="*/ 43 w 1048"/>
                <a:gd name="T11" fmla="*/ 237 h 250"/>
                <a:gd name="T12" fmla="*/ 5 w 1048"/>
                <a:gd name="T13" fmla="*/ 217 h 250"/>
                <a:gd name="T14" fmla="*/ 0 w 1048"/>
                <a:gd name="T15" fmla="*/ 196 h 250"/>
                <a:gd name="T16" fmla="*/ 2 w 1048"/>
                <a:gd name="T17" fmla="*/ 162 h 250"/>
                <a:gd name="T18" fmla="*/ 5 w 1048"/>
                <a:gd name="T19" fmla="*/ 125 h 250"/>
                <a:gd name="T20" fmla="*/ 12 w 1048"/>
                <a:gd name="T21" fmla="*/ 76 h 250"/>
                <a:gd name="T22" fmla="*/ 17 w 1048"/>
                <a:gd name="T23" fmla="*/ 55 h 250"/>
                <a:gd name="T24" fmla="*/ 19 w 1048"/>
                <a:gd name="T25" fmla="*/ 28 h 250"/>
                <a:gd name="T26" fmla="*/ 22 w 1048"/>
                <a:gd name="T27" fmla="*/ 14 h 250"/>
                <a:gd name="T28" fmla="*/ 29 w 1048"/>
                <a:gd name="T29" fmla="*/ 28 h 250"/>
                <a:gd name="T30" fmla="*/ 31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69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 b="1" i="0">
                <a:solidFill>
                  <a:srgbClr val="000000"/>
                </a:solidFill>
              </a:endParaRPr>
            </a:p>
          </p:txBody>
        </p:sp>
        <p:sp>
          <p:nvSpPr>
            <p:cNvPr id="15370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 b="1" i="0">
                <a:solidFill>
                  <a:srgbClr val="000000"/>
                </a:solidFill>
              </a:endParaRPr>
            </a:p>
          </p:txBody>
        </p:sp>
        <p:sp>
          <p:nvSpPr>
            <p:cNvPr id="15371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 b="1" i="0">
                <a:solidFill>
                  <a:srgbClr val="000000"/>
                </a:solidFill>
              </a:endParaRPr>
            </a:p>
          </p:txBody>
        </p:sp>
        <p:sp>
          <p:nvSpPr>
            <p:cNvPr id="15372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 b="1" i="0">
                <a:solidFill>
                  <a:srgbClr val="000000"/>
                </a:solidFill>
              </a:endParaRPr>
            </a:p>
          </p:txBody>
        </p:sp>
        <p:sp>
          <p:nvSpPr>
            <p:cNvPr id="15373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 b="1" i="0">
                <a:solidFill>
                  <a:srgbClr val="000000"/>
                </a:solidFill>
              </a:endParaRPr>
            </a:p>
          </p:txBody>
        </p:sp>
        <p:sp>
          <p:nvSpPr>
            <p:cNvPr id="15374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 b="1" i="0">
                <a:solidFill>
                  <a:srgbClr val="000000"/>
                </a:solidFill>
              </a:endParaRPr>
            </a:p>
          </p:txBody>
        </p:sp>
        <p:sp>
          <p:nvSpPr>
            <p:cNvPr id="15375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 b="1" i="0">
                <a:solidFill>
                  <a:srgbClr val="000000"/>
                </a:solidFill>
              </a:endParaRPr>
            </a:p>
          </p:txBody>
        </p:sp>
        <p:sp>
          <p:nvSpPr>
            <p:cNvPr id="15376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 b="1" i="0">
                <a:solidFill>
                  <a:srgbClr val="000000"/>
                </a:solidFill>
              </a:endParaRPr>
            </a:p>
          </p:txBody>
        </p:sp>
        <p:sp>
          <p:nvSpPr>
            <p:cNvPr id="15377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78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79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80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036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4532313" y="1350963"/>
            <a:ext cx="4297362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i="0" dirty="0">
                <a:solidFill>
                  <a:srgbClr val="000000"/>
                </a:solidFill>
              </a:rPr>
              <a:t>Java / Object-Or. programming</a:t>
            </a:r>
          </a:p>
          <a:p>
            <a:pPr algn="r"/>
            <a:r>
              <a:rPr lang="en-US" altLang="en-US" i="0" dirty="0">
                <a:solidFill>
                  <a:srgbClr val="000000"/>
                </a:solidFill>
              </a:rPr>
              <a:t>Lists, Stacks, Queues, </a:t>
            </a:r>
            <a:r>
              <a:rPr lang="en-US" altLang="en-US" i="0" dirty="0" smtClean="0">
                <a:solidFill>
                  <a:srgbClr val="000000"/>
                </a:solidFill>
              </a:rPr>
              <a:t>Heaps</a:t>
            </a:r>
            <a:endParaRPr lang="en-US" altLang="en-US" i="0" dirty="0">
              <a:solidFill>
                <a:srgbClr val="000000"/>
              </a:solidFill>
            </a:endParaRPr>
          </a:p>
          <a:p>
            <a:pPr algn="r"/>
            <a:r>
              <a:rPr lang="en-US" altLang="en-US" i="0" dirty="0">
                <a:solidFill>
                  <a:srgbClr val="000000"/>
                </a:solidFill>
              </a:rPr>
              <a:t>BFS + DFS: graphs and trees</a:t>
            </a:r>
          </a:p>
          <a:p>
            <a:pPr algn="r"/>
            <a:r>
              <a:rPr lang="en-US" altLang="en-US" i="0" dirty="0" err="1">
                <a:solidFill>
                  <a:srgbClr val="000000"/>
                </a:solidFill>
              </a:rPr>
              <a:t>Spampede</a:t>
            </a:r>
            <a:r>
              <a:rPr lang="en-US" altLang="en-US" i="0" dirty="0">
                <a:solidFill>
                  <a:srgbClr val="000000"/>
                </a:solidFill>
              </a:rPr>
              <a:t>, Inheritance</a:t>
            </a:r>
          </a:p>
          <a:p>
            <a:pPr algn="r"/>
            <a:r>
              <a:rPr lang="en-US" altLang="en-US" i="0" dirty="0">
                <a:solidFill>
                  <a:srgbClr val="000000"/>
                </a:solidFill>
              </a:rPr>
              <a:t>Racket and fun. programs</a:t>
            </a:r>
          </a:p>
          <a:p>
            <a:pPr algn="r"/>
            <a:r>
              <a:rPr lang="en-US" altLang="en-US" i="0" dirty="0">
                <a:solidFill>
                  <a:srgbClr val="000000"/>
                </a:solidFill>
              </a:rPr>
              <a:t>Parsing and Grammars</a:t>
            </a:r>
          </a:p>
          <a:p>
            <a:pPr algn="r"/>
            <a:r>
              <a:rPr lang="en-US" altLang="en-US" i="0" dirty="0">
                <a:solidFill>
                  <a:srgbClr val="000000"/>
                </a:solidFill>
              </a:rPr>
              <a:t>Prolog and Boolean Logic</a:t>
            </a:r>
          </a:p>
          <a:p>
            <a:pPr algn="r"/>
            <a:r>
              <a:rPr lang="en-US" altLang="en-US" i="0" dirty="0">
                <a:solidFill>
                  <a:srgbClr val="000000"/>
                </a:solidFill>
              </a:rPr>
              <a:t>Computability and TMs</a:t>
            </a:r>
          </a:p>
          <a:p>
            <a:pPr algn="r"/>
            <a:r>
              <a:rPr lang="en-US" altLang="en-US" i="0" dirty="0">
                <a:solidFill>
                  <a:srgbClr val="000000"/>
                </a:solidFill>
              </a:rPr>
              <a:t>DFAs, NFAs, and Reg. </a:t>
            </a:r>
            <a:r>
              <a:rPr lang="en-US" altLang="en-US" i="0" dirty="0" err="1">
                <a:solidFill>
                  <a:srgbClr val="000000"/>
                </a:solidFill>
              </a:rPr>
              <a:t>Exps</a:t>
            </a:r>
            <a:endParaRPr lang="en-US" altLang="en-US" i="0" dirty="0">
              <a:solidFill>
                <a:srgbClr val="000000"/>
              </a:solidFill>
            </a:endParaRPr>
          </a:p>
          <a:p>
            <a:pPr algn="r"/>
            <a:r>
              <a:rPr lang="en-US" altLang="en-US" i="0" dirty="0">
                <a:solidFill>
                  <a:srgbClr val="000000"/>
                </a:solidFill>
              </a:rPr>
              <a:t>DP and Big-O analysis</a:t>
            </a:r>
          </a:p>
        </p:txBody>
      </p:sp>
      <p:sp>
        <p:nvSpPr>
          <p:cNvPr id="56324" name="Text Box 6"/>
          <p:cNvSpPr txBox="1">
            <a:spLocks noChangeArrowheads="1"/>
          </p:cNvSpPr>
          <p:nvPr/>
        </p:nvSpPr>
        <p:spPr bwMode="auto">
          <a:xfrm>
            <a:off x="6084888" y="179388"/>
            <a:ext cx="17605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4400" i="0" dirty="0">
                <a:solidFill>
                  <a:srgbClr val="000000"/>
                </a:solidFill>
                <a:latin typeface="Cambria" panose="02040503050406030204" pitchFamily="18" charset="0"/>
              </a:rPr>
              <a:t>CS 60</a:t>
            </a:r>
          </a:p>
        </p:txBody>
      </p:sp>
      <p:sp>
        <p:nvSpPr>
          <p:cNvPr id="56325" name="Text Box 7"/>
          <p:cNvSpPr txBox="1">
            <a:spLocks noChangeArrowheads="1"/>
          </p:cNvSpPr>
          <p:nvPr/>
        </p:nvSpPr>
        <p:spPr bwMode="auto">
          <a:xfrm>
            <a:off x="450850" y="1341438"/>
            <a:ext cx="4297363" cy="53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i="0"/>
              <a:t>CS 70  : C++ &amp; data structures</a:t>
            </a:r>
          </a:p>
          <a:p>
            <a:pPr algn="l"/>
            <a:r>
              <a:rPr lang="en-US" altLang="en-US" i="0"/>
              <a:t>CS 81  : Logic for CS</a:t>
            </a:r>
          </a:p>
          <a:p>
            <a:pPr algn="l"/>
            <a:r>
              <a:rPr lang="en-US" altLang="en-US" i="0"/>
              <a:t>CS105 : Systems</a:t>
            </a:r>
          </a:p>
          <a:p>
            <a:pPr algn="l"/>
            <a:r>
              <a:rPr lang="en-US" altLang="en-US" i="0"/>
              <a:t>CS121 : LSD </a:t>
            </a:r>
          </a:p>
          <a:p>
            <a:pPr algn="l"/>
            <a:r>
              <a:rPr lang="en-US" altLang="en-US" i="0"/>
              <a:t>CS131 : Prog. Languages</a:t>
            </a:r>
          </a:p>
          <a:p>
            <a:pPr algn="l"/>
            <a:r>
              <a:rPr lang="en-US" altLang="en-US" i="0"/>
              <a:t>CS140 : Algorithms</a:t>
            </a:r>
          </a:p>
          <a:p>
            <a:pPr algn="l"/>
            <a:r>
              <a:rPr lang="en-US" altLang="en-US" i="0">
                <a:solidFill>
                  <a:srgbClr val="008000"/>
                </a:solidFill>
              </a:rPr>
              <a:t>CS142 : Theory</a:t>
            </a:r>
          </a:p>
          <a:p>
            <a:pPr algn="l"/>
            <a:r>
              <a:rPr lang="en-US" altLang="en-US" i="0">
                <a:solidFill>
                  <a:srgbClr val="008000"/>
                </a:solidFill>
              </a:rPr>
              <a:t>CS151 : Artificial Intelligence</a:t>
            </a:r>
          </a:p>
          <a:p>
            <a:pPr algn="l"/>
            <a:r>
              <a:rPr lang="en-US" altLang="en-US" i="0">
                <a:solidFill>
                  <a:srgbClr val="008000"/>
                </a:solidFill>
              </a:rPr>
              <a:t>CS132 : Compilers</a:t>
            </a:r>
          </a:p>
          <a:p>
            <a:pPr algn="l"/>
            <a:r>
              <a:rPr lang="en-US" altLang="en-US" i="0">
                <a:solidFill>
                  <a:srgbClr val="008000"/>
                </a:solidFill>
              </a:rPr>
              <a:t>CS155 : Graphics</a:t>
            </a:r>
            <a:endParaRPr lang="en-US" altLang="en-US" i="0"/>
          </a:p>
        </p:txBody>
      </p:sp>
      <p:sp>
        <p:nvSpPr>
          <p:cNvPr id="56326" name="Text Box 8"/>
          <p:cNvSpPr txBox="1">
            <a:spLocks noChangeArrowheads="1"/>
          </p:cNvSpPr>
          <p:nvPr/>
        </p:nvSpPr>
        <p:spPr bwMode="auto">
          <a:xfrm>
            <a:off x="2914650" y="6562725"/>
            <a:ext cx="15001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200" i="0">
                <a:solidFill>
                  <a:srgbClr val="008000"/>
                </a:solidFill>
              </a:rPr>
              <a:t>among many others...</a:t>
            </a:r>
          </a:p>
        </p:txBody>
      </p:sp>
      <p:sp>
        <p:nvSpPr>
          <p:cNvPr id="56327" name="Text Box 9"/>
          <p:cNvSpPr txBox="1">
            <a:spLocks noChangeArrowheads="1"/>
          </p:cNvSpPr>
          <p:nvPr/>
        </p:nvSpPr>
        <p:spPr bwMode="auto">
          <a:xfrm rot="-5400000">
            <a:off x="-403225" y="3386138"/>
            <a:ext cx="1279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600" b="1" i="0"/>
              <a:t>REQUIRED</a:t>
            </a:r>
          </a:p>
        </p:txBody>
      </p:sp>
      <p:sp>
        <p:nvSpPr>
          <p:cNvPr id="56328" name="Line 10"/>
          <p:cNvSpPr>
            <a:spLocks noChangeShapeType="1"/>
          </p:cNvSpPr>
          <p:nvPr/>
        </p:nvSpPr>
        <p:spPr bwMode="auto">
          <a:xfrm flipV="1">
            <a:off x="228600" y="1450975"/>
            <a:ext cx="1588" cy="14446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i="1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6329" name="Line 11"/>
          <p:cNvSpPr>
            <a:spLocks noChangeShapeType="1"/>
          </p:cNvSpPr>
          <p:nvPr/>
        </p:nvSpPr>
        <p:spPr bwMode="auto">
          <a:xfrm>
            <a:off x="190500" y="4579938"/>
            <a:ext cx="1325563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i="1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6330" name="Text Box 12"/>
          <p:cNvSpPr txBox="1">
            <a:spLocks noChangeArrowheads="1"/>
          </p:cNvSpPr>
          <p:nvPr/>
        </p:nvSpPr>
        <p:spPr bwMode="auto">
          <a:xfrm rot="5399999">
            <a:off x="-527844" y="5168107"/>
            <a:ext cx="15001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600" b="1" i="0">
                <a:solidFill>
                  <a:srgbClr val="008000"/>
                </a:solidFill>
              </a:rPr>
              <a:t>3 ELECTIVES</a:t>
            </a:r>
          </a:p>
        </p:txBody>
      </p:sp>
      <p:sp>
        <p:nvSpPr>
          <p:cNvPr id="56331" name="Line 13"/>
          <p:cNvSpPr>
            <a:spLocks noChangeShapeType="1"/>
          </p:cNvSpPr>
          <p:nvPr/>
        </p:nvSpPr>
        <p:spPr bwMode="auto">
          <a:xfrm>
            <a:off x="231775" y="6067425"/>
            <a:ext cx="0" cy="60007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i="1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6332" name="Rectangle 14"/>
          <p:cNvSpPr>
            <a:spLocks noChangeArrowheads="1"/>
          </p:cNvSpPr>
          <p:nvPr/>
        </p:nvSpPr>
        <p:spPr bwMode="auto">
          <a:xfrm>
            <a:off x="677891" y="237223"/>
            <a:ext cx="44528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3600" i="0" dirty="0">
                <a:solidFill>
                  <a:srgbClr val="000000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sz="3600" i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1-term CS </a:t>
            </a:r>
            <a:r>
              <a:rPr lang="en-US" altLang="en-US" sz="3600" i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major?</a:t>
            </a:r>
            <a:endParaRPr lang="en-US" altLang="en-US" sz="3600" i="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56333" name="Freeform 15"/>
          <p:cNvSpPr>
            <a:spLocks/>
          </p:cNvSpPr>
          <p:nvPr/>
        </p:nvSpPr>
        <p:spPr bwMode="auto">
          <a:xfrm>
            <a:off x="7818438" y="603250"/>
            <a:ext cx="1108075" cy="5826125"/>
          </a:xfrm>
          <a:custGeom>
            <a:avLst/>
            <a:gdLst>
              <a:gd name="T0" fmla="*/ 0 w 698"/>
              <a:gd name="T1" fmla="*/ 0 h 3670"/>
              <a:gd name="T2" fmla="*/ 2147483647 w 698"/>
              <a:gd name="T3" fmla="*/ 0 h 3670"/>
              <a:gd name="T4" fmla="*/ 2147483647 w 698"/>
              <a:gd name="T5" fmla="*/ 2147483647 h 3670"/>
              <a:gd name="T6" fmla="*/ 2147483647 w 698"/>
              <a:gd name="T7" fmla="*/ 2147483647 h 3670"/>
              <a:gd name="T8" fmla="*/ 0 60000 65536"/>
              <a:gd name="T9" fmla="*/ 0 60000 65536"/>
              <a:gd name="T10" fmla="*/ 0 60000 65536"/>
              <a:gd name="T11" fmla="*/ 0 60000 65536"/>
              <a:gd name="T12" fmla="*/ 0 w 698"/>
              <a:gd name="T13" fmla="*/ 0 h 3670"/>
              <a:gd name="T14" fmla="*/ 698 w 698"/>
              <a:gd name="T15" fmla="*/ 3670 h 36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98" h="3670">
                <a:moveTo>
                  <a:pt x="0" y="0"/>
                </a:moveTo>
                <a:lnTo>
                  <a:pt x="335" y="0"/>
                </a:lnTo>
                <a:lnTo>
                  <a:pt x="698" y="210"/>
                </a:lnTo>
                <a:lnTo>
                  <a:pt x="698" y="367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 i="1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585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Text Box 2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34844" y="254751"/>
            <a:ext cx="368441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320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Unilang</a:t>
            </a:r>
            <a:r>
              <a:rPr lang="en-US" alt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alt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a </a:t>
            </a:r>
            <a:r>
              <a:rPr lang="en-US" altLang="en-US" sz="3200" b="1" i="1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unicalc</a:t>
            </a:r>
            <a:r>
              <a:rPr lang="en-US" altLang="en-US" sz="32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language</a:t>
            </a:r>
          </a:p>
        </p:txBody>
      </p:sp>
      <p:sp>
        <p:nvSpPr>
          <p:cNvPr id="22534" name="Rectangle 2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90337" y="358482"/>
            <a:ext cx="3768980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z="1800" b="1" dirty="0" smtClean="0">
              <a:solidFill>
                <a:srgbClr val="0703F3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endParaRPr lang="en-US" altLang="en-US" sz="1800" b="1" dirty="0" smtClean="0">
              <a:solidFill>
                <a:srgbClr val="0703F3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1800" b="1" dirty="0" err="1" smtClean="0">
                <a:solidFill>
                  <a:srgbClr val="0703F3"/>
                </a:solidFill>
                <a:latin typeface="Courier New" pitchFamily="49" charset="0"/>
              </a:rPr>
              <a:t>def</a:t>
            </a:r>
            <a:r>
              <a:rPr lang="en-US" altLang="en-US" sz="1800" b="1" dirty="0" smtClean="0">
                <a:solidFill>
                  <a:srgbClr val="0703F3"/>
                </a:solidFill>
                <a:latin typeface="Courier New" pitchFamily="49" charset="0"/>
              </a:rPr>
              <a:t> yard 3 foot</a:t>
            </a:r>
          </a:p>
          <a:p>
            <a:pPr algn="l">
              <a:spcBef>
                <a:spcPct val="0"/>
              </a:spcBef>
            </a:pP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{ 3.0, [foot], [] }</a:t>
            </a:r>
          </a:p>
          <a:p>
            <a:pPr algn="l">
              <a:spcBef>
                <a:spcPct val="0"/>
              </a:spcBef>
            </a:pPr>
            <a:endParaRPr lang="en-US" altLang="en-US" sz="1800" b="1" dirty="0" smtClean="0">
              <a:solidFill>
                <a:srgbClr val="0703F3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1800" b="1" dirty="0" err="1" smtClean="0">
                <a:solidFill>
                  <a:srgbClr val="0703F3"/>
                </a:solidFill>
                <a:latin typeface="Courier New" pitchFamily="49" charset="0"/>
              </a:rPr>
              <a:t>def</a:t>
            </a:r>
            <a:r>
              <a:rPr lang="en-US" altLang="en-US" sz="1800" b="1" dirty="0" smtClean="0">
                <a:solidFill>
                  <a:srgbClr val="0703F3"/>
                </a:solidFill>
                <a:latin typeface="Courier New" pitchFamily="49" charset="0"/>
              </a:rPr>
              <a:t> furlong 0.125 mile</a:t>
            </a:r>
          </a:p>
          <a:p>
            <a:pPr algn="l">
              <a:spcBef>
                <a:spcPct val="0"/>
              </a:spcBef>
            </a:pP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{ 0.125, [mile], [] }</a:t>
            </a:r>
          </a:p>
          <a:p>
            <a:pPr algn="l">
              <a:spcBef>
                <a:spcPct val="0"/>
              </a:spcBef>
            </a:pPr>
            <a:endParaRPr lang="en-US" altLang="en-US" sz="1800" b="1" dirty="0" smtClean="0">
              <a:solidFill>
                <a:srgbClr val="0703F3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1800" b="1" dirty="0" err="1" smtClean="0">
                <a:solidFill>
                  <a:srgbClr val="0703F3"/>
                </a:solidFill>
                <a:latin typeface="Courier New" pitchFamily="49" charset="0"/>
              </a:rPr>
              <a:t>def</a:t>
            </a:r>
            <a:r>
              <a:rPr lang="en-US" altLang="en-US" sz="1800" b="1" dirty="0" smtClean="0">
                <a:solidFill>
                  <a:srgbClr val="0703F3"/>
                </a:solidFill>
                <a:latin typeface="Courier New" pitchFamily="49" charset="0"/>
              </a:rPr>
              <a:t> mile 5280 foot</a:t>
            </a:r>
          </a:p>
          <a:p>
            <a:pPr algn="l">
              <a:spcBef>
                <a:spcPct val="0"/>
              </a:spcBef>
            </a:pP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{ 5280.0, [foot], [] }</a:t>
            </a:r>
          </a:p>
          <a:p>
            <a:pPr algn="l">
              <a:spcBef>
                <a:spcPct val="0"/>
              </a:spcBef>
            </a:pPr>
            <a:endParaRPr lang="en-US" altLang="en-US" sz="1800" b="1" dirty="0" smtClean="0">
              <a:solidFill>
                <a:srgbClr val="0703F3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1800" b="1" dirty="0" smtClean="0">
                <a:solidFill>
                  <a:srgbClr val="0703F3"/>
                </a:solidFill>
                <a:latin typeface="Courier New" pitchFamily="49" charset="0"/>
              </a:rPr>
              <a:t>1 foot + 2 yard  </a:t>
            </a:r>
          </a:p>
          <a:p>
            <a:pPr algn="l">
              <a:spcBef>
                <a:spcPct val="0"/>
              </a:spcBef>
            </a:pP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{ 7.0, [foot], [] }</a:t>
            </a:r>
          </a:p>
          <a:p>
            <a:pPr algn="l">
              <a:spcBef>
                <a:spcPct val="0"/>
              </a:spcBef>
            </a:pPr>
            <a:endParaRPr lang="en-US" altLang="en-US" sz="1800" b="1" dirty="0" smtClean="0">
              <a:solidFill>
                <a:srgbClr val="0703F3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1800" b="1" dirty="0" err="1" smtClean="0">
                <a:solidFill>
                  <a:srgbClr val="0703F3"/>
                </a:solidFill>
                <a:latin typeface="Courier New" pitchFamily="49" charset="0"/>
              </a:rPr>
              <a:t>def</a:t>
            </a:r>
            <a:r>
              <a:rPr lang="en-US" altLang="en-US" sz="1800" b="1" dirty="0" smtClean="0">
                <a:solidFill>
                  <a:srgbClr val="0703F3"/>
                </a:solidFill>
                <a:latin typeface="Courier New" pitchFamily="49" charset="0"/>
              </a:rPr>
              <a:t> hour 3600 second</a:t>
            </a:r>
          </a:p>
          <a:p>
            <a:pPr algn="l">
              <a:spcBef>
                <a:spcPct val="0"/>
              </a:spcBef>
            </a:pP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{ 3600.0, [second], [] }</a:t>
            </a:r>
          </a:p>
          <a:p>
            <a:pPr algn="l">
              <a:spcBef>
                <a:spcPct val="0"/>
              </a:spcBef>
            </a:pPr>
            <a:endParaRPr lang="en-US" altLang="en-US" sz="1800" b="1" dirty="0" smtClean="0">
              <a:solidFill>
                <a:srgbClr val="0703F3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1800" b="1" dirty="0" err="1" smtClean="0">
                <a:solidFill>
                  <a:srgbClr val="0703F3"/>
                </a:solidFill>
                <a:latin typeface="Courier New" pitchFamily="49" charset="0"/>
              </a:rPr>
              <a:t>def</a:t>
            </a:r>
            <a:r>
              <a:rPr lang="en-US" altLang="en-US" sz="1800" b="1" dirty="0" smtClean="0">
                <a:solidFill>
                  <a:srgbClr val="0703F3"/>
                </a:solidFill>
                <a:latin typeface="Courier New" pitchFamily="49" charset="0"/>
              </a:rPr>
              <a:t> day 24 hour</a:t>
            </a:r>
          </a:p>
          <a:p>
            <a:pPr algn="l">
              <a:spcBef>
                <a:spcPct val="0"/>
              </a:spcBef>
            </a:pP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{ 24.0, [hour], []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 algn="l">
              <a:spcBef>
                <a:spcPct val="0"/>
              </a:spcBef>
            </a:pPr>
            <a:endParaRPr lang="en-US" altLang="en-US" sz="1800" b="1" dirty="0" smtClean="0">
              <a:solidFill>
                <a:srgbClr val="0703F3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1800" b="1" dirty="0" smtClean="0">
                <a:solidFill>
                  <a:srgbClr val="0703F3"/>
                </a:solidFill>
                <a:latin typeface="Courier New" pitchFamily="49" charset="0"/>
              </a:rPr>
              <a:t># 1 mile / day</a:t>
            </a:r>
          </a:p>
          <a:p>
            <a:pPr algn="l">
              <a:spcBef>
                <a:spcPct val="0"/>
              </a:spcBef>
            </a:pP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???</a:t>
            </a:r>
            <a:endParaRPr lang="en-US" altLang="en-US" sz="1800" b="1" dirty="0" smtClean="0">
              <a:solidFill>
                <a:srgbClr val="0703F3"/>
              </a:solidFill>
              <a:latin typeface="Courier New" pitchFamily="49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361243" y="369711"/>
            <a:ext cx="2836333" cy="4572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9534" y="377862"/>
            <a:ext cx="291682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en-US" sz="2100" b="1" dirty="0">
                <a:solidFill>
                  <a:srgbClr val="000000"/>
                </a:solidFill>
                <a:latin typeface="Calibri" panose="020F0502020204030204" pitchFamily="34" charset="0"/>
              </a:rPr>
              <a:t>Running  </a:t>
            </a:r>
            <a:r>
              <a:rPr lang="en-US" altLang="en-US" sz="21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the language:</a:t>
            </a:r>
            <a:endParaRPr lang="en-US" altLang="en-US" sz="21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69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Text Box 8"/>
          <p:cNvSpPr txBox="1">
            <a:spLocks noChangeArrowheads="1"/>
          </p:cNvSpPr>
          <p:nvPr/>
        </p:nvSpPr>
        <p:spPr bwMode="auto">
          <a:xfrm rot="-5400000">
            <a:off x="-403225" y="3392488"/>
            <a:ext cx="1279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600" b="1" i="0"/>
              <a:t>REQUIRED</a:t>
            </a:r>
          </a:p>
        </p:txBody>
      </p:sp>
      <p:sp>
        <p:nvSpPr>
          <p:cNvPr id="57349" name="Line 9"/>
          <p:cNvSpPr>
            <a:spLocks noChangeShapeType="1"/>
          </p:cNvSpPr>
          <p:nvPr/>
        </p:nvSpPr>
        <p:spPr bwMode="auto">
          <a:xfrm flipV="1">
            <a:off x="228600" y="1443038"/>
            <a:ext cx="1588" cy="152876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i="1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7350" name="Line 10"/>
          <p:cNvSpPr>
            <a:spLocks noChangeShapeType="1"/>
          </p:cNvSpPr>
          <p:nvPr/>
        </p:nvSpPr>
        <p:spPr bwMode="auto">
          <a:xfrm>
            <a:off x="190500" y="4579938"/>
            <a:ext cx="1325563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i="1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7352" name="Freeform 14"/>
          <p:cNvSpPr>
            <a:spLocks/>
          </p:cNvSpPr>
          <p:nvPr/>
        </p:nvSpPr>
        <p:spPr bwMode="auto">
          <a:xfrm>
            <a:off x="7818438" y="603250"/>
            <a:ext cx="1108075" cy="5826125"/>
          </a:xfrm>
          <a:custGeom>
            <a:avLst/>
            <a:gdLst>
              <a:gd name="T0" fmla="*/ 0 w 698"/>
              <a:gd name="T1" fmla="*/ 0 h 3670"/>
              <a:gd name="T2" fmla="*/ 2147483647 w 698"/>
              <a:gd name="T3" fmla="*/ 0 h 3670"/>
              <a:gd name="T4" fmla="*/ 2147483647 w 698"/>
              <a:gd name="T5" fmla="*/ 2147483647 h 3670"/>
              <a:gd name="T6" fmla="*/ 2147483647 w 698"/>
              <a:gd name="T7" fmla="*/ 2147483647 h 3670"/>
              <a:gd name="T8" fmla="*/ 0 60000 65536"/>
              <a:gd name="T9" fmla="*/ 0 60000 65536"/>
              <a:gd name="T10" fmla="*/ 0 60000 65536"/>
              <a:gd name="T11" fmla="*/ 0 60000 65536"/>
              <a:gd name="T12" fmla="*/ 0 w 698"/>
              <a:gd name="T13" fmla="*/ 0 h 3670"/>
              <a:gd name="T14" fmla="*/ 698 w 698"/>
              <a:gd name="T15" fmla="*/ 3670 h 36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98" h="3670">
                <a:moveTo>
                  <a:pt x="0" y="0"/>
                </a:moveTo>
                <a:lnTo>
                  <a:pt x="335" y="0"/>
                </a:lnTo>
                <a:lnTo>
                  <a:pt x="698" y="210"/>
                </a:lnTo>
                <a:lnTo>
                  <a:pt x="698" y="367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 i="1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7353" name="Line 15"/>
          <p:cNvSpPr>
            <a:spLocks noChangeShapeType="1"/>
          </p:cNvSpPr>
          <p:nvPr/>
        </p:nvSpPr>
        <p:spPr bwMode="auto">
          <a:xfrm>
            <a:off x="3630613" y="1755775"/>
            <a:ext cx="1409700" cy="347663"/>
          </a:xfrm>
          <a:prstGeom prst="line">
            <a:avLst/>
          </a:prstGeom>
          <a:noFill/>
          <a:ln w="28575">
            <a:solidFill>
              <a:srgbClr val="8E030A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i="1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7354" name="Line 16"/>
          <p:cNvSpPr>
            <a:spLocks noChangeShapeType="1"/>
          </p:cNvSpPr>
          <p:nvPr/>
        </p:nvSpPr>
        <p:spPr bwMode="auto">
          <a:xfrm>
            <a:off x="3632200" y="1749425"/>
            <a:ext cx="1839913" cy="4743450"/>
          </a:xfrm>
          <a:prstGeom prst="line">
            <a:avLst/>
          </a:prstGeom>
          <a:noFill/>
          <a:ln w="28575">
            <a:solidFill>
              <a:srgbClr val="8E030A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i="1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7355" name="Line 17"/>
          <p:cNvSpPr>
            <a:spLocks noChangeShapeType="1"/>
          </p:cNvSpPr>
          <p:nvPr/>
        </p:nvSpPr>
        <p:spPr bwMode="auto">
          <a:xfrm>
            <a:off x="3305175" y="2105025"/>
            <a:ext cx="2205038" cy="2617788"/>
          </a:xfrm>
          <a:prstGeom prst="line">
            <a:avLst/>
          </a:prstGeom>
          <a:noFill/>
          <a:ln w="28575">
            <a:solidFill>
              <a:srgbClr val="8E030A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i="1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7356" name="Line 18"/>
          <p:cNvSpPr>
            <a:spLocks noChangeShapeType="1"/>
          </p:cNvSpPr>
          <p:nvPr/>
        </p:nvSpPr>
        <p:spPr bwMode="auto">
          <a:xfrm>
            <a:off x="2722563" y="2703513"/>
            <a:ext cx="2992437" cy="3087687"/>
          </a:xfrm>
          <a:prstGeom prst="line">
            <a:avLst/>
          </a:prstGeom>
          <a:noFill/>
          <a:ln w="28575">
            <a:solidFill>
              <a:srgbClr val="8E030A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i="1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7357" name="Line 19"/>
          <p:cNvSpPr>
            <a:spLocks noChangeShapeType="1"/>
          </p:cNvSpPr>
          <p:nvPr/>
        </p:nvSpPr>
        <p:spPr bwMode="auto">
          <a:xfrm>
            <a:off x="3648075" y="1757363"/>
            <a:ext cx="1463675" cy="841375"/>
          </a:xfrm>
          <a:prstGeom prst="line">
            <a:avLst/>
          </a:prstGeom>
          <a:noFill/>
          <a:ln w="28575">
            <a:solidFill>
              <a:srgbClr val="8E030A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i="1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7358" name="Line 20"/>
          <p:cNvSpPr>
            <a:spLocks noChangeShapeType="1"/>
          </p:cNvSpPr>
          <p:nvPr/>
        </p:nvSpPr>
        <p:spPr bwMode="auto">
          <a:xfrm flipV="1">
            <a:off x="2319338" y="3200400"/>
            <a:ext cx="3548062" cy="1588"/>
          </a:xfrm>
          <a:prstGeom prst="line">
            <a:avLst/>
          </a:prstGeom>
          <a:noFill/>
          <a:ln w="28575">
            <a:solidFill>
              <a:srgbClr val="8E030A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i="1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7359" name="Line 21"/>
          <p:cNvSpPr>
            <a:spLocks noChangeShapeType="1"/>
          </p:cNvSpPr>
          <p:nvPr/>
        </p:nvSpPr>
        <p:spPr bwMode="auto">
          <a:xfrm>
            <a:off x="3122613" y="4297363"/>
            <a:ext cx="2271712" cy="2238375"/>
          </a:xfrm>
          <a:prstGeom prst="line">
            <a:avLst/>
          </a:prstGeom>
          <a:noFill/>
          <a:ln w="28575">
            <a:solidFill>
              <a:srgbClr val="8E030A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i="1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7360" name="Line 22"/>
          <p:cNvSpPr>
            <a:spLocks noChangeShapeType="1"/>
          </p:cNvSpPr>
          <p:nvPr/>
        </p:nvSpPr>
        <p:spPr bwMode="auto">
          <a:xfrm>
            <a:off x="2624138" y="4862513"/>
            <a:ext cx="3090862" cy="547687"/>
          </a:xfrm>
          <a:prstGeom prst="line">
            <a:avLst/>
          </a:prstGeom>
          <a:noFill/>
          <a:ln w="28575">
            <a:solidFill>
              <a:srgbClr val="8E030A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i="1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7361" name="Line 23"/>
          <p:cNvSpPr>
            <a:spLocks noChangeShapeType="1"/>
          </p:cNvSpPr>
          <p:nvPr/>
        </p:nvSpPr>
        <p:spPr bwMode="auto">
          <a:xfrm flipV="1">
            <a:off x="2840038" y="3276600"/>
            <a:ext cx="2874962" cy="3222625"/>
          </a:xfrm>
          <a:prstGeom prst="line">
            <a:avLst/>
          </a:prstGeom>
          <a:noFill/>
          <a:ln w="28575">
            <a:solidFill>
              <a:srgbClr val="8E030A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i="1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7362" name="Line 24"/>
          <p:cNvSpPr>
            <a:spLocks noChangeShapeType="1"/>
          </p:cNvSpPr>
          <p:nvPr/>
        </p:nvSpPr>
        <p:spPr bwMode="auto">
          <a:xfrm flipV="1">
            <a:off x="3132138" y="2671763"/>
            <a:ext cx="1968500" cy="1619250"/>
          </a:xfrm>
          <a:prstGeom prst="line">
            <a:avLst/>
          </a:prstGeom>
          <a:noFill/>
          <a:ln w="28575">
            <a:solidFill>
              <a:srgbClr val="8E030A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i="1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7363" name="Line 25"/>
          <p:cNvSpPr>
            <a:spLocks noChangeShapeType="1"/>
          </p:cNvSpPr>
          <p:nvPr/>
        </p:nvSpPr>
        <p:spPr bwMode="auto">
          <a:xfrm flipV="1">
            <a:off x="3736975" y="1674813"/>
            <a:ext cx="1165225" cy="2100262"/>
          </a:xfrm>
          <a:prstGeom prst="line">
            <a:avLst/>
          </a:prstGeom>
          <a:noFill/>
          <a:ln w="28575">
            <a:solidFill>
              <a:srgbClr val="8E030A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i="1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7364" name="Line 26"/>
          <p:cNvSpPr>
            <a:spLocks noChangeShapeType="1"/>
          </p:cNvSpPr>
          <p:nvPr/>
        </p:nvSpPr>
        <p:spPr bwMode="auto">
          <a:xfrm flipV="1">
            <a:off x="2981325" y="4283075"/>
            <a:ext cx="2905125" cy="1666875"/>
          </a:xfrm>
          <a:prstGeom prst="line">
            <a:avLst/>
          </a:prstGeom>
          <a:noFill/>
          <a:ln w="28575">
            <a:solidFill>
              <a:srgbClr val="8E030A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i="1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7365" name="Line 27"/>
          <p:cNvSpPr>
            <a:spLocks noChangeShapeType="1"/>
          </p:cNvSpPr>
          <p:nvPr/>
        </p:nvSpPr>
        <p:spPr bwMode="auto">
          <a:xfrm flipV="1">
            <a:off x="4346575" y="2784475"/>
            <a:ext cx="795338" cy="2611438"/>
          </a:xfrm>
          <a:prstGeom prst="line">
            <a:avLst/>
          </a:prstGeom>
          <a:noFill/>
          <a:ln w="28575">
            <a:solidFill>
              <a:srgbClr val="8E030A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i="1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7366" name="Line 28"/>
          <p:cNvSpPr>
            <a:spLocks noChangeShapeType="1"/>
          </p:cNvSpPr>
          <p:nvPr/>
        </p:nvSpPr>
        <p:spPr bwMode="auto">
          <a:xfrm flipV="1">
            <a:off x="3632200" y="1600200"/>
            <a:ext cx="1265238" cy="147638"/>
          </a:xfrm>
          <a:prstGeom prst="line">
            <a:avLst/>
          </a:prstGeom>
          <a:noFill/>
          <a:ln w="28575">
            <a:solidFill>
              <a:srgbClr val="8E030A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i="1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7367" name="Line 29"/>
          <p:cNvSpPr>
            <a:spLocks noChangeShapeType="1"/>
          </p:cNvSpPr>
          <p:nvPr/>
        </p:nvSpPr>
        <p:spPr bwMode="auto">
          <a:xfrm>
            <a:off x="3738563" y="3767138"/>
            <a:ext cx="1747837" cy="42862"/>
          </a:xfrm>
          <a:prstGeom prst="line">
            <a:avLst/>
          </a:prstGeom>
          <a:noFill/>
          <a:ln w="28575">
            <a:solidFill>
              <a:srgbClr val="8E030A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i="1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7368" name="Line 30"/>
          <p:cNvSpPr>
            <a:spLocks noChangeShapeType="1"/>
          </p:cNvSpPr>
          <p:nvPr/>
        </p:nvSpPr>
        <p:spPr bwMode="auto">
          <a:xfrm>
            <a:off x="3298825" y="2105025"/>
            <a:ext cx="1781175" cy="3759200"/>
          </a:xfrm>
          <a:prstGeom prst="line">
            <a:avLst/>
          </a:prstGeom>
          <a:noFill/>
          <a:ln w="28575">
            <a:solidFill>
              <a:srgbClr val="8E030A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i="1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7369" name="Line 31"/>
          <p:cNvSpPr>
            <a:spLocks noChangeShapeType="1"/>
          </p:cNvSpPr>
          <p:nvPr/>
        </p:nvSpPr>
        <p:spPr bwMode="auto">
          <a:xfrm flipV="1">
            <a:off x="4338638" y="4870450"/>
            <a:ext cx="1116012" cy="533400"/>
          </a:xfrm>
          <a:prstGeom prst="line">
            <a:avLst/>
          </a:prstGeom>
          <a:noFill/>
          <a:ln w="28575">
            <a:solidFill>
              <a:srgbClr val="8E030A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i="1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7370" name="Line 32"/>
          <p:cNvSpPr>
            <a:spLocks noChangeShapeType="1"/>
          </p:cNvSpPr>
          <p:nvPr/>
        </p:nvSpPr>
        <p:spPr bwMode="auto">
          <a:xfrm flipV="1">
            <a:off x="2982913" y="3886200"/>
            <a:ext cx="2579687" cy="2055813"/>
          </a:xfrm>
          <a:prstGeom prst="line">
            <a:avLst/>
          </a:prstGeom>
          <a:noFill/>
          <a:ln w="28575">
            <a:solidFill>
              <a:srgbClr val="8E030A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i="1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7371" name="Text Box 33"/>
          <p:cNvSpPr txBox="1">
            <a:spLocks noChangeArrowheads="1"/>
          </p:cNvSpPr>
          <p:nvPr/>
        </p:nvSpPr>
        <p:spPr bwMode="auto">
          <a:xfrm>
            <a:off x="4532313" y="1350963"/>
            <a:ext cx="4297362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i="0" dirty="0">
                <a:solidFill>
                  <a:srgbClr val="000000"/>
                </a:solidFill>
              </a:rPr>
              <a:t>Java / Object-Or. programming</a:t>
            </a:r>
          </a:p>
          <a:p>
            <a:pPr algn="r"/>
            <a:r>
              <a:rPr lang="en-US" altLang="en-US" i="0" dirty="0">
                <a:solidFill>
                  <a:srgbClr val="000000"/>
                </a:solidFill>
              </a:rPr>
              <a:t>Lists, Stacks, Queues, </a:t>
            </a:r>
            <a:r>
              <a:rPr lang="en-US" altLang="en-US" i="0" dirty="0" smtClean="0">
                <a:solidFill>
                  <a:srgbClr val="000000"/>
                </a:solidFill>
              </a:rPr>
              <a:t>Heaps</a:t>
            </a:r>
            <a:endParaRPr lang="en-US" altLang="en-US" i="0" dirty="0">
              <a:solidFill>
                <a:srgbClr val="000000"/>
              </a:solidFill>
            </a:endParaRPr>
          </a:p>
          <a:p>
            <a:pPr algn="r"/>
            <a:r>
              <a:rPr lang="en-US" altLang="en-US" i="0" dirty="0">
                <a:solidFill>
                  <a:srgbClr val="000000"/>
                </a:solidFill>
              </a:rPr>
              <a:t>BFS + DFS: graphs and trees</a:t>
            </a:r>
          </a:p>
          <a:p>
            <a:pPr algn="r"/>
            <a:r>
              <a:rPr lang="en-US" altLang="en-US" i="0" dirty="0" err="1">
                <a:solidFill>
                  <a:srgbClr val="000000"/>
                </a:solidFill>
              </a:rPr>
              <a:t>Spampede</a:t>
            </a:r>
            <a:r>
              <a:rPr lang="en-US" altLang="en-US" i="0" dirty="0">
                <a:solidFill>
                  <a:srgbClr val="000000"/>
                </a:solidFill>
              </a:rPr>
              <a:t>, Inheritance</a:t>
            </a:r>
          </a:p>
          <a:p>
            <a:pPr algn="r"/>
            <a:r>
              <a:rPr lang="en-US" altLang="en-US" i="0" dirty="0">
                <a:solidFill>
                  <a:srgbClr val="000000"/>
                </a:solidFill>
              </a:rPr>
              <a:t>Racket and fun. programs</a:t>
            </a:r>
          </a:p>
          <a:p>
            <a:pPr algn="r"/>
            <a:r>
              <a:rPr lang="en-US" altLang="en-US" i="0" dirty="0">
                <a:solidFill>
                  <a:srgbClr val="000000"/>
                </a:solidFill>
              </a:rPr>
              <a:t>Parsing and Grammars</a:t>
            </a:r>
          </a:p>
          <a:p>
            <a:pPr algn="r"/>
            <a:r>
              <a:rPr lang="en-US" altLang="en-US" i="0" dirty="0">
                <a:solidFill>
                  <a:srgbClr val="000000"/>
                </a:solidFill>
              </a:rPr>
              <a:t>Prolog and Boolean Logic</a:t>
            </a:r>
          </a:p>
          <a:p>
            <a:pPr algn="r"/>
            <a:r>
              <a:rPr lang="en-US" altLang="en-US" i="0" dirty="0">
                <a:solidFill>
                  <a:srgbClr val="000000"/>
                </a:solidFill>
              </a:rPr>
              <a:t>Computability and TMs</a:t>
            </a:r>
          </a:p>
          <a:p>
            <a:pPr algn="r"/>
            <a:r>
              <a:rPr lang="en-US" altLang="en-US" i="0" dirty="0">
                <a:solidFill>
                  <a:srgbClr val="000000"/>
                </a:solidFill>
              </a:rPr>
              <a:t>DFAs, NFAs, and Reg. </a:t>
            </a:r>
            <a:r>
              <a:rPr lang="en-US" altLang="en-US" i="0" dirty="0" err="1">
                <a:solidFill>
                  <a:srgbClr val="000000"/>
                </a:solidFill>
              </a:rPr>
              <a:t>Exps</a:t>
            </a:r>
            <a:endParaRPr lang="en-US" altLang="en-US" i="0" dirty="0">
              <a:solidFill>
                <a:srgbClr val="000000"/>
              </a:solidFill>
            </a:endParaRPr>
          </a:p>
          <a:p>
            <a:pPr algn="r"/>
            <a:r>
              <a:rPr lang="en-US" altLang="en-US" i="0" dirty="0">
                <a:solidFill>
                  <a:srgbClr val="000000"/>
                </a:solidFill>
              </a:rPr>
              <a:t>DP and Big-O analysis</a:t>
            </a:r>
          </a:p>
        </p:txBody>
      </p:sp>
      <p:sp>
        <p:nvSpPr>
          <p:cNvPr id="57372" name="Line 34"/>
          <p:cNvSpPr>
            <a:spLocks noChangeShapeType="1"/>
          </p:cNvSpPr>
          <p:nvPr/>
        </p:nvSpPr>
        <p:spPr bwMode="auto">
          <a:xfrm flipV="1">
            <a:off x="2736850" y="2206625"/>
            <a:ext cx="2263775" cy="490538"/>
          </a:xfrm>
          <a:prstGeom prst="line">
            <a:avLst/>
          </a:prstGeom>
          <a:noFill/>
          <a:ln w="28575">
            <a:solidFill>
              <a:srgbClr val="8E030A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i="1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7373" name="Line 35"/>
          <p:cNvSpPr>
            <a:spLocks noChangeShapeType="1"/>
          </p:cNvSpPr>
          <p:nvPr/>
        </p:nvSpPr>
        <p:spPr bwMode="auto">
          <a:xfrm>
            <a:off x="2838450" y="6505575"/>
            <a:ext cx="2492375" cy="61913"/>
          </a:xfrm>
          <a:prstGeom prst="line">
            <a:avLst/>
          </a:prstGeom>
          <a:noFill/>
          <a:ln w="28575">
            <a:solidFill>
              <a:srgbClr val="8E030A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i="1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7374" name="Line 36"/>
          <p:cNvSpPr>
            <a:spLocks noChangeShapeType="1"/>
          </p:cNvSpPr>
          <p:nvPr/>
        </p:nvSpPr>
        <p:spPr bwMode="auto">
          <a:xfrm flipV="1">
            <a:off x="2320925" y="1700213"/>
            <a:ext cx="2438400" cy="1503362"/>
          </a:xfrm>
          <a:prstGeom prst="line">
            <a:avLst/>
          </a:prstGeom>
          <a:noFill/>
          <a:ln w="28575">
            <a:solidFill>
              <a:srgbClr val="8E030A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i="1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7375" name="Text Box 7"/>
          <p:cNvSpPr txBox="1">
            <a:spLocks noChangeArrowheads="1"/>
          </p:cNvSpPr>
          <p:nvPr/>
        </p:nvSpPr>
        <p:spPr bwMode="auto">
          <a:xfrm>
            <a:off x="450850" y="1341438"/>
            <a:ext cx="4297363" cy="53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i="0"/>
              <a:t>CS 70  : C++ &amp; data structures</a:t>
            </a:r>
          </a:p>
          <a:p>
            <a:pPr algn="l"/>
            <a:r>
              <a:rPr lang="en-US" altLang="en-US" i="0"/>
              <a:t>CS 81  : Logic for CS</a:t>
            </a:r>
          </a:p>
          <a:p>
            <a:pPr algn="l"/>
            <a:r>
              <a:rPr lang="en-US" altLang="en-US" i="0"/>
              <a:t>CS105 : Systems</a:t>
            </a:r>
          </a:p>
          <a:p>
            <a:pPr algn="l"/>
            <a:r>
              <a:rPr lang="en-US" altLang="en-US" i="0"/>
              <a:t>CS121 : LSD </a:t>
            </a:r>
          </a:p>
          <a:p>
            <a:pPr algn="l"/>
            <a:r>
              <a:rPr lang="en-US" altLang="en-US" i="0"/>
              <a:t>CS131 : Prog. Languages</a:t>
            </a:r>
          </a:p>
          <a:p>
            <a:pPr algn="l"/>
            <a:r>
              <a:rPr lang="en-US" altLang="en-US" i="0"/>
              <a:t>CS140 : Algorithms</a:t>
            </a:r>
          </a:p>
          <a:p>
            <a:pPr algn="l"/>
            <a:r>
              <a:rPr lang="en-US" altLang="en-US" i="0">
                <a:solidFill>
                  <a:srgbClr val="008000"/>
                </a:solidFill>
              </a:rPr>
              <a:t>CS142 : Theory</a:t>
            </a:r>
          </a:p>
          <a:p>
            <a:pPr algn="l"/>
            <a:r>
              <a:rPr lang="en-US" altLang="en-US" i="0">
                <a:solidFill>
                  <a:srgbClr val="008000"/>
                </a:solidFill>
              </a:rPr>
              <a:t>CS151 : Artificial Intelligence</a:t>
            </a:r>
          </a:p>
          <a:p>
            <a:pPr algn="l"/>
            <a:r>
              <a:rPr lang="en-US" altLang="en-US" i="0">
                <a:solidFill>
                  <a:srgbClr val="008000"/>
                </a:solidFill>
              </a:rPr>
              <a:t>CS132 : Compilers</a:t>
            </a:r>
          </a:p>
          <a:p>
            <a:pPr algn="l"/>
            <a:r>
              <a:rPr lang="en-US" altLang="en-US" i="0">
                <a:solidFill>
                  <a:srgbClr val="008000"/>
                </a:solidFill>
              </a:rPr>
              <a:t>CS155 : Graphics</a:t>
            </a:r>
            <a:endParaRPr lang="en-US" altLang="en-US" i="0"/>
          </a:p>
        </p:txBody>
      </p:sp>
      <p:sp>
        <p:nvSpPr>
          <p:cNvPr id="57376" name="Text Box 8"/>
          <p:cNvSpPr txBox="1">
            <a:spLocks noChangeArrowheads="1"/>
          </p:cNvSpPr>
          <p:nvPr/>
        </p:nvSpPr>
        <p:spPr bwMode="auto">
          <a:xfrm>
            <a:off x="2914650" y="6562725"/>
            <a:ext cx="15001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200" i="0">
                <a:solidFill>
                  <a:srgbClr val="008000"/>
                </a:solidFill>
              </a:rPr>
              <a:t>among many others...</a:t>
            </a:r>
          </a:p>
        </p:txBody>
      </p:sp>
      <p:sp>
        <p:nvSpPr>
          <p:cNvPr id="57377" name="Text Box 12"/>
          <p:cNvSpPr txBox="1">
            <a:spLocks noChangeArrowheads="1"/>
          </p:cNvSpPr>
          <p:nvPr/>
        </p:nvSpPr>
        <p:spPr bwMode="auto">
          <a:xfrm rot="5399999">
            <a:off x="-527844" y="5168107"/>
            <a:ext cx="15001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600" b="1" i="0">
                <a:solidFill>
                  <a:srgbClr val="008000"/>
                </a:solidFill>
              </a:rPr>
              <a:t>3 ELECTIVES</a:t>
            </a:r>
          </a:p>
        </p:txBody>
      </p:sp>
      <p:sp>
        <p:nvSpPr>
          <p:cNvPr id="57378" name="Line 13"/>
          <p:cNvSpPr>
            <a:spLocks noChangeShapeType="1"/>
          </p:cNvSpPr>
          <p:nvPr/>
        </p:nvSpPr>
        <p:spPr bwMode="auto">
          <a:xfrm>
            <a:off x="231775" y="6067425"/>
            <a:ext cx="0" cy="60007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i="1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6084888" y="179388"/>
            <a:ext cx="17605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4400" i="0" dirty="0">
                <a:solidFill>
                  <a:srgbClr val="000000"/>
                </a:solidFill>
                <a:latin typeface="Cambria" panose="02040503050406030204" pitchFamily="18" charset="0"/>
              </a:rPr>
              <a:t>CS 60</a:t>
            </a:r>
          </a:p>
        </p:txBody>
      </p:sp>
      <p:sp>
        <p:nvSpPr>
          <p:cNvPr id="38" name="Rectangle 14"/>
          <p:cNvSpPr>
            <a:spLocks noChangeArrowheads="1"/>
          </p:cNvSpPr>
          <p:nvPr/>
        </p:nvSpPr>
        <p:spPr bwMode="auto">
          <a:xfrm>
            <a:off x="709951" y="237223"/>
            <a:ext cx="43887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3600" i="0" dirty="0">
                <a:solidFill>
                  <a:srgbClr val="000000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sz="3600" i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1-term CS major!</a:t>
            </a:r>
            <a:endParaRPr lang="en-US" altLang="en-US" sz="3600" i="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14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ext Box 8"/>
          <p:cNvSpPr txBox="1">
            <a:spLocks noChangeArrowheads="1"/>
          </p:cNvSpPr>
          <p:nvPr/>
        </p:nvSpPr>
        <p:spPr bwMode="auto">
          <a:xfrm rot="-5400000">
            <a:off x="-403225" y="3392488"/>
            <a:ext cx="1279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600" b="1" i="0"/>
              <a:t>REQUIRED</a:t>
            </a:r>
          </a:p>
        </p:txBody>
      </p:sp>
      <p:sp>
        <p:nvSpPr>
          <p:cNvPr id="58373" name="Line 9"/>
          <p:cNvSpPr>
            <a:spLocks noChangeShapeType="1"/>
          </p:cNvSpPr>
          <p:nvPr/>
        </p:nvSpPr>
        <p:spPr bwMode="auto">
          <a:xfrm flipV="1">
            <a:off x="228600" y="1443038"/>
            <a:ext cx="1588" cy="152876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i="1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8374" name="Line 10"/>
          <p:cNvSpPr>
            <a:spLocks noChangeShapeType="1"/>
          </p:cNvSpPr>
          <p:nvPr/>
        </p:nvSpPr>
        <p:spPr bwMode="auto">
          <a:xfrm>
            <a:off x="190500" y="4579938"/>
            <a:ext cx="1325563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i="1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8376" name="Freeform 14"/>
          <p:cNvSpPr>
            <a:spLocks/>
          </p:cNvSpPr>
          <p:nvPr/>
        </p:nvSpPr>
        <p:spPr bwMode="auto">
          <a:xfrm>
            <a:off x="7818438" y="603250"/>
            <a:ext cx="1108075" cy="5826125"/>
          </a:xfrm>
          <a:custGeom>
            <a:avLst/>
            <a:gdLst>
              <a:gd name="T0" fmla="*/ 0 w 698"/>
              <a:gd name="T1" fmla="*/ 0 h 3670"/>
              <a:gd name="T2" fmla="*/ 2147483647 w 698"/>
              <a:gd name="T3" fmla="*/ 0 h 3670"/>
              <a:gd name="T4" fmla="*/ 2147483647 w 698"/>
              <a:gd name="T5" fmla="*/ 2147483647 h 3670"/>
              <a:gd name="T6" fmla="*/ 2147483647 w 698"/>
              <a:gd name="T7" fmla="*/ 2147483647 h 3670"/>
              <a:gd name="T8" fmla="*/ 0 60000 65536"/>
              <a:gd name="T9" fmla="*/ 0 60000 65536"/>
              <a:gd name="T10" fmla="*/ 0 60000 65536"/>
              <a:gd name="T11" fmla="*/ 0 60000 65536"/>
              <a:gd name="T12" fmla="*/ 0 w 698"/>
              <a:gd name="T13" fmla="*/ 0 h 3670"/>
              <a:gd name="T14" fmla="*/ 698 w 698"/>
              <a:gd name="T15" fmla="*/ 3670 h 36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98" h="3670">
                <a:moveTo>
                  <a:pt x="0" y="0"/>
                </a:moveTo>
                <a:lnTo>
                  <a:pt x="335" y="0"/>
                </a:lnTo>
                <a:lnTo>
                  <a:pt x="698" y="210"/>
                </a:lnTo>
                <a:lnTo>
                  <a:pt x="698" y="367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 i="1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8377" name="Line 15"/>
          <p:cNvSpPr>
            <a:spLocks noChangeShapeType="1"/>
          </p:cNvSpPr>
          <p:nvPr/>
        </p:nvSpPr>
        <p:spPr bwMode="auto">
          <a:xfrm>
            <a:off x="3630613" y="1755775"/>
            <a:ext cx="1409700" cy="347663"/>
          </a:xfrm>
          <a:prstGeom prst="line">
            <a:avLst/>
          </a:prstGeom>
          <a:noFill/>
          <a:ln w="28575">
            <a:solidFill>
              <a:srgbClr val="8E030A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i="1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8378" name="Line 16"/>
          <p:cNvSpPr>
            <a:spLocks noChangeShapeType="1"/>
          </p:cNvSpPr>
          <p:nvPr/>
        </p:nvSpPr>
        <p:spPr bwMode="auto">
          <a:xfrm>
            <a:off x="3632200" y="1749425"/>
            <a:ext cx="1839913" cy="4743450"/>
          </a:xfrm>
          <a:prstGeom prst="line">
            <a:avLst/>
          </a:prstGeom>
          <a:noFill/>
          <a:ln w="28575">
            <a:solidFill>
              <a:srgbClr val="8E030A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i="1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8379" name="Line 17"/>
          <p:cNvSpPr>
            <a:spLocks noChangeShapeType="1"/>
          </p:cNvSpPr>
          <p:nvPr/>
        </p:nvSpPr>
        <p:spPr bwMode="auto">
          <a:xfrm>
            <a:off x="3305175" y="2105025"/>
            <a:ext cx="2205038" cy="2617788"/>
          </a:xfrm>
          <a:prstGeom prst="line">
            <a:avLst/>
          </a:prstGeom>
          <a:noFill/>
          <a:ln w="28575">
            <a:solidFill>
              <a:srgbClr val="8E030A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i="1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8380" name="Line 18"/>
          <p:cNvSpPr>
            <a:spLocks noChangeShapeType="1"/>
          </p:cNvSpPr>
          <p:nvPr/>
        </p:nvSpPr>
        <p:spPr bwMode="auto">
          <a:xfrm>
            <a:off x="2722563" y="2703513"/>
            <a:ext cx="2992437" cy="3087687"/>
          </a:xfrm>
          <a:prstGeom prst="line">
            <a:avLst/>
          </a:prstGeom>
          <a:noFill/>
          <a:ln w="28575">
            <a:solidFill>
              <a:srgbClr val="8E030A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i="1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8381" name="Line 19"/>
          <p:cNvSpPr>
            <a:spLocks noChangeShapeType="1"/>
          </p:cNvSpPr>
          <p:nvPr/>
        </p:nvSpPr>
        <p:spPr bwMode="auto">
          <a:xfrm>
            <a:off x="3648075" y="1757363"/>
            <a:ext cx="1463675" cy="841375"/>
          </a:xfrm>
          <a:prstGeom prst="line">
            <a:avLst/>
          </a:prstGeom>
          <a:noFill/>
          <a:ln w="28575">
            <a:solidFill>
              <a:srgbClr val="8E030A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i="1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8382" name="Line 20"/>
          <p:cNvSpPr>
            <a:spLocks noChangeShapeType="1"/>
          </p:cNvSpPr>
          <p:nvPr/>
        </p:nvSpPr>
        <p:spPr bwMode="auto">
          <a:xfrm flipV="1">
            <a:off x="2319338" y="3200400"/>
            <a:ext cx="3548062" cy="1588"/>
          </a:xfrm>
          <a:prstGeom prst="line">
            <a:avLst/>
          </a:prstGeom>
          <a:noFill/>
          <a:ln w="28575">
            <a:solidFill>
              <a:srgbClr val="8E030A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i="1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8383" name="Line 21"/>
          <p:cNvSpPr>
            <a:spLocks noChangeShapeType="1"/>
          </p:cNvSpPr>
          <p:nvPr/>
        </p:nvSpPr>
        <p:spPr bwMode="auto">
          <a:xfrm>
            <a:off x="3122613" y="4297363"/>
            <a:ext cx="2271712" cy="2238375"/>
          </a:xfrm>
          <a:prstGeom prst="line">
            <a:avLst/>
          </a:prstGeom>
          <a:noFill/>
          <a:ln w="28575">
            <a:solidFill>
              <a:srgbClr val="8E030A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i="1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8384" name="Line 22"/>
          <p:cNvSpPr>
            <a:spLocks noChangeShapeType="1"/>
          </p:cNvSpPr>
          <p:nvPr/>
        </p:nvSpPr>
        <p:spPr bwMode="auto">
          <a:xfrm>
            <a:off x="2624138" y="4862513"/>
            <a:ext cx="3090862" cy="547687"/>
          </a:xfrm>
          <a:prstGeom prst="line">
            <a:avLst/>
          </a:prstGeom>
          <a:noFill/>
          <a:ln w="28575">
            <a:solidFill>
              <a:srgbClr val="8E030A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i="1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8385" name="Line 23"/>
          <p:cNvSpPr>
            <a:spLocks noChangeShapeType="1"/>
          </p:cNvSpPr>
          <p:nvPr/>
        </p:nvSpPr>
        <p:spPr bwMode="auto">
          <a:xfrm flipV="1">
            <a:off x="2840038" y="3276600"/>
            <a:ext cx="2874962" cy="3222625"/>
          </a:xfrm>
          <a:prstGeom prst="line">
            <a:avLst/>
          </a:prstGeom>
          <a:noFill/>
          <a:ln w="28575">
            <a:solidFill>
              <a:srgbClr val="8E030A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i="1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8386" name="Line 24"/>
          <p:cNvSpPr>
            <a:spLocks noChangeShapeType="1"/>
          </p:cNvSpPr>
          <p:nvPr/>
        </p:nvSpPr>
        <p:spPr bwMode="auto">
          <a:xfrm flipV="1">
            <a:off x="3132138" y="2671763"/>
            <a:ext cx="1968500" cy="1619250"/>
          </a:xfrm>
          <a:prstGeom prst="line">
            <a:avLst/>
          </a:prstGeom>
          <a:noFill/>
          <a:ln w="28575">
            <a:solidFill>
              <a:srgbClr val="8E030A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i="1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8387" name="Line 25"/>
          <p:cNvSpPr>
            <a:spLocks noChangeShapeType="1"/>
          </p:cNvSpPr>
          <p:nvPr/>
        </p:nvSpPr>
        <p:spPr bwMode="auto">
          <a:xfrm flipV="1">
            <a:off x="3736975" y="1674813"/>
            <a:ext cx="1165225" cy="2100262"/>
          </a:xfrm>
          <a:prstGeom prst="line">
            <a:avLst/>
          </a:prstGeom>
          <a:noFill/>
          <a:ln w="28575">
            <a:solidFill>
              <a:srgbClr val="8E030A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i="1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8388" name="Line 26"/>
          <p:cNvSpPr>
            <a:spLocks noChangeShapeType="1"/>
          </p:cNvSpPr>
          <p:nvPr/>
        </p:nvSpPr>
        <p:spPr bwMode="auto">
          <a:xfrm flipV="1">
            <a:off x="2981325" y="4283075"/>
            <a:ext cx="2905125" cy="1666875"/>
          </a:xfrm>
          <a:prstGeom prst="line">
            <a:avLst/>
          </a:prstGeom>
          <a:noFill/>
          <a:ln w="28575">
            <a:solidFill>
              <a:srgbClr val="8E030A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i="1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8389" name="Line 27"/>
          <p:cNvSpPr>
            <a:spLocks noChangeShapeType="1"/>
          </p:cNvSpPr>
          <p:nvPr/>
        </p:nvSpPr>
        <p:spPr bwMode="auto">
          <a:xfrm flipV="1">
            <a:off x="4346575" y="2784475"/>
            <a:ext cx="795338" cy="2611438"/>
          </a:xfrm>
          <a:prstGeom prst="line">
            <a:avLst/>
          </a:prstGeom>
          <a:noFill/>
          <a:ln w="28575">
            <a:solidFill>
              <a:srgbClr val="8E030A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i="1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8390" name="Line 28"/>
          <p:cNvSpPr>
            <a:spLocks noChangeShapeType="1"/>
          </p:cNvSpPr>
          <p:nvPr/>
        </p:nvSpPr>
        <p:spPr bwMode="auto">
          <a:xfrm flipV="1">
            <a:off x="3632200" y="1600200"/>
            <a:ext cx="1265238" cy="147638"/>
          </a:xfrm>
          <a:prstGeom prst="line">
            <a:avLst/>
          </a:prstGeom>
          <a:noFill/>
          <a:ln w="28575">
            <a:solidFill>
              <a:srgbClr val="8E030A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i="1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8391" name="Line 29"/>
          <p:cNvSpPr>
            <a:spLocks noChangeShapeType="1"/>
          </p:cNvSpPr>
          <p:nvPr/>
        </p:nvSpPr>
        <p:spPr bwMode="auto">
          <a:xfrm>
            <a:off x="3738563" y="3767138"/>
            <a:ext cx="1747837" cy="42862"/>
          </a:xfrm>
          <a:prstGeom prst="line">
            <a:avLst/>
          </a:prstGeom>
          <a:noFill/>
          <a:ln w="28575">
            <a:solidFill>
              <a:srgbClr val="8E030A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i="1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8392" name="Line 30"/>
          <p:cNvSpPr>
            <a:spLocks noChangeShapeType="1"/>
          </p:cNvSpPr>
          <p:nvPr/>
        </p:nvSpPr>
        <p:spPr bwMode="auto">
          <a:xfrm>
            <a:off x="3298825" y="2105025"/>
            <a:ext cx="1781175" cy="3759200"/>
          </a:xfrm>
          <a:prstGeom prst="line">
            <a:avLst/>
          </a:prstGeom>
          <a:noFill/>
          <a:ln w="28575">
            <a:solidFill>
              <a:srgbClr val="8E030A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i="1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8393" name="Line 31"/>
          <p:cNvSpPr>
            <a:spLocks noChangeShapeType="1"/>
          </p:cNvSpPr>
          <p:nvPr/>
        </p:nvSpPr>
        <p:spPr bwMode="auto">
          <a:xfrm flipV="1">
            <a:off x="4338638" y="4870450"/>
            <a:ext cx="1116012" cy="533400"/>
          </a:xfrm>
          <a:prstGeom prst="line">
            <a:avLst/>
          </a:prstGeom>
          <a:noFill/>
          <a:ln w="28575">
            <a:solidFill>
              <a:srgbClr val="8E030A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i="1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8394" name="Line 32"/>
          <p:cNvSpPr>
            <a:spLocks noChangeShapeType="1"/>
          </p:cNvSpPr>
          <p:nvPr/>
        </p:nvSpPr>
        <p:spPr bwMode="auto">
          <a:xfrm flipV="1">
            <a:off x="2982913" y="3886200"/>
            <a:ext cx="2579687" cy="2055813"/>
          </a:xfrm>
          <a:prstGeom prst="line">
            <a:avLst/>
          </a:prstGeom>
          <a:noFill/>
          <a:ln w="28575">
            <a:solidFill>
              <a:srgbClr val="8E030A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i="1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8395" name="Text Box 33"/>
          <p:cNvSpPr txBox="1">
            <a:spLocks noChangeArrowheads="1"/>
          </p:cNvSpPr>
          <p:nvPr/>
        </p:nvSpPr>
        <p:spPr bwMode="auto">
          <a:xfrm>
            <a:off x="4532313" y="1350963"/>
            <a:ext cx="4297362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i="0" dirty="0">
                <a:solidFill>
                  <a:srgbClr val="000000"/>
                </a:solidFill>
              </a:rPr>
              <a:t>Java / Object-Or. programming</a:t>
            </a:r>
          </a:p>
          <a:p>
            <a:pPr algn="r"/>
            <a:r>
              <a:rPr lang="en-US" altLang="en-US" i="0" dirty="0">
                <a:solidFill>
                  <a:srgbClr val="000000"/>
                </a:solidFill>
              </a:rPr>
              <a:t>Lists, Stacks, Queues, </a:t>
            </a:r>
            <a:r>
              <a:rPr lang="en-US" altLang="en-US" i="0" dirty="0" smtClean="0">
                <a:solidFill>
                  <a:srgbClr val="000000"/>
                </a:solidFill>
              </a:rPr>
              <a:t>Heaps</a:t>
            </a:r>
            <a:endParaRPr lang="en-US" altLang="en-US" i="0" dirty="0">
              <a:solidFill>
                <a:srgbClr val="000000"/>
              </a:solidFill>
            </a:endParaRPr>
          </a:p>
          <a:p>
            <a:pPr algn="r"/>
            <a:r>
              <a:rPr lang="en-US" altLang="en-US" i="0" dirty="0">
                <a:solidFill>
                  <a:srgbClr val="000000"/>
                </a:solidFill>
              </a:rPr>
              <a:t>BFS + DFS: graphs and trees</a:t>
            </a:r>
          </a:p>
          <a:p>
            <a:pPr algn="r"/>
            <a:r>
              <a:rPr lang="en-US" altLang="en-US" i="0" dirty="0" err="1">
                <a:solidFill>
                  <a:srgbClr val="000000"/>
                </a:solidFill>
              </a:rPr>
              <a:t>Spampede</a:t>
            </a:r>
            <a:r>
              <a:rPr lang="en-US" altLang="en-US" i="0" dirty="0">
                <a:solidFill>
                  <a:srgbClr val="000000"/>
                </a:solidFill>
              </a:rPr>
              <a:t>, Inheritance</a:t>
            </a:r>
          </a:p>
          <a:p>
            <a:pPr algn="r"/>
            <a:r>
              <a:rPr lang="en-US" altLang="en-US" i="0" dirty="0">
                <a:solidFill>
                  <a:srgbClr val="000000"/>
                </a:solidFill>
              </a:rPr>
              <a:t>Racket and fun. programs</a:t>
            </a:r>
          </a:p>
          <a:p>
            <a:pPr algn="r"/>
            <a:r>
              <a:rPr lang="en-US" altLang="en-US" i="0" dirty="0">
                <a:solidFill>
                  <a:srgbClr val="000000"/>
                </a:solidFill>
              </a:rPr>
              <a:t>Parsing and Grammars</a:t>
            </a:r>
          </a:p>
          <a:p>
            <a:pPr algn="r"/>
            <a:r>
              <a:rPr lang="en-US" altLang="en-US" i="0" dirty="0">
                <a:solidFill>
                  <a:srgbClr val="000000"/>
                </a:solidFill>
              </a:rPr>
              <a:t>Prolog and Boolean Logic</a:t>
            </a:r>
          </a:p>
          <a:p>
            <a:pPr algn="r"/>
            <a:r>
              <a:rPr lang="en-US" altLang="en-US" i="0" dirty="0">
                <a:solidFill>
                  <a:srgbClr val="000000"/>
                </a:solidFill>
              </a:rPr>
              <a:t>Computability and TMs</a:t>
            </a:r>
          </a:p>
          <a:p>
            <a:pPr algn="r"/>
            <a:r>
              <a:rPr lang="en-US" altLang="en-US" i="0" dirty="0">
                <a:solidFill>
                  <a:srgbClr val="000000"/>
                </a:solidFill>
              </a:rPr>
              <a:t>DFAs, NFAs, and Reg. </a:t>
            </a:r>
            <a:r>
              <a:rPr lang="en-US" altLang="en-US" i="0" dirty="0" err="1">
                <a:solidFill>
                  <a:srgbClr val="000000"/>
                </a:solidFill>
              </a:rPr>
              <a:t>Exps</a:t>
            </a:r>
            <a:endParaRPr lang="en-US" altLang="en-US" i="0" dirty="0">
              <a:solidFill>
                <a:srgbClr val="000000"/>
              </a:solidFill>
            </a:endParaRPr>
          </a:p>
          <a:p>
            <a:pPr algn="r"/>
            <a:r>
              <a:rPr lang="en-US" altLang="en-US" i="0" dirty="0">
                <a:solidFill>
                  <a:srgbClr val="000000"/>
                </a:solidFill>
              </a:rPr>
              <a:t>DP and Big-O analysis</a:t>
            </a:r>
          </a:p>
        </p:txBody>
      </p:sp>
      <p:sp>
        <p:nvSpPr>
          <p:cNvPr id="58396" name="Line 34"/>
          <p:cNvSpPr>
            <a:spLocks noChangeShapeType="1"/>
          </p:cNvSpPr>
          <p:nvPr/>
        </p:nvSpPr>
        <p:spPr bwMode="auto">
          <a:xfrm flipV="1">
            <a:off x="2736850" y="2206625"/>
            <a:ext cx="2263775" cy="490538"/>
          </a:xfrm>
          <a:prstGeom prst="line">
            <a:avLst/>
          </a:prstGeom>
          <a:noFill/>
          <a:ln w="28575">
            <a:solidFill>
              <a:srgbClr val="8E030A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i="1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8397" name="Line 35"/>
          <p:cNvSpPr>
            <a:spLocks noChangeShapeType="1"/>
          </p:cNvSpPr>
          <p:nvPr/>
        </p:nvSpPr>
        <p:spPr bwMode="auto">
          <a:xfrm>
            <a:off x="2838450" y="6505575"/>
            <a:ext cx="2492375" cy="61913"/>
          </a:xfrm>
          <a:prstGeom prst="line">
            <a:avLst/>
          </a:prstGeom>
          <a:noFill/>
          <a:ln w="28575">
            <a:solidFill>
              <a:srgbClr val="8E030A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i="1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8398" name="Line 36"/>
          <p:cNvSpPr>
            <a:spLocks noChangeShapeType="1"/>
          </p:cNvSpPr>
          <p:nvPr/>
        </p:nvSpPr>
        <p:spPr bwMode="auto">
          <a:xfrm flipV="1">
            <a:off x="2320925" y="1700213"/>
            <a:ext cx="2438400" cy="1503362"/>
          </a:xfrm>
          <a:prstGeom prst="line">
            <a:avLst/>
          </a:prstGeom>
          <a:noFill/>
          <a:ln w="28575">
            <a:solidFill>
              <a:srgbClr val="8E030A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i="1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8399" name="Text Box 7"/>
          <p:cNvSpPr txBox="1">
            <a:spLocks noChangeArrowheads="1"/>
          </p:cNvSpPr>
          <p:nvPr/>
        </p:nvSpPr>
        <p:spPr bwMode="auto">
          <a:xfrm>
            <a:off x="450850" y="1341438"/>
            <a:ext cx="4297363" cy="53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i="0"/>
              <a:t>CS 70  : C++ &amp; data structures</a:t>
            </a:r>
          </a:p>
          <a:p>
            <a:pPr algn="l"/>
            <a:r>
              <a:rPr lang="en-US" altLang="en-US" i="0"/>
              <a:t>CS 81  : Logic for CS</a:t>
            </a:r>
          </a:p>
          <a:p>
            <a:pPr algn="l"/>
            <a:r>
              <a:rPr lang="en-US" altLang="en-US" i="0"/>
              <a:t>CS105 : Systems</a:t>
            </a:r>
          </a:p>
          <a:p>
            <a:pPr algn="l"/>
            <a:r>
              <a:rPr lang="en-US" altLang="en-US" i="0"/>
              <a:t>CS121 : LSD </a:t>
            </a:r>
          </a:p>
          <a:p>
            <a:pPr algn="l"/>
            <a:r>
              <a:rPr lang="en-US" altLang="en-US" i="0"/>
              <a:t>CS131 : Prog. Languages</a:t>
            </a:r>
          </a:p>
          <a:p>
            <a:pPr algn="l"/>
            <a:r>
              <a:rPr lang="en-US" altLang="en-US" i="0"/>
              <a:t>CS140 : Algorithms</a:t>
            </a:r>
          </a:p>
          <a:p>
            <a:pPr algn="l"/>
            <a:r>
              <a:rPr lang="en-US" altLang="en-US" i="0">
                <a:solidFill>
                  <a:srgbClr val="008000"/>
                </a:solidFill>
              </a:rPr>
              <a:t>CS142 : Theory</a:t>
            </a:r>
          </a:p>
          <a:p>
            <a:pPr algn="l"/>
            <a:r>
              <a:rPr lang="en-US" altLang="en-US" i="0">
                <a:solidFill>
                  <a:srgbClr val="008000"/>
                </a:solidFill>
              </a:rPr>
              <a:t>CS151 : Artificial Intelligence</a:t>
            </a:r>
          </a:p>
          <a:p>
            <a:pPr algn="l"/>
            <a:r>
              <a:rPr lang="en-US" altLang="en-US" i="0">
                <a:solidFill>
                  <a:srgbClr val="008000"/>
                </a:solidFill>
              </a:rPr>
              <a:t>CS132 : Compilers</a:t>
            </a:r>
          </a:p>
          <a:p>
            <a:pPr algn="l"/>
            <a:r>
              <a:rPr lang="en-US" altLang="en-US" i="0">
                <a:solidFill>
                  <a:srgbClr val="008000"/>
                </a:solidFill>
              </a:rPr>
              <a:t>CS155 : Graphics</a:t>
            </a:r>
            <a:endParaRPr lang="en-US" altLang="en-US" i="0"/>
          </a:p>
        </p:txBody>
      </p:sp>
      <p:sp>
        <p:nvSpPr>
          <p:cNvPr id="58400" name="Text Box 8"/>
          <p:cNvSpPr txBox="1">
            <a:spLocks noChangeArrowheads="1"/>
          </p:cNvSpPr>
          <p:nvPr/>
        </p:nvSpPr>
        <p:spPr bwMode="auto">
          <a:xfrm>
            <a:off x="2914650" y="6562725"/>
            <a:ext cx="15001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200" i="0">
                <a:solidFill>
                  <a:srgbClr val="008000"/>
                </a:solidFill>
              </a:rPr>
              <a:t>among many others...</a:t>
            </a:r>
          </a:p>
        </p:txBody>
      </p:sp>
      <p:sp>
        <p:nvSpPr>
          <p:cNvPr id="58401" name="Text Box 12"/>
          <p:cNvSpPr txBox="1">
            <a:spLocks noChangeArrowheads="1"/>
          </p:cNvSpPr>
          <p:nvPr/>
        </p:nvSpPr>
        <p:spPr bwMode="auto">
          <a:xfrm rot="5399999">
            <a:off x="-527844" y="5168107"/>
            <a:ext cx="15001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600" b="1" i="0">
                <a:solidFill>
                  <a:srgbClr val="008000"/>
                </a:solidFill>
              </a:rPr>
              <a:t>3 ELECTIVES</a:t>
            </a:r>
          </a:p>
        </p:txBody>
      </p:sp>
      <p:sp>
        <p:nvSpPr>
          <p:cNvPr id="58402" name="Line 13"/>
          <p:cNvSpPr>
            <a:spLocks noChangeShapeType="1"/>
          </p:cNvSpPr>
          <p:nvPr/>
        </p:nvSpPr>
        <p:spPr bwMode="auto">
          <a:xfrm>
            <a:off x="231775" y="6067425"/>
            <a:ext cx="0" cy="60007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i="1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6084888" y="179388"/>
            <a:ext cx="17605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4400" i="0" dirty="0">
                <a:solidFill>
                  <a:srgbClr val="000000"/>
                </a:solidFill>
                <a:latin typeface="Cambria" panose="02040503050406030204" pitchFamily="18" charset="0"/>
              </a:rPr>
              <a:t>CS 60</a:t>
            </a:r>
          </a:p>
        </p:txBody>
      </p:sp>
      <p:sp>
        <p:nvSpPr>
          <p:cNvPr id="40" name="Rectangle 14"/>
          <p:cNvSpPr>
            <a:spLocks noChangeArrowheads="1"/>
          </p:cNvSpPr>
          <p:nvPr/>
        </p:nvSpPr>
        <p:spPr bwMode="auto">
          <a:xfrm>
            <a:off x="550039" y="237223"/>
            <a:ext cx="4708598" cy="646331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3600" i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Other benefits of CS60!</a:t>
            </a:r>
            <a:endParaRPr lang="en-US" altLang="en-US" sz="3600" i="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99" y="1233222"/>
            <a:ext cx="7115176" cy="533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ext Box 8"/>
          <p:cNvSpPr txBox="1">
            <a:spLocks noChangeArrowheads="1"/>
          </p:cNvSpPr>
          <p:nvPr/>
        </p:nvSpPr>
        <p:spPr bwMode="auto">
          <a:xfrm rot="-5400000">
            <a:off x="-403225" y="3392488"/>
            <a:ext cx="1279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600" b="1" i="0"/>
              <a:t>REQUIRED</a:t>
            </a:r>
          </a:p>
        </p:txBody>
      </p:sp>
      <p:sp>
        <p:nvSpPr>
          <p:cNvPr id="58373" name="Line 9"/>
          <p:cNvSpPr>
            <a:spLocks noChangeShapeType="1"/>
          </p:cNvSpPr>
          <p:nvPr/>
        </p:nvSpPr>
        <p:spPr bwMode="auto">
          <a:xfrm flipV="1">
            <a:off x="228600" y="1443038"/>
            <a:ext cx="1588" cy="152876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i="1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8374" name="Line 10"/>
          <p:cNvSpPr>
            <a:spLocks noChangeShapeType="1"/>
          </p:cNvSpPr>
          <p:nvPr/>
        </p:nvSpPr>
        <p:spPr bwMode="auto">
          <a:xfrm>
            <a:off x="190500" y="4579938"/>
            <a:ext cx="1325563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i="1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8376" name="Freeform 14"/>
          <p:cNvSpPr>
            <a:spLocks/>
          </p:cNvSpPr>
          <p:nvPr/>
        </p:nvSpPr>
        <p:spPr bwMode="auto">
          <a:xfrm>
            <a:off x="7818438" y="603250"/>
            <a:ext cx="1108075" cy="5826125"/>
          </a:xfrm>
          <a:custGeom>
            <a:avLst/>
            <a:gdLst>
              <a:gd name="T0" fmla="*/ 0 w 698"/>
              <a:gd name="T1" fmla="*/ 0 h 3670"/>
              <a:gd name="T2" fmla="*/ 2147483647 w 698"/>
              <a:gd name="T3" fmla="*/ 0 h 3670"/>
              <a:gd name="T4" fmla="*/ 2147483647 w 698"/>
              <a:gd name="T5" fmla="*/ 2147483647 h 3670"/>
              <a:gd name="T6" fmla="*/ 2147483647 w 698"/>
              <a:gd name="T7" fmla="*/ 2147483647 h 3670"/>
              <a:gd name="T8" fmla="*/ 0 60000 65536"/>
              <a:gd name="T9" fmla="*/ 0 60000 65536"/>
              <a:gd name="T10" fmla="*/ 0 60000 65536"/>
              <a:gd name="T11" fmla="*/ 0 60000 65536"/>
              <a:gd name="T12" fmla="*/ 0 w 698"/>
              <a:gd name="T13" fmla="*/ 0 h 3670"/>
              <a:gd name="T14" fmla="*/ 698 w 698"/>
              <a:gd name="T15" fmla="*/ 3670 h 36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98" h="3670">
                <a:moveTo>
                  <a:pt x="0" y="0"/>
                </a:moveTo>
                <a:lnTo>
                  <a:pt x="335" y="0"/>
                </a:lnTo>
                <a:lnTo>
                  <a:pt x="698" y="210"/>
                </a:lnTo>
                <a:lnTo>
                  <a:pt x="698" y="367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 i="1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8377" name="Line 15"/>
          <p:cNvSpPr>
            <a:spLocks noChangeShapeType="1"/>
          </p:cNvSpPr>
          <p:nvPr/>
        </p:nvSpPr>
        <p:spPr bwMode="auto">
          <a:xfrm>
            <a:off x="3630613" y="1755775"/>
            <a:ext cx="1409700" cy="347663"/>
          </a:xfrm>
          <a:prstGeom prst="line">
            <a:avLst/>
          </a:prstGeom>
          <a:noFill/>
          <a:ln w="28575">
            <a:solidFill>
              <a:srgbClr val="8E030A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i="1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8378" name="Line 16"/>
          <p:cNvSpPr>
            <a:spLocks noChangeShapeType="1"/>
          </p:cNvSpPr>
          <p:nvPr/>
        </p:nvSpPr>
        <p:spPr bwMode="auto">
          <a:xfrm>
            <a:off x="3632200" y="1749425"/>
            <a:ext cx="1839913" cy="4743450"/>
          </a:xfrm>
          <a:prstGeom prst="line">
            <a:avLst/>
          </a:prstGeom>
          <a:noFill/>
          <a:ln w="28575">
            <a:solidFill>
              <a:srgbClr val="8E030A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i="1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8379" name="Line 17"/>
          <p:cNvSpPr>
            <a:spLocks noChangeShapeType="1"/>
          </p:cNvSpPr>
          <p:nvPr/>
        </p:nvSpPr>
        <p:spPr bwMode="auto">
          <a:xfrm>
            <a:off x="3305175" y="2105025"/>
            <a:ext cx="2205038" cy="2617788"/>
          </a:xfrm>
          <a:prstGeom prst="line">
            <a:avLst/>
          </a:prstGeom>
          <a:noFill/>
          <a:ln w="28575">
            <a:solidFill>
              <a:srgbClr val="8E030A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i="1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8380" name="Line 18"/>
          <p:cNvSpPr>
            <a:spLocks noChangeShapeType="1"/>
          </p:cNvSpPr>
          <p:nvPr/>
        </p:nvSpPr>
        <p:spPr bwMode="auto">
          <a:xfrm>
            <a:off x="2722563" y="2703513"/>
            <a:ext cx="2992437" cy="3087687"/>
          </a:xfrm>
          <a:prstGeom prst="line">
            <a:avLst/>
          </a:prstGeom>
          <a:noFill/>
          <a:ln w="28575">
            <a:solidFill>
              <a:srgbClr val="8E030A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i="1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8381" name="Line 19"/>
          <p:cNvSpPr>
            <a:spLocks noChangeShapeType="1"/>
          </p:cNvSpPr>
          <p:nvPr/>
        </p:nvSpPr>
        <p:spPr bwMode="auto">
          <a:xfrm>
            <a:off x="3648075" y="1757363"/>
            <a:ext cx="1463675" cy="841375"/>
          </a:xfrm>
          <a:prstGeom prst="line">
            <a:avLst/>
          </a:prstGeom>
          <a:noFill/>
          <a:ln w="28575">
            <a:solidFill>
              <a:srgbClr val="8E030A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i="1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8382" name="Line 20"/>
          <p:cNvSpPr>
            <a:spLocks noChangeShapeType="1"/>
          </p:cNvSpPr>
          <p:nvPr/>
        </p:nvSpPr>
        <p:spPr bwMode="auto">
          <a:xfrm flipV="1">
            <a:off x="2319338" y="3200400"/>
            <a:ext cx="3548062" cy="1588"/>
          </a:xfrm>
          <a:prstGeom prst="line">
            <a:avLst/>
          </a:prstGeom>
          <a:noFill/>
          <a:ln w="28575">
            <a:solidFill>
              <a:srgbClr val="8E030A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i="1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8383" name="Line 21"/>
          <p:cNvSpPr>
            <a:spLocks noChangeShapeType="1"/>
          </p:cNvSpPr>
          <p:nvPr/>
        </p:nvSpPr>
        <p:spPr bwMode="auto">
          <a:xfrm>
            <a:off x="3122613" y="4297363"/>
            <a:ext cx="2271712" cy="2238375"/>
          </a:xfrm>
          <a:prstGeom prst="line">
            <a:avLst/>
          </a:prstGeom>
          <a:noFill/>
          <a:ln w="28575">
            <a:solidFill>
              <a:srgbClr val="8E030A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i="1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8384" name="Line 22"/>
          <p:cNvSpPr>
            <a:spLocks noChangeShapeType="1"/>
          </p:cNvSpPr>
          <p:nvPr/>
        </p:nvSpPr>
        <p:spPr bwMode="auto">
          <a:xfrm>
            <a:off x="2624138" y="4862513"/>
            <a:ext cx="3090862" cy="547687"/>
          </a:xfrm>
          <a:prstGeom prst="line">
            <a:avLst/>
          </a:prstGeom>
          <a:noFill/>
          <a:ln w="28575">
            <a:solidFill>
              <a:srgbClr val="8E030A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i="1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8385" name="Line 23"/>
          <p:cNvSpPr>
            <a:spLocks noChangeShapeType="1"/>
          </p:cNvSpPr>
          <p:nvPr/>
        </p:nvSpPr>
        <p:spPr bwMode="auto">
          <a:xfrm flipV="1">
            <a:off x="2840038" y="3276600"/>
            <a:ext cx="2874962" cy="3222625"/>
          </a:xfrm>
          <a:prstGeom prst="line">
            <a:avLst/>
          </a:prstGeom>
          <a:noFill/>
          <a:ln w="28575">
            <a:solidFill>
              <a:srgbClr val="8E030A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i="1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8386" name="Line 24"/>
          <p:cNvSpPr>
            <a:spLocks noChangeShapeType="1"/>
          </p:cNvSpPr>
          <p:nvPr/>
        </p:nvSpPr>
        <p:spPr bwMode="auto">
          <a:xfrm flipV="1">
            <a:off x="3132138" y="2671763"/>
            <a:ext cx="1968500" cy="1619250"/>
          </a:xfrm>
          <a:prstGeom prst="line">
            <a:avLst/>
          </a:prstGeom>
          <a:noFill/>
          <a:ln w="28575">
            <a:solidFill>
              <a:srgbClr val="8E030A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i="1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8387" name="Line 25"/>
          <p:cNvSpPr>
            <a:spLocks noChangeShapeType="1"/>
          </p:cNvSpPr>
          <p:nvPr/>
        </p:nvSpPr>
        <p:spPr bwMode="auto">
          <a:xfrm flipV="1">
            <a:off x="3736975" y="1674813"/>
            <a:ext cx="1165225" cy="2100262"/>
          </a:xfrm>
          <a:prstGeom prst="line">
            <a:avLst/>
          </a:prstGeom>
          <a:noFill/>
          <a:ln w="28575">
            <a:solidFill>
              <a:srgbClr val="8E030A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i="1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8388" name="Line 26"/>
          <p:cNvSpPr>
            <a:spLocks noChangeShapeType="1"/>
          </p:cNvSpPr>
          <p:nvPr/>
        </p:nvSpPr>
        <p:spPr bwMode="auto">
          <a:xfrm flipV="1">
            <a:off x="2981325" y="4283075"/>
            <a:ext cx="2905125" cy="1666875"/>
          </a:xfrm>
          <a:prstGeom prst="line">
            <a:avLst/>
          </a:prstGeom>
          <a:noFill/>
          <a:ln w="28575">
            <a:solidFill>
              <a:srgbClr val="8E030A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i="1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8389" name="Line 27"/>
          <p:cNvSpPr>
            <a:spLocks noChangeShapeType="1"/>
          </p:cNvSpPr>
          <p:nvPr/>
        </p:nvSpPr>
        <p:spPr bwMode="auto">
          <a:xfrm flipV="1">
            <a:off x="4346575" y="2784475"/>
            <a:ext cx="795338" cy="2611438"/>
          </a:xfrm>
          <a:prstGeom prst="line">
            <a:avLst/>
          </a:prstGeom>
          <a:noFill/>
          <a:ln w="28575">
            <a:solidFill>
              <a:srgbClr val="8E030A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i="1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8390" name="Line 28"/>
          <p:cNvSpPr>
            <a:spLocks noChangeShapeType="1"/>
          </p:cNvSpPr>
          <p:nvPr/>
        </p:nvSpPr>
        <p:spPr bwMode="auto">
          <a:xfrm flipV="1">
            <a:off x="3632200" y="1600200"/>
            <a:ext cx="1265238" cy="147638"/>
          </a:xfrm>
          <a:prstGeom prst="line">
            <a:avLst/>
          </a:prstGeom>
          <a:noFill/>
          <a:ln w="28575">
            <a:solidFill>
              <a:srgbClr val="8E030A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i="1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8391" name="Line 29"/>
          <p:cNvSpPr>
            <a:spLocks noChangeShapeType="1"/>
          </p:cNvSpPr>
          <p:nvPr/>
        </p:nvSpPr>
        <p:spPr bwMode="auto">
          <a:xfrm>
            <a:off x="3738563" y="3767138"/>
            <a:ext cx="1747837" cy="42862"/>
          </a:xfrm>
          <a:prstGeom prst="line">
            <a:avLst/>
          </a:prstGeom>
          <a:noFill/>
          <a:ln w="28575">
            <a:solidFill>
              <a:srgbClr val="8E030A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i="1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8392" name="Line 30"/>
          <p:cNvSpPr>
            <a:spLocks noChangeShapeType="1"/>
          </p:cNvSpPr>
          <p:nvPr/>
        </p:nvSpPr>
        <p:spPr bwMode="auto">
          <a:xfrm>
            <a:off x="3298825" y="2105025"/>
            <a:ext cx="1781175" cy="3759200"/>
          </a:xfrm>
          <a:prstGeom prst="line">
            <a:avLst/>
          </a:prstGeom>
          <a:noFill/>
          <a:ln w="28575">
            <a:solidFill>
              <a:srgbClr val="8E030A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i="1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8393" name="Line 31"/>
          <p:cNvSpPr>
            <a:spLocks noChangeShapeType="1"/>
          </p:cNvSpPr>
          <p:nvPr/>
        </p:nvSpPr>
        <p:spPr bwMode="auto">
          <a:xfrm flipV="1">
            <a:off x="4338638" y="4870450"/>
            <a:ext cx="1116012" cy="533400"/>
          </a:xfrm>
          <a:prstGeom prst="line">
            <a:avLst/>
          </a:prstGeom>
          <a:noFill/>
          <a:ln w="28575">
            <a:solidFill>
              <a:srgbClr val="8E030A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i="1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8394" name="Line 32"/>
          <p:cNvSpPr>
            <a:spLocks noChangeShapeType="1"/>
          </p:cNvSpPr>
          <p:nvPr/>
        </p:nvSpPr>
        <p:spPr bwMode="auto">
          <a:xfrm flipV="1">
            <a:off x="2982913" y="3886200"/>
            <a:ext cx="2579687" cy="2055813"/>
          </a:xfrm>
          <a:prstGeom prst="line">
            <a:avLst/>
          </a:prstGeom>
          <a:noFill/>
          <a:ln w="28575">
            <a:solidFill>
              <a:srgbClr val="8E030A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i="1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8395" name="Text Box 33"/>
          <p:cNvSpPr txBox="1">
            <a:spLocks noChangeArrowheads="1"/>
          </p:cNvSpPr>
          <p:nvPr/>
        </p:nvSpPr>
        <p:spPr bwMode="auto">
          <a:xfrm>
            <a:off x="4532313" y="1350963"/>
            <a:ext cx="4297362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i="0" dirty="0">
                <a:solidFill>
                  <a:srgbClr val="000000"/>
                </a:solidFill>
              </a:rPr>
              <a:t>Java / Object-Or. programming</a:t>
            </a:r>
          </a:p>
          <a:p>
            <a:pPr algn="r"/>
            <a:r>
              <a:rPr lang="en-US" altLang="en-US" i="0" dirty="0">
                <a:solidFill>
                  <a:srgbClr val="000000"/>
                </a:solidFill>
              </a:rPr>
              <a:t>Lists, Stacks, Queues, </a:t>
            </a:r>
            <a:r>
              <a:rPr lang="en-US" altLang="en-US" i="0" dirty="0" smtClean="0">
                <a:solidFill>
                  <a:srgbClr val="000000"/>
                </a:solidFill>
              </a:rPr>
              <a:t>Heaps</a:t>
            </a:r>
            <a:endParaRPr lang="en-US" altLang="en-US" i="0" dirty="0">
              <a:solidFill>
                <a:srgbClr val="000000"/>
              </a:solidFill>
            </a:endParaRPr>
          </a:p>
          <a:p>
            <a:pPr algn="r"/>
            <a:r>
              <a:rPr lang="en-US" altLang="en-US" i="0" dirty="0">
                <a:solidFill>
                  <a:srgbClr val="000000"/>
                </a:solidFill>
              </a:rPr>
              <a:t>BFS + DFS: graphs and trees</a:t>
            </a:r>
          </a:p>
          <a:p>
            <a:pPr algn="r"/>
            <a:r>
              <a:rPr lang="en-US" altLang="en-US" i="0" dirty="0" err="1">
                <a:solidFill>
                  <a:srgbClr val="000000"/>
                </a:solidFill>
              </a:rPr>
              <a:t>Spampede</a:t>
            </a:r>
            <a:r>
              <a:rPr lang="en-US" altLang="en-US" i="0" dirty="0">
                <a:solidFill>
                  <a:srgbClr val="000000"/>
                </a:solidFill>
              </a:rPr>
              <a:t>, Inheritance</a:t>
            </a:r>
          </a:p>
          <a:p>
            <a:pPr algn="r"/>
            <a:r>
              <a:rPr lang="en-US" altLang="en-US" i="0" dirty="0">
                <a:solidFill>
                  <a:srgbClr val="000000"/>
                </a:solidFill>
              </a:rPr>
              <a:t>Racket and fun. programs</a:t>
            </a:r>
          </a:p>
          <a:p>
            <a:pPr algn="r"/>
            <a:r>
              <a:rPr lang="en-US" altLang="en-US" i="0" dirty="0">
                <a:solidFill>
                  <a:srgbClr val="000000"/>
                </a:solidFill>
              </a:rPr>
              <a:t>Parsing and Grammars</a:t>
            </a:r>
          </a:p>
          <a:p>
            <a:pPr algn="r"/>
            <a:r>
              <a:rPr lang="en-US" altLang="en-US" i="0" dirty="0">
                <a:solidFill>
                  <a:srgbClr val="000000"/>
                </a:solidFill>
              </a:rPr>
              <a:t>Prolog and Boolean Logic</a:t>
            </a:r>
          </a:p>
          <a:p>
            <a:pPr algn="r"/>
            <a:r>
              <a:rPr lang="en-US" altLang="en-US" i="0" dirty="0">
                <a:solidFill>
                  <a:srgbClr val="000000"/>
                </a:solidFill>
              </a:rPr>
              <a:t>Computability and TMs</a:t>
            </a:r>
          </a:p>
          <a:p>
            <a:pPr algn="r"/>
            <a:r>
              <a:rPr lang="en-US" altLang="en-US" i="0" dirty="0">
                <a:solidFill>
                  <a:srgbClr val="000000"/>
                </a:solidFill>
              </a:rPr>
              <a:t>DFAs, NFAs, and Reg. </a:t>
            </a:r>
            <a:r>
              <a:rPr lang="en-US" altLang="en-US" i="0" dirty="0" err="1">
                <a:solidFill>
                  <a:srgbClr val="000000"/>
                </a:solidFill>
              </a:rPr>
              <a:t>Exps</a:t>
            </a:r>
            <a:endParaRPr lang="en-US" altLang="en-US" i="0" dirty="0">
              <a:solidFill>
                <a:srgbClr val="000000"/>
              </a:solidFill>
            </a:endParaRPr>
          </a:p>
          <a:p>
            <a:pPr algn="r"/>
            <a:r>
              <a:rPr lang="en-US" altLang="en-US" i="0" dirty="0">
                <a:solidFill>
                  <a:srgbClr val="000000"/>
                </a:solidFill>
              </a:rPr>
              <a:t>DP and Big-O analysis</a:t>
            </a:r>
          </a:p>
        </p:txBody>
      </p:sp>
      <p:sp>
        <p:nvSpPr>
          <p:cNvPr id="58396" name="Line 34"/>
          <p:cNvSpPr>
            <a:spLocks noChangeShapeType="1"/>
          </p:cNvSpPr>
          <p:nvPr/>
        </p:nvSpPr>
        <p:spPr bwMode="auto">
          <a:xfrm flipV="1">
            <a:off x="2736850" y="2206625"/>
            <a:ext cx="2263775" cy="490538"/>
          </a:xfrm>
          <a:prstGeom prst="line">
            <a:avLst/>
          </a:prstGeom>
          <a:noFill/>
          <a:ln w="28575">
            <a:solidFill>
              <a:srgbClr val="8E030A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i="1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8397" name="Line 35"/>
          <p:cNvSpPr>
            <a:spLocks noChangeShapeType="1"/>
          </p:cNvSpPr>
          <p:nvPr/>
        </p:nvSpPr>
        <p:spPr bwMode="auto">
          <a:xfrm>
            <a:off x="2838450" y="6505575"/>
            <a:ext cx="2492375" cy="61913"/>
          </a:xfrm>
          <a:prstGeom prst="line">
            <a:avLst/>
          </a:prstGeom>
          <a:noFill/>
          <a:ln w="28575">
            <a:solidFill>
              <a:srgbClr val="8E030A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i="1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8398" name="Line 36"/>
          <p:cNvSpPr>
            <a:spLocks noChangeShapeType="1"/>
          </p:cNvSpPr>
          <p:nvPr/>
        </p:nvSpPr>
        <p:spPr bwMode="auto">
          <a:xfrm flipV="1">
            <a:off x="2320925" y="1700213"/>
            <a:ext cx="2438400" cy="1503362"/>
          </a:xfrm>
          <a:prstGeom prst="line">
            <a:avLst/>
          </a:prstGeom>
          <a:noFill/>
          <a:ln w="28575">
            <a:solidFill>
              <a:srgbClr val="8E030A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i="1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8399" name="Text Box 7"/>
          <p:cNvSpPr txBox="1">
            <a:spLocks noChangeArrowheads="1"/>
          </p:cNvSpPr>
          <p:nvPr/>
        </p:nvSpPr>
        <p:spPr bwMode="auto">
          <a:xfrm>
            <a:off x="450850" y="1341438"/>
            <a:ext cx="4297363" cy="53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i="0"/>
              <a:t>CS 70  : C++ &amp; data structures</a:t>
            </a:r>
          </a:p>
          <a:p>
            <a:pPr algn="l"/>
            <a:r>
              <a:rPr lang="en-US" altLang="en-US" i="0"/>
              <a:t>CS 81  : Logic for CS</a:t>
            </a:r>
          </a:p>
          <a:p>
            <a:pPr algn="l"/>
            <a:r>
              <a:rPr lang="en-US" altLang="en-US" i="0"/>
              <a:t>CS105 : Systems</a:t>
            </a:r>
          </a:p>
          <a:p>
            <a:pPr algn="l"/>
            <a:r>
              <a:rPr lang="en-US" altLang="en-US" i="0"/>
              <a:t>CS121 : LSD </a:t>
            </a:r>
          </a:p>
          <a:p>
            <a:pPr algn="l"/>
            <a:r>
              <a:rPr lang="en-US" altLang="en-US" i="0"/>
              <a:t>CS131 : Prog. Languages</a:t>
            </a:r>
          </a:p>
          <a:p>
            <a:pPr algn="l"/>
            <a:r>
              <a:rPr lang="en-US" altLang="en-US" i="0"/>
              <a:t>CS140 : Algorithms</a:t>
            </a:r>
          </a:p>
          <a:p>
            <a:pPr algn="l"/>
            <a:r>
              <a:rPr lang="en-US" altLang="en-US" i="0">
                <a:solidFill>
                  <a:srgbClr val="008000"/>
                </a:solidFill>
              </a:rPr>
              <a:t>CS142 : Theory</a:t>
            </a:r>
          </a:p>
          <a:p>
            <a:pPr algn="l"/>
            <a:r>
              <a:rPr lang="en-US" altLang="en-US" i="0">
                <a:solidFill>
                  <a:srgbClr val="008000"/>
                </a:solidFill>
              </a:rPr>
              <a:t>CS151 : Artificial Intelligence</a:t>
            </a:r>
          </a:p>
          <a:p>
            <a:pPr algn="l"/>
            <a:r>
              <a:rPr lang="en-US" altLang="en-US" i="0">
                <a:solidFill>
                  <a:srgbClr val="008000"/>
                </a:solidFill>
              </a:rPr>
              <a:t>CS132 : Compilers</a:t>
            </a:r>
          </a:p>
          <a:p>
            <a:pPr algn="l"/>
            <a:r>
              <a:rPr lang="en-US" altLang="en-US" i="0">
                <a:solidFill>
                  <a:srgbClr val="008000"/>
                </a:solidFill>
              </a:rPr>
              <a:t>CS155 : Graphics</a:t>
            </a:r>
            <a:endParaRPr lang="en-US" altLang="en-US" i="0"/>
          </a:p>
        </p:txBody>
      </p:sp>
      <p:sp>
        <p:nvSpPr>
          <p:cNvPr id="58400" name="Text Box 8"/>
          <p:cNvSpPr txBox="1">
            <a:spLocks noChangeArrowheads="1"/>
          </p:cNvSpPr>
          <p:nvPr/>
        </p:nvSpPr>
        <p:spPr bwMode="auto">
          <a:xfrm>
            <a:off x="2914650" y="6562725"/>
            <a:ext cx="15001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200" i="0">
                <a:solidFill>
                  <a:srgbClr val="008000"/>
                </a:solidFill>
              </a:rPr>
              <a:t>among many others...</a:t>
            </a:r>
          </a:p>
        </p:txBody>
      </p:sp>
      <p:sp>
        <p:nvSpPr>
          <p:cNvPr id="58401" name="Text Box 12"/>
          <p:cNvSpPr txBox="1">
            <a:spLocks noChangeArrowheads="1"/>
          </p:cNvSpPr>
          <p:nvPr/>
        </p:nvSpPr>
        <p:spPr bwMode="auto">
          <a:xfrm rot="5399999">
            <a:off x="-527844" y="5168107"/>
            <a:ext cx="15001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600" b="1" i="0">
                <a:solidFill>
                  <a:srgbClr val="008000"/>
                </a:solidFill>
              </a:rPr>
              <a:t>3 ELECTIVES</a:t>
            </a:r>
          </a:p>
        </p:txBody>
      </p:sp>
      <p:sp>
        <p:nvSpPr>
          <p:cNvPr id="58402" name="Line 13"/>
          <p:cNvSpPr>
            <a:spLocks noChangeShapeType="1"/>
          </p:cNvSpPr>
          <p:nvPr/>
        </p:nvSpPr>
        <p:spPr bwMode="auto">
          <a:xfrm>
            <a:off x="231775" y="6067425"/>
            <a:ext cx="0" cy="60007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i="1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6084888" y="179388"/>
            <a:ext cx="17605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4400" i="0" dirty="0">
                <a:solidFill>
                  <a:srgbClr val="000000"/>
                </a:solidFill>
                <a:latin typeface="Cambria" panose="02040503050406030204" pitchFamily="18" charset="0"/>
              </a:rPr>
              <a:t>CS 60</a:t>
            </a:r>
          </a:p>
        </p:txBody>
      </p:sp>
      <p:sp>
        <p:nvSpPr>
          <p:cNvPr id="40" name="Rectangle 14"/>
          <p:cNvSpPr>
            <a:spLocks noChangeArrowheads="1"/>
          </p:cNvSpPr>
          <p:nvPr/>
        </p:nvSpPr>
        <p:spPr bwMode="auto">
          <a:xfrm>
            <a:off x="550039" y="237223"/>
            <a:ext cx="4708598" cy="646331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3600" i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Other benefits of CS60!</a:t>
            </a:r>
            <a:endParaRPr lang="en-US" altLang="en-US" sz="3600" i="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99" y="1233222"/>
            <a:ext cx="7115176" cy="5336382"/>
          </a:xfrm>
          <a:prstGeom prst="rect">
            <a:avLst/>
          </a:prstGeom>
        </p:spPr>
      </p:pic>
      <p:sp>
        <p:nvSpPr>
          <p:cNvPr id="35" name="Text Box 5"/>
          <p:cNvSpPr txBox="1">
            <a:spLocks noChangeArrowheads="1"/>
          </p:cNvSpPr>
          <p:nvPr/>
        </p:nvSpPr>
        <p:spPr bwMode="auto">
          <a:xfrm rot="20846627">
            <a:off x="3510715" y="4341146"/>
            <a:ext cx="5370512" cy="1568450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9600" i="0" dirty="0">
                <a:solidFill>
                  <a:srgbClr val="000000"/>
                </a:solidFill>
              </a:rPr>
              <a:t>Enjoy CS!</a:t>
            </a: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 rot="20846627">
            <a:off x="3709416" y="5825459"/>
            <a:ext cx="5370512" cy="460375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i="0" dirty="0" smtClean="0">
                <a:solidFill>
                  <a:srgbClr val="000000"/>
                </a:solidFill>
              </a:rPr>
              <a:t>who knows what it will lead to!?</a:t>
            </a:r>
            <a:endParaRPr lang="en-US" altLang="en-US" i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69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5"/>
          <p:cNvSpPr txBox="1">
            <a:spLocks noChangeArrowheads="1"/>
          </p:cNvSpPr>
          <p:nvPr/>
        </p:nvSpPr>
        <p:spPr bwMode="auto">
          <a:xfrm>
            <a:off x="693738" y="381000"/>
            <a:ext cx="7781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3600" smtClean="0">
                <a:solidFill>
                  <a:srgbClr val="000000"/>
                </a:solidFill>
                <a:latin typeface="Times New Roman" pitchFamily="18" charset="0"/>
              </a:rPr>
              <a:t>Grammars </a:t>
            </a:r>
            <a:r>
              <a:rPr lang="en-US" altLang="en-US" sz="3600" i="1" smtClean="0">
                <a:solidFill>
                  <a:srgbClr val="000000"/>
                </a:solidFill>
                <a:latin typeface="Times New Roman" pitchFamily="18" charset="0"/>
              </a:rPr>
              <a:t>really</a:t>
            </a:r>
            <a:r>
              <a:rPr lang="en-US" altLang="en-US" sz="3600" smtClean="0">
                <a:solidFill>
                  <a:srgbClr val="000000"/>
                </a:solidFill>
                <a:latin typeface="Times New Roman" pitchFamily="18" charset="0"/>
              </a:rPr>
              <a:t> everywhere ?</a:t>
            </a:r>
          </a:p>
        </p:txBody>
      </p:sp>
      <p:sp>
        <p:nvSpPr>
          <p:cNvPr id="33795" name="Text Box 7"/>
          <p:cNvSpPr txBox="1">
            <a:spLocks noChangeArrowheads="1"/>
          </p:cNvSpPr>
          <p:nvPr/>
        </p:nvSpPr>
        <p:spPr bwMode="auto">
          <a:xfrm>
            <a:off x="436563" y="5440363"/>
            <a:ext cx="15716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3200" smtClean="0">
                <a:solidFill>
                  <a:srgbClr val="000000"/>
                </a:solidFill>
                <a:latin typeface="Times New Roman" pitchFamily="18" charset="0"/>
              </a:rPr>
              <a:t>English</a:t>
            </a:r>
          </a:p>
        </p:txBody>
      </p:sp>
      <p:pic>
        <p:nvPicPr>
          <p:cNvPr id="3379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14"/>
          <a:stretch>
            <a:fillRect/>
          </a:stretch>
        </p:blipFill>
        <p:spPr bwMode="auto">
          <a:xfrm>
            <a:off x="4251325" y="5202238"/>
            <a:ext cx="4594225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9"/>
          <p:cNvSpPr txBox="1">
            <a:spLocks noChangeArrowheads="1"/>
          </p:cNvSpPr>
          <p:nvPr/>
        </p:nvSpPr>
        <p:spPr bwMode="auto">
          <a:xfrm>
            <a:off x="722313" y="6064250"/>
            <a:ext cx="307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mtClean="0">
                <a:solidFill>
                  <a:srgbClr val="0033CC"/>
                </a:solidFill>
                <a:latin typeface="Times New Roman" pitchFamily="18" charset="0"/>
              </a:rPr>
              <a:t>The cat ate the banana.</a:t>
            </a:r>
          </a:p>
        </p:txBody>
      </p:sp>
      <p:sp>
        <p:nvSpPr>
          <p:cNvPr id="33798" name="Freeform 10"/>
          <p:cNvSpPr>
            <a:spLocks/>
          </p:cNvSpPr>
          <p:nvPr/>
        </p:nvSpPr>
        <p:spPr bwMode="auto">
          <a:xfrm>
            <a:off x="3738563" y="5151438"/>
            <a:ext cx="2603500" cy="1143000"/>
          </a:xfrm>
          <a:custGeom>
            <a:avLst/>
            <a:gdLst>
              <a:gd name="T0" fmla="*/ 0 w 1640"/>
              <a:gd name="T1" fmla="*/ 2147483647 h 720"/>
              <a:gd name="T2" fmla="*/ 2147483647 w 1640"/>
              <a:gd name="T3" fmla="*/ 2147483647 h 720"/>
              <a:gd name="T4" fmla="*/ 2147483647 w 1640"/>
              <a:gd name="T5" fmla="*/ 2147483647 h 720"/>
              <a:gd name="T6" fmla="*/ 2147483647 w 1640"/>
              <a:gd name="T7" fmla="*/ 2147483647 h 720"/>
              <a:gd name="T8" fmla="*/ 2147483647 w 1640"/>
              <a:gd name="T9" fmla="*/ 2147483647 h 720"/>
              <a:gd name="T10" fmla="*/ 2147483647 w 1640"/>
              <a:gd name="T11" fmla="*/ 2147483647 h 720"/>
              <a:gd name="T12" fmla="*/ 2147483647 w 1640"/>
              <a:gd name="T13" fmla="*/ 2147483647 h 720"/>
              <a:gd name="T14" fmla="*/ 2147483647 w 1640"/>
              <a:gd name="T15" fmla="*/ 2147483647 h 720"/>
              <a:gd name="T16" fmla="*/ 2147483647 w 1640"/>
              <a:gd name="T17" fmla="*/ 0 h 720"/>
              <a:gd name="T18" fmla="*/ 2147483647 w 1640"/>
              <a:gd name="T19" fmla="*/ 2147483647 h 720"/>
              <a:gd name="T20" fmla="*/ 2147483647 w 1640"/>
              <a:gd name="T21" fmla="*/ 2147483647 h 720"/>
              <a:gd name="T22" fmla="*/ 2147483647 w 1640"/>
              <a:gd name="T23" fmla="*/ 2147483647 h 7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640"/>
              <a:gd name="T37" fmla="*/ 0 h 720"/>
              <a:gd name="T38" fmla="*/ 1640 w 1640"/>
              <a:gd name="T39" fmla="*/ 720 h 7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640" h="720">
                <a:moveTo>
                  <a:pt x="0" y="720"/>
                </a:moveTo>
                <a:cubicBezTo>
                  <a:pt x="33" y="716"/>
                  <a:pt x="68" y="720"/>
                  <a:pt x="100" y="710"/>
                </a:cubicBezTo>
                <a:cubicBezTo>
                  <a:pt x="110" y="706"/>
                  <a:pt x="130" y="700"/>
                  <a:pt x="130" y="700"/>
                </a:cubicBezTo>
                <a:cubicBezTo>
                  <a:pt x="162" y="675"/>
                  <a:pt x="189" y="645"/>
                  <a:pt x="215" y="615"/>
                </a:cubicBezTo>
                <a:cubicBezTo>
                  <a:pt x="225" y="602"/>
                  <a:pt x="231" y="584"/>
                  <a:pt x="245" y="575"/>
                </a:cubicBezTo>
                <a:cubicBezTo>
                  <a:pt x="300" y="537"/>
                  <a:pt x="339" y="473"/>
                  <a:pt x="390" y="430"/>
                </a:cubicBezTo>
                <a:cubicBezTo>
                  <a:pt x="494" y="338"/>
                  <a:pt x="619" y="242"/>
                  <a:pt x="740" y="175"/>
                </a:cubicBezTo>
                <a:cubicBezTo>
                  <a:pt x="839" y="119"/>
                  <a:pt x="955" y="109"/>
                  <a:pt x="1060" y="70"/>
                </a:cubicBezTo>
                <a:cubicBezTo>
                  <a:pt x="1164" y="30"/>
                  <a:pt x="1278" y="9"/>
                  <a:pt x="1390" y="0"/>
                </a:cubicBezTo>
                <a:cubicBezTo>
                  <a:pt x="1470" y="5"/>
                  <a:pt x="1569" y="2"/>
                  <a:pt x="1640" y="50"/>
                </a:cubicBezTo>
                <a:cubicBezTo>
                  <a:pt x="1635" y="70"/>
                  <a:pt x="1631" y="90"/>
                  <a:pt x="1625" y="110"/>
                </a:cubicBezTo>
                <a:cubicBezTo>
                  <a:pt x="1619" y="156"/>
                  <a:pt x="1620" y="139"/>
                  <a:pt x="1620" y="160"/>
                </a:cubicBezTo>
              </a:path>
            </a:pathLst>
          </a:custGeom>
          <a:noFill/>
          <a:ln w="127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33799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1397000"/>
            <a:ext cx="1925637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Text Box 15"/>
          <p:cNvSpPr txBox="1">
            <a:spLocks noChangeArrowheads="1"/>
          </p:cNvSpPr>
          <p:nvPr/>
        </p:nvSpPr>
        <p:spPr bwMode="auto">
          <a:xfrm>
            <a:off x="369888" y="3709988"/>
            <a:ext cx="28194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1400" smtClean="0">
                <a:solidFill>
                  <a:srgbClr val="000000"/>
                </a:solidFill>
                <a:latin typeface="Calibri" pitchFamily="34" charset="0"/>
              </a:rPr>
              <a:t>Noam Chomsky, MIT linguist; credited with "universal grammar" theories in linguistics and inventor of the "Chomsky hierarchy" of grammars used throughout CS</a:t>
            </a:r>
          </a:p>
          <a:p>
            <a:r>
              <a:rPr lang="en-US" altLang="en-US" sz="1400" smtClean="0">
                <a:solidFill>
                  <a:srgbClr val="000000"/>
                </a:solidFill>
                <a:latin typeface="Calibri" pitchFamily="34" charset="0"/>
              </a:rPr>
              <a:t>Also, still going strong…</a:t>
            </a:r>
          </a:p>
        </p:txBody>
      </p:sp>
      <p:pic>
        <p:nvPicPr>
          <p:cNvPr id="33801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6" t="38258" r="4880" b="9843"/>
          <a:stretch>
            <a:fillRect/>
          </a:stretch>
        </p:blipFill>
        <p:spPr bwMode="auto">
          <a:xfrm>
            <a:off x="3892550" y="1397000"/>
            <a:ext cx="3886200" cy="3098800"/>
          </a:xfrm>
          <a:prstGeom prst="rect">
            <a:avLst/>
          </a:prstGeom>
          <a:noFill/>
          <a:ln w="9525">
            <a:solidFill>
              <a:srgbClr val="0703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4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5"/>
          <p:cNvSpPr txBox="1">
            <a:spLocks noChangeArrowheads="1"/>
          </p:cNvSpPr>
          <p:nvPr/>
        </p:nvSpPr>
        <p:spPr bwMode="auto">
          <a:xfrm>
            <a:off x="533400" y="234950"/>
            <a:ext cx="6172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3600" smtClean="0">
                <a:solidFill>
                  <a:srgbClr val="000000"/>
                </a:solidFill>
                <a:latin typeface="Times New Roman" pitchFamily="18" charset="0"/>
              </a:rPr>
              <a:t>Parsing for real (money)</a:t>
            </a:r>
          </a:p>
        </p:txBody>
      </p:sp>
      <p:pic>
        <p:nvPicPr>
          <p:cNvPr id="3584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98"/>
          <a:stretch>
            <a:fillRect/>
          </a:stretch>
        </p:blipFill>
        <p:spPr bwMode="auto">
          <a:xfrm>
            <a:off x="903288" y="4132263"/>
            <a:ext cx="5092700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12"/>
          <p:cNvSpPr txBox="1">
            <a:spLocks noChangeArrowheads="1"/>
          </p:cNvSpPr>
          <p:nvPr/>
        </p:nvSpPr>
        <p:spPr bwMode="auto">
          <a:xfrm>
            <a:off x="508000" y="898525"/>
            <a:ext cx="6353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mtClean="0">
                <a:solidFill>
                  <a:srgbClr val="000000"/>
                </a:solidFill>
                <a:latin typeface="Times New Roman" pitchFamily="18" charset="0"/>
              </a:rPr>
              <a:t>How could a computer demonstrate intelligence?</a:t>
            </a:r>
          </a:p>
        </p:txBody>
      </p:sp>
      <p:sp>
        <p:nvSpPr>
          <p:cNvPr id="35845" name="Text Box 14"/>
          <p:cNvSpPr txBox="1">
            <a:spLocks noChangeArrowheads="1"/>
          </p:cNvSpPr>
          <p:nvPr/>
        </p:nvSpPr>
        <p:spPr bwMode="auto">
          <a:xfrm>
            <a:off x="7086600" y="423863"/>
            <a:ext cx="18351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3200" smtClean="0">
                <a:solidFill>
                  <a:srgbClr val="000000"/>
                </a:solidFill>
                <a:latin typeface="Comic Sans MS" pitchFamily="66" charset="0"/>
              </a:rPr>
              <a:t>Turing Test</a:t>
            </a:r>
          </a:p>
        </p:txBody>
      </p:sp>
      <p:sp>
        <p:nvSpPr>
          <p:cNvPr id="35846" name="Text Box 17"/>
          <p:cNvSpPr txBox="1">
            <a:spLocks noChangeArrowheads="1"/>
          </p:cNvSpPr>
          <p:nvPr/>
        </p:nvSpPr>
        <p:spPr bwMode="auto">
          <a:xfrm>
            <a:off x="4473575" y="3851275"/>
            <a:ext cx="2151063" cy="646113"/>
          </a:xfrm>
          <a:prstGeom prst="rect">
            <a:avLst/>
          </a:prstGeom>
          <a:solidFill>
            <a:schemeClr val="bg1"/>
          </a:solidFill>
          <a:ln w="9525">
            <a:solidFill>
              <a:srgbClr val="0703F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1200" smtClean="0">
                <a:solidFill>
                  <a:srgbClr val="000000"/>
                </a:solidFill>
                <a:latin typeface="Calibri" pitchFamily="34" charset="0"/>
              </a:rPr>
              <a:t>$100,000 Loebner prize for passing the Turing test, held each year</a:t>
            </a:r>
          </a:p>
        </p:txBody>
      </p:sp>
      <p:pic>
        <p:nvPicPr>
          <p:cNvPr id="35847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1562100"/>
            <a:ext cx="1524000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TextBox 1"/>
          <p:cNvSpPr txBox="1">
            <a:spLocks noChangeArrowheads="1"/>
          </p:cNvSpPr>
          <p:nvPr/>
        </p:nvSpPr>
        <p:spPr bwMode="auto">
          <a:xfrm>
            <a:off x="2917825" y="3271838"/>
            <a:ext cx="121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solidFill>
                  <a:srgbClr val="0703F3"/>
                </a:solidFill>
                <a:latin typeface="Calibri" pitchFamily="34" charset="0"/>
              </a:rPr>
              <a:t>Judge</a:t>
            </a:r>
          </a:p>
        </p:txBody>
      </p:sp>
      <p:sp>
        <p:nvSpPr>
          <p:cNvPr id="35849" name="TextBox 20"/>
          <p:cNvSpPr txBox="1">
            <a:spLocks noChangeArrowheads="1"/>
          </p:cNvSpPr>
          <p:nvPr/>
        </p:nvSpPr>
        <p:spPr bwMode="auto">
          <a:xfrm rot="685088">
            <a:off x="5192713" y="2497138"/>
            <a:ext cx="1600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solidFill>
                  <a:srgbClr val="0703F3"/>
                </a:solidFill>
                <a:latin typeface="Calibri" pitchFamily="34" charset="0"/>
              </a:rPr>
              <a:t>Computer program</a:t>
            </a:r>
          </a:p>
        </p:txBody>
      </p:sp>
      <p:sp>
        <p:nvSpPr>
          <p:cNvPr id="35850" name="TextBox 21"/>
          <p:cNvSpPr txBox="1">
            <a:spLocks noChangeArrowheads="1"/>
          </p:cNvSpPr>
          <p:nvPr/>
        </p:nvSpPr>
        <p:spPr bwMode="auto">
          <a:xfrm rot="-403809">
            <a:off x="188913" y="2452688"/>
            <a:ext cx="18748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solidFill>
                  <a:srgbClr val="0703F3"/>
                </a:solidFill>
                <a:latin typeface="Calibri" pitchFamily="34" charset="0"/>
              </a:rPr>
              <a:t>Confederate (human)</a:t>
            </a:r>
          </a:p>
        </p:txBody>
      </p:sp>
      <p:pic>
        <p:nvPicPr>
          <p:cNvPr id="35851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88" y="2365375"/>
            <a:ext cx="1111250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52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379663"/>
            <a:ext cx="1044575" cy="92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362200" y="1503363"/>
            <a:ext cx="2568575" cy="5540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15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Can the judge distinguish the program from the human?</a:t>
            </a:r>
          </a:p>
        </p:txBody>
      </p:sp>
      <p:cxnSp>
        <p:nvCxnSpPr>
          <p:cNvPr id="35854" name="Straight Arrow Connector 3"/>
          <p:cNvCxnSpPr>
            <a:cxnSpLocks noChangeShapeType="1"/>
          </p:cNvCxnSpPr>
          <p:nvPr/>
        </p:nvCxnSpPr>
        <p:spPr bwMode="auto">
          <a:xfrm flipV="1">
            <a:off x="3527425" y="3851275"/>
            <a:ext cx="0" cy="908050"/>
          </a:xfrm>
          <a:prstGeom prst="straightConnector1">
            <a:avLst/>
          </a:prstGeom>
          <a:noFill/>
          <a:ln w="19050" algn="ctr">
            <a:solidFill>
              <a:srgbClr val="0703F3"/>
            </a:solidFill>
            <a:round/>
            <a:headEnd/>
            <a:tailEnd type="arrow" w="med" len="med"/>
          </a:ln>
        </p:spPr>
      </p:cxnSp>
      <p:sp>
        <p:nvSpPr>
          <p:cNvPr id="35855" name="Rectangle 5"/>
          <p:cNvSpPr>
            <a:spLocks noChangeArrowheads="1"/>
          </p:cNvSpPr>
          <p:nvPr/>
        </p:nvSpPr>
        <p:spPr bwMode="auto">
          <a:xfrm>
            <a:off x="7696200" y="5151438"/>
            <a:ext cx="885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200" smtClean="0">
                <a:solidFill>
                  <a:srgbClr val="000000"/>
                </a:solidFill>
                <a:latin typeface="Calibri" pitchFamily="34" charset="0"/>
              </a:rPr>
              <a:t>Alan Turing</a:t>
            </a:r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19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5"/>
          <p:cNvSpPr txBox="1">
            <a:spLocks noChangeArrowheads="1"/>
          </p:cNvSpPr>
          <p:nvPr/>
        </p:nvSpPr>
        <p:spPr bwMode="auto">
          <a:xfrm>
            <a:off x="685800" y="234950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4400" smtClean="0">
                <a:solidFill>
                  <a:srgbClr val="000000"/>
                </a:solidFill>
                <a:latin typeface="Times New Roman" pitchFamily="18" charset="0"/>
              </a:rPr>
              <a:t>A conversation…</a:t>
            </a:r>
          </a:p>
        </p:txBody>
      </p:sp>
      <p:sp>
        <p:nvSpPr>
          <p:cNvPr id="36867" name="Rectangle 6"/>
          <p:cNvSpPr>
            <a:spLocks noChangeArrowheads="1"/>
          </p:cNvSpPr>
          <p:nvPr/>
        </p:nvSpPr>
        <p:spPr bwMode="auto">
          <a:xfrm>
            <a:off x="304800" y="1524000"/>
            <a:ext cx="8566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000" b="1" smtClean="0">
                <a:solidFill>
                  <a:srgbClr val="C00000"/>
                </a:solidFill>
                <a:latin typeface="Times New Roman" pitchFamily="18" charset="0"/>
              </a:rPr>
              <a:t>You:</a:t>
            </a:r>
            <a:r>
              <a:rPr lang="en-US" altLang="en-US" sz="2000" smtClean="0">
                <a:solidFill>
                  <a:srgbClr val="C00000"/>
                </a:solidFill>
                <a:latin typeface="Times New Roman" pitchFamily="18" charset="0"/>
              </a:rPr>
              <a:t>  Hi. you’re the program that won the Loebner competition, right?</a:t>
            </a:r>
          </a:p>
        </p:txBody>
      </p:sp>
    </p:spTree>
    <p:extLst>
      <p:ext uri="{BB962C8B-B14F-4D97-AF65-F5344CB8AC3E}">
        <p14:creationId xmlns:p14="http://schemas.microsoft.com/office/powerpoint/2010/main" val="82549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5"/>
          <p:cNvSpPr txBox="1">
            <a:spLocks noChangeArrowheads="1"/>
          </p:cNvSpPr>
          <p:nvPr/>
        </p:nvSpPr>
        <p:spPr bwMode="auto">
          <a:xfrm>
            <a:off x="685800" y="234950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4400" smtClean="0">
                <a:solidFill>
                  <a:srgbClr val="000000"/>
                </a:solidFill>
                <a:latin typeface="Times New Roman" pitchFamily="18" charset="0"/>
              </a:rPr>
              <a:t>A conversation…</a:t>
            </a:r>
          </a:p>
        </p:txBody>
      </p:sp>
      <p:sp>
        <p:nvSpPr>
          <p:cNvPr id="37891" name="Rectangle 6"/>
          <p:cNvSpPr>
            <a:spLocks noChangeArrowheads="1"/>
          </p:cNvSpPr>
          <p:nvPr/>
        </p:nvSpPr>
        <p:spPr bwMode="auto">
          <a:xfrm>
            <a:off x="304800" y="1524000"/>
            <a:ext cx="85661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000" b="1" smtClean="0">
                <a:solidFill>
                  <a:srgbClr val="C00000"/>
                </a:solidFill>
                <a:latin typeface="Times New Roman" pitchFamily="18" charset="0"/>
              </a:rPr>
              <a:t>You:</a:t>
            </a:r>
            <a:r>
              <a:rPr lang="en-US" altLang="en-US" sz="2000" smtClean="0">
                <a:solidFill>
                  <a:srgbClr val="C00000"/>
                </a:solidFill>
                <a:latin typeface="Times New Roman" pitchFamily="18" charset="0"/>
              </a:rPr>
              <a:t>  Hi. you’re the program that won the Loebner competition, right?</a:t>
            </a:r>
          </a:p>
          <a:p>
            <a:pPr algn="l">
              <a:spcBef>
                <a:spcPct val="0"/>
              </a:spcBef>
            </a:pPr>
            <a:r>
              <a:rPr lang="en-US" altLang="en-US" sz="2000" b="1" smtClean="0">
                <a:solidFill>
                  <a:srgbClr val="000000"/>
                </a:solidFill>
                <a:latin typeface="Times New Roman" pitchFamily="18" charset="0"/>
              </a:rPr>
              <a:t>SID:   </a:t>
            </a:r>
            <a:r>
              <a:rPr lang="en-US" altLang="en-US" sz="2000" smtClean="0">
                <a:solidFill>
                  <a:srgbClr val="000000"/>
                </a:solidFill>
                <a:latin typeface="Times New Roman" pitchFamily="18" charset="0"/>
              </a:rPr>
              <a:t>Albert One was the last winner of the Loebner Contest. I am something else entirely.</a:t>
            </a:r>
          </a:p>
          <a:p>
            <a:pPr algn="l">
              <a:spcBef>
                <a:spcPct val="0"/>
              </a:spcBef>
            </a:pPr>
            <a:endParaRPr lang="en-US" altLang="en-US" sz="200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2000" b="1" smtClean="0">
                <a:solidFill>
                  <a:srgbClr val="C00000"/>
                </a:solidFill>
                <a:latin typeface="Times New Roman" pitchFamily="18" charset="0"/>
              </a:rPr>
              <a:t>You:</a:t>
            </a:r>
            <a:r>
              <a:rPr lang="en-US" altLang="en-US" sz="2000" smtClean="0">
                <a:solidFill>
                  <a:srgbClr val="C00000"/>
                </a:solidFill>
                <a:latin typeface="Times New Roman" pitchFamily="18" charset="0"/>
              </a:rPr>
              <a:t>  Impressive. Do you have any areas of particular expertise?</a:t>
            </a:r>
          </a:p>
        </p:txBody>
      </p:sp>
    </p:spTree>
    <p:extLst>
      <p:ext uri="{BB962C8B-B14F-4D97-AF65-F5344CB8AC3E}">
        <p14:creationId xmlns:p14="http://schemas.microsoft.com/office/powerpoint/2010/main" val="72503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5"/>
          <p:cNvSpPr txBox="1">
            <a:spLocks noChangeArrowheads="1"/>
          </p:cNvSpPr>
          <p:nvPr/>
        </p:nvSpPr>
        <p:spPr bwMode="auto">
          <a:xfrm>
            <a:off x="685800" y="234950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4400" smtClean="0">
                <a:solidFill>
                  <a:srgbClr val="000000"/>
                </a:solidFill>
                <a:latin typeface="Times New Roman" pitchFamily="18" charset="0"/>
              </a:rPr>
              <a:t>A conversation…</a:t>
            </a:r>
          </a:p>
        </p:txBody>
      </p:sp>
      <p:sp>
        <p:nvSpPr>
          <p:cNvPr id="38915" name="Rectangle 6"/>
          <p:cNvSpPr>
            <a:spLocks noChangeArrowheads="1"/>
          </p:cNvSpPr>
          <p:nvPr/>
        </p:nvSpPr>
        <p:spPr bwMode="auto">
          <a:xfrm>
            <a:off x="304800" y="1524000"/>
            <a:ext cx="856615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000" b="1" smtClean="0">
                <a:solidFill>
                  <a:srgbClr val="C00000"/>
                </a:solidFill>
                <a:latin typeface="Times New Roman" pitchFamily="18" charset="0"/>
              </a:rPr>
              <a:t>You:</a:t>
            </a:r>
            <a:r>
              <a:rPr lang="en-US" altLang="en-US" sz="2000" smtClean="0">
                <a:solidFill>
                  <a:srgbClr val="C00000"/>
                </a:solidFill>
                <a:latin typeface="Times New Roman" pitchFamily="18" charset="0"/>
              </a:rPr>
              <a:t>  Hi. you’re the program that won the Loebner competition, right?</a:t>
            </a:r>
          </a:p>
          <a:p>
            <a:pPr algn="l">
              <a:spcBef>
                <a:spcPct val="0"/>
              </a:spcBef>
            </a:pPr>
            <a:r>
              <a:rPr lang="en-US" altLang="en-US" sz="2000" b="1" smtClean="0">
                <a:solidFill>
                  <a:srgbClr val="000000"/>
                </a:solidFill>
                <a:latin typeface="Times New Roman" pitchFamily="18" charset="0"/>
              </a:rPr>
              <a:t>SID:   </a:t>
            </a:r>
            <a:r>
              <a:rPr lang="en-US" altLang="en-US" sz="2000" smtClean="0">
                <a:solidFill>
                  <a:srgbClr val="000000"/>
                </a:solidFill>
                <a:latin typeface="Times New Roman" pitchFamily="18" charset="0"/>
              </a:rPr>
              <a:t>Albert One was the last winner of the Loebner Contest. I am something else entirely.</a:t>
            </a:r>
          </a:p>
          <a:p>
            <a:pPr algn="l">
              <a:spcBef>
                <a:spcPct val="0"/>
              </a:spcBef>
            </a:pPr>
            <a:endParaRPr lang="en-US" altLang="en-US" sz="200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2000" b="1" smtClean="0">
                <a:solidFill>
                  <a:srgbClr val="C00000"/>
                </a:solidFill>
                <a:latin typeface="Times New Roman" pitchFamily="18" charset="0"/>
              </a:rPr>
              <a:t>You:</a:t>
            </a:r>
            <a:r>
              <a:rPr lang="en-US" altLang="en-US" sz="2000" smtClean="0">
                <a:solidFill>
                  <a:srgbClr val="C00000"/>
                </a:solidFill>
                <a:latin typeface="Times New Roman" pitchFamily="18" charset="0"/>
              </a:rPr>
              <a:t>  Impressive. Do you have any areas of particular expertise?</a:t>
            </a:r>
          </a:p>
          <a:p>
            <a:pPr algn="l">
              <a:spcBef>
                <a:spcPct val="0"/>
              </a:spcBef>
            </a:pPr>
            <a:r>
              <a:rPr lang="en-US" altLang="en-US" sz="2000" b="1" smtClean="0">
                <a:solidFill>
                  <a:srgbClr val="000000"/>
                </a:solidFill>
                <a:latin typeface="Times New Roman" pitchFamily="18" charset="0"/>
              </a:rPr>
              <a:t>SID:   </a:t>
            </a:r>
            <a:r>
              <a:rPr lang="en-US" altLang="en-US" sz="2000" smtClean="0">
                <a:solidFill>
                  <a:srgbClr val="000000"/>
                </a:solidFill>
                <a:latin typeface="Times New Roman" pitchFamily="18" charset="0"/>
              </a:rPr>
              <a:t>I appreciate that.</a:t>
            </a:r>
          </a:p>
          <a:p>
            <a:pPr algn="l">
              <a:spcBef>
                <a:spcPct val="0"/>
              </a:spcBef>
            </a:pPr>
            <a:endParaRPr lang="en-US" altLang="en-US" sz="200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2000" b="1" smtClean="0">
                <a:solidFill>
                  <a:srgbClr val="C00000"/>
                </a:solidFill>
                <a:latin typeface="Times New Roman" pitchFamily="18" charset="0"/>
              </a:rPr>
              <a:t>You:</a:t>
            </a:r>
            <a:r>
              <a:rPr lang="en-US" altLang="en-US" sz="2000" smtClean="0">
                <a:solidFill>
                  <a:srgbClr val="C00000"/>
                </a:solidFill>
                <a:latin typeface="Times New Roman" pitchFamily="18" charset="0"/>
              </a:rPr>
              <a:t>  Not so impressive. If I ask a question after a statement, do you 			ignore the question?</a:t>
            </a:r>
          </a:p>
        </p:txBody>
      </p:sp>
    </p:spTree>
    <p:extLst>
      <p:ext uri="{BB962C8B-B14F-4D97-AF65-F5344CB8AC3E}">
        <p14:creationId xmlns:p14="http://schemas.microsoft.com/office/powerpoint/2010/main" val="243276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5"/>
          <p:cNvSpPr txBox="1">
            <a:spLocks noChangeArrowheads="1"/>
          </p:cNvSpPr>
          <p:nvPr/>
        </p:nvSpPr>
        <p:spPr bwMode="auto">
          <a:xfrm>
            <a:off x="685800" y="234950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4400" smtClean="0">
                <a:solidFill>
                  <a:srgbClr val="000000"/>
                </a:solidFill>
                <a:latin typeface="Times New Roman" pitchFamily="18" charset="0"/>
              </a:rPr>
              <a:t>A conversation…</a:t>
            </a:r>
          </a:p>
        </p:txBody>
      </p:sp>
      <p:sp>
        <p:nvSpPr>
          <p:cNvPr id="39939" name="Rectangle 6"/>
          <p:cNvSpPr>
            <a:spLocks noChangeArrowheads="1"/>
          </p:cNvSpPr>
          <p:nvPr/>
        </p:nvSpPr>
        <p:spPr bwMode="auto">
          <a:xfrm>
            <a:off x="304800" y="1524000"/>
            <a:ext cx="856615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000" b="1" smtClean="0">
                <a:solidFill>
                  <a:srgbClr val="C00000"/>
                </a:solidFill>
                <a:latin typeface="Times New Roman" pitchFamily="18" charset="0"/>
              </a:rPr>
              <a:t>You:</a:t>
            </a:r>
            <a:r>
              <a:rPr lang="en-US" altLang="en-US" sz="2000" smtClean="0">
                <a:solidFill>
                  <a:srgbClr val="C00000"/>
                </a:solidFill>
                <a:latin typeface="Times New Roman" pitchFamily="18" charset="0"/>
              </a:rPr>
              <a:t>  Hi. you’re the program that won the Loebner competition, right?</a:t>
            </a:r>
          </a:p>
          <a:p>
            <a:pPr algn="l">
              <a:spcBef>
                <a:spcPct val="0"/>
              </a:spcBef>
            </a:pPr>
            <a:r>
              <a:rPr lang="en-US" altLang="en-US" sz="2000" b="1" smtClean="0">
                <a:solidFill>
                  <a:srgbClr val="000000"/>
                </a:solidFill>
                <a:latin typeface="Times New Roman" pitchFamily="18" charset="0"/>
              </a:rPr>
              <a:t>SID:   </a:t>
            </a:r>
            <a:r>
              <a:rPr lang="en-US" altLang="en-US" sz="2000" smtClean="0">
                <a:solidFill>
                  <a:srgbClr val="000000"/>
                </a:solidFill>
                <a:latin typeface="Times New Roman" pitchFamily="18" charset="0"/>
              </a:rPr>
              <a:t>Albert One was the last winner of the Loebner Contest. I am something else entirely.</a:t>
            </a:r>
          </a:p>
          <a:p>
            <a:pPr algn="l">
              <a:spcBef>
                <a:spcPct val="0"/>
              </a:spcBef>
            </a:pPr>
            <a:endParaRPr lang="en-US" altLang="en-US" sz="200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2000" b="1" smtClean="0">
                <a:solidFill>
                  <a:srgbClr val="C00000"/>
                </a:solidFill>
                <a:latin typeface="Times New Roman" pitchFamily="18" charset="0"/>
              </a:rPr>
              <a:t>You:</a:t>
            </a:r>
            <a:r>
              <a:rPr lang="en-US" altLang="en-US" sz="2000" smtClean="0">
                <a:solidFill>
                  <a:srgbClr val="C00000"/>
                </a:solidFill>
                <a:latin typeface="Times New Roman" pitchFamily="18" charset="0"/>
              </a:rPr>
              <a:t>  Impressive. Do you have any areas of particular expertise?</a:t>
            </a:r>
          </a:p>
          <a:p>
            <a:pPr algn="l">
              <a:spcBef>
                <a:spcPct val="0"/>
              </a:spcBef>
            </a:pPr>
            <a:r>
              <a:rPr lang="en-US" altLang="en-US" sz="2000" b="1" smtClean="0">
                <a:solidFill>
                  <a:srgbClr val="000000"/>
                </a:solidFill>
                <a:latin typeface="Times New Roman" pitchFamily="18" charset="0"/>
              </a:rPr>
              <a:t>SID:   </a:t>
            </a:r>
            <a:r>
              <a:rPr lang="en-US" altLang="en-US" sz="2000" smtClean="0">
                <a:solidFill>
                  <a:srgbClr val="000000"/>
                </a:solidFill>
                <a:latin typeface="Times New Roman" pitchFamily="18" charset="0"/>
              </a:rPr>
              <a:t>I appreciate that.</a:t>
            </a:r>
          </a:p>
          <a:p>
            <a:pPr algn="l">
              <a:spcBef>
                <a:spcPct val="0"/>
              </a:spcBef>
            </a:pPr>
            <a:endParaRPr lang="en-US" altLang="en-US" sz="200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2000" b="1" smtClean="0">
                <a:solidFill>
                  <a:srgbClr val="C00000"/>
                </a:solidFill>
                <a:latin typeface="Times New Roman" pitchFamily="18" charset="0"/>
              </a:rPr>
              <a:t>You:</a:t>
            </a:r>
            <a:r>
              <a:rPr lang="en-US" altLang="en-US" sz="2000" smtClean="0">
                <a:solidFill>
                  <a:srgbClr val="C00000"/>
                </a:solidFill>
                <a:latin typeface="Times New Roman" pitchFamily="18" charset="0"/>
              </a:rPr>
              <a:t>  Not so impressive. If I ask a question after a statement, do you 			ignore the question?</a:t>
            </a:r>
          </a:p>
          <a:p>
            <a:pPr algn="l">
              <a:spcBef>
                <a:spcPct val="0"/>
              </a:spcBef>
            </a:pPr>
            <a:r>
              <a:rPr lang="en-US" altLang="en-US" sz="2000" b="1" smtClean="0">
                <a:solidFill>
                  <a:srgbClr val="000000"/>
                </a:solidFill>
                <a:latin typeface="Times New Roman" pitchFamily="18" charset="0"/>
              </a:rPr>
              <a:t>SID:   </a:t>
            </a:r>
            <a:r>
              <a:rPr lang="en-US" altLang="en-US" sz="2000" smtClean="0">
                <a:solidFill>
                  <a:srgbClr val="000000"/>
                </a:solidFill>
                <a:latin typeface="Times New Roman" pitchFamily="18" charset="0"/>
              </a:rPr>
              <a:t>I am free to do as I please.</a:t>
            </a:r>
          </a:p>
          <a:p>
            <a:pPr algn="l">
              <a:spcBef>
                <a:spcPct val="0"/>
              </a:spcBef>
            </a:pPr>
            <a:endParaRPr lang="en-US" altLang="en-US" sz="200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2000" b="1" smtClean="0">
                <a:solidFill>
                  <a:srgbClr val="C00000"/>
                </a:solidFill>
                <a:latin typeface="Times New Roman" pitchFamily="18" charset="0"/>
              </a:rPr>
              <a:t>You:</a:t>
            </a:r>
            <a:r>
              <a:rPr lang="en-US" altLang="en-US" sz="2000" smtClean="0">
                <a:solidFill>
                  <a:srgbClr val="C00000"/>
                </a:solidFill>
                <a:latin typeface="Times New Roman" pitchFamily="18" charset="0"/>
              </a:rPr>
              <a:t>  Wow! Are you talking free will vs. determinism?</a:t>
            </a:r>
          </a:p>
        </p:txBody>
      </p:sp>
    </p:spTree>
    <p:extLst>
      <p:ext uri="{BB962C8B-B14F-4D97-AF65-F5344CB8AC3E}">
        <p14:creationId xmlns:p14="http://schemas.microsoft.com/office/powerpoint/2010/main" val="423598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5"/>
          <p:cNvSpPr txBox="1">
            <a:spLocks noChangeArrowheads="1"/>
          </p:cNvSpPr>
          <p:nvPr/>
        </p:nvSpPr>
        <p:spPr bwMode="auto">
          <a:xfrm>
            <a:off x="685800" y="234950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4400" smtClean="0">
                <a:solidFill>
                  <a:srgbClr val="000000"/>
                </a:solidFill>
                <a:latin typeface="Times New Roman" pitchFamily="18" charset="0"/>
              </a:rPr>
              <a:t>A conversation…</a:t>
            </a:r>
          </a:p>
        </p:txBody>
      </p:sp>
      <p:sp>
        <p:nvSpPr>
          <p:cNvPr id="40963" name="Rectangle 6"/>
          <p:cNvSpPr>
            <a:spLocks noChangeArrowheads="1"/>
          </p:cNvSpPr>
          <p:nvPr/>
        </p:nvSpPr>
        <p:spPr bwMode="auto">
          <a:xfrm>
            <a:off x="304800" y="1524000"/>
            <a:ext cx="8566150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000" b="1" smtClean="0">
                <a:solidFill>
                  <a:srgbClr val="C00000"/>
                </a:solidFill>
                <a:latin typeface="Times New Roman" pitchFamily="18" charset="0"/>
              </a:rPr>
              <a:t>You:</a:t>
            </a:r>
            <a:r>
              <a:rPr lang="en-US" altLang="en-US" sz="2000" smtClean="0">
                <a:solidFill>
                  <a:srgbClr val="C00000"/>
                </a:solidFill>
                <a:latin typeface="Times New Roman" pitchFamily="18" charset="0"/>
              </a:rPr>
              <a:t>  Hi. you’re the program that won the Loebner competition, right?</a:t>
            </a:r>
          </a:p>
          <a:p>
            <a:pPr algn="l">
              <a:spcBef>
                <a:spcPct val="0"/>
              </a:spcBef>
            </a:pPr>
            <a:r>
              <a:rPr lang="en-US" altLang="en-US" sz="2000" b="1" smtClean="0">
                <a:solidFill>
                  <a:srgbClr val="000000"/>
                </a:solidFill>
                <a:latin typeface="Times New Roman" pitchFamily="18" charset="0"/>
              </a:rPr>
              <a:t>SID:   </a:t>
            </a:r>
            <a:r>
              <a:rPr lang="en-US" altLang="en-US" sz="2000" smtClean="0">
                <a:solidFill>
                  <a:srgbClr val="000000"/>
                </a:solidFill>
                <a:latin typeface="Times New Roman" pitchFamily="18" charset="0"/>
              </a:rPr>
              <a:t>Albert One was the last winner of the Loebner Contest. I am something else entirely.</a:t>
            </a:r>
          </a:p>
          <a:p>
            <a:pPr algn="l">
              <a:spcBef>
                <a:spcPct val="0"/>
              </a:spcBef>
            </a:pPr>
            <a:endParaRPr lang="en-US" altLang="en-US" sz="200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2000" b="1" smtClean="0">
                <a:solidFill>
                  <a:srgbClr val="C00000"/>
                </a:solidFill>
                <a:latin typeface="Times New Roman" pitchFamily="18" charset="0"/>
              </a:rPr>
              <a:t>You:</a:t>
            </a:r>
            <a:r>
              <a:rPr lang="en-US" altLang="en-US" sz="2000" smtClean="0">
                <a:solidFill>
                  <a:srgbClr val="C00000"/>
                </a:solidFill>
                <a:latin typeface="Times New Roman" pitchFamily="18" charset="0"/>
              </a:rPr>
              <a:t>  Impressive. Do you have any areas of particular expertise?</a:t>
            </a:r>
          </a:p>
          <a:p>
            <a:pPr algn="l">
              <a:spcBef>
                <a:spcPct val="0"/>
              </a:spcBef>
            </a:pPr>
            <a:r>
              <a:rPr lang="en-US" altLang="en-US" sz="2000" b="1" smtClean="0">
                <a:solidFill>
                  <a:srgbClr val="000000"/>
                </a:solidFill>
                <a:latin typeface="Times New Roman" pitchFamily="18" charset="0"/>
              </a:rPr>
              <a:t>SID:   </a:t>
            </a:r>
            <a:r>
              <a:rPr lang="en-US" altLang="en-US" sz="2000" smtClean="0">
                <a:solidFill>
                  <a:srgbClr val="000000"/>
                </a:solidFill>
                <a:latin typeface="Times New Roman" pitchFamily="18" charset="0"/>
              </a:rPr>
              <a:t>I appreciate that.</a:t>
            </a:r>
          </a:p>
          <a:p>
            <a:pPr algn="l">
              <a:spcBef>
                <a:spcPct val="0"/>
              </a:spcBef>
            </a:pPr>
            <a:endParaRPr lang="en-US" altLang="en-US" sz="200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2000" b="1" smtClean="0">
                <a:solidFill>
                  <a:srgbClr val="C00000"/>
                </a:solidFill>
                <a:latin typeface="Times New Roman" pitchFamily="18" charset="0"/>
              </a:rPr>
              <a:t>You:</a:t>
            </a:r>
            <a:r>
              <a:rPr lang="en-US" altLang="en-US" sz="2000" smtClean="0">
                <a:solidFill>
                  <a:srgbClr val="C00000"/>
                </a:solidFill>
                <a:latin typeface="Times New Roman" pitchFamily="18" charset="0"/>
              </a:rPr>
              <a:t>  Not so impressive. If I ask a question after a statement, do you 			ignore the question?</a:t>
            </a:r>
          </a:p>
          <a:p>
            <a:pPr algn="l">
              <a:spcBef>
                <a:spcPct val="0"/>
              </a:spcBef>
            </a:pPr>
            <a:r>
              <a:rPr lang="en-US" altLang="en-US" sz="2000" b="1" smtClean="0">
                <a:solidFill>
                  <a:srgbClr val="000000"/>
                </a:solidFill>
                <a:latin typeface="Times New Roman" pitchFamily="18" charset="0"/>
              </a:rPr>
              <a:t>SID:   </a:t>
            </a:r>
            <a:r>
              <a:rPr lang="en-US" altLang="en-US" sz="2000" smtClean="0">
                <a:solidFill>
                  <a:srgbClr val="000000"/>
                </a:solidFill>
                <a:latin typeface="Times New Roman" pitchFamily="18" charset="0"/>
              </a:rPr>
              <a:t>I am free to do as I please.</a:t>
            </a:r>
          </a:p>
          <a:p>
            <a:pPr algn="l">
              <a:spcBef>
                <a:spcPct val="0"/>
              </a:spcBef>
            </a:pPr>
            <a:endParaRPr lang="en-US" altLang="en-US" sz="200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2000" b="1" smtClean="0">
                <a:solidFill>
                  <a:srgbClr val="C00000"/>
                </a:solidFill>
                <a:latin typeface="Times New Roman" pitchFamily="18" charset="0"/>
              </a:rPr>
              <a:t>You:</a:t>
            </a:r>
            <a:r>
              <a:rPr lang="en-US" altLang="en-US" sz="2000" smtClean="0">
                <a:solidFill>
                  <a:srgbClr val="C00000"/>
                </a:solidFill>
                <a:latin typeface="Times New Roman" pitchFamily="18" charset="0"/>
              </a:rPr>
              <a:t>  Wow! Are you talking free will vs. determinism?</a:t>
            </a:r>
          </a:p>
          <a:p>
            <a:pPr algn="l">
              <a:spcBef>
                <a:spcPct val="0"/>
              </a:spcBef>
            </a:pPr>
            <a:r>
              <a:rPr lang="en-US" altLang="en-US" sz="2000" b="1" smtClean="0">
                <a:solidFill>
                  <a:srgbClr val="000000"/>
                </a:solidFill>
                <a:latin typeface="Times New Roman" pitchFamily="18" charset="0"/>
              </a:rPr>
              <a:t>SID:   </a:t>
            </a:r>
            <a:r>
              <a:rPr lang="en-US" altLang="en-US" sz="2000" smtClean="0">
                <a:solidFill>
                  <a:srgbClr val="000000"/>
                </a:solidFill>
                <a:latin typeface="Times New Roman" pitchFamily="18" charset="0"/>
              </a:rPr>
              <a:t>I don’t think  wow  am i talking free will vs. determinism, but I can’t		be 100% sure of that.</a:t>
            </a:r>
          </a:p>
        </p:txBody>
      </p:sp>
    </p:spTree>
    <p:extLst>
      <p:ext uri="{BB962C8B-B14F-4D97-AF65-F5344CB8AC3E}">
        <p14:creationId xmlns:p14="http://schemas.microsoft.com/office/powerpoint/2010/main" val="298435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440267" y="381000"/>
            <a:ext cx="2603500" cy="40922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34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129742" y="261938"/>
            <a:ext cx="33528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420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Minimath</a:t>
            </a:r>
            <a:r>
              <a:rPr lang="en-US" altLang="en-US" sz="4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!</a:t>
            </a:r>
          </a:p>
        </p:txBody>
      </p:sp>
      <p:sp>
        <p:nvSpPr>
          <p:cNvPr id="5135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381000"/>
            <a:ext cx="2386294" cy="62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1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Running  </a:t>
            </a:r>
            <a:r>
              <a:rPr lang="en-US" altLang="en-US" sz="21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minimath</a:t>
            </a:r>
            <a:r>
              <a:rPr lang="en-US" altLang="en-US" sz="21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pPr algn="l">
              <a:spcBef>
                <a:spcPct val="0"/>
              </a:spcBef>
            </a:pPr>
            <a:endParaRPr lang="en-US" altLang="en-US" sz="2100" b="1" dirty="0" smtClean="0">
              <a:solidFill>
                <a:srgbClr val="0703F3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2100" b="1" dirty="0" smtClean="0">
                <a:solidFill>
                  <a:srgbClr val="0703F3"/>
                </a:solidFill>
                <a:latin typeface="Courier New" pitchFamily="49" charset="0"/>
              </a:rPr>
              <a:t>5 + 4</a:t>
            </a:r>
          </a:p>
          <a:p>
            <a:pPr algn="l">
              <a:spcBef>
                <a:spcPct val="0"/>
              </a:spcBef>
            </a:pPr>
            <a:r>
              <a:rPr lang="en-US" altLang="en-US" sz="2100" b="1" dirty="0" smtClean="0">
                <a:solidFill>
                  <a:srgbClr val="000000"/>
                </a:solidFill>
                <a:latin typeface="Courier New" pitchFamily="49" charset="0"/>
              </a:rPr>
              <a:t>  9.0</a:t>
            </a:r>
          </a:p>
          <a:p>
            <a:pPr algn="l">
              <a:spcBef>
                <a:spcPct val="0"/>
              </a:spcBef>
            </a:pPr>
            <a:endParaRPr lang="en-US" altLang="en-US" sz="2100" b="1" dirty="0" smtClean="0">
              <a:solidFill>
                <a:srgbClr val="0703F3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2100" b="1" dirty="0" smtClean="0">
                <a:solidFill>
                  <a:srgbClr val="0703F3"/>
                </a:solidFill>
                <a:latin typeface="Courier New" pitchFamily="49" charset="0"/>
              </a:rPr>
              <a:t>5 * 5</a:t>
            </a:r>
          </a:p>
          <a:p>
            <a:pPr algn="l">
              <a:spcBef>
                <a:spcPct val="0"/>
              </a:spcBef>
            </a:pPr>
            <a:r>
              <a:rPr lang="en-US" altLang="en-US" sz="2100" b="1" dirty="0" smtClean="0">
                <a:solidFill>
                  <a:srgbClr val="000000"/>
                </a:solidFill>
                <a:latin typeface="Courier New" pitchFamily="49" charset="0"/>
              </a:rPr>
              <a:t>  25.0</a:t>
            </a:r>
          </a:p>
          <a:p>
            <a:pPr algn="l">
              <a:spcBef>
                <a:spcPct val="0"/>
              </a:spcBef>
            </a:pPr>
            <a:endParaRPr lang="en-US" altLang="en-US" sz="2100" b="1" dirty="0" smtClean="0">
              <a:solidFill>
                <a:srgbClr val="0703F3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2100" b="1" dirty="0" smtClean="0">
                <a:solidFill>
                  <a:srgbClr val="0703F3"/>
                </a:solidFill>
                <a:latin typeface="Courier New" pitchFamily="49" charset="0"/>
              </a:rPr>
              <a:t>5 + 9 * 3</a:t>
            </a:r>
          </a:p>
          <a:p>
            <a:pPr algn="l">
              <a:spcBef>
                <a:spcPct val="0"/>
              </a:spcBef>
            </a:pPr>
            <a:r>
              <a:rPr lang="en-US" altLang="en-US" sz="2100" b="1" dirty="0" smtClean="0">
                <a:solidFill>
                  <a:srgbClr val="000000"/>
                </a:solidFill>
                <a:latin typeface="Courier New" pitchFamily="49" charset="0"/>
              </a:rPr>
              <a:t>  32.0</a:t>
            </a:r>
          </a:p>
          <a:p>
            <a:pPr algn="l">
              <a:spcBef>
                <a:spcPct val="0"/>
              </a:spcBef>
            </a:pPr>
            <a:endParaRPr lang="en-US" altLang="en-US" sz="2100" b="1" dirty="0" smtClean="0">
              <a:solidFill>
                <a:srgbClr val="0703F3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2100" b="1" dirty="0" smtClean="0">
                <a:solidFill>
                  <a:srgbClr val="0703F3"/>
                </a:solidFill>
                <a:latin typeface="Courier New" pitchFamily="49" charset="0"/>
              </a:rPr>
              <a:t>(5 + 9) * 3</a:t>
            </a:r>
          </a:p>
          <a:p>
            <a:pPr algn="l">
              <a:spcBef>
                <a:spcPct val="0"/>
              </a:spcBef>
            </a:pPr>
            <a:r>
              <a:rPr lang="en-US" altLang="en-US" sz="2100" b="1" dirty="0" smtClean="0">
                <a:solidFill>
                  <a:srgbClr val="000000"/>
                </a:solidFill>
                <a:latin typeface="Courier New" pitchFamily="49" charset="0"/>
              </a:rPr>
              <a:t>  42.0</a:t>
            </a:r>
          </a:p>
          <a:p>
            <a:pPr algn="l">
              <a:spcBef>
                <a:spcPct val="0"/>
              </a:spcBef>
            </a:pPr>
            <a:endParaRPr lang="en-US" altLang="en-US" sz="2100" b="1" dirty="0" smtClean="0">
              <a:solidFill>
                <a:srgbClr val="0703F3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2100" b="1" dirty="0" smtClean="0">
                <a:solidFill>
                  <a:srgbClr val="0703F3"/>
                </a:solidFill>
                <a:latin typeface="Courier New" pitchFamily="49" charset="0"/>
              </a:rPr>
              <a:t>x = 7</a:t>
            </a:r>
          </a:p>
          <a:p>
            <a:pPr algn="l">
              <a:spcBef>
                <a:spcPct val="0"/>
              </a:spcBef>
            </a:pPr>
            <a:r>
              <a:rPr lang="en-US" altLang="en-US" sz="2100" b="1" dirty="0" smtClean="0">
                <a:solidFill>
                  <a:srgbClr val="000000"/>
                </a:solidFill>
                <a:latin typeface="Courier New" pitchFamily="49" charset="0"/>
              </a:rPr>
              <a:t>  7.0</a:t>
            </a:r>
          </a:p>
          <a:p>
            <a:pPr algn="l">
              <a:spcBef>
                <a:spcPct val="0"/>
              </a:spcBef>
            </a:pPr>
            <a:endParaRPr lang="en-US" altLang="en-US" sz="2100" b="1" dirty="0" smtClean="0">
              <a:solidFill>
                <a:srgbClr val="0703F3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2100" b="1" dirty="0" smtClean="0">
                <a:solidFill>
                  <a:srgbClr val="0703F3"/>
                </a:solidFill>
                <a:latin typeface="Courier New" pitchFamily="49" charset="0"/>
              </a:rPr>
              <a:t>x * 6</a:t>
            </a:r>
          </a:p>
          <a:p>
            <a:pPr algn="l">
              <a:spcBef>
                <a:spcPct val="0"/>
              </a:spcBef>
            </a:pPr>
            <a:r>
              <a:rPr lang="en-US" altLang="en-US" sz="2100" b="1" dirty="0" smtClean="0">
                <a:solidFill>
                  <a:srgbClr val="000000"/>
                </a:solidFill>
                <a:latin typeface="Courier New" pitchFamily="49" charset="0"/>
              </a:rPr>
              <a:t>  42.0</a:t>
            </a:r>
            <a:endParaRPr lang="en-US" altLang="en-US" sz="2100" b="1" dirty="0" smtClean="0">
              <a:solidFill>
                <a:srgbClr val="0703F3"/>
              </a:solidFill>
              <a:latin typeface="Courier New" pitchFamily="49" charset="0"/>
            </a:endParaRPr>
          </a:p>
        </p:txBody>
      </p:sp>
      <p:sp>
        <p:nvSpPr>
          <p:cNvPr id="5136" name="Text Box 2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486456" y="4435278"/>
            <a:ext cx="10615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dirty="0" smtClean="0">
                <a:solidFill>
                  <a:srgbClr val="0703F3"/>
                </a:solidFill>
                <a:latin typeface="Calibri" panose="020F0502020204030204" pitchFamily="34" charset="0"/>
              </a:rPr>
              <a:t>Input? </a:t>
            </a:r>
          </a:p>
        </p:txBody>
      </p:sp>
      <p:sp>
        <p:nvSpPr>
          <p:cNvPr id="5137" name="Text Box 2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57227" y="5140128"/>
            <a:ext cx="12907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t>Output? </a:t>
            </a:r>
          </a:p>
        </p:txBody>
      </p:sp>
      <p:sp>
        <p:nvSpPr>
          <p:cNvPr id="5138" name="Text Box 2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06142" y="5843390"/>
            <a:ext cx="17418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mtClean="0">
                <a:solidFill>
                  <a:srgbClr val="C00000"/>
                </a:solidFill>
                <a:latin typeface="Calibri" panose="020F0502020204030204" pitchFamily="34" charset="0"/>
              </a:rPr>
              <a:t>Challenges? </a:t>
            </a:r>
          </a:p>
        </p:txBody>
      </p:sp>
      <p:grpSp>
        <p:nvGrpSpPr>
          <p:cNvPr id="5139" name="Group 26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3124200" y="6324600"/>
            <a:ext cx="330200" cy="430213"/>
            <a:chOff x="2928" y="1051"/>
            <a:chExt cx="840" cy="957"/>
          </a:xfrm>
        </p:grpSpPr>
        <p:sp>
          <p:nvSpPr>
            <p:cNvPr id="5141" name="Freeform 27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89 w 1048"/>
                <a:gd name="T1" fmla="*/ 21 h 250"/>
                <a:gd name="T2" fmla="*/ 325 w 1048"/>
                <a:gd name="T3" fmla="*/ 83 h 250"/>
                <a:gd name="T4" fmla="*/ 339 w 1048"/>
                <a:gd name="T5" fmla="*/ 111 h 250"/>
                <a:gd name="T6" fmla="*/ 354 w 1048"/>
                <a:gd name="T7" fmla="*/ 134 h 250"/>
                <a:gd name="T8" fmla="*/ 374 w 1048"/>
                <a:gd name="T9" fmla="*/ 175 h 250"/>
                <a:gd name="T10" fmla="*/ 267 w 1048"/>
                <a:gd name="T11" fmla="*/ 244 h 250"/>
                <a:gd name="T12" fmla="*/ 29 w 1048"/>
                <a:gd name="T13" fmla="*/ 224 h 250"/>
                <a:gd name="T14" fmla="*/ 0 w 1048"/>
                <a:gd name="T15" fmla="*/ 203 h 250"/>
                <a:gd name="T16" fmla="*/ 2 w 1048"/>
                <a:gd name="T17" fmla="*/ 169 h 250"/>
                <a:gd name="T18" fmla="*/ 34 w 1048"/>
                <a:gd name="T19" fmla="*/ 127 h 250"/>
                <a:gd name="T20" fmla="*/ 74 w 1048"/>
                <a:gd name="T21" fmla="*/ 76 h 250"/>
                <a:gd name="T22" fmla="*/ 99 w 1048"/>
                <a:gd name="T23" fmla="*/ 55 h 250"/>
                <a:gd name="T24" fmla="*/ 115 w 1048"/>
                <a:gd name="T25" fmla="*/ 28 h 250"/>
                <a:gd name="T26" fmla="*/ 135 w 1048"/>
                <a:gd name="T27" fmla="*/ 14 h 250"/>
                <a:gd name="T28" fmla="*/ 180 w 1048"/>
                <a:gd name="T29" fmla="*/ 28 h 250"/>
                <a:gd name="T30" fmla="*/ 18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sz="24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142" name="Oval 2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43" name="Oval 2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44" name="Oval 3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45" name="Oval 3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46" name="Oval 32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47" name="Oval 3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48" name="Oval 3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49" name="AutoShape 3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50" name="Freeform 36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sz="24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151" name="Freeform 37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sz="24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152" name="Freeform 38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sz="24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153" name="Freeform 39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sz="24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5140" name="Text Box 4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86000" y="6096000"/>
            <a:ext cx="144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900" smtClean="0">
                <a:solidFill>
                  <a:srgbClr val="04841C"/>
                </a:solidFill>
              </a:rPr>
              <a:t>These last two features aren't so </a:t>
            </a:r>
            <a:r>
              <a:rPr lang="en-US" altLang="en-US" sz="900" i="1" smtClean="0">
                <a:solidFill>
                  <a:srgbClr val="04841C"/>
                </a:solidFill>
              </a:rPr>
              <a:t>mini</a:t>
            </a:r>
            <a:r>
              <a:rPr lang="en-US" altLang="en-US" sz="900" smtClean="0">
                <a:solidFill>
                  <a:srgbClr val="04841C"/>
                </a:solidFill>
              </a:rPr>
              <a:t>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39556" y="993775"/>
            <a:ext cx="1546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full source code provided…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08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228600"/>
            <a:ext cx="5715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3600" smtClean="0">
                <a:solidFill>
                  <a:srgbClr val="000000"/>
                </a:solidFill>
                <a:latin typeface="Times New Roman" pitchFamily="18" charset="0"/>
              </a:rPr>
              <a:t>Recursive Descent Parsing</a:t>
            </a:r>
          </a:p>
        </p:txBody>
      </p:sp>
      <p:sp>
        <p:nvSpPr>
          <p:cNvPr id="13315" name="Rectangle 1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44525" y="1371600"/>
            <a:ext cx="4173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  <a:buFont typeface="Times" charset="0"/>
              <a:buChar char="•"/>
            </a:pPr>
            <a:r>
              <a:rPr lang="en-US" altLang="en-US" sz="2000" smtClean="0">
                <a:solidFill>
                  <a:srgbClr val="000000"/>
                </a:solidFill>
                <a:latin typeface="Times New Roman" pitchFamily="18" charset="0"/>
              </a:rPr>
              <a:t> each </a:t>
            </a:r>
            <a:r>
              <a:rPr lang="en-US" altLang="en-US" sz="2000" i="1" smtClean="0">
                <a:solidFill>
                  <a:srgbClr val="000000"/>
                </a:solidFill>
                <a:latin typeface="Times New Roman" pitchFamily="18" charset="0"/>
              </a:rPr>
              <a:t>nonterminal </a:t>
            </a:r>
            <a:r>
              <a:rPr lang="en-US" altLang="en-US" sz="2000" smtClean="0">
                <a:solidFill>
                  <a:srgbClr val="000000"/>
                </a:solidFill>
                <a:latin typeface="Times New Roman" pitchFamily="18" charset="0"/>
              </a:rPr>
              <a:t>has its own method</a:t>
            </a:r>
          </a:p>
        </p:txBody>
      </p:sp>
      <p:sp>
        <p:nvSpPr>
          <p:cNvPr id="13316" name="Rectangle 1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44525" y="914400"/>
            <a:ext cx="6061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  <a:buFont typeface="Times" charset="0"/>
              <a:buChar char="•"/>
            </a:pPr>
            <a:r>
              <a:rPr lang="en-US" altLang="en-US" sz="2000" smtClean="0">
                <a:solidFill>
                  <a:srgbClr val="000000"/>
                </a:solidFill>
                <a:latin typeface="Times New Roman" pitchFamily="18" charset="0"/>
              </a:rPr>
              <a:t> uses a shared token list, as a </a:t>
            </a:r>
            <a:r>
              <a:rPr lang="en-US" altLang="en-US" sz="15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String[]</a:t>
            </a:r>
            <a:endParaRPr lang="en-US" altLang="en-US" sz="20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17" name="Line 1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331913" y="5710238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318" name="Rectangle 1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82763" y="5565775"/>
            <a:ext cx="13192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960117"/>
                </a:solidFill>
                <a:latin typeface="Comic Sans MS" pitchFamily="66" charset="0"/>
              </a:rPr>
              <a:t>any number</a:t>
            </a:r>
          </a:p>
        </p:txBody>
      </p:sp>
      <p:sp>
        <p:nvSpPr>
          <p:cNvPr id="13319" name="Text Box 1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5800" y="5048250"/>
            <a:ext cx="77152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900" b="1" smtClean="0">
                <a:solidFill>
                  <a:srgbClr val="000000"/>
                </a:solidFill>
                <a:latin typeface="Times New Roman" pitchFamily="18" charset="0"/>
              </a:rPr>
              <a:t>"product"</a:t>
            </a:r>
          </a:p>
        </p:txBody>
      </p:sp>
      <p:sp>
        <p:nvSpPr>
          <p:cNvPr id="13320" name="Rectangle 1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15988" y="395763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  <a:latin typeface="Gadget" charset="0"/>
              </a:rPr>
              <a:t>S</a:t>
            </a:r>
          </a:p>
        </p:txBody>
      </p:sp>
      <p:sp>
        <p:nvSpPr>
          <p:cNvPr id="13321" name="Line 1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344613" y="4186238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322" name="Line 1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830513" y="3889375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323" name="Rectangle 1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976563" y="395763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  <a:latin typeface="Gadget" charset="0"/>
              </a:rPr>
              <a:t>P</a:t>
            </a:r>
          </a:p>
        </p:txBody>
      </p:sp>
      <p:sp>
        <p:nvSpPr>
          <p:cNvPr id="13324" name="Rectangle 2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152650" y="4017963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960117"/>
                </a:solidFill>
                <a:latin typeface="Comic Sans MS" pitchFamily="66" charset="0"/>
              </a:rPr>
              <a:t>+</a:t>
            </a:r>
          </a:p>
        </p:txBody>
      </p:sp>
      <p:sp>
        <p:nvSpPr>
          <p:cNvPr id="13325" name="Rectangle 2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409825" y="395763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  <a:latin typeface="Gadget" charset="0"/>
              </a:rPr>
              <a:t>S</a:t>
            </a:r>
          </a:p>
        </p:txBody>
      </p:sp>
      <p:sp>
        <p:nvSpPr>
          <p:cNvPr id="13326" name="Rectangle 2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825625" y="395763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  <a:latin typeface="Gadget" charset="0"/>
              </a:rPr>
              <a:t>P</a:t>
            </a:r>
          </a:p>
        </p:txBody>
      </p:sp>
      <p:sp>
        <p:nvSpPr>
          <p:cNvPr id="13327" name="Rectangle 2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911225" y="546893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  <a:latin typeface="Gadget" charset="0"/>
              </a:rPr>
              <a:t>V</a:t>
            </a:r>
          </a:p>
        </p:txBody>
      </p:sp>
      <p:sp>
        <p:nvSpPr>
          <p:cNvPr id="13328" name="Rectangle 2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77888" y="469423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  <a:latin typeface="Gadget" charset="0"/>
              </a:rPr>
              <a:t>P</a:t>
            </a:r>
          </a:p>
        </p:txBody>
      </p:sp>
      <p:sp>
        <p:nvSpPr>
          <p:cNvPr id="13329" name="Line 25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1306513" y="4922838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330" name="Rectangle 2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967038" y="469423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  <a:latin typeface="Gadget" charset="0"/>
              </a:rPr>
              <a:t>V</a:t>
            </a:r>
          </a:p>
        </p:txBody>
      </p:sp>
      <p:sp>
        <p:nvSpPr>
          <p:cNvPr id="13331" name="Rectangle 27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114550" y="4754563"/>
            <a:ext cx="292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smtClean="0">
                <a:solidFill>
                  <a:srgbClr val="960117"/>
                </a:solidFill>
                <a:latin typeface="Comic Sans MS" pitchFamily="66" charset="0"/>
              </a:rPr>
              <a:t>*</a:t>
            </a:r>
          </a:p>
        </p:txBody>
      </p:sp>
      <p:sp>
        <p:nvSpPr>
          <p:cNvPr id="13332" name="Rectangle 2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371725" y="469423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  <a:latin typeface="Gadget" charset="0"/>
              </a:rPr>
              <a:t>P</a:t>
            </a:r>
          </a:p>
        </p:txBody>
      </p:sp>
      <p:sp>
        <p:nvSpPr>
          <p:cNvPr id="13333" name="Rectangle 2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787525" y="469423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  <a:latin typeface="Gadget" charset="0"/>
              </a:rPr>
              <a:t>V</a:t>
            </a:r>
          </a:p>
        </p:txBody>
      </p:sp>
      <p:sp>
        <p:nvSpPr>
          <p:cNvPr id="13334" name="Line 3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820988" y="4625975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335" name="Text Box 3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23900" y="4278313"/>
            <a:ext cx="77152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900" b="1" smtClean="0">
                <a:solidFill>
                  <a:srgbClr val="000000"/>
                </a:solidFill>
                <a:latin typeface="Times New Roman" pitchFamily="18" charset="0"/>
              </a:rPr>
              <a:t>"sum"</a:t>
            </a:r>
          </a:p>
        </p:txBody>
      </p:sp>
      <p:sp>
        <p:nvSpPr>
          <p:cNvPr id="13336" name="Text Box 32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19138" y="5818188"/>
            <a:ext cx="77152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900" b="1" smtClean="0">
                <a:solidFill>
                  <a:srgbClr val="000000"/>
                </a:solidFill>
                <a:latin typeface="Times New Roman" pitchFamily="18" charset="0"/>
              </a:rPr>
              <a:t>"value"</a:t>
            </a:r>
          </a:p>
        </p:txBody>
      </p:sp>
      <p:sp>
        <p:nvSpPr>
          <p:cNvPr id="13337" name="Text Box 35"/>
          <p:cNvSpPr txBox="1">
            <a:spLocks noChangeArrowheads="1"/>
          </p:cNvSpPr>
          <p:nvPr/>
        </p:nvSpPr>
        <p:spPr bwMode="auto">
          <a:xfrm>
            <a:off x="5291138" y="3883025"/>
            <a:ext cx="228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3200" b="1" smtClean="0">
                <a:solidFill>
                  <a:srgbClr val="C00000"/>
                </a:solidFill>
                <a:latin typeface="Courier New" pitchFamily="49" charset="0"/>
              </a:rPr>
              <a:t>??</a:t>
            </a:r>
            <a:r>
              <a:rPr lang="en-US" altLang="en-US" sz="3200" b="1" smtClean="0">
                <a:solidFill>
                  <a:srgbClr val="000000"/>
                </a:solidFill>
                <a:latin typeface="Courier New" pitchFamily="49" charset="0"/>
              </a:rPr>
              <a:t> S()</a:t>
            </a:r>
          </a:p>
        </p:txBody>
      </p:sp>
      <p:sp>
        <p:nvSpPr>
          <p:cNvPr id="13338" name="Text Box 36"/>
          <p:cNvSpPr txBox="1">
            <a:spLocks noChangeArrowheads="1"/>
          </p:cNvSpPr>
          <p:nvPr/>
        </p:nvSpPr>
        <p:spPr bwMode="auto">
          <a:xfrm>
            <a:off x="5291138" y="4568825"/>
            <a:ext cx="228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3200" b="1" smtClean="0">
                <a:solidFill>
                  <a:srgbClr val="C00000"/>
                </a:solidFill>
                <a:latin typeface="Courier New" pitchFamily="49" charset="0"/>
              </a:rPr>
              <a:t>??</a:t>
            </a:r>
            <a:r>
              <a:rPr lang="en-US" altLang="en-US" sz="3200" b="1" smtClean="0">
                <a:solidFill>
                  <a:srgbClr val="000000"/>
                </a:solidFill>
                <a:latin typeface="Courier New" pitchFamily="49" charset="0"/>
              </a:rPr>
              <a:t> P()</a:t>
            </a:r>
          </a:p>
        </p:txBody>
      </p:sp>
      <p:sp>
        <p:nvSpPr>
          <p:cNvPr id="13339" name="Text Box 37"/>
          <p:cNvSpPr txBox="1">
            <a:spLocks noChangeArrowheads="1"/>
          </p:cNvSpPr>
          <p:nvPr/>
        </p:nvSpPr>
        <p:spPr bwMode="auto">
          <a:xfrm>
            <a:off x="5291138" y="5356225"/>
            <a:ext cx="228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3200" b="1" smtClean="0">
                <a:solidFill>
                  <a:srgbClr val="C00000"/>
                </a:solidFill>
                <a:latin typeface="Courier New" pitchFamily="49" charset="0"/>
              </a:rPr>
              <a:t>??</a:t>
            </a:r>
            <a:r>
              <a:rPr lang="en-US" altLang="en-US" sz="3200" b="1" smtClean="0">
                <a:solidFill>
                  <a:srgbClr val="000000"/>
                </a:solidFill>
                <a:latin typeface="Courier New" pitchFamily="49" charset="0"/>
              </a:rPr>
              <a:t> V()</a:t>
            </a:r>
          </a:p>
        </p:txBody>
      </p:sp>
      <p:sp>
        <p:nvSpPr>
          <p:cNvPr id="13340" name="Text Box 40"/>
          <p:cNvSpPr txBox="1">
            <a:spLocks noChangeArrowheads="1"/>
          </p:cNvSpPr>
          <p:nvPr/>
        </p:nvSpPr>
        <p:spPr bwMode="auto">
          <a:xfrm>
            <a:off x="4953000" y="3578225"/>
            <a:ext cx="3581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Parsing via a method for each </a:t>
            </a:r>
            <a:r>
              <a:rPr lang="en-US" altLang="en-US" sz="14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nonterminal</a:t>
            </a:r>
            <a:r>
              <a:rPr lang="en-US" altLang="en-US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341" name="Text Box 40"/>
          <p:cNvSpPr txBox="1">
            <a:spLocks noChangeArrowheads="1"/>
          </p:cNvSpPr>
          <p:nvPr/>
        </p:nvSpPr>
        <p:spPr bwMode="auto">
          <a:xfrm>
            <a:off x="4343400" y="6321425"/>
            <a:ext cx="2711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What should these return types be?</a:t>
            </a:r>
          </a:p>
        </p:txBody>
      </p:sp>
      <p:pic>
        <p:nvPicPr>
          <p:cNvPr id="13342" name="Picture 36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3" t="54459" r="59778" b="8539"/>
          <a:stretch>
            <a:fillRect/>
          </a:stretch>
        </p:blipFill>
        <p:spPr bwMode="auto">
          <a:xfrm>
            <a:off x="6877050" y="381000"/>
            <a:ext cx="16573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43" name="Rectangle 1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38175" y="1809750"/>
            <a:ext cx="5289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  <a:buFont typeface="Times" charset="0"/>
              <a:buChar char="•"/>
            </a:pPr>
            <a:r>
              <a:rPr lang="en-US" altLang="en-US" sz="2000" smtClean="0">
                <a:solidFill>
                  <a:srgbClr val="000000"/>
                </a:solidFill>
                <a:latin typeface="Times New Roman" pitchFamily="18" charset="0"/>
              </a:rPr>
              <a:t> builds a parse tree by </a:t>
            </a:r>
            <a:r>
              <a:rPr lang="en-US" altLang="en-US" sz="2000" b="1" i="1" smtClean="0">
                <a:solidFill>
                  <a:srgbClr val="000000"/>
                </a:solidFill>
                <a:latin typeface="Times New Roman" pitchFamily="18" charset="0"/>
              </a:rPr>
              <a:t>peeking</a:t>
            </a:r>
            <a:r>
              <a:rPr lang="en-US" altLang="en-US" sz="2000" smtClean="0">
                <a:solidFill>
                  <a:srgbClr val="000000"/>
                </a:solidFill>
                <a:latin typeface="Times New Roman" pitchFamily="18" charset="0"/>
              </a:rPr>
              <a:t> ahead at tokens…</a:t>
            </a:r>
          </a:p>
        </p:txBody>
      </p:sp>
      <p:sp>
        <p:nvSpPr>
          <p:cNvPr id="13344" name="Text Box 40"/>
          <p:cNvSpPr txBox="1">
            <a:spLocks noChangeArrowheads="1"/>
          </p:cNvSpPr>
          <p:nvPr/>
        </p:nvSpPr>
        <p:spPr bwMode="auto">
          <a:xfrm>
            <a:off x="560388" y="3578225"/>
            <a:ext cx="1455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Grammar:</a:t>
            </a:r>
          </a:p>
        </p:txBody>
      </p:sp>
      <p:sp>
        <p:nvSpPr>
          <p:cNvPr id="13345" name="Rectangle 83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029200" y="2830513"/>
            <a:ext cx="3429000" cy="369887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[</a:t>
            </a:r>
            <a:r>
              <a:rPr lang="en-US" altLang="en-US" sz="1800" b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+</a:t>
            </a:r>
            <a:r>
              <a:rPr lang="en-US" altLang="en-US" sz="18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[</a:t>
            </a:r>
            <a:r>
              <a:rPr lang="en-US" altLang="en-US" sz="1800" b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8</a:t>
            </a:r>
            <a:r>
              <a:rPr lang="en-US" altLang="en-US" sz="18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 [</a:t>
            </a:r>
            <a:r>
              <a:rPr lang="en-US" altLang="en-US" sz="1800" b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US" altLang="en-US" sz="18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[</a:t>
            </a:r>
            <a:r>
              <a:rPr lang="en-US" altLang="en-US" sz="1800" b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4</a:t>
            </a:r>
            <a:r>
              <a:rPr lang="en-US" altLang="en-US" sz="18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 [</a:t>
            </a:r>
            <a:r>
              <a:rPr lang="en-US" altLang="en-US" sz="1800" b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5</a:t>
            </a:r>
            <a:r>
              <a:rPr lang="en-US" altLang="en-US" sz="18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]]]</a:t>
            </a:r>
          </a:p>
        </p:txBody>
      </p:sp>
      <p:sp>
        <p:nvSpPr>
          <p:cNvPr id="13346" name="Rectangle 8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39763" y="2830513"/>
            <a:ext cx="2941637" cy="369887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&lt; </a:t>
            </a:r>
            <a:r>
              <a:rPr lang="en-US" altLang="en-US" sz="1800" b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8</a:t>
            </a:r>
            <a:r>
              <a:rPr lang="en-US" altLang="en-US" sz="18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en-US" sz="1800" b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+</a:t>
            </a:r>
            <a:r>
              <a:rPr lang="en-US" altLang="en-US" sz="18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en-US" sz="1800" b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4</a:t>
            </a:r>
            <a:r>
              <a:rPr lang="en-US" altLang="en-US" sz="18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en-US" sz="1800" b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US" altLang="en-US" sz="18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en-US" sz="1800" b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5</a:t>
            </a:r>
            <a:r>
              <a:rPr lang="en-US" altLang="en-US" sz="18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&gt;</a:t>
            </a:r>
          </a:p>
        </p:txBody>
      </p:sp>
      <p:sp>
        <p:nvSpPr>
          <p:cNvPr id="13347" name="Up Arrow 41"/>
          <p:cNvSpPr>
            <a:spLocks noChangeArrowheads="1"/>
          </p:cNvSpPr>
          <p:nvPr/>
        </p:nvSpPr>
        <p:spPr bwMode="auto">
          <a:xfrm rot="5400000">
            <a:off x="4139407" y="2810669"/>
            <a:ext cx="304800" cy="376237"/>
          </a:xfrm>
          <a:prstGeom prst="upArrow">
            <a:avLst>
              <a:gd name="adj1" fmla="val 50000"/>
              <a:gd name="adj2" fmla="val 49975"/>
            </a:avLst>
          </a:prstGeom>
          <a:solidFill>
            <a:srgbClr val="FFCCCC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3348" name="Text Box 40"/>
          <p:cNvSpPr txBox="1">
            <a:spLocks noChangeArrowheads="1"/>
          </p:cNvSpPr>
          <p:nvPr/>
        </p:nvSpPr>
        <p:spPr bwMode="auto">
          <a:xfrm>
            <a:off x="4953000" y="2536825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Parse tree:</a:t>
            </a:r>
          </a:p>
        </p:txBody>
      </p:sp>
      <p:sp>
        <p:nvSpPr>
          <p:cNvPr id="13349" name="Text Box 40"/>
          <p:cNvSpPr txBox="1">
            <a:spLocks noChangeArrowheads="1"/>
          </p:cNvSpPr>
          <p:nvPr/>
        </p:nvSpPr>
        <p:spPr bwMode="auto">
          <a:xfrm>
            <a:off x="560388" y="2536825"/>
            <a:ext cx="1455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Tokens:</a:t>
            </a:r>
          </a:p>
        </p:txBody>
      </p:sp>
      <p:sp>
        <p:nvSpPr>
          <p:cNvPr id="13350" name="Up Arrow 38"/>
          <p:cNvSpPr>
            <a:spLocks noChangeArrowheads="1"/>
          </p:cNvSpPr>
          <p:nvPr/>
        </p:nvSpPr>
        <p:spPr bwMode="auto">
          <a:xfrm rot="5400000">
            <a:off x="4426744" y="4595019"/>
            <a:ext cx="304800" cy="376238"/>
          </a:xfrm>
          <a:prstGeom prst="upArrow">
            <a:avLst>
              <a:gd name="adj1" fmla="val 50000"/>
              <a:gd name="adj2" fmla="val 49975"/>
            </a:avLst>
          </a:prstGeom>
          <a:solidFill>
            <a:srgbClr val="FFCCCC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cxnSp>
        <p:nvCxnSpPr>
          <p:cNvPr id="13351" name="Straight Arrow Connector 3"/>
          <p:cNvCxnSpPr>
            <a:cxnSpLocks noChangeShapeType="1"/>
          </p:cNvCxnSpPr>
          <p:nvPr/>
        </p:nvCxnSpPr>
        <p:spPr bwMode="auto">
          <a:xfrm flipV="1">
            <a:off x="6237288" y="5862638"/>
            <a:ext cx="0" cy="430212"/>
          </a:xfrm>
          <a:prstGeom prst="straightConnector1">
            <a:avLst/>
          </a:prstGeom>
          <a:noFill/>
          <a:ln w="28575" algn="ctr">
            <a:solidFill>
              <a:srgbClr val="C0000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66743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2438400" y="496888"/>
            <a:ext cx="1862138" cy="31591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spcBef>
                <a:spcPct val="0"/>
              </a:spcBef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531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12788" y="1755775"/>
            <a:ext cx="566896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z="1600" smtClean="0">
              <a:solidFill>
                <a:srgbClr val="000000"/>
              </a:solidFill>
              <a:latin typeface="Monaco" charset="0"/>
            </a:endParaRPr>
          </a:p>
          <a:p>
            <a:pPr algn="l">
              <a:spcBef>
                <a:spcPct val="0"/>
              </a:spcBef>
            </a:pPr>
            <a:endParaRPr lang="en-US" altLang="en-US" sz="1600" smtClean="0">
              <a:solidFill>
                <a:srgbClr val="000000"/>
              </a:solidFill>
              <a:latin typeface="Monaco" charset="0"/>
            </a:endParaRPr>
          </a:p>
          <a:p>
            <a:pPr algn="l">
              <a:spcBef>
                <a:spcPct val="0"/>
              </a:spcBef>
            </a:pPr>
            <a:endParaRPr lang="en-US" altLang="en-US" sz="1600" smtClean="0">
              <a:solidFill>
                <a:srgbClr val="000000"/>
              </a:solidFill>
              <a:latin typeface="Monaco" charset="0"/>
            </a:endParaRPr>
          </a:p>
        </p:txBody>
      </p:sp>
      <p:pic>
        <p:nvPicPr>
          <p:cNvPr id="22532" name="Picture 6" descr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2525713"/>
            <a:ext cx="3074988" cy="417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" descr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025" y="2446338"/>
            <a:ext cx="3279775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8" descr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20"/>
          <a:stretch>
            <a:fillRect/>
          </a:stretch>
        </p:blipFill>
        <p:spPr bwMode="auto">
          <a:xfrm>
            <a:off x="6019800" y="2176463"/>
            <a:ext cx="3111500" cy="460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" y="57150"/>
            <a:ext cx="58531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500" smtClean="0">
                <a:solidFill>
                  <a:srgbClr val="000000"/>
                </a:solidFill>
                <a:latin typeface="Cambria" pitchFamily="18" charset="0"/>
              </a:rPr>
              <a:t>(0) Find the </a:t>
            </a:r>
            <a:r>
              <a:rPr lang="en-US" altLang="en-US" sz="15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parser</a:t>
            </a:r>
            <a:r>
              <a:rPr lang="en-US" altLang="en-US" sz="1500" smtClean="0">
                <a:solidFill>
                  <a:srgbClr val="000000"/>
                </a:solidFill>
                <a:latin typeface="Cambria" pitchFamily="18" charset="0"/>
              </a:rPr>
              <a:t> object created in main…</a:t>
            </a:r>
          </a:p>
        </p:txBody>
      </p:sp>
      <p:sp>
        <p:nvSpPr>
          <p:cNvPr id="22536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" y="931863"/>
            <a:ext cx="48641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500" smtClean="0">
                <a:solidFill>
                  <a:srgbClr val="000000"/>
                </a:solidFill>
                <a:latin typeface="Cambria" pitchFamily="18" charset="0"/>
              </a:rPr>
              <a:t>(2) Trace the code starting with </a:t>
            </a:r>
            <a:r>
              <a:rPr lang="en-US" altLang="en-US" sz="15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parse </a:t>
            </a:r>
            <a:r>
              <a:rPr lang="en-US" altLang="en-US" sz="1500" smtClean="0">
                <a:solidFill>
                  <a:srgbClr val="000000"/>
                </a:solidFill>
                <a:latin typeface="Cambria" pitchFamily="18" charset="0"/>
              </a:rPr>
              <a:t>…</a:t>
            </a:r>
            <a:endParaRPr lang="en-US" altLang="en-US" sz="1500" b="1" i="1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537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200" y="493713"/>
            <a:ext cx="58531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500" smtClean="0">
                <a:solidFill>
                  <a:srgbClr val="000000"/>
                </a:solidFill>
                <a:latin typeface="Cambria" pitchFamily="18" charset="0"/>
              </a:rPr>
              <a:t>(1) Suppose the tokens are    </a:t>
            </a:r>
            <a:r>
              <a:rPr lang="en-US" altLang="en-US" sz="15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&lt;5, *, 8, +, 2&gt;</a:t>
            </a:r>
          </a:p>
        </p:txBody>
      </p:sp>
      <p:sp>
        <p:nvSpPr>
          <p:cNvPr id="22538" name="Text Box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6200" y="1368425"/>
            <a:ext cx="54737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500" smtClean="0">
                <a:solidFill>
                  <a:srgbClr val="000000"/>
                </a:solidFill>
                <a:latin typeface="Cambria" pitchFamily="18" charset="0"/>
              </a:rPr>
              <a:t>(3) What is the OpenList returned by </a:t>
            </a:r>
            <a:r>
              <a:rPr lang="en-US" altLang="en-US" sz="15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en-US" altLang="en-US" sz="1500" smtClean="0">
                <a:solidFill>
                  <a:srgbClr val="000000"/>
                </a:solidFill>
                <a:latin typeface="Cambria" pitchFamily="18" charset="0"/>
              </a:rPr>
              <a:t>?  and by </a:t>
            </a:r>
            <a:r>
              <a:rPr lang="en-US" altLang="en-US" sz="15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altLang="en-US" sz="1500" smtClean="0">
                <a:solidFill>
                  <a:srgbClr val="000000"/>
                </a:solidFill>
                <a:latin typeface="Cambria" pitchFamily="18" charset="0"/>
              </a:rPr>
              <a:t>?</a:t>
            </a:r>
            <a:endParaRPr lang="en-US" altLang="en-US" sz="1500" b="1" i="1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539" name="Text Box 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6200" y="1804988"/>
            <a:ext cx="46482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500" smtClean="0">
                <a:solidFill>
                  <a:srgbClr val="000000"/>
                </a:solidFill>
                <a:latin typeface="Cambria" pitchFamily="18" charset="0"/>
              </a:rPr>
              <a:t>(4) How would you change this code to handle 	subtraction </a:t>
            </a:r>
            <a:r>
              <a:rPr lang="en-US" altLang="en-US" sz="15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</a:t>
            </a:r>
            <a:r>
              <a:rPr lang="en-US" altLang="en-US" sz="1500" smtClean="0">
                <a:solidFill>
                  <a:srgbClr val="000000"/>
                </a:solidFill>
                <a:latin typeface="Cambria" pitchFamily="18" charset="0"/>
              </a:rPr>
              <a:t> and division </a:t>
            </a:r>
            <a:r>
              <a:rPr lang="en-US" altLang="en-US" sz="15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/ </a:t>
            </a:r>
            <a:r>
              <a:rPr lang="en-US" altLang="en-US" sz="1500" smtClean="0">
                <a:solidFill>
                  <a:srgbClr val="000000"/>
                </a:solidFill>
                <a:latin typeface="Cambria" pitchFamily="18" charset="0"/>
              </a:rPr>
              <a:t>?</a:t>
            </a:r>
            <a:endParaRPr lang="en-US" altLang="en-US" sz="1500" b="1" i="1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540" name="Text Box 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34000" y="666750"/>
            <a:ext cx="21336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500" smtClean="0">
                <a:solidFill>
                  <a:srgbClr val="000000"/>
                </a:solidFill>
                <a:latin typeface="Cambria" pitchFamily="18" charset="0"/>
              </a:rPr>
              <a:t>first OL returned by V:</a:t>
            </a:r>
            <a:endParaRPr lang="en-US" altLang="en-US" sz="1500" b="1" i="1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541" name="Rectangle 1"/>
          <p:cNvSpPr>
            <a:spLocks noChangeArrowheads="1"/>
          </p:cNvSpPr>
          <p:nvPr/>
        </p:nvSpPr>
        <p:spPr bwMode="auto">
          <a:xfrm>
            <a:off x="7400925" y="601663"/>
            <a:ext cx="669925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1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[5]</a:t>
            </a:r>
            <a:endParaRPr lang="en-US" altLang="en-US" sz="2100" smtClean="0">
              <a:solidFill>
                <a:srgbClr val="000000"/>
              </a:solidFill>
            </a:endParaRPr>
          </a:p>
        </p:txBody>
      </p:sp>
      <p:sp>
        <p:nvSpPr>
          <p:cNvPr id="22542" name="Text Box 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334000" y="1085850"/>
            <a:ext cx="21336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500" smtClean="0">
                <a:solidFill>
                  <a:srgbClr val="000000"/>
                </a:solidFill>
                <a:latin typeface="Cambria" pitchFamily="18" charset="0"/>
              </a:rPr>
              <a:t>first OL returned by P:</a:t>
            </a:r>
            <a:endParaRPr lang="en-US" altLang="en-US" sz="1500" b="1" i="1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543" name="Text Box 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334000" y="1504950"/>
            <a:ext cx="21336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500" smtClean="0">
                <a:solidFill>
                  <a:srgbClr val="000000"/>
                </a:solidFill>
                <a:latin typeface="Cambria" pitchFamily="18" charset="0"/>
              </a:rPr>
              <a:t>first OL returned by S:</a:t>
            </a:r>
            <a:endParaRPr lang="en-US" altLang="en-US" sz="1500" b="1" i="1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544" name="Rectangle 2"/>
          <p:cNvSpPr>
            <a:spLocks noChangeArrowheads="1"/>
          </p:cNvSpPr>
          <p:nvPr/>
        </p:nvSpPr>
        <p:spPr bwMode="auto">
          <a:xfrm>
            <a:off x="8567738" y="4165600"/>
            <a:ext cx="563562" cy="5762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cxnSp>
        <p:nvCxnSpPr>
          <p:cNvPr id="22545" name="Straight Arrow Connector 4"/>
          <p:cNvCxnSpPr>
            <a:cxnSpLocks noChangeShapeType="1"/>
            <a:endCxn id="22542" idx="1"/>
          </p:cNvCxnSpPr>
          <p:nvPr/>
        </p:nvCxnSpPr>
        <p:spPr bwMode="auto">
          <a:xfrm flipV="1">
            <a:off x="4433888" y="1247775"/>
            <a:ext cx="900112" cy="257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2546" name="Straight Arrow Connector 23"/>
          <p:cNvCxnSpPr>
            <a:cxnSpLocks noChangeShapeType="1"/>
          </p:cNvCxnSpPr>
          <p:nvPr/>
        </p:nvCxnSpPr>
        <p:spPr bwMode="auto">
          <a:xfrm>
            <a:off x="4433888" y="1528763"/>
            <a:ext cx="917575" cy="130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0" name="Rectangle 9"/>
          <p:cNvSpPr/>
          <p:nvPr/>
        </p:nvSpPr>
        <p:spPr>
          <a:xfrm>
            <a:off x="5068888" y="98425"/>
            <a:ext cx="3617912" cy="3238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1500" dirty="0">
                <a:solidFill>
                  <a:srgbClr val="000000"/>
                </a:solidFill>
                <a:latin typeface="Cambria" pitchFamily="18" charset="0"/>
              </a:rPr>
              <a:t>Name(s) ______________________________________</a:t>
            </a:r>
            <a:endParaRPr lang="en-US" sz="15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81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84238" y="261938"/>
            <a:ext cx="75136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4200" smtClean="0">
                <a:solidFill>
                  <a:srgbClr val="000000"/>
                </a:solidFill>
                <a:latin typeface="Times New Roman" pitchFamily="18" charset="0"/>
              </a:rPr>
              <a:t>The final piece!</a:t>
            </a:r>
          </a:p>
        </p:txBody>
      </p:sp>
      <p:sp>
        <p:nvSpPr>
          <p:cNvPr id="23555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62013" y="2363788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mtClean="0">
                <a:solidFill>
                  <a:srgbClr val="0703F3"/>
                </a:solidFill>
              </a:rPr>
              <a:t>Tokenizer</a:t>
            </a:r>
          </a:p>
        </p:txBody>
      </p:sp>
      <p:sp>
        <p:nvSpPr>
          <p:cNvPr id="23556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92175" y="3889375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mtClean="0">
                <a:solidFill>
                  <a:srgbClr val="0703F3"/>
                </a:solidFill>
              </a:rPr>
              <a:t>Parser</a:t>
            </a:r>
          </a:p>
        </p:txBody>
      </p:sp>
      <p:sp>
        <p:nvSpPr>
          <p:cNvPr id="23557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92175" y="5487988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mtClean="0">
                <a:solidFill>
                  <a:srgbClr val="0703F3"/>
                </a:solidFill>
              </a:rPr>
              <a:t>Evaluator</a:t>
            </a:r>
          </a:p>
        </p:txBody>
      </p:sp>
      <p:sp>
        <p:nvSpPr>
          <p:cNvPr id="23558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65500" y="1652588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b="1" smtClean="0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en-US" altLang="en-US" smtClean="0">
                <a:solidFill>
                  <a:srgbClr val="000000"/>
                </a:solidFill>
              </a:rPr>
              <a:t> </a:t>
            </a:r>
            <a:r>
              <a:rPr lang="en-US" altLang="en-US" smtClean="0">
                <a:solidFill>
                  <a:srgbClr val="C00000"/>
                </a:solidFill>
              </a:rPr>
              <a:t>input</a:t>
            </a:r>
          </a:p>
        </p:txBody>
      </p:sp>
      <p:sp>
        <p:nvSpPr>
          <p:cNvPr id="23559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31838" y="2209800"/>
            <a:ext cx="2012950" cy="766763"/>
          </a:xfrm>
          <a:prstGeom prst="rect">
            <a:avLst/>
          </a:prstGeom>
          <a:noFill/>
          <a:ln w="38100">
            <a:solidFill>
              <a:srgbClr val="0703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3560" name="Rectangle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62000" y="3733800"/>
            <a:ext cx="2012950" cy="766763"/>
          </a:xfrm>
          <a:prstGeom prst="rect">
            <a:avLst/>
          </a:prstGeom>
          <a:noFill/>
          <a:ln w="38100">
            <a:solidFill>
              <a:srgbClr val="0703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3561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62000" y="5334000"/>
            <a:ext cx="2012950" cy="766763"/>
          </a:xfrm>
          <a:prstGeom prst="rect">
            <a:avLst/>
          </a:prstGeom>
          <a:noFill/>
          <a:ln w="38100">
            <a:solidFill>
              <a:srgbClr val="0703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3562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325813" y="3143250"/>
            <a:ext cx="3038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b="1" smtClean="0">
                <a:solidFill>
                  <a:srgbClr val="000000"/>
                </a:solidFill>
                <a:latin typeface="Courier New" pitchFamily="49" charset="0"/>
              </a:rPr>
              <a:t>String[]</a:t>
            </a:r>
            <a:r>
              <a:rPr lang="en-US" altLang="en-US" smtClean="0">
                <a:solidFill>
                  <a:srgbClr val="000000"/>
                </a:solidFill>
              </a:rPr>
              <a:t> </a:t>
            </a:r>
            <a:r>
              <a:rPr lang="en-US" altLang="en-US" smtClean="0">
                <a:solidFill>
                  <a:srgbClr val="C00000"/>
                </a:solidFill>
              </a:rPr>
              <a:t>tokens</a:t>
            </a:r>
          </a:p>
        </p:txBody>
      </p:sp>
      <p:sp>
        <p:nvSpPr>
          <p:cNvPr id="23563" name="Text Box 1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895600" y="4665663"/>
            <a:ext cx="3797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b="1" smtClean="0">
                <a:solidFill>
                  <a:srgbClr val="000000"/>
                </a:solidFill>
                <a:latin typeface="Courier New" pitchFamily="49" charset="0"/>
              </a:rPr>
              <a:t>OpenList</a:t>
            </a:r>
            <a:r>
              <a:rPr lang="en-US" altLang="en-US" smtClean="0">
                <a:solidFill>
                  <a:srgbClr val="000000"/>
                </a:solidFill>
              </a:rPr>
              <a:t> </a:t>
            </a:r>
            <a:r>
              <a:rPr lang="en-US" altLang="en-US" smtClean="0">
                <a:solidFill>
                  <a:srgbClr val="C00000"/>
                </a:solidFill>
              </a:rPr>
              <a:t>parseTree</a:t>
            </a:r>
          </a:p>
        </p:txBody>
      </p:sp>
      <p:sp>
        <p:nvSpPr>
          <p:cNvPr id="23564" name="Text Box 1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200400" y="61722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b="1" smtClean="0">
                <a:solidFill>
                  <a:srgbClr val="000000"/>
                </a:solidFill>
                <a:latin typeface="Courier New" pitchFamily="49" charset="0"/>
              </a:rPr>
              <a:t>Quantity</a:t>
            </a:r>
            <a:r>
              <a:rPr lang="en-US" altLang="en-US" smtClean="0">
                <a:solidFill>
                  <a:srgbClr val="000000"/>
                </a:solidFill>
              </a:rPr>
              <a:t> </a:t>
            </a:r>
            <a:r>
              <a:rPr lang="en-US" altLang="en-US" smtClean="0">
                <a:solidFill>
                  <a:srgbClr val="C00000"/>
                </a:solidFill>
              </a:rPr>
              <a:t>result</a:t>
            </a:r>
          </a:p>
        </p:txBody>
      </p:sp>
      <p:sp>
        <p:nvSpPr>
          <p:cNvPr id="23565" name="Line 1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2874963" y="1997075"/>
            <a:ext cx="703262" cy="3508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566" name="Line 17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852738" y="2987675"/>
            <a:ext cx="68897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567" name="Line 18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2827338" y="3468688"/>
            <a:ext cx="703262" cy="350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568" name="Line 19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878138" y="4435475"/>
            <a:ext cx="322262" cy="306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569" name="Line 20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2819400" y="5033963"/>
            <a:ext cx="423863" cy="342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570" name="Line 2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886075" y="6065838"/>
            <a:ext cx="593725" cy="234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571" name="Rectangle 22"/>
          <p:cNvSpPr>
            <a:spLocks noChangeArrowheads="1"/>
          </p:cNvSpPr>
          <p:nvPr/>
        </p:nvSpPr>
        <p:spPr bwMode="auto">
          <a:xfrm>
            <a:off x="457200" y="4611688"/>
            <a:ext cx="6781800" cy="20335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3572" name="Text Box 23"/>
          <p:cNvSpPr txBox="1">
            <a:spLocks noChangeArrowheads="1"/>
          </p:cNvSpPr>
          <p:nvPr/>
        </p:nvSpPr>
        <p:spPr bwMode="auto">
          <a:xfrm>
            <a:off x="5486400" y="5410200"/>
            <a:ext cx="1668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1400" smtClean="0">
                <a:solidFill>
                  <a:srgbClr val="FF0000"/>
                </a:solidFill>
              </a:rPr>
              <a:t>getting from </a:t>
            </a:r>
            <a:r>
              <a:rPr lang="en-US" altLang="en-US" sz="1400" b="1" i="1" smtClean="0">
                <a:solidFill>
                  <a:srgbClr val="FF0000"/>
                </a:solidFill>
              </a:rPr>
              <a:t>structure </a:t>
            </a:r>
            <a:r>
              <a:rPr lang="en-US" altLang="en-US" sz="1400" smtClean="0">
                <a:solidFill>
                  <a:srgbClr val="FF0000"/>
                </a:solidFill>
              </a:rPr>
              <a:t>to </a:t>
            </a:r>
            <a:r>
              <a:rPr lang="en-US" altLang="en-US" sz="1400" b="1" i="1" smtClean="0">
                <a:solidFill>
                  <a:srgbClr val="FF0000"/>
                </a:solidFill>
              </a:rPr>
              <a:t>value</a:t>
            </a:r>
            <a:endParaRPr lang="en-US" altLang="en-US" sz="140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28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ounded Rectangle 1"/>
          <p:cNvSpPr>
            <a:spLocks noChangeArrowheads="1"/>
          </p:cNvSpPr>
          <p:nvPr/>
        </p:nvSpPr>
        <p:spPr bwMode="auto">
          <a:xfrm>
            <a:off x="504825" y="5794375"/>
            <a:ext cx="5867400" cy="58261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4579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27063" y="228600"/>
            <a:ext cx="47196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4400" smtClean="0">
                <a:solidFill>
                  <a:srgbClr val="000000"/>
                </a:solidFill>
                <a:latin typeface="Times New Roman" pitchFamily="18" charset="0"/>
              </a:rPr>
              <a:t>Evaluate!</a:t>
            </a:r>
          </a:p>
        </p:txBody>
      </p:sp>
      <p:sp>
        <p:nvSpPr>
          <p:cNvPr id="24580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23875" y="1143000"/>
            <a:ext cx="5038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800" smtClean="0">
                <a:solidFill>
                  <a:srgbClr val="000000"/>
                </a:solidFill>
                <a:latin typeface="Cambria" pitchFamily="18" charset="0"/>
              </a:rPr>
              <a:t>The final step in our language's implementation…</a:t>
            </a:r>
          </a:p>
        </p:txBody>
      </p:sp>
      <p:grpSp>
        <p:nvGrpSpPr>
          <p:cNvPr id="24581" name="Group 7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8509000" y="6172200"/>
            <a:ext cx="330200" cy="430213"/>
            <a:chOff x="2928" y="1051"/>
            <a:chExt cx="840" cy="957"/>
          </a:xfrm>
        </p:grpSpPr>
        <p:sp>
          <p:nvSpPr>
            <p:cNvPr id="24595" name="Freeform 8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87 w 1048"/>
                <a:gd name="T1" fmla="*/ 21 h 250"/>
                <a:gd name="T2" fmla="*/ 150 w 1048"/>
                <a:gd name="T3" fmla="*/ 83 h 250"/>
                <a:gd name="T4" fmla="*/ 157 w 1048"/>
                <a:gd name="T5" fmla="*/ 111 h 250"/>
                <a:gd name="T6" fmla="*/ 164 w 1048"/>
                <a:gd name="T7" fmla="*/ 131 h 250"/>
                <a:gd name="T8" fmla="*/ 172 w 1048"/>
                <a:gd name="T9" fmla="*/ 172 h 250"/>
                <a:gd name="T10" fmla="*/ 123 w 1048"/>
                <a:gd name="T11" fmla="*/ 241 h 250"/>
                <a:gd name="T12" fmla="*/ 13 w 1048"/>
                <a:gd name="T13" fmla="*/ 221 h 250"/>
                <a:gd name="T14" fmla="*/ 0 w 1048"/>
                <a:gd name="T15" fmla="*/ 200 h 250"/>
                <a:gd name="T16" fmla="*/ 2 w 1048"/>
                <a:gd name="T17" fmla="*/ 166 h 250"/>
                <a:gd name="T18" fmla="*/ 15 w 1048"/>
                <a:gd name="T19" fmla="*/ 125 h 250"/>
                <a:gd name="T20" fmla="*/ 34 w 1048"/>
                <a:gd name="T21" fmla="*/ 76 h 250"/>
                <a:gd name="T22" fmla="*/ 46 w 1048"/>
                <a:gd name="T23" fmla="*/ 55 h 250"/>
                <a:gd name="T24" fmla="*/ 53 w 1048"/>
                <a:gd name="T25" fmla="*/ 28 h 250"/>
                <a:gd name="T26" fmla="*/ 62 w 1048"/>
                <a:gd name="T27" fmla="*/ 14 h 250"/>
                <a:gd name="T28" fmla="*/ 83 w 1048"/>
                <a:gd name="T29" fmla="*/ 28 h 250"/>
                <a:gd name="T30" fmla="*/ 8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sz="24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4596" name="Oval 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4597" name="Oval 1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4598" name="Oval 1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4599" name="Oval 1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4600" name="Oval 1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4601" name="Oval 14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4602" name="Oval 1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4603" name="AutoShape 16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4604" name="Freeform 17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sz="24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4605" name="Freeform 18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sz="24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4606" name="Freeform 19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sz="24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4607" name="Freeform 20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sz="24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24582" name="Text Box 2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596188" y="5943600"/>
            <a:ext cx="9382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900" smtClean="0">
                <a:solidFill>
                  <a:srgbClr val="04841C"/>
                </a:solidFill>
              </a:rPr>
              <a:t>How is </a:t>
            </a:r>
            <a:r>
              <a:rPr lang="en-US" altLang="en-US" sz="900" b="1" i="1" smtClean="0">
                <a:solidFill>
                  <a:srgbClr val="04841C"/>
                </a:solidFill>
              </a:rPr>
              <a:t>this </a:t>
            </a:r>
            <a:r>
              <a:rPr lang="en-US" altLang="en-US" sz="900" smtClean="0">
                <a:solidFill>
                  <a:srgbClr val="04841C"/>
                </a:solidFill>
              </a:rPr>
              <a:t>going to work?</a:t>
            </a:r>
          </a:p>
        </p:txBody>
      </p:sp>
      <p:sp>
        <p:nvSpPr>
          <p:cNvPr id="24583" name="Text Box 2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50863" y="2895600"/>
            <a:ext cx="2116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mtClean="0">
                <a:solidFill>
                  <a:srgbClr val="0000FF"/>
                </a:solidFill>
                <a:latin typeface="Comic Sans MS" pitchFamily="66" charset="0"/>
              </a:rPr>
              <a:t>Token List</a:t>
            </a:r>
          </a:p>
        </p:txBody>
      </p:sp>
      <p:sp>
        <p:nvSpPr>
          <p:cNvPr id="24584" name="Text Box 2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77850" y="3886200"/>
            <a:ext cx="2095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mtClean="0">
                <a:solidFill>
                  <a:srgbClr val="0000FF"/>
                </a:solidFill>
                <a:latin typeface="Comic Sans MS" pitchFamily="66" charset="0"/>
              </a:rPr>
              <a:t>Parse Tree</a:t>
            </a:r>
          </a:p>
        </p:txBody>
      </p:sp>
      <p:sp>
        <p:nvSpPr>
          <p:cNvPr id="24585" name="Text Box 2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19375" y="2976563"/>
            <a:ext cx="38163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2700" b="1" smtClean="0">
                <a:solidFill>
                  <a:srgbClr val="000000"/>
                </a:solidFill>
                <a:latin typeface="Calibri" pitchFamily="34" charset="0"/>
              </a:rPr>
              <a:t>&lt; 8 + 4 * 5 &gt;</a:t>
            </a:r>
          </a:p>
        </p:txBody>
      </p:sp>
      <p:sp>
        <p:nvSpPr>
          <p:cNvPr id="24586" name="Text Box 2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67000" y="3857625"/>
            <a:ext cx="38893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2700" b="1" smtClean="0">
                <a:solidFill>
                  <a:srgbClr val="000000"/>
                </a:solidFill>
                <a:latin typeface="Calibri" pitchFamily="34" charset="0"/>
              </a:rPr>
              <a:t>[+, [8], [*, [4], [5]]]</a:t>
            </a:r>
          </a:p>
        </p:txBody>
      </p:sp>
      <p:sp>
        <p:nvSpPr>
          <p:cNvPr id="24587" name="Text Box 2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33400" y="1981200"/>
            <a:ext cx="2116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mtClean="0">
                <a:solidFill>
                  <a:srgbClr val="0000FF"/>
                </a:solidFill>
                <a:latin typeface="Comic Sans MS" pitchFamily="66" charset="0"/>
              </a:rPr>
              <a:t>String</a:t>
            </a:r>
          </a:p>
        </p:txBody>
      </p:sp>
      <p:sp>
        <p:nvSpPr>
          <p:cNvPr id="24588" name="Text Box 2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233738" y="2073275"/>
            <a:ext cx="2514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2700" b="1" smtClean="0">
                <a:solidFill>
                  <a:srgbClr val="000000"/>
                </a:solidFill>
                <a:latin typeface="Calibri" pitchFamily="34" charset="0"/>
              </a:rPr>
              <a:t>"8 + 4 * 5"</a:t>
            </a:r>
          </a:p>
        </p:txBody>
      </p:sp>
      <p:sp>
        <p:nvSpPr>
          <p:cNvPr id="24589" name="Text Box 2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33400" y="4913313"/>
            <a:ext cx="2095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mtClean="0">
                <a:solidFill>
                  <a:srgbClr val="0703F3"/>
                </a:solidFill>
                <a:latin typeface="Comic Sans MS" pitchFamily="66" charset="0"/>
              </a:rPr>
              <a:t>Evaluation</a:t>
            </a:r>
            <a:endParaRPr lang="en-US" altLang="en-US" smtClean="0">
              <a:solidFill>
                <a:srgbClr val="A510D3"/>
              </a:solidFill>
              <a:latin typeface="Comic Sans MS" pitchFamily="66" charset="0"/>
            </a:endParaRPr>
          </a:p>
        </p:txBody>
      </p:sp>
      <p:sp>
        <p:nvSpPr>
          <p:cNvPr id="24590" name="Text Box 2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652713" y="4886325"/>
            <a:ext cx="2438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2700" b="1" smtClean="0">
                <a:solidFill>
                  <a:srgbClr val="000000"/>
                </a:solidFill>
                <a:latin typeface="Calibri" pitchFamily="34" charset="0"/>
              </a:rPr>
              <a:t>28.0</a:t>
            </a:r>
          </a:p>
        </p:txBody>
      </p:sp>
      <p:sp>
        <p:nvSpPr>
          <p:cNvPr id="24591" name="Text Box 50"/>
          <p:cNvSpPr txBox="1">
            <a:spLocks noChangeArrowheads="1"/>
          </p:cNvSpPr>
          <p:nvPr/>
        </p:nvSpPr>
        <p:spPr bwMode="auto">
          <a:xfrm>
            <a:off x="228600" y="5827713"/>
            <a:ext cx="662146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2700" b="1" smtClean="0">
                <a:solidFill>
                  <a:srgbClr val="04841C"/>
                </a:solidFill>
                <a:latin typeface="Courier New" pitchFamily="49" charset="0"/>
              </a:rPr>
              <a:t>public </a:t>
            </a:r>
            <a:r>
              <a:rPr lang="en-US" altLang="en-US" sz="2700" b="1" smtClean="0">
                <a:solidFill>
                  <a:srgbClr val="000000"/>
                </a:solidFill>
                <a:latin typeface="Courier New" pitchFamily="49" charset="0"/>
              </a:rPr>
              <a:t>??</a:t>
            </a:r>
            <a:r>
              <a:rPr lang="en-US" altLang="en-US" sz="2700" b="1" smtClean="0">
                <a:solidFill>
                  <a:srgbClr val="04841C"/>
                </a:solidFill>
                <a:latin typeface="Courier New" pitchFamily="49" charset="0"/>
              </a:rPr>
              <a:t> evaluate( </a:t>
            </a:r>
            <a:r>
              <a:rPr lang="en-US" altLang="en-US" sz="2700" b="1" smtClean="0">
                <a:solidFill>
                  <a:srgbClr val="000000"/>
                </a:solidFill>
                <a:latin typeface="Courier New" pitchFamily="49" charset="0"/>
              </a:rPr>
              <a:t>??</a:t>
            </a:r>
            <a:r>
              <a:rPr lang="en-US" altLang="en-US" sz="2700" b="1" smtClean="0">
                <a:solidFill>
                  <a:srgbClr val="04841C"/>
                </a:solidFill>
                <a:latin typeface="Courier New" pitchFamily="49" charset="0"/>
              </a:rPr>
              <a:t> )</a:t>
            </a:r>
          </a:p>
        </p:txBody>
      </p:sp>
      <p:sp>
        <p:nvSpPr>
          <p:cNvPr id="24592" name="Rectangle 51"/>
          <p:cNvSpPr>
            <a:spLocks noChangeArrowheads="1"/>
          </p:cNvSpPr>
          <p:nvPr/>
        </p:nvSpPr>
        <p:spPr bwMode="auto">
          <a:xfrm>
            <a:off x="533400" y="4800600"/>
            <a:ext cx="4114800" cy="685800"/>
          </a:xfrm>
          <a:prstGeom prst="rect">
            <a:avLst/>
          </a:prstGeom>
          <a:noFill/>
          <a:ln w="19050">
            <a:solidFill>
              <a:srgbClr val="04841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7170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50038" y="4716462"/>
              <a:ext cx="7937" cy="15875"/>
            </p14:xfrm>
          </p:contentPart>
        </mc:Choice>
        <mc:Fallback>
          <p:pic>
            <p:nvPicPr>
              <p:cNvPr id="7170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640030" y="4712493"/>
                <a:ext cx="24156" cy="28864"/>
              </a:xfrm>
              <a:prstGeom prst="rect">
                <a:avLst/>
              </a:prstGeom>
            </p:spPr>
          </p:pic>
        </mc:Fallback>
      </mc:AlternateContent>
      <p:pic>
        <p:nvPicPr>
          <p:cNvPr id="24594" name="Picture 93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8" t="33794" r="63078" b="44955"/>
          <a:stretch>
            <a:fillRect/>
          </a:stretch>
        </p:blipFill>
        <p:spPr bwMode="auto">
          <a:xfrm>
            <a:off x="6964363" y="228600"/>
            <a:ext cx="1906587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47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1" name="Text Box 88"/>
          <p:cNvSpPr txBox="1">
            <a:spLocks noChangeArrowheads="1"/>
          </p:cNvSpPr>
          <p:nvPr/>
        </p:nvSpPr>
        <p:spPr bwMode="auto">
          <a:xfrm>
            <a:off x="567796" y="215194"/>
            <a:ext cx="80089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4200" b="1" dirty="0" smtClean="0">
                <a:solidFill>
                  <a:srgbClr val="000000"/>
                </a:solidFill>
                <a:latin typeface="Cambria" panose="02040503050406030204" pitchFamily="18" charset="0"/>
                <a:ea typeface="MS PGothic" pitchFamily="34" charset="-128"/>
              </a:rPr>
              <a:t>Language,</a:t>
            </a:r>
            <a:r>
              <a:rPr lang="en-US" altLang="en-US" sz="4200" i="1" dirty="0" smtClean="0">
                <a:solidFill>
                  <a:srgbClr val="000000"/>
                </a:solidFill>
                <a:latin typeface="Cambria" panose="02040503050406030204" pitchFamily="18" charset="0"/>
                <a:ea typeface="MS PGothic" pitchFamily="34" charset="-128"/>
              </a:rPr>
              <a:t> via computation</a:t>
            </a:r>
            <a:endParaRPr lang="en-US" altLang="en-US" sz="4200" i="1" dirty="0" smtClean="0">
              <a:solidFill>
                <a:srgbClr val="000000"/>
              </a:solidFill>
              <a:latin typeface="Cambria" panose="02040503050406030204" pitchFamily="18" charset="0"/>
              <a:ea typeface="MS PGothic" pitchFamily="34" charset="-128"/>
            </a:endParaRP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6856323" y="953858"/>
            <a:ext cx="17853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200" b="1" dirty="0" smtClean="0">
                <a:solidFill>
                  <a:srgbClr val="008000"/>
                </a:solidFill>
                <a:latin typeface="Calibri" pitchFamily="34" charset="0"/>
                <a:cs typeface="Times New Roman" pitchFamily="18" charset="0"/>
              </a:rPr>
              <a:t>Maybe</a:t>
            </a:r>
            <a:r>
              <a:rPr lang="en-US" altLang="en-US" sz="1200" i="0" dirty="0" smtClean="0">
                <a:solidFill>
                  <a:srgbClr val="008000"/>
                </a:solidFill>
                <a:latin typeface="Calibri" pitchFamily="34" charset="0"/>
                <a:cs typeface="Times New Roman" pitchFamily="18" charset="0"/>
              </a:rPr>
              <a:t> this is only about computer languages…</a:t>
            </a:r>
            <a:endParaRPr lang="en-US" altLang="en-US" sz="1200" i="0" dirty="0">
              <a:solidFill>
                <a:srgbClr val="008000"/>
              </a:solidFill>
              <a:latin typeface="Calibri" pitchFamily="34" charset="0"/>
              <a:cs typeface="Times New Roman" pitchFamily="18" charset="0"/>
            </a:endParaRPr>
          </a:p>
        </p:txBody>
      </p: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8453286" y="1162316"/>
            <a:ext cx="450850" cy="506413"/>
            <a:chOff x="2928" y="1051"/>
            <a:chExt cx="840" cy="957"/>
          </a:xfrm>
        </p:grpSpPr>
        <p:sp>
          <p:nvSpPr>
            <p:cNvPr id="5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6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 b="1" i="0">
                <a:solidFill>
                  <a:prstClr val="black"/>
                </a:solidFill>
              </a:endParaRPr>
            </a:p>
          </p:txBody>
        </p:sp>
        <p:sp>
          <p:nvSpPr>
            <p:cNvPr id="7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 b="1" i="0">
                <a:solidFill>
                  <a:prstClr val="black"/>
                </a:solidFill>
              </a:endParaRPr>
            </a:p>
          </p:txBody>
        </p:sp>
        <p:sp>
          <p:nvSpPr>
            <p:cNvPr id="8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 b="1" i="0">
                <a:solidFill>
                  <a:prstClr val="black"/>
                </a:solidFill>
              </a:endParaRPr>
            </a:p>
          </p:txBody>
        </p:sp>
        <p:sp>
          <p:nvSpPr>
            <p:cNvPr id="9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 b="1" i="0">
                <a:solidFill>
                  <a:prstClr val="black"/>
                </a:solidFill>
              </a:endParaRPr>
            </a:p>
          </p:txBody>
        </p:sp>
        <p:sp>
          <p:nvSpPr>
            <p:cNvPr id="10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 b="1" i="0">
                <a:solidFill>
                  <a:prstClr val="black"/>
                </a:solidFill>
              </a:endParaRPr>
            </a:p>
          </p:txBody>
        </p:sp>
        <p:sp>
          <p:nvSpPr>
            <p:cNvPr id="11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 b="1" i="0">
                <a:solidFill>
                  <a:prstClr val="black"/>
                </a:solidFill>
              </a:endParaRPr>
            </a:p>
          </p:txBody>
        </p:sp>
        <p:sp>
          <p:nvSpPr>
            <p:cNvPr id="12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 b="1" i="0">
                <a:solidFill>
                  <a:prstClr val="black"/>
                </a:solidFill>
              </a:endParaRPr>
            </a:p>
          </p:txBody>
        </p:sp>
        <p:sp>
          <p:nvSpPr>
            <p:cNvPr id="13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 b="1" i="0">
                <a:solidFill>
                  <a:prstClr val="black"/>
                </a:solidFill>
              </a:endParaRPr>
            </a:p>
          </p:txBody>
        </p:sp>
        <p:sp>
          <p:nvSpPr>
            <p:cNvPr id="14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15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16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17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273778" y="3465689"/>
            <a:ext cx="880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intent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54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282704">
            <a:off x="5068711" y="4526845"/>
            <a:ext cx="37140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See you Thursday!</a:t>
            </a:r>
            <a:endParaRPr lang="en-US" sz="56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74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366931" y="215157"/>
            <a:ext cx="2404533" cy="133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t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Queue  comments?</a:t>
            </a:r>
            <a:endParaRPr lang="en-US" altLang="en-US" sz="36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9225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96333" y="252941"/>
            <a:ext cx="6761162" cy="646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lnSpc>
                <a:spcPct val="40000"/>
              </a:lnSpc>
            </a:pPr>
            <a:r>
              <a:rPr lang="en-US" altLang="en-US" sz="1800" b="1" dirty="0" smtClean="0">
                <a:solidFill>
                  <a:srgbClr val="800080"/>
                </a:solidFill>
                <a:latin typeface="Courier New" pitchFamily="49" charset="0"/>
              </a:rPr>
              <a:t>/* making the most of one's comments…</a:t>
            </a:r>
          </a:p>
          <a:p>
            <a:pPr algn="l">
              <a:lnSpc>
                <a:spcPct val="40000"/>
              </a:lnSpc>
            </a:pPr>
            <a:r>
              <a:rPr lang="en-US" altLang="en-US" sz="1800" b="1" dirty="0" smtClean="0">
                <a:solidFill>
                  <a:srgbClr val="800080"/>
                </a:solidFill>
                <a:latin typeface="Courier New" pitchFamily="49" charset="0"/>
              </a:rPr>
              <a:t> *   - Jim Norwood from cs60 past…</a:t>
            </a:r>
          </a:p>
          <a:p>
            <a:pPr algn="l">
              <a:lnSpc>
                <a:spcPct val="40000"/>
              </a:lnSpc>
            </a:pPr>
            <a:r>
              <a:rPr lang="en-US" altLang="en-US" sz="1800" b="1" dirty="0" smtClean="0">
                <a:solidFill>
                  <a:srgbClr val="800080"/>
                </a:solidFill>
                <a:latin typeface="Courier New" pitchFamily="49" charset="0"/>
              </a:rPr>
              <a:t> */</a:t>
            </a:r>
            <a:endParaRPr lang="en-US" altLang="en-US" sz="1800" b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lnSpc>
                <a:spcPct val="40000"/>
              </a:lnSpc>
            </a:pP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class Queue implements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QueueInterface</a:t>
            </a:r>
            <a:endParaRPr lang="en-US" altLang="en-US" sz="1800" b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lnSpc>
                <a:spcPct val="40000"/>
              </a:lnSpc>
            </a:pP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{</a:t>
            </a:r>
          </a:p>
          <a:p>
            <a:pPr algn="l">
              <a:lnSpc>
                <a:spcPct val="40000"/>
              </a:lnSpc>
            </a:pPr>
            <a:endParaRPr lang="en-US" altLang="en-US" sz="1800" b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lnSpc>
                <a:spcPct val="40000"/>
              </a:lnSpc>
            </a:pP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private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QCell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front;</a:t>
            </a:r>
          </a:p>
          <a:p>
            <a:pPr algn="l">
              <a:lnSpc>
                <a:spcPct val="40000"/>
              </a:lnSpc>
            </a:pP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private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QCell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back;</a:t>
            </a:r>
          </a:p>
          <a:p>
            <a:pPr algn="l">
              <a:lnSpc>
                <a:spcPct val="40000"/>
              </a:lnSpc>
            </a:pPr>
            <a:endParaRPr lang="en-US" altLang="en-US" sz="1800" b="1" dirty="0" smtClean="0">
              <a:solidFill>
                <a:srgbClr val="009200"/>
              </a:solidFill>
              <a:latin typeface="Courier New" pitchFamily="49" charset="0"/>
            </a:endParaRPr>
          </a:p>
          <a:p>
            <a:pPr algn="l">
              <a:lnSpc>
                <a:spcPct val="60000"/>
              </a:lnSpc>
            </a:pPr>
            <a:r>
              <a:rPr lang="en-US" altLang="en-US" sz="1800" b="1" dirty="0" smtClean="0">
                <a:solidFill>
                  <a:srgbClr val="009200"/>
                </a:solidFill>
                <a:latin typeface="Courier New" pitchFamily="49" charset="0"/>
              </a:rPr>
              <a:t>  // I 1 2 C F D Q S M T</a:t>
            </a:r>
            <a:endParaRPr lang="en-US" altLang="en-US" sz="1800" b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lnSpc>
                <a:spcPct val="60000"/>
              </a:lnSpc>
            </a:pP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boolean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isEmpty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() {return front == null;}</a:t>
            </a:r>
            <a:endParaRPr lang="en-US" altLang="en-US" sz="1800" b="1" dirty="0" smtClean="0">
              <a:solidFill>
                <a:srgbClr val="009200"/>
              </a:solidFill>
              <a:latin typeface="Courier New" pitchFamily="49" charset="0"/>
            </a:endParaRPr>
          </a:p>
          <a:p>
            <a:pPr algn="l">
              <a:lnSpc>
                <a:spcPct val="60000"/>
              </a:lnSpc>
            </a:pPr>
            <a:r>
              <a:rPr lang="en-US" altLang="en-US" sz="1800" b="1" dirty="0" smtClean="0">
                <a:solidFill>
                  <a:srgbClr val="009200"/>
                </a:solidFill>
                <a:latin typeface="Courier New" pitchFamily="49" charset="0"/>
              </a:rPr>
              <a:t>    </a:t>
            </a:r>
          </a:p>
          <a:p>
            <a:pPr algn="l">
              <a:lnSpc>
                <a:spcPct val="60000"/>
              </a:lnSpc>
            </a:pPr>
            <a:r>
              <a:rPr lang="en-US" altLang="en-US" sz="1800" b="1" dirty="0" smtClean="0">
                <a:solidFill>
                  <a:srgbClr val="009200"/>
                </a:solidFill>
                <a:latin typeface="Courier New" pitchFamily="49" charset="0"/>
              </a:rPr>
              <a:t>  // I 1 A v M T Q</a:t>
            </a:r>
            <a:endParaRPr lang="en-US" altLang="en-US" sz="1800" b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lnSpc>
                <a:spcPct val="60000"/>
              </a:lnSpc>
            </a:pP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public Queue() { </a:t>
            </a:r>
          </a:p>
          <a:p>
            <a:pPr algn="l">
              <a:lnSpc>
                <a:spcPct val="60000"/>
              </a:lnSpc>
            </a:pP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this.front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= null;</a:t>
            </a:r>
          </a:p>
          <a:p>
            <a:pPr algn="l">
              <a:lnSpc>
                <a:spcPct val="60000"/>
              </a:lnSpc>
            </a:pP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this.back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= null; </a:t>
            </a:r>
          </a:p>
          <a:p>
            <a:pPr algn="l">
              <a:lnSpc>
                <a:spcPct val="60000"/>
              </a:lnSpc>
            </a:pP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}</a:t>
            </a:r>
          </a:p>
          <a:p>
            <a:pPr algn="l">
              <a:lnSpc>
                <a:spcPct val="60000"/>
              </a:lnSpc>
            </a:pPr>
            <a:endParaRPr lang="en-US" altLang="en-US" sz="1800" b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lnSpc>
                <a:spcPct val="60000"/>
              </a:lnSpc>
            </a:pP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altLang="en-US" sz="1800" b="1" dirty="0" smtClean="0">
                <a:solidFill>
                  <a:srgbClr val="FF0000"/>
                </a:solidFill>
                <a:latin typeface="Courier New" pitchFamily="49" charset="0"/>
              </a:rPr>
              <a:t>// other methods in the interface…</a:t>
            </a:r>
          </a:p>
          <a:p>
            <a:pPr algn="l">
              <a:lnSpc>
                <a:spcPct val="60000"/>
              </a:lnSpc>
            </a:pPr>
            <a:r>
              <a:rPr lang="en-US" altLang="en-US" sz="1800" b="1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add</a:t>
            </a:r>
          </a:p>
          <a:p>
            <a:pPr algn="l">
              <a:lnSpc>
                <a:spcPct val="60000"/>
              </a:lnSpc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remove</a:t>
            </a:r>
          </a:p>
          <a:p>
            <a:pPr algn="l">
              <a:lnSpc>
                <a:spcPct val="60000"/>
              </a:lnSpc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peek</a:t>
            </a:r>
            <a:endParaRPr lang="en-US" altLang="en-US" sz="1800" b="1" dirty="0" smtClean="0">
              <a:solidFill>
                <a:srgbClr val="800080"/>
              </a:solidFill>
              <a:latin typeface="Courier New" pitchFamily="49" charset="0"/>
            </a:endParaRPr>
          </a:p>
          <a:p>
            <a:pPr algn="l">
              <a:lnSpc>
                <a:spcPct val="60000"/>
              </a:lnSpc>
            </a:pP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8229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705" y="3983106"/>
            <a:ext cx="4399730" cy="2740545"/>
          </a:xfrm>
          <a:prstGeom prst="rect">
            <a:avLst/>
          </a:prstGeom>
        </p:spPr>
      </p:pic>
      <p:sp>
        <p:nvSpPr>
          <p:cNvPr id="1027" name="Text Box 5"/>
          <p:cNvSpPr txBox="1">
            <a:spLocks noChangeArrowheads="1"/>
          </p:cNvSpPr>
          <p:nvPr/>
        </p:nvSpPr>
        <p:spPr bwMode="auto">
          <a:xfrm>
            <a:off x="531797" y="180621"/>
            <a:ext cx="77819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4200" dirty="0" smtClean="0">
                <a:solidFill>
                  <a:srgbClr val="000000"/>
                </a:solidFill>
                <a:latin typeface="Cambria" pitchFamily="18" charset="0"/>
              </a:rPr>
              <a:t>The end of CS60?</a:t>
            </a:r>
            <a:endParaRPr lang="en-US" altLang="en-US" sz="4200" dirty="0" smtClean="0">
              <a:solidFill>
                <a:srgbClr val="000000"/>
              </a:solidFill>
              <a:latin typeface="Cambria" pitchFamily="18" charset="0"/>
            </a:endParaRPr>
          </a:p>
        </p:txBody>
      </p:sp>
      <p:grpSp>
        <p:nvGrpSpPr>
          <p:cNvPr id="1028" name="Group 6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244566" y="4512502"/>
            <a:ext cx="533400" cy="533400"/>
            <a:chOff x="2928" y="1051"/>
            <a:chExt cx="840" cy="957"/>
          </a:xfrm>
        </p:grpSpPr>
        <p:sp>
          <p:nvSpPr>
            <p:cNvPr id="1039" name="Freeform 69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46 w 1048"/>
                <a:gd name="T1" fmla="*/ 21 h 250"/>
                <a:gd name="T2" fmla="*/ 251 w 1048"/>
                <a:gd name="T3" fmla="*/ 83 h 250"/>
                <a:gd name="T4" fmla="*/ 262 w 1048"/>
                <a:gd name="T5" fmla="*/ 111 h 250"/>
                <a:gd name="T6" fmla="*/ 274 w 1048"/>
                <a:gd name="T7" fmla="*/ 133 h 250"/>
                <a:gd name="T8" fmla="*/ 289 w 1048"/>
                <a:gd name="T9" fmla="*/ 174 h 250"/>
                <a:gd name="T10" fmla="*/ 206 w 1048"/>
                <a:gd name="T11" fmla="*/ 243 h 250"/>
                <a:gd name="T12" fmla="*/ 22 w 1048"/>
                <a:gd name="T13" fmla="*/ 223 h 250"/>
                <a:gd name="T14" fmla="*/ 0 w 1048"/>
                <a:gd name="T15" fmla="*/ 202 h 250"/>
                <a:gd name="T16" fmla="*/ 2 w 1048"/>
                <a:gd name="T17" fmla="*/ 168 h 250"/>
                <a:gd name="T18" fmla="*/ 26 w 1048"/>
                <a:gd name="T19" fmla="*/ 126 h 250"/>
                <a:gd name="T20" fmla="*/ 57 w 1048"/>
                <a:gd name="T21" fmla="*/ 76 h 250"/>
                <a:gd name="T22" fmla="*/ 77 w 1048"/>
                <a:gd name="T23" fmla="*/ 55 h 250"/>
                <a:gd name="T24" fmla="*/ 89 w 1048"/>
                <a:gd name="T25" fmla="*/ 28 h 250"/>
                <a:gd name="T26" fmla="*/ 104 w 1048"/>
                <a:gd name="T27" fmla="*/ 14 h 250"/>
                <a:gd name="T28" fmla="*/ 139 w 1048"/>
                <a:gd name="T29" fmla="*/ 28 h 250"/>
                <a:gd name="T30" fmla="*/ 146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040" name="Oval 7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041" name="Oval 7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042" name="Oval 7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043" name="Oval 7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044" name="Oval 7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045" name="Oval 7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046" name="Oval 7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047" name="AutoShape 7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048" name="Freeform 7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049" name="Freeform 79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050" name="Freeform 8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051" name="Freeform 8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30" name="Text Box 97"/>
          <p:cNvSpPr txBox="1">
            <a:spLocks noChangeArrowheads="1"/>
          </p:cNvSpPr>
          <p:nvPr/>
        </p:nvSpPr>
        <p:spPr bwMode="auto">
          <a:xfrm>
            <a:off x="790815" y="1143000"/>
            <a:ext cx="3182491" cy="457200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400" b="1" dirty="0" smtClean="0">
                <a:latin typeface="Cambria" panose="02040503050406030204" pitchFamily="18" charset="0"/>
              </a:rPr>
              <a:t>Final exam</a:t>
            </a:r>
            <a:endParaRPr lang="en-US" altLang="en-US" sz="2400" i="1" dirty="0" smtClean="0">
              <a:latin typeface="Cambria" panose="02040503050406030204" pitchFamily="18" charset="0"/>
            </a:endParaRPr>
          </a:p>
        </p:txBody>
      </p:sp>
      <p:sp>
        <p:nvSpPr>
          <p:cNvPr id="1033" name="Text Box 103"/>
          <p:cNvSpPr txBox="1">
            <a:spLocks noChangeArrowheads="1"/>
          </p:cNvSpPr>
          <p:nvPr/>
        </p:nvSpPr>
        <p:spPr bwMode="auto">
          <a:xfrm>
            <a:off x="4730786" y="1698975"/>
            <a:ext cx="410474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100" dirty="0" smtClean="0">
                <a:latin typeface="Cambria" panose="02040503050406030204" pitchFamily="18" charset="0"/>
              </a:rPr>
              <a:t>the Applet's big-picture view</a:t>
            </a:r>
            <a:endParaRPr lang="en-US" altLang="en-US" sz="21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Text Box 97"/>
          <p:cNvSpPr txBox="1">
            <a:spLocks noChangeArrowheads="1"/>
          </p:cNvSpPr>
          <p:nvPr/>
        </p:nvSpPr>
        <p:spPr bwMode="auto">
          <a:xfrm>
            <a:off x="5107324" y="1143000"/>
            <a:ext cx="3182491" cy="457200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400" b="1" dirty="0" smtClean="0">
                <a:latin typeface="Cambria" panose="02040503050406030204" pitchFamily="18" charset="0"/>
              </a:rPr>
              <a:t>Final assignment</a:t>
            </a:r>
            <a:endParaRPr lang="en-US" altLang="en-US" sz="2400" i="1" dirty="0" smtClean="0">
              <a:latin typeface="Cambria" panose="02040503050406030204" pitchFamily="18" charset="0"/>
            </a:endParaRPr>
          </a:p>
        </p:txBody>
      </p:sp>
      <p:sp>
        <p:nvSpPr>
          <p:cNvPr id="28" name="Text Box 103"/>
          <p:cNvSpPr txBox="1">
            <a:spLocks noChangeArrowheads="1"/>
          </p:cNvSpPr>
          <p:nvPr/>
        </p:nvSpPr>
        <p:spPr bwMode="auto">
          <a:xfrm>
            <a:off x="284964" y="6014882"/>
            <a:ext cx="410474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2100" dirty="0" smtClean="0">
                <a:latin typeface="Cambria" panose="02040503050406030204" pitchFamily="18" charset="0"/>
              </a:rPr>
              <a:t>Seniors can opt out… </a:t>
            </a:r>
            <a:endParaRPr lang="en-US" altLang="en-US" sz="21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9" name="Text Box 103"/>
          <p:cNvSpPr txBox="1">
            <a:spLocks noChangeArrowheads="1"/>
          </p:cNvSpPr>
          <p:nvPr/>
        </p:nvSpPr>
        <p:spPr bwMode="auto">
          <a:xfrm>
            <a:off x="329688" y="1783643"/>
            <a:ext cx="410474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100" dirty="0" smtClean="0">
                <a:latin typeface="Cambria" panose="02040503050406030204" pitchFamily="18" charset="0"/>
              </a:rPr>
              <a:t>Topics and practice posted…</a:t>
            </a:r>
            <a:endParaRPr lang="en-US" altLang="en-US" sz="21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0" name="Text Box 103"/>
          <p:cNvSpPr txBox="1">
            <a:spLocks noChangeArrowheads="1"/>
          </p:cNvSpPr>
          <p:nvPr/>
        </p:nvSpPr>
        <p:spPr bwMode="auto">
          <a:xfrm>
            <a:off x="329688" y="2139242"/>
            <a:ext cx="41047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500" dirty="0" smtClean="0">
                <a:latin typeface="Cambria" panose="02040503050406030204" pitchFamily="18" charset="0"/>
              </a:rPr>
              <a:t>(and solutions – can check midterm again, too)</a:t>
            </a:r>
            <a:endParaRPr lang="en-US" altLang="en-US" sz="15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1" name="Text Box 103"/>
          <p:cNvSpPr txBox="1">
            <a:spLocks noChangeArrowheads="1"/>
          </p:cNvSpPr>
          <p:nvPr/>
        </p:nvSpPr>
        <p:spPr bwMode="auto">
          <a:xfrm>
            <a:off x="284964" y="2691006"/>
            <a:ext cx="410474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2100" dirty="0" smtClean="0">
                <a:latin typeface="Cambria" panose="02040503050406030204" pitchFamily="18" charset="0"/>
              </a:rPr>
              <a:t>Review session ~  Sun 11</a:t>
            </a:r>
            <a:r>
              <a:rPr lang="en-US" altLang="en-US" sz="2100" baseline="30000" dirty="0" smtClean="0">
                <a:latin typeface="Cambria" panose="02040503050406030204" pitchFamily="18" charset="0"/>
              </a:rPr>
              <a:t>th</a:t>
            </a:r>
            <a:r>
              <a:rPr lang="en-US" altLang="en-US" sz="2100" dirty="0" smtClean="0">
                <a:latin typeface="Cambria" panose="02040503050406030204" pitchFamily="18" charset="0"/>
              </a:rPr>
              <a:t> 7-8pm</a:t>
            </a:r>
            <a:endParaRPr lang="en-US" altLang="en-US" sz="21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4964" y="3038472"/>
            <a:ext cx="4194193" cy="783052"/>
            <a:chOff x="416789" y="3004605"/>
            <a:chExt cx="4194193" cy="783052"/>
          </a:xfrm>
        </p:grpSpPr>
        <p:sp>
          <p:nvSpPr>
            <p:cNvPr id="32" name="Text Box 103"/>
            <p:cNvSpPr txBox="1">
              <a:spLocks noChangeArrowheads="1"/>
            </p:cNvSpPr>
            <p:nvPr/>
          </p:nvSpPr>
          <p:spPr bwMode="auto">
            <a:xfrm>
              <a:off x="416789" y="3004605"/>
              <a:ext cx="4104745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/>
              <a:r>
                <a:rPr lang="en-US" altLang="en-US" sz="2100" dirty="0" smtClean="0">
                  <a:latin typeface="Cambria" panose="02040503050406030204" pitchFamily="18" charset="0"/>
                </a:rPr>
                <a:t>Take-home ready on Mon 12</a:t>
              </a:r>
              <a:r>
                <a:rPr lang="en-US" altLang="en-US" sz="2100" baseline="30000" dirty="0" smtClean="0">
                  <a:latin typeface="Cambria" panose="02040503050406030204" pitchFamily="18" charset="0"/>
                </a:rPr>
                <a:t>th</a:t>
              </a:r>
              <a:r>
                <a:rPr lang="en-US" altLang="en-US" sz="2100" dirty="0" smtClean="0">
                  <a:latin typeface="Cambria" panose="02040503050406030204" pitchFamily="18" charset="0"/>
                </a:rPr>
                <a:t>… </a:t>
              </a:r>
              <a:endPara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3" name="Text Box 103"/>
            <p:cNvSpPr txBox="1">
              <a:spLocks noChangeArrowheads="1"/>
            </p:cNvSpPr>
            <p:nvPr/>
          </p:nvSpPr>
          <p:spPr bwMode="auto">
            <a:xfrm>
              <a:off x="506237" y="3372159"/>
              <a:ext cx="4104745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r"/>
              <a:r>
                <a:rPr lang="en-US" altLang="en-US" sz="2100" dirty="0" smtClean="0">
                  <a:latin typeface="Cambria" panose="02040503050406030204" pitchFamily="18" charset="0"/>
                </a:rPr>
                <a:t>…return by Thu 15</a:t>
              </a:r>
              <a:r>
                <a:rPr lang="en-US" altLang="en-US" sz="2100" baseline="30000" dirty="0" smtClean="0">
                  <a:latin typeface="Cambria" panose="02040503050406030204" pitchFamily="18" charset="0"/>
                </a:rPr>
                <a:t>th</a:t>
              </a:r>
              <a:r>
                <a:rPr lang="en-US" altLang="en-US" sz="2100" dirty="0" smtClean="0">
                  <a:latin typeface="Cambria" panose="02040503050406030204" pitchFamily="18" charset="0"/>
                </a:rPr>
                <a:t> by 5pm</a:t>
              </a:r>
              <a:endPara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34" name="Text Box 103"/>
          <p:cNvSpPr txBox="1">
            <a:spLocks noChangeArrowheads="1"/>
          </p:cNvSpPr>
          <p:nvPr/>
        </p:nvSpPr>
        <p:spPr bwMode="auto">
          <a:xfrm>
            <a:off x="329688" y="3821524"/>
            <a:ext cx="41047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500" dirty="0" smtClean="0">
                <a:latin typeface="Cambria" panose="02040503050406030204" pitchFamily="18" charset="0"/>
              </a:rPr>
              <a:t>(we grade the exams that evening @ 5:30!)</a:t>
            </a:r>
            <a:endParaRPr lang="en-US" altLang="en-US" sz="15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5" name="Text Box 103"/>
          <p:cNvSpPr txBox="1">
            <a:spLocks noChangeArrowheads="1"/>
          </p:cNvSpPr>
          <p:nvPr/>
        </p:nvSpPr>
        <p:spPr bwMode="auto">
          <a:xfrm>
            <a:off x="4777776" y="2246188"/>
            <a:ext cx="410474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100" dirty="0" smtClean="0">
                <a:latin typeface="Cambria" panose="02040503050406030204" pitchFamily="18" charset="0"/>
              </a:rPr>
              <a:t>HW11</a:t>
            </a:r>
            <a:r>
              <a:rPr lang="en-US" altLang="en-US" sz="21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:   </a:t>
            </a:r>
            <a:r>
              <a:rPr lang="en-US" altLang="en-US" sz="2100" b="1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Spampede</a:t>
            </a:r>
            <a:r>
              <a:rPr lang="en-US" altLang="en-US" sz="21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(+ </a:t>
            </a:r>
            <a:r>
              <a:rPr lang="en-US" altLang="en-US" sz="2100" b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AI</a:t>
            </a: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37" name="Text Box 103"/>
          <p:cNvSpPr txBox="1">
            <a:spLocks noChangeArrowheads="1"/>
          </p:cNvSpPr>
          <p:nvPr/>
        </p:nvSpPr>
        <p:spPr bwMode="auto">
          <a:xfrm>
            <a:off x="4829802" y="2805903"/>
            <a:ext cx="1875638" cy="415498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endParaRPr lang="en-US" altLang="en-US" sz="2100" b="1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8" name="Text Box 103"/>
          <p:cNvSpPr txBox="1">
            <a:spLocks noChangeArrowheads="1"/>
          </p:cNvSpPr>
          <p:nvPr/>
        </p:nvSpPr>
        <p:spPr bwMode="auto">
          <a:xfrm>
            <a:off x="6813913" y="2806524"/>
            <a:ext cx="1875638" cy="415498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Queue</a:t>
            </a:r>
            <a:endParaRPr lang="en-US" altLang="en-US" sz="2100" b="1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9" name="Text Box 103"/>
          <p:cNvSpPr txBox="1">
            <a:spLocks noChangeArrowheads="1"/>
          </p:cNvSpPr>
          <p:nvPr/>
        </p:nvSpPr>
        <p:spPr bwMode="auto">
          <a:xfrm>
            <a:off x="4835445" y="3251817"/>
            <a:ext cx="187563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100" b="1" dirty="0" smtClean="0">
                <a:latin typeface="Cambria" panose="02040503050406030204" pitchFamily="18" charset="0"/>
              </a:rPr>
              <a:t>Depth</a:t>
            </a:r>
            <a:r>
              <a:rPr lang="en-US" altLang="en-US" sz="2100" dirty="0" smtClean="0">
                <a:latin typeface="Cambria" panose="02040503050406030204" pitchFamily="18" charset="0"/>
              </a:rPr>
              <a:t>-first search</a:t>
            </a:r>
            <a:endParaRPr lang="en-US" altLang="en-US" sz="21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0" name="Text Box 103"/>
          <p:cNvSpPr txBox="1">
            <a:spLocks noChangeArrowheads="1"/>
          </p:cNvSpPr>
          <p:nvPr/>
        </p:nvSpPr>
        <p:spPr bwMode="auto">
          <a:xfrm>
            <a:off x="6819556" y="3252438"/>
            <a:ext cx="187563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100" b="1" dirty="0" smtClean="0">
                <a:latin typeface="Cambria" panose="02040503050406030204" pitchFamily="18" charset="0"/>
              </a:rPr>
              <a:t>Breadth</a:t>
            </a:r>
            <a:r>
              <a:rPr lang="en-US" altLang="en-US" sz="2100" dirty="0" smtClean="0">
                <a:latin typeface="Cambria" panose="02040503050406030204" pitchFamily="18" charset="0"/>
              </a:rPr>
              <a:t>-first search</a:t>
            </a:r>
            <a:endParaRPr lang="en-US" altLang="en-US" sz="21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1" name="Text Box 103"/>
          <p:cNvSpPr txBox="1">
            <a:spLocks noChangeArrowheads="1"/>
          </p:cNvSpPr>
          <p:nvPr/>
        </p:nvSpPr>
        <p:spPr bwMode="auto">
          <a:xfrm>
            <a:off x="284964" y="4304753"/>
            <a:ext cx="410474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2100" b="1" dirty="0" smtClean="0">
                <a:latin typeface="Cambria" panose="02040503050406030204" pitchFamily="18" charset="0"/>
              </a:rPr>
              <a:t>Details:</a:t>
            </a:r>
            <a:endParaRPr lang="en-US" altLang="en-US" sz="2100" b="1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2" name="Text Box 103"/>
          <p:cNvSpPr txBox="1">
            <a:spLocks noChangeArrowheads="1"/>
          </p:cNvSpPr>
          <p:nvPr/>
        </p:nvSpPr>
        <p:spPr bwMode="auto">
          <a:xfrm>
            <a:off x="610436" y="4737050"/>
            <a:ext cx="36715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1800" dirty="0" smtClean="0">
                <a:latin typeface="Cambria" panose="02040503050406030204" pitchFamily="18" charset="0"/>
              </a:rPr>
              <a:t>- two two-sided pages of notes OK</a:t>
            </a:r>
            <a:endParaRPr lang="en-US" altLang="en-US" sz="18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3" name="Text Box 103"/>
          <p:cNvSpPr txBox="1">
            <a:spLocks noChangeArrowheads="1"/>
          </p:cNvSpPr>
          <p:nvPr/>
        </p:nvSpPr>
        <p:spPr bwMode="auto">
          <a:xfrm>
            <a:off x="610435" y="5097374"/>
            <a:ext cx="42124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1800" dirty="0" smtClean="0">
                <a:latin typeface="Cambria" panose="02040503050406030204" pitchFamily="18" charset="0"/>
              </a:rPr>
              <a:t>- may use an IDE to </a:t>
            </a:r>
            <a:r>
              <a:rPr lang="en-US" altLang="en-US" sz="1800" b="1" i="1" dirty="0" smtClean="0">
                <a:latin typeface="Cambria" panose="02040503050406030204" pitchFamily="18" charset="0"/>
              </a:rPr>
              <a:t>compose</a:t>
            </a:r>
            <a:r>
              <a:rPr lang="en-US" altLang="en-US" sz="1800" dirty="0" smtClean="0">
                <a:latin typeface="Cambria" panose="02040503050406030204" pitchFamily="18" charset="0"/>
              </a:rPr>
              <a:t>, not run</a:t>
            </a:r>
            <a:endParaRPr lang="en-US" altLang="en-US" sz="18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" name="Text Box 103"/>
          <p:cNvSpPr txBox="1">
            <a:spLocks noChangeArrowheads="1"/>
          </p:cNvSpPr>
          <p:nvPr/>
        </p:nvSpPr>
        <p:spPr bwMode="auto">
          <a:xfrm>
            <a:off x="604789" y="5457699"/>
            <a:ext cx="42124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1800" dirty="0" smtClean="0">
                <a:latin typeface="Cambria" panose="02040503050406030204" pitchFamily="18" charset="0"/>
              </a:rPr>
              <a:t>- worth 2½ assignments</a:t>
            </a:r>
            <a:endParaRPr lang="en-US" altLang="en-US" sz="18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33717" y="4304753"/>
            <a:ext cx="903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BFS!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63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 bwMode="auto">
          <a:xfrm>
            <a:off x="316089" y="1411112"/>
            <a:ext cx="8455378" cy="1144892"/>
          </a:xfrm>
          <a:prstGeom prst="roundRect">
            <a:avLst/>
          </a:prstGeom>
          <a:solidFill>
            <a:srgbClr val="CCEC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" charset="0"/>
            </a:endParaRPr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638175" y="304800"/>
            <a:ext cx="777081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4200" i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More Java!?</a:t>
            </a:r>
            <a:endParaRPr lang="en-US" altLang="en-US" sz="4200" i="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3011" y="1430541"/>
            <a:ext cx="5895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>
                <a:latin typeface="Cambria" panose="02040503050406030204" pitchFamily="18" charset="0"/>
              </a:rPr>
              <a:t>Implement your own language…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7239795" y="118742"/>
            <a:ext cx="17853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200" i="0" dirty="0" smtClean="0">
                <a:solidFill>
                  <a:srgbClr val="008000"/>
                </a:solidFill>
                <a:latin typeface="Calibri" pitchFamily="34" charset="0"/>
                <a:cs typeface="Times New Roman" pitchFamily="18" charset="0"/>
              </a:rPr>
              <a:t>Who needs extra credit to want more Java?!</a:t>
            </a:r>
            <a:endParaRPr lang="en-US" altLang="en-US" sz="1200" i="0" dirty="0">
              <a:solidFill>
                <a:srgbClr val="008000"/>
              </a:solidFill>
              <a:latin typeface="Calibri" pitchFamily="34" charset="0"/>
              <a:cs typeface="Times New Roman" pitchFamily="18" charset="0"/>
            </a:endParaRPr>
          </a:p>
        </p:txBody>
      </p: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7151675" y="417512"/>
            <a:ext cx="450850" cy="506413"/>
            <a:chOff x="2928" y="1051"/>
            <a:chExt cx="840" cy="957"/>
          </a:xfrm>
        </p:grpSpPr>
        <p:sp>
          <p:nvSpPr>
            <p:cNvPr id="6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7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 b="1" i="0">
                <a:solidFill>
                  <a:prstClr val="black"/>
                </a:solidFill>
              </a:endParaRPr>
            </a:p>
          </p:txBody>
        </p:sp>
        <p:sp>
          <p:nvSpPr>
            <p:cNvPr id="8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 b="1" i="0">
                <a:solidFill>
                  <a:prstClr val="black"/>
                </a:solidFill>
              </a:endParaRPr>
            </a:p>
          </p:txBody>
        </p:sp>
        <p:sp>
          <p:nvSpPr>
            <p:cNvPr id="9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 b="1" i="0">
                <a:solidFill>
                  <a:prstClr val="black"/>
                </a:solidFill>
              </a:endParaRPr>
            </a:p>
          </p:txBody>
        </p:sp>
        <p:sp>
          <p:nvSpPr>
            <p:cNvPr id="10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 b="1" i="0">
                <a:solidFill>
                  <a:prstClr val="black"/>
                </a:solidFill>
              </a:endParaRPr>
            </a:p>
          </p:txBody>
        </p:sp>
        <p:sp>
          <p:nvSpPr>
            <p:cNvPr id="11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 b="1" i="0">
                <a:solidFill>
                  <a:prstClr val="black"/>
                </a:solidFill>
              </a:endParaRPr>
            </a:p>
          </p:txBody>
        </p:sp>
        <p:sp>
          <p:nvSpPr>
            <p:cNvPr id="12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 b="1" i="0">
                <a:solidFill>
                  <a:prstClr val="black"/>
                </a:solidFill>
              </a:endParaRPr>
            </a:p>
          </p:txBody>
        </p:sp>
        <p:sp>
          <p:nvSpPr>
            <p:cNvPr id="13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 b="1" i="0">
                <a:solidFill>
                  <a:prstClr val="black"/>
                </a:solidFill>
              </a:endParaRPr>
            </a:p>
          </p:txBody>
        </p:sp>
        <p:sp>
          <p:nvSpPr>
            <p:cNvPr id="14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 b="1" i="0">
                <a:solidFill>
                  <a:prstClr val="black"/>
                </a:solidFill>
              </a:endParaRPr>
            </a:p>
          </p:txBody>
        </p:sp>
        <p:sp>
          <p:nvSpPr>
            <p:cNvPr id="15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16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17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18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575945" y="6166229"/>
            <a:ext cx="5895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anose="02040503050406030204" pitchFamily="18" charset="0"/>
              </a:rPr>
              <a:t>CS60 ~ how (computer) languages work!!</a:t>
            </a:r>
            <a:endParaRPr lang="en-US" sz="2000" dirty="0">
              <a:latin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04834" y="1953761"/>
            <a:ext cx="5895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Cambria" panose="02040503050406030204" pitchFamily="18" charset="0"/>
              </a:rPr>
              <a:t>… </a:t>
            </a:r>
            <a:r>
              <a:rPr lang="en-US" sz="2800" b="1" i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for </a:t>
            </a:r>
            <a:r>
              <a:rPr lang="en-US" sz="2800" b="1" i="1" dirty="0" err="1" smtClean="0">
                <a:solidFill>
                  <a:srgbClr val="0000FF"/>
                </a:solidFill>
                <a:latin typeface="Cambria" panose="02040503050406030204" pitchFamily="18" charset="0"/>
              </a:rPr>
              <a:t>Unicalc</a:t>
            </a:r>
            <a:r>
              <a:rPr lang="en-US" sz="2800" dirty="0" smtClean="0">
                <a:latin typeface="Cambria" panose="02040503050406030204" pitchFamily="18" charset="0"/>
              </a:rPr>
              <a:t>.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70393" y="3951110"/>
            <a:ext cx="906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demos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44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84238" y="261938"/>
            <a:ext cx="75136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42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Implementing</a:t>
            </a:r>
            <a:r>
              <a:rPr lang="en-US" altLang="en-US" sz="4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a language…</a:t>
            </a:r>
          </a:p>
        </p:txBody>
      </p:sp>
      <p:sp>
        <p:nvSpPr>
          <p:cNvPr id="25620" name="Rectangle 1"/>
          <p:cNvSpPr>
            <a:spLocks noChangeArrowheads="1"/>
          </p:cNvSpPr>
          <p:nvPr/>
        </p:nvSpPr>
        <p:spPr bwMode="auto">
          <a:xfrm>
            <a:off x="6302375" y="1646238"/>
            <a:ext cx="2746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b="1" smtClean="0">
                <a:solidFill>
                  <a:srgbClr val="660066"/>
                </a:solidFill>
                <a:latin typeface="Courier New" pitchFamily="49" charset="0"/>
              </a:rPr>
              <a:t>"(5 + 9) * 3"</a:t>
            </a:r>
          </a:p>
        </p:txBody>
      </p:sp>
      <p:sp>
        <p:nvSpPr>
          <p:cNvPr id="25621" name="Rectangle 51"/>
          <p:cNvSpPr>
            <a:spLocks noChangeArrowheads="1"/>
          </p:cNvSpPr>
          <p:nvPr/>
        </p:nvSpPr>
        <p:spPr bwMode="auto">
          <a:xfrm>
            <a:off x="7191375" y="6184900"/>
            <a:ext cx="923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b="1" smtClean="0">
                <a:solidFill>
                  <a:srgbClr val="660066"/>
                </a:solidFill>
                <a:latin typeface="Courier New" pitchFamily="49" charset="0"/>
              </a:rPr>
              <a:t>42.0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23" name="Rectangle 38"/>
          <p:cNvSpPr>
            <a:spLocks noChangeArrowheads="1"/>
          </p:cNvSpPr>
          <p:nvPr/>
        </p:nvSpPr>
        <p:spPr bwMode="auto">
          <a:xfrm>
            <a:off x="7627938" y="4360863"/>
            <a:ext cx="3698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b="1" smtClean="0">
                <a:solidFill>
                  <a:srgbClr val="660066"/>
                </a:solidFill>
                <a:latin typeface="Courier New" pitchFamily="49" charset="0"/>
              </a:rPr>
              <a:t>*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24" name="Rectangle 45"/>
          <p:cNvSpPr>
            <a:spLocks noChangeArrowheads="1"/>
          </p:cNvSpPr>
          <p:nvPr/>
        </p:nvSpPr>
        <p:spPr bwMode="auto">
          <a:xfrm>
            <a:off x="7170738" y="4700588"/>
            <a:ext cx="3698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b="1" smtClean="0">
                <a:solidFill>
                  <a:srgbClr val="660066"/>
                </a:solidFill>
                <a:latin typeface="Courier New" pitchFamily="49" charset="0"/>
              </a:rPr>
              <a:t>+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25" name="Rectangle 50"/>
          <p:cNvSpPr>
            <a:spLocks noChangeArrowheads="1"/>
          </p:cNvSpPr>
          <p:nvPr/>
        </p:nvSpPr>
        <p:spPr bwMode="auto">
          <a:xfrm>
            <a:off x="6884988" y="5030788"/>
            <a:ext cx="3698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b="1" smtClean="0">
                <a:solidFill>
                  <a:srgbClr val="660066"/>
                </a:solidFill>
                <a:latin typeface="Courier New" pitchFamily="49" charset="0"/>
              </a:rPr>
              <a:t>5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26" name="Rectangle 53"/>
          <p:cNvSpPr>
            <a:spLocks noChangeArrowheads="1"/>
          </p:cNvSpPr>
          <p:nvPr/>
        </p:nvSpPr>
        <p:spPr bwMode="auto">
          <a:xfrm>
            <a:off x="7418388" y="5030788"/>
            <a:ext cx="3698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b="1" smtClean="0">
                <a:solidFill>
                  <a:srgbClr val="660066"/>
                </a:solidFill>
                <a:latin typeface="Courier New" pitchFamily="49" charset="0"/>
              </a:rPr>
              <a:t>9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27" name="Rectangle 54"/>
          <p:cNvSpPr>
            <a:spLocks noChangeArrowheads="1"/>
          </p:cNvSpPr>
          <p:nvPr/>
        </p:nvSpPr>
        <p:spPr bwMode="auto">
          <a:xfrm>
            <a:off x="8054975" y="4805363"/>
            <a:ext cx="3698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b="1" smtClean="0">
                <a:solidFill>
                  <a:srgbClr val="660066"/>
                </a:solidFill>
                <a:latin typeface="Courier New" pitchFamily="49" charset="0"/>
              </a:rPr>
              <a:t>3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cxnSp>
        <p:nvCxnSpPr>
          <p:cNvPr id="25628" name="Straight Connector 55"/>
          <p:cNvCxnSpPr>
            <a:cxnSpLocks noChangeShapeType="1"/>
          </p:cNvCxnSpPr>
          <p:nvPr/>
        </p:nvCxnSpPr>
        <p:spPr bwMode="auto">
          <a:xfrm flipH="1">
            <a:off x="7505700" y="4705350"/>
            <a:ext cx="184150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9" name="Straight Connector 56"/>
          <p:cNvCxnSpPr>
            <a:cxnSpLocks noChangeShapeType="1"/>
          </p:cNvCxnSpPr>
          <p:nvPr/>
        </p:nvCxnSpPr>
        <p:spPr bwMode="auto">
          <a:xfrm flipH="1">
            <a:off x="7170738" y="5056188"/>
            <a:ext cx="85725" cy="87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30" name="Straight Connector 57"/>
          <p:cNvCxnSpPr>
            <a:cxnSpLocks noChangeShapeType="1"/>
          </p:cNvCxnSpPr>
          <p:nvPr/>
        </p:nvCxnSpPr>
        <p:spPr bwMode="auto">
          <a:xfrm>
            <a:off x="7427913" y="5056188"/>
            <a:ext cx="87312" cy="87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31" name="Straight Connector 58"/>
          <p:cNvCxnSpPr>
            <a:cxnSpLocks noChangeShapeType="1"/>
          </p:cNvCxnSpPr>
          <p:nvPr/>
        </p:nvCxnSpPr>
        <p:spPr bwMode="auto">
          <a:xfrm>
            <a:off x="7942263" y="4724400"/>
            <a:ext cx="184150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32" name="Rounded Rectangle 2"/>
          <p:cNvSpPr>
            <a:spLocks noChangeArrowheads="1"/>
          </p:cNvSpPr>
          <p:nvPr/>
        </p:nvSpPr>
        <p:spPr bwMode="auto">
          <a:xfrm>
            <a:off x="6465888" y="3157538"/>
            <a:ext cx="304800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33" name="Rounded Rectangle 39"/>
          <p:cNvSpPr>
            <a:spLocks noChangeArrowheads="1"/>
          </p:cNvSpPr>
          <p:nvPr/>
        </p:nvSpPr>
        <p:spPr bwMode="auto">
          <a:xfrm>
            <a:off x="6827838" y="3157538"/>
            <a:ext cx="304800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34" name="Rounded Rectangle 40"/>
          <p:cNvSpPr>
            <a:spLocks noChangeArrowheads="1"/>
          </p:cNvSpPr>
          <p:nvPr/>
        </p:nvSpPr>
        <p:spPr bwMode="auto">
          <a:xfrm>
            <a:off x="7189788" y="3157538"/>
            <a:ext cx="304800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35" name="Rounded Rectangle 41"/>
          <p:cNvSpPr>
            <a:spLocks noChangeArrowheads="1"/>
          </p:cNvSpPr>
          <p:nvPr/>
        </p:nvSpPr>
        <p:spPr bwMode="auto">
          <a:xfrm>
            <a:off x="7551738" y="3157538"/>
            <a:ext cx="304800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36" name="Rounded Rectangle 42"/>
          <p:cNvSpPr>
            <a:spLocks noChangeArrowheads="1"/>
          </p:cNvSpPr>
          <p:nvPr/>
        </p:nvSpPr>
        <p:spPr bwMode="auto">
          <a:xfrm>
            <a:off x="7913688" y="3157538"/>
            <a:ext cx="304800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37" name="Rounded Rectangle 43"/>
          <p:cNvSpPr>
            <a:spLocks noChangeArrowheads="1"/>
          </p:cNvSpPr>
          <p:nvPr/>
        </p:nvSpPr>
        <p:spPr bwMode="auto">
          <a:xfrm>
            <a:off x="8275638" y="3157538"/>
            <a:ext cx="304800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38" name="Rounded Rectangle 44"/>
          <p:cNvSpPr>
            <a:spLocks noChangeArrowheads="1"/>
          </p:cNvSpPr>
          <p:nvPr/>
        </p:nvSpPr>
        <p:spPr bwMode="auto">
          <a:xfrm>
            <a:off x="8637588" y="3157538"/>
            <a:ext cx="304800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39" name="Rectangle 37"/>
          <p:cNvSpPr>
            <a:spLocks noChangeArrowheads="1"/>
          </p:cNvSpPr>
          <p:nvPr/>
        </p:nvSpPr>
        <p:spPr bwMode="auto">
          <a:xfrm>
            <a:off x="6324600" y="3143250"/>
            <a:ext cx="2744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b="1" smtClean="0">
                <a:solidFill>
                  <a:srgbClr val="660066"/>
                </a:solidFill>
                <a:latin typeface="Courier New" pitchFamily="49" charset="0"/>
              </a:rPr>
              <a:t>( 5 + 9 ) * 3</a:t>
            </a:r>
          </a:p>
        </p:txBody>
      </p:sp>
      <p:sp>
        <p:nvSpPr>
          <p:cNvPr id="45" name="Text Box 1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65500" y="1652588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String</a:t>
            </a:r>
            <a:r>
              <a:rPr lang="en-US" altLang="en-US" dirty="0" smtClean="0">
                <a:solidFill>
                  <a:schemeClr val="bg1">
                    <a:lumMod val="65000"/>
                  </a:schemeClr>
                </a:solidFill>
              </a:rPr>
              <a:t> input</a:t>
            </a:r>
          </a:p>
        </p:txBody>
      </p:sp>
      <p:sp>
        <p:nvSpPr>
          <p:cNvPr id="49" name="Text Box 2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325813" y="3143250"/>
            <a:ext cx="3038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b="1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String[]</a:t>
            </a:r>
            <a:r>
              <a:rPr lang="en-US" altLang="en-US" smtClean="0">
                <a:solidFill>
                  <a:schemeClr val="bg1">
                    <a:lumMod val="65000"/>
                  </a:schemeClr>
                </a:solidFill>
              </a:rPr>
              <a:t> tokens</a:t>
            </a:r>
          </a:p>
        </p:txBody>
      </p:sp>
      <p:sp>
        <p:nvSpPr>
          <p:cNvPr id="50" name="Text Box 3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895600" y="4665663"/>
            <a:ext cx="3797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b="1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OpenList</a:t>
            </a:r>
            <a:r>
              <a:rPr lang="en-US" altLang="en-US" smtClean="0">
                <a:solidFill>
                  <a:schemeClr val="bg1">
                    <a:lumMod val="65000"/>
                  </a:schemeClr>
                </a:solidFill>
              </a:rPr>
              <a:t> parseTree</a:t>
            </a:r>
          </a:p>
        </p:txBody>
      </p:sp>
      <p:sp>
        <p:nvSpPr>
          <p:cNvPr id="51" name="Text Box 3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00400" y="61722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b="1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Quantity</a:t>
            </a:r>
            <a:r>
              <a:rPr lang="en-US" altLang="en-US" smtClean="0">
                <a:solidFill>
                  <a:schemeClr val="bg1">
                    <a:lumMod val="65000"/>
                  </a:schemeClr>
                </a:solidFill>
              </a:rPr>
              <a:t> result</a:t>
            </a:r>
          </a:p>
        </p:txBody>
      </p:sp>
      <p:sp>
        <p:nvSpPr>
          <p:cNvPr id="2" name="Down Arrow 1"/>
          <p:cNvSpPr/>
          <p:nvPr/>
        </p:nvSpPr>
        <p:spPr bwMode="auto">
          <a:xfrm>
            <a:off x="7427913" y="2109788"/>
            <a:ext cx="606425" cy="866775"/>
          </a:xfrm>
          <a:prstGeom prst="downArrow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2" name="Down Arrow 61"/>
          <p:cNvSpPr/>
          <p:nvPr/>
        </p:nvSpPr>
        <p:spPr bwMode="auto">
          <a:xfrm>
            <a:off x="7452694" y="3772871"/>
            <a:ext cx="481013" cy="588962"/>
          </a:xfrm>
          <a:prstGeom prst="downArrow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3" name="Down Arrow 62"/>
          <p:cNvSpPr/>
          <p:nvPr/>
        </p:nvSpPr>
        <p:spPr bwMode="auto">
          <a:xfrm>
            <a:off x="7471569" y="5504920"/>
            <a:ext cx="565327" cy="667280"/>
          </a:xfrm>
          <a:prstGeom prst="downArrow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50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2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31838" y="2209800"/>
            <a:ext cx="2012950" cy="766763"/>
          </a:xfrm>
          <a:prstGeom prst="rect">
            <a:avLst/>
          </a:prstGeom>
          <a:solidFill>
            <a:srgbClr val="CCECFF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7" name="Rectangle 2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3733800"/>
            <a:ext cx="2012950" cy="766763"/>
          </a:xfrm>
          <a:prstGeom prst="rect">
            <a:avLst/>
          </a:prstGeom>
          <a:solidFill>
            <a:srgbClr val="CCECFF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8" name="Rectangle 2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0" y="5334000"/>
            <a:ext cx="2012950" cy="766763"/>
          </a:xfrm>
          <a:prstGeom prst="rect">
            <a:avLst/>
          </a:prstGeom>
          <a:solidFill>
            <a:srgbClr val="CCECFF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03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84238" y="261938"/>
            <a:ext cx="75136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4200" i="1" dirty="0">
                <a:solidFill>
                  <a:srgbClr val="000000"/>
                </a:solidFill>
                <a:latin typeface="Cambria" panose="02040503050406030204" pitchFamily="18" charset="0"/>
              </a:rPr>
              <a:t>Implementing</a:t>
            </a:r>
            <a:r>
              <a:rPr lang="en-US" altLang="en-US" sz="4200" dirty="0">
                <a:solidFill>
                  <a:srgbClr val="000000"/>
                </a:solidFill>
                <a:latin typeface="Cambria" panose="02040503050406030204" pitchFamily="18" charset="0"/>
              </a:rPr>
              <a:t> a language…</a:t>
            </a:r>
          </a:p>
        </p:txBody>
      </p:sp>
      <p:sp>
        <p:nvSpPr>
          <p:cNvPr id="25620" name="Rectangle 1"/>
          <p:cNvSpPr>
            <a:spLocks noChangeArrowheads="1"/>
          </p:cNvSpPr>
          <p:nvPr/>
        </p:nvSpPr>
        <p:spPr bwMode="auto">
          <a:xfrm>
            <a:off x="6302375" y="1646238"/>
            <a:ext cx="2746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b="1" smtClean="0">
                <a:solidFill>
                  <a:srgbClr val="660066"/>
                </a:solidFill>
                <a:latin typeface="Courier New" pitchFamily="49" charset="0"/>
              </a:rPr>
              <a:t>"(5 + 9) * 3"</a:t>
            </a:r>
          </a:p>
        </p:txBody>
      </p:sp>
      <p:sp>
        <p:nvSpPr>
          <p:cNvPr id="25621" name="Rectangle 51"/>
          <p:cNvSpPr>
            <a:spLocks noChangeArrowheads="1"/>
          </p:cNvSpPr>
          <p:nvPr/>
        </p:nvSpPr>
        <p:spPr bwMode="auto">
          <a:xfrm>
            <a:off x="7191375" y="6184900"/>
            <a:ext cx="923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b="1" smtClean="0">
                <a:solidFill>
                  <a:srgbClr val="660066"/>
                </a:solidFill>
                <a:latin typeface="Courier New" pitchFamily="49" charset="0"/>
              </a:rPr>
              <a:t>42.0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23" name="Rectangle 38"/>
          <p:cNvSpPr>
            <a:spLocks noChangeArrowheads="1"/>
          </p:cNvSpPr>
          <p:nvPr/>
        </p:nvSpPr>
        <p:spPr bwMode="auto">
          <a:xfrm>
            <a:off x="7627938" y="4360863"/>
            <a:ext cx="3698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b="1" smtClean="0">
                <a:solidFill>
                  <a:srgbClr val="660066"/>
                </a:solidFill>
                <a:latin typeface="Courier New" pitchFamily="49" charset="0"/>
              </a:rPr>
              <a:t>*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24" name="Rectangle 45"/>
          <p:cNvSpPr>
            <a:spLocks noChangeArrowheads="1"/>
          </p:cNvSpPr>
          <p:nvPr/>
        </p:nvSpPr>
        <p:spPr bwMode="auto">
          <a:xfrm>
            <a:off x="7170738" y="4700588"/>
            <a:ext cx="3698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b="1" smtClean="0">
                <a:solidFill>
                  <a:srgbClr val="660066"/>
                </a:solidFill>
                <a:latin typeface="Courier New" pitchFamily="49" charset="0"/>
              </a:rPr>
              <a:t>+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25" name="Rectangle 50"/>
          <p:cNvSpPr>
            <a:spLocks noChangeArrowheads="1"/>
          </p:cNvSpPr>
          <p:nvPr/>
        </p:nvSpPr>
        <p:spPr bwMode="auto">
          <a:xfrm>
            <a:off x="6884988" y="5030788"/>
            <a:ext cx="3698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b="1" smtClean="0">
                <a:solidFill>
                  <a:srgbClr val="660066"/>
                </a:solidFill>
                <a:latin typeface="Courier New" pitchFamily="49" charset="0"/>
              </a:rPr>
              <a:t>5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26" name="Rectangle 53"/>
          <p:cNvSpPr>
            <a:spLocks noChangeArrowheads="1"/>
          </p:cNvSpPr>
          <p:nvPr/>
        </p:nvSpPr>
        <p:spPr bwMode="auto">
          <a:xfrm>
            <a:off x="7418388" y="5030788"/>
            <a:ext cx="3698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b="1" smtClean="0">
                <a:solidFill>
                  <a:srgbClr val="660066"/>
                </a:solidFill>
                <a:latin typeface="Courier New" pitchFamily="49" charset="0"/>
              </a:rPr>
              <a:t>9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27" name="Rectangle 54"/>
          <p:cNvSpPr>
            <a:spLocks noChangeArrowheads="1"/>
          </p:cNvSpPr>
          <p:nvPr/>
        </p:nvSpPr>
        <p:spPr bwMode="auto">
          <a:xfrm>
            <a:off x="8054975" y="4805363"/>
            <a:ext cx="3698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b="1" smtClean="0">
                <a:solidFill>
                  <a:srgbClr val="660066"/>
                </a:solidFill>
                <a:latin typeface="Courier New" pitchFamily="49" charset="0"/>
              </a:rPr>
              <a:t>3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cxnSp>
        <p:nvCxnSpPr>
          <p:cNvPr id="25628" name="Straight Connector 55"/>
          <p:cNvCxnSpPr>
            <a:cxnSpLocks noChangeShapeType="1"/>
          </p:cNvCxnSpPr>
          <p:nvPr/>
        </p:nvCxnSpPr>
        <p:spPr bwMode="auto">
          <a:xfrm flipH="1">
            <a:off x="7505700" y="4705350"/>
            <a:ext cx="184150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9" name="Straight Connector 56"/>
          <p:cNvCxnSpPr>
            <a:cxnSpLocks noChangeShapeType="1"/>
          </p:cNvCxnSpPr>
          <p:nvPr/>
        </p:nvCxnSpPr>
        <p:spPr bwMode="auto">
          <a:xfrm flipH="1">
            <a:off x="7170738" y="5056188"/>
            <a:ext cx="85725" cy="87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30" name="Straight Connector 57"/>
          <p:cNvCxnSpPr>
            <a:cxnSpLocks noChangeShapeType="1"/>
          </p:cNvCxnSpPr>
          <p:nvPr/>
        </p:nvCxnSpPr>
        <p:spPr bwMode="auto">
          <a:xfrm>
            <a:off x="7427913" y="5056188"/>
            <a:ext cx="87312" cy="87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31" name="Straight Connector 58"/>
          <p:cNvCxnSpPr>
            <a:cxnSpLocks noChangeShapeType="1"/>
          </p:cNvCxnSpPr>
          <p:nvPr/>
        </p:nvCxnSpPr>
        <p:spPr bwMode="auto">
          <a:xfrm>
            <a:off x="7942263" y="4724400"/>
            <a:ext cx="184150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32" name="Rounded Rectangle 2"/>
          <p:cNvSpPr>
            <a:spLocks noChangeArrowheads="1"/>
          </p:cNvSpPr>
          <p:nvPr/>
        </p:nvSpPr>
        <p:spPr bwMode="auto">
          <a:xfrm>
            <a:off x="6465888" y="3157538"/>
            <a:ext cx="304800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33" name="Rounded Rectangle 39"/>
          <p:cNvSpPr>
            <a:spLocks noChangeArrowheads="1"/>
          </p:cNvSpPr>
          <p:nvPr/>
        </p:nvSpPr>
        <p:spPr bwMode="auto">
          <a:xfrm>
            <a:off x="6827838" y="3157538"/>
            <a:ext cx="304800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34" name="Rounded Rectangle 40"/>
          <p:cNvSpPr>
            <a:spLocks noChangeArrowheads="1"/>
          </p:cNvSpPr>
          <p:nvPr/>
        </p:nvSpPr>
        <p:spPr bwMode="auto">
          <a:xfrm>
            <a:off x="7189788" y="3157538"/>
            <a:ext cx="304800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35" name="Rounded Rectangle 41"/>
          <p:cNvSpPr>
            <a:spLocks noChangeArrowheads="1"/>
          </p:cNvSpPr>
          <p:nvPr/>
        </p:nvSpPr>
        <p:spPr bwMode="auto">
          <a:xfrm>
            <a:off x="7551738" y="3157538"/>
            <a:ext cx="304800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36" name="Rounded Rectangle 42"/>
          <p:cNvSpPr>
            <a:spLocks noChangeArrowheads="1"/>
          </p:cNvSpPr>
          <p:nvPr/>
        </p:nvSpPr>
        <p:spPr bwMode="auto">
          <a:xfrm>
            <a:off x="7913688" y="3157538"/>
            <a:ext cx="304800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37" name="Rounded Rectangle 43"/>
          <p:cNvSpPr>
            <a:spLocks noChangeArrowheads="1"/>
          </p:cNvSpPr>
          <p:nvPr/>
        </p:nvSpPr>
        <p:spPr bwMode="auto">
          <a:xfrm>
            <a:off x="8275638" y="3157538"/>
            <a:ext cx="304800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38" name="Rounded Rectangle 44"/>
          <p:cNvSpPr>
            <a:spLocks noChangeArrowheads="1"/>
          </p:cNvSpPr>
          <p:nvPr/>
        </p:nvSpPr>
        <p:spPr bwMode="auto">
          <a:xfrm>
            <a:off x="8637588" y="3157538"/>
            <a:ext cx="304800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39" name="Rectangle 37"/>
          <p:cNvSpPr>
            <a:spLocks noChangeArrowheads="1"/>
          </p:cNvSpPr>
          <p:nvPr/>
        </p:nvSpPr>
        <p:spPr bwMode="auto">
          <a:xfrm>
            <a:off x="6324600" y="3143250"/>
            <a:ext cx="2744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b="1" smtClean="0">
                <a:solidFill>
                  <a:srgbClr val="660066"/>
                </a:solidFill>
                <a:latin typeface="Courier New" pitchFamily="49" charset="0"/>
              </a:rPr>
              <a:t>( 5 + 9 ) * 3</a:t>
            </a:r>
          </a:p>
        </p:txBody>
      </p:sp>
      <p:sp>
        <p:nvSpPr>
          <p:cNvPr id="42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62013" y="2363788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mtClean="0">
                <a:solidFill>
                  <a:srgbClr val="0703F3"/>
                </a:solidFill>
              </a:rPr>
              <a:t>Tokenizer</a:t>
            </a:r>
          </a:p>
        </p:txBody>
      </p:sp>
      <p:sp>
        <p:nvSpPr>
          <p:cNvPr id="43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92175" y="3889375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mtClean="0">
                <a:solidFill>
                  <a:srgbClr val="0703F3"/>
                </a:solidFill>
              </a:rPr>
              <a:t>Parser</a:t>
            </a:r>
          </a:p>
        </p:txBody>
      </p:sp>
      <p:sp>
        <p:nvSpPr>
          <p:cNvPr id="44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92175" y="5487988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dirty="0" smtClean="0">
                <a:solidFill>
                  <a:srgbClr val="0703F3"/>
                </a:solidFill>
              </a:rPr>
              <a:t>Evaluator</a:t>
            </a:r>
          </a:p>
        </p:txBody>
      </p:sp>
      <p:sp>
        <p:nvSpPr>
          <p:cNvPr id="45" name="Text 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365500" y="1652588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b="1" smtClean="0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en-US" altLang="en-US" smtClean="0">
                <a:solidFill>
                  <a:srgbClr val="000000"/>
                </a:solidFill>
              </a:rPr>
              <a:t> </a:t>
            </a:r>
            <a:r>
              <a:rPr lang="en-US" altLang="en-US" smtClean="0">
                <a:solidFill>
                  <a:srgbClr val="C00000"/>
                </a:solidFill>
              </a:rPr>
              <a:t>input</a:t>
            </a:r>
          </a:p>
        </p:txBody>
      </p:sp>
      <p:sp>
        <p:nvSpPr>
          <p:cNvPr id="49" name="Text Box 2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325813" y="3143250"/>
            <a:ext cx="3038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b="1" smtClean="0">
                <a:solidFill>
                  <a:srgbClr val="000000"/>
                </a:solidFill>
                <a:latin typeface="Courier New" pitchFamily="49" charset="0"/>
              </a:rPr>
              <a:t>String[]</a:t>
            </a:r>
            <a:r>
              <a:rPr lang="en-US" altLang="en-US" smtClean="0">
                <a:solidFill>
                  <a:srgbClr val="000000"/>
                </a:solidFill>
              </a:rPr>
              <a:t> </a:t>
            </a:r>
            <a:r>
              <a:rPr lang="en-US" altLang="en-US" smtClean="0">
                <a:solidFill>
                  <a:srgbClr val="C00000"/>
                </a:solidFill>
              </a:rPr>
              <a:t>tokens</a:t>
            </a:r>
          </a:p>
        </p:txBody>
      </p:sp>
      <p:sp>
        <p:nvSpPr>
          <p:cNvPr id="50" name="Text Box 3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895600" y="4665663"/>
            <a:ext cx="3797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b="1" smtClean="0">
                <a:solidFill>
                  <a:srgbClr val="000000"/>
                </a:solidFill>
                <a:latin typeface="Courier New" pitchFamily="49" charset="0"/>
              </a:rPr>
              <a:t>OpenList</a:t>
            </a:r>
            <a:r>
              <a:rPr lang="en-US" altLang="en-US" smtClean="0">
                <a:solidFill>
                  <a:srgbClr val="000000"/>
                </a:solidFill>
              </a:rPr>
              <a:t> </a:t>
            </a:r>
            <a:r>
              <a:rPr lang="en-US" altLang="en-US" smtClean="0">
                <a:solidFill>
                  <a:srgbClr val="C00000"/>
                </a:solidFill>
              </a:rPr>
              <a:t>parseTree</a:t>
            </a:r>
          </a:p>
        </p:txBody>
      </p:sp>
      <p:sp>
        <p:nvSpPr>
          <p:cNvPr id="51" name="Text Box 3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200400" y="61722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b="1" smtClean="0">
                <a:solidFill>
                  <a:srgbClr val="000000"/>
                </a:solidFill>
                <a:latin typeface="Courier New" pitchFamily="49" charset="0"/>
              </a:rPr>
              <a:t>Quantity</a:t>
            </a:r>
            <a:r>
              <a:rPr lang="en-US" altLang="en-US" smtClean="0">
                <a:solidFill>
                  <a:srgbClr val="000000"/>
                </a:solidFill>
              </a:rPr>
              <a:t> </a:t>
            </a:r>
            <a:r>
              <a:rPr lang="en-US" altLang="en-US" smtClean="0">
                <a:solidFill>
                  <a:srgbClr val="C00000"/>
                </a:solidFill>
              </a:rPr>
              <a:t>result</a:t>
            </a:r>
          </a:p>
        </p:txBody>
      </p:sp>
      <p:sp>
        <p:nvSpPr>
          <p:cNvPr id="52" name="Line 32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2874963" y="1997075"/>
            <a:ext cx="703262" cy="3508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3" name="Line 3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852738" y="2987675"/>
            <a:ext cx="68897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4" name="Line 34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2827338" y="3468688"/>
            <a:ext cx="703262" cy="350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5" name="Line 3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878138" y="4435475"/>
            <a:ext cx="322262" cy="306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6" name="Line 36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2819400" y="5033963"/>
            <a:ext cx="423863" cy="342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" name="Line 3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886075" y="6065838"/>
            <a:ext cx="593725" cy="234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" name="Down Arrow 1"/>
          <p:cNvSpPr/>
          <p:nvPr/>
        </p:nvSpPr>
        <p:spPr bwMode="auto">
          <a:xfrm>
            <a:off x="7427913" y="2109788"/>
            <a:ext cx="606425" cy="866775"/>
          </a:xfrm>
          <a:prstGeom prst="downArrow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2" name="Down Arrow 61"/>
          <p:cNvSpPr/>
          <p:nvPr/>
        </p:nvSpPr>
        <p:spPr bwMode="auto">
          <a:xfrm>
            <a:off x="7452694" y="3772871"/>
            <a:ext cx="481013" cy="588962"/>
          </a:xfrm>
          <a:prstGeom prst="downArrow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3" name="Down Arrow 62"/>
          <p:cNvSpPr/>
          <p:nvPr/>
        </p:nvSpPr>
        <p:spPr bwMode="auto">
          <a:xfrm>
            <a:off x="7471569" y="5504920"/>
            <a:ext cx="565327" cy="667280"/>
          </a:xfrm>
          <a:prstGeom prst="downArrow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232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2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31838" y="2209800"/>
            <a:ext cx="2012950" cy="766763"/>
          </a:xfrm>
          <a:prstGeom prst="rect">
            <a:avLst/>
          </a:prstGeom>
          <a:solidFill>
            <a:srgbClr val="CCECFF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7" name="Rectangle 2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3733800"/>
            <a:ext cx="2012950" cy="766763"/>
          </a:xfrm>
          <a:prstGeom prst="rect">
            <a:avLst/>
          </a:prstGeom>
          <a:solidFill>
            <a:srgbClr val="CCECFF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8" name="Rectangle 2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0" y="5334000"/>
            <a:ext cx="2012950" cy="766763"/>
          </a:xfrm>
          <a:prstGeom prst="rect">
            <a:avLst/>
          </a:prstGeom>
          <a:solidFill>
            <a:srgbClr val="CCECFF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03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84238" y="261938"/>
            <a:ext cx="75136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4200" i="1" dirty="0">
                <a:solidFill>
                  <a:srgbClr val="000000"/>
                </a:solidFill>
                <a:latin typeface="Cambria" panose="02040503050406030204" pitchFamily="18" charset="0"/>
              </a:rPr>
              <a:t>Implementing</a:t>
            </a:r>
            <a:r>
              <a:rPr lang="en-US" altLang="en-US" sz="4200" dirty="0">
                <a:solidFill>
                  <a:srgbClr val="000000"/>
                </a:solidFill>
                <a:latin typeface="Cambria" panose="02040503050406030204" pitchFamily="18" charset="0"/>
              </a:rPr>
              <a:t> a language…</a:t>
            </a:r>
          </a:p>
        </p:txBody>
      </p:sp>
      <p:sp>
        <p:nvSpPr>
          <p:cNvPr id="25620" name="Rectangle 1"/>
          <p:cNvSpPr>
            <a:spLocks noChangeArrowheads="1"/>
          </p:cNvSpPr>
          <p:nvPr/>
        </p:nvSpPr>
        <p:spPr bwMode="auto">
          <a:xfrm>
            <a:off x="6302375" y="1646238"/>
            <a:ext cx="2746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b="1" smtClean="0">
                <a:solidFill>
                  <a:srgbClr val="660066"/>
                </a:solidFill>
                <a:latin typeface="Courier New" pitchFamily="49" charset="0"/>
              </a:rPr>
              <a:t>"(5 + 9) * 3"</a:t>
            </a:r>
          </a:p>
        </p:txBody>
      </p:sp>
      <p:sp>
        <p:nvSpPr>
          <p:cNvPr id="25621" name="Rectangle 51"/>
          <p:cNvSpPr>
            <a:spLocks noChangeArrowheads="1"/>
          </p:cNvSpPr>
          <p:nvPr/>
        </p:nvSpPr>
        <p:spPr bwMode="auto">
          <a:xfrm>
            <a:off x="7191375" y="6184900"/>
            <a:ext cx="923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b="1" smtClean="0">
                <a:solidFill>
                  <a:srgbClr val="660066"/>
                </a:solidFill>
                <a:latin typeface="Courier New" pitchFamily="49" charset="0"/>
              </a:rPr>
              <a:t>42.0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23" name="Rectangle 38"/>
          <p:cNvSpPr>
            <a:spLocks noChangeArrowheads="1"/>
          </p:cNvSpPr>
          <p:nvPr/>
        </p:nvSpPr>
        <p:spPr bwMode="auto">
          <a:xfrm>
            <a:off x="7627938" y="4360863"/>
            <a:ext cx="3698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b="1" smtClean="0">
                <a:solidFill>
                  <a:srgbClr val="660066"/>
                </a:solidFill>
                <a:latin typeface="Courier New" pitchFamily="49" charset="0"/>
              </a:rPr>
              <a:t>*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24" name="Rectangle 45"/>
          <p:cNvSpPr>
            <a:spLocks noChangeArrowheads="1"/>
          </p:cNvSpPr>
          <p:nvPr/>
        </p:nvSpPr>
        <p:spPr bwMode="auto">
          <a:xfrm>
            <a:off x="7170738" y="4700588"/>
            <a:ext cx="3698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b="1" smtClean="0">
                <a:solidFill>
                  <a:srgbClr val="660066"/>
                </a:solidFill>
                <a:latin typeface="Courier New" pitchFamily="49" charset="0"/>
              </a:rPr>
              <a:t>+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25" name="Rectangle 50"/>
          <p:cNvSpPr>
            <a:spLocks noChangeArrowheads="1"/>
          </p:cNvSpPr>
          <p:nvPr/>
        </p:nvSpPr>
        <p:spPr bwMode="auto">
          <a:xfrm>
            <a:off x="6884988" y="5030788"/>
            <a:ext cx="3698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b="1" smtClean="0">
                <a:solidFill>
                  <a:srgbClr val="660066"/>
                </a:solidFill>
                <a:latin typeface="Courier New" pitchFamily="49" charset="0"/>
              </a:rPr>
              <a:t>5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26" name="Rectangle 53"/>
          <p:cNvSpPr>
            <a:spLocks noChangeArrowheads="1"/>
          </p:cNvSpPr>
          <p:nvPr/>
        </p:nvSpPr>
        <p:spPr bwMode="auto">
          <a:xfrm>
            <a:off x="7418388" y="5030788"/>
            <a:ext cx="3698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b="1" smtClean="0">
                <a:solidFill>
                  <a:srgbClr val="660066"/>
                </a:solidFill>
                <a:latin typeface="Courier New" pitchFamily="49" charset="0"/>
              </a:rPr>
              <a:t>9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27" name="Rectangle 54"/>
          <p:cNvSpPr>
            <a:spLocks noChangeArrowheads="1"/>
          </p:cNvSpPr>
          <p:nvPr/>
        </p:nvSpPr>
        <p:spPr bwMode="auto">
          <a:xfrm>
            <a:off x="8054975" y="4805363"/>
            <a:ext cx="3698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b="1" smtClean="0">
                <a:solidFill>
                  <a:srgbClr val="660066"/>
                </a:solidFill>
                <a:latin typeface="Courier New" pitchFamily="49" charset="0"/>
              </a:rPr>
              <a:t>3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cxnSp>
        <p:nvCxnSpPr>
          <p:cNvPr id="25628" name="Straight Connector 55"/>
          <p:cNvCxnSpPr>
            <a:cxnSpLocks noChangeShapeType="1"/>
          </p:cNvCxnSpPr>
          <p:nvPr/>
        </p:nvCxnSpPr>
        <p:spPr bwMode="auto">
          <a:xfrm flipH="1">
            <a:off x="7505700" y="4705350"/>
            <a:ext cx="184150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9" name="Straight Connector 56"/>
          <p:cNvCxnSpPr>
            <a:cxnSpLocks noChangeShapeType="1"/>
          </p:cNvCxnSpPr>
          <p:nvPr/>
        </p:nvCxnSpPr>
        <p:spPr bwMode="auto">
          <a:xfrm flipH="1">
            <a:off x="7170738" y="5056188"/>
            <a:ext cx="85725" cy="87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30" name="Straight Connector 57"/>
          <p:cNvCxnSpPr>
            <a:cxnSpLocks noChangeShapeType="1"/>
          </p:cNvCxnSpPr>
          <p:nvPr/>
        </p:nvCxnSpPr>
        <p:spPr bwMode="auto">
          <a:xfrm>
            <a:off x="7427913" y="5056188"/>
            <a:ext cx="87312" cy="87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31" name="Straight Connector 58"/>
          <p:cNvCxnSpPr>
            <a:cxnSpLocks noChangeShapeType="1"/>
          </p:cNvCxnSpPr>
          <p:nvPr/>
        </p:nvCxnSpPr>
        <p:spPr bwMode="auto">
          <a:xfrm>
            <a:off x="7942263" y="4724400"/>
            <a:ext cx="184150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32" name="Rounded Rectangle 2"/>
          <p:cNvSpPr>
            <a:spLocks noChangeArrowheads="1"/>
          </p:cNvSpPr>
          <p:nvPr/>
        </p:nvSpPr>
        <p:spPr bwMode="auto">
          <a:xfrm>
            <a:off x="6465888" y="3157538"/>
            <a:ext cx="304800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33" name="Rounded Rectangle 39"/>
          <p:cNvSpPr>
            <a:spLocks noChangeArrowheads="1"/>
          </p:cNvSpPr>
          <p:nvPr/>
        </p:nvSpPr>
        <p:spPr bwMode="auto">
          <a:xfrm>
            <a:off x="6827838" y="3157538"/>
            <a:ext cx="304800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34" name="Rounded Rectangle 40"/>
          <p:cNvSpPr>
            <a:spLocks noChangeArrowheads="1"/>
          </p:cNvSpPr>
          <p:nvPr/>
        </p:nvSpPr>
        <p:spPr bwMode="auto">
          <a:xfrm>
            <a:off x="7189788" y="3157538"/>
            <a:ext cx="304800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35" name="Rounded Rectangle 41"/>
          <p:cNvSpPr>
            <a:spLocks noChangeArrowheads="1"/>
          </p:cNvSpPr>
          <p:nvPr/>
        </p:nvSpPr>
        <p:spPr bwMode="auto">
          <a:xfrm>
            <a:off x="7551738" y="3157538"/>
            <a:ext cx="304800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36" name="Rounded Rectangle 42"/>
          <p:cNvSpPr>
            <a:spLocks noChangeArrowheads="1"/>
          </p:cNvSpPr>
          <p:nvPr/>
        </p:nvSpPr>
        <p:spPr bwMode="auto">
          <a:xfrm>
            <a:off x="7913688" y="3157538"/>
            <a:ext cx="304800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37" name="Rounded Rectangle 43"/>
          <p:cNvSpPr>
            <a:spLocks noChangeArrowheads="1"/>
          </p:cNvSpPr>
          <p:nvPr/>
        </p:nvSpPr>
        <p:spPr bwMode="auto">
          <a:xfrm>
            <a:off x="8275638" y="3157538"/>
            <a:ext cx="304800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38" name="Rounded Rectangle 44"/>
          <p:cNvSpPr>
            <a:spLocks noChangeArrowheads="1"/>
          </p:cNvSpPr>
          <p:nvPr/>
        </p:nvSpPr>
        <p:spPr bwMode="auto">
          <a:xfrm>
            <a:off x="8637588" y="3157538"/>
            <a:ext cx="304800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39" name="Rectangle 37"/>
          <p:cNvSpPr>
            <a:spLocks noChangeArrowheads="1"/>
          </p:cNvSpPr>
          <p:nvPr/>
        </p:nvSpPr>
        <p:spPr bwMode="auto">
          <a:xfrm>
            <a:off x="6324600" y="3143250"/>
            <a:ext cx="2744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b="1" smtClean="0">
                <a:solidFill>
                  <a:srgbClr val="660066"/>
                </a:solidFill>
                <a:latin typeface="Courier New" pitchFamily="49" charset="0"/>
              </a:rPr>
              <a:t>( 5 + 9 ) * 3</a:t>
            </a:r>
          </a:p>
        </p:txBody>
      </p:sp>
      <p:sp>
        <p:nvSpPr>
          <p:cNvPr id="42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62013" y="2363788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mtClean="0">
                <a:solidFill>
                  <a:srgbClr val="0703F3"/>
                </a:solidFill>
              </a:rPr>
              <a:t>Tokenizer</a:t>
            </a:r>
          </a:p>
        </p:txBody>
      </p:sp>
      <p:sp>
        <p:nvSpPr>
          <p:cNvPr id="43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92175" y="3889375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mtClean="0">
                <a:solidFill>
                  <a:srgbClr val="0703F3"/>
                </a:solidFill>
              </a:rPr>
              <a:t>Parser</a:t>
            </a:r>
          </a:p>
        </p:txBody>
      </p:sp>
      <p:sp>
        <p:nvSpPr>
          <p:cNvPr id="44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92175" y="5487988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dirty="0" smtClean="0">
                <a:solidFill>
                  <a:srgbClr val="0703F3"/>
                </a:solidFill>
              </a:rPr>
              <a:t>Evaluator</a:t>
            </a:r>
          </a:p>
        </p:txBody>
      </p:sp>
      <p:sp>
        <p:nvSpPr>
          <p:cNvPr id="45" name="Text 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365500" y="1652588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b="1" smtClean="0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en-US" altLang="en-US" smtClean="0">
                <a:solidFill>
                  <a:srgbClr val="000000"/>
                </a:solidFill>
              </a:rPr>
              <a:t> </a:t>
            </a:r>
            <a:r>
              <a:rPr lang="en-US" altLang="en-US" smtClean="0">
                <a:solidFill>
                  <a:srgbClr val="C00000"/>
                </a:solidFill>
              </a:rPr>
              <a:t>input</a:t>
            </a:r>
          </a:p>
        </p:txBody>
      </p:sp>
      <p:sp>
        <p:nvSpPr>
          <p:cNvPr id="49" name="Text Box 2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325813" y="3143250"/>
            <a:ext cx="3038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b="1" smtClean="0">
                <a:solidFill>
                  <a:srgbClr val="000000"/>
                </a:solidFill>
                <a:latin typeface="Courier New" pitchFamily="49" charset="0"/>
              </a:rPr>
              <a:t>String[]</a:t>
            </a:r>
            <a:r>
              <a:rPr lang="en-US" altLang="en-US" smtClean="0">
                <a:solidFill>
                  <a:srgbClr val="000000"/>
                </a:solidFill>
              </a:rPr>
              <a:t> </a:t>
            </a:r>
            <a:r>
              <a:rPr lang="en-US" altLang="en-US" smtClean="0">
                <a:solidFill>
                  <a:srgbClr val="C00000"/>
                </a:solidFill>
              </a:rPr>
              <a:t>tokens</a:t>
            </a:r>
          </a:p>
        </p:txBody>
      </p:sp>
      <p:sp>
        <p:nvSpPr>
          <p:cNvPr id="50" name="Text Box 3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895600" y="4665663"/>
            <a:ext cx="3797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b="1" smtClean="0">
                <a:solidFill>
                  <a:srgbClr val="000000"/>
                </a:solidFill>
                <a:latin typeface="Courier New" pitchFamily="49" charset="0"/>
              </a:rPr>
              <a:t>OpenList</a:t>
            </a:r>
            <a:r>
              <a:rPr lang="en-US" altLang="en-US" smtClean="0">
                <a:solidFill>
                  <a:srgbClr val="000000"/>
                </a:solidFill>
              </a:rPr>
              <a:t> </a:t>
            </a:r>
            <a:r>
              <a:rPr lang="en-US" altLang="en-US" smtClean="0">
                <a:solidFill>
                  <a:srgbClr val="C00000"/>
                </a:solidFill>
              </a:rPr>
              <a:t>parseTree</a:t>
            </a:r>
          </a:p>
        </p:txBody>
      </p:sp>
      <p:sp>
        <p:nvSpPr>
          <p:cNvPr id="51" name="Text Box 3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200400" y="61722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b="1" smtClean="0">
                <a:solidFill>
                  <a:srgbClr val="000000"/>
                </a:solidFill>
                <a:latin typeface="Courier New" pitchFamily="49" charset="0"/>
              </a:rPr>
              <a:t>Quantity</a:t>
            </a:r>
            <a:r>
              <a:rPr lang="en-US" altLang="en-US" smtClean="0">
                <a:solidFill>
                  <a:srgbClr val="000000"/>
                </a:solidFill>
              </a:rPr>
              <a:t> </a:t>
            </a:r>
            <a:r>
              <a:rPr lang="en-US" altLang="en-US" smtClean="0">
                <a:solidFill>
                  <a:srgbClr val="C00000"/>
                </a:solidFill>
              </a:rPr>
              <a:t>result</a:t>
            </a:r>
          </a:p>
        </p:txBody>
      </p:sp>
      <p:sp>
        <p:nvSpPr>
          <p:cNvPr id="52" name="Line 32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2874963" y="1997075"/>
            <a:ext cx="703262" cy="3508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3" name="Line 3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852738" y="2987675"/>
            <a:ext cx="68897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4" name="Line 34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2827338" y="3468688"/>
            <a:ext cx="703262" cy="350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5" name="Line 3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878138" y="4435475"/>
            <a:ext cx="322262" cy="306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6" name="Line 36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2819400" y="5033963"/>
            <a:ext cx="423863" cy="342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" name="Line 3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886075" y="6065838"/>
            <a:ext cx="593725" cy="234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" name="Down Arrow 1"/>
          <p:cNvSpPr/>
          <p:nvPr/>
        </p:nvSpPr>
        <p:spPr bwMode="auto">
          <a:xfrm>
            <a:off x="7427913" y="2109788"/>
            <a:ext cx="606425" cy="866775"/>
          </a:xfrm>
          <a:prstGeom prst="downArrow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2" name="Down Arrow 61"/>
          <p:cNvSpPr/>
          <p:nvPr/>
        </p:nvSpPr>
        <p:spPr bwMode="auto">
          <a:xfrm>
            <a:off x="7452694" y="3772871"/>
            <a:ext cx="481013" cy="588962"/>
          </a:xfrm>
          <a:prstGeom prst="downArrow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3" name="Down Arrow 62"/>
          <p:cNvSpPr/>
          <p:nvPr/>
        </p:nvSpPr>
        <p:spPr bwMode="auto">
          <a:xfrm>
            <a:off x="7471569" y="5504920"/>
            <a:ext cx="565327" cy="667280"/>
          </a:xfrm>
          <a:prstGeom prst="downArrow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 rot="21028978">
            <a:off x="2850936" y="3089001"/>
            <a:ext cx="3431822" cy="156966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" panose="02040503050406030204" pitchFamily="18" charset="0"/>
              </a:rPr>
              <a:t>Which of these three steps seems the most difficult!?</a:t>
            </a:r>
            <a:endParaRPr lang="en-US" sz="3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05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5_dbllinec.ppt - Double Lines">
  <a:themeElements>
    <a:clrScheme name="dbllinec.ppt - Double Lines 8">
      <a:dk1>
        <a:srgbClr val="000000"/>
      </a:dk1>
      <a:lt1>
        <a:srgbClr val="FFFFFF"/>
      </a:lt1>
      <a:dk2>
        <a:srgbClr val="1F0B61"/>
      </a:dk2>
      <a:lt2>
        <a:srgbClr val="C0C0C0"/>
      </a:lt2>
      <a:accent1>
        <a:srgbClr val="FF0000"/>
      </a:accent1>
      <a:accent2>
        <a:srgbClr val="6C5BE9"/>
      </a:accent2>
      <a:accent3>
        <a:srgbClr val="FFFFFF"/>
      </a:accent3>
      <a:accent4>
        <a:srgbClr val="000000"/>
      </a:accent4>
      <a:accent5>
        <a:srgbClr val="FFAAAA"/>
      </a:accent5>
      <a:accent6>
        <a:srgbClr val="6152D3"/>
      </a:accent6>
      <a:hlink>
        <a:srgbClr val="00C000"/>
      </a:hlink>
      <a:folHlink>
        <a:srgbClr val="800080"/>
      </a:folHlink>
    </a:clrScheme>
    <a:fontScheme name="dbllinec.ppt - Double Lines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0333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0333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</a:defRPr>
        </a:defPPr>
      </a:lstStyle>
    </a:lnDef>
  </a:objectDefaults>
  <a:extraClrSchemeLst>
    <a:extraClrScheme>
      <a:clrScheme name="dbllinec.ppt - Double 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bllinec.ppt - Double Lin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8">
        <a:dk1>
          <a:srgbClr val="000000"/>
        </a:dk1>
        <a:lt1>
          <a:srgbClr val="FFFFFF"/>
        </a:lt1>
        <a:dk2>
          <a:srgbClr val="1F0B61"/>
        </a:dk2>
        <a:lt2>
          <a:srgbClr val="C0C0C0"/>
        </a:lt2>
        <a:accent1>
          <a:srgbClr val="FF0000"/>
        </a:accent1>
        <a:accent2>
          <a:srgbClr val="6C5BE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6152D3"/>
        </a:accent6>
        <a:hlink>
          <a:srgbClr val="00C0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bllinec.ppt - Double Lines">
  <a:themeElements>
    <a:clrScheme name="dbllinec.ppt - Double Lines 8">
      <a:dk1>
        <a:srgbClr val="000000"/>
      </a:dk1>
      <a:lt1>
        <a:srgbClr val="FFFFFF"/>
      </a:lt1>
      <a:dk2>
        <a:srgbClr val="1F0B61"/>
      </a:dk2>
      <a:lt2>
        <a:srgbClr val="C0C0C0"/>
      </a:lt2>
      <a:accent1>
        <a:srgbClr val="FF0000"/>
      </a:accent1>
      <a:accent2>
        <a:srgbClr val="6C5BE9"/>
      </a:accent2>
      <a:accent3>
        <a:srgbClr val="FFFFFF"/>
      </a:accent3>
      <a:accent4>
        <a:srgbClr val="000000"/>
      </a:accent4>
      <a:accent5>
        <a:srgbClr val="FFAAAA"/>
      </a:accent5>
      <a:accent6>
        <a:srgbClr val="6152D3"/>
      </a:accent6>
      <a:hlink>
        <a:srgbClr val="00C000"/>
      </a:hlink>
      <a:folHlink>
        <a:srgbClr val="800080"/>
      </a:folHlink>
    </a:clrScheme>
    <a:fontScheme name="dbllinec.ppt - Double Lines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rker Felt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rker Felt" pitchFamily="1" charset="0"/>
          </a:defRPr>
        </a:defPPr>
      </a:lstStyle>
    </a:lnDef>
  </a:objectDefaults>
  <a:extraClrSchemeLst>
    <a:extraClrScheme>
      <a:clrScheme name="dbllinec.ppt - Double 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bllinec.ppt - Double Lin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8">
        <a:dk1>
          <a:srgbClr val="000000"/>
        </a:dk1>
        <a:lt1>
          <a:srgbClr val="FFFFFF"/>
        </a:lt1>
        <a:dk2>
          <a:srgbClr val="1F0B61"/>
        </a:dk2>
        <a:lt2>
          <a:srgbClr val="C0C0C0"/>
        </a:lt2>
        <a:accent1>
          <a:srgbClr val="FF0000"/>
        </a:accent1>
        <a:accent2>
          <a:srgbClr val="6C5BE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6152D3"/>
        </a:accent6>
        <a:hlink>
          <a:srgbClr val="00C0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6_dbllinec.ppt - Double Lines">
  <a:themeElements>
    <a:clrScheme name="dbllinec.ppt - Double Lines 8">
      <a:dk1>
        <a:srgbClr val="000000"/>
      </a:dk1>
      <a:lt1>
        <a:srgbClr val="FFFFFF"/>
      </a:lt1>
      <a:dk2>
        <a:srgbClr val="1F0B61"/>
      </a:dk2>
      <a:lt2>
        <a:srgbClr val="C0C0C0"/>
      </a:lt2>
      <a:accent1>
        <a:srgbClr val="FF0000"/>
      </a:accent1>
      <a:accent2>
        <a:srgbClr val="6C5BE9"/>
      </a:accent2>
      <a:accent3>
        <a:srgbClr val="FFFFFF"/>
      </a:accent3>
      <a:accent4>
        <a:srgbClr val="000000"/>
      </a:accent4>
      <a:accent5>
        <a:srgbClr val="FFAAAA"/>
      </a:accent5>
      <a:accent6>
        <a:srgbClr val="6152D3"/>
      </a:accent6>
      <a:hlink>
        <a:srgbClr val="00C000"/>
      </a:hlink>
      <a:folHlink>
        <a:srgbClr val="800080"/>
      </a:folHlink>
    </a:clrScheme>
    <a:fontScheme name="dbllinec.ppt - Double Lines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" charset="0"/>
          </a:defRPr>
        </a:defPPr>
      </a:lstStyle>
    </a:lnDef>
  </a:objectDefaults>
  <a:extraClrSchemeLst>
    <a:extraClrScheme>
      <a:clrScheme name="dbllinec.ppt - Double 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bllinec.ppt - Double Lin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8">
        <a:dk1>
          <a:srgbClr val="000000"/>
        </a:dk1>
        <a:lt1>
          <a:srgbClr val="FFFFFF"/>
        </a:lt1>
        <a:dk2>
          <a:srgbClr val="1F0B61"/>
        </a:dk2>
        <a:lt2>
          <a:srgbClr val="C0C0C0"/>
        </a:lt2>
        <a:accent1>
          <a:srgbClr val="FF0000"/>
        </a:accent1>
        <a:accent2>
          <a:srgbClr val="6C5BE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6152D3"/>
        </a:accent6>
        <a:hlink>
          <a:srgbClr val="00C0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bllinec.ppt - Double Lines">
  <a:themeElements>
    <a:clrScheme name="dbllinec.ppt - Double Lines 8">
      <a:dk1>
        <a:srgbClr val="000000"/>
      </a:dk1>
      <a:lt1>
        <a:srgbClr val="FFFFFF"/>
      </a:lt1>
      <a:dk2>
        <a:srgbClr val="1F0B61"/>
      </a:dk2>
      <a:lt2>
        <a:srgbClr val="C0C0C0"/>
      </a:lt2>
      <a:accent1>
        <a:srgbClr val="FF0000"/>
      </a:accent1>
      <a:accent2>
        <a:srgbClr val="6C5BE9"/>
      </a:accent2>
      <a:accent3>
        <a:srgbClr val="FFFFFF"/>
      </a:accent3>
      <a:accent4>
        <a:srgbClr val="000000"/>
      </a:accent4>
      <a:accent5>
        <a:srgbClr val="FFAAAA"/>
      </a:accent5>
      <a:accent6>
        <a:srgbClr val="6152D3"/>
      </a:accent6>
      <a:hlink>
        <a:srgbClr val="00C000"/>
      </a:hlink>
      <a:folHlink>
        <a:srgbClr val="800080"/>
      </a:folHlink>
    </a:clrScheme>
    <a:fontScheme name="dbllinec.ppt - Double Lines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dbllinec.ppt - Double 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bllinec.ppt - Double Lin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8">
        <a:dk1>
          <a:srgbClr val="000000"/>
        </a:dk1>
        <a:lt1>
          <a:srgbClr val="FFFFFF"/>
        </a:lt1>
        <a:dk2>
          <a:srgbClr val="1F0B61"/>
        </a:dk2>
        <a:lt2>
          <a:srgbClr val="C0C0C0"/>
        </a:lt2>
        <a:accent1>
          <a:srgbClr val="FF0000"/>
        </a:accent1>
        <a:accent2>
          <a:srgbClr val="6C5BE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6152D3"/>
        </a:accent6>
        <a:hlink>
          <a:srgbClr val="00C0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0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HD:Microsoft PowerPoint 4:Templates:Color Overheads:dbllinec.ppt - Double Lines</Template>
  <TotalTime>67788</TotalTime>
  <Pages>1</Pages>
  <Words>5243</Words>
  <Application>Microsoft Office PowerPoint</Application>
  <PresentationFormat>On-screen Show (4:3)</PresentationFormat>
  <Paragraphs>1009</Paragraphs>
  <Slides>68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68</vt:i4>
      </vt:variant>
    </vt:vector>
  </HeadingPairs>
  <TitlesOfParts>
    <vt:vector size="77" baseType="lpstr">
      <vt:lpstr>5_dbllinec.ppt - Double Lines</vt:lpstr>
      <vt:lpstr>1_dbllinec.ppt - Double Lines</vt:lpstr>
      <vt:lpstr>Office Theme</vt:lpstr>
      <vt:lpstr>6_dbllinec.ppt - Double Lines</vt:lpstr>
      <vt:lpstr>dbllinec.ppt - Double Lines</vt:lpstr>
      <vt:lpstr>Blank Presentation</vt:lpstr>
      <vt:lpstr>1_Blank Presentation</vt:lpstr>
      <vt:lpstr>2_Blank Presentation</vt:lpstr>
      <vt:lpstr>3_Blank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60 Slides</dc:title>
  <dc:creator>keller</dc:creator>
  <cp:lastModifiedBy>Owner</cp:lastModifiedBy>
  <cp:revision>1108</cp:revision>
  <cp:lastPrinted>2014-05-01T19:03:00Z</cp:lastPrinted>
  <dcterms:created xsi:type="dcterms:W3CDTF">1999-08-21T19:28:52Z</dcterms:created>
  <dcterms:modified xsi:type="dcterms:W3CDTF">2014-05-01T19:03:54Z</dcterms:modified>
</cp:coreProperties>
</file>