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5"/>
  </p:notesMasterIdLst>
  <p:sldIdLst>
    <p:sldId id="410" r:id="rId2"/>
    <p:sldId id="409" r:id="rId3"/>
    <p:sldId id="398" r:id="rId4"/>
    <p:sldId id="351" r:id="rId5"/>
    <p:sldId id="394" r:id="rId6"/>
    <p:sldId id="395" r:id="rId7"/>
    <p:sldId id="352" r:id="rId8"/>
    <p:sldId id="353" r:id="rId9"/>
    <p:sldId id="354" r:id="rId10"/>
    <p:sldId id="343" r:id="rId11"/>
    <p:sldId id="349" r:id="rId12"/>
    <p:sldId id="350" r:id="rId13"/>
    <p:sldId id="399" r:id="rId14"/>
    <p:sldId id="355" r:id="rId15"/>
    <p:sldId id="308" r:id="rId16"/>
    <p:sldId id="310" r:id="rId17"/>
    <p:sldId id="333" r:id="rId18"/>
    <p:sldId id="311" r:id="rId19"/>
    <p:sldId id="315" r:id="rId20"/>
    <p:sldId id="319" r:id="rId21"/>
    <p:sldId id="312" r:id="rId22"/>
    <p:sldId id="313" r:id="rId23"/>
    <p:sldId id="317" r:id="rId24"/>
    <p:sldId id="314" r:id="rId25"/>
    <p:sldId id="322" r:id="rId26"/>
    <p:sldId id="327" r:id="rId27"/>
    <p:sldId id="391" r:id="rId28"/>
    <p:sldId id="379" r:id="rId29"/>
    <p:sldId id="347" r:id="rId30"/>
    <p:sldId id="390" r:id="rId31"/>
    <p:sldId id="380" r:id="rId32"/>
    <p:sldId id="378" r:id="rId33"/>
    <p:sldId id="389" r:id="rId34"/>
    <p:sldId id="342" r:id="rId35"/>
    <p:sldId id="338" r:id="rId36"/>
    <p:sldId id="337" r:id="rId37"/>
    <p:sldId id="29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97" r:id="rId48"/>
    <p:sldId id="400" r:id="rId49"/>
    <p:sldId id="306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36" r:id="rId73"/>
    <p:sldId id="307" r:id="rId74"/>
    <p:sldId id="339" r:id="rId75"/>
    <p:sldId id="401" r:id="rId76"/>
    <p:sldId id="402" r:id="rId77"/>
    <p:sldId id="408" r:id="rId78"/>
    <p:sldId id="403" r:id="rId79"/>
    <p:sldId id="404" r:id="rId80"/>
    <p:sldId id="298" r:id="rId81"/>
    <p:sldId id="299" r:id="rId82"/>
    <p:sldId id="300" r:id="rId83"/>
    <p:sldId id="301" r:id="rId84"/>
    <p:sldId id="302" r:id="rId85"/>
    <p:sldId id="303" r:id="rId86"/>
    <p:sldId id="304" r:id="rId87"/>
    <p:sldId id="305" r:id="rId88"/>
    <p:sldId id="407" r:id="rId89"/>
    <p:sldId id="405" r:id="rId90"/>
    <p:sldId id="406" r:id="rId91"/>
    <p:sldId id="340" r:id="rId92"/>
    <p:sldId id="345" r:id="rId93"/>
    <p:sldId id="318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9" autoAdjust="0"/>
    <p:restoredTop sz="85145" autoAdjust="0"/>
  </p:normalViewPr>
  <p:slideViewPr>
    <p:cSldViewPr snapToGrid="0" showGuides="1">
      <p:cViewPr varScale="1">
        <p:scale>
          <a:sx n="63" d="100"/>
          <a:sy n="63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E208-83A1-4F33-A015-6CB4914ADF85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962E-6CDF-464F-ABE0-9C2779AC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 </a:t>
            </a:r>
            <a:r>
              <a:rPr lang="en-US" dirty="0" err="1" smtClean="0"/>
              <a:t>consing</a:t>
            </a:r>
            <a:r>
              <a:rPr lang="en-US" dirty="0" smtClean="0"/>
              <a:t> it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4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about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languages (recursive</a:t>
            </a:r>
            <a:r>
              <a:rPr lang="en-US" baseline="0" dirty="0" smtClean="0"/>
              <a:t> sentences)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Pinker &amp; </a:t>
            </a:r>
            <a:r>
              <a:rPr lang="en-US" baseline="0" dirty="0" err="1" smtClean="0"/>
              <a:t>Jackendoff</a:t>
            </a:r>
            <a:r>
              <a:rPr lang="en-US" baseline="0" dirty="0" smtClean="0"/>
              <a:t> (jack-in-doff) argue that language is not simply recursive, but has a lot of extra non-recursive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Thoughts (thinking about thinking,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1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3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</a:t>
            </a:r>
            <a:r>
              <a:rPr lang="en-US" baseline="0" dirty="0" smtClean="0"/>
              <a:t> is the call tree: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</a:t>
            </a:r>
            <a:r>
              <a:rPr lang="en-US" baseline="0" dirty="0" smtClean="0"/>
              <a:t> is the call tree: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19,729 digits</a:t>
            </a:r>
          </a:p>
          <a:p>
            <a:endParaRPr lang="en-US" dirty="0" smtClean="0"/>
          </a:p>
          <a:p>
            <a:r>
              <a:rPr lang="en-US" dirty="0" smtClean="0"/>
              <a:t>And this is the call tree: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16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19,729 digits</a:t>
            </a:r>
          </a:p>
          <a:p>
            <a:endParaRPr lang="en-US" dirty="0" smtClean="0"/>
          </a:p>
          <a:p>
            <a:r>
              <a:rPr lang="en-US" dirty="0" smtClean="0"/>
              <a:t>And this is the call tree: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8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have to watch out? Is the lesson</a:t>
            </a:r>
            <a:r>
              <a:rPr lang="en-US" baseline="0" dirty="0" smtClean="0"/>
              <a:t> “bad stuff can happen!” even with very simple functions?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What’s the point</a:t>
            </a:r>
            <a:r>
              <a:rPr lang="en-US" baseline="0" dirty="0" smtClean="0"/>
              <a:t> of recursion, if there is so much computation? It must only have theoretical interest.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8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slow,</a:t>
            </a:r>
            <a:r>
              <a:rPr lang="en-US" baseline="0" dirty="0" smtClean="0"/>
              <a:t> uses too much stack (too much memory), or even stack overflows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Racket</a:t>
            </a:r>
            <a:r>
              <a:rPr lang="en-US" dirty="0" smtClean="0"/>
              <a:t>, how are functions executed?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8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Emphasize:</a:t>
            </a:r>
            <a:r>
              <a:rPr lang="en-US" b="1" baseline="0" dirty="0" smtClean="0"/>
              <a:t> cons only works on the front, can’t cons to the back!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6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Emphasize:</a:t>
            </a:r>
            <a:r>
              <a:rPr lang="en-US" b="1" baseline="0" dirty="0" smtClean="0"/>
              <a:t> cons only works on the front, can’t cons to the back!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return pointers</a:t>
            </a:r>
            <a:r>
              <a:rPr lang="en-US" baseline="0" dirty="0" smtClean="0"/>
              <a:t> on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5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you feel this way after following that call stack?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know I did after making all those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1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8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69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what it’s worth, I believe GOTO + conditional branching is the root of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that (if)</a:t>
            </a:r>
            <a:r>
              <a:rPr lang="en-US" baseline="0" dirty="0" smtClean="0"/>
              <a:t> can be used, too.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dirty="0" smtClean="0"/>
              <a:t>my</a:t>
            </a:r>
            <a:r>
              <a:rPr lang="en-US" baseline="0" dirty="0" smtClean="0"/>
              <a:t> understanding you saw this last time, but it would be good to review.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Can’t just cons on to the back instead and be done with it (like copy)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Similar</a:t>
            </a:r>
            <a:r>
              <a:rPr lang="en-US" b="0" baseline="0" dirty="0" smtClean="0"/>
              <a:t> structure to reverse, isn’t it? That’s not shocking; often two concerns with recursive functions on lists: null?, and else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Emphasize:</a:t>
            </a:r>
            <a:r>
              <a:rPr lang="en-US" b="1" baseline="0" dirty="0" smtClean="0"/>
              <a:t> cons only works on the front, can’t cons to the back!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(Why?! Because of its simplicity… doesn’t walk the whole list, too much work.)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 list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Mathematical</a:t>
            </a:r>
            <a:r>
              <a:rPr lang="en-US" baseline="0" dirty="0" smtClean="0"/>
              <a:t> structure of an integer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earliest examples for Lisp; one of the reasons Lisp was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r>
              <a:rPr lang="en-US" baseline="0" dirty="0" smtClean="0"/>
              <a:t> (recursive grammars)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Parsing will be recursive then.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4962E-6CDF-464F-ABE0-9C2779AC6C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8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1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CA85-A598-4425-91B9-5D32638A5A41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6F79-86C1-4B12-9AC9-588BDD1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4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0918" y="2505670"/>
            <a:ext cx="3922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Joshua Eckroth</a:t>
            </a:r>
            <a:endParaRPr lang="en-US" sz="48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0280" y="3740110"/>
            <a:ext cx="5763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joshuaeckroth@gmail.com</a:t>
            </a:r>
            <a:endParaRPr lang="en-US" sz="40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75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228" y="246330"/>
            <a:ext cx="437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Task: Reverse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951" y="1925782"/>
            <a:ext cx="8700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 Mono" panose="020B0509030602030204" pitchFamily="49" charset="0"/>
              </a:rPr>
              <a:t>(define (reverse L)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 (</a:t>
            </a:r>
            <a:r>
              <a:rPr lang="en-US" sz="2800" dirty="0" err="1">
                <a:latin typeface="Ubuntu Mono" panose="020B0509030602030204" pitchFamily="49" charset="0"/>
              </a:rPr>
              <a:t>cond</a:t>
            </a:r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[__________  __________]</a:t>
            </a:r>
            <a:endParaRPr lang="en-US" sz="2800" dirty="0">
              <a:latin typeface="Ubuntu Mono" panose="020B0509030602030204" pitchFamily="49" charset="0"/>
            </a:endParaRPr>
          </a:p>
          <a:p>
            <a:r>
              <a:rPr lang="en-US" sz="2800" dirty="0">
                <a:latin typeface="Ubuntu Mono" panose="020B0509030602030204" pitchFamily="49" charset="0"/>
              </a:rPr>
              <a:t>        </a:t>
            </a:r>
            <a:r>
              <a:rPr lang="en-US" sz="2800" dirty="0" smtClean="0">
                <a:latin typeface="Ubuntu Mono" panose="020B0509030602030204" pitchFamily="49" charset="0"/>
              </a:rPr>
              <a:t>[</a:t>
            </a:r>
            <a:r>
              <a:rPr lang="en-US" sz="2800" dirty="0" smtClean="0">
                <a:latin typeface="Ubuntu Mono" panose="020B0509030602030204" pitchFamily="49" charset="0"/>
              </a:rPr>
              <a:t>________  _______________________]))</a:t>
            </a:r>
            <a:endParaRPr lang="en-US" sz="28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228" y="246330"/>
            <a:ext cx="437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Task: Reverse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951" y="1925782"/>
            <a:ext cx="8700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 Mono" panose="020B0509030602030204" pitchFamily="49" charset="0"/>
              </a:rPr>
              <a:t>(define (reverse L)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 (</a:t>
            </a:r>
            <a:r>
              <a:rPr lang="en-US" sz="2800" dirty="0" err="1">
                <a:latin typeface="Ubuntu Mono" panose="020B0509030602030204" pitchFamily="49" charset="0"/>
              </a:rPr>
              <a:t>cond</a:t>
            </a:r>
            <a:r>
              <a:rPr lang="en-US" sz="2800" dirty="0">
                <a:latin typeface="Ubuntu Mono" panose="020B0509030602030204" pitchFamily="49" charset="0"/>
              </a:rPr>
              <a:t> [(null? L) '()]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       [</a:t>
            </a:r>
            <a:r>
              <a:rPr lang="en-US" sz="2800" dirty="0" smtClean="0">
                <a:latin typeface="Ubuntu Mono" panose="020B0509030602030204" pitchFamily="49" charset="0"/>
              </a:rPr>
              <a:t>else </a:t>
            </a:r>
            <a:r>
              <a:rPr lang="en-US" sz="2800" dirty="0">
                <a:latin typeface="Ubuntu Mono" panose="020B0509030602030204" pitchFamily="49" charset="0"/>
              </a:rPr>
              <a:t>(append (reverse (rest L)) 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                     </a:t>
            </a:r>
            <a:r>
              <a:rPr lang="en-US" sz="2800" dirty="0" smtClean="0">
                <a:latin typeface="Ubuntu Mono" panose="020B0509030602030204" pitchFamily="49" charset="0"/>
              </a:rPr>
              <a:t>(</a:t>
            </a:r>
            <a:r>
              <a:rPr lang="en-US" sz="2800" dirty="0">
                <a:latin typeface="Ubuntu Mono" panose="020B0509030602030204" pitchFamily="49" charset="0"/>
              </a:rPr>
              <a:t>list (first L)))]))</a:t>
            </a:r>
          </a:p>
        </p:txBody>
      </p:sp>
    </p:spTree>
    <p:extLst>
      <p:ext uri="{BB962C8B-B14F-4D97-AF65-F5344CB8AC3E}">
        <p14:creationId xmlns:p14="http://schemas.microsoft.com/office/powerpoint/2010/main" val="31700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163" y="246330"/>
            <a:ext cx="671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Task: Write the “range”</a:t>
            </a:r>
            <a:b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function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7" y="2549236"/>
            <a:ext cx="8700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 Mono" panose="020B0509030602030204" pitchFamily="49" charset="0"/>
              </a:rPr>
              <a:t>(define (range lo hi)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 (</a:t>
            </a:r>
            <a:r>
              <a:rPr lang="en-US" sz="2800" dirty="0" err="1">
                <a:latin typeface="Ubuntu Mono" panose="020B0509030602030204" pitchFamily="49" charset="0"/>
              </a:rPr>
              <a:t>cond</a:t>
            </a:r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[_________  ___________</a:t>
            </a:r>
            <a:r>
              <a:rPr lang="en-US" sz="2800" dirty="0" smtClean="0">
                <a:latin typeface="Ubuntu Mono" panose="020B0509030602030204" pitchFamily="49" charset="0"/>
              </a:rPr>
              <a:t>]</a:t>
            </a:r>
            <a:br>
              <a:rPr lang="en-US" sz="2800" dirty="0" smtClean="0">
                <a:latin typeface="Ubuntu Mono" panose="020B0509030602030204" pitchFamily="49" charset="0"/>
              </a:rPr>
            </a:br>
            <a:r>
              <a:rPr lang="en-US" sz="2800" dirty="0" smtClean="0">
                <a:latin typeface="Ubuntu Mono" panose="020B0509030602030204" pitchFamily="49" charset="0"/>
              </a:rPr>
              <a:t>        [</a:t>
            </a:r>
            <a:r>
              <a:rPr lang="en-US" sz="2800" dirty="0" smtClean="0">
                <a:latin typeface="Ubuntu Mono" panose="020B0509030602030204" pitchFamily="49" charset="0"/>
              </a:rPr>
              <a:t>______  ___________________________</a:t>
            </a:r>
            <a:r>
              <a:rPr lang="en-US" sz="2800" dirty="0" smtClean="0">
                <a:latin typeface="Ubuntu Mono" panose="020B0509030602030204" pitchFamily="49" charset="0"/>
              </a:rPr>
              <a:t>]))</a:t>
            </a:r>
            <a:endParaRPr lang="en-US" sz="28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163" y="246330"/>
            <a:ext cx="671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Task: Write the “range”</a:t>
            </a:r>
            <a:b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function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7" y="2549236"/>
            <a:ext cx="8700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 Mono" panose="020B0509030602030204" pitchFamily="49" charset="0"/>
              </a:rPr>
              <a:t>(define (range lo hi)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 (</a:t>
            </a:r>
            <a:r>
              <a:rPr lang="en-US" sz="2800" dirty="0" err="1">
                <a:latin typeface="Ubuntu Mono" panose="020B0509030602030204" pitchFamily="49" charset="0"/>
              </a:rPr>
              <a:t>cond</a:t>
            </a:r>
            <a:r>
              <a:rPr lang="en-US" sz="2800" dirty="0">
                <a:latin typeface="Ubuntu Mono" panose="020B0509030602030204" pitchFamily="49" charset="0"/>
              </a:rPr>
              <a:t> [(&gt; lo hi) '()] ;; </a:t>
            </a:r>
            <a:r>
              <a:rPr lang="en-US" sz="2800" dirty="0" smtClean="0">
                <a:latin typeface="Ubuntu Mono" panose="020B0509030602030204" pitchFamily="49" charset="0"/>
              </a:rPr>
              <a:t>or &gt;=</a:t>
            </a:r>
            <a:endParaRPr lang="en-US" sz="2800" dirty="0">
              <a:latin typeface="Ubuntu Mono" panose="020B0509030602030204" pitchFamily="49" charset="0"/>
            </a:endParaRPr>
          </a:p>
          <a:p>
            <a:r>
              <a:rPr lang="en-US" sz="2800" dirty="0">
                <a:latin typeface="Ubuntu Mono" panose="020B0509030602030204" pitchFamily="49" charset="0"/>
              </a:rPr>
              <a:t>        [else (cons lo (range (+ 1 lo) hi))]))</a:t>
            </a:r>
          </a:p>
        </p:txBody>
      </p:sp>
    </p:spTree>
    <p:extLst>
      <p:ext uri="{BB962C8B-B14F-4D97-AF65-F5344CB8AC3E}">
        <p14:creationId xmlns:p14="http://schemas.microsoft.com/office/powerpoint/2010/main" val="36770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171" y="2967335"/>
            <a:ext cx="63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Recursion in “nature.”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8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5672" y="472108"/>
            <a:ext cx="82684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list is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empty list (null),</a:t>
            </a:r>
          </a:p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OR,</a:t>
            </a:r>
          </a:p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“first” value,</a:t>
            </a:r>
          </a:p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followed by 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list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(“rest”).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10" b="56730"/>
          <a:stretch/>
        </p:blipFill>
        <p:spPr>
          <a:xfrm>
            <a:off x="3267452" y="4040828"/>
            <a:ext cx="398243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77" y="2010117"/>
            <a:ext cx="8945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buntu Mono" panose="020B0509030602030204" pitchFamily="49" charset="0"/>
              </a:rPr>
              <a:t>            0     = {}</a:t>
            </a:r>
          </a:p>
          <a:p>
            <a:r>
              <a:rPr lang="en-US" sz="3600" dirty="0" smtClean="0">
                <a:latin typeface="Ubuntu Mono" panose="020B0509030602030204" pitchFamily="49" charset="0"/>
              </a:rPr>
              <a:t>            n + 1 = n U {n}</a:t>
            </a:r>
          </a:p>
          <a:p>
            <a:endParaRPr lang="en-US" sz="3600" dirty="0">
              <a:latin typeface="Ubuntu Mono" panose="020B0509030602030204" pitchFamily="49" charset="0"/>
            </a:endParaRPr>
          </a:p>
          <a:p>
            <a:r>
              <a:rPr lang="en-US" sz="3600" dirty="0" smtClean="0">
                <a:latin typeface="Ubuntu Mono" panose="020B0509030602030204" pitchFamily="49" charset="0"/>
              </a:rPr>
              <a:t>1 = {0}       = {{}}</a:t>
            </a:r>
          </a:p>
          <a:p>
            <a:r>
              <a:rPr lang="en-US" sz="3600" dirty="0" smtClean="0">
                <a:latin typeface="Ubuntu Mono" panose="020B0509030602030204" pitchFamily="49" charset="0"/>
              </a:rPr>
              <a:t>2 = {0, 1}    = {{}, {{}}}</a:t>
            </a:r>
          </a:p>
          <a:p>
            <a:r>
              <a:rPr lang="en-US" sz="3600" dirty="0" smtClean="0">
                <a:latin typeface="Ubuntu Mono" panose="020B0509030602030204" pitchFamily="49" charset="0"/>
              </a:rPr>
              <a:t>3 = {0, 1, 2} </a:t>
            </a:r>
            <a:r>
              <a:rPr lang="en-US" sz="3600" dirty="0">
                <a:latin typeface="Ubuntu Mono" panose="020B0509030602030204" pitchFamily="49" charset="0"/>
              </a:rPr>
              <a:t>= </a:t>
            </a:r>
            <a:r>
              <a:rPr lang="en-US" sz="3600" dirty="0" smtClean="0">
                <a:latin typeface="Ubuntu Mono" panose="020B0509030602030204" pitchFamily="49" charset="0"/>
              </a:rPr>
              <a:t>{{}, {{}}, {{}, {{}}}}</a:t>
            </a:r>
            <a:endParaRPr lang="en-US" sz="3600" dirty="0">
              <a:latin typeface="Ubuntu Mono" panose="020B0509030602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618" y="391427"/>
            <a:ext cx="620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Natural Numbers</a:t>
            </a:r>
          </a:p>
        </p:txBody>
      </p:sp>
    </p:spTree>
    <p:extLst>
      <p:ext uri="{BB962C8B-B14F-4D97-AF65-F5344CB8AC3E}">
        <p14:creationId xmlns:p14="http://schemas.microsoft.com/office/powerpoint/2010/main" val="1337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0763"/>
              </p:ext>
            </p:extLst>
          </p:nvPr>
        </p:nvGraphicFramePr>
        <p:xfrm>
          <a:off x="3577983" y="1478983"/>
          <a:ext cx="426636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4" imgW="1218960" imgH="203040" progId="Equation.3">
                  <p:embed/>
                </p:oleObj>
              </mc:Choice>
              <mc:Fallback>
                <p:oleObj name="Equation" r:id="rId4" imgW="1218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7983" y="1478983"/>
                        <a:ext cx="4266360" cy="71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09773"/>
              </p:ext>
            </p:extLst>
          </p:nvPr>
        </p:nvGraphicFramePr>
        <p:xfrm>
          <a:off x="4604992" y="2479318"/>
          <a:ext cx="364392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tion" r:id="rId6" imgW="1041120" imgH="203040" progId="Equation.3">
                  <p:embed/>
                </p:oleObj>
              </mc:Choice>
              <mc:Fallback>
                <p:oleObj name="Equation" r:id="rId6" imgW="1041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4992" y="2479318"/>
                        <a:ext cx="3643920" cy="71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92084"/>
              </p:ext>
            </p:extLst>
          </p:nvPr>
        </p:nvGraphicFramePr>
        <p:xfrm>
          <a:off x="2485143" y="4719865"/>
          <a:ext cx="333270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8" imgW="952200" imgH="203040" progId="Equation.3">
                  <p:embed/>
                </p:oleObj>
              </mc:Choice>
              <mc:Fallback>
                <p:oleObj name="Equation" r:id="rId8" imgW="952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85143" y="4719865"/>
                        <a:ext cx="3332700" cy="71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72966"/>
              </p:ext>
            </p:extLst>
          </p:nvPr>
        </p:nvGraphicFramePr>
        <p:xfrm>
          <a:off x="2322427" y="5578479"/>
          <a:ext cx="475524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10" imgW="1358640" imgH="203040" progId="Equation.3">
                  <p:embed/>
                </p:oleObj>
              </mc:Choice>
              <mc:Fallback>
                <p:oleObj name="Equation" r:id="rId10" imgW="1358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2427" y="5578479"/>
                        <a:ext cx="4755240" cy="71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923567" y="178067"/>
            <a:ext cx="3296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Derivatives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685" y="1312471"/>
            <a:ext cx="2871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 rule: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685" y="2337597"/>
            <a:ext cx="384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 rule: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317" y="3695677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Chain rule: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470" y="4507175"/>
            <a:ext cx="701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5470" y="5365789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Then,</a:t>
            </a:r>
          </a:p>
        </p:txBody>
      </p:sp>
    </p:spTree>
    <p:extLst>
      <p:ext uri="{BB962C8B-B14F-4D97-AF65-F5344CB8AC3E}">
        <p14:creationId xmlns:p14="http://schemas.microsoft.com/office/powerpoint/2010/main" val="35169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374" y="1201999"/>
            <a:ext cx="87100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Ubuntu Mono" panose="020B0509030602030204" pitchFamily="49" charset="0"/>
              </a:rPr>
              <a:t>def</a:t>
            </a:r>
            <a:r>
              <a:rPr lang="en-US" sz="2400" dirty="0" smtClean="0">
                <a:latin typeface="Ubuntu Mono" panose="020B0509030602030204" pitchFamily="49" charset="0"/>
              </a:rPr>
              <a:t> </a:t>
            </a:r>
            <a:r>
              <a:rPr lang="en-US" sz="2400" dirty="0" err="1" smtClean="0">
                <a:latin typeface="Ubuntu Mono" panose="020B0509030602030204" pitchFamily="49" charset="0"/>
              </a:rPr>
              <a:t>foobar</a:t>
            </a:r>
            <a:r>
              <a:rPr lang="en-US" sz="2400" dirty="0" smtClean="0">
                <a:latin typeface="Ubuntu Mono" panose="020B0509030602030204" pitchFamily="49" charset="0"/>
              </a:rPr>
              <a:t>(x):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if x &lt; 10: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  for y in </a:t>
            </a:r>
            <a:r>
              <a:rPr lang="en-US" sz="2400" dirty="0" err="1" smtClean="0">
                <a:latin typeface="Ubuntu Mono" panose="020B0509030602030204" pitchFamily="49" charset="0"/>
              </a:rPr>
              <a:t>baz</a:t>
            </a:r>
            <a:r>
              <a:rPr lang="en-US" sz="2400" dirty="0" smtClean="0">
                <a:latin typeface="Ubuntu Mono" panose="020B0509030602030204" pitchFamily="49" charset="0"/>
              </a:rPr>
              <a:t>: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      while x &gt; 0: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          if z == y: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              print “Too much nesting!”</a:t>
            </a:r>
          </a:p>
          <a:p>
            <a:endParaRPr lang="en-US" sz="2400" dirty="0" smtClean="0">
              <a:latin typeface="Ubuntu Mono" panose="020B0509030602030204" pitchFamily="49" charset="0"/>
            </a:endParaRPr>
          </a:p>
          <a:p>
            <a:r>
              <a:rPr lang="en-US" sz="2400" dirty="0" smtClean="0">
                <a:latin typeface="Ubuntu Mono" panose="020B0509030602030204" pitchFamily="49" charset="0"/>
              </a:rPr>
              <a:t>(define (</a:t>
            </a:r>
            <a:r>
              <a:rPr lang="en-US" sz="2400" dirty="0" err="1" smtClean="0">
                <a:latin typeface="Ubuntu Mono" panose="020B0509030602030204" pitchFamily="49" charset="0"/>
              </a:rPr>
              <a:t>foobar</a:t>
            </a:r>
            <a:r>
              <a:rPr lang="en-US" sz="2400" dirty="0" smtClean="0">
                <a:latin typeface="Ubuntu Mono" panose="020B0509030602030204" pitchFamily="49" charset="0"/>
              </a:rPr>
              <a:t> x)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(if (&lt; x 10)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(for ([y </a:t>
            </a:r>
            <a:r>
              <a:rPr lang="en-US" sz="2400" dirty="0" err="1" smtClean="0">
                <a:latin typeface="Ubuntu Mono" panose="020B0509030602030204" pitchFamily="49" charset="0"/>
              </a:rPr>
              <a:t>baz</a:t>
            </a:r>
            <a:r>
              <a:rPr lang="en-US" sz="2400" dirty="0" smtClean="0">
                <a:latin typeface="Ubuntu Mono" panose="020B0509030602030204" pitchFamily="49" charset="0"/>
              </a:rPr>
              <a:t>])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(do () (&lt;= x 0)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  (if (= z y)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         (display “Too much nesting!”))))))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7789" y="151398"/>
            <a:ext cx="3128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Languages</a:t>
            </a:r>
          </a:p>
        </p:txBody>
      </p:sp>
    </p:spTree>
    <p:extLst>
      <p:ext uri="{BB962C8B-B14F-4D97-AF65-F5344CB8AC3E}">
        <p14:creationId xmlns:p14="http://schemas.microsoft.com/office/powerpoint/2010/main" val="35324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306" y="145723"/>
            <a:ext cx="431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ate a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banana.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168" y="1992383"/>
            <a:ext cx="51416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know that I wish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ate a banana.</a:t>
            </a:r>
            <a:endParaRPr lang="en-US" sz="5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3441" y="1069053"/>
            <a:ext cx="6097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wish I ate a banana.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24" y="4095159"/>
            <a:ext cx="7403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Susan’s brother’s wife’s</a:t>
            </a:r>
            <a:b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sister’s cat’s favorite toy…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2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40" y="4583684"/>
            <a:ext cx="4601719" cy="1674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599948"/>
            <a:ext cx="4114800" cy="39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56" y="998064"/>
            <a:ext cx="8566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language makes infinite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of finite means …</a:t>
            </a:r>
          </a:p>
          <a:p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Wilhelm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von Humboldt</a:t>
            </a:r>
            <a:endParaRPr lang="en-US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6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96" y="553541"/>
            <a:ext cx="83458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“[T]he 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reason language 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needs to be recursive is because its function is to express recursive thoughts.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there 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were not any recursive thoughts, the means of expression would not need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recursion either.”</a:t>
            </a:r>
          </a:p>
          <a:p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Pinker &amp;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Jackendoff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“The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faculty of language: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special about it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?” </a:t>
            </a:r>
            <a:r>
              <a:rPr lang="en-US" sz="2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Cognition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2005, 95(2), pp. 201-236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9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94" y="168350"/>
            <a:ext cx="3009524" cy="54984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632" y="4026507"/>
            <a:ext cx="4293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thinker thinks of thinking of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thinking.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632" y="5923070"/>
            <a:ext cx="853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Corballis</a:t>
            </a:r>
            <a:r>
              <a:rPr lang="en-US" dirty="0" smtClean="0"/>
              <a:t>, </a:t>
            </a:r>
            <a:r>
              <a:rPr lang="en-US" i="1" dirty="0" smtClean="0"/>
              <a:t>The Recursive Mind: The Origins of Human Language, Thought, and Civilization</a:t>
            </a:r>
            <a:r>
              <a:rPr lang="en-US" dirty="0" smtClean="0"/>
              <a:t>, Princeton University Press,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312" y="5989053"/>
            <a:ext cx="3618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http://www.cs.yale.edu/quotes.html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312" y="5400569"/>
            <a:ext cx="2303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</a:t>
            </a:r>
            <a:r>
              <a:rPr lang="en-US" sz="2400" b="1" dirty="0" err="1" smtClean="0"/>
              <a:t>Perlisisms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77312" y="657101"/>
            <a:ext cx="7989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Recursion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the root of computation since it trades description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time.</a:t>
            </a:r>
          </a:p>
          <a:p>
            <a:endParaRPr lang="en-US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Alan Perlis</a:t>
            </a:r>
          </a:p>
        </p:txBody>
      </p:sp>
    </p:spTree>
    <p:extLst>
      <p:ext uri="{BB962C8B-B14F-4D97-AF65-F5344CB8AC3E}">
        <p14:creationId xmlns:p14="http://schemas.microsoft.com/office/powerpoint/2010/main" val="2158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00729"/>
              </p:ext>
            </p:extLst>
          </p:nvPr>
        </p:nvGraphicFramePr>
        <p:xfrm>
          <a:off x="231775" y="1565275"/>
          <a:ext cx="9175750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4" imgW="3276360" imgH="711000" progId="Equation.3">
                  <p:embed/>
                </p:oleObj>
              </mc:Choice>
              <mc:Fallback>
                <p:oleObj name="Equation" r:id="rId4" imgW="32763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775" y="1565275"/>
                        <a:ext cx="9175750" cy="199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31871" y="246330"/>
            <a:ext cx="588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Ackermann function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73" y="5843334"/>
            <a:ext cx="691796" cy="81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5525" y="6248790"/>
            <a:ext cx="232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Looks harmless!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1871" y="246330"/>
            <a:ext cx="588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Ackermann function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953" y="1549830"/>
            <a:ext cx="87100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(</a:t>
            </a:r>
            <a:r>
              <a:rPr lang="en-US" sz="3200" dirty="0" err="1">
                <a:latin typeface="Ubuntu Mono" panose="020B0509030602030204" pitchFamily="49" charset="0"/>
              </a:rPr>
              <a:t>ackermann</a:t>
            </a:r>
            <a:r>
              <a:rPr lang="en-US" sz="3200" dirty="0">
                <a:latin typeface="Ubuntu Mono" panose="020B0509030602030204" pitchFamily="49" charset="0"/>
              </a:rPr>
              <a:t> m n)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(</a:t>
            </a:r>
            <a:r>
              <a:rPr lang="en-US" sz="3200" dirty="0" err="1">
                <a:latin typeface="Ubuntu Mono" panose="020B0509030602030204" pitchFamily="49" charset="0"/>
              </a:rPr>
              <a:t>cond</a:t>
            </a:r>
            <a:r>
              <a:rPr lang="en-US" sz="3200" dirty="0">
                <a:latin typeface="Ubuntu Mono" panose="020B0509030602030204" pitchFamily="49" charset="0"/>
              </a:rPr>
              <a:t> [(= m 0) (+ 1 n)]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      [(= n 0) (</a:t>
            </a:r>
            <a:r>
              <a:rPr lang="en-US" sz="3200" dirty="0" err="1">
                <a:latin typeface="Ubuntu Mono" panose="020B0509030602030204" pitchFamily="49" charset="0"/>
              </a:rPr>
              <a:t>ackermann</a:t>
            </a:r>
            <a:r>
              <a:rPr lang="en-US" sz="3200" dirty="0">
                <a:latin typeface="Ubuntu Mono" panose="020B0509030602030204" pitchFamily="49" charset="0"/>
              </a:rPr>
              <a:t> (- m 1) 1)]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      [else (</a:t>
            </a:r>
            <a:r>
              <a:rPr lang="en-US" sz="3200" dirty="0" err="1">
                <a:latin typeface="Ubuntu Mono" panose="020B0509030602030204" pitchFamily="49" charset="0"/>
              </a:rPr>
              <a:t>ackermann</a:t>
            </a:r>
            <a:r>
              <a:rPr lang="en-US" sz="3200" dirty="0">
                <a:latin typeface="Ubuntu Mono" panose="020B0509030602030204" pitchFamily="49" charset="0"/>
              </a:rPr>
              <a:t> (- m 1</a:t>
            </a:r>
            <a:r>
              <a:rPr lang="en-US" sz="3200" dirty="0" smtClean="0">
                <a:latin typeface="Ubuntu Mono" panose="020B0509030602030204" pitchFamily="49" charset="0"/>
              </a:rPr>
              <a:t>)</a:t>
            </a:r>
            <a:br>
              <a:rPr lang="en-US" sz="3200" dirty="0" smtClean="0">
                <a:latin typeface="Ubuntu Mono" panose="020B0509030602030204" pitchFamily="49" charset="0"/>
              </a:rPr>
            </a:br>
            <a:r>
              <a:rPr lang="en-US" sz="3200" dirty="0" smtClean="0">
                <a:latin typeface="Ubuntu Mono" panose="020B0509030602030204" pitchFamily="49" charset="0"/>
              </a:rPr>
              <a:t>                (</a:t>
            </a:r>
            <a:r>
              <a:rPr lang="en-US" sz="3200" dirty="0" err="1">
                <a:latin typeface="Ubuntu Mono" panose="020B0509030602030204" pitchFamily="49" charset="0"/>
              </a:rPr>
              <a:t>ackermann</a:t>
            </a:r>
            <a:r>
              <a:rPr lang="en-US" sz="3200" dirty="0">
                <a:latin typeface="Ubuntu Mono" panose="020B0509030602030204" pitchFamily="49" charset="0"/>
              </a:rPr>
              <a:t> m (- n 1</a:t>
            </a:r>
            <a:r>
              <a:rPr lang="en-US" sz="3200" dirty="0" smtClean="0">
                <a:latin typeface="Ubuntu Mono" panose="020B0509030602030204" pitchFamily="49" charset="0"/>
              </a:rPr>
              <a:t>)))]))</a:t>
            </a:r>
            <a:endParaRPr lang="en-US" sz="32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15" y="184337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A(2, 2) =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2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15" y="184337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A(2, 2) = 9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6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" y="697440"/>
            <a:ext cx="7918964" cy="5463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715" y="184337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A(2, 2) = 9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5" y="5772210"/>
            <a:ext cx="691796" cy="810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9384" y="6110709"/>
            <a:ext cx="287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 count 27 function calls.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15" y="184337"/>
            <a:ext cx="269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A(3, 2) =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8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1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15" y="184337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A(3, 2) = 29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3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15" y="184337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A(3, 2) = 29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1533993"/>
            <a:ext cx="8952614" cy="3790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5" y="5772210"/>
            <a:ext cx="691795" cy="810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9864" y="6059834"/>
            <a:ext cx="232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540 calls!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1715" y="184337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A(4, 2) =</a:t>
            </a:r>
            <a:endParaRPr lang="en-US" sz="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" y="1008401"/>
            <a:ext cx="8835246" cy="58495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01715" y="184337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A(4, 2) =</a:t>
            </a:r>
            <a:endParaRPr lang="en-US" sz="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0650" y="120268"/>
            <a:ext cx="9029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n-US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52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04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en-US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US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64</a:t>
            </a:r>
            <a:r>
              <a:rPr lang="en-US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en-US" sz="105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4979</a:t>
            </a:r>
            <a:r>
              <a:rPr lang="en-US" sz="1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sz="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7235156025</a:t>
            </a:r>
            <a:r>
              <a:rPr lang="en-US" sz="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575044782</a:t>
            </a:r>
            <a:r>
              <a:rPr lang="en-US" sz="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5475</a:t>
            </a:r>
            <a:r>
              <a:rPr lang="en-US" sz="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5693454</a:t>
            </a:r>
            <a:r>
              <a:rPr lang="en-US" sz="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en-US" sz="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34</a:t>
            </a:r>
            <a:endParaRPr lang="en-US" sz="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4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4" y="-133350"/>
            <a:ext cx="7074074" cy="71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7719" y="2551837"/>
            <a:ext cx="5748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does recursion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get a bad rap?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1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0814" y="2967335"/>
            <a:ext cx="3762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Stack frames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4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5" y="325463"/>
            <a:ext cx="8030870" cy="48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3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3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1830" y="246330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Plan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481" y="1457189"/>
            <a:ext cx="868276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 some functions.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more functions.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Consider the </a:t>
            </a:r>
            <a:r>
              <a:rPr lang="en-US" sz="4400" i="1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nature</a:t>
            </a:r>
            <a:r>
              <a:rPr lang="en-US" sz="4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recursion.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0" cap="none" spc="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at the call stack.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Discover tail-call optimization.</a:t>
            </a:r>
            <a:endParaRPr lang="en-US" sz="4400" b="0" cap="none" spc="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4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3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53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53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5" cy="53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53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3993" cy="53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3" cy="53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263" y="246330"/>
            <a:ext cx="4715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Task: “Flatten”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88" y="1870364"/>
            <a:ext cx="8700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buntu Mono" panose="020B0509030602030204" pitchFamily="49" charset="0"/>
              </a:rPr>
              <a:t>(define (flatten L)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(</a:t>
            </a:r>
            <a:r>
              <a:rPr lang="en-US" sz="2400" dirty="0" err="1">
                <a:latin typeface="Ubuntu Mono" panose="020B0509030602030204" pitchFamily="49" charset="0"/>
              </a:rPr>
              <a:t>cond</a:t>
            </a:r>
            <a:r>
              <a:rPr lang="en-US" sz="2400" dirty="0">
                <a:latin typeface="Ubuntu Mono" panose="020B0509030602030204" pitchFamily="49" charset="0"/>
              </a:rPr>
              <a:t> </a:t>
            </a:r>
            <a:r>
              <a:rPr lang="en-US" sz="2400" dirty="0" smtClean="0">
                <a:latin typeface="Ubuntu Mono" panose="020B0509030602030204" pitchFamily="49" charset="0"/>
              </a:rPr>
              <a:t>[_________  ____]</a:t>
            </a:r>
            <a:endParaRPr lang="en-US" sz="2400" dirty="0">
              <a:latin typeface="Ubuntu Mono" panose="020B0509030602030204" pitchFamily="49" charset="0"/>
            </a:endParaRPr>
          </a:p>
          <a:p>
            <a:r>
              <a:rPr lang="en-US" sz="2400" dirty="0">
                <a:latin typeface="Ubuntu Mono" panose="020B0509030602030204" pitchFamily="49" charset="0"/>
              </a:rPr>
              <a:t>        </a:t>
            </a:r>
            <a:r>
              <a:rPr lang="en-US" sz="2400" dirty="0" smtClean="0">
                <a:latin typeface="Ubuntu Mono" panose="020B0509030602030204" pitchFamily="49" charset="0"/>
              </a:rPr>
              <a:t>[______________  (</a:t>
            </a:r>
            <a:r>
              <a:rPr lang="en-US" sz="2400" dirty="0">
                <a:latin typeface="Ubuntu Mono" panose="020B0509030602030204" pitchFamily="49" charset="0"/>
              </a:rPr>
              <a:t>append </a:t>
            </a:r>
            <a:r>
              <a:rPr lang="en-US" sz="2400" dirty="0" smtClean="0">
                <a:latin typeface="Ubuntu Mono" panose="020B0509030602030204" pitchFamily="49" charset="0"/>
              </a:rPr>
              <a:t>____________________</a:t>
            </a:r>
            <a:endParaRPr lang="en-US" sz="2400" dirty="0">
              <a:latin typeface="Ubuntu Mono" panose="020B0509030602030204" pitchFamily="49" charset="0"/>
            </a:endParaRPr>
          </a:p>
          <a:p>
            <a:r>
              <a:rPr lang="en-US" sz="2400" dirty="0">
                <a:latin typeface="Ubuntu Mono" panose="020B0509030602030204" pitchFamily="49" charset="0"/>
              </a:rPr>
              <a:t>                                 </a:t>
            </a:r>
            <a:r>
              <a:rPr lang="en-US" sz="2400" dirty="0" smtClean="0">
                <a:latin typeface="Ubuntu Mono" panose="020B0509030602030204" pitchFamily="49" charset="0"/>
              </a:rPr>
              <a:t>____________________)]</a:t>
            </a:r>
            <a:endParaRPr lang="en-US" sz="2400" dirty="0">
              <a:latin typeface="Ubuntu Mono" panose="020B0509030602030204" pitchFamily="49" charset="0"/>
            </a:endParaRPr>
          </a:p>
          <a:p>
            <a:r>
              <a:rPr lang="en-US" sz="2400" dirty="0">
                <a:latin typeface="Ubuntu Mono" panose="020B0509030602030204" pitchFamily="49" charset="0"/>
              </a:rPr>
              <a:t>        </a:t>
            </a:r>
            <a:r>
              <a:rPr lang="en-US" sz="2400" dirty="0" smtClean="0">
                <a:latin typeface="Ubuntu Mono" panose="020B0509030602030204" pitchFamily="49" charset="0"/>
              </a:rPr>
              <a:t>[</a:t>
            </a:r>
            <a:r>
              <a:rPr lang="en-US" sz="2400" dirty="0" smtClean="0">
                <a:latin typeface="Ubuntu Mono" panose="020B0509030602030204" pitchFamily="49" charset="0"/>
              </a:rPr>
              <a:t>______</a:t>
            </a:r>
            <a:r>
              <a:rPr lang="en-US" sz="2400" dirty="0" smtClean="0">
                <a:latin typeface="Ubuntu Mono" panose="020B0509030602030204" pitchFamily="49" charset="0"/>
              </a:rPr>
              <a:t> ________________________________ ]))</a:t>
            </a:r>
            <a:endParaRPr lang="en-US" sz="24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4263" y="246330"/>
            <a:ext cx="4715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Task: “Flatten”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88" y="1870364"/>
            <a:ext cx="8700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buntu Mono" panose="020B0509030602030204" pitchFamily="49" charset="0"/>
              </a:rPr>
              <a:t>(define (flatten L)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(</a:t>
            </a:r>
            <a:r>
              <a:rPr lang="en-US" sz="2400" dirty="0" err="1">
                <a:latin typeface="Ubuntu Mono" panose="020B0509030602030204" pitchFamily="49" charset="0"/>
              </a:rPr>
              <a:t>cond</a:t>
            </a:r>
            <a:r>
              <a:rPr lang="en-US" sz="2400" dirty="0">
                <a:latin typeface="Ubuntu Mono" panose="020B0509030602030204" pitchFamily="49" charset="0"/>
              </a:rPr>
              <a:t> [(null? L) '()]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[(list? (first L)) (append (flatten (first L))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                           (flatten (rest L)))]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[else (cons (first L) (flatten (rest L)))]))</a:t>
            </a:r>
          </a:p>
        </p:txBody>
      </p:sp>
    </p:spTree>
    <p:extLst>
      <p:ext uri="{BB962C8B-B14F-4D97-AF65-F5344CB8AC3E}">
        <p14:creationId xmlns:p14="http://schemas.microsoft.com/office/powerpoint/2010/main" val="16379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924" y="301625"/>
            <a:ext cx="62521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Quiz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Fil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 in details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flatten’s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call stack.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0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10" b="56730"/>
          <a:stretch/>
        </p:blipFill>
        <p:spPr>
          <a:xfrm>
            <a:off x="1368401" y="1792903"/>
            <a:ext cx="3982413" cy="2686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5710" b="56730"/>
          <a:stretch/>
        </p:blipFill>
        <p:spPr>
          <a:xfrm>
            <a:off x="5163161" y="1792902"/>
            <a:ext cx="3980839" cy="2687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798" y="1908129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 =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666" y="4178889"/>
            <a:ext cx="22193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(first L)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7706" y="708463"/>
            <a:ext cx="2126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(rest L)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9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9" y="0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855719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858768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7284718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7287768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7287768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595360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595360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595360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595360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10" b="56730"/>
          <a:stretch/>
        </p:blipFill>
        <p:spPr>
          <a:xfrm>
            <a:off x="4049046" y="2105348"/>
            <a:ext cx="3982434" cy="2686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5710" b="56730"/>
          <a:stretch/>
        </p:blipFill>
        <p:spPr>
          <a:xfrm>
            <a:off x="7843806" y="2105348"/>
            <a:ext cx="3982434" cy="2686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0893" y="1852799"/>
            <a:ext cx="97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 =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985" y="478690"/>
            <a:ext cx="2982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(cons 'a L)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10" b="56730"/>
          <a:stretch/>
        </p:blipFill>
        <p:spPr>
          <a:xfrm>
            <a:off x="275716" y="2105348"/>
            <a:ext cx="3982434" cy="2686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475" y="4491335"/>
            <a:ext cx="668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'a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333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595360"/>
            <a:ext cx="8300251" cy="13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9624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959352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959352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959352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3959352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2296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2296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2296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2296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076" y="246330"/>
            <a:ext cx="5635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Review: Length of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7" y="1859340"/>
            <a:ext cx="870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(length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(</a:t>
            </a:r>
            <a:r>
              <a:rPr lang="en-US" sz="3200" dirty="0" err="1">
                <a:latin typeface="Ubuntu Mono" panose="020B0509030602030204" pitchFamily="49" charset="0"/>
              </a:rPr>
              <a:t>cond</a:t>
            </a:r>
            <a:r>
              <a:rPr lang="en-US" sz="3200" dirty="0">
                <a:latin typeface="Ubuntu Mono" panose="020B0509030602030204" pitchFamily="49" charset="0"/>
              </a:rPr>
              <a:t> [(null? L) 0]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      [else (+ 1 (length (rest L)))]))</a:t>
            </a:r>
          </a:p>
        </p:txBody>
      </p:sp>
    </p:spTree>
    <p:extLst>
      <p:ext uri="{BB962C8B-B14F-4D97-AF65-F5344CB8AC3E}">
        <p14:creationId xmlns:p14="http://schemas.microsoft.com/office/powerpoint/2010/main" val="25055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2296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-8229600"/>
            <a:ext cx="8300251" cy="12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71" y="1681728"/>
            <a:ext cx="5176272" cy="517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0" y="301282"/>
            <a:ext cx="7710840" cy="31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5214" y="3115717"/>
            <a:ext cx="3953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Tail-recursion</a:t>
            </a:r>
            <a:endParaRPr lang="en-US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290" y="528935"/>
            <a:ext cx="8281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Sometimes, recursion can be</a:t>
            </a:r>
            <a:br>
              <a:rPr lang="en-US" sz="5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both fast and expressive.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4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897" y="301625"/>
            <a:ext cx="657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Quiz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Identify tail-calls.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67" y="1598325"/>
            <a:ext cx="8700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</a:t>
            </a:r>
            <a:r>
              <a:rPr lang="en-US" sz="3200" dirty="0" smtClean="0">
                <a:latin typeface="Ubuntu Mono" panose="020B0509030602030204" pitchFamily="49" charset="0"/>
              </a:rPr>
              <a:t>(example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(if (= 1 0) #f</a:t>
            </a:r>
            <a:br>
              <a:rPr lang="en-US" sz="3200" dirty="0" smtClean="0">
                <a:latin typeface="Ubuntu Mono" panose="020B0509030602030204" pitchFamily="49" charset="0"/>
              </a:rPr>
            </a:br>
            <a:r>
              <a:rPr lang="en-US" sz="3200" dirty="0" smtClean="0">
                <a:latin typeface="Ubuntu Mono" panose="020B0509030602030204" pitchFamily="49" charset="0"/>
              </a:rPr>
              <a:t>      (example (rest L))))</a:t>
            </a:r>
          </a:p>
          <a:p>
            <a:endParaRPr lang="en-US" sz="3200" dirty="0">
              <a:latin typeface="Ubuntu Mono" panose="020B0509030602030204" pitchFamily="49" charset="0"/>
            </a:endParaRPr>
          </a:p>
          <a:p>
            <a:r>
              <a:rPr lang="en-US" sz="3200" dirty="0" smtClean="0">
                <a:latin typeface="Ubuntu Mono" panose="020B0509030602030204" pitchFamily="49" charset="0"/>
              </a:rPr>
              <a:t>(define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a b c)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</a:t>
            </a:r>
            <a:r>
              <a:rPr lang="en-US" sz="3200" dirty="0" err="1" smtClean="0">
                <a:latin typeface="Ubuntu Mono" panose="020B0509030602030204" pitchFamily="49" charset="0"/>
              </a:rPr>
              <a:t>cond</a:t>
            </a:r>
            <a:r>
              <a:rPr lang="en-US" sz="3200" dirty="0" smtClean="0">
                <a:latin typeface="Ubuntu Mono" panose="020B0509030602030204" pitchFamily="49" charset="0"/>
              </a:rPr>
              <a:t> [(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1 2 3)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3 2 1)</a:t>
            </a:r>
            <a:r>
              <a:rPr lang="en-US" sz="3200" dirty="0" smtClean="0">
                <a:latin typeface="Ubuntu Mono" panose="020B0509030602030204" pitchFamily="49" charset="0"/>
              </a:rPr>
              <a:t>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[else (rest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0 0 0))]))</a:t>
            </a:r>
          </a:p>
        </p:txBody>
      </p:sp>
      <p:sp>
        <p:nvSpPr>
          <p:cNvPr id="4" name="Oval 3"/>
          <p:cNvSpPr/>
          <p:nvPr/>
        </p:nvSpPr>
        <p:spPr>
          <a:xfrm>
            <a:off x="1996441" y="2575560"/>
            <a:ext cx="3718560" cy="685800"/>
          </a:xfrm>
          <a:prstGeom prst="ellipse">
            <a:avLst/>
          </a:prstGeom>
          <a:solidFill>
            <a:srgbClr val="5B9BD5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64489" y="4053840"/>
            <a:ext cx="2773671" cy="685800"/>
          </a:xfrm>
          <a:prstGeom prst="ellipse">
            <a:avLst/>
          </a:prstGeom>
          <a:solidFill>
            <a:srgbClr val="5B9BD5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897" y="301625"/>
            <a:ext cx="657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Quiz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Identify tail-calls.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67" y="1598325"/>
            <a:ext cx="8700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</a:t>
            </a:r>
            <a:r>
              <a:rPr lang="en-US" sz="3200" dirty="0" smtClean="0">
                <a:latin typeface="Ubuntu Mono" panose="020B0509030602030204" pitchFamily="49" charset="0"/>
              </a:rPr>
              <a:t>(example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(if (= 1 0) #f</a:t>
            </a:r>
            <a:br>
              <a:rPr lang="en-US" sz="3200" dirty="0" smtClean="0">
                <a:latin typeface="Ubuntu Mono" panose="020B0509030602030204" pitchFamily="49" charset="0"/>
              </a:rPr>
            </a:br>
            <a:r>
              <a:rPr lang="en-US" sz="3200" dirty="0" smtClean="0">
                <a:latin typeface="Ubuntu Mono" panose="020B0509030602030204" pitchFamily="49" charset="0"/>
              </a:rPr>
              <a:t>      (example (rest L))))</a:t>
            </a:r>
          </a:p>
          <a:p>
            <a:endParaRPr lang="en-US" sz="3200" dirty="0">
              <a:latin typeface="Ubuntu Mono" panose="020B0509030602030204" pitchFamily="49" charset="0"/>
            </a:endParaRPr>
          </a:p>
          <a:p>
            <a:r>
              <a:rPr lang="en-US" sz="3200" dirty="0" smtClean="0">
                <a:latin typeface="Ubuntu Mono" panose="020B0509030602030204" pitchFamily="49" charset="0"/>
              </a:rPr>
              <a:t>(define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a b c)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</a:t>
            </a:r>
            <a:r>
              <a:rPr lang="en-US" sz="3200" dirty="0" err="1" smtClean="0">
                <a:latin typeface="Ubuntu Mono" panose="020B0509030602030204" pitchFamily="49" charset="0"/>
              </a:rPr>
              <a:t>cond</a:t>
            </a:r>
            <a:r>
              <a:rPr lang="en-US" sz="3200" dirty="0" smtClean="0">
                <a:latin typeface="Ubuntu Mono" panose="020B0509030602030204" pitchFamily="49" charset="0"/>
              </a:rPr>
              <a:t> [(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1 2 3)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3 2 1)</a:t>
            </a:r>
            <a:r>
              <a:rPr lang="en-US" sz="3200" dirty="0" smtClean="0">
                <a:latin typeface="Ubuntu Mono" panose="020B0509030602030204" pitchFamily="49" charset="0"/>
              </a:rPr>
              <a:t>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[else (rest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0 0 0))]))</a:t>
            </a:r>
          </a:p>
        </p:txBody>
      </p:sp>
      <p:sp>
        <p:nvSpPr>
          <p:cNvPr id="4" name="Oval 3"/>
          <p:cNvSpPr/>
          <p:nvPr/>
        </p:nvSpPr>
        <p:spPr>
          <a:xfrm>
            <a:off x="1996441" y="2575560"/>
            <a:ext cx="3718560" cy="685800"/>
          </a:xfrm>
          <a:prstGeom prst="ellipse">
            <a:avLst/>
          </a:prstGeom>
          <a:solidFill>
            <a:srgbClr val="5B9BD5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897" y="301625"/>
            <a:ext cx="657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Quiz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Identify tail-calls.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67" y="1598325"/>
            <a:ext cx="8700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</a:t>
            </a:r>
            <a:r>
              <a:rPr lang="en-US" sz="3200" dirty="0" smtClean="0">
                <a:latin typeface="Ubuntu Mono" panose="020B0509030602030204" pitchFamily="49" charset="0"/>
              </a:rPr>
              <a:t>(example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(if (= 1 0) #f</a:t>
            </a:r>
            <a:br>
              <a:rPr lang="en-US" sz="3200" dirty="0" smtClean="0">
                <a:latin typeface="Ubuntu Mono" panose="020B0509030602030204" pitchFamily="49" charset="0"/>
              </a:rPr>
            </a:br>
            <a:r>
              <a:rPr lang="en-US" sz="3200" dirty="0" smtClean="0">
                <a:latin typeface="Ubuntu Mono" panose="020B0509030602030204" pitchFamily="49" charset="0"/>
              </a:rPr>
              <a:t>      (example (rest L))))</a:t>
            </a:r>
          </a:p>
          <a:p>
            <a:endParaRPr lang="en-US" sz="3200" dirty="0">
              <a:latin typeface="Ubuntu Mono" panose="020B0509030602030204" pitchFamily="49" charset="0"/>
            </a:endParaRPr>
          </a:p>
          <a:p>
            <a:r>
              <a:rPr lang="en-US" sz="3200" dirty="0" smtClean="0">
                <a:latin typeface="Ubuntu Mono" panose="020B0509030602030204" pitchFamily="49" charset="0"/>
              </a:rPr>
              <a:t>(define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a b c)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</a:t>
            </a:r>
            <a:r>
              <a:rPr lang="en-US" sz="3200" dirty="0" err="1" smtClean="0">
                <a:latin typeface="Ubuntu Mono" panose="020B0509030602030204" pitchFamily="49" charset="0"/>
              </a:rPr>
              <a:t>cond</a:t>
            </a:r>
            <a:r>
              <a:rPr lang="en-US" sz="3200" dirty="0" smtClean="0">
                <a:latin typeface="Ubuntu Mono" panose="020B0509030602030204" pitchFamily="49" charset="0"/>
              </a:rPr>
              <a:t> [(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1 2 3)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3 2 1)</a:t>
            </a:r>
            <a:r>
              <a:rPr lang="en-US" sz="3200" dirty="0" smtClean="0">
                <a:latin typeface="Ubuntu Mono" panose="020B0509030602030204" pitchFamily="49" charset="0"/>
              </a:rPr>
              <a:t>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[else (rest (</a:t>
            </a:r>
            <a:r>
              <a:rPr lang="en-US" sz="3200" dirty="0" err="1" smtClean="0">
                <a:latin typeface="Ubuntu Mono" panose="020B0509030602030204" pitchFamily="49" charset="0"/>
              </a:rPr>
              <a:t>bloop</a:t>
            </a:r>
            <a:r>
              <a:rPr lang="en-US" sz="3200" dirty="0" smtClean="0">
                <a:latin typeface="Ubuntu Mono" panose="020B0509030602030204" pitchFamily="49" charset="0"/>
              </a:rPr>
              <a:t> 0 0 0))]))</a:t>
            </a:r>
          </a:p>
        </p:txBody>
      </p:sp>
      <p:sp>
        <p:nvSpPr>
          <p:cNvPr id="4" name="Oval 3"/>
          <p:cNvSpPr/>
          <p:nvPr/>
        </p:nvSpPr>
        <p:spPr>
          <a:xfrm>
            <a:off x="1996441" y="2575560"/>
            <a:ext cx="3718560" cy="685800"/>
          </a:xfrm>
          <a:prstGeom prst="ellipse">
            <a:avLst/>
          </a:prstGeom>
          <a:solidFill>
            <a:srgbClr val="5B9BD5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64489" y="4053840"/>
            <a:ext cx="2773671" cy="685800"/>
          </a:xfrm>
          <a:prstGeom prst="ellipse">
            <a:avLst/>
          </a:prstGeom>
          <a:solidFill>
            <a:srgbClr val="5B9BD5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076" y="246330"/>
            <a:ext cx="5635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Review: Length of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7" y="1859340"/>
            <a:ext cx="870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(length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(</a:t>
            </a:r>
            <a:r>
              <a:rPr lang="en-US" sz="3200" dirty="0" err="1">
                <a:latin typeface="Ubuntu Mono" panose="020B0509030602030204" pitchFamily="49" charset="0"/>
              </a:rPr>
              <a:t>cond</a:t>
            </a:r>
            <a:r>
              <a:rPr lang="en-US" sz="3200" dirty="0">
                <a:latin typeface="Ubuntu Mono" panose="020B0509030602030204" pitchFamily="49" charset="0"/>
              </a:rPr>
              <a:t> [(null? L) 0]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       [else (+ 1 (length (rest L)))]))</a:t>
            </a:r>
          </a:p>
        </p:txBody>
      </p:sp>
    </p:spTree>
    <p:extLst>
      <p:ext uri="{BB962C8B-B14F-4D97-AF65-F5344CB8AC3E}">
        <p14:creationId xmlns:p14="http://schemas.microsoft.com/office/powerpoint/2010/main" val="16295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011" y="301625"/>
            <a:ext cx="630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tail-recursive length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67" y="1598325"/>
            <a:ext cx="8700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</a:t>
            </a:r>
            <a:r>
              <a:rPr lang="en-US" sz="3200" dirty="0" smtClean="0">
                <a:latin typeface="Ubuntu Mono" panose="020B0509030602030204" pitchFamily="49" charset="0"/>
              </a:rPr>
              <a:t>(</a:t>
            </a:r>
            <a:r>
              <a:rPr lang="en-US" sz="3200" dirty="0" err="1" smtClean="0">
                <a:latin typeface="Ubuntu Mono" panose="020B0509030602030204" pitchFamily="49" charset="0"/>
              </a:rPr>
              <a:t>lengthT</a:t>
            </a:r>
            <a:r>
              <a:rPr lang="en-US" sz="3200" dirty="0" smtClean="0">
                <a:latin typeface="Ubuntu Mono" panose="020B0509030602030204" pitchFamily="49" charset="0"/>
              </a:rPr>
              <a:t> L </a:t>
            </a:r>
            <a:r>
              <a:rPr lang="en-US" sz="3200" dirty="0" err="1" smtClean="0">
                <a:latin typeface="Ubuntu Mono" panose="020B0509030602030204" pitchFamily="49" charset="0"/>
              </a:rPr>
              <a:t>Acc</a:t>
            </a:r>
            <a:r>
              <a:rPr lang="en-US" sz="3200" dirty="0" smtClean="0">
                <a:latin typeface="Ubuntu Mono" panose="020B0509030602030204" pitchFamily="49" charset="0"/>
              </a:rPr>
              <a:t>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</a:t>
            </a:r>
            <a:r>
              <a:rPr lang="en-US" sz="3200" dirty="0" err="1" smtClean="0">
                <a:latin typeface="Ubuntu Mono" panose="020B0509030602030204" pitchFamily="49" charset="0"/>
              </a:rPr>
              <a:t>cond</a:t>
            </a:r>
            <a:r>
              <a:rPr lang="en-US" sz="3200" dirty="0" smtClean="0">
                <a:latin typeface="Ubuntu Mono" panose="020B0509030602030204" pitchFamily="49" charset="0"/>
              </a:rPr>
              <a:t> [(null? L) ________]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[else (</a:t>
            </a:r>
            <a:r>
              <a:rPr lang="en-US" sz="3200" dirty="0" err="1" smtClean="0">
                <a:latin typeface="Ubuntu Mono" panose="020B0509030602030204" pitchFamily="49" charset="0"/>
              </a:rPr>
              <a:t>lengthT</a:t>
            </a:r>
            <a:r>
              <a:rPr lang="en-US" sz="3200" dirty="0" smtClean="0">
                <a:latin typeface="Ubuntu Mono" panose="020B0509030602030204" pitchFamily="49" charset="0"/>
              </a:rPr>
              <a:t> (rest L)</a:t>
            </a:r>
            <a:br>
              <a:rPr lang="en-US" sz="3200" dirty="0" smtClean="0">
                <a:latin typeface="Ubuntu Mono" panose="020B0509030602030204" pitchFamily="49" charset="0"/>
              </a:rPr>
            </a:br>
            <a:r>
              <a:rPr lang="en-US" sz="3200" dirty="0" smtClean="0">
                <a:latin typeface="Ubuntu Mono" panose="020B0509030602030204" pitchFamily="49" charset="0"/>
              </a:rPr>
              <a:t>                       ____________)]))</a:t>
            </a:r>
          </a:p>
        </p:txBody>
      </p:sp>
    </p:spTree>
    <p:extLst>
      <p:ext uri="{BB962C8B-B14F-4D97-AF65-F5344CB8AC3E}">
        <p14:creationId xmlns:p14="http://schemas.microsoft.com/office/powerpoint/2010/main" val="7891364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011" y="301625"/>
            <a:ext cx="630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tail-recursive length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67" y="1598325"/>
            <a:ext cx="87006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buntu Mono" panose="020B0509030602030204" pitchFamily="49" charset="0"/>
              </a:rPr>
              <a:t>(define </a:t>
            </a:r>
            <a:r>
              <a:rPr lang="en-US" sz="3200" dirty="0" smtClean="0">
                <a:latin typeface="Ubuntu Mono" panose="020B0509030602030204" pitchFamily="49" charset="0"/>
              </a:rPr>
              <a:t>(</a:t>
            </a:r>
            <a:r>
              <a:rPr lang="en-US" sz="3200" dirty="0" err="1" smtClean="0">
                <a:latin typeface="Ubuntu Mono" panose="020B0509030602030204" pitchFamily="49" charset="0"/>
              </a:rPr>
              <a:t>lengthT</a:t>
            </a:r>
            <a:r>
              <a:rPr lang="en-US" sz="3200" dirty="0" smtClean="0">
                <a:latin typeface="Ubuntu Mono" panose="020B0509030602030204" pitchFamily="49" charset="0"/>
              </a:rPr>
              <a:t> L </a:t>
            </a:r>
            <a:r>
              <a:rPr lang="en-US" sz="3200" dirty="0" err="1" smtClean="0">
                <a:latin typeface="Ubuntu Mono" panose="020B0509030602030204" pitchFamily="49" charset="0"/>
              </a:rPr>
              <a:t>Acc</a:t>
            </a:r>
            <a:r>
              <a:rPr lang="en-US" sz="3200" dirty="0" smtClean="0">
                <a:latin typeface="Ubuntu Mono" panose="020B0509030602030204" pitchFamily="49" charset="0"/>
              </a:rPr>
              <a:t>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</a:t>
            </a:r>
            <a:r>
              <a:rPr lang="en-US" sz="3200" dirty="0" err="1" smtClean="0">
                <a:latin typeface="Ubuntu Mono" panose="020B0509030602030204" pitchFamily="49" charset="0"/>
              </a:rPr>
              <a:t>cond</a:t>
            </a:r>
            <a:r>
              <a:rPr lang="en-US" sz="3200" dirty="0" smtClean="0">
                <a:latin typeface="Ubuntu Mono" panose="020B0509030602030204" pitchFamily="49" charset="0"/>
              </a:rPr>
              <a:t> [(null? L) </a:t>
            </a:r>
            <a:r>
              <a:rPr lang="en-US" sz="3200" dirty="0" err="1" smtClean="0">
                <a:latin typeface="Ubuntu Mono" panose="020B0509030602030204" pitchFamily="49" charset="0"/>
              </a:rPr>
              <a:t>Acc</a:t>
            </a:r>
            <a:r>
              <a:rPr lang="en-US" sz="3200" dirty="0" smtClean="0">
                <a:latin typeface="Ubuntu Mono" panose="020B0509030602030204" pitchFamily="49" charset="0"/>
              </a:rPr>
              <a:t>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[else (</a:t>
            </a:r>
            <a:r>
              <a:rPr lang="en-US" sz="3200" dirty="0" err="1" smtClean="0">
                <a:latin typeface="Ubuntu Mono" panose="020B0509030602030204" pitchFamily="49" charset="0"/>
              </a:rPr>
              <a:t>lengthT</a:t>
            </a:r>
            <a:r>
              <a:rPr lang="en-US" sz="3200" dirty="0" smtClean="0">
                <a:latin typeface="Ubuntu Mono" panose="020B0509030602030204" pitchFamily="49" charset="0"/>
              </a:rPr>
              <a:t> (rest L)</a:t>
            </a:r>
            <a:br>
              <a:rPr lang="en-US" sz="3200" dirty="0" smtClean="0">
                <a:latin typeface="Ubuntu Mono" panose="020B0509030602030204" pitchFamily="49" charset="0"/>
              </a:rPr>
            </a:br>
            <a:r>
              <a:rPr lang="en-US" sz="3200" dirty="0" smtClean="0">
                <a:latin typeface="Ubuntu Mono" panose="020B0509030602030204" pitchFamily="49" charset="0"/>
              </a:rPr>
              <a:t>                       (+ 1 </a:t>
            </a:r>
            <a:r>
              <a:rPr lang="en-US" sz="3200" dirty="0" err="1" smtClean="0">
                <a:latin typeface="Ubuntu Mono" panose="020B0509030602030204" pitchFamily="49" charset="0"/>
              </a:rPr>
              <a:t>Acc</a:t>
            </a:r>
            <a:r>
              <a:rPr lang="en-US" sz="3200" dirty="0" smtClean="0">
                <a:latin typeface="Ubuntu Mono" panose="020B0509030602030204" pitchFamily="49" charset="0"/>
              </a:rPr>
              <a:t>)]))</a:t>
            </a:r>
          </a:p>
          <a:p>
            <a:endParaRPr lang="en-US" sz="3200" dirty="0">
              <a:latin typeface="Ubuntu Mono" panose="020B0509030602030204" pitchFamily="49" charset="0"/>
            </a:endParaRPr>
          </a:p>
          <a:p>
            <a:r>
              <a:rPr lang="en-US" sz="3200" dirty="0" smtClean="0">
                <a:latin typeface="Ubuntu Mono" panose="020B0509030602030204" pitchFamily="49" charset="0"/>
              </a:rPr>
              <a:t>(define (length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(length L 0))</a:t>
            </a:r>
            <a:endParaRPr lang="en-US" sz="3200" dirty="0" smtClean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6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211" y="246330"/>
            <a:ext cx="8039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Review: Is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member of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206" y="1796995"/>
            <a:ext cx="8700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Ubuntu Mono" panose="020B0509030602030204" pitchFamily="49" charset="0"/>
              </a:rPr>
              <a:t>(define (member e L)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(</a:t>
            </a:r>
            <a:r>
              <a:rPr lang="en-US" sz="3200" dirty="0" err="1" smtClean="0">
                <a:latin typeface="Ubuntu Mono" panose="020B0509030602030204" pitchFamily="49" charset="0"/>
              </a:rPr>
              <a:t>cond</a:t>
            </a:r>
            <a:r>
              <a:rPr lang="en-US" sz="3200" dirty="0" smtClean="0">
                <a:latin typeface="Ubuntu Mono" panose="020B0509030602030204" pitchFamily="49" charset="0"/>
              </a:rPr>
              <a:t> [(null? L) #f]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[(equal? e (first L)) #t]</a:t>
            </a:r>
          </a:p>
          <a:p>
            <a:r>
              <a:rPr lang="en-US" sz="3200" dirty="0">
                <a:latin typeface="Ubuntu Mono" panose="020B0509030602030204" pitchFamily="49" charset="0"/>
              </a:rPr>
              <a:t> </a:t>
            </a:r>
            <a:r>
              <a:rPr lang="en-US" sz="3200" dirty="0" smtClean="0">
                <a:latin typeface="Ubuntu Mono" panose="020B0509030602030204" pitchFamily="49" charset="0"/>
              </a:rPr>
              <a:t>       [else (member e (rest L))]))</a:t>
            </a:r>
            <a:endParaRPr lang="en-US" sz="3200" dirty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30" y="0"/>
            <a:ext cx="6593139" cy="55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30" y="0"/>
            <a:ext cx="6593139" cy="55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30" y="0"/>
            <a:ext cx="6593139" cy="55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1" y="0"/>
            <a:ext cx="6592697" cy="55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1" y="0"/>
            <a:ext cx="6592697" cy="5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1" y="0"/>
            <a:ext cx="6592697" cy="5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2" y="0"/>
            <a:ext cx="6592696" cy="55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52" y="0"/>
            <a:ext cx="6564695" cy="55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767" y="246330"/>
            <a:ext cx="884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Review: Remove first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406" y="1893976"/>
            <a:ext cx="870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buntu Mono" panose="020B0509030602030204" pitchFamily="49" charset="0"/>
              </a:rPr>
              <a:t>(define (remove e L)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(</a:t>
            </a:r>
            <a:r>
              <a:rPr lang="en-US" sz="2400" dirty="0" err="1">
                <a:latin typeface="Ubuntu Mono" panose="020B0509030602030204" pitchFamily="49" charset="0"/>
              </a:rPr>
              <a:t>cond</a:t>
            </a:r>
            <a:r>
              <a:rPr lang="en-US" sz="2400" dirty="0">
                <a:latin typeface="Ubuntu Mono" panose="020B0509030602030204" pitchFamily="49" charset="0"/>
              </a:rPr>
              <a:t> [(null? L) '()]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[(equal? e (first L)) (rest L)]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[else (cons (first L) (remove e (rest L)))]))</a:t>
            </a:r>
          </a:p>
        </p:txBody>
      </p:sp>
    </p:spTree>
    <p:extLst>
      <p:ext uri="{BB962C8B-B14F-4D97-AF65-F5344CB8AC3E}">
        <p14:creationId xmlns:p14="http://schemas.microsoft.com/office/powerpoint/2010/main" val="3885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5463" y="301625"/>
            <a:ext cx="6673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tail-recursive remove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7" y="1583085"/>
            <a:ext cx="8700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 Mono" panose="020B0509030602030204" pitchFamily="49" charset="0"/>
              </a:rPr>
              <a:t>(define </a:t>
            </a:r>
            <a:r>
              <a:rPr lang="en-US" sz="2800" dirty="0" smtClean="0">
                <a:latin typeface="Ubuntu Mono" panose="020B0509030602030204" pitchFamily="49" charset="0"/>
              </a:rPr>
              <a:t>(</a:t>
            </a:r>
            <a:r>
              <a:rPr lang="en-US" sz="2800" dirty="0" err="1" smtClean="0">
                <a:latin typeface="Ubuntu Mono" panose="020B0509030602030204" pitchFamily="49" charset="0"/>
              </a:rPr>
              <a:t>removeT</a:t>
            </a:r>
            <a:r>
              <a:rPr lang="en-US" sz="2800" dirty="0" smtClean="0">
                <a:latin typeface="Ubuntu Mono" panose="020B0509030602030204" pitchFamily="49" charset="0"/>
              </a:rPr>
              <a:t> e L </a:t>
            </a:r>
            <a:r>
              <a:rPr lang="en-US" sz="2800" dirty="0" err="1" smtClean="0">
                <a:latin typeface="Ubuntu Mono" panose="020B0509030602030204" pitchFamily="49" charset="0"/>
              </a:rPr>
              <a:t>Acc</a:t>
            </a:r>
            <a:r>
              <a:rPr lang="en-US" sz="2800" dirty="0" smtClean="0">
                <a:latin typeface="Ubuntu Mono" panose="020B0509030602030204" pitchFamily="49" charset="0"/>
              </a:rPr>
              <a:t>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(</a:t>
            </a:r>
            <a:r>
              <a:rPr lang="en-US" sz="2800" dirty="0" err="1" smtClean="0">
                <a:latin typeface="Ubuntu Mono" panose="020B0509030602030204" pitchFamily="49" charset="0"/>
              </a:rPr>
              <a:t>cond</a:t>
            </a:r>
            <a:r>
              <a:rPr lang="en-US" sz="2800" dirty="0" smtClean="0">
                <a:latin typeface="Ubuntu Mono" panose="020B0509030602030204" pitchFamily="49" charset="0"/>
              </a:rPr>
              <a:t> [(null? L) _______]</a:t>
            </a:r>
          </a:p>
          <a:p>
            <a:r>
              <a:rPr lang="en-US" sz="2800" dirty="0" smtClean="0">
                <a:latin typeface="Ubuntu Mono" panose="020B0509030602030204" pitchFamily="49" charset="0"/>
              </a:rPr>
              <a:t>        [(equal? (first L) e)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       __________________________]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      [else (remove e (rest L)</a:t>
            </a:r>
            <a:br>
              <a:rPr lang="en-US" sz="2800" dirty="0" smtClean="0">
                <a:latin typeface="Ubuntu Mono" panose="020B0509030602030204" pitchFamily="49" charset="0"/>
              </a:rPr>
            </a:br>
            <a:r>
              <a:rPr lang="en-US" sz="2800" dirty="0" smtClean="0">
                <a:latin typeface="Ubuntu Mono" panose="020B0509030602030204" pitchFamily="49" charset="0"/>
              </a:rPr>
              <a:t>                      ______________________</a:t>
            </a:r>
            <a:r>
              <a:rPr lang="en-US" sz="2800" dirty="0" smtClean="0">
                <a:latin typeface="Ubuntu Mono" panose="020B0509030602030204" pitchFamily="49" charset="0"/>
              </a:rPr>
              <a:t>]))</a:t>
            </a:r>
            <a:endParaRPr lang="en-US" sz="2800" dirty="0" smtClean="0">
              <a:latin typeface="Ubuntu Mono" panose="020B0509030602030204" pitchFamily="49" charset="0"/>
            </a:endParaRPr>
          </a:p>
          <a:p>
            <a:endParaRPr lang="en-US" sz="2800" dirty="0">
              <a:latin typeface="Ubuntu Mono" panose="020B0509030602030204" pitchFamily="49" charset="0"/>
            </a:endParaRPr>
          </a:p>
          <a:p>
            <a:r>
              <a:rPr lang="en-US" sz="2800" dirty="0" smtClean="0">
                <a:latin typeface="Ubuntu Mono" panose="020B0509030602030204" pitchFamily="49" charset="0"/>
              </a:rPr>
              <a:t>(define (remove e L)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(remove e L '()))</a:t>
            </a:r>
            <a:endParaRPr lang="en-US" sz="2800" dirty="0" smtClean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4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767" y="246330"/>
            <a:ext cx="884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Review: Remove first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</a:t>
            </a:r>
            <a:r>
              <a:rPr lang="en-US" sz="5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406" y="1893976"/>
            <a:ext cx="870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buntu Mono" panose="020B0509030602030204" pitchFamily="49" charset="0"/>
              </a:rPr>
              <a:t>(define (remove e L)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(</a:t>
            </a:r>
            <a:r>
              <a:rPr lang="en-US" sz="2400" dirty="0" err="1">
                <a:latin typeface="Ubuntu Mono" panose="020B0509030602030204" pitchFamily="49" charset="0"/>
              </a:rPr>
              <a:t>cond</a:t>
            </a:r>
            <a:r>
              <a:rPr lang="en-US" sz="2400" dirty="0">
                <a:latin typeface="Ubuntu Mono" panose="020B0509030602030204" pitchFamily="49" charset="0"/>
              </a:rPr>
              <a:t> [(null? L) '()]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[(equal? e (first L)) (rest L)]</a:t>
            </a:r>
          </a:p>
          <a:p>
            <a:r>
              <a:rPr lang="en-US" sz="2400" dirty="0">
                <a:latin typeface="Ubuntu Mono" panose="020B0509030602030204" pitchFamily="49" charset="0"/>
              </a:rPr>
              <a:t>        [else (cons (first L) (remove e (rest L)))]))</a:t>
            </a:r>
          </a:p>
        </p:txBody>
      </p:sp>
    </p:spTree>
    <p:extLst>
      <p:ext uri="{BB962C8B-B14F-4D97-AF65-F5344CB8AC3E}">
        <p14:creationId xmlns:p14="http://schemas.microsoft.com/office/powerpoint/2010/main" val="37162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5463" y="301625"/>
            <a:ext cx="6673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tail-recursive remove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7" y="1583085"/>
            <a:ext cx="8700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buntu Mono" panose="020B0509030602030204" pitchFamily="49" charset="0"/>
              </a:rPr>
              <a:t>(define </a:t>
            </a:r>
            <a:r>
              <a:rPr lang="en-US" sz="2800" dirty="0" smtClean="0">
                <a:latin typeface="Ubuntu Mono" panose="020B0509030602030204" pitchFamily="49" charset="0"/>
              </a:rPr>
              <a:t>(</a:t>
            </a:r>
            <a:r>
              <a:rPr lang="en-US" sz="2800" dirty="0" err="1" smtClean="0">
                <a:latin typeface="Ubuntu Mono" panose="020B0509030602030204" pitchFamily="49" charset="0"/>
              </a:rPr>
              <a:t>removeT</a:t>
            </a:r>
            <a:r>
              <a:rPr lang="en-US" sz="2800" dirty="0" smtClean="0">
                <a:latin typeface="Ubuntu Mono" panose="020B0509030602030204" pitchFamily="49" charset="0"/>
              </a:rPr>
              <a:t> e L </a:t>
            </a:r>
            <a:r>
              <a:rPr lang="en-US" sz="2800" dirty="0" err="1" smtClean="0">
                <a:latin typeface="Ubuntu Mono" panose="020B0509030602030204" pitchFamily="49" charset="0"/>
              </a:rPr>
              <a:t>Acc</a:t>
            </a:r>
            <a:r>
              <a:rPr lang="en-US" sz="2800" dirty="0" smtClean="0">
                <a:latin typeface="Ubuntu Mono" panose="020B0509030602030204" pitchFamily="49" charset="0"/>
              </a:rPr>
              <a:t>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(</a:t>
            </a:r>
            <a:r>
              <a:rPr lang="en-US" sz="2800" dirty="0" err="1" smtClean="0">
                <a:latin typeface="Ubuntu Mono" panose="020B0509030602030204" pitchFamily="49" charset="0"/>
              </a:rPr>
              <a:t>cond</a:t>
            </a:r>
            <a:r>
              <a:rPr lang="en-US" sz="2800" dirty="0" smtClean="0">
                <a:latin typeface="Ubuntu Mono" panose="020B0509030602030204" pitchFamily="49" charset="0"/>
              </a:rPr>
              <a:t> [(null? L) </a:t>
            </a:r>
            <a:r>
              <a:rPr lang="en-US" sz="2800" dirty="0" err="1" smtClean="0">
                <a:latin typeface="Ubuntu Mono" panose="020B0509030602030204" pitchFamily="49" charset="0"/>
              </a:rPr>
              <a:t>Acc</a:t>
            </a:r>
            <a:r>
              <a:rPr lang="en-US" sz="2800" dirty="0" smtClean="0">
                <a:latin typeface="Ubuntu Mono" panose="020B0509030602030204" pitchFamily="49" charset="0"/>
              </a:rPr>
              <a:t>]</a:t>
            </a:r>
          </a:p>
          <a:p>
            <a:r>
              <a:rPr lang="en-US" sz="2800" dirty="0" smtClean="0">
                <a:latin typeface="Ubuntu Mono" panose="020B0509030602030204" pitchFamily="49" charset="0"/>
              </a:rPr>
              <a:t>        [(equal? (first L) e)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       (append </a:t>
            </a:r>
            <a:r>
              <a:rPr lang="en-US" sz="2800" dirty="0" err="1" smtClean="0">
                <a:latin typeface="Ubuntu Mono" panose="020B0509030602030204" pitchFamily="49" charset="0"/>
              </a:rPr>
              <a:t>Acc</a:t>
            </a:r>
            <a:r>
              <a:rPr lang="en-US" sz="2800" dirty="0" smtClean="0">
                <a:latin typeface="Ubuntu Mono" panose="020B0509030602030204" pitchFamily="49" charset="0"/>
              </a:rPr>
              <a:t> (rest L))]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      [else (remove e (rest L)</a:t>
            </a:r>
            <a:br>
              <a:rPr lang="en-US" sz="2800" dirty="0" smtClean="0">
                <a:latin typeface="Ubuntu Mono" panose="020B0509030602030204" pitchFamily="49" charset="0"/>
              </a:rPr>
            </a:br>
            <a:r>
              <a:rPr lang="en-US" sz="2800" dirty="0" smtClean="0">
                <a:latin typeface="Ubuntu Mono" panose="020B0509030602030204" pitchFamily="49" charset="0"/>
              </a:rPr>
              <a:t>                      (cons (first L) </a:t>
            </a:r>
            <a:r>
              <a:rPr lang="en-US" sz="2800" dirty="0" err="1" smtClean="0">
                <a:latin typeface="Ubuntu Mono" panose="020B0509030602030204" pitchFamily="49" charset="0"/>
              </a:rPr>
              <a:t>Acc</a:t>
            </a:r>
            <a:r>
              <a:rPr lang="en-US" sz="2800" dirty="0" smtClean="0">
                <a:latin typeface="Ubuntu Mono" panose="020B0509030602030204" pitchFamily="49" charset="0"/>
              </a:rPr>
              <a:t>))]))</a:t>
            </a:r>
            <a:endParaRPr lang="en-US" sz="2800" dirty="0" smtClean="0">
              <a:latin typeface="Ubuntu Mono" panose="020B0509030602030204" pitchFamily="49" charset="0"/>
            </a:endParaRPr>
          </a:p>
          <a:p>
            <a:endParaRPr lang="en-US" sz="2800" dirty="0">
              <a:latin typeface="Ubuntu Mono" panose="020B0509030602030204" pitchFamily="49" charset="0"/>
            </a:endParaRPr>
          </a:p>
          <a:p>
            <a:r>
              <a:rPr lang="en-US" sz="2800" dirty="0" smtClean="0">
                <a:latin typeface="Ubuntu Mono" panose="020B0509030602030204" pitchFamily="49" charset="0"/>
              </a:rPr>
              <a:t>(define (remove e L)</a:t>
            </a:r>
          </a:p>
          <a:p>
            <a:r>
              <a:rPr lang="en-US" sz="2800" dirty="0">
                <a:latin typeface="Ubuntu Mono" panose="020B0509030602030204" pitchFamily="49" charset="0"/>
              </a:rPr>
              <a:t> </a:t>
            </a:r>
            <a:r>
              <a:rPr lang="en-US" sz="2800" dirty="0" smtClean="0">
                <a:latin typeface="Ubuntu Mono" panose="020B0509030602030204" pitchFamily="49" charset="0"/>
              </a:rPr>
              <a:t> (remove e L '()))</a:t>
            </a:r>
            <a:endParaRPr lang="en-US" sz="2800" dirty="0" smtClean="0">
              <a:latin typeface="Ubuntu Mono" panose="020B05090306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330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728" y="301625"/>
            <a:ext cx="7220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Quiz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Write reverse and</a:t>
            </a:r>
            <a:b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range with tail-recursion.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2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9" y="2485292"/>
            <a:ext cx="4195306" cy="4372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1393" y="301625"/>
            <a:ext cx="59612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Tail-call optimization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keeps a small stack.</a:t>
            </a:r>
            <a:endParaRPr lang="en-US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312" y="657101"/>
            <a:ext cx="7989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Recursion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the root of computation since it trades description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time, 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</a:t>
            </a:r>
            <a:b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necessarily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5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13912</TotalTime>
  <Words>1503</Words>
  <Application>Microsoft Office PowerPoint</Application>
  <PresentationFormat>On-screen Show (4:3)</PresentationFormat>
  <Paragraphs>264</Paragraphs>
  <Slides>93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Arial</vt:lpstr>
      <vt:lpstr>Calibri</vt:lpstr>
      <vt:lpstr>Calibri Light</vt:lpstr>
      <vt:lpstr>Comic Sans MS</vt:lpstr>
      <vt:lpstr>Ubuntu Mono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Eckroth</dc:creator>
  <cp:lastModifiedBy>Joshua Eckroth</cp:lastModifiedBy>
  <cp:revision>106</cp:revision>
  <dcterms:created xsi:type="dcterms:W3CDTF">2014-01-13T15:31:15Z</dcterms:created>
  <dcterms:modified xsi:type="dcterms:W3CDTF">2014-01-28T14:13:30Z</dcterms:modified>
</cp:coreProperties>
</file>