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6"/>
  </p:notesMasterIdLst>
  <p:handoutMasterIdLst>
    <p:handoutMasterId r:id="rId57"/>
  </p:handoutMasterIdLst>
  <p:sldIdLst>
    <p:sldId id="274" r:id="rId2"/>
    <p:sldId id="275" r:id="rId3"/>
    <p:sldId id="313" r:id="rId4"/>
    <p:sldId id="304" r:id="rId5"/>
    <p:sldId id="311" r:id="rId6"/>
    <p:sldId id="312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61" r:id="rId18"/>
    <p:sldId id="262" r:id="rId19"/>
    <p:sldId id="314" r:id="rId20"/>
    <p:sldId id="265" r:id="rId21"/>
    <p:sldId id="305" r:id="rId22"/>
    <p:sldId id="272" r:id="rId23"/>
    <p:sldId id="315" r:id="rId24"/>
    <p:sldId id="316" r:id="rId25"/>
    <p:sldId id="317" r:id="rId26"/>
    <p:sldId id="318" r:id="rId27"/>
    <p:sldId id="319" r:id="rId28"/>
    <p:sldId id="299" r:id="rId29"/>
    <p:sldId id="259" r:id="rId30"/>
    <p:sldId id="273" r:id="rId31"/>
    <p:sldId id="271" r:id="rId32"/>
    <p:sldId id="264" r:id="rId33"/>
    <p:sldId id="291" r:id="rId34"/>
    <p:sldId id="292" r:id="rId35"/>
    <p:sldId id="293" r:id="rId36"/>
    <p:sldId id="294" r:id="rId37"/>
    <p:sldId id="295" r:id="rId38"/>
    <p:sldId id="260" r:id="rId39"/>
    <p:sldId id="296" r:id="rId40"/>
    <p:sldId id="270" r:id="rId41"/>
    <p:sldId id="269" r:id="rId42"/>
    <p:sldId id="268" r:id="rId43"/>
    <p:sldId id="257" r:id="rId44"/>
    <p:sldId id="267" r:id="rId45"/>
    <p:sldId id="287" r:id="rId46"/>
    <p:sldId id="288" r:id="rId47"/>
    <p:sldId id="289" r:id="rId48"/>
    <p:sldId id="290" r:id="rId49"/>
    <p:sldId id="266" r:id="rId50"/>
    <p:sldId id="306" r:id="rId51"/>
    <p:sldId id="307" r:id="rId52"/>
    <p:sldId id="308" r:id="rId53"/>
    <p:sldId id="309" r:id="rId54"/>
    <p:sldId id="310" r:id="rId5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12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12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12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D9A9AA"/>
    <a:srgbClr val="97D6D9"/>
    <a:srgbClr val="057A05"/>
    <a:srgbClr val="CCFFCC"/>
    <a:srgbClr val="0A02FE"/>
    <a:srgbClr val="7B0BF6"/>
    <a:srgbClr val="25BA3A"/>
    <a:srgbClr val="2CDD45"/>
    <a:srgbClr val="DD15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25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notesMaster" Target="notesMasters/notesMaster1.xml"/><Relationship Id="rId57" Type="http://schemas.openxmlformats.org/officeDocument/2006/relationships/handoutMaster" Target="handoutMasters/handoutMaster1.xml"/><Relationship Id="rId58" Type="http://schemas.openxmlformats.org/officeDocument/2006/relationships/printerSettings" Target="printerSettings/printerSettings1.bin"/><Relationship Id="rId59" Type="http://schemas.openxmlformats.org/officeDocument/2006/relationships/presProps" Target="pres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latin typeface="Courier New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>
                <a:latin typeface="Courier New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>
              <a:defRPr>
                <a:latin typeface="Courier New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411913" y="8869363"/>
            <a:ext cx="4587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mtClean="0"/>
            </a:lvl1pPr>
          </a:lstStyle>
          <a:p>
            <a:pPr>
              <a:defRPr/>
            </a:pPr>
            <a:fld id="{512E88FD-650C-D74B-8563-A90431B0B2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441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latin typeface="Courier New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>
                <a:latin typeface="Courier New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2665413" cy="122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>
              <a:defRPr>
                <a:latin typeface="Courier New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mtClean="0"/>
            </a:lvl1pPr>
          </a:lstStyle>
          <a:p>
            <a:pPr>
              <a:defRPr/>
            </a:pPr>
            <a:fld id="{4E8FF539-C40F-F843-861B-F042CDDA4F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2367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fld id="{C3EB4E11-134F-4548-AAD5-5008F6386809}" type="slidenum">
              <a:rPr lang="en-US"/>
              <a:pPr/>
              <a:t>1</a:t>
            </a:fld>
            <a:endParaRPr lang="en-US"/>
          </a:p>
        </p:txBody>
      </p:sp>
      <p:sp>
        <p:nvSpPr>
          <p:cNvPr id="1638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387" name="Rectangle 3"/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1412875" cy="36671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wrap="square" lIns="90487" tIns="44450" rIns="90487" bIns="44450"/>
          <a:lstStyle/>
          <a:p>
            <a:pPr eaLnBrk="1" hangingPunct="1"/>
            <a:r>
              <a:rPr lang="en-US">
                <a:ea typeface="ＭＳ Ｐゴシック" charset="0"/>
                <a:cs typeface="ＭＳ Ｐゴシック" charset="0"/>
              </a:rPr>
              <a:t>extra credit for joining the spring cs talks…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157E8-B6B6-9648-90E2-762A3D846E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75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7F176-C8F6-CE43-8008-E9E4F91EC6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32706-4C09-B545-AE55-D0394BFA1A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084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BB9D4C-0840-D549-B603-51821D4206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646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59D35-A20C-D546-926B-C1FE835E63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027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AA502-8EFF-DA42-A0F3-EF58F226C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023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1EC43-A30C-054F-B3C8-A743BE0A7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715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E8A62-66B6-6244-A0F7-35FC3FB70B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679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907F5-9B74-FA4A-B8AC-9E3CB0584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42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F341D-9728-F643-888A-12E008135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20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81125-3D44-6B46-A380-EEFE21A90E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385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smtClean="0">
                <a:latin typeface="Arial" charset="0"/>
              </a:defRPr>
            </a:lvl1pPr>
          </a:lstStyle>
          <a:p>
            <a:pPr>
              <a:defRPr/>
            </a:pPr>
            <a:fld id="{29D225DD-CC0F-634F-ACAD-2D4A47F42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 pitchFamily="-107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 bwMode="auto">
          <a:xfrm>
            <a:off x="1066800" y="1566863"/>
            <a:ext cx="6781800" cy="762000"/>
          </a:xfrm>
          <a:prstGeom prst="roundRect">
            <a:avLst>
              <a:gd name="adj" fmla="val 20940"/>
            </a:avLst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latin typeface="Courier New" pitchFamily="1" charset="0"/>
              <a:ea typeface="ＭＳ Ｐゴシック" pitchFamily="1" charset="-128"/>
              <a:cs typeface="ＭＳ Ｐゴシック" pitchFamily="-107" charset="-128"/>
            </a:endParaRP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666750" y="258763"/>
            <a:ext cx="78359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 dirty="0">
                <a:latin typeface="Cambria"/>
                <a:cs typeface="Cambria"/>
              </a:rPr>
              <a:t>Final Exam ~ notes</a:t>
            </a:r>
          </a:p>
        </p:txBody>
      </p:sp>
      <p:sp>
        <p:nvSpPr>
          <p:cNvPr id="15364" name="Text Box 11"/>
          <p:cNvSpPr txBox="1">
            <a:spLocks noChangeArrowheads="1"/>
          </p:cNvSpPr>
          <p:nvPr/>
        </p:nvSpPr>
        <p:spPr bwMode="auto">
          <a:xfrm>
            <a:off x="860425" y="2734439"/>
            <a:ext cx="776248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On the semester</a:t>
            </a:r>
            <a:r>
              <a:rPr lang="ja-JP" altLang="en-US" sz="2000" b="0">
                <a:latin typeface="Calibri"/>
                <a:cs typeface="Calibri"/>
              </a:rPr>
              <a:t>’</a:t>
            </a:r>
            <a:r>
              <a:rPr lang="en-US" altLang="ja-JP" sz="2000" b="0">
                <a:latin typeface="Calibri"/>
                <a:cs typeface="Calibri"/>
              </a:rPr>
              <a:t>s material, with an attempt at bridging different topics.</a:t>
            </a:r>
            <a:endParaRPr lang="en-US" sz="2000" b="0">
              <a:latin typeface="Calibri"/>
              <a:cs typeface="Calibri"/>
            </a:endParaRPr>
          </a:p>
        </p:txBody>
      </p:sp>
      <p:sp>
        <p:nvSpPr>
          <p:cNvPr id="15365" name="Text Box 12"/>
          <p:cNvSpPr txBox="1">
            <a:spLocks noChangeArrowheads="1"/>
          </p:cNvSpPr>
          <p:nvPr/>
        </p:nvSpPr>
        <p:spPr bwMode="auto">
          <a:xfrm>
            <a:off x="860425" y="3194814"/>
            <a:ext cx="70891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You may use </a:t>
            </a:r>
            <a:r>
              <a:rPr lang="en-US" sz="2000">
                <a:latin typeface="Calibri"/>
                <a:cs typeface="Calibri"/>
              </a:rPr>
              <a:t>two</a:t>
            </a:r>
            <a:r>
              <a:rPr lang="en-US" sz="2000" b="0">
                <a:latin typeface="Calibri"/>
                <a:cs typeface="Calibri"/>
              </a:rPr>
              <a:t> double-sided pages of notes (similar to before)…</a:t>
            </a:r>
          </a:p>
        </p:txBody>
      </p:sp>
      <p:sp>
        <p:nvSpPr>
          <p:cNvPr id="15366" name="Text Box 13"/>
          <p:cNvSpPr txBox="1">
            <a:spLocks noChangeArrowheads="1"/>
          </p:cNvSpPr>
          <p:nvPr/>
        </p:nvSpPr>
        <p:spPr bwMode="auto">
          <a:xfrm>
            <a:off x="860425" y="3655189"/>
            <a:ext cx="511540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Exam topics are available on the CS 60 website.</a:t>
            </a:r>
          </a:p>
        </p:txBody>
      </p:sp>
      <p:sp>
        <p:nvSpPr>
          <p:cNvPr id="15367" name="Text Box 14"/>
          <p:cNvSpPr txBox="1">
            <a:spLocks noChangeArrowheads="1"/>
          </p:cNvSpPr>
          <p:nvPr/>
        </p:nvSpPr>
        <p:spPr bwMode="auto">
          <a:xfrm>
            <a:off x="860425" y="4136202"/>
            <a:ext cx="618615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A practice exam is available on the CS 60 website, as well.</a:t>
            </a:r>
          </a:p>
        </p:txBody>
      </p:sp>
      <p:sp>
        <p:nvSpPr>
          <p:cNvPr id="15368" name="Rectangle 17"/>
          <p:cNvSpPr>
            <a:spLocks noChangeArrowheads="1"/>
          </p:cNvSpPr>
          <p:nvPr/>
        </p:nvSpPr>
        <p:spPr bwMode="auto">
          <a:xfrm>
            <a:off x="846138" y="1693863"/>
            <a:ext cx="71135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0" dirty="0">
                <a:latin typeface="Calibri" charset="0"/>
                <a:cs typeface="Calibri" charset="0"/>
              </a:rPr>
              <a:t>3-hour </a:t>
            </a:r>
            <a:r>
              <a:rPr lang="en-US" sz="2400" b="0" i="1" dirty="0">
                <a:solidFill>
                  <a:srgbClr val="800000"/>
                </a:solidFill>
                <a:latin typeface="Calibri" charset="0"/>
                <a:cs typeface="Calibri" charset="0"/>
              </a:rPr>
              <a:t>take-home </a:t>
            </a:r>
            <a:r>
              <a:rPr lang="en-US" sz="2400" b="0" dirty="0">
                <a:latin typeface="Calibri" charset="0"/>
                <a:cs typeface="Calibri" charset="0"/>
              </a:rPr>
              <a:t>exam due </a:t>
            </a:r>
            <a:r>
              <a:rPr lang="en-US" sz="2400" b="0" dirty="0" smtClean="0">
                <a:latin typeface="Calibri" charset="0"/>
                <a:cs typeface="Calibri" charset="0"/>
              </a:rPr>
              <a:t>Thursday </a:t>
            </a:r>
            <a:r>
              <a:rPr lang="en-US" sz="2400" b="0" dirty="0">
                <a:latin typeface="Calibri" charset="0"/>
                <a:cs typeface="Calibri" charset="0"/>
              </a:rPr>
              <a:t>at 5pm...</a:t>
            </a:r>
          </a:p>
        </p:txBody>
      </p:sp>
      <p:sp>
        <p:nvSpPr>
          <p:cNvPr id="15369" name="Rectangle 17"/>
          <p:cNvSpPr>
            <a:spLocks noChangeArrowheads="1"/>
          </p:cNvSpPr>
          <p:nvPr/>
        </p:nvSpPr>
        <p:spPr bwMode="auto">
          <a:xfrm>
            <a:off x="1533525" y="4645303"/>
            <a:ext cx="135607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0">
                <a:solidFill>
                  <a:srgbClr val="0000FF"/>
                </a:solidFill>
                <a:latin typeface="Calibri"/>
                <a:cs typeface="Calibri"/>
              </a:rPr>
              <a:t>7+ problems</a:t>
            </a:r>
          </a:p>
        </p:txBody>
      </p:sp>
      <p:sp>
        <p:nvSpPr>
          <p:cNvPr id="15370" name="Rectangle 17"/>
          <p:cNvSpPr>
            <a:spLocks noChangeArrowheads="1"/>
          </p:cNvSpPr>
          <p:nvPr/>
        </p:nvSpPr>
        <p:spPr bwMode="auto">
          <a:xfrm>
            <a:off x="1533525" y="5026303"/>
            <a:ext cx="3653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0">
                <a:solidFill>
                  <a:srgbClr val="0000FF"/>
                </a:solidFill>
                <a:latin typeface="Calibri"/>
                <a:cs typeface="Calibri"/>
              </a:rPr>
              <a:t>gratuitous backstories when possible</a:t>
            </a:r>
          </a:p>
        </p:txBody>
      </p:sp>
      <p:sp>
        <p:nvSpPr>
          <p:cNvPr id="15371" name="Rectangle 17"/>
          <p:cNvSpPr>
            <a:spLocks noChangeArrowheads="1"/>
          </p:cNvSpPr>
          <p:nvPr/>
        </p:nvSpPr>
        <p:spPr bwMode="auto">
          <a:xfrm>
            <a:off x="1524000" y="5408891"/>
            <a:ext cx="29237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0">
                <a:solidFill>
                  <a:srgbClr val="0A02FE"/>
                </a:solidFill>
                <a:latin typeface="Calibri"/>
                <a:cs typeface="Calibri"/>
              </a:rPr>
              <a:t>always good to keep in mind:</a:t>
            </a:r>
          </a:p>
        </p:txBody>
      </p:sp>
      <p:sp>
        <p:nvSpPr>
          <p:cNvPr id="15372" name="Rectangle 17"/>
          <p:cNvSpPr>
            <a:spLocks noChangeArrowheads="1"/>
          </p:cNvSpPr>
          <p:nvPr/>
        </p:nvSpPr>
        <p:spPr bwMode="auto">
          <a:xfrm>
            <a:off x="968374" y="5829012"/>
            <a:ext cx="4365625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0" dirty="0">
                <a:solidFill>
                  <a:srgbClr val="800000"/>
                </a:solidFill>
                <a:latin typeface="Calibri"/>
                <a:cs typeface="Calibri"/>
              </a:rPr>
              <a:t>You can jump away from the code and explain your approach (or what you want things to do…)</a:t>
            </a:r>
          </a:p>
        </p:txBody>
      </p:sp>
      <p:sp>
        <p:nvSpPr>
          <p:cNvPr id="15373" name="Rectangle 17"/>
          <p:cNvSpPr>
            <a:spLocks noChangeArrowheads="1"/>
          </p:cNvSpPr>
          <p:nvPr/>
        </p:nvSpPr>
        <p:spPr bwMode="auto">
          <a:xfrm>
            <a:off x="6029324" y="5647522"/>
            <a:ext cx="24288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 dirty="0">
                <a:latin typeface="Calibri"/>
                <a:cs typeface="Calibri"/>
              </a:rPr>
              <a:t>Partial credit is available -- more importantly, this can help you work out what needs to be done next!</a:t>
            </a:r>
          </a:p>
        </p:txBody>
      </p:sp>
      <p:sp>
        <p:nvSpPr>
          <p:cNvPr id="15374" name="AutoShape 21"/>
          <p:cNvSpPr>
            <a:spLocks/>
          </p:cNvSpPr>
          <p:nvPr/>
        </p:nvSpPr>
        <p:spPr bwMode="auto">
          <a:xfrm>
            <a:off x="5586413" y="5775325"/>
            <a:ext cx="196850" cy="720725"/>
          </a:xfrm>
          <a:prstGeom prst="rightBrace">
            <a:avLst>
              <a:gd name="adj1" fmla="val 3051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ChangeArrowheads="1"/>
          </p:cNvSpPr>
          <p:nvPr/>
        </p:nvSpPr>
        <p:spPr bwMode="auto">
          <a:xfrm>
            <a:off x="457200" y="10668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/>
              <a:t>boolean run( Stack INPUT )</a:t>
            </a:r>
          </a:p>
        </p:txBody>
      </p:sp>
      <p:sp>
        <p:nvSpPr>
          <p:cNvPr id="27650" name="Text Box 3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2-A</a:t>
            </a: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6257925" y="198438"/>
            <a:ext cx="2673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NFAs in Java</a:t>
            </a:r>
          </a:p>
        </p:txBody>
      </p:sp>
      <p:sp>
        <p:nvSpPr>
          <p:cNvPr id="27652" name="Text Box 5"/>
          <p:cNvSpPr txBox="1">
            <a:spLocks noChangeArrowheads="1"/>
          </p:cNvSpPr>
          <p:nvPr/>
        </p:nvSpPr>
        <p:spPr bwMode="auto">
          <a:xfrm>
            <a:off x="6931025" y="736600"/>
            <a:ext cx="1438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i="1">
                <a:solidFill>
                  <a:schemeClr val="bg2"/>
                </a:solidFill>
                <a:latin typeface="Times" charset="0"/>
              </a:rPr>
              <a:t>not 2B!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ChangeArrowheads="1"/>
          </p:cNvSpPr>
          <p:nvPr/>
        </p:nvSpPr>
        <p:spPr bwMode="auto">
          <a:xfrm>
            <a:off x="457200" y="10668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/>
              <a:t>boolean run( Stack INPUT )</a:t>
            </a:r>
          </a:p>
        </p:txBody>
      </p:sp>
      <p:sp>
        <p:nvSpPr>
          <p:cNvPr id="28674" name="Text Box 3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2-A</a:t>
            </a:r>
          </a:p>
        </p:txBody>
      </p:sp>
      <p:sp>
        <p:nvSpPr>
          <p:cNvPr id="28675" name="Text Box 4"/>
          <p:cNvSpPr txBox="1">
            <a:spLocks noChangeArrowheads="1"/>
          </p:cNvSpPr>
          <p:nvPr/>
        </p:nvSpPr>
        <p:spPr bwMode="auto">
          <a:xfrm>
            <a:off x="6259513" y="198438"/>
            <a:ext cx="2673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NFAs in Java</a:t>
            </a:r>
          </a:p>
        </p:txBody>
      </p:sp>
      <p:sp>
        <p:nvSpPr>
          <p:cNvPr id="28676" name="Text Box 5"/>
          <p:cNvSpPr txBox="1">
            <a:spLocks noChangeArrowheads="1"/>
          </p:cNvSpPr>
          <p:nvPr/>
        </p:nvSpPr>
        <p:spPr bwMode="auto">
          <a:xfrm>
            <a:off x="6931025" y="736600"/>
            <a:ext cx="1438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i="1">
                <a:solidFill>
                  <a:schemeClr val="bg2"/>
                </a:solidFill>
                <a:latin typeface="Times" charset="0"/>
              </a:rPr>
              <a:t>not 2B!</a:t>
            </a:r>
          </a:p>
        </p:txBody>
      </p:sp>
      <p:sp>
        <p:nvSpPr>
          <p:cNvPr id="28677" name="Rectangle 6"/>
          <p:cNvSpPr>
            <a:spLocks noChangeArrowheads="1"/>
          </p:cNvSpPr>
          <p:nvPr/>
        </p:nvSpPr>
        <p:spPr bwMode="auto">
          <a:xfrm>
            <a:off x="152400" y="1230313"/>
            <a:ext cx="7318375" cy="201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sz="1800"/>
          </a:p>
          <a:p>
            <a:r>
              <a:rPr lang="en-US" sz="1800"/>
              <a:t>    return run( INPUT, 0 ); </a:t>
            </a:r>
            <a:r>
              <a:rPr lang="en-US" sz="1800">
                <a:solidFill>
                  <a:srgbClr val="057A05"/>
                </a:solidFill>
              </a:rPr>
              <a:t>// 0 is the start state!</a:t>
            </a:r>
          </a:p>
          <a:p>
            <a:r>
              <a:rPr lang="en-US" sz="1800"/>
              <a:t>  }</a:t>
            </a:r>
          </a:p>
          <a:p>
            <a:endParaRPr lang="en-US" sz="1800"/>
          </a:p>
          <a:p>
            <a:r>
              <a:rPr lang="en-US" sz="1800"/>
              <a:t>  boolean  run( Stack INPUT, int curState )</a:t>
            </a:r>
          </a:p>
          <a:p>
            <a:r>
              <a:rPr lang="en-US" sz="1800"/>
              <a:t>  {</a:t>
            </a:r>
          </a:p>
          <a:p>
            <a:r>
              <a:rPr lang="en-US" sz="1800"/>
              <a:t>  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ChangeArrowheads="1"/>
          </p:cNvSpPr>
          <p:nvPr/>
        </p:nvSpPr>
        <p:spPr bwMode="auto">
          <a:xfrm>
            <a:off x="457200" y="10668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/>
              <a:t>boolean run( Stack INPUT )</a:t>
            </a:r>
          </a:p>
        </p:txBody>
      </p:sp>
      <p:sp>
        <p:nvSpPr>
          <p:cNvPr id="29698" name="Text Box 3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2-A</a:t>
            </a:r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6257925" y="198438"/>
            <a:ext cx="2673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NFAs in Java</a:t>
            </a:r>
          </a:p>
        </p:txBody>
      </p:sp>
      <p:sp>
        <p:nvSpPr>
          <p:cNvPr id="29700" name="Text Box 5"/>
          <p:cNvSpPr txBox="1">
            <a:spLocks noChangeArrowheads="1"/>
          </p:cNvSpPr>
          <p:nvPr/>
        </p:nvSpPr>
        <p:spPr bwMode="auto">
          <a:xfrm>
            <a:off x="6931025" y="736600"/>
            <a:ext cx="1438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i="1">
                <a:solidFill>
                  <a:schemeClr val="bg2"/>
                </a:solidFill>
                <a:latin typeface="Times" charset="0"/>
              </a:rPr>
              <a:t>not 2B!</a:t>
            </a:r>
          </a:p>
        </p:txBody>
      </p:sp>
      <p:sp>
        <p:nvSpPr>
          <p:cNvPr id="29701" name="Rectangle 6"/>
          <p:cNvSpPr>
            <a:spLocks noChangeArrowheads="1"/>
          </p:cNvSpPr>
          <p:nvPr/>
        </p:nvSpPr>
        <p:spPr bwMode="auto">
          <a:xfrm>
            <a:off x="152400" y="1230313"/>
            <a:ext cx="7318375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sz="1800"/>
          </a:p>
          <a:p>
            <a:r>
              <a:rPr lang="en-US" sz="1800"/>
              <a:t>    return run( INPUT, 0 ); </a:t>
            </a:r>
            <a:r>
              <a:rPr lang="en-US" sz="1800">
                <a:solidFill>
                  <a:srgbClr val="057A05"/>
                </a:solidFill>
              </a:rPr>
              <a:t>// 0 is the start state!</a:t>
            </a:r>
          </a:p>
          <a:p>
            <a:r>
              <a:rPr lang="en-US" sz="1800"/>
              <a:t>  }</a:t>
            </a:r>
          </a:p>
          <a:p>
            <a:endParaRPr lang="en-US" sz="1800"/>
          </a:p>
          <a:p>
            <a:r>
              <a:rPr lang="en-US" sz="1800"/>
              <a:t>  boolean  run( Stack INPUT, int curState )</a:t>
            </a:r>
          </a:p>
          <a:p>
            <a:r>
              <a:rPr lang="en-US" sz="1800"/>
              <a:t>  {</a:t>
            </a:r>
          </a:p>
          <a:p>
            <a:r>
              <a:rPr lang="en-US" sz="1800"/>
              <a:t>    </a:t>
            </a:r>
            <a:r>
              <a:rPr lang="en-US" sz="1800">
                <a:solidFill>
                  <a:srgbClr val="057A05"/>
                </a:solidFill>
              </a:rPr>
              <a:t>// ASSUMING NO LAMBDA TRANSITIONS</a:t>
            </a:r>
            <a:endParaRPr lang="en-US" sz="1800"/>
          </a:p>
          <a:p>
            <a:r>
              <a:rPr lang="en-US" sz="1800"/>
              <a:t>    if (INPUT.isEmpty())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ChangeArrowheads="1"/>
          </p:cNvSpPr>
          <p:nvPr/>
        </p:nvSpPr>
        <p:spPr bwMode="auto">
          <a:xfrm>
            <a:off x="457200" y="381000"/>
            <a:ext cx="8077200" cy="556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/>
              <a:t>  class Transition</a:t>
            </a:r>
          </a:p>
          <a:p>
            <a:r>
              <a:rPr lang="en-US" sz="2400"/>
              <a:t>  {</a:t>
            </a:r>
          </a:p>
          <a:p>
            <a:r>
              <a:rPr lang="en-US" sz="2400"/>
              <a:t>    int sourceState;       </a:t>
            </a:r>
            <a:r>
              <a:rPr lang="en-US" sz="2400">
                <a:solidFill>
                  <a:srgbClr val="DD1528"/>
                </a:solidFill>
              </a:rPr>
              <a:t>// ss</a:t>
            </a:r>
            <a:endParaRPr lang="en-US" sz="2400"/>
          </a:p>
          <a:p>
            <a:r>
              <a:rPr lang="en-US" sz="2400"/>
              <a:t>    int destinationState;  </a:t>
            </a:r>
            <a:r>
              <a:rPr lang="en-US" sz="2400">
                <a:solidFill>
                  <a:srgbClr val="DD1528"/>
                </a:solidFill>
              </a:rPr>
              <a:t>// ds</a:t>
            </a:r>
            <a:endParaRPr lang="en-US" sz="2400"/>
          </a:p>
          <a:p>
            <a:r>
              <a:rPr lang="en-US" sz="2400"/>
              <a:t>    int transitionChar;    </a:t>
            </a:r>
            <a:r>
              <a:rPr lang="en-US" sz="2400">
                <a:solidFill>
                  <a:srgbClr val="DD1528"/>
                </a:solidFill>
              </a:rPr>
              <a:t>// tc</a:t>
            </a:r>
            <a:endParaRPr lang="en-US" sz="2400"/>
          </a:p>
          <a:p>
            <a:r>
              <a:rPr lang="en-US" sz="2400"/>
              <a:t>  }</a:t>
            </a:r>
          </a:p>
          <a:p>
            <a:endParaRPr lang="en-US" sz="2400"/>
          </a:p>
          <a:p>
            <a:r>
              <a:rPr lang="en-US" sz="2400"/>
              <a:t>  class NFA</a:t>
            </a:r>
          </a:p>
          <a:p>
            <a:r>
              <a:rPr lang="en-US" sz="2400"/>
              <a:t>  {</a:t>
            </a:r>
          </a:p>
          <a:p>
            <a:r>
              <a:rPr lang="en-US" sz="2400"/>
              <a:t>    int numStates;</a:t>
            </a:r>
          </a:p>
          <a:p>
            <a:r>
              <a:rPr lang="en-US" sz="2400"/>
              <a:t>    </a:t>
            </a:r>
          </a:p>
          <a:p>
            <a:r>
              <a:rPr lang="en-US" sz="2400"/>
              <a:t>    Transition[] T;</a:t>
            </a:r>
          </a:p>
          <a:p>
            <a:r>
              <a:rPr lang="en-US" sz="2400"/>
              <a:t>    boolean[] A;     </a:t>
            </a:r>
          </a:p>
          <a:p>
            <a:endParaRPr lang="en-US" sz="2400">
              <a:solidFill>
                <a:srgbClr val="DD1528"/>
              </a:solidFill>
            </a:endParaRPr>
          </a:p>
          <a:p>
            <a:r>
              <a:rPr lang="en-US" sz="2400">
                <a:solidFill>
                  <a:srgbClr val="25BA3A"/>
                </a:solidFill>
              </a:rPr>
              <a:t>    boolean run( Stack INPUT )</a:t>
            </a:r>
            <a:endParaRPr lang="en-US" sz="2400"/>
          </a:p>
        </p:txBody>
      </p:sp>
      <p:sp>
        <p:nvSpPr>
          <p:cNvPr id="30722" name="Text Box 3"/>
          <p:cNvSpPr txBox="1">
            <a:spLocks noChangeArrowheads="1"/>
          </p:cNvSpPr>
          <p:nvPr/>
        </p:nvSpPr>
        <p:spPr bwMode="auto">
          <a:xfrm>
            <a:off x="4375150" y="3222625"/>
            <a:ext cx="3078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Start state is #0 </a:t>
            </a:r>
          </a:p>
        </p:txBody>
      </p:sp>
      <p:sp>
        <p:nvSpPr>
          <p:cNvPr id="30723" name="Rectangle 4"/>
          <p:cNvSpPr>
            <a:spLocks noChangeArrowheads="1"/>
          </p:cNvSpPr>
          <p:nvPr/>
        </p:nvSpPr>
        <p:spPr bwMode="auto">
          <a:xfrm>
            <a:off x="6734175" y="1914525"/>
            <a:ext cx="1466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0, 1, or -1 (for </a:t>
            </a:r>
            <a:r>
              <a:rPr lang="en-US" sz="1400" b="0">
                <a:solidFill>
                  <a:srgbClr val="0000FF"/>
                </a:solidFill>
                <a:latin typeface="Symbol" charset="0"/>
                <a:sym typeface="Symbol" charset="0"/>
              </a:rPr>
              <a:t></a:t>
            </a:r>
            <a:r>
              <a:rPr lang="en-US" sz="1400" b="0">
                <a:solidFill>
                  <a:srgbClr val="0000FF"/>
                </a:solidFill>
                <a:latin typeface="Arial" charset="0"/>
              </a:rPr>
              <a:t>)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6705600" y="1181100"/>
            <a:ext cx="22494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between 0 and numStates</a:t>
            </a:r>
          </a:p>
        </p:txBody>
      </p:sp>
      <p:sp>
        <p:nvSpPr>
          <p:cNvPr id="30725" name="Rectangle 6"/>
          <p:cNvSpPr>
            <a:spLocks noChangeArrowheads="1"/>
          </p:cNvSpPr>
          <p:nvPr/>
        </p:nvSpPr>
        <p:spPr bwMode="auto">
          <a:xfrm>
            <a:off x="6715125" y="1528763"/>
            <a:ext cx="22494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between 0 and numStates</a:t>
            </a:r>
          </a:p>
        </p:txBody>
      </p:sp>
      <p:sp>
        <p:nvSpPr>
          <p:cNvPr id="30726" name="Text Box 7"/>
          <p:cNvSpPr txBox="1">
            <a:spLocks noChangeArrowheads="1"/>
          </p:cNvSpPr>
          <p:nvPr/>
        </p:nvSpPr>
        <p:spPr bwMode="auto">
          <a:xfrm>
            <a:off x="3481388" y="6243638"/>
            <a:ext cx="30781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Input is here</a:t>
            </a:r>
          </a:p>
        </p:txBody>
      </p:sp>
      <p:sp>
        <p:nvSpPr>
          <p:cNvPr id="30727" name="Text Box 8"/>
          <p:cNvSpPr txBox="1">
            <a:spLocks noChangeArrowheads="1"/>
          </p:cNvSpPr>
          <p:nvPr/>
        </p:nvSpPr>
        <p:spPr bwMode="auto">
          <a:xfrm>
            <a:off x="285750" y="6315075"/>
            <a:ext cx="3078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Does it accept or reject?</a:t>
            </a:r>
          </a:p>
        </p:txBody>
      </p:sp>
      <p:sp>
        <p:nvSpPr>
          <p:cNvPr id="30728" name="Line 9"/>
          <p:cNvSpPr>
            <a:spLocks noChangeShapeType="1"/>
          </p:cNvSpPr>
          <p:nvPr/>
        </p:nvSpPr>
        <p:spPr bwMode="auto">
          <a:xfrm flipV="1">
            <a:off x="777875" y="5899150"/>
            <a:ext cx="696913" cy="430213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9" name="Line 10"/>
          <p:cNvSpPr>
            <a:spLocks noChangeShapeType="1"/>
          </p:cNvSpPr>
          <p:nvPr/>
        </p:nvSpPr>
        <p:spPr bwMode="auto">
          <a:xfrm flipV="1">
            <a:off x="4422775" y="5867400"/>
            <a:ext cx="646113" cy="409575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30" name="Line 11"/>
          <p:cNvSpPr>
            <a:spLocks noChangeShapeType="1"/>
          </p:cNvSpPr>
          <p:nvPr/>
        </p:nvSpPr>
        <p:spPr bwMode="auto">
          <a:xfrm flipH="1">
            <a:off x="3859213" y="3470275"/>
            <a:ext cx="541337" cy="317500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31" name="Text Box 12"/>
          <p:cNvSpPr txBox="1">
            <a:spLocks noChangeArrowheads="1"/>
          </p:cNvSpPr>
          <p:nvPr/>
        </p:nvSpPr>
        <p:spPr bwMode="auto">
          <a:xfrm>
            <a:off x="131763" y="1411288"/>
            <a:ext cx="742950" cy="72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Times" charset="0"/>
              </a:rPr>
              <a:t>Java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Times" charset="0"/>
              </a:rPr>
              <a:t>NFAs</a:t>
            </a:r>
          </a:p>
        </p:txBody>
      </p:sp>
      <p:sp>
        <p:nvSpPr>
          <p:cNvPr id="30732" name="Text Box 13"/>
          <p:cNvSpPr txBox="1">
            <a:spLocks noChangeArrowheads="1"/>
          </p:cNvSpPr>
          <p:nvPr/>
        </p:nvSpPr>
        <p:spPr bwMode="auto">
          <a:xfrm>
            <a:off x="4965700" y="4725988"/>
            <a:ext cx="30781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an array indicating whether each state accepts or rejects </a:t>
            </a:r>
          </a:p>
        </p:txBody>
      </p:sp>
      <p:sp>
        <p:nvSpPr>
          <p:cNvPr id="30733" name="Line 14"/>
          <p:cNvSpPr>
            <a:spLocks noChangeShapeType="1"/>
          </p:cNvSpPr>
          <p:nvPr/>
        </p:nvSpPr>
        <p:spPr bwMode="auto">
          <a:xfrm flipH="1">
            <a:off x="3565525" y="4894263"/>
            <a:ext cx="1419225" cy="82550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34" name="Text Box 15"/>
          <p:cNvSpPr txBox="1">
            <a:spLocks noChangeArrowheads="1"/>
          </p:cNvSpPr>
          <p:nvPr/>
        </p:nvSpPr>
        <p:spPr bwMode="auto">
          <a:xfrm>
            <a:off x="4924425" y="3956050"/>
            <a:ext cx="20240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an array of all the machine's transitions</a:t>
            </a:r>
          </a:p>
        </p:txBody>
      </p:sp>
      <p:sp>
        <p:nvSpPr>
          <p:cNvPr id="30735" name="Line 16"/>
          <p:cNvSpPr>
            <a:spLocks noChangeShapeType="1"/>
          </p:cNvSpPr>
          <p:nvPr/>
        </p:nvSpPr>
        <p:spPr bwMode="auto">
          <a:xfrm flipH="1">
            <a:off x="4138613" y="4114800"/>
            <a:ext cx="804862" cy="358775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36" name="Text Box 17"/>
          <p:cNvSpPr txBox="1">
            <a:spLocks noChangeArrowheads="1"/>
          </p:cNvSpPr>
          <p:nvPr/>
        </p:nvSpPr>
        <p:spPr bwMode="auto">
          <a:xfrm>
            <a:off x="177800" y="782638"/>
            <a:ext cx="550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0">
                <a:solidFill>
                  <a:srgbClr val="0A02FE"/>
                </a:solidFill>
                <a:latin typeface="Times" charset="0"/>
              </a:rPr>
              <a:t>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457200" y="10668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/>
              <a:t>boolean run( Stack INPUT )</a:t>
            </a:r>
          </a:p>
        </p:txBody>
      </p:sp>
      <p:sp>
        <p:nvSpPr>
          <p:cNvPr id="31746" name="Text Box 3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2-A</a:t>
            </a:r>
          </a:p>
        </p:txBody>
      </p:sp>
      <p:sp>
        <p:nvSpPr>
          <p:cNvPr id="31747" name="Text Box 4"/>
          <p:cNvSpPr txBox="1">
            <a:spLocks noChangeArrowheads="1"/>
          </p:cNvSpPr>
          <p:nvPr/>
        </p:nvSpPr>
        <p:spPr bwMode="auto">
          <a:xfrm>
            <a:off x="6257925" y="198438"/>
            <a:ext cx="2673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NFAs in Java</a:t>
            </a:r>
          </a:p>
        </p:txBody>
      </p:sp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6931025" y="736600"/>
            <a:ext cx="1438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i="1">
                <a:solidFill>
                  <a:schemeClr val="bg2"/>
                </a:solidFill>
                <a:latin typeface="Times" charset="0"/>
              </a:rPr>
              <a:t>not 2B!</a:t>
            </a:r>
          </a:p>
        </p:txBody>
      </p:sp>
      <p:sp>
        <p:nvSpPr>
          <p:cNvPr id="31749" name="Rectangle 6"/>
          <p:cNvSpPr>
            <a:spLocks noChangeArrowheads="1"/>
          </p:cNvSpPr>
          <p:nvPr/>
        </p:nvSpPr>
        <p:spPr bwMode="auto">
          <a:xfrm>
            <a:off x="152400" y="1230313"/>
            <a:ext cx="8763000" cy="397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sz="1800"/>
          </a:p>
          <a:p>
            <a:r>
              <a:rPr lang="en-US" sz="1800"/>
              <a:t>    return run( INPUT, 0 ); </a:t>
            </a:r>
            <a:r>
              <a:rPr lang="en-US" sz="1800">
                <a:solidFill>
                  <a:srgbClr val="057A05"/>
                </a:solidFill>
              </a:rPr>
              <a:t>// 0 is the start state!</a:t>
            </a:r>
          </a:p>
          <a:p>
            <a:r>
              <a:rPr lang="en-US" sz="1800"/>
              <a:t>  }</a:t>
            </a:r>
          </a:p>
          <a:p>
            <a:endParaRPr lang="en-US" sz="1800"/>
          </a:p>
          <a:p>
            <a:r>
              <a:rPr lang="en-US" sz="1800"/>
              <a:t>  boolean  run( Stack INPUT, int curState )</a:t>
            </a:r>
          </a:p>
          <a:p>
            <a:r>
              <a:rPr lang="en-US" sz="1800"/>
              <a:t>  {</a:t>
            </a:r>
          </a:p>
          <a:p>
            <a:r>
              <a:rPr lang="en-US" sz="1800"/>
              <a:t>    </a:t>
            </a:r>
            <a:r>
              <a:rPr lang="en-US" sz="1800">
                <a:solidFill>
                  <a:srgbClr val="057A05"/>
                </a:solidFill>
              </a:rPr>
              <a:t>// ASSUMING NO LAMBDA TRANSITIONS</a:t>
            </a:r>
            <a:endParaRPr lang="en-US" sz="1800"/>
          </a:p>
          <a:p>
            <a:r>
              <a:rPr lang="en-US" sz="1800"/>
              <a:t>    if (INPUT.isEmpty())  return A[curState];</a:t>
            </a:r>
          </a:p>
          <a:p>
            <a:r>
              <a:rPr lang="en-US" sz="1800"/>
              <a:t>    int tc = INPUT.pop(); </a:t>
            </a:r>
            <a:r>
              <a:rPr lang="en-US" sz="1800">
                <a:solidFill>
                  <a:srgbClr val="057A05"/>
                </a:solidFill>
              </a:rPr>
              <a:t>// next input character</a:t>
            </a:r>
          </a:p>
          <a:p>
            <a:r>
              <a:rPr lang="en-US" sz="1800"/>
              <a:t>    for (int i=0 ; i&lt;T.length ; ++i) { </a:t>
            </a:r>
            <a:r>
              <a:rPr lang="en-US" sz="1800">
                <a:solidFill>
                  <a:srgbClr val="057A05"/>
                </a:solidFill>
              </a:rPr>
              <a:t>// check transitions…</a:t>
            </a:r>
            <a:endParaRPr lang="en-US" sz="1800"/>
          </a:p>
          <a:p>
            <a:r>
              <a:rPr lang="en-US" sz="1800"/>
              <a:t>       </a:t>
            </a:r>
          </a:p>
          <a:p>
            <a:r>
              <a:rPr lang="en-US" sz="1800"/>
              <a:t>       if (   T[i].ss == __________ </a:t>
            </a:r>
          </a:p>
          <a:p>
            <a:r>
              <a:rPr lang="en-US" sz="1800"/>
              <a:t>           </a:t>
            </a:r>
          </a:p>
          <a:p>
            <a:r>
              <a:rPr lang="en-US" sz="1800"/>
              <a:t>           &amp;&amp; T[i].tc == __________   ) {</a:t>
            </a:r>
          </a:p>
        </p:txBody>
      </p:sp>
      <p:sp>
        <p:nvSpPr>
          <p:cNvPr id="31750" name="Ink 10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1479550" y="3663950"/>
            <a:ext cx="85725" cy="25400"/>
          </a:xfrm>
          <a:custGeom>
            <a:avLst/>
            <a:gdLst>
              <a:gd name="T0" fmla="*/ 0 w 237"/>
              <a:gd name="T1" fmla="*/ 0 h 71"/>
              <a:gd name="T2" fmla="*/ 7980744 w 237"/>
              <a:gd name="T3" fmla="*/ 3071611 h 71"/>
              <a:gd name="T4" fmla="*/ 18970906 w 237"/>
              <a:gd name="T5" fmla="*/ 6015149 h 71"/>
              <a:gd name="T6" fmla="*/ 27736559 w 237"/>
              <a:gd name="T7" fmla="*/ 8574825 h 71"/>
              <a:gd name="T8" fmla="*/ 30876553 w 237"/>
              <a:gd name="T9" fmla="*/ 8958687 h 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7"/>
              <a:gd name="T16" fmla="*/ 0 h 71"/>
              <a:gd name="T17" fmla="*/ 237 w 237"/>
              <a:gd name="T18" fmla="*/ 71 h 7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7" h="71" extrusionOk="0">
                <a:moveTo>
                  <a:pt x="0" y="0"/>
                </a:moveTo>
                <a:cubicBezTo>
                  <a:pt x="19" y="15"/>
                  <a:pt x="37" y="18"/>
                  <a:pt x="61" y="24"/>
                </a:cubicBezTo>
                <a:cubicBezTo>
                  <a:pt x="89" y="31"/>
                  <a:pt x="117" y="40"/>
                  <a:pt x="145" y="47"/>
                </a:cubicBezTo>
                <a:cubicBezTo>
                  <a:pt x="167" y="52"/>
                  <a:pt x="191" y="63"/>
                  <a:pt x="212" y="67"/>
                </a:cubicBezTo>
                <a:cubicBezTo>
                  <a:pt x="223" y="66"/>
                  <a:pt x="228" y="66"/>
                  <a:pt x="236" y="70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1" name="Ink 13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2544763" y="4556125"/>
            <a:ext cx="6350" cy="6350"/>
          </a:xfrm>
          <a:custGeom>
            <a:avLst/>
            <a:gdLst>
              <a:gd name="T0" fmla="*/ 1116932 w 19"/>
              <a:gd name="T1" fmla="*/ 2232212 h 17"/>
              <a:gd name="T2" fmla="*/ 2010611 w 19"/>
              <a:gd name="T3" fmla="*/ 0 h 17"/>
              <a:gd name="T4" fmla="*/ 0 60000 65536"/>
              <a:gd name="T5" fmla="*/ 0 60000 65536"/>
              <a:gd name="T6" fmla="*/ 0 w 19"/>
              <a:gd name="T7" fmla="*/ 0 h 17"/>
              <a:gd name="T8" fmla="*/ 19 w 19"/>
              <a:gd name="T9" fmla="*/ 17 h 1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9" h="17" extrusionOk="0">
                <a:moveTo>
                  <a:pt x="10" y="16"/>
                </a:moveTo>
                <a:cubicBezTo>
                  <a:pt x="-3" y="11"/>
                  <a:pt x="-4" y="7"/>
                  <a:pt x="18" y="0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ChangeArrowheads="1"/>
          </p:cNvSpPr>
          <p:nvPr/>
        </p:nvSpPr>
        <p:spPr bwMode="auto">
          <a:xfrm>
            <a:off x="457200" y="10668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/>
              <a:t>boolean run( Stack INPUT )</a:t>
            </a:r>
          </a:p>
        </p:txBody>
      </p:sp>
      <p:sp>
        <p:nvSpPr>
          <p:cNvPr id="32770" name="Text Box 3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2-A</a:t>
            </a:r>
          </a:p>
        </p:txBody>
      </p:sp>
      <p:sp>
        <p:nvSpPr>
          <p:cNvPr id="32771" name="Text Box 4"/>
          <p:cNvSpPr txBox="1">
            <a:spLocks noChangeArrowheads="1"/>
          </p:cNvSpPr>
          <p:nvPr/>
        </p:nvSpPr>
        <p:spPr bwMode="auto">
          <a:xfrm>
            <a:off x="6256338" y="198438"/>
            <a:ext cx="2673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NFAs in Java</a:t>
            </a:r>
          </a:p>
        </p:txBody>
      </p:sp>
      <p:sp>
        <p:nvSpPr>
          <p:cNvPr id="32772" name="Text Box 5"/>
          <p:cNvSpPr txBox="1">
            <a:spLocks noChangeArrowheads="1"/>
          </p:cNvSpPr>
          <p:nvPr/>
        </p:nvSpPr>
        <p:spPr bwMode="auto">
          <a:xfrm>
            <a:off x="6931025" y="736600"/>
            <a:ext cx="1438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i="1">
                <a:solidFill>
                  <a:schemeClr val="bg2"/>
                </a:solidFill>
                <a:latin typeface="Times" charset="0"/>
              </a:rPr>
              <a:t>not 2B!</a:t>
            </a:r>
          </a:p>
        </p:txBody>
      </p:sp>
      <p:sp>
        <p:nvSpPr>
          <p:cNvPr id="32773" name="Rectangle 6"/>
          <p:cNvSpPr>
            <a:spLocks noChangeArrowheads="1"/>
          </p:cNvSpPr>
          <p:nvPr/>
        </p:nvSpPr>
        <p:spPr bwMode="auto">
          <a:xfrm>
            <a:off x="152400" y="1230313"/>
            <a:ext cx="8004175" cy="531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sz="1800"/>
          </a:p>
          <a:p>
            <a:r>
              <a:rPr lang="en-US" sz="1800"/>
              <a:t>    return run( INPUT, 0 ); </a:t>
            </a:r>
            <a:r>
              <a:rPr lang="en-US" sz="1800">
                <a:solidFill>
                  <a:srgbClr val="057A05"/>
                </a:solidFill>
              </a:rPr>
              <a:t>// 0 is the start state!</a:t>
            </a:r>
          </a:p>
          <a:p>
            <a:r>
              <a:rPr lang="en-US" sz="1800"/>
              <a:t>  }</a:t>
            </a:r>
          </a:p>
          <a:p>
            <a:endParaRPr lang="en-US" sz="1800"/>
          </a:p>
          <a:p>
            <a:r>
              <a:rPr lang="en-US" sz="1800"/>
              <a:t>  boolean  run( Stack INPUT, int curState )</a:t>
            </a:r>
          </a:p>
          <a:p>
            <a:r>
              <a:rPr lang="en-US" sz="1800"/>
              <a:t>  {</a:t>
            </a:r>
          </a:p>
          <a:p>
            <a:r>
              <a:rPr lang="en-US" sz="1800"/>
              <a:t>    </a:t>
            </a:r>
            <a:r>
              <a:rPr lang="en-US" sz="1800">
                <a:solidFill>
                  <a:srgbClr val="057A05"/>
                </a:solidFill>
              </a:rPr>
              <a:t>// ASSUMING NO LAMBDA TRANSITIONS</a:t>
            </a:r>
            <a:endParaRPr lang="en-US" sz="1800"/>
          </a:p>
          <a:p>
            <a:r>
              <a:rPr lang="en-US" sz="1800"/>
              <a:t>    if (INPUT.isEmpty())  return A[curState];</a:t>
            </a:r>
          </a:p>
          <a:p>
            <a:r>
              <a:rPr lang="en-US" sz="1800"/>
              <a:t>    int tc = INPUT.pop(); // next input character</a:t>
            </a:r>
          </a:p>
          <a:p>
            <a:r>
              <a:rPr lang="en-US" sz="1800"/>
              <a:t>    for (int i=0 ; i&lt;T.length ; ++i) {</a:t>
            </a:r>
          </a:p>
          <a:p>
            <a:r>
              <a:rPr lang="en-US" sz="1800"/>
              <a:t>        if (T[i].ss == curState &amp;&amp; T[i].tc == tc) {</a:t>
            </a:r>
          </a:p>
          <a:p>
            <a:r>
              <a:rPr lang="en-US" sz="1800"/>
              <a:t>            boolean result = run( copy(INPUT), T[i].ds );</a:t>
            </a:r>
          </a:p>
          <a:p>
            <a:r>
              <a:rPr lang="en-US" sz="1800"/>
              <a:t>            if (result == true)</a:t>
            </a:r>
          </a:p>
          <a:p>
            <a:r>
              <a:rPr lang="en-US" sz="1800"/>
              <a:t>                return true;</a:t>
            </a:r>
          </a:p>
          <a:p>
            <a:r>
              <a:rPr lang="en-US" sz="1800"/>
              <a:t>        }</a:t>
            </a:r>
          </a:p>
          <a:p>
            <a:r>
              <a:rPr lang="en-US" sz="1800"/>
              <a:t>    }</a:t>
            </a:r>
          </a:p>
          <a:p>
            <a:r>
              <a:rPr lang="en-US" sz="1800"/>
              <a:t>    </a:t>
            </a:r>
            <a:r>
              <a:rPr lang="en-US" sz="1800">
                <a:solidFill>
                  <a:srgbClr val="057A05"/>
                </a:solidFill>
              </a:rPr>
              <a:t>// none were true, return false</a:t>
            </a:r>
            <a:endParaRPr lang="en-US" sz="1800"/>
          </a:p>
          <a:p>
            <a:r>
              <a:rPr lang="en-US" sz="1800"/>
              <a:t>    return false;</a:t>
            </a:r>
          </a:p>
          <a:p>
            <a:r>
              <a:rPr lang="en-US" sz="1800"/>
              <a:t>  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ounded Rectangle 16"/>
          <p:cNvSpPr>
            <a:spLocks noChangeArrowheads="1"/>
          </p:cNvSpPr>
          <p:nvPr/>
        </p:nvSpPr>
        <p:spPr bwMode="auto">
          <a:xfrm>
            <a:off x="990600" y="3276600"/>
            <a:ext cx="7086600" cy="1066800"/>
          </a:xfrm>
          <a:prstGeom prst="roundRect">
            <a:avLst>
              <a:gd name="adj" fmla="val 25898"/>
            </a:avLst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2-B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5400675" y="198438"/>
            <a:ext cx="35036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Java ~ inheritance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563563" y="1322388"/>
            <a:ext cx="7835900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3200" b="0">
                <a:solidFill>
                  <a:srgbClr val="000000"/>
                </a:solidFill>
                <a:latin typeface="Times New Roman" charset="0"/>
              </a:rPr>
              <a:t>You'd like to create a NTM.</a:t>
            </a:r>
          </a:p>
          <a:p>
            <a:endParaRPr lang="en-US" sz="3200" b="0">
              <a:solidFill>
                <a:srgbClr val="000000"/>
              </a:solidFill>
              <a:latin typeface="Times New Roman" charset="0"/>
            </a:endParaRPr>
          </a:p>
          <a:p>
            <a:r>
              <a:rPr lang="en-US" sz="3200" b="0">
                <a:solidFill>
                  <a:srgbClr val="000000"/>
                </a:solidFill>
                <a:latin typeface="Times New Roman" charset="0"/>
              </a:rPr>
              <a:t>Should you make it a derived class from NFA?</a:t>
            </a:r>
            <a:endParaRPr lang="en-US" sz="3200" b="0">
              <a:solidFill>
                <a:schemeClr val="folHlink"/>
              </a:solidFill>
              <a:latin typeface="Times New Roman" charset="0"/>
            </a:endParaRP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4256088" y="1824038"/>
            <a:ext cx="2309812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000000"/>
                </a:solidFill>
              </a:rPr>
              <a:t>Nondeterministic Turing machine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 rot="-5400000">
            <a:off x="559593" y="5765007"/>
            <a:ext cx="93821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057A05"/>
                </a:solidFill>
              </a:rPr>
              <a:t>Transition?</a:t>
            </a:r>
          </a:p>
        </p:txBody>
      </p:sp>
      <p:sp>
        <p:nvSpPr>
          <p:cNvPr id="33799" name="Rectangle 14"/>
          <p:cNvSpPr>
            <a:spLocks noChangeArrowheads="1"/>
          </p:cNvSpPr>
          <p:nvPr/>
        </p:nvSpPr>
        <p:spPr bwMode="auto">
          <a:xfrm>
            <a:off x="1828800" y="3581400"/>
            <a:ext cx="53689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57A05"/>
                </a:solidFill>
                <a:cs typeface="Courier New" charset="0"/>
              </a:rPr>
              <a:t>class NTM extends NFA</a:t>
            </a:r>
          </a:p>
        </p:txBody>
      </p:sp>
      <p:sp>
        <p:nvSpPr>
          <p:cNvPr id="33800" name="Rectangle 15"/>
          <p:cNvSpPr>
            <a:spLocks noChangeArrowheads="1"/>
          </p:cNvSpPr>
          <p:nvPr/>
        </p:nvSpPr>
        <p:spPr bwMode="auto">
          <a:xfrm>
            <a:off x="1447800" y="4648200"/>
            <a:ext cx="74676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100"/>
              <a:t> class Transition</a:t>
            </a:r>
          </a:p>
          <a:p>
            <a:r>
              <a:rPr lang="en-US" sz="2100"/>
              <a:t>  {</a:t>
            </a:r>
          </a:p>
          <a:p>
            <a:r>
              <a:rPr lang="en-US" sz="2100"/>
              <a:t>    int sourceState;       </a:t>
            </a:r>
            <a:r>
              <a:rPr lang="en-US" sz="2100">
                <a:solidFill>
                  <a:srgbClr val="DD1528"/>
                </a:solidFill>
              </a:rPr>
              <a:t>// ss</a:t>
            </a:r>
            <a:endParaRPr lang="en-US" sz="2100"/>
          </a:p>
          <a:p>
            <a:r>
              <a:rPr lang="en-US" sz="2100"/>
              <a:t>    int destinationState;  </a:t>
            </a:r>
            <a:r>
              <a:rPr lang="en-US" sz="2100">
                <a:solidFill>
                  <a:srgbClr val="DD1528"/>
                </a:solidFill>
              </a:rPr>
              <a:t>// ds</a:t>
            </a:r>
            <a:endParaRPr lang="en-US" sz="2100"/>
          </a:p>
          <a:p>
            <a:r>
              <a:rPr lang="en-US" sz="2100"/>
              <a:t>    int transitionChar;    </a:t>
            </a:r>
            <a:r>
              <a:rPr lang="en-US" sz="2100">
                <a:solidFill>
                  <a:srgbClr val="DD1528"/>
                </a:solidFill>
              </a:rPr>
              <a:t>// tc</a:t>
            </a:r>
            <a:endParaRPr lang="en-US" sz="2100"/>
          </a:p>
          <a:p>
            <a:r>
              <a:rPr lang="en-US" sz="2100"/>
              <a:t>  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1-A</a:t>
            </a:r>
          </a:p>
        </p:txBody>
      </p:sp>
      <p:sp>
        <p:nvSpPr>
          <p:cNvPr id="34818" name="Text Box 3"/>
          <p:cNvSpPr txBox="1">
            <a:spLocks noChangeArrowheads="1"/>
          </p:cNvSpPr>
          <p:nvPr/>
        </p:nvSpPr>
        <p:spPr bwMode="auto">
          <a:xfrm>
            <a:off x="309563" y="1468438"/>
            <a:ext cx="28670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3200">
                <a:solidFill>
                  <a:srgbClr val="000000"/>
                </a:solidFill>
              </a:rPr>
              <a:t>(waldo w L)</a:t>
            </a:r>
            <a:endParaRPr lang="en-US" sz="3200">
              <a:solidFill>
                <a:schemeClr val="folHlink"/>
              </a:solidFill>
            </a:endParaRPr>
          </a:p>
        </p:txBody>
      </p:sp>
      <p:sp>
        <p:nvSpPr>
          <p:cNvPr id="34819" name="Text Box 4"/>
          <p:cNvSpPr txBox="1">
            <a:spLocks noChangeArrowheads="1"/>
          </p:cNvSpPr>
          <p:nvPr/>
        </p:nvSpPr>
        <p:spPr bwMode="auto">
          <a:xfrm>
            <a:off x="7162800" y="228600"/>
            <a:ext cx="1631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Scheme</a:t>
            </a:r>
          </a:p>
        </p:txBody>
      </p:sp>
      <p:sp>
        <p:nvSpPr>
          <p:cNvPr id="34820" name="Rectangle 5"/>
          <p:cNvSpPr>
            <a:spLocks noChangeArrowheads="1"/>
          </p:cNvSpPr>
          <p:nvPr/>
        </p:nvSpPr>
        <p:spPr bwMode="auto">
          <a:xfrm>
            <a:off x="3279775" y="1306513"/>
            <a:ext cx="54784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2400" b="0">
                <a:solidFill>
                  <a:srgbClr val="000000"/>
                </a:solidFill>
                <a:latin typeface="Times New Roman" charset="0"/>
              </a:rPr>
              <a:t>returns </a:t>
            </a:r>
            <a:r>
              <a:rPr lang="en-US" sz="2400">
                <a:solidFill>
                  <a:srgbClr val="DD1528"/>
                </a:solidFill>
                <a:latin typeface="Times New Roman" charset="0"/>
              </a:rPr>
              <a:t>#t</a:t>
            </a:r>
            <a:r>
              <a:rPr lang="en-US" sz="2400" b="0">
                <a:solidFill>
                  <a:srgbClr val="000000"/>
                </a:solidFill>
                <a:latin typeface="Times New Roman" charset="0"/>
              </a:rPr>
              <a:t> if w appears at any level in list L</a:t>
            </a:r>
          </a:p>
        </p:txBody>
      </p:sp>
      <p:sp>
        <p:nvSpPr>
          <p:cNvPr id="34821" name="Rectangle 6"/>
          <p:cNvSpPr>
            <a:spLocks noChangeArrowheads="1"/>
          </p:cNvSpPr>
          <p:nvPr/>
        </p:nvSpPr>
        <p:spPr bwMode="auto">
          <a:xfrm>
            <a:off x="3279775" y="1677988"/>
            <a:ext cx="26447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2400" b="0">
                <a:solidFill>
                  <a:srgbClr val="000000"/>
                </a:solidFill>
                <a:latin typeface="Times New Roman" charset="0"/>
              </a:rPr>
              <a:t>returns </a:t>
            </a:r>
            <a:r>
              <a:rPr lang="en-US" sz="2400">
                <a:solidFill>
                  <a:srgbClr val="DD1528"/>
                </a:solidFill>
                <a:latin typeface="Times New Roman" charset="0"/>
              </a:rPr>
              <a:t>#f</a:t>
            </a:r>
            <a:r>
              <a:rPr lang="en-US" sz="2400" b="0">
                <a:solidFill>
                  <a:srgbClr val="000000"/>
                </a:solidFill>
                <a:latin typeface="Times New Roman" charset="0"/>
              </a:rPr>
              <a:t> otherwise</a:t>
            </a:r>
          </a:p>
        </p:txBody>
      </p:sp>
      <p:sp>
        <p:nvSpPr>
          <p:cNvPr id="34822" name="Rectangle 7"/>
          <p:cNvSpPr>
            <a:spLocks noChangeArrowheads="1"/>
          </p:cNvSpPr>
          <p:nvPr/>
        </p:nvSpPr>
        <p:spPr bwMode="auto">
          <a:xfrm>
            <a:off x="7780338" y="3352800"/>
            <a:ext cx="869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</a:rPr>
              <a:t>null?</a:t>
            </a:r>
          </a:p>
        </p:txBody>
      </p:sp>
      <p:sp>
        <p:nvSpPr>
          <p:cNvPr id="34823" name="Rectangle 8"/>
          <p:cNvSpPr>
            <a:spLocks noChangeArrowheads="1"/>
          </p:cNvSpPr>
          <p:nvPr/>
        </p:nvSpPr>
        <p:spPr bwMode="auto">
          <a:xfrm>
            <a:off x="7780338" y="3824288"/>
            <a:ext cx="10064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</a:rPr>
              <a:t>equal?</a:t>
            </a:r>
          </a:p>
        </p:txBody>
      </p:sp>
      <p:sp>
        <p:nvSpPr>
          <p:cNvPr id="34824" name="Rectangle 9"/>
          <p:cNvSpPr>
            <a:spLocks noChangeArrowheads="1"/>
          </p:cNvSpPr>
          <p:nvPr/>
        </p:nvSpPr>
        <p:spPr bwMode="auto">
          <a:xfrm>
            <a:off x="7780338" y="4278313"/>
            <a:ext cx="869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</a:rPr>
              <a:t>list?</a:t>
            </a:r>
          </a:p>
        </p:txBody>
      </p:sp>
      <p:sp>
        <p:nvSpPr>
          <p:cNvPr id="34825" name="Rectangle 10"/>
          <p:cNvSpPr>
            <a:spLocks noChangeArrowheads="1"/>
          </p:cNvSpPr>
          <p:nvPr/>
        </p:nvSpPr>
        <p:spPr bwMode="auto">
          <a:xfrm>
            <a:off x="7780338" y="4979988"/>
            <a:ext cx="1006475" cy="119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57A05"/>
                </a:solidFill>
              </a:rPr>
              <a:t>cons</a:t>
            </a:r>
          </a:p>
          <a:p>
            <a:pPr>
              <a:spcBef>
                <a:spcPct val="50000"/>
              </a:spcBef>
            </a:pPr>
            <a:r>
              <a:rPr lang="en-US" sz="1800">
                <a:solidFill>
                  <a:srgbClr val="057A05"/>
                </a:solidFill>
              </a:rPr>
              <a:t>list</a:t>
            </a:r>
          </a:p>
          <a:p>
            <a:pPr>
              <a:spcBef>
                <a:spcPct val="50000"/>
              </a:spcBef>
            </a:pPr>
            <a:r>
              <a:rPr lang="en-US" sz="1800">
                <a:solidFill>
                  <a:srgbClr val="057A05"/>
                </a:solidFill>
              </a:rPr>
              <a:t>append</a:t>
            </a:r>
          </a:p>
        </p:txBody>
      </p:sp>
      <p:sp>
        <p:nvSpPr>
          <p:cNvPr id="34826" name="Rectangle 11"/>
          <p:cNvSpPr>
            <a:spLocks noChangeArrowheads="1"/>
          </p:cNvSpPr>
          <p:nvPr/>
        </p:nvSpPr>
        <p:spPr bwMode="auto">
          <a:xfrm>
            <a:off x="6858000" y="6516688"/>
            <a:ext cx="205471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 dirty="0">
                <a:solidFill>
                  <a:srgbClr val="000000"/>
                </a:solidFill>
              </a:rPr>
              <a:t>review &amp; </a:t>
            </a:r>
            <a:r>
              <a:rPr lang="en-US" sz="900" dirty="0" smtClean="0">
                <a:solidFill>
                  <a:srgbClr val="000000"/>
                </a:solidFill>
              </a:rPr>
              <a:t>include reminders</a:t>
            </a:r>
            <a:r>
              <a:rPr lang="en-US" sz="900" dirty="0">
                <a:solidFill>
                  <a:srgbClr val="000000"/>
                </a:solidFill>
              </a:rPr>
              <a:t>…</a:t>
            </a:r>
          </a:p>
        </p:txBody>
      </p:sp>
      <p:sp>
        <p:nvSpPr>
          <p:cNvPr id="34827" name="Rectangle 12"/>
          <p:cNvSpPr>
            <a:spLocks noChangeArrowheads="1"/>
          </p:cNvSpPr>
          <p:nvPr/>
        </p:nvSpPr>
        <p:spPr bwMode="auto">
          <a:xfrm>
            <a:off x="8367713" y="146843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34828" name="Rectangle 13"/>
          <p:cNvSpPr>
            <a:spLocks noChangeArrowheads="1"/>
          </p:cNvSpPr>
          <p:nvPr/>
        </p:nvSpPr>
        <p:spPr bwMode="auto">
          <a:xfrm rot="-5400000">
            <a:off x="8167687" y="3871913"/>
            <a:ext cx="1419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000000"/>
                </a:solidFill>
              </a:rPr>
              <a:t>first three cases!</a:t>
            </a:r>
          </a:p>
        </p:txBody>
      </p:sp>
      <p:sp>
        <p:nvSpPr>
          <p:cNvPr id="34829" name="Text Box 3"/>
          <p:cNvSpPr txBox="1">
            <a:spLocks noChangeArrowheads="1"/>
          </p:cNvSpPr>
          <p:nvPr/>
        </p:nvSpPr>
        <p:spPr bwMode="auto">
          <a:xfrm>
            <a:off x="228600" y="990600"/>
            <a:ext cx="1474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>
                <a:solidFill>
                  <a:srgbClr val="000000"/>
                </a:solidFill>
              </a:rPr>
              <a:t>(define</a:t>
            </a:r>
            <a:endParaRPr lang="en-US" sz="2400">
              <a:solidFill>
                <a:schemeClr val="folHlink"/>
              </a:solidFill>
            </a:endParaRPr>
          </a:p>
        </p:txBody>
      </p:sp>
      <p:sp>
        <p:nvSpPr>
          <p:cNvPr id="34830" name="Text Box 3"/>
          <p:cNvSpPr txBox="1">
            <a:spLocks noChangeArrowheads="1"/>
          </p:cNvSpPr>
          <p:nvPr/>
        </p:nvSpPr>
        <p:spPr bwMode="auto">
          <a:xfrm>
            <a:off x="990600" y="2514600"/>
            <a:ext cx="2581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>
                <a:solidFill>
                  <a:srgbClr val="000000"/>
                </a:solidFill>
              </a:rPr>
              <a:t>(if (null? L)</a:t>
            </a:r>
            <a:endParaRPr lang="en-US" sz="2400">
              <a:solidFill>
                <a:schemeClr val="folHlink"/>
              </a:solidFill>
            </a:endParaRPr>
          </a:p>
        </p:txBody>
      </p:sp>
      <p:sp>
        <p:nvSpPr>
          <p:cNvPr id="34831" name="Text Box 3"/>
          <p:cNvSpPr txBox="1">
            <a:spLocks noChangeArrowheads="1"/>
          </p:cNvSpPr>
          <p:nvPr/>
        </p:nvSpPr>
        <p:spPr bwMode="auto">
          <a:xfrm>
            <a:off x="990600" y="3576638"/>
            <a:ext cx="2397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>
                <a:solidFill>
                  <a:srgbClr val="000000"/>
                </a:solidFill>
              </a:rPr>
              <a:t>(if (equals?</a:t>
            </a:r>
            <a:endParaRPr lang="en-US" sz="2400">
              <a:solidFill>
                <a:schemeClr val="folHlink"/>
              </a:solidFill>
            </a:endParaRPr>
          </a:p>
        </p:txBody>
      </p:sp>
      <p:sp>
        <p:nvSpPr>
          <p:cNvPr id="34832" name="Text Box 3"/>
          <p:cNvSpPr txBox="1">
            <a:spLocks noChangeArrowheads="1"/>
          </p:cNvSpPr>
          <p:nvPr/>
        </p:nvSpPr>
        <p:spPr bwMode="auto">
          <a:xfrm>
            <a:off x="990600" y="4724400"/>
            <a:ext cx="2028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>
                <a:solidFill>
                  <a:srgbClr val="000000"/>
                </a:solidFill>
              </a:rPr>
              <a:t>(if (list?</a:t>
            </a:r>
            <a:endParaRPr lang="en-US" sz="240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1-B</a:t>
            </a:r>
          </a:p>
        </p:txBody>
      </p:sp>
      <p:sp>
        <p:nvSpPr>
          <p:cNvPr id="35842" name="Text Box 6"/>
          <p:cNvSpPr txBox="1">
            <a:spLocks noChangeArrowheads="1"/>
          </p:cNvSpPr>
          <p:nvPr/>
        </p:nvSpPr>
        <p:spPr bwMode="auto">
          <a:xfrm>
            <a:off x="338138" y="1216025"/>
            <a:ext cx="33543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3200">
                <a:solidFill>
                  <a:srgbClr val="000000"/>
                </a:solidFill>
              </a:rPr>
              <a:t>(lotto T LoT)</a:t>
            </a:r>
            <a:endParaRPr lang="en-US" sz="3200">
              <a:solidFill>
                <a:schemeClr val="folHlink"/>
              </a:solidFill>
            </a:endParaRPr>
          </a:p>
        </p:txBody>
      </p:sp>
      <p:sp>
        <p:nvSpPr>
          <p:cNvPr id="35843" name="Rectangle 7"/>
          <p:cNvSpPr>
            <a:spLocks noChangeArrowheads="1"/>
          </p:cNvSpPr>
          <p:nvPr/>
        </p:nvSpPr>
        <p:spPr bwMode="auto">
          <a:xfrm>
            <a:off x="427038" y="1903413"/>
            <a:ext cx="29892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 sz="1800" b="0">
                <a:solidFill>
                  <a:srgbClr val="000000"/>
                </a:solidFill>
                <a:latin typeface="Times New Roman" charset="0"/>
              </a:rPr>
              <a:t>returns </a:t>
            </a:r>
            <a:r>
              <a:rPr lang="en-US" sz="1800">
                <a:solidFill>
                  <a:srgbClr val="DD1528"/>
                </a:solidFill>
              </a:rPr>
              <a:t>(name matches)</a:t>
            </a:r>
            <a:r>
              <a:rPr lang="en-US" sz="1800" b="0">
                <a:solidFill>
                  <a:srgbClr val="000000"/>
                </a:solidFill>
                <a:latin typeface="Times New Roman" charset="0"/>
              </a:rPr>
              <a:t> for the best ticket in </a:t>
            </a:r>
            <a:r>
              <a:rPr lang="en-US" sz="1800">
                <a:solidFill>
                  <a:srgbClr val="000000"/>
                </a:solidFill>
              </a:rPr>
              <a:t>LoT</a:t>
            </a:r>
            <a:endParaRPr lang="en-US" sz="1800" b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5844" name="Text Box 10"/>
          <p:cNvSpPr txBox="1">
            <a:spLocks noChangeArrowheads="1"/>
          </p:cNvSpPr>
          <p:nvPr/>
        </p:nvSpPr>
        <p:spPr bwMode="auto">
          <a:xfrm>
            <a:off x="7162800" y="228600"/>
            <a:ext cx="1631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Scheme</a:t>
            </a:r>
          </a:p>
        </p:txBody>
      </p:sp>
      <p:sp>
        <p:nvSpPr>
          <p:cNvPr id="35845" name="Rectangle 11"/>
          <p:cNvSpPr>
            <a:spLocks noChangeArrowheads="1"/>
          </p:cNvSpPr>
          <p:nvPr/>
        </p:nvSpPr>
        <p:spPr bwMode="auto">
          <a:xfrm>
            <a:off x="4267200" y="1143000"/>
            <a:ext cx="45370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</a:rPr>
              <a:t>LoT </a:t>
            </a:r>
            <a:r>
              <a:rPr lang="en-US" sz="1800" b="0">
                <a:solidFill>
                  <a:srgbClr val="000000"/>
                </a:solidFill>
                <a:latin typeface="Times New Roman" charset="0"/>
              </a:rPr>
              <a:t>is a list of tickets;</a:t>
            </a:r>
            <a:r>
              <a:rPr lang="en-US" sz="1800">
                <a:solidFill>
                  <a:srgbClr val="000000"/>
                </a:solidFill>
              </a:rPr>
              <a:t> T</a:t>
            </a:r>
            <a:r>
              <a:rPr lang="en-US" sz="1800" b="0">
                <a:solidFill>
                  <a:srgbClr val="000000"/>
                </a:solidFill>
                <a:latin typeface="Times New Roman" charset="0"/>
              </a:rPr>
              <a:t> is the winning ticket</a:t>
            </a:r>
          </a:p>
        </p:txBody>
      </p:sp>
      <p:sp>
        <p:nvSpPr>
          <p:cNvPr id="35846" name="Rectangle 12"/>
          <p:cNvSpPr>
            <a:spLocks noChangeArrowheads="1"/>
          </p:cNvSpPr>
          <p:nvPr/>
        </p:nvSpPr>
        <p:spPr bwMode="auto">
          <a:xfrm>
            <a:off x="3938588" y="1938338"/>
            <a:ext cx="23796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(("A" 2 10 12 14 16 18)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 ("B" 2  3 40 41 42 43)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 ("C" 1  2  3  5 15 19))</a:t>
            </a:r>
          </a:p>
        </p:txBody>
      </p:sp>
      <p:sp>
        <p:nvSpPr>
          <p:cNvPr id="35847" name="Rectangle 13"/>
          <p:cNvSpPr>
            <a:spLocks noChangeArrowheads="1"/>
          </p:cNvSpPr>
          <p:nvPr/>
        </p:nvSpPr>
        <p:spPr bwMode="auto">
          <a:xfrm>
            <a:off x="6961188" y="1920875"/>
            <a:ext cx="18303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(1  2  3  4  5  6)</a:t>
            </a:r>
          </a:p>
        </p:txBody>
      </p:sp>
      <p:sp>
        <p:nvSpPr>
          <p:cNvPr id="35848" name="Line 14"/>
          <p:cNvSpPr>
            <a:spLocks noChangeShapeType="1"/>
          </p:cNvSpPr>
          <p:nvPr/>
        </p:nvSpPr>
        <p:spPr bwMode="auto">
          <a:xfrm flipV="1">
            <a:off x="4402138" y="1498600"/>
            <a:ext cx="112712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49" name="Line 15"/>
          <p:cNvSpPr>
            <a:spLocks noChangeShapeType="1"/>
          </p:cNvSpPr>
          <p:nvPr/>
        </p:nvSpPr>
        <p:spPr bwMode="auto">
          <a:xfrm flipH="1" flipV="1">
            <a:off x="6777038" y="1465263"/>
            <a:ext cx="963612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1-B</a:t>
            </a:r>
          </a:p>
        </p:txBody>
      </p:sp>
      <p:sp>
        <p:nvSpPr>
          <p:cNvPr id="35842" name="Text Box 6"/>
          <p:cNvSpPr txBox="1">
            <a:spLocks noChangeArrowheads="1"/>
          </p:cNvSpPr>
          <p:nvPr/>
        </p:nvSpPr>
        <p:spPr bwMode="auto">
          <a:xfrm>
            <a:off x="338138" y="1216025"/>
            <a:ext cx="33543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3200">
                <a:solidFill>
                  <a:srgbClr val="000000"/>
                </a:solidFill>
              </a:rPr>
              <a:t>(lotto T LoT)</a:t>
            </a:r>
            <a:endParaRPr lang="en-US" sz="3200">
              <a:solidFill>
                <a:schemeClr val="folHlink"/>
              </a:solidFill>
            </a:endParaRPr>
          </a:p>
        </p:txBody>
      </p:sp>
      <p:sp>
        <p:nvSpPr>
          <p:cNvPr id="35843" name="Rectangle 7"/>
          <p:cNvSpPr>
            <a:spLocks noChangeArrowheads="1"/>
          </p:cNvSpPr>
          <p:nvPr/>
        </p:nvSpPr>
        <p:spPr bwMode="auto">
          <a:xfrm>
            <a:off x="427038" y="1903413"/>
            <a:ext cx="29892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 sz="1800" b="0">
                <a:solidFill>
                  <a:srgbClr val="000000"/>
                </a:solidFill>
                <a:latin typeface="Times New Roman" charset="0"/>
              </a:rPr>
              <a:t>returns </a:t>
            </a:r>
            <a:r>
              <a:rPr lang="en-US" sz="1800">
                <a:solidFill>
                  <a:srgbClr val="DD1528"/>
                </a:solidFill>
              </a:rPr>
              <a:t>(name matches)</a:t>
            </a:r>
            <a:r>
              <a:rPr lang="en-US" sz="1800" b="0">
                <a:solidFill>
                  <a:srgbClr val="000000"/>
                </a:solidFill>
                <a:latin typeface="Times New Roman" charset="0"/>
              </a:rPr>
              <a:t> for the best ticket in </a:t>
            </a:r>
            <a:r>
              <a:rPr lang="en-US" sz="1800">
                <a:solidFill>
                  <a:srgbClr val="000000"/>
                </a:solidFill>
              </a:rPr>
              <a:t>LoT</a:t>
            </a:r>
            <a:endParaRPr lang="en-US" sz="1800" b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5844" name="Text Box 10"/>
          <p:cNvSpPr txBox="1">
            <a:spLocks noChangeArrowheads="1"/>
          </p:cNvSpPr>
          <p:nvPr/>
        </p:nvSpPr>
        <p:spPr bwMode="auto">
          <a:xfrm>
            <a:off x="7162800" y="228600"/>
            <a:ext cx="1631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Scheme</a:t>
            </a:r>
          </a:p>
        </p:txBody>
      </p:sp>
      <p:sp>
        <p:nvSpPr>
          <p:cNvPr id="35845" name="Rectangle 11"/>
          <p:cNvSpPr>
            <a:spLocks noChangeArrowheads="1"/>
          </p:cNvSpPr>
          <p:nvPr/>
        </p:nvSpPr>
        <p:spPr bwMode="auto">
          <a:xfrm>
            <a:off x="4267200" y="1143000"/>
            <a:ext cx="45370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</a:rPr>
              <a:t>LoT </a:t>
            </a:r>
            <a:r>
              <a:rPr lang="en-US" sz="1800" b="0">
                <a:solidFill>
                  <a:srgbClr val="000000"/>
                </a:solidFill>
                <a:latin typeface="Times New Roman" charset="0"/>
              </a:rPr>
              <a:t>is a list of tickets;</a:t>
            </a:r>
            <a:r>
              <a:rPr lang="en-US" sz="1800">
                <a:solidFill>
                  <a:srgbClr val="000000"/>
                </a:solidFill>
              </a:rPr>
              <a:t> T</a:t>
            </a:r>
            <a:r>
              <a:rPr lang="en-US" sz="1800" b="0">
                <a:solidFill>
                  <a:srgbClr val="000000"/>
                </a:solidFill>
                <a:latin typeface="Times New Roman" charset="0"/>
              </a:rPr>
              <a:t> is the winning ticket</a:t>
            </a:r>
          </a:p>
        </p:txBody>
      </p:sp>
      <p:sp>
        <p:nvSpPr>
          <p:cNvPr id="35846" name="Rectangle 12"/>
          <p:cNvSpPr>
            <a:spLocks noChangeArrowheads="1"/>
          </p:cNvSpPr>
          <p:nvPr/>
        </p:nvSpPr>
        <p:spPr bwMode="auto">
          <a:xfrm>
            <a:off x="3938588" y="1938338"/>
            <a:ext cx="23796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(("A" 2 10 12 14 16 18)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 ("B" 2  3 40 41 42 43)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 ("C" 1  2  3  5 15 19))</a:t>
            </a:r>
          </a:p>
        </p:txBody>
      </p:sp>
      <p:sp>
        <p:nvSpPr>
          <p:cNvPr id="35847" name="Rectangle 13"/>
          <p:cNvSpPr>
            <a:spLocks noChangeArrowheads="1"/>
          </p:cNvSpPr>
          <p:nvPr/>
        </p:nvSpPr>
        <p:spPr bwMode="auto">
          <a:xfrm>
            <a:off x="6961188" y="1920875"/>
            <a:ext cx="18303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(1  2  3  4  5  6)</a:t>
            </a:r>
          </a:p>
        </p:txBody>
      </p:sp>
      <p:sp>
        <p:nvSpPr>
          <p:cNvPr id="35848" name="Line 14"/>
          <p:cNvSpPr>
            <a:spLocks noChangeShapeType="1"/>
          </p:cNvSpPr>
          <p:nvPr/>
        </p:nvSpPr>
        <p:spPr bwMode="auto">
          <a:xfrm flipV="1">
            <a:off x="4402138" y="1498600"/>
            <a:ext cx="112712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49" name="Line 15"/>
          <p:cNvSpPr>
            <a:spLocks noChangeShapeType="1"/>
          </p:cNvSpPr>
          <p:nvPr/>
        </p:nvSpPr>
        <p:spPr bwMode="auto">
          <a:xfrm flipH="1" flipV="1">
            <a:off x="6777038" y="1465263"/>
            <a:ext cx="963612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50" name="Rectangle 16"/>
          <p:cNvSpPr>
            <a:spLocks noChangeArrowheads="1"/>
          </p:cNvSpPr>
          <p:nvPr/>
        </p:nvSpPr>
        <p:spPr bwMode="auto">
          <a:xfrm>
            <a:off x="762000" y="4648200"/>
            <a:ext cx="76549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400"/>
              <a:t>(define (lotto T LoT)</a:t>
            </a:r>
          </a:p>
          <a:p>
            <a:r>
              <a:rPr lang="en-US" sz="1400"/>
              <a:t>  (foldr </a:t>
            </a:r>
            <a:r>
              <a:rPr lang="en-US" sz="1400">
                <a:solidFill>
                  <a:srgbClr val="0A02FE"/>
                </a:solidFill>
              </a:rPr>
              <a:t>compare</a:t>
            </a:r>
            <a:r>
              <a:rPr lang="en-US" sz="1400"/>
              <a:t> </a:t>
            </a:r>
            <a:r>
              <a:rPr lang="en-US" sz="1400">
                <a:solidFill>
                  <a:srgbClr val="057A05"/>
                </a:solidFill>
              </a:rPr>
              <a:t>'("no one" -1)</a:t>
            </a:r>
            <a:r>
              <a:rPr lang="en-US" sz="1400"/>
              <a:t> (map (lambda (x) (</a:t>
            </a:r>
            <a:r>
              <a:rPr lang="en-US" sz="1400">
                <a:solidFill>
                  <a:srgbClr val="0A02FE"/>
                </a:solidFill>
              </a:rPr>
              <a:t>score</a:t>
            </a:r>
            <a:r>
              <a:rPr lang="en-US" sz="1400"/>
              <a:t> T x)) LoT)))</a:t>
            </a:r>
          </a:p>
        </p:txBody>
      </p:sp>
      <p:sp>
        <p:nvSpPr>
          <p:cNvPr id="35851" name="Line 17"/>
          <p:cNvSpPr>
            <a:spLocks noChangeShapeType="1"/>
          </p:cNvSpPr>
          <p:nvPr/>
        </p:nvSpPr>
        <p:spPr bwMode="auto">
          <a:xfrm flipH="1" flipV="1">
            <a:off x="1365250" y="5181600"/>
            <a:ext cx="655638" cy="730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52" name="Line 18"/>
          <p:cNvSpPr>
            <a:spLocks noChangeShapeType="1"/>
          </p:cNvSpPr>
          <p:nvPr/>
        </p:nvSpPr>
        <p:spPr bwMode="auto">
          <a:xfrm flipH="1" flipV="1">
            <a:off x="4600575" y="5210175"/>
            <a:ext cx="941388" cy="546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53" name="Rectangle 19"/>
          <p:cNvSpPr>
            <a:spLocks noChangeArrowheads="1"/>
          </p:cNvSpPr>
          <p:nvPr/>
        </p:nvSpPr>
        <p:spPr bwMode="auto">
          <a:xfrm>
            <a:off x="1644650" y="5786438"/>
            <a:ext cx="27035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0">
                <a:solidFill>
                  <a:srgbClr val="000000"/>
                </a:solidFill>
                <a:latin typeface="Times New Roman" charset="0"/>
              </a:rPr>
              <a:t>"pushes" a binary operation "through" a list</a:t>
            </a:r>
          </a:p>
        </p:txBody>
      </p:sp>
      <p:sp>
        <p:nvSpPr>
          <p:cNvPr id="35854" name="Rectangle 20"/>
          <p:cNvSpPr>
            <a:spLocks noChangeArrowheads="1"/>
          </p:cNvSpPr>
          <p:nvPr/>
        </p:nvSpPr>
        <p:spPr bwMode="auto">
          <a:xfrm>
            <a:off x="5483225" y="5765800"/>
            <a:ext cx="2971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0">
                <a:solidFill>
                  <a:srgbClr val="000000"/>
                </a:solidFill>
                <a:latin typeface="Times New Roman" charset="0"/>
              </a:rPr>
              <a:t>applies a unary operation to each element of a list</a:t>
            </a:r>
          </a:p>
        </p:txBody>
      </p:sp>
    </p:spTree>
    <p:extLst>
      <p:ext uri="{BB962C8B-B14F-4D97-AF65-F5344CB8AC3E}">
        <p14:creationId xmlns:p14="http://schemas.microsoft.com/office/powerpoint/2010/main" val="129916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6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508500" y="198438"/>
            <a:ext cx="4489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Dynamic Programming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63538" y="1141413"/>
            <a:ext cx="5084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latin typeface="Times New Roman" charset="0"/>
              </a:rPr>
              <a:t>Consider the equal-sum subset problem.</a:t>
            </a:r>
          </a:p>
        </p:txBody>
      </p:sp>
      <p:sp>
        <p:nvSpPr>
          <p:cNvPr id="17413" name="Rectangle 14"/>
          <p:cNvSpPr>
            <a:spLocks noChangeArrowheads="1"/>
          </p:cNvSpPr>
          <p:nvPr/>
        </p:nvSpPr>
        <p:spPr bwMode="auto">
          <a:xfrm>
            <a:off x="1371600" y="1905000"/>
            <a:ext cx="60372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0000"/>
                </a:solidFill>
              </a:rPr>
              <a:t>2  7  6  7  13  6  6  13</a:t>
            </a:r>
          </a:p>
        </p:txBody>
      </p:sp>
      <p:sp>
        <p:nvSpPr>
          <p:cNvPr id="17414" name="Rectangle 15"/>
          <p:cNvSpPr>
            <a:spLocks noChangeArrowheads="1"/>
          </p:cNvSpPr>
          <p:nvPr/>
        </p:nvSpPr>
        <p:spPr bwMode="auto">
          <a:xfrm>
            <a:off x="457200" y="5486400"/>
            <a:ext cx="835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0" dirty="0">
                <a:latin typeface="Times New Roman" charset="0"/>
              </a:rPr>
              <a:t>How to divide the values into two subsets ~ as equally as possible?</a:t>
            </a:r>
          </a:p>
        </p:txBody>
      </p:sp>
      <p:sp>
        <p:nvSpPr>
          <p:cNvPr id="17415" name="Rectangle 16"/>
          <p:cNvSpPr>
            <a:spLocks noChangeArrowheads="1"/>
          </p:cNvSpPr>
          <p:nvPr/>
        </p:nvSpPr>
        <p:spPr bwMode="auto">
          <a:xfrm>
            <a:off x="2362200" y="6172200"/>
            <a:ext cx="3967163" cy="457200"/>
          </a:xfrm>
          <a:prstGeom prst="rect">
            <a:avLst/>
          </a:prstGeom>
          <a:solidFill>
            <a:srgbClr val="D9A9AA"/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en-US" sz="2400" b="0" dirty="0">
                <a:latin typeface="Times New Roman" charset="0"/>
              </a:rPr>
              <a:t>use it or lose it! (for each item)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3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1-C</a:t>
            </a:r>
          </a:p>
        </p:txBody>
      </p:sp>
      <p:sp>
        <p:nvSpPr>
          <p:cNvPr id="36866" name="Text Box 4"/>
          <p:cNvSpPr txBox="1">
            <a:spLocks noChangeArrowheads="1"/>
          </p:cNvSpPr>
          <p:nvPr/>
        </p:nvSpPr>
        <p:spPr bwMode="auto">
          <a:xfrm>
            <a:off x="7162800" y="228600"/>
            <a:ext cx="1631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Scheme</a:t>
            </a:r>
          </a:p>
        </p:txBody>
      </p:sp>
      <p:sp>
        <p:nvSpPr>
          <p:cNvPr id="36867" name="Text Box 10"/>
          <p:cNvSpPr txBox="1">
            <a:spLocks noChangeArrowheads="1"/>
          </p:cNvSpPr>
          <p:nvPr/>
        </p:nvSpPr>
        <p:spPr bwMode="auto">
          <a:xfrm>
            <a:off x="706438" y="1184275"/>
            <a:ext cx="3294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>
                <a:solidFill>
                  <a:srgbClr val="000000"/>
                </a:solidFill>
              </a:rPr>
              <a:t>(define (map f L)</a:t>
            </a:r>
            <a:endParaRPr lang="en-US" sz="2400">
              <a:solidFill>
                <a:schemeClr val="folHlink"/>
              </a:solidFill>
            </a:endParaRPr>
          </a:p>
        </p:txBody>
      </p:sp>
      <p:sp>
        <p:nvSpPr>
          <p:cNvPr id="36868" name="Text Box 3"/>
          <p:cNvSpPr txBox="1">
            <a:spLocks noChangeArrowheads="1"/>
          </p:cNvSpPr>
          <p:nvPr/>
        </p:nvSpPr>
        <p:spPr bwMode="auto">
          <a:xfrm>
            <a:off x="1524000" y="1905000"/>
            <a:ext cx="2581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>
                <a:solidFill>
                  <a:srgbClr val="000000"/>
                </a:solidFill>
              </a:rPr>
              <a:t>(if (null? L)</a:t>
            </a:r>
            <a:endParaRPr lang="en-US" sz="240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3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1-C</a:t>
            </a:r>
          </a:p>
        </p:txBody>
      </p:sp>
      <p:sp>
        <p:nvSpPr>
          <p:cNvPr id="37890" name="Text Box 4"/>
          <p:cNvSpPr txBox="1">
            <a:spLocks noChangeArrowheads="1"/>
          </p:cNvSpPr>
          <p:nvPr/>
        </p:nvSpPr>
        <p:spPr bwMode="auto">
          <a:xfrm>
            <a:off x="7162800" y="228600"/>
            <a:ext cx="1631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Scheme</a:t>
            </a:r>
          </a:p>
        </p:txBody>
      </p:sp>
      <p:sp>
        <p:nvSpPr>
          <p:cNvPr id="37891" name="Text Box 10"/>
          <p:cNvSpPr txBox="1">
            <a:spLocks noChangeArrowheads="1"/>
          </p:cNvSpPr>
          <p:nvPr/>
        </p:nvSpPr>
        <p:spPr bwMode="auto">
          <a:xfrm>
            <a:off x="706438" y="1182688"/>
            <a:ext cx="40560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>
                <a:solidFill>
                  <a:srgbClr val="000000"/>
                </a:solidFill>
              </a:rPr>
              <a:t>(define (foldr f e L)</a:t>
            </a:r>
            <a:endParaRPr lang="en-US" sz="2400">
              <a:solidFill>
                <a:schemeClr val="folHlink"/>
              </a:solidFill>
            </a:endParaRPr>
          </a:p>
        </p:txBody>
      </p:sp>
      <p:sp>
        <p:nvSpPr>
          <p:cNvPr id="37892" name="Text Box 3"/>
          <p:cNvSpPr txBox="1">
            <a:spLocks noChangeArrowheads="1"/>
          </p:cNvSpPr>
          <p:nvPr/>
        </p:nvSpPr>
        <p:spPr bwMode="auto">
          <a:xfrm>
            <a:off x="1447800" y="1828800"/>
            <a:ext cx="2581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>
                <a:solidFill>
                  <a:srgbClr val="000000"/>
                </a:solidFill>
              </a:rPr>
              <a:t>(if (null? L)</a:t>
            </a:r>
            <a:endParaRPr lang="en-US" sz="2400">
              <a:solidFill>
                <a:schemeClr val="folHlink"/>
              </a:solidFill>
            </a:endParaRPr>
          </a:p>
        </p:txBody>
      </p:sp>
      <p:sp>
        <p:nvSpPr>
          <p:cNvPr id="37893" name="Line 17"/>
          <p:cNvSpPr>
            <a:spLocks noChangeShapeType="1"/>
          </p:cNvSpPr>
          <p:nvPr/>
        </p:nvSpPr>
        <p:spPr bwMode="auto">
          <a:xfrm flipH="1">
            <a:off x="3657600" y="457200"/>
            <a:ext cx="685800" cy="685800"/>
          </a:xfrm>
          <a:prstGeom prst="line">
            <a:avLst/>
          </a:prstGeom>
          <a:noFill/>
          <a:ln w="9525">
            <a:solidFill>
              <a:srgbClr val="057A0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7894" name="Rectangle 19"/>
          <p:cNvSpPr>
            <a:spLocks noChangeArrowheads="1"/>
          </p:cNvSpPr>
          <p:nvPr/>
        </p:nvSpPr>
        <p:spPr bwMode="auto">
          <a:xfrm>
            <a:off x="4191000" y="76200"/>
            <a:ext cx="2895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0">
                <a:solidFill>
                  <a:srgbClr val="057A05"/>
                </a:solidFill>
                <a:latin typeface="Times New Roman" charset="0"/>
              </a:rPr>
              <a:t>"pushes" a binary operation f "through" a list L</a:t>
            </a:r>
          </a:p>
        </p:txBody>
      </p:sp>
      <p:sp>
        <p:nvSpPr>
          <p:cNvPr id="37895" name="Line 17"/>
          <p:cNvSpPr>
            <a:spLocks noChangeShapeType="1"/>
          </p:cNvSpPr>
          <p:nvPr/>
        </p:nvSpPr>
        <p:spPr bwMode="auto">
          <a:xfrm flipH="1">
            <a:off x="4495800" y="685800"/>
            <a:ext cx="1752600" cy="457200"/>
          </a:xfrm>
          <a:prstGeom prst="line">
            <a:avLst/>
          </a:prstGeom>
          <a:noFill/>
          <a:ln w="9525">
            <a:solidFill>
              <a:srgbClr val="057A0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2" descr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066800"/>
            <a:ext cx="7696200" cy="506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4" name="Text Box 3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1-C</a:t>
            </a:r>
          </a:p>
        </p:txBody>
      </p:sp>
      <p:sp>
        <p:nvSpPr>
          <p:cNvPr id="38915" name="Text Box 4"/>
          <p:cNvSpPr txBox="1">
            <a:spLocks noChangeArrowheads="1"/>
          </p:cNvSpPr>
          <p:nvPr/>
        </p:nvSpPr>
        <p:spPr bwMode="auto">
          <a:xfrm>
            <a:off x="7162800" y="228600"/>
            <a:ext cx="1631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Scheme</a:t>
            </a:r>
          </a:p>
        </p:txBody>
      </p:sp>
      <p:sp>
        <p:nvSpPr>
          <p:cNvPr id="38916" name="Rectangle 5"/>
          <p:cNvSpPr>
            <a:spLocks noChangeArrowheads="1"/>
          </p:cNvSpPr>
          <p:nvPr/>
        </p:nvSpPr>
        <p:spPr bwMode="auto">
          <a:xfrm>
            <a:off x="8077200" y="6477000"/>
            <a:ext cx="8699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000000"/>
                </a:solidFill>
              </a:rPr>
              <a:t>Wikipedia!</a:t>
            </a:r>
          </a:p>
        </p:txBody>
      </p:sp>
      <p:sp>
        <p:nvSpPr>
          <p:cNvPr id="38917" name="Rectangle 6"/>
          <p:cNvSpPr>
            <a:spLocks noChangeArrowheads="1"/>
          </p:cNvSpPr>
          <p:nvPr/>
        </p:nvSpPr>
        <p:spPr bwMode="auto">
          <a:xfrm>
            <a:off x="4562475" y="5594350"/>
            <a:ext cx="5270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000000"/>
                </a:solidFill>
              </a:rPr>
              <a:t>first</a:t>
            </a:r>
          </a:p>
        </p:txBody>
      </p:sp>
      <p:sp>
        <p:nvSpPr>
          <p:cNvPr id="38918" name="Rectangle 7"/>
          <p:cNvSpPr>
            <a:spLocks noChangeArrowheads="1"/>
          </p:cNvSpPr>
          <p:nvPr/>
        </p:nvSpPr>
        <p:spPr bwMode="auto">
          <a:xfrm>
            <a:off x="6200775" y="5583238"/>
            <a:ext cx="4587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000000"/>
                </a:solidFill>
              </a:rPr>
              <a:t>rest</a:t>
            </a:r>
          </a:p>
        </p:txBody>
      </p:sp>
      <p:sp>
        <p:nvSpPr>
          <p:cNvPr id="38919" name="Rectangle 8"/>
          <p:cNvSpPr>
            <a:spLocks noChangeArrowheads="1"/>
          </p:cNvSpPr>
          <p:nvPr/>
        </p:nvSpPr>
        <p:spPr bwMode="auto">
          <a:xfrm>
            <a:off x="2798763" y="3390900"/>
            <a:ext cx="5270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000000"/>
                </a:solidFill>
              </a:rPr>
              <a:t>first</a:t>
            </a:r>
          </a:p>
        </p:txBody>
      </p:sp>
      <p:sp>
        <p:nvSpPr>
          <p:cNvPr id="38920" name="Rectangle 9"/>
          <p:cNvSpPr>
            <a:spLocks noChangeArrowheads="1"/>
          </p:cNvSpPr>
          <p:nvPr/>
        </p:nvSpPr>
        <p:spPr bwMode="auto">
          <a:xfrm>
            <a:off x="6054725" y="3400425"/>
            <a:ext cx="4587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000000"/>
                </a:solidFill>
              </a:rPr>
              <a:t>rest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0-A</a:t>
            </a:r>
          </a:p>
        </p:txBody>
      </p:sp>
      <p:sp>
        <p:nvSpPr>
          <p:cNvPr id="48130" name="Text Box 3"/>
          <p:cNvSpPr txBox="1">
            <a:spLocks noChangeArrowheads="1"/>
          </p:cNvSpPr>
          <p:nvPr/>
        </p:nvSpPr>
        <p:spPr bwMode="auto">
          <a:xfrm>
            <a:off x="619125" y="1228725"/>
            <a:ext cx="75914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000000"/>
                </a:solidFill>
              </a:rPr>
              <a:t>for (int i=N ; i&gt;1 ; i=i/2)        </a:t>
            </a:r>
            <a:r>
              <a:rPr lang="en-US" sz="1800">
                <a:solidFill>
                  <a:srgbClr val="057A05"/>
                </a:solidFill>
              </a:rPr>
              <a:t>// i goes down to 1</a:t>
            </a:r>
          </a:p>
          <a:p>
            <a:r>
              <a:rPr lang="en-US" sz="1800">
                <a:solidFill>
                  <a:srgbClr val="000000"/>
                </a:solidFill>
              </a:rPr>
              <a:t>  for (int j=0 ; j&lt;i ; ++j)        </a:t>
            </a:r>
            <a:r>
              <a:rPr lang="en-US" sz="1800">
                <a:solidFill>
                  <a:srgbClr val="057A05"/>
                </a:solidFill>
              </a:rPr>
              <a:t>// j goes up to i</a:t>
            </a:r>
          </a:p>
          <a:p>
            <a:r>
              <a:rPr lang="en-US" sz="1800">
                <a:solidFill>
                  <a:srgbClr val="000000"/>
                </a:solidFill>
              </a:rPr>
              <a:t>    for (int k=0 ; k&lt;i ; ++k)      </a:t>
            </a:r>
            <a:r>
              <a:rPr lang="en-US" sz="1800">
                <a:solidFill>
                  <a:srgbClr val="057A05"/>
                </a:solidFill>
              </a:rPr>
              <a:t>// k goes up to i</a:t>
            </a:r>
          </a:p>
          <a:p>
            <a:r>
              <a:rPr lang="en-US" sz="1800">
                <a:solidFill>
                  <a:srgbClr val="000000"/>
                </a:solidFill>
              </a:rPr>
              <a:t>      </a:t>
            </a:r>
            <a:r>
              <a:rPr lang="en-US" sz="1800">
                <a:solidFill>
                  <a:srgbClr val="DD1528"/>
                </a:solidFill>
              </a:rPr>
              <a:t>/* one operation here */</a:t>
            </a:r>
          </a:p>
        </p:txBody>
      </p:sp>
      <p:sp>
        <p:nvSpPr>
          <p:cNvPr id="48131" name="Text Box 4"/>
          <p:cNvSpPr txBox="1">
            <a:spLocks noChangeArrowheads="1"/>
          </p:cNvSpPr>
          <p:nvPr/>
        </p:nvSpPr>
        <p:spPr bwMode="auto">
          <a:xfrm>
            <a:off x="7526338" y="217488"/>
            <a:ext cx="1327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Big-O</a:t>
            </a:r>
          </a:p>
        </p:txBody>
      </p:sp>
      <p:sp>
        <p:nvSpPr>
          <p:cNvPr id="48132" name="Text Box 5"/>
          <p:cNvSpPr txBox="1">
            <a:spLocks noChangeArrowheads="1"/>
          </p:cNvSpPr>
          <p:nvPr/>
        </p:nvSpPr>
        <p:spPr bwMode="auto">
          <a:xfrm>
            <a:off x="7559675" y="842963"/>
            <a:ext cx="1289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loops</a:t>
            </a:r>
          </a:p>
        </p:txBody>
      </p:sp>
    </p:spTree>
    <p:extLst>
      <p:ext uri="{BB962C8B-B14F-4D97-AF65-F5344CB8AC3E}">
        <p14:creationId xmlns:p14="http://schemas.microsoft.com/office/powerpoint/2010/main" val="17656215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0-A</a:t>
            </a:r>
          </a:p>
        </p:txBody>
      </p:sp>
      <p:sp>
        <p:nvSpPr>
          <p:cNvPr id="49154" name="Text Box 3"/>
          <p:cNvSpPr txBox="1">
            <a:spLocks noChangeArrowheads="1"/>
          </p:cNvSpPr>
          <p:nvPr/>
        </p:nvSpPr>
        <p:spPr bwMode="auto">
          <a:xfrm>
            <a:off x="619125" y="1228725"/>
            <a:ext cx="75914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000000"/>
                </a:solidFill>
              </a:rPr>
              <a:t>for (int i=N ; i&gt;1 ; i=i/2)        </a:t>
            </a:r>
            <a:r>
              <a:rPr lang="en-US" sz="1800">
                <a:solidFill>
                  <a:srgbClr val="057A05"/>
                </a:solidFill>
              </a:rPr>
              <a:t>// i goes down to 1</a:t>
            </a:r>
          </a:p>
          <a:p>
            <a:r>
              <a:rPr lang="en-US" sz="1800">
                <a:solidFill>
                  <a:srgbClr val="000000"/>
                </a:solidFill>
              </a:rPr>
              <a:t>  for (int j=0 ; j&lt;i ; ++j)        </a:t>
            </a:r>
            <a:r>
              <a:rPr lang="en-US" sz="1800">
                <a:solidFill>
                  <a:srgbClr val="057A05"/>
                </a:solidFill>
              </a:rPr>
              <a:t>// j goes up to i</a:t>
            </a:r>
          </a:p>
          <a:p>
            <a:r>
              <a:rPr lang="en-US" sz="1800">
                <a:solidFill>
                  <a:srgbClr val="000000"/>
                </a:solidFill>
              </a:rPr>
              <a:t>    for (int k=0 ; k&lt;i ; ++k)      </a:t>
            </a:r>
            <a:r>
              <a:rPr lang="en-US" sz="1800">
                <a:solidFill>
                  <a:srgbClr val="057A05"/>
                </a:solidFill>
              </a:rPr>
              <a:t>// k goes up to i</a:t>
            </a:r>
          </a:p>
          <a:p>
            <a:r>
              <a:rPr lang="en-US" sz="1800">
                <a:solidFill>
                  <a:srgbClr val="000000"/>
                </a:solidFill>
              </a:rPr>
              <a:t>      </a:t>
            </a:r>
            <a:r>
              <a:rPr lang="en-US" sz="1800">
                <a:solidFill>
                  <a:srgbClr val="DD1528"/>
                </a:solidFill>
              </a:rPr>
              <a:t>/* one operation here */</a:t>
            </a:r>
          </a:p>
        </p:txBody>
      </p:sp>
      <p:sp>
        <p:nvSpPr>
          <p:cNvPr id="49155" name="Text Box 4"/>
          <p:cNvSpPr txBox="1">
            <a:spLocks noChangeArrowheads="1"/>
          </p:cNvSpPr>
          <p:nvPr/>
        </p:nvSpPr>
        <p:spPr bwMode="auto">
          <a:xfrm>
            <a:off x="7526338" y="217488"/>
            <a:ext cx="1327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Big-O</a:t>
            </a:r>
          </a:p>
        </p:txBody>
      </p:sp>
      <p:sp>
        <p:nvSpPr>
          <p:cNvPr id="49156" name="Text Box 5"/>
          <p:cNvSpPr txBox="1">
            <a:spLocks noChangeArrowheads="1"/>
          </p:cNvSpPr>
          <p:nvPr/>
        </p:nvSpPr>
        <p:spPr bwMode="auto">
          <a:xfrm>
            <a:off x="7559675" y="842963"/>
            <a:ext cx="1289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loops</a:t>
            </a:r>
          </a:p>
        </p:txBody>
      </p:sp>
      <p:sp>
        <p:nvSpPr>
          <p:cNvPr id="49157" name="AutoShape 6"/>
          <p:cNvSpPr>
            <a:spLocks/>
          </p:cNvSpPr>
          <p:nvPr/>
        </p:nvSpPr>
        <p:spPr bwMode="auto">
          <a:xfrm rot="5400000">
            <a:off x="2933700" y="1028700"/>
            <a:ext cx="228600" cy="3505200"/>
          </a:xfrm>
          <a:prstGeom prst="rightBrace">
            <a:avLst>
              <a:gd name="adj1" fmla="val 12777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Text Box 7"/>
          <p:cNvSpPr txBox="1">
            <a:spLocks noChangeArrowheads="1"/>
          </p:cNvSpPr>
          <p:nvPr/>
        </p:nvSpPr>
        <p:spPr bwMode="auto">
          <a:xfrm>
            <a:off x="2693988" y="3014663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/>
              <a:t>i</a:t>
            </a:r>
          </a:p>
        </p:txBody>
      </p:sp>
      <p:sp>
        <p:nvSpPr>
          <p:cNvPr id="49159" name="AutoShape 8"/>
          <p:cNvSpPr>
            <a:spLocks/>
          </p:cNvSpPr>
          <p:nvPr/>
        </p:nvSpPr>
        <p:spPr bwMode="auto">
          <a:xfrm rot="5400000">
            <a:off x="2838450" y="1924050"/>
            <a:ext cx="228600" cy="38862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0" name="Line 9"/>
          <p:cNvSpPr>
            <a:spLocks noChangeShapeType="1"/>
          </p:cNvSpPr>
          <p:nvPr/>
        </p:nvSpPr>
        <p:spPr bwMode="auto">
          <a:xfrm>
            <a:off x="1295400" y="2133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161" name="Line 10"/>
          <p:cNvSpPr>
            <a:spLocks noChangeShapeType="1"/>
          </p:cNvSpPr>
          <p:nvPr/>
        </p:nvSpPr>
        <p:spPr bwMode="auto">
          <a:xfrm>
            <a:off x="1006475" y="1865313"/>
            <a:ext cx="0" cy="1792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9162" name="Text Box 11"/>
          <p:cNvSpPr txBox="1">
            <a:spLocks noChangeArrowheads="1"/>
          </p:cNvSpPr>
          <p:nvPr/>
        </p:nvSpPr>
        <p:spPr bwMode="auto">
          <a:xfrm>
            <a:off x="2590800" y="41148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/>
              <a:t>i</a:t>
            </a:r>
            <a:r>
              <a:rPr lang="en-US" sz="2400" baseline="42000"/>
              <a:t>2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24080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0-A</a:t>
            </a:r>
          </a:p>
        </p:txBody>
      </p:sp>
      <p:sp>
        <p:nvSpPr>
          <p:cNvPr id="50178" name="Text Box 3"/>
          <p:cNvSpPr txBox="1">
            <a:spLocks noChangeArrowheads="1"/>
          </p:cNvSpPr>
          <p:nvPr/>
        </p:nvSpPr>
        <p:spPr bwMode="auto">
          <a:xfrm>
            <a:off x="619125" y="1228725"/>
            <a:ext cx="75914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000000"/>
                </a:solidFill>
              </a:rPr>
              <a:t>for (int i=N ; i&gt;1 ; i=i/2)        </a:t>
            </a:r>
            <a:r>
              <a:rPr lang="en-US" sz="1800">
                <a:solidFill>
                  <a:srgbClr val="057A05"/>
                </a:solidFill>
              </a:rPr>
              <a:t>// i goes down to 1</a:t>
            </a:r>
          </a:p>
          <a:p>
            <a:r>
              <a:rPr lang="en-US" sz="1800">
                <a:solidFill>
                  <a:srgbClr val="000000"/>
                </a:solidFill>
              </a:rPr>
              <a:t>  for (int j=0 ; j&lt;i ; ++j)        </a:t>
            </a:r>
            <a:r>
              <a:rPr lang="en-US" sz="1800">
                <a:solidFill>
                  <a:srgbClr val="057A05"/>
                </a:solidFill>
              </a:rPr>
              <a:t>// j goes up to i</a:t>
            </a:r>
          </a:p>
          <a:p>
            <a:r>
              <a:rPr lang="en-US" sz="1800">
                <a:solidFill>
                  <a:srgbClr val="000000"/>
                </a:solidFill>
              </a:rPr>
              <a:t>    for (int k=0 ; k&lt;i ; ++k)      </a:t>
            </a:r>
            <a:r>
              <a:rPr lang="en-US" sz="1800">
                <a:solidFill>
                  <a:srgbClr val="057A05"/>
                </a:solidFill>
              </a:rPr>
              <a:t>// k goes up to i</a:t>
            </a:r>
          </a:p>
          <a:p>
            <a:r>
              <a:rPr lang="en-US" sz="1800">
                <a:solidFill>
                  <a:srgbClr val="000000"/>
                </a:solidFill>
              </a:rPr>
              <a:t>      </a:t>
            </a:r>
            <a:r>
              <a:rPr lang="en-US" sz="1800">
                <a:solidFill>
                  <a:srgbClr val="DD1528"/>
                </a:solidFill>
              </a:rPr>
              <a:t>/* one operation here */</a:t>
            </a:r>
          </a:p>
        </p:txBody>
      </p:sp>
      <p:sp>
        <p:nvSpPr>
          <p:cNvPr id="50179" name="Text Box 4"/>
          <p:cNvSpPr txBox="1">
            <a:spLocks noChangeArrowheads="1"/>
          </p:cNvSpPr>
          <p:nvPr/>
        </p:nvSpPr>
        <p:spPr bwMode="auto">
          <a:xfrm>
            <a:off x="7526338" y="217488"/>
            <a:ext cx="1327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Big-O</a:t>
            </a:r>
          </a:p>
        </p:txBody>
      </p:sp>
      <p:sp>
        <p:nvSpPr>
          <p:cNvPr id="50180" name="Text Box 5"/>
          <p:cNvSpPr txBox="1">
            <a:spLocks noChangeArrowheads="1"/>
          </p:cNvSpPr>
          <p:nvPr/>
        </p:nvSpPr>
        <p:spPr bwMode="auto">
          <a:xfrm>
            <a:off x="7559675" y="842963"/>
            <a:ext cx="1289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loops</a:t>
            </a:r>
          </a:p>
        </p:txBody>
      </p:sp>
      <p:sp>
        <p:nvSpPr>
          <p:cNvPr id="50181" name="AutoShape 6"/>
          <p:cNvSpPr>
            <a:spLocks/>
          </p:cNvSpPr>
          <p:nvPr/>
        </p:nvSpPr>
        <p:spPr bwMode="auto">
          <a:xfrm rot="5400000">
            <a:off x="2933700" y="1028700"/>
            <a:ext cx="228600" cy="3505200"/>
          </a:xfrm>
          <a:prstGeom prst="rightBrace">
            <a:avLst>
              <a:gd name="adj1" fmla="val 12777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Text Box 7"/>
          <p:cNvSpPr txBox="1">
            <a:spLocks noChangeArrowheads="1"/>
          </p:cNvSpPr>
          <p:nvPr/>
        </p:nvSpPr>
        <p:spPr bwMode="auto">
          <a:xfrm>
            <a:off x="2693988" y="3014663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/>
              <a:t>i</a:t>
            </a:r>
          </a:p>
        </p:txBody>
      </p:sp>
      <p:sp>
        <p:nvSpPr>
          <p:cNvPr id="50183" name="AutoShape 8"/>
          <p:cNvSpPr>
            <a:spLocks/>
          </p:cNvSpPr>
          <p:nvPr/>
        </p:nvSpPr>
        <p:spPr bwMode="auto">
          <a:xfrm rot="5400000">
            <a:off x="2838450" y="1924050"/>
            <a:ext cx="228600" cy="38862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Line 9"/>
          <p:cNvSpPr>
            <a:spLocks noChangeShapeType="1"/>
          </p:cNvSpPr>
          <p:nvPr/>
        </p:nvSpPr>
        <p:spPr bwMode="auto">
          <a:xfrm>
            <a:off x="1295400" y="2133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185" name="Line 10"/>
          <p:cNvSpPr>
            <a:spLocks noChangeShapeType="1"/>
          </p:cNvSpPr>
          <p:nvPr/>
        </p:nvSpPr>
        <p:spPr bwMode="auto">
          <a:xfrm>
            <a:off x="1006475" y="1865313"/>
            <a:ext cx="0" cy="1792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0186" name="Text Box 11"/>
          <p:cNvSpPr txBox="1">
            <a:spLocks noChangeArrowheads="1"/>
          </p:cNvSpPr>
          <p:nvPr/>
        </p:nvSpPr>
        <p:spPr bwMode="auto">
          <a:xfrm>
            <a:off x="2590800" y="41148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/>
              <a:t>i</a:t>
            </a:r>
            <a:r>
              <a:rPr lang="en-US" sz="2400" baseline="42000"/>
              <a:t>2</a:t>
            </a:r>
            <a:endParaRPr lang="en-US" sz="2400"/>
          </a:p>
        </p:txBody>
      </p:sp>
      <p:sp>
        <p:nvSpPr>
          <p:cNvPr id="50187" name="Text Box 12"/>
          <p:cNvSpPr txBox="1">
            <a:spLocks noChangeArrowheads="1"/>
          </p:cNvSpPr>
          <p:nvPr/>
        </p:nvSpPr>
        <p:spPr bwMode="auto">
          <a:xfrm>
            <a:off x="6129338" y="4197350"/>
            <a:ext cx="838200" cy="151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N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N/2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i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1</a:t>
            </a:r>
          </a:p>
        </p:txBody>
      </p:sp>
      <p:sp>
        <p:nvSpPr>
          <p:cNvPr id="50188" name="Text Box 13"/>
          <p:cNvSpPr txBox="1">
            <a:spLocks noChangeArrowheads="1"/>
          </p:cNvSpPr>
          <p:nvPr/>
        </p:nvSpPr>
        <p:spPr bwMode="auto">
          <a:xfrm>
            <a:off x="6119813" y="3451225"/>
            <a:ext cx="838200" cy="466725"/>
          </a:xfrm>
          <a:prstGeom prst="rect">
            <a:avLst/>
          </a:prstGeom>
          <a:noFill/>
          <a:ln w="9525">
            <a:solidFill>
              <a:srgbClr val="0A02FE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  <a:latin typeface="Comic Sans MS" charset="0"/>
              </a:rPr>
              <a:t>OL</a:t>
            </a:r>
          </a:p>
        </p:txBody>
      </p:sp>
      <p:sp>
        <p:nvSpPr>
          <p:cNvPr id="50189" name="Text Box 14"/>
          <p:cNvSpPr txBox="1">
            <a:spLocks noChangeArrowheads="1"/>
          </p:cNvSpPr>
          <p:nvPr/>
        </p:nvSpPr>
        <p:spPr bwMode="auto">
          <a:xfrm>
            <a:off x="7194550" y="3449638"/>
            <a:ext cx="1263650" cy="466725"/>
          </a:xfrm>
          <a:prstGeom prst="rect">
            <a:avLst/>
          </a:prstGeom>
          <a:noFill/>
          <a:ln w="9525">
            <a:solidFill>
              <a:srgbClr val="0A02FE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  <a:latin typeface="Comic Sans MS" charset="0"/>
              </a:rPr>
              <a:t>Work</a:t>
            </a:r>
          </a:p>
        </p:txBody>
      </p:sp>
      <p:sp>
        <p:nvSpPr>
          <p:cNvPr id="50190" name="Text Box 15"/>
          <p:cNvSpPr txBox="1">
            <a:spLocks noChangeArrowheads="1"/>
          </p:cNvSpPr>
          <p:nvPr/>
        </p:nvSpPr>
        <p:spPr bwMode="auto">
          <a:xfrm>
            <a:off x="7354888" y="4176713"/>
            <a:ext cx="1320800" cy="151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N</a:t>
            </a:r>
            <a:r>
              <a:rPr lang="en-US" sz="2400" baseline="42000">
                <a:solidFill>
                  <a:srgbClr val="0A02FE"/>
                </a:solidFill>
              </a:rPr>
              <a:t>2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(N/2)</a:t>
            </a:r>
            <a:r>
              <a:rPr lang="en-US" sz="2400" baseline="42000">
                <a:solidFill>
                  <a:srgbClr val="0A02FE"/>
                </a:solidFill>
              </a:rPr>
              <a:t>2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i</a:t>
            </a:r>
            <a:r>
              <a:rPr lang="en-US" sz="2400" baseline="42000">
                <a:solidFill>
                  <a:srgbClr val="0A02FE"/>
                </a:solidFill>
              </a:rPr>
              <a:t>2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1</a:t>
            </a:r>
            <a:r>
              <a:rPr lang="en-US" sz="2400" baseline="42000">
                <a:solidFill>
                  <a:srgbClr val="0A02FE"/>
                </a:solidFill>
              </a:rPr>
              <a:t>2</a:t>
            </a:r>
          </a:p>
        </p:txBody>
      </p:sp>
      <p:sp>
        <p:nvSpPr>
          <p:cNvPr id="50191" name="Rectangle 16"/>
          <p:cNvSpPr>
            <a:spLocks noChangeArrowheads="1"/>
          </p:cNvSpPr>
          <p:nvPr/>
        </p:nvSpPr>
        <p:spPr bwMode="auto">
          <a:xfrm>
            <a:off x="7392988" y="5689600"/>
            <a:ext cx="12128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000000"/>
                </a:solidFill>
              </a:rPr>
              <a:t>sum this column</a:t>
            </a:r>
          </a:p>
        </p:txBody>
      </p:sp>
    </p:spTree>
    <p:extLst>
      <p:ext uri="{BB962C8B-B14F-4D97-AF65-F5344CB8AC3E}">
        <p14:creationId xmlns:p14="http://schemas.microsoft.com/office/powerpoint/2010/main" val="6060924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0-B</a:t>
            </a: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1112838" y="1362075"/>
            <a:ext cx="4978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3200">
                <a:solidFill>
                  <a:srgbClr val="000000"/>
                </a:solidFill>
              </a:rPr>
              <a:t>T(1) = 1</a:t>
            </a:r>
          </a:p>
          <a:p>
            <a:r>
              <a:rPr lang="en-US" sz="3200">
                <a:solidFill>
                  <a:srgbClr val="000000"/>
                </a:solidFill>
              </a:rPr>
              <a:t>T(N) = kN</a:t>
            </a:r>
            <a:r>
              <a:rPr lang="en-US" sz="3200" baseline="42000">
                <a:solidFill>
                  <a:srgbClr val="000000"/>
                </a:solidFill>
              </a:rPr>
              <a:t>2</a:t>
            </a:r>
            <a:r>
              <a:rPr lang="en-US" sz="3200">
                <a:solidFill>
                  <a:srgbClr val="000000"/>
                </a:solidFill>
              </a:rPr>
              <a:t> + 2T(N/2)</a:t>
            </a:r>
            <a:endParaRPr lang="en-US" sz="3200">
              <a:solidFill>
                <a:schemeClr val="folHlink"/>
              </a:solidFill>
            </a:endParaRPr>
          </a:p>
        </p:txBody>
      </p:sp>
      <p:sp>
        <p:nvSpPr>
          <p:cNvPr id="52227" name="Text Box 4"/>
          <p:cNvSpPr txBox="1">
            <a:spLocks noChangeArrowheads="1"/>
          </p:cNvSpPr>
          <p:nvPr/>
        </p:nvSpPr>
        <p:spPr bwMode="auto">
          <a:xfrm>
            <a:off x="7526338" y="217488"/>
            <a:ext cx="1327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Big-O</a:t>
            </a:r>
          </a:p>
        </p:txBody>
      </p:sp>
      <p:sp>
        <p:nvSpPr>
          <p:cNvPr id="52228" name="Text Box 5"/>
          <p:cNvSpPr txBox="1">
            <a:spLocks noChangeArrowheads="1"/>
          </p:cNvSpPr>
          <p:nvPr/>
        </p:nvSpPr>
        <p:spPr bwMode="auto">
          <a:xfrm>
            <a:off x="7559675" y="812800"/>
            <a:ext cx="128905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recurrence relations</a:t>
            </a:r>
          </a:p>
        </p:txBody>
      </p:sp>
      <p:sp>
        <p:nvSpPr>
          <p:cNvPr id="52229" name="Rectangle 6"/>
          <p:cNvSpPr>
            <a:spLocks noChangeArrowheads="1"/>
          </p:cNvSpPr>
          <p:nvPr/>
        </p:nvSpPr>
        <p:spPr bwMode="auto">
          <a:xfrm>
            <a:off x="7620000" y="1524000"/>
            <a:ext cx="135096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000000"/>
                </a:solidFill>
              </a:rPr>
              <a:t>"be kind; unwind"</a:t>
            </a:r>
          </a:p>
        </p:txBody>
      </p:sp>
    </p:spTree>
    <p:extLst>
      <p:ext uri="{BB962C8B-B14F-4D97-AF65-F5344CB8AC3E}">
        <p14:creationId xmlns:p14="http://schemas.microsoft.com/office/powerpoint/2010/main" val="39673898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0-B</a:t>
            </a:r>
          </a:p>
        </p:txBody>
      </p:sp>
      <p:sp>
        <p:nvSpPr>
          <p:cNvPr id="40962" name="Text Box 3"/>
          <p:cNvSpPr txBox="1">
            <a:spLocks noChangeArrowheads="1"/>
          </p:cNvSpPr>
          <p:nvPr/>
        </p:nvSpPr>
        <p:spPr bwMode="auto">
          <a:xfrm>
            <a:off x="1112838" y="1362075"/>
            <a:ext cx="4978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3200">
                <a:solidFill>
                  <a:srgbClr val="000000"/>
                </a:solidFill>
              </a:rPr>
              <a:t>T(1) = 1</a:t>
            </a:r>
          </a:p>
          <a:p>
            <a:r>
              <a:rPr lang="en-US" sz="3200">
                <a:solidFill>
                  <a:srgbClr val="000000"/>
                </a:solidFill>
              </a:rPr>
              <a:t>T(N) = kN</a:t>
            </a:r>
            <a:r>
              <a:rPr lang="en-US" sz="3200" baseline="42000">
                <a:solidFill>
                  <a:srgbClr val="000000"/>
                </a:solidFill>
              </a:rPr>
              <a:t>2</a:t>
            </a:r>
            <a:r>
              <a:rPr lang="en-US" sz="3200">
                <a:solidFill>
                  <a:srgbClr val="000000"/>
                </a:solidFill>
              </a:rPr>
              <a:t> + 2T(N/2)</a:t>
            </a:r>
            <a:endParaRPr lang="en-US" sz="3200">
              <a:solidFill>
                <a:schemeClr val="folHlink"/>
              </a:solidFill>
            </a:endParaRPr>
          </a:p>
        </p:txBody>
      </p:sp>
      <p:sp>
        <p:nvSpPr>
          <p:cNvPr id="40963" name="Text Box 4"/>
          <p:cNvSpPr txBox="1">
            <a:spLocks noChangeArrowheads="1"/>
          </p:cNvSpPr>
          <p:nvPr/>
        </p:nvSpPr>
        <p:spPr bwMode="auto">
          <a:xfrm>
            <a:off x="7526338" y="217488"/>
            <a:ext cx="1327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Big-O</a:t>
            </a:r>
          </a:p>
        </p:txBody>
      </p:sp>
      <p:sp>
        <p:nvSpPr>
          <p:cNvPr id="40964" name="Text Box 5"/>
          <p:cNvSpPr txBox="1">
            <a:spLocks noChangeArrowheads="1"/>
          </p:cNvSpPr>
          <p:nvPr/>
        </p:nvSpPr>
        <p:spPr bwMode="auto">
          <a:xfrm>
            <a:off x="7559675" y="812800"/>
            <a:ext cx="128905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recurrence relations</a:t>
            </a:r>
          </a:p>
        </p:txBody>
      </p:sp>
      <p:sp>
        <p:nvSpPr>
          <p:cNvPr id="40965" name="Rectangle 6"/>
          <p:cNvSpPr>
            <a:spLocks noChangeArrowheads="1"/>
          </p:cNvSpPr>
          <p:nvPr/>
        </p:nvSpPr>
        <p:spPr bwMode="auto">
          <a:xfrm>
            <a:off x="7620000" y="1524000"/>
            <a:ext cx="135096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000000"/>
                </a:solidFill>
              </a:rPr>
              <a:t>"be kind; unwind"</a:t>
            </a:r>
          </a:p>
        </p:txBody>
      </p:sp>
      <p:sp>
        <p:nvSpPr>
          <p:cNvPr id="40966" name="Ink 7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586288" y="1765300"/>
            <a:ext cx="1296987" cy="695325"/>
          </a:xfrm>
          <a:custGeom>
            <a:avLst/>
            <a:gdLst>
              <a:gd name="T0" fmla="*/ 5056521 w 3602"/>
              <a:gd name="T1" fmla="*/ 210176183 h 1934"/>
              <a:gd name="T2" fmla="*/ 2333640 w 3602"/>
              <a:gd name="T3" fmla="*/ 243137248 h 1934"/>
              <a:gd name="T4" fmla="*/ 18280963 w 3602"/>
              <a:gd name="T5" fmla="*/ 249341604 h 1934"/>
              <a:gd name="T6" fmla="*/ 87904896 w 3602"/>
              <a:gd name="T7" fmla="*/ 226075181 h 1934"/>
              <a:gd name="T8" fmla="*/ 105926966 w 3602"/>
              <a:gd name="T9" fmla="*/ 226204251 h 1934"/>
              <a:gd name="T10" fmla="*/ 154028189 w 3602"/>
              <a:gd name="T11" fmla="*/ 241327749 h 1934"/>
              <a:gd name="T12" fmla="*/ 171661018 w 3602"/>
              <a:gd name="T13" fmla="*/ 228531109 h 1934"/>
              <a:gd name="T14" fmla="*/ 197202877 w 3602"/>
              <a:gd name="T15" fmla="*/ 218836466 h 1934"/>
              <a:gd name="T16" fmla="*/ 219503347 w 3602"/>
              <a:gd name="T17" fmla="*/ 224782322 h 1934"/>
              <a:gd name="T18" fmla="*/ 327374714 w 3602"/>
              <a:gd name="T19" fmla="*/ 221421824 h 1934"/>
              <a:gd name="T20" fmla="*/ 380273204 w 3602"/>
              <a:gd name="T21" fmla="*/ 213278181 h 1934"/>
              <a:gd name="T22" fmla="*/ 463770073 w 3602"/>
              <a:gd name="T23" fmla="*/ 201903469 h 1934"/>
              <a:gd name="T24" fmla="*/ 9853789 w 3602"/>
              <a:gd name="T25" fmla="*/ 51445421 h 1934"/>
              <a:gd name="T26" fmla="*/ 14261816 w 3602"/>
              <a:gd name="T27" fmla="*/ 45240706 h 1934"/>
              <a:gd name="T28" fmla="*/ 30468392 w 3602"/>
              <a:gd name="T29" fmla="*/ 35675493 h 1934"/>
              <a:gd name="T30" fmla="*/ 113576381 w 3602"/>
              <a:gd name="T31" fmla="*/ 23008283 h 1934"/>
              <a:gd name="T32" fmla="*/ 166993738 w 3602"/>
              <a:gd name="T33" fmla="*/ 48860064 h 1934"/>
              <a:gd name="T34" fmla="*/ 181774060 w 3602"/>
              <a:gd name="T35" fmla="*/ 47696635 h 1934"/>
              <a:gd name="T36" fmla="*/ 223652121 w 3602"/>
              <a:gd name="T37" fmla="*/ 9565213 h 1934"/>
              <a:gd name="T38" fmla="*/ 242192338 w 3602"/>
              <a:gd name="T39" fmla="*/ 23783782 h 1934"/>
              <a:gd name="T40" fmla="*/ 263455795 w 3602"/>
              <a:gd name="T41" fmla="*/ 26110281 h 1934"/>
              <a:gd name="T42" fmla="*/ 382218324 w 3602"/>
              <a:gd name="T43" fmla="*/ 904929 h 1934"/>
              <a:gd name="T44" fmla="*/ 448082003 w 3602"/>
              <a:gd name="T45" fmla="*/ 29083568 h 1934"/>
              <a:gd name="T46" fmla="*/ 466881833 w 3602"/>
              <a:gd name="T47" fmla="*/ 36580423 h 193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602"/>
              <a:gd name="T73" fmla="*/ 0 h 1934"/>
              <a:gd name="T74" fmla="*/ 3602 w 3602"/>
              <a:gd name="T75" fmla="*/ 1934 h 1934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602" h="1934" extrusionOk="0">
                <a:moveTo>
                  <a:pt x="39" y="1626"/>
                </a:moveTo>
                <a:cubicBezTo>
                  <a:pt x="15" y="1706"/>
                  <a:pt x="-24" y="1799"/>
                  <a:pt x="18" y="1881"/>
                </a:cubicBezTo>
                <a:cubicBezTo>
                  <a:pt x="45" y="1934"/>
                  <a:pt x="87" y="1935"/>
                  <a:pt x="141" y="1929"/>
                </a:cubicBezTo>
                <a:cubicBezTo>
                  <a:pt x="325" y="1910"/>
                  <a:pt x="490" y="1775"/>
                  <a:pt x="678" y="1749"/>
                </a:cubicBezTo>
                <a:cubicBezTo>
                  <a:pt x="725" y="1742"/>
                  <a:pt x="770" y="1743"/>
                  <a:pt x="817" y="1750"/>
                </a:cubicBezTo>
                <a:cubicBezTo>
                  <a:pt x="927" y="1767"/>
                  <a:pt x="1079" y="1892"/>
                  <a:pt x="1188" y="1867"/>
                </a:cubicBezTo>
                <a:cubicBezTo>
                  <a:pt x="1242" y="1855"/>
                  <a:pt x="1285" y="1803"/>
                  <a:pt x="1324" y="1768"/>
                </a:cubicBezTo>
                <a:cubicBezTo>
                  <a:pt x="1395" y="1704"/>
                  <a:pt x="1428" y="1671"/>
                  <a:pt x="1521" y="1693"/>
                </a:cubicBezTo>
                <a:cubicBezTo>
                  <a:pt x="1580" y="1707"/>
                  <a:pt x="1630" y="1732"/>
                  <a:pt x="1693" y="1739"/>
                </a:cubicBezTo>
                <a:cubicBezTo>
                  <a:pt x="1964" y="1770"/>
                  <a:pt x="2256" y="1750"/>
                  <a:pt x="2525" y="1713"/>
                </a:cubicBezTo>
                <a:cubicBezTo>
                  <a:pt x="2661" y="1694"/>
                  <a:pt x="2797" y="1673"/>
                  <a:pt x="2933" y="1650"/>
                </a:cubicBezTo>
                <a:cubicBezTo>
                  <a:pt x="3124" y="1618"/>
                  <a:pt x="3435" y="1581"/>
                  <a:pt x="3577" y="1562"/>
                </a:cubicBezTo>
              </a:path>
              <a:path w="3602" h="1934" extrusionOk="0">
                <a:moveTo>
                  <a:pt x="76" y="398"/>
                </a:moveTo>
                <a:cubicBezTo>
                  <a:pt x="83" y="389"/>
                  <a:pt x="89" y="368"/>
                  <a:pt x="110" y="350"/>
                </a:cubicBezTo>
                <a:cubicBezTo>
                  <a:pt x="143" y="322"/>
                  <a:pt x="196" y="296"/>
                  <a:pt x="235" y="276"/>
                </a:cubicBezTo>
                <a:cubicBezTo>
                  <a:pt x="441" y="167"/>
                  <a:pt x="646" y="112"/>
                  <a:pt x="876" y="178"/>
                </a:cubicBezTo>
                <a:cubicBezTo>
                  <a:pt x="1019" y="219"/>
                  <a:pt x="1146" y="351"/>
                  <a:pt x="1288" y="378"/>
                </a:cubicBezTo>
                <a:cubicBezTo>
                  <a:pt x="1333" y="387"/>
                  <a:pt x="1358" y="386"/>
                  <a:pt x="1402" y="369"/>
                </a:cubicBezTo>
                <a:cubicBezTo>
                  <a:pt x="1488" y="337"/>
                  <a:pt x="1666" y="65"/>
                  <a:pt x="1725" y="74"/>
                </a:cubicBezTo>
                <a:cubicBezTo>
                  <a:pt x="1769" y="81"/>
                  <a:pt x="1822" y="164"/>
                  <a:pt x="1868" y="184"/>
                </a:cubicBezTo>
                <a:cubicBezTo>
                  <a:pt x="1919" y="206"/>
                  <a:pt x="1977" y="209"/>
                  <a:pt x="2032" y="202"/>
                </a:cubicBezTo>
                <a:cubicBezTo>
                  <a:pt x="2351" y="162"/>
                  <a:pt x="2612" y="-41"/>
                  <a:pt x="2948" y="7"/>
                </a:cubicBezTo>
                <a:cubicBezTo>
                  <a:pt x="3134" y="33"/>
                  <a:pt x="3298" y="131"/>
                  <a:pt x="3456" y="225"/>
                </a:cubicBezTo>
                <a:cubicBezTo>
                  <a:pt x="3509" y="256"/>
                  <a:pt x="3549" y="267"/>
                  <a:pt x="3601" y="283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7" name="Ink 8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2476500" y="2867025"/>
            <a:ext cx="220663" cy="141288"/>
          </a:xfrm>
          <a:custGeom>
            <a:avLst/>
            <a:gdLst>
              <a:gd name="T0" fmla="*/ 774836 w 614"/>
              <a:gd name="T1" fmla="*/ 0 h 390"/>
              <a:gd name="T2" fmla="*/ 4391337 w 614"/>
              <a:gd name="T3" fmla="*/ 5905838 h 390"/>
              <a:gd name="T4" fmla="*/ 20536034 w 614"/>
              <a:gd name="T5" fmla="*/ 9186980 h 390"/>
              <a:gd name="T6" fmla="*/ 51792553 w 614"/>
              <a:gd name="T7" fmla="*/ 12730773 h 390"/>
              <a:gd name="T8" fmla="*/ 70262118 w 614"/>
              <a:gd name="T9" fmla="*/ 15224325 h 390"/>
              <a:gd name="T10" fmla="*/ 79174172 w 614"/>
              <a:gd name="T11" fmla="*/ 17980528 h 390"/>
              <a:gd name="T12" fmla="*/ 4908135 w 614"/>
              <a:gd name="T13" fmla="*/ 51054238 h 390"/>
              <a:gd name="T14" fmla="*/ 9170093 w 614"/>
              <a:gd name="T15" fmla="*/ 50529298 h 390"/>
              <a:gd name="T16" fmla="*/ 25702567 w 614"/>
              <a:gd name="T17" fmla="*/ 49347913 h 390"/>
              <a:gd name="T18" fmla="*/ 45463766 w 614"/>
              <a:gd name="T19" fmla="*/ 47379301 h 390"/>
              <a:gd name="T20" fmla="*/ 57346145 w 614"/>
              <a:gd name="T21" fmla="*/ 46329422 h 390"/>
              <a:gd name="T22" fmla="*/ 63545913 w 614"/>
              <a:gd name="T23" fmla="*/ 42129546 h 390"/>
              <a:gd name="T24" fmla="*/ 65741402 w 614"/>
              <a:gd name="T25" fmla="*/ 39373343 h 39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614"/>
              <a:gd name="T40" fmla="*/ 0 h 390"/>
              <a:gd name="T41" fmla="*/ 614 w 614"/>
              <a:gd name="T42" fmla="*/ 390 h 390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614" h="390" extrusionOk="0">
                <a:moveTo>
                  <a:pt x="6" y="0"/>
                </a:moveTo>
                <a:cubicBezTo>
                  <a:pt x="7" y="29"/>
                  <a:pt x="-2" y="31"/>
                  <a:pt x="34" y="45"/>
                </a:cubicBezTo>
                <a:cubicBezTo>
                  <a:pt x="74" y="60"/>
                  <a:pt x="117" y="64"/>
                  <a:pt x="159" y="70"/>
                </a:cubicBezTo>
                <a:cubicBezTo>
                  <a:pt x="239" y="81"/>
                  <a:pt x="320" y="87"/>
                  <a:pt x="401" y="97"/>
                </a:cubicBezTo>
                <a:cubicBezTo>
                  <a:pt x="449" y="103"/>
                  <a:pt x="497" y="108"/>
                  <a:pt x="544" y="116"/>
                </a:cubicBezTo>
                <a:cubicBezTo>
                  <a:pt x="568" y="120"/>
                  <a:pt x="590" y="129"/>
                  <a:pt x="613" y="137"/>
                </a:cubicBezTo>
              </a:path>
              <a:path w="614" h="390" extrusionOk="0">
                <a:moveTo>
                  <a:pt x="38" y="389"/>
                </a:moveTo>
                <a:cubicBezTo>
                  <a:pt x="13" y="382"/>
                  <a:pt x="64" y="385"/>
                  <a:pt x="71" y="385"/>
                </a:cubicBezTo>
                <a:cubicBezTo>
                  <a:pt x="113" y="383"/>
                  <a:pt x="157" y="381"/>
                  <a:pt x="199" y="376"/>
                </a:cubicBezTo>
                <a:cubicBezTo>
                  <a:pt x="250" y="370"/>
                  <a:pt x="301" y="366"/>
                  <a:pt x="352" y="361"/>
                </a:cubicBezTo>
                <a:cubicBezTo>
                  <a:pt x="383" y="358"/>
                  <a:pt x="413" y="356"/>
                  <a:pt x="444" y="353"/>
                </a:cubicBezTo>
                <a:cubicBezTo>
                  <a:pt x="469" y="351"/>
                  <a:pt x="476" y="340"/>
                  <a:pt x="492" y="321"/>
                </a:cubicBezTo>
                <a:cubicBezTo>
                  <a:pt x="498" y="314"/>
                  <a:pt x="503" y="307"/>
                  <a:pt x="509" y="300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8" name="Ink 9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2970213" y="2674938"/>
            <a:ext cx="1066800" cy="466725"/>
          </a:xfrm>
          <a:custGeom>
            <a:avLst/>
            <a:gdLst>
              <a:gd name="T0" fmla="*/ 259054 w 2965"/>
              <a:gd name="T1" fmla="*/ 22169797 h 1300"/>
              <a:gd name="T2" fmla="*/ 259054 w 2965"/>
              <a:gd name="T3" fmla="*/ 16111706 h 1300"/>
              <a:gd name="T4" fmla="*/ 1682774 w 2965"/>
              <a:gd name="T5" fmla="*/ 28872327 h 1300"/>
              <a:gd name="T6" fmla="*/ 2848158 w 2965"/>
              <a:gd name="T7" fmla="*/ 65607533 h 1300"/>
              <a:gd name="T8" fmla="*/ 4401405 w 2965"/>
              <a:gd name="T9" fmla="*/ 144749014 h 1300"/>
              <a:gd name="T10" fmla="*/ 3236380 w 2965"/>
              <a:gd name="T11" fmla="*/ 163051815 h 1300"/>
              <a:gd name="T12" fmla="*/ 2977325 w 2965"/>
              <a:gd name="T13" fmla="*/ 161891824 h 1300"/>
              <a:gd name="T14" fmla="*/ 65115457 w 2965"/>
              <a:gd name="T15" fmla="*/ 74887821 h 1300"/>
              <a:gd name="T16" fmla="*/ 62267659 w 2965"/>
              <a:gd name="T17" fmla="*/ 84941796 h 1300"/>
              <a:gd name="T18" fmla="*/ 48157115 w 2965"/>
              <a:gd name="T19" fmla="*/ 99506847 h 1300"/>
              <a:gd name="T20" fmla="*/ 30680664 w 2965"/>
              <a:gd name="T21" fmla="*/ 108916023 h 1300"/>
              <a:gd name="T22" fmla="*/ 21748328 w 2965"/>
              <a:gd name="T23" fmla="*/ 113814122 h 1300"/>
              <a:gd name="T24" fmla="*/ 29515640 w 2965"/>
              <a:gd name="T25" fmla="*/ 125028088 h 1300"/>
              <a:gd name="T26" fmla="*/ 48286642 w 2965"/>
              <a:gd name="T27" fmla="*/ 143202001 h 1300"/>
              <a:gd name="T28" fmla="*/ 69905443 w 2965"/>
              <a:gd name="T29" fmla="*/ 160216281 h 1300"/>
              <a:gd name="T30" fmla="*/ 77801922 w 2965"/>
              <a:gd name="T31" fmla="*/ 163180703 h 1300"/>
              <a:gd name="T32" fmla="*/ 79485055 w 2965"/>
              <a:gd name="T33" fmla="*/ 162278487 h 1300"/>
              <a:gd name="T34" fmla="*/ 99421083 w 2965"/>
              <a:gd name="T35" fmla="*/ 138819812 h 1300"/>
              <a:gd name="T36" fmla="*/ 100586107 w 2965"/>
              <a:gd name="T37" fmla="*/ 128636949 h 1300"/>
              <a:gd name="T38" fmla="*/ 102010186 w 2965"/>
              <a:gd name="T39" fmla="*/ 105951601 h 1300"/>
              <a:gd name="T40" fmla="*/ 104340236 w 2965"/>
              <a:gd name="T41" fmla="*/ 75790037 h 1300"/>
              <a:gd name="T42" fmla="*/ 106670285 w 2965"/>
              <a:gd name="T43" fmla="*/ 52846913 h 1300"/>
              <a:gd name="T44" fmla="*/ 116120370 w 2965"/>
              <a:gd name="T45" fmla="*/ 76821140 h 1300"/>
              <a:gd name="T46" fmla="*/ 133208600 w 2965"/>
              <a:gd name="T47" fmla="*/ 115103001 h 1300"/>
              <a:gd name="T48" fmla="*/ 160652884 w 2965"/>
              <a:gd name="T49" fmla="*/ 140108691 h 1300"/>
              <a:gd name="T50" fmla="*/ 175669398 w 2965"/>
              <a:gd name="T51" fmla="*/ 135726143 h 1300"/>
              <a:gd name="T52" fmla="*/ 178258502 w 2965"/>
              <a:gd name="T53" fmla="*/ 110591566 h 1300"/>
              <a:gd name="T54" fmla="*/ 164147958 w 2965"/>
              <a:gd name="T55" fmla="*/ 55424671 h 1300"/>
              <a:gd name="T56" fmla="*/ 154568346 w 2965"/>
              <a:gd name="T57" fmla="*/ 34028202 h 1300"/>
              <a:gd name="T58" fmla="*/ 153791903 w 2965"/>
              <a:gd name="T59" fmla="*/ 25521241 h 1300"/>
              <a:gd name="T60" fmla="*/ 191333548 w 2965"/>
              <a:gd name="T61" fmla="*/ 12245069 h 1300"/>
              <a:gd name="T62" fmla="*/ 210880994 w 2965"/>
              <a:gd name="T63" fmla="*/ 5800315 h 1300"/>
              <a:gd name="T64" fmla="*/ 236772032 w 2965"/>
              <a:gd name="T65" fmla="*/ 0 h 1300"/>
              <a:gd name="T66" fmla="*/ 252306655 w 2965"/>
              <a:gd name="T67" fmla="*/ 5026987 h 1300"/>
              <a:gd name="T68" fmla="*/ 246351645 w 2965"/>
              <a:gd name="T69" fmla="*/ 27325672 h 1300"/>
              <a:gd name="T70" fmla="*/ 225509287 w 2965"/>
              <a:gd name="T71" fmla="*/ 55682447 h 1300"/>
              <a:gd name="T72" fmla="*/ 214894177 w 2965"/>
              <a:gd name="T73" fmla="*/ 72954503 h 1300"/>
              <a:gd name="T74" fmla="*/ 216059202 w 2965"/>
              <a:gd name="T75" fmla="*/ 75274485 h 1300"/>
              <a:gd name="T76" fmla="*/ 234053401 w 2965"/>
              <a:gd name="T77" fmla="*/ 76434476 h 1300"/>
              <a:gd name="T78" fmla="*/ 261368159 w 2965"/>
              <a:gd name="T79" fmla="*/ 69860834 h 1300"/>
              <a:gd name="T80" fmla="*/ 280268689 w 2965"/>
              <a:gd name="T81" fmla="*/ 62384977 h 1300"/>
              <a:gd name="T82" fmla="*/ 348102777 w 2965"/>
              <a:gd name="T83" fmla="*/ 77079275 h 1300"/>
              <a:gd name="T84" fmla="*/ 347843722 w 2965"/>
              <a:gd name="T85" fmla="*/ 75274485 h 1300"/>
              <a:gd name="T86" fmla="*/ 345772727 w 2965"/>
              <a:gd name="T87" fmla="*/ 86875114 h 1300"/>
              <a:gd name="T88" fmla="*/ 345384146 w 2965"/>
              <a:gd name="T89" fmla="*/ 111751916 h 1300"/>
              <a:gd name="T90" fmla="*/ 347067279 w 2965"/>
              <a:gd name="T91" fmla="*/ 135210592 h 1300"/>
              <a:gd name="T92" fmla="*/ 348232304 w 2965"/>
              <a:gd name="T93" fmla="*/ 145651230 h 1300"/>
              <a:gd name="T94" fmla="*/ 332956735 w 2965"/>
              <a:gd name="T95" fmla="*/ 115231889 h 1300"/>
              <a:gd name="T96" fmla="*/ 338264110 w 2965"/>
              <a:gd name="T97" fmla="*/ 108142696 h 1300"/>
              <a:gd name="T98" fmla="*/ 360012438 w 2965"/>
              <a:gd name="T99" fmla="*/ 105693825 h 1300"/>
              <a:gd name="T100" fmla="*/ 383702594 w 2965"/>
              <a:gd name="T101" fmla="*/ 96413178 h 1300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2965"/>
              <a:gd name="T154" fmla="*/ 0 h 1300"/>
              <a:gd name="T155" fmla="*/ 2965 w 2965"/>
              <a:gd name="T156" fmla="*/ 1300 h 1300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2965" h="1300" extrusionOk="0">
                <a:moveTo>
                  <a:pt x="2" y="172"/>
                </a:moveTo>
                <a:cubicBezTo>
                  <a:pt x="1" y="155"/>
                  <a:pt x="1" y="141"/>
                  <a:pt x="2" y="125"/>
                </a:cubicBezTo>
                <a:cubicBezTo>
                  <a:pt x="8" y="158"/>
                  <a:pt x="12" y="190"/>
                  <a:pt x="13" y="224"/>
                </a:cubicBezTo>
                <a:cubicBezTo>
                  <a:pt x="17" y="319"/>
                  <a:pt x="19" y="414"/>
                  <a:pt x="22" y="509"/>
                </a:cubicBezTo>
                <a:cubicBezTo>
                  <a:pt x="28" y="713"/>
                  <a:pt x="37" y="919"/>
                  <a:pt x="34" y="1123"/>
                </a:cubicBezTo>
                <a:cubicBezTo>
                  <a:pt x="33" y="1170"/>
                  <a:pt x="33" y="1218"/>
                  <a:pt x="25" y="1265"/>
                </a:cubicBezTo>
                <a:cubicBezTo>
                  <a:pt x="17" y="1314"/>
                  <a:pt x="17" y="1290"/>
                  <a:pt x="23" y="1256"/>
                </a:cubicBezTo>
              </a:path>
              <a:path w="2965" h="1300" extrusionOk="0">
                <a:moveTo>
                  <a:pt x="503" y="581"/>
                </a:moveTo>
                <a:cubicBezTo>
                  <a:pt x="503" y="618"/>
                  <a:pt x="501" y="626"/>
                  <a:pt x="481" y="659"/>
                </a:cubicBezTo>
                <a:cubicBezTo>
                  <a:pt x="454" y="706"/>
                  <a:pt x="415" y="739"/>
                  <a:pt x="372" y="772"/>
                </a:cubicBezTo>
                <a:cubicBezTo>
                  <a:pt x="330" y="804"/>
                  <a:pt x="285" y="825"/>
                  <a:pt x="237" y="845"/>
                </a:cubicBezTo>
                <a:cubicBezTo>
                  <a:pt x="223" y="851"/>
                  <a:pt x="166" y="860"/>
                  <a:pt x="168" y="883"/>
                </a:cubicBezTo>
                <a:cubicBezTo>
                  <a:pt x="171" y="915"/>
                  <a:pt x="209" y="949"/>
                  <a:pt x="228" y="970"/>
                </a:cubicBezTo>
                <a:cubicBezTo>
                  <a:pt x="273" y="1020"/>
                  <a:pt x="322" y="1068"/>
                  <a:pt x="373" y="1111"/>
                </a:cubicBezTo>
                <a:cubicBezTo>
                  <a:pt x="427" y="1157"/>
                  <a:pt x="485" y="1198"/>
                  <a:pt x="540" y="1243"/>
                </a:cubicBezTo>
                <a:cubicBezTo>
                  <a:pt x="561" y="1260"/>
                  <a:pt x="575" y="1269"/>
                  <a:pt x="601" y="1266"/>
                </a:cubicBezTo>
                <a:cubicBezTo>
                  <a:pt x="605" y="1264"/>
                  <a:pt x="610" y="1261"/>
                  <a:pt x="614" y="1259"/>
                </a:cubicBezTo>
              </a:path>
              <a:path w="2965" h="1300" extrusionOk="0">
                <a:moveTo>
                  <a:pt x="768" y="1077"/>
                </a:moveTo>
                <a:cubicBezTo>
                  <a:pt x="772" y="1051"/>
                  <a:pt x="776" y="1025"/>
                  <a:pt x="777" y="998"/>
                </a:cubicBezTo>
                <a:cubicBezTo>
                  <a:pt x="780" y="939"/>
                  <a:pt x="784" y="881"/>
                  <a:pt x="788" y="822"/>
                </a:cubicBezTo>
                <a:cubicBezTo>
                  <a:pt x="794" y="744"/>
                  <a:pt x="800" y="666"/>
                  <a:pt x="806" y="588"/>
                </a:cubicBezTo>
                <a:cubicBezTo>
                  <a:pt x="810" y="528"/>
                  <a:pt x="815" y="469"/>
                  <a:pt x="824" y="410"/>
                </a:cubicBezTo>
                <a:cubicBezTo>
                  <a:pt x="858" y="469"/>
                  <a:pt x="875" y="531"/>
                  <a:pt x="897" y="596"/>
                </a:cubicBezTo>
                <a:cubicBezTo>
                  <a:pt x="932" y="698"/>
                  <a:pt x="974" y="799"/>
                  <a:pt x="1029" y="893"/>
                </a:cubicBezTo>
                <a:cubicBezTo>
                  <a:pt x="1078" y="978"/>
                  <a:pt x="1145" y="1056"/>
                  <a:pt x="1241" y="1087"/>
                </a:cubicBezTo>
                <a:cubicBezTo>
                  <a:pt x="1285" y="1101"/>
                  <a:pt x="1331" y="1093"/>
                  <a:pt x="1357" y="1053"/>
                </a:cubicBezTo>
                <a:cubicBezTo>
                  <a:pt x="1392" y="999"/>
                  <a:pt x="1383" y="918"/>
                  <a:pt x="1377" y="858"/>
                </a:cubicBezTo>
                <a:cubicBezTo>
                  <a:pt x="1364" y="712"/>
                  <a:pt x="1323" y="565"/>
                  <a:pt x="1268" y="430"/>
                </a:cubicBezTo>
                <a:cubicBezTo>
                  <a:pt x="1245" y="374"/>
                  <a:pt x="1214" y="321"/>
                  <a:pt x="1194" y="264"/>
                </a:cubicBezTo>
                <a:cubicBezTo>
                  <a:pt x="1185" y="237"/>
                  <a:pt x="1188" y="224"/>
                  <a:pt x="1188" y="198"/>
                </a:cubicBezTo>
              </a:path>
              <a:path w="2965" h="1300" extrusionOk="0">
                <a:moveTo>
                  <a:pt x="1478" y="95"/>
                </a:moveTo>
                <a:cubicBezTo>
                  <a:pt x="1529" y="81"/>
                  <a:pt x="1579" y="60"/>
                  <a:pt x="1629" y="45"/>
                </a:cubicBezTo>
                <a:cubicBezTo>
                  <a:pt x="1692" y="27"/>
                  <a:pt x="1763" y="6"/>
                  <a:pt x="1829" y="0"/>
                </a:cubicBezTo>
                <a:cubicBezTo>
                  <a:pt x="1869" y="-3"/>
                  <a:pt x="1929" y="-5"/>
                  <a:pt x="1949" y="39"/>
                </a:cubicBezTo>
                <a:cubicBezTo>
                  <a:pt x="1973" y="92"/>
                  <a:pt x="1928" y="168"/>
                  <a:pt x="1903" y="212"/>
                </a:cubicBezTo>
                <a:cubicBezTo>
                  <a:pt x="1858" y="291"/>
                  <a:pt x="1800" y="362"/>
                  <a:pt x="1742" y="432"/>
                </a:cubicBezTo>
                <a:cubicBezTo>
                  <a:pt x="1716" y="464"/>
                  <a:pt x="1655" y="518"/>
                  <a:pt x="1660" y="566"/>
                </a:cubicBezTo>
                <a:cubicBezTo>
                  <a:pt x="1663" y="572"/>
                  <a:pt x="1666" y="578"/>
                  <a:pt x="1669" y="584"/>
                </a:cubicBezTo>
                <a:cubicBezTo>
                  <a:pt x="1716" y="598"/>
                  <a:pt x="1759" y="598"/>
                  <a:pt x="1808" y="593"/>
                </a:cubicBezTo>
                <a:cubicBezTo>
                  <a:pt x="1879" y="585"/>
                  <a:pt x="1952" y="566"/>
                  <a:pt x="2019" y="542"/>
                </a:cubicBezTo>
                <a:cubicBezTo>
                  <a:pt x="2068" y="524"/>
                  <a:pt x="2117" y="504"/>
                  <a:pt x="2165" y="484"/>
                </a:cubicBezTo>
              </a:path>
              <a:path w="2965" h="1300" extrusionOk="0">
                <a:moveTo>
                  <a:pt x="2689" y="598"/>
                </a:moveTo>
                <a:cubicBezTo>
                  <a:pt x="2688" y="593"/>
                  <a:pt x="2688" y="589"/>
                  <a:pt x="2687" y="584"/>
                </a:cubicBezTo>
                <a:cubicBezTo>
                  <a:pt x="2675" y="611"/>
                  <a:pt x="2674" y="643"/>
                  <a:pt x="2671" y="674"/>
                </a:cubicBezTo>
                <a:cubicBezTo>
                  <a:pt x="2666" y="738"/>
                  <a:pt x="2667" y="802"/>
                  <a:pt x="2668" y="867"/>
                </a:cubicBezTo>
                <a:cubicBezTo>
                  <a:pt x="2669" y="928"/>
                  <a:pt x="2673" y="989"/>
                  <a:pt x="2681" y="1049"/>
                </a:cubicBezTo>
                <a:cubicBezTo>
                  <a:pt x="2685" y="1076"/>
                  <a:pt x="2686" y="1103"/>
                  <a:pt x="2690" y="1130"/>
                </a:cubicBezTo>
              </a:path>
              <a:path w="2965" h="1300" extrusionOk="0">
                <a:moveTo>
                  <a:pt x="2572" y="894"/>
                </a:moveTo>
                <a:cubicBezTo>
                  <a:pt x="2553" y="852"/>
                  <a:pt x="2570" y="847"/>
                  <a:pt x="2613" y="839"/>
                </a:cubicBezTo>
                <a:cubicBezTo>
                  <a:pt x="2669" y="829"/>
                  <a:pt x="2725" y="833"/>
                  <a:pt x="2781" y="820"/>
                </a:cubicBezTo>
                <a:cubicBezTo>
                  <a:pt x="2848" y="805"/>
                  <a:pt x="2903" y="780"/>
                  <a:pt x="2964" y="748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9" name="Ink 10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321175" y="2576513"/>
            <a:ext cx="1339850" cy="673100"/>
          </a:xfrm>
          <a:custGeom>
            <a:avLst/>
            <a:gdLst>
              <a:gd name="T0" fmla="*/ 23584888 w 3722"/>
              <a:gd name="T1" fmla="*/ 71959103 h 1871"/>
              <a:gd name="T2" fmla="*/ 42245233 w 3722"/>
              <a:gd name="T3" fmla="*/ 53581062 h 1871"/>
              <a:gd name="T4" fmla="*/ 50798026 w 3722"/>
              <a:gd name="T5" fmla="*/ 67558950 h 1871"/>
              <a:gd name="T6" fmla="*/ 45743890 w 3722"/>
              <a:gd name="T7" fmla="*/ 157378407 h 1871"/>
              <a:gd name="T8" fmla="*/ 3887437 w 3722"/>
              <a:gd name="T9" fmla="*/ 194263999 h 1871"/>
              <a:gd name="T10" fmla="*/ 16587213 w 3722"/>
              <a:gd name="T11" fmla="*/ 165402723 h 1871"/>
              <a:gd name="T12" fmla="*/ 47169416 w 3722"/>
              <a:gd name="T13" fmla="*/ 191157882 h 1871"/>
              <a:gd name="T14" fmla="*/ 115461448 w 3722"/>
              <a:gd name="T15" fmla="*/ 47886514 h 1871"/>
              <a:gd name="T16" fmla="*/ 100429353 w 3722"/>
              <a:gd name="T17" fmla="*/ 106644439 h 1871"/>
              <a:gd name="T18" fmla="*/ 113129130 w 3722"/>
              <a:gd name="T19" fmla="*/ 213418749 h 1871"/>
              <a:gd name="T20" fmla="*/ 126346919 w 3722"/>
              <a:gd name="T21" fmla="*/ 203323688 h 1871"/>
              <a:gd name="T22" fmla="*/ 181680348 w 3722"/>
              <a:gd name="T23" fmla="*/ 71700440 h 1871"/>
              <a:gd name="T24" fmla="*/ 183235107 w 3722"/>
              <a:gd name="T25" fmla="*/ 170838608 h 1871"/>
              <a:gd name="T26" fmla="*/ 223277615 w 3722"/>
              <a:gd name="T27" fmla="*/ 121916362 h 1871"/>
              <a:gd name="T28" fmla="*/ 206172029 w 3722"/>
              <a:gd name="T29" fmla="*/ 137317796 h 1871"/>
              <a:gd name="T30" fmla="*/ 195416511 w 3722"/>
              <a:gd name="T31" fmla="*/ 152719231 h 1871"/>
              <a:gd name="T32" fmla="*/ 221722496 w 3722"/>
              <a:gd name="T33" fmla="*/ 170061899 h 1871"/>
              <a:gd name="T34" fmla="*/ 234033133 w 3722"/>
              <a:gd name="T35" fmla="*/ 175109249 h 1871"/>
              <a:gd name="T36" fmla="*/ 290144122 w 3722"/>
              <a:gd name="T37" fmla="*/ 88395910 h 1871"/>
              <a:gd name="T38" fmla="*/ 289884935 w 3722"/>
              <a:gd name="T39" fmla="*/ 58111087 h 1871"/>
              <a:gd name="T40" fmla="*/ 298696915 w 3722"/>
              <a:gd name="T41" fmla="*/ 65746868 h 1871"/>
              <a:gd name="T42" fmla="*/ 338350283 w 3722"/>
              <a:gd name="T43" fmla="*/ 101208913 h 1871"/>
              <a:gd name="T44" fmla="*/ 340034995 w 3722"/>
              <a:gd name="T45" fmla="*/ 29249451 h 1871"/>
              <a:gd name="T46" fmla="*/ 363101150 w 3722"/>
              <a:gd name="T47" fmla="*/ 1682570 h 1871"/>
              <a:gd name="T48" fmla="*/ 387074817 w 3722"/>
              <a:gd name="T49" fmla="*/ 2458920 h 1871"/>
              <a:gd name="T50" fmla="*/ 378910804 w 3722"/>
              <a:gd name="T51" fmla="*/ 26143334 h 1871"/>
              <a:gd name="T52" fmla="*/ 391221441 w 3722"/>
              <a:gd name="T53" fmla="*/ 38826826 h 1871"/>
              <a:gd name="T54" fmla="*/ 401977319 w 3722"/>
              <a:gd name="T55" fmla="*/ 36626569 h 1871"/>
              <a:gd name="T56" fmla="*/ 321115463 w 3722"/>
              <a:gd name="T57" fmla="*/ 124763816 h 1871"/>
              <a:gd name="T58" fmla="*/ 358047374 w 3722"/>
              <a:gd name="T59" fmla="*/ 114798266 h 1871"/>
              <a:gd name="T60" fmla="*/ 369450858 w 3722"/>
              <a:gd name="T61" fmla="*/ 113245208 h 1871"/>
              <a:gd name="T62" fmla="*/ 319430751 w 3722"/>
              <a:gd name="T63" fmla="*/ 158543291 h 1871"/>
              <a:gd name="T64" fmla="*/ 337572724 w 3722"/>
              <a:gd name="T65" fmla="*/ 181450995 h 1871"/>
              <a:gd name="T66" fmla="*/ 362582777 w 3722"/>
              <a:gd name="T67" fmla="*/ 158025604 h 1871"/>
              <a:gd name="T68" fmla="*/ 365563421 w 3722"/>
              <a:gd name="T69" fmla="*/ 160743547 h 1871"/>
              <a:gd name="T70" fmla="*/ 364267489 w 3722"/>
              <a:gd name="T71" fmla="*/ 224031136 h 1871"/>
              <a:gd name="T72" fmla="*/ 366211387 w 3722"/>
              <a:gd name="T73" fmla="*/ 238397198 h 1871"/>
              <a:gd name="T74" fmla="*/ 454330104 w 3722"/>
              <a:gd name="T75" fmla="*/ 82313187 h 1871"/>
              <a:gd name="T76" fmla="*/ 455755629 w 3722"/>
              <a:gd name="T77" fmla="*/ 109362381 h 1871"/>
              <a:gd name="T78" fmla="*/ 457051561 w 3722"/>
              <a:gd name="T79" fmla="*/ 135506074 h 1871"/>
              <a:gd name="T80" fmla="*/ 453941324 w 3722"/>
              <a:gd name="T81" fmla="*/ 112727521 h 1871"/>
              <a:gd name="T82" fmla="*/ 478044585 w 3722"/>
              <a:gd name="T83" fmla="*/ 110139090 h 1871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3722"/>
              <a:gd name="T127" fmla="*/ 0 h 1871"/>
              <a:gd name="T128" fmla="*/ 3722 w 3722"/>
              <a:gd name="T129" fmla="*/ 1871 h 1871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3722" h="1871" extrusionOk="0">
                <a:moveTo>
                  <a:pt x="122" y="641"/>
                </a:moveTo>
                <a:cubicBezTo>
                  <a:pt x="139" y="608"/>
                  <a:pt x="159" y="585"/>
                  <a:pt x="182" y="556"/>
                </a:cubicBezTo>
                <a:cubicBezTo>
                  <a:pt x="209" y="521"/>
                  <a:pt x="239" y="491"/>
                  <a:pt x="270" y="459"/>
                </a:cubicBezTo>
                <a:cubicBezTo>
                  <a:pt x="287" y="442"/>
                  <a:pt x="303" y="423"/>
                  <a:pt x="326" y="414"/>
                </a:cubicBezTo>
                <a:cubicBezTo>
                  <a:pt x="329" y="415"/>
                  <a:pt x="332" y="416"/>
                  <a:pt x="335" y="417"/>
                </a:cubicBezTo>
                <a:cubicBezTo>
                  <a:pt x="361" y="451"/>
                  <a:pt x="378" y="478"/>
                  <a:pt x="392" y="522"/>
                </a:cubicBezTo>
                <a:cubicBezTo>
                  <a:pt x="429" y="638"/>
                  <a:pt x="445" y="766"/>
                  <a:pt x="435" y="887"/>
                </a:cubicBezTo>
                <a:cubicBezTo>
                  <a:pt x="426" y="1001"/>
                  <a:pt x="399" y="1112"/>
                  <a:pt x="353" y="1216"/>
                </a:cubicBezTo>
                <a:cubicBezTo>
                  <a:pt x="310" y="1313"/>
                  <a:pt x="243" y="1406"/>
                  <a:pt x="154" y="1467"/>
                </a:cubicBezTo>
                <a:cubicBezTo>
                  <a:pt x="121" y="1489"/>
                  <a:pt x="71" y="1522"/>
                  <a:pt x="30" y="1501"/>
                </a:cubicBezTo>
                <a:cubicBezTo>
                  <a:pt x="-6" y="1482"/>
                  <a:pt x="-1" y="1431"/>
                  <a:pt x="7" y="1400"/>
                </a:cubicBezTo>
                <a:cubicBezTo>
                  <a:pt x="23" y="1338"/>
                  <a:pt x="61" y="1285"/>
                  <a:pt x="128" y="1278"/>
                </a:cubicBezTo>
                <a:cubicBezTo>
                  <a:pt x="198" y="1271"/>
                  <a:pt x="252" y="1322"/>
                  <a:pt x="293" y="1371"/>
                </a:cubicBezTo>
                <a:cubicBezTo>
                  <a:pt x="320" y="1404"/>
                  <a:pt x="337" y="1445"/>
                  <a:pt x="364" y="1477"/>
                </a:cubicBezTo>
                <a:cubicBezTo>
                  <a:pt x="386" y="1504"/>
                  <a:pt x="378" y="1484"/>
                  <a:pt x="392" y="1487"/>
                </a:cubicBezTo>
              </a:path>
              <a:path w="3722" h="1871" extrusionOk="0">
                <a:moveTo>
                  <a:pt x="891" y="370"/>
                </a:moveTo>
                <a:cubicBezTo>
                  <a:pt x="879" y="409"/>
                  <a:pt x="874" y="414"/>
                  <a:pt x="862" y="453"/>
                </a:cubicBezTo>
                <a:cubicBezTo>
                  <a:pt x="826" y="574"/>
                  <a:pt x="796" y="699"/>
                  <a:pt x="775" y="824"/>
                </a:cubicBezTo>
                <a:cubicBezTo>
                  <a:pt x="738" y="1042"/>
                  <a:pt x="712" y="1275"/>
                  <a:pt x="781" y="1489"/>
                </a:cubicBezTo>
                <a:cubicBezTo>
                  <a:pt x="799" y="1543"/>
                  <a:pt x="828" y="1610"/>
                  <a:pt x="873" y="1649"/>
                </a:cubicBezTo>
                <a:cubicBezTo>
                  <a:pt x="885" y="1659"/>
                  <a:pt x="889" y="1663"/>
                  <a:pt x="899" y="1667"/>
                </a:cubicBezTo>
                <a:cubicBezTo>
                  <a:pt x="930" y="1638"/>
                  <a:pt x="951" y="1606"/>
                  <a:pt x="975" y="1571"/>
                </a:cubicBezTo>
              </a:path>
              <a:path w="3722" h="1871" extrusionOk="0">
                <a:moveTo>
                  <a:pt x="1405" y="457"/>
                </a:moveTo>
                <a:cubicBezTo>
                  <a:pt x="1402" y="489"/>
                  <a:pt x="1402" y="521"/>
                  <a:pt x="1402" y="554"/>
                </a:cubicBezTo>
                <a:cubicBezTo>
                  <a:pt x="1403" y="681"/>
                  <a:pt x="1408" y="807"/>
                  <a:pt x="1409" y="934"/>
                </a:cubicBezTo>
                <a:cubicBezTo>
                  <a:pt x="1410" y="1063"/>
                  <a:pt x="1411" y="1191"/>
                  <a:pt x="1414" y="1320"/>
                </a:cubicBezTo>
                <a:cubicBezTo>
                  <a:pt x="1415" y="1373"/>
                  <a:pt x="1417" y="1424"/>
                  <a:pt x="1426" y="1477"/>
                </a:cubicBezTo>
              </a:path>
              <a:path w="3722" h="1871" extrusionOk="0">
                <a:moveTo>
                  <a:pt x="1723" y="942"/>
                </a:moveTo>
                <a:cubicBezTo>
                  <a:pt x="1711" y="961"/>
                  <a:pt x="1696" y="978"/>
                  <a:pt x="1679" y="993"/>
                </a:cubicBezTo>
                <a:cubicBezTo>
                  <a:pt x="1652" y="1018"/>
                  <a:pt x="1622" y="1041"/>
                  <a:pt x="1591" y="1061"/>
                </a:cubicBezTo>
                <a:cubicBezTo>
                  <a:pt x="1564" y="1079"/>
                  <a:pt x="1537" y="1092"/>
                  <a:pt x="1514" y="1115"/>
                </a:cubicBezTo>
                <a:cubicBezTo>
                  <a:pt x="1493" y="1135"/>
                  <a:pt x="1495" y="1155"/>
                  <a:pt x="1508" y="1180"/>
                </a:cubicBezTo>
                <a:cubicBezTo>
                  <a:pt x="1527" y="1215"/>
                  <a:pt x="1562" y="1238"/>
                  <a:pt x="1594" y="1259"/>
                </a:cubicBezTo>
                <a:cubicBezTo>
                  <a:pt x="1630" y="1282"/>
                  <a:pt x="1671" y="1300"/>
                  <a:pt x="1711" y="1314"/>
                </a:cubicBezTo>
                <a:cubicBezTo>
                  <a:pt x="1734" y="1322"/>
                  <a:pt x="1757" y="1328"/>
                  <a:pt x="1779" y="1337"/>
                </a:cubicBezTo>
                <a:cubicBezTo>
                  <a:pt x="1794" y="1343"/>
                  <a:pt x="1799" y="1345"/>
                  <a:pt x="1806" y="1353"/>
                </a:cubicBezTo>
              </a:path>
              <a:path w="3722" h="1871" extrusionOk="0">
                <a:moveTo>
                  <a:pt x="2240" y="742"/>
                </a:moveTo>
                <a:cubicBezTo>
                  <a:pt x="2240" y="722"/>
                  <a:pt x="2240" y="703"/>
                  <a:pt x="2239" y="683"/>
                </a:cubicBezTo>
                <a:cubicBezTo>
                  <a:pt x="2237" y="648"/>
                  <a:pt x="2238" y="613"/>
                  <a:pt x="2237" y="578"/>
                </a:cubicBezTo>
                <a:cubicBezTo>
                  <a:pt x="2236" y="535"/>
                  <a:pt x="2237" y="492"/>
                  <a:pt x="2237" y="449"/>
                </a:cubicBezTo>
                <a:cubicBezTo>
                  <a:pt x="2237" y="424"/>
                  <a:pt x="2238" y="400"/>
                  <a:pt x="2239" y="375"/>
                </a:cubicBezTo>
                <a:cubicBezTo>
                  <a:pt x="2265" y="417"/>
                  <a:pt x="2283" y="463"/>
                  <a:pt x="2305" y="508"/>
                </a:cubicBezTo>
                <a:cubicBezTo>
                  <a:pt x="2355" y="608"/>
                  <a:pt x="2412" y="722"/>
                  <a:pt x="2512" y="780"/>
                </a:cubicBezTo>
                <a:cubicBezTo>
                  <a:pt x="2545" y="799"/>
                  <a:pt x="2578" y="806"/>
                  <a:pt x="2611" y="782"/>
                </a:cubicBezTo>
                <a:cubicBezTo>
                  <a:pt x="2644" y="757"/>
                  <a:pt x="2656" y="711"/>
                  <a:pt x="2661" y="673"/>
                </a:cubicBezTo>
                <a:cubicBezTo>
                  <a:pt x="2682" y="525"/>
                  <a:pt x="2656" y="370"/>
                  <a:pt x="2624" y="226"/>
                </a:cubicBezTo>
                <a:cubicBezTo>
                  <a:pt x="2618" y="202"/>
                  <a:pt x="2616" y="195"/>
                  <a:pt x="2614" y="179"/>
                </a:cubicBezTo>
              </a:path>
              <a:path w="3722" h="1871" extrusionOk="0">
                <a:moveTo>
                  <a:pt x="2802" y="13"/>
                </a:moveTo>
                <a:cubicBezTo>
                  <a:pt x="2843" y="8"/>
                  <a:pt x="2883" y="6"/>
                  <a:pt x="2924" y="3"/>
                </a:cubicBezTo>
                <a:cubicBezTo>
                  <a:pt x="2944" y="1"/>
                  <a:pt x="2975" y="-4"/>
                  <a:pt x="2987" y="19"/>
                </a:cubicBezTo>
                <a:cubicBezTo>
                  <a:pt x="2997" y="39"/>
                  <a:pt x="2975" y="78"/>
                  <a:pt x="2968" y="95"/>
                </a:cubicBezTo>
                <a:cubicBezTo>
                  <a:pt x="2953" y="130"/>
                  <a:pt x="2935" y="165"/>
                  <a:pt x="2924" y="202"/>
                </a:cubicBezTo>
                <a:cubicBezTo>
                  <a:pt x="2915" y="232"/>
                  <a:pt x="2918" y="257"/>
                  <a:pt x="2944" y="276"/>
                </a:cubicBezTo>
                <a:cubicBezTo>
                  <a:pt x="2966" y="293"/>
                  <a:pt x="2992" y="297"/>
                  <a:pt x="3019" y="300"/>
                </a:cubicBezTo>
                <a:cubicBezTo>
                  <a:pt x="3039" y="302"/>
                  <a:pt x="3070" y="302"/>
                  <a:pt x="3088" y="293"/>
                </a:cubicBezTo>
                <a:cubicBezTo>
                  <a:pt x="3093" y="290"/>
                  <a:pt x="3097" y="286"/>
                  <a:pt x="3102" y="283"/>
                </a:cubicBezTo>
              </a:path>
              <a:path w="3722" h="1871" extrusionOk="0">
                <a:moveTo>
                  <a:pt x="2370" y="955"/>
                </a:moveTo>
                <a:cubicBezTo>
                  <a:pt x="2405" y="972"/>
                  <a:pt x="2439" y="969"/>
                  <a:pt x="2478" y="964"/>
                </a:cubicBezTo>
                <a:cubicBezTo>
                  <a:pt x="2532" y="957"/>
                  <a:pt x="2585" y="942"/>
                  <a:pt x="2637" y="928"/>
                </a:cubicBezTo>
                <a:cubicBezTo>
                  <a:pt x="2680" y="916"/>
                  <a:pt x="2721" y="898"/>
                  <a:pt x="2763" y="887"/>
                </a:cubicBezTo>
                <a:cubicBezTo>
                  <a:pt x="2786" y="881"/>
                  <a:pt x="2819" y="872"/>
                  <a:pt x="2842" y="873"/>
                </a:cubicBezTo>
                <a:cubicBezTo>
                  <a:pt x="2845" y="874"/>
                  <a:pt x="2848" y="874"/>
                  <a:pt x="2851" y="875"/>
                </a:cubicBezTo>
              </a:path>
              <a:path w="3722" h="1871" extrusionOk="0">
                <a:moveTo>
                  <a:pt x="2484" y="1146"/>
                </a:moveTo>
                <a:cubicBezTo>
                  <a:pt x="2478" y="1171"/>
                  <a:pt x="2466" y="1199"/>
                  <a:pt x="2465" y="1225"/>
                </a:cubicBezTo>
                <a:cubicBezTo>
                  <a:pt x="2463" y="1262"/>
                  <a:pt x="2467" y="1301"/>
                  <a:pt x="2483" y="1334"/>
                </a:cubicBezTo>
                <a:cubicBezTo>
                  <a:pt x="2504" y="1378"/>
                  <a:pt x="2555" y="1410"/>
                  <a:pt x="2605" y="1402"/>
                </a:cubicBezTo>
                <a:cubicBezTo>
                  <a:pt x="2642" y="1396"/>
                  <a:pt x="2686" y="1371"/>
                  <a:pt x="2712" y="1345"/>
                </a:cubicBezTo>
                <a:cubicBezTo>
                  <a:pt x="2746" y="1311"/>
                  <a:pt x="2778" y="1266"/>
                  <a:pt x="2798" y="1221"/>
                </a:cubicBezTo>
                <a:cubicBezTo>
                  <a:pt x="2814" y="1185"/>
                  <a:pt x="2822" y="1146"/>
                  <a:pt x="2828" y="1107"/>
                </a:cubicBezTo>
                <a:cubicBezTo>
                  <a:pt x="2820" y="1152"/>
                  <a:pt x="2822" y="1196"/>
                  <a:pt x="2821" y="1242"/>
                </a:cubicBezTo>
                <a:cubicBezTo>
                  <a:pt x="2819" y="1328"/>
                  <a:pt x="2818" y="1414"/>
                  <a:pt x="2816" y="1500"/>
                </a:cubicBezTo>
                <a:cubicBezTo>
                  <a:pt x="2814" y="1577"/>
                  <a:pt x="2813" y="1654"/>
                  <a:pt x="2811" y="1731"/>
                </a:cubicBezTo>
                <a:cubicBezTo>
                  <a:pt x="2810" y="1769"/>
                  <a:pt x="2805" y="1809"/>
                  <a:pt x="2809" y="1847"/>
                </a:cubicBezTo>
                <a:cubicBezTo>
                  <a:pt x="2812" y="1879"/>
                  <a:pt x="2816" y="1865"/>
                  <a:pt x="2826" y="1842"/>
                </a:cubicBezTo>
                <a:cubicBezTo>
                  <a:pt x="2833" y="1817"/>
                  <a:pt x="2835" y="1807"/>
                  <a:pt x="2843" y="1791"/>
                </a:cubicBezTo>
              </a:path>
              <a:path w="3722" h="1871" extrusionOk="0">
                <a:moveTo>
                  <a:pt x="3506" y="636"/>
                </a:moveTo>
                <a:cubicBezTo>
                  <a:pt x="3506" y="657"/>
                  <a:pt x="3508" y="678"/>
                  <a:pt x="3508" y="699"/>
                </a:cubicBezTo>
                <a:cubicBezTo>
                  <a:pt x="3509" y="748"/>
                  <a:pt x="3514" y="796"/>
                  <a:pt x="3517" y="845"/>
                </a:cubicBezTo>
                <a:cubicBezTo>
                  <a:pt x="3520" y="895"/>
                  <a:pt x="3524" y="946"/>
                  <a:pt x="3527" y="996"/>
                </a:cubicBezTo>
                <a:cubicBezTo>
                  <a:pt x="3528" y="1013"/>
                  <a:pt x="3527" y="1030"/>
                  <a:pt x="3527" y="1047"/>
                </a:cubicBezTo>
              </a:path>
              <a:path w="3722" h="1871" extrusionOk="0">
                <a:moveTo>
                  <a:pt x="3395" y="849"/>
                </a:moveTo>
                <a:cubicBezTo>
                  <a:pt x="3430" y="861"/>
                  <a:pt x="3466" y="869"/>
                  <a:pt x="3503" y="871"/>
                </a:cubicBezTo>
                <a:cubicBezTo>
                  <a:pt x="3538" y="873"/>
                  <a:pt x="3577" y="875"/>
                  <a:pt x="3612" y="870"/>
                </a:cubicBezTo>
                <a:cubicBezTo>
                  <a:pt x="3634" y="867"/>
                  <a:pt x="3669" y="861"/>
                  <a:pt x="3689" y="851"/>
                </a:cubicBezTo>
                <a:cubicBezTo>
                  <a:pt x="3704" y="840"/>
                  <a:pt x="3709" y="836"/>
                  <a:pt x="3721" y="831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0" name="Ink 11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5870575" y="2462213"/>
            <a:ext cx="1392238" cy="731837"/>
          </a:xfrm>
          <a:custGeom>
            <a:avLst/>
            <a:gdLst>
              <a:gd name="T0" fmla="*/ 454268193 w 3870"/>
              <a:gd name="T1" fmla="*/ 905176 h 2035"/>
              <a:gd name="T2" fmla="*/ 488823396 w 3870"/>
              <a:gd name="T3" fmla="*/ 49274747 h 2035"/>
              <a:gd name="T4" fmla="*/ 472387073 w 3870"/>
              <a:gd name="T5" fmla="*/ 256720508 h 2035"/>
              <a:gd name="T6" fmla="*/ 472257562 w 3870"/>
              <a:gd name="T7" fmla="*/ 256073902 h 2035"/>
              <a:gd name="T8" fmla="*/ 11906693 w 3870"/>
              <a:gd name="T9" fmla="*/ 57293307 h 2035"/>
              <a:gd name="T10" fmla="*/ 33002516 w 3870"/>
              <a:gd name="T11" fmla="*/ 51732065 h 2035"/>
              <a:gd name="T12" fmla="*/ 11130349 w 3870"/>
              <a:gd name="T13" fmla="*/ 165413503 h 2035"/>
              <a:gd name="T14" fmla="*/ 0 w 3870"/>
              <a:gd name="T15" fmla="*/ 186752935 h 2035"/>
              <a:gd name="T16" fmla="*/ 40896901 w 3870"/>
              <a:gd name="T17" fmla="*/ 182743475 h 2035"/>
              <a:gd name="T18" fmla="*/ 61863214 w 3870"/>
              <a:gd name="T19" fmla="*/ 179380981 h 2035"/>
              <a:gd name="T20" fmla="*/ 115573022 w 3870"/>
              <a:gd name="T21" fmla="*/ 98290924 h 2035"/>
              <a:gd name="T22" fmla="*/ 112337418 w 3870"/>
              <a:gd name="T23" fmla="*/ 161921544 h 2035"/>
              <a:gd name="T24" fmla="*/ 108843152 w 3870"/>
              <a:gd name="T25" fmla="*/ 181708834 h 2035"/>
              <a:gd name="T26" fmla="*/ 77911365 w 3870"/>
              <a:gd name="T27" fmla="*/ 92471111 h 2035"/>
              <a:gd name="T28" fmla="*/ 136409824 w 3870"/>
              <a:gd name="T29" fmla="*/ 75011674 h 2035"/>
              <a:gd name="T30" fmla="*/ 189860611 w 3870"/>
              <a:gd name="T31" fmla="*/ 55741165 h 2035"/>
              <a:gd name="T32" fmla="*/ 175753679 w 3870"/>
              <a:gd name="T33" fmla="*/ 137865864 h 2035"/>
              <a:gd name="T34" fmla="*/ 186236835 w 3870"/>
              <a:gd name="T35" fmla="*/ 198651130 h 2035"/>
              <a:gd name="T36" fmla="*/ 216650940 w 3870"/>
              <a:gd name="T37" fmla="*/ 94928429 h 2035"/>
              <a:gd name="T38" fmla="*/ 224933857 w 3870"/>
              <a:gd name="T39" fmla="*/ 100748242 h 2035"/>
              <a:gd name="T40" fmla="*/ 255477112 w 3870"/>
              <a:gd name="T41" fmla="*/ 115233220 h 2035"/>
              <a:gd name="T42" fmla="*/ 263242346 w 3870"/>
              <a:gd name="T43" fmla="*/ 75787385 h 2035"/>
              <a:gd name="T44" fmla="*/ 311775331 w 3870"/>
              <a:gd name="T45" fmla="*/ 42549758 h 2035"/>
              <a:gd name="T46" fmla="*/ 303751436 w 3870"/>
              <a:gd name="T47" fmla="*/ 82383269 h 2035"/>
              <a:gd name="T48" fmla="*/ 266089779 w 3870"/>
              <a:gd name="T49" fmla="*/ 162568149 h 2035"/>
              <a:gd name="T50" fmla="*/ 322517509 w 3870"/>
              <a:gd name="T51" fmla="*/ 117431968 h 2035"/>
              <a:gd name="T52" fmla="*/ 315658128 w 3870"/>
              <a:gd name="T53" fmla="*/ 150411024 h 2035"/>
              <a:gd name="T54" fmla="*/ 348013452 w 3870"/>
              <a:gd name="T55" fmla="*/ 139418005 h 2035"/>
              <a:gd name="T56" fmla="*/ 370144280 w 3870"/>
              <a:gd name="T57" fmla="*/ 98937530 h 2035"/>
              <a:gd name="T58" fmla="*/ 357849415 w 3870"/>
              <a:gd name="T59" fmla="*/ 157265478 h 2035"/>
              <a:gd name="T60" fmla="*/ 354225639 w 3870"/>
              <a:gd name="T61" fmla="*/ 200461842 h 2035"/>
              <a:gd name="T62" fmla="*/ 392145957 w 3870"/>
              <a:gd name="T63" fmla="*/ 46558859 h 2035"/>
              <a:gd name="T64" fmla="*/ 415053489 w 3870"/>
              <a:gd name="T65" fmla="*/ 89884328 h 2035"/>
              <a:gd name="T66" fmla="*/ 413629953 w 3870"/>
              <a:gd name="T67" fmla="*/ 196840418 h 2035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3870"/>
              <a:gd name="T103" fmla="*/ 0 h 2035"/>
              <a:gd name="T104" fmla="*/ 3870 w 3870"/>
              <a:gd name="T105" fmla="*/ 2035 h 2035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3870" h="2035" extrusionOk="0">
                <a:moveTo>
                  <a:pt x="3464" y="26"/>
                </a:moveTo>
                <a:cubicBezTo>
                  <a:pt x="3486" y="14"/>
                  <a:pt x="3469" y="-3"/>
                  <a:pt x="3510" y="7"/>
                </a:cubicBezTo>
                <a:cubicBezTo>
                  <a:pt x="3556" y="19"/>
                  <a:pt x="3597" y="61"/>
                  <a:pt x="3626" y="97"/>
                </a:cubicBezTo>
                <a:cubicBezTo>
                  <a:pt x="3694" y="181"/>
                  <a:pt x="3742" y="279"/>
                  <a:pt x="3777" y="381"/>
                </a:cubicBezTo>
                <a:cubicBezTo>
                  <a:pt x="3908" y="765"/>
                  <a:pt x="3893" y="1199"/>
                  <a:pt x="3790" y="1588"/>
                </a:cubicBezTo>
                <a:cubicBezTo>
                  <a:pt x="3754" y="1724"/>
                  <a:pt x="3702" y="1855"/>
                  <a:pt x="3650" y="1985"/>
                </a:cubicBezTo>
                <a:cubicBezTo>
                  <a:pt x="3644" y="2001"/>
                  <a:pt x="3639" y="2018"/>
                  <a:pt x="3633" y="2034"/>
                </a:cubicBezTo>
                <a:cubicBezTo>
                  <a:pt x="3638" y="2016"/>
                  <a:pt x="3645" y="1998"/>
                  <a:pt x="3649" y="1980"/>
                </a:cubicBezTo>
                <a:cubicBezTo>
                  <a:pt x="3655" y="1956"/>
                  <a:pt x="3656" y="1931"/>
                  <a:pt x="3660" y="1906"/>
                </a:cubicBezTo>
              </a:path>
              <a:path w="3870" h="2035" extrusionOk="0">
                <a:moveTo>
                  <a:pt x="92" y="443"/>
                </a:moveTo>
                <a:cubicBezTo>
                  <a:pt x="126" y="427"/>
                  <a:pt x="156" y="409"/>
                  <a:pt x="193" y="400"/>
                </a:cubicBezTo>
                <a:cubicBezTo>
                  <a:pt x="210" y="396"/>
                  <a:pt x="242" y="378"/>
                  <a:pt x="255" y="400"/>
                </a:cubicBezTo>
                <a:cubicBezTo>
                  <a:pt x="273" y="430"/>
                  <a:pt x="258" y="498"/>
                  <a:pt x="256" y="529"/>
                </a:cubicBezTo>
                <a:cubicBezTo>
                  <a:pt x="241" y="785"/>
                  <a:pt x="190" y="1044"/>
                  <a:pt x="86" y="1279"/>
                </a:cubicBezTo>
                <a:cubicBezTo>
                  <a:pt x="65" y="1327"/>
                  <a:pt x="38" y="1372"/>
                  <a:pt x="13" y="1418"/>
                </a:cubicBezTo>
                <a:cubicBezTo>
                  <a:pt x="5" y="1431"/>
                  <a:pt x="3" y="1435"/>
                  <a:pt x="0" y="1444"/>
                </a:cubicBezTo>
                <a:cubicBezTo>
                  <a:pt x="38" y="1442"/>
                  <a:pt x="73" y="1434"/>
                  <a:pt x="111" y="1427"/>
                </a:cubicBezTo>
                <a:cubicBezTo>
                  <a:pt x="179" y="1414"/>
                  <a:pt x="247" y="1410"/>
                  <a:pt x="316" y="1413"/>
                </a:cubicBezTo>
                <a:cubicBezTo>
                  <a:pt x="347" y="1414"/>
                  <a:pt x="419" y="1437"/>
                  <a:pt x="448" y="1426"/>
                </a:cubicBezTo>
                <a:cubicBezTo>
                  <a:pt x="461" y="1421"/>
                  <a:pt x="470" y="1396"/>
                  <a:pt x="478" y="1387"/>
                </a:cubicBezTo>
              </a:path>
              <a:path w="3870" h="2035" extrusionOk="0">
                <a:moveTo>
                  <a:pt x="921" y="692"/>
                </a:moveTo>
                <a:cubicBezTo>
                  <a:pt x="891" y="681"/>
                  <a:pt x="896" y="727"/>
                  <a:pt x="893" y="760"/>
                </a:cubicBezTo>
                <a:cubicBezTo>
                  <a:pt x="887" y="837"/>
                  <a:pt x="880" y="913"/>
                  <a:pt x="877" y="990"/>
                </a:cubicBezTo>
                <a:cubicBezTo>
                  <a:pt x="873" y="1077"/>
                  <a:pt x="873" y="1165"/>
                  <a:pt x="868" y="1252"/>
                </a:cubicBezTo>
                <a:cubicBezTo>
                  <a:pt x="865" y="1302"/>
                  <a:pt x="865" y="1351"/>
                  <a:pt x="854" y="1400"/>
                </a:cubicBezTo>
                <a:cubicBezTo>
                  <a:pt x="850" y="1414"/>
                  <a:pt x="849" y="1420"/>
                  <a:pt x="841" y="1405"/>
                </a:cubicBezTo>
              </a:path>
              <a:path w="3870" h="2035" extrusionOk="0">
                <a:moveTo>
                  <a:pt x="657" y="909"/>
                </a:moveTo>
                <a:cubicBezTo>
                  <a:pt x="634" y="858"/>
                  <a:pt x="579" y="774"/>
                  <a:pt x="602" y="715"/>
                </a:cubicBezTo>
                <a:cubicBezTo>
                  <a:pt x="624" y="660"/>
                  <a:pt x="712" y="643"/>
                  <a:pt x="760" y="631"/>
                </a:cubicBezTo>
                <a:cubicBezTo>
                  <a:pt x="857" y="608"/>
                  <a:pt x="956" y="598"/>
                  <a:pt x="1054" y="580"/>
                </a:cubicBezTo>
                <a:cubicBezTo>
                  <a:pt x="1142" y="563"/>
                  <a:pt x="1233" y="544"/>
                  <a:pt x="1316" y="510"/>
                </a:cubicBezTo>
                <a:cubicBezTo>
                  <a:pt x="1367" y="489"/>
                  <a:pt x="1421" y="463"/>
                  <a:pt x="1467" y="431"/>
                </a:cubicBezTo>
                <a:cubicBezTo>
                  <a:pt x="1483" y="420"/>
                  <a:pt x="1497" y="407"/>
                  <a:pt x="1512" y="396"/>
                </a:cubicBezTo>
                <a:cubicBezTo>
                  <a:pt x="1420" y="605"/>
                  <a:pt x="1378" y="839"/>
                  <a:pt x="1358" y="1066"/>
                </a:cubicBezTo>
                <a:cubicBezTo>
                  <a:pt x="1347" y="1193"/>
                  <a:pt x="1313" y="1419"/>
                  <a:pt x="1385" y="1537"/>
                </a:cubicBezTo>
                <a:cubicBezTo>
                  <a:pt x="1412" y="1580"/>
                  <a:pt x="1407" y="1551"/>
                  <a:pt x="1439" y="1536"/>
                </a:cubicBezTo>
              </a:path>
              <a:path w="3870" h="2035" extrusionOk="0">
                <a:moveTo>
                  <a:pt x="1658" y="987"/>
                </a:moveTo>
                <a:cubicBezTo>
                  <a:pt x="1661" y="902"/>
                  <a:pt x="1668" y="818"/>
                  <a:pt x="1674" y="734"/>
                </a:cubicBezTo>
                <a:cubicBezTo>
                  <a:pt x="1676" y="711"/>
                  <a:pt x="1677" y="688"/>
                  <a:pt x="1680" y="665"/>
                </a:cubicBezTo>
                <a:cubicBezTo>
                  <a:pt x="1703" y="702"/>
                  <a:pt x="1716" y="742"/>
                  <a:pt x="1738" y="779"/>
                </a:cubicBezTo>
                <a:cubicBezTo>
                  <a:pt x="1772" y="837"/>
                  <a:pt x="1821" y="913"/>
                  <a:pt x="1892" y="925"/>
                </a:cubicBezTo>
                <a:cubicBezTo>
                  <a:pt x="1922" y="930"/>
                  <a:pt x="1956" y="916"/>
                  <a:pt x="1974" y="891"/>
                </a:cubicBezTo>
                <a:cubicBezTo>
                  <a:pt x="2009" y="843"/>
                  <a:pt x="2011" y="779"/>
                  <a:pt x="2015" y="723"/>
                </a:cubicBezTo>
                <a:cubicBezTo>
                  <a:pt x="2019" y="677"/>
                  <a:pt x="2024" y="631"/>
                  <a:pt x="2034" y="586"/>
                </a:cubicBezTo>
                <a:cubicBezTo>
                  <a:pt x="2044" y="544"/>
                  <a:pt x="2058" y="519"/>
                  <a:pt x="2085" y="485"/>
                </a:cubicBezTo>
              </a:path>
              <a:path w="3870" h="2035" extrusionOk="0">
                <a:moveTo>
                  <a:pt x="2409" y="329"/>
                </a:moveTo>
                <a:cubicBezTo>
                  <a:pt x="2427" y="359"/>
                  <a:pt x="2435" y="369"/>
                  <a:pt x="2423" y="412"/>
                </a:cubicBezTo>
                <a:cubicBezTo>
                  <a:pt x="2401" y="487"/>
                  <a:pt x="2377" y="564"/>
                  <a:pt x="2347" y="637"/>
                </a:cubicBezTo>
                <a:cubicBezTo>
                  <a:pt x="2307" y="734"/>
                  <a:pt x="2265" y="831"/>
                  <a:pt x="2222" y="926"/>
                </a:cubicBezTo>
                <a:cubicBezTo>
                  <a:pt x="2175" y="1029"/>
                  <a:pt x="2129" y="1169"/>
                  <a:pt x="2056" y="1257"/>
                </a:cubicBezTo>
                <a:cubicBezTo>
                  <a:pt x="2029" y="1289"/>
                  <a:pt x="2056" y="1254"/>
                  <a:pt x="2064" y="1235"/>
                </a:cubicBezTo>
              </a:path>
              <a:path w="3870" h="2035" extrusionOk="0">
                <a:moveTo>
                  <a:pt x="2492" y="908"/>
                </a:moveTo>
                <a:cubicBezTo>
                  <a:pt x="2476" y="947"/>
                  <a:pt x="2452" y="994"/>
                  <a:pt x="2442" y="1035"/>
                </a:cubicBezTo>
                <a:cubicBezTo>
                  <a:pt x="2434" y="1068"/>
                  <a:pt x="2422" y="1131"/>
                  <a:pt x="2439" y="1163"/>
                </a:cubicBezTo>
                <a:cubicBezTo>
                  <a:pt x="2459" y="1201"/>
                  <a:pt x="2505" y="1191"/>
                  <a:pt x="2538" y="1180"/>
                </a:cubicBezTo>
                <a:cubicBezTo>
                  <a:pt x="2596" y="1160"/>
                  <a:pt x="2644" y="1119"/>
                  <a:pt x="2689" y="1078"/>
                </a:cubicBezTo>
                <a:cubicBezTo>
                  <a:pt x="2728" y="1042"/>
                  <a:pt x="2756" y="999"/>
                  <a:pt x="2787" y="957"/>
                </a:cubicBezTo>
              </a:path>
              <a:path w="3870" h="2035" extrusionOk="0">
                <a:moveTo>
                  <a:pt x="2860" y="765"/>
                </a:moveTo>
                <a:cubicBezTo>
                  <a:pt x="2836" y="825"/>
                  <a:pt x="2825" y="882"/>
                  <a:pt x="2811" y="945"/>
                </a:cubicBezTo>
                <a:cubicBezTo>
                  <a:pt x="2791" y="1035"/>
                  <a:pt x="2778" y="1125"/>
                  <a:pt x="2765" y="1216"/>
                </a:cubicBezTo>
                <a:cubicBezTo>
                  <a:pt x="2754" y="1291"/>
                  <a:pt x="2746" y="1366"/>
                  <a:pt x="2739" y="1441"/>
                </a:cubicBezTo>
                <a:cubicBezTo>
                  <a:pt x="2738" y="1455"/>
                  <a:pt x="2722" y="1538"/>
                  <a:pt x="2737" y="1550"/>
                </a:cubicBezTo>
                <a:cubicBezTo>
                  <a:pt x="2754" y="1548"/>
                  <a:pt x="2761" y="1545"/>
                  <a:pt x="2764" y="1529"/>
                </a:cubicBezTo>
              </a:path>
              <a:path w="3870" h="2035" extrusionOk="0">
                <a:moveTo>
                  <a:pt x="3030" y="360"/>
                </a:moveTo>
                <a:cubicBezTo>
                  <a:pt x="3066" y="348"/>
                  <a:pt x="3066" y="347"/>
                  <a:pt x="3098" y="399"/>
                </a:cubicBezTo>
                <a:cubicBezTo>
                  <a:pt x="3152" y="486"/>
                  <a:pt x="3184" y="596"/>
                  <a:pt x="3207" y="695"/>
                </a:cubicBezTo>
                <a:cubicBezTo>
                  <a:pt x="3239" y="830"/>
                  <a:pt x="3256" y="971"/>
                  <a:pt x="3259" y="1110"/>
                </a:cubicBezTo>
                <a:cubicBezTo>
                  <a:pt x="3262" y="1247"/>
                  <a:pt x="3249" y="1395"/>
                  <a:pt x="3196" y="1522"/>
                </a:cubicBezTo>
                <a:cubicBezTo>
                  <a:pt x="3165" y="1598"/>
                  <a:pt x="3120" y="1648"/>
                  <a:pt x="3068" y="1711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1" name="Ink 12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2436813" y="3703638"/>
            <a:ext cx="201612" cy="171450"/>
          </a:xfrm>
          <a:custGeom>
            <a:avLst/>
            <a:gdLst>
              <a:gd name="T0" fmla="*/ 0 w 558"/>
              <a:gd name="T1" fmla="*/ 648701 h 476"/>
              <a:gd name="T2" fmla="*/ 35378209 w 558"/>
              <a:gd name="T3" fmla="*/ 1946102 h 476"/>
              <a:gd name="T4" fmla="*/ 60312338 w 558"/>
              <a:gd name="T5" fmla="*/ 0 h 476"/>
              <a:gd name="T6" fmla="*/ 65795245 w 558"/>
              <a:gd name="T7" fmla="*/ 0 h 476"/>
              <a:gd name="T8" fmla="*/ 16579516 w 558"/>
              <a:gd name="T9" fmla="*/ 61105716 h 476"/>
              <a:gd name="T10" fmla="*/ 45430265 w 558"/>
              <a:gd name="T11" fmla="*/ 56694841 h 476"/>
              <a:gd name="T12" fmla="*/ 72714367 w 558"/>
              <a:gd name="T13" fmla="*/ 44629227 h 47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58"/>
              <a:gd name="T22" fmla="*/ 0 h 476"/>
              <a:gd name="T23" fmla="*/ 558 w 558"/>
              <a:gd name="T24" fmla="*/ 476 h 47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58" h="476" extrusionOk="0">
                <a:moveTo>
                  <a:pt x="0" y="5"/>
                </a:moveTo>
                <a:cubicBezTo>
                  <a:pt x="91" y="12"/>
                  <a:pt x="180" y="18"/>
                  <a:pt x="271" y="15"/>
                </a:cubicBezTo>
                <a:cubicBezTo>
                  <a:pt x="335" y="13"/>
                  <a:pt x="398" y="4"/>
                  <a:pt x="462" y="0"/>
                </a:cubicBezTo>
                <a:cubicBezTo>
                  <a:pt x="486" y="0"/>
                  <a:pt x="490" y="0"/>
                  <a:pt x="504" y="0"/>
                </a:cubicBezTo>
              </a:path>
              <a:path w="558" h="476" extrusionOk="0">
                <a:moveTo>
                  <a:pt x="127" y="471"/>
                </a:moveTo>
                <a:cubicBezTo>
                  <a:pt x="203" y="473"/>
                  <a:pt x="275" y="463"/>
                  <a:pt x="348" y="437"/>
                </a:cubicBezTo>
                <a:cubicBezTo>
                  <a:pt x="420" y="411"/>
                  <a:pt x="488" y="378"/>
                  <a:pt x="557" y="344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2" name="Ink 13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2944813" y="3536950"/>
            <a:ext cx="987425" cy="581025"/>
          </a:xfrm>
          <a:custGeom>
            <a:avLst/>
            <a:gdLst>
              <a:gd name="T0" fmla="*/ 11403445 w 2743"/>
              <a:gd name="T1" fmla="*/ 0 h 1614"/>
              <a:gd name="T2" fmla="*/ 13865708 w 2743"/>
              <a:gd name="T3" fmla="*/ 19179945 h 1614"/>
              <a:gd name="T4" fmla="*/ 13736115 w 2743"/>
              <a:gd name="T5" fmla="*/ 78663009 h 1614"/>
              <a:gd name="T6" fmla="*/ 8163985 w 2743"/>
              <a:gd name="T7" fmla="*/ 152012916 h 1614"/>
              <a:gd name="T8" fmla="*/ 1425521 w 2743"/>
              <a:gd name="T9" fmla="*/ 199573808 h 1614"/>
              <a:gd name="T10" fmla="*/ 0 w 2743"/>
              <a:gd name="T11" fmla="*/ 209034003 h 1614"/>
              <a:gd name="T12" fmla="*/ 70883292 w 2743"/>
              <a:gd name="T13" fmla="*/ 99398114 h 1614"/>
              <a:gd name="T14" fmla="*/ 75677865 w 2743"/>
              <a:gd name="T15" fmla="*/ 97324567 h 1614"/>
              <a:gd name="T16" fmla="*/ 61293786 w 2743"/>
              <a:gd name="T17" fmla="*/ 112357419 h 1614"/>
              <a:gd name="T18" fmla="*/ 34988251 w 2743"/>
              <a:gd name="T19" fmla="*/ 146570216 h 1614"/>
              <a:gd name="T20" fmla="*/ 45873325 w 2743"/>
              <a:gd name="T21" fmla="*/ 164194641 h 1614"/>
              <a:gd name="T22" fmla="*/ 88766016 w 2743"/>
              <a:gd name="T23" fmla="*/ 168082541 h 1614"/>
              <a:gd name="T24" fmla="*/ 110147745 w 2743"/>
              <a:gd name="T25" fmla="*/ 162639481 h 1614"/>
              <a:gd name="T26" fmla="*/ 135935268 w 2743"/>
              <a:gd name="T27" fmla="*/ 144496670 h 1614"/>
              <a:gd name="T28" fmla="*/ 132565856 w 2743"/>
              <a:gd name="T29" fmla="*/ 131537364 h 1614"/>
              <a:gd name="T30" fmla="*/ 135028119 w 2743"/>
              <a:gd name="T31" fmla="*/ 102119644 h 1614"/>
              <a:gd name="T32" fmla="*/ 141636991 w 2743"/>
              <a:gd name="T33" fmla="*/ 71924343 h 1614"/>
              <a:gd name="T34" fmla="*/ 143321697 w 2743"/>
              <a:gd name="T35" fmla="*/ 70109990 h 1614"/>
              <a:gd name="T36" fmla="*/ 153040436 w 2743"/>
              <a:gd name="T37" fmla="*/ 85531632 h 1614"/>
              <a:gd name="T38" fmla="*/ 178957552 w 2743"/>
              <a:gd name="T39" fmla="*/ 140608770 h 1614"/>
              <a:gd name="T40" fmla="*/ 184141263 w 2743"/>
              <a:gd name="T41" fmla="*/ 144755863 h 1614"/>
              <a:gd name="T42" fmla="*/ 189972578 w 2743"/>
              <a:gd name="T43" fmla="*/ 133351717 h 1614"/>
              <a:gd name="T44" fmla="*/ 191138553 w 2743"/>
              <a:gd name="T45" fmla="*/ 76849016 h 1614"/>
              <a:gd name="T46" fmla="*/ 195026337 w 2743"/>
              <a:gd name="T47" fmla="*/ 47949682 h 1614"/>
              <a:gd name="T48" fmla="*/ 200728059 w 2743"/>
              <a:gd name="T49" fmla="*/ 34731183 h 1614"/>
              <a:gd name="T50" fmla="*/ 209669601 w 2743"/>
              <a:gd name="T51" fmla="*/ 19439138 h 1614"/>
              <a:gd name="T52" fmla="*/ 217185263 w 2743"/>
              <a:gd name="T53" fmla="*/ 12052129 h 1614"/>
              <a:gd name="T54" fmla="*/ 232994862 w 2743"/>
              <a:gd name="T55" fmla="*/ 6997859 h 1614"/>
              <a:gd name="T56" fmla="*/ 243879936 w 2743"/>
              <a:gd name="T57" fmla="*/ 10496969 h 1614"/>
              <a:gd name="T58" fmla="*/ 242195230 w 2743"/>
              <a:gd name="T59" fmla="*/ 24881838 h 1614"/>
              <a:gd name="T60" fmla="*/ 241029255 w 2743"/>
              <a:gd name="T61" fmla="*/ 43025009 h 1614"/>
              <a:gd name="T62" fmla="*/ 252432699 w 2743"/>
              <a:gd name="T63" fmla="*/ 48338472 h 1614"/>
              <a:gd name="T64" fmla="*/ 269278681 w 2743"/>
              <a:gd name="T65" fmla="*/ 43672993 h 1614"/>
              <a:gd name="T66" fmla="*/ 287550543 w 2743"/>
              <a:gd name="T67" fmla="*/ 35508403 h 1614"/>
              <a:gd name="T68" fmla="*/ 331998348 w 2743"/>
              <a:gd name="T69" fmla="*/ 69850797 h 1614"/>
              <a:gd name="T70" fmla="*/ 330443234 w 2743"/>
              <a:gd name="T71" fmla="*/ 84106069 h 1614"/>
              <a:gd name="T72" fmla="*/ 327073822 w 2743"/>
              <a:gd name="T73" fmla="*/ 103674803 h 1614"/>
              <a:gd name="T74" fmla="*/ 322927213 w 2743"/>
              <a:gd name="T75" fmla="*/ 117411689 h 1614"/>
              <a:gd name="T76" fmla="*/ 318391825 w 2743"/>
              <a:gd name="T77" fmla="*/ 117800479 h 1614"/>
              <a:gd name="T78" fmla="*/ 310875804 w 2743"/>
              <a:gd name="T79" fmla="*/ 104193190 h 1614"/>
              <a:gd name="T80" fmla="*/ 323704770 w 2743"/>
              <a:gd name="T81" fmla="*/ 102119644 h 1614"/>
              <a:gd name="T82" fmla="*/ 344308942 w 2743"/>
              <a:gd name="T83" fmla="*/ 99527711 h 1614"/>
              <a:gd name="T84" fmla="*/ 355323608 w 2743"/>
              <a:gd name="T85" fmla="*/ 94473441 h 1614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743"/>
              <a:gd name="T130" fmla="*/ 0 h 1614"/>
              <a:gd name="T131" fmla="*/ 2743 w 2743"/>
              <a:gd name="T132" fmla="*/ 1614 h 1614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743" h="1614" extrusionOk="0">
                <a:moveTo>
                  <a:pt x="88" y="0"/>
                </a:moveTo>
                <a:cubicBezTo>
                  <a:pt x="100" y="50"/>
                  <a:pt x="104" y="96"/>
                  <a:pt x="107" y="148"/>
                </a:cubicBezTo>
                <a:cubicBezTo>
                  <a:pt x="114" y="301"/>
                  <a:pt x="112" y="454"/>
                  <a:pt x="106" y="607"/>
                </a:cubicBezTo>
                <a:cubicBezTo>
                  <a:pt x="99" y="796"/>
                  <a:pt x="84" y="985"/>
                  <a:pt x="63" y="1173"/>
                </a:cubicBezTo>
                <a:cubicBezTo>
                  <a:pt x="49" y="1296"/>
                  <a:pt x="28" y="1417"/>
                  <a:pt x="11" y="1540"/>
                </a:cubicBezTo>
                <a:cubicBezTo>
                  <a:pt x="6" y="1580"/>
                  <a:pt x="5" y="1589"/>
                  <a:pt x="0" y="1613"/>
                </a:cubicBezTo>
              </a:path>
              <a:path w="2743" h="1614" extrusionOk="0">
                <a:moveTo>
                  <a:pt x="547" y="767"/>
                </a:moveTo>
                <a:cubicBezTo>
                  <a:pt x="567" y="753"/>
                  <a:pt x="569" y="746"/>
                  <a:pt x="584" y="751"/>
                </a:cubicBezTo>
                <a:cubicBezTo>
                  <a:pt x="549" y="789"/>
                  <a:pt x="510" y="829"/>
                  <a:pt x="473" y="867"/>
                </a:cubicBezTo>
                <a:cubicBezTo>
                  <a:pt x="400" y="941"/>
                  <a:pt x="301" y="1028"/>
                  <a:pt x="270" y="1131"/>
                </a:cubicBezTo>
                <a:cubicBezTo>
                  <a:pt x="249" y="1199"/>
                  <a:pt x="295" y="1243"/>
                  <a:pt x="354" y="1267"/>
                </a:cubicBezTo>
                <a:cubicBezTo>
                  <a:pt x="455" y="1308"/>
                  <a:pt x="578" y="1308"/>
                  <a:pt x="685" y="1297"/>
                </a:cubicBezTo>
                <a:cubicBezTo>
                  <a:pt x="744" y="1291"/>
                  <a:pt x="795" y="1274"/>
                  <a:pt x="850" y="1255"/>
                </a:cubicBezTo>
              </a:path>
              <a:path w="2743" h="1614" extrusionOk="0">
                <a:moveTo>
                  <a:pt x="1049" y="1115"/>
                </a:moveTo>
                <a:cubicBezTo>
                  <a:pt x="1034" y="1092"/>
                  <a:pt x="1021" y="1068"/>
                  <a:pt x="1023" y="1015"/>
                </a:cubicBezTo>
                <a:cubicBezTo>
                  <a:pt x="1026" y="940"/>
                  <a:pt x="1031" y="863"/>
                  <a:pt x="1042" y="788"/>
                </a:cubicBezTo>
                <a:cubicBezTo>
                  <a:pt x="1053" y="717"/>
                  <a:pt x="1060" y="621"/>
                  <a:pt x="1093" y="555"/>
                </a:cubicBezTo>
                <a:cubicBezTo>
                  <a:pt x="1097" y="550"/>
                  <a:pt x="1102" y="546"/>
                  <a:pt x="1106" y="541"/>
                </a:cubicBezTo>
                <a:cubicBezTo>
                  <a:pt x="1140" y="576"/>
                  <a:pt x="1159" y="608"/>
                  <a:pt x="1181" y="660"/>
                </a:cubicBezTo>
                <a:cubicBezTo>
                  <a:pt x="1241" y="801"/>
                  <a:pt x="1284" y="963"/>
                  <a:pt x="1381" y="1085"/>
                </a:cubicBezTo>
                <a:cubicBezTo>
                  <a:pt x="1400" y="1105"/>
                  <a:pt x="1404" y="1111"/>
                  <a:pt x="1421" y="1117"/>
                </a:cubicBezTo>
                <a:cubicBezTo>
                  <a:pt x="1449" y="1088"/>
                  <a:pt x="1460" y="1076"/>
                  <a:pt x="1466" y="1029"/>
                </a:cubicBezTo>
                <a:cubicBezTo>
                  <a:pt x="1486" y="886"/>
                  <a:pt x="1473" y="737"/>
                  <a:pt x="1475" y="593"/>
                </a:cubicBezTo>
                <a:cubicBezTo>
                  <a:pt x="1476" y="518"/>
                  <a:pt x="1482" y="441"/>
                  <a:pt x="1505" y="370"/>
                </a:cubicBezTo>
                <a:cubicBezTo>
                  <a:pt x="1516" y="334"/>
                  <a:pt x="1532" y="301"/>
                  <a:pt x="1549" y="268"/>
                </a:cubicBezTo>
              </a:path>
              <a:path w="2743" h="1614" extrusionOk="0">
                <a:moveTo>
                  <a:pt x="1618" y="150"/>
                </a:moveTo>
                <a:cubicBezTo>
                  <a:pt x="1632" y="129"/>
                  <a:pt x="1653" y="105"/>
                  <a:pt x="1676" y="93"/>
                </a:cubicBezTo>
                <a:cubicBezTo>
                  <a:pt x="1712" y="75"/>
                  <a:pt x="1759" y="60"/>
                  <a:pt x="1798" y="54"/>
                </a:cubicBezTo>
                <a:cubicBezTo>
                  <a:pt x="1829" y="49"/>
                  <a:pt x="1866" y="49"/>
                  <a:pt x="1882" y="81"/>
                </a:cubicBezTo>
                <a:cubicBezTo>
                  <a:pt x="1898" y="112"/>
                  <a:pt x="1876" y="161"/>
                  <a:pt x="1869" y="192"/>
                </a:cubicBezTo>
                <a:cubicBezTo>
                  <a:pt x="1859" y="233"/>
                  <a:pt x="1838" y="292"/>
                  <a:pt x="1860" y="332"/>
                </a:cubicBezTo>
                <a:cubicBezTo>
                  <a:pt x="1876" y="362"/>
                  <a:pt x="1918" y="371"/>
                  <a:pt x="1948" y="373"/>
                </a:cubicBezTo>
                <a:cubicBezTo>
                  <a:pt x="1997" y="377"/>
                  <a:pt x="2035" y="355"/>
                  <a:pt x="2078" y="337"/>
                </a:cubicBezTo>
                <a:cubicBezTo>
                  <a:pt x="2126" y="317"/>
                  <a:pt x="2172" y="295"/>
                  <a:pt x="2219" y="274"/>
                </a:cubicBezTo>
              </a:path>
              <a:path w="2743" h="1614" extrusionOk="0">
                <a:moveTo>
                  <a:pt x="2562" y="539"/>
                </a:moveTo>
                <a:cubicBezTo>
                  <a:pt x="2560" y="575"/>
                  <a:pt x="2556" y="614"/>
                  <a:pt x="2550" y="649"/>
                </a:cubicBezTo>
                <a:cubicBezTo>
                  <a:pt x="2541" y="699"/>
                  <a:pt x="2533" y="750"/>
                  <a:pt x="2524" y="800"/>
                </a:cubicBezTo>
                <a:cubicBezTo>
                  <a:pt x="2518" y="833"/>
                  <a:pt x="2513" y="880"/>
                  <a:pt x="2492" y="906"/>
                </a:cubicBezTo>
                <a:cubicBezTo>
                  <a:pt x="2480" y="921"/>
                  <a:pt x="2471" y="914"/>
                  <a:pt x="2457" y="909"/>
                </a:cubicBezTo>
              </a:path>
              <a:path w="2743" h="1614" extrusionOk="0">
                <a:moveTo>
                  <a:pt x="2399" y="804"/>
                </a:moveTo>
                <a:cubicBezTo>
                  <a:pt x="2433" y="788"/>
                  <a:pt x="2460" y="789"/>
                  <a:pt x="2498" y="788"/>
                </a:cubicBezTo>
                <a:cubicBezTo>
                  <a:pt x="2554" y="787"/>
                  <a:pt x="2603" y="785"/>
                  <a:pt x="2657" y="768"/>
                </a:cubicBezTo>
                <a:cubicBezTo>
                  <a:pt x="2700" y="752"/>
                  <a:pt x="2716" y="747"/>
                  <a:pt x="2742" y="729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3" name="Ink 14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238625" y="3305175"/>
            <a:ext cx="1131888" cy="692150"/>
          </a:xfrm>
          <a:custGeom>
            <a:avLst/>
            <a:gdLst>
              <a:gd name="T0" fmla="*/ 406979016 w 3147"/>
              <a:gd name="T1" fmla="*/ 2075010 h 1922"/>
              <a:gd name="T2" fmla="*/ 403615723 w 3147"/>
              <a:gd name="T3" fmla="*/ 0 h 1922"/>
              <a:gd name="T4" fmla="*/ 12289635 w 3147"/>
              <a:gd name="T5" fmla="*/ 80405359 h 1922"/>
              <a:gd name="T6" fmla="*/ 6726947 w 3147"/>
              <a:gd name="T7" fmla="*/ 85333596 h 1922"/>
              <a:gd name="T8" fmla="*/ 3622257 w 3147"/>
              <a:gd name="T9" fmla="*/ 109066202 h 1922"/>
              <a:gd name="T10" fmla="*/ 2716603 w 3147"/>
              <a:gd name="T11" fmla="*/ 152511039 h 1922"/>
              <a:gd name="T12" fmla="*/ 2199035 w 3147"/>
              <a:gd name="T13" fmla="*/ 196474448 h 1922"/>
              <a:gd name="T14" fmla="*/ 646690 w 3147"/>
              <a:gd name="T15" fmla="*/ 228766379 h 1922"/>
              <a:gd name="T16" fmla="*/ 0 w 3147"/>
              <a:gd name="T17" fmla="*/ 231489964 h 1922"/>
              <a:gd name="T18" fmla="*/ 51486697 w 3147"/>
              <a:gd name="T19" fmla="*/ 148749949 h 1922"/>
              <a:gd name="T20" fmla="*/ 47217749 w 3147"/>
              <a:gd name="T21" fmla="*/ 162237511 h 1922"/>
              <a:gd name="T22" fmla="*/ 26648823 w 3147"/>
              <a:gd name="T23" fmla="*/ 180004375 h 1922"/>
              <a:gd name="T24" fmla="*/ 11383981 w 3147"/>
              <a:gd name="T25" fmla="*/ 193491937 h 1922"/>
              <a:gd name="T26" fmla="*/ 21603703 w 3147"/>
              <a:gd name="T27" fmla="*/ 204255914 h 1922"/>
              <a:gd name="T28" fmla="*/ 49029058 w 3147"/>
              <a:gd name="T29" fmla="*/ 213722740 h 1922"/>
              <a:gd name="T30" fmla="*/ 70503279 w 3147"/>
              <a:gd name="T31" fmla="*/ 217094540 h 1922"/>
              <a:gd name="T32" fmla="*/ 77618311 w 3147"/>
              <a:gd name="T33" fmla="*/ 214500958 h 1922"/>
              <a:gd name="T34" fmla="*/ 125353629 w 3147"/>
              <a:gd name="T35" fmla="*/ 135910963 h 1922"/>
              <a:gd name="T36" fmla="*/ 134409092 w 3147"/>
              <a:gd name="T37" fmla="*/ 122553404 h 1922"/>
              <a:gd name="T38" fmla="*/ 147086813 w 3147"/>
              <a:gd name="T39" fmla="*/ 99599017 h 1922"/>
              <a:gd name="T40" fmla="*/ 152520020 w 3147"/>
              <a:gd name="T41" fmla="*/ 86241458 h 1922"/>
              <a:gd name="T42" fmla="*/ 155625069 w 3147"/>
              <a:gd name="T43" fmla="*/ 101803669 h 1922"/>
              <a:gd name="T44" fmla="*/ 163645396 w 3147"/>
              <a:gd name="T45" fmla="*/ 118273742 h 1922"/>
              <a:gd name="T46" fmla="*/ 175676427 w 3147"/>
              <a:gd name="T47" fmla="*/ 116328376 h 1922"/>
              <a:gd name="T48" fmla="*/ 181885805 w 3147"/>
              <a:gd name="T49" fmla="*/ 89094326 h 1922"/>
              <a:gd name="T50" fmla="*/ 178910238 w 3147"/>
              <a:gd name="T51" fmla="*/ 70160314 h 1922"/>
              <a:gd name="T52" fmla="*/ 181627201 w 3147"/>
              <a:gd name="T53" fmla="*/ 55246318 h 1922"/>
              <a:gd name="T54" fmla="*/ 206206111 w 3147"/>
              <a:gd name="T55" fmla="*/ 27234050 h 1922"/>
              <a:gd name="T56" fmla="*/ 225481297 w 3147"/>
              <a:gd name="T57" fmla="*/ 26196545 h 1922"/>
              <a:gd name="T58" fmla="*/ 238417982 w 3147"/>
              <a:gd name="T59" fmla="*/ 35793374 h 1922"/>
              <a:gd name="T60" fmla="*/ 231302949 w 3147"/>
              <a:gd name="T61" fmla="*/ 57321328 h 1922"/>
              <a:gd name="T62" fmla="*/ 224834607 w 3147"/>
              <a:gd name="T63" fmla="*/ 69122809 h 1922"/>
              <a:gd name="T64" fmla="*/ 234666243 w 3147"/>
              <a:gd name="T65" fmla="*/ 72753896 h 1922"/>
              <a:gd name="T66" fmla="*/ 250836739 w 3147"/>
              <a:gd name="T67" fmla="*/ 71327462 h 1922"/>
              <a:gd name="T68" fmla="*/ 254717601 w 3147"/>
              <a:gd name="T69" fmla="*/ 70419600 h 1922"/>
              <a:gd name="T70" fmla="*/ 167009049 w 3147"/>
              <a:gd name="T71" fmla="*/ 128908076 h 1922"/>
              <a:gd name="T72" fmla="*/ 173606514 w 3147"/>
              <a:gd name="T73" fmla="*/ 136689182 h 1922"/>
              <a:gd name="T74" fmla="*/ 197926820 w 3147"/>
              <a:gd name="T75" fmla="*/ 135781320 h 1922"/>
              <a:gd name="T76" fmla="*/ 219013314 w 3147"/>
              <a:gd name="T77" fmla="*/ 130594156 h 1922"/>
              <a:gd name="T78" fmla="*/ 224187916 w 3147"/>
              <a:gd name="T79" fmla="*/ 129037719 h 1922"/>
              <a:gd name="T80" fmla="*/ 188354148 w 3147"/>
              <a:gd name="T81" fmla="*/ 166127884 h 1922"/>
              <a:gd name="T82" fmla="*/ 201419595 w 3147"/>
              <a:gd name="T83" fmla="*/ 165738955 h 1922"/>
              <a:gd name="T84" fmla="*/ 215779143 w 3147"/>
              <a:gd name="T85" fmla="*/ 170796835 h 1922"/>
              <a:gd name="T86" fmla="*/ 212933058 w 3147"/>
              <a:gd name="T87" fmla="*/ 191546571 h 1922"/>
              <a:gd name="T88" fmla="*/ 193140304 w 3147"/>
              <a:gd name="T89" fmla="*/ 226821012 h 1922"/>
              <a:gd name="T90" fmla="*/ 191458837 w 3147"/>
              <a:gd name="T91" fmla="*/ 244069304 h 1922"/>
              <a:gd name="T92" fmla="*/ 207887938 w 3147"/>
              <a:gd name="T93" fmla="*/ 249127184 h 1922"/>
              <a:gd name="T94" fmla="*/ 228586346 w 3147"/>
              <a:gd name="T95" fmla="*/ 247181818 h 1922"/>
              <a:gd name="T96" fmla="*/ 246309187 w 3147"/>
              <a:gd name="T97" fmla="*/ 238363208 h 1922"/>
              <a:gd name="T98" fmla="*/ 340744686 w 3147"/>
              <a:gd name="T99" fmla="*/ 124239485 h 1922"/>
              <a:gd name="T100" fmla="*/ 342297030 w 3147"/>
              <a:gd name="T101" fmla="*/ 136040966 h 1922"/>
              <a:gd name="T102" fmla="*/ 343332167 w 3147"/>
              <a:gd name="T103" fmla="*/ 162756084 h 1922"/>
              <a:gd name="T104" fmla="*/ 342038426 w 3147"/>
              <a:gd name="T105" fmla="*/ 192973005 h 1922"/>
              <a:gd name="T106" fmla="*/ 340874168 w 3147"/>
              <a:gd name="T107" fmla="*/ 198419814 h 1922"/>
              <a:gd name="T108" fmla="*/ 328455051 w 3147"/>
              <a:gd name="T109" fmla="*/ 172871845 h 1922"/>
              <a:gd name="T110" fmla="*/ 340486081 w 3147"/>
              <a:gd name="T111" fmla="*/ 172482556 h 1922"/>
              <a:gd name="T112" fmla="*/ 364159697 w 3147"/>
              <a:gd name="T113" fmla="*/ 173131131 h 1922"/>
              <a:gd name="T114" fmla="*/ 386669054 w 3147"/>
              <a:gd name="T115" fmla="*/ 167813964 h 19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147"/>
              <a:gd name="T175" fmla="*/ 0 h 1922"/>
              <a:gd name="T176" fmla="*/ 3147 w 3147"/>
              <a:gd name="T177" fmla="*/ 1922 h 19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147" h="1922" extrusionOk="0">
                <a:moveTo>
                  <a:pt x="3146" y="16"/>
                </a:moveTo>
                <a:cubicBezTo>
                  <a:pt x="3142" y="37"/>
                  <a:pt x="3128" y="9"/>
                  <a:pt x="3120" y="0"/>
                </a:cubicBezTo>
              </a:path>
              <a:path w="3147" h="1922" extrusionOk="0">
                <a:moveTo>
                  <a:pt x="95" y="620"/>
                </a:moveTo>
                <a:cubicBezTo>
                  <a:pt x="68" y="625"/>
                  <a:pt x="63" y="626"/>
                  <a:pt x="52" y="658"/>
                </a:cubicBezTo>
                <a:cubicBezTo>
                  <a:pt x="33" y="715"/>
                  <a:pt x="31" y="781"/>
                  <a:pt x="28" y="841"/>
                </a:cubicBezTo>
                <a:cubicBezTo>
                  <a:pt x="23" y="952"/>
                  <a:pt x="22" y="1064"/>
                  <a:pt x="21" y="1176"/>
                </a:cubicBezTo>
                <a:cubicBezTo>
                  <a:pt x="20" y="1289"/>
                  <a:pt x="20" y="1402"/>
                  <a:pt x="17" y="1515"/>
                </a:cubicBezTo>
                <a:cubicBezTo>
                  <a:pt x="15" y="1598"/>
                  <a:pt x="10" y="1681"/>
                  <a:pt x="5" y="1764"/>
                </a:cubicBezTo>
                <a:cubicBezTo>
                  <a:pt x="3" y="1793"/>
                  <a:pt x="14" y="1814"/>
                  <a:pt x="0" y="1785"/>
                </a:cubicBezTo>
              </a:path>
              <a:path w="3147" h="1922" extrusionOk="0">
                <a:moveTo>
                  <a:pt x="398" y="1147"/>
                </a:moveTo>
                <a:cubicBezTo>
                  <a:pt x="410" y="1195"/>
                  <a:pt x="397" y="1213"/>
                  <a:pt x="365" y="1251"/>
                </a:cubicBezTo>
                <a:cubicBezTo>
                  <a:pt x="320" y="1306"/>
                  <a:pt x="263" y="1346"/>
                  <a:pt x="206" y="1388"/>
                </a:cubicBezTo>
                <a:cubicBezTo>
                  <a:pt x="173" y="1412"/>
                  <a:pt x="101" y="1448"/>
                  <a:pt x="88" y="1492"/>
                </a:cubicBezTo>
                <a:cubicBezTo>
                  <a:pt x="75" y="1535"/>
                  <a:pt x="139" y="1562"/>
                  <a:pt x="167" y="1575"/>
                </a:cubicBezTo>
                <a:cubicBezTo>
                  <a:pt x="235" y="1607"/>
                  <a:pt x="307" y="1629"/>
                  <a:pt x="379" y="1648"/>
                </a:cubicBezTo>
                <a:cubicBezTo>
                  <a:pt x="436" y="1663"/>
                  <a:pt x="486" y="1674"/>
                  <a:pt x="545" y="1674"/>
                </a:cubicBezTo>
                <a:cubicBezTo>
                  <a:pt x="573" y="1674"/>
                  <a:pt x="579" y="1669"/>
                  <a:pt x="600" y="1654"/>
                </a:cubicBezTo>
              </a:path>
              <a:path w="3147" h="1922" extrusionOk="0">
                <a:moveTo>
                  <a:pt x="969" y="1048"/>
                </a:moveTo>
                <a:cubicBezTo>
                  <a:pt x="993" y="1013"/>
                  <a:pt x="1017" y="981"/>
                  <a:pt x="1039" y="945"/>
                </a:cubicBezTo>
                <a:cubicBezTo>
                  <a:pt x="1075" y="888"/>
                  <a:pt x="1108" y="829"/>
                  <a:pt x="1137" y="768"/>
                </a:cubicBezTo>
                <a:cubicBezTo>
                  <a:pt x="1153" y="734"/>
                  <a:pt x="1166" y="700"/>
                  <a:pt x="1179" y="665"/>
                </a:cubicBezTo>
                <a:cubicBezTo>
                  <a:pt x="1190" y="705"/>
                  <a:pt x="1194" y="745"/>
                  <a:pt x="1203" y="785"/>
                </a:cubicBezTo>
                <a:cubicBezTo>
                  <a:pt x="1213" y="828"/>
                  <a:pt x="1228" y="884"/>
                  <a:pt x="1265" y="912"/>
                </a:cubicBezTo>
                <a:cubicBezTo>
                  <a:pt x="1295" y="935"/>
                  <a:pt x="1333" y="921"/>
                  <a:pt x="1358" y="897"/>
                </a:cubicBezTo>
                <a:cubicBezTo>
                  <a:pt x="1412" y="845"/>
                  <a:pt x="1413" y="756"/>
                  <a:pt x="1406" y="687"/>
                </a:cubicBezTo>
                <a:cubicBezTo>
                  <a:pt x="1401" y="638"/>
                  <a:pt x="1385" y="590"/>
                  <a:pt x="1383" y="541"/>
                </a:cubicBezTo>
                <a:cubicBezTo>
                  <a:pt x="1381" y="501"/>
                  <a:pt x="1392" y="463"/>
                  <a:pt x="1404" y="426"/>
                </a:cubicBezTo>
              </a:path>
              <a:path w="3147" h="1922" extrusionOk="0">
                <a:moveTo>
                  <a:pt x="1594" y="210"/>
                </a:moveTo>
                <a:cubicBezTo>
                  <a:pt x="1647" y="197"/>
                  <a:pt x="1688" y="191"/>
                  <a:pt x="1743" y="202"/>
                </a:cubicBezTo>
                <a:cubicBezTo>
                  <a:pt x="1786" y="211"/>
                  <a:pt x="1829" y="230"/>
                  <a:pt x="1843" y="276"/>
                </a:cubicBezTo>
                <a:cubicBezTo>
                  <a:pt x="1860" y="334"/>
                  <a:pt x="1817" y="396"/>
                  <a:pt x="1788" y="442"/>
                </a:cubicBezTo>
                <a:cubicBezTo>
                  <a:pt x="1774" y="463"/>
                  <a:pt x="1734" y="505"/>
                  <a:pt x="1738" y="533"/>
                </a:cubicBezTo>
                <a:cubicBezTo>
                  <a:pt x="1742" y="559"/>
                  <a:pt x="1798" y="561"/>
                  <a:pt x="1814" y="561"/>
                </a:cubicBezTo>
                <a:cubicBezTo>
                  <a:pt x="1857" y="562"/>
                  <a:pt x="1897" y="557"/>
                  <a:pt x="1939" y="550"/>
                </a:cubicBezTo>
                <a:cubicBezTo>
                  <a:pt x="1956" y="547"/>
                  <a:pt x="1960" y="548"/>
                  <a:pt x="1969" y="543"/>
                </a:cubicBezTo>
              </a:path>
              <a:path w="3147" h="1922" extrusionOk="0">
                <a:moveTo>
                  <a:pt x="1291" y="994"/>
                </a:moveTo>
                <a:cubicBezTo>
                  <a:pt x="1284" y="1044"/>
                  <a:pt x="1293" y="1047"/>
                  <a:pt x="1342" y="1054"/>
                </a:cubicBezTo>
                <a:cubicBezTo>
                  <a:pt x="1404" y="1062"/>
                  <a:pt x="1468" y="1058"/>
                  <a:pt x="1530" y="1047"/>
                </a:cubicBezTo>
                <a:cubicBezTo>
                  <a:pt x="1586" y="1037"/>
                  <a:pt x="1639" y="1025"/>
                  <a:pt x="1693" y="1007"/>
                </a:cubicBezTo>
                <a:cubicBezTo>
                  <a:pt x="1715" y="1000"/>
                  <a:pt x="1719" y="998"/>
                  <a:pt x="1733" y="995"/>
                </a:cubicBezTo>
              </a:path>
              <a:path w="3147" h="1922" extrusionOk="0">
                <a:moveTo>
                  <a:pt x="1456" y="1281"/>
                </a:moveTo>
                <a:cubicBezTo>
                  <a:pt x="1490" y="1289"/>
                  <a:pt x="1521" y="1279"/>
                  <a:pt x="1557" y="1278"/>
                </a:cubicBezTo>
                <a:cubicBezTo>
                  <a:pt x="1597" y="1277"/>
                  <a:pt x="1643" y="1279"/>
                  <a:pt x="1668" y="1317"/>
                </a:cubicBezTo>
                <a:cubicBezTo>
                  <a:pt x="1698" y="1363"/>
                  <a:pt x="1666" y="1435"/>
                  <a:pt x="1646" y="1477"/>
                </a:cubicBezTo>
                <a:cubicBezTo>
                  <a:pt x="1602" y="1571"/>
                  <a:pt x="1537" y="1655"/>
                  <a:pt x="1493" y="1749"/>
                </a:cubicBezTo>
                <a:cubicBezTo>
                  <a:pt x="1475" y="1786"/>
                  <a:pt x="1448" y="1844"/>
                  <a:pt x="1480" y="1882"/>
                </a:cubicBezTo>
                <a:cubicBezTo>
                  <a:pt x="1508" y="1915"/>
                  <a:pt x="1568" y="1919"/>
                  <a:pt x="1607" y="1921"/>
                </a:cubicBezTo>
                <a:cubicBezTo>
                  <a:pt x="1657" y="1923"/>
                  <a:pt x="1719" y="1920"/>
                  <a:pt x="1767" y="1906"/>
                </a:cubicBezTo>
                <a:cubicBezTo>
                  <a:pt x="1816" y="1892"/>
                  <a:pt x="1861" y="1864"/>
                  <a:pt x="1904" y="1838"/>
                </a:cubicBezTo>
              </a:path>
              <a:path w="3147" h="1922" extrusionOk="0">
                <a:moveTo>
                  <a:pt x="2634" y="958"/>
                </a:moveTo>
                <a:cubicBezTo>
                  <a:pt x="2638" y="988"/>
                  <a:pt x="2644" y="1018"/>
                  <a:pt x="2646" y="1049"/>
                </a:cubicBezTo>
                <a:cubicBezTo>
                  <a:pt x="2650" y="1118"/>
                  <a:pt x="2652" y="1186"/>
                  <a:pt x="2654" y="1255"/>
                </a:cubicBezTo>
                <a:cubicBezTo>
                  <a:pt x="2656" y="1334"/>
                  <a:pt x="2648" y="1410"/>
                  <a:pt x="2644" y="1488"/>
                </a:cubicBezTo>
                <a:cubicBezTo>
                  <a:pt x="2643" y="1512"/>
                  <a:pt x="2645" y="1518"/>
                  <a:pt x="2635" y="1530"/>
                </a:cubicBezTo>
              </a:path>
              <a:path w="3147" h="1922" extrusionOk="0">
                <a:moveTo>
                  <a:pt x="2539" y="1333"/>
                </a:moveTo>
                <a:cubicBezTo>
                  <a:pt x="2567" y="1318"/>
                  <a:pt x="2599" y="1327"/>
                  <a:pt x="2632" y="1330"/>
                </a:cubicBezTo>
                <a:cubicBezTo>
                  <a:pt x="2693" y="1335"/>
                  <a:pt x="2754" y="1336"/>
                  <a:pt x="2815" y="1335"/>
                </a:cubicBezTo>
                <a:cubicBezTo>
                  <a:pt x="2879" y="1334"/>
                  <a:pt x="2930" y="1317"/>
                  <a:pt x="2989" y="1294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4" name="Ink 15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5638800" y="3101975"/>
            <a:ext cx="2851150" cy="920750"/>
          </a:xfrm>
          <a:custGeom>
            <a:avLst/>
            <a:gdLst>
              <a:gd name="T0" fmla="*/ 12703621 w 7919"/>
              <a:gd name="T1" fmla="*/ 181660338 h 2557"/>
              <a:gd name="T2" fmla="*/ 11796323 w 7919"/>
              <a:gd name="T3" fmla="*/ 220948672 h 2557"/>
              <a:gd name="T4" fmla="*/ 46277272 w 7919"/>
              <a:gd name="T5" fmla="*/ 214984142 h 2557"/>
              <a:gd name="T6" fmla="*/ 57425164 w 7919"/>
              <a:gd name="T7" fmla="*/ 206296612 h 2557"/>
              <a:gd name="T8" fmla="*/ 60406648 w 7919"/>
              <a:gd name="T9" fmla="*/ 278260588 h 2557"/>
              <a:gd name="T10" fmla="*/ 121461726 w 7919"/>
              <a:gd name="T11" fmla="*/ 194367552 h 2557"/>
              <a:gd name="T12" fmla="*/ 139220657 w 7919"/>
              <a:gd name="T13" fmla="*/ 316900761 h 2557"/>
              <a:gd name="T14" fmla="*/ 208442144 w 7919"/>
              <a:gd name="T15" fmla="*/ 18412479 h 2557"/>
              <a:gd name="T16" fmla="*/ 308903867 w 7919"/>
              <a:gd name="T17" fmla="*/ 34101959 h 2557"/>
              <a:gd name="T18" fmla="*/ 491161083 w 7919"/>
              <a:gd name="T19" fmla="*/ 30471172 h 2557"/>
              <a:gd name="T20" fmla="*/ 965341280 w 7919"/>
              <a:gd name="T21" fmla="*/ 108399678 h 2557"/>
              <a:gd name="T22" fmla="*/ 1026007156 w 7919"/>
              <a:gd name="T23" fmla="*/ 224190202 h 2557"/>
              <a:gd name="T24" fmla="*/ 1004618310 w 7919"/>
              <a:gd name="T25" fmla="*/ 299266436 h 2557"/>
              <a:gd name="T26" fmla="*/ 182516445 w 7919"/>
              <a:gd name="T27" fmla="*/ 227950621 h 2557"/>
              <a:gd name="T28" fmla="*/ 210775557 w 7919"/>
              <a:gd name="T29" fmla="*/ 224709092 h 2557"/>
              <a:gd name="T30" fmla="*/ 204553361 w 7919"/>
              <a:gd name="T31" fmla="*/ 269054529 h 2557"/>
              <a:gd name="T32" fmla="*/ 253812116 w 7919"/>
              <a:gd name="T33" fmla="*/ 250253152 h 2557"/>
              <a:gd name="T34" fmla="*/ 260034313 w 7919"/>
              <a:gd name="T35" fmla="*/ 192163082 h 2557"/>
              <a:gd name="T36" fmla="*/ 260293541 w 7919"/>
              <a:gd name="T37" fmla="*/ 187365603 h 2557"/>
              <a:gd name="T38" fmla="*/ 278700543 w 7919"/>
              <a:gd name="T39" fmla="*/ 218874194 h 2557"/>
              <a:gd name="T40" fmla="*/ 286219240 w 7919"/>
              <a:gd name="T41" fmla="*/ 194237920 h 2557"/>
              <a:gd name="T42" fmla="*/ 286608082 w 7919"/>
              <a:gd name="T43" fmla="*/ 138481952 h 2557"/>
              <a:gd name="T44" fmla="*/ 305792768 w 7919"/>
              <a:gd name="T45" fmla="*/ 103342935 h 2557"/>
              <a:gd name="T46" fmla="*/ 325885473 w 7919"/>
              <a:gd name="T47" fmla="*/ 105935942 h 2557"/>
              <a:gd name="T48" fmla="*/ 312533781 w 7919"/>
              <a:gd name="T49" fmla="*/ 138870849 h 2557"/>
              <a:gd name="T50" fmla="*/ 339626007 w 7919"/>
              <a:gd name="T51" fmla="*/ 137963423 h 2557"/>
              <a:gd name="T52" fmla="*/ 277274788 w 7919"/>
              <a:gd name="T53" fmla="*/ 245455314 h 2557"/>
              <a:gd name="T54" fmla="*/ 334181495 w 7919"/>
              <a:gd name="T55" fmla="*/ 233526254 h 2557"/>
              <a:gd name="T56" fmla="*/ 278441314 w 7919"/>
              <a:gd name="T57" fmla="*/ 282280273 h 2557"/>
              <a:gd name="T58" fmla="*/ 280774728 w 7919"/>
              <a:gd name="T59" fmla="*/ 329089085 h 2557"/>
              <a:gd name="T60" fmla="*/ 307348497 w 7919"/>
              <a:gd name="T61" fmla="*/ 282798802 h 2557"/>
              <a:gd name="T62" fmla="*/ 333922267 w 7919"/>
              <a:gd name="T63" fmla="*/ 330515402 h 2557"/>
              <a:gd name="T64" fmla="*/ 329903870 w 7919"/>
              <a:gd name="T65" fmla="*/ 316900761 h 2557"/>
              <a:gd name="T66" fmla="*/ 420643456 w 7919"/>
              <a:gd name="T67" fmla="*/ 199813553 h 2557"/>
              <a:gd name="T68" fmla="*/ 421680368 w 7919"/>
              <a:gd name="T69" fmla="*/ 234693306 h 2557"/>
              <a:gd name="T70" fmla="*/ 403791824 w 7919"/>
              <a:gd name="T71" fmla="*/ 222763886 h 2557"/>
              <a:gd name="T72" fmla="*/ 446957997 w 7919"/>
              <a:gd name="T73" fmla="*/ 215891929 h 2557"/>
              <a:gd name="T74" fmla="*/ 514623754 w 7919"/>
              <a:gd name="T75" fmla="*/ 157672226 h 2557"/>
              <a:gd name="T76" fmla="*/ 540938655 w 7919"/>
              <a:gd name="T77" fmla="*/ 153782534 h 2557"/>
              <a:gd name="T78" fmla="*/ 510346129 w 7919"/>
              <a:gd name="T79" fmla="*/ 238194100 h 2557"/>
              <a:gd name="T80" fmla="*/ 560253315 w 7919"/>
              <a:gd name="T81" fmla="*/ 227561724 h 2557"/>
              <a:gd name="T82" fmla="*/ 617678479 w 7919"/>
              <a:gd name="T83" fmla="*/ 184772235 h 2557"/>
              <a:gd name="T84" fmla="*/ 615733908 w 7919"/>
              <a:gd name="T85" fmla="*/ 240657835 h 2557"/>
              <a:gd name="T86" fmla="*/ 621956104 w 7919"/>
              <a:gd name="T87" fmla="*/ 157153696 h 2557"/>
              <a:gd name="T88" fmla="*/ 714381033 w 7919"/>
              <a:gd name="T89" fmla="*/ 142631269 h 2557"/>
              <a:gd name="T90" fmla="*/ 697270173 w 7919"/>
              <a:gd name="T91" fmla="*/ 179845125 h 2557"/>
              <a:gd name="T92" fmla="*/ 699603226 w 7919"/>
              <a:gd name="T93" fmla="*/ 262311845 h 2557"/>
              <a:gd name="T94" fmla="*/ 751843466 w 7919"/>
              <a:gd name="T95" fmla="*/ 162729329 h 2557"/>
              <a:gd name="T96" fmla="*/ 760658305 w 7919"/>
              <a:gd name="T97" fmla="*/ 155208851 h 2557"/>
              <a:gd name="T98" fmla="*/ 786843232 w 7919"/>
              <a:gd name="T99" fmla="*/ 157931851 h 2557"/>
              <a:gd name="T100" fmla="*/ 824953736 w 7919"/>
              <a:gd name="T101" fmla="*/ 114753465 h 2557"/>
              <a:gd name="T102" fmla="*/ 792416998 w 7919"/>
              <a:gd name="T103" fmla="*/ 211872245 h 2557"/>
              <a:gd name="T104" fmla="*/ 828972133 w 7919"/>
              <a:gd name="T105" fmla="*/ 189958971 h 2557"/>
              <a:gd name="T106" fmla="*/ 843361097 w 7919"/>
              <a:gd name="T107" fmla="*/ 234434041 h 2557"/>
              <a:gd name="T108" fmla="*/ 841934982 w 7919"/>
              <a:gd name="T109" fmla="*/ 209797407 h 2557"/>
              <a:gd name="T110" fmla="*/ 860860800 w 7919"/>
              <a:gd name="T111" fmla="*/ 163896381 h 2557"/>
              <a:gd name="T112" fmla="*/ 910767626 w 7919"/>
              <a:gd name="T113" fmla="*/ 193978655 h 2557"/>
              <a:gd name="T114" fmla="*/ 892360625 w 7919"/>
              <a:gd name="T115" fmla="*/ 255050631 h 2557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7919"/>
              <a:gd name="T175" fmla="*/ 0 h 2557"/>
              <a:gd name="T176" fmla="*/ 7919 w 7919"/>
              <a:gd name="T177" fmla="*/ 2557 h 2557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7919" h="2557" extrusionOk="0">
                <a:moveTo>
                  <a:pt x="135" y="1265"/>
                </a:moveTo>
                <a:cubicBezTo>
                  <a:pt x="137" y="1276"/>
                  <a:pt x="141" y="1284"/>
                  <a:pt x="135" y="1305"/>
                </a:cubicBezTo>
                <a:cubicBezTo>
                  <a:pt x="126" y="1338"/>
                  <a:pt x="112" y="1370"/>
                  <a:pt x="98" y="1401"/>
                </a:cubicBezTo>
                <a:cubicBezTo>
                  <a:pt x="78" y="1445"/>
                  <a:pt x="52" y="1486"/>
                  <a:pt x="30" y="1529"/>
                </a:cubicBezTo>
                <a:cubicBezTo>
                  <a:pt x="13" y="1564"/>
                  <a:pt x="-15" y="1614"/>
                  <a:pt x="8" y="1652"/>
                </a:cubicBezTo>
                <a:cubicBezTo>
                  <a:pt x="25" y="1680"/>
                  <a:pt x="62" y="1696"/>
                  <a:pt x="91" y="1704"/>
                </a:cubicBezTo>
                <a:cubicBezTo>
                  <a:pt x="136" y="1716"/>
                  <a:pt x="195" y="1724"/>
                  <a:pt x="241" y="1715"/>
                </a:cubicBezTo>
                <a:cubicBezTo>
                  <a:pt x="274" y="1709"/>
                  <a:pt x="309" y="1690"/>
                  <a:pt x="337" y="1672"/>
                </a:cubicBezTo>
                <a:cubicBezTo>
                  <a:pt x="344" y="1667"/>
                  <a:pt x="350" y="1663"/>
                  <a:pt x="357" y="1658"/>
                </a:cubicBezTo>
              </a:path>
              <a:path w="7919" h="2557" extrusionOk="0">
                <a:moveTo>
                  <a:pt x="455" y="1281"/>
                </a:moveTo>
                <a:cubicBezTo>
                  <a:pt x="464" y="1305"/>
                  <a:pt x="456" y="1313"/>
                  <a:pt x="455" y="1339"/>
                </a:cubicBezTo>
                <a:cubicBezTo>
                  <a:pt x="452" y="1423"/>
                  <a:pt x="445" y="1507"/>
                  <a:pt x="443" y="1591"/>
                </a:cubicBezTo>
                <a:cubicBezTo>
                  <a:pt x="441" y="1703"/>
                  <a:pt x="437" y="1814"/>
                  <a:pt x="437" y="1926"/>
                </a:cubicBezTo>
                <a:cubicBezTo>
                  <a:pt x="437" y="1999"/>
                  <a:pt x="440" y="2072"/>
                  <a:pt x="440" y="2145"/>
                </a:cubicBezTo>
                <a:cubicBezTo>
                  <a:pt x="440" y="2205"/>
                  <a:pt x="446" y="2197"/>
                  <a:pt x="466" y="2146"/>
                </a:cubicBezTo>
              </a:path>
              <a:path w="7919" h="2557" extrusionOk="0">
                <a:moveTo>
                  <a:pt x="1037" y="978"/>
                </a:moveTo>
                <a:cubicBezTo>
                  <a:pt x="1022" y="1026"/>
                  <a:pt x="1005" y="1074"/>
                  <a:pt x="995" y="1123"/>
                </a:cubicBezTo>
                <a:cubicBezTo>
                  <a:pt x="969" y="1246"/>
                  <a:pt x="948" y="1374"/>
                  <a:pt x="937" y="1499"/>
                </a:cubicBezTo>
                <a:cubicBezTo>
                  <a:pt x="924" y="1652"/>
                  <a:pt x="922" y="1807"/>
                  <a:pt x="936" y="1960"/>
                </a:cubicBezTo>
                <a:cubicBezTo>
                  <a:pt x="947" y="2074"/>
                  <a:pt x="968" y="2184"/>
                  <a:pt x="1001" y="2293"/>
                </a:cubicBezTo>
                <a:cubicBezTo>
                  <a:pt x="1012" y="2329"/>
                  <a:pt x="1033" y="2426"/>
                  <a:pt x="1074" y="2444"/>
                </a:cubicBezTo>
                <a:cubicBezTo>
                  <a:pt x="1109" y="2460"/>
                  <a:pt x="1101" y="2445"/>
                  <a:pt x="1132" y="2428"/>
                </a:cubicBezTo>
              </a:path>
              <a:path w="7919" h="2557" extrusionOk="0">
                <a:moveTo>
                  <a:pt x="1599" y="53"/>
                </a:moveTo>
                <a:cubicBezTo>
                  <a:pt x="1603" y="82"/>
                  <a:pt x="1601" y="113"/>
                  <a:pt x="1608" y="142"/>
                </a:cubicBezTo>
                <a:cubicBezTo>
                  <a:pt x="1620" y="191"/>
                  <a:pt x="1639" y="228"/>
                  <a:pt x="1672" y="266"/>
                </a:cubicBezTo>
                <a:cubicBezTo>
                  <a:pt x="1714" y="314"/>
                  <a:pt x="1796" y="319"/>
                  <a:pt x="1854" y="320"/>
                </a:cubicBezTo>
                <a:cubicBezTo>
                  <a:pt x="2031" y="323"/>
                  <a:pt x="2208" y="282"/>
                  <a:pt x="2383" y="263"/>
                </a:cubicBezTo>
                <a:cubicBezTo>
                  <a:pt x="2537" y="246"/>
                  <a:pt x="2691" y="240"/>
                  <a:pt x="2846" y="240"/>
                </a:cubicBezTo>
                <a:cubicBezTo>
                  <a:pt x="3000" y="240"/>
                  <a:pt x="3153" y="251"/>
                  <a:pt x="3307" y="258"/>
                </a:cubicBezTo>
                <a:cubicBezTo>
                  <a:pt x="3463" y="265"/>
                  <a:pt x="3638" y="286"/>
                  <a:pt x="3789" y="235"/>
                </a:cubicBezTo>
                <a:cubicBezTo>
                  <a:pt x="3837" y="219"/>
                  <a:pt x="3863" y="195"/>
                  <a:pt x="3874" y="148"/>
                </a:cubicBezTo>
                <a:cubicBezTo>
                  <a:pt x="3883" y="111"/>
                  <a:pt x="3844" y="15"/>
                  <a:pt x="3843" y="0"/>
                </a:cubicBezTo>
              </a:path>
              <a:path w="7919" h="2557" extrusionOk="0">
                <a:moveTo>
                  <a:pt x="7447" y="836"/>
                </a:moveTo>
                <a:cubicBezTo>
                  <a:pt x="7520" y="860"/>
                  <a:pt x="7569" y="887"/>
                  <a:pt x="7623" y="946"/>
                </a:cubicBezTo>
                <a:cubicBezTo>
                  <a:pt x="7708" y="1039"/>
                  <a:pt x="7771" y="1147"/>
                  <a:pt x="7816" y="1265"/>
                </a:cubicBezTo>
                <a:cubicBezTo>
                  <a:pt x="7872" y="1413"/>
                  <a:pt x="7903" y="1571"/>
                  <a:pt x="7915" y="1729"/>
                </a:cubicBezTo>
                <a:cubicBezTo>
                  <a:pt x="7926" y="1868"/>
                  <a:pt x="7910" y="2019"/>
                  <a:pt x="7877" y="2155"/>
                </a:cubicBezTo>
                <a:cubicBezTo>
                  <a:pt x="7869" y="2189"/>
                  <a:pt x="7854" y="2275"/>
                  <a:pt x="7827" y="2302"/>
                </a:cubicBezTo>
                <a:cubicBezTo>
                  <a:pt x="7797" y="2332"/>
                  <a:pt x="7783" y="2312"/>
                  <a:pt x="7750" y="2308"/>
                </a:cubicBezTo>
              </a:path>
              <a:path w="7919" h="2557" extrusionOk="0">
                <a:moveTo>
                  <a:pt x="1406" y="1311"/>
                </a:moveTo>
                <a:cubicBezTo>
                  <a:pt x="1409" y="1367"/>
                  <a:pt x="1407" y="1423"/>
                  <a:pt x="1407" y="1480"/>
                </a:cubicBezTo>
                <a:cubicBezTo>
                  <a:pt x="1408" y="1573"/>
                  <a:pt x="1409" y="1665"/>
                  <a:pt x="1408" y="1758"/>
                </a:cubicBezTo>
                <a:cubicBezTo>
                  <a:pt x="1407" y="1837"/>
                  <a:pt x="1408" y="1918"/>
                  <a:pt x="1402" y="1997"/>
                </a:cubicBezTo>
                <a:cubicBezTo>
                  <a:pt x="1399" y="2032"/>
                  <a:pt x="1391" y="2066"/>
                  <a:pt x="1388" y="2100"/>
                </a:cubicBezTo>
              </a:path>
              <a:path w="7919" h="2557" extrusionOk="0">
                <a:moveTo>
                  <a:pt x="1626" y="1733"/>
                </a:moveTo>
                <a:cubicBezTo>
                  <a:pt x="1606" y="1767"/>
                  <a:pt x="1579" y="1792"/>
                  <a:pt x="1556" y="1824"/>
                </a:cubicBezTo>
                <a:cubicBezTo>
                  <a:pt x="1526" y="1864"/>
                  <a:pt x="1498" y="1911"/>
                  <a:pt x="1497" y="1962"/>
                </a:cubicBezTo>
                <a:cubicBezTo>
                  <a:pt x="1496" y="2014"/>
                  <a:pt x="1535" y="2053"/>
                  <a:pt x="1578" y="2075"/>
                </a:cubicBezTo>
                <a:cubicBezTo>
                  <a:pt x="1640" y="2107"/>
                  <a:pt x="1716" y="2117"/>
                  <a:pt x="1784" y="2107"/>
                </a:cubicBezTo>
                <a:cubicBezTo>
                  <a:pt x="1819" y="2100"/>
                  <a:pt x="1830" y="2098"/>
                  <a:pt x="1849" y="2083"/>
                </a:cubicBezTo>
              </a:path>
              <a:path w="7919" h="2557" extrusionOk="0">
                <a:moveTo>
                  <a:pt x="1958" y="1930"/>
                </a:moveTo>
                <a:cubicBezTo>
                  <a:pt x="1971" y="1900"/>
                  <a:pt x="1974" y="1878"/>
                  <a:pt x="1982" y="1845"/>
                </a:cubicBezTo>
                <a:cubicBezTo>
                  <a:pt x="1996" y="1785"/>
                  <a:pt x="2000" y="1729"/>
                  <a:pt x="2004" y="1668"/>
                </a:cubicBezTo>
                <a:cubicBezTo>
                  <a:pt x="2008" y="1607"/>
                  <a:pt x="2010" y="1543"/>
                  <a:pt x="2006" y="1482"/>
                </a:cubicBezTo>
                <a:cubicBezTo>
                  <a:pt x="2004" y="1452"/>
                  <a:pt x="1997" y="1422"/>
                  <a:pt x="1992" y="1392"/>
                </a:cubicBezTo>
                <a:cubicBezTo>
                  <a:pt x="1991" y="1409"/>
                  <a:pt x="1989" y="1397"/>
                  <a:pt x="1991" y="1414"/>
                </a:cubicBezTo>
                <a:cubicBezTo>
                  <a:pt x="1993" y="1432"/>
                  <a:pt x="1998" y="1430"/>
                  <a:pt x="2008" y="1445"/>
                </a:cubicBezTo>
                <a:cubicBezTo>
                  <a:pt x="2031" y="1481"/>
                  <a:pt x="2049" y="1521"/>
                  <a:pt x="2070" y="1558"/>
                </a:cubicBezTo>
                <a:cubicBezTo>
                  <a:pt x="2086" y="1587"/>
                  <a:pt x="2102" y="1616"/>
                  <a:pt x="2120" y="1644"/>
                </a:cubicBezTo>
                <a:cubicBezTo>
                  <a:pt x="2130" y="1659"/>
                  <a:pt x="2139" y="1674"/>
                  <a:pt x="2150" y="1688"/>
                </a:cubicBezTo>
                <a:cubicBezTo>
                  <a:pt x="2162" y="1704"/>
                  <a:pt x="2174" y="1713"/>
                  <a:pt x="2189" y="1726"/>
                </a:cubicBezTo>
                <a:cubicBezTo>
                  <a:pt x="2193" y="1701"/>
                  <a:pt x="2194" y="1676"/>
                  <a:pt x="2197" y="1651"/>
                </a:cubicBezTo>
                <a:cubicBezTo>
                  <a:pt x="2203" y="1600"/>
                  <a:pt x="2206" y="1549"/>
                  <a:pt x="2208" y="1498"/>
                </a:cubicBezTo>
                <a:cubicBezTo>
                  <a:pt x="2212" y="1405"/>
                  <a:pt x="2219" y="1313"/>
                  <a:pt x="2218" y="1220"/>
                </a:cubicBezTo>
                <a:cubicBezTo>
                  <a:pt x="2218" y="1179"/>
                  <a:pt x="2219" y="1137"/>
                  <a:pt x="2214" y="1097"/>
                </a:cubicBezTo>
                <a:cubicBezTo>
                  <a:pt x="2212" y="1082"/>
                  <a:pt x="2217" y="1039"/>
                  <a:pt x="2211" y="1068"/>
                </a:cubicBezTo>
                <a:cubicBezTo>
                  <a:pt x="2210" y="1075"/>
                  <a:pt x="2210" y="1081"/>
                  <a:pt x="2209" y="1088"/>
                </a:cubicBezTo>
              </a:path>
              <a:path w="7919" h="2557" extrusionOk="0">
                <a:moveTo>
                  <a:pt x="2369" y="795"/>
                </a:moveTo>
                <a:cubicBezTo>
                  <a:pt x="2366" y="796"/>
                  <a:pt x="2362" y="796"/>
                  <a:pt x="2359" y="797"/>
                </a:cubicBezTo>
                <a:cubicBezTo>
                  <a:pt x="2381" y="792"/>
                  <a:pt x="2401" y="792"/>
                  <a:pt x="2423" y="789"/>
                </a:cubicBezTo>
                <a:cubicBezTo>
                  <a:pt x="2439" y="787"/>
                  <a:pt x="2454" y="785"/>
                  <a:pt x="2470" y="785"/>
                </a:cubicBezTo>
                <a:cubicBezTo>
                  <a:pt x="2496" y="785"/>
                  <a:pt x="2506" y="792"/>
                  <a:pt x="2514" y="817"/>
                </a:cubicBezTo>
                <a:cubicBezTo>
                  <a:pt x="2520" y="835"/>
                  <a:pt x="2514" y="862"/>
                  <a:pt x="2510" y="880"/>
                </a:cubicBezTo>
                <a:cubicBezTo>
                  <a:pt x="2502" y="915"/>
                  <a:pt x="2488" y="949"/>
                  <a:pt x="2471" y="980"/>
                </a:cubicBezTo>
                <a:cubicBezTo>
                  <a:pt x="2454" y="1011"/>
                  <a:pt x="2435" y="1044"/>
                  <a:pt x="2411" y="1071"/>
                </a:cubicBezTo>
                <a:cubicBezTo>
                  <a:pt x="2399" y="1084"/>
                  <a:pt x="2394" y="1089"/>
                  <a:pt x="2392" y="1105"/>
                </a:cubicBezTo>
                <a:cubicBezTo>
                  <a:pt x="2423" y="1106"/>
                  <a:pt x="2450" y="1100"/>
                  <a:pt x="2480" y="1094"/>
                </a:cubicBezTo>
                <a:cubicBezTo>
                  <a:pt x="2526" y="1085"/>
                  <a:pt x="2575" y="1077"/>
                  <a:pt x="2620" y="1064"/>
                </a:cubicBezTo>
                <a:cubicBezTo>
                  <a:pt x="2640" y="1058"/>
                  <a:pt x="2661" y="1056"/>
                  <a:pt x="2681" y="1059"/>
                </a:cubicBezTo>
              </a:path>
              <a:path w="7919" h="2557" extrusionOk="0">
                <a:moveTo>
                  <a:pt x="2147" y="1881"/>
                </a:moveTo>
                <a:cubicBezTo>
                  <a:pt x="2144" y="1885"/>
                  <a:pt x="2142" y="1889"/>
                  <a:pt x="2139" y="1893"/>
                </a:cubicBezTo>
                <a:cubicBezTo>
                  <a:pt x="2165" y="1895"/>
                  <a:pt x="2190" y="1892"/>
                  <a:pt x="2215" y="1885"/>
                </a:cubicBezTo>
                <a:cubicBezTo>
                  <a:pt x="2269" y="1869"/>
                  <a:pt x="2322" y="1857"/>
                  <a:pt x="2377" y="1844"/>
                </a:cubicBezTo>
                <a:cubicBezTo>
                  <a:pt x="2443" y="1828"/>
                  <a:pt x="2512" y="1818"/>
                  <a:pt x="2578" y="1801"/>
                </a:cubicBezTo>
                <a:cubicBezTo>
                  <a:pt x="2604" y="1794"/>
                  <a:pt x="2610" y="1782"/>
                  <a:pt x="2602" y="1809"/>
                </a:cubicBezTo>
              </a:path>
              <a:path w="7919" h="2557" extrusionOk="0">
                <a:moveTo>
                  <a:pt x="2148" y="2091"/>
                </a:moveTo>
                <a:cubicBezTo>
                  <a:pt x="2146" y="2120"/>
                  <a:pt x="2146" y="2148"/>
                  <a:pt x="2148" y="2177"/>
                </a:cubicBezTo>
                <a:cubicBezTo>
                  <a:pt x="2151" y="2228"/>
                  <a:pt x="2156" y="2279"/>
                  <a:pt x="2157" y="2330"/>
                </a:cubicBezTo>
                <a:cubicBezTo>
                  <a:pt x="2158" y="2379"/>
                  <a:pt x="2161" y="2429"/>
                  <a:pt x="2162" y="2478"/>
                </a:cubicBezTo>
                <a:cubicBezTo>
                  <a:pt x="2162" y="2499"/>
                  <a:pt x="2163" y="2517"/>
                  <a:pt x="2166" y="2538"/>
                </a:cubicBezTo>
                <a:cubicBezTo>
                  <a:pt x="2187" y="2532"/>
                  <a:pt x="2183" y="2528"/>
                  <a:pt x="2195" y="2504"/>
                </a:cubicBezTo>
              </a:path>
              <a:path w="7919" h="2557" extrusionOk="0">
                <a:moveTo>
                  <a:pt x="2411" y="2038"/>
                </a:moveTo>
                <a:cubicBezTo>
                  <a:pt x="2393" y="2085"/>
                  <a:pt x="2380" y="2131"/>
                  <a:pt x="2371" y="2181"/>
                </a:cubicBezTo>
                <a:cubicBezTo>
                  <a:pt x="2359" y="2251"/>
                  <a:pt x="2350" y="2326"/>
                  <a:pt x="2360" y="2397"/>
                </a:cubicBezTo>
                <a:cubicBezTo>
                  <a:pt x="2368" y="2451"/>
                  <a:pt x="2389" y="2506"/>
                  <a:pt x="2436" y="2536"/>
                </a:cubicBezTo>
                <a:cubicBezTo>
                  <a:pt x="2478" y="2563"/>
                  <a:pt x="2530" y="2560"/>
                  <a:pt x="2576" y="2549"/>
                </a:cubicBezTo>
                <a:cubicBezTo>
                  <a:pt x="2615" y="2540"/>
                  <a:pt x="2658" y="2521"/>
                  <a:pt x="2678" y="2484"/>
                </a:cubicBezTo>
                <a:cubicBezTo>
                  <a:pt x="2690" y="2462"/>
                  <a:pt x="2694" y="2427"/>
                  <a:pt x="2669" y="2412"/>
                </a:cubicBezTo>
                <a:cubicBezTo>
                  <a:pt x="2631" y="2389"/>
                  <a:pt x="2574" y="2419"/>
                  <a:pt x="2545" y="2444"/>
                </a:cubicBezTo>
                <a:cubicBezTo>
                  <a:pt x="2517" y="2468"/>
                  <a:pt x="2491" y="2492"/>
                  <a:pt x="2473" y="2525"/>
                </a:cubicBezTo>
                <a:cubicBezTo>
                  <a:pt x="2468" y="2536"/>
                  <a:pt x="2466" y="2539"/>
                  <a:pt x="2468" y="2547"/>
                </a:cubicBezTo>
              </a:path>
              <a:path w="7919" h="2557" extrusionOk="0">
                <a:moveTo>
                  <a:pt x="3245" y="1541"/>
                </a:moveTo>
                <a:cubicBezTo>
                  <a:pt x="3264" y="1529"/>
                  <a:pt x="3253" y="1558"/>
                  <a:pt x="3252" y="1579"/>
                </a:cubicBezTo>
                <a:cubicBezTo>
                  <a:pt x="3251" y="1616"/>
                  <a:pt x="3252" y="1653"/>
                  <a:pt x="3252" y="1690"/>
                </a:cubicBezTo>
                <a:cubicBezTo>
                  <a:pt x="3252" y="1730"/>
                  <a:pt x="3253" y="1770"/>
                  <a:pt x="3253" y="1810"/>
                </a:cubicBezTo>
                <a:cubicBezTo>
                  <a:pt x="3253" y="1831"/>
                  <a:pt x="3254" y="1852"/>
                  <a:pt x="3253" y="1872"/>
                </a:cubicBezTo>
                <a:cubicBezTo>
                  <a:pt x="3252" y="1885"/>
                  <a:pt x="3249" y="1886"/>
                  <a:pt x="3240" y="1866"/>
                </a:cubicBezTo>
              </a:path>
              <a:path w="7919" h="2557" extrusionOk="0">
                <a:moveTo>
                  <a:pt x="3115" y="1718"/>
                </a:moveTo>
                <a:cubicBezTo>
                  <a:pt x="3134" y="1716"/>
                  <a:pt x="3153" y="1716"/>
                  <a:pt x="3172" y="1717"/>
                </a:cubicBezTo>
                <a:cubicBezTo>
                  <a:pt x="3212" y="1719"/>
                  <a:pt x="3253" y="1717"/>
                  <a:pt x="3293" y="1710"/>
                </a:cubicBezTo>
                <a:cubicBezTo>
                  <a:pt x="3346" y="1700"/>
                  <a:pt x="3398" y="1684"/>
                  <a:pt x="3448" y="1665"/>
                </a:cubicBezTo>
                <a:cubicBezTo>
                  <a:pt x="3463" y="1659"/>
                  <a:pt x="3478" y="1654"/>
                  <a:pt x="3493" y="1648"/>
                </a:cubicBezTo>
              </a:path>
              <a:path w="7919" h="2557" extrusionOk="0">
                <a:moveTo>
                  <a:pt x="3935" y="1272"/>
                </a:moveTo>
                <a:cubicBezTo>
                  <a:pt x="3946" y="1250"/>
                  <a:pt x="3956" y="1235"/>
                  <a:pt x="3970" y="1216"/>
                </a:cubicBezTo>
                <a:cubicBezTo>
                  <a:pt x="3993" y="1184"/>
                  <a:pt x="4024" y="1168"/>
                  <a:pt x="4057" y="1146"/>
                </a:cubicBezTo>
                <a:cubicBezTo>
                  <a:pt x="4077" y="1133"/>
                  <a:pt x="4114" y="1107"/>
                  <a:pt x="4140" y="1112"/>
                </a:cubicBezTo>
                <a:cubicBezTo>
                  <a:pt x="4175" y="1119"/>
                  <a:pt x="4175" y="1158"/>
                  <a:pt x="4173" y="1186"/>
                </a:cubicBezTo>
                <a:cubicBezTo>
                  <a:pt x="4168" y="1260"/>
                  <a:pt x="4144" y="1335"/>
                  <a:pt x="4118" y="1404"/>
                </a:cubicBezTo>
                <a:cubicBezTo>
                  <a:pt x="4073" y="1524"/>
                  <a:pt x="4003" y="1631"/>
                  <a:pt x="3947" y="1746"/>
                </a:cubicBezTo>
                <a:cubicBezTo>
                  <a:pt x="3936" y="1769"/>
                  <a:pt x="3912" y="1815"/>
                  <a:pt x="3937" y="1837"/>
                </a:cubicBezTo>
                <a:cubicBezTo>
                  <a:pt x="3959" y="1857"/>
                  <a:pt x="4004" y="1853"/>
                  <a:pt x="4030" y="1851"/>
                </a:cubicBezTo>
                <a:cubicBezTo>
                  <a:pt x="4085" y="1847"/>
                  <a:pt x="4146" y="1838"/>
                  <a:pt x="4197" y="1815"/>
                </a:cubicBezTo>
                <a:cubicBezTo>
                  <a:pt x="4239" y="1796"/>
                  <a:pt x="4281" y="1778"/>
                  <a:pt x="4322" y="1755"/>
                </a:cubicBezTo>
                <a:cubicBezTo>
                  <a:pt x="4332" y="1750"/>
                  <a:pt x="4341" y="1744"/>
                  <a:pt x="4351" y="1739"/>
                </a:cubicBezTo>
              </a:path>
              <a:path w="7919" h="2557" extrusionOk="0">
                <a:moveTo>
                  <a:pt x="4776" y="1329"/>
                </a:moveTo>
                <a:cubicBezTo>
                  <a:pt x="4768" y="1361"/>
                  <a:pt x="4767" y="1392"/>
                  <a:pt x="4765" y="1425"/>
                </a:cubicBezTo>
                <a:cubicBezTo>
                  <a:pt x="4761" y="1506"/>
                  <a:pt x="4759" y="1587"/>
                  <a:pt x="4757" y="1668"/>
                </a:cubicBezTo>
                <a:cubicBezTo>
                  <a:pt x="4756" y="1719"/>
                  <a:pt x="4754" y="1770"/>
                  <a:pt x="4752" y="1821"/>
                </a:cubicBezTo>
                <a:cubicBezTo>
                  <a:pt x="4752" y="1840"/>
                  <a:pt x="4752" y="1844"/>
                  <a:pt x="4750" y="1856"/>
                </a:cubicBezTo>
              </a:path>
              <a:path w="7919" h="2557" extrusionOk="0">
                <a:moveTo>
                  <a:pt x="4568" y="1284"/>
                </a:moveTo>
                <a:cubicBezTo>
                  <a:pt x="4568" y="1250"/>
                  <a:pt x="4591" y="1250"/>
                  <a:pt x="4621" y="1243"/>
                </a:cubicBezTo>
                <a:cubicBezTo>
                  <a:pt x="4679" y="1229"/>
                  <a:pt x="4739" y="1222"/>
                  <a:pt x="4798" y="1212"/>
                </a:cubicBezTo>
                <a:cubicBezTo>
                  <a:pt x="4866" y="1200"/>
                  <a:pt x="4936" y="1185"/>
                  <a:pt x="5002" y="1164"/>
                </a:cubicBezTo>
                <a:cubicBezTo>
                  <a:pt x="5044" y="1148"/>
                  <a:pt x="5058" y="1143"/>
                  <a:pt x="5087" y="1134"/>
                </a:cubicBezTo>
              </a:path>
              <a:path w="7919" h="2557" extrusionOk="0">
                <a:moveTo>
                  <a:pt x="5511" y="1100"/>
                </a:moveTo>
                <a:cubicBezTo>
                  <a:pt x="5512" y="1087"/>
                  <a:pt x="5513" y="1083"/>
                  <a:pt x="5511" y="1068"/>
                </a:cubicBezTo>
                <a:cubicBezTo>
                  <a:pt x="5482" y="1086"/>
                  <a:pt x="5472" y="1095"/>
                  <a:pt x="5455" y="1134"/>
                </a:cubicBezTo>
                <a:cubicBezTo>
                  <a:pt x="5419" y="1215"/>
                  <a:pt x="5398" y="1301"/>
                  <a:pt x="5379" y="1387"/>
                </a:cubicBezTo>
                <a:cubicBezTo>
                  <a:pt x="5354" y="1498"/>
                  <a:pt x="5339" y="1610"/>
                  <a:pt x="5334" y="1723"/>
                </a:cubicBezTo>
                <a:cubicBezTo>
                  <a:pt x="5330" y="1799"/>
                  <a:pt x="5330" y="1875"/>
                  <a:pt x="5349" y="1949"/>
                </a:cubicBezTo>
                <a:cubicBezTo>
                  <a:pt x="5353" y="1966"/>
                  <a:pt x="5369" y="2024"/>
                  <a:pt x="5397" y="2023"/>
                </a:cubicBezTo>
                <a:cubicBezTo>
                  <a:pt x="5418" y="2022"/>
                  <a:pt x="5436" y="1992"/>
                  <a:pt x="5446" y="1980"/>
                </a:cubicBezTo>
              </a:path>
              <a:path w="7919" h="2557" extrusionOk="0">
                <a:moveTo>
                  <a:pt x="5791" y="1336"/>
                </a:moveTo>
                <a:cubicBezTo>
                  <a:pt x="5797" y="1309"/>
                  <a:pt x="5797" y="1283"/>
                  <a:pt x="5800" y="1255"/>
                </a:cubicBezTo>
                <a:cubicBezTo>
                  <a:pt x="5804" y="1220"/>
                  <a:pt x="5808" y="1186"/>
                  <a:pt x="5811" y="1151"/>
                </a:cubicBezTo>
                <a:cubicBezTo>
                  <a:pt x="5813" y="1133"/>
                  <a:pt x="5814" y="1115"/>
                  <a:pt x="5814" y="1097"/>
                </a:cubicBezTo>
                <a:cubicBezTo>
                  <a:pt x="5839" y="1127"/>
                  <a:pt x="5850" y="1162"/>
                  <a:pt x="5868" y="1197"/>
                </a:cubicBezTo>
                <a:cubicBezTo>
                  <a:pt x="5894" y="1247"/>
                  <a:pt x="5927" y="1305"/>
                  <a:pt x="5972" y="1341"/>
                </a:cubicBezTo>
                <a:cubicBezTo>
                  <a:pt x="5993" y="1358"/>
                  <a:pt x="6015" y="1357"/>
                  <a:pt x="6030" y="1333"/>
                </a:cubicBezTo>
                <a:cubicBezTo>
                  <a:pt x="6049" y="1303"/>
                  <a:pt x="6063" y="1251"/>
                  <a:pt x="6070" y="1218"/>
                </a:cubicBezTo>
                <a:cubicBezTo>
                  <a:pt x="6084" y="1155"/>
                  <a:pt x="6103" y="1094"/>
                  <a:pt x="6135" y="1036"/>
                </a:cubicBezTo>
                <a:cubicBezTo>
                  <a:pt x="6144" y="1022"/>
                  <a:pt x="6153" y="1008"/>
                  <a:pt x="6162" y="994"/>
                </a:cubicBezTo>
              </a:path>
              <a:path w="7919" h="2557" extrusionOk="0">
                <a:moveTo>
                  <a:pt x="6364" y="885"/>
                </a:moveTo>
                <a:cubicBezTo>
                  <a:pt x="6368" y="950"/>
                  <a:pt x="6360" y="1017"/>
                  <a:pt x="6342" y="1080"/>
                </a:cubicBezTo>
                <a:cubicBezTo>
                  <a:pt x="6314" y="1182"/>
                  <a:pt x="6274" y="1286"/>
                  <a:pt x="6232" y="1383"/>
                </a:cubicBezTo>
                <a:cubicBezTo>
                  <a:pt x="6195" y="1468"/>
                  <a:pt x="6153" y="1550"/>
                  <a:pt x="6113" y="1634"/>
                </a:cubicBezTo>
                <a:cubicBezTo>
                  <a:pt x="6095" y="1672"/>
                  <a:pt x="6072" y="1708"/>
                  <a:pt x="6058" y="1748"/>
                </a:cubicBezTo>
              </a:path>
              <a:path w="7919" h="2557" extrusionOk="0">
                <a:moveTo>
                  <a:pt x="6411" y="1372"/>
                </a:moveTo>
                <a:cubicBezTo>
                  <a:pt x="6400" y="1404"/>
                  <a:pt x="6395" y="1431"/>
                  <a:pt x="6395" y="1465"/>
                </a:cubicBezTo>
                <a:cubicBezTo>
                  <a:pt x="6396" y="1528"/>
                  <a:pt x="6410" y="1585"/>
                  <a:pt x="6432" y="1643"/>
                </a:cubicBezTo>
                <a:cubicBezTo>
                  <a:pt x="6450" y="1691"/>
                  <a:pt x="6477" y="1733"/>
                  <a:pt x="6498" y="1779"/>
                </a:cubicBezTo>
                <a:cubicBezTo>
                  <a:pt x="6504" y="1794"/>
                  <a:pt x="6506" y="1798"/>
                  <a:pt x="6506" y="1808"/>
                </a:cubicBezTo>
                <a:cubicBezTo>
                  <a:pt x="6484" y="1812"/>
                  <a:pt x="6474" y="1806"/>
                  <a:pt x="6457" y="1790"/>
                </a:cubicBezTo>
                <a:cubicBezTo>
                  <a:pt x="6438" y="1772"/>
                  <a:pt x="6427" y="1747"/>
                  <a:pt x="6431" y="1721"/>
                </a:cubicBezTo>
                <a:cubicBezTo>
                  <a:pt x="6437" y="1682"/>
                  <a:pt x="6470" y="1647"/>
                  <a:pt x="6495" y="1618"/>
                </a:cubicBezTo>
                <a:cubicBezTo>
                  <a:pt x="6540" y="1565"/>
                  <a:pt x="6592" y="1520"/>
                  <a:pt x="6629" y="1461"/>
                </a:cubicBezTo>
                <a:cubicBezTo>
                  <a:pt x="6651" y="1426"/>
                  <a:pt x="6661" y="1389"/>
                  <a:pt x="6656" y="1349"/>
                </a:cubicBezTo>
                <a:cubicBezTo>
                  <a:pt x="6652" y="1321"/>
                  <a:pt x="6646" y="1292"/>
                  <a:pt x="6641" y="1264"/>
                </a:cubicBezTo>
              </a:path>
              <a:path w="7919" h="2557" extrusionOk="0">
                <a:moveTo>
                  <a:pt x="6907" y="863"/>
                </a:moveTo>
                <a:cubicBezTo>
                  <a:pt x="6961" y="939"/>
                  <a:pt x="6983" y="1007"/>
                  <a:pt x="7003" y="1099"/>
                </a:cubicBezTo>
                <a:cubicBezTo>
                  <a:pt x="7031" y="1231"/>
                  <a:pt x="7035" y="1362"/>
                  <a:pt x="7026" y="1496"/>
                </a:cubicBezTo>
                <a:cubicBezTo>
                  <a:pt x="7019" y="1600"/>
                  <a:pt x="6995" y="1697"/>
                  <a:pt x="6963" y="1796"/>
                </a:cubicBezTo>
                <a:cubicBezTo>
                  <a:pt x="6948" y="1841"/>
                  <a:pt x="6933" y="1881"/>
                  <a:pt x="6912" y="1923"/>
                </a:cubicBezTo>
                <a:cubicBezTo>
                  <a:pt x="6904" y="1940"/>
                  <a:pt x="6894" y="1952"/>
                  <a:pt x="6884" y="1967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5" name="Ink 16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2913063" y="4249738"/>
            <a:ext cx="5399087" cy="1201737"/>
          </a:xfrm>
          <a:custGeom>
            <a:avLst/>
            <a:gdLst>
              <a:gd name="T0" fmla="*/ 40048719 w 14997"/>
              <a:gd name="T1" fmla="*/ 166940638 h 3338"/>
              <a:gd name="T2" fmla="*/ 90725686 w 14997"/>
              <a:gd name="T3" fmla="*/ 198177160 h 3338"/>
              <a:gd name="T4" fmla="*/ 102908823 w 14997"/>
              <a:gd name="T5" fmla="*/ 258058080 h 3338"/>
              <a:gd name="T6" fmla="*/ 156696287 w 14997"/>
              <a:gd name="T7" fmla="*/ 166940638 h 3338"/>
              <a:gd name="T8" fmla="*/ 195708173 w 14997"/>
              <a:gd name="T9" fmla="*/ 220211285 h 3338"/>
              <a:gd name="T10" fmla="*/ 196096986 w 14997"/>
              <a:gd name="T11" fmla="*/ 64935920 h 3338"/>
              <a:gd name="T12" fmla="*/ 257271878 w 14997"/>
              <a:gd name="T13" fmla="*/ 101745506 h 3338"/>
              <a:gd name="T14" fmla="*/ 347090336 w 14997"/>
              <a:gd name="T15" fmla="*/ 152294424 h 3338"/>
              <a:gd name="T16" fmla="*/ 328037827 w 14997"/>
              <a:gd name="T17" fmla="*/ 179124336 h 3338"/>
              <a:gd name="T18" fmla="*/ 516228608 w 14997"/>
              <a:gd name="T19" fmla="*/ 31884552 h 3338"/>
              <a:gd name="T20" fmla="*/ 521153920 w 14997"/>
              <a:gd name="T21" fmla="*/ 255336351 h 3338"/>
              <a:gd name="T22" fmla="*/ 535410721 w 14997"/>
              <a:gd name="T23" fmla="*/ 215674710 h 3338"/>
              <a:gd name="T24" fmla="*/ 588420561 w 14997"/>
              <a:gd name="T25" fmla="*/ 241986198 h 3338"/>
              <a:gd name="T26" fmla="*/ 632098552 w 14997"/>
              <a:gd name="T27" fmla="*/ 103819564 h 3338"/>
              <a:gd name="T28" fmla="*/ 657112845 w 14997"/>
              <a:gd name="T29" fmla="*/ 81526227 h 3338"/>
              <a:gd name="T30" fmla="*/ 692107008 w 14997"/>
              <a:gd name="T31" fmla="*/ 65843163 h 3338"/>
              <a:gd name="T32" fmla="*/ 614471686 w 14997"/>
              <a:gd name="T33" fmla="*/ 155145759 h 3338"/>
              <a:gd name="T34" fmla="*/ 694180672 w 14997"/>
              <a:gd name="T35" fmla="*/ 137259390 h 3338"/>
              <a:gd name="T36" fmla="*/ 657501657 w 14997"/>
              <a:gd name="T37" fmla="*/ 238356866 h 3338"/>
              <a:gd name="T38" fmla="*/ 706752621 w 14997"/>
              <a:gd name="T39" fmla="*/ 249633320 h 3338"/>
              <a:gd name="T40" fmla="*/ 806550588 w 14997"/>
              <a:gd name="T41" fmla="*/ 204528221 h 3338"/>
              <a:gd name="T42" fmla="*/ 843748378 w 14997"/>
              <a:gd name="T43" fmla="*/ 179124336 h 3338"/>
              <a:gd name="T44" fmla="*/ 998500245 w 14997"/>
              <a:gd name="T45" fmla="*/ 160330365 h 3338"/>
              <a:gd name="T46" fmla="*/ 1041011440 w 14997"/>
              <a:gd name="T47" fmla="*/ 156053362 h 3338"/>
              <a:gd name="T48" fmla="*/ 1068877382 w 14997"/>
              <a:gd name="T49" fmla="*/ 192862948 h 3338"/>
              <a:gd name="T50" fmla="*/ 1096613720 w 14997"/>
              <a:gd name="T51" fmla="*/ 39531675 h 3338"/>
              <a:gd name="T52" fmla="*/ 1130959862 w 14997"/>
              <a:gd name="T53" fmla="*/ 49771281 h 3338"/>
              <a:gd name="T54" fmla="*/ 1155844552 w 14997"/>
              <a:gd name="T55" fmla="*/ 13090941 h 3338"/>
              <a:gd name="T56" fmla="*/ 1174507889 w 14997"/>
              <a:gd name="T57" fmla="*/ 27737156 h 3338"/>
              <a:gd name="T58" fmla="*/ 1094928867 w 14997"/>
              <a:gd name="T59" fmla="*/ 162792881 h 3338"/>
              <a:gd name="T60" fmla="*/ 1188765050 w 14997"/>
              <a:gd name="T61" fmla="*/ 147369030 h 3338"/>
              <a:gd name="T62" fmla="*/ 1138865706 w 14997"/>
              <a:gd name="T63" fmla="*/ 250670170 h 3338"/>
              <a:gd name="T64" fmla="*/ 1166990856 w 14997"/>
              <a:gd name="T65" fmla="*/ 211008888 h 3338"/>
              <a:gd name="T66" fmla="*/ 1273917404 w 14997"/>
              <a:gd name="T67" fmla="*/ 150998362 h 3338"/>
              <a:gd name="T68" fmla="*/ 1256160935 w 14997"/>
              <a:gd name="T69" fmla="*/ 196103461 h 3338"/>
              <a:gd name="T70" fmla="*/ 1294913973 w 14997"/>
              <a:gd name="T71" fmla="*/ 177698308 h 3338"/>
              <a:gd name="T72" fmla="*/ 1474291322 w 14997"/>
              <a:gd name="T73" fmla="*/ 206861132 h 3338"/>
              <a:gd name="T74" fmla="*/ 1539484298 w 14997"/>
              <a:gd name="T75" fmla="*/ 211527313 h 3338"/>
              <a:gd name="T76" fmla="*/ 466718436 w 14997"/>
              <a:gd name="T77" fmla="*/ 408538018 h 3338"/>
              <a:gd name="T78" fmla="*/ 1644466785 w 14997"/>
              <a:gd name="T79" fmla="*/ 308218179 h 3338"/>
              <a:gd name="T80" fmla="*/ 1650946986 w 14997"/>
              <a:gd name="T81" fmla="*/ 413074233 h 3338"/>
              <a:gd name="T82" fmla="*/ 1925715765 w 14997"/>
              <a:gd name="T83" fmla="*/ 262983474 h 3338"/>
              <a:gd name="T84" fmla="*/ 1887092690 w 14997"/>
              <a:gd name="T85" fmla="*/ 363692130 h 3338"/>
              <a:gd name="T86" fmla="*/ 907228 w 14997"/>
              <a:gd name="T87" fmla="*/ 107318930 h 3338"/>
              <a:gd name="T88" fmla="*/ 66489017 w 14997"/>
              <a:gd name="T89" fmla="*/ 152683242 h 3338"/>
              <a:gd name="T90" fmla="*/ 114055128 w 14997"/>
              <a:gd name="T91" fmla="*/ 241467773 h 3338"/>
              <a:gd name="T92" fmla="*/ 493028770 w 14997"/>
              <a:gd name="T93" fmla="*/ 102912321 h 3338"/>
              <a:gd name="T94" fmla="*/ 530744977 w 14997"/>
              <a:gd name="T95" fmla="*/ 164607728 h 3338"/>
              <a:gd name="T96" fmla="*/ 586735708 w 14997"/>
              <a:gd name="T97" fmla="*/ 276592839 h 3338"/>
              <a:gd name="T98" fmla="*/ 1003165989 w 14997"/>
              <a:gd name="T99" fmla="*/ 126372114 h 3338"/>
              <a:gd name="T100" fmla="*/ 1024810579 w 14997"/>
              <a:gd name="T101" fmla="*/ 179124336 h 3338"/>
              <a:gd name="T102" fmla="*/ 1039067380 w 14997"/>
              <a:gd name="T103" fmla="*/ 223192226 h 333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97"/>
              <a:gd name="T157" fmla="*/ 0 h 3338"/>
              <a:gd name="T158" fmla="*/ 14997 w 14997"/>
              <a:gd name="T159" fmla="*/ 3338 h 333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97" h="3338" extrusionOk="0">
                <a:moveTo>
                  <a:pt x="244" y="798"/>
                </a:moveTo>
                <a:cubicBezTo>
                  <a:pt x="241" y="777"/>
                  <a:pt x="238" y="757"/>
                  <a:pt x="234" y="736"/>
                </a:cubicBezTo>
                <a:cubicBezTo>
                  <a:pt x="242" y="783"/>
                  <a:pt x="249" y="833"/>
                  <a:pt x="256" y="882"/>
                </a:cubicBezTo>
                <a:cubicBezTo>
                  <a:pt x="274" y="1017"/>
                  <a:pt x="294" y="1152"/>
                  <a:pt x="309" y="1288"/>
                </a:cubicBezTo>
                <a:cubicBezTo>
                  <a:pt x="330" y="1477"/>
                  <a:pt x="343" y="1667"/>
                  <a:pt x="351" y="1857"/>
                </a:cubicBezTo>
                <a:cubicBezTo>
                  <a:pt x="354" y="1930"/>
                  <a:pt x="355" y="2004"/>
                  <a:pt x="371" y="2075"/>
                </a:cubicBezTo>
              </a:path>
              <a:path w="14997" h="3338" extrusionOk="0">
                <a:moveTo>
                  <a:pt x="766" y="1408"/>
                </a:moveTo>
                <a:cubicBezTo>
                  <a:pt x="767" y="1454"/>
                  <a:pt x="732" y="1494"/>
                  <a:pt x="700" y="1529"/>
                </a:cubicBezTo>
                <a:cubicBezTo>
                  <a:pt x="647" y="1588"/>
                  <a:pt x="586" y="1639"/>
                  <a:pt x="530" y="1696"/>
                </a:cubicBezTo>
                <a:cubicBezTo>
                  <a:pt x="493" y="1734"/>
                  <a:pt x="455" y="1775"/>
                  <a:pt x="479" y="1830"/>
                </a:cubicBezTo>
                <a:cubicBezTo>
                  <a:pt x="501" y="1880"/>
                  <a:pt x="564" y="1912"/>
                  <a:pt x="611" y="1933"/>
                </a:cubicBezTo>
                <a:cubicBezTo>
                  <a:pt x="668" y="1959"/>
                  <a:pt x="733" y="1981"/>
                  <a:pt x="794" y="1991"/>
                </a:cubicBezTo>
                <a:cubicBezTo>
                  <a:pt x="832" y="1997"/>
                  <a:pt x="867" y="1994"/>
                  <a:pt x="905" y="1991"/>
                </a:cubicBezTo>
              </a:path>
              <a:path w="14997" h="3338" extrusionOk="0">
                <a:moveTo>
                  <a:pt x="1136" y="1795"/>
                </a:moveTo>
                <a:cubicBezTo>
                  <a:pt x="1157" y="1732"/>
                  <a:pt x="1169" y="1678"/>
                  <a:pt x="1178" y="1611"/>
                </a:cubicBezTo>
                <a:cubicBezTo>
                  <a:pt x="1193" y="1503"/>
                  <a:pt x="1205" y="1397"/>
                  <a:pt x="1209" y="1288"/>
                </a:cubicBezTo>
                <a:cubicBezTo>
                  <a:pt x="1212" y="1211"/>
                  <a:pt x="1211" y="1134"/>
                  <a:pt x="1215" y="1057"/>
                </a:cubicBezTo>
                <a:cubicBezTo>
                  <a:pt x="1251" y="1171"/>
                  <a:pt x="1279" y="1288"/>
                  <a:pt x="1319" y="1401"/>
                </a:cubicBezTo>
                <a:cubicBezTo>
                  <a:pt x="1345" y="1474"/>
                  <a:pt x="1390" y="1644"/>
                  <a:pt x="1464" y="1687"/>
                </a:cubicBezTo>
                <a:cubicBezTo>
                  <a:pt x="1487" y="1700"/>
                  <a:pt x="1493" y="1705"/>
                  <a:pt x="1510" y="1699"/>
                </a:cubicBezTo>
                <a:cubicBezTo>
                  <a:pt x="1539" y="1647"/>
                  <a:pt x="1553" y="1612"/>
                  <a:pt x="1558" y="1547"/>
                </a:cubicBezTo>
                <a:cubicBezTo>
                  <a:pt x="1581" y="1275"/>
                  <a:pt x="1550" y="980"/>
                  <a:pt x="1489" y="714"/>
                </a:cubicBezTo>
                <a:cubicBezTo>
                  <a:pt x="1479" y="671"/>
                  <a:pt x="1463" y="625"/>
                  <a:pt x="1464" y="580"/>
                </a:cubicBezTo>
                <a:cubicBezTo>
                  <a:pt x="1465" y="543"/>
                  <a:pt x="1482" y="520"/>
                  <a:pt x="1513" y="501"/>
                </a:cubicBezTo>
                <a:cubicBezTo>
                  <a:pt x="1600" y="449"/>
                  <a:pt x="1756" y="438"/>
                  <a:pt x="1830" y="516"/>
                </a:cubicBezTo>
                <a:cubicBezTo>
                  <a:pt x="1888" y="577"/>
                  <a:pt x="1853" y="663"/>
                  <a:pt x="1836" y="732"/>
                </a:cubicBezTo>
                <a:cubicBezTo>
                  <a:pt x="1826" y="772"/>
                  <a:pt x="1837" y="781"/>
                  <a:pt x="1839" y="812"/>
                </a:cubicBezTo>
                <a:cubicBezTo>
                  <a:pt x="1896" y="813"/>
                  <a:pt x="1928" y="803"/>
                  <a:pt x="1985" y="785"/>
                </a:cubicBezTo>
                <a:cubicBezTo>
                  <a:pt x="2041" y="767"/>
                  <a:pt x="2091" y="737"/>
                  <a:pt x="2147" y="720"/>
                </a:cubicBezTo>
                <a:cubicBezTo>
                  <a:pt x="2161" y="717"/>
                  <a:pt x="2175" y="713"/>
                  <a:pt x="2189" y="710"/>
                </a:cubicBezTo>
              </a:path>
              <a:path w="14997" h="3338" extrusionOk="0">
                <a:moveTo>
                  <a:pt x="2671" y="1100"/>
                </a:moveTo>
                <a:cubicBezTo>
                  <a:pt x="2682" y="1123"/>
                  <a:pt x="2681" y="1139"/>
                  <a:pt x="2678" y="1175"/>
                </a:cubicBezTo>
                <a:cubicBezTo>
                  <a:pt x="2672" y="1238"/>
                  <a:pt x="2671" y="1302"/>
                  <a:pt x="2663" y="1365"/>
                </a:cubicBezTo>
                <a:cubicBezTo>
                  <a:pt x="2657" y="1410"/>
                  <a:pt x="2652" y="1449"/>
                  <a:pt x="2636" y="1491"/>
                </a:cubicBezTo>
                <a:cubicBezTo>
                  <a:pt x="2608" y="1485"/>
                  <a:pt x="2601" y="1481"/>
                  <a:pt x="2580" y="1456"/>
                </a:cubicBezTo>
                <a:cubicBezTo>
                  <a:pt x="2560" y="1432"/>
                  <a:pt x="2544" y="1410"/>
                  <a:pt x="2531" y="1382"/>
                </a:cubicBezTo>
                <a:cubicBezTo>
                  <a:pt x="2560" y="1357"/>
                  <a:pt x="2581" y="1357"/>
                  <a:pt x="2620" y="1347"/>
                </a:cubicBezTo>
                <a:cubicBezTo>
                  <a:pt x="2700" y="1326"/>
                  <a:pt x="2779" y="1307"/>
                  <a:pt x="2856" y="1275"/>
                </a:cubicBezTo>
                <a:cubicBezTo>
                  <a:pt x="2880" y="1264"/>
                  <a:pt x="2905" y="1252"/>
                  <a:pt x="2929" y="1241"/>
                </a:cubicBezTo>
              </a:path>
              <a:path w="14997" h="3338" extrusionOk="0">
                <a:moveTo>
                  <a:pt x="3983" y="246"/>
                </a:moveTo>
                <a:cubicBezTo>
                  <a:pt x="4008" y="300"/>
                  <a:pt x="4014" y="339"/>
                  <a:pt x="4023" y="400"/>
                </a:cubicBezTo>
                <a:cubicBezTo>
                  <a:pt x="4063" y="661"/>
                  <a:pt x="4075" y="920"/>
                  <a:pt x="4073" y="1184"/>
                </a:cubicBezTo>
                <a:cubicBezTo>
                  <a:pt x="4072" y="1368"/>
                  <a:pt x="4064" y="1554"/>
                  <a:pt x="4051" y="1737"/>
                </a:cubicBezTo>
                <a:cubicBezTo>
                  <a:pt x="4045" y="1815"/>
                  <a:pt x="4033" y="1893"/>
                  <a:pt x="4021" y="1970"/>
                </a:cubicBezTo>
              </a:path>
              <a:path w="14997" h="3338" extrusionOk="0">
                <a:moveTo>
                  <a:pt x="4350" y="1395"/>
                </a:moveTo>
                <a:cubicBezTo>
                  <a:pt x="4337" y="1442"/>
                  <a:pt x="4312" y="1475"/>
                  <a:pt x="4280" y="1513"/>
                </a:cubicBezTo>
                <a:cubicBezTo>
                  <a:pt x="4247" y="1553"/>
                  <a:pt x="4212" y="1591"/>
                  <a:pt x="4171" y="1623"/>
                </a:cubicBezTo>
                <a:cubicBezTo>
                  <a:pt x="4158" y="1633"/>
                  <a:pt x="4130" y="1645"/>
                  <a:pt x="4131" y="1664"/>
                </a:cubicBezTo>
                <a:cubicBezTo>
                  <a:pt x="4132" y="1711"/>
                  <a:pt x="4228" y="1785"/>
                  <a:pt x="4259" y="1809"/>
                </a:cubicBezTo>
                <a:cubicBezTo>
                  <a:pt x="4308" y="1847"/>
                  <a:pt x="4374" y="1888"/>
                  <a:pt x="4436" y="1900"/>
                </a:cubicBezTo>
                <a:cubicBezTo>
                  <a:pt x="4463" y="1905"/>
                  <a:pt x="4502" y="1902"/>
                  <a:pt x="4524" y="1884"/>
                </a:cubicBezTo>
                <a:cubicBezTo>
                  <a:pt x="4529" y="1878"/>
                  <a:pt x="4535" y="1873"/>
                  <a:pt x="4540" y="1867"/>
                </a:cubicBezTo>
              </a:path>
              <a:path w="14997" h="3338" extrusionOk="0">
                <a:moveTo>
                  <a:pt x="4750" y="1081"/>
                </a:moveTo>
                <a:cubicBezTo>
                  <a:pt x="4764" y="1032"/>
                  <a:pt x="4778" y="986"/>
                  <a:pt x="4786" y="935"/>
                </a:cubicBezTo>
                <a:cubicBezTo>
                  <a:pt x="4801" y="844"/>
                  <a:pt x="4816" y="752"/>
                  <a:pt x="4835" y="662"/>
                </a:cubicBezTo>
                <a:cubicBezTo>
                  <a:pt x="4854" y="706"/>
                  <a:pt x="4865" y="750"/>
                  <a:pt x="4877" y="801"/>
                </a:cubicBezTo>
                <a:cubicBezTo>
                  <a:pt x="4890" y="854"/>
                  <a:pt x="4903" y="946"/>
                  <a:pt x="4938" y="989"/>
                </a:cubicBezTo>
                <a:cubicBezTo>
                  <a:pt x="4953" y="1007"/>
                  <a:pt x="4956" y="1013"/>
                  <a:pt x="4972" y="1014"/>
                </a:cubicBezTo>
                <a:cubicBezTo>
                  <a:pt x="5006" y="976"/>
                  <a:pt x="5021" y="956"/>
                  <a:pt x="5033" y="901"/>
                </a:cubicBezTo>
                <a:cubicBezTo>
                  <a:pt x="5053" y="812"/>
                  <a:pt x="5060" y="719"/>
                  <a:pt x="5070" y="629"/>
                </a:cubicBezTo>
                <a:cubicBezTo>
                  <a:pt x="5079" y="543"/>
                  <a:pt x="5087" y="454"/>
                  <a:pt x="5107" y="369"/>
                </a:cubicBezTo>
                <a:cubicBezTo>
                  <a:pt x="5116" y="329"/>
                  <a:pt x="5130" y="270"/>
                  <a:pt x="5162" y="240"/>
                </a:cubicBezTo>
                <a:cubicBezTo>
                  <a:pt x="5188" y="216"/>
                  <a:pt x="5205" y="228"/>
                  <a:pt x="5230" y="242"/>
                </a:cubicBezTo>
                <a:cubicBezTo>
                  <a:pt x="5321" y="293"/>
                  <a:pt x="5287" y="436"/>
                  <a:pt x="5340" y="508"/>
                </a:cubicBezTo>
                <a:cubicBezTo>
                  <a:pt x="5364" y="541"/>
                  <a:pt x="5397" y="543"/>
                  <a:pt x="5436" y="541"/>
                </a:cubicBezTo>
                <a:cubicBezTo>
                  <a:pt x="5489" y="539"/>
                  <a:pt x="5539" y="525"/>
                  <a:pt x="5592" y="523"/>
                </a:cubicBezTo>
                <a:cubicBezTo>
                  <a:pt x="5645" y="521"/>
                  <a:pt x="5611" y="530"/>
                  <a:pt x="5632" y="542"/>
                </a:cubicBezTo>
              </a:path>
              <a:path w="14997" h="3338" extrusionOk="0">
                <a:moveTo>
                  <a:pt x="4741" y="1197"/>
                </a:moveTo>
                <a:cubicBezTo>
                  <a:pt x="4787" y="1246"/>
                  <a:pt x="4823" y="1234"/>
                  <a:pt x="4888" y="1222"/>
                </a:cubicBezTo>
                <a:cubicBezTo>
                  <a:pt x="4975" y="1206"/>
                  <a:pt x="5061" y="1180"/>
                  <a:pt x="5143" y="1145"/>
                </a:cubicBezTo>
                <a:cubicBezTo>
                  <a:pt x="5202" y="1120"/>
                  <a:pt x="5258" y="1088"/>
                  <a:pt x="5317" y="1066"/>
                </a:cubicBezTo>
                <a:cubicBezTo>
                  <a:pt x="5338" y="1060"/>
                  <a:pt x="5342" y="1058"/>
                  <a:pt x="5356" y="1059"/>
                </a:cubicBezTo>
              </a:path>
              <a:path w="14997" h="3338" extrusionOk="0">
                <a:moveTo>
                  <a:pt x="4987" y="1611"/>
                </a:moveTo>
                <a:cubicBezTo>
                  <a:pt x="5016" y="1613"/>
                  <a:pt x="5039" y="1605"/>
                  <a:pt x="5067" y="1605"/>
                </a:cubicBezTo>
                <a:cubicBezTo>
                  <a:pt x="5102" y="1605"/>
                  <a:pt x="5120" y="1626"/>
                  <a:pt x="5121" y="1661"/>
                </a:cubicBezTo>
                <a:cubicBezTo>
                  <a:pt x="5123" y="1720"/>
                  <a:pt x="5093" y="1785"/>
                  <a:pt x="5073" y="1839"/>
                </a:cubicBezTo>
                <a:cubicBezTo>
                  <a:pt x="5053" y="1894"/>
                  <a:pt x="5022" y="1951"/>
                  <a:pt x="5018" y="2010"/>
                </a:cubicBezTo>
                <a:cubicBezTo>
                  <a:pt x="5015" y="2056"/>
                  <a:pt x="5052" y="2069"/>
                  <a:pt x="5092" y="2070"/>
                </a:cubicBezTo>
                <a:cubicBezTo>
                  <a:pt x="5167" y="2072"/>
                  <a:pt x="5244" y="2040"/>
                  <a:pt x="5311" y="2008"/>
                </a:cubicBezTo>
                <a:cubicBezTo>
                  <a:pt x="5383" y="1971"/>
                  <a:pt x="5408" y="1958"/>
                  <a:pt x="5453" y="1926"/>
                </a:cubicBezTo>
              </a:path>
              <a:path w="14997" h="3338" extrusionOk="0">
                <a:moveTo>
                  <a:pt x="6303" y="1078"/>
                </a:moveTo>
                <a:cubicBezTo>
                  <a:pt x="6298" y="1134"/>
                  <a:pt x="6289" y="1189"/>
                  <a:pt x="6282" y="1244"/>
                </a:cubicBezTo>
                <a:cubicBezTo>
                  <a:pt x="6272" y="1321"/>
                  <a:pt x="6260" y="1398"/>
                  <a:pt x="6251" y="1474"/>
                </a:cubicBezTo>
                <a:cubicBezTo>
                  <a:pt x="6247" y="1513"/>
                  <a:pt x="6256" y="1560"/>
                  <a:pt x="6223" y="1578"/>
                </a:cubicBezTo>
              </a:path>
              <a:path w="14997" h="3338" extrusionOk="0">
                <a:moveTo>
                  <a:pt x="6108" y="1423"/>
                </a:moveTo>
                <a:cubicBezTo>
                  <a:pt x="6118" y="1399"/>
                  <a:pt x="6158" y="1422"/>
                  <a:pt x="6190" y="1423"/>
                </a:cubicBezTo>
                <a:cubicBezTo>
                  <a:pt x="6271" y="1427"/>
                  <a:pt x="6351" y="1415"/>
                  <a:pt x="6430" y="1399"/>
                </a:cubicBezTo>
                <a:cubicBezTo>
                  <a:pt x="6457" y="1393"/>
                  <a:pt x="6483" y="1388"/>
                  <a:pt x="6510" y="1382"/>
                </a:cubicBezTo>
              </a:path>
              <a:path w="14997" h="3338" extrusionOk="0">
                <a:moveTo>
                  <a:pt x="7784" y="750"/>
                </a:moveTo>
                <a:cubicBezTo>
                  <a:pt x="7762" y="741"/>
                  <a:pt x="7749" y="737"/>
                  <a:pt x="7728" y="735"/>
                </a:cubicBezTo>
                <a:cubicBezTo>
                  <a:pt x="7724" y="775"/>
                  <a:pt x="7722" y="814"/>
                  <a:pt x="7721" y="855"/>
                </a:cubicBezTo>
                <a:cubicBezTo>
                  <a:pt x="7717" y="982"/>
                  <a:pt x="7712" y="1110"/>
                  <a:pt x="7704" y="1237"/>
                </a:cubicBezTo>
                <a:cubicBezTo>
                  <a:pt x="7696" y="1358"/>
                  <a:pt x="7691" y="1485"/>
                  <a:pt x="7658" y="1602"/>
                </a:cubicBezTo>
                <a:cubicBezTo>
                  <a:pt x="7652" y="1622"/>
                  <a:pt x="7650" y="1630"/>
                  <a:pt x="7656" y="1606"/>
                </a:cubicBezTo>
              </a:path>
              <a:path w="14997" h="3338" extrusionOk="0">
                <a:moveTo>
                  <a:pt x="8077" y="1100"/>
                </a:moveTo>
                <a:cubicBezTo>
                  <a:pt x="8088" y="1140"/>
                  <a:pt x="8060" y="1171"/>
                  <a:pt x="8032" y="1204"/>
                </a:cubicBezTo>
                <a:cubicBezTo>
                  <a:pt x="7983" y="1261"/>
                  <a:pt x="7934" y="1317"/>
                  <a:pt x="7892" y="1380"/>
                </a:cubicBezTo>
                <a:cubicBezTo>
                  <a:pt x="7862" y="1424"/>
                  <a:pt x="7834" y="1479"/>
                  <a:pt x="7872" y="1528"/>
                </a:cubicBezTo>
                <a:cubicBezTo>
                  <a:pt x="7909" y="1575"/>
                  <a:pt x="7980" y="1574"/>
                  <a:pt x="8032" y="1570"/>
                </a:cubicBezTo>
                <a:cubicBezTo>
                  <a:pt x="8117" y="1564"/>
                  <a:pt x="8176" y="1532"/>
                  <a:pt x="8247" y="1488"/>
                </a:cubicBezTo>
              </a:path>
              <a:path w="14997" h="3338" extrusionOk="0">
                <a:moveTo>
                  <a:pt x="8441" y="484"/>
                </a:moveTo>
                <a:cubicBezTo>
                  <a:pt x="8415" y="482"/>
                  <a:pt x="8418" y="491"/>
                  <a:pt x="8416" y="463"/>
                </a:cubicBezTo>
                <a:cubicBezTo>
                  <a:pt x="8414" y="434"/>
                  <a:pt x="8430" y="395"/>
                  <a:pt x="8439" y="367"/>
                </a:cubicBezTo>
                <a:cubicBezTo>
                  <a:pt x="8445" y="346"/>
                  <a:pt x="8453" y="325"/>
                  <a:pt x="8461" y="305"/>
                </a:cubicBezTo>
                <a:cubicBezTo>
                  <a:pt x="8485" y="315"/>
                  <a:pt x="8488" y="320"/>
                  <a:pt x="8504" y="353"/>
                </a:cubicBezTo>
                <a:cubicBezTo>
                  <a:pt x="8527" y="399"/>
                  <a:pt x="8548" y="446"/>
                  <a:pt x="8579" y="487"/>
                </a:cubicBezTo>
                <a:cubicBezTo>
                  <a:pt x="8600" y="515"/>
                  <a:pt x="8628" y="540"/>
                  <a:pt x="8662" y="516"/>
                </a:cubicBezTo>
                <a:cubicBezTo>
                  <a:pt x="8701" y="488"/>
                  <a:pt x="8715" y="427"/>
                  <a:pt x="8726" y="384"/>
                </a:cubicBezTo>
                <a:cubicBezTo>
                  <a:pt x="8742" y="323"/>
                  <a:pt x="8754" y="258"/>
                  <a:pt x="8762" y="196"/>
                </a:cubicBezTo>
                <a:cubicBezTo>
                  <a:pt x="8763" y="186"/>
                  <a:pt x="8767" y="106"/>
                  <a:pt x="8785" y="106"/>
                </a:cubicBezTo>
                <a:cubicBezTo>
                  <a:pt x="8788" y="113"/>
                  <a:pt x="8791" y="120"/>
                  <a:pt x="8794" y="127"/>
                </a:cubicBezTo>
              </a:path>
              <a:path w="14997" h="3338" extrusionOk="0">
                <a:moveTo>
                  <a:pt x="8918" y="101"/>
                </a:moveTo>
                <a:cubicBezTo>
                  <a:pt x="8946" y="74"/>
                  <a:pt x="8980" y="36"/>
                  <a:pt x="9015" y="18"/>
                </a:cubicBezTo>
                <a:cubicBezTo>
                  <a:pt x="9038" y="6"/>
                  <a:pt x="9089" y="-13"/>
                  <a:pt x="9112" y="11"/>
                </a:cubicBezTo>
                <a:cubicBezTo>
                  <a:pt x="9134" y="34"/>
                  <a:pt x="9111" y="86"/>
                  <a:pt x="9102" y="110"/>
                </a:cubicBezTo>
                <a:cubicBezTo>
                  <a:pt x="9089" y="143"/>
                  <a:pt x="9068" y="178"/>
                  <a:pt x="9062" y="214"/>
                </a:cubicBezTo>
                <a:cubicBezTo>
                  <a:pt x="9058" y="242"/>
                  <a:pt x="9090" y="248"/>
                  <a:pt x="9111" y="252"/>
                </a:cubicBezTo>
                <a:cubicBezTo>
                  <a:pt x="9147" y="259"/>
                  <a:pt x="9187" y="255"/>
                  <a:pt x="9222" y="266"/>
                </a:cubicBezTo>
                <a:cubicBezTo>
                  <a:pt x="9251" y="275"/>
                  <a:pt x="9251" y="286"/>
                  <a:pt x="9259" y="311"/>
                </a:cubicBezTo>
              </a:path>
              <a:path w="14997" h="3338" extrusionOk="0">
                <a:moveTo>
                  <a:pt x="8448" y="1256"/>
                </a:moveTo>
                <a:cubicBezTo>
                  <a:pt x="8476" y="1276"/>
                  <a:pt x="8522" y="1261"/>
                  <a:pt x="8557" y="1254"/>
                </a:cubicBezTo>
                <a:cubicBezTo>
                  <a:pt x="8644" y="1237"/>
                  <a:pt x="8730" y="1222"/>
                  <a:pt x="8817" y="1204"/>
                </a:cubicBezTo>
                <a:cubicBezTo>
                  <a:pt x="8901" y="1187"/>
                  <a:pt x="8985" y="1163"/>
                  <a:pt x="9069" y="1146"/>
                </a:cubicBezTo>
                <a:cubicBezTo>
                  <a:pt x="9104" y="1139"/>
                  <a:pt x="9138" y="1137"/>
                  <a:pt x="9172" y="1137"/>
                </a:cubicBezTo>
              </a:path>
              <a:path w="14997" h="3338" extrusionOk="0">
                <a:moveTo>
                  <a:pt x="8692" y="1659"/>
                </a:moveTo>
                <a:cubicBezTo>
                  <a:pt x="8691" y="1659"/>
                  <a:pt x="8674" y="1652"/>
                  <a:pt x="8665" y="1693"/>
                </a:cubicBezTo>
                <a:cubicBezTo>
                  <a:pt x="8652" y="1757"/>
                  <a:pt x="8663" y="1841"/>
                  <a:pt x="8695" y="1898"/>
                </a:cubicBezTo>
                <a:cubicBezTo>
                  <a:pt x="8713" y="1929"/>
                  <a:pt x="8751" y="1951"/>
                  <a:pt x="8787" y="1934"/>
                </a:cubicBezTo>
                <a:cubicBezTo>
                  <a:pt x="8831" y="1913"/>
                  <a:pt x="8883" y="1858"/>
                  <a:pt x="8912" y="1820"/>
                </a:cubicBezTo>
                <a:cubicBezTo>
                  <a:pt x="8957" y="1761"/>
                  <a:pt x="8990" y="1699"/>
                  <a:pt x="9020" y="1632"/>
                </a:cubicBezTo>
                <a:cubicBezTo>
                  <a:pt x="9039" y="1588"/>
                  <a:pt x="9051" y="1546"/>
                  <a:pt x="9052" y="1499"/>
                </a:cubicBezTo>
                <a:cubicBezTo>
                  <a:pt x="9032" y="1529"/>
                  <a:pt x="9016" y="1578"/>
                  <a:pt x="9004" y="1628"/>
                </a:cubicBezTo>
                <a:cubicBezTo>
                  <a:pt x="8977" y="1745"/>
                  <a:pt x="8952" y="1862"/>
                  <a:pt x="8928" y="1979"/>
                </a:cubicBezTo>
                <a:cubicBezTo>
                  <a:pt x="8922" y="2008"/>
                  <a:pt x="8831" y="2370"/>
                  <a:pt x="8861" y="2384"/>
                </a:cubicBezTo>
                <a:cubicBezTo>
                  <a:pt x="8877" y="2391"/>
                  <a:pt x="8910" y="2333"/>
                  <a:pt x="8912" y="2330"/>
                </a:cubicBezTo>
              </a:path>
              <a:path w="14997" h="3338" extrusionOk="0">
                <a:moveTo>
                  <a:pt x="9829" y="1165"/>
                </a:moveTo>
                <a:cubicBezTo>
                  <a:pt x="9817" y="1225"/>
                  <a:pt x="9799" y="1283"/>
                  <a:pt x="9785" y="1342"/>
                </a:cubicBezTo>
                <a:cubicBezTo>
                  <a:pt x="9768" y="1416"/>
                  <a:pt x="9754" y="1491"/>
                  <a:pt x="9733" y="1564"/>
                </a:cubicBezTo>
                <a:cubicBezTo>
                  <a:pt x="9731" y="1568"/>
                  <a:pt x="9730" y="1573"/>
                  <a:pt x="9728" y="1577"/>
                </a:cubicBezTo>
                <a:cubicBezTo>
                  <a:pt x="9714" y="1557"/>
                  <a:pt x="9703" y="1537"/>
                  <a:pt x="9692" y="1513"/>
                </a:cubicBezTo>
                <a:cubicBezTo>
                  <a:pt x="9679" y="1487"/>
                  <a:pt x="9660" y="1464"/>
                  <a:pt x="9648" y="1437"/>
                </a:cubicBezTo>
                <a:cubicBezTo>
                  <a:pt x="9647" y="1433"/>
                  <a:pt x="9645" y="1428"/>
                  <a:pt x="9644" y="1424"/>
                </a:cubicBezTo>
                <a:cubicBezTo>
                  <a:pt x="9683" y="1412"/>
                  <a:pt x="9723" y="1413"/>
                  <a:pt x="9764" y="1409"/>
                </a:cubicBezTo>
                <a:cubicBezTo>
                  <a:pt x="9842" y="1402"/>
                  <a:pt x="9915" y="1388"/>
                  <a:pt x="9991" y="1371"/>
                </a:cubicBezTo>
              </a:path>
              <a:path w="14997" h="3338" extrusionOk="0">
                <a:moveTo>
                  <a:pt x="10790" y="1562"/>
                </a:moveTo>
                <a:cubicBezTo>
                  <a:pt x="10790" y="1577"/>
                  <a:pt x="10790" y="1581"/>
                  <a:pt x="10791" y="1591"/>
                </a:cubicBezTo>
                <a:cubicBezTo>
                  <a:pt x="10804" y="1578"/>
                  <a:pt x="10816" y="1567"/>
                  <a:pt x="10829" y="1554"/>
                </a:cubicBezTo>
              </a:path>
              <a:path w="14997" h="3338" extrusionOk="0">
                <a:moveTo>
                  <a:pt x="11375" y="1596"/>
                </a:moveTo>
                <a:cubicBezTo>
                  <a:pt x="11397" y="1620"/>
                  <a:pt x="11401" y="1640"/>
                  <a:pt x="11424" y="1612"/>
                </a:cubicBezTo>
                <a:cubicBezTo>
                  <a:pt x="11427" y="1608"/>
                  <a:pt x="11431" y="1603"/>
                  <a:pt x="11434" y="1599"/>
                </a:cubicBezTo>
              </a:path>
              <a:path w="14997" h="3338" extrusionOk="0">
                <a:moveTo>
                  <a:pt x="11823" y="1580"/>
                </a:moveTo>
                <a:cubicBezTo>
                  <a:pt x="11837" y="1590"/>
                  <a:pt x="11864" y="1627"/>
                  <a:pt x="11878" y="1632"/>
                </a:cubicBezTo>
                <a:cubicBezTo>
                  <a:pt x="11893" y="1629"/>
                  <a:pt x="11902" y="1624"/>
                  <a:pt x="11910" y="1613"/>
                </a:cubicBezTo>
              </a:path>
              <a:path w="14997" h="3338" extrusionOk="0">
                <a:moveTo>
                  <a:pt x="1059" y="3023"/>
                </a:moveTo>
                <a:cubicBezTo>
                  <a:pt x="1225" y="3122"/>
                  <a:pt x="1357" y="3221"/>
                  <a:pt x="1554" y="3260"/>
                </a:cubicBezTo>
                <a:cubicBezTo>
                  <a:pt x="2195" y="3386"/>
                  <a:pt x="2960" y="3202"/>
                  <a:pt x="3601" y="3152"/>
                </a:cubicBezTo>
                <a:cubicBezTo>
                  <a:pt x="6636" y="2916"/>
                  <a:pt x="10364" y="3651"/>
                  <a:pt x="13282" y="2758"/>
                </a:cubicBezTo>
                <a:cubicBezTo>
                  <a:pt x="13327" y="2744"/>
                  <a:pt x="13378" y="2699"/>
                  <a:pt x="13413" y="2688"/>
                </a:cubicBezTo>
                <a:cubicBezTo>
                  <a:pt x="13343" y="2646"/>
                  <a:pt x="13281" y="2573"/>
                  <a:pt x="13191" y="2534"/>
                </a:cubicBezTo>
                <a:cubicBezTo>
                  <a:pt x="13028" y="2463"/>
                  <a:pt x="12858" y="2426"/>
                  <a:pt x="12688" y="2378"/>
                </a:cubicBezTo>
                <a:cubicBezTo>
                  <a:pt x="12962" y="2453"/>
                  <a:pt x="13275" y="2497"/>
                  <a:pt x="13494" y="2681"/>
                </a:cubicBezTo>
                <a:cubicBezTo>
                  <a:pt x="13497" y="2695"/>
                  <a:pt x="13500" y="2709"/>
                  <a:pt x="13503" y="2723"/>
                </a:cubicBezTo>
                <a:cubicBezTo>
                  <a:pt x="13353" y="2863"/>
                  <a:pt x="13237" y="2989"/>
                  <a:pt x="13036" y="3084"/>
                </a:cubicBezTo>
                <a:cubicBezTo>
                  <a:pt x="12940" y="3129"/>
                  <a:pt x="12835" y="3150"/>
                  <a:pt x="12738" y="3187"/>
                </a:cubicBezTo>
              </a:path>
              <a:path w="14997" h="3338" extrusionOk="0">
                <a:moveTo>
                  <a:pt x="14236" y="2242"/>
                </a:moveTo>
                <a:cubicBezTo>
                  <a:pt x="14228" y="2178"/>
                  <a:pt x="14220" y="2138"/>
                  <a:pt x="14268" y="2089"/>
                </a:cubicBezTo>
                <a:cubicBezTo>
                  <a:pt x="14331" y="2024"/>
                  <a:pt x="14425" y="2004"/>
                  <a:pt x="14511" y="1993"/>
                </a:cubicBezTo>
                <a:cubicBezTo>
                  <a:pt x="14626" y="1979"/>
                  <a:pt x="14749" y="1992"/>
                  <a:pt x="14858" y="2029"/>
                </a:cubicBezTo>
                <a:cubicBezTo>
                  <a:pt x="14933" y="2054"/>
                  <a:pt x="15006" y="2103"/>
                  <a:pt x="14996" y="2192"/>
                </a:cubicBezTo>
                <a:cubicBezTo>
                  <a:pt x="14984" y="2296"/>
                  <a:pt x="14893" y="2373"/>
                  <a:pt x="14831" y="2448"/>
                </a:cubicBezTo>
                <a:cubicBezTo>
                  <a:pt x="14753" y="2543"/>
                  <a:pt x="14661" y="2632"/>
                  <a:pt x="14596" y="2737"/>
                </a:cubicBezTo>
                <a:cubicBezTo>
                  <a:pt x="14584" y="2760"/>
                  <a:pt x="14572" y="2783"/>
                  <a:pt x="14560" y="2806"/>
                </a:cubicBezTo>
              </a:path>
              <a:path w="14997" h="3338" extrusionOk="0">
                <a:moveTo>
                  <a:pt x="14609" y="3269"/>
                </a:moveTo>
                <a:cubicBezTo>
                  <a:pt x="14626" y="3294"/>
                  <a:pt x="14641" y="3326"/>
                  <a:pt x="14667" y="3337"/>
                </a:cubicBezTo>
                <a:cubicBezTo>
                  <a:pt x="14679" y="3307"/>
                  <a:pt x="14667" y="3278"/>
                  <a:pt x="14661" y="3246"/>
                </a:cubicBezTo>
              </a:path>
              <a:path w="14997" h="3338" extrusionOk="0">
                <a:moveTo>
                  <a:pt x="7" y="828"/>
                </a:moveTo>
                <a:cubicBezTo>
                  <a:pt x="16" y="843"/>
                  <a:pt x="16" y="835"/>
                  <a:pt x="24" y="851"/>
                </a:cubicBezTo>
                <a:cubicBezTo>
                  <a:pt x="50" y="902"/>
                  <a:pt x="64" y="958"/>
                  <a:pt x="95" y="1007"/>
                </a:cubicBezTo>
                <a:cubicBezTo>
                  <a:pt x="132" y="1067"/>
                  <a:pt x="180" y="1095"/>
                  <a:pt x="247" y="1116"/>
                </a:cubicBezTo>
                <a:cubicBezTo>
                  <a:pt x="334" y="1143"/>
                  <a:pt x="427" y="1148"/>
                  <a:pt x="513" y="1178"/>
                </a:cubicBezTo>
                <a:cubicBezTo>
                  <a:pt x="593" y="1206"/>
                  <a:pt x="643" y="1255"/>
                  <a:pt x="632" y="1345"/>
                </a:cubicBezTo>
                <a:cubicBezTo>
                  <a:pt x="617" y="1469"/>
                  <a:pt x="529" y="1569"/>
                  <a:pt x="500" y="1688"/>
                </a:cubicBezTo>
                <a:cubicBezTo>
                  <a:pt x="478" y="1778"/>
                  <a:pt x="538" y="1800"/>
                  <a:pt x="614" y="1815"/>
                </a:cubicBezTo>
                <a:cubicBezTo>
                  <a:pt x="701" y="1832"/>
                  <a:pt x="798" y="1827"/>
                  <a:pt x="880" y="1863"/>
                </a:cubicBezTo>
                <a:cubicBezTo>
                  <a:pt x="952" y="1894"/>
                  <a:pt x="938" y="1955"/>
                  <a:pt x="908" y="2013"/>
                </a:cubicBezTo>
                <a:cubicBezTo>
                  <a:pt x="904" y="2020"/>
                  <a:pt x="828" y="2151"/>
                  <a:pt x="852" y="2150"/>
                </a:cubicBezTo>
                <a:cubicBezTo>
                  <a:pt x="897" y="2137"/>
                  <a:pt x="920" y="2128"/>
                  <a:pt x="951" y="2108"/>
                </a:cubicBezTo>
              </a:path>
              <a:path w="14997" h="3338" extrusionOk="0">
                <a:moveTo>
                  <a:pt x="3804" y="794"/>
                </a:moveTo>
                <a:cubicBezTo>
                  <a:pt x="3833" y="761"/>
                  <a:pt x="3851" y="732"/>
                  <a:pt x="3899" y="717"/>
                </a:cubicBezTo>
                <a:cubicBezTo>
                  <a:pt x="3960" y="697"/>
                  <a:pt x="3992" y="734"/>
                  <a:pt x="4005" y="790"/>
                </a:cubicBezTo>
                <a:cubicBezTo>
                  <a:pt x="4024" y="873"/>
                  <a:pt x="3998" y="963"/>
                  <a:pt x="4001" y="1047"/>
                </a:cubicBezTo>
                <a:cubicBezTo>
                  <a:pt x="4005" y="1137"/>
                  <a:pt x="4026" y="1210"/>
                  <a:pt x="4095" y="1270"/>
                </a:cubicBezTo>
                <a:cubicBezTo>
                  <a:pt x="4207" y="1369"/>
                  <a:pt x="4344" y="1412"/>
                  <a:pt x="4381" y="1574"/>
                </a:cubicBezTo>
                <a:cubicBezTo>
                  <a:pt x="4406" y="1685"/>
                  <a:pt x="4369" y="1801"/>
                  <a:pt x="4340" y="1908"/>
                </a:cubicBezTo>
                <a:cubicBezTo>
                  <a:pt x="4330" y="1945"/>
                  <a:pt x="4260" y="2104"/>
                  <a:pt x="4304" y="2141"/>
                </a:cubicBezTo>
                <a:cubicBezTo>
                  <a:pt x="4369" y="2195"/>
                  <a:pt x="4452" y="2153"/>
                  <a:pt x="4527" y="2134"/>
                </a:cubicBezTo>
              </a:path>
              <a:path w="14997" h="3338" extrusionOk="0">
                <a:moveTo>
                  <a:pt x="8086" y="1308"/>
                </a:moveTo>
                <a:cubicBezTo>
                  <a:pt x="8036" y="1259"/>
                  <a:pt x="7985" y="1213"/>
                  <a:pt x="7932" y="1167"/>
                </a:cubicBezTo>
                <a:cubicBezTo>
                  <a:pt x="7875" y="1118"/>
                  <a:pt x="7817" y="1071"/>
                  <a:pt x="7765" y="1017"/>
                </a:cubicBezTo>
                <a:cubicBezTo>
                  <a:pt x="7749" y="1000"/>
                  <a:pt x="7749" y="994"/>
                  <a:pt x="7740" y="975"/>
                </a:cubicBezTo>
                <a:cubicBezTo>
                  <a:pt x="7745" y="995"/>
                  <a:pt x="7745" y="996"/>
                  <a:pt x="7741" y="1016"/>
                </a:cubicBezTo>
                <a:cubicBezTo>
                  <a:pt x="7733" y="1058"/>
                  <a:pt x="7719" y="1096"/>
                  <a:pt x="7717" y="1139"/>
                </a:cubicBezTo>
                <a:cubicBezTo>
                  <a:pt x="7715" y="1187"/>
                  <a:pt x="7731" y="1220"/>
                  <a:pt x="7764" y="1255"/>
                </a:cubicBezTo>
                <a:cubicBezTo>
                  <a:pt x="7808" y="1302"/>
                  <a:pt x="7868" y="1330"/>
                  <a:pt x="7907" y="1382"/>
                </a:cubicBezTo>
                <a:cubicBezTo>
                  <a:pt x="7934" y="1418"/>
                  <a:pt x="7944" y="1461"/>
                  <a:pt x="7954" y="1504"/>
                </a:cubicBezTo>
                <a:cubicBezTo>
                  <a:pt x="7961" y="1537"/>
                  <a:pt x="7965" y="1570"/>
                  <a:pt x="7975" y="1603"/>
                </a:cubicBezTo>
                <a:cubicBezTo>
                  <a:pt x="7981" y="1624"/>
                  <a:pt x="7993" y="1642"/>
                  <a:pt x="8001" y="1662"/>
                </a:cubicBezTo>
                <a:cubicBezTo>
                  <a:pt x="8008" y="1681"/>
                  <a:pt x="8014" y="1702"/>
                  <a:pt x="8017" y="1722"/>
                </a:cubicBezTo>
                <a:cubicBezTo>
                  <a:pt x="8021" y="1749"/>
                  <a:pt x="8013" y="1753"/>
                  <a:pt x="8004" y="1775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6" name="Ink 17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3835400" y="5399088"/>
            <a:ext cx="1844675" cy="917575"/>
          </a:xfrm>
          <a:custGeom>
            <a:avLst/>
            <a:gdLst>
              <a:gd name="T0" fmla="*/ 129525855 w 5123"/>
              <a:gd name="T1" fmla="*/ 97704639 h 2549"/>
              <a:gd name="T2" fmla="*/ 112929902 w 5123"/>
              <a:gd name="T3" fmla="*/ 60385002 h 2549"/>
              <a:gd name="T4" fmla="*/ 66513443 w 5123"/>
              <a:gd name="T5" fmla="*/ 41984546 h 2549"/>
              <a:gd name="T6" fmla="*/ 22949154 w 5123"/>
              <a:gd name="T7" fmla="*/ 82802774 h 2549"/>
              <a:gd name="T8" fmla="*/ 0 w 5123"/>
              <a:gd name="T9" fmla="*/ 194242960 h 2549"/>
              <a:gd name="T10" fmla="*/ 39933991 w 5123"/>
              <a:gd name="T11" fmla="*/ 283006192 h 2549"/>
              <a:gd name="T12" fmla="*/ 131989143 w 5123"/>
              <a:gd name="T13" fmla="*/ 278989237 h 2549"/>
              <a:gd name="T14" fmla="*/ 247641948 w 5123"/>
              <a:gd name="T15" fmla="*/ 116753049 h 2549"/>
              <a:gd name="T16" fmla="*/ 211468242 w 5123"/>
              <a:gd name="T17" fmla="*/ 44705593 h 2549"/>
              <a:gd name="T18" fmla="*/ 109558860 w 5123"/>
              <a:gd name="T19" fmla="*/ 60644184 h 2549"/>
              <a:gd name="T20" fmla="*/ 86610066 w 5123"/>
              <a:gd name="T21" fmla="*/ 74120549 h 2549"/>
              <a:gd name="T22" fmla="*/ 279537217 w 5123"/>
              <a:gd name="T23" fmla="*/ 0 h 2549"/>
              <a:gd name="T24" fmla="*/ 272795134 w 5123"/>
              <a:gd name="T25" fmla="*/ 70881139 h 2549"/>
              <a:gd name="T26" fmla="*/ 268646325 w 5123"/>
              <a:gd name="T27" fmla="*/ 243224690 h 2549"/>
              <a:gd name="T28" fmla="*/ 284853036 w 5123"/>
              <a:gd name="T29" fmla="*/ 290003736 h 2549"/>
              <a:gd name="T30" fmla="*/ 305209274 w 5123"/>
              <a:gd name="T31" fmla="*/ 300888645 h 2549"/>
              <a:gd name="T32" fmla="*/ 319860092 w 5123"/>
              <a:gd name="T33" fmla="*/ 280155554 h 2549"/>
              <a:gd name="T34" fmla="*/ 325824409 w 5123"/>
              <a:gd name="T35" fmla="*/ 232469372 h 2549"/>
              <a:gd name="T36" fmla="*/ 325046282 w 5123"/>
              <a:gd name="T37" fmla="*/ 169622504 h 2549"/>
              <a:gd name="T38" fmla="*/ 320897474 w 5123"/>
              <a:gd name="T39" fmla="*/ 105479368 h 2549"/>
              <a:gd name="T40" fmla="*/ 331399483 w 5123"/>
              <a:gd name="T41" fmla="*/ 125823687 h 2549"/>
              <a:gd name="T42" fmla="*/ 404136138 w 5123"/>
              <a:gd name="T43" fmla="*/ 233506099 h 2549"/>
              <a:gd name="T44" fmla="*/ 408414934 w 5123"/>
              <a:gd name="T45" fmla="*/ 220288915 h 2549"/>
              <a:gd name="T46" fmla="*/ 389485320 w 5123"/>
              <a:gd name="T47" fmla="*/ 59866639 h 2549"/>
              <a:gd name="T48" fmla="*/ 389874204 w 5123"/>
              <a:gd name="T49" fmla="*/ 9589001 h 2549"/>
              <a:gd name="T50" fmla="*/ 413471497 w 5123"/>
              <a:gd name="T51" fmla="*/ 1684681 h 2549"/>
              <a:gd name="T52" fmla="*/ 447700426 w 5123"/>
              <a:gd name="T53" fmla="*/ 6608772 h 2549"/>
              <a:gd name="T54" fmla="*/ 447311543 w 5123"/>
              <a:gd name="T55" fmla="*/ 36023728 h 2549"/>
              <a:gd name="T56" fmla="*/ 430974845 w 5123"/>
              <a:gd name="T57" fmla="*/ 72306638 h 2549"/>
              <a:gd name="T58" fmla="*/ 427733430 w 5123"/>
              <a:gd name="T59" fmla="*/ 94724050 h 2549"/>
              <a:gd name="T60" fmla="*/ 447311543 w 5123"/>
              <a:gd name="T61" fmla="*/ 102499139 h 2549"/>
              <a:gd name="T62" fmla="*/ 475965398 w 5123"/>
              <a:gd name="T63" fmla="*/ 92650957 h 2549"/>
              <a:gd name="T64" fmla="*/ 520307453 w 5123"/>
              <a:gd name="T65" fmla="*/ 29285365 h 2549"/>
              <a:gd name="T66" fmla="*/ 535736757 w 5123"/>
              <a:gd name="T67" fmla="*/ 31488409 h 2549"/>
              <a:gd name="T68" fmla="*/ 568539421 w 5123"/>
              <a:gd name="T69" fmla="*/ 101721594 h 2549"/>
              <a:gd name="T70" fmla="*/ 566335389 w 5123"/>
              <a:gd name="T71" fmla="*/ 167937823 h 2549"/>
              <a:gd name="T72" fmla="*/ 545071756 w 5123"/>
              <a:gd name="T73" fmla="*/ 227026918 h 2549"/>
              <a:gd name="T74" fmla="*/ 524326994 w 5123"/>
              <a:gd name="T75" fmla="*/ 260977553 h 2549"/>
              <a:gd name="T76" fmla="*/ 521604091 w 5123"/>
              <a:gd name="T77" fmla="*/ 269141054 h 2549"/>
              <a:gd name="T78" fmla="*/ 528216547 w 5123"/>
              <a:gd name="T79" fmla="*/ 268233919 h 2549"/>
              <a:gd name="T80" fmla="*/ 500210830 w 5123"/>
              <a:gd name="T81" fmla="*/ 327064191 h 2549"/>
              <a:gd name="T82" fmla="*/ 511102082 w 5123"/>
              <a:gd name="T83" fmla="*/ 328100558 h 2549"/>
              <a:gd name="T84" fmla="*/ 574114855 w 5123"/>
              <a:gd name="T85" fmla="*/ 315012965 h 2549"/>
              <a:gd name="T86" fmla="*/ 664095603 w 5123"/>
              <a:gd name="T87" fmla="*/ 297648875 h 2549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5123"/>
              <a:gd name="T133" fmla="*/ 0 h 2549"/>
              <a:gd name="T134" fmla="*/ 5123 w 5123"/>
              <a:gd name="T135" fmla="*/ 2549 h 2549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5123" h="2549" extrusionOk="0">
                <a:moveTo>
                  <a:pt x="999" y="754"/>
                </a:moveTo>
                <a:cubicBezTo>
                  <a:pt x="969" y="651"/>
                  <a:pt x="939" y="552"/>
                  <a:pt x="871" y="466"/>
                </a:cubicBezTo>
                <a:cubicBezTo>
                  <a:pt x="783" y="354"/>
                  <a:pt x="657" y="286"/>
                  <a:pt x="513" y="324"/>
                </a:cubicBezTo>
                <a:cubicBezTo>
                  <a:pt x="358" y="365"/>
                  <a:pt x="251" y="506"/>
                  <a:pt x="177" y="639"/>
                </a:cubicBezTo>
                <a:cubicBezTo>
                  <a:pt x="34" y="896"/>
                  <a:pt x="-14" y="1209"/>
                  <a:pt x="0" y="1499"/>
                </a:cubicBezTo>
                <a:cubicBezTo>
                  <a:pt x="12" y="1749"/>
                  <a:pt x="88" y="2036"/>
                  <a:pt x="308" y="2184"/>
                </a:cubicBezTo>
                <a:cubicBezTo>
                  <a:pt x="525" y="2329"/>
                  <a:pt x="804" y="2265"/>
                  <a:pt x="1018" y="2153"/>
                </a:cubicBezTo>
                <a:cubicBezTo>
                  <a:pt x="1467" y="1918"/>
                  <a:pt x="1848" y="1409"/>
                  <a:pt x="1910" y="901"/>
                </a:cubicBezTo>
                <a:cubicBezTo>
                  <a:pt x="1938" y="668"/>
                  <a:pt x="1864" y="434"/>
                  <a:pt x="1631" y="345"/>
                </a:cubicBezTo>
                <a:cubicBezTo>
                  <a:pt x="1376" y="247"/>
                  <a:pt x="1076" y="358"/>
                  <a:pt x="845" y="468"/>
                </a:cubicBezTo>
                <a:cubicBezTo>
                  <a:pt x="780" y="499"/>
                  <a:pt x="728" y="535"/>
                  <a:pt x="668" y="572"/>
                </a:cubicBezTo>
              </a:path>
              <a:path w="5123" h="2549" extrusionOk="0">
                <a:moveTo>
                  <a:pt x="2156" y="0"/>
                </a:moveTo>
                <a:cubicBezTo>
                  <a:pt x="2154" y="186"/>
                  <a:pt x="2128" y="363"/>
                  <a:pt x="2104" y="547"/>
                </a:cubicBezTo>
                <a:cubicBezTo>
                  <a:pt x="2046" y="981"/>
                  <a:pt x="1999" y="1442"/>
                  <a:pt x="2072" y="1877"/>
                </a:cubicBezTo>
                <a:cubicBezTo>
                  <a:pt x="2093" y="2002"/>
                  <a:pt x="2127" y="2131"/>
                  <a:pt x="2197" y="2238"/>
                </a:cubicBezTo>
                <a:cubicBezTo>
                  <a:pt x="2227" y="2284"/>
                  <a:pt x="2291" y="2344"/>
                  <a:pt x="2354" y="2322"/>
                </a:cubicBezTo>
                <a:cubicBezTo>
                  <a:pt x="2421" y="2298"/>
                  <a:pt x="2447" y="2220"/>
                  <a:pt x="2467" y="2162"/>
                </a:cubicBezTo>
                <a:cubicBezTo>
                  <a:pt x="2507" y="2043"/>
                  <a:pt x="2508" y="1918"/>
                  <a:pt x="2513" y="1794"/>
                </a:cubicBezTo>
                <a:cubicBezTo>
                  <a:pt x="2519" y="1632"/>
                  <a:pt x="2513" y="1471"/>
                  <a:pt x="2507" y="1309"/>
                </a:cubicBezTo>
                <a:cubicBezTo>
                  <a:pt x="2501" y="1144"/>
                  <a:pt x="2485" y="979"/>
                  <a:pt x="2475" y="814"/>
                </a:cubicBezTo>
                <a:cubicBezTo>
                  <a:pt x="2502" y="865"/>
                  <a:pt x="2530" y="918"/>
                  <a:pt x="2556" y="971"/>
                </a:cubicBezTo>
                <a:cubicBezTo>
                  <a:pt x="2704" y="1265"/>
                  <a:pt x="2871" y="1579"/>
                  <a:pt x="3117" y="1802"/>
                </a:cubicBezTo>
                <a:cubicBezTo>
                  <a:pt x="3132" y="1770"/>
                  <a:pt x="3150" y="1764"/>
                  <a:pt x="3150" y="1700"/>
                </a:cubicBezTo>
                <a:cubicBezTo>
                  <a:pt x="3149" y="1291"/>
                  <a:pt x="3092" y="861"/>
                  <a:pt x="3004" y="462"/>
                </a:cubicBezTo>
              </a:path>
              <a:path w="5123" h="2549" extrusionOk="0">
                <a:moveTo>
                  <a:pt x="3007" y="74"/>
                </a:moveTo>
                <a:cubicBezTo>
                  <a:pt x="3067" y="46"/>
                  <a:pt x="3124" y="25"/>
                  <a:pt x="3189" y="13"/>
                </a:cubicBezTo>
                <a:cubicBezTo>
                  <a:pt x="3270" y="-2"/>
                  <a:pt x="3392" y="-22"/>
                  <a:pt x="3453" y="51"/>
                </a:cubicBezTo>
                <a:cubicBezTo>
                  <a:pt x="3505" y="113"/>
                  <a:pt x="3471" y="212"/>
                  <a:pt x="3450" y="278"/>
                </a:cubicBezTo>
                <a:cubicBezTo>
                  <a:pt x="3419" y="376"/>
                  <a:pt x="3368" y="466"/>
                  <a:pt x="3324" y="558"/>
                </a:cubicBezTo>
                <a:cubicBezTo>
                  <a:pt x="3299" y="610"/>
                  <a:pt x="3266" y="674"/>
                  <a:pt x="3299" y="731"/>
                </a:cubicBezTo>
                <a:cubicBezTo>
                  <a:pt x="3326" y="777"/>
                  <a:pt x="3401" y="793"/>
                  <a:pt x="3450" y="791"/>
                </a:cubicBezTo>
                <a:cubicBezTo>
                  <a:pt x="3530" y="788"/>
                  <a:pt x="3602" y="750"/>
                  <a:pt x="3671" y="715"/>
                </a:cubicBezTo>
              </a:path>
              <a:path w="5123" h="2549" extrusionOk="0">
                <a:moveTo>
                  <a:pt x="4013" y="226"/>
                </a:moveTo>
                <a:cubicBezTo>
                  <a:pt x="4063" y="213"/>
                  <a:pt x="4079" y="198"/>
                  <a:pt x="4132" y="243"/>
                </a:cubicBezTo>
                <a:cubicBezTo>
                  <a:pt x="4286" y="372"/>
                  <a:pt x="4356" y="594"/>
                  <a:pt x="4385" y="785"/>
                </a:cubicBezTo>
                <a:cubicBezTo>
                  <a:pt x="4411" y="954"/>
                  <a:pt x="4403" y="1128"/>
                  <a:pt x="4368" y="1296"/>
                </a:cubicBezTo>
                <a:cubicBezTo>
                  <a:pt x="4335" y="1454"/>
                  <a:pt x="4276" y="1608"/>
                  <a:pt x="4204" y="1752"/>
                </a:cubicBezTo>
                <a:cubicBezTo>
                  <a:pt x="4158" y="1844"/>
                  <a:pt x="4101" y="1929"/>
                  <a:pt x="4044" y="2014"/>
                </a:cubicBezTo>
                <a:cubicBezTo>
                  <a:pt x="4026" y="2041"/>
                  <a:pt x="3991" y="2065"/>
                  <a:pt x="4023" y="2077"/>
                </a:cubicBezTo>
                <a:cubicBezTo>
                  <a:pt x="4047" y="2074"/>
                  <a:pt x="4057" y="2072"/>
                  <a:pt x="4074" y="2070"/>
                </a:cubicBezTo>
              </a:path>
              <a:path w="5123" h="2549" extrusionOk="0">
                <a:moveTo>
                  <a:pt x="3858" y="2524"/>
                </a:moveTo>
                <a:cubicBezTo>
                  <a:pt x="3856" y="2567"/>
                  <a:pt x="3878" y="2547"/>
                  <a:pt x="3942" y="2532"/>
                </a:cubicBezTo>
                <a:cubicBezTo>
                  <a:pt x="4103" y="2495"/>
                  <a:pt x="4266" y="2464"/>
                  <a:pt x="4428" y="2431"/>
                </a:cubicBezTo>
                <a:cubicBezTo>
                  <a:pt x="4659" y="2385"/>
                  <a:pt x="4891" y="2343"/>
                  <a:pt x="5122" y="2297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7" name="Ink 18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92125" y="287338"/>
            <a:ext cx="6230938" cy="2868612"/>
          </a:xfrm>
          <a:custGeom>
            <a:avLst/>
            <a:gdLst>
              <a:gd name="T0" fmla="*/ 1729343942 w 17309"/>
              <a:gd name="T1" fmla="*/ 480600875 h 7968"/>
              <a:gd name="T2" fmla="*/ 1715866916 w 17309"/>
              <a:gd name="T3" fmla="*/ 380799963 h 7968"/>
              <a:gd name="T4" fmla="*/ 1451249501 w 17309"/>
              <a:gd name="T5" fmla="*/ 162663045 h 7968"/>
              <a:gd name="T6" fmla="*/ 797351274 w 17309"/>
              <a:gd name="T7" fmla="*/ 105893113 h 7968"/>
              <a:gd name="T8" fmla="*/ 165224072 w 17309"/>
              <a:gd name="T9" fmla="*/ 325455696 h 7968"/>
              <a:gd name="T10" fmla="*/ 907156 w 17309"/>
              <a:gd name="T11" fmla="*/ 548388034 h 7968"/>
              <a:gd name="T12" fmla="*/ 159521948 w 17309"/>
              <a:gd name="T13" fmla="*/ 804112481 h 7968"/>
              <a:gd name="T14" fmla="*/ 457573102 w 17309"/>
              <a:gd name="T15" fmla="*/ 745787278 h 7968"/>
              <a:gd name="T16" fmla="*/ 425953675 w 17309"/>
              <a:gd name="T17" fmla="*/ 738140166 h 7968"/>
              <a:gd name="T18" fmla="*/ 461979289 w 17309"/>
              <a:gd name="T19" fmla="*/ 738140166 h 7968"/>
              <a:gd name="T20" fmla="*/ 448113121 w 17309"/>
              <a:gd name="T21" fmla="*/ 797891035 h 7968"/>
              <a:gd name="T22" fmla="*/ 1408744921 w 17309"/>
              <a:gd name="T23" fmla="*/ 1030285329 h 7968"/>
              <a:gd name="T24" fmla="*/ 1410948014 w 17309"/>
              <a:gd name="T25" fmla="*/ 1032618236 h 7968"/>
              <a:gd name="T26" fmla="*/ 1419889261 w 17309"/>
              <a:gd name="T27" fmla="*/ 1027952062 h 7968"/>
              <a:gd name="T28" fmla="*/ 2147483647 w 17309"/>
              <a:gd name="T29" fmla="*/ 763025591 h 7968"/>
              <a:gd name="T30" fmla="*/ 2147483647 w 17309"/>
              <a:gd name="T31" fmla="*/ 713902410 h 7968"/>
              <a:gd name="T32" fmla="*/ 1813316712 w 17309"/>
              <a:gd name="T33" fmla="*/ 190788619 h 7968"/>
              <a:gd name="T34" fmla="*/ 1182744635 w 17309"/>
              <a:gd name="T35" fmla="*/ 4277357 h 7968"/>
              <a:gd name="T36" fmla="*/ 468458615 w 17309"/>
              <a:gd name="T37" fmla="*/ 68046371 h 7968"/>
              <a:gd name="T38" fmla="*/ 25010508 w 17309"/>
              <a:gd name="T39" fmla="*/ 517410769 h 7968"/>
              <a:gd name="T40" fmla="*/ 78529834 w 17309"/>
              <a:gd name="T41" fmla="*/ 911301654 h 7968"/>
              <a:gd name="T42" fmla="*/ 340944515 w 17309"/>
              <a:gd name="T43" fmla="*/ 912727319 h 7968"/>
              <a:gd name="T44" fmla="*/ 511999944 w 17309"/>
              <a:gd name="T45" fmla="*/ 776504971 h 7968"/>
              <a:gd name="T46" fmla="*/ 470531754 w 17309"/>
              <a:gd name="T47" fmla="*/ 747601761 h 7968"/>
              <a:gd name="T48" fmla="*/ 526902502 w 17309"/>
              <a:gd name="T49" fmla="*/ 767821012 h 7968"/>
              <a:gd name="T50" fmla="*/ 530530766 w 17309"/>
              <a:gd name="T51" fmla="*/ 832756840 h 7968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7309"/>
              <a:gd name="T79" fmla="*/ 0 h 7968"/>
              <a:gd name="T80" fmla="*/ 17309 w 17309"/>
              <a:gd name="T81" fmla="*/ 7968 h 7968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7309" h="7968" extrusionOk="0">
                <a:moveTo>
                  <a:pt x="13345" y="3708"/>
                </a:moveTo>
                <a:cubicBezTo>
                  <a:pt x="13330" y="3445"/>
                  <a:pt x="13335" y="3196"/>
                  <a:pt x="13241" y="2938"/>
                </a:cubicBezTo>
                <a:cubicBezTo>
                  <a:pt x="12927" y="2080"/>
                  <a:pt x="12006" y="1557"/>
                  <a:pt x="11199" y="1255"/>
                </a:cubicBezTo>
                <a:cubicBezTo>
                  <a:pt x="9569" y="644"/>
                  <a:pt x="7861" y="555"/>
                  <a:pt x="6153" y="817"/>
                </a:cubicBezTo>
                <a:cubicBezTo>
                  <a:pt x="4429" y="1081"/>
                  <a:pt x="2740" y="1535"/>
                  <a:pt x="1275" y="2511"/>
                </a:cubicBezTo>
                <a:cubicBezTo>
                  <a:pt x="655" y="2924"/>
                  <a:pt x="84" y="3450"/>
                  <a:pt x="7" y="4231"/>
                </a:cubicBezTo>
                <a:cubicBezTo>
                  <a:pt x="-79" y="5104"/>
                  <a:pt x="386" y="5939"/>
                  <a:pt x="1231" y="6204"/>
                </a:cubicBezTo>
                <a:cubicBezTo>
                  <a:pt x="2029" y="6454"/>
                  <a:pt x="2822" y="6063"/>
                  <a:pt x="3531" y="5754"/>
                </a:cubicBezTo>
                <a:cubicBezTo>
                  <a:pt x="3439" y="5719"/>
                  <a:pt x="3389" y="5707"/>
                  <a:pt x="3287" y="5695"/>
                </a:cubicBezTo>
                <a:cubicBezTo>
                  <a:pt x="3379" y="5697"/>
                  <a:pt x="3474" y="5697"/>
                  <a:pt x="3565" y="5695"/>
                </a:cubicBezTo>
                <a:cubicBezTo>
                  <a:pt x="3531" y="5847"/>
                  <a:pt x="3498" y="6005"/>
                  <a:pt x="3458" y="6156"/>
                </a:cubicBezTo>
              </a:path>
              <a:path w="17309" h="7968" extrusionOk="0">
                <a:moveTo>
                  <a:pt x="10871" y="7949"/>
                </a:moveTo>
                <a:cubicBezTo>
                  <a:pt x="10878" y="7959"/>
                  <a:pt x="10881" y="7963"/>
                  <a:pt x="10888" y="7967"/>
                </a:cubicBezTo>
                <a:cubicBezTo>
                  <a:pt x="10908" y="7947"/>
                  <a:pt x="10930" y="7941"/>
                  <a:pt x="10957" y="7931"/>
                </a:cubicBezTo>
              </a:path>
              <a:path w="17309" h="7968" extrusionOk="0">
                <a:moveTo>
                  <a:pt x="17308" y="5887"/>
                </a:moveTo>
                <a:cubicBezTo>
                  <a:pt x="17291" y="5765"/>
                  <a:pt x="17284" y="5632"/>
                  <a:pt x="17263" y="5508"/>
                </a:cubicBezTo>
                <a:cubicBezTo>
                  <a:pt x="16958" y="3703"/>
                  <a:pt x="15489" y="2383"/>
                  <a:pt x="13993" y="1472"/>
                </a:cubicBezTo>
                <a:cubicBezTo>
                  <a:pt x="12476" y="548"/>
                  <a:pt x="10891" y="131"/>
                  <a:pt x="9127" y="33"/>
                </a:cubicBezTo>
                <a:cubicBezTo>
                  <a:pt x="7332" y="-66"/>
                  <a:pt x="5324" y="-101"/>
                  <a:pt x="3615" y="525"/>
                </a:cubicBezTo>
                <a:cubicBezTo>
                  <a:pt x="2079" y="1088"/>
                  <a:pt x="680" y="2409"/>
                  <a:pt x="193" y="3992"/>
                </a:cubicBezTo>
                <a:cubicBezTo>
                  <a:pt x="-93" y="4923"/>
                  <a:pt x="-162" y="6295"/>
                  <a:pt x="606" y="7031"/>
                </a:cubicBezTo>
                <a:cubicBezTo>
                  <a:pt x="1188" y="7589"/>
                  <a:pt x="1989" y="7342"/>
                  <a:pt x="2631" y="7042"/>
                </a:cubicBezTo>
                <a:cubicBezTo>
                  <a:pt x="2881" y="6925"/>
                  <a:pt x="3984" y="6374"/>
                  <a:pt x="3951" y="5991"/>
                </a:cubicBezTo>
                <a:cubicBezTo>
                  <a:pt x="3928" y="5715"/>
                  <a:pt x="3771" y="5898"/>
                  <a:pt x="3631" y="5768"/>
                </a:cubicBezTo>
                <a:cubicBezTo>
                  <a:pt x="3913" y="5794"/>
                  <a:pt x="3960" y="5477"/>
                  <a:pt x="4066" y="5924"/>
                </a:cubicBezTo>
                <a:cubicBezTo>
                  <a:pt x="4094" y="6044"/>
                  <a:pt x="4084" y="6332"/>
                  <a:pt x="4094" y="6425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813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4"/>
          <p:cNvSpPr txBox="1">
            <a:spLocks noChangeArrowheads="1"/>
          </p:cNvSpPr>
          <p:nvPr/>
        </p:nvSpPr>
        <p:spPr bwMode="auto">
          <a:xfrm>
            <a:off x="3252788" y="407988"/>
            <a:ext cx="2209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Strategies?</a:t>
            </a:r>
          </a:p>
        </p:txBody>
      </p:sp>
      <p:sp>
        <p:nvSpPr>
          <p:cNvPr id="39938" name="Text Box 4"/>
          <p:cNvSpPr txBox="1">
            <a:spLocks noChangeArrowheads="1"/>
          </p:cNvSpPr>
          <p:nvPr/>
        </p:nvSpPr>
        <p:spPr bwMode="auto">
          <a:xfrm>
            <a:off x="838200" y="1655763"/>
            <a:ext cx="2578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700" b="0">
                <a:latin typeface="Times" charset="0"/>
              </a:rPr>
              <a:t>(1) review pages</a:t>
            </a:r>
          </a:p>
        </p:txBody>
      </p:sp>
      <p:sp>
        <p:nvSpPr>
          <p:cNvPr id="39939" name="Text Box 4"/>
          <p:cNvSpPr txBox="1">
            <a:spLocks noChangeArrowheads="1"/>
          </p:cNvSpPr>
          <p:nvPr/>
        </p:nvSpPr>
        <p:spPr bwMode="auto">
          <a:xfrm>
            <a:off x="838200" y="2600325"/>
            <a:ext cx="43068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700" b="0">
                <a:latin typeface="Times" charset="0"/>
              </a:rPr>
              <a:t>(2) slowed? use English</a:t>
            </a:r>
          </a:p>
        </p:txBody>
      </p:sp>
      <p:sp>
        <p:nvSpPr>
          <p:cNvPr id="39940" name="Rectangle 6"/>
          <p:cNvSpPr>
            <a:spLocks noChangeArrowheads="1"/>
          </p:cNvSpPr>
          <p:nvPr/>
        </p:nvSpPr>
        <p:spPr bwMode="auto">
          <a:xfrm>
            <a:off x="4773613" y="2659062"/>
            <a:ext cx="254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Times" charset="0"/>
              </a:rPr>
              <a:t>other languages welcome, too, though we readers are more limited...</a:t>
            </a:r>
          </a:p>
        </p:txBody>
      </p:sp>
      <p:sp>
        <p:nvSpPr>
          <p:cNvPr id="39941" name="Text Box 4"/>
          <p:cNvSpPr txBox="1">
            <a:spLocks noChangeArrowheads="1"/>
          </p:cNvSpPr>
          <p:nvPr/>
        </p:nvSpPr>
        <p:spPr bwMode="auto">
          <a:xfrm>
            <a:off x="838200" y="3505200"/>
            <a:ext cx="74676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700" b="0">
                <a:latin typeface="Times" charset="0"/>
              </a:rPr>
              <a:t>(3) problem-solving more than memorization </a:t>
            </a:r>
          </a:p>
        </p:txBody>
      </p:sp>
      <p:sp>
        <p:nvSpPr>
          <p:cNvPr id="39942" name="Rectangle 8"/>
          <p:cNvSpPr>
            <a:spLocks noChangeArrowheads="1"/>
          </p:cNvSpPr>
          <p:nvPr/>
        </p:nvSpPr>
        <p:spPr bwMode="auto">
          <a:xfrm>
            <a:off x="1820863" y="4662488"/>
            <a:ext cx="39243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 b="0">
                <a:latin typeface="Times" charset="0"/>
              </a:rPr>
              <a:t>don't remember a function? – make it up</a:t>
            </a:r>
            <a:endParaRPr lang="en-US" sz="1800"/>
          </a:p>
        </p:txBody>
      </p:sp>
      <p:sp>
        <p:nvSpPr>
          <p:cNvPr id="39943" name="Rectangle 9"/>
          <p:cNvSpPr>
            <a:spLocks noChangeArrowheads="1"/>
          </p:cNvSpPr>
          <p:nvPr/>
        </p:nvSpPr>
        <p:spPr bwMode="auto">
          <a:xfrm>
            <a:off x="1808163" y="5189538"/>
            <a:ext cx="4143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 b="0">
                <a:latin typeface="Times" charset="0"/>
              </a:rPr>
              <a:t>don't remember some syntax? – make it up</a:t>
            </a:r>
            <a:endParaRPr lang="en-US" sz="1800"/>
          </a:p>
        </p:txBody>
      </p:sp>
      <p:sp>
        <p:nvSpPr>
          <p:cNvPr id="39944" name="Rectangle 11"/>
          <p:cNvSpPr>
            <a:spLocks noChangeArrowheads="1"/>
          </p:cNvSpPr>
          <p:nvPr/>
        </p:nvSpPr>
        <p:spPr bwMode="auto">
          <a:xfrm>
            <a:off x="6538913" y="4918075"/>
            <a:ext cx="114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Times" charset="0"/>
              </a:rPr>
              <a:t>just add a note to that effect...</a:t>
            </a:r>
          </a:p>
        </p:txBody>
      </p:sp>
      <p:sp>
        <p:nvSpPr>
          <p:cNvPr id="39945" name="Text Box 4"/>
          <p:cNvSpPr txBox="1">
            <a:spLocks noChangeArrowheads="1"/>
          </p:cNvSpPr>
          <p:nvPr/>
        </p:nvSpPr>
        <p:spPr bwMode="auto">
          <a:xfrm>
            <a:off x="2268538" y="6121400"/>
            <a:ext cx="41910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700" b="0">
                <a:solidFill>
                  <a:srgbClr val="057A05"/>
                </a:solidFill>
                <a:latin typeface="Times" charset="0"/>
              </a:rPr>
              <a:t>Questions?</a:t>
            </a:r>
          </a:p>
        </p:txBody>
      </p:sp>
      <p:sp>
        <p:nvSpPr>
          <p:cNvPr id="39946" name="Right Brace 13"/>
          <p:cNvSpPr>
            <a:spLocks/>
          </p:cNvSpPr>
          <p:nvPr/>
        </p:nvSpPr>
        <p:spPr bwMode="auto">
          <a:xfrm>
            <a:off x="6149975" y="4703763"/>
            <a:ext cx="304800" cy="914400"/>
          </a:xfrm>
          <a:prstGeom prst="rightBrace">
            <a:avLst>
              <a:gd name="adj1" fmla="val 19222"/>
              <a:gd name="adj2" fmla="val 50000"/>
            </a:avLst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0-A</a:t>
            </a:r>
          </a:p>
        </p:txBody>
      </p:sp>
      <p:sp>
        <p:nvSpPr>
          <p:cNvPr id="41986" name="Text Box 3"/>
          <p:cNvSpPr txBox="1">
            <a:spLocks noChangeArrowheads="1"/>
          </p:cNvSpPr>
          <p:nvPr/>
        </p:nvSpPr>
        <p:spPr bwMode="auto">
          <a:xfrm>
            <a:off x="619125" y="1228725"/>
            <a:ext cx="75914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000000"/>
                </a:solidFill>
              </a:rPr>
              <a:t>for (int i=N ; i&gt;1 ; i=i/2)        </a:t>
            </a:r>
            <a:r>
              <a:rPr lang="en-US" sz="1800">
                <a:solidFill>
                  <a:srgbClr val="057A05"/>
                </a:solidFill>
              </a:rPr>
              <a:t>// i goes down to 1</a:t>
            </a:r>
          </a:p>
          <a:p>
            <a:r>
              <a:rPr lang="en-US" sz="1800">
                <a:solidFill>
                  <a:srgbClr val="000000"/>
                </a:solidFill>
              </a:rPr>
              <a:t>  for (int j=0 ; j&lt;i ; ++j)        </a:t>
            </a:r>
            <a:r>
              <a:rPr lang="en-US" sz="1800">
                <a:solidFill>
                  <a:srgbClr val="057A05"/>
                </a:solidFill>
              </a:rPr>
              <a:t>// j goes up to i</a:t>
            </a:r>
          </a:p>
          <a:p>
            <a:r>
              <a:rPr lang="en-US" sz="1800">
                <a:solidFill>
                  <a:srgbClr val="000000"/>
                </a:solidFill>
              </a:rPr>
              <a:t>    for (int k=0 ; k&lt;i ; ++k)      </a:t>
            </a:r>
            <a:r>
              <a:rPr lang="en-US" sz="1800">
                <a:solidFill>
                  <a:srgbClr val="057A05"/>
                </a:solidFill>
              </a:rPr>
              <a:t>// k goes up to i</a:t>
            </a:r>
          </a:p>
          <a:p>
            <a:r>
              <a:rPr lang="en-US" sz="1800">
                <a:solidFill>
                  <a:srgbClr val="000000"/>
                </a:solidFill>
              </a:rPr>
              <a:t>      </a:t>
            </a:r>
            <a:r>
              <a:rPr lang="en-US" sz="1800">
                <a:solidFill>
                  <a:srgbClr val="DD1528"/>
                </a:solidFill>
              </a:rPr>
              <a:t>/* one operation here */</a:t>
            </a:r>
          </a:p>
        </p:txBody>
      </p:sp>
      <p:sp>
        <p:nvSpPr>
          <p:cNvPr id="41987" name="Text Box 4"/>
          <p:cNvSpPr txBox="1">
            <a:spLocks noChangeArrowheads="1"/>
          </p:cNvSpPr>
          <p:nvPr/>
        </p:nvSpPr>
        <p:spPr bwMode="auto">
          <a:xfrm>
            <a:off x="7526338" y="217488"/>
            <a:ext cx="1327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Big-O</a:t>
            </a:r>
          </a:p>
        </p:txBody>
      </p:sp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7559675" y="842963"/>
            <a:ext cx="1289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loops</a:t>
            </a:r>
          </a:p>
        </p:txBody>
      </p:sp>
      <p:sp>
        <p:nvSpPr>
          <p:cNvPr id="41989" name="Ink 25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87388" y="1590675"/>
            <a:ext cx="903287" cy="2187575"/>
          </a:xfrm>
          <a:custGeom>
            <a:avLst/>
            <a:gdLst>
              <a:gd name="T0" fmla="*/ 46882755 w 2510"/>
              <a:gd name="T1" fmla="*/ 6610970 h 6076"/>
              <a:gd name="T2" fmla="*/ 42867986 w 2510"/>
              <a:gd name="T3" fmla="*/ 0 h 6076"/>
              <a:gd name="T4" fmla="*/ 39111967 w 2510"/>
              <a:gd name="T5" fmla="*/ 17499520 h 6076"/>
              <a:gd name="T6" fmla="*/ 21110285 w 2510"/>
              <a:gd name="T7" fmla="*/ 310323499 h 6076"/>
              <a:gd name="T8" fmla="*/ 2849133 w 2510"/>
              <a:gd name="T9" fmla="*/ 587203312 h 6076"/>
              <a:gd name="T10" fmla="*/ 67604374 w 2510"/>
              <a:gd name="T11" fmla="*/ 670682196 h 6076"/>
              <a:gd name="T12" fmla="*/ 259279357 w 2510"/>
              <a:gd name="T13" fmla="*/ 729272915 h 6076"/>
              <a:gd name="T14" fmla="*/ 277799619 w 2510"/>
              <a:gd name="T15" fmla="*/ 732383980 h 6076"/>
              <a:gd name="T16" fmla="*/ 283627440 w 2510"/>
              <a:gd name="T17" fmla="*/ 730828628 h 6076"/>
              <a:gd name="T18" fmla="*/ 292822613 w 2510"/>
              <a:gd name="T19" fmla="*/ 654738389 h 6076"/>
              <a:gd name="T20" fmla="*/ 278576590 w 2510"/>
              <a:gd name="T21" fmla="*/ 638924195 h 6076"/>
              <a:gd name="T22" fmla="*/ 275079682 w 2510"/>
              <a:gd name="T23" fmla="*/ 651886549 h 6076"/>
              <a:gd name="T24" fmla="*/ 302665563 w 2510"/>
              <a:gd name="T25" fmla="*/ 708662689 h 6076"/>
              <a:gd name="T26" fmla="*/ 320537690 w 2510"/>
              <a:gd name="T27" fmla="*/ 731476691 h 6076"/>
              <a:gd name="T28" fmla="*/ 324293708 w 2510"/>
              <a:gd name="T29" fmla="*/ 741846790 h 6076"/>
              <a:gd name="T30" fmla="*/ 306032556 w 2510"/>
              <a:gd name="T31" fmla="*/ 749235437 h 6076"/>
              <a:gd name="T32" fmla="*/ 273007520 w 2510"/>
              <a:gd name="T33" fmla="*/ 760642438 h 6076"/>
              <a:gd name="T34" fmla="*/ 250602403 w 2510"/>
              <a:gd name="T35" fmla="*/ 781252663 h 6076"/>
              <a:gd name="T36" fmla="*/ 249695517 w 2510"/>
              <a:gd name="T37" fmla="*/ 787474795 h 607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510"/>
              <a:gd name="T58" fmla="*/ 0 h 6076"/>
              <a:gd name="T59" fmla="*/ 2510 w 2510"/>
              <a:gd name="T60" fmla="*/ 6076 h 607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510" h="6076" extrusionOk="0">
                <a:moveTo>
                  <a:pt x="362" y="51"/>
                </a:moveTo>
                <a:cubicBezTo>
                  <a:pt x="351" y="34"/>
                  <a:pt x="341" y="17"/>
                  <a:pt x="331" y="0"/>
                </a:cubicBezTo>
                <a:cubicBezTo>
                  <a:pt x="323" y="43"/>
                  <a:pt x="308" y="89"/>
                  <a:pt x="302" y="135"/>
                </a:cubicBezTo>
                <a:cubicBezTo>
                  <a:pt x="208" y="884"/>
                  <a:pt x="260" y="1642"/>
                  <a:pt x="163" y="2394"/>
                </a:cubicBezTo>
                <a:cubicBezTo>
                  <a:pt x="78" y="3051"/>
                  <a:pt x="-130" y="3870"/>
                  <a:pt x="22" y="4530"/>
                </a:cubicBezTo>
                <a:cubicBezTo>
                  <a:pt x="95" y="4846"/>
                  <a:pt x="249" y="5012"/>
                  <a:pt x="522" y="5174"/>
                </a:cubicBezTo>
                <a:cubicBezTo>
                  <a:pt x="941" y="5423"/>
                  <a:pt x="1529" y="5514"/>
                  <a:pt x="2002" y="5626"/>
                </a:cubicBezTo>
                <a:cubicBezTo>
                  <a:pt x="2050" y="5637"/>
                  <a:pt x="2096" y="5647"/>
                  <a:pt x="2145" y="5650"/>
                </a:cubicBezTo>
                <a:cubicBezTo>
                  <a:pt x="2168" y="5646"/>
                  <a:pt x="2176" y="5645"/>
                  <a:pt x="2190" y="5638"/>
                </a:cubicBezTo>
              </a:path>
              <a:path w="2510" h="6076" extrusionOk="0">
                <a:moveTo>
                  <a:pt x="2261" y="5051"/>
                </a:moveTo>
                <a:cubicBezTo>
                  <a:pt x="2248" y="5020"/>
                  <a:pt x="2207" y="4908"/>
                  <a:pt x="2151" y="4929"/>
                </a:cubicBezTo>
                <a:cubicBezTo>
                  <a:pt x="2113" y="4943"/>
                  <a:pt x="2119" y="4999"/>
                  <a:pt x="2124" y="5029"/>
                </a:cubicBezTo>
                <a:cubicBezTo>
                  <a:pt x="2150" y="5187"/>
                  <a:pt x="2247" y="5339"/>
                  <a:pt x="2337" y="5467"/>
                </a:cubicBezTo>
                <a:cubicBezTo>
                  <a:pt x="2380" y="5528"/>
                  <a:pt x="2428" y="5585"/>
                  <a:pt x="2475" y="5643"/>
                </a:cubicBezTo>
                <a:cubicBezTo>
                  <a:pt x="2489" y="5661"/>
                  <a:pt x="2524" y="5697"/>
                  <a:pt x="2504" y="5723"/>
                </a:cubicBezTo>
                <a:cubicBezTo>
                  <a:pt x="2479" y="5756"/>
                  <a:pt x="2399" y="5769"/>
                  <a:pt x="2363" y="5780"/>
                </a:cubicBezTo>
                <a:cubicBezTo>
                  <a:pt x="2278" y="5806"/>
                  <a:pt x="2189" y="5830"/>
                  <a:pt x="2108" y="5868"/>
                </a:cubicBezTo>
                <a:cubicBezTo>
                  <a:pt x="2035" y="5903"/>
                  <a:pt x="1961" y="5946"/>
                  <a:pt x="1935" y="6027"/>
                </a:cubicBezTo>
                <a:cubicBezTo>
                  <a:pt x="1933" y="6043"/>
                  <a:pt x="1930" y="6059"/>
                  <a:pt x="1928" y="6075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6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508500" y="198438"/>
            <a:ext cx="4489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Dynamic Programming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63538" y="1141413"/>
            <a:ext cx="5084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latin typeface="Times New Roman" charset="0"/>
              </a:rPr>
              <a:t>Consider the equal-sum subset problem.</a:t>
            </a:r>
          </a:p>
        </p:txBody>
      </p:sp>
      <p:sp>
        <p:nvSpPr>
          <p:cNvPr id="17413" name="Rectangle 14"/>
          <p:cNvSpPr>
            <a:spLocks noChangeArrowheads="1"/>
          </p:cNvSpPr>
          <p:nvPr/>
        </p:nvSpPr>
        <p:spPr bwMode="auto">
          <a:xfrm>
            <a:off x="1371600" y="1905000"/>
            <a:ext cx="60372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0000"/>
                </a:solidFill>
              </a:rPr>
              <a:t>2  7  6  7  13  6  6  13</a:t>
            </a:r>
          </a:p>
        </p:txBody>
      </p:sp>
      <p:sp>
        <p:nvSpPr>
          <p:cNvPr id="17414" name="Rectangle 15"/>
          <p:cNvSpPr>
            <a:spLocks noChangeArrowheads="1"/>
          </p:cNvSpPr>
          <p:nvPr/>
        </p:nvSpPr>
        <p:spPr bwMode="auto">
          <a:xfrm>
            <a:off x="457200" y="5486400"/>
            <a:ext cx="835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0" dirty="0">
                <a:latin typeface="Times New Roman" charset="0"/>
              </a:rPr>
              <a:t>How to divide the values into two subsets ~ as equally as possible?</a:t>
            </a:r>
          </a:p>
        </p:txBody>
      </p:sp>
      <p:sp>
        <p:nvSpPr>
          <p:cNvPr id="17415" name="Rectangle 16"/>
          <p:cNvSpPr>
            <a:spLocks noChangeArrowheads="1"/>
          </p:cNvSpPr>
          <p:nvPr/>
        </p:nvSpPr>
        <p:spPr bwMode="auto">
          <a:xfrm>
            <a:off x="2362200" y="6172200"/>
            <a:ext cx="3967163" cy="457200"/>
          </a:xfrm>
          <a:prstGeom prst="rect">
            <a:avLst/>
          </a:prstGeom>
          <a:solidFill>
            <a:srgbClr val="D9A9AA"/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en-US" sz="2400" b="0" dirty="0">
                <a:latin typeface="Times New Roman" charset="0"/>
              </a:rPr>
              <a:t>use it or lose it! (for each item)</a:t>
            </a:r>
          </a:p>
        </p:txBody>
      </p:sp>
      <p:sp>
        <p:nvSpPr>
          <p:cNvPr id="8" name="TextBox 7"/>
          <p:cNvSpPr txBox="1"/>
          <p:nvPr/>
        </p:nvSpPr>
        <p:spPr>
          <a:xfrm rot="21038920">
            <a:off x="2270278" y="3000187"/>
            <a:ext cx="4267200" cy="2031325"/>
          </a:xfrm>
          <a:prstGeom prst="rect">
            <a:avLst/>
          </a:prstGeom>
          <a:solidFill>
            <a:srgbClr val="D9A9A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200" dirty="0" smtClean="0">
                <a:latin typeface="Calibri"/>
                <a:cs typeface="Calibri"/>
              </a:rPr>
              <a:t>Just the make-change problem from Racket!</a:t>
            </a:r>
            <a:endParaRPr lang="en-US" sz="42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7950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0-A</a:t>
            </a:r>
          </a:p>
        </p:txBody>
      </p:sp>
      <p:sp>
        <p:nvSpPr>
          <p:cNvPr id="43010" name="Text Box 3"/>
          <p:cNvSpPr txBox="1">
            <a:spLocks noChangeArrowheads="1"/>
          </p:cNvSpPr>
          <p:nvPr/>
        </p:nvSpPr>
        <p:spPr bwMode="auto">
          <a:xfrm>
            <a:off x="619125" y="1228725"/>
            <a:ext cx="75914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000000"/>
                </a:solidFill>
              </a:rPr>
              <a:t>for (int i=N ; i&gt;1 ; i=i/2)        </a:t>
            </a:r>
            <a:r>
              <a:rPr lang="en-US" sz="1800">
                <a:solidFill>
                  <a:srgbClr val="057A05"/>
                </a:solidFill>
              </a:rPr>
              <a:t>// i goes down to 1</a:t>
            </a:r>
          </a:p>
          <a:p>
            <a:r>
              <a:rPr lang="en-US" sz="1800">
                <a:solidFill>
                  <a:srgbClr val="000000"/>
                </a:solidFill>
              </a:rPr>
              <a:t>  for (int j=0 ; j&lt;i ; ++j)        </a:t>
            </a:r>
            <a:r>
              <a:rPr lang="en-US" sz="1800">
                <a:solidFill>
                  <a:srgbClr val="057A05"/>
                </a:solidFill>
              </a:rPr>
              <a:t>// j goes up to i</a:t>
            </a:r>
          </a:p>
          <a:p>
            <a:r>
              <a:rPr lang="en-US" sz="1800">
                <a:solidFill>
                  <a:srgbClr val="000000"/>
                </a:solidFill>
              </a:rPr>
              <a:t>    for (int k=0 ; k&lt;i ; ++k)      </a:t>
            </a:r>
            <a:r>
              <a:rPr lang="en-US" sz="1800">
                <a:solidFill>
                  <a:srgbClr val="057A05"/>
                </a:solidFill>
              </a:rPr>
              <a:t>// k goes up to i</a:t>
            </a:r>
          </a:p>
          <a:p>
            <a:r>
              <a:rPr lang="en-US" sz="1800">
                <a:solidFill>
                  <a:srgbClr val="000000"/>
                </a:solidFill>
              </a:rPr>
              <a:t>      </a:t>
            </a:r>
            <a:r>
              <a:rPr lang="en-US" sz="1800">
                <a:solidFill>
                  <a:srgbClr val="DD1528"/>
                </a:solidFill>
              </a:rPr>
              <a:t>/* one operation here */</a:t>
            </a:r>
          </a:p>
        </p:txBody>
      </p:sp>
      <p:sp>
        <p:nvSpPr>
          <p:cNvPr id="43011" name="Text Box 4"/>
          <p:cNvSpPr txBox="1">
            <a:spLocks noChangeArrowheads="1"/>
          </p:cNvSpPr>
          <p:nvPr/>
        </p:nvSpPr>
        <p:spPr bwMode="auto">
          <a:xfrm>
            <a:off x="7526338" y="217488"/>
            <a:ext cx="1327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Big-O</a:t>
            </a:r>
          </a:p>
        </p:txBody>
      </p:sp>
      <p:sp>
        <p:nvSpPr>
          <p:cNvPr id="43012" name="Text Box 5"/>
          <p:cNvSpPr txBox="1">
            <a:spLocks noChangeArrowheads="1"/>
          </p:cNvSpPr>
          <p:nvPr/>
        </p:nvSpPr>
        <p:spPr bwMode="auto">
          <a:xfrm>
            <a:off x="7559675" y="842963"/>
            <a:ext cx="1289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loops</a:t>
            </a:r>
          </a:p>
        </p:txBody>
      </p:sp>
      <p:sp>
        <p:nvSpPr>
          <p:cNvPr id="43013" name="AutoShape 6"/>
          <p:cNvSpPr>
            <a:spLocks/>
          </p:cNvSpPr>
          <p:nvPr/>
        </p:nvSpPr>
        <p:spPr bwMode="auto">
          <a:xfrm rot="5400000">
            <a:off x="2933700" y="1028700"/>
            <a:ext cx="228600" cy="3505200"/>
          </a:xfrm>
          <a:prstGeom prst="rightBrace">
            <a:avLst>
              <a:gd name="adj1" fmla="val 12777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4" name="Text Box 7"/>
          <p:cNvSpPr txBox="1">
            <a:spLocks noChangeArrowheads="1"/>
          </p:cNvSpPr>
          <p:nvPr/>
        </p:nvSpPr>
        <p:spPr bwMode="auto">
          <a:xfrm>
            <a:off x="2693988" y="3014663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/>
              <a:t>i</a:t>
            </a:r>
          </a:p>
        </p:txBody>
      </p:sp>
      <p:sp>
        <p:nvSpPr>
          <p:cNvPr id="43015" name="AutoShape 8"/>
          <p:cNvSpPr>
            <a:spLocks/>
          </p:cNvSpPr>
          <p:nvPr/>
        </p:nvSpPr>
        <p:spPr bwMode="auto">
          <a:xfrm rot="5400000">
            <a:off x="2838450" y="1924050"/>
            <a:ext cx="228600" cy="38862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6" name="Line 9"/>
          <p:cNvSpPr>
            <a:spLocks noChangeShapeType="1"/>
          </p:cNvSpPr>
          <p:nvPr/>
        </p:nvSpPr>
        <p:spPr bwMode="auto">
          <a:xfrm>
            <a:off x="1295400" y="2133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017" name="Line 10"/>
          <p:cNvSpPr>
            <a:spLocks noChangeShapeType="1"/>
          </p:cNvSpPr>
          <p:nvPr/>
        </p:nvSpPr>
        <p:spPr bwMode="auto">
          <a:xfrm>
            <a:off x="1006475" y="1865313"/>
            <a:ext cx="0" cy="1792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3018" name="Text Box 11"/>
          <p:cNvSpPr txBox="1">
            <a:spLocks noChangeArrowheads="1"/>
          </p:cNvSpPr>
          <p:nvPr/>
        </p:nvSpPr>
        <p:spPr bwMode="auto">
          <a:xfrm>
            <a:off x="2590800" y="41148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/>
              <a:t>i</a:t>
            </a:r>
            <a:r>
              <a:rPr lang="en-US" sz="2400" baseline="42000"/>
              <a:t>2</a:t>
            </a:r>
            <a:endParaRPr lang="en-US" sz="2400"/>
          </a:p>
        </p:txBody>
      </p:sp>
      <p:sp>
        <p:nvSpPr>
          <p:cNvPr id="43019" name="Ink 12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554038" y="4957763"/>
            <a:ext cx="11112" cy="4762"/>
          </a:xfrm>
          <a:custGeom>
            <a:avLst/>
            <a:gdLst>
              <a:gd name="T0" fmla="*/ 3738146 w 32"/>
              <a:gd name="T1" fmla="*/ 346946 h 14"/>
              <a:gd name="T2" fmla="*/ 0 w 32"/>
              <a:gd name="T3" fmla="*/ 0 h 14"/>
              <a:gd name="T4" fmla="*/ 0 60000 65536"/>
              <a:gd name="T5" fmla="*/ 0 60000 65536"/>
              <a:gd name="T6" fmla="*/ 0 w 32"/>
              <a:gd name="T7" fmla="*/ 0 h 14"/>
              <a:gd name="T8" fmla="*/ 32 w 32"/>
              <a:gd name="T9" fmla="*/ 14 h 1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" h="14" extrusionOk="0">
                <a:moveTo>
                  <a:pt x="31" y="3"/>
                </a:moveTo>
                <a:cubicBezTo>
                  <a:pt x="31" y="22"/>
                  <a:pt x="13" y="5"/>
                  <a:pt x="0" y="0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0" name="Ink 13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46088" y="1730375"/>
            <a:ext cx="182562" cy="352425"/>
          </a:xfrm>
          <a:custGeom>
            <a:avLst/>
            <a:gdLst>
              <a:gd name="T0" fmla="*/ 260494 w 506"/>
              <a:gd name="T1" fmla="*/ 126867595 h 978"/>
              <a:gd name="T2" fmla="*/ 2603493 w 506"/>
              <a:gd name="T3" fmla="*/ 108558071 h 978"/>
              <a:gd name="T4" fmla="*/ 8461352 w 506"/>
              <a:gd name="T5" fmla="*/ 62070403 h 978"/>
              <a:gd name="T6" fmla="*/ 10023231 w 506"/>
              <a:gd name="T7" fmla="*/ 45319044 h 978"/>
              <a:gd name="T8" fmla="*/ 18354336 w 506"/>
              <a:gd name="T9" fmla="*/ 67783796 h 978"/>
              <a:gd name="T10" fmla="*/ 39312165 w 506"/>
              <a:gd name="T11" fmla="*/ 103493673 h 978"/>
              <a:gd name="T12" fmla="*/ 57536254 w 506"/>
              <a:gd name="T13" fmla="*/ 94793677 h 978"/>
              <a:gd name="T14" fmla="*/ 63003734 w 506"/>
              <a:gd name="T15" fmla="*/ 23893190 h 978"/>
              <a:gd name="T16" fmla="*/ 56364755 w 506"/>
              <a:gd name="T17" fmla="*/ 2467335 h 97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06"/>
              <a:gd name="T28" fmla="*/ 0 h 978"/>
              <a:gd name="T29" fmla="*/ 506 w 506"/>
              <a:gd name="T30" fmla="*/ 978 h 97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06" h="978" extrusionOk="0">
                <a:moveTo>
                  <a:pt x="2" y="977"/>
                </a:moveTo>
                <a:cubicBezTo>
                  <a:pt x="5" y="929"/>
                  <a:pt x="12" y="884"/>
                  <a:pt x="20" y="836"/>
                </a:cubicBezTo>
                <a:cubicBezTo>
                  <a:pt x="40" y="718"/>
                  <a:pt x="50" y="597"/>
                  <a:pt x="65" y="478"/>
                </a:cubicBezTo>
                <a:cubicBezTo>
                  <a:pt x="70" y="435"/>
                  <a:pt x="74" y="392"/>
                  <a:pt x="77" y="349"/>
                </a:cubicBezTo>
                <a:cubicBezTo>
                  <a:pt x="104" y="402"/>
                  <a:pt x="119" y="461"/>
                  <a:pt x="141" y="522"/>
                </a:cubicBezTo>
                <a:cubicBezTo>
                  <a:pt x="171" y="606"/>
                  <a:pt x="219" y="749"/>
                  <a:pt x="302" y="797"/>
                </a:cubicBezTo>
                <a:cubicBezTo>
                  <a:pt x="359" y="830"/>
                  <a:pt x="415" y="775"/>
                  <a:pt x="442" y="730"/>
                </a:cubicBezTo>
                <a:cubicBezTo>
                  <a:pt x="533" y="576"/>
                  <a:pt x="513" y="352"/>
                  <a:pt x="484" y="184"/>
                </a:cubicBezTo>
                <a:cubicBezTo>
                  <a:pt x="473" y="121"/>
                  <a:pt x="438" y="23"/>
                  <a:pt x="433" y="19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1" name="Ink 14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384175" y="2547938"/>
            <a:ext cx="312738" cy="503237"/>
          </a:xfrm>
          <a:custGeom>
            <a:avLst/>
            <a:gdLst>
              <a:gd name="T0" fmla="*/ 0 w 866"/>
              <a:gd name="T1" fmla="*/ 121284797 h 1398"/>
              <a:gd name="T2" fmla="*/ 7042383 w 866"/>
              <a:gd name="T3" fmla="*/ 88501678 h 1398"/>
              <a:gd name="T4" fmla="*/ 16693203 w 866"/>
              <a:gd name="T5" fmla="*/ 43019924 h 1398"/>
              <a:gd name="T6" fmla="*/ 19692744 w 866"/>
              <a:gd name="T7" fmla="*/ 30191700 h 1398"/>
              <a:gd name="T8" fmla="*/ 24517792 w 866"/>
              <a:gd name="T9" fmla="*/ 52867603 h 1398"/>
              <a:gd name="T10" fmla="*/ 32994942 w 866"/>
              <a:gd name="T11" fmla="*/ 79042406 h 1398"/>
              <a:gd name="T12" fmla="*/ 35081548 w 866"/>
              <a:gd name="T13" fmla="*/ 80597473 h 1398"/>
              <a:gd name="T14" fmla="*/ 43949801 w 866"/>
              <a:gd name="T15" fmla="*/ 64270708 h 1398"/>
              <a:gd name="T16" fmla="*/ 48644482 w 866"/>
              <a:gd name="T17" fmla="*/ 26045215 h 1398"/>
              <a:gd name="T18" fmla="*/ 50992184 w 866"/>
              <a:gd name="T19" fmla="*/ 1295889 h 1398"/>
              <a:gd name="T20" fmla="*/ 52556957 w 866"/>
              <a:gd name="T21" fmla="*/ 0 h 1398"/>
              <a:gd name="T22" fmla="*/ 74466674 w 866"/>
              <a:gd name="T23" fmla="*/ 38873438 h 1398"/>
              <a:gd name="T24" fmla="*/ 70554198 w 866"/>
              <a:gd name="T25" fmla="*/ 50924129 h 1398"/>
              <a:gd name="T26" fmla="*/ 56469432 w 866"/>
              <a:gd name="T27" fmla="*/ 85391904 h 1398"/>
              <a:gd name="T28" fmla="*/ 40037325 w 866"/>
              <a:gd name="T29" fmla="*/ 128411468 h 1398"/>
              <a:gd name="T30" fmla="*/ 32864575 w 866"/>
              <a:gd name="T31" fmla="*/ 154845449 h 1398"/>
              <a:gd name="T32" fmla="*/ 56991264 w 866"/>
              <a:gd name="T33" fmla="*/ 142924348 h 1398"/>
              <a:gd name="T34" fmla="*/ 74466674 w 866"/>
              <a:gd name="T35" fmla="*/ 130614479 h 1398"/>
              <a:gd name="T36" fmla="*/ 80335386 w 866"/>
              <a:gd name="T37" fmla="*/ 128929823 h 1398"/>
              <a:gd name="T38" fmla="*/ 79943922 w 866"/>
              <a:gd name="T39" fmla="*/ 140073751 h 1398"/>
              <a:gd name="T40" fmla="*/ 66902459 w 866"/>
              <a:gd name="T41" fmla="*/ 169747096 h 1398"/>
              <a:gd name="T42" fmla="*/ 70814934 w 866"/>
              <a:gd name="T43" fmla="*/ 181020252 h 1398"/>
              <a:gd name="T44" fmla="*/ 95333087 w 866"/>
              <a:gd name="T45" fmla="*/ 176614589 h 1398"/>
              <a:gd name="T46" fmla="*/ 112808497 w 866"/>
              <a:gd name="T47" fmla="*/ 173375226 h 139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866"/>
              <a:gd name="T73" fmla="*/ 0 h 1398"/>
              <a:gd name="T74" fmla="*/ 866 w 866"/>
              <a:gd name="T75" fmla="*/ 1398 h 1398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866" h="1398" extrusionOk="0">
                <a:moveTo>
                  <a:pt x="0" y="936"/>
                </a:moveTo>
                <a:cubicBezTo>
                  <a:pt x="22" y="852"/>
                  <a:pt x="38" y="768"/>
                  <a:pt x="54" y="683"/>
                </a:cubicBezTo>
                <a:cubicBezTo>
                  <a:pt x="76" y="566"/>
                  <a:pt x="107" y="450"/>
                  <a:pt x="128" y="332"/>
                </a:cubicBezTo>
                <a:cubicBezTo>
                  <a:pt x="134" y="297"/>
                  <a:pt x="143" y="262"/>
                  <a:pt x="151" y="233"/>
                </a:cubicBezTo>
                <a:cubicBezTo>
                  <a:pt x="166" y="291"/>
                  <a:pt x="175" y="349"/>
                  <a:pt x="188" y="408"/>
                </a:cubicBezTo>
                <a:cubicBezTo>
                  <a:pt x="202" y="471"/>
                  <a:pt x="215" y="556"/>
                  <a:pt x="253" y="610"/>
                </a:cubicBezTo>
                <a:cubicBezTo>
                  <a:pt x="258" y="614"/>
                  <a:pt x="264" y="618"/>
                  <a:pt x="269" y="622"/>
                </a:cubicBezTo>
                <a:cubicBezTo>
                  <a:pt x="305" y="584"/>
                  <a:pt x="324" y="559"/>
                  <a:pt x="337" y="496"/>
                </a:cubicBezTo>
                <a:cubicBezTo>
                  <a:pt x="357" y="401"/>
                  <a:pt x="369" y="297"/>
                  <a:pt x="373" y="201"/>
                </a:cubicBezTo>
                <a:cubicBezTo>
                  <a:pt x="376" y="143"/>
                  <a:pt x="361" y="64"/>
                  <a:pt x="391" y="10"/>
                </a:cubicBezTo>
                <a:cubicBezTo>
                  <a:pt x="395" y="7"/>
                  <a:pt x="399" y="3"/>
                  <a:pt x="403" y="0"/>
                </a:cubicBezTo>
              </a:path>
              <a:path w="866" h="1398" extrusionOk="0">
                <a:moveTo>
                  <a:pt x="571" y="300"/>
                </a:moveTo>
                <a:cubicBezTo>
                  <a:pt x="565" y="336"/>
                  <a:pt x="553" y="359"/>
                  <a:pt x="541" y="393"/>
                </a:cubicBezTo>
                <a:cubicBezTo>
                  <a:pt x="508" y="483"/>
                  <a:pt x="470" y="570"/>
                  <a:pt x="433" y="659"/>
                </a:cubicBezTo>
                <a:cubicBezTo>
                  <a:pt x="388" y="769"/>
                  <a:pt x="348" y="880"/>
                  <a:pt x="307" y="991"/>
                </a:cubicBezTo>
                <a:cubicBezTo>
                  <a:pt x="281" y="1060"/>
                  <a:pt x="261" y="1122"/>
                  <a:pt x="252" y="1195"/>
                </a:cubicBezTo>
              </a:path>
              <a:path w="866" h="1398" extrusionOk="0">
                <a:moveTo>
                  <a:pt x="437" y="1103"/>
                </a:moveTo>
                <a:cubicBezTo>
                  <a:pt x="480" y="1074"/>
                  <a:pt x="525" y="1031"/>
                  <a:pt x="571" y="1008"/>
                </a:cubicBezTo>
                <a:cubicBezTo>
                  <a:pt x="595" y="1002"/>
                  <a:pt x="601" y="1000"/>
                  <a:pt x="616" y="995"/>
                </a:cubicBezTo>
                <a:cubicBezTo>
                  <a:pt x="639" y="1021"/>
                  <a:pt x="626" y="1048"/>
                  <a:pt x="613" y="1081"/>
                </a:cubicBezTo>
                <a:cubicBezTo>
                  <a:pt x="583" y="1158"/>
                  <a:pt x="537" y="1231"/>
                  <a:pt x="513" y="1310"/>
                </a:cubicBezTo>
                <a:cubicBezTo>
                  <a:pt x="502" y="1344"/>
                  <a:pt x="495" y="1393"/>
                  <a:pt x="543" y="1397"/>
                </a:cubicBezTo>
                <a:cubicBezTo>
                  <a:pt x="603" y="1402"/>
                  <a:pt x="674" y="1378"/>
                  <a:pt x="731" y="1363"/>
                </a:cubicBezTo>
                <a:cubicBezTo>
                  <a:pt x="777" y="1351"/>
                  <a:pt x="818" y="1343"/>
                  <a:pt x="865" y="1338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2" name="Ink 15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373063" y="3617913"/>
            <a:ext cx="304800" cy="615950"/>
          </a:xfrm>
          <a:custGeom>
            <a:avLst/>
            <a:gdLst>
              <a:gd name="T0" fmla="*/ 0 w 846"/>
              <a:gd name="T1" fmla="*/ 77109668 h 1711"/>
              <a:gd name="T2" fmla="*/ 1946973 w 846"/>
              <a:gd name="T3" fmla="*/ 38619453 h 1711"/>
              <a:gd name="T4" fmla="*/ 1946973 w 846"/>
              <a:gd name="T5" fmla="*/ 29807156 h 1711"/>
              <a:gd name="T6" fmla="*/ 14148701 w 846"/>
              <a:gd name="T7" fmla="*/ 72832938 h 1711"/>
              <a:gd name="T8" fmla="*/ 29595504 w 846"/>
              <a:gd name="T9" fmla="*/ 82682018 h 1711"/>
              <a:gd name="T10" fmla="*/ 41926933 w 846"/>
              <a:gd name="T11" fmla="*/ 61298725 h 1711"/>
              <a:gd name="T12" fmla="*/ 47248684 w 846"/>
              <a:gd name="T13" fmla="*/ 26178415 h 1711"/>
              <a:gd name="T14" fmla="*/ 53609132 w 846"/>
              <a:gd name="T15" fmla="*/ 0 h 1711"/>
              <a:gd name="T16" fmla="*/ 72560774 w 846"/>
              <a:gd name="T17" fmla="*/ 9331049 h 1711"/>
              <a:gd name="T18" fmla="*/ 62176318 w 846"/>
              <a:gd name="T19" fmla="*/ 53004819 h 1711"/>
              <a:gd name="T20" fmla="*/ 44003609 w 846"/>
              <a:gd name="T21" fmla="*/ 107694052 h 1711"/>
              <a:gd name="T22" fmla="*/ 31931943 w 846"/>
              <a:gd name="T23" fmla="*/ 146572700 h 1711"/>
              <a:gd name="T24" fmla="*/ 32061645 w 846"/>
              <a:gd name="T25" fmla="*/ 154866966 h 1711"/>
              <a:gd name="T26" fmla="*/ 65291691 w 846"/>
              <a:gd name="T27" fmla="*/ 114692338 h 1711"/>
              <a:gd name="T28" fmla="*/ 63604122 w 846"/>
              <a:gd name="T29" fmla="*/ 142685123 h 1711"/>
              <a:gd name="T30" fmla="*/ 75286681 w 846"/>
              <a:gd name="T31" fmla="*/ 142037134 h 1711"/>
              <a:gd name="T32" fmla="*/ 94367665 w 846"/>
              <a:gd name="T33" fmla="*/ 121301831 h 1711"/>
              <a:gd name="T34" fmla="*/ 107348326 w 846"/>
              <a:gd name="T35" fmla="*/ 103676517 h 1711"/>
              <a:gd name="T36" fmla="*/ 109035535 w 846"/>
              <a:gd name="T37" fmla="*/ 102769332 h 1711"/>
              <a:gd name="T38" fmla="*/ 108256962 w 846"/>
              <a:gd name="T39" fmla="*/ 122597450 h 1711"/>
              <a:gd name="T40" fmla="*/ 103064553 w 846"/>
              <a:gd name="T41" fmla="*/ 165234797 h 1711"/>
              <a:gd name="T42" fmla="*/ 98391674 w 846"/>
              <a:gd name="T43" fmla="*/ 206057415 h 1711"/>
              <a:gd name="T44" fmla="*/ 97223274 w 846"/>
              <a:gd name="T45" fmla="*/ 221608802 h 1711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846"/>
              <a:gd name="T70" fmla="*/ 0 h 1711"/>
              <a:gd name="T71" fmla="*/ 846 w 846"/>
              <a:gd name="T72" fmla="*/ 1711 h 1711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846" h="1711" extrusionOk="0">
                <a:moveTo>
                  <a:pt x="0" y="595"/>
                </a:moveTo>
                <a:cubicBezTo>
                  <a:pt x="7" y="496"/>
                  <a:pt x="12" y="397"/>
                  <a:pt x="15" y="298"/>
                </a:cubicBezTo>
                <a:cubicBezTo>
                  <a:pt x="15" y="275"/>
                  <a:pt x="15" y="253"/>
                  <a:pt x="15" y="230"/>
                </a:cubicBezTo>
                <a:cubicBezTo>
                  <a:pt x="31" y="342"/>
                  <a:pt x="56" y="461"/>
                  <a:pt x="109" y="562"/>
                </a:cubicBezTo>
                <a:cubicBezTo>
                  <a:pt x="131" y="604"/>
                  <a:pt x="173" y="665"/>
                  <a:pt x="228" y="638"/>
                </a:cubicBezTo>
                <a:cubicBezTo>
                  <a:pt x="283" y="611"/>
                  <a:pt x="309" y="526"/>
                  <a:pt x="323" y="473"/>
                </a:cubicBezTo>
                <a:cubicBezTo>
                  <a:pt x="345" y="386"/>
                  <a:pt x="356" y="291"/>
                  <a:pt x="364" y="202"/>
                </a:cubicBezTo>
                <a:cubicBezTo>
                  <a:pt x="371" y="126"/>
                  <a:pt x="381" y="69"/>
                  <a:pt x="413" y="0"/>
                </a:cubicBezTo>
              </a:path>
              <a:path w="846" h="1711" extrusionOk="0">
                <a:moveTo>
                  <a:pt x="559" y="72"/>
                </a:moveTo>
                <a:cubicBezTo>
                  <a:pt x="538" y="186"/>
                  <a:pt x="512" y="298"/>
                  <a:pt x="479" y="409"/>
                </a:cubicBezTo>
                <a:cubicBezTo>
                  <a:pt x="436" y="551"/>
                  <a:pt x="386" y="690"/>
                  <a:pt x="339" y="831"/>
                </a:cubicBezTo>
                <a:cubicBezTo>
                  <a:pt x="306" y="930"/>
                  <a:pt x="263" y="1027"/>
                  <a:pt x="246" y="1131"/>
                </a:cubicBezTo>
                <a:cubicBezTo>
                  <a:pt x="243" y="1166"/>
                  <a:pt x="240" y="1174"/>
                  <a:pt x="247" y="1195"/>
                </a:cubicBezTo>
              </a:path>
              <a:path w="846" h="1711" extrusionOk="0">
                <a:moveTo>
                  <a:pt x="503" y="885"/>
                </a:moveTo>
                <a:cubicBezTo>
                  <a:pt x="496" y="950"/>
                  <a:pt x="458" y="1039"/>
                  <a:pt x="490" y="1101"/>
                </a:cubicBezTo>
                <a:cubicBezTo>
                  <a:pt x="510" y="1139"/>
                  <a:pt x="556" y="1115"/>
                  <a:pt x="580" y="1096"/>
                </a:cubicBezTo>
                <a:cubicBezTo>
                  <a:pt x="636" y="1052"/>
                  <a:pt x="685" y="992"/>
                  <a:pt x="727" y="936"/>
                </a:cubicBezTo>
                <a:cubicBezTo>
                  <a:pt x="759" y="893"/>
                  <a:pt x="787" y="837"/>
                  <a:pt x="827" y="800"/>
                </a:cubicBezTo>
                <a:cubicBezTo>
                  <a:pt x="831" y="798"/>
                  <a:pt x="836" y="795"/>
                  <a:pt x="840" y="793"/>
                </a:cubicBezTo>
                <a:cubicBezTo>
                  <a:pt x="841" y="843"/>
                  <a:pt x="839" y="895"/>
                  <a:pt x="834" y="946"/>
                </a:cubicBezTo>
                <a:cubicBezTo>
                  <a:pt x="823" y="1056"/>
                  <a:pt x="811" y="1166"/>
                  <a:pt x="794" y="1275"/>
                </a:cubicBezTo>
                <a:cubicBezTo>
                  <a:pt x="778" y="1380"/>
                  <a:pt x="771" y="1485"/>
                  <a:pt x="758" y="1590"/>
                </a:cubicBezTo>
                <a:cubicBezTo>
                  <a:pt x="750" y="1651"/>
                  <a:pt x="748" y="1670"/>
                  <a:pt x="749" y="1710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3" name="Ink 16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74663" y="5265738"/>
            <a:ext cx="192087" cy="1247775"/>
          </a:xfrm>
          <a:custGeom>
            <a:avLst/>
            <a:gdLst>
              <a:gd name="T0" fmla="*/ 38930829 w 535"/>
              <a:gd name="T1" fmla="*/ 0 h 3466"/>
              <a:gd name="T2" fmla="*/ 37770767 w 535"/>
              <a:gd name="T3" fmla="*/ 13608164 h 3466"/>
              <a:gd name="T4" fmla="*/ 35836971 w 535"/>
              <a:gd name="T5" fmla="*/ 17237367 h 3466"/>
              <a:gd name="T6" fmla="*/ 0 w 535"/>
              <a:gd name="T7" fmla="*/ 87741335 h 3466"/>
              <a:gd name="T8" fmla="*/ 3351649 w 535"/>
              <a:gd name="T9" fmla="*/ 98239061 h 3466"/>
              <a:gd name="T10" fmla="*/ 5027653 w 535"/>
              <a:gd name="T11" fmla="*/ 121697303 h 3466"/>
              <a:gd name="T12" fmla="*/ 12504325 w 535"/>
              <a:gd name="T13" fmla="*/ 138157061 h 3466"/>
              <a:gd name="T14" fmla="*/ 29004778 w 535"/>
              <a:gd name="T15" fmla="*/ 127270170 h 3466"/>
              <a:gd name="T16" fmla="*/ 44602960 w 535"/>
              <a:gd name="T17" fmla="*/ 104459936 h 3466"/>
              <a:gd name="T18" fmla="*/ 67420383 w 535"/>
              <a:gd name="T19" fmla="*/ 60654249 h 3466"/>
              <a:gd name="T20" fmla="*/ 64713213 w 535"/>
              <a:gd name="T21" fmla="*/ 72188788 h 3466"/>
              <a:gd name="T22" fmla="*/ 53111158 w 535"/>
              <a:gd name="T23" fmla="*/ 116902045 h 3466"/>
              <a:gd name="T24" fmla="*/ 41122416 w 535"/>
              <a:gd name="T25" fmla="*/ 171205818 h 3466"/>
              <a:gd name="T26" fmla="*/ 35579180 w 535"/>
              <a:gd name="T27" fmla="*/ 202958560 h 3466"/>
              <a:gd name="T28" fmla="*/ 17144932 w 535"/>
              <a:gd name="T29" fmla="*/ 258039942 h 3466"/>
              <a:gd name="T30" fmla="*/ 33001265 w 535"/>
              <a:gd name="T31" fmla="*/ 245986637 h 3466"/>
              <a:gd name="T32" fmla="*/ 40993520 w 535"/>
              <a:gd name="T33" fmla="*/ 241968989 h 3466"/>
              <a:gd name="T34" fmla="*/ 34934701 w 535"/>
              <a:gd name="T35" fmla="*/ 261539184 h 3466"/>
              <a:gd name="T36" fmla="*/ 23848588 w 535"/>
              <a:gd name="T37" fmla="*/ 306122480 h 3466"/>
              <a:gd name="T38" fmla="*/ 32098635 w 535"/>
              <a:gd name="T39" fmla="*/ 321545425 h 3466"/>
              <a:gd name="T40" fmla="*/ 45118543 w 535"/>
              <a:gd name="T41" fmla="*/ 319731004 h 3466"/>
              <a:gd name="T42" fmla="*/ 48599088 w 535"/>
              <a:gd name="T43" fmla="*/ 318434988 h 3466"/>
              <a:gd name="T44" fmla="*/ 37899663 w 535"/>
              <a:gd name="T45" fmla="*/ 385050909 h 3466"/>
              <a:gd name="T46" fmla="*/ 42411732 w 535"/>
              <a:gd name="T47" fmla="*/ 406565127 h 3466"/>
              <a:gd name="T48" fmla="*/ 43056211 w 535"/>
              <a:gd name="T49" fmla="*/ 432096634 h 3466"/>
              <a:gd name="T50" fmla="*/ 42798420 w 535"/>
              <a:gd name="T51" fmla="*/ 449074799 h 346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535"/>
              <a:gd name="T79" fmla="*/ 0 h 3466"/>
              <a:gd name="T80" fmla="*/ 535 w 535"/>
              <a:gd name="T81" fmla="*/ 3466 h 346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535" h="3466" extrusionOk="0">
                <a:moveTo>
                  <a:pt x="302" y="0"/>
                </a:moveTo>
                <a:cubicBezTo>
                  <a:pt x="303" y="32"/>
                  <a:pt x="304" y="74"/>
                  <a:pt x="293" y="105"/>
                </a:cubicBezTo>
                <a:cubicBezTo>
                  <a:pt x="284" y="118"/>
                  <a:pt x="280" y="122"/>
                  <a:pt x="278" y="133"/>
                </a:cubicBezTo>
              </a:path>
              <a:path w="535" h="3466" extrusionOk="0">
                <a:moveTo>
                  <a:pt x="0" y="677"/>
                </a:moveTo>
                <a:cubicBezTo>
                  <a:pt x="13" y="706"/>
                  <a:pt x="24" y="722"/>
                  <a:pt x="26" y="758"/>
                </a:cubicBezTo>
                <a:cubicBezTo>
                  <a:pt x="30" y="819"/>
                  <a:pt x="30" y="879"/>
                  <a:pt x="39" y="939"/>
                </a:cubicBezTo>
                <a:cubicBezTo>
                  <a:pt x="45" y="977"/>
                  <a:pt x="48" y="1053"/>
                  <a:pt x="97" y="1066"/>
                </a:cubicBezTo>
                <a:cubicBezTo>
                  <a:pt x="148" y="1080"/>
                  <a:pt x="199" y="1013"/>
                  <a:pt x="225" y="982"/>
                </a:cubicBezTo>
                <a:cubicBezTo>
                  <a:pt x="271" y="927"/>
                  <a:pt x="308" y="866"/>
                  <a:pt x="346" y="806"/>
                </a:cubicBezTo>
              </a:path>
              <a:path w="535" h="3466" extrusionOk="0">
                <a:moveTo>
                  <a:pt x="523" y="468"/>
                </a:moveTo>
                <a:cubicBezTo>
                  <a:pt x="558" y="436"/>
                  <a:pt x="511" y="526"/>
                  <a:pt x="502" y="557"/>
                </a:cubicBezTo>
                <a:cubicBezTo>
                  <a:pt x="470" y="671"/>
                  <a:pt x="440" y="787"/>
                  <a:pt x="412" y="902"/>
                </a:cubicBezTo>
                <a:cubicBezTo>
                  <a:pt x="378" y="1041"/>
                  <a:pt x="347" y="1181"/>
                  <a:pt x="319" y="1321"/>
                </a:cubicBezTo>
                <a:cubicBezTo>
                  <a:pt x="303" y="1402"/>
                  <a:pt x="290" y="1484"/>
                  <a:pt x="276" y="1566"/>
                </a:cubicBezTo>
              </a:path>
              <a:path w="535" h="3466" extrusionOk="0">
                <a:moveTo>
                  <a:pt x="133" y="1991"/>
                </a:moveTo>
                <a:cubicBezTo>
                  <a:pt x="180" y="1964"/>
                  <a:pt x="215" y="1932"/>
                  <a:pt x="256" y="1898"/>
                </a:cubicBezTo>
                <a:cubicBezTo>
                  <a:pt x="278" y="1880"/>
                  <a:pt x="293" y="1871"/>
                  <a:pt x="318" y="1867"/>
                </a:cubicBezTo>
                <a:cubicBezTo>
                  <a:pt x="317" y="1918"/>
                  <a:pt x="288" y="1969"/>
                  <a:pt x="271" y="2018"/>
                </a:cubicBezTo>
                <a:cubicBezTo>
                  <a:pt x="233" y="2127"/>
                  <a:pt x="189" y="2245"/>
                  <a:pt x="185" y="2362"/>
                </a:cubicBezTo>
                <a:cubicBezTo>
                  <a:pt x="183" y="2413"/>
                  <a:pt x="195" y="2465"/>
                  <a:pt x="249" y="2481"/>
                </a:cubicBezTo>
                <a:cubicBezTo>
                  <a:pt x="288" y="2493"/>
                  <a:pt x="314" y="2479"/>
                  <a:pt x="350" y="2467"/>
                </a:cubicBezTo>
                <a:cubicBezTo>
                  <a:pt x="365" y="2463"/>
                  <a:pt x="369" y="2462"/>
                  <a:pt x="377" y="2457"/>
                </a:cubicBezTo>
              </a:path>
              <a:path w="535" h="3466" extrusionOk="0">
                <a:moveTo>
                  <a:pt x="294" y="2971"/>
                </a:moveTo>
                <a:cubicBezTo>
                  <a:pt x="316" y="3026"/>
                  <a:pt x="324" y="3078"/>
                  <a:pt x="329" y="3137"/>
                </a:cubicBezTo>
                <a:cubicBezTo>
                  <a:pt x="334" y="3203"/>
                  <a:pt x="334" y="3268"/>
                  <a:pt x="334" y="3334"/>
                </a:cubicBezTo>
                <a:cubicBezTo>
                  <a:pt x="334" y="3378"/>
                  <a:pt x="334" y="3421"/>
                  <a:pt x="332" y="3465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0-A</a:t>
            </a:r>
          </a:p>
        </p:txBody>
      </p:sp>
      <p:sp>
        <p:nvSpPr>
          <p:cNvPr id="44034" name="Text Box 3"/>
          <p:cNvSpPr txBox="1">
            <a:spLocks noChangeArrowheads="1"/>
          </p:cNvSpPr>
          <p:nvPr/>
        </p:nvSpPr>
        <p:spPr bwMode="auto">
          <a:xfrm>
            <a:off x="619125" y="1228725"/>
            <a:ext cx="75914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000000"/>
                </a:solidFill>
              </a:rPr>
              <a:t>for (int i=N ; i&gt;1 ; i=i/2)        </a:t>
            </a:r>
            <a:r>
              <a:rPr lang="en-US" sz="1800">
                <a:solidFill>
                  <a:srgbClr val="057A05"/>
                </a:solidFill>
              </a:rPr>
              <a:t>// i goes down to 1</a:t>
            </a:r>
          </a:p>
          <a:p>
            <a:r>
              <a:rPr lang="en-US" sz="1800">
                <a:solidFill>
                  <a:srgbClr val="000000"/>
                </a:solidFill>
              </a:rPr>
              <a:t>  for (int j=0 ; j&lt;i ; ++j)        </a:t>
            </a:r>
            <a:r>
              <a:rPr lang="en-US" sz="1800">
                <a:solidFill>
                  <a:srgbClr val="057A05"/>
                </a:solidFill>
              </a:rPr>
              <a:t>// j goes up to i</a:t>
            </a:r>
          </a:p>
          <a:p>
            <a:r>
              <a:rPr lang="en-US" sz="1800">
                <a:solidFill>
                  <a:srgbClr val="000000"/>
                </a:solidFill>
              </a:rPr>
              <a:t>    for (int k=0 ; k&lt;i ; ++k)      </a:t>
            </a:r>
            <a:r>
              <a:rPr lang="en-US" sz="1800">
                <a:solidFill>
                  <a:srgbClr val="057A05"/>
                </a:solidFill>
              </a:rPr>
              <a:t>// k goes up to i</a:t>
            </a:r>
          </a:p>
          <a:p>
            <a:r>
              <a:rPr lang="en-US" sz="1800">
                <a:solidFill>
                  <a:srgbClr val="000000"/>
                </a:solidFill>
              </a:rPr>
              <a:t>      </a:t>
            </a:r>
            <a:r>
              <a:rPr lang="en-US" sz="1800">
                <a:solidFill>
                  <a:srgbClr val="DD1528"/>
                </a:solidFill>
              </a:rPr>
              <a:t>/* one operation here */</a:t>
            </a:r>
          </a:p>
        </p:txBody>
      </p:sp>
      <p:sp>
        <p:nvSpPr>
          <p:cNvPr id="44035" name="Text Box 4"/>
          <p:cNvSpPr txBox="1">
            <a:spLocks noChangeArrowheads="1"/>
          </p:cNvSpPr>
          <p:nvPr/>
        </p:nvSpPr>
        <p:spPr bwMode="auto">
          <a:xfrm>
            <a:off x="7526338" y="217488"/>
            <a:ext cx="1327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Big-O</a:t>
            </a:r>
          </a:p>
        </p:txBody>
      </p:sp>
      <p:sp>
        <p:nvSpPr>
          <p:cNvPr id="44036" name="Text Box 5"/>
          <p:cNvSpPr txBox="1">
            <a:spLocks noChangeArrowheads="1"/>
          </p:cNvSpPr>
          <p:nvPr/>
        </p:nvSpPr>
        <p:spPr bwMode="auto">
          <a:xfrm>
            <a:off x="7559675" y="842963"/>
            <a:ext cx="1289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loops</a:t>
            </a:r>
          </a:p>
        </p:txBody>
      </p:sp>
      <p:sp>
        <p:nvSpPr>
          <p:cNvPr id="44037" name="AutoShape 6"/>
          <p:cNvSpPr>
            <a:spLocks/>
          </p:cNvSpPr>
          <p:nvPr/>
        </p:nvSpPr>
        <p:spPr bwMode="auto">
          <a:xfrm rot="5400000">
            <a:off x="2933700" y="1028700"/>
            <a:ext cx="228600" cy="3505200"/>
          </a:xfrm>
          <a:prstGeom prst="rightBrace">
            <a:avLst>
              <a:gd name="adj1" fmla="val 12777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Text Box 7"/>
          <p:cNvSpPr txBox="1">
            <a:spLocks noChangeArrowheads="1"/>
          </p:cNvSpPr>
          <p:nvPr/>
        </p:nvSpPr>
        <p:spPr bwMode="auto">
          <a:xfrm>
            <a:off x="2693988" y="3014663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/>
              <a:t>i</a:t>
            </a:r>
          </a:p>
        </p:txBody>
      </p:sp>
      <p:sp>
        <p:nvSpPr>
          <p:cNvPr id="44039" name="AutoShape 8"/>
          <p:cNvSpPr>
            <a:spLocks/>
          </p:cNvSpPr>
          <p:nvPr/>
        </p:nvSpPr>
        <p:spPr bwMode="auto">
          <a:xfrm rot="5400000">
            <a:off x="2838450" y="1924050"/>
            <a:ext cx="228600" cy="38862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0" name="Line 9"/>
          <p:cNvSpPr>
            <a:spLocks noChangeShapeType="1"/>
          </p:cNvSpPr>
          <p:nvPr/>
        </p:nvSpPr>
        <p:spPr bwMode="auto">
          <a:xfrm>
            <a:off x="1295400" y="2133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041" name="Line 10"/>
          <p:cNvSpPr>
            <a:spLocks noChangeShapeType="1"/>
          </p:cNvSpPr>
          <p:nvPr/>
        </p:nvSpPr>
        <p:spPr bwMode="auto">
          <a:xfrm>
            <a:off x="1006475" y="1865313"/>
            <a:ext cx="0" cy="1792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4042" name="Text Box 11"/>
          <p:cNvSpPr txBox="1">
            <a:spLocks noChangeArrowheads="1"/>
          </p:cNvSpPr>
          <p:nvPr/>
        </p:nvSpPr>
        <p:spPr bwMode="auto">
          <a:xfrm>
            <a:off x="2590800" y="41148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/>
              <a:t>i</a:t>
            </a:r>
            <a:r>
              <a:rPr lang="en-US" sz="2400" baseline="42000"/>
              <a:t>2</a:t>
            </a:r>
            <a:endParaRPr lang="en-US" sz="2400"/>
          </a:p>
        </p:txBody>
      </p:sp>
      <p:sp>
        <p:nvSpPr>
          <p:cNvPr id="44043" name="Text Box 12"/>
          <p:cNvSpPr txBox="1">
            <a:spLocks noChangeArrowheads="1"/>
          </p:cNvSpPr>
          <p:nvPr/>
        </p:nvSpPr>
        <p:spPr bwMode="auto">
          <a:xfrm>
            <a:off x="6129338" y="4197350"/>
            <a:ext cx="838200" cy="151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N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N/2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i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1</a:t>
            </a:r>
          </a:p>
        </p:txBody>
      </p:sp>
      <p:sp>
        <p:nvSpPr>
          <p:cNvPr id="44044" name="Text Box 13"/>
          <p:cNvSpPr txBox="1">
            <a:spLocks noChangeArrowheads="1"/>
          </p:cNvSpPr>
          <p:nvPr/>
        </p:nvSpPr>
        <p:spPr bwMode="auto">
          <a:xfrm>
            <a:off x="6119813" y="3451225"/>
            <a:ext cx="838200" cy="466725"/>
          </a:xfrm>
          <a:prstGeom prst="rect">
            <a:avLst/>
          </a:prstGeom>
          <a:noFill/>
          <a:ln w="9525">
            <a:solidFill>
              <a:srgbClr val="0A02FE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  <a:latin typeface="Comic Sans MS" charset="0"/>
              </a:rPr>
              <a:t>OL</a:t>
            </a:r>
          </a:p>
        </p:txBody>
      </p:sp>
      <p:sp>
        <p:nvSpPr>
          <p:cNvPr id="44045" name="Text Box 14"/>
          <p:cNvSpPr txBox="1">
            <a:spLocks noChangeArrowheads="1"/>
          </p:cNvSpPr>
          <p:nvPr/>
        </p:nvSpPr>
        <p:spPr bwMode="auto">
          <a:xfrm>
            <a:off x="7194550" y="3449638"/>
            <a:ext cx="1263650" cy="466725"/>
          </a:xfrm>
          <a:prstGeom prst="rect">
            <a:avLst/>
          </a:prstGeom>
          <a:noFill/>
          <a:ln w="9525">
            <a:solidFill>
              <a:srgbClr val="0A02FE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  <a:latin typeface="Comic Sans MS" charset="0"/>
              </a:rPr>
              <a:t>Work</a:t>
            </a:r>
          </a:p>
        </p:txBody>
      </p:sp>
      <p:sp>
        <p:nvSpPr>
          <p:cNvPr id="44046" name="Text Box 15"/>
          <p:cNvSpPr txBox="1">
            <a:spLocks noChangeArrowheads="1"/>
          </p:cNvSpPr>
          <p:nvPr/>
        </p:nvSpPr>
        <p:spPr bwMode="auto">
          <a:xfrm>
            <a:off x="7354888" y="4176713"/>
            <a:ext cx="1320800" cy="151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N</a:t>
            </a:r>
            <a:r>
              <a:rPr lang="en-US" sz="2400" baseline="42000">
                <a:solidFill>
                  <a:srgbClr val="0A02FE"/>
                </a:solidFill>
              </a:rPr>
              <a:t>2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(N/2)</a:t>
            </a:r>
            <a:r>
              <a:rPr lang="en-US" sz="2400" baseline="42000">
                <a:solidFill>
                  <a:srgbClr val="0A02FE"/>
                </a:solidFill>
              </a:rPr>
              <a:t>2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i</a:t>
            </a:r>
            <a:r>
              <a:rPr lang="en-US" sz="2400" baseline="42000">
                <a:solidFill>
                  <a:srgbClr val="0A02FE"/>
                </a:solidFill>
              </a:rPr>
              <a:t>2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1</a:t>
            </a:r>
            <a:r>
              <a:rPr lang="en-US" sz="2400" baseline="42000">
                <a:solidFill>
                  <a:srgbClr val="0A02FE"/>
                </a:solidFill>
              </a:rPr>
              <a:t>2</a:t>
            </a:r>
          </a:p>
        </p:txBody>
      </p:sp>
      <p:sp>
        <p:nvSpPr>
          <p:cNvPr id="44047" name="Rectangle 16"/>
          <p:cNvSpPr>
            <a:spLocks noChangeArrowheads="1"/>
          </p:cNvSpPr>
          <p:nvPr/>
        </p:nvSpPr>
        <p:spPr bwMode="auto">
          <a:xfrm>
            <a:off x="7392988" y="5689600"/>
            <a:ext cx="12128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000000"/>
                </a:solidFill>
              </a:rPr>
              <a:t>sum this column</a:t>
            </a:r>
          </a:p>
        </p:txBody>
      </p:sp>
      <p:sp>
        <p:nvSpPr>
          <p:cNvPr id="44048" name="Ink 0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5337175" y="4235450"/>
            <a:ext cx="682625" cy="1109663"/>
          </a:xfrm>
          <a:custGeom>
            <a:avLst/>
            <a:gdLst>
              <a:gd name="T0" fmla="*/ 23517312 w 1899"/>
              <a:gd name="T1" fmla="*/ 153166279 h 3080"/>
              <a:gd name="T2" fmla="*/ 15376497 w 1899"/>
              <a:gd name="T3" fmla="*/ 155242935 h 3080"/>
              <a:gd name="T4" fmla="*/ 1421327 w 1899"/>
              <a:gd name="T5" fmla="*/ 180943883 h 3080"/>
              <a:gd name="T6" fmla="*/ 2455149 w 1899"/>
              <a:gd name="T7" fmla="*/ 209240649 h 3080"/>
              <a:gd name="T8" fmla="*/ 15118041 w 1899"/>
              <a:gd name="T9" fmla="*/ 226374495 h 3080"/>
              <a:gd name="T10" fmla="*/ 28944163 w 1899"/>
              <a:gd name="T11" fmla="*/ 221312198 h 3080"/>
              <a:gd name="T12" fmla="*/ 31787175 w 1899"/>
              <a:gd name="T13" fmla="*/ 215600676 h 3080"/>
              <a:gd name="T14" fmla="*/ 26747469 w 1899"/>
              <a:gd name="T15" fmla="*/ 119287692 h 3080"/>
              <a:gd name="T16" fmla="*/ 18219509 w 1899"/>
              <a:gd name="T17" fmla="*/ 115004320 h 3080"/>
              <a:gd name="T18" fmla="*/ 17961054 w 1899"/>
              <a:gd name="T19" fmla="*/ 116172709 h 3080"/>
              <a:gd name="T20" fmla="*/ 90450868 w 1899"/>
              <a:gd name="T21" fmla="*/ 144469476 h 3080"/>
              <a:gd name="T22" fmla="*/ 89029541 w 1899"/>
              <a:gd name="T23" fmla="*/ 147325057 h 3080"/>
              <a:gd name="T24" fmla="*/ 101433977 w 1899"/>
              <a:gd name="T25" fmla="*/ 148363384 h 3080"/>
              <a:gd name="T26" fmla="*/ 124563785 w 1899"/>
              <a:gd name="T27" fmla="*/ 147325057 h 3080"/>
              <a:gd name="T28" fmla="*/ 142266383 w 1899"/>
              <a:gd name="T29" fmla="*/ 145507803 h 3080"/>
              <a:gd name="T30" fmla="*/ 145884403 w 1899"/>
              <a:gd name="T31" fmla="*/ 145507803 h 3080"/>
              <a:gd name="T32" fmla="*/ 115001643 w 1899"/>
              <a:gd name="T33" fmla="*/ 171338452 h 3080"/>
              <a:gd name="T34" fmla="*/ 118102752 w 1899"/>
              <a:gd name="T35" fmla="*/ 177309376 h 3080"/>
              <a:gd name="T36" fmla="*/ 136451669 w 1899"/>
              <a:gd name="T37" fmla="*/ 175232361 h 3080"/>
              <a:gd name="T38" fmla="*/ 142395431 w 1899"/>
              <a:gd name="T39" fmla="*/ 172895944 h 3080"/>
              <a:gd name="T40" fmla="*/ 245251094 w 1899"/>
              <a:gd name="T41" fmla="*/ 11292622 h 3080"/>
              <a:gd name="T42" fmla="*/ 234784537 w 1899"/>
              <a:gd name="T43" fmla="*/ 519164 h 3080"/>
              <a:gd name="T44" fmla="*/ 231554021 w 1899"/>
              <a:gd name="T45" fmla="*/ 0 h 3080"/>
              <a:gd name="T46" fmla="*/ 226902178 w 1899"/>
              <a:gd name="T47" fmla="*/ 12590712 h 3080"/>
              <a:gd name="T48" fmla="*/ 223155109 w 1899"/>
              <a:gd name="T49" fmla="*/ 54386817 h 3080"/>
              <a:gd name="T50" fmla="*/ 200284116 w 1899"/>
              <a:gd name="T51" fmla="*/ 288160026 h 3080"/>
              <a:gd name="T52" fmla="*/ 202609858 w 1899"/>
              <a:gd name="T53" fmla="*/ 368118090 h 3080"/>
              <a:gd name="T54" fmla="*/ 202092947 w 1899"/>
              <a:gd name="T55" fmla="*/ 374608178 h 3080"/>
              <a:gd name="T56" fmla="*/ 190721974 w 1899"/>
              <a:gd name="T57" fmla="*/ 366949702 h 3080"/>
              <a:gd name="T58" fmla="*/ 163586642 w 1899"/>
              <a:gd name="T59" fmla="*/ 340729950 h 3080"/>
              <a:gd name="T60" fmla="*/ 169401356 w 1899"/>
              <a:gd name="T61" fmla="*/ 361628003 h 3080"/>
              <a:gd name="T62" fmla="*/ 184519756 w 1899"/>
              <a:gd name="T63" fmla="*/ 399400139 h 3080"/>
              <a:gd name="T64" fmla="*/ 203643681 w 1899"/>
              <a:gd name="T65" fmla="*/ 386549665 h 3080"/>
              <a:gd name="T66" fmla="*/ 223025701 w 1899"/>
              <a:gd name="T67" fmla="*/ 359940451 h 3080"/>
              <a:gd name="T68" fmla="*/ 227031585 w 1899"/>
              <a:gd name="T69" fmla="*/ 357604034 h 3080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1899"/>
              <a:gd name="T106" fmla="*/ 0 h 3080"/>
              <a:gd name="T107" fmla="*/ 1899 w 1899"/>
              <a:gd name="T108" fmla="*/ 3080 h 3080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1899" h="3080" extrusionOk="0">
                <a:moveTo>
                  <a:pt x="182" y="1180"/>
                </a:moveTo>
                <a:cubicBezTo>
                  <a:pt x="155" y="1174"/>
                  <a:pt x="148" y="1170"/>
                  <a:pt x="119" y="1196"/>
                </a:cubicBezTo>
                <a:cubicBezTo>
                  <a:pt x="63" y="1246"/>
                  <a:pt x="29" y="1323"/>
                  <a:pt x="11" y="1394"/>
                </a:cubicBezTo>
                <a:cubicBezTo>
                  <a:pt x="-7" y="1466"/>
                  <a:pt x="-3" y="1541"/>
                  <a:pt x="19" y="1612"/>
                </a:cubicBezTo>
                <a:cubicBezTo>
                  <a:pt x="36" y="1666"/>
                  <a:pt x="69" y="1714"/>
                  <a:pt x="117" y="1744"/>
                </a:cubicBezTo>
                <a:cubicBezTo>
                  <a:pt x="165" y="1774"/>
                  <a:pt x="197" y="1749"/>
                  <a:pt x="224" y="1705"/>
                </a:cubicBezTo>
                <a:cubicBezTo>
                  <a:pt x="231" y="1690"/>
                  <a:pt x="239" y="1676"/>
                  <a:pt x="246" y="1661"/>
                </a:cubicBezTo>
              </a:path>
              <a:path w="1899" h="3080" extrusionOk="0">
                <a:moveTo>
                  <a:pt x="207" y="919"/>
                </a:moveTo>
                <a:cubicBezTo>
                  <a:pt x="189" y="901"/>
                  <a:pt x="170" y="873"/>
                  <a:pt x="141" y="886"/>
                </a:cubicBezTo>
                <a:cubicBezTo>
                  <a:pt x="129" y="891"/>
                  <a:pt x="93" y="914"/>
                  <a:pt x="139" y="895"/>
                </a:cubicBezTo>
              </a:path>
              <a:path w="1899" h="3080" extrusionOk="0">
                <a:moveTo>
                  <a:pt x="700" y="1113"/>
                </a:moveTo>
                <a:cubicBezTo>
                  <a:pt x="690" y="1123"/>
                  <a:pt x="687" y="1125"/>
                  <a:pt x="689" y="1135"/>
                </a:cubicBezTo>
                <a:cubicBezTo>
                  <a:pt x="721" y="1142"/>
                  <a:pt x="752" y="1142"/>
                  <a:pt x="785" y="1143"/>
                </a:cubicBezTo>
                <a:cubicBezTo>
                  <a:pt x="845" y="1144"/>
                  <a:pt x="904" y="1140"/>
                  <a:pt x="964" y="1135"/>
                </a:cubicBezTo>
                <a:cubicBezTo>
                  <a:pt x="1010" y="1131"/>
                  <a:pt x="1055" y="1125"/>
                  <a:pt x="1101" y="1121"/>
                </a:cubicBezTo>
                <a:cubicBezTo>
                  <a:pt x="1116" y="1121"/>
                  <a:pt x="1120" y="1121"/>
                  <a:pt x="1129" y="1121"/>
                </a:cubicBezTo>
              </a:path>
              <a:path w="1899" h="3080" extrusionOk="0">
                <a:moveTo>
                  <a:pt x="890" y="1320"/>
                </a:moveTo>
                <a:cubicBezTo>
                  <a:pt x="881" y="1346"/>
                  <a:pt x="882" y="1360"/>
                  <a:pt x="914" y="1366"/>
                </a:cubicBezTo>
                <a:cubicBezTo>
                  <a:pt x="962" y="1375"/>
                  <a:pt x="1011" y="1366"/>
                  <a:pt x="1056" y="1350"/>
                </a:cubicBezTo>
                <a:cubicBezTo>
                  <a:pt x="1071" y="1344"/>
                  <a:pt x="1087" y="1338"/>
                  <a:pt x="1102" y="1332"/>
                </a:cubicBezTo>
              </a:path>
              <a:path w="1899" h="3080" extrusionOk="0">
                <a:moveTo>
                  <a:pt x="1898" y="87"/>
                </a:moveTo>
                <a:cubicBezTo>
                  <a:pt x="1871" y="57"/>
                  <a:pt x="1852" y="27"/>
                  <a:pt x="1817" y="4"/>
                </a:cubicBezTo>
                <a:cubicBezTo>
                  <a:pt x="1806" y="1"/>
                  <a:pt x="1801" y="-1"/>
                  <a:pt x="1792" y="0"/>
                </a:cubicBezTo>
                <a:cubicBezTo>
                  <a:pt x="1779" y="35"/>
                  <a:pt x="1764" y="55"/>
                  <a:pt x="1756" y="97"/>
                </a:cubicBezTo>
                <a:cubicBezTo>
                  <a:pt x="1737" y="202"/>
                  <a:pt x="1734" y="313"/>
                  <a:pt x="1727" y="419"/>
                </a:cubicBezTo>
                <a:cubicBezTo>
                  <a:pt x="1686" y="1021"/>
                  <a:pt x="1581" y="1618"/>
                  <a:pt x="1550" y="2220"/>
                </a:cubicBezTo>
                <a:cubicBezTo>
                  <a:pt x="1539" y="2427"/>
                  <a:pt x="1569" y="2630"/>
                  <a:pt x="1568" y="2836"/>
                </a:cubicBezTo>
                <a:cubicBezTo>
                  <a:pt x="1568" y="2853"/>
                  <a:pt x="1564" y="2870"/>
                  <a:pt x="1564" y="2886"/>
                </a:cubicBezTo>
                <a:cubicBezTo>
                  <a:pt x="1535" y="2867"/>
                  <a:pt x="1505" y="2849"/>
                  <a:pt x="1476" y="2827"/>
                </a:cubicBezTo>
                <a:cubicBezTo>
                  <a:pt x="1399" y="2767"/>
                  <a:pt x="1334" y="2693"/>
                  <a:pt x="1266" y="2625"/>
                </a:cubicBezTo>
                <a:cubicBezTo>
                  <a:pt x="1281" y="2678"/>
                  <a:pt x="1296" y="2732"/>
                  <a:pt x="1311" y="2786"/>
                </a:cubicBezTo>
                <a:cubicBezTo>
                  <a:pt x="1324" y="2831"/>
                  <a:pt x="1363" y="3070"/>
                  <a:pt x="1428" y="3077"/>
                </a:cubicBezTo>
                <a:cubicBezTo>
                  <a:pt x="1492" y="3084"/>
                  <a:pt x="1536" y="3019"/>
                  <a:pt x="1576" y="2978"/>
                </a:cubicBezTo>
                <a:cubicBezTo>
                  <a:pt x="1636" y="2917"/>
                  <a:pt x="1667" y="2834"/>
                  <a:pt x="1726" y="2773"/>
                </a:cubicBezTo>
                <a:cubicBezTo>
                  <a:pt x="1741" y="2759"/>
                  <a:pt x="1743" y="2753"/>
                  <a:pt x="1757" y="2755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9" name="Ink 1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7207250" y="5468938"/>
            <a:ext cx="1400175" cy="377825"/>
          </a:xfrm>
          <a:custGeom>
            <a:avLst/>
            <a:gdLst>
              <a:gd name="T0" fmla="*/ 74054060 w 3888"/>
              <a:gd name="T1" fmla="*/ 136343533 h 1046"/>
              <a:gd name="T2" fmla="*/ 69255364 w 3888"/>
              <a:gd name="T3" fmla="*/ 127471148 h 1046"/>
              <a:gd name="T4" fmla="*/ 66272429 w 3888"/>
              <a:gd name="T5" fmla="*/ 120817310 h 1046"/>
              <a:gd name="T6" fmla="*/ 79112048 w 3888"/>
              <a:gd name="T7" fmla="*/ 119251467 h 1046"/>
              <a:gd name="T8" fmla="*/ 292714002 w 3888"/>
              <a:gd name="T9" fmla="*/ 98376094 h 1046"/>
              <a:gd name="T10" fmla="*/ 435115545 w 3888"/>
              <a:gd name="T11" fmla="*/ 108683203 h 1046"/>
              <a:gd name="T12" fmla="*/ 500609739 w 3888"/>
              <a:gd name="T13" fmla="*/ 117555589 h 1046"/>
              <a:gd name="T14" fmla="*/ 504111617 w 3888"/>
              <a:gd name="T15" fmla="*/ 109335548 h 1046"/>
              <a:gd name="T16" fmla="*/ 499053629 w 3888"/>
              <a:gd name="T17" fmla="*/ 96679855 h 1046"/>
              <a:gd name="T18" fmla="*/ 35535563 w 3888"/>
              <a:gd name="T19" fmla="*/ 1565843 h 1046"/>
              <a:gd name="T20" fmla="*/ 35276271 w 3888"/>
              <a:gd name="T21" fmla="*/ 6001855 h 1046"/>
              <a:gd name="T22" fmla="*/ 33460509 w 3888"/>
              <a:gd name="T23" fmla="*/ 23093560 h 1046"/>
              <a:gd name="T24" fmla="*/ 30866512 w 3888"/>
              <a:gd name="T25" fmla="*/ 47752962 h 1046"/>
              <a:gd name="T26" fmla="*/ 28661813 w 3888"/>
              <a:gd name="T27" fmla="*/ 68497939 h 1046"/>
              <a:gd name="T28" fmla="*/ 26975697 w 3888"/>
              <a:gd name="T29" fmla="*/ 79196599 h 1046"/>
              <a:gd name="T30" fmla="*/ 26716405 w 3888"/>
              <a:gd name="T31" fmla="*/ 80631684 h 1046"/>
              <a:gd name="T32" fmla="*/ 25678878 w 3888"/>
              <a:gd name="T33" fmla="*/ 73325502 h 1046"/>
              <a:gd name="T34" fmla="*/ 1556470 w 3888"/>
              <a:gd name="T35" fmla="*/ 42011901 h 1046"/>
              <a:gd name="T36" fmla="*/ 7911277 w 3888"/>
              <a:gd name="T37" fmla="*/ 41229160 h 1046"/>
              <a:gd name="T38" fmla="*/ 31255810 w 3888"/>
              <a:gd name="T39" fmla="*/ 39402524 h 1046"/>
              <a:gd name="T40" fmla="*/ 69903953 w 3888"/>
              <a:gd name="T41" fmla="*/ 37445492 h 1046"/>
              <a:gd name="T42" fmla="*/ 80538513 w 3888"/>
              <a:gd name="T43" fmla="*/ 28051520 h 1046"/>
              <a:gd name="T44" fmla="*/ 84558974 w 3888"/>
              <a:gd name="T45" fmla="*/ 22702009 h 104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3888"/>
              <a:gd name="T70" fmla="*/ 0 h 1046"/>
              <a:gd name="T71" fmla="*/ 3888 w 3888"/>
              <a:gd name="T72" fmla="*/ 1046 h 104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3888" h="1046" extrusionOk="0">
                <a:moveTo>
                  <a:pt x="571" y="1045"/>
                </a:moveTo>
                <a:cubicBezTo>
                  <a:pt x="559" y="1022"/>
                  <a:pt x="545" y="1000"/>
                  <a:pt x="534" y="977"/>
                </a:cubicBezTo>
                <a:cubicBezTo>
                  <a:pt x="526" y="961"/>
                  <a:pt x="519" y="943"/>
                  <a:pt x="511" y="926"/>
                </a:cubicBezTo>
                <a:cubicBezTo>
                  <a:pt x="543" y="922"/>
                  <a:pt x="576" y="917"/>
                  <a:pt x="610" y="914"/>
                </a:cubicBezTo>
                <a:cubicBezTo>
                  <a:pt x="1160" y="871"/>
                  <a:pt x="1706" y="790"/>
                  <a:pt x="2257" y="754"/>
                </a:cubicBezTo>
                <a:cubicBezTo>
                  <a:pt x="2632" y="730"/>
                  <a:pt x="2987" y="762"/>
                  <a:pt x="3355" y="833"/>
                </a:cubicBezTo>
                <a:cubicBezTo>
                  <a:pt x="3448" y="851"/>
                  <a:pt x="3772" y="956"/>
                  <a:pt x="3860" y="901"/>
                </a:cubicBezTo>
                <a:cubicBezTo>
                  <a:pt x="3874" y="892"/>
                  <a:pt x="3886" y="860"/>
                  <a:pt x="3887" y="838"/>
                </a:cubicBezTo>
                <a:cubicBezTo>
                  <a:pt x="3888" y="802"/>
                  <a:pt x="3859" y="772"/>
                  <a:pt x="3848" y="741"/>
                </a:cubicBezTo>
              </a:path>
              <a:path w="3888" h="1046" extrusionOk="0">
                <a:moveTo>
                  <a:pt x="274" y="12"/>
                </a:moveTo>
                <a:cubicBezTo>
                  <a:pt x="289" y="-15"/>
                  <a:pt x="274" y="37"/>
                  <a:pt x="272" y="46"/>
                </a:cubicBezTo>
                <a:cubicBezTo>
                  <a:pt x="264" y="89"/>
                  <a:pt x="262" y="133"/>
                  <a:pt x="258" y="177"/>
                </a:cubicBezTo>
                <a:cubicBezTo>
                  <a:pt x="252" y="240"/>
                  <a:pt x="244" y="303"/>
                  <a:pt x="238" y="366"/>
                </a:cubicBezTo>
                <a:cubicBezTo>
                  <a:pt x="233" y="419"/>
                  <a:pt x="229" y="472"/>
                  <a:pt x="221" y="525"/>
                </a:cubicBezTo>
                <a:cubicBezTo>
                  <a:pt x="217" y="552"/>
                  <a:pt x="213" y="580"/>
                  <a:pt x="208" y="607"/>
                </a:cubicBezTo>
                <a:cubicBezTo>
                  <a:pt x="207" y="611"/>
                  <a:pt x="207" y="614"/>
                  <a:pt x="206" y="618"/>
                </a:cubicBezTo>
                <a:cubicBezTo>
                  <a:pt x="205" y="599"/>
                  <a:pt x="202" y="581"/>
                  <a:pt x="198" y="562"/>
                </a:cubicBezTo>
              </a:path>
              <a:path w="3888" h="1046" extrusionOk="0">
                <a:moveTo>
                  <a:pt x="12" y="322"/>
                </a:moveTo>
                <a:cubicBezTo>
                  <a:pt x="-16" y="311"/>
                  <a:pt x="53" y="317"/>
                  <a:pt x="61" y="316"/>
                </a:cubicBezTo>
                <a:cubicBezTo>
                  <a:pt x="121" y="310"/>
                  <a:pt x="181" y="306"/>
                  <a:pt x="241" y="302"/>
                </a:cubicBezTo>
                <a:cubicBezTo>
                  <a:pt x="333" y="296"/>
                  <a:pt x="451" y="312"/>
                  <a:pt x="539" y="287"/>
                </a:cubicBezTo>
                <a:cubicBezTo>
                  <a:pt x="573" y="278"/>
                  <a:pt x="601" y="241"/>
                  <a:pt x="621" y="215"/>
                </a:cubicBezTo>
                <a:cubicBezTo>
                  <a:pt x="631" y="201"/>
                  <a:pt x="642" y="188"/>
                  <a:pt x="652" y="174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0" name="Ink 2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958013" y="1843088"/>
            <a:ext cx="1725612" cy="1408112"/>
          </a:xfrm>
          <a:custGeom>
            <a:avLst/>
            <a:gdLst>
              <a:gd name="T0" fmla="*/ 204199219 w 4797"/>
              <a:gd name="T1" fmla="*/ 245377475 h 3909"/>
              <a:gd name="T2" fmla="*/ 154249280 w 4797"/>
              <a:gd name="T3" fmla="*/ 256147424 h 3909"/>
              <a:gd name="T4" fmla="*/ 147132075 w 4797"/>
              <a:gd name="T5" fmla="*/ 391228556 h 3909"/>
              <a:gd name="T6" fmla="*/ 246125799 w 4797"/>
              <a:gd name="T7" fmla="*/ 328034982 h 3909"/>
              <a:gd name="T8" fmla="*/ 202516774 w 4797"/>
              <a:gd name="T9" fmla="*/ 244858393 h 3909"/>
              <a:gd name="T10" fmla="*/ 185047336 w 4797"/>
              <a:gd name="T11" fmla="*/ 255628343 h 3909"/>
              <a:gd name="T12" fmla="*/ 290770119 w 4797"/>
              <a:gd name="T13" fmla="*/ 212418144 h 3909"/>
              <a:gd name="T14" fmla="*/ 250525624 w 4797"/>
              <a:gd name="T15" fmla="*/ 338675251 h 3909"/>
              <a:gd name="T16" fmla="*/ 282488476 w 4797"/>
              <a:gd name="T17" fmla="*/ 378771321 h 3909"/>
              <a:gd name="T18" fmla="*/ 313416033 w 4797"/>
              <a:gd name="T19" fmla="*/ 357750144 h 3909"/>
              <a:gd name="T20" fmla="*/ 314321827 w 4797"/>
              <a:gd name="T21" fmla="*/ 297281657 h 3909"/>
              <a:gd name="T22" fmla="*/ 313416033 w 4797"/>
              <a:gd name="T23" fmla="*/ 287160470 h 3909"/>
              <a:gd name="T24" fmla="*/ 331144115 w 4797"/>
              <a:gd name="T25" fmla="*/ 361253673 h 3909"/>
              <a:gd name="T26" fmla="*/ 359354292 w 4797"/>
              <a:gd name="T27" fmla="*/ 364886883 h 3909"/>
              <a:gd name="T28" fmla="*/ 362201174 w 4797"/>
              <a:gd name="T29" fmla="*/ 280542451 h 3909"/>
              <a:gd name="T30" fmla="*/ 356507410 w 4797"/>
              <a:gd name="T31" fmla="*/ 261727280 h 3909"/>
              <a:gd name="T32" fmla="*/ 401151730 w 4797"/>
              <a:gd name="T33" fmla="*/ 233699043 h 3909"/>
              <a:gd name="T34" fmla="*/ 406586491 w 4797"/>
              <a:gd name="T35" fmla="*/ 242782067 h 3909"/>
              <a:gd name="T36" fmla="*/ 395975614 w 4797"/>
              <a:gd name="T37" fmla="*/ 273665432 h 3909"/>
              <a:gd name="T38" fmla="*/ 419526962 w 4797"/>
              <a:gd name="T39" fmla="*/ 278725846 h 3909"/>
              <a:gd name="T40" fmla="*/ 437514048 w 4797"/>
              <a:gd name="T41" fmla="*/ 268994060 h 3909"/>
              <a:gd name="T42" fmla="*/ 463006485 w 4797"/>
              <a:gd name="T43" fmla="*/ 193602972 h 3909"/>
              <a:gd name="T44" fmla="*/ 478923340 w 4797"/>
              <a:gd name="T45" fmla="*/ 274443875 h 3909"/>
              <a:gd name="T46" fmla="*/ 471547131 w 4797"/>
              <a:gd name="T47" fmla="*/ 364627522 h 3909"/>
              <a:gd name="T48" fmla="*/ 454595340 w 4797"/>
              <a:gd name="T49" fmla="*/ 383961776 h 3909"/>
              <a:gd name="T50" fmla="*/ 545825069 w 4797"/>
              <a:gd name="T51" fmla="*/ 110685744 h 3909"/>
              <a:gd name="T52" fmla="*/ 423667783 w 4797"/>
              <a:gd name="T53" fmla="*/ 60079085 h 3909"/>
              <a:gd name="T54" fmla="*/ 9316938 w 4797"/>
              <a:gd name="T55" fmla="*/ 87588601 h 3909"/>
              <a:gd name="T56" fmla="*/ 22386911 w 4797"/>
              <a:gd name="T57" fmla="*/ 478038354 h 3909"/>
              <a:gd name="T58" fmla="*/ 602633209 w 4797"/>
              <a:gd name="T59" fmla="*/ 459612224 h 3909"/>
              <a:gd name="T60" fmla="*/ 609103624 w 4797"/>
              <a:gd name="T61" fmla="*/ 439758889 h 3909"/>
              <a:gd name="T62" fmla="*/ 556824452 w 4797"/>
              <a:gd name="T63" fmla="*/ 12197514 h 3909"/>
              <a:gd name="T64" fmla="*/ 513215067 w 4797"/>
              <a:gd name="T65" fmla="*/ 33867453 h 390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4797"/>
              <a:gd name="T100" fmla="*/ 0 h 3909"/>
              <a:gd name="T101" fmla="*/ 4797 w 4797"/>
              <a:gd name="T102" fmla="*/ 3909 h 390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4797" h="3909" extrusionOk="0">
                <a:moveTo>
                  <a:pt x="1666" y="1987"/>
                </a:moveTo>
                <a:cubicBezTo>
                  <a:pt x="1640" y="1949"/>
                  <a:pt x="1620" y="1915"/>
                  <a:pt x="1578" y="1891"/>
                </a:cubicBezTo>
                <a:cubicBezTo>
                  <a:pt x="1534" y="1865"/>
                  <a:pt x="1464" y="1851"/>
                  <a:pt x="1413" y="1857"/>
                </a:cubicBezTo>
                <a:cubicBezTo>
                  <a:pt x="1326" y="1867"/>
                  <a:pt x="1253" y="1913"/>
                  <a:pt x="1192" y="1974"/>
                </a:cubicBezTo>
                <a:cubicBezTo>
                  <a:pt x="1042" y="2126"/>
                  <a:pt x="974" y="2353"/>
                  <a:pt x="971" y="2562"/>
                </a:cubicBezTo>
                <a:cubicBezTo>
                  <a:pt x="968" y="2723"/>
                  <a:pt x="1004" y="2908"/>
                  <a:pt x="1137" y="3015"/>
                </a:cubicBezTo>
                <a:cubicBezTo>
                  <a:pt x="1251" y="3107"/>
                  <a:pt x="1402" y="3083"/>
                  <a:pt x="1522" y="3018"/>
                </a:cubicBezTo>
                <a:cubicBezTo>
                  <a:pt x="1709" y="2916"/>
                  <a:pt x="1836" y="2725"/>
                  <a:pt x="1902" y="2528"/>
                </a:cubicBezTo>
                <a:cubicBezTo>
                  <a:pt x="1965" y="2339"/>
                  <a:pt x="1955" y="2103"/>
                  <a:pt x="1794" y="1964"/>
                </a:cubicBezTo>
                <a:cubicBezTo>
                  <a:pt x="1732" y="1911"/>
                  <a:pt x="1646" y="1884"/>
                  <a:pt x="1565" y="1887"/>
                </a:cubicBezTo>
                <a:cubicBezTo>
                  <a:pt x="1520" y="1889"/>
                  <a:pt x="1442" y="1902"/>
                  <a:pt x="1410" y="1938"/>
                </a:cubicBezTo>
                <a:cubicBezTo>
                  <a:pt x="1381" y="1970"/>
                  <a:pt x="1421" y="1957"/>
                  <a:pt x="1430" y="1970"/>
                </a:cubicBezTo>
              </a:path>
              <a:path w="4797" h="3909" extrusionOk="0">
                <a:moveTo>
                  <a:pt x="2209" y="1648"/>
                </a:moveTo>
                <a:cubicBezTo>
                  <a:pt x="2229" y="1640"/>
                  <a:pt x="2233" y="1636"/>
                  <a:pt x="2247" y="1637"/>
                </a:cubicBezTo>
                <a:cubicBezTo>
                  <a:pt x="2234" y="1667"/>
                  <a:pt x="2211" y="1710"/>
                  <a:pt x="2192" y="1744"/>
                </a:cubicBezTo>
                <a:cubicBezTo>
                  <a:pt x="2044" y="2008"/>
                  <a:pt x="1929" y="2303"/>
                  <a:pt x="1936" y="2610"/>
                </a:cubicBezTo>
                <a:cubicBezTo>
                  <a:pt x="1938" y="2713"/>
                  <a:pt x="1958" y="2832"/>
                  <a:pt x="2027" y="2913"/>
                </a:cubicBezTo>
                <a:cubicBezTo>
                  <a:pt x="2075" y="2969"/>
                  <a:pt x="2128" y="2949"/>
                  <a:pt x="2183" y="2919"/>
                </a:cubicBezTo>
              </a:path>
              <a:path w="4797" h="3909" extrusionOk="0">
                <a:moveTo>
                  <a:pt x="2402" y="2839"/>
                </a:moveTo>
                <a:cubicBezTo>
                  <a:pt x="2416" y="2807"/>
                  <a:pt x="2418" y="2792"/>
                  <a:pt x="2422" y="2757"/>
                </a:cubicBezTo>
                <a:cubicBezTo>
                  <a:pt x="2430" y="2682"/>
                  <a:pt x="2434" y="2605"/>
                  <a:pt x="2435" y="2529"/>
                </a:cubicBezTo>
                <a:cubicBezTo>
                  <a:pt x="2436" y="2450"/>
                  <a:pt x="2433" y="2370"/>
                  <a:pt x="2429" y="2291"/>
                </a:cubicBezTo>
                <a:cubicBezTo>
                  <a:pt x="2427" y="2257"/>
                  <a:pt x="2424" y="2224"/>
                  <a:pt x="2420" y="2190"/>
                </a:cubicBezTo>
                <a:cubicBezTo>
                  <a:pt x="2411" y="2135"/>
                  <a:pt x="2418" y="2190"/>
                  <a:pt x="2422" y="2213"/>
                </a:cubicBezTo>
                <a:cubicBezTo>
                  <a:pt x="2437" y="2300"/>
                  <a:pt x="2452" y="2386"/>
                  <a:pt x="2471" y="2472"/>
                </a:cubicBezTo>
                <a:cubicBezTo>
                  <a:pt x="2494" y="2577"/>
                  <a:pt x="2518" y="2684"/>
                  <a:pt x="2559" y="2784"/>
                </a:cubicBezTo>
                <a:cubicBezTo>
                  <a:pt x="2577" y="2827"/>
                  <a:pt x="2608" y="2899"/>
                  <a:pt x="2664" y="2906"/>
                </a:cubicBezTo>
                <a:cubicBezTo>
                  <a:pt x="2717" y="2912"/>
                  <a:pt x="2757" y="2851"/>
                  <a:pt x="2777" y="2812"/>
                </a:cubicBezTo>
                <a:cubicBezTo>
                  <a:pt x="2819" y="2729"/>
                  <a:pt x="2833" y="2627"/>
                  <a:pt x="2837" y="2535"/>
                </a:cubicBezTo>
                <a:cubicBezTo>
                  <a:pt x="2842" y="2412"/>
                  <a:pt x="2829" y="2282"/>
                  <a:pt x="2799" y="2162"/>
                </a:cubicBezTo>
                <a:cubicBezTo>
                  <a:pt x="2788" y="2119"/>
                  <a:pt x="2751" y="2062"/>
                  <a:pt x="2746" y="2020"/>
                </a:cubicBezTo>
                <a:cubicBezTo>
                  <a:pt x="2749" y="2019"/>
                  <a:pt x="2752" y="2018"/>
                  <a:pt x="2755" y="2017"/>
                </a:cubicBezTo>
              </a:path>
              <a:path w="4797" h="3909" extrusionOk="0">
                <a:moveTo>
                  <a:pt x="3014" y="1878"/>
                </a:moveTo>
                <a:cubicBezTo>
                  <a:pt x="3042" y="1850"/>
                  <a:pt x="3070" y="1824"/>
                  <a:pt x="3100" y="1801"/>
                </a:cubicBezTo>
                <a:cubicBezTo>
                  <a:pt x="3121" y="1785"/>
                  <a:pt x="3130" y="1775"/>
                  <a:pt x="3155" y="1778"/>
                </a:cubicBezTo>
                <a:cubicBezTo>
                  <a:pt x="3161" y="1810"/>
                  <a:pt x="3152" y="1839"/>
                  <a:pt x="3142" y="1871"/>
                </a:cubicBezTo>
                <a:cubicBezTo>
                  <a:pt x="3126" y="1921"/>
                  <a:pt x="3106" y="1969"/>
                  <a:pt x="3085" y="2017"/>
                </a:cubicBezTo>
                <a:cubicBezTo>
                  <a:pt x="3075" y="2040"/>
                  <a:pt x="3047" y="2081"/>
                  <a:pt x="3060" y="2109"/>
                </a:cubicBezTo>
                <a:cubicBezTo>
                  <a:pt x="3072" y="2134"/>
                  <a:pt x="3113" y="2143"/>
                  <a:pt x="3136" y="2148"/>
                </a:cubicBezTo>
                <a:cubicBezTo>
                  <a:pt x="3170" y="2155"/>
                  <a:pt x="3208" y="2154"/>
                  <a:pt x="3242" y="2148"/>
                </a:cubicBezTo>
                <a:cubicBezTo>
                  <a:pt x="3271" y="2143"/>
                  <a:pt x="3297" y="2132"/>
                  <a:pt x="3322" y="2118"/>
                </a:cubicBezTo>
                <a:cubicBezTo>
                  <a:pt x="3344" y="2106"/>
                  <a:pt x="3362" y="2089"/>
                  <a:pt x="3381" y="2073"/>
                </a:cubicBezTo>
              </a:path>
              <a:path w="4797" h="3909" extrusionOk="0">
                <a:moveTo>
                  <a:pt x="3588" y="1539"/>
                </a:moveTo>
                <a:cubicBezTo>
                  <a:pt x="3585" y="1523"/>
                  <a:pt x="3581" y="1508"/>
                  <a:pt x="3578" y="1492"/>
                </a:cubicBezTo>
                <a:cubicBezTo>
                  <a:pt x="3595" y="1538"/>
                  <a:pt x="3609" y="1582"/>
                  <a:pt x="3621" y="1630"/>
                </a:cubicBezTo>
                <a:cubicBezTo>
                  <a:pt x="3660" y="1789"/>
                  <a:pt x="3687" y="1952"/>
                  <a:pt x="3701" y="2115"/>
                </a:cubicBezTo>
                <a:cubicBezTo>
                  <a:pt x="3713" y="2251"/>
                  <a:pt x="3713" y="2388"/>
                  <a:pt x="3702" y="2524"/>
                </a:cubicBezTo>
                <a:cubicBezTo>
                  <a:pt x="3694" y="2622"/>
                  <a:pt x="3676" y="2716"/>
                  <a:pt x="3644" y="2810"/>
                </a:cubicBezTo>
                <a:cubicBezTo>
                  <a:pt x="3614" y="2897"/>
                  <a:pt x="3574" y="2980"/>
                  <a:pt x="3525" y="3058"/>
                </a:cubicBezTo>
                <a:cubicBezTo>
                  <a:pt x="3514" y="3033"/>
                  <a:pt x="3510" y="3000"/>
                  <a:pt x="3513" y="2959"/>
                </a:cubicBezTo>
                <a:cubicBezTo>
                  <a:pt x="3517" y="2886"/>
                  <a:pt x="3529" y="2815"/>
                  <a:pt x="3540" y="2743"/>
                </a:cubicBezTo>
              </a:path>
              <a:path w="4797" h="3909" extrusionOk="0">
                <a:moveTo>
                  <a:pt x="4218" y="853"/>
                </a:moveTo>
                <a:cubicBezTo>
                  <a:pt x="4191" y="775"/>
                  <a:pt x="4264" y="746"/>
                  <a:pt x="4173" y="677"/>
                </a:cubicBezTo>
                <a:cubicBezTo>
                  <a:pt x="3949" y="507"/>
                  <a:pt x="3537" y="490"/>
                  <a:pt x="3274" y="463"/>
                </a:cubicBezTo>
                <a:cubicBezTo>
                  <a:pt x="2198" y="355"/>
                  <a:pt x="1071" y="432"/>
                  <a:pt x="0" y="538"/>
                </a:cubicBezTo>
                <a:cubicBezTo>
                  <a:pt x="22" y="583"/>
                  <a:pt x="52" y="628"/>
                  <a:pt x="72" y="675"/>
                </a:cubicBezTo>
                <a:cubicBezTo>
                  <a:pt x="331" y="1281"/>
                  <a:pt x="166" y="1953"/>
                  <a:pt x="87" y="2580"/>
                </a:cubicBezTo>
                <a:cubicBezTo>
                  <a:pt x="46" y="2905"/>
                  <a:pt x="-46" y="3398"/>
                  <a:pt x="173" y="3684"/>
                </a:cubicBezTo>
                <a:cubicBezTo>
                  <a:pt x="394" y="3972"/>
                  <a:pt x="835" y="3921"/>
                  <a:pt x="1150" y="3883"/>
                </a:cubicBezTo>
                <a:cubicBezTo>
                  <a:pt x="2283" y="3745"/>
                  <a:pt x="3507" y="3316"/>
                  <a:pt x="4657" y="3542"/>
                </a:cubicBezTo>
                <a:cubicBezTo>
                  <a:pt x="4705" y="3551"/>
                  <a:pt x="4749" y="3569"/>
                  <a:pt x="4796" y="3580"/>
                </a:cubicBezTo>
                <a:cubicBezTo>
                  <a:pt x="4766" y="3515"/>
                  <a:pt x="4730" y="3459"/>
                  <a:pt x="4707" y="3389"/>
                </a:cubicBezTo>
                <a:cubicBezTo>
                  <a:pt x="4507" y="2763"/>
                  <a:pt x="4488" y="2053"/>
                  <a:pt x="4447" y="1403"/>
                </a:cubicBezTo>
                <a:cubicBezTo>
                  <a:pt x="4422" y="1001"/>
                  <a:pt x="4472" y="471"/>
                  <a:pt x="4303" y="94"/>
                </a:cubicBezTo>
                <a:cubicBezTo>
                  <a:pt x="4273" y="40"/>
                  <a:pt x="4267" y="25"/>
                  <a:pt x="4233" y="3"/>
                </a:cubicBezTo>
                <a:cubicBezTo>
                  <a:pt x="4123" y="84"/>
                  <a:pt x="4064" y="127"/>
                  <a:pt x="3966" y="261"/>
                </a:cubicBezTo>
                <a:cubicBezTo>
                  <a:pt x="3826" y="452"/>
                  <a:pt x="3706" y="652"/>
                  <a:pt x="3559" y="838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1" name="Ink 3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7235825" y="3624263"/>
            <a:ext cx="1660525" cy="2624137"/>
          </a:xfrm>
          <a:custGeom>
            <a:avLst/>
            <a:gdLst>
              <a:gd name="T0" fmla="*/ 558229709 w 4614"/>
              <a:gd name="T1" fmla="*/ 90029386 h 7291"/>
              <a:gd name="T2" fmla="*/ 535175259 w 4614"/>
              <a:gd name="T3" fmla="*/ 42747771 h 7291"/>
              <a:gd name="T4" fmla="*/ 353200217 w 4614"/>
              <a:gd name="T5" fmla="*/ 50390557 h 7291"/>
              <a:gd name="T6" fmla="*/ 60097041 w 4614"/>
              <a:gd name="T7" fmla="*/ 46374630 h 7291"/>
              <a:gd name="T8" fmla="*/ 58154364 w 4614"/>
              <a:gd name="T9" fmla="*/ 76945772 h 7291"/>
              <a:gd name="T10" fmla="*/ 36136033 w 4614"/>
              <a:gd name="T11" fmla="*/ 380195377 h 7291"/>
              <a:gd name="T12" fmla="*/ 6864511 w 4614"/>
              <a:gd name="T13" fmla="*/ 850938418 h 7291"/>
              <a:gd name="T14" fmla="*/ 3108356 w 4614"/>
              <a:gd name="T15" fmla="*/ 934620350 h 7291"/>
              <a:gd name="T16" fmla="*/ 48181137 w 4614"/>
              <a:gd name="T17" fmla="*/ 941874428 h 7291"/>
              <a:gd name="T18" fmla="*/ 348019264 w 4614"/>
              <a:gd name="T19" fmla="*/ 894204106 h 7291"/>
              <a:gd name="T20" fmla="*/ 519891879 w 4614"/>
              <a:gd name="T21" fmla="*/ 860653591 h 7291"/>
              <a:gd name="T22" fmla="*/ 589184789 w 4614"/>
              <a:gd name="T23" fmla="*/ 738628521 h 7291"/>
              <a:gd name="T24" fmla="*/ 596049300 w 4614"/>
              <a:gd name="T25" fmla="*/ 420093345 h 7291"/>
              <a:gd name="T26" fmla="*/ 590480027 w 4614"/>
              <a:gd name="T27" fmla="*/ 0 h 729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4614"/>
              <a:gd name="T43" fmla="*/ 0 h 7291"/>
              <a:gd name="T44" fmla="*/ 4614 w 4614"/>
              <a:gd name="T45" fmla="*/ 7291 h 7291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4614" h="7291" extrusionOk="0">
                <a:moveTo>
                  <a:pt x="4310" y="695"/>
                </a:moveTo>
                <a:cubicBezTo>
                  <a:pt x="4308" y="496"/>
                  <a:pt x="4363" y="433"/>
                  <a:pt x="4132" y="330"/>
                </a:cubicBezTo>
                <a:cubicBezTo>
                  <a:pt x="3756" y="163"/>
                  <a:pt x="3111" y="350"/>
                  <a:pt x="2727" y="389"/>
                </a:cubicBezTo>
                <a:cubicBezTo>
                  <a:pt x="1957" y="466"/>
                  <a:pt x="1223" y="520"/>
                  <a:pt x="464" y="358"/>
                </a:cubicBezTo>
                <a:cubicBezTo>
                  <a:pt x="459" y="429"/>
                  <a:pt x="449" y="514"/>
                  <a:pt x="449" y="594"/>
                </a:cubicBezTo>
                <a:cubicBezTo>
                  <a:pt x="445" y="1376"/>
                  <a:pt x="320" y="2154"/>
                  <a:pt x="279" y="2935"/>
                </a:cubicBezTo>
                <a:cubicBezTo>
                  <a:pt x="215" y="4153"/>
                  <a:pt x="208" y="5358"/>
                  <a:pt x="53" y="6569"/>
                </a:cubicBezTo>
                <a:cubicBezTo>
                  <a:pt x="34" y="6716"/>
                  <a:pt x="-75" y="7076"/>
                  <a:pt x="24" y="7215"/>
                </a:cubicBezTo>
                <a:cubicBezTo>
                  <a:pt x="105" y="7329"/>
                  <a:pt x="250" y="7282"/>
                  <a:pt x="372" y="7271"/>
                </a:cubicBezTo>
                <a:cubicBezTo>
                  <a:pt x="1141" y="7199"/>
                  <a:pt x="1925" y="7032"/>
                  <a:pt x="2687" y="6903"/>
                </a:cubicBezTo>
                <a:cubicBezTo>
                  <a:pt x="3105" y="6832"/>
                  <a:pt x="3624" y="6824"/>
                  <a:pt x="4014" y="6644"/>
                </a:cubicBezTo>
                <a:cubicBezTo>
                  <a:pt x="4383" y="6473"/>
                  <a:pt x="4503" y="6080"/>
                  <a:pt x="4549" y="5702"/>
                </a:cubicBezTo>
                <a:cubicBezTo>
                  <a:pt x="4647" y="4893"/>
                  <a:pt x="4614" y="4055"/>
                  <a:pt x="4602" y="3243"/>
                </a:cubicBezTo>
                <a:cubicBezTo>
                  <a:pt x="4586" y="2162"/>
                  <a:pt x="4564" y="1081"/>
                  <a:pt x="4559" y="0"/>
                </a:cubicBezTo>
              </a:path>
            </a:pathLst>
          </a:custGeom>
          <a:noFill/>
          <a:ln w="19050" cap="rnd">
            <a:solidFill>
              <a:srgbClr val="C050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Picture 1029" descr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7924800" cy="582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5"/>
          <p:cNvSpPr txBox="1">
            <a:spLocks noChangeArrowheads="1"/>
          </p:cNvSpPr>
          <p:nvPr/>
        </p:nvSpPr>
        <p:spPr bwMode="auto">
          <a:xfrm>
            <a:off x="684213" y="2171700"/>
            <a:ext cx="78359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200" b="0">
                <a:solidFill>
                  <a:srgbClr val="0A02FE"/>
                </a:solidFill>
                <a:latin typeface="Comic Sans MS" charset="0"/>
              </a:rPr>
              <a:t>Good luck!</a:t>
            </a:r>
          </a:p>
        </p:txBody>
      </p:sp>
      <p:sp>
        <p:nvSpPr>
          <p:cNvPr id="46082" name="Rectangle 3"/>
          <p:cNvSpPr>
            <a:spLocks noChangeArrowheads="1"/>
          </p:cNvSpPr>
          <p:nvPr/>
        </p:nvSpPr>
        <p:spPr bwMode="auto">
          <a:xfrm>
            <a:off x="5006975" y="4902200"/>
            <a:ext cx="33226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b="0">
                <a:solidFill>
                  <a:srgbClr val="057A05"/>
                </a:solidFill>
                <a:latin typeface="Comic Sans MS" charset="0"/>
              </a:rPr>
              <a:t>See you M or F…</a:t>
            </a:r>
          </a:p>
        </p:txBody>
      </p:sp>
      <p:sp>
        <p:nvSpPr>
          <p:cNvPr id="46083" name="Rectangle 4"/>
          <p:cNvSpPr>
            <a:spLocks noChangeArrowheads="1"/>
          </p:cNvSpPr>
          <p:nvPr/>
        </p:nvSpPr>
        <p:spPr bwMode="auto">
          <a:xfrm>
            <a:off x="3540125" y="2862263"/>
            <a:ext cx="21240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0">
                <a:latin typeface="Comic Sans MS" charset="0"/>
              </a:rPr>
              <a:t>on </a:t>
            </a:r>
            <a:r>
              <a:rPr lang="en-US" i="1">
                <a:latin typeface="Comic Sans MS" charset="0"/>
              </a:rPr>
              <a:t>all </a:t>
            </a:r>
            <a:r>
              <a:rPr lang="en-US" b="0">
                <a:latin typeface="Comic Sans MS" charset="0"/>
              </a:rPr>
              <a:t>of this week's work…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Picture 2" descr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066800"/>
            <a:ext cx="7696200" cy="506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6" name="Text Box 3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1-C</a:t>
            </a:r>
          </a:p>
        </p:txBody>
      </p:sp>
      <p:sp>
        <p:nvSpPr>
          <p:cNvPr id="47107" name="Text Box 4"/>
          <p:cNvSpPr txBox="1">
            <a:spLocks noChangeArrowheads="1"/>
          </p:cNvSpPr>
          <p:nvPr/>
        </p:nvSpPr>
        <p:spPr bwMode="auto">
          <a:xfrm>
            <a:off x="7518400" y="228600"/>
            <a:ext cx="920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Rex</a:t>
            </a:r>
          </a:p>
        </p:txBody>
      </p:sp>
      <p:sp>
        <p:nvSpPr>
          <p:cNvPr id="47108" name="Rectangle 5"/>
          <p:cNvSpPr>
            <a:spLocks noChangeArrowheads="1"/>
          </p:cNvSpPr>
          <p:nvPr/>
        </p:nvSpPr>
        <p:spPr bwMode="auto">
          <a:xfrm>
            <a:off x="8077200" y="6477000"/>
            <a:ext cx="8699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000000"/>
                </a:solidFill>
              </a:rPr>
              <a:t>Wikipedia!</a:t>
            </a:r>
          </a:p>
        </p:txBody>
      </p:sp>
      <p:sp>
        <p:nvSpPr>
          <p:cNvPr id="47109" name="Rectangle 6"/>
          <p:cNvSpPr>
            <a:spLocks noChangeArrowheads="1"/>
          </p:cNvSpPr>
          <p:nvPr/>
        </p:nvSpPr>
        <p:spPr bwMode="auto">
          <a:xfrm>
            <a:off x="4562475" y="5594350"/>
            <a:ext cx="5270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000000"/>
                </a:solidFill>
              </a:rPr>
              <a:t>first</a:t>
            </a:r>
          </a:p>
        </p:txBody>
      </p:sp>
      <p:sp>
        <p:nvSpPr>
          <p:cNvPr id="47110" name="Rectangle 7"/>
          <p:cNvSpPr>
            <a:spLocks noChangeArrowheads="1"/>
          </p:cNvSpPr>
          <p:nvPr/>
        </p:nvSpPr>
        <p:spPr bwMode="auto">
          <a:xfrm>
            <a:off x="6200775" y="5583238"/>
            <a:ext cx="4587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000000"/>
                </a:solidFill>
              </a:rPr>
              <a:t>rest</a:t>
            </a:r>
          </a:p>
        </p:txBody>
      </p:sp>
      <p:sp>
        <p:nvSpPr>
          <p:cNvPr id="47111" name="Rectangle 8"/>
          <p:cNvSpPr>
            <a:spLocks noChangeArrowheads="1"/>
          </p:cNvSpPr>
          <p:nvPr/>
        </p:nvSpPr>
        <p:spPr bwMode="auto">
          <a:xfrm>
            <a:off x="2798763" y="3390900"/>
            <a:ext cx="5270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000000"/>
                </a:solidFill>
              </a:rPr>
              <a:t>first</a:t>
            </a:r>
          </a:p>
        </p:txBody>
      </p:sp>
      <p:sp>
        <p:nvSpPr>
          <p:cNvPr id="47112" name="Rectangle 9"/>
          <p:cNvSpPr>
            <a:spLocks noChangeArrowheads="1"/>
          </p:cNvSpPr>
          <p:nvPr/>
        </p:nvSpPr>
        <p:spPr bwMode="auto">
          <a:xfrm>
            <a:off x="6054725" y="3400425"/>
            <a:ext cx="4587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000000"/>
                </a:solidFill>
              </a:rPr>
              <a:t>rest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0-A</a:t>
            </a:r>
          </a:p>
        </p:txBody>
      </p:sp>
      <p:sp>
        <p:nvSpPr>
          <p:cNvPr id="48130" name="Text Box 3"/>
          <p:cNvSpPr txBox="1">
            <a:spLocks noChangeArrowheads="1"/>
          </p:cNvSpPr>
          <p:nvPr/>
        </p:nvSpPr>
        <p:spPr bwMode="auto">
          <a:xfrm>
            <a:off x="619125" y="1228725"/>
            <a:ext cx="75914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000000"/>
                </a:solidFill>
              </a:rPr>
              <a:t>for (int i=N ; i&gt;1 ; i=i/2)        </a:t>
            </a:r>
            <a:r>
              <a:rPr lang="en-US" sz="1800">
                <a:solidFill>
                  <a:srgbClr val="057A05"/>
                </a:solidFill>
              </a:rPr>
              <a:t>// i goes down to 1</a:t>
            </a:r>
          </a:p>
          <a:p>
            <a:r>
              <a:rPr lang="en-US" sz="1800">
                <a:solidFill>
                  <a:srgbClr val="000000"/>
                </a:solidFill>
              </a:rPr>
              <a:t>  for (int j=0 ; j&lt;i ; ++j)        </a:t>
            </a:r>
            <a:r>
              <a:rPr lang="en-US" sz="1800">
                <a:solidFill>
                  <a:srgbClr val="057A05"/>
                </a:solidFill>
              </a:rPr>
              <a:t>// j goes up to i</a:t>
            </a:r>
          </a:p>
          <a:p>
            <a:r>
              <a:rPr lang="en-US" sz="1800">
                <a:solidFill>
                  <a:srgbClr val="000000"/>
                </a:solidFill>
              </a:rPr>
              <a:t>    for (int k=0 ; k&lt;i ; ++k)      </a:t>
            </a:r>
            <a:r>
              <a:rPr lang="en-US" sz="1800">
                <a:solidFill>
                  <a:srgbClr val="057A05"/>
                </a:solidFill>
              </a:rPr>
              <a:t>// k goes up to i</a:t>
            </a:r>
          </a:p>
          <a:p>
            <a:r>
              <a:rPr lang="en-US" sz="1800">
                <a:solidFill>
                  <a:srgbClr val="000000"/>
                </a:solidFill>
              </a:rPr>
              <a:t>      </a:t>
            </a:r>
            <a:r>
              <a:rPr lang="en-US" sz="1800">
                <a:solidFill>
                  <a:srgbClr val="DD1528"/>
                </a:solidFill>
              </a:rPr>
              <a:t>/* one operation here */</a:t>
            </a:r>
          </a:p>
        </p:txBody>
      </p:sp>
      <p:sp>
        <p:nvSpPr>
          <p:cNvPr id="48131" name="Text Box 4"/>
          <p:cNvSpPr txBox="1">
            <a:spLocks noChangeArrowheads="1"/>
          </p:cNvSpPr>
          <p:nvPr/>
        </p:nvSpPr>
        <p:spPr bwMode="auto">
          <a:xfrm>
            <a:off x="7526338" y="217488"/>
            <a:ext cx="1327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Big-O</a:t>
            </a:r>
          </a:p>
        </p:txBody>
      </p:sp>
      <p:sp>
        <p:nvSpPr>
          <p:cNvPr id="48132" name="Text Box 5"/>
          <p:cNvSpPr txBox="1">
            <a:spLocks noChangeArrowheads="1"/>
          </p:cNvSpPr>
          <p:nvPr/>
        </p:nvSpPr>
        <p:spPr bwMode="auto">
          <a:xfrm>
            <a:off x="7559675" y="842963"/>
            <a:ext cx="1289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loops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0-A</a:t>
            </a:r>
          </a:p>
        </p:txBody>
      </p:sp>
      <p:sp>
        <p:nvSpPr>
          <p:cNvPr id="49154" name="Text Box 3"/>
          <p:cNvSpPr txBox="1">
            <a:spLocks noChangeArrowheads="1"/>
          </p:cNvSpPr>
          <p:nvPr/>
        </p:nvSpPr>
        <p:spPr bwMode="auto">
          <a:xfrm>
            <a:off x="619125" y="1228725"/>
            <a:ext cx="75914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000000"/>
                </a:solidFill>
              </a:rPr>
              <a:t>for (int i=N ; i&gt;1 ; i=i/2)        </a:t>
            </a:r>
            <a:r>
              <a:rPr lang="en-US" sz="1800">
                <a:solidFill>
                  <a:srgbClr val="057A05"/>
                </a:solidFill>
              </a:rPr>
              <a:t>// i goes down to 1</a:t>
            </a:r>
          </a:p>
          <a:p>
            <a:r>
              <a:rPr lang="en-US" sz="1800">
                <a:solidFill>
                  <a:srgbClr val="000000"/>
                </a:solidFill>
              </a:rPr>
              <a:t>  for (int j=0 ; j&lt;i ; ++j)        </a:t>
            </a:r>
            <a:r>
              <a:rPr lang="en-US" sz="1800">
                <a:solidFill>
                  <a:srgbClr val="057A05"/>
                </a:solidFill>
              </a:rPr>
              <a:t>// j goes up to i</a:t>
            </a:r>
          </a:p>
          <a:p>
            <a:r>
              <a:rPr lang="en-US" sz="1800">
                <a:solidFill>
                  <a:srgbClr val="000000"/>
                </a:solidFill>
              </a:rPr>
              <a:t>    for (int k=0 ; k&lt;i ; ++k)      </a:t>
            </a:r>
            <a:r>
              <a:rPr lang="en-US" sz="1800">
                <a:solidFill>
                  <a:srgbClr val="057A05"/>
                </a:solidFill>
              </a:rPr>
              <a:t>// k goes up to i</a:t>
            </a:r>
          </a:p>
          <a:p>
            <a:r>
              <a:rPr lang="en-US" sz="1800">
                <a:solidFill>
                  <a:srgbClr val="000000"/>
                </a:solidFill>
              </a:rPr>
              <a:t>      </a:t>
            </a:r>
            <a:r>
              <a:rPr lang="en-US" sz="1800">
                <a:solidFill>
                  <a:srgbClr val="DD1528"/>
                </a:solidFill>
              </a:rPr>
              <a:t>/* one operation here */</a:t>
            </a:r>
          </a:p>
        </p:txBody>
      </p:sp>
      <p:sp>
        <p:nvSpPr>
          <p:cNvPr id="49155" name="Text Box 4"/>
          <p:cNvSpPr txBox="1">
            <a:spLocks noChangeArrowheads="1"/>
          </p:cNvSpPr>
          <p:nvPr/>
        </p:nvSpPr>
        <p:spPr bwMode="auto">
          <a:xfrm>
            <a:off x="7526338" y="217488"/>
            <a:ext cx="1327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Big-O</a:t>
            </a:r>
          </a:p>
        </p:txBody>
      </p:sp>
      <p:sp>
        <p:nvSpPr>
          <p:cNvPr id="49156" name="Text Box 5"/>
          <p:cNvSpPr txBox="1">
            <a:spLocks noChangeArrowheads="1"/>
          </p:cNvSpPr>
          <p:nvPr/>
        </p:nvSpPr>
        <p:spPr bwMode="auto">
          <a:xfrm>
            <a:off x="7559675" y="842963"/>
            <a:ext cx="1289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loops</a:t>
            </a:r>
          </a:p>
        </p:txBody>
      </p:sp>
      <p:sp>
        <p:nvSpPr>
          <p:cNvPr id="49157" name="AutoShape 6"/>
          <p:cNvSpPr>
            <a:spLocks/>
          </p:cNvSpPr>
          <p:nvPr/>
        </p:nvSpPr>
        <p:spPr bwMode="auto">
          <a:xfrm rot="5400000">
            <a:off x="2933700" y="1028700"/>
            <a:ext cx="228600" cy="3505200"/>
          </a:xfrm>
          <a:prstGeom prst="rightBrace">
            <a:avLst>
              <a:gd name="adj1" fmla="val 12777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Text Box 7"/>
          <p:cNvSpPr txBox="1">
            <a:spLocks noChangeArrowheads="1"/>
          </p:cNvSpPr>
          <p:nvPr/>
        </p:nvSpPr>
        <p:spPr bwMode="auto">
          <a:xfrm>
            <a:off x="2693988" y="3014663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/>
              <a:t>i</a:t>
            </a:r>
          </a:p>
        </p:txBody>
      </p:sp>
      <p:sp>
        <p:nvSpPr>
          <p:cNvPr id="49159" name="AutoShape 8"/>
          <p:cNvSpPr>
            <a:spLocks/>
          </p:cNvSpPr>
          <p:nvPr/>
        </p:nvSpPr>
        <p:spPr bwMode="auto">
          <a:xfrm rot="5400000">
            <a:off x="2838450" y="1924050"/>
            <a:ext cx="228600" cy="38862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0" name="Line 9"/>
          <p:cNvSpPr>
            <a:spLocks noChangeShapeType="1"/>
          </p:cNvSpPr>
          <p:nvPr/>
        </p:nvSpPr>
        <p:spPr bwMode="auto">
          <a:xfrm>
            <a:off x="1295400" y="2133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161" name="Line 10"/>
          <p:cNvSpPr>
            <a:spLocks noChangeShapeType="1"/>
          </p:cNvSpPr>
          <p:nvPr/>
        </p:nvSpPr>
        <p:spPr bwMode="auto">
          <a:xfrm>
            <a:off x="1006475" y="1865313"/>
            <a:ext cx="0" cy="1792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9162" name="Text Box 11"/>
          <p:cNvSpPr txBox="1">
            <a:spLocks noChangeArrowheads="1"/>
          </p:cNvSpPr>
          <p:nvPr/>
        </p:nvSpPr>
        <p:spPr bwMode="auto">
          <a:xfrm>
            <a:off x="2590800" y="41148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/>
              <a:t>i</a:t>
            </a:r>
            <a:r>
              <a:rPr lang="en-US" sz="2400" baseline="42000"/>
              <a:t>2</a:t>
            </a:r>
            <a:endParaRPr lang="en-US" sz="24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0-A</a:t>
            </a:r>
          </a:p>
        </p:txBody>
      </p:sp>
      <p:sp>
        <p:nvSpPr>
          <p:cNvPr id="50178" name="Text Box 3"/>
          <p:cNvSpPr txBox="1">
            <a:spLocks noChangeArrowheads="1"/>
          </p:cNvSpPr>
          <p:nvPr/>
        </p:nvSpPr>
        <p:spPr bwMode="auto">
          <a:xfrm>
            <a:off x="619125" y="1228725"/>
            <a:ext cx="75914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000000"/>
                </a:solidFill>
              </a:rPr>
              <a:t>for (int i=N ; i&gt;1 ; i=i/2)        </a:t>
            </a:r>
            <a:r>
              <a:rPr lang="en-US" sz="1800">
                <a:solidFill>
                  <a:srgbClr val="057A05"/>
                </a:solidFill>
              </a:rPr>
              <a:t>// i goes down to 1</a:t>
            </a:r>
          </a:p>
          <a:p>
            <a:r>
              <a:rPr lang="en-US" sz="1800">
                <a:solidFill>
                  <a:srgbClr val="000000"/>
                </a:solidFill>
              </a:rPr>
              <a:t>  for (int j=0 ; j&lt;i ; ++j)        </a:t>
            </a:r>
            <a:r>
              <a:rPr lang="en-US" sz="1800">
                <a:solidFill>
                  <a:srgbClr val="057A05"/>
                </a:solidFill>
              </a:rPr>
              <a:t>// j goes up to i</a:t>
            </a:r>
          </a:p>
          <a:p>
            <a:r>
              <a:rPr lang="en-US" sz="1800">
                <a:solidFill>
                  <a:srgbClr val="000000"/>
                </a:solidFill>
              </a:rPr>
              <a:t>    for (int k=0 ; k&lt;i ; ++k)      </a:t>
            </a:r>
            <a:r>
              <a:rPr lang="en-US" sz="1800">
                <a:solidFill>
                  <a:srgbClr val="057A05"/>
                </a:solidFill>
              </a:rPr>
              <a:t>// k goes up to i</a:t>
            </a:r>
          </a:p>
          <a:p>
            <a:r>
              <a:rPr lang="en-US" sz="1800">
                <a:solidFill>
                  <a:srgbClr val="000000"/>
                </a:solidFill>
              </a:rPr>
              <a:t>      </a:t>
            </a:r>
            <a:r>
              <a:rPr lang="en-US" sz="1800">
                <a:solidFill>
                  <a:srgbClr val="DD1528"/>
                </a:solidFill>
              </a:rPr>
              <a:t>/* one operation here */</a:t>
            </a:r>
          </a:p>
        </p:txBody>
      </p:sp>
      <p:sp>
        <p:nvSpPr>
          <p:cNvPr id="50179" name="Text Box 4"/>
          <p:cNvSpPr txBox="1">
            <a:spLocks noChangeArrowheads="1"/>
          </p:cNvSpPr>
          <p:nvPr/>
        </p:nvSpPr>
        <p:spPr bwMode="auto">
          <a:xfrm>
            <a:off x="7526338" y="217488"/>
            <a:ext cx="1327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Big-O</a:t>
            </a:r>
          </a:p>
        </p:txBody>
      </p:sp>
      <p:sp>
        <p:nvSpPr>
          <p:cNvPr id="50180" name="Text Box 5"/>
          <p:cNvSpPr txBox="1">
            <a:spLocks noChangeArrowheads="1"/>
          </p:cNvSpPr>
          <p:nvPr/>
        </p:nvSpPr>
        <p:spPr bwMode="auto">
          <a:xfrm>
            <a:off x="7559675" y="842963"/>
            <a:ext cx="1289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loops</a:t>
            </a:r>
          </a:p>
        </p:txBody>
      </p:sp>
      <p:sp>
        <p:nvSpPr>
          <p:cNvPr id="50181" name="AutoShape 6"/>
          <p:cNvSpPr>
            <a:spLocks/>
          </p:cNvSpPr>
          <p:nvPr/>
        </p:nvSpPr>
        <p:spPr bwMode="auto">
          <a:xfrm rot="5400000">
            <a:off x="2933700" y="1028700"/>
            <a:ext cx="228600" cy="3505200"/>
          </a:xfrm>
          <a:prstGeom prst="rightBrace">
            <a:avLst>
              <a:gd name="adj1" fmla="val 12777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Text Box 7"/>
          <p:cNvSpPr txBox="1">
            <a:spLocks noChangeArrowheads="1"/>
          </p:cNvSpPr>
          <p:nvPr/>
        </p:nvSpPr>
        <p:spPr bwMode="auto">
          <a:xfrm>
            <a:off x="2693988" y="3014663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/>
              <a:t>i</a:t>
            </a:r>
          </a:p>
        </p:txBody>
      </p:sp>
      <p:sp>
        <p:nvSpPr>
          <p:cNvPr id="50183" name="AutoShape 8"/>
          <p:cNvSpPr>
            <a:spLocks/>
          </p:cNvSpPr>
          <p:nvPr/>
        </p:nvSpPr>
        <p:spPr bwMode="auto">
          <a:xfrm rot="5400000">
            <a:off x="2838450" y="1924050"/>
            <a:ext cx="228600" cy="38862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Line 9"/>
          <p:cNvSpPr>
            <a:spLocks noChangeShapeType="1"/>
          </p:cNvSpPr>
          <p:nvPr/>
        </p:nvSpPr>
        <p:spPr bwMode="auto">
          <a:xfrm>
            <a:off x="1295400" y="2133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185" name="Line 10"/>
          <p:cNvSpPr>
            <a:spLocks noChangeShapeType="1"/>
          </p:cNvSpPr>
          <p:nvPr/>
        </p:nvSpPr>
        <p:spPr bwMode="auto">
          <a:xfrm>
            <a:off x="1006475" y="1865313"/>
            <a:ext cx="0" cy="1792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0186" name="Text Box 11"/>
          <p:cNvSpPr txBox="1">
            <a:spLocks noChangeArrowheads="1"/>
          </p:cNvSpPr>
          <p:nvPr/>
        </p:nvSpPr>
        <p:spPr bwMode="auto">
          <a:xfrm>
            <a:off x="2590800" y="41148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/>
              <a:t>i</a:t>
            </a:r>
            <a:r>
              <a:rPr lang="en-US" sz="2400" baseline="42000"/>
              <a:t>2</a:t>
            </a:r>
            <a:endParaRPr lang="en-US" sz="2400"/>
          </a:p>
        </p:txBody>
      </p:sp>
      <p:sp>
        <p:nvSpPr>
          <p:cNvPr id="50187" name="Text Box 12"/>
          <p:cNvSpPr txBox="1">
            <a:spLocks noChangeArrowheads="1"/>
          </p:cNvSpPr>
          <p:nvPr/>
        </p:nvSpPr>
        <p:spPr bwMode="auto">
          <a:xfrm>
            <a:off x="6129338" y="4197350"/>
            <a:ext cx="838200" cy="151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N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N/2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i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1</a:t>
            </a:r>
          </a:p>
        </p:txBody>
      </p:sp>
      <p:sp>
        <p:nvSpPr>
          <p:cNvPr id="50188" name="Text Box 13"/>
          <p:cNvSpPr txBox="1">
            <a:spLocks noChangeArrowheads="1"/>
          </p:cNvSpPr>
          <p:nvPr/>
        </p:nvSpPr>
        <p:spPr bwMode="auto">
          <a:xfrm>
            <a:off x="6119813" y="3451225"/>
            <a:ext cx="838200" cy="466725"/>
          </a:xfrm>
          <a:prstGeom prst="rect">
            <a:avLst/>
          </a:prstGeom>
          <a:noFill/>
          <a:ln w="9525">
            <a:solidFill>
              <a:srgbClr val="0A02FE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  <a:latin typeface="Comic Sans MS" charset="0"/>
              </a:rPr>
              <a:t>OL</a:t>
            </a:r>
          </a:p>
        </p:txBody>
      </p:sp>
      <p:sp>
        <p:nvSpPr>
          <p:cNvPr id="50189" name="Text Box 14"/>
          <p:cNvSpPr txBox="1">
            <a:spLocks noChangeArrowheads="1"/>
          </p:cNvSpPr>
          <p:nvPr/>
        </p:nvSpPr>
        <p:spPr bwMode="auto">
          <a:xfrm>
            <a:off x="7194550" y="3449638"/>
            <a:ext cx="1263650" cy="466725"/>
          </a:xfrm>
          <a:prstGeom prst="rect">
            <a:avLst/>
          </a:prstGeom>
          <a:noFill/>
          <a:ln w="9525">
            <a:solidFill>
              <a:srgbClr val="0A02FE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  <a:latin typeface="Comic Sans MS" charset="0"/>
              </a:rPr>
              <a:t>Work</a:t>
            </a:r>
          </a:p>
        </p:txBody>
      </p:sp>
      <p:sp>
        <p:nvSpPr>
          <p:cNvPr id="50190" name="Text Box 15"/>
          <p:cNvSpPr txBox="1">
            <a:spLocks noChangeArrowheads="1"/>
          </p:cNvSpPr>
          <p:nvPr/>
        </p:nvSpPr>
        <p:spPr bwMode="auto">
          <a:xfrm>
            <a:off x="7354888" y="4176713"/>
            <a:ext cx="1320800" cy="151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N</a:t>
            </a:r>
            <a:r>
              <a:rPr lang="en-US" sz="2400" baseline="42000">
                <a:solidFill>
                  <a:srgbClr val="0A02FE"/>
                </a:solidFill>
              </a:rPr>
              <a:t>2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(N/2)</a:t>
            </a:r>
            <a:r>
              <a:rPr lang="en-US" sz="2400" baseline="42000">
                <a:solidFill>
                  <a:srgbClr val="0A02FE"/>
                </a:solidFill>
              </a:rPr>
              <a:t>2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i</a:t>
            </a:r>
            <a:r>
              <a:rPr lang="en-US" sz="2400" baseline="42000">
                <a:solidFill>
                  <a:srgbClr val="0A02FE"/>
                </a:solidFill>
              </a:rPr>
              <a:t>2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</a:rPr>
              <a:t>1</a:t>
            </a:r>
            <a:r>
              <a:rPr lang="en-US" sz="2400" baseline="42000">
                <a:solidFill>
                  <a:srgbClr val="0A02FE"/>
                </a:solidFill>
              </a:rPr>
              <a:t>2</a:t>
            </a:r>
          </a:p>
        </p:txBody>
      </p:sp>
      <p:sp>
        <p:nvSpPr>
          <p:cNvPr id="50191" name="Rectangle 16"/>
          <p:cNvSpPr>
            <a:spLocks noChangeArrowheads="1"/>
          </p:cNvSpPr>
          <p:nvPr/>
        </p:nvSpPr>
        <p:spPr bwMode="auto">
          <a:xfrm>
            <a:off x="7392988" y="5689600"/>
            <a:ext cx="12128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000000"/>
                </a:solidFill>
              </a:rPr>
              <a:t>sum this column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0-B</a:t>
            </a: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1112838" y="1362075"/>
            <a:ext cx="4978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3200">
                <a:solidFill>
                  <a:srgbClr val="000000"/>
                </a:solidFill>
              </a:rPr>
              <a:t>T(1) = 1</a:t>
            </a:r>
          </a:p>
          <a:p>
            <a:r>
              <a:rPr lang="en-US" sz="3200">
                <a:solidFill>
                  <a:srgbClr val="000000"/>
                </a:solidFill>
              </a:rPr>
              <a:t>T(N) = kN</a:t>
            </a:r>
            <a:r>
              <a:rPr lang="en-US" sz="3200" baseline="42000">
                <a:solidFill>
                  <a:srgbClr val="000000"/>
                </a:solidFill>
              </a:rPr>
              <a:t>2</a:t>
            </a:r>
            <a:r>
              <a:rPr lang="en-US" sz="3200">
                <a:solidFill>
                  <a:srgbClr val="000000"/>
                </a:solidFill>
              </a:rPr>
              <a:t> + 2T(N/2)</a:t>
            </a:r>
            <a:endParaRPr lang="en-US" sz="3200">
              <a:solidFill>
                <a:schemeClr val="folHlink"/>
              </a:solidFill>
            </a:endParaRPr>
          </a:p>
        </p:txBody>
      </p:sp>
      <p:sp>
        <p:nvSpPr>
          <p:cNvPr id="52227" name="Text Box 4"/>
          <p:cNvSpPr txBox="1">
            <a:spLocks noChangeArrowheads="1"/>
          </p:cNvSpPr>
          <p:nvPr/>
        </p:nvSpPr>
        <p:spPr bwMode="auto">
          <a:xfrm>
            <a:off x="7526338" y="217488"/>
            <a:ext cx="1327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Big-O</a:t>
            </a:r>
          </a:p>
        </p:txBody>
      </p:sp>
      <p:sp>
        <p:nvSpPr>
          <p:cNvPr id="52228" name="Text Box 5"/>
          <p:cNvSpPr txBox="1">
            <a:spLocks noChangeArrowheads="1"/>
          </p:cNvSpPr>
          <p:nvPr/>
        </p:nvSpPr>
        <p:spPr bwMode="auto">
          <a:xfrm>
            <a:off x="7559675" y="812800"/>
            <a:ext cx="128905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recurrence relations</a:t>
            </a:r>
          </a:p>
        </p:txBody>
      </p:sp>
      <p:sp>
        <p:nvSpPr>
          <p:cNvPr id="52229" name="Rectangle 6"/>
          <p:cNvSpPr>
            <a:spLocks noChangeArrowheads="1"/>
          </p:cNvSpPr>
          <p:nvPr/>
        </p:nvSpPr>
        <p:spPr bwMode="auto">
          <a:xfrm>
            <a:off x="7620000" y="1524000"/>
            <a:ext cx="135096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000000"/>
                </a:solidFill>
              </a:rPr>
              <a:t>"be kind; unwind"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1" name="Picture 2" descr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7924800" cy="582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6</a:t>
            </a:r>
          </a:p>
        </p:txBody>
      </p:sp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4508500" y="198438"/>
            <a:ext cx="4489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Dynamic Programming</a:t>
            </a:r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363538" y="1141413"/>
            <a:ext cx="5084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latin typeface="Times New Roman" charset="0"/>
              </a:rPr>
              <a:t>Consider the equal-sum subset problem.</a:t>
            </a:r>
          </a:p>
        </p:txBody>
      </p:sp>
      <p:sp>
        <p:nvSpPr>
          <p:cNvPr id="18436" name="Rectangle 14"/>
          <p:cNvSpPr>
            <a:spLocks noChangeArrowheads="1"/>
          </p:cNvSpPr>
          <p:nvPr/>
        </p:nvSpPr>
        <p:spPr bwMode="auto">
          <a:xfrm>
            <a:off x="1371600" y="1905000"/>
            <a:ext cx="60372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0000"/>
                </a:solidFill>
              </a:rPr>
              <a:t>2  7  6  7  13  6  6  13</a:t>
            </a:r>
          </a:p>
        </p:txBody>
      </p:sp>
      <p:sp>
        <p:nvSpPr>
          <p:cNvPr id="18437" name="Rectangle 15"/>
          <p:cNvSpPr>
            <a:spLocks noChangeArrowheads="1"/>
          </p:cNvSpPr>
          <p:nvPr/>
        </p:nvSpPr>
        <p:spPr bwMode="auto">
          <a:xfrm>
            <a:off x="457200" y="2667000"/>
            <a:ext cx="6283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latin typeface="Times New Roman" charset="0"/>
              </a:rPr>
              <a:t>Keep a table of all possible subset sums (so far)...</a:t>
            </a:r>
          </a:p>
        </p:txBody>
      </p:sp>
      <p:sp>
        <p:nvSpPr>
          <p:cNvPr id="18438" name="Rectangle 8"/>
          <p:cNvSpPr>
            <a:spLocks noChangeArrowheads="1"/>
          </p:cNvSpPr>
          <p:nvPr/>
        </p:nvSpPr>
        <p:spPr bwMode="auto">
          <a:xfrm>
            <a:off x="7467600" y="2819400"/>
            <a:ext cx="1233488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4200">
                <a:solidFill>
                  <a:srgbClr val="057A05"/>
                </a:solidFill>
                <a:latin typeface="Times New Roman" charset="0"/>
              </a:rPr>
              <a:t>Sum</a:t>
            </a:r>
            <a:endParaRPr lang="en-US" sz="4200">
              <a:solidFill>
                <a:srgbClr val="057A05"/>
              </a:solidFill>
            </a:endParaRPr>
          </a:p>
        </p:txBody>
      </p:sp>
      <p:sp>
        <p:nvSpPr>
          <p:cNvPr id="18439" name="Rectangle 14"/>
          <p:cNvSpPr>
            <a:spLocks noChangeArrowheads="1"/>
          </p:cNvSpPr>
          <p:nvPr/>
        </p:nvSpPr>
        <p:spPr bwMode="auto">
          <a:xfrm>
            <a:off x="1020763" y="3657600"/>
            <a:ext cx="80835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57A05"/>
                </a:solidFill>
              </a:rPr>
              <a:t>0 1 2 . 6 7 8 9 . 12 13 14 15 16</a:t>
            </a:r>
          </a:p>
        </p:txBody>
      </p:sp>
      <p:sp>
        <p:nvSpPr>
          <p:cNvPr id="18440" name="Rectangle 10"/>
          <p:cNvSpPr>
            <a:spLocks noChangeArrowheads="1"/>
          </p:cNvSpPr>
          <p:nvPr/>
        </p:nvSpPr>
        <p:spPr bwMode="auto">
          <a:xfrm rot="-5400000">
            <a:off x="-577056" y="5209381"/>
            <a:ext cx="2073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Times New Roman" charset="0"/>
              </a:rPr>
              <a:t>Element index</a:t>
            </a:r>
            <a:endParaRPr lang="en-US" sz="240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5</a:t>
            </a:r>
          </a:p>
        </p:txBody>
      </p:sp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5649913" y="198438"/>
            <a:ext cx="3282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Uncomputability</a:t>
            </a:r>
          </a:p>
        </p:txBody>
      </p:sp>
      <p:sp>
        <p:nvSpPr>
          <p:cNvPr id="53251" name="Rectangle 9"/>
          <p:cNvSpPr>
            <a:spLocks noChangeArrowheads="1"/>
          </p:cNvSpPr>
          <p:nvPr/>
        </p:nvSpPr>
        <p:spPr bwMode="auto">
          <a:xfrm>
            <a:off x="363538" y="1141413"/>
            <a:ext cx="6397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latin typeface="Times New Roman" charset="0"/>
              </a:rPr>
              <a:t>The </a:t>
            </a:r>
            <a:r>
              <a:rPr lang="en-US" sz="2400" b="0" i="1">
                <a:solidFill>
                  <a:srgbClr val="7B0BF6"/>
                </a:solidFill>
                <a:latin typeface="Times New Roman" charset="0"/>
              </a:rPr>
              <a:t>Regular Expression Checker</a:t>
            </a:r>
            <a:r>
              <a:rPr lang="en-US" sz="2400" b="0" i="1">
                <a:latin typeface="Times New Roman" charset="0"/>
              </a:rPr>
              <a:t> </a:t>
            </a:r>
            <a:r>
              <a:rPr lang="en-US" sz="2400" b="0">
                <a:latin typeface="Times New Roman" charset="0"/>
              </a:rPr>
              <a:t>is uncomputable.</a:t>
            </a:r>
          </a:p>
        </p:txBody>
      </p:sp>
      <p:sp>
        <p:nvSpPr>
          <p:cNvPr id="53252" name="Line 10"/>
          <p:cNvSpPr>
            <a:spLocks noChangeShapeType="1"/>
          </p:cNvSpPr>
          <p:nvPr/>
        </p:nvSpPr>
        <p:spPr bwMode="auto">
          <a:xfrm>
            <a:off x="685800" y="3429000"/>
            <a:ext cx="77724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253" name="Rectangle 12"/>
          <p:cNvSpPr>
            <a:spLocks noChangeArrowheads="1"/>
          </p:cNvSpPr>
          <p:nvPr/>
        </p:nvSpPr>
        <p:spPr bwMode="auto">
          <a:xfrm>
            <a:off x="3573463" y="1803400"/>
            <a:ext cx="1670050" cy="1330325"/>
          </a:xfrm>
          <a:prstGeom prst="rect">
            <a:avLst/>
          </a:prstGeom>
          <a:noFill/>
          <a:ln w="28575">
            <a:solidFill>
              <a:srgbClr val="7B0BF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254" name="Text Box 13"/>
          <p:cNvSpPr txBox="1">
            <a:spLocks noChangeArrowheads="1"/>
          </p:cNvSpPr>
          <p:nvPr/>
        </p:nvSpPr>
        <p:spPr bwMode="auto">
          <a:xfrm>
            <a:off x="3970338" y="2246313"/>
            <a:ext cx="758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7B0BF6"/>
                </a:solidFill>
                <a:latin typeface="Comic Sans MS" charset="0"/>
              </a:rPr>
              <a:t>REC</a:t>
            </a:r>
          </a:p>
        </p:txBody>
      </p:sp>
      <p:sp>
        <p:nvSpPr>
          <p:cNvPr id="53255" name="Line 14"/>
          <p:cNvSpPr>
            <a:spLocks noChangeShapeType="1"/>
          </p:cNvSpPr>
          <p:nvPr/>
        </p:nvSpPr>
        <p:spPr bwMode="auto">
          <a:xfrm>
            <a:off x="5105400" y="2057400"/>
            <a:ext cx="762000" cy="0"/>
          </a:xfrm>
          <a:prstGeom prst="line">
            <a:avLst/>
          </a:prstGeom>
          <a:noFill/>
          <a:ln w="9525">
            <a:solidFill>
              <a:srgbClr val="7B0BF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256" name="Line 15"/>
          <p:cNvSpPr>
            <a:spLocks noChangeShapeType="1"/>
          </p:cNvSpPr>
          <p:nvPr/>
        </p:nvSpPr>
        <p:spPr bwMode="auto">
          <a:xfrm>
            <a:off x="5113338" y="2855913"/>
            <a:ext cx="762000" cy="0"/>
          </a:xfrm>
          <a:prstGeom prst="line">
            <a:avLst/>
          </a:prstGeom>
          <a:noFill/>
          <a:ln w="9525">
            <a:solidFill>
              <a:srgbClr val="7B0BF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257" name="Text Box 16"/>
          <p:cNvSpPr txBox="1">
            <a:spLocks noChangeArrowheads="1"/>
          </p:cNvSpPr>
          <p:nvPr/>
        </p:nvSpPr>
        <p:spPr bwMode="auto">
          <a:xfrm>
            <a:off x="5943600" y="1854200"/>
            <a:ext cx="2105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>
                <a:solidFill>
                  <a:srgbClr val="7B0BF6"/>
                </a:solidFill>
                <a:latin typeface="Arial" charset="0"/>
              </a:rPr>
              <a:t>YES</a:t>
            </a:r>
            <a:r>
              <a:rPr lang="en-US" sz="1000" b="0">
                <a:solidFill>
                  <a:srgbClr val="7B0BF6"/>
                </a:solidFill>
                <a:latin typeface="Arial" charset="0"/>
              </a:rPr>
              <a:t>, the input T's language of accepted strings is regular</a:t>
            </a:r>
          </a:p>
        </p:txBody>
      </p:sp>
      <p:sp>
        <p:nvSpPr>
          <p:cNvPr id="53258" name="Text Box 17"/>
          <p:cNvSpPr txBox="1">
            <a:spLocks noChangeArrowheads="1"/>
          </p:cNvSpPr>
          <p:nvPr/>
        </p:nvSpPr>
        <p:spPr bwMode="auto">
          <a:xfrm>
            <a:off x="5943600" y="2686050"/>
            <a:ext cx="2105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>
                <a:solidFill>
                  <a:srgbClr val="7B0BF6"/>
                </a:solidFill>
                <a:latin typeface="Arial" charset="0"/>
              </a:rPr>
              <a:t>NO</a:t>
            </a:r>
            <a:r>
              <a:rPr lang="en-US" sz="1000" b="0">
                <a:solidFill>
                  <a:srgbClr val="7B0BF6"/>
                </a:solidFill>
                <a:latin typeface="Arial" charset="0"/>
              </a:rPr>
              <a:t>, the input T's language of accepted strings is not regular</a:t>
            </a:r>
          </a:p>
        </p:txBody>
      </p:sp>
      <p:sp>
        <p:nvSpPr>
          <p:cNvPr id="53259" name="Line 18"/>
          <p:cNvSpPr>
            <a:spLocks noChangeShapeType="1"/>
          </p:cNvSpPr>
          <p:nvPr/>
        </p:nvSpPr>
        <p:spPr bwMode="auto">
          <a:xfrm>
            <a:off x="3001963" y="2455863"/>
            <a:ext cx="762000" cy="0"/>
          </a:xfrm>
          <a:prstGeom prst="line">
            <a:avLst/>
          </a:prstGeom>
          <a:noFill/>
          <a:ln w="9525">
            <a:solidFill>
              <a:srgbClr val="7B0BF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260" name="Text Box 19"/>
          <p:cNvSpPr txBox="1">
            <a:spLocks noChangeArrowheads="1"/>
          </p:cNvSpPr>
          <p:nvPr/>
        </p:nvSpPr>
        <p:spPr bwMode="auto">
          <a:xfrm>
            <a:off x="1409700" y="2171700"/>
            <a:ext cx="21050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1000">
                <a:solidFill>
                  <a:srgbClr val="7B0BF6"/>
                </a:solidFill>
                <a:latin typeface="Arial" charset="0"/>
              </a:rPr>
              <a:t>INPUT</a:t>
            </a:r>
            <a:r>
              <a:rPr lang="en-US" sz="1000" b="0">
                <a:solidFill>
                  <a:srgbClr val="7B0BF6"/>
                </a:solidFill>
                <a:latin typeface="Arial" charset="0"/>
              </a:rPr>
              <a:t>: A turing machine T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4</a:t>
            </a:r>
          </a:p>
        </p:txBody>
      </p:sp>
      <p:sp>
        <p:nvSpPr>
          <p:cNvPr id="54274" name="Text Box 3"/>
          <p:cNvSpPr txBox="1">
            <a:spLocks noChangeArrowheads="1"/>
          </p:cNvSpPr>
          <p:nvPr/>
        </p:nvSpPr>
        <p:spPr bwMode="auto">
          <a:xfrm>
            <a:off x="7483475" y="198438"/>
            <a:ext cx="1403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Prolog</a:t>
            </a:r>
          </a:p>
        </p:txBody>
      </p:sp>
      <p:sp>
        <p:nvSpPr>
          <p:cNvPr id="54275" name="Rectangle 5"/>
          <p:cNvSpPr>
            <a:spLocks noChangeArrowheads="1"/>
          </p:cNvSpPr>
          <p:nvPr/>
        </p:nvSpPr>
        <p:spPr bwMode="auto">
          <a:xfrm>
            <a:off x="914400" y="4114800"/>
            <a:ext cx="701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/>
              <a:t>p( R ) :-</a:t>
            </a:r>
            <a:endParaRPr lang="en-US" sz="2400" b="0">
              <a:latin typeface="Times New Roman" charset="0"/>
            </a:endParaRPr>
          </a:p>
        </p:txBody>
      </p:sp>
      <p:sp>
        <p:nvSpPr>
          <p:cNvPr id="54276" name="Rectangle 6"/>
          <p:cNvSpPr>
            <a:spLocks noChangeArrowheads="1"/>
          </p:cNvSpPr>
          <p:nvPr/>
        </p:nvSpPr>
        <p:spPr bwMode="auto">
          <a:xfrm>
            <a:off x="814388" y="1647825"/>
            <a:ext cx="734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800"/>
              <a:t>subseq( L, M ) :-</a:t>
            </a:r>
            <a:endParaRPr lang="en-US" sz="1800" b="0">
              <a:latin typeface="Times New Roman" charset="0"/>
            </a:endParaRPr>
          </a:p>
        </p:txBody>
      </p:sp>
      <p:sp>
        <p:nvSpPr>
          <p:cNvPr id="54277" name="Rectangle 7"/>
          <p:cNvSpPr>
            <a:spLocks noChangeArrowheads="1"/>
          </p:cNvSpPr>
          <p:nvPr/>
        </p:nvSpPr>
        <p:spPr bwMode="auto">
          <a:xfrm>
            <a:off x="469900" y="1233488"/>
            <a:ext cx="11049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rgbClr val="057A05"/>
                </a:solidFill>
                <a:latin typeface="Times New Roman" charset="0"/>
              </a:rPr>
              <a:t>Warm up:</a:t>
            </a:r>
          </a:p>
        </p:txBody>
      </p:sp>
      <p:sp>
        <p:nvSpPr>
          <p:cNvPr id="54278" name="Rectangle 8"/>
          <p:cNvSpPr>
            <a:spLocks noChangeArrowheads="1"/>
          </p:cNvSpPr>
          <p:nvPr/>
        </p:nvSpPr>
        <p:spPr bwMode="auto">
          <a:xfrm>
            <a:off x="4402138" y="1423988"/>
            <a:ext cx="2952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 b="0">
                <a:latin typeface="Times New Roman" charset="0"/>
              </a:rPr>
              <a:t>true if </a:t>
            </a:r>
            <a:r>
              <a:rPr lang="en-US" sz="1800"/>
              <a:t>L</a:t>
            </a:r>
            <a:r>
              <a:rPr lang="en-US" sz="1800" b="0">
                <a:latin typeface="Times New Roman" charset="0"/>
              </a:rPr>
              <a:t> is a subsequence of </a:t>
            </a:r>
            <a:r>
              <a:rPr lang="en-US" sz="1800"/>
              <a:t>M</a:t>
            </a:r>
          </a:p>
        </p:txBody>
      </p:sp>
      <p:sp>
        <p:nvSpPr>
          <p:cNvPr id="54279" name="Rectangle 9"/>
          <p:cNvSpPr>
            <a:spLocks noChangeArrowheads="1"/>
          </p:cNvSpPr>
          <p:nvPr/>
        </p:nvSpPr>
        <p:spPr bwMode="auto">
          <a:xfrm>
            <a:off x="407988" y="3622675"/>
            <a:ext cx="1784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057A05"/>
                </a:solidFill>
                <a:latin typeface="Times New Roman" charset="0"/>
              </a:rPr>
              <a:t>Another one:</a:t>
            </a:r>
          </a:p>
        </p:txBody>
      </p:sp>
      <p:sp>
        <p:nvSpPr>
          <p:cNvPr id="54280" name="Rectangle 10"/>
          <p:cNvSpPr>
            <a:spLocks noChangeArrowheads="1"/>
          </p:cNvSpPr>
          <p:nvPr/>
        </p:nvSpPr>
        <p:spPr bwMode="auto">
          <a:xfrm>
            <a:off x="3733800" y="3657600"/>
            <a:ext cx="4195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0</a:t>
            </a:r>
            <a:r>
              <a:rPr lang="en-US" sz="2400" b="0" baseline="42000">
                <a:latin typeface="Times New Roman" charset="0"/>
              </a:rPr>
              <a:t>k</a:t>
            </a:r>
            <a:r>
              <a:rPr lang="en-US" sz="2400" b="0">
                <a:latin typeface="Times New Roman" charset="0"/>
              </a:rPr>
              <a:t> followed by </a:t>
            </a:r>
            <a:r>
              <a:rPr lang="en-US" sz="2400"/>
              <a:t>1</a:t>
            </a:r>
            <a:r>
              <a:rPr lang="en-US" sz="2400" b="0" baseline="42000">
                <a:latin typeface="Times New Roman" charset="0"/>
              </a:rPr>
              <a:t>k</a:t>
            </a:r>
            <a:r>
              <a:rPr lang="en-US" sz="2400" b="0">
                <a:latin typeface="Times New Roman" charset="0"/>
              </a:rPr>
              <a:t> for any k &gt;= 0</a:t>
            </a:r>
          </a:p>
        </p:txBody>
      </p:sp>
      <p:sp>
        <p:nvSpPr>
          <p:cNvPr id="54281" name="Line 11"/>
          <p:cNvSpPr>
            <a:spLocks noChangeShapeType="1"/>
          </p:cNvSpPr>
          <p:nvPr/>
        </p:nvSpPr>
        <p:spPr bwMode="auto">
          <a:xfrm>
            <a:off x="685800" y="3429000"/>
            <a:ext cx="77724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4282" name="Line 12"/>
          <p:cNvSpPr>
            <a:spLocks noChangeShapeType="1"/>
          </p:cNvSpPr>
          <p:nvPr/>
        </p:nvSpPr>
        <p:spPr bwMode="auto">
          <a:xfrm>
            <a:off x="609600" y="3352800"/>
            <a:ext cx="784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3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3</a:t>
            </a:r>
          </a:p>
        </p:txBody>
      </p:sp>
      <p:sp>
        <p:nvSpPr>
          <p:cNvPr id="55298" name="Text Box 4"/>
          <p:cNvSpPr txBox="1">
            <a:spLocks noChangeArrowheads="1"/>
          </p:cNvSpPr>
          <p:nvPr/>
        </p:nvSpPr>
        <p:spPr bwMode="auto">
          <a:xfrm>
            <a:off x="5884863" y="198438"/>
            <a:ext cx="3028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DFAs &amp; Regex</a:t>
            </a:r>
          </a:p>
        </p:txBody>
      </p:sp>
      <p:sp>
        <p:nvSpPr>
          <p:cNvPr id="55299" name="Rectangle 5"/>
          <p:cNvSpPr>
            <a:spLocks noChangeArrowheads="1"/>
          </p:cNvSpPr>
          <p:nvPr/>
        </p:nvSpPr>
        <p:spPr bwMode="auto">
          <a:xfrm>
            <a:off x="-41275" y="1741488"/>
            <a:ext cx="9147175" cy="283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   0 0 1 0 0 0 0 0 1 0               (</a:t>
            </a:r>
            <a:r>
              <a:rPr lang="en-US">
                <a:solidFill>
                  <a:srgbClr val="057A05"/>
                </a:solidFill>
              </a:rPr>
              <a:t>accepted</a:t>
            </a:r>
            <a:r>
              <a:rPr lang="en-US">
                <a:solidFill>
                  <a:srgbClr val="000000"/>
                </a:solidFill>
              </a:rPr>
              <a:t> -- considered transparent)</a:t>
            </a:r>
          </a:p>
          <a:p>
            <a:endParaRPr lang="en-US">
              <a:solidFill>
                <a:srgbClr val="000000"/>
              </a:solidFill>
            </a:endParaRPr>
          </a:p>
          <a:p>
            <a:r>
              <a:rPr lang="en-US">
                <a:solidFill>
                  <a:srgbClr val="000000"/>
                </a:solidFill>
              </a:rPr>
              <a:t>   1 0 0 1 0 0 0 0                   (</a:t>
            </a:r>
            <a:r>
              <a:rPr lang="en-US">
                <a:solidFill>
                  <a:srgbClr val="DD1528"/>
                </a:solidFill>
              </a:rPr>
              <a:t>rejected</a:t>
            </a:r>
            <a:r>
              <a:rPr lang="en-US">
                <a:solidFill>
                  <a:srgbClr val="000000"/>
                </a:solidFill>
              </a:rPr>
              <a:t> -- two 1's in a four-sensor span)</a:t>
            </a:r>
          </a:p>
          <a:p>
            <a:endParaRPr lang="en-US">
              <a:solidFill>
                <a:srgbClr val="000000"/>
              </a:solidFill>
            </a:endParaRPr>
          </a:p>
          <a:p>
            <a:r>
              <a:rPr lang="en-US">
                <a:solidFill>
                  <a:srgbClr val="000000"/>
                </a:solidFill>
              </a:rPr>
              <a:t>   0 1 0                             (</a:t>
            </a:r>
            <a:r>
              <a:rPr lang="en-US">
                <a:solidFill>
                  <a:srgbClr val="057A05"/>
                </a:solidFill>
              </a:rPr>
              <a:t>accepted</a:t>
            </a:r>
            <a:r>
              <a:rPr lang="en-US">
                <a:solidFill>
                  <a:srgbClr val="000000"/>
                </a:solidFill>
              </a:rPr>
              <a:t> -- considered transparent)</a:t>
            </a:r>
          </a:p>
          <a:p>
            <a:endParaRPr lang="en-US">
              <a:solidFill>
                <a:srgbClr val="000000"/>
              </a:solidFill>
            </a:endParaRPr>
          </a:p>
          <a:p>
            <a:r>
              <a:rPr lang="en-US">
                <a:solidFill>
                  <a:srgbClr val="000000"/>
                </a:solidFill>
              </a:rPr>
              <a:t>   0 0 0                             (</a:t>
            </a:r>
            <a:r>
              <a:rPr lang="en-US">
                <a:solidFill>
                  <a:srgbClr val="057A05"/>
                </a:solidFill>
              </a:rPr>
              <a:t>accepted</a:t>
            </a:r>
            <a:r>
              <a:rPr lang="en-US">
                <a:solidFill>
                  <a:srgbClr val="000000"/>
                </a:solidFill>
              </a:rPr>
              <a:t> -- considered transparent)</a:t>
            </a:r>
          </a:p>
          <a:p>
            <a:endParaRPr lang="en-US">
              <a:solidFill>
                <a:srgbClr val="000000"/>
              </a:solidFill>
            </a:endParaRPr>
          </a:p>
          <a:p>
            <a:r>
              <a:rPr lang="en-US">
                <a:solidFill>
                  <a:srgbClr val="000000"/>
                </a:solidFill>
              </a:rPr>
              <a:t>                                     (</a:t>
            </a:r>
            <a:r>
              <a:rPr lang="en-US">
                <a:solidFill>
                  <a:srgbClr val="057A05"/>
                </a:solidFill>
              </a:rPr>
              <a:t>accepted</a:t>
            </a:r>
            <a:r>
              <a:rPr lang="en-US">
                <a:solidFill>
                  <a:srgbClr val="000000"/>
                </a:solidFill>
              </a:rPr>
              <a:t> -- this piece is _really_ transparent!)</a:t>
            </a:r>
          </a:p>
          <a:p>
            <a:endParaRPr lang="en-US">
              <a:solidFill>
                <a:srgbClr val="000000"/>
              </a:solidFill>
            </a:endParaRPr>
          </a:p>
          <a:p>
            <a:r>
              <a:rPr lang="en-US">
                <a:solidFill>
                  <a:srgbClr val="000000"/>
                </a:solidFill>
              </a:rPr>
              <a:t>   1                                 (</a:t>
            </a:r>
            <a:r>
              <a:rPr lang="en-US">
                <a:solidFill>
                  <a:srgbClr val="057A05"/>
                </a:solidFill>
              </a:rPr>
              <a:t>accepted</a:t>
            </a:r>
            <a:r>
              <a:rPr lang="en-US">
                <a:solidFill>
                  <a:srgbClr val="000000"/>
                </a:solidFill>
              </a:rPr>
              <a:t> -- it does meet the definition: no more than one 1)</a:t>
            </a:r>
          </a:p>
          <a:p>
            <a:endParaRPr lang="en-US">
              <a:solidFill>
                <a:srgbClr val="000000"/>
              </a:solidFill>
            </a:endParaRPr>
          </a:p>
          <a:p>
            <a:r>
              <a:rPr lang="en-US">
                <a:solidFill>
                  <a:srgbClr val="000000"/>
                </a:solidFill>
              </a:rPr>
              <a:t>   1 1                               (</a:t>
            </a:r>
            <a:r>
              <a:rPr lang="en-US">
                <a:solidFill>
                  <a:srgbClr val="DD1528"/>
                </a:solidFill>
              </a:rPr>
              <a:t>rejected</a:t>
            </a:r>
            <a:r>
              <a:rPr lang="en-US">
                <a:solidFill>
                  <a:srgbClr val="000000"/>
                </a:solidFill>
              </a:rPr>
              <a:t> -- two 1's in a four- (or fewer) sensor span)</a:t>
            </a:r>
          </a:p>
          <a:p>
            <a:endParaRPr lang="en-US">
              <a:solidFill>
                <a:srgbClr val="000000"/>
              </a:solidFill>
            </a:endParaRPr>
          </a:p>
          <a:p>
            <a:r>
              <a:rPr lang="en-US">
                <a:solidFill>
                  <a:srgbClr val="000000"/>
                </a:solidFill>
              </a:rPr>
              <a:t>   0 0 0 0 1 1 1 0 0 0               (</a:t>
            </a:r>
            <a:r>
              <a:rPr lang="en-US">
                <a:solidFill>
                  <a:srgbClr val="DD1528"/>
                </a:solidFill>
              </a:rPr>
              <a:t>rejected</a:t>
            </a:r>
            <a:r>
              <a:rPr lang="en-US">
                <a:solidFill>
                  <a:srgbClr val="000000"/>
                </a:solidFill>
              </a:rPr>
              <a:t> -- three 1's in a four-sensor span)</a:t>
            </a:r>
          </a:p>
        </p:txBody>
      </p:sp>
      <p:sp>
        <p:nvSpPr>
          <p:cNvPr id="55300" name="Text Box 6"/>
          <p:cNvSpPr txBox="1">
            <a:spLocks noChangeArrowheads="1"/>
          </p:cNvSpPr>
          <p:nvPr/>
        </p:nvSpPr>
        <p:spPr bwMode="auto">
          <a:xfrm>
            <a:off x="350838" y="1216025"/>
            <a:ext cx="1976437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/>
              <a:t>input strings</a:t>
            </a:r>
          </a:p>
        </p:txBody>
      </p:sp>
      <p:sp>
        <p:nvSpPr>
          <p:cNvPr id="55301" name="Text Box 7"/>
          <p:cNvSpPr txBox="1">
            <a:spLocks noChangeArrowheads="1"/>
          </p:cNvSpPr>
          <p:nvPr/>
        </p:nvSpPr>
        <p:spPr bwMode="auto">
          <a:xfrm>
            <a:off x="3417888" y="1216025"/>
            <a:ext cx="3074987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rgbClr val="0A02FE"/>
                </a:solidFill>
              </a:rPr>
              <a:t>results</a:t>
            </a:r>
            <a:r>
              <a:rPr lang="en-US" sz="1800"/>
              <a:t> &amp; explanation</a:t>
            </a:r>
          </a:p>
        </p:txBody>
      </p:sp>
      <p:sp>
        <p:nvSpPr>
          <p:cNvPr id="55302" name="Rectangle 8"/>
          <p:cNvSpPr>
            <a:spLocks noChangeArrowheads="1"/>
          </p:cNvSpPr>
          <p:nvPr/>
        </p:nvSpPr>
        <p:spPr bwMode="auto">
          <a:xfrm>
            <a:off x="457200" y="5943600"/>
            <a:ext cx="4848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800">
                <a:solidFill>
                  <a:srgbClr val="0A02FE"/>
                </a:solidFill>
                <a:latin typeface="Times New Roman" charset="0"/>
              </a:rPr>
              <a:t>strings are rejected if there are </a:t>
            </a:r>
            <a:r>
              <a:rPr lang="en-US" sz="1800" i="1">
                <a:solidFill>
                  <a:srgbClr val="7B0BF6"/>
                </a:solidFill>
                <a:latin typeface="Times New Roman" charset="0"/>
              </a:rPr>
              <a:t>two or more </a:t>
            </a:r>
            <a:r>
              <a:rPr lang="en-US" sz="1800" i="1">
                <a:solidFill>
                  <a:srgbClr val="7B0BF6"/>
                </a:solidFill>
              </a:rPr>
              <a:t>1</a:t>
            </a:r>
            <a:r>
              <a:rPr lang="en-US" sz="1800" i="1">
                <a:solidFill>
                  <a:srgbClr val="7B0BF6"/>
                </a:solidFill>
                <a:latin typeface="Times New Roman" charset="0"/>
              </a:rPr>
              <a:t>s</a:t>
            </a:r>
            <a:r>
              <a:rPr lang="en-US" sz="1800">
                <a:solidFill>
                  <a:srgbClr val="0A02FE"/>
                </a:solidFill>
                <a:latin typeface="Times New Roman" charset="0"/>
              </a:rPr>
              <a:t> in any four-bit span; otherwise accepted</a:t>
            </a:r>
          </a:p>
        </p:txBody>
      </p:sp>
      <p:sp>
        <p:nvSpPr>
          <p:cNvPr id="55303" name="Line 9"/>
          <p:cNvSpPr>
            <a:spLocks noChangeShapeType="1"/>
          </p:cNvSpPr>
          <p:nvPr/>
        </p:nvSpPr>
        <p:spPr bwMode="auto">
          <a:xfrm flipV="1">
            <a:off x="990600" y="4649788"/>
            <a:ext cx="279400" cy="1293812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5304" name="Rectangle 10"/>
          <p:cNvSpPr>
            <a:spLocks noChangeArrowheads="1"/>
          </p:cNvSpPr>
          <p:nvPr/>
        </p:nvSpPr>
        <p:spPr bwMode="auto">
          <a:xfrm>
            <a:off x="5867400" y="5486400"/>
            <a:ext cx="3065463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</a:rPr>
              <a:t>Part A: Regular expression?</a:t>
            </a:r>
          </a:p>
          <a:p>
            <a:pPr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</a:rPr>
              <a:t>Part B: DFA?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3"/>
          <p:cNvSpPr>
            <a:spLocks noChangeArrowheads="1"/>
          </p:cNvSpPr>
          <p:nvPr/>
        </p:nvSpPr>
        <p:spPr bwMode="auto">
          <a:xfrm>
            <a:off x="457200" y="381000"/>
            <a:ext cx="8077200" cy="556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/>
              <a:t>  class Transition</a:t>
            </a:r>
          </a:p>
          <a:p>
            <a:r>
              <a:rPr lang="en-US" sz="2400"/>
              <a:t>  {</a:t>
            </a:r>
          </a:p>
          <a:p>
            <a:r>
              <a:rPr lang="en-US" sz="2400"/>
              <a:t>    int sourceState;       </a:t>
            </a:r>
            <a:r>
              <a:rPr lang="en-US" sz="2400">
                <a:solidFill>
                  <a:srgbClr val="DD1528"/>
                </a:solidFill>
              </a:rPr>
              <a:t>// ss</a:t>
            </a:r>
            <a:endParaRPr lang="en-US" sz="2400"/>
          </a:p>
          <a:p>
            <a:r>
              <a:rPr lang="en-US" sz="2400"/>
              <a:t>    int destinationState;  </a:t>
            </a:r>
            <a:r>
              <a:rPr lang="en-US" sz="2400">
                <a:solidFill>
                  <a:srgbClr val="DD1528"/>
                </a:solidFill>
              </a:rPr>
              <a:t>// ds</a:t>
            </a:r>
            <a:endParaRPr lang="en-US" sz="2400"/>
          </a:p>
          <a:p>
            <a:r>
              <a:rPr lang="en-US" sz="2400"/>
              <a:t>    int transitionChar;    </a:t>
            </a:r>
            <a:r>
              <a:rPr lang="en-US" sz="2400">
                <a:solidFill>
                  <a:srgbClr val="DD1528"/>
                </a:solidFill>
              </a:rPr>
              <a:t>// tr</a:t>
            </a:r>
            <a:endParaRPr lang="en-US" sz="2400"/>
          </a:p>
          <a:p>
            <a:r>
              <a:rPr lang="en-US" sz="2400"/>
              <a:t>  }</a:t>
            </a:r>
          </a:p>
          <a:p>
            <a:endParaRPr lang="en-US" sz="2400"/>
          </a:p>
          <a:p>
            <a:r>
              <a:rPr lang="en-US" sz="2400"/>
              <a:t>  class NFA</a:t>
            </a:r>
          </a:p>
          <a:p>
            <a:r>
              <a:rPr lang="en-US" sz="2400"/>
              <a:t>  {</a:t>
            </a:r>
          </a:p>
          <a:p>
            <a:r>
              <a:rPr lang="en-US" sz="2400"/>
              <a:t>    int numStates;</a:t>
            </a:r>
          </a:p>
          <a:p>
            <a:r>
              <a:rPr lang="en-US" sz="2400"/>
              <a:t>    </a:t>
            </a:r>
          </a:p>
          <a:p>
            <a:r>
              <a:rPr lang="en-US" sz="2400"/>
              <a:t>    Transition[] T;</a:t>
            </a:r>
          </a:p>
          <a:p>
            <a:r>
              <a:rPr lang="en-US" sz="2400"/>
              <a:t>    boolean[] A;     </a:t>
            </a:r>
          </a:p>
          <a:p>
            <a:endParaRPr lang="en-US" sz="2400">
              <a:solidFill>
                <a:srgbClr val="DD1528"/>
              </a:solidFill>
            </a:endParaRPr>
          </a:p>
          <a:p>
            <a:r>
              <a:rPr lang="en-US" sz="2400">
                <a:solidFill>
                  <a:srgbClr val="25BA3A"/>
                </a:solidFill>
              </a:rPr>
              <a:t>    boolean run( Stack INPUT )</a:t>
            </a:r>
            <a:endParaRPr lang="en-US" sz="2400"/>
          </a:p>
        </p:txBody>
      </p:sp>
      <p:sp>
        <p:nvSpPr>
          <p:cNvPr id="56322" name="Text Box 5"/>
          <p:cNvSpPr txBox="1">
            <a:spLocks noChangeArrowheads="1"/>
          </p:cNvSpPr>
          <p:nvPr/>
        </p:nvSpPr>
        <p:spPr bwMode="auto">
          <a:xfrm>
            <a:off x="4375150" y="3222625"/>
            <a:ext cx="3078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Start state is #0 </a:t>
            </a:r>
          </a:p>
        </p:txBody>
      </p:sp>
      <p:sp>
        <p:nvSpPr>
          <p:cNvPr id="56323" name="Rectangle 6"/>
          <p:cNvSpPr>
            <a:spLocks noChangeArrowheads="1"/>
          </p:cNvSpPr>
          <p:nvPr/>
        </p:nvSpPr>
        <p:spPr bwMode="auto">
          <a:xfrm>
            <a:off x="6734175" y="1914525"/>
            <a:ext cx="1466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0, 1, or -1 (for </a:t>
            </a:r>
            <a:r>
              <a:rPr lang="en-US" sz="1400" b="0">
                <a:solidFill>
                  <a:srgbClr val="0000FF"/>
                </a:solidFill>
                <a:latin typeface="Symbol" charset="0"/>
                <a:sym typeface="Symbol" charset="0"/>
              </a:rPr>
              <a:t></a:t>
            </a:r>
            <a:r>
              <a:rPr lang="en-US" sz="1400" b="0">
                <a:solidFill>
                  <a:srgbClr val="0000FF"/>
                </a:solidFill>
                <a:latin typeface="Arial" charset="0"/>
              </a:rPr>
              <a:t>)</a:t>
            </a:r>
          </a:p>
        </p:txBody>
      </p:sp>
      <p:sp>
        <p:nvSpPr>
          <p:cNvPr id="56324" name="Rectangle 7"/>
          <p:cNvSpPr>
            <a:spLocks noChangeArrowheads="1"/>
          </p:cNvSpPr>
          <p:nvPr/>
        </p:nvSpPr>
        <p:spPr bwMode="auto">
          <a:xfrm>
            <a:off x="6705600" y="1181100"/>
            <a:ext cx="22494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between 0 and numStates</a:t>
            </a:r>
          </a:p>
        </p:txBody>
      </p:sp>
      <p:sp>
        <p:nvSpPr>
          <p:cNvPr id="56325" name="Rectangle 8"/>
          <p:cNvSpPr>
            <a:spLocks noChangeArrowheads="1"/>
          </p:cNvSpPr>
          <p:nvPr/>
        </p:nvSpPr>
        <p:spPr bwMode="auto">
          <a:xfrm>
            <a:off x="6715125" y="1528763"/>
            <a:ext cx="22494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between 0 and numStates</a:t>
            </a:r>
          </a:p>
        </p:txBody>
      </p:sp>
      <p:sp>
        <p:nvSpPr>
          <p:cNvPr id="56326" name="Text Box 9"/>
          <p:cNvSpPr txBox="1">
            <a:spLocks noChangeArrowheads="1"/>
          </p:cNvSpPr>
          <p:nvPr/>
        </p:nvSpPr>
        <p:spPr bwMode="auto">
          <a:xfrm>
            <a:off x="3481388" y="6243638"/>
            <a:ext cx="30781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Input is here</a:t>
            </a:r>
          </a:p>
        </p:txBody>
      </p:sp>
      <p:sp>
        <p:nvSpPr>
          <p:cNvPr id="56327" name="Text Box 10"/>
          <p:cNvSpPr txBox="1">
            <a:spLocks noChangeArrowheads="1"/>
          </p:cNvSpPr>
          <p:nvPr/>
        </p:nvSpPr>
        <p:spPr bwMode="auto">
          <a:xfrm>
            <a:off x="285750" y="6315075"/>
            <a:ext cx="3078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Does it accept or reject?</a:t>
            </a:r>
          </a:p>
        </p:txBody>
      </p:sp>
      <p:sp>
        <p:nvSpPr>
          <p:cNvPr id="56328" name="Line 11"/>
          <p:cNvSpPr>
            <a:spLocks noChangeShapeType="1"/>
          </p:cNvSpPr>
          <p:nvPr/>
        </p:nvSpPr>
        <p:spPr bwMode="auto">
          <a:xfrm flipV="1">
            <a:off x="777875" y="5899150"/>
            <a:ext cx="696913" cy="430213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6329" name="Line 12"/>
          <p:cNvSpPr>
            <a:spLocks noChangeShapeType="1"/>
          </p:cNvSpPr>
          <p:nvPr/>
        </p:nvSpPr>
        <p:spPr bwMode="auto">
          <a:xfrm flipV="1">
            <a:off x="4422775" y="5867400"/>
            <a:ext cx="646113" cy="409575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6330" name="Line 13"/>
          <p:cNvSpPr>
            <a:spLocks noChangeShapeType="1"/>
          </p:cNvSpPr>
          <p:nvPr/>
        </p:nvSpPr>
        <p:spPr bwMode="auto">
          <a:xfrm flipH="1">
            <a:off x="3859213" y="3470275"/>
            <a:ext cx="541337" cy="317500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6331" name="Text Box 14"/>
          <p:cNvSpPr txBox="1">
            <a:spLocks noChangeArrowheads="1"/>
          </p:cNvSpPr>
          <p:nvPr/>
        </p:nvSpPr>
        <p:spPr bwMode="auto">
          <a:xfrm>
            <a:off x="314325" y="962025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Times" charset="0"/>
              </a:rPr>
              <a:t>2</a:t>
            </a:r>
          </a:p>
        </p:txBody>
      </p:sp>
      <p:sp>
        <p:nvSpPr>
          <p:cNvPr id="56332" name="Text Box 15"/>
          <p:cNvSpPr txBox="1">
            <a:spLocks noChangeArrowheads="1"/>
          </p:cNvSpPr>
          <p:nvPr/>
        </p:nvSpPr>
        <p:spPr bwMode="auto">
          <a:xfrm>
            <a:off x="131763" y="1411288"/>
            <a:ext cx="742950" cy="72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Times" charset="0"/>
              </a:rPr>
              <a:t>Java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Times" charset="0"/>
              </a:rPr>
              <a:t>NFAs</a:t>
            </a:r>
          </a:p>
        </p:txBody>
      </p:sp>
      <p:sp>
        <p:nvSpPr>
          <p:cNvPr id="56333" name="Text Box 17"/>
          <p:cNvSpPr txBox="1">
            <a:spLocks noChangeArrowheads="1"/>
          </p:cNvSpPr>
          <p:nvPr/>
        </p:nvSpPr>
        <p:spPr bwMode="auto">
          <a:xfrm>
            <a:off x="4965700" y="4725988"/>
            <a:ext cx="30781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an array indicating whether each state accepts or rejects </a:t>
            </a:r>
          </a:p>
        </p:txBody>
      </p:sp>
      <p:sp>
        <p:nvSpPr>
          <p:cNvPr id="56334" name="Line 18"/>
          <p:cNvSpPr>
            <a:spLocks noChangeShapeType="1"/>
          </p:cNvSpPr>
          <p:nvPr/>
        </p:nvSpPr>
        <p:spPr bwMode="auto">
          <a:xfrm flipH="1">
            <a:off x="3565525" y="4894263"/>
            <a:ext cx="1419225" cy="82550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6335" name="Text Box 19"/>
          <p:cNvSpPr txBox="1">
            <a:spLocks noChangeArrowheads="1"/>
          </p:cNvSpPr>
          <p:nvPr/>
        </p:nvSpPr>
        <p:spPr bwMode="auto">
          <a:xfrm>
            <a:off x="4924425" y="3956050"/>
            <a:ext cx="20240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an array of all the machine's transitions</a:t>
            </a:r>
          </a:p>
        </p:txBody>
      </p:sp>
      <p:sp>
        <p:nvSpPr>
          <p:cNvPr id="56336" name="Line 20"/>
          <p:cNvSpPr>
            <a:spLocks noChangeShapeType="1"/>
          </p:cNvSpPr>
          <p:nvPr/>
        </p:nvSpPr>
        <p:spPr bwMode="auto">
          <a:xfrm flipH="1">
            <a:off x="4138613" y="4114800"/>
            <a:ext cx="804862" cy="358775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2-B</a:t>
            </a:r>
          </a:p>
        </p:txBody>
      </p:sp>
      <p:sp>
        <p:nvSpPr>
          <p:cNvPr id="57346" name="Text Box 3"/>
          <p:cNvSpPr txBox="1">
            <a:spLocks noChangeArrowheads="1"/>
          </p:cNvSpPr>
          <p:nvPr/>
        </p:nvSpPr>
        <p:spPr bwMode="auto">
          <a:xfrm>
            <a:off x="5370513" y="198438"/>
            <a:ext cx="35036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Java ~ inheritance</a:t>
            </a:r>
          </a:p>
        </p:txBody>
      </p:sp>
      <p:sp>
        <p:nvSpPr>
          <p:cNvPr id="57347" name="Text Box 4"/>
          <p:cNvSpPr txBox="1">
            <a:spLocks noChangeArrowheads="1"/>
          </p:cNvSpPr>
          <p:nvPr/>
        </p:nvSpPr>
        <p:spPr bwMode="auto">
          <a:xfrm>
            <a:off x="563563" y="1322388"/>
            <a:ext cx="7835900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3200" b="0">
                <a:solidFill>
                  <a:srgbClr val="000000"/>
                </a:solidFill>
                <a:latin typeface="Times New Roman" charset="0"/>
              </a:rPr>
              <a:t>You'd like to create a NTM.</a:t>
            </a:r>
          </a:p>
          <a:p>
            <a:endParaRPr lang="en-US" sz="3200" b="0">
              <a:solidFill>
                <a:srgbClr val="000000"/>
              </a:solidFill>
              <a:latin typeface="Times New Roman" charset="0"/>
            </a:endParaRPr>
          </a:p>
          <a:p>
            <a:r>
              <a:rPr lang="en-US" sz="3200" b="0">
                <a:solidFill>
                  <a:srgbClr val="000000"/>
                </a:solidFill>
                <a:latin typeface="Times New Roman" charset="0"/>
              </a:rPr>
              <a:t>Should you make it a derived class from NFA?</a:t>
            </a:r>
            <a:endParaRPr lang="en-US" sz="3200" b="0">
              <a:solidFill>
                <a:schemeClr val="folHlink"/>
              </a:solidFill>
              <a:latin typeface="Times New Roman" charset="0"/>
            </a:endParaRPr>
          </a:p>
        </p:txBody>
      </p:sp>
      <p:sp>
        <p:nvSpPr>
          <p:cNvPr id="57348" name="Rectangle 5"/>
          <p:cNvSpPr>
            <a:spLocks noChangeArrowheads="1"/>
          </p:cNvSpPr>
          <p:nvPr/>
        </p:nvSpPr>
        <p:spPr bwMode="auto">
          <a:xfrm>
            <a:off x="4256088" y="1824038"/>
            <a:ext cx="2309812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000000"/>
                </a:solidFill>
              </a:rPr>
              <a:t>Nondeterministic Turing machine</a:t>
            </a:r>
          </a:p>
        </p:txBody>
      </p:sp>
      <p:sp>
        <p:nvSpPr>
          <p:cNvPr id="57349" name="Rectangle 6"/>
          <p:cNvSpPr>
            <a:spLocks noChangeArrowheads="1"/>
          </p:cNvSpPr>
          <p:nvPr/>
        </p:nvSpPr>
        <p:spPr bwMode="auto">
          <a:xfrm>
            <a:off x="8001000" y="3429000"/>
            <a:ext cx="93821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057A05"/>
                </a:solidFill>
              </a:rPr>
              <a:t>Transition?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1-A</a:t>
            </a:r>
          </a:p>
        </p:txBody>
      </p:sp>
      <p:sp>
        <p:nvSpPr>
          <p:cNvPr id="58370" name="Text Box 3"/>
          <p:cNvSpPr txBox="1">
            <a:spLocks noChangeArrowheads="1"/>
          </p:cNvSpPr>
          <p:nvPr/>
        </p:nvSpPr>
        <p:spPr bwMode="auto">
          <a:xfrm>
            <a:off x="371475" y="1468438"/>
            <a:ext cx="262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3200">
                <a:solidFill>
                  <a:srgbClr val="000000"/>
                </a:solidFill>
              </a:rPr>
              <a:t>waldo(w,L)</a:t>
            </a:r>
            <a:endParaRPr lang="en-US" sz="3200">
              <a:solidFill>
                <a:schemeClr val="folHlink"/>
              </a:solidFill>
            </a:endParaRPr>
          </a:p>
        </p:txBody>
      </p:sp>
      <p:sp>
        <p:nvSpPr>
          <p:cNvPr id="58371" name="Text Box 4"/>
          <p:cNvSpPr txBox="1">
            <a:spLocks noChangeArrowheads="1"/>
          </p:cNvSpPr>
          <p:nvPr/>
        </p:nvSpPr>
        <p:spPr bwMode="auto">
          <a:xfrm>
            <a:off x="7518400" y="228600"/>
            <a:ext cx="920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Rex</a:t>
            </a:r>
          </a:p>
        </p:txBody>
      </p:sp>
      <p:sp>
        <p:nvSpPr>
          <p:cNvPr id="58372" name="Rectangle 5"/>
          <p:cNvSpPr>
            <a:spLocks noChangeArrowheads="1"/>
          </p:cNvSpPr>
          <p:nvPr/>
        </p:nvSpPr>
        <p:spPr bwMode="auto">
          <a:xfrm>
            <a:off x="3279775" y="1308100"/>
            <a:ext cx="5330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2400" b="0">
                <a:solidFill>
                  <a:srgbClr val="000000"/>
                </a:solidFill>
                <a:latin typeface="Times New Roman" charset="0"/>
              </a:rPr>
              <a:t>returns </a:t>
            </a:r>
            <a:r>
              <a:rPr lang="en-US" sz="2400">
                <a:solidFill>
                  <a:srgbClr val="DD1528"/>
                </a:solidFill>
                <a:latin typeface="Times New Roman" charset="0"/>
              </a:rPr>
              <a:t>1</a:t>
            </a:r>
            <a:r>
              <a:rPr lang="en-US" sz="2400" b="0">
                <a:solidFill>
                  <a:srgbClr val="000000"/>
                </a:solidFill>
                <a:latin typeface="Times New Roman" charset="0"/>
              </a:rPr>
              <a:t> if w appears at any level in list L</a:t>
            </a:r>
          </a:p>
        </p:txBody>
      </p:sp>
      <p:sp>
        <p:nvSpPr>
          <p:cNvPr id="58373" name="Rectangle 6"/>
          <p:cNvSpPr>
            <a:spLocks noChangeArrowheads="1"/>
          </p:cNvSpPr>
          <p:nvPr/>
        </p:nvSpPr>
        <p:spPr bwMode="auto">
          <a:xfrm>
            <a:off x="3279775" y="1679575"/>
            <a:ext cx="252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2400" b="0">
                <a:solidFill>
                  <a:srgbClr val="000000"/>
                </a:solidFill>
                <a:latin typeface="Times New Roman" charset="0"/>
              </a:rPr>
              <a:t>returns </a:t>
            </a:r>
            <a:r>
              <a:rPr lang="en-US" sz="2400">
                <a:solidFill>
                  <a:srgbClr val="DD1528"/>
                </a:solidFill>
                <a:latin typeface="Times New Roman" charset="0"/>
              </a:rPr>
              <a:t>0</a:t>
            </a:r>
            <a:r>
              <a:rPr lang="en-US" sz="2400" b="0">
                <a:solidFill>
                  <a:srgbClr val="000000"/>
                </a:solidFill>
                <a:latin typeface="Times New Roman" charset="0"/>
              </a:rPr>
              <a:t> otherwise</a:t>
            </a:r>
          </a:p>
        </p:txBody>
      </p:sp>
      <p:sp>
        <p:nvSpPr>
          <p:cNvPr id="58374" name="Rectangle 7"/>
          <p:cNvSpPr>
            <a:spLocks noChangeArrowheads="1"/>
          </p:cNvSpPr>
          <p:nvPr/>
        </p:nvSpPr>
        <p:spPr bwMode="auto">
          <a:xfrm>
            <a:off x="8367713" y="146843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58375" name="Rectangle 8"/>
          <p:cNvSpPr>
            <a:spLocks noChangeArrowheads="1"/>
          </p:cNvSpPr>
          <p:nvPr/>
        </p:nvSpPr>
        <p:spPr bwMode="auto">
          <a:xfrm>
            <a:off x="4457700" y="3017838"/>
            <a:ext cx="4602163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000" b="0">
                <a:latin typeface="Arial" charset="0"/>
              </a:rPr>
              <a:t>Here is a list of some useful Rex functions (other languages, too!)</a:t>
            </a:r>
          </a:p>
          <a:p>
            <a:endParaRPr lang="en-US" sz="1000" b="0">
              <a:latin typeface="Arial" charset="0"/>
            </a:endParaRPr>
          </a:p>
          <a:p>
            <a:r>
              <a:rPr lang="en-US" sz="1000" b="0">
                <a:latin typeface="Arial" charset="0"/>
              </a:rPr>
              <a:t>list(e,f,...)   // makes a list from its inputs. [e,f,...] is often easier</a:t>
            </a:r>
          </a:p>
          <a:p>
            <a:r>
              <a:rPr lang="en-US" sz="1000" b="0">
                <a:latin typeface="Arial" charset="0"/>
              </a:rPr>
              <a:t>cons(f,R)       // the same as [f|R]</a:t>
            </a:r>
          </a:p>
          <a:p>
            <a:r>
              <a:rPr lang="en-US" sz="1000" b="0">
                <a:latin typeface="Arial" charset="0"/>
              </a:rPr>
              <a:t>append(L,M)     // concatenates two lists (inputs must be lists!)               </a:t>
            </a:r>
          </a:p>
          <a:p>
            <a:r>
              <a:rPr lang="en-US" sz="1000" b="0">
                <a:latin typeface="Arial" charset="0"/>
              </a:rPr>
              <a:t>member(e,L)     // 0 if e is not in L; 1 if e is in L</a:t>
            </a:r>
          </a:p>
          <a:p>
            <a:r>
              <a:rPr lang="en-US" sz="1000" b="0">
                <a:latin typeface="Arial" charset="0"/>
              </a:rPr>
              <a:t>reverse(L)      // reverses L</a:t>
            </a:r>
          </a:p>
          <a:p>
            <a:r>
              <a:rPr lang="en-US" sz="1000" b="0">
                <a:latin typeface="Arial" charset="0"/>
              </a:rPr>
              <a:t>rmv1(e,L)       // not built-in; from class -- removes one e from L</a:t>
            </a:r>
          </a:p>
          <a:p>
            <a:r>
              <a:rPr lang="en-US" sz="1000" b="0">
                <a:latin typeface="Arial" charset="0"/>
              </a:rPr>
              <a:t>removeAll(e,L)  // not built-in; from hw#1 -- removes all e's from L</a:t>
            </a:r>
          </a:p>
          <a:p>
            <a:r>
              <a:rPr lang="en-US" sz="1000" b="0">
                <a:latin typeface="Arial" charset="0"/>
              </a:rPr>
              <a:t>length(L)       // returns the length of L         </a:t>
            </a:r>
          </a:p>
          <a:p>
            <a:r>
              <a:rPr lang="en-US" sz="1000" b="0">
                <a:latin typeface="Arial" charset="0"/>
              </a:rPr>
              <a:t>max(x,y)        // returns the max of x and y -- does NOT take the max over a list</a:t>
            </a:r>
          </a:p>
          <a:p>
            <a:r>
              <a:rPr lang="en-US" sz="1000" b="0">
                <a:latin typeface="Arial" charset="0"/>
              </a:rPr>
              <a:t>min(x,y)        // returns the min of x and y -- does NOT take the min over a list</a:t>
            </a:r>
          </a:p>
          <a:p>
            <a:r>
              <a:rPr lang="en-US" sz="1000" b="0">
                <a:latin typeface="Arial" charset="0"/>
              </a:rPr>
              <a:t>sort(L)            // returns a sorted version of L</a:t>
            </a:r>
          </a:p>
          <a:p>
            <a:r>
              <a:rPr lang="en-US" sz="1000" b="0">
                <a:latin typeface="Arial" charset="0"/>
              </a:rPr>
              <a:t>first(L)            // returns the first of L (similarly, second, third...)</a:t>
            </a:r>
          </a:p>
          <a:p>
            <a:r>
              <a:rPr lang="en-US" sz="1000" b="0">
                <a:latin typeface="Arial" charset="0"/>
              </a:rPr>
              <a:t>range(lo,hi)    // returns [lo, lo+1, …, hi] (inclusive)</a:t>
            </a:r>
          </a:p>
          <a:p>
            <a:endParaRPr lang="en-US" sz="1000" b="0">
              <a:latin typeface="Arial" charset="0"/>
            </a:endParaRPr>
          </a:p>
          <a:p>
            <a:r>
              <a:rPr lang="en-US" sz="1000" b="0">
                <a:latin typeface="Arial" charset="0"/>
              </a:rPr>
              <a:t>higher-order functions:</a:t>
            </a:r>
          </a:p>
          <a:p>
            <a:endParaRPr lang="en-US" sz="1000" b="0">
              <a:latin typeface="Arial" charset="0"/>
            </a:endParaRPr>
          </a:p>
          <a:p>
            <a:r>
              <a:rPr lang="en-US" sz="1000" b="0">
                <a:latin typeface="Arial" charset="0"/>
              </a:rPr>
              <a:t>map(f,L)        // applies f to each element of L. f takes one input.</a:t>
            </a:r>
          </a:p>
          <a:p>
            <a:r>
              <a:rPr lang="en-US" sz="1000" b="0">
                <a:latin typeface="Arial" charset="0"/>
              </a:rPr>
              <a:t>reduce(f,e,L)   // "pushes" the binary operator f "through" L, starting at e</a:t>
            </a:r>
          </a:p>
          <a:p>
            <a:r>
              <a:rPr lang="en-US" sz="1000" b="0">
                <a:latin typeface="Arial" charset="0"/>
              </a:rPr>
              <a:t>keep(p,L)       // retains those elements x in L that make p(x) true</a:t>
            </a:r>
          </a:p>
          <a:p>
            <a:r>
              <a:rPr lang="en-US" sz="1000" b="0">
                <a:latin typeface="Arial" charset="0"/>
              </a:rPr>
              <a:t>drop(p,L)       // drops those elements x from L that make p(x) true</a:t>
            </a:r>
          </a:p>
          <a:p>
            <a:r>
              <a:rPr lang="en-US" sz="1000" b="0">
                <a:latin typeface="Arial" charset="0"/>
              </a:rPr>
              <a:t>some(p,L)       // returns 1 iff there exists an x in L such that p(x) is true</a:t>
            </a:r>
          </a:p>
          <a:p>
            <a:r>
              <a:rPr lang="en-US" sz="1000" b="0">
                <a:latin typeface="Arial" charset="0"/>
              </a:rPr>
              <a:t>all(p,L)        // returns 1 iff p(x) is true for all x in L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1-B</a:t>
            </a:r>
          </a:p>
        </p:txBody>
      </p:sp>
      <p:sp>
        <p:nvSpPr>
          <p:cNvPr id="59394" name="Text Box 3"/>
          <p:cNvSpPr txBox="1">
            <a:spLocks noChangeArrowheads="1"/>
          </p:cNvSpPr>
          <p:nvPr/>
        </p:nvSpPr>
        <p:spPr bwMode="auto">
          <a:xfrm>
            <a:off x="338138" y="1216025"/>
            <a:ext cx="35988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3200">
                <a:solidFill>
                  <a:srgbClr val="000000"/>
                </a:solidFill>
              </a:rPr>
              <a:t>lotto(WT, LoT)</a:t>
            </a:r>
            <a:endParaRPr lang="en-US" sz="3200">
              <a:solidFill>
                <a:schemeClr val="folHlink"/>
              </a:solidFill>
            </a:endParaRPr>
          </a:p>
        </p:txBody>
      </p:sp>
      <p:sp>
        <p:nvSpPr>
          <p:cNvPr id="59395" name="Rectangle 4"/>
          <p:cNvSpPr>
            <a:spLocks noChangeArrowheads="1"/>
          </p:cNvSpPr>
          <p:nvPr/>
        </p:nvSpPr>
        <p:spPr bwMode="auto">
          <a:xfrm>
            <a:off x="427038" y="1903413"/>
            <a:ext cx="29892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 sz="1800" b="0">
                <a:solidFill>
                  <a:srgbClr val="000000"/>
                </a:solidFill>
                <a:latin typeface="Times New Roman" charset="0"/>
              </a:rPr>
              <a:t>returns </a:t>
            </a:r>
            <a:r>
              <a:rPr lang="en-US" sz="1800">
                <a:solidFill>
                  <a:srgbClr val="DD1528"/>
                </a:solidFill>
              </a:rPr>
              <a:t>[name, matches]</a:t>
            </a:r>
            <a:r>
              <a:rPr lang="en-US" sz="1800" b="0">
                <a:solidFill>
                  <a:srgbClr val="000000"/>
                </a:solidFill>
                <a:latin typeface="Times New Roman" charset="0"/>
              </a:rPr>
              <a:t> for the best ticket in </a:t>
            </a:r>
            <a:r>
              <a:rPr lang="en-US" sz="1800">
                <a:solidFill>
                  <a:srgbClr val="000000"/>
                </a:solidFill>
              </a:rPr>
              <a:t>LoT</a:t>
            </a:r>
            <a:endParaRPr lang="en-US" sz="1800" b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59396" name="Text Box 5"/>
          <p:cNvSpPr txBox="1">
            <a:spLocks noChangeArrowheads="1"/>
          </p:cNvSpPr>
          <p:nvPr/>
        </p:nvSpPr>
        <p:spPr bwMode="auto">
          <a:xfrm>
            <a:off x="7518400" y="228600"/>
            <a:ext cx="920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Rex</a:t>
            </a:r>
          </a:p>
        </p:txBody>
      </p:sp>
      <p:sp>
        <p:nvSpPr>
          <p:cNvPr id="59397" name="Rectangle 6"/>
          <p:cNvSpPr>
            <a:spLocks noChangeArrowheads="1"/>
          </p:cNvSpPr>
          <p:nvPr/>
        </p:nvSpPr>
        <p:spPr bwMode="auto">
          <a:xfrm>
            <a:off x="4138613" y="1143000"/>
            <a:ext cx="48466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</a:rPr>
              <a:t>WT</a:t>
            </a:r>
            <a:r>
              <a:rPr lang="en-US" sz="1800" b="0">
                <a:solidFill>
                  <a:srgbClr val="000000"/>
                </a:solidFill>
                <a:latin typeface="Times New Roman" charset="0"/>
              </a:rPr>
              <a:t> is the winning ticket;  </a:t>
            </a:r>
            <a:r>
              <a:rPr lang="en-US" sz="1800">
                <a:solidFill>
                  <a:srgbClr val="000000"/>
                </a:solidFill>
              </a:rPr>
              <a:t>LoT </a:t>
            </a:r>
            <a:r>
              <a:rPr lang="en-US" sz="1800" b="0">
                <a:solidFill>
                  <a:srgbClr val="000000"/>
                </a:solidFill>
                <a:latin typeface="Times New Roman" charset="0"/>
              </a:rPr>
              <a:t>is a list of tickets.</a:t>
            </a:r>
            <a:r>
              <a:rPr lang="en-US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59398" name="Rectangle 7"/>
          <p:cNvSpPr>
            <a:spLocks noChangeArrowheads="1"/>
          </p:cNvSpPr>
          <p:nvPr/>
        </p:nvSpPr>
        <p:spPr bwMode="auto">
          <a:xfrm>
            <a:off x="3457575" y="498475"/>
            <a:ext cx="1562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[1, 2, 3, 4, 5, 6]</a:t>
            </a:r>
          </a:p>
        </p:txBody>
      </p:sp>
      <p:sp>
        <p:nvSpPr>
          <p:cNvPr id="59399" name="Line 8"/>
          <p:cNvSpPr>
            <a:spLocks noChangeShapeType="1"/>
          </p:cNvSpPr>
          <p:nvPr/>
        </p:nvSpPr>
        <p:spPr bwMode="auto">
          <a:xfrm flipH="1" flipV="1">
            <a:off x="6848475" y="1468438"/>
            <a:ext cx="666750" cy="481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9400" name="Line 9"/>
          <p:cNvSpPr>
            <a:spLocks noChangeShapeType="1"/>
          </p:cNvSpPr>
          <p:nvPr/>
        </p:nvSpPr>
        <p:spPr bwMode="auto">
          <a:xfrm flipH="1">
            <a:off x="2057400" y="739775"/>
            <a:ext cx="1339850" cy="479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9401" name="Rectangle 10"/>
          <p:cNvSpPr>
            <a:spLocks noChangeArrowheads="1"/>
          </p:cNvSpPr>
          <p:nvPr/>
        </p:nvSpPr>
        <p:spPr bwMode="auto">
          <a:xfrm>
            <a:off x="6459538" y="1924050"/>
            <a:ext cx="24130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[  ["A",  2, 10,  12,  14,  16,  18], </a:t>
            </a:r>
          </a:p>
          <a:p>
            <a:r>
              <a:rPr lang="en-US">
                <a:latin typeface="Arial" charset="0"/>
              </a:rPr>
              <a:t>   ["B",  2,  3,  40,  41,  42,  43], </a:t>
            </a:r>
          </a:p>
          <a:p>
            <a:r>
              <a:rPr lang="en-US">
                <a:latin typeface="Arial" charset="0"/>
              </a:rPr>
              <a:t>   ["C",  1,  2,   3,   5,  15,  19] ]</a:t>
            </a:r>
          </a:p>
        </p:txBody>
      </p:sp>
      <p:sp>
        <p:nvSpPr>
          <p:cNvPr id="59402" name="Line 11"/>
          <p:cNvSpPr>
            <a:spLocks noChangeShapeType="1"/>
          </p:cNvSpPr>
          <p:nvPr/>
        </p:nvSpPr>
        <p:spPr bwMode="auto">
          <a:xfrm>
            <a:off x="4359275" y="850900"/>
            <a:ext cx="69850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1-B</a:t>
            </a:r>
          </a:p>
        </p:txBody>
      </p:sp>
      <p:sp>
        <p:nvSpPr>
          <p:cNvPr id="60418" name="Text Box 3"/>
          <p:cNvSpPr txBox="1">
            <a:spLocks noChangeArrowheads="1"/>
          </p:cNvSpPr>
          <p:nvPr/>
        </p:nvSpPr>
        <p:spPr bwMode="auto">
          <a:xfrm>
            <a:off x="338138" y="1216025"/>
            <a:ext cx="35988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3200">
                <a:solidFill>
                  <a:srgbClr val="000000"/>
                </a:solidFill>
              </a:rPr>
              <a:t>lotto(WT, LoT)</a:t>
            </a:r>
            <a:endParaRPr lang="en-US" sz="3200">
              <a:solidFill>
                <a:schemeClr val="folHlink"/>
              </a:solidFill>
            </a:endParaRPr>
          </a:p>
        </p:txBody>
      </p:sp>
      <p:sp>
        <p:nvSpPr>
          <p:cNvPr id="60419" name="Rectangle 4"/>
          <p:cNvSpPr>
            <a:spLocks noChangeArrowheads="1"/>
          </p:cNvSpPr>
          <p:nvPr/>
        </p:nvSpPr>
        <p:spPr bwMode="auto">
          <a:xfrm>
            <a:off x="427038" y="1903413"/>
            <a:ext cx="29892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 sz="1800" b="0">
                <a:solidFill>
                  <a:srgbClr val="000000"/>
                </a:solidFill>
                <a:latin typeface="Times New Roman" charset="0"/>
              </a:rPr>
              <a:t>returns </a:t>
            </a:r>
            <a:r>
              <a:rPr lang="en-US" sz="1800">
                <a:solidFill>
                  <a:srgbClr val="DD1528"/>
                </a:solidFill>
              </a:rPr>
              <a:t>[name, matches]</a:t>
            </a:r>
            <a:r>
              <a:rPr lang="en-US" sz="1800" b="0">
                <a:solidFill>
                  <a:srgbClr val="000000"/>
                </a:solidFill>
                <a:latin typeface="Times New Roman" charset="0"/>
              </a:rPr>
              <a:t> for the best ticket in </a:t>
            </a:r>
            <a:r>
              <a:rPr lang="en-US" sz="1800">
                <a:solidFill>
                  <a:srgbClr val="000000"/>
                </a:solidFill>
              </a:rPr>
              <a:t>LoT</a:t>
            </a:r>
            <a:endParaRPr lang="en-US" sz="1800" b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60420" name="Text Box 5"/>
          <p:cNvSpPr txBox="1">
            <a:spLocks noChangeArrowheads="1"/>
          </p:cNvSpPr>
          <p:nvPr/>
        </p:nvSpPr>
        <p:spPr bwMode="auto">
          <a:xfrm>
            <a:off x="7518400" y="228600"/>
            <a:ext cx="920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Rex</a:t>
            </a:r>
          </a:p>
        </p:txBody>
      </p:sp>
      <p:sp>
        <p:nvSpPr>
          <p:cNvPr id="60421" name="Rectangle 6"/>
          <p:cNvSpPr>
            <a:spLocks noChangeArrowheads="1"/>
          </p:cNvSpPr>
          <p:nvPr/>
        </p:nvSpPr>
        <p:spPr bwMode="auto">
          <a:xfrm>
            <a:off x="4138613" y="1143000"/>
            <a:ext cx="48466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</a:rPr>
              <a:t>WT</a:t>
            </a:r>
            <a:r>
              <a:rPr lang="en-US" sz="1800" b="0">
                <a:solidFill>
                  <a:srgbClr val="000000"/>
                </a:solidFill>
                <a:latin typeface="Times New Roman" charset="0"/>
              </a:rPr>
              <a:t> is the winning ticket;  </a:t>
            </a:r>
            <a:r>
              <a:rPr lang="en-US" sz="1800">
                <a:solidFill>
                  <a:srgbClr val="000000"/>
                </a:solidFill>
              </a:rPr>
              <a:t>LoT </a:t>
            </a:r>
            <a:r>
              <a:rPr lang="en-US" sz="1800" b="0">
                <a:solidFill>
                  <a:srgbClr val="000000"/>
                </a:solidFill>
                <a:latin typeface="Times New Roman" charset="0"/>
              </a:rPr>
              <a:t>is a list of tickets.</a:t>
            </a:r>
            <a:r>
              <a:rPr lang="en-US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0422" name="Rectangle 7"/>
          <p:cNvSpPr>
            <a:spLocks noChangeArrowheads="1"/>
          </p:cNvSpPr>
          <p:nvPr/>
        </p:nvSpPr>
        <p:spPr bwMode="auto">
          <a:xfrm>
            <a:off x="3457575" y="498475"/>
            <a:ext cx="1562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[1, 2, 3, 4, 5, 6]</a:t>
            </a:r>
          </a:p>
        </p:txBody>
      </p:sp>
      <p:sp>
        <p:nvSpPr>
          <p:cNvPr id="60423" name="Line 8"/>
          <p:cNvSpPr>
            <a:spLocks noChangeShapeType="1"/>
          </p:cNvSpPr>
          <p:nvPr/>
        </p:nvSpPr>
        <p:spPr bwMode="auto">
          <a:xfrm flipH="1" flipV="1">
            <a:off x="6848475" y="1468438"/>
            <a:ext cx="666750" cy="481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0424" name="Line 9"/>
          <p:cNvSpPr>
            <a:spLocks noChangeShapeType="1"/>
          </p:cNvSpPr>
          <p:nvPr/>
        </p:nvSpPr>
        <p:spPr bwMode="auto">
          <a:xfrm flipH="1">
            <a:off x="2057400" y="739775"/>
            <a:ext cx="1339850" cy="479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0425" name="Rectangle 10"/>
          <p:cNvSpPr>
            <a:spLocks noChangeArrowheads="1"/>
          </p:cNvSpPr>
          <p:nvPr/>
        </p:nvSpPr>
        <p:spPr bwMode="auto">
          <a:xfrm>
            <a:off x="638175" y="3389313"/>
            <a:ext cx="8015288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/>
              <a:t>lotto( WT, LoT ) =&gt; </a:t>
            </a:r>
          </a:p>
          <a:p>
            <a:r>
              <a:rPr lang="en-US" sz="2400"/>
              <a:t>   reduce( </a:t>
            </a:r>
            <a:r>
              <a:rPr lang="en-US" sz="2400">
                <a:solidFill>
                  <a:srgbClr val="0A02FE"/>
                </a:solidFill>
              </a:rPr>
              <a:t>compare</a:t>
            </a:r>
            <a:r>
              <a:rPr lang="en-US" sz="2400"/>
              <a:t>, </a:t>
            </a:r>
          </a:p>
          <a:p>
            <a:r>
              <a:rPr lang="en-US" sz="2400"/>
              <a:t>           </a:t>
            </a:r>
            <a:r>
              <a:rPr lang="en-US" sz="2400">
                <a:solidFill>
                  <a:srgbClr val="DD1528"/>
                </a:solidFill>
              </a:rPr>
              <a:t>[ "no one", -1 ]</a:t>
            </a:r>
            <a:r>
              <a:rPr lang="en-US" sz="2400"/>
              <a:t>, </a:t>
            </a:r>
          </a:p>
          <a:p>
            <a:r>
              <a:rPr lang="en-US" sz="2400"/>
              <a:t>           </a:t>
            </a:r>
            <a:r>
              <a:rPr lang="en-US" sz="2400">
                <a:solidFill>
                  <a:srgbClr val="057A05"/>
                </a:solidFill>
              </a:rPr>
              <a:t>map(                    , LoT )</a:t>
            </a:r>
            <a:r>
              <a:rPr lang="en-US" sz="2400"/>
              <a:t> </a:t>
            </a:r>
          </a:p>
          <a:p>
            <a:r>
              <a:rPr lang="en-US" sz="2400"/>
              <a:t>          );</a:t>
            </a:r>
          </a:p>
        </p:txBody>
      </p:sp>
      <p:sp>
        <p:nvSpPr>
          <p:cNvPr id="60426" name="Line 11"/>
          <p:cNvSpPr>
            <a:spLocks noChangeShapeType="1"/>
          </p:cNvSpPr>
          <p:nvPr/>
        </p:nvSpPr>
        <p:spPr bwMode="auto">
          <a:xfrm flipV="1">
            <a:off x="955675" y="4217988"/>
            <a:ext cx="512763" cy="946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0427" name="Line 12"/>
          <p:cNvSpPr>
            <a:spLocks noChangeShapeType="1"/>
          </p:cNvSpPr>
          <p:nvPr/>
        </p:nvSpPr>
        <p:spPr bwMode="auto">
          <a:xfrm flipV="1">
            <a:off x="2900363" y="4954588"/>
            <a:ext cx="133350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0428" name="Rectangle 13"/>
          <p:cNvSpPr>
            <a:spLocks noChangeArrowheads="1"/>
          </p:cNvSpPr>
          <p:nvPr/>
        </p:nvSpPr>
        <p:spPr bwMode="auto">
          <a:xfrm>
            <a:off x="211138" y="5264150"/>
            <a:ext cx="18034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0">
                <a:solidFill>
                  <a:srgbClr val="000000"/>
                </a:solidFill>
                <a:latin typeface="Times New Roman" charset="0"/>
              </a:rPr>
              <a:t>"pushes" a binary operation "through" a list</a:t>
            </a:r>
          </a:p>
        </p:txBody>
      </p:sp>
      <p:sp>
        <p:nvSpPr>
          <p:cNvPr id="60429" name="Rectangle 14"/>
          <p:cNvSpPr>
            <a:spLocks noChangeArrowheads="1"/>
          </p:cNvSpPr>
          <p:nvPr/>
        </p:nvSpPr>
        <p:spPr bwMode="auto">
          <a:xfrm>
            <a:off x="2082800" y="5980113"/>
            <a:ext cx="2971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0">
                <a:solidFill>
                  <a:srgbClr val="000000"/>
                </a:solidFill>
                <a:latin typeface="Times New Roman" charset="0"/>
              </a:rPr>
              <a:t>applies a unary operation to each element of a list</a:t>
            </a:r>
          </a:p>
        </p:txBody>
      </p:sp>
      <p:sp>
        <p:nvSpPr>
          <p:cNvPr id="60430" name="Rectangle 15"/>
          <p:cNvSpPr>
            <a:spLocks noChangeArrowheads="1"/>
          </p:cNvSpPr>
          <p:nvPr/>
        </p:nvSpPr>
        <p:spPr bwMode="auto">
          <a:xfrm>
            <a:off x="6459538" y="1924050"/>
            <a:ext cx="24130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[  ["A",  2, 10,  12,  14,  16,  18], </a:t>
            </a:r>
          </a:p>
          <a:p>
            <a:r>
              <a:rPr lang="en-US">
                <a:latin typeface="Arial" charset="0"/>
              </a:rPr>
              <a:t>   ["B",  2,  3,  40,  41,  42,  43], </a:t>
            </a:r>
          </a:p>
          <a:p>
            <a:r>
              <a:rPr lang="en-US">
                <a:latin typeface="Arial" charset="0"/>
              </a:rPr>
              <a:t>   ["C",  1,  2,   3,   5,  15,  19] ]</a:t>
            </a:r>
          </a:p>
        </p:txBody>
      </p:sp>
      <p:sp>
        <p:nvSpPr>
          <p:cNvPr id="60431" name="Line 16"/>
          <p:cNvSpPr>
            <a:spLocks noChangeShapeType="1"/>
          </p:cNvSpPr>
          <p:nvPr/>
        </p:nvSpPr>
        <p:spPr bwMode="auto">
          <a:xfrm>
            <a:off x="4359275" y="850900"/>
            <a:ext cx="69850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1-C</a:t>
            </a:r>
          </a:p>
        </p:txBody>
      </p:sp>
      <p:sp>
        <p:nvSpPr>
          <p:cNvPr id="61442" name="Text Box 3"/>
          <p:cNvSpPr txBox="1">
            <a:spLocks noChangeArrowheads="1"/>
          </p:cNvSpPr>
          <p:nvPr/>
        </p:nvSpPr>
        <p:spPr bwMode="auto">
          <a:xfrm>
            <a:off x="7518400" y="228600"/>
            <a:ext cx="920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Rex</a:t>
            </a:r>
          </a:p>
        </p:txBody>
      </p:sp>
      <p:sp>
        <p:nvSpPr>
          <p:cNvPr id="61443" name="Text Box 4"/>
          <p:cNvSpPr txBox="1">
            <a:spLocks noChangeArrowheads="1"/>
          </p:cNvSpPr>
          <p:nvPr/>
        </p:nvSpPr>
        <p:spPr bwMode="auto">
          <a:xfrm>
            <a:off x="706438" y="1184275"/>
            <a:ext cx="2195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>
                <a:solidFill>
                  <a:srgbClr val="057A05"/>
                </a:solidFill>
              </a:rPr>
              <a:t>map( f, L )</a:t>
            </a:r>
          </a:p>
        </p:txBody>
      </p:sp>
      <p:sp>
        <p:nvSpPr>
          <p:cNvPr id="61444" name="Text Box 5"/>
          <p:cNvSpPr txBox="1">
            <a:spLocks noChangeArrowheads="1"/>
          </p:cNvSpPr>
          <p:nvPr/>
        </p:nvSpPr>
        <p:spPr bwMode="auto">
          <a:xfrm>
            <a:off x="762000" y="3886200"/>
            <a:ext cx="3294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>
                <a:solidFill>
                  <a:srgbClr val="057A05"/>
                </a:solidFill>
              </a:rPr>
              <a:t>reduce( f, e, L )</a:t>
            </a:r>
          </a:p>
        </p:txBody>
      </p:sp>
      <p:sp>
        <p:nvSpPr>
          <p:cNvPr id="61445" name="Text Box 6"/>
          <p:cNvSpPr txBox="1">
            <a:spLocks noChangeArrowheads="1"/>
          </p:cNvSpPr>
          <p:nvPr/>
        </p:nvSpPr>
        <p:spPr bwMode="auto">
          <a:xfrm>
            <a:off x="1676400" y="1752600"/>
            <a:ext cx="2195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>
                <a:solidFill>
                  <a:srgbClr val="000000"/>
                </a:solidFill>
              </a:rPr>
              <a:t>map( f,    </a:t>
            </a:r>
            <a:endParaRPr lang="en-US" sz="2400">
              <a:solidFill>
                <a:schemeClr val="folHlink"/>
              </a:solidFill>
            </a:endParaRPr>
          </a:p>
        </p:txBody>
      </p:sp>
      <p:sp>
        <p:nvSpPr>
          <p:cNvPr id="61446" name="Text Box 7"/>
          <p:cNvSpPr txBox="1">
            <a:spLocks noChangeArrowheads="1"/>
          </p:cNvSpPr>
          <p:nvPr/>
        </p:nvSpPr>
        <p:spPr bwMode="auto">
          <a:xfrm>
            <a:off x="1676400" y="2362200"/>
            <a:ext cx="2195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>
                <a:solidFill>
                  <a:srgbClr val="000000"/>
                </a:solidFill>
              </a:rPr>
              <a:t>map( f,    </a:t>
            </a:r>
            <a:endParaRPr lang="en-US" sz="2400">
              <a:solidFill>
                <a:schemeClr val="folHlink"/>
              </a:solidFill>
            </a:endParaRPr>
          </a:p>
        </p:txBody>
      </p:sp>
      <p:sp>
        <p:nvSpPr>
          <p:cNvPr id="61447" name="Text Box 8"/>
          <p:cNvSpPr txBox="1">
            <a:spLocks noChangeArrowheads="1"/>
          </p:cNvSpPr>
          <p:nvPr/>
        </p:nvSpPr>
        <p:spPr bwMode="auto">
          <a:xfrm>
            <a:off x="1752600" y="4572000"/>
            <a:ext cx="292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>
                <a:solidFill>
                  <a:srgbClr val="000000"/>
                </a:solidFill>
              </a:rPr>
              <a:t>reduce( f, e,  </a:t>
            </a:r>
            <a:endParaRPr lang="en-US" sz="2400">
              <a:solidFill>
                <a:schemeClr val="folHlink"/>
              </a:solidFill>
            </a:endParaRPr>
          </a:p>
        </p:txBody>
      </p:sp>
      <p:sp>
        <p:nvSpPr>
          <p:cNvPr id="61448" name="Text Box 9"/>
          <p:cNvSpPr txBox="1">
            <a:spLocks noChangeArrowheads="1"/>
          </p:cNvSpPr>
          <p:nvPr/>
        </p:nvSpPr>
        <p:spPr bwMode="auto">
          <a:xfrm>
            <a:off x="1752600" y="5181600"/>
            <a:ext cx="292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2400">
                <a:solidFill>
                  <a:srgbClr val="000000"/>
                </a:solidFill>
              </a:rPr>
              <a:t>reduce( f, e,  </a:t>
            </a:r>
            <a:endParaRPr lang="en-US" sz="240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ChangeArrowheads="1"/>
          </p:cNvSpPr>
          <p:nvPr/>
        </p:nvSpPr>
        <p:spPr bwMode="auto">
          <a:xfrm>
            <a:off x="457200" y="10668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/>
              <a:t>boolean run( Stack INPUT )</a:t>
            </a:r>
          </a:p>
        </p:txBody>
      </p:sp>
      <p:sp>
        <p:nvSpPr>
          <p:cNvPr id="62466" name="Text Box 1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2-A</a:t>
            </a:r>
          </a:p>
        </p:txBody>
      </p:sp>
      <p:sp>
        <p:nvSpPr>
          <p:cNvPr id="62467" name="Text Box 13"/>
          <p:cNvSpPr txBox="1">
            <a:spLocks noChangeArrowheads="1"/>
          </p:cNvSpPr>
          <p:nvPr/>
        </p:nvSpPr>
        <p:spPr bwMode="auto">
          <a:xfrm>
            <a:off x="6224588" y="198438"/>
            <a:ext cx="2673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NFAs in Java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6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508500" y="198438"/>
            <a:ext cx="4489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 dirty="0">
                <a:solidFill>
                  <a:srgbClr val="0000FF"/>
                </a:solidFill>
                <a:latin typeface="Times" charset="0"/>
              </a:rPr>
              <a:t>Dynamic Programming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63538" y="1141413"/>
            <a:ext cx="36062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0" dirty="0" smtClean="0">
                <a:latin typeface="Times New Roman" charset="0"/>
              </a:rPr>
              <a:t>Recursive version (in Java)</a:t>
            </a:r>
            <a:endParaRPr lang="en-US" sz="2400" b="0" dirty="0">
              <a:latin typeface="Times New Roman" charset="0"/>
            </a:endParaRPr>
          </a:p>
        </p:txBody>
      </p:sp>
      <p:sp>
        <p:nvSpPr>
          <p:cNvPr id="17415" name="Rectangle 16"/>
          <p:cNvSpPr>
            <a:spLocks noChangeArrowheads="1"/>
          </p:cNvSpPr>
          <p:nvPr/>
        </p:nvSpPr>
        <p:spPr bwMode="auto">
          <a:xfrm>
            <a:off x="4800600" y="6172200"/>
            <a:ext cx="3967163" cy="457200"/>
          </a:xfrm>
          <a:prstGeom prst="rect">
            <a:avLst/>
          </a:prstGeom>
          <a:solidFill>
            <a:srgbClr val="D9A9AA"/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en-US" sz="2400" b="0" dirty="0">
                <a:latin typeface="Times New Roman" charset="0"/>
              </a:rPr>
              <a:t>use it or lose it! (for each item)</a:t>
            </a:r>
          </a:p>
        </p:txBody>
      </p:sp>
      <p:pic>
        <p:nvPicPr>
          <p:cNvPr id="3" name="Picture 2" descr="Screen Shot 2014-05-11 at 6.22.3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05000"/>
            <a:ext cx="8326582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795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5</a:t>
            </a:r>
          </a:p>
        </p:txBody>
      </p:sp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5680075" y="198438"/>
            <a:ext cx="3282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Uncomputability</a:t>
            </a:r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363538" y="1141413"/>
            <a:ext cx="55292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latin typeface="Times New Roman" charset="0"/>
              </a:rPr>
              <a:t>The  </a:t>
            </a:r>
            <a:r>
              <a:rPr lang="en-US" sz="2400" i="1">
                <a:solidFill>
                  <a:srgbClr val="0A02FE"/>
                </a:solidFill>
                <a:latin typeface="Times New Roman" charset="0"/>
              </a:rPr>
              <a:t>f(42) == 60  </a:t>
            </a:r>
            <a:r>
              <a:rPr lang="en-US" sz="2400" b="0">
                <a:latin typeface="Times New Roman" charset="0"/>
              </a:rPr>
              <a:t>checker is uncomputable.</a:t>
            </a:r>
          </a:p>
        </p:txBody>
      </p:sp>
      <p:sp>
        <p:nvSpPr>
          <p:cNvPr id="19460" name="Line 5"/>
          <p:cNvSpPr>
            <a:spLocks noChangeShapeType="1"/>
          </p:cNvSpPr>
          <p:nvPr/>
        </p:nvSpPr>
        <p:spPr bwMode="auto">
          <a:xfrm>
            <a:off x="685800" y="3429000"/>
            <a:ext cx="77724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576263" y="2817813"/>
            <a:ext cx="1633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  <a:latin typeface="Comic Sans MS" charset="0"/>
              </a:rPr>
              <a:t>42CH( f )</a:t>
            </a:r>
          </a:p>
        </p:txBody>
      </p:sp>
      <p:sp>
        <p:nvSpPr>
          <p:cNvPr id="19462" name="Line 8"/>
          <p:cNvSpPr>
            <a:spLocks noChangeShapeType="1"/>
          </p:cNvSpPr>
          <p:nvPr/>
        </p:nvSpPr>
        <p:spPr bwMode="auto">
          <a:xfrm flipV="1">
            <a:off x="3171825" y="2692400"/>
            <a:ext cx="254000" cy="179388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463" name="Text Box 10"/>
          <p:cNvSpPr txBox="1">
            <a:spLocks noChangeArrowheads="1"/>
          </p:cNvSpPr>
          <p:nvPr/>
        </p:nvSpPr>
        <p:spPr bwMode="auto">
          <a:xfrm>
            <a:off x="3436938" y="2520950"/>
            <a:ext cx="21050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>
                <a:solidFill>
                  <a:srgbClr val="0A02FE"/>
                </a:solidFill>
                <a:latin typeface="Arial" charset="0"/>
              </a:rPr>
              <a:t>YES</a:t>
            </a:r>
            <a:r>
              <a:rPr lang="en-US" sz="1000" b="0">
                <a:solidFill>
                  <a:srgbClr val="0A02FE"/>
                </a:solidFill>
                <a:latin typeface="Arial" charset="0"/>
              </a:rPr>
              <a:t>, f(42) == 60</a:t>
            </a:r>
          </a:p>
        </p:txBody>
      </p:sp>
      <p:sp>
        <p:nvSpPr>
          <p:cNvPr id="19464" name="Text Box 11"/>
          <p:cNvSpPr txBox="1">
            <a:spLocks noChangeArrowheads="1"/>
          </p:cNvSpPr>
          <p:nvPr/>
        </p:nvSpPr>
        <p:spPr bwMode="auto">
          <a:xfrm>
            <a:off x="3446463" y="2916238"/>
            <a:ext cx="15827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>
                <a:solidFill>
                  <a:srgbClr val="0A02FE"/>
                </a:solidFill>
                <a:latin typeface="Arial" charset="0"/>
              </a:rPr>
              <a:t>NO</a:t>
            </a:r>
            <a:r>
              <a:rPr lang="en-US" sz="1000" b="0">
                <a:solidFill>
                  <a:srgbClr val="0A02FE"/>
                </a:solidFill>
                <a:latin typeface="Arial" charset="0"/>
              </a:rPr>
              <a:t>, something  (anything) else happens</a:t>
            </a:r>
          </a:p>
        </p:txBody>
      </p:sp>
      <p:sp>
        <p:nvSpPr>
          <p:cNvPr id="19465" name="Line 12"/>
          <p:cNvSpPr>
            <a:spLocks noChangeShapeType="1"/>
          </p:cNvSpPr>
          <p:nvPr/>
        </p:nvSpPr>
        <p:spPr bwMode="auto">
          <a:xfrm flipH="1">
            <a:off x="1606550" y="2317750"/>
            <a:ext cx="158750" cy="423863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466" name="Text Box 13"/>
          <p:cNvSpPr txBox="1">
            <a:spLocks noChangeArrowheads="1"/>
          </p:cNvSpPr>
          <p:nvPr/>
        </p:nvSpPr>
        <p:spPr bwMode="auto">
          <a:xfrm>
            <a:off x="152400" y="2076450"/>
            <a:ext cx="21050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1000">
                <a:solidFill>
                  <a:srgbClr val="0A02FE"/>
                </a:solidFill>
                <a:latin typeface="Arial" charset="0"/>
              </a:rPr>
              <a:t>INPUT</a:t>
            </a:r>
            <a:r>
              <a:rPr lang="en-US" sz="1000" b="0">
                <a:solidFill>
                  <a:srgbClr val="0A02FE"/>
                </a:solidFill>
                <a:latin typeface="Arial" charset="0"/>
              </a:rPr>
              <a:t>: A one-input function f</a:t>
            </a:r>
          </a:p>
        </p:txBody>
      </p:sp>
      <p:sp>
        <p:nvSpPr>
          <p:cNvPr id="19467" name="Text Box 14"/>
          <p:cNvSpPr txBox="1">
            <a:spLocks noChangeArrowheads="1"/>
          </p:cNvSpPr>
          <p:nvPr/>
        </p:nvSpPr>
        <p:spPr bwMode="auto">
          <a:xfrm>
            <a:off x="2132013" y="2841625"/>
            <a:ext cx="1041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1000">
                <a:solidFill>
                  <a:srgbClr val="0A02FE"/>
                </a:solidFill>
                <a:latin typeface="Arial" charset="0"/>
              </a:rPr>
              <a:t>OUTPUT</a:t>
            </a:r>
            <a:r>
              <a:rPr lang="en-US" sz="1000" b="0">
                <a:solidFill>
                  <a:srgbClr val="0A02FE"/>
                </a:solidFill>
                <a:latin typeface="Arial" charset="0"/>
              </a:rPr>
              <a:t>:</a:t>
            </a:r>
          </a:p>
        </p:txBody>
      </p:sp>
      <p:sp>
        <p:nvSpPr>
          <p:cNvPr id="19468" name="Line 15"/>
          <p:cNvSpPr>
            <a:spLocks noChangeShapeType="1"/>
          </p:cNvSpPr>
          <p:nvPr/>
        </p:nvSpPr>
        <p:spPr bwMode="auto">
          <a:xfrm>
            <a:off x="3176588" y="2971800"/>
            <a:ext cx="254000" cy="179388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469" name="Rectangle 16"/>
          <p:cNvSpPr>
            <a:spLocks noChangeArrowheads="1"/>
          </p:cNvSpPr>
          <p:nvPr/>
        </p:nvSpPr>
        <p:spPr bwMode="auto">
          <a:xfrm>
            <a:off x="5697538" y="2468563"/>
            <a:ext cx="325278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b="0">
                <a:latin typeface="Times New Roman" charset="0"/>
              </a:rPr>
              <a:t>Assume it is computable ~ i.e., assume it exists.</a:t>
            </a:r>
          </a:p>
        </p:txBody>
      </p:sp>
      <p:sp>
        <p:nvSpPr>
          <p:cNvPr id="19470" name="Text Box 7"/>
          <p:cNvSpPr txBox="1">
            <a:spLocks noChangeArrowheads="1"/>
          </p:cNvSpPr>
          <p:nvPr/>
        </p:nvSpPr>
        <p:spPr bwMode="auto">
          <a:xfrm>
            <a:off x="609600" y="5867400"/>
            <a:ext cx="1519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  <a:latin typeface="Comic Sans MS" charset="0"/>
              </a:rPr>
              <a:t>42CH(</a:t>
            </a:r>
            <a:r>
              <a:rPr lang="en-US" sz="2400">
                <a:solidFill>
                  <a:srgbClr val="C00000"/>
                </a:solidFill>
                <a:cs typeface="Courier New" charset="0"/>
              </a:rPr>
              <a:t>f</a:t>
            </a:r>
            <a:r>
              <a:rPr lang="en-US" sz="2400" baseline="-25000">
                <a:solidFill>
                  <a:srgbClr val="C00000"/>
                </a:solidFill>
                <a:latin typeface="Comic Sans MS" charset="0"/>
              </a:rPr>
              <a:t>1</a:t>
            </a:r>
            <a:r>
              <a:rPr lang="en-US" sz="2400">
                <a:solidFill>
                  <a:srgbClr val="0A02FE"/>
                </a:solidFill>
                <a:latin typeface="Comic Sans MS" charset="0"/>
              </a:rPr>
              <a:t>)</a:t>
            </a:r>
          </a:p>
        </p:txBody>
      </p:sp>
      <p:sp>
        <p:nvSpPr>
          <p:cNvPr id="19471" name="Text Box 7"/>
          <p:cNvSpPr txBox="1">
            <a:spLocks noChangeArrowheads="1"/>
          </p:cNvSpPr>
          <p:nvPr/>
        </p:nvSpPr>
        <p:spPr bwMode="auto">
          <a:xfrm>
            <a:off x="3729038" y="5867400"/>
            <a:ext cx="1520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  <a:latin typeface="Comic Sans MS" charset="0"/>
              </a:rPr>
              <a:t>42CH(</a:t>
            </a:r>
            <a:r>
              <a:rPr lang="en-US" sz="2400">
                <a:solidFill>
                  <a:srgbClr val="C00000"/>
                </a:solidFill>
                <a:cs typeface="Courier New" charset="0"/>
              </a:rPr>
              <a:t>f</a:t>
            </a:r>
            <a:r>
              <a:rPr lang="en-US" sz="2400" baseline="-25000">
                <a:solidFill>
                  <a:srgbClr val="C00000"/>
                </a:solidFill>
                <a:latin typeface="Comic Sans MS" charset="0"/>
              </a:rPr>
              <a:t>2</a:t>
            </a:r>
            <a:r>
              <a:rPr lang="en-US" sz="2400">
                <a:solidFill>
                  <a:srgbClr val="0A02FE"/>
                </a:solidFill>
                <a:latin typeface="Comic Sans MS" charset="0"/>
              </a:rPr>
              <a:t>)</a:t>
            </a:r>
          </a:p>
        </p:txBody>
      </p:sp>
      <p:sp>
        <p:nvSpPr>
          <p:cNvPr id="19472" name="Text Box 7"/>
          <p:cNvSpPr txBox="1">
            <a:spLocks noChangeArrowheads="1"/>
          </p:cNvSpPr>
          <p:nvPr/>
        </p:nvSpPr>
        <p:spPr bwMode="auto">
          <a:xfrm>
            <a:off x="6705600" y="5867400"/>
            <a:ext cx="1519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  <a:latin typeface="Comic Sans MS" charset="0"/>
              </a:rPr>
              <a:t>42CH(</a:t>
            </a:r>
            <a:r>
              <a:rPr lang="en-US" sz="2400">
                <a:solidFill>
                  <a:srgbClr val="C00000"/>
                </a:solidFill>
                <a:cs typeface="Courier New" charset="0"/>
              </a:rPr>
              <a:t>f</a:t>
            </a:r>
            <a:r>
              <a:rPr lang="en-US" sz="2400" baseline="-25000">
                <a:solidFill>
                  <a:srgbClr val="C00000"/>
                </a:solidFill>
                <a:latin typeface="Comic Sans MS" charset="0"/>
              </a:rPr>
              <a:t>3</a:t>
            </a:r>
            <a:r>
              <a:rPr lang="en-US" sz="2400">
                <a:solidFill>
                  <a:srgbClr val="0A02FE"/>
                </a:solidFill>
                <a:latin typeface="Comic Sans MS" charset="0"/>
              </a:rPr>
              <a:t>)</a:t>
            </a:r>
          </a:p>
        </p:txBody>
      </p:sp>
      <p:sp>
        <p:nvSpPr>
          <p:cNvPr id="19473" name="Text Box 7"/>
          <p:cNvSpPr txBox="1">
            <a:spLocks noChangeArrowheads="1"/>
          </p:cNvSpPr>
          <p:nvPr/>
        </p:nvSpPr>
        <p:spPr bwMode="auto">
          <a:xfrm>
            <a:off x="152400" y="4197350"/>
            <a:ext cx="2336800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2400">
                <a:solidFill>
                  <a:srgbClr val="C00000"/>
                </a:solidFill>
                <a:cs typeface="Courier New" charset="0"/>
              </a:rPr>
              <a:t>def f</a:t>
            </a:r>
            <a:r>
              <a:rPr lang="en-US" sz="2400" baseline="-25000">
                <a:solidFill>
                  <a:srgbClr val="C00000"/>
                </a:solidFill>
                <a:latin typeface="Comic Sans MS" charset="0"/>
              </a:rPr>
              <a:t>1</a:t>
            </a:r>
            <a:r>
              <a:rPr lang="en-US" sz="2400">
                <a:solidFill>
                  <a:srgbClr val="C00000"/>
                </a:solidFill>
                <a:cs typeface="Courier New" charset="0"/>
              </a:rPr>
              <a:t>( s ):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2400">
                <a:solidFill>
                  <a:srgbClr val="C00000"/>
                </a:solidFill>
                <a:cs typeface="Courier New" charset="0"/>
              </a:rPr>
              <a:t>  return 60</a:t>
            </a:r>
          </a:p>
        </p:txBody>
      </p:sp>
      <p:sp>
        <p:nvSpPr>
          <p:cNvPr id="19474" name="Text Box 7"/>
          <p:cNvSpPr txBox="1">
            <a:spLocks noChangeArrowheads="1"/>
          </p:cNvSpPr>
          <p:nvPr/>
        </p:nvSpPr>
        <p:spPr bwMode="auto">
          <a:xfrm>
            <a:off x="3225800" y="4221163"/>
            <a:ext cx="23368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2400">
                <a:solidFill>
                  <a:srgbClr val="C00000"/>
                </a:solidFill>
                <a:cs typeface="Courier New" charset="0"/>
              </a:rPr>
              <a:t>def f</a:t>
            </a:r>
            <a:r>
              <a:rPr lang="en-US" sz="2400" baseline="-25000">
                <a:solidFill>
                  <a:srgbClr val="C00000"/>
                </a:solidFill>
                <a:latin typeface="Comic Sans MS" charset="0"/>
              </a:rPr>
              <a:t>2</a:t>
            </a:r>
            <a:r>
              <a:rPr lang="en-US" sz="2400">
                <a:solidFill>
                  <a:srgbClr val="C00000"/>
                </a:solidFill>
                <a:cs typeface="Courier New" charset="0"/>
              </a:rPr>
              <a:t>( s ):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2400">
                <a:solidFill>
                  <a:srgbClr val="C00000"/>
                </a:solidFill>
                <a:cs typeface="Courier New" charset="0"/>
              </a:rPr>
              <a:t>  return 17</a:t>
            </a:r>
          </a:p>
        </p:txBody>
      </p:sp>
      <p:sp>
        <p:nvSpPr>
          <p:cNvPr id="19475" name="Text Box 7"/>
          <p:cNvSpPr txBox="1">
            <a:spLocks noChangeArrowheads="1"/>
          </p:cNvSpPr>
          <p:nvPr/>
        </p:nvSpPr>
        <p:spPr bwMode="auto">
          <a:xfrm>
            <a:off x="6121400" y="4038600"/>
            <a:ext cx="276542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2400">
                <a:solidFill>
                  <a:srgbClr val="C00000"/>
                </a:solidFill>
                <a:cs typeface="Courier New" charset="0"/>
              </a:rPr>
              <a:t>def f</a:t>
            </a:r>
            <a:r>
              <a:rPr lang="en-US" sz="2400" baseline="-25000">
                <a:solidFill>
                  <a:srgbClr val="C00000"/>
                </a:solidFill>
                <a:latin typeface="Comic Sans MS" charset="0"/>
              </a:rPr>
              <a:t>3</a:t>
            </a:r>
            <a:r>
              <a:rPr lang="en-US" sz="2400">
                <a:solidFill>
                  <a:srgbClr val="C00000"/>
                </a:solidFill>
                <a:cs typeface="Courier New" charset="0"/>
              </a:rPr>
              <a:t>( s ):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2400">
                <a:solidFill>
                  <a:srgbClr val="C00000"/>
                </a:solidFill>
                <a:cs typeface="Courier New" charset="0"/>
              </a:rPr>
              <a:t>  while True: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2400">
                <a:solidFill>
                  <a:srgbClr val="C00000"/>
                </a:solidFill>
                <a:cs typeface="Courier New" charset="0"/>
              </a:rPr>
              <a:t>    print 'hi'</a:t>
            </a:r>
          </a:p>
        </p:txBody>
      </p:sp>
    </p:spTree>
    <p:extLst>
      <p:ext uri="{BB962C8B-B14F-4D97-AF65-F5344CB8AC3E}">
        <p14:creationId xmlns:p14="http://schemas.microsoft.com/office/powerpoint/2010/main" val="3704351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 bwMode="auto">
          <a:xfrm>
            <a:off x="228600" y="2438400"/>
            <a:ext cx="4114800" cy="28956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latin typeface="Courier New" pitchFamily="1" charset="0"/>
              <a:ea typeface="ＭＳ Ｐゴシック" pitchFamily="1" charset="-128"/>
              <a:cs typeface="+mn-cs"/>
            </a:endParaRP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5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5680075" y="198438"/>
            <a:ext cx="3282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Uncomputability</a:t>
            </a:r>
          </a:p>
        </p:txBody>
      </p:sp>
      <p:sp>
        <p:nvSpPr>
          <p:cNvPr id="20484" name="Line 5"/>
          <p:cNvSpPr>
            <a:spLocks noChangeShapeType="1"/>
          </p:cNvSpPr>
          <p:nvPr/>
        </p:nvSpPr>
        <p:spPr bwMode="auto">
          <a:xfrm>
            <a:off x="685800" y="3429000"/>
            <a:ext cx="77724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5" name="Text Box 7"/>
          <p:cNvSpPr txBox="1">
            <a:spLocks noChangeArrowheads="1"/>
          </p:cNvSpPr>
          <p:nvPr/>
        </p:nvSpPr>
        <p:spPr bwMode="auto">
          <a:xfrm>
            <a:off x="457200" y="2819400"/>
            <a:ext cx="41148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3200">
                <a:solidFill>
                  <a:srgbClr val="057A05"/>
                </a:solidFill>
                <a:cs typeface="Courier New" charset="0"/>
              </a:rPr>
              <a:t>def fun(P,w):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3200">
                <a:solidFill>
                  <a:srgbClr val="057A05"/>
                </a:solidFill>
                <a:cs typeface="Courier New" charset="0"/>
              </a:rPr>
              <a:t>  </a:t>
            </a:r>
            <a:r>
              <a:rPr lang="en-US" sz="3200">
                <a:solidFill>
                  <a:srgbClr val="C00000"/>
                </a:solidFill>
                <a:cs typeface="Courier New" charset="0"/>
              </a:rPr>
              <a:t>def f</a:t>
            </a:r>
            <a:r>
              <a:rPr lang="en-US" sz="3200" baseline="-25000">
                <a:solidFill>
                  <a:srgbClr val="C00000"/>
                </a:solidFill>
                <a:latin typeface="Comic Sans MS" charset="0"/>
              </a:rPr>
              <a:t>4</a:t>
            </a:r>
            <a:r>
              <a:rPr lang="en-US" sz="3200">
                <a:solidFill>
                  <a:srgbClr val="C00000"/>
                </a:solidFill>
                <a:cs typeface="Courier New" charset="0"/>
              </a:rPr>
              <a:t>( s ):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3200">
                <a:solidFill>
                  <a:srgbClr val="C00000"/>
                </a:solidFill>
                <a:cs typeface="Courier New" charset="0"/>
              </a:rPr>
              <a:t>    P(w)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3200">
                <a:solidFill>
                  <a:srgbClr val="C00000"/>
                </a:solidFill>
                <a:cs typeface="Courier New" charset="0"/>
              </a:rPr>
              <a:t>    return </a:t>
            </a:r>
            <a:r>
              <a:rPr lang="en-US" sz="3200">
                <a:solidFill>
                  <a:srgbClr val="FF0000"/>
                </a:solidFill>
                <a:cs typeface="Courier New" charset="0"/>
              </a:rPr>
              <a:t>17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3200">
                <a:solidFill>
                  <a:srgbClr val="057A05"/>
                </a:solidFill>
                <a:cs typeface="Courier New" charset="0"/>
              </a:rPr>
              <a:t>  b = </a:t>
            </a:r>
            <a:r>
              <a:rPr lang="en-US" sz="3200">
                <a:solidFill>
                  <a:srgbClr val="0A02FE"/>
                </a:solidFill>
                <a:latin typeface="Comic Sans MS" charset="0"/>
              </a:rPr>
              <a:t>42CH(</a:t>
            </a:r>
            <a:r>
              <a:rPr lang="en-US" sz="3200">
                <a:solidFill>
                  <a:srgbClr val="C00000"/>
                </a:solidFill>
                <a:cs typeface="Courier New" charset="0"/>
              </a:rPr>
              <a:t>f</a:t>
            </a:r>
            <a:r>
              <a:rPr lang="en-US" sz="3200" baseline="-25000">
                <a:solidFill>
                  <a:srgbClr val="C00000"/>
                </a:solidFill>
                <a:latin typeface="Comic Sans MS" charset="0"/>
              </a:rPr>
              <a:t>4</a:t>
            </a:r>
            <a:r>
              <a:rPr lang="en-US" sz="3200">
                <a:solidFill>
                  <a:srgbClr val="0A02FE"/>
                </a:solidFill>
                <a:latin typeface="Comic Sans MS" charset="0"/>
              </a:rPr>
              <a:t>)</a:t>
            </a:r>
            <a:r>
              <a:rPr lang="en-US" sz="3200">
                <a:solidFill>
                  <a:srgbClr val="057A05"/>
                </a:solidFill>
                <a:cs typeface="Courier New" charset="0"/>
              </a:rPr>
              <a:t> 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3200">
                <a:solidFill>
                  <a:srgbClr val="057A05"/>
                </a:solidFill>
                <a:cs typeface="Courier New" charset="0"/>
              </a:rPr>
              <a:t>  return b </a:t>
            </a:r>
            <a:endParaRPr lang="en-US" sz="3200">
              <a:solidFill>
                <a:srgbClr val="C00000"/>
              </a:solidFill>
              <a:cs typeface="Courier New" charset="0"/>
            </a:endParaRPr>
          </a:p>
        </p:txBody>
      </p:sp>
      <p:sp>
        <p:nvSpPr>
          <p:cNvPr id="20486" name="Rectangle 16"/>
          <p:cNvSpPr>
            <a:spLocks noChangeArrowheads="1"/>
          </p:cNvSpPr>
          <p:nvPr/>
        </p:nvSpPr>
        <p:spPr bwMode="auto">
          <a:xfrm>
            <a:off x="381000" y="1752600"/>
            <a:ext cx="411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0">
                <a:latin typeface="Times New Roman" charset="0"/>
              </a:rPr>
              <a:t>We write this function, </a:t>
            </a:r>
            <a:r>
              <a:rPr lang="en-US" sz="2400">
                <a:solidFill>
                  <a:srgbClr val="057A05"/>
                </a:solidFill>
                <a:latin typeface="Times New Roman" charset="0"/>
              </a:rPr>
              <a:t>fun</a:t>
            </a:r>
            <a:r>
              <a:rPr lang="en-US" sz="2400" b="0">
                <a:latin typeface="Times New Roman" charset="0"/>
              </a:rPr>
              <a:t>:</a:t>
            </a:r>
          </a:p>
        </p:txBody>
      </p:sp>
      <p:sp>
        <p:nvSpPr>
          <p:cNvPr id="20487" name="Rectangle 16"/>
          <p:cNvSpPr>
            <a:spLocks noChangeArrowheads="1"/>
          </p:cNvSpPr>
          <p:nvPr/>
        </p:nvSpPr>
        <p:spPr bwMode="auto">
          <a:xfrm>
            <a:off x="381000" y="5638800"/>
            <a:ext cx="3581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b="0">
                <a:latin typeface="Times New Roman" charset="0"/>
              </a:rPr>
              <a:t>If </a:t>
            </a:r>
            <a:r>
              <a:rPr lang="en-US" sz="2400">
                <a:solidFill>
                  <a:srgbClr val="057A05"/>
                </a:solidFill>
                <a:latin typeface="Times New Roman" charset="0"/>
              </a:rPr>
              <a:t>fun</a:t>
            </a:r>
            <a:r>
              <a:rPr lang="en-US" sz="2400" b="0">
                <a:latin typeface="Times New Roman" charset="0"/>
              </a:rPr>
              <a:t> is a haltchecker, we're done!</a:t>
            </a:r>
          </a:p>
        </p:txBody>
      </p:sp>
      <p:sp>
        <p:nvSpPr>
          <p:cNvPr id="20488" name="Rectangle 16"/>
          <p:cNvSpPr>
            <a:spLocks noChangeArrowheads="1"/>
          </p:cNvSpPr>
          <p:nvPr/>
        </p:nvSpPr>
        <p:spPr bwMode="auto">
          <a:xfrm>
            <a:off x="442913" y="838200"/>
            <a:ext cx="3657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0">
                <a:latin typeface="Times New Roman" charset="0"/>
              </a:rPr>
              <a:t>Assume </a:t>
            </a:r>
            <a:r>
              <a:rPr lang="en-US" sz="2400">
                <a:solidFill>
                  <a:srgbClr val="0A02FE"/>
                </a:solidFill>
                <a:latin typeface="Comic Sans MS" charset="0"/>
              </a:rPr>
              <a:t>42CH(</a:t>
            </a:r>
            <a:r>
              <a:rPr lang="en-US" sz="2400">
                <a:solidFill>
                  <a:srgbClr val="C00000"/>
                </a:solidFill>
                <a:latin typeface="Comic Sans MS" charset="0"/>
              </a:rPr>
              <a:t>f</a:t>
            </a:r>
            <a:r>
              <a:rPr lang="en-US" sz="2400">
                <a:solidFill>
                  <a:srgbClr val="0A02FE"/>
                </a:solidFill>
                <a:latin typeface="Comic Sans MS" charset="0"/>
              </a:rPr>
              <a:t>) </a:t>
            </a:r>
            <a:r>
              <a:rPr lang="en-US" sz="2400" b="0">
                <a:latin typeface="Times New Roman" charset="0"/>
              </a:rPr>
              <a:t>exists.</a:t>
            </a:r>
          </a:p>
        </p:txBody>
      </p:sp>
      <p:sp>
        <p:nvSpPr>
          <p:cNvPr id="20489" name="Rectangle 24"/>
          <p:cNvSpPr>
            <a:spLocks noChangeArrowheads="1"/>
          </p:cNvSpPr>
          <p:nvPr/>
        </p:nvSpPr>
        <p:spPr bwMode="auto">
          <a:xfrm>
            <a:off x="1447800" y="1371600"/>
            <a:ext cx="15065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charset="0"/>
              </a:rPr>
              <a:t>checks if f(42) == 60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209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 bwMode="auto">
          <a:xfrm>
            <a:off x="228600" y="2438400"/>
            <a:ext cx="4114800" cy="28956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latin typeface="Courier New" pitchFamily="1" charset="0"/>
              <a:ea typeface="ＭＳ Ｐゴシック" pitchFamily="1" charset="-128"/>
              <a:cs typeface="+mn-cs"/>
            </a:endParaRPr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5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5680075" y="198438"/>
            <a:ext cx="3282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Uncomputability</a:t>
            </a:r>
          </a:p>
        </p:txBody>
      </p:sp>
      <p:sp>
        <p:nvSpPr>
          <p:cNvPr id="21508" name="Line 5"/>
          <p:cNvSpPr>
            <a:spLocks noChangeShapeType="1"/>
          </p:cNvSpPr>
          <p:nvPr/>
        </p:nvSpPr>
        <p:spPr bwMode="auto">
          <a:xfrm>
            <a:off x="685800" y="3429000"/>
            <a:ext cx="77724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09" name="Rectangle 16"/>
          <p:cNvSpPr>
            <a:spLocks noChangeArrowheads="1"/>
          </p:cNvSpPr>
          <p:nvPr/>
        </p:nvSpPr>
        <p:spPr bwMode="auto">
          <a:xfrm>
            <a:off x="442913" y="838200"/>
            <a:ext cx="3657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0">
                <a:latin typeface="Times New Roman" charset="0"/>
              </a:rPr>
              <a:t>Assume </a:t>
            </a:r>
            <a:r>
              <a:rPr lang="en-US" sz="2400">
                <a:solidFill>
                  <a:srgbClr val="0A02FE"/>
                </a:solidFill>
                <a:latin typeface="Comic Sans MS" charset="0"/>
              </a:rPr>
              <a:t>42CH(</a:t>
            </a:r>
            <a:r>
              <a:rPr lang="en-US" sz="2400">
                <a:solidFill>
                  <a:srgbClr val="C00000"/>
                </a:solidFill>
                <a:cs typeface="Courier New" charset="0"/>
              </a:rPr>
              <a:t>f</a:t>
            </a:r>
            <a:r>
              <a:rPr lang="en-US" sz="2400">
                <a:solidFill>
                  <a:srgbClr val="0A02FE"/>
                </a:solidFill>
                <a:latin typeface="Comic Sans MS" charset="0"/>
              </a:rPr>
              <a:t>) </a:t>
            </a:r>
            <a:r>
              <a:rPr lang="en-US" sz="2400" b="0">
                <a:latin typeface="Times New Roman" charset="0"/>
              </a:rPr>
              <a:t>exists.</a:t>
            </a:r>
          </a:p>
        </p:txBody>
      </p:sp>
      <p:sp>
        <p:nvSpPr>
          <p:cNvPr id="21510" name="Text Box 7"/>
          <p:cNvSpPr txBox="1">
            <a:spLocks noChangeArrowheads="1"/>
          </p:cNvSpPr>
          <p:nvPr/>
        </p:nvSpPr>
        <p:spPr bwMode="auto">
          <a:xfrm>
            <a:off x="457200" y="2819400"/>
            <a:ext cx="41148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3200">
                <a:solidFill>
                  <a:srgbClr val="057A05"/>
                </a:solidFill>
                <a:cs typeface="Courier New" charset="0"/>
              </a:rPr>
              <a:t>def fun(P,w):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3200">
                <a:solidFill>
                  <a:srgbClr val="057A05"/>
                </a:solidFill>
                <a:cs typeface="Courier New" charset="0"/>
              </a:rPr>
              <a:t>  </a:t>
            </a:r>
            <a:r>
              <a:rPr lang="en-US" sz="3200">
                <a:solidFill>
                  <a:srgbClr val="C00000"/>
                </a:solidFill>
                <a:cs typeface="Courier New" charset="0"/>
              </a:rPr>
              <a:t>def f</a:t>
            </a:r>
            <a:r>
              <a:rPr lang="en-US" sz="3200" baseline="-25000">
                <a:solidFill>
                  <a:srgbClr val="C00000"/>
                </a:solidFill>
                <a:latin typeface="Comic Sans MS" charset="0"/>
              </a:rPr>
              <a:t>4</a:t>
            </a:r>
            <a:r>
              <a:rPr lang="en-US" sz="3200">
                <a:solidFill>
                  <a:srgbClr val="C00000"/>
                </a:solidFill>
                <a:cs typeface="Courier New" charset="0"/>
              </a:rPr>
              <a:t>( s ):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3200">
                <a:solidFill>
                  <a:srgbClr val="C00000"/>
                </a:solidFill>
                <a:cs typeface="Courier New" charset="0"/>
              </a:rPr>
              <a:t>    P(w)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3200">
                <a:solidFill>
                  <a:srgbClr val="C00000"/>
                </a:solidFill>
                <a:cs typeface="Courier New" charset="0"/>
              </a:rPr>
              <a:t>    return 60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3200">
                <a:solidFill>
                  <a:srgbClr val="057A05"/>
                </a:solidFill>
                <a:cs typeface="Courier New" charset="0"/>
              </a:rPr>
              <a:t>  b = </a:t>
            </a:r>
            <a:r>
              <a:rPr lang="en-US" sz="3200">
                <a:solidFill>
                  <a:srgbClr val="0A02FE"/>
                </a:solidFill>
                <a:latin typeface="Comic Sans MS" charset="0"/>
              </a:rPr>
              <a:t>42CH(</a:t>
            </a:r>
            <a:r>
              <a:rPr lang="en-US" sz="3200">
                <a:solidFill>
                  <a:srgbClr val="C00000"/>
                </a:solidFill>
                <a:cs typeface="Courier New" charset="0"/>
              </a:rPr>
              <a:t>f</a:t>
            </a:r>
            <a:r>
              <a:rPr lang="en-US" sz="3200" baseline="-25000">
                <a:solidFill>
                  <a:srgbClr val="C00000"/>
                </a:solidFill>
                <a:latin typeface="Comic Sans MS" charset="0"/>
              </a:rPr>
              <a:t>4</a:t>
            </a:r>
            <a:r>
              <a:rPr lang="en-US" sz="3200">
                <a:solidFill>
                  <a:srgbClr val="0A02FE"/>
                </a:solidFill>
                <a:latin typeface="Comic Sans MS" charset="0"/>
              </a:rPr>
              <a:t>)</a:t>
            </a:r>
            <a:r>
              <a:rPr lang="en-US" sz="3200">
                <a:solidFill>
                  <a:srgbClr val="057A05"/>
                </a:solidFill>
                <a:cs typeface="Courier New" charset="0"/>
              </a:rPr>
              <a:t> 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3200">
                <a:solidFill>
                  <a:srgbClr val="057A05"/>
                </a:solidFill>
                <a:cs typeface="Courier New" charset="0"/>
              </a:rPr>
              <a:t>  return b </a:t>
            </a:r>
            <a:endParaRPr lang="en-US" sz="3200">
              <a:solidFill>
                <a:srgbClr val="C00000"/>
              </a:solidFill>
              <a:cs typeface="Courier New" charset="0"/>
            </a:endParaRPr>
          </a:p>
        </p:txBody>
      </p:sp>
      <p:sp>
        <p:nvSpPr>
          <p:cNvPr id="21511" name="Rectangle 16"/>
          <p:cNvSpPr>
            <a:spLocks noChangeArrowheads="1"/>
          </p:cNvSpPr>
          <p:nvPr/>
        </p:nvSpPr>
        <p:spPr bwMode="auto">
          <a:xfrm>
            <a:off x="381000" y="1752600"/>
            <a:ext cx="411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0">
                <a:latin typeface="Times New Roman" charset="0"/>
              </a:rPr>
              <a:t>We write this function, </a:t>
            </a:r>
            <a:r>
              <a:rPr lang="en-US" sz="2400">
                <a:solidFill>
                  <a:srgbClr val="057A05"/>
                </a:solidFill>
                <a:latin typeface="Times New Roman" charset="0"/>
              </a:rPr>
              <a:t>fun</a:t>
            </a:r>
            <a:r>
              <a:rPr lang="en-US" sz="2400" b="0">
                <a:latin typeface="Times New Roman" charset="0"/>
              </a:rPr>
              <a:t>:</a:t>
            </a:r>
          </a:p>
        </p:txBody>
      </p:sp>
      <p:sp>
        <p:nvSpPr>
          <p:cNvPr id="21512" name="Rectangle 16"/>
          <p:cNvSpPr>
            <a:spLocks noChangeArrowheads="1"/>
          </p:cNvSpPr>
          <p:nvPr/>
        </p:nvSpPr>
        <p:spPr bwMode="auto">
          <a:xfrm>
            <a:off x="381000" y="5638800"/>
            <a:ext cx="3581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b="0">
                <a:latin typeface="Times New Roman" charset="0"/>
              </a:rPr>
              <a:t>If </a:t>
            </a:r>
            <a:r>
              <a:rPr lang="en-US" sz="2400">
                <a:solidFill>
                  <a:srgbClr val="057A05"/>
                </a:solidFill>
                <a:latin typeface="Times New Roman" charset="0"/>
              </a:rPr>
              <a:t>fun</a:t>
            </a:r>
            <a:r>
              <a:rPr lang="en-US" sz="2400" b="0">
                <a:latin typeface="Times New Roman" charset="0"/>
              </a:rPr>
              <a:t> is a haltchecker, we're done!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1447800" y="1371600"/>
            <a:ext cx="15065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charset="0"/>
              </a:rPr>
              <a:t>checks if f(42) == 60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129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5</a:t>
            </a:r>
          </a:p>
        </p:txBody>
      </p:sp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5680075" y="198438"/>
            <a:ext cx="3282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Uncomputability</a:t>
            </a:r>
          </a:p>
        </p:txBody>
      </p:sp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363538" y="1141413"/>
            <a:ext cx="67294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latin typeface="Times New Roman" charset="0"/>
              </a:rPr>
              <a:t>The  </a:t>
            </a:r>
            <a:r>
              <a:rPr lang="en-US" sz="2400" i="1">
                <a:solidFill>
                  <a:srgbClr val="0A02FE"/>
                </a:solidFill>
                <a:latin typeface="Times New Roman" charset="0"/>
              </a:rPr>
              <a:t>Regular Expression Checker  </a:t>
            </a:r>
            <a:r>
              <a:rPr lang="en-US" sz="2400" b="0">
                <a:latin typeface="Times New Roman" charset="0"/>
              </a:rPr>
              <a:t>is uncomputable.</a:t>
            </a:r>
          </a:p>
        </p:txBody>
      </p:sp>
      <p:sp>
        <p:nvSpPr>
          <p:cNvPr id="22532" name="Line 5"/>
          <p:cNvSpPr>
            <a:spLocks noChangeShapeType="1"/>
          </p:cNvSpPr>
          <p:nvPr/>
        </p:nvSpPr>
        <p:spPr bwMode="auto">
          <a:xfrm>
            <a:off x="685800" y="4713288"/>
            <a:ext cx="77724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766763" y="2817813"/>
            <a:ext cx="1209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  <a:latin typeface="Comic Sans MS" charset="0"/>
              </a:rPr>
              <a:t>RC( f )</a:t>
            </a:r>
          </a:p>
        </p:txBody>
      </p:sp>
      <p:sp>
        <p:nvSpPr>
          <p:cNvPr id="22534" name="Line 8"/>
          <p:cNvSpPr>
            <a:spLocks noChangeShapeType="1"/>
          </p:cNvSpPr>
          <p:nvPr/>
        </p:nvSpPr>
        <p:spPr bwMode="auto">
          <a:xfrm flipV="1">
            <a:off x="3171825" y="2692400"/>
            <a:ext cx="254000" cy="179388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35" name="Text Box 10"/>
          <p:cNvSpPr txBox="1">
            <a:spLocks noChangeArrowheads="1"/>
          </p:cNvSpPr>
          <p:nvPr/>
        </p:nvSpPr>
        <p:spPr bwMode="auto">
          <a:xfrm>
            <a:off x="3436938" y="2520950"/>
            <a:ext cx="2105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>
                <a:solidFill>
                  <a:srgbClr val="0A02FE"/>
                </a:solidFill>
                <a:latin typeface="Arial" charset="0"/>
              </a:rPr>
              <a:t>YES</a:t>
            </a:r>
            <a:r>
              <a:rPr lang="en-US" sz="1000" b="0">
                <a:solidFill>
                  <a:srgbClr val="0A02FE"/>
                </a:solidFill>
                <a:latin typeface="Arial" charset="0"/>
              </a:rPr>
              <a:t>, the input T's language of accepted strings is regular</a:t>
            </a:r>
          </a:p>
        </p:txBody>
      </p:sp>
      <p:sp>
        <p:nvSpPr>
          <p:cNvPr id="22536" name="Text Box 11"/>
          <p:cNvSpPr txBox="1">
            <a:spLocks noChangeArrowheads="1"/>
          </p:cNvSpPr>
          <p:nvPr/>
        </p:nvSpPr>
        <p:spPr bwMode="auto">
          <a:xfrm>
            <a:off x="3446463" y="2971800"/>
            <a:ext cx="2105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>
                <a:solidFill>
                  <a:srgbClr val="0A02FE"/>
                </a:solidFill>
                <a:latin typeface="Arial" charset="0"/>
              </a:rPr>
              <a:t>NO</a:t>
            </a:r>
            <a:r>
              <a:rPr lang="en-US" sz="1000" b="0">
                <a:solidFill>
                  <a:srgbClr val="0A02FE"/>
                </a:solidFill>
                <a:latin typeface="Arial" charset="0"/>
              </a:rPr>
              <a:t>, the input T's language of accepted strings is not regular</a:t>
            </a:r>
          </a:p>
        </p:txBody>
      </p:sp>
      <p:sp>
        <p:nvSpPr>
          <p:cNvPr id="22537" name="Line 12"/>
          <p:cNvSpPr>
            <a:spLocks noChangeShapeType="1"/>
          </p:cNvSpPr>
          <p:nvPr/>
        </p:nvSpPr>
        <p:spPr bwMode="auto">
          <a:xfrm flipH="1">
            <a:off x="1606550" y="2317750"/>
            <a:ext cx="158750" cy="423863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38" name="Text Box 13"/>
          <p:cNvSpPr txBox="1">
            <a:spLocks noChangeArrowheads="1"/>
          </p:cNvSpPr>
          <p:nvPr/>
        </p:nvSpPr>
        <p:spPr bwMode="auto">
          <a:xfrm>
            <a:off x="152400" y="2076450"/>
            <a:ext cx="21050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1000">
                <a:solidFill>
                  <a:srgbClr val="0A02FE"/>
                </a:solidFill>
                <a:latin typeface="Arial" charset="0"/>
              </a:rPr>
              <a:t>INPUT</a:t>
            </a:r>
            <a:r>
              <a:rPr lang="en-US" sz="1000" b="0">
                <a:solidFill>
                  <a:srgbClr val="0A02FE"/>
                </a:solidFill>
                <a:latin typeface="Arial" charset="0"/>
              </a:rPr>
              <a:t>: A one-input function f</a:t>
            </a:r>
          </a:p>
        </p:txBody>
      </p:sp>
      <p:sp>
        <p:nvSpPr>
          <p:cNvPr id="22539" name="Text Box 14"/>
          <p:cNvSpPr txBox="1">
            <a:spLocks noChangeArrowheads="1"/>
          </p:cNvSpPr>
          <p:nvPr/>
        </p:nvSpPr>
        <p:spPr bwMode="auto">
          <a:xfrm>
            <a:off x="2132013" y="2841625"/>
            <a:ext cx="1041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1000">
                <a:solidFill>
                  <a:srgbClr val="0A02FE"/>
                </a:solidFill>
                <a:latin typeface="Arial" charset="0"/>
              </a:rPr>
              <a:t>OUTPUT</a:t>
            </a:r>
            <a:r>
              <a:rPr lang="en-US" sz="1000" b="0">
                <a:solidFill>
                  <a:srgbClr val="0A02FE"/>
                </a:solidFill>
                <a:latin typeface="Arial" charset="0"/>
              </a:rPr>
              <a:t>:</a:t>
            </a:r>
          </a:p>
        </p:txBody>
      </p:sp>
      <p:sp>
        <p:nvSpPr>
          <p:cNvPr id="22540" name="Line 15"/>
          <p:cNvSpPr>
            <a:spLocks noChangeShapeType="1"/>
          </p:cNvSpPr>
          <p:nvPr/>
        </p:nvSpPr>
        <p:spPr bwMode="auto">
          <a:xfrm>
            <a:off x="3176588" y="2971800"/>
            <a:ext cx="254000" cy="179388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41" name="Rectangle 16"/>
          <p:cNvSpPr>
            <a:spLocks noChangeArrowheads="1"/>
          </p:cNvSpPr>
          <p:nvPr/>
        </p:nvSpPr>
        <p:spPr bwMode="auto">
          <a:xfrm>
            <a:off x="5697538" y="2468563"/>
            <a:ext cx="325278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b="0">
                <a:latin typeface="Times New Roman" charset="0"/>
              </a:rPr>
              <a:t>Assume it is computable ~ i.e., assume it exists.</a:t>
            </a:r>
          </a:p>
        </p:txBody>
      </p:sp>
      <p:sp>
        <p:nvSpPr>
          <p:cNvPr id="22542" name="Text Box 7"/>
          <p:cNvSpPr txBox="1">
            <a:spLocks noChangeArrowheads="1"/>
          </p:cNvSpPr>
          <p:nvPr/>
        </p:nvSpPr>
        <p:spPr bwMode="auto">
          <a:xfrm>
            <a:off x="609600" y="5867400"/>
            <a:ext cx="1106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  <a:latin typeface="Comic Sans MS" charset="0"/>
              </a:rPr>
              <a:t>RC(</a:t>
            </a:r>
            <a:r>
              <a:rPr lang="en-US" sz="2400">
                <a:solidFill>
                  <a:srgbClr val="C00000"/>
                </a:solidFill>
                <a:cs typeface="Courier New" charset="0"/>
              </a:rPr>
              <a:t>f</a:t>
            </a:r>
            <a:r>
              <a:rPr lang="en-US" sz="2400" baseline="-25000">
                <a:solidFill>
                  <a:srgbClr val="C00000"/>
                </a:solidFill>
                <a:latin typeface="Comic Sans MS" charset="0"/>
              </a:rPr>
              <a:t>1</a:t>
            </a:r>
            <a:r>
              <a:rPr lang="en-US" sz="2400">
                <a:solidFill>
                  <a:srgbClr val="0A02FE"/>
                </a:solidFill>
                <a:latin typeface="Comic Sans MS" charset="0"/>
              </a:rPr>
              <a:t>)</a:t>
            </a:r>
          </a:p>
        </p:txBody>
      </p:sp>
      <p:sp>
        <p:nvSpPr>
          <p:cNvPr id="22543" name="Text Box 7"/>
          <p:cNvSpPr txBox="1">
            <a:spLocks noChangeArrowheads="1"/>
          </p:cNvSpPr>
          <p:nvPr/>
        </p:nvSpPr>
        <p:spPr bwMode="auto">
          <a:xfrm>
            <a:off x="3729038" y="5867400"/>
            <a:ext cx="11064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  <a:latin typeface="Comic Sans MS" charset="0"/>
              </a:rPr>
              <a:t>RC(</a:t>
            </a:r>
            <a:r>
              <a:rPr lang="en-US" sz="2400">
                <a:solidFill>
                  <a:srgbClr val="C00000"/>
                </a:solidFill>
                <a:cs typeface="Courier New" charset="0"/>
              </a:rPr>
              <a:t>f</a:t>
            </a:r>
            <a:r>
              <a:rPr lang="en-US" sz="2400" baseline="-25000">
                <a:solidFill>
                  <a:srgbClr val="C00000"/>
                </a:solidFill>
                <a:latin typeface="Comic Sans MS" charset="0"/>
              </a:rPr>
              <a:t>2</a:t>
            </a:r>
            <a:r>
              <a:rPr lang="en-US" sz="2400">
                <a:solidFill>
                  <a:srgbClr val="0A02FE"/>
                </a:solidFill>
                <a:latin typeface="Comic Sans MS" charset="0"/>
              </a:rPr>
              <a:t>)</a:t>
            </a:r>
          </a:p>
        </p:txBody>
      </p:sp>
      <p:sp>
        <p:nvSpPr>
          <p:cNvPr id="22544" name="Text Box 7"/>
          <p:cNvSpPr txBox="1">
            <a:spLocks noChangeArrowheads="1"/>
          </p:cNvSpPr>
          <p:nvPr/>
        </p:nvSpPr>
        <p:spPr bwMode="auto">
          <a:xfrm>
            <a:off x="6705600" y="5867400"/>
            <a:ext cx="1106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A02FE"/>
                </a:solidFill>
                <a:latin typeface="Comic Sans MS" charset="0"/>
              </a:rPr>
              <a:t>RC(</a:t>
            </a:r>
            <a:r>
              <a:rPr lang="en-US" sz="2400">
                <a:solidFill>
                  <a:srgbClr val="C00000"/>
                </a:solidFill>
                <a:cs typeface="Courier New" charset="0"/>
              </a:rPr>
              <a:t>f</a:t>
            </a:r>
            <a:r>
              <a:rPr lang="en-US" sz="2400" baseline="-25000">
                <a:solidFill>
                  <a:srgbClr val="C00000"/>
                </a:solidFill>
                <a:latin typeface="Comic Sans MS" charset="0"/>
              </a:rPr>
              <a:t>3</a:t>
            </a:r>
            <a:r>
              <a:rPr lang="en-US" sz="2400">
                <a:solidFill>
                  <a:srgbClr val="0A02FE"/>
                </a:solidFill>
                <a:latin typeface="Comic Sans MS" charset="0"/>
              </a:rPr>
              <a:t>)</a:t>
            </a:r>
          </a:p>
        </p:txBody>
      </p:sp>
      <p:sp>
        <p:nvSpPr>
          <p:cNvPr id="22545" name="Text Box 7"/>
          <p:cNvSpPr txBox="1">
            <a:spLocks noChangeArrowheads="1"/>
          </p:cNvSpPr>
          <p:nvPr/>
        </p:nvSpPr>
        <p:spPr bwMode="auto">
          <a:xfrm>
            <a:off x="152400" y="4395788"/>
            <a:ext cx="2765425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2400">
                <a:solidFill>
                  <a:srgbClr val="C00000"/>
                </a:solidFill>
                <a:cs typeface="Courier New" charset="0"/>
              </a:rPr>
              <a:t>def f</a:t>
            </a:r>
            <a:r>
              <a:rPr lang="en-US" sz="2400" baseline="-25000">
                <a:solidFill>
                  <a:srgbClr val="C00000"/>
                </a:solidFill>
                <a:latin typeface="Comic Sans MS" charset="0"/>
              </a:rPr>
              <a:t>1</a:t>
            </a:r>
            <a:r>
              <a:rPr lang="en-US" sz="2400">
                <a:solidFill>
                  <a:srgbClr val="C00000"/>
                </a:solidFill>
                <a:cs typeface="Courier New" charset="0"/>
              </a:rPr>
              <a:t>( s ):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2400">
                <a:solidFill>
                  <a:srgbClr val="C00000"/>
                </a:solidFill>
                <a:cs typeface="Courier New" charset="0"/>
              </a:rPr>
              <a:t>  return s==42</a:t>
            </a:r>
          </a:p>
        </p:txBody>
      </p:sp>
      <p:sp>
        <p:nvSpPr>
          <p:cNvPr id="22546" name="Text Box 7"/>
          <p:cNvSpPr txBox="1">
            <a:spLocks noChangeArrowheads="1"/>
          </p:cNvSpPr>
          <p:nvPr/>
        </p:nvSpPr>
        <p:spPr bwMode="auto">
          <a:xfrm>
            <a:off x="3124200" y="4213225"/>
            <a:ext cx="276542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2400">
                <a:solidFill>
                  <a:srgbClr val="C00000"/>
                </a:solidFill>
                <a:cs typeface="Courier New" charset="0"/>
              </a:rPr>
              <a:t>def f</a:t>
            </a:r>
            <a:r>
              <a:rPr lang="en-US" sz="2400" baseline="-25000">
                <a:solidFill>
                  <a:srgbClr val="C00000"/>
                </a:solidFill>
                <a:latin typeface="Comic Sans MS" charset="0"/>
              </a:rPr>
              <a:t>2</a:t>
            </a:r>
            <a:r>
              <a:rPr lang="en-US" sz="2400">
                <a:solidFill>
                  <a:srgbClr val="C00000"/>
                </a:solidFill>
                <a:cs typeface="Courier New" charset="0"/>
              </a:rPr>
              <a:t>( s ):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2400">
                <a:solidFill>
                  <a:srgbClr val="C00000"/>
                </a:solidFill>
                <a:cs typeface="Courier New" charset="0"/>
              </a:rPr>
              <a:t>  return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2400">
                <a:solidFill>
                  <a:srgbClr val="C00000"/>
                </a:solidFill>
                <a:cs typeface="Courier New" charset="0"/>
              </a:rPr>
              <a:t>    hw12pr1(s)</a:t>
            </a:r>
          </a:p>
        </p:txBody>
      </p:sp>
      <p:sp>
        <p:nvSpPr>
          <p:cNvPr id="22547" name="Text Box 7"/>
          <p:cNvSpPr txBox="1">
            <a:spLocks noChangeArrowheads="1"/>
          </p:cNvSpPr>
          <p:nvPr/>
        </p:nvSpPr>
        <p:spPr bwMode="auto">
          <a:xfrm>
            <a:off x="6121400" y="4213225"/>
            <a:ext cx="2579688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2400">
                <a:solidFill>
                  <a:srgbClr val="C00000"/>
                </a:solidFill>
                <a:cs typeface="Courier New" charset="0"/>
              </a:rPr>
              <a:t>def f</a:t>
            </a:r>
            <a:r>
              <a:rPr lang="en-US" sz="2400" baseline="-25000">
                <a:solidFill>
                  <a:srgbClr val="C00000"/>
                </a:solidFill>
                <a:latin typeface="Comic Sans MS" charset="0"/>
              </a:rPr>
              <a:t>3</a:t>
            </a:r>
            <a:r>
              <a:rPr lang="en-US" sz="2400">
                <a:solidFill>
                  <a:srgbClr val="C00000"/>
                </a:solidFill>
                <a:cs typeface="Courier New" charset="0"/>
              </a:rPr>
              <a:t>( s ):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2400">
                <a:solidFill>
                  <a:srgbClr val="C00000"/>
                </a:solidFill>
                <a:cs typeface="Courier New" charset="0"/>
              </a:rPr>
              <a:t>  while True: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2400">
                <a:solidFill>
                  <a:srgbClr val="C00000"/>
                </a:solidFill>
                <a:cs typeface="Courier New" charset="0"/>
              </a:rPr>
              <a:t>    pass</a:t>
            </a:r>
          </a:p>
        </p:txBody>
      </p:sp>
    </p:spTree>
    <p:extLst>
      <p:ext uri="{BB962C8B-B14F-4D97-AF65-F5344CB8AC3E}">
        <p14:creationId xmlns:p14="http://schemas.microsoft.com/office/powerpoint/2010/main" val="2110241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5</a:t>
            </a:r>
          </a:p>
        </p:txBody>
      </p:sp>
      <p:sp>
        <p:nvSpPr>
          <p:cNvPr id="23554" name="Text Box 3"/>
          <p:cNvSpPr txBox="1">
            <a:spLocks noChangeArrowheads="1"/>
          </p:cNvSpPr>
          <p:nvPr/>
        </p:nvSpPr>
        <p:spPr bwMode="auto">
          <a:xfrm>
            <a:off x="5680075" y="198438"/>
            <a:ext cx="3282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Uncomputability</a:t>
            </a:r>
          </a:p>
        </p:txBody>
      </p:sp>
      <p:sp>
        <p:nvSpPr>
          <p:cNvPr id="21" name="Rounded Rectangle 20"/>
          <p:cNvSpPr/>
          <p:nvPr/>
        </p:nvSpPr>
        <p:spPr bwMode="auto">
          <a:xfrm>
            <a:off x="228600" y="2438400"/>
            <a:ext cx="4114800" cy="28956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latin typeface="Courier New" pitchFamily="1" charset="0"/>
              <a:ea typeface="ＭＳ Ｐゴシック" pitchFamily="1" charset="-128"/>
              <a:cs typeface="+mn-cs"/>
            </a:endParaRPr>
          </a:p>
        </p:txBody>
      </p:sp>
      <p:sp>
        <p:nvSpPr>
          <p:cNvPr id="23556" name="Rectangle 16"/>
          <p:cNvSpPr>
            <a:spLocks noChangeArrowheads="1"/>
          </p:cNvSpPr>
          <p:nvPr/>
        </p:nvSpPr>
        <p:spPr bwMode="auto">
          <a:xfrm>
            <a:off x="442913" y="838200"/>
            <a:ext cx="3657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0">
                <a:latin typeface="Times New Roman" charset="0"/>
              </a:rPr>
              <a:t>Assume </a:t>
            </a:r>
            <a:r>
              <a:rPr lang="en-US" sz="2400">
                <a:solidFill>
                  <a:srgbClr val="0A02FE"/>
                </a:solidFill>
                <a:latin typeface="Comic Sans MS" charset="0"/>
              </a:rPr>
              <a:t>RC(</a:t>
            </a:r>
            <a:r>
              <a:rPr lang="en-US" sz="2400">
                <a:solidFill>
                  <a:srgbClr val="C00000"/>
                </a:solidFill>
                <a:cs typeface="Courier New" charset="0"/>
              </a:rPr>
              <a:t>f</a:t>
            </a:r>
            <a:r>
              <a:rPr lang="en-US" sz="2400">
                <a:solidFill>
                  <a:srgbClr val="0A02FE"/>
                </a:solidFill>
                <a:latin typeface="Comic Sans MS" charset="0"/>
              </a:rPr>
              <a:t>) </a:t>
            </a:r>
            <a:r>
              <a:rPr lang="en-US" sz="2400" b="0">
                <a:latin typeface="Times New Roman" charset="0"/>
              </a:rPr>
              <a:t>exists.</a:t>
            </a:r>
          </a:p>
        </p:txBody>
      </p:sp>
      <p:sp>
        <p:nvSpPr>
          <p:cNvPr id="23557" name="Text Box 7"/>
          <p:cNvSpPr txBox="1">
            <a:spLocks noChangeArrowheads="1"/>
          </p:cNvSpPr>
          <p:nvPr/>
        </p:nvSpPr>
        <p:spPr bwMode="auto">
          <a:xfrm>
            <a:off x="457200" y="2819400"/>
            <a:ext cx="41148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3200">
                <a:solidFill>
                  <a:srgbClr val="057A05"/>
                </a:solidFill>
                <a:cs typeface="Courier New" charset="0"/>
              </a:rPr>
              <a:t>def fun(P,w):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3200">
                <a:solidFill>
                  <a:srgbClr val="057A05"/>
                </a:solidFill>
                <a:cs typeface="Courier New" charset="0"/>
              </a:rPr>
              <a:t>  </a:t>
            </a:r>
            <a:r>
              <a:rPr lang="en-US" sz="3200">
                <a:solidFill>
                  <a:srgbClr val="C00000"/>
                </a:solidFill>
                <a:cs typeface="Courier New" charset="0"/>
              </a:rPr>
              <a:t>def f</a:t>
            </a:r>
            <a:r>
              <a:rPr lang="en-US" sz="3200" baseline="-25000">
                <a:solidFill>
                  <a:srgbClr val="C00000"/>
                </a:solidFill>
                <a:latin typeface="Comic Sans MS" charset="0"/>
              </a:rPr>
              <a:t>4</a:t>
            </a:r>
            <a:r>
              <a:rPr lang="en-US" sz="3200">
                <a:solidFill>
                  <a:srgbClr val="C00000"/>
                </a:solidFill>
                <a:cs typeface="Courier New" charset="0"/>
              </a:rPr>
              <a:t>( s ):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3200">
                <a:solidFill>
                  <a:srgbClr val="C00000"/>
                </a:solidFill>
                <a:cs typeface="Courier New" charset="0"/>
              </a:rPr>
              <a:t>    P(w)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3200">
                <a:solidFill>
                  <a:srgbClr val="C00000"/>
                </a:solidFill>
                <a:cs typeface="Courier New" charset="0"/>
              </a:rPr>
              <a:t>    run hw12pr1 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3200">
                <a:solidFill>
                  <a:srgbClr val="057A05"/>
                </a:solidFill>
                <a:cs typeface="Courier New" charset="0"/>
              </a:rPr>
              <a:t>  b = </a:t>
            </a:r>
            <a:r>
              <a:rPr lang="en-US" sz="3200">
                <a:solidFill>
                  <a:srgbClr val="0A02FE"/>
                </a:solidFill>
                <a:latin typeface="Comic Sans MS" charset="0"/>
              </a:rPr>
              <a:t>RC(</a:t>
            </a:r>
            <a:r>
              <a:rPr lang="en-US" sz="3200">
                <a:solidFill>
                  <a:srgbClr val="C00000"/>
                </a:solidFill>
                <a:cs typeface="Courier New" charset="0"/>
              </a:rPr>
              <a:t>f</a:t>
            </a:r>
            <a:r>
              <a:rPr lang="en-US" sz="3200" baseline="-25000">
                <a:solidFill>
                  <a:srgbClr val="C00000"/>
                </a:solidFill>
                <a:latin typeface="Comic Sans MS" charset="0"/>
              </a:rPr>
              <a:t>4</a:t>
            </a:r>
            <a:r>
              <a:rPr lang="en-US" sz="3200">
                <a:solidFill>
                  <a:srgbClr val="0A02FE"/>
                </a:solidFill>
                <a:latin typeface="Comic Sans MS" charset="0"/>
              </a:rPr>
              <a:t>)</a:t>
            </a:r>
            <a:r>
              <a:rPr lang="en-US" sz="3200">
                <a:solidFill>
                  <a:srgbClr val="057A05"/>
                </a:solidFill>
                <a:cs typeface="Courier New" charset="0"/>
              </a:rPr>
              <a:t> </a:t>
            </a: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n-US" sz="3200">
                <a:solidFill>
                  <a:srgbClr val="057A05"/>
                </a:solidFill>
                <a:cs typeface="Courier New" charset="0"/>
              </a:rPr>
              <a:t>  return </a:t>
            </a:r>
            <a:r>
              <a:rPr lang="en-US" sz="3200" u="sng">
                <a:solidFill>
                  <a:srgbClr val="057A05"/>
                </a:solidFill>
                <a:cs typeface="Courier New" charset="0"/>
              </a:rPr>
              <a:t>not</a:t>
            </a:r>
            <a:r>
              <a:rPr lang="en-US" sz="3200">
                <a:solidFill>
                  <a:srgbClr val="057A05"/>
                </a:solidFill>
                <a:cs typeface="Courier New" charset="0"/>
              </a:rPr>
              <a:t> b </a:t>
            </a:r>
            <a:endParaRPr lang="en-US" sz="3200">
              <a:solidFill>
                <a:srgbClr val="C00000"/>
              </a:solidFill>
              <a:cs typeface="Courier New" charset="0"/>
            </a:endParaRPr>
          </a:p>
        </p:txBody>
      </p:sp>
      <p:sp>
        <p:nvSpPr>
          <p:cNvPr id="23558" name="Rectangle 16"/>
          <p:cNvSpPr>
            <a:spLocks noChangeArrowheads="1"/>
          </p:cNvSpPr>
          <p:nvPr/>
        </p:nvSpPr>
        <p:spPr bwMode="auto">
          <a:xfrm>
            <a:off x="381000" y="1752600"/>
            <a:ext cx="411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0">
                <a:latin typeface="Times New Roman" charset="0"/>
              </a:rPr>
              <a:t>We write this function, </a:t>
            </a:r>
            <a:r>
              <a:rPr lang="en-US" sz="2400">
                <a:solidFill>
                  <a:srgbClr val="057A05"/>
                </a:solidFill>
                <a:latin typeface="Times New Roman" charset="0"/>
              </a:rPr>
              <a:t>fun</a:t>
            </a:r>
            <a:r>
              <a:rPr lang="en-US" sz="2400" b="0">
                <a:latin typeface="Times New Roman" charset="0"/>
              </a:rPr>
              <a:t>:</a:t>
            </a:r>
          </a:p>
        </p:txBody>
      </p:sp>
      <p:sp>
        <p:nvSpPr>
          <p:cNvPr id="23559" name="Rectangle 16"/>
          <p:cNvSpPr>
            <a:spLocks noChangeArrowheads="1"/>
          </p:cNvSpPr>
          <p:nvPr/>
        </p:nvSpPr>
        <p:spPr bwMode="auto">
          <a:xfrm>
            <a:off x="381000" y="5638800"/>
            <a:ext cx="3581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b="0">
                <a:latin typeface="Times New Roman" charset="0"/>
              </a:rPr>
              <a:t>If </a:t>
            </a:r>
            <a:r>
              <a:rPr lang="en-US" sz="2400">
                <a:solidFill>
                  <a:srgbClr val="057A05"/>
                </a:solidFill>
                <a:latin typeface="Times New Roman" charset="0"/>
              </a:rPr>
              <a:t>fun</a:t>
            </a:r>
            <a:r>
              <a:rPr lang="en-US" sz="2400" b="0">
                <a:latin typeface="Times New Roman" charset="0"/>
              </a:rPr>
              <a:t> is a haltchecker, we're done!</a:t>
            </a:r>
          </a:p>
        </p:txBody>
      </p:sp>
      <p:sp>
        <p:nvSpPr>
          <p:cNvPr id="23560" name="Rectangle 25"/>
          <p:cNvSpPr>
            <a:spLocks noChangeArrowheads="1"/>
          </p:cNvSpPr>
          <p:nvPr/>
        </p:nvSpPr>
        <p:spPr bwMode="auto">
          <a:xfrm>
            <a:off x="685800" y="1371600"/>
            <a:ext cx="26273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charset="0"/>
              </a:rPr>
              <a:t>checks if f accepts a regular language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026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6</a:t>
            </a:r>
          </a:p>
        </p:txBody>
      </p:sp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4508500" y="198438"/>
            <a:ext cx="4489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Dynamic Programming</a:t>
            </a:r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838200" y="152400"/>
            <a:ext cx="32940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400" b="0" dirty="0" smtClean="0">
                <a:latin typeface="Times New Roman" charset="0"/>
              </a:rPr>
              <a:t>Dynamic programming solution:</a:t>
            </a:r>
            <a:endParaRPr lang="en-US" sz="2400" b="0" dirty="0">
              <a:latin typeface="Times New Roman" charset="0"/>
            </a:endParaRPr>
          </a:p>
        </p:txBody>
      </p:sp>
      <p:pic>
        <p:nvPicPr>
          <p:cNvPr id="2" name="Picture 1" descr="Screen Shot 2014-05-11 at 6.22.4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143000"/>
            <a:ext cx="7453184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882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4</a:t>
            </a:r>
          </a:p>
        </p:txBody>
      </p:sp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7483475" y="198438"/>
            <a:ext cx="1403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Prolog</a:t>
            </a:r>
          </a:p>
        </p:txBody>
      </p:sp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914400" y="4419600"/>
            <a:ext cx="7010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/>
              <a:t>p(</a:t>
            </a:r>
          </a:p>
          <a:p>
            <a:r>
              <a:rPr lang="en-US" sz="2400"/>
              <a:t>p( [0|R] ) :- </a:t>
            </a: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814388" y="2114550"/>
            <a:ext cx="734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800"/>
              <a:t>subseq( [F|R], </a:t>
            </a:r>
            <a:endParaRPr lang="en-US" sz="1800" b="0">
              <a:latin typeface="Times New Roman" charset="0"/>
            </a:endParaRPr>
          </a:p>
        </p:txBody>
      </p:sp>
      <p:sp>
        <p:nvSpPr>
          <p:cNvPr id="24581" name="Rectangle 6"/>
          <p:cNvSpPr>
            <a:spLocks noChangeArrowheads="1"/>
          </p:cNvSpPr>
          <p:nvPr/>
        </p:nvSpPr>
        <p:spPr bwMode="auto">
          <a:xfrm>
            <a:off x="469900" y="1233488"/>
            <a:ext cx="11049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rgbClr val="057A05"/>
                </a:solidFill>
                <a:latin typeface="Times New Roman" charset="0"/>
              </a:rPr>
              <a:t>Warm up:</a:t>
            </a:r>
          </a:p>
        </p:txBody>
      </p:sp>
      <p:sp>
        <p:nvSpPr>
          <p:cNvPr id="24582" name="Rectangle 7"/>
          <p:cNvSpPr>
            <a:spLocks noChangeArrowheads="1"/>
          </p:cNvSpPr>
          <p:nvPr/>
        </p:nvSpPr>
        <p:spPr bwMode="auto">
          <a:xfrm>
            <a:off x="3276600" y="762000"/>
            <a:ext cx="2952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 b="0">
                <a:latin typeface="Times New Roman" charset="0"/>
              </a:rPr>
              <a:t>true if </a:t>
            </a:r>
            <a:r>
              <a:rPr lang="en-US" sz="1800"/>
              <a:t>L</a:t>
            </a:r>
            <a:r>
              <a:rPr lang="en-US" sz="1800" b="0">
                <a:latin typeface="Times New Roman" charset="0"/>
              </a:rPr>
              <a:t> is a subsequence of </a:t>
            </a:r>
            <a:r>
              <a:rPr lang="en-US" sz="1800"/>
              <a:t>M</a:t>
            </a:r>
          </a:p>
        </p:txBody>
      </p:sp>
      <p:sp>
        <p:nvSpPr>
          <p:cNvPr id="24583" name="Rectangle 8"/>
          <p:cNvSpPr>
            <a:spLocks noChangeArrowheads="1"/>
          </p:cNvSpPr>
          <p:nvPr/>
        </p:nvSpPr>
        <p:spPr bwMode="auto">
          <a:xfrm>
            <a:off x="407988" y="3851275"/>
            <a:ext cx="1784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057A05"/>
                </a:solidFill>
                <a:latin typeface="Times New Roman" charset="0"/>
              </a:rPr>
              <a:t>Another one:</a:t>
            </a:r>
          </a:p>
        </p:txBody>
      </p:sp>
      <p:sp>
        <p:nvSpPr>
          <p:cNvPr id="24584" name="Rectangle 9"/>
          <p:cNvSpPr>
            <a:spLocks noChangeArrowheads="1"/>
          </p:cNvSpPr>
          <p:nvPr/>
        </p:nvSpPr>
        <p:spPr bwMode="auto">
          <a:xfrm>
            <a:off x="1781175" y="6172200"/>
            <a:ext cx="5991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latin typeface="Times New Roman" charset="0"/>
              </a:rPr>
              <a:t>should accept </a:t>
            </a:r>
            <a:r>
              <a:rPr lang="en-US" sz="2400"/>
              <a:t>0</a:t>
            </a:r>
            <a:r>
              <a:rPr lang="en-US" sz="2400" b="0" baseline="42000">
                <a:latin typeface="Times New Roman" charset="0"/>
              </a:rPr>
              <a:t>k</a:t>
            </a:r>
            <a:r>
              <a:rPr lang="en-US" sz="2400" b="0">
                <a:latin typeface="Times New Roman" charset="0"/>
              </a:rPr>
              <a:t> followed by </a:t>
            </a:r>
            <a:r>
              <a:rPr lang="en-US" sz="2400"/>
              <a:t>1</a:t>
            </a:r>
            <a:r>
              <a:rPr lang="en-US" sz="2400" b="0" baseline="42000">
                <a:latin typeface="Times New Roman" charset="0"/>
              </a:rPr>
              <a:t>k</a:t>
            </a:r>
            <a:r>
              <a:rPr lang="en-US" sz="2400" b="0">
                <a:latin typeface="Times New Roman" charset="0"/>
              </a:rPr>
              <a:t> for any k &gt;= 0</a:t>
            </a:r>
          </a:p>
        </p:txBody>
      </p:sp>
      <p:sp>
        <p:nvSpPr>
          <p:cNvPr id="24585" name="Line 10"/>
          <p:cNvSpPr>
            <a:spLocks noChangeShapeType="1"/>
          </p:cNvSpPr>
          <p:nvPr/>
        </p:nvSpPr>
        <p:spPr bwMode="auto">
          <a:xfrm>
            <a:off x="685800" y="3429000"/>
            <a:ext cx="77724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6" name="Line 11"/>
          <p:cNvSpPr>
            <a:spLocks noChangeShapeType="1"/>
          </p:cNvSpPr>
          <p:nvPr/>
        </p:nvSpPr>
        <p:spPr bwMode="auto">
          <a:xfrm>
            <a:off x="609600" y="3352800"/>
            <a:ext cx="784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7" name="Rectangle 5"/>
          <p:cNvSpPr>
            <a:spLocks noChangeArrowheads="1"/>
          </p:cNvSpPr>
          <p:nvPr/>
        </p:nvSpPr>
        <p:spPr bwMode="auto">
          <a:xfrm>
            <a:off x="1447800" y="304800"/>
            <a:ext cx="7340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800">
                <a:solidFill>
                  <a:srgbClr val="0A02FE"/>
                </a:solidFill>
              </a:rPr>
              <a:t>subseq( [4,2], [5,4,3,2,1] ).</a:t>
            </a:r>
          </a:p>
          <a:p>
            <a:r>
              <a:rPr lang="en-US" sz="1800">
                <a:solidFill>
                  <a:srgbClr val="0A02FE"/>
                </a:solidFill>
              </a:rPr>
              <a:t>true.</a:t>
            </a:r>
          </a:p>
        </p:txBody>
      </p:sp>
      <p:sp>
        <p:nvSpPr>
          <p:cNvPr id="24588" name="Rectangle 5"/>
          <p:cNvSpPr>
            <a:spLocks noChangeArrowheads="1"/>
          </p:cNvSpPr>
          <p:nvPr/>
        </p:nvSpPr>
        <p:spPr bwMode="auto">
          <a:xfrm>
            <a:off x="812800" y="1752600"/>
            <a:ext cx="734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800"/>
              <a:t>subseq( </a:t>
            </a:r>
            <a:endParaRPr lang="en-US" sz="1800" b="0">
              <a:latin typeface="Times New Roman" charset="0"/>
            </a:endParaRPr>
          </a:p>
        </p:txBody>
      </p:sp>
      <p:sp>
        <p:nvSpPr>
          <p:cNvPr id="24589" name="Rectangle 5"/>
          <p:cNvSpPr>
            <a:spLocks noChangeArrowheads="1"/>
          </p:cNvSpPr>
          <p:nvPr/>
        </p:nvSpPr>
        <p:spPr bwMode="auto">
          <a:xfrm>
            <a:off x="2590800" y="3429000"/>
            <a:ext cx="5867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800">
                <a:solidFill>
                  <a:srgbClr val="0A02FE"/>
                </a:solidFill>
              </a:rPr>
              <a:t>p( [0,0,1,1] ).         p( [0,1,1] ).</a:t>
            </a:r>
          </a:p>
          <a:p>
            <a:r>
              <a:rPr lang="en-US" sz="1800">
                <a:solidFill>
                  <a:srgbClr val="0A02FE"/>
                </a:solidFill>
              </a:rPr>
              <a:t>true.                   false.</a:t>
            </a:r>
          </a:p>
        </p:txBody>
      </p:sp>
      <p:sp>
        <p:nvSpPr>
          <p:cNvPr id="24590" name="Rectangle 15"/>
          <p:cNvSpPr>
            <a:spLocks noChangeArrowheads="1"/>
          </p:cNvSpPr>
          <p:nvPr/>
        </p:nvSpPr>
        <p:spPr bwMode="auto">
          <a:xfrm>
            <a:off x="2819400" y="60325"/>
            <a:ext cx="3222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00"/>
                </a:solidFill>
              </a:rPr>
              <a:t>L</a:t>
            </a:r>
            <a:endParaRPr lang="en-US"/>
          </a:p>
        </p:txBody>
      </p:sp>
      <p:sp>
        <p:nvSpPr>
          <p:cNvPr id="24591" name="Rectangle 16"/>
          <p:cNvSpPr>
            <a:spLocks noChangeArrowheads="1"/>
          </p:cNvSpPr>
          <p:nvPr/>
        </p:nvSpPr>
        <p:spPr bwMode="auto">
          <a:xfrm>
            <a:off x="4173538" y="61913"/>
            <a:ext cx="3222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00"/>
                </a:solidFill>
              </a:rPr>
              <a:t>M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2"/>
          <p:cNvSpPr txBox="1">
            <a:spLocks noChangeArrowheads="1"/>
          </p:cNvSpPr>
          <p:nvPr/>
        </p:nvSpPr>
        <p:spPr bwMode="auto">
          <a:xfrm>
            <a:off x="177800" y="157163"/>
            <a:ext cx="1327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400" b="0">
                <a:solidFill>
                  <a:srgbClr val="0000FF"/>
                </a:solidFill>
                <a:latin typeface="Times" charset="0"/>
              </a:rPr>
              <a:t>3</a:t>
            </a:r>
          </a:p>
        </p:txBody>
      </p:sp>
      <p:sp>
        <p:nvSpPr>
          <p:cNvPr id="25602" name="Text Box 3"/>
          <p:cNvSpPr txBox="1">
            <a:spLocks noChangeArrowheads="1"/>
          </p:cNvSpPr>
          <p:nvPr/>
        </p:nvSpPr>
        <p:spPr bwMode="auto">
          <a:xfrm>
            <a:off x="5910263" y="198438"/>
            <a:ext cx="3028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 b="0">
                <a:solidFill>
                  <a:srgbClr val="0000FF"/>
                </a:solidFill>
                <a:latin typeface="Times" charset="0"/>
              </a:rPr>
              <a:t>DFAs &amp; Regex</a:t>
            </a: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-41275" y="1741488"/>
            <a:ext cx="9147175" cy="283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   0 0 1 0 0 0 0 0 1 0               (</a:t>
            </a:r>
            <a:r>
              <a:rPr lang="en-US">
                <a:solidFill>
                  <a:srgbClr val="057A05"/>
                </a:solidFill>
              </a:rPr>
              <a:t>accepted</a:t>
            </a:r>
            <a:r>
              <a:rPr lang="en-US">
                <a:solidFill>
                  <a:srgbClr val="000000"/>
                </a:solidFill>
              </a:rPr>
              <a:t> -- considered transparent)</a:t>
            </a:r>
          </a:p>
          <a:p>
            <a:endParaRPr lang="en-US">
              <a:solidFill>
                <a:srgbClr val="000000"/>
              </a:solidFill>
            </a:endParaRPr>
          </a:p>
          <a:p>
            <a:r>
              <a:rPr lang="en-US">
                <a:solidFill>
                  <a:srgbClr val="000000"/>
                </a:solidFill>
              </a:rPr>
              <a:t>   1 0 0 1 0 0 0 0                   (</a:t>
            </a:r>
            <a:r>
              <a:rPr lang="en-US">
                <a:solidFill>
                  <a:srgbClr val="DD1528"/>
                </a:solidFill>
              </a:rPr>
              <a:t>rejected</a:t>
            </a:r>
            <a:r>
              <a:rPr lang="en-US">
                <a:solidFill>
                  <a:srgbClr val="000000"/>
                </a:solidFill>
              </a:rPr>
              <a:t> -- two 1's in a four-sensor span)</a:t>
            </a:r>
          </a:p>
          <a:p>
            <a:endParaRPr lang="en-US">
              <a:solidFill>
                <a:srgbClr val="000000"/>
              </a:solidFill>
            </a:endParaRPr>
          </a:p>
          <a:p>
            <a:r>
              <a:rPr lang="en-US">
                <a:solidFill>
                  <a:srgbClr val="000000"/>
                </a:solidFill>
              </a:rPr>
              <a:t>   0 1 0                             (</a:t>
            </a:r>
            <a:r>
              <a:rPr lang="en-US">
                <a:solidFill>
                  <a:srgbClr val="057A05"/>
                </a:solidFill>
              </a:rPr>
              <a:t>accepted</a:t>
            </a:r>
            <a:r>
              <a:rPr lang="en-US">
                <a:solidFill>
                  <a:srgbClr val="000000"/>
                </a:solidFill>
              </a:rPr>
              <a:t> -- considered transparent)</a:t>
            </a:r>
          </a:p>
          <a:p>
            <a:endParaRPr lang="en-US">
              <a:solidFill>
                <a:srgbClr val="000000"/>
              </a:solidFill>
            </a:endParaRPr>
          </a:p>
          <a:p>
            <a:r>
              <a:rPr lang="en-US">
                <a:solidFill>
                  <a:srgbClr val="000000"/>
                </a:solidFill>
              </a:rPr>
              <a:t>   0 0 0                             (</a:t>
            </a:r>
            <a:r>
              <a:rPr lang="en-US">
                <a:solidFill>
                  <a:srgbClr val="057A05"/>
                </a:solidFill>
              </a:rPr>
              <a:t>accepted</a:t>
            </a:r>
            <a:r>
              <a:rPr lang="en-US">
                <a:solidFill>
                  <a:srgbClr val="000000"/>
                </a:solidFill>
              </a:rPr>
              <a:t> -- considered transparent)</a:t>
            </a:r>
          </a:p>
          <a:p>
            <a:endParaRPr lang="en-US">
              <a:solidFill>
                <a:srgbClr val="000000"/>
              </a:solidFill>
            </a:endParaRPr>
          </a:p>
          <a:p>
            <a:r>
              <a:rPr lang="en-US">
                <a:solidFill>
                  <a:srgbClr val="000000"/>
                </a:solidFill>
              </a:rPr>
              <a:t>                                     (</a:t>
            </a:r>
            <a:r>
              <a:rPr lang="en-US">
                <a:solidFill>
                  <a:srgbClr val="057A05"/>
                </a:solidFill>
              </a:rPr>
              <a:t>accepted</a:t>
            </a:r>
            <a:r>
              <a:rPr lang="en-US">
                <a:solidFill>
                  <a:srgbClr val="000000"/>
                </a:solidFill>
              </a:rPr>
              <a:t> -- this piece is _really_ transparent!)</a:t>
            </a:r>
          </a:p>
          <a:p>
            <a:endParaRPr lang="en-US">
              <a:solidFill>
                <a:srgbClr val="000000"/>
              </a:solidFill>
            </a:endParaRPr>
          </a:p>
          <a:p>
            <a:r>
              <a:rPr lang="en-US">
                <a:solidFill>
                  <a:srgbClr val="000000"/>
                </a:solidFill>
              </a:rPr>
              <a:t>   1                                 (</a:t>
            </a:r>
            <a:r>
              <a:rPr lang="en-US">
                <a:solidFill>
                  <a:srgbClr val="057A05"/>
                </a:solidFill>
              </a:rPr>
              <a:t>accepted</a:t>
            </a:r>
            <a:r>
              <a:rPr lang="en-US">
                <a:solidFill>
                  <a:srgbClr val="000000"/>
                </a:solidFill>
              </a:rPr>
              <a:t> -- it does meet the definition: no more than one 1)</a:t>
            </a:r>
          </a:p>
          <a:p>
            <a:endParaRPr lang="en-US">
              <a:solidFill>
                <a:srgbClr val="000000"/>
              </a:solidFill>
            </a:endParaRPr>
          </a:p>
          <a:p>
            <a:r>
              <a:rPr lang="en-US">
                <a:solidFill>
                  <a:srgbClr val="000000"/>
                </a:solidFill>
              </a:rPr>
              <a:t>   1 1                               (</a:t>
            </a:r>
            <a:r>
              <a:rPr lang="en-US">
                <a:solidFill>
                  <a:srgbClr val="DD1528"/>
                </a:solidFill>
              </a:rPr>
              <a:t>rejected</a:t>
            </a:r>
            <a:r>
              <a:rPr lang="en-US">
                <a:solidFill>
                  <a:srgbClr val="000000"/>
                </a:solidFill>
              </a:rPr>
              <a:t> -- two 1's in a four- (or fewer) sensor span)</a:t>
            </a:r>
          </a:p>
          <a:p>
            <a:endParaRPr lang="en-US">
              <a:solidFill>
                <a:srgbClr val="000000"/>
              </a:solidFill>
            </a:endParaRPr>
          </a:p>
          <a:p>
            <a:r>
              <a:rPr lang="en-US">
                <a:solidFill>
                  <a:srgbClr val="000000"/>
                </a:solidFill>
              </a:rPr>
              <a:t>   0 0 0 0 1 1 1 0 0 0               (</a:t>
            </a:r>
            <a:r>
              <a:rPr lang="en-US">
                <a:solidFill>
                  <a:srgbClr val="DD1528"/>
                </a:solidFill>
              </a:rPr>
              <a:t>rejected</a:t>
            </a:r>
            <a:r>
              <a:rPr lang="en-US">
                <a:solidFill>
                  <a:srgbClr val="000000"/>
                </a:solidFill>
              </a:rPr>
              <a:t> -- three 1's in a four-sensor span)</a:t>
            </a:r>
          </a:p>
        </p:txBody>
      </p:sp>
      <p:sp>
        <p:nvSpPr>
          <p:cNvPr id="25604" name="Text Box 5"/>
          <p:cNvSpPr txBox="1">
            <a:spLocks noChangeArrowheads="1"/>
          </p:cNvSpPr>
          <p:nvPr/>
        </p:nvSpPr>
        <p:spPr bwMode="auto">
          <a:xfrm>
            <a:off x="350838" y="1216025"/>
            <a:ext cx="1976437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/>
              <a:t>input strings</a:t>
            </a:r>
          </a:p>
        </p:txBody>
      </p:sp>
      <p:sp>
        <p:nvSpPr>
          <p:cNvPr id="25605" name="Text Box 6"/>
          <p:cNvSpPr txBox="1">
            <a:spLocks noChangeArrowheads="1"/>
          </p:cNvSpPr>
          <p:nvPr/>
        </p:nvSpPr>
        <p:spPr bwMode="auto">
          <a:xfrm>
            <a:off x="3417888" y="1216025"/>
            <a:ext cx="3074987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rgbClr val="0A02FE"/>
                </a:solidFill>
              </a:rPr>
              <a:t>results</a:t>
            </a:r>
            <a:r>
              <a:rPr lang="en-US" sz="1800"/>
              <a:t> &amp; explanation</a:t>
            </a:r>
          </a:p>
        </p:txBody>
      </p:sp>
      <p:sp>
        <p:nvSpPr>
          <p:cNvPr id="25606" name="Rectangle 7"/>
          <p:cNvSpPr>
            <a:spLocks noChangeArrowheads="1"/>
          </p:cNvSpPr>
          <p:nvPr/>
        </p:nvSpPr>
        <p:spPr bwMode="auto">
          <a:xfrm>
            <a:off x="457200" y="5943600"/>
            <a:ext cx="4848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800">
                <a:solidFill>
                  <a:srgbClr val="0A02FE"/>
                </a:solidFill>
                <a:latin typeface="Times New Roman" charset="0"/>
              </a:rPr>
              <a:t>strings are rejected if there are </a:t>
            </a:r>
            <a:r>
              <a:rPr lang="en-US" sz="1800" i="1">
                <a:solidFill>
                  <a:srgbClr val="7B0BF6"/>
                </a:solidFill>
                <a:latin typeface="Times New Roman" charset="0"/>
              </a:rPr>
              <a:t>two or more </a:t>
            </a:r>
            <a:r>
              <a:rPr lang="en-US" sz="1800" i="1">
                <a:solidFill>
                  <a:srgbClr val="7B0BF6"/>
                </a:solidFill>
              </a:rPr>
              <a:t>1</a:t>
            </a:r>
            <a:r>
              <a:rPr lang="en-US" sz="1800" i="1">
                <a:solidFill>
                  <a:srgbClr val="7B0BF6"/>
                </a:solidFill>
                <a:latin typeface="Times New Roman" charset="0"/>
              </a:rPr>
              <a:t>s</a:t>
            </a:r>
            <a:r>
              <a:rPr lang="en-US" sz="1800">
                <a:solidFill>
                  <a:srgbClr val="0A02FE"/>
                </a:solidFill>
                <a:latin typeface="Times New Roman" charset="0"/>
              </a:rPr>
              <a:t> in any four-bit span; otherwise accepted</a:t>
            </a:r>
          </a:p>
        </p:txBody>
      </p:sp>
      <p:sp>
        <p:nvSpPr>
          <p:cNvPr id="25607" name="Line 8"/>
          <p:cNvSpPr>
            <a:spLocks noChangeShapeType="1"/>
          </p:cNvSpPr>
          <p:nvPr/>
        </p:nvSpPr>
        <p:spPr bwMode="auto">
          <a:xfrm flipV="1">
            <a:off x="990600" y="4649788"/>
            <a:ext cx="279400" cy="1293812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608" name="Rectangle 9"/>
          <p:cNvSpPr>
            <a:spLocks noChangeArrowheads="1"/>
          </p:cNvSpPr>
          <p:nvPr/>
        </p:nvSpPr>
        <p:spPr bwMode="auto">
          <a:xfrm>
            <a:off x="5791200" y="6019800"/>
            <a:ext cx="3065463" cy="623888"/>
          </a:xfrm>
          <a:prstGeom prst="rect">
            <a:avLst/>
          </a:prstGeom>
          <a:solidFill>
            <a:srgbClr val="97D6D9"/>
          </a:solidFill>
          <a:ln>
            <a:noFill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olidFill>
                  <a:srgbClr val="000000"/>
                </a:solidFill>
              </a:rPr>
              <a:t>Part A: Regular expression?</a:t>
            </a:r>
          </a:p>
          <a:p>
            <a:pPr>
              <a:spcBef>
                <a:spcPct val="50000"/>
              </a:spcBef>
            </a:pPr>
            <a:r>
              <a:rPr lang="en-US" sz="1400" dirty="0">
                <a:solidFill>
                  <a:srgbClr val="000000"/>
                </a:solidFill>
              </a:rPr>
              <a:t>Part B: DFA?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ChangeArrowheads="1"/>
          </p:cNvSpPr>
          <p:nvPr/>
        </p:nvSpPr>
        <p:spPr bwMode="auto">
          <a:xfrm>
            <a:off x="457200" y="381000"/>
            <a:ext cx="8077200" cy="556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/>
              <a:t>  class Transition</a:t>
            </a:r>
          </a:p>
          <a:p>
            <a:r>
              <a:rPr lang="en-US" sz="2400"/>
              <a:t>  {</a:t>
            </a:r>
          </a:p>
          <a:p>
            <a:r>
              <a:rPr lang="en-US" sz="2400"/>
              <a:t>    int sourceState;       </a:t>
            </a:r>
            <a:r>
              <a:rPr lang="en-US" sz="2400">
                <a:solidFill>
                  <a:srgbClr val="DD1528"/>
                </a:solidFill>
              </a:rPr>
              <a:t>// ss</a:t>
            </a:r>
            <a:endParaRPr lang="en-US" sz="2400"/>
          </a:p>
          <a:p>
            <a:r>
              <a:rPr lang="en-US" sz="2400"/>
              <a:t>    int destinationState;  </a:t>
            </a:r>
            <a:r>
              <a:rPr lang="en-US" sz="2400">
                <a:solidFill>
                  <a:srgbClr val="DD1528"/>
                </a:solidFill>
              </a:rPr>
              <a:t>// ds</a:t>
            </a:r>
            <a:endParaRPr lang="en-US" sz="2400"/>
          </a:p>
          <a:p>
            <a:r>
              <a:rPr lang="en-US" sz="2400"/>
              <a:t>    int transitionChar;    </a:t>
            </a:r>
            <a:r>
              <a:rPr lang="en-US" sz="2400">
                <a:solidFill>
                  <a:srgbClr val="DD1528"/>
                </a:solidFill>
              </a:rPr>
              <a:t>// tc</a:t>
            </a:r>
            <a:endParaRPr lang="en-US" sz="2400"/>
          </a:p>
          <a:p>
            <a:r>
              <a:rPr lang="en-US" sz="2400"/>
              <a:t>  }</a:t>
            </a:r>
          </a:p>
          <a:p>
            <a:endParaRPr lang="en-US" sz="2400"/>
          </a:p>
          <a:p>
            <a:r>
              <a:rPr lang="en-US" sz="2400"/>
              <a:t>  class NFA</a:t>
            </a:r>
          </a:p>
          <a:p>
            <a:r>
              <a:rPr lang="en-US" sz="2400"/>
              <a:t>  {</a:t>
            </a:r>
          </a:p>
          <a:p>
            <a:r>
              <a:rPr lang="en-US" sz="2400"/>
              <a:t>    int numStates;</a:t>
            </a:r>
          </a:p>
          <a:p>
            <a:r>
              <a:rPr lang="en-US" sz="2400"/>
              <a:t>    </a:t>
            </a:r>
          </a:p>
          <a:p>
            <a:r>
              <a:rPr lang="en-US" sz="2400"/>
              <a:t>    Transition[] T;</a:t>
            </a:r>
          </a:p>
          <a:p>
            <a:r>
              <a:rPr lang="en-US" sz="2400"/>
              <a:t>    boolean[] A;     </a:t>
            </a:r>
          </a:p>
          <a:p>
            <a:endParaRPr lang="en-US" sz="2400">
              <a:solidFill>
                <a:srgbClr val="DD1528"/>
              </a:solidFill>
            </a:endParaRPr>
          </a:p>
          <a:p>
            <a:r>
              <a:rPr lang="en-US" sz="2400">
                <a:solidFill>
                  <a:srgbClr val="25BA3A"/>
                </a:solidFill>
              </a:rPr>
              <a:t>    boolean run( Stack INPUT )</a:t>
            </a:r>
            <a:endParaRPr lang="en-US" sz="2400"/>
          </a:p>
        </p:txBody>
      </p:sp>
      <p:sp>
        <p:nvSpPr>
          <p:cNvPr id="26626" name="Text Box 3"/>
          <p:cNvSpPr txBox="1">
            <a:spLocks noChangeArrowheads="1"/>
          </p:cNvSpPr>
          <p:nvPr/>
        </p:nvSpPr>
        <p:spPr bwMode="auto">
          <a:xfrm>
            <a:off x="4375150" y="3222625"/>
            <a:ext cx="3078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Start state is #0 </a:t>
            </a: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6734175" y="1914525"/>
            <a:ext cx="1466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0, 1, or -1 (for </a:t>
            </a:r>
            <a:r>
              <a:rPr lang="en-US" sz="1400" b="0">
                <a:solidFill>
                  <a:srgbClr val="0000FF"/>
                </a:solidFill>
                <a:latin typeface="Symbol" charset="0"/>
                <a:sym typeface="Symbol" charset="0"/>
              </a:rPr>
              <a:t></a:t>
            </a:r>
            <a:r>
              <a:rPr lang="en-US" sz="1400" b="0">
                <a:solidFill>
                  <a:srgbClr val="0000FF"/>
                </a:solidFill>
                <a:latin typeface="Arial" charset="0"/>
              </a:rPr>
              <a:t>)</a:t>
            </a:r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6705600" y="1181100"/>
            <a:ext cx="22494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between 0 and numStates</a:t>
            </a:r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6715125" y="1528763"/>
            <a:ext cx="22494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between 0 and numStates</a:t>
            </a:r>
          </a:p>
        </p:txBody>
      </p:sp>
      <p:sp>
        <p:nvSpPr>
          <p:cNvPr id="26630" name="Text Box 7"/>
          <p:cNvSpPr txBox="1">
            <a:spLocks noChangeArrowheads="1"/>
          </p:cNvSpPr>
          <p:nvPr/>
        </p:nvSpPr>
        <p:spPr bwMode="auto">
          <a:xfrm>
            <a:off x="3481388" y="6243638"/>
            <a:ext cx="30781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Input is here</a:t>
            </a:r>
          </a:p>
        </p:txBody>
      </p:sp>
      <p:sp>
        <p:nvSpPr>
          <p:cNvPr id="26631" name="Text Box 8"/>
          <p:cNvSpPr txBox="1">
            <a:spLocks noChangeArrowheads="1"/>
          </p:cNvSpPr>
          <p:nvPr/>
        </p:nvSpPr>
        <p:spPr bwMode="auto">
          <a:xfrm>
            <a:off x="285750" y="6315075"/>
            <a:ext cx="3078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Does it accept or reject?</a:t>
            </a:r>
          </a:p>
        </p:txBody>
      </p:sp>
      <p:sp>
        <p:nvSpPr>
          <p:cNvPr id="26632" name="Line 9"/>
          <p:cNvSpPr>
            <a:spLocks noChangeShapeType="1"/>
          </p:cNvSpPr>
          <p:nvPr/>
        </p:nvSpPr>
        <p:spPr bwMode="auto">
          <a:xfrm flipV="1">
            <a:off x="777875" y="5899150"/>
            <a:ext cx="696913" cy="430213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3" name="Line 10"/>
          <p:cNvSpPr>
            <a:spLocks noChangeShapeType="1"/>
          </p:cNvSpPr>
          <p:nvPr/>
        </p:nvSpPr>
        <p:spPr bwMode="auto">
          <a:xfrm flipV="1">
            <a:off x="4422775" y="5867400"/>
            <a:ext cx="646113" cy="409575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634" name="Line 11"/>
          <p:cNvSpPr>
            <a:spLocks noChangeShapeType="1"/>
          </p:cNvSpPr>
          <p:nvPr/>
        </p:nvSpPr>
        <p:spPr bwMode="auto">
          <a:xfrm flipH="1">
            <a:off x="3859213" y="3470275"/>
            <a:ext cx="541337" cy="317500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635" name="Text Box 12"/>
          <p:cNvSpPr txBox="1">
            <a:spLocks noChangeArrowheads="1"/>
          </p:cNvSpPr>
          <p:nvPr/>
        </p:nvSpPr>
        <p:spPr bwMode="auto">
          <a:xfrm>
            <a:off x="131763" y="1411288"/>
            <a:ext cx="742950" cy="72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Times" charset="0"/>
              </a:rPr>
              <a:t>Java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Times" charset="0"/>
              </a:rPr>
              <a:t>NFAs</a:t>
            </a:r>
          </a:p>
        </p:txBody>
      </p:sp>
      <p:sp>
        <p:nvSpPr>
          <p:cNvPr id="26636" name="Text Box 13"/>
          <p:cNvSpPr txBox="1">
            <a:spLocks noChangeArrowheads="1"/>
          </p:cNvSpPr>
          <p:nvPr/>
        </p:nvSpPr>
        <p:spPr bwMode="auto">
          <a:xfrm>
            <a:off x="4965700" y="4725988"/>
            <a:ext cx="30781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an array indicating whether each state accepts or rejects </a:t>
            </a:r>
          </a:p>
        </p:txBody>
      </p:sp>
      <p:sp>
        <p:nvSpPr>
          <p:cNvPr id="26637" name="Line 14"/>
          <p:cNvSpPr>
            <a:spLocks noChangeShapeType="1"/>
          </p:cNvSpPr>
          <p:nvPr/>
        </p:nvSpPr>
        <p:spPr bwMode="auto">
          <a:xfrm flipH="1">
            <a:off x="3565525" y="4894263"/>
            <a:ext cx="1419225" cy="82550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638" name="Text Box 15"/>
          <p:cNvSpPr txBox="1">
            <a:spLocks noChangeArrowheads="1"/>
          </p:cNvSpPr>
          <p:nvPr/>
        </p:nvSpPr>
        <p:spPr bwMode="auto">
          <a:xfrm>
            <a:off x="4924425" y="3956050"/>
            <a:ext cx="20240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0">
                <a:solidFill>
                  <a:srgbClr val="0000FF"/>
                </a:solidFill>
                <a:latin typeface="Arial" charset="0"/>
              </a:rPr>
              <a:t>an array of all the machine's transitions</a:t>
            </a:r>
          </a:p>
        </p:txBody>
      </p:sp>
      <p:sp>
        <p:nvSpPr>
          <p:cNvPr id="26639" name="Line 16"/>
          <p:cNvSpPr>
            <a:spLocks noChangeShapeType="1"/>
          </p:cNvSpPr>
          <p:nvPr/>
        </p:nvSpPr>
        <p:spPr bwMode="auto">
          <a:xfrm flipH="1">
            <a:off x="4138613" y="4114800"/>
            <a:ext cx="804862" cy="358775"/>
          </a:xfrm>
          <a:prstGeom prst="line">
            <a:avLst/>
          </a:prstGeom>
          <a:noFill/>
          <a:ln w="9525">
            <a:solidFill>
              <a:srgbClr val="0A02F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640" name="Text Box 17"/>
          <p:cNvSpPr txBox="1">
            <a:spLocks noChangeArrowheads="1"/>
          </p:cNvSpPr>
          <p:nvPr/>
        </p:nvSpPr>
        <p:spPr bwMode="auto">
          <a:xfrm>
            <a:off x="177800" y="782638"/>
            <a:ext cx="550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0">
                <a:solidFill>
                  <a:srgbClr val="0A02FE"/>
                </a:solidFill>
                <a:latin typeface="Times" charset="0"/>
              </a:rPr>
              <a:t>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1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1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2661</TotalTime>
  <Words>4199</Words>
  <Application>Microsoft Macintosh PowerPoint</Application>
  <PresentationFormat>On-screen Show (4:3)</PresentationFormat>
  <Paragraphs>623</Paragraphs>
  <Slides>54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3" baseType="lpstr">
      <vt:lpstr>Courier New</vt:lpstr>
      <vt:lpstr>ＭＳ Ｐゴシック</vt:lpstr>
      <vt:lpstr>Arial</vt:lpstr>
      <vt:lpstr>Times New Roman</vt:lpstr>
      <vt:lpstr>Calibri</vt:lpstr>
      <vt:lpstr>Times</vt:lpstr>
      <vt:lpstr>Comic Sans MS</vt:lpstr>
      <vt:lpstr>Symbol</vt:lpstr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Zachary Dodds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Zachary Dodds</dc:creator>
  <cp:lastModifiedBy>Zach Dodds</cp:lastModifiedBy>
  <cp:revision>31</cp:revision>
  <cp:lastPrinted>2014-05-12T01:34:47Z</cp:lastPrinted>
  <dcterms:created xsi:type="dcterms:W3CDTF">2011-05-08T19:38:49Z</dcterms:created>
  <dcterms:modified xsi:type="dcterms:W3CDTF">2014-05-12T01:36:48Z</dcterms:modified>
</cp:coreProperties>
</file>