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28"/>
  </p:notesMasterIdLst>
  <p:sldIdLst>
    <p:sldId id="397" r:id="rId2"/>
    <p:sldId id="398" r:id="rId3"/>
    <p:sldId id="399" r:id="rId4"/>
    <p:sldId id="400" r:id="rId5"/>
    <p:sldId id="401" r:id="rId6"/>
    <p:sldId id="402" r:id="rId7"/>
    <p:sldId id="403" r:id="rId8"/>
    <p:sldId id="404" r:id="rId9"/>
    <p:sldId id="405" r:id="rId10"/>
    <p:sldId id="406" r:id="rId11"/>
    <p:sldId id="407" r:id="rId12"/>
    <p:sldId id="408" r:id="rId13"/>
    <p:sldId id="409" r:id="rId14"/>
    <p:sldId id="410" r:id="rId15"/>
    <p:sldId id="411" r:id="rId16"/>
    <p:sldId id="412" r:id="rId17"/>
    <p:sldId id="413" r:id="rId18"/>
    <p:sldId id="414" r:id="rId19"/>
    <p:sldId id="415" r:id="rId20"/>
    <p:sldId id="416" r:id="rId21"/>
    <p:sldId id="417" r:id="rId22"/>
    <p:sldId id="418" r:id="rId23"/>
    <p:sldId id="419" r:id="rId24"/>
    <p:sldId id="420" r:id="rId25"/>
    <p:sldId id="421" r:id="rId26"/>
    <p:sldId id="422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00FE"/>
    <a:srgbClr val="007A37"/>
    <a:srgbClr val="99FF99"/>
    <a:srgbClr val="FFCCFF"/>
    <a:srgbClr val="CCFFCC"/>
    <a:srgbClr val="FFFFCC"/>
    <a:srgbClr val="CCFFFF"/>
    <a:srgbClr val="CC9B00"/>
    <a:srgbClr val="FFE38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34578" autoAdjust="0"/>
    <p:restoredTop sz="86380" autoAdjust="0"/>
  </p:normalViewPr>
  <p:slideViewPr>
    <p:cSldViewPr>
      <p:cViewPr varScale="1">
        <p:scale>
          <a:sx n="73" d="100"/>
          <a:sy n="73" d="100"/>
        </p:scale>
        <p:origin x="-90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9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D96D91-A0D3-4D09-B835-9F9E4A659E32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D9C1E6-9780-4CBB-9900-7581534433C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EFD9B4-3E50-4ECB-BA37-952BFABEBB5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47C5CB-4BD2-45D8-A2D6-B8892A21864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DF05B9-A8FB-401F-8A31-52A5B19E892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4A2B9-54AA-4AF7-8D66-614E0025FE7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0E408B-0113-4722-A0BD-D69DF55DE33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19B09F-5B3D-4FA9-9FEA-1B70199445E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EA1067-A628-441F-BFC7-F6675E661A7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A18A72-5EC2-4955-BF65-F78F5FD071C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39ADA9-30CC-457F-A7B4-832B80FF828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B04CE2-16B7-4130-9F78-5C8E1618EB4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D25513-4D6B-467A-A5BD-579E84F372C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-112" charset="0"/>
                <a:cs typeface="Arial" pitchFamily="-112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-112" charset="0"/>
                <a:cs typeface="Arial" pitchFamily="-112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3D1427-1E3D-4560-90D9-E72A3F9E37DB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video" Target="file:///C:\Users\dodds\Desktop\toMove_fall_2011\colloquium_fall_2011\hulahop_07_23_11_2x.mp4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file:///C:\Users\dodds\Desktop\toMove_fall_2011\colloquium_fall_2011\wallFind.mp4" TargetMode="External"/><Relationship Id="rId2" Type="http://schemas.openxmlformats.org/officeDocument/2006/relationships/video" Target="file:///C:\Users\dodds\Desktop\toMove_fall_2011\colloquium_fall_2011\fact.mp4" TargetMode="External"/><Relationship Id="rId1" Type="http://schemas.openxmlformats.org/officeDocument/2006/relationships/video" Target="file:///C:\Users\dodds\Desktop\toMove_fall_2011\colloquium_fall_2011\original.mp4" TargetMode="Externa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video" Target="file:///C:\Users\dodds\Desktop\toMove_fall_2011\colloquium_fall_2011\success_no_way.mp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video" Target="file:///C:\Users\dodds\Desktop\toMove_fall_2011\colloquium_fall_2011\GCER_2x.m4v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C:\Users\dodds\Desktop\toMove_fall_2011\colloquium_fall_2011\AxisPinkGalileo.mp4" TargetMode="External"/><Relationship Id="rId1" Type="http://schemas.openxmlformats.org/officeDocument/2006/relationships/video" Target="file:///C:\Users\dodds\Desktop\toMove_fall_2011\colloquium_fall_2011\OriPinkGalileo.mp4" TargetMode="Externa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5875020" y="1647349"/>
            <a:ext cx="754380" cy="1645920"/>
          </a:xfrm>
          <a:prstGeom prst="rect">
            <a:avLst/>
          </a:prstGeom>
          <a:solidFill>
            <a:schemeClr val="tx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737860" y="3704749"/>
            <a:ext cx="1028700" cy="1028700"/>
          </a:xfrm>
          <a:prstGeom prst="ellipse">
            <a:avLst/>
          </a:prstGeom>
          <a:solidFill>
            <a:schemeClr val="tx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196" name="Freeform 5"/>
          <p:cNvSpPr>
            <a:spLocks/>
          </p:cNvSpPr>
          <p:nvPr/>
        </p:nvSpPr>
        <p:spPr bwMode="auto">
          <a:xfrm>
            <a:off x="4297680" y="2950369"/>
            <a:ext cx="648653" cy="564356"/>
          </a:xfrm>
          <a:custGeom>
            <a:avLst/>
            <a:gdLst>
              <a:gd name="T0" fmla="*/ 0 w 21600"/>
              <a:gd name="T1" fmla="*/ 2147483647 h 22715"/>
              <a:gd name="T2" fmla="*/ 2147483647 w 21600"/>
              <a:gd name="T3" fmla="*/ 2147483647 h 22715"/>
              <a:gd name="T4" fmla="*/ 2147483647 w 21600"/>
              <a:gd name="T5" fmla="*/ 2147483647 h 22715"/>
              <a:gd name="T6" fmla="*/ 2147483647 w 21600"/>
              <a:gd name="T7" fmla="*/ 2147483647 h 22715"/>
              <a:gd name="T8" fmla="*/ 2147483647 w 21600"/>
              <a:gd name="T9" fmla="*/ 2147483647 h 22715"/>
              <a:gd name="T10" fmla="*/ 2147483647 w 21600"/>
              <a:gd name="T11" fmla="*/ 2147483647 h 22715"/>
              <a:gd name="T12" fmla="*/ 2147483647 w 21600"/>
              <a:gd name="T13" fmla="*/ 2147483647 h 22715"/>
              <a:gd name="T14" fmla="*/ 2147483647 w 21600"/>
              <a:gd name="T15" fmla="*/ 2147483647 h 22715"/>
              <a:gd name="T16" fmla="*/ 0 w 21600"/>
              <a:gd name="T17" fmla="*/ 2147483647 h 22715"/>
              <a:gd name="T18" fmla="*/ 0 w 21600"/>
              <a:gd name="T19" fmla="*/ 2147483647 h 2271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600"/>
              <a:gd name="T31" fmla="*/ 0 h 22715"/>
              <a:gd name="T32" fmla="*/ 21600 w 21600"/>
              <a:gd name="T33" fmla="*/ 22715 h 2271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2715">
                <a:moveTo>
                  <a:pt x="0" y="6165"/>
                </a:moveTo>
                <a:lnTo>
                  <a:pt x="10427" y="6165"/>
                </a:lnTo>
                <a:cubicBezTo>
                  <a:pt x="10427" y="6165"/>
                  <a:pt x="10412" y="1031"/>
                  <a:pt x="10427" y="985"/>
                </a:cubicBezTo>
                <a:cubicBezTo>
                  <a:pt x="10427" y="0"/>
                  <a:pt x="11410" y="995"/>
                  <a:pt x="11410" y="995"/>
                </a:cubicBezTo>
                <a:lnTo>
                  <a:pt x="21600" y="11345"/>
                </a:lnTo>
                <a:cubicBezTo>
                  <a:pt x="21600" y="11345"/>
                  <a:pt x="11413" y="21669"/>
                  <a:pt x="11413" y="21691"/>
                </a:cubicBezTo>
                <a:cubicBezTo>
                  <a:pt x="10263" y="22715"/>
                  <a:pt x="10427" y="21705"/>
                  <a:pt x="10427" y="21705"/>
                </a:cubicBezTo>
                <a:lnTo>
                  <a:pt x="10427" y="16526"/>
                </a:lnTo>
                <a:lnTo>
                  <a:pt x="0" y="16526"/>
                </a:lnTo>
                <a:lnTo>
                  <a:pt x="0" y="6165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82296" tIns="41148" rIns="82296" bIns="41148"/>
          <a:lstStyle/>
          <a:p>
            <a:endParaRPr lang="en-US"/>
          </a:p>
        </p:txBody>
      </p:sp>
      <p:sp>
        <p:nvSpPr>
          <p:cNvPr id="8197" name="Oval 8"/>
          <p:cNvSpPr>
            <a:spLocks noChangeArrowheads="1"/>
          </p:cNvSpPr>
          <p:nvPr/>
        </p:nvSpPr>
        <p:spPr bwMode="auto">
          <a:xfrm>
            <a:off x="6162199" y="2316004"/>
            <a:ext cx="177165" cy="177165"/>
          </a:xfrm>
          <a:prstGeom prst="ellipse">
            <a:avLst/>
          </a:prstGeom>
          <a:solidFill>
            <a:srgbClr val="FFFF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82296" tIns="41148" rIns="82296" bIns="41148"/>
          <a:lstStyle/>
          <a:p>
            <a:endParaRPr lang="en-US"/>
          </a:p>
        </p:txBody>
      </p:sp>
      <p:sp>
        <p:nvSpPr>
          <p:cNvPr id="8198" name="Oval 9"/>
          <p:cNvSpPr>
            <a:spLocks noChangeArrowheads="1"/>
          </p:cNvSpPr>
          <p:nvPr/>
        </p:nvSpPr>
        <p:spPr bwMode="auto">
          <a:xfrm>
            <a:off x="6169343" y="4124802"/>
            <a:ext cx="177165" cy="177165"/>
          </a:xfrm>
          <a:prstGeom prst="ellipse">
            <a:avLst/>
          </a:prstGeom>
          <a:solidFill>
            <a:srgbClr val="FF00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82296" tIns="41148" rIns="82296" bIns="41148"/>
          <a:lstStyle/>
          <a:p>
            <a:endParaRPr lang="en-US"/>
          </a:p>
        </p:txBody>
      </p:sp>
      <p:sp>
        <p:nvSpPr>
          <p:cNvPr id="8199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Task 1: </a:t>
            </a:r>
            <a:r>
              <a:rPr lang="en-US" sz="3800" i="1" dirty="0">
                <a:latin typeface="Calibri" pitchFamily="34" charset="0"/>
                <a:cs typeface="Calibri" pitchFamily="34" charset="0"/>
              </a:rPr>
              <a:t>Follow that !</a:t>
            </a:r>
            <a:endParaRPr lang="en-US" sz="3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651760" y="1647349"/>
            <a:ext cx="754380" cy="1645920"/>
          </a:xfrm>
          <a:prstGeom prst="rect">
            <a:avLst/>
          </a:prstGeom>
          <a:solidFill>
            <a:schemeClr val="tx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514600" y="3704749"/>
            <a:ext cx="1028700" cy="1028700"/>
          </a:xfrm>
          <a:prstGeom prst="ellipse">
            <a:avLst/>
          </a:prstGeom>
          <a:solidFill>
            <a:schemeClr val="tx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202" name="Rectangle 9"/>
          <p:cNvSpPr>
            <a:spLocks noChangeArrowheads="1"/>
          </p:cNvSpPr>
          <p:nvPr/>
        </p:nvSpPr>
        <p:spPr bwMode="auto">
          <a:xfrm>
            <a:off x="4983480" y="274320"/>
            <a:ext cx="3909060" cy="96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>
              <a:lnSpc>
                <a:spcPct val="95000"/>
              </a:lnSpc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We put a ! on the Create to </a:t>
            </a:r>
          </a:p>
          <a:p>
            <a:pPr lvl="1">
              <a:lnSpc>
                <a:spcPct val="95000"/>
              </a:lnSpc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help discern location</a:t>
            </a:r>
          </a:p>
          <a:p>
            <a:pPr lvl="1">
              <a:lnSpc>
                <a:spcPct val="95000"/>
              </a:lnSpc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help discern orientation</a:t>
            </a:r>
          </a:p>
        </p:txBody>
      </p:sp>
      <p:sp>
        <p:nvSpPr>
          <p:cNvPr id="8203" name="Rectangle 9"/>
          <p:cNvSpPr>
            <a:spLocks noChangeArrowheads="1"/>
          </p:cNvSpPr>
          <p:nvPr/>
        </p:nvSpPr>
        <p:spPr bwMode="auto">
          <a:xfrm>
            <a:off x="800100" y="4937760"/>
            <a:ext cx="7955280" cy="1486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>
              <a:lnSpc>
                <a:spcPct val="95000"/>
              </a:lnSpc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Image processing approach:</a:t>
            </a:r>
          </a:p>
          <a:p>
            <a:pPr lvl="1">
              <a:lnSpc>
                <a:spcPct val="95000"/>
              </a:lnSpc>
            </a:pPr>
            <a:r>
              <a:rPr lang="en-US" dirty="0">
                <a:latin typeface="Calibri" pitchFamily="34" charset="0"/>
                <a:cs typeface="Calibri" pitchFamily="34" charset="0"/>
              </a:rPr>
              <a:t>(1) threshold image to find dark regions and contours</a:t>
            </a:r>
          </a:p>
          <a:p>
            <a:pPr lvl="1">
              <a:lnSpc>
                <a:spcPct val="95000"/>
              </a:lnSpc>
            </a:pPr>
            <a:r>
              <a:rPr lang="en-US" dirty="0">
                <a:latin typeface="Calibri" pitchFamily="34" charset="0"/>
                <a:cs typeface="Calibri" pitchFamily="34" charset="0"/>
              </a:rPr>
              <a:t>(2) </a:t>
            </a:r>
            <a:r>
              <a:rPr lang="en-US" b="1" i="1" dirty="0">
                <a:latin typeface="Calibri" pitchFamily="34" charset="0"/>
                <a:cs typeface="Calibri" pitchFamily="34" charset="0"/>
              </a:rPr>
              <a:t>circle? </a:t>
            </a:r>
            <a:r>
              <a:rPr lang="en-US" dirty="0">
                <a:latin typeface="Calibri" pitchFamily="34" charset="0"/>
                <a:cs typeface="Calibri" pitchFamily="34" charset="0"/>
              </a:rPr>
              <a:t>compare region with min. enclosing circle</a:t>
            </a:r>
          </a:p>
          <a:p>
            <a:pPr lvl="1">
              <a:lnSpc>
                <a:spcPct val="95000"/>
              </a:lnSpc>
            </a:pPr>
            <a:r>
              <a:rPr lang="en-US" dirty="0">
                <a:latin typeface="Calibri" pitchFamily="34" charset="0"/>
                <a:cs typeface="Calibri" pitchFamily="34" charset="0"/>
              </a:rPr>
              <a:t>(3) </a:t>
            </a:r>
            <a:r>
              <a:rPr lang="en-US" b="1" i="1" dirty="0">
                <a:latin typeface="Calibri" pitchFamily="34" charset="0"/>
                <a:cs typeface="Calibri" pitchFamily="34" charset="0"/>
              </a:rPr>
              <a:t>rectangle? </a:t>
            </a:r>
            <a:r>
              <a:rPr lang="en-US" dirty="0">
                <a:latin typeface="Calibri" pitchFamily="34" charset="0"/>
                <a:cs typeface="Calibri" pitchFamily="34" charset="0"/>
              </a:rPr>
              <a:t>compare region with min. enclosing rect.</a:t>
            </a:r>
          </a:p>
          <a:p>
            <a:pPr lvl="1">
              <a:lnSpc>
                <a:spcPct val="95000"/>
              </a:lnSpc>
            </a:pPr>
            <a:r>
              <a:rPr lang="en-US" dirty="0">
                <a:latin typeface="Calibri" pitchFamily="34" charset="0"/>
                <a:cs typeface="Calibri" pitchFamily="34" charset="0"/>
              </a:rPr>
              <a:t>(4) filter noise, find centers, and construct heading line</a:t>
            </a:r>
          </a:p>
        </p:txBody>
      </p:sp>
      <p:cxnSp>
        <p:nvCxnSpPr>
          <p:cNvPr id="20" name="Straight Connector 19"/>
          <p:cNvCxnSpPr/>
          <p:nvPr/>
        </p:nvCxnSpPr>
        <p:spPr>
          <a:xfrm rot="5400000" flipH="1" flipV="1">
            <a:off x="4376976" y="3248264"/>
            <a:ext cx="3763328" cy="27146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5920" y="1005840"/>
            <a:ext cx="5509260" cy="4994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Hula-hop's state machine</a:t>
            </a:r>
          </a:p>
        </p:txBody>
      </p:sp>
      <p:sp>
        <p:nvSpPr>
          <p:cNvPr id="17412" name="Rectangle 7"/>
          <p:cNvSpPr>
            <a:spLocks noChangeArrowheads="1"/>
          </p:cNvSpPr>
          <p:nvPr/>
        </p:nvSpPr>
        <p:spPr bwMode="auto">
          <a:xfrm>
            <a:off x="1600200" y="6172200"/>
            <a:ext cx="6057900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all transitions can also be made by the keyboard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Hula-hop demo</a:t>
            </a:r>
          </a:p>
        </p:txBody>
      </p:sp>
      <p:sp>
        <p:nvSpPr>
          <p:cNvPr id="18435" name="Rectangle 7"/>
          <p:cNvSpPr>
            <a:spLocks noChangeArrowheads="1"/>
          </p:cNvSpPr>
          <p:nvPr/>
        </p:nvSpPr>
        <p:spPr bwMode="auto">
          <a:xfrm>
            <a:off x="1600200" y="6172200"/>
            <a:ext cx="6057900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b="1" i="1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sliding-scale autonomy  </a:t>
            </a:r>
            <a:r>
              <a:rPr lang="en-US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is crucial</a:t>
            </a:r>
          </a:p>
        </p:txBody>
      </p:sp>
      <p:pic>
        <p:nvPicPr>
          <p:cNvPr id="5" name="hulahop_07_23_11_2x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8740" y="1028700"/>
            <a:ext cx="6583680" cy="493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7973854" y="5480685"/>
            <a:ext cx="514350" cy="525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296" tIns="41148" rIns="82296" bIns="41148">
            <a:spAutoFit/>
          </a:bodyPr>
          <a:lstStyle/>
          <a:p>
            <a:r>
              <a:rPr lang="en-US" sz="2900" dirty="0">
                <a:latin typeface="Calibri" pitchFamily="34" charset="0"/>
                <a:cs typeface="Calibri" pitchFamily="34" charset="0"/>
              </a:rPr>
              <a:t>2x</a:t>
            </a:r>
            <a:endParaRPr lang="en-US" sz="29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411480"/>
            <a:ext cx="3599022" cy="2948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Hula-hop challenges</a:t>
            </a:r>
          </a:p>
        </p:txBody>
      </p:sp>
      <p:sp>
        <p:nvSpPr>
          <p:cNvPr id="19460" name="TextBox 7"/>
          <p:cNvSpPr txBox="1">
            <a:spLocks noChangeArrowheads="1"/>
          </p:cNvSpPr>
          <p:nvPr/>
        </p:nvSpPr>
        <p:spPr bwMode="auto">
          <a:xfrm>
            <a:off x="594360" y="1303020"/>
            <a:ext cx="6515100" cy="128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2400" b="1" dirty="0">
                <a:latin typeface="Calibri" pitchFamily="34" charset="0"/>
                <a:cs typeface="Calibri" pitchFamily="34" charset="0"/>
              </a:rPr>
              <a:t>Drone challenges:</a:t>
            </a:r>
          </a:p>
          <a:p>
            <a:pPr lvl="1"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i="1" dirty="0">
                <a:latin typeface="Calibri" pitchFamily="34" charset="0"/>
                <a:cs typeface="Calibri" pitchFamily="34" charset="0"/>
              </a:rPr>
              <a:t>drift</a:t>
            </a:r>
            <a:r>
              <a:rPr lang="en-US" dirty="0">
                <a:latin typeface="Calibri" pitchFamily="34" charset="0"/>
                <a:cs typeface="Calibri" pitchFamily="34" charset="0"/>
              </a:rPr>
              <a:t> ~ not easily </a:t>
            </a:r>
            <a:r>
              <a:rPr lang="en-US" dirty="0" err="1">
                <a:latin typeface="Calibri" pitchFamily="34" charset="0"/>
                <a:cs typeface="Calibri" pitchFamily="34" charset="0"/>
              </a:rPr>
              <a:t>positionable</a:t>
            </a:r>
            <a:endParaRPr lang="en-US" dirty="0">
              <a:latin typeface="Calibri" pitchFamily="34" charset="0"/>
              <a:cs typeface="Calibri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i="1" dirty="0">
                <a:latin typeface="Calibri" pitchFamily="34" charset="0"/>
                <a:cs typeface="Calibri" pitchFamily="34" charset="0"/>
              </a:rPr>
              <a:t>connection</a:t>
            </a:r>
            <a:r>
              <a:rPr lang="en-US" dirty="0">
                <a:latin typeface="Calibri" pitchFamily="34" charset="0"/>
                <a:cs typeface="Calibri" pitchFamily="34" charset="0"/>
              </a:rPr>
              <a:t> ~ video freezes </a:t>
            </a:r>
          </a:p>
          <a:p>
            <a:pPr lvl="1"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i="1" dirty="0">
                <a:latin typeface="Calibri" pitchFamily="34" charset="0"/>
                <a:cs typeface="Calibri" pitchFamily="34" charset="0"/>
              </a:rPr>
              <a:t>artifacts</a:t>
            </a:r>
            <a:r>
              <a:rPr lang="en-US" dirty="0">
                <a:latin typeface="Calibri" pitchFamily="34" charset="0"/>
                <a:cs typeface="Calibri" pitchFamily="34" charset="0"/>
              </a:rPr>
              <a:t> ~ image stream noise</a:t>
            </a:r>
          </a:p>
        </p:txBody>
      </p:sp>
      <p:sp>
        <p:nvSpPr>
          <p:cNvPr id="19461" name="TextBox 8"/>
          <p:cNvSpPr txBox="1">
            <a:spLocks noChangeArrowheads="1"/>
          </p:cNvSpPr>
          <p:nvPr/>
        </p:nvSpPr>
        <p:spPr bwMode="auto">
          <a:xfrm>
            <a:off x="594360" y="4004787"/>
            <a:ext cx="6515100" cy="128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2400" b="1" dirty="0">
                <a:latin typeface="Calibri" pitchFamily="34" charset="0"/>
                <a:cs typeface="Calibri" pitchFamily="34" charset="0"/>
              </a:rPr>
              <a:t>APRIL tag challenges:</a:t>
            </a:r>
          </a:p>
          <a:p>
            <a:pPr lvl="1"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too narrow a field of view: height/scale tradeoffs</a:t>
            </a:r>
          </a:p>
          <a:p>
            <a:pPr lvl="1"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call to APRIL library is slow (.5 second/image) </a:t>
            </a:r>
          </a:p>
          <a:p>
            <a:pPr lvl="1">
              <a:buFont typeface="Arial" pitchFamily="34" charset="0"/>
              <a:buChar char="•"/>
            </a:pPr>
            <a:r>
              <a:rPr lang="en-US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i="1" dirty="0" err="1">
                <a:latin typeface="Calibri" pitchFamily="34" charset="0"/>
                <a:cs typeface="Calibri" pitchFamily="34" charset="0"/>
              </a:rPr>
              <a:t>unmodifiable</a:t>
            </a:r>
            <a:r>
              <a:rPr lang="en-US" i="1" dirty="0">
                <a:latin typeface="Calibri" pitchFamily="34" charset="0"/>
                <a:cs typeface="Calibri" pitchFamily="34" charset="0"/>
              </a:rPr>
              <a:t> environments?</a:t>
            </a:r>
          </a:p>
        </p:txBody>
      </p:sp>
      <p:sp>
        <p:nvSpPr>
          <p:cNvPr id="19462" name="Rectangle 10"/>
          <p:cNvSpPr>
            <a:spLocks noChangeArrowheads="1"/>
          </p:cNvSpPr>
          <p:nvPr/>
        </p:nvSpPr>
        <p:spPr bwMode="auto">
          <a:xfrm>
            <a:off x="2283918" y="5897880"/>
            <a:ext cx="4669034" cy="50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296" tIns="41148" rIns="82296" bIns="41148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900" dirty="0">
                <a:solidFill>
                  <a:srgbClr val="0000FF"/>
                </a:solidFill>
                <a:latin typeface="Arial" pitchFamily="34" charset="0"/>
              </a:rPr>
              <a:t>Could we do </a:t>
            </a:r>
            <a:r>
              <a:rPr lang="en-US" sz="2900" b="1" i="1" dirty="0">
                <a:solidFill>
                  <a:srgbClr val="0000FF"/>
                </a:solidFill>
                <a:latin typeface="Arial" pitchFamily="34" charset="0"/>
              </a:rPr>
              <a:t>without</a:t>
            </a:r>
            <a:r>
              <a:rPr lang="en-US" sz="2900" dirty="0">
                <a:solidFill>
                  <a:srgbClr val="0000FF"/>
                </a:solidFill>
                <a:latin typeface="Arial" pitchFamily="34" charset="0"/>
              </a:rPr>
              <a:t> tags?</a:t>
            </a:r>
          </a:p>
        </p:txBody>
      </p:sp>
      <p:sp>
        <p:nvSpPr>
          <p:cNvPr id="19463" name="Rectangle 11"/>
          <p:cNvSpPr>
            <a:spLocks noChangeArrowheads="1"/>
          </p:cNvSpPr>
          <p:nvPr/>
        </p:nvSpPr>
        <p:spPr bwMode="auto">
          <a:xfrm>
            <a:off x="5737860" y="3429000"/>
            <a:ext cx="2741772" cy="332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296" tIns="41148" rIns="82296" bIns="41148">
            <a:spAutoFit/>
          </a:bodyPr>
          <a:lstStyle/>
          <a:p>
            <a:pPr algn="ctr"/>
            <a:r>
              <a:rPr lang="en-US" sz="16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example encoding (?) artifact</a:t>
            </a:r>
            <a:endParaRPr lang="en-US" sz="1600" dirty="0">
              <a:solidFill>
                <a:srgbClr val="0000FF"/>
              </a:solidFill>
              <a:latin typeface="Cambria" pitchFamily="18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6547962" y="1220153"/>
            <a:ext cx="548640" cy="54864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Localization  </a:t>
            </a:r>
            <a:r>
              <a:rPr lang="en-US" sz="3800" i="1" dirty="0">
                <a:latin typeface="Calibri" pitchFamily="34" charset="0"/>
                <a:cs typeface="Calibri" pitchFamily="34" charset="0"/>
              </a:rPr>
              <a:t>without</a:t>
            </a:r>
            <a:r>
              <a:rPr lang="en-US" sz="3800" dirty="0">
                <a:latin typeface="Calibri" pitchFamily="34" charset="0"/>
                <a:cs typeface="Calibri" pitchFamily="34" charset="0"/>
              </a:rPr>
              <a:t>  tags?</a:t>
            </a:r>
          </a:p>
        </p:txBody>
      </p:sp>
      <p:sp>
        <p:nvSpPr>
          <p:cNvPr id="20483" name="TextBox 9"/>
          <p:cNvSpPr txBox="1">
            <a:spLocks noChangeArrowheads="1"/>
          </p:cNvSpPr>
          <p:nvPr/>
        </p:nvSpPr>
        <p:spPr bwMode="auto">
          <a:xfrm>
            <a:off x="594360" y="4183380"/>
            <a:ext cx="4183380" cy="183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2400" b="1" dirty="0">
                <a:latin typeface="Calibri" pitchFamily="34" charset="0"/>
                <a:cs typeface="Calibri" pitchFamily="34" charset="0"/>
              </a:rPr>
              <a:t>SURF features</a:t>
            </a:r>
          </a:p>
          <a:p>
            <a:pPr lvl="1"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locally unique image patches</a:t>
            </a:r>
          </a:p>
          <a:p>
            <a:pPr lvl="1"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fast libraries for extraction</a:t>
            </a:r>
          </a:p>
          <a:p>
            <a:pPr lvl="1"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each SURF feature is described with a 64-dimensional vector that encodes size and local edge orientations</a:t>
            </a:r>
          </a:p>
        </p:txBody>
      </p:sp>
      <p:pic>
        <p:nvPicPr>
          <p:cNvPr id="2048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680" y="1097280"/>
            <a:ext cx="7496652" cy="2811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Rectangle 7"/>
          <p:cNvSpPr>
            <a:spLocks noChangeArrowheads="1"/>
          </p:cNvSpPr>
          <p:nvPr/>
        </p:nvSpPr>
        <p:spPr bwMode="auto">
          <a:xfrm>
            <a:off x="5052060" y="4153377"/>
            <a:ext cx="3497580" cy="119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lvl="1"/>
            <a:endParaRPr lang="en-US">
              <a:latin typeface="Calibri" pitchFamily="34" charset="0"/>
              <a:cs typeface="Calibri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>
                <a:latin typeface="Calibri" pitchFamily="34" charset="0"/>
                <a:cs typeface="Calibri" pitchFamily="34" charset="0"/>
              </a:rPr>
              <a:t> </a:t>
            </a:r>
            <a:r>
              <a:rPr lang="en-US" i="1">
                <a:latin typeface="Calibri" pitchFamily="34" charset="0"/>
                <a:cs typeface="Calibri" pitchFamily="34" charset="0"/>
              </a:rPr>
              <a:t>in general, similar descriptor vectors are likely to be similar (or identical) image features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" y="1067277"/>
            <a:ext cx="4553427" cy="1708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" y="2896077"/>
            <a:ext cx="4553427" cy="1708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" y="4724877"/>
            <a:ext cx="4590574" cy="172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Localization plan</a:t>
            </a:r>
          </a:p>
        </p:txBody>
      </p:sp>
      <p:sp>
        <p:nvSpPr>
          <p:cNvPr id="21510" name="TextBox 10"/>
          <p:cNvSpPr txBox="1">
            <a:spLocks noChangeArrowheads="1"/>
          </p:cNvSpPr>
          <p:nvPr/>
        </p:nvSpPr>
        <p:spPr bwMode="auto">
          <a:xfrm>
            <a:off x="4983480" y="1844517"/>
            <a:ext cx="4109085" cy="322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2400" b="1" dirty="0">
                <a:latin typeface="Calibri" pitchFamily="34" charset="0"/>
                <a:cs typeface="Calibri" pitchFamily="34" charset="0"/>
              </a:rPr>
              <a:t>Mapping (by hand)</a:t>
            </a:r>
          </a:p>
          <a:p>
            <a:pPr lvl="1"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collect images and positions</a:t>
            </a:r>
          </a:p>
          <a:p>
            <a:pPr lvl="1"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extract &amp; store SURF features</a:t>
            </a:r>
          </a:p>
          <a:p>
            <a:endParaRPr lang="en-US" sz="24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endParaRPr lang="en-US" sz="24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24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Localization</a:t>
            </a:r>
          </a:p>
          <a:p>
            <a:pPr lvl="1"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take a new image</a:t>
            </a:r>
          </a:p>
          <a:p>
            <a:pPr lvl="1"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extract SURF features</a:t>
            </a:r>
          </a:p>
          <a:p>
            <a:pPr lvl="1"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match them against the map</a:t>
            </a:r>
          </a:p>
          <a:p>
            <a:pPr lvl="1"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estimate a pose distribution</a:t>
            </a:r>
          </a:p>
        </p:txBody>
      </p:sp>
      <p:sp>
        <p:nvSpPr>
          <p:cNvPr id="21511" name="Rectangle 12"/>
          <p:cNvSpPr>
            <a:spLocks noChangeArrowheads="1"/>
          </p:cNvSpPr>
          <p:nvPr/>
        </p:nvSpPr>
        <p:spPr bwMode="auto">
          <a:xfrm>
            <a:off x="457200" y="6456522"/>
            <a:ext cx="1963103" cy="374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19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new image</a:t>
            </a:r>
            <a:endParaRPr lang="en-US" sz="1900" dirty="0">
              <a:solidFill>
                <a:srgbClr val="0000FF"/>
              </a:solidFill>
              <a:latin typeface="Cambria" pitchFamily="18" charset="0"/>
            </a:endParaRPr>
          </a:p>
        </p:txBody>
      </p:sp>
      <p:sp>
        <p:nvSpPr>
          <p:cNvPr id="21512" name="Rectangle 13"/>
          <p:cNvSpPr>
            <a:spLocks noChangeArrowheads="1"/>
          </p:cNvSpPr>
          <p:nvPr/>
        </p:nvSpPr>
        <p:spPr bwMode="auto">
          <a:xfrm>
            <a:off x="2487454" y="6459380"/>
            <a:ext cx="2427446" cy="332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16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map images + matches</a:t>
            </a:r>
            <a:endParaRPr lang="en-US" sz="1600" dirty="0">
              <a:solidFill>
                <a:srgbClr val="0000FF"/>
              </a:solidFill>
              <a:latin typeface="Cambria" pitchFamily="18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rot="16200000" flipV="1">
            <a:off x="-317896" y="3751184"/>
            <a:ext cx="5760720" cy="41433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" y="1554480"/>
            <a:ext cx="5429250" cy="402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Image-based map...</a:t>
            </a:r>
          </a:p>
        </p:txBody>
      </p:sp>
      <p:sp>
        <p:nvSpPr>
          <p:cNvPr id="22532" name="Rectangle 6"/>
          <p:cNvSpPr>
            <a:spLocks noChangeArrowheads="1"/>
          </p:cNvSpPr>
          <p:nvPr/>
        </p:nvSpPr>
        <p:spPr bwMode="auto">
          <a:xfrm>
            <a:off x="6355080" y="2948940"/>
            <a:ext cx="2331720" cy="91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b="1">
                <a:latin typeface="Calibri" pitchFamily="34" charset="0"/>
                <a:cs typeface="Calibri" pitchFamily="34" charset="0"/>
              </a:rPr>
              <a:t>Locations with stored images == nodes in a graph</a:t>
            </a:r>
          </a:p>
        </p:txBody>
      </p:sp>
      <p:sp>
        <p:nvSpPr>
          <p:cNvPr id="22533" name="Rectangle 7"/>
          <p:cNvSpPr>
            <a:spLocks noChangeArrowheads="1"/>
          </p:cNvSpPr>
          <p:nvPr/>
        </p:nvSpPr>
        <p:spPr bwMode="auto">
          <a:xfrm>
            <a:off x="662940" y="5897880"/>
            <a:ext cx="5212080" cy="374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19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four locations in the NW corner of Sprague</a:t>
            </a:r>
            <a:endParaRPr lang="en-US" sz="1900" dirty="0">
              <a:solidFill>
                <a:srgbClr val="0000FF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" y="1554480"/>
            <a:ext cx="5429250" cy="402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7920" y="1554480"/>
            <a:ext cx="2571750" cy="1931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Image-based map...</a:t>
            </a:r>
          </a:p>
        </p:txBody>
      </p:sp>
      <p:sp>
        <p:nvSpPr>
          <p:cNvPr id="23557" name="Rectangle 6"/>
          <p:cNvSpPr>
            <a:spLocks noChangeArrowheads="1"/>
          </p:cNvSpPr>
          <p:nvPr/>
        </p:nvSpPr>
        <p:spPr bwMode="auto">
          <a:xfrm>
            <a:off x="662940" y="5897880"/>
            <a:ext cx="5212080" cy="374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19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beside the kitchen, facing roughly W</a:t>
            </a:r>
            <a:endParaRPr lang="en-US" sz="1900" dirty="0">
              <a:solidFill>
                <a:srgbClr val="0000FF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" y="1554480"/>
            <a:ext cx="5429250" cy="402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7920" y="1554480"/>
            <a:ext cx="2571750" cy="1931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7920" y="3657600"/>
            <a:ext cx="2570322" cy="1935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Image-based map...</a:t>
            </a:r>
          </a:p>
        </p:txBody>
      </p:sp>
      <p:sp>
        <p:nvSpPr>
          <p:cNvPr id="24582" name="Rectangle 7"/>
          <p:cNvSpPr>
            <a:spLocks noChangeArrowheads="1"/>
          </p:cNvSpPr>
          <p:nvPr/>
        </p:nvSpPr>
        <p:spPr bwMode="auto">
          <a:xfrm>
            <a:off x="662940" y="5897880"/>
            <a:ext cx="5212080" cy="374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19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beside the </a:t>
            </a:r>
            <a:r>
              <a:rPr lang="en-US" sz="1900" dirty="0" err="1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boardgames</a:t>
            </a:r>
            <a:r>
              <a:rPr lang="en-US" sz="19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, facing roughly N</a:t>
            </a:r>
            <a:endParaRPr lang="en-US" sz="1900" dirty="0">
              <a:solidFill>
                <a:srgbClr val="0000FF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" y="1032987"/>
            <a:ext cx="8229600" cy="5070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Live localization</a:t>
            </a:r>
          </a:p>
        </p:txBody>
      </p:sp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662940" y="6309360"/>
            <a:ext cx="7818120" cy="374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19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top three matches and their likelihood distribution plotted on the map</a:t>
            </a:r>
            <a:endParaRPr lang="en-US" sz="1900" dirty="0">
              <a:solidFill>
                <a:srgbClr val="0000FF"/>
              </a:solidFill>
              <a:latin typeface="Cambria" pitchFamily="18" charset="0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rot="16200000" flipV="1">
            <a:off x="6490097" y="3156823"/>
            <a:ext cx="367189" cy="225743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0800000">
            <a:off x="6286500" y="3440430"/>
            <a:ext cx="472917" cy="12859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Demo...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! finding</a:t>
            </a:r>
          </a:p>
        </p:txBody>
      </p:sp>
      <p:pic>
        <p:nvPicPr>
          <p:cNvPr id="6" name="original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1520" y="960120"/>
            <a:ext cx="3657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fact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92040" y="960120"/>
            <a:ext cx="3657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wallFind.mp4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8920" y="3909060"/>
            <a:ext cx="3657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Rectangle 5"/>
          <p:cNvSpPr>
            <a:spLocks noChangeArrowheads="1"/>
          </p:cNvSpPr>
          <p:nvPr/>
        </p:nvSpPr>
        <p:spPr bwMode="auto">
          <a:xfrm>
            <a:off x="320040" y="3771900"/>
            <a:ext cx="2057400" cy="3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600" dirty="0">
                <a:solidFill>
                  <a:srgbClr val="0000FF"/>
                </a:solidFill>
                <a:latin typeface="Cambria" pitchFamily="18" charset="0"/>
              </a:rPr>
              <a:t>original</a:t>
            </a:r>
            <a:endParaRPr lang="en-US" sz="1600" i="1" dirty="0">
              <a:solidFill>
                <a:srgbClr val="0000FF"/>
              </a:solidFill>
              <a:latin typeface="Cambria" pitchFamily="18" charset="0"/>
            </a:endParaRPr>
          </a:p>
        </p:txBody>
      </p:sp>
      <p:sp>
        <p:nvSpPr>
          <p:cNvPr id="9223" name="Rectangle 5"/>
          <p:cNvSpPr>
            <a:spLocks noChangeArrowheads="1"/>
          </p:cNvSpPr>
          <p:nvPr/>
        </p:nvSpPr>
        <p:spPr bwMode="auto">
          <a:xfrm>
            <a:off x="662940" y="6172200"/>
            <a:ext cx="2057400" cy="3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r">
              <a:lnSpc>
                <a:spcPct val="95000"/>
              </a:lnSpc>
            </a:pPr>
            <a:r>
              <a:rPr lang="en-US" sz="1600" dirty="0">
                <a:solidFill>
                  <a:srgbClr val="0000FF"/>
                </a:solidFill>
                <a:latin typeface="Cambria" pitchFamily="18" charset="0"/>
              </a:rPr>
              <a:t>wall segmentation</a:t>
            </a:r>
            <a:endParaRPr lang="en-US" sz="1600" i="1" dirty="0">
              <a:solidFill>
                <a:srgbClr val="0000FF"/>
              </a:solidFill>
              <a:latin typeface="Cambria" pitchFamily="18" charset="0"/>
            </a:endParaRPr>
          </a:p>
        </p:txBody>
      </p:sp>
      <p:sp>
        <p:nvSpPr>
          <p:cNvPr id="9224" name="Rectangle 5"/>
          <p:cNvSpPr>
            <a:spLocks noChangeArrowheads="1"/>
          </p:cNvSpPr>
          <p:nvPr/>
        </p:nvSpPr>
        <p:spPr bwMode="auto">
          <a:xfrm>
            <a:off x="7040880" y="3771900"/>
            <a:ext cx="1645920" cy="3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600" dirty="0">
                <a:solidFill>
                  <a:srgbClr val="0000FF"/>
                </a:solidFill>
                <a:latin typeface="Cambria" pitchFamily="18" charset="0"/>
              </a:rPr>
              <a:t>contours</a:t>
            </a:r>
            <a:endParaRPr lang="en-US" sz="1600" i="1" dirty="0">
              <a:solidFill>
                <a:srgbClr val="0000FF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Results</a:t>
            </a:r>
          </a:p>
        </p:txBody>
      </p:sp>
      <p:pic>
        <p:nvPicPr>
          <p:cNvPr id="27651" name="Picture 6"/>
          <p:cNvPicPr>
            <a:picLocks noChangeAspect="1" noChangeArrowheads="1"/>
          </p:cNvPicPr>
          <p:nvPr/>
        </p:nvPicPr>
        <p:blipFill>
          <a:blip r:embed="rId2" cstate="print"/>
          <a:srcRect l="6984" t="16769" r="73344" b="26469"/>
          <a:stretch>
            <a:fillRect/>
          </a:stretch>
        </p:blipFill>
        <p:spPr bwMode="auto">
          <a:xfrm>
            <a:off x="674370" y="1160145"/>
            <a:ext cx="1783080" cy="3859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 cstate="print"/>
          <a:srcRect l="68611" t="20576" r="4723" b="47804"/>
          <a:stretch>
            <a:fillRect/>
          </a:stretch>
        </p:blipFill>
        <p:spPr bwMode="auto">
          <a:xfrm>
            <a:off x="594360" y="5280660"/>
            <a:ext cx="2194560" cy="1440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Box 5"/>
          <p:cNvSpPr txBox="1">
            <a:spLocks noChangeArrowheads="1"/>
          </p:cNvSpPr>
          <p:nvPr/>
        </p:nvSpPr>
        <p:spPr bwMode="auto">
          <a:xfrm>
            <a:off x="3200400" y="2194560"/>
            <a:ext cx="5074920" cy="119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>
                <a:latin typeface="Cambria" pitchFamily="18" charset="0"/>
                <a:cs typeface="Arial" pitchFamily="34" charset="0"/>
              </a:rPr>
              <a:t>Simply counting the # of matches did not yield good localization results: </a:t>
            </a:r>
          </a:p>
          <a:p>
            <a:pPr algn="ctr"/>
            <a:r>
              <a:rPr lang="en-US" b="1">
                <a:latin typeface="Cambria" pitchFamily="18" charset="0"/>
                <a:cs typeface="Arial" pitchFamily="34" charset="0"/>
              </a:rPr>
              <a:t>&lt; 25%   of correct locations</a:t>
            </a:r>
          </a:p>
          <a:p>
            <a:pPr algn="ctr"/>
            <a:r>
              <a:rPr lang="en-US" b="1">
                <a:latin typeface="Cambria" pitchFamily="18" charset="0"/>
                <a:cs typeface="Arial" pitchFamily="34" charset="0"/>
              </a:rPr>
              <a:t>&lt; 10%   of correct orientations</a:t>
            </a:r>
          </a:p>
        </p:txBody>
      </p:sp>
      <p:sp>
        <p:nvSpPr>
          <p:cNvPr id="27654" name="TextBox 6"/>
          <p:cNvSpPr txBox="1">
            <a:spLocks noChangeArrowheads="1"/>
          </p:cNvSpPr>
          <p:nvPr/>
        </p:nvSpPr>
        <p:spPr bwMode="auto">
          <a:xfrm>
            <a:off x="4750594" y="5949315"/>
            <a:ext cx="1234440" cy="29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1400" dirty="0">
                <a:latin typeface="Calibri" pitchFamily="34" charset="0"/>
                <a:cs typeface="Calibri" pitchFamily="34" charset="0"/>
              </a:rPr>
              <a:t>matches </a:t>
            </a:r>
            <a:r>
              <a:rPr lang="en-US" sz="1400" b="1" dirty="0">
                <a:latin typeface="Calibri" pitchFamily="34" charset="0"/>
                <a:cs typeface="Calibri" pitchFamily="34" charset="0"/>
              </a:rPr>
              <a:t>m</a:t>
            </a:r>
          </a:p>
        </p:txBody>
      </p:sp>
      <p:sp>
        <p:nvSpPr>
          <p:cNvPr id="27655" name="TextBox 17"/>
          <p:cNvSpPr txBox="1">
            <a:spLocks noChangeArrowheads="1"/>
          </p:cNvSpPr>
          <p:nvPr/>
        </p:nvSpPr>
        <p:spPr bwMode="auto">
          <a:xfrm>
            <a:off x="5120640" y="4783455"/>
            <a:ext cx="480060" cy="1413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8600" dirty="0">
                <a:latin typeface="Symbol" pitchFamily="18" charset="2"/>
              </a:rPr>
              <a:t>S</a:t>
            </a:r>
          </a:p>
        </p:txBody>
      </p:sp>
      <p:sp>
        <p:nvSpPr>
          <p:cNvPr id="27656" name="TextBox 5"/>
          <p:cNvSpPr txBox="1">
            <a:spLocks noChangeArrowheads="1"/>
          </p:cNvSpPr>
          <p:nvPr/>
        </p:nvSpPr>
        <p:spPr bwMode="auto">
          <a:xfrm>
            <a:off x="3817620" y="4389120"/>
            <a:ext cx="3703320" cy="36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simple image-match score </a:t>
            </a:r>
          </a:p>
        </p:txBody>
      </p:sp>
      <p:sp>
        <p:nvSpPr>
          <p:cNvPr id="27657" name="TextBox 5"/>
          <p:cNvSpPr txBox="1">
            <a:spLocks noChangeArrowheads="1"/>
          </p:cNvSpPr>
          <p:nvPr/>
        </p:nvSpPr>
        <p:spPr bwMode="auto">
          <a:xfrm>
            <a:off x="5806440" y="5263515"/>
            <a:ext cx="2057400" cy="527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2900" dirty="0">
                <a:latin typeface="Arial" pitchFamily="34" charset="0"/>
                <a:cs typeface="Arial" pitchFamily="34" charset="0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Other scoring systems...</a:t>
            </a:r>
          </a:p>
        </p:txBody>
      </p:sp>
      <p:sp>
        <p:nvSpPr>
          <p:cNvPr id="28675" name="TextBox 6"/>
          <p:cNvSpPr txBox="1">
            <a:spLocks noChangeArrowheads="1"/>
          </p:cNvSpPr>
          <p:nvPr/>
        </p:nvSpPr>
        <p:spPr bwMode="auto">
          <a:xfrm>
            <a:off x="4956334" y="2747487"/>
            <a:ext cx="1234440" cy="29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1400" dirty="0">
                <a:latin typeface="Calibri" pitchFamily="34" charset="0"/>
                <a:cs typeface="Calibri" pitchFamily="34" charset="0"/>
              </a:rPr>
              <a:t>matches </a:t>
            </a:r>
            <a:r>
              <a:rPr lang="en-US" sz="1400" b="1" dirty="0">
                <a:latin typeface="Calibri" pitchFamily="34" charset="0"/>
                <a:cs typeface="Calibri" pitchFamily="34" charset="0"/>
              </a:rPr>
              <a:t>m</a:t>
            </a:r>
          </a:p>
        </p:txBody>
      </p:sp>
      <p:sp>
        <p:nvSpPr>
          <p:cNvPr id="28676" name="TextBox 7"/>
          <p:cNvSpPr txBox="1">
            <a:spLocks noChangeArrowheads="1"/>
          </p:cNvSpPr>
          <p:nvPr/>
        </p:nvSpPr>
        <p:spPr bwMode="auto">
          <a:xfrm>
            <a:off x="5326380" y="1581627"/>
            <a:ext cx="480060" cy="1413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8600" dirty="0">
                <a:latin typeface="Symbol" pitchFamily="18" charset="2"/>
              </a:rPr>
              <a:t>S</a:t>
            </a:r>
          </a:p>
        </p:txBody>
      </p:sp>
      <p:sp>
        <p:nvSpPr>
          <p:cNvPr id="28677" name="TextBox 5"/>
          <p:cNvSpPr txBox="1">
            <a:spLocks noChangeArrowheads="1"/>
          </p:cNvSpPr>
          <p:nvPr/>
        </p:nvSpPr>
        <p:spPr bwMode="auto">
          <a:xfrm>
            <a:off x="4709160" y="1234440"/>
            <a:ext cx="3429000" cy="36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distance-scaled score 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5806440" y="1855946"/>
            <a:ext cx="2057400" cy="862401"/>
            <a:chOff x="3579110" y="3820525"/>
            <a:chExt cx="2286000" cy="957953"/>
          </a:xfrm>
        </p:grpSpPr>
        <p:sp>
          <p:nvSpPr>
            <p:cNvPr id="28685" name="TextBox 5"/>
            <p:cNvSpPr txBox="1">
              <a:spLocks noChangeArrowheads="1"/>
            </p:cNvSpPr>
            <p:nvPr/>
          </p:nvSpPr>
          <p:spPr bwMode="auto">
            <a:xfrm>
              <a:off x="3579110" y="3820525"/>
              <a:ext cx="2286000" cy="4102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28686" name="TextBox 5"/>
            <p:cNvSpPr txBox="1">
              <a:spLocks noChangeArrowheads="1"/>
            </p:cNvSpPr>
            <p:nvPr/>
          </p:nvSpPr>
          <p:spPr bwMode="auto">
            <a:xfrm>
              <a:off x="3579110" y="4368225"/>
              <a:ext cx="2286000" cy="4102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Symbol" pitchFamily="18" charset="2"/>
                  <a:cs typeface="Arial" pitchFamily="34" charset="0"/>
                </a:rPr>
                <a:t>e</a:t>
              </a:r>
              <a:r>
                <a:rPr lang="en-US">
                  <a:latin typeface="Arial" pitchFamily="34" charset="0"/>
                  <a:cs typeface="Arial" pitchFamily="34" charset="0"/>
                </a:rPr>
                <a:t> + dist(m)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3883910" y="4342665"/>
              <a:ext cx="16764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679" name="TextBox 12"/>
          <p:cNvSpPr txBox="1">
            <a:spLocks noChangeArrowheads="1"/>
          </p:cNvSpPr>
          <p:nvPr/>
        </p:nvSpPr>
        <p:spPr bwMode="auto">
          <a:xfrm>
            <a:off x="251460" y="329184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... and filters</a:t>
            </a:r>
          </a:p>
        </p:txBody>
      </p:sp>
      <p:sp>
        <p:nvSpPr>
          <p:cNvPr id="28680" name="TextBox 5"/>
          <p:cNvSpPr txBox="1">
            <a:spLocks noChangeArrowheads="1"/>
          </p:cNvSpPr>
          <p:nvPr/>
        </p:nvSpPr>
        <p:spPr bwMode="auto">
          <a:xfrm>
            <a:off x="868680" y="5829300"/>
            <a:ext cx="3429000" cy="36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bidirectional matches only</a:t>
            </a:r>
          </a:p>
        </p:txBody>
      </p:sp>
      <p:sp>
        <p:nvSpPr>
          <p:cNvPr id="28681" name="TextBox 5"/>
          <p:cNvSpPr txBox="1">
            <a:spLocks noChangeArrowheads="1"/>
          </p:cNvSpPr>
          <p:nvPr/>
        </p:nvSpPr>
        <p:spPr bwMode="auto">
          <a:xfrm>
            <a:off x="868680" y="4526280"/>
            <a:ext cx="3429000" cy="36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strong ratio-matches only</a:t>
            </a:r>
          </a:p>
        </p:txBody>
      </p:sp>
      <p:sp>
        <p:nvSpPr>
          <p:cNvPr id="28682" name="Rectangle 18"/>
          <p:cNvSpPr>
            <a:spLocks noChangeArrowheads="1"/>
          </p:cNvSpPr>
          <p:nvPr/>
        </p:nvSpPr>
        <p:spPr bwMode="auto">
          <a:xfrm>
            <a:off x="662940" y="1508760"/>
            <a:ext cx="3154680" cy="91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>
                <a:latin typeface="Cambria" pitchFamily="18" charset="0"/>
                <a:cs typeface="Arial" pitchFamily="34" charset="0"/>
              </a:rPr>
              <a:t>weights features inversely proportional to their SURF distance</a:t>
            </a:r>
            <a:endParaRPr lang="en-US"/>
          </a:p>
        </p:txBody>
      </p:sp>
      <p:sp>
        <p:nvSpPr>
          <p:cNvPr id="28683" name="Rectangle 19"/>
          <p:cNvSpPr>
            <a:spLocks noChangeArrowheads="1"/>
          </p:cNvSpPr>
          <p:nvPr/>
        </p:nvSpPr>
        <p:spPr bwMode="auto">
          <a:xfrm>
            <a:off x="4709160" y="4183380"/>
            <a:ext cx="4046220" cy="91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>
                <a:latin typeface="Cambria" pitchFamily="18" charset="0"/>
                <a:cs typeface="Arial" pitchFamily="34" charset="0"/>
              </a:rPr>
              <a:t>omits features whose 2</a:t>
            </a:r>
            <a:r>
              <a:rPr lang="en-US" baseline="30000">
                <a:latin typeface="Cambria" pitchFamily="18" charset="0"/>
                <a:cs typeface="Arial" pitchFamily="34" charset="0"/>
              </a:rPr>
              <a:t>nd</a:t>
            </a:r>
            <a:r>
              <a:rPr lang="en-US">
                <a:latin typeface="Cambria" pitchFamily="18" charset="0"/>
                <a:cs typeface="Arial" pitchFamily="34" charset="0"/>
              </a:rPr>
              <a:t> nearest neighbor is about as good a match as its 1</a:t>
            </a:r>
            <a:r>
              <a:rPr lang="en-US" baseline="30000">
                <a:latin typeface="Cambria" pitchFamily="18" charset="0"/>
                <a:cs typeface="Arial" pitchFamily="34" charset="0"/>
              </a:rPr>
              <a:t>st</a:t>
            </a:r>
            <a:r>
              <a:rPr lang="en-US">
                <a:latin typeface="Cambria" pitchFamily="18" charset="0"/>
                <a:cs typeface="Arial" pitchFamily="34" charset="0"/>
              </a:rPr>
              <a:t> nearest neighbor</a:t>
            </a:r>
            <a:endParaRPr lang="en-US"/>
          </a:p>
        </p:txBody>
      </p:sp>
      <p:sp>
        <p:nvSpPr>
          <p:cNvPr id="28684" name="Rectangle 20"/>
          <p:cNvSpPr>
            <a:spLocks noChangeArrowheads="1"/>
          </p:cNvSpPr>
          <p:nvPr/>
        </p:nvSpPr>
        <p:spPr bwMode="auto">
          <a:xfrm>
            <a:off x="4777740" y="5699284"/>
            <a:ext cx="4046220" cy="637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>
                <a:latin typeface="Cambria" pitchFamily="18" charset="0"/>
                <a:cs typeface="Arial" pitchFamily="34" charset="0"/>
              </a:rPr>
              <a:t>omits features whose best match is not unique in both directions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Without bidirectional filtering</a:t>
            </a:r>
          </a:p>
        </p:txBody>
      </p:sp>
      <p:pic>
        <p:nvPicPr>
          <p:cNvPr id="29699" name="Picture 17" descr="no-bidirectional.png"/>
          <p:cNvPicPr>
            <a:picLocks noChangeAspect="1"/>
          </p:cNvPicPr>
          <p:nvPr/>
        </p:nvPicPr>
        <p:blipFill>
          <a:blip r:embed="rId2" cstate="print"/>
          <a:srcRect t="5000" r="9062"/>
          <a:stretch>
            <a:fillRect/>
          </a:stretch>
        </p:blipFill>
        <p:spPr bwMode="auto">
          <a:xfrm>
            <a:off x="1143000" y="1028700"/>
            <a:ext cx="6652260" cy="5212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Rectangle 21"/>
          <p:cNvSpPr>
            <a:spLocks noChangeArrowheads="1"/>
          </p:cNvSpPr>
          <p:nvPr/>
        </p:nvSpPr>
        <p:spPr bwMode="auto">
          <a:xfrm>
            <a:off x="1211580" y="6309360"/>
            <a:ext cx="6515100" cy="37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19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many different features can have the </a:t>
            </a:r>
            <a:r>
              <a:rPr lang="en-US" sz="1900" b="1" i="1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same</a:t>
            </a:r>
            <a:r>
              <a:rPr lang="en-US" sz="1900" b="1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  </a:t>
            </a:r>
            <a:r>
              <a:rPr lang="en-US" sz="19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best match</a:t>
            </a:r>
            <a:endParaRPr lang="en-US" sz="1900" dirty="0">
              <a:solidFill>
                <a:srgbClr val="0000FF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With bidirectional filtering</a:t>
            </a:r>
          </a:p>
        </p:txBody>
      </p:sp>
      <p:sp>
        <p:nvSpPr>
          <p:cNvPr id="30723" name="Rectangle 21"/>
          <p:cNvSpPr>
            <a:spLocks noChangeArrowheads="1"/>
          </p:cNvSpPr>
          <p:nvPr/>
        </p:nvSpPr>
        <p:spPr bwMode="auto">
          <a:xfrm>
            <a:off x="1211580" y="6309360"/>
            <a:ext cx="6515100" cy="374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19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only mutually unique best matches are considered</a:t>
            </a:r>
            <a:endParaRPr lang="en-US" sz="1900" dirty="0">
              <a:solidFill>
                <a:srgbClr val="0000FF"/>
              </a:solidFill>
              <a:latin typeface="Cambria" pitchFamily="18" charset="0"/>
            </a:endParaRPr>
          </a:p>
        </p:txBody>
      </p:sp>
      <p:pic>
        <p:nvPicPr>
          <p:cNvPr id="30724" name="Picture 6" descr="with-bidirectional.png"/>
          <p:cNvPicPr>
            <a:picLocks noChangeAspect="1"/>
          </p:cNvPicPr>
          <p:nvPr/>
        </p:nvPicPr>
        <p:blipFill>
          <a:blip r:embed="rId2" cstate="print"/>
          <a:srcRect t="4572" r="9143"/>
          <a:stretch>
            <a:fillRect/>
          </a:stretch>
        </p:blipFill>
        <p:spPr bwMode="auto">
          <a:xfrm>
            <a:off x="1155859" y="1028700"/>
            <a:ext cx="6639401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" y="1463040"/>
            <a:ext cx="8229600" cy="4554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Comparative results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1608773" y="4430554"/>
            <a:ext cx="602933" cy="342900"/>
          </a:xfrm>
          <a:prstGeom prst="roundRect">
            <a:avLst/>
          </a:prstGeom>
          <a:solidFill>
            <a:srgbClr val="FFE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1610202" y="1358742"/>
            <a:ext cx="1303020" cy="342900"/>
          </a:xfrm>
          <a:prstGeom prst="roundRect">
            <a:avLst/>
          </a:prstGeom>
          <a:solidFill>
            <a:srgbClr val="FFE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772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1047274" y="1367314"/>
            <a:ext cx="7296626" cy="827246"/>
          </a:xfrm>
        </p:spPr>
        <p:txBody>
          <a:bodyPr lIns="0" tIns="0" rIns="0" bIns="0"/>
          <a:lstStyle/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None/>
            </a:pPr>
            <a:r>
              <a:rPr lang="en-US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The  </a:t>
            </a:r>
            <a:r>
              <a:rPr lang="en-US" sz="24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AR Drone</a:t>
            </a:r>
            <a:r>
              <a:rPr lang="en-US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 is a capable platform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marL="0" indent="0" eaLnBrk="1" hangingPunct="1">
              <a:lnSpc>
                <a:spcPct val="95000"/>
              </a:lnSpc>
              <a:spcBef>
                <a:spcPct val="0"/>
              </a:spcBef>
              <a:buNone/>
            </a:pPr>
            <a:r>
              <a:rPr lang="en-US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     </a:t>
            </a:r>
            <a:r>
              <a:rPr lang="en-US" sz="2400" i="1" dirty="0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-- as long as precise positioning is not required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1045845" y="2468880"/>
            <a:ext cx="7633812" cy="1052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Options:</a:t>
            </a:r>
            <a:endParaRPr lang="en-US" dirty="0">
              <a:latin typeface="Calibri" pitchFamily="34" charset="0"/>
              <a:cs typeface="Calibri" pitchFamily="34" charset="0"/>
            </a:endParaRPr>
          </a:p>
          <a:p>
            <a:pPr marL="771525" lvl="2" indent="-257175">
              <a:lnSpc>
                <a:spcPct val="95000"/>
              </a:lnSpc>
              <a:buClr>
                <a:srgbClr val="000000"/>
              </a:buClr>
              <a:buSzPct val="80000"/>
              <a:buFont typeface="Courier New" pitchFamily="49" charset="0"/>
              <a:buChar char="o"/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research to improve localization</a:t>
            </a:r>
            <a:endParaRPr lang="en-US" dirty="0">
              <a:latin typeface="Calibri" pitchFamily="34" charset="0"/>
              <a:cs typeface="Calibri" pitchFamily="34" charset="0"/>
            </a:endParaRPr>
          </a:p>
          <a:p>
            <a:pPr marL="771525" lvl="2" indent="-257175">
              <a:lnSpc>
                <a:spcPct val="95000"/>
              </a:lnSpc>
              <a:buClr>
                <a:srgbClr val="000000"/>
              </a:buClr>
              <a:buSzPct val="80000"/>
              <a:buFont typeface="Courier New" pitchFamily="49" charset="0"/>
              <a:buChar char="o"/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tasks that do not require precision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1045845" y="4434840"/>
            <a:ext cx="6543675" cy="70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The  </a:t>
            </a:r>
            <a:r>
              <a:rPr lang="en-US" sz="2400" b="1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ROS</a:t>
            </a: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  software scaffolding is excellent</a:t>
            </a:r>
            <a:endParaRPr lang="en-US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5000"/>
              </a:lnSpc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     </a:t>
            </a:r>
            <a:r>
              <a:rPr lang="en-US" sz="2400" i="1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-- if not always thoroughly documented</a:t>
            </a:r>
          </a:p>
        </p:txBody>
      </p:sp>
      <p:sp>
        <p:nvSpPr>
          <p:cNvPr id="32775" name="Text Box 8"/>
          <p:cNvSpPr txBox="1">
            <a:spLocks noChangeArrowheads="1"/>
          </p:cNvSpPr>
          <p:nvPr/>
        </p:nvSpPr>
        <p:spPr bwMode="auto">
          <a:xfrm>
            <a:off x="1480185" y="5617845"/>
            <a:ext cx="576643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9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The project's AR Drone drivers and supporting software generated interest at AAAI and will be released into the community's (Willow Garage's) repository.</a:t>
            </a:r>
          </a:p>
        </p:txBody>
      </p:sp>
      <p:sp>
        <p:nvSpPr>
          <p:cNvPr id="32776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Verdicts?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25780" y="4030504"/>
            <a:ext cx="80238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Postscript</a:t>
            </a:r>
          </a:p>
        </p:txBody>
      </p:sp>
      <p:sp>
        <p:nvSpPr>
          <p:cNvPr id="33795" name="Rectangle 21"/>
          <p:cNvSpPr>
            <a:spLocks noChangeArrowheads="1"/>
          </p:cNvSpPr>
          <p:nvPr/>
        </p:nvSpPr>
        <p:spPr bwMode="auto">
          <a:xfrm>
            <a:off x="3048000" y="6019800"/>
            <a:ext cx="2948940" cy="66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19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Room/hallway flying with </a:t>
            </a:r>
            <a:r>
              <a:rPr lang="en-US" sz="1900" b="1" i="1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forward</a:t>
            </a:r>
            <a:r>
              <a:rPr lang="en-US" sz="19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 camera</a:t>
            </a:r>
            <a:endParaRPr lang="en-US" sz="1900" dirty="0">
              <a:solidFill>
                <a:srgbClr val="0000FF"/>
              </a:solidFill>
              <a:latin typeface="Cambria" pitchFamily="18" charset="0"/>
            </a:endParaRPr>
          </a:p>
        </p:txBody>
      </p:sp>
      <p:pic>
        <p:nvPicPr>
          <p:cNvPr id="10" name="success_no_way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066800"/>
            <a:ext cx="6324600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42900"/>
            <a:ext cx="82296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1"/>
          <p:cNvSpPr>
            <a:spLocks noGrp="1" noChangeArrowheads="1"/>
          </p:cNvSpPr>
          <p:nvPr>
            <p:ph type="title"/>
          </p:nvPr>
        </p:nvSpPr>
        <p:spPr>
          <a:xfrm>
            <a:off x="6349365" y="5852160"/>
            <a:ext cx="2148840" cy="812959"/>
          </a:xfrm>
        </p:spPr>
        <p:txBody>
          <a:bodyPr lIns="0" tIns="0" rIns="0" bIns="0" anchor="t"/>
          <a:lstStyle/>
          <a:p>
            <a:pPr algn="r" eaLnBrk="1" hangingPunct="1">
              <a:lnSpc>
                <a:spcPct val="95000"/>
              </a:lnSpc>
            </a:pPr>
            <a:r>
              <a:rPr lang="en-US" sz="3900" dirty="0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GCER!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GCER cooperation demo</a:t>
            </a:r>
          </a:p>
        </p:txBody>
      </p:sp>
      <p:pic>
        <p:nvPicPr>
          <p:cNvPr id="4" name="GCER_2x.m4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840" y="1028700"/>
            <a:ext cx="7338060" cy="5503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8356759" y="6062187"/>
            <a:ext cx="514350" cy="525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296" tIns="41148" rIns="82296" bIns="41148">
            <a:spAutoFit/>
          </a:bodyPr>
          <a:lstStyle/>
          <a:p>
            <a:r>
              <a:rPr lang="en-US" sz="2900" dirty="0">
                <a:latin typeface="Calibri" pitchFamily="34" charset="0"/>
                <a:cs typeface="Calibri" pitchFamily="34" charset="0"/>
              </a:rPr>
              <a:t>2x</a:t>
            </a:r>
            <a:endParaRPr lang="en-US" sz="29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Lessons learned</a:t>
            </a:r>
          </a:p>
        </p:txBody>
      </p:sp>
      <p:sp>
        <p:nvSpPr>
          <p:cNvPr id="12291" name="TextBox 6"/>
          <p:cNvSpPr txBox="1">
            <a:spLocks noChangeArrowheads="1"/>
          </p:cNvSpPr>
          <p:nvPr/>
        </p:nvSpPr>
        <p:spPr bwMode="auto">
          <a:xfrm>
            <a:off x="1143000" y="1645920"/>
            <a:ext cx="6515100" cy="2553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lvl="1" indent="-308610">
              <a:lnSpc>
                <a:spcPct val="95000"/>
              </a:lnSpc>
              <a:buClr>
                <a:srgbClr val="000000"/>
              </a:buClr>
              <a:buFontTx/>
              <a:buChar char="•"/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The ! was far from a perfect landmark</a:t>
            </a:r>
            <a:endParaRPr lang="en-US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5000"/>
              </a:lnSpc>
            </a:pPr>
            <a:endParaRPr lang="en-US" sz="2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lvl="1" indent="-308610">
              <a:lnSpc>
                <a:spcPct val="95000"/>
              </a:lnSpc>
              <a:buClr>
                <a:srgbClr val="000000"/>
              </a:buClr>
              <a:buFontTx/>
              <a:buChar char="•"/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We wanted to use something more robust that could give us more accurate pose estimation</a:t>
            </a:r>
            <a:endParaRPr lang="en-US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5000"/>
              </a:lnSpc>
            </a:pPr>
            <a:endParaRPr lang="en-US" sz="2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lvl="1" indent="-308610">
              <a:lnSpc>
                <a:spcPct val="95000"/>
              </a:lnSpc>
              <a:buClr>
                <a:srgbClr val="000000"/>
              </a:buClr>
              <a:buFontTx/>
              <a:buChar char="•"/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We decided to explore </a:t>
            </a:r>
            <a:r>
              <a:rPr lang="en-US" sz="2400" b="1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April Tags...</a:t>
            </a:r>
          </a:p>
          <a:p>
            <a:endParaRPr lang="en-US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7280" y="2763203"/>
            <a:ext cx="3127534" cy="255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6320" y="2743200"/>
            <a:ext cx="3108960" cy="2651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APRIL tags</a:t>
            </a:r>
          </a:p>
        </p:txBody>
      </p:sp>
      <p:sp>
        <p:nvSpPr>
          <p:cNvPr id="13317" name="TextBox 8"/>
          <p:cNvSpPr txBox="1">
            <a:spLocks noChangeArrowheads="1"/>
          </p:cNvSpPr>
          <p:nvPr/>
        </p:nvSpPr>
        <p:spPr bwMode="auto">
          <a:xfrm>
            <a:off x="251460" y="1303020"/>
            <a:ext cx="8686800" cy="1004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100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A</a:t>
            </a:r>
            <a:r>
              <a:rPr lang="en-US" sz="21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utonomy, </a:t>
            </a:r>
            <a:r>
              <a:rPr lang="en-US" sz="2100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P</a:t>
            </a:r>
            <a:r>
              <a:rPr lang="en-US" sz="21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erception, </a:t>
            </a:r>
            <a:r>
              <a:rPr lang="en-US" sz="2100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R</a:t>
            </a:r>
            <a:r>
              <a:rPr lang="en-US" sz="21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obotics,</a:t>
            </a:r>
            <a:r>
              <a:rPr lang="en-US" sz="2100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 I</a:t>
            </a:r>
            <a:r>
              <a:rPr lang="en-US" sz="21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nterfaces, and </a:t>
            </a:r>
            <a:r>
              <a:rPr lang="en-US" sz="2100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L</a:t>
            </a:r>
            <a:r>
              <a:rPr lang="en-US" sz="21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earning</a:t>
            </a:r>
            <a:endParaRPr lang="en-US" sz="2100" dirty="0">
              <a:latin typeface="Calibri" pitchFamily="34" charset="0"/>
              <a:cs typeface="Calibri" pitchFamily="34" charset="0"/>
            </a:endParaRPr>
          </a:p>
          <a:p>
            <a:pPr algn="ctr">
              <a:lnSpc>
                <a:spcPct val="95000"/>
              </a:lnSpc>
            </a:pPr>
            <a:r>
              <a:rPr lang="en-US" sz="21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 </a:t>
            </a:r>
            <a:endParaRPr lang="en-US" sz="2100" dirty="0">
              <a:latin typeface="Calibri" pitchFamily="34" charset="0"/>
              <a:cs typeface="Calibri" pitchFamily="34" charset="0"/>
            </a:endParaRPr>
          </a:p>
          <a:p>
            <a:pPr algn="ctr">
              <a:lnSpc>
                <a:spcPct val="95000"/>
              </a:lnSpc>
            </a:pPr>
            <a:r>
              <a:rPr lang="en-US" sz="21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Java-based landmark library from U. Michigan</a:t>
            </a:r>
            <a:endParaRPr lang="en-US" sz="2100" dirty="0"/>
          </a:p>
        </p:txBody>
      </p:sp>
      <p:sp>
        <p:nvSpPr>
          <p:cNvPr id="13318" name="Rectangle 9"/>
          <p:cNvSpPr>
            <a:spLocks noChangeArrowheads="1"/>
          </p:cNvSpPr>
          <p:nvPr/>
        </p:nvSpPr>
        <p:spPr bwMode="auto">
          <a:xfrm>
            <a:off x="1211580" y="6240780"/>
            <a:ext cx="6652260" cy="3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We integrated it into ROS using Python's </a:t>
            </a:r>
            <a:r>
              <a:rPr lang="en-US" b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os.system</a:t>
            </a:r>
            <a:r>
              <a:rPr lang="en-US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 call...</a:t>
            </a:r>
          </a:p>
        </p:txBody>
      </p:sp>
      <p:sp>
        <p:nvSpPr>
          <p:cNvPr id="13319" name="Rectangle 10"/>
          <p:cNvSpPr>
            <a:spLocks noChangeArrowheads="1"/>
          </p:cNvSpPr>
          <p:nvPr/>
        </p:nvSpPr>
        <p:spPr bwMode="auto">
          <a:xfrm>
            <a:off x="1211580" y="5390675"/>
            <a:ext cx="2763203" cy="332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296" tIns="41148" rIns="82296" bIns="41148">
            <a:spAutoFit/>
          </a:bodyPr>
          <a:lstStyle/>
          <a:p>
            <a:pPr algn="ctr"/>
            <a:r>
              <a:rPr lang="en-US" sz="16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an example tag in the center...</a:t>
            </a:r>
            <a:endParaRPr lang="en-US" sz="1600" dirty="0">
              <a:solidFill>
                <a:srgbClr val="0000FF"/>
              </a:solidFill>
              <a:latin typeface="Cambria" pitchFamily="18" charset="0"/>
            </a:endParaRPr>
          </a:p>
        </p:txBody>
      </p:sp>
      <p:sp>
        <p:nvSpPr>
          <p:cNvPr id="13320" name="Rectangle 11"/>
          <p:cNvSpPr>
            <a:spLocks noChangeArrowheads="1"/>
          </p:cNvSpPr>
          <p:nvPr/>
        </p:nvSpPr>
        <p:spPr bwMode="auto">
          <a:xfrm>
            <a:off x="4820603" y="5390675"/>
            <a:ext cx="3193257" cy="332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296" tIns="41148" rIns="82296" bIns="41148">
            <a:spAutoFit/>
          </a:bodyPr>
          <a:lstStyle/>
          <a:p>
            <a:pPr algn="ctr"/>
            <a:r>
              <a:rPr lang="en-US" sz="16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provides full 6 DOF pose and scale</a:t>
            </a:r>
            <a:endParaRPr lang="en-US" sz="1600" dirty="0">
              <a:solidFill>
                <a:srgbClr val="0000FF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APRIL tags' scale range</a:t>
            </a:r>
          </a:p>
        </p:txBody>
      </p:sp>
      <p:sp>
        <p:nvSpPr>
          <p:cNvPr id="14339" name="Rectangle 6"/>
          <p:cNvSpPr>
            <a:spLocks noChangeArrowheads="1"/>
          </p:cNvSpPr>
          <p:nvPr/>
        </p:nvSpPr>
        <p:spPr bwMode="auto">
          <a:xfrm>
            <a:off x="721519" y="5006340"/>
            <a:ext cx="3194685" cy="374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296" tIns="41148" rIns="82296" bIns="41148">
            <a:spAutoFit/>
          </a:bodyPr>
          <a:lstStyle/>
          <a:p>
            <a:pPr algn="ctr"/>
            <a:r>
              <a:rPr lang="en-US" sz="19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an example tag in the center...</a:t>
            </a:r>
            <a:endParaRPr lang="en-US" sz="1900" dirty="0">
              <a:solidFill>
                <a:srgbClr val="0000FF"/>
              </a:solidFill>
              <a:latin typeface="Cambria" pitchFamily="18" charset="0"/>
            </a:endParaRPr>
          </a:p>
        </p:txBody>
      </p:sp>
      <p:sp>
        <p:nvSpPr>
          <p:cNvPr id="14340" name="Rectangle 7"/>
          <p:cNvSpPr>
            <a:spLocks noChangeArrowheads="1"/>
          </p:cNvSpPr>
          <p:nvPr/>
        </p:nvSpPr>
        <p:spPr bwMode="auto">
          <a:xfrm>
            <a:off x="5028082" y="5006340"/>
            <a:ext cx="3711272" cy="66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296" tIns="41148" rIns="82296" bIns="41148">
            <a:spAutoFit/>
          </a:bodyPr>
          <a:lstStyle/>
          <a:p>
            <a:pPr algn="ctr"/>
            <a:r>
              <a:rPr lang="en-US" sz="19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provides full 6 DOF pose and scale</a:t>
            </a:r>
          </a:p>
          <a:p>
            <a:pPr algn="ctr"/>
            <a:r>
              <a:rPr lang="en-US" sz="1900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... </a:t>
            </a:r>
            <a:r>
              <a:rPr lang="en-US" sz="1900" i="1" dirty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when it's visible</a:t>
            </a:r>
            <a:endParaRPr lang="en-US" sz="1900" dirty="0">
              <a:solidFill>
                <a:srgbClr val="0000FF"/>
              </a:solidFill>
              <a:latin typeface="Cambria" pitchFamily="18" charset="0"/>
            </a:endParaRPr>
          </a:p>
        </p:txBody>
      </p:sp>
      <p:pic>
        <p:nvPicPr>
          <p:cNvPr id="7" name="OriPinkGalileo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880" y="1577340"/>
            <a:ext cx="4297680" cy="3223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xisPinkGalileo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0580" y="1577340"/>
            <a:ext cx="4320540" cy="3240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/>
          <p:cNvPicPr>
            <a:picLocks noChangeAspect="1" noChangeArrowheads="1"/>
          </p:cNvPicPr>
          <p:nvPr/>
        </p:nvPicPr>
        <p:blipFill>
          <a:blip r:embed="rId2" cstate="print"/>
          <a:srcRect l="15591" t="14294" r="8794" b="2693"/>
          <a:stretch>
            <a:fillRect/>
          </a:stretch>
        </p:blipFill>
        <p:spPr bwMode="auto">
          <a:xfrm>
            <a:off x="1554480" y="871538"/>
            <a:ext cx="7406640" cy="5780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Task 2: The </a:t>
            </a:r>
            <a:r>
              <a:rPr lang="en-US" sz="3800" i="1" dirty="0">
                <a:latin typeface="Calibri" pitchFamily="34" charset="0"/>
                <a:cs typeface="Calibri" pitchFamily="34" charset="0"/>
              </a:rPr>
              <a:t>Hula-hoop hop</a:t>
            </a:r>
            <a:endParaRPr lang="en-US" sz="3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364" name="TextBox 16"/>
          <p:cNvSpPr txBox="1">
            <a:spLocks noChangeArrowheads="1"/>
          </p:cNvSpPr>
          <p:nvPr/>
        </p:nvSpPr>
        <p:spPr bwMode="auto">
          <a:xfrm>
            <a:off x="182880" y="1371600"/>
            <a:ext cx="1371600" cy="581502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1600" b="1" dirty="0">
                <a:latin typeface="Calibri" pitchFamily="34" charset="0"/>
                <a:cs typeface="Calibri" pitchFamily="34" charset="0"/>
              </a:rPr>
              <a:t>Getting from A to B</a:t>
            </a:r>
          </a:p>
        </p:txBody>
      </p:sp>
      <p:sp>
        <p:nvSpPr>
          <p:cNvPr id="15365" name="Rectangle 18"/>
          <p:cNvSpPr>
            <a:spLocks noChangeArrowheads="1"/>
          </p:cNvSpPr>
          <p:nvPr/>
        </p:nvSpPr>
        <p:spPr bwMode="auto">
          <a:xfrm>
            <a:off x="2253139" y="1645920"/>
            <a:ext cx="35433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296" tIns="41148" rIns="82296" bIns="41148">
            <a:spAutoFit/>
          </a:bodyPr>
          <a:lstStyle/>
          <a:p>
            <a:r>
              <a:rPr lang="en-US" sz="2400" b="1" dirty="0">
                <a:latin typeface="Calibri" pitchFamily="34" charset="0"/>
                <a:cs typeface="Calibri" pitchFamily="34" charset="0"/>
              </a:rPr>
              <a:t>A</a:t>
            </a:r>
            <a:endParaRPr lang="en-US" sz="2400" dirty="0"/>
          </a:p>
        </p:txBody>
      </p:sp>
      <p:sp>
        <p:nvSpPr>
          <p:cNvPr id="15366" name="Rectangle 19"/>
          <p:cNvSpPr>
            <a:spLocks noChangeArrowheads="1"/>
          </p:cNvSpPr>
          <p:nvPr/>
        </p:nvSpPr>
        <p:spPr bwMode="auto">
          <a:xfrm>
            <a:off x="3241834" y="1658779"/>
            <a:ext cx="341471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296" tIns="41148" rIns="82296" bIns="41148">
            <a:spAutoFit/>
          </a:bodyPr>
          <a:lstStyle/>
          <a:p>
            <a:r>
              <a:rPr lang="en-US" sz="2400" b="1" dirty="0">
                <a:latin typeface="Calibri" pitchFamily="34" charset="0"/>
                <a:cs typeface="Calibri" pitchFamily="34" charset="0"/>
              </a:rPr>
              <a:t>B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1228725" y="5669280"/>
            <a:ext cx="6525102" cy="715804"/>
          </a:xfrm>
        </p:spPr>
        <p:txBody>
          <a:bodyPr lIns="0" tIns="0" rIns="0" bIns="0"/>
          <a:lstStyle/>
          <a:p>
            <a:pPr marL="0" indent="0" algn="ctr" eaLnBrk="1" hangingPunct="1">
              <a:lnSpc>
                <a:spcPct val="95000"/>
              </a:lnSpc>
              <a:spcBef>
                <a:spcPct val="0"/>
              </a:spcBef>
              <a:buNone/>
            </a:pPr>
            <a:r>
              <a:rPr lang="en-US" sz="2200" dirty="0" smtClean="0">
                <a:solidFill>
                  <a:srgbClr val="0000FF"/>
                </a:solidFill>
                <a:latin typeface="Cambria" pitchFamily="18" charset="0"/>
                <a:cs typeface="Calibri" pitchFamily="34" charset="0"/>
              </a:rPr>
              <a:t>getting from point A to point B</a:t>
            </a:r>
          </a:p>
        </p:txBody>
      </p:sp>
      <p:pic>
        <p:nvPicPr>
          <p:cNvPr id="1638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7280" y="1280160"/>
            <a:ext cx="6799422" cy="4213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Task 2: The </a:t>
            </a:r>
            <a:r>
              <a:rPr lang="en-US" sz="3800" i="1" dirty="0">
                <a:latin typeface="Calibri" pitchFamily="34" charset="0"/>
                <a:cs typeface="Calibri" pitchFamily="34" charset="0"/>
              </a:rPr>
              <a:t>Hula-hoop hop</a:t>
            </a:r>
            <a:endParaRPr lang="en-US" sz="38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1977</TotalTime>
  <Words>602</Words>
  <Application>Microsoft Office PowerPoint</Application>
  <PresentationFormat>On-screen Show (4:3)</PresentationFormat>
  <Paragraphs>121</Paragraphs>
  <Slides>26</Slides>
  <Notes>0</Notes>
  <HiddenSlides>0</HiddenSlides>
  <MMClips>8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Default Design</vt:lpstr>
      <vt:lpstr>Slide 1</vt:lpstr>
      <vt:lpstr>Slide 2</vt:lpstr>
      <vt:lpstr>GCER!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Michael Leece</dc:creator>
  <cp:lastModifiedBy>dodds</cp:lastModifiedBy>
  <cp:revision>120</cp:revision>
  <dcterms:created xsi:type="dcterms:W3CDTF">2010-08-06T18:27:39Z</dcterms:created>
  <dcterms:modified xsi:type="dcterms:W3CDTF">2011-11-17T09:51:46Z</dcterms:modified>
</cp:coreProperties>
</file>