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slides/slide89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6" r:id="rId3"/>
    <p:sldMasterId id="2147483698" r:id="rId4"/>
    <p:sldMasterId id="2147483711" r:id="rId5"/>
  </p:sldMasterIdLst>
  <p:notesMasterIdLst>
    <p:notesMasterId r:id="rId111"/>
  </p:notesMasterIdLst>
  <p:sldIdLst>
    <p:sldId id="338" r:id="rId6"/>
    <p:sldId id="378" r:id="rId7"/>
    <p:sldId id="379" r:id="rId8"/>
    <p:sldId id="428" r:id="rId9"/>
    <p:sldId id="381" r:id="rId10"/>
    <p:sldId id="382" r:id="rId11"/>
    <p:sldId id="424" r:id="rId12"/>
    <p:sldId id="341" r:id="rId13"/>
    <p:sldId id="307" r:id="rId14"/>
    <p:sldId id="345" r:id="rId15"/>
    <p:sldId id="383" r:id="rId16"/>
    <p:sldId id="346" r:id="rId17"/>
    <p:sldId id="347" r:id="rId18"/>
    <p:sldId id="342" r:id="rId19"/>
    <p:sldId id="384" r:id="rId20"/>
    <p:sldId id="368" r:id="rId21"/>
    <p:sldId id="370" r:id="rId22"/>
    <p:sldId id="299" r:id="rId23"/>
    <p:sldId id="289" r:id="rId24"/>
    <p:sldId id="323" r:id="rId25"/>
    <p:sldId id="336" r:id="rId26"/>
    <p:sldId id="292" r:id="rId27"/>
    <p:sldId id="294" r:id="rId28"/>
    <p:sldId id="293" r:id="rId29"/>
    <p:sldId id="388" r:id="rId30"/>
    <p:sldId id="265" r:id="rId31"/>
    <p:sldId id="311" r:id="rId32"/>
    <p:sldId id="362" r:id="rId33"/>
    <p:sldId id="374" r:id="rId34"/>
    <p:sldId id="385" r:id="rId35"/>
    <p:sldId id="429" r:id="rId36"/>
    <p:sldId id="343" r:id="rId37"/>
    <p:sldId id="392" r:id="rId38"/>
    <p:sldId id="393" r:id="rId39"/>
    <p:sldId id="394" r:id="rId40"/>
    <p:sldId id="395" r:id="rId41"/>
    <p:sldId id="396" r:id="rId42"/>
    <p:sldId id="397" r:id="rId43"/>
    <p:sldId id="398" r:id="rId44"/>
    <p:sldId id="399" r:id="rId45"/>
    <p:sldId id="400" r:id="rId46"/>
    <p:sldId id="401" r:id="rId47"/>
    <p:sldId id="402" r:id="rId48"/>
    <p:sldId id="403" r:id="rId49"/>
    <p:sldId id="404" r:id="rId50"/>
    <p:sldId id="405" r:id="rId51"/>
    <p:sldId id="406" r:id="rId52"/>
    <p:sldId id="407" r:id="rId53"/>
    <p:sldId id="408" r:id="rId54"/>
    <p:sldId id="409" r:id="rId55"/>
    <p:sldId id="410" r:id="rId56"/>
    <p:sldId id="411" r:id="rId57"/>
    <p:sldId id="412" r:id="rId58"/>
    <p:sldId id="413" r:id="rId59"/>
    <p:sldId id="414" r:id="rId60"/>
    <p:sldId id="415" r:id="rId61"/>
    <p:sldId id="416" r:id="rId62"/>
    <p:sldId id="417" r:id="rId63"/>
    <p:sldId id="418" r:id="rId64"/>
    <p:sldId id="419" r:id="rId65"/>
    <p:sldId id="420" r:id="rId66"/>
    <p:sldId id="421" r:id="rId67"/>
    <p:sldId id="422" r:id="rId68"/>
    <p:sldId id="329" r:id="rId69"/>
    <p:sldId id="423" r:id="rId70"/>
    <p:sldId id="425" r:id="rId71"/>
    <p:sldId id="426" r:id="rId72"/>
    <p:sldId id="427" r:id="rId73"/>
    <p:sldId id="386" r:id="rId74"/>
    <p:sldId id="358" r:id="rId75"/>
    <p:sldId id="373" r:id="rId76"/>
    <p:sldId id="371" r:id="rId77"/>
    <p:sldId id="372" r:id="rId78"/>
    <p:sldId id="387" r:id="rId79"/>
    <p:sldId id="365" r:id="rId80"/>
    <p:sldId id="377" r:id="rId81"/>
    <p:sldId id="366" r:id="rId82"/>
    <p:sldId id="367" r:id="rId83"/>
    <p:sldId id="359" r:id="rId84"/>
    <p:sldId id="328" r:id="rId85"/>
    <p:sldId id="350" r:id="rId86"/>
    <p:sldId id="348" r:id="rId87"/>
    <p:sldId id="356" r:id="rId88"/>
    <p:sldId id="357" r:id="rId89"/>
    <p:sldId id="277" r:id="rId90"/>
    <p:sldId id="376" r:id="rId91"/>
    <p:sldId id="274" r:id="rId92"/>
    <p:sldId id="275" r:id="rId93"/>
    <p:sldId id="276" r:id="rId94"/>
    <p:sldId id="284" r:id="rId95"/>
    <p:sldId id="312" r:id="rId96"/>
    <p:sldId id="286" r:id="rId97"/>
    <p:sldId id="313" r:id="rId98"/>
    <p:sldId id="259" r:id="rId99"/>
    <p:sldId id="351" r:id="rId100"/>
    <p:sldId id="298" r:id="rId101"/>
    <p:sldId id="306" r:id="rId102"/>
    <p:sldId id="310" r:id="rId103"/>
    <p:sldId id="315" r:id="rId104"/>
    <p:sldId id="316" r:id="rId105"/>
    <p:sldId id="317" r:id="rId106"/>
    <p:sldId id="318" r:id="rId107"/>
    <p:sldId id="319" r:id="rId108"/>
    <p:sldId id="321" r:id="rId109"/>
    <p:sldId id="322" r:id="rId1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0FE"/>
    <a:srgbClr val="007A37"/>
    <a:srgbClr val="99FF99"/>
    <a:srgbClr val="FFCCFF"/>
    <a:srgbClr val="CCFFCC"/>
    <a:srgbClr val="FFFFCC"/>
    <a:srgbClr val="CCFFFF"/>
    <a:srgbClr val="CC9B00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7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presProps" Target="presProps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110" Type="http://schemas.openxmlformats.org/officeDocument/2006/relationships/slide" Target="slides/slide105.xml"/><Relationship Id="rId11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13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14" Type="http://schemas.openxmlformats.org/officeDocument/2006/relationships/theme" Target="theme/theme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96D91-A0D3-4D09-B835-9F9E4A659E3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4593"/>
            <a:fld id="{84535B32-640C-44E1-9FF1-07275A8D4C0C}" type="slidenum">
              <a:rPr lang="en-US" smtClean="0"/>
              <a:pPr defTabSz="404593"/>
              <a:t>18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960" y="4342535"/>
            <a:ext cx="5486680" cy="4114511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 smtClean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240" y="8685068"/>
            <a:ext cx="2970959" cy="457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766" tIns="41998" rIns="80766" bIns="41998" anchor="b"/>
          <a:lstStyle/>
          <a:p>
            <a:pPr algn="r">
              <a:tabLst>
                <a:tab pos="649628" algn="l"/>
                <a:tab pos="1299256" algn="l"/>
                <a:tab pos="1948884" algn="l"/>
                <a:tab pos="2598511" algn="l"/>
              </a:tabLst>
            </a:pPr>
            <a:fld id="{BEE57F3E-8A5E-4C91-B5E6-A46F696FB7E1}" type="slidenum">
              <a:rPr lang="en-US" sz="11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49628" algn="l"/>
                  <a:tab pos="1299256" algn="l"/>
                  <a:tab pos="1948884" algn="l"/>
                  <a:tab pos="2598511" algn="l"/>
                </a:tabLst>
              </a:pPr>
              <a:t>18</a:t>
            </a:fld>
            <a:endParaRPr lang="en-US" sz="11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4593"/>
            <a:fld id="{84535B32-640C-44E1-9FF1-07275A8D4C0C}" type="slidenum">
              <a:rPr lang="en-US" smtClean="0"/>
              <a:pPr defTabSz="404593"/>
              <a:t>20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960" y="4342535"/>
            <a:ext cx="5486680" cy="4114511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 smtClean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240" y="8685068"/>
            <a:ext cx="2970959" cy="457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766" tIns="41998" rIns="80766" bIns="41998" anchor="b"/>
          <a:lstStyle/>
          <a:p>
            <a:pPr algn="r">
              <a:tabLst>
                <a:tab pos="649628" algn="l"/>
                <a:tab pos="1299256" algn="l"/>
                <a:tab pos="1948884" algn="l"/>
                <a:tab pos="2598511" algn="l"/>
              </a:tabLst>
            </a:pPr>
            <a:fld id="{BEE57F3E-8A5E-4C91-B5E6-A46F696FB7E1}" type="slidenum">
              <a:rPr lang="en-US" sz="11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49628" algn="l"/>
                  <a:tab pos="1299256" algn="l"/>
                  <a:tab pos="1948884" algn="l"/>
                  <a:tab pos="2598511" algn="l"/>
                </a:tabLst>
              </a:pPr>
              <a:t>20</a:t>
            </a:fld>
            <a:endParaRPr lang="en-US" sz="11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41861-8D31-4355-87B1-A8642A373AFA}" type="slidenum">
              <a:rPr lang="en-US"/>
              <a:pPr/>
              <a:t>26</a:t>
            </a:fld>
            <a:endParaRPr lang="en-US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D21838-AA9E-452D-938B-BD3EB57CDAB6}" type="slidenum">
              <a:rPr lang="en-US"/>
              <a:pPr/>
              <a:t>69</a:t>
            </a:fld>
            <a:endParaRPr lang="en-US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BF4FA54-115C-4C65-9973-3C7784859175}" type="slidenum">
              <a:rPr lang="en-US"/>
              <a:pPr/>
              <a:t>70</a:t>
            </a:fld>
            <a:endParaRPr lang="en-US"/>
          </a:p>
        </p:txBody>
      </p:sp>
      <p:sp>
        <p:nvSpPr>
          <p:cNvPr id="19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D21838-AA9E-452D-938B-BD3EB57CDAB6}" type="slidenum">
              <a:rPr lang="en-US"/>
              <a:pPr/>
              <a:t>79</a:t>
            </a:fld>
            <a:endParaRPr lang="en-US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>
                <a:solidFill>
                  <a:prstClr val="black"/>
                </a:solidFill>
              </a:rPr>
              <a:pPr/>
              <a:t>83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>
                <a:solidFill>
                  <a:prstClr val="black"/>
                </a:solidFill>
              </a:rPr>
              <a:pPr/>
              <a:t>84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EB05B7E-9145-46A6-90E7-966A95662C9A}" type="slidenum">
              <a:rPr lang="en-US"/>
              <a:pPr/>
              <a:t>91</a:t>
            </a:fld>
            <a:endParaRPr lang="en-US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3AEC5A-9354-4867-89A1-D0ABCADE1A6D}" type="slidenum">
              <a:rPr lang="en-US"/>
              <a:pPr/>
              <a:t>96</a:t>
            </a:fld>
            <a:endParaRPr lang="en-US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4593"/>
            <a:fld id="{E776C8B7-05FF-4732-92FB-0E48EBC1745F}" type="slidenum">
              <a:rPr lang="en-US" smtClean="0"/>
              <a:pPr defTabSz="404593"/>
              <a:t>97</a:t>
            </a:fld>
            <a:endParaRPr lang="en-US" dirty="0" smtClean="0"/>
          </a:p>
        </p:txBody>
      </p:sp>
      <p:sp>
        <p:nvSpPr>
          <p:cNvPr id="645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45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960" y="4342535"/>
            <a:ext cx="5486680" cy="4114511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 smtClean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4517" name="Text Box 3"/>
          <p:cNvSpPr txBox="1">
            <a:spLocks noChangeArrowheads="1"/>
          </p:cNvSpPr>
          <p:nvPr/>
        </p:nvSpPr>
        <p:spPr bwMode="auto">
          <a:xfrm>
            <a:off x="3884240" y="8685068"/>
            <a:ext cx="2972360" cy="457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766" tIns="41998" rIns="80766" bIns="41998" anchor="b"/>
          <a:lstStyle/>
          <a:p>
            <a:pPr algn="r">
              <a:tabLst>
                <a:tab pos="649628" algn="l"/>
                <a:tab pos="1299256" algn="l"/>
                <a:tab pos="1948884" algn="l"/>
                <a:tab pos="2598511" algn="l"/>
              </a:tabLst>
            </a:pPr>
            <a:fld id="{BF93EBC8-C5A2-47D4-88C2-2652065BA22D}" type="slidenum">
              <a:rPr lang="en-US" sz="11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49628" algn="l"/>
                  <a:tab pos="1299256" algn="l"/>
                  <a:tab pos="1948884" algn="l"/>
                  <a:tab pos="2598511" algn="l"/>
                </a:tabLst>
              </a:pPr>
              <a:t>97</a:t>
            </a:fld>
            <a:endParaRPr lang="en-US" sz="11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DE79AA9-3E6D-4320-B316-A0A13A4F34EC}" type="slidenum">
              <a:rPr lang="en-US"/>
              <a:pPr/>
              <a:t>99</a:t>
            </a:fld>
            <a:endParaRPr lang="en-US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3738"/>
            <a:ext cx="4567237" cy="34274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9B5A3D-5555-4B5C-9CF8-9BA1CC23319F}" type="slidenum">
              <a:rPr lang="en-US"/>
              <a:pPr/>
              <a:t>101</a:t>
            </a:fld>
            <a:endParaRPr lang="en-US"/>
          </a:p>
        </p:txBody>
      </p:sp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3738"/>
            <a:ext cx="4567237" cy="34274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31D154-936D-4AEC-88B2-DEE2FBBACAB4}" type="slidenum">
              <a:rPr lang="en-US"/>
              <a:pPr/>
              <a:t>102</a:t>
            </a:fld>
            <a:endParaRPr lang="en-US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3738"/>
            <a:ext cx="4567237" cy="34274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790F62-F611-45AC-B6BD-DB1EDBA5868E}" type="slidenum">
              <a:rPr lang="en-US"/>
              <a:pPr/>
              <a:t>103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3738"/>
            <a:ext cx="4567237" cy="34274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0322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D83CB-CBEF-4B91-8C51-5F91CEC01620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5378-9468-4E38-8F96-CA855B684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A77F-8998-4DEB-9732-D06099163FC3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4020F-6C50-4E55-B7E2-940278E62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65CA4-B84E-443E-9A2B-2AEC51A58708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3EF22-AD53-4828-87BD-CF3F7E67F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F7DE0-FD24-462D-8800-E9D9D5771D52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9B2FB-D3EB-4D50-8A4A-119070CD7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378E-62A1-4127-9D0E-4ACC2F414673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5CD3-C366-44C1-B311-49FED1B5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5CA46-BEB6-4E83-B0A1-F5C5D359EB7A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7DF1B-C49D-4C30-9333-9819451AB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69424-F30F-420D-B199-18F862758149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AD17-99BB-4485-BD60-EA301F8CF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D493A-864D-4633-B2CB-6168A6B3A7EB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9F235-817D-450D-BA0D-C8A63929C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288DB-D884-434C-BB24-375AAD407178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A8AE-2DCC-46B3-B4E3-490805E52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8B91-9162-4D7E-AA8C-9EDA0DA5F21A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A7C4-FDA1-4F69-BFD9-01867B9D6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0D009-817E-46E1-B309-FD98CC8F0E5E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24FA-3439-4A44-B12B-D08B783C9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9EC271B-01D4-4F2C-8A03-55C3D1DB18A0}" type="datetime1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11/17/2011</a:t>
            </a:fld>
            <a:endParaRPr lang="en-US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C4C6434-4FE7-482D-8956-3630282B85C9}" type="slidenum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11/17/2011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Zach\Robotics\Lec20\FoxMapping\allen-raw.avi" TargetMode="External"/><Relationship Id="rId1" Type="http://schemas.openxmlformats.org/officeDocument/2006/relationships/video" Target="file:///C:\Zach\Robotics\Lec20\FoxMapping\allen-explore.avi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cornell_mit.mp4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towel.mp4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dodds\Desktop\toMove_fall_2011\colloquium_fall_2011\rbm_zach_hall.mp4" TargetMode="External"/><Relationship Id="rId1" Type="http://schemas.openxmlformats.org/officeDocument/2006/relationships/video" Target="file:///C:\Users\dodds\Desktop\toMove_fall_2011\colloquium_fall_2011\backprop_zach_hall.mp4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file:///C:\Users\dodds\Desktop\toMove_2011\alreadyMovedToDesktopMac\misc\AAAI%202010%20Robot%20Workshop\segmentation.mp4" TargetMode="External"/><Relationship Id="rId1" Type="http://schemas.openxmlformats.org/officeDocument/2006/relationships/video" Target="file:///C:\Users\dodds\Desktop\toMove_2011\alreadyMovedToDesktopMac\misc\AAAI%202010%20Robot%20Workshop\classification.mp4" TargetMode="Externa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ToShowToE11\10_aaaiExhibitionWandering2010.mp4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mcl.avi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video" Target="file:///C:\Users\dodds\Desktop\toMove_fall_2011\colloquium_fall_2011\elerider.mp4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fall_2011\colloquium_fall_2011\batmobile_4x.m4v" TargetMode="External"/><Relationship Id="rId1" Type="http://schemas.openxmlformats.org/officeDocument/2006/relationships/video" Target="file:///C:\Users\dodds\Desktop\toMove_fall_2011\colloquium_fall_2011\wall_following_2x.m4v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fall_2011\colloquium_fall_2011\our_perching.m4v" TargetMode="External"/><Relationship Id="rId1" Type="http://schemas.openxmlformats.org/officeDocument/2006/relationships/video" Target="file:///C:\Users\dodds\Desktop\toMove_fall_2011\colloquium_fall_2011\good_perching.mp4" TargetMode="Externa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odds\Desktop\toMove_fall_2011\colloquium_fall_2011\wallFind.mp4" TargetMode="External"/><Relationship Id="rId2" Type="http://schemas.openxmlformats.org/officeDocument/2006/relationships/video" Target="file:///C:\Users\dodds\Desktop\toMove_fall_2011\colloquium_fall_2011\fact.mp4" TargetMode="External"/><Relationship Id="rId1" Type="http://schemas.openxmlformats.org/officeDocument/2006/relationships/video" Target="file:///C:\Users\dodds\Desktop\toMove_fall_2011\colloquium_fall_2011\original.mp4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4.xml"/><Relationship Id="rId1" Type="http://schemas.openxmlformats.org/officeDocument/2006/relationships/video" Target="file:///C:\Users\dodds\Desktop\toMove_fall_2011\colloquium_fall_2011\threePieceTapia09.mp4" TargetMode="Externa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video" Target="file:///C:\Users\dodds\Desktop\toMove_fall_2011\colloquium_fall_2011\GCER_2x.m4v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fall_2011\colloquium_fall_2011\AxisPinkGalileo.mp4" TargetMode="External"/><Relationship Id="rId1" Type="http://schemas.openxmlformats.org/officeDocument/2006/relationships/video" Target="file:///C:\Users\dodds\Desktop\toMove_fall_2011\colloquium_fall_2011\OriPinkGalileo.mp4" TargetMode="Externa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video" Target="file:///C:\Users\dodds\Desktop\toMove_fall_2011\colloquium_fall_2011\hulahop_07_23_11_2x.mp4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video" Target="file:///C:\Users\dodds\Desktop\toMove_fall_2011\colloquium_fall_2011\success_no_way.mp4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output.avi" TargetMode="Externa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2011\alreadyMovedToDesktopMac\misc\moviesForTrusteesRobotics2010\aaaiExhibitionWandering2010.mp4" TargetMode="External"/><Relationship Id="rId1" Type="http://schemas.openxmlformats.org/officeDocument/2006/relationships/video" Target="file:///C:\Users\dodds\Desktop\REU_2011\qcopter.mp4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output.avi" TargetMode="External"/><Relationship Id="rId5" Type="http://schemas.openxmlformats.org/officeDocument/2006/relationships/image" Target="../media/image88.png"/><Relationship Id="rId4" Type="http://schemas.openxmlformats.org/officeDocument/2006/relationships/image" Target="../media/image74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mcl.avi" TargetMode="Externa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mit_cornell_crash.mp4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chael\Desktop\jumble%20314.AVI" TargetMode="External"/><Relationship Id="rId4" Type="http://schemas.openxmlformats.org/officeDocument/2006/relationships/image" Target="../media/image9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image" Target="../media/image9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248400" y="2196737"/>
            <a:ext cx="2070463" cy="1295400"/>
          </a:xfrm>
          <a:prstGeom prst="roundRect">
            <a:avLst/>
          </a:prstGeom>
          <a:solidFill>
            <a:srgbClr val="99FF99"/>
          </a:soli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672840" y="2209800"/>
            <a:ext cx="2042159" cy="1295400"/>
          </a:xfrm>
          <a:prstGeom prst="roundRect">
            <a:avLst/>
          </a:prstGeom>
          <a:solidFill>
            <a:srgbClr val="99FF99"/>
          </a:soli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066800" y="2209800"/>
            <a:ext cx="2133600" cy="1295400"/>
          </a:xfrm>
          <a:prstGeom prst="roundRect">
            <a:avLst/>
          </a:prstGeom>
          <a:solidFill>
            <a:srgbClr val="99FF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33600" y="228600"/>
            <a:ext cx="5181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latin typeface="Cambria" pitchFamily="-112" charset="0"/>
              </a:rPr>
              <a:t>Robotics!</a:t>
            </a: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2362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reasoning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2286000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Control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71496" y="2286000"/>
            <a:ext cx="19820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sensing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057400" y="990600"/>
            <a:ext cx="57150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though mostly from a </a:t>
            </a:r>
            <a:r>
              <a:rPr lang="en-US" sz="2100" b="1" i="1" dirty="0" smtClean="0">
                <a:solidFill>
                  <a:srgbClr val="000000"/>
                </a:solidFill>
                <a:latin typeface="Cambria" pitchFamily="-112" charset="0"/>
              </a:rPr>
              <a:t>software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 point of view...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8200" y="3810000"/>
            <a:ext cx="7696200" cy="18288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39419" y="4139625"/>
            <a:ext cx="5212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robot-platform foundation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4400" y="4825425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... mechanical ... electrical ... power ...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057400" y="6172200"/>
            <a:ext cx="5181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Zach 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-112" charset="0"/>
              </a:rPr>
              <a:t>Dodds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, CS dept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54874" y="1878874"/>
            <a:ext cx="8610600" cy="4038600"/>
          </a:xfrm>
          <a:prstGeom prst="roundRect">
            <a:avLst/>
          </a:prstGeom>
          <a:noFill/>
          <a:ln w="57150">
            <a:solidFill>
              <a:srgbClr val="1E00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419600" y="1676400"/>
            <a:ext cx="590226" cy="369332"/>
          </a:xfrm>
          <a:prstGeom prst="rect">
            <a:avLst/>
          </a:prstGeom>
          <a:solidFill>
            <a:schemeClr val="bg1"/>
          </a:solidFill>
          <a:ln>
            <a:solidFill>
              <a:srgbClr val="1E00FE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-112" charset="0"/>
              </a:rPr>
              <a:t>E11</a:t>
            </a:r>
            <a:endParaRPr lang="en-US" b="1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 l="15804" t="22418" r="16696" b="63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Transition 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800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3000" dirty="0" smtClean="0"/>
              <a:t>Uses transition strength rather than classification</a:t>
            </a:r>
          </a:p>
          <a:p>
            <a:pPr lvl="1"/>
            <a:r>
              <a:rPr lang="en-US" sz="2600" dirty="0" smtClean="0"/>
              <a:t>Assigns transition strength based on the certainty that the below patch is traversable and the top patch is not</a:t>
            </a:r>
          </a:p>
          <a:p>
            <a:pPr lvl="1"/>
            <a:r>
              <a:rPr lang="en-US" sz="2600" dirty="0" smtClean="0"/>
              <a:t>Takes the difference of the “above strength” of the top patch and the “below strength” of the bottom one</a:t>
            </a:r>
          </a:p>
          <a:p>
            <a:r>
              <a:rPr lang="en-US" sz="3000" dirty="0" smtClean="0"/>
              <a:t>Issues</a:t>
            </a:r>
          </a:p>
          <a:p>
            <a:pPr lvl="1"/>
            <a:r>
              <a:rPr lang="en-US" sz="2600" dirty="0" smtClean="0"/>
              <a:t>Misclassifications can result in incorrectly strong transitions</a:t>
            </a:r>
          </a:p>
          <a:p>
            <a:pPr lvl="1"/>
            <a:endParaRPr lang="en-US" sz="2600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057400"/>
            <a:ext cx="3758805" cy="281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0"/>
            <a:ext cx="8226720" cy="1130519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Transitions using </a:t>
            </a:r>
            <a:r>
              <a:rPr lang="en-US" dirty="0">
                <a:solidFill>
                  <a:schemeClr val="tx1"/>
                </a:solidFill>
              </a:rPr>
              <a:t>a Line Tree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82401" y="1659054"/>
            <a:ext cx="8226720" cy="1036909"/>
          </a:xfrm>
          <a:ln/>
        </p:spPr>
        <p:txBody>
          <a:bodyPr>
            <a:normAutofit/>
          </a:bodyPr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/>
              <a:t>The strongest transitions are found and the area closest matching the line category is chosen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721" y="2945110"/>
            <a:ext cx="3641760" cy="2731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4" descr="00010line_transSeg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9718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083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590800"/>
            <a:ext cx="4191000" cy="31432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6720" cy="1061392"/>
          </a:xfrm>
          <a:ln/>
        </p:spPr>
        <p:txBody>
          <a:bodyPr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>
                <a:solidFill>
                  <a:schemeClr val="tx1"/>
                </a:solidFill>
              </a:rPr>
              <a:t>Smoothing Certainty Locally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56481" y="1604329"/>
            <a:ext cx="5791919" cy="4524955"/>
          </a:xfrm>
          <a:ln/>
        </p:spPr>
        <p:txBody>
          <a:bodyPr>
            <a:normAutofit/>
          </a:bodyPr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err="1" smtClean="0"/>
              <a:t>Multiresolution</a:t>
            </a:r>
            <a:r>
              <a:rPr lang="en-US" dirty="0" smtClean="0"/>
              <a:t> search</a:t>
            </a:r>
          </a:p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smtClean="0"/>
              <a:t>Calculate </a:t>
            </a:r>
            <a:r>
              <a:rPr lang="en-US" dirty="0"/>
              <a:t>certainties for all patches in the </a:t>
            </a:r>
            <a:r>
              <a:rPr lang="en-US" dirty="0" smtClean="0"/>
              <a:t>lowest resolution</a:t>
            </a:r>
            <a:endParaRPr lang="en-US" dirty="0"/>
          </a:p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smtClean="0"/>
              <a:t>Spatially average or median-filter the </a:t>
            </a:r>
            <a:r>
              <a:rPr lang="en-US" dirty="0"/>
              <a:t>certainties to suppress rogue </a:t>
            </a:r>
            <a:r>
              <a:rPr lang="en-US" dirty="0" smtClean="0"/>
              <a:t>misclassifications</a:t>
            </a:r>
            <a:endParaRPr lang="en-US" dirty="0"/>
          </a:p>
        </p:txBody>
      </p:sp>
      <p:pic>
        <p:nvPicPr>
          <p:cNvPr id="4" name="Picture 3" descr="00010line_smoothSe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4267200"/>
            <a:ext cx="3200400" cy="24003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191000"/>
            <a:ext cx="3200400" cy="24008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b="47816"/>
          <a:stretch>
            <a:fillRect/>
          </a:stretch>
        </p:blipFill>
        <p:spPr bwMode="auto">
          <a:xfrm>
            <a:off x="4419600" y="1600200"/>
            <a:ext cx="4317888" cy="24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74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86600" y="3048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3200" y="68580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16200000" flipH="1">
            <a:off x="6477000" y="1143000"/>
            <a:ext cx="6858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7886700" y="1638300"/>
            <a:ext cx="4572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828800" y="1600200"/>
            <a:ext cx="5008098" cy="35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600200" y="3924886"/>
            <a:ext cx="55626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343400" y="1752600"/>
            <a:ext cx="1905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68167" y="3810000"/>
            <a:ext cx="2985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52400" y="6090140"/>
            <a:ext cx="2362200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 pixel error &lt;3 pixels everywhere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362200" y="304800"/>
            <a:ext cx="16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 to take scans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0" y="990600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Computing scans while moving</a:t>
            </a:r>
            <a:endParaRPr lang="en-US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43796" y="798344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8000" y="1219200"/>
            <a:ext cx="1143000" cy="857250"/>
          </a:xfrm>
          <a:prstGeom prst="rect">
            <a:avLst/>
          </a:prstGeom>
        </p:spPr>
      </p:pic>
      <p:pic>
        <p:nvPicPr>
          <p:cNvPr id="37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56026" b="-1613"/>
          <a:stretch>
            <a:fillRect/>
          </a:stretch>
        </p:blipFill>
        <p:spPr bwMode="auto">
          <a:xfrm>
            <a:off x="4419600" y="4316224"/>
            <a:ext cx="4317888" cy="21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51293" t="14243" r="32835" b="79206"/>
          <a:stretch>
            <a:fillRect/>
          </a:stretch>
        </p:blipFill>
        <p:spPr bwMode="auto">
          <a:xfrm>
            <a:off x="4572000" y="4635837"/>
            <a:ext cx="1350498" cy="30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850888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15196" y="65358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486214"/>
            <a:ext cx="1143000" cy="857250"/>
          </a:xfrm>
          <a:prstGeom prst="rect">
            <a:avLst/>
          </a:prstGeom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974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7200" y="4572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3200" y="68580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5694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2057400" y="1295400"/>
            <a:ext cx="3810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477000" y="1143000"/>
            <a:ext cx="6858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7886700" y="1638300"/>
            <a:ext cx="4572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2400" y="7620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~ 60% drop in RMS error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81800" y="4611469"/>
            <a:ext cx="2133600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median error &lt;1 inch everywhere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28800" y="1600200"/>
            <a:ext cx="5008098" cy="35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600200" y="3924886"/>
            <a:ext cx="55626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104336" y="3437208"/>
            <a:ext cx="4329332" cy="487679"/>
          </a:xfrm>
          <a:prstGeom prst="roundRect">
            <a:avLst/>
          </a:prstGeom>
          <a:solidFill>
            <a:srgbClr val="C00000">
              <a:alpha val="1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45312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#1:  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Localization</a:t>
            </a:r>
            <a:endParaRPr lang="en-US" sz="3200" i="1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14400" y="6400800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map is </a:t>
            </a:r>
            <a:r>
              <a:rPr lang="en-US" sz="21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known  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-  what's happening here?  (MCL: 2000)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4" name="Picture 6" descr="global-floorRHINO_MCL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080868"/>
            <a:ext cx="700672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 l="19521" r="14108"/>
          <a:stretch>
            <a:fillRect/>
          </a:stretch>
        </p:blipFill>
        <p:spPr bwMode="auto">
          <a:xfrm>
            <a:off x="7696200" y="3505200"/>
            <a:ext cx="115904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#2:  Mapping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90600" y="838200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what's happening here?   (SLAM: 2004-5)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6" name="allen-explo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75200" y="1371600"/>
            <a:ext cx="4064000" cy="4876800"/>
          </a:xfrm>
          <a:prstGeom prst="rect">
            <a:avLst/>
          </a:prstGeom>
        </p:spPr>
      </p:pic>
      <p:pic>
        <p:nvPicPr>
          <p:cNvPr id="7" name="allen-raw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381000" y="1388931"/>
            <a:ext cx="3962400" cy="48421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34735" y="6298474"/>
            <a:ext cx="328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original data collection (@ UW)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410200" y="6298474"/>
            <a:ext cx="2850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processed run ~ same 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#3: navigation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14400" y="6281989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another look at the Urban Challenge 2007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4" name="cornell_mi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066800"/>
            <a:ext cx="67056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decade?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1371600" y="6129589"/>
            <a:ext cx="64770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maybe the "banner decade" for vision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applications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?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5" name="towe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38400" y="1295400"/>
            <a:ext cx="6096000" cy="457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" y="4343400"/>
            <a:ext cx="1828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 sensing is this system using to fold the towels?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/>
          <a:srcRect l="26563" t="18750" r="7031" b="15625"/>
          <a:stretch>
            <a:fillRect/>
          </a:stretch>
        </p:blipFill>
        <p:spPr bwMode="auto">
          <a:xfrm>
            <a:off x="2133600" y="1295400"/>
            <a:ext cx="6477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decade?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1371600" y="6129589"/>
            <a:ext cx="64770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maybe the "banner decade" for vision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applications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?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4343400"/>
            <a:ext cx="1828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 is this system using to fold the towels?</a:t>
            </a:r>
            <a:endParaRPr lang="en-US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 l="4687" t="12622" r="46295" b="3171"/>
          <a:stretch>
            <a:fillRect/>
          </a:stretch>
        </p:blipFill>
        <p:spPr bwMode="auto">
          <a:xfrm>
            <a:off x="1828800" y="228600"/>
            <a:ext cx="5257800" cy="6421412"/>
          </a:xfrm>
          <a:prstGeom prst="rect">
            <a:avLst/>
          </a:prstGeom>
          <a:noFill/>
          <a:ln w="28575">
            <a:solidFill>
              <a:srgbClr val="007A3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498600"/>
            <a:ext cx="41783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3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914400"/>
            <a:ext cx="264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09600" y="5486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Laser Range Scanners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254125" y="6013450"/>
            <a:ext cx="269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$2000 - $10000 and up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410200" y="6008688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$200 - $10 and down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605338" y="552132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Webcameras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86000" y="152400"/>
            <a:ext cx="475456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latin typeface="Cambria" pitchFamily="18" charset="0"/>
              </a:rPr>
              <a:t>Pixels vs. Laser?</a:t>
            </a:r>
          </a:p>
        </p:txBody>
      </p:sp>
      <p:pic>
        <p:nvPicPr>
          <p:cNvPr id="17419" name="Picture 10" descr="Picture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304800"/>
            <a:ext cx="979488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1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"/>
            <a:ext cx="11207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498600"/>
            <a:ext cx="41783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3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914400"/>
            <a:ext cx="264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09600" y="5486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Laser Range Scanners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254125" y="6013450"/>
            <a:ext cx="269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$2000 - $10000 and up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410200" y="6008688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$200 - $10 and down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605338" y="552132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Webcameras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-1624902">
            <a:off x="1262063" y="5313363"/>
            <a:ext cx="2895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8E030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8E030A"/>
                </a:solidFill>
                <a:latin typeface="Comic Sans MS" pitchFamily="-112" charset="0"/>
              </a:rPr>
              <a:t>Beautiful Data!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-1624902">
            <a:off x="5200650" y="5043488"/>
            <a:ext cx="3181350" cy="831850"/>
          </a:xfrm>
          <a:prstGeom prst="rect">
            <a:avLst/>
          </a:prstGeom>
          <a:solidFill>
            <a:schemeClr val="bg1"/>
          </a:solidFill>
          <a:ln w="9525">
            <a:solidFill>
              <a:srgbClr val="8E030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8E030A"/>
                </a:solidFill>
                <a:latin typeface="Comic Sans MS" pitchFamily="-112" charset="0"/>
              </a:rPr>
              <a:t>More data</a:t>
            </a:r>
            <a:r>
              <a:rPr lang="en-US" sz="2400" smtClean="0">
                <a:solidFill>
                  <a:srgbClr val="8E030A"/>
                </a:solidFill>
                <a:latin typeface="Comic Sans MS" pitchFamily="-112" charset="0"/>
              </a:rPr>
              <a:t> -- but more "tangled."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86000" y="152400"/>
            <a:ext cx="475456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smtClean="0">
                <a:solidFill>
                  <a:srgbClr val="0105FF"/>
                </a:solidFill>
                <a:latin typeface="Comic Sans MS" pitchFamily="-112" charset="0"/>
              </a:rPr>
              <a:t>Pixels vs. Laser</a:t>
            </a:r>
          </a:p>
        </p:txBody>
      </p:sp>
      <p:pic>
        <p:nvPicPr>
          <p:cNvPr id="17419" name="Picture 10" descr="Picture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304800"/>
            <a:ext cx="979488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1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"/>
            <a:ext cx="11207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990600" y="169112"/>
            <a:ext cx="7150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Summer 2010: the '</a:t>
            </a:r>
            <a:r>
              <a:rPr lang="en-US" sz="3200" i="1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' project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0" name="P 4" descr="Picture 2.png"/>
          <p:cNvPicPr>
            <a:picLocks noChangeAspect="1" noChangeArrowheads="1"/>
          </p:cNvPicPr>
          <p:nvPr/>
        </p:nvPicPr>
        <p:blipFill>
          <a:blip r:embed="rId3" cstate="print"/>
          <a:srcRect r="73327"/>
          <a:stretch>
            <a:fillRect/>
          </a:stretch>
        </p:blipFill>
        <p:spPr bwMode="auto">
          <a:xfrm>
            <a:off x="1607979" y="914400"/>
            <a:ext cx="589629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795594" y="5562600"/>
            <a:ext cx="55210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 Create + a </a:t>
            </a:r>
            <a:r>
              <a:rPr lang="en-US" sz="27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netbook's</a:t>
            </a:r>
            <a:r>
              <a:rPr lang="en-US" sz="27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27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webcamera</a:t>
            </a:r>
            <a:endParaRPr lang="en-US" sz="27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934200" y="6019800"/>
            <a:ext cx="149160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5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Zeke </a:t>
            </a:r>
            <a:r>
              <a:rPr lang="en-US" sz="15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Koziol</a:t>
            </a:r>
            <a:endParaRPr lang="en-US" sz="1500" dirty="0"/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idea...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9200" y="5638800"/>
            <a:ext cx="70104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"My summer has been spent finding this red line..."</a:t>
            </a:r>
            <a:endParaRPr lang="en-US" sz="2100" dirty="0"/>
          </a:p>
        </p:txBody>
      </p:sp>
      <p:sp>
        <p:nvSpPr>
          <p:cNvPr id="10" name="Rectangle 9"/>
          <p:cNvSpPr/>
          <p:nvPr/>
        </p:nvSpPr>
        <p:spPr>
          <a:xfrm>
            <a:off x="4308821" y="6096000"/>
            <a:ext cx="894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How?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11" name="backprop_zach_hal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1676400"/>
            <a:ext cx="4572000" cy="3429000"/>
          </a:xfrm>
          <a:prstGeom prst="rect">
            <a:avLst/>
          </a:prstGeom>
        </p:spPr>
      </p:pic>
      <p:pic>
        <p:nvPicPr>
          <p:cNvPr id="12" name="rbm_zach_hall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597400" y="1676400"/>
            <a:ext cx="4572000" cy="3429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95400" y="1219200"/>
            <a:ext cx="2052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"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backpropagation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"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38800" y="1219200"/>
            <a:ext cx="2358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restricted Boltzmann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057400" y="3810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Robotics opportunities...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981200" y="1066800"/>
            <a:ext cx="5181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latin typeface="Cambria" pitchFamily="-112" charset="0"/>
              </a:rPr>
              <a:t>among others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57200" y="54864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Sophomore Choice Lab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57200" y="39306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Summer projects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57200" y="23622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Robotics course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5638800" y="5334000"/>
            <a:ext cx="2819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new in </a:t>
            </a:r>
            <a:r>
              <a:rPr lang="en-US" sz="2100" dirty="0" err="1" smtClean="0">
                <a:solidFill>
                  <a:srgbClr val="C00000"/>
                </a:solidFill>
                <a:latin typeface="Cambria" pitchFamily="-112" charset="0"/>
              </a:rPr>
              <a:t>Spr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 '12: Python-based robot programming 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267200" y="2362200"/>
            <a:ext cx="35052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implementing algorithms and self-selected projects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953000" y="4038600"/>
            <a:ext cx="35052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more open-ended research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334000" y="3200400"/>
            <a:ext cx="3505200" cy="0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352800" y="3200400"/>
            <a:ext cx="5181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1E00FE"/>
                </a:solidFill>
                <a:latin typeface="Cambria" pitchFamily="-112" charset="0"/>
              </a:rPr>
              <a:t>usually programming, </a:t>
            </a:r>
            <a:r>
              <a:rPr lang="en-US" sz="1500" b="1" i="1" dirty="0" smtClean="0">
                <a:solidFill>
                  <a:srgbClr val="1E00FE"/>
                </a:solidFill>
                <a:latin typeface="Cambria" pitchFamily="-112" charset="0"/>
              </a:rPr>
              <a:t>not </a:t>
            </a:r>
            <a:r>
              <a:rPr lang="en-US" sz="1500" dirty="0" smtClean="0">
                <a:solidFill>
                  <a:srgbClr val="1E00FE"/>
                </a:solidFill>
                <a:latin typeface="Cambria" pitchFamily="-112" charset="0"/>
              </a:rPr>
              <a:t>building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Text Box 22"/>
          <p:cNvSpPr txBox="1">
            <a:spLocks noChangeArrowheads="1"/>
          </p:cNvSpPr>
          <p:nvPr/>
        </p:nvSpPr>
        <p:spPr bwMode="auto">
          <a:xfrm>
            <a:off x="6858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(1) Train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 vs. obstacle textures.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97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PixelLaser's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approach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685800" y="17836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(3) Segment new images to find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traversibility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hypotheses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781550" y="1783610"/>
            <a:ext cx="34671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(4)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Unwarp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segmentations into range scans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auto">
          <a:xfrm>
            <a:off x="47244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(2) Classify new images using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/obstacle models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3489" name="Picture 1" descr="figur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618936"/>
            <a:ext cx="7391400" cy="41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Straight Connector 56"/>
          <p:cNvCxnSpPr/>
          <p:nvPr/>
        </p:nvCxnSpPr>
        <p:spPr>
          <a:xfrm>
            <a:off x="838200" y="1704536"/>
            <a:ext cx="76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>
            <a:off x="3681632" y="16863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pic>
        <p:nvPicPr>
          <p:cNvPr id="6152" name="Picture 73" descr="filters.png"/>
          <p:cNvPicPr>
            <a:picLocks noChangeAspect="1"/>
          </p:cNvPicPr>
          <p:nvPr/>
        </p:nvPicPr>
        <p:blipFill>
          <a:blip r:embed="rId4" cstate="print"/>
          <a:srcRect t="5469" r="39926" b="44528"/>
          <a:stretch>
            <a:fillRect/>
          </a:stretch>
        </p:blipFill>
        <p:spPr bwMode="auto">
          <a:xfrm>
            <a:off x="5105400" y="1096963"/>
            <a:ext cx="33543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544763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95888" y="3257550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7713" y="3262313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9538" y="3252788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7239000" y="2697163"/>
            <a:ext cx="1524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texture and color filters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9600" y="4750475"/>
            <a:ext cx="830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../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TrainingImages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/Playspacepswo13Patches/00029/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randomBelow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/0009.png </a:t>
            </a:r>
            <a:r>
              <a:rPr lang="en-US" dirty="0" smtClean="0">
                <a:latin typeface="Cambria" pitchFamily="18" charset="0"/>
              </a:rPr>
              <a:t>194.2575 191.4525 211.4775 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195.0</a:t>
            </a:r>
            <a:r>
              <a:rPr lang="en-US" dirty="0" smtClean="0">
                <a:latin typeface="Cambria" pitchFamily="18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ambria" pitchFamily="18" charset="0"/>
              </a:rPr>
              <a:t>192.0 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212.0</a:t>
            </a:r>
            <a:r>
              <a:rPr lang="en-US" dirty="0" smtClean="0">
                <a:latin typeface="Cambria" pitchFamily="18" charset="0"/>
              </a:rPr>
              <a:t> 8.6707 8.7688 7.2910 211.4775 191.4525 194.2575 212.0 192.0 195.0 7.2910 8.7688 8.6707 3113.1847 2918.6196 194.70780 -8.295e-09 -2.9999 3.4887 -0.1821 1.0586 0.7981 0.1422 1.3764 1.5171 -3.2110 25.6053 4.0897 0.2096 3.4240 7.9828 0.6552 1.4017 1.2862 -0.0688 7.9768 3.3268 -0.8322...  (</a:t>
            </a:r>
            <a:r>
              <a:rPr lang="en-US" b="1" dirty="0" smtClean="0">
                <a:latin typeface="Cambria" pitchFamily="18" charset="0"/>
              </a:rPr>
              <a:t>Means , standard deviations, and higher-order statistics for </a:t>
            </a:r>
            <a:r>
              <a:rPr lang="en-US" b="1" dirty="0" err="1" smtClean="0">
                <a:latin typeface="Cambria" pitchFamily="18" charset="0"/>
              </a:rPr>
              <a:t>Laws's</a:t>
            </a:r>
            <a:r>
              <a:rPr lang="en-US" b="1" dirty="0" smtClean="0">
                <a:latin typeface="Cambria" pitchFamily="18" charset="0"/>
              </a:rPr>
              <a:t> texture filters and RGB/HSV color averages</a:t>
            </a:r>
            <a:r>
              <a:rPr lang="en-US" dirty="0" smtClean="0">
                <a:latin typeface="Cambria" pitchFamily="18" charset="0"/>
              </a:rPr>
              <a:t>)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190500" y="3848100"/>
            <a:ext cx="1752600" cy="1524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3962400" y="3886200"/>
            <a:ext cx="15240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4572000" y="3962400"/>
            <a:ext cx="1524000" cy="1143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5181600" y="3962400"/>
            <a:ext cx="1600200" cy="11430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792788" y="4167188"/>
            <a:ext cx="29035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features, in </a:t>
            </a:r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kd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-trees</a:t>
            </a:r>
            <a:endParaRPr lang="en-US" sz="2100" dirty="0">
              <a:latin typeface="Calibri" pitchFamily="34" charset="0"/>
            </a:endParaRPr>
          </a:p>
        </p:txBody>
      </p:sp>
      <p:pic>
        <p:nvPicPr>
          <p:cNvPr id="6150" name="Picture 8" descr="0007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1975" y="2036763"/>
            <a:ext cx="86677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 descr="000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1975" y="3162300"/>
            <a:ext cx="8667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5405438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748088" y="6118225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79913" y="6122988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11738" y="6113463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6642100" y="2100263"/>
            <a:ext cx="20542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 dirty="0">
                <a:latin typeface="Calibri" pitchFamily="34" charset="0"/>
              </a:rPr>
              <a:t>194  191  211      </a:t>
            </a:r>
          </a:p>
          <a:p>
            <a:r>
              <a:rPr lang="en-US" sz="2100" b="1" dirty="0">
                <a:latin typeface="Calibri" pitchFamily="34" charset="0"/>
              </a:rPr>
              <a:t>3.2  25.6   4.1 ...</a:t>
            </a:r>
            <a:endParaRPr lang="en-US" sz="2100" b="1" dirty="0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6557963" y="3225800"/>
            <a:ext cx="2138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>
                <a:latin typeface="Calibri" pitchFamily="34" charset="0"/>
              </a:rPr>
              <a:t>  138   87   53      </a:t>
            </a:r>
          </a:p>
          <a:p>
            <a:r>
              <a:rPr lang="en-US" sz="2100" b="1">
                <a:latin typeface="Calibri" pitchFamily="34" charset="0"/>
              </a:rPr>
              <a:t>-1.14  8.6   1.4 ...</a:t>
            </a:r>
            <a:endParaRPr lang="en-US" sz="2100" b="1"/>
          </a:p>
        </p:txBody>
      </p:sp>
      <p:sp>
        <p:nvSpPr>
          <p:cNvPr id="17" name="Right Arrow 16"/>
          <p:cNvSpPr>
            <a:spLocks noChangeArrowheads="1"/>
          </p:cNvSpPr>
          <p:nvPr/>
        </p:nvSpPr>
        <p:spPr bwMode="auto">
          <a:xfrm rot="3058014">
            <a:off x="3042444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ight Arrow 17"/>
          <p:cNvSpPr>
            <a:spLocks noChangeArrowheads="1"/>
          </p:cNvSpPr>
          <p:nvPr/>
        </p:nvSpPr>
        <p:spPr bwMode="auto">
          <a:xfrm rot="18644502">
            <a:off x="5774532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838200" y="5867400"/>
            <a:ext cx="28194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8 filters chosen: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15000" y="5715000"/>
            <a:ext cx="797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+ </a:t>
            </a:r>
            <a:r>
              <a:rPr lang="en-US" sz="3200" b="1" dirty="0" smtClean="0">
                <a:solidFill>
                  <a:srgbClr val="000000"/>
                </a:solidFill>
                <a:latin typeface="Symbol" pitchFamily="18" charset="2"/>
                <a:cs typeface="Arial" charset="0"/>
              </a:rPr>
              <a:t>s</a:t>
            </a:r>
            <a:endParaRPr lang="en-US" sz="3200" b="1" dirty="0">
              <a:latin typeface="Symbol" pitchFamily="18" charset="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38800" y="1143000"/>
            <a:ext cx="258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20x20 texture patches, distilled into 8 values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rot="16200000">
            <a:off x="4883666" y="2279135"/>
            <a:ext cx="96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obstacle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rot="16200000">
            <a:off x="4937559" y="3416275"/>
            <a:ext cx="857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43402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Nearest-neighbors</a:t>
            </a:r>
            <a:endParaRPr lang="en-US" sz="320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429000" y="5791200"/>
            <a:ext cx="4143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+ texture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produced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better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classifications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8" y="1117600"/>
            <a:ext cx="9096375" cy="434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800600"/>
            <a:ext cx="2073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6452968" y="376604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7581900" y="11049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828800" y="4495800"/>
            <a:ext cx="3352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 classification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1092200"/>
            <a:ext cx="9120187" cy="4344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3607928" y="5943600"/>
            <a:ext cx="4330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alone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did not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work well…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7173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800600"/>
            <a:ext cx="2073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7734300" y="369570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6248400" y="762000"/>
            <a:ext cx="5334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738468" y="4447736"/>
            <a:ext cx="5334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1143000" y="76200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trouble with color...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768850" y="1066800"/>
            <a:ext cx="3384550" cy="5715000"/>
            <a:chOff x="3004" y="480"/>
            <a:chExt cx="2132" cy="3600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" name="Group 50"/>
          <p:cNvGrpSpPr>
            <a:grpSpLocks/>
          </p:cNvGrpSpPr>
          <p:nvPr/>
        </p:nvGrpSpPr>
        <p:grpSpPr bwMode="auto">
          <a:xfrm>
            <a:off x="1130300" y="762000"/>
            <a:ext cx="3530600" cy="5715000"/>
            <a:chOff x="712" y="288"/>
            <a:chExt cx="2224" cy="3600"/>
          </a:xfrm>
        </p:grpSpPr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AutoShape 100"/>
          <p:cNvSpPr>
            <a:spLocks noChangeArrowheads="1"/>
          </p:cNvSpPr>
          <p:nvPr/>
        </p:nvSpPr>
        <p:spPr bwMode="auto">
          <a:xfrm>
            <a:off x="1639888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AutoShape 101"/>
          <p:cNvSpPr>
            <a:spLocks noChangeArrowheads="1"/>
          </p:cNvSpPr>
          <p:nvPr/>
        </p:nvSpPr>
        <p:spPr bwMode="auto">
          <a:xfrm>
            <a:off x="3762375" y="18526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" name="Group 102"/>
          <p:cNvGrpSpPr>
            <a:grpSpLocks/>
          </p:cNvGrpSpPr>
          <p:nvPr/>
        </p:nvGrpSpPr>
        <p:grpSpPr bwMode="auto">
          <a:xfrm>
            <a:off x="1165225" y="1066800"/>
            <a:ext cx="3530600" cy="5715000"/>
            <a:chOff x="734" y="480"/>
            <a:chExt cx="2224" cy="3600"/>
          </a:xfrm>
        </p:grpSpPr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3" name="AutoShape 152"/>
          <p:cNvSpPr>
            <a:spLocks noChangeArrowheads="1"/>
          </p:cNvSpPr>
          <p:nvPr/>
        </p:nvSpPr>
        <p:spPr bwMode="auto">
          <a:xfrm>
            <a:off x="5867400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4" name="Group 153"/>
          <p:cNvGrpSpPr>
            <a:grpSpLocks/>
          </p:cNvGrpSpPr>
          <p:nvPr/>
        </p:nvGrpSpPr>
        <p:grpSpPr bwMode="auto">
          <a:xfrm>
            <a:off x="4732338" y="762000"/>
            <a:ext cx="3384550" cy="5715000"/>
            <a:chOff x="2981" y="288"/>
            <a:chExt cx="2132" cy="3600"/>
          </a:xfrm>
        </p:grpSpPr>
        <p:sp>
          <p:nvSpPr>
            <p:cNvPr id="155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9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880" y="316833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4880" y="3110727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080" y="316833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080" y="3164012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524000" y="5867400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Hallway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707010" y="6290102"/>
            <a:ext cx="30267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overall accuracy: 95.4%</a:t>
            </a:r>
            <a:endParaRPr lang="en-US" sz="2100" dirty="0"/>
          </a:p>
        </p:txBody>
      </p:sp>
      <p:sp>
        <p:nvSpPr>
          <p:cNvPr id="12" name="Rectangle 11"/>
          <p:cNvSpPr/>
          <p:nvPr/>
        </p:nvSpPr>
        <p:spPr>
          <a:xfrm>
            <a:off x="6308514" y="5867400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Library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5431409" y="6290102"/>
            <a:ext cx="30267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overall accuracy: 94.1%</a:t>
            </a:r>
            <a:endParaRPr lang="en-US" sz="2100" dirty="0"/>
          </a:p>
        </p:txBody>
      </p:sp>
      <p:sp>
        <p:nvSpPr>
          <p:cNvPr id="11" name="Rectangle 10"/>
          <p:cNvSpPr/>
          <p:nvPr/>
        </p:nvSpPr>
        <p:spPr>
          <a:xfrm>
            <a:off x="3886200" y="5940865"/>
            <a:ext cx="13912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other locations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1"/>
          <p:cNvSpPr txBox="1">
            <a:spLocks noChangeArrowheads="1"/>
          </p:cNvSpPr>
          <p:nvPr/>
        </p:nvSpPr>
        <p:spPr bwMode="auto">
          <a:xfrm>
            <a:off x="241301" y="231775"/>
            <a:ext cx="3949700" cy="10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From classification to segmentation</a:t>
            </a:r>
            <a:endParaRPr lang="en-US" sz="3200" dirty="0" smtClean="0">
              <a:solidFill>
                <a:srgbClr val="0000FF"/>
              </a:solidFill>
              <a:latin typeface="Trebuchet MS" charset="0"/>
              <a:ea typeface="ＭＳ Ｐゴシック" charset="-128"/>
              <a:cs typeface="Arial" charset="0"/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403225" y="5087938"/>
            <a:ext cx="3851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classification + confidence</a:t>
            </a:r>
            <a:endParaRPr lang="en-US" sz="2400" smtClean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5810250" y="5087938"/>
            <a:ext cx="2174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segmentations</a:t>
            </a:r>
            <a:endParaRPr lang="en-US" sz="2400" smtClean="0">
              <a:solidFill>
                <a:prstClr val="black"/>
              </a:solidFill>
              <a:ea typeface="ＭＳ Ｐゴシック" charset="-128"/>
            </a:endParaRPr>
          </a:p>
        </p:txBody>
      </p:sp>
      <p:pic>
        <p:nvPicPr>
          <p:cNvPr id="10" name="classific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00" y="17399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segmentation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0900" y="17399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96200" y="5791200"/>
            <a:ext cx="1040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10 hertz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96200" y="6096000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4x video</a:t>
            </a:r>
            <a:endParaRPr lang="en-US" dirty="0"/>
          </a:p>
        </p:txBody>
      </p:sp>
      <p:pic>
        <p:nvPicPr>
          <p:cNvPr id="13" name="10_aaaiExhibitionWandering201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1219200"/>
            <a:ext cx="7112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pic>
        <p:nvPicPr>
          <p:cNvPr id="1026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b="49936"/>
          <a:stretch>
            <a:fillRect/>
          </a:stretch>
        </p:blipFill>
        <p:spPr bwMode="auto">
          <a:xfrm>
            <a:off x="228600" y="1136920"/>
            <a:ext cx="4149811" cy="23743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t="50192"/>
          <a:stretch>
            <a:fillRect/>
          </a:stretch>
        </p:blipFill>
        <p:spPr bwMode="auto">
          <a:xfrm>
            <a:off x="4648200" y="1143000"/>
            <a:ext cx="4149811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Rectangle 25"/>
          <p:cNvSpPr/>
          <p:nvPr/>
        </p:nvSpPr>
        <p:spPr>
          <a:xfrm>
            <a:off x="3733800" y="300335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Monte Carlo Localization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7" name="mc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3810000"/>
            <a:ext cx="9157090" cy="3048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Starting points...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5720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80/20 + laptop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572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(</a:t>
            </a:r>
            <a:r>
              <a:rPr lang="en-US" sz="3600" dirty="0" err="1" smtClean="0">
                <a:solidFill>
                  <a:srgbClr val="000000"/>
                </a:solidFill>
                <a:latin typeface="Cambria" pitchFamily="-112" charset="0"/>
              </a:rPr>
              <a:t>Roomba+laptop</a:t>
            </a: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)</a:t>
            </a:r>
          </a:p>
        </p:txBody>
      </p:sp>
      <p:pic>
        <p:nvPicPr>
          <p:cNvPr id="16" name="elerid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028700"/>
            <a:ext cx="6248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130300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>
            <a:spLocks noChangeArrowheads="1"/>
          </p:cNvSpPr>
          <p:nvPr/>
        </p:nvSpPr>
        <p:spPr bwMode="auto">
          <a:xfrm>
            <a:off x="5257800" y="2687637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90800" y="5486400"/>
            <a:ext cx="3733800" cy="523220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Why?!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Winter 2010 changed everything!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130300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>
            <a:spLocks noChangeArrowheads="1"/>
          </p:cNvSpPr>
          <p:nvPr/>
        </p:nvSpPr>
        <p:spPr bwMode="auto">
          <a:xfrm>
            <a:off x="5257800" y="2687637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2605" y="5181600"/>
            <a:ext cx="3733800" cy="954107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is exactly what the </a:t>
            </a:r>
            <a:r>
              <a:rPr lang="en-US" sz="2800" b="1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Kinect</a:t>
            </a:r>
            <a:r>
              <a:rPr lang="en-US" sz="28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does!</a:t>
            </a:r>
            <a:endParaRPr lang="en-US" sz="2800" dirty="0"/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Winter 2010 changed everything!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7" name="Picture 2" descr="http://www.therobotreport.com/images/uploads/kinect_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605" y="4800600"/>
            <a:ext cx="4089395" cy="1600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348734" y="6412468"/>
            <a:ext cx="5719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is there still any need for image-processing vision?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241300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Choice Lab, Spring 2012</a:t>
            </a:r>
            <a:endParaRPr lang="en-US" sz="3200" i="1" dirty="0" smtClean="0">
              <a:solidFill>
                <a:srgbClr val="000000"/>
              </a:solidFill>
              <a:latin typeface="Cambria" pitchFamily="-112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38200" y="990600"/>
            <a:ext cx="7518586" cy="4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dirty="0" err="1" smtClean="0">
                <a:solidFill>
                  <a:srgbClr val="C00000"/>
                </a:solidFill>
                <a:latin typeface="Cambria" pitchFamily="-112" charset="0"/>
              </a:rPr>
              <a:t>Kinect</a:t>
            </a:r>
            <a:r>
              <a:rPr lang="en-US" sz="2400" i="1" dirty="0" smtClean="0">
                <a:solidFill>
                  <a:srgbClr val="C00000"/>
                </a:solidFill>
                <a:latin typeface="Cambria" pitchFamily="-112" charset="0"/>
              </a:rPr>
              <a:t> + </a:t>
            </a:r>
            <a:r>
              <a:rPr lang="en-US" sz="2400" i="1" dirty="0" err="1" smtClean="0">
                <a:solidFill>
                  <a:srgbClr val="C00000"/>
                </a:solidFill>
                <a:latin typeface="Cambria" pitchFamily="-112" charset="0"/>
              </a:rPr>
              <a:t>Roomba</a:t>
            </a:r>
            <a:r>
              <a:rPr lang="en-US" sz="2400" i="1" dirty="0" smtClean="0">
                <a:solidFill>
                  <a:srgbClr val="C00000"/>
                </a:solidFill>
                <a:latin typeface="Cambria" pitchFamily="-112" charset="0"/>
              </a:rPr>
              <a:t> == Navigating the Libra Complex?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14400" y="54864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Using  color cues...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181600" y="54864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Using  depth cues...</a:t>
            </a:r>
          </a:p>
        </p:txBody>
      </p:sp>
      <p:pic>
        <p:nvPicPr>
          <p:cNvPr id="13" name="wall_following_2x.m4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72000" y="1828800"/>
            <a:ext cx="4572000" cy="3429000"/>
          </a:xfrm>
          <a:prstGeom prst="rect">
            <a:avLst/>
          </a:prstGeom>
        </p:spPr>
      </p:pic>
      <p:pic>
        <p:nvPicPr>
          <p:cNvPr id="14" name="batmobile_4x.m4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18288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874014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Summer 2011's Motivation</a:t>
            </a:r>
            <a:r>
              <a:rPr lang="en-US" sz="3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YouTube!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1965960" y="5829300"/>
            <a:ext cx="507492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Key lesson: </a:t>
            </a:r>
            <a:r>
              <a:rPr lang="en-US" i="1">
                <a:solidFill>
                  <a:srgbClr val="C00000"/>
                </a:solidFill>
                <a:latin typeface="Arial" pitchFamily="34" charset="0"/>
              </a:rPr>
              <a:t>Neither all drones – nor all programmers – are created equal</a:t>
            </a:r>
          </a:p>
        </p:txBody>
      </p:sp>
      <p:pic>
        <p:nvPicPr>
          <p:cNvPr id="4" name="good_perch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1714500"/>
            <a:ext cx="438912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51460" y="5087779"/>
            <a:ext cx="4046220" cy="35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perching @ U Penn</a:t>
            </a:r>
            <a:endParaRPr lang="en-US" sz="19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6" name="our_perching.m4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0580" y="1714500"/>
            <a:ext cx="438912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4777740" y="5074920"/>
            <a:ext cx="4046220" cy="36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perching @ BkB111</a:t>
            </a:r>
            <a:endParaRPr lang="en-US" sz="1900" i="1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2011's Question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2137410" y="1165860"/>
            <a:ext cx="486918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</a:t>
            </a:r>
            <a:r>
              <a:rPr lang="en-US" sz="2900" dirty="0" err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ARDrone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make an effective </a:t>
            </a:r>
            <a:r>
              <a:rPr lang="en-US" sz="2900" b="1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29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2011's Question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2137410" y="1165860"/>
            <a:ext cx="486918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</a:t>
            </a:r>
            <a:r>
              <a:rPr lang="en-US" sz="2900" dirty="0" err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ARDrone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make an effective </a:t>
            </a:r>
            <a:r>
              <a:rPr lang="en-US" sz="2900" b="1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2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51460" y="2901792"/>
            <a:ext cx="6652260" cy="66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Raw material: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31578" b="25000"/>
          <a:stretch>
            <a:fillRect/>
          </a:stretch>
        </p:blipFill>
        <p:spPr bwMode="auto">
          <a:xfrm>
            <a:off x="3886200" y="3291840"/>
            <a:ext cx="2914650" cy="125587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9460" y="3126105"/>
            <a:ext cx="1644492" cy="157734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2171700" y="5937885"/>
            <a:ext cx="500634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Plan: </a:t>
            </a:r>
            <a:r>
              <a:rPr lang="en-US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accomplish tasks with the drone, the create, and computer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vision</a:t>
            </a:r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662940" y="3866198"/>
            <a:ext cx="6035040" cy="113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closed hardware</a:t>
            </a:r>
          </a:p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but an open, ASCII API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two cameras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internal sensing (gyro/accel.)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9340" y="1645920"/>
            <a:ext cx="2470309" cy="89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7929" y="2387442"/>
            <a:ext cx="1164431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880" y="480060"/>
            <a:ext cx="1720215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8"/>
          <p:cNvSpPr txBox="1">
            <a:spLocks noChangeArrowheads="1"/>
          </p:cNvSpPr>
          <p:nvPr/>
        </p:nvSpPr>
        <p:spPr bwMode="auto">
          <a:xfrm rot="10800000">
            <a:off x="6453664" y="2366010"/>
            <a:ext cx="820103" cy="35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400" b="1" dirty="0" err="1">
                <a:solidFill>
                  <a:srgbClr val="000000"/>
                </a:solidFill>
                <a:latin typeface="Arial" pitchFamily="34" charset="0"/>
              </a:rPr>
              <a:t>i</a:t>
            </a:r>
            <a:endParaRPr lang="en-US" sz="2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662940" y="1165860"/>
            <a:ext cx="6035040" cy="18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9340" y="1645920"/>
            <a:ext cx="2470309" cy="89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7929" y="2387442"/>
            <a:ext cx="1164431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880" y="480060"/>
            <a:ext cx="1720215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8"/>
          <p:cNvSpPr txBox="1">
            <a:spLocks noChangeArrowheads="1"/>
          </p:cNvSpPr>
          <p:nvPr/>
        </p:nvSpPr>
        <p:spPr bwMode="auto">
          <a:xfrm rot="10800000">
            <a:off x="6453664" y="2366010"/>
            <a:ext cx="820103" cy="35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400" b="1" dirty="0" err="1">
                <a:solidFill>
                  <a:srgbClr val="000000"/>
                </a:solidFill>
                <a:latin typeface="Arial" pitchFamily="34" charset="0"/>
              </a:rPr>
              <a:t>i</a:t>
            </a:r>
            <a:endParaRPr lang="en-US" sz="2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662940" y="1165860"/>
            <a:ext cx="6035040" cy="18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  <p:pic>
        <p:nvPicPr>
          <p:cNvPr id="7176" name="Picture 4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358" y="3530442"/>
            <a:ext cx="2383155" cy="171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5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6103" y="3529013"/>
            <a:ext cx="2670334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6" descr="3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3598" y="3529013"/>
            <a:ext cx="2658904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937260" y="5290662"/>
            <a:ext cx="1728788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detect + decide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23360" y="5290662"/>
            <a:ext cx="817245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follow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52285" y="5290662"/>
            <a:ext cx="984409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repeat...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87502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73786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auto">
          <a:xfrm>
            <a:off x="4297680" y="2950369"/>
            <a:ext cx="648653" cy="564356"/>
          </a:xfrm>
          <a:custGeom>
            <a:avLst/>
            <a:gdLst>
              <a:gd name="T0" fmla="*/ 0 w 21600"/>
              <a:gd name="T1" fmla="*/ 2147483647 h 22715"/>
              <a:gd name="T2" fmla="*/ 2147483647 w 21600"/>
              <a:gd name="T3" fmla="*/ 2147483647 h 22715"/>
              <a:gd name="T4" fmla="*/ 2147483647 w 21600"/>
              <a:gd name="T5" fmla="*/ 2147483647 h 22715"/>
              <a:gd name="T6" fmla="*/ 2147483647 w 21600"/>
              <a:gd name="T7" fmla="*/ 2147483647 h 22715"/>
              <a:gd name="T8" fmla="*/ 2147483647 w 21600"/>
              <a:gd name="T9" fmla="*/ 2147483647 h 22715"/>
              <a:gd name="T10" fmla="*/ 2147483647 w 21600"/>
              <a:gd name="T11" fmla="*/ 2147483647 h 22715"/>
              <a:gd name="T12" fmla="*/ 2147483647 w 21600"/>
              <a:gd name="T13" fmla="*/ 2147483647 h 22715"/>
              <a:gd name="T14" fmla="*/ 2147483647 w 21600"/>
              <a:gd name="T15" fmla="*/ 2147483647 h 22715"/>
              <a:gd name="T16" fmla="*/ 0 w 21600"/>
              <a:gd name="T17" fmla="*/ 2147483647 h 22715"/>
              <a:gd name="T18" fmla="*/ 0 w 21600"/>
              <a:gd name="T19" fmla="*/ 2147483647 h 227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2715"/>
              <a:gd name="T32" fmla="*/ 21600 w 21600"/>
              <a:gd name="T33" fmla="*/ 22715 h 227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2715">
                <a:moveTo>
                  <a:pt x="0" y="6165"/>
                </a:moveTo>
                <a:lnTo>
                  <a:pt x="10427" y="6165"/>
                </a:lnTo>
                <a:cubicBezTo>
                  <a:pt x="10427" y="6165"/>
                  <a:pt x="10412" y="1031"/>
                  <a:pt x="10427" y="985"/>
                </a:cubicBezTo>
                <a:cubicBezTo>
                  <a:pt x="10427" y="0"/>
                  <a:pt x="11410" y="995"/>
                  <a:pt x="11410" y="995"/>
                </a:cubicBezTo>
                <a:lnTo>
                  <a:pt x="21600" y="11345"/>
                </a:lnTo>
                <a:cubicBezTo>
                  <a:pt x="21600" y="11345"/>
                  <a:pt x="11413" y="21669"/>
                  <a:pt x="11413" y="21691"/>
                </a:cubicBezTo>
                <a:cubicBezTo>
                  <a:pt x="10263" y="22715"/>
                  <a:pt x="10427" y="21705"/>
                  <a:pt x="10427" y="21705"/>
                </a:cubicBezTo>
                <a:lnTo>
                  <a:pt x="10427" y="16526"/>
                </a:lnTo>
                <a:lnTo>
                  <a:pt x="0" y="16526"/>
                </a:lnTo>
                <a:lnTo>
                  <a:pt x="0" y="616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6162199" y="2316004"/>
            <a:ext cx="177165" cy="177165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6169343" y="4124802"/>
            <a:ext cx="177165" cy="177165"/>
          </a:xfrm>
          <a:prstGeom prst="ellipse">
            <a:avLst/>
          </a:prstGeom>
          <a:solidFill>
            <a:srgbClr val="FF00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1: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Follow that !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5176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51460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4983480" y="274320"/>
            <a:ext cx="3909060" cy="96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We put a ! on the Create to 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location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orientation</a:t>
            </a:r>
          </a:p>
        </p:txBody>
      </p:sp>
      <p:sp>
        <p:nvSpPr>
          <p:cNvPr id="8203" name="Rectangle 9"/>
          <p:cNvSpPr>
            <a:spLocks noChangeArrowheads="1"/>
          </p:cNvSpPr>
          <p:nvPr/>
        </p:nvSpPr>
        <p:spPr bwMode="auto">
          <a:xfrm>
            <a:off x="800100" y="4937760"/>
            <a:ext cx="7955280" cy="148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Image processing approach: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(1) threshold image to find dark regions and contours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(2)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circle?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circle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(3)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rectangle?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rect.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(4) filter noise, find centers, and construct heading line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4376976" y="3248264"/>
            <a:ext cx="3763328" cy="2714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! finding</a:t>
            </a:r>
          </a:p>
        </p:txBody>
      </p:sp>
      <p:pic>
        <p:nvPicPr>
          <p:cNvPr id="6" name="origina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" y="96012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fac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2040" y="96012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wallFind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8920" y="390906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320040" y="3771900"/>
            <a:ext cx="205740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original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662940" y="6172200"/>
            <a:ext cx="205740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wall segmentation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7040880" y="3771900"/>
            <a:ext cx="164592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contours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Starting points...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5720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latin typeface="Cambria" pitchFamily="-112" charset="0"/>
              </a:rPr>
              <a:t>(80/20 + laptop)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57200" y="5791200"/>
            <a:ext cx="3886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err="1" smtClean="0">
                <a:solidFill>
                  <a:srgbClr val="007A37"/>
                </a:solidFill>
                <a:latin typeface="Cambria" pitchFamily="-112" charset="0"/>
              </a:rPr>
              <a:t>Roomba+laptop</a:t>
            </a:r>
            <a:endParaRPr lang="en-US" sz="3600" b="1" dirty="0" smtClean="0">
              <a:solidFill>
                <a:srgbClr val="007A37"/>
              </a:solidFill>
              <a:latin typeface="Cambria" pitchFamily="-11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29600" y="6400800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 smtClean="0">
                <a:solidFill>
                  <a:srgbClr val="C00000"/>
                </a:solidFill>
                <a:latin typeface="Cambria" pitchFamily="-112" charset="0"/>
              </a:rPr>
              <a:t>Lego?</a:t>
            </a:r>
            <a:endParaRPr lang="en-US" i="1" dirty="0">
              <a:solidFill>
                <a:srgbClr val="C00000"/>
              </a:solidFill>
            </a:endParaRPr>
          </a:p>
        </p:txBody>
      </p:sp>
      <p:pic>
        <p:nvPicPr>
          <p:cNvPr id="7" name="threePieceTapia0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066800"/>
            <a:ext cx="61722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29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1"/>
          <p:cNvSpPr>
            <a:spLocks noGrp="1" noChangeArrowheads="1"/>
          </p:cNvSpPr>
          <p:nvPr>
            <p:ph type="title"/>
          </p:nvPr>
        </p:nvSpPr>
        <p:spPr>
          <a:xfrm>
            <a:off x="6349365" y="5852160"/>
            <a:ext cx="2148840" cy="812959"/>
          </a:xfrm>
        </p:spPr>
        <p:txBody>
          <a:bodyPr lIns="0" tIns="0" rIns="0" bIns="0" anchor="t"/>
          <a:lstStyle/>
          <a:p>
            <a:pPr algn="r" eaLnBrk="1" hangingPunct="1">
              <a:lnSpc>
                <a:spcPct val="95000"/>
              </a:lnSpc>
            </a:pPr>
            <a:r>
              <a:rPr lang="en-US" sz="39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GCER!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GCER cooperation demo</a:t>
            </a:r>
          </a:p>
        </p:txBody>
      </p:sp>
      <p:pic>
        <p:nvPicPr>
          <p:cNvPr id="4" name="GCER_2x.m4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840" y="1028700"/>
            <a:ext cx="7338060" cy="550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8356759" y="6062187"/>
            <a:ext cx="51435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900" dirty="0">
                <a:latin typeface="Calibri" pitchFamily="34" charset="0"/>
                <a:cs typeface="Calibri" pitchFamily="34" charset="0"/>
              </a:rPr>
              <a:t>2x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Lessons learned</a:t>
            </a:r>
          </a:p>
        </p:txBody>
      </p:sp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1143000" y="1645920"/>
            <a:ext cx="6515100" cy="255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! was far from a perfect landmark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wanted to use something more robust that could give us more accurate pose estimation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decided to explore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April Tags...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2763203"/>
            <a:ext cx="3127534" cy="255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320" y="2743200"/>
            <a:ext cx="3108960" cy="26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APRIL tags</a:t>
            </a:r>
          </a:p>
        </p:txBody>
      </p:sp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251460" y="1303020"/>
            <a:ext cx="8686800" cy="100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utonomy,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erception,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obotics,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I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nterfaces, and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earning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Java-based landmark library from U. Michigan</a:t>
            </a:r>
            <a:endParaRPr lang="en-US" sz="2100" dirty="0"/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1211580" y="6240780"/>
            <a:ext cx="665226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integrated it into ROS using Python's </a:t>
            </a: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os.system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call...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1211580" y="5390675"/>
            <a:ext cx="2763203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4820603" y="5390675"/>
            <a:ext cx="3193257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APRIL tags' scale range</a:t>
            </a: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721519" y="5006340"/>
            <a:ext cx="3194685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5028082" y="5006340"/>
            <a:ext cx="3711272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</a:p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... </a:t>
            </a:r>
            <a:r>
              <a:rPr lang="en-US" sz="1900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when it's visible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7" name="OriPinkGalile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" y="1577340"/>
            <a:ext cx="4297680" cy="322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xisPinkGalileo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0580" y="1577340"/>
            <a:ext cx="4320540" cy="324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print"/>
          <a:srcRect l="15591" t="14294" r="8794" b="2693"/>
          <a:stretch>
            <a:fillRect/>
          </a:stretch>
        </p:blipFill>
        <p:spPr bwMode="auto">
          <a:xfrm>
            <a:off x="1554480" y="871538"/>
            <a:ext cx="7406640" cy="578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Hula-hoop hop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4" name="TextBox 16"/>
          <p:cNvSpPr txBox="1">
            <a:spLocks noChangeArrowheads="1"/>
          </p:cNvSpPr>
          <p:nvPr/>
        </p:nvSpPr>
        <p:spPr bwMode="auto">
          <a:xfrm>
            <a:off x="182880" y="1371600"/>
            <a:ext cx="1371600" cy="581502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600" b="1" dirty="0">
                <a:latin typeface="Calibri" pitchFamily="34" charset="0"/>
                <a:cs typeface="Calibri" pitchFamily="34" charset="0"/>
              </a:rPr>
              <a:t>Getting from A to B</a:t>
            </a: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253139" y="1645920"/>
            <a:ext cx="35433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A</a:t>
            </a:r>
            <a:endParaRPr lang="en-US" sz="2400" dirty="0"/>
          </a:p>
        </p:txBody>
      </p:sp>
      <p:sp>
        <p:nvSpPr>
          <p:cNvPr id="15366" name="Rectangle 19"/>
          <p:cNvSpPr>
            <a:spLocks noChangeArrowheads="1"/>
          </p:cNvSpPr>
          <p:nvPr/>
        </p:nvSpPr>
        <p:spPr bwMode="auto">
          <a:xfrm>
            <a:off x="3241834" y="1658779"/>
            <a:ext cx="34147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B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28725" y="5669280"/>
            <a:ext cx="6525102" cy="715804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200" dirty="0" smtClean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getting from point A to point B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1280160"/>
            <a:ext cx="6799422" cy="421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Hula-hoop hop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920" y="1005840"/>
            <a:ext cx="5509260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Hula-hop's state machine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1600200" y="6172200"/>
            <a:ext cx="605790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all transitions can also be made by the keyboard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 demo</a:t>
            </a:r>
          </a:p>
        </p:txBody>
      </p: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1600200" y="6172200"/>
            <a:ext cx="605790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sliding-scale autonomy  </a:t>
            </a: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is crucial</a:t>
            </a:r>
          </a:p>
        </p:txBody>
      </p:sp>
      <p:pic>
        <p:nvPicPr>
          <p:cNvPr id="5" name="hulahop_07_23_11_2x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740" y="1028700"/>
            <a:ext cx="658368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973854" y="5480685"/>
            <a:ext cx="51435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900" dirty="0">
                <a:latin typeface="Calibri" pitchFamily="34" charset="0"/>
                <a:cs typeface="Calibri" pitchFamily="34" charset="0"/>
              </a:rPr>
              <a:t>2x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411480"/>
            <a:ext cx="3599022" cy="294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 challenges</a:t>
            </a:r>
          </a:p>
        </p:txBody>
      </p:sp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594360" y="1303020"/>
            <a:ext cx="6515100" cy="128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Drone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drift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not easily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positionable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connection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video freezes 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artifacts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image stream noise</a:t>
            </a:r>
          </a:p>
        </p:txBody>
      </p:sp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594360" y="4004787"/>
            <a:ext cx="6515100" cy="128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APRIL tag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too narrow a field of view: height/scale tradeoffs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call to APRIL library is slow (.5 second/image) </a:t>
            </a:r>
          </a:p>
          <a:p>
            <a:pPr lvl="1">
              <a:buFont typeface="Arial" pitchFamily="34" charset="0"/>
              <a:buChar char="•"/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 err="1">
                <a:latin typeface="Calibri" pitchFamily="34" charset="0"/>
                <a:cs typeface="Calibri" pitchFamily="34" charset="0"/>
              </a:rPr>
              <a:t>unmodifiable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 environments?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2283918" y="5897880"/>
            <a:ext cx="4669034" cy="50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900" dirty="0">
                <a:solidFill>
                  <a:srgbClr val="0000FF"/>
                </a:solidFill>
                <a:latin typeface="Arial" pitchFamily="34" charset="0"/>
              </a:rPr>
              <a:t>Could we do </a:t>
            </a:r>
            <a:r>
              <a:rPr lang="en-US" sz="2900" b="1" i="1" dirty="0">
                <a:solidFill>
                  <a:srgbClr val="0000FF"/>
                </a:solidFill>
                <a:latin typeface="Arial" pitchFamily="34" charset="0"/>
              </a:rPr>
              <a:t>without</a:t>
            </a:r>
            <a:r>
              <a:rPr lang="en-US" sz="2900" dirty="0">
                <a:solidFill>
                  <a:srgbClr val="0000FF"/>
                </a:solidFill>
                <a:latin typeface="Arial" pitchFamily="34" charset="0"/>
              </a:rPr>
              <a:t> tags?</a:t>
            </a:r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5737860" y="3429000"/>
            <a:ext cx="2741772" cy="33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example encoding (?) artifact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547962" y="1220153"/>
            <a:ext cx="548640" cy="54864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In terms of computation,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81400" y="4267200"/>
            <a:ext cx="167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vs. 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286000" y="1295400"/>
            <a:ext cx="4648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What makes an autonomous robot different from a PC?</a:t>
            </a:r>
          </a:p>
        </p:txBody>
      </p:sp>
      <p:pic>
        <p:nvPicPr>
          <p:cNvPr id="113666" name="Picture 2" descr="http://pro-demo.magentocommerce.com/media/catalog/product/cache/1/image/9df78eab33525d08d6e5fb8d27136e95/a/c/acer-ferrari-3200-notebook-computer-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76600"/>
            <a:ext cx="3276600" cy="3276600"/>
          </a:xfrm>
          <a:prstGeom prst="rect">
            <a:avLst/>
          </a:prstGeom>
          <a:noFill/>
        </p:spPr>
      </p:pic>
      <p:pic>
        <p:nvPicPr>
          <p:cNvPr id="113668" name="Picture 4" descr="http://www.invaderzim.tv/images/characters/GIR_with_cupc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657600"/>
            <a:ext cx="2381250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Localization 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without</a:t>
            </a:r>
            <a:r>
              <a:rPr lang="en-US" sz="3800" dirty="0">
                <a:latin typeface="Calibri" pitchFamily="34" charset="0"/>
                <a:cs typeface="Calibri" pitchFamily="34" charset="0"/>
              </a:rPr>
              <a:t>  tags?</a:t>
            </a:r>
          </a:p>
        </p:txBody>
      </p:sp>
      <p:sp>
        <p:nvSpPr>
          <p:cNvPr id="20483" name="TextBox 9"/>
          <p:cNvSpPr txBox="1">
            <a:spLocks noChangeArrowheads="1"/>
          </p:cNvSpPr>
          <p:nvPr/>
        </p:nvSpPr>
        <p:spPr bwMode="auto">
          <a:xfrm>
            <a:off x="594360" y="4183380"/>
            <a:ext cx="4183380" cy="183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locally unique image patches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fast libraries for extraction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each SURF feature is described with a 64-dimensional vector that encodes size and local edge orientations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80" y="1097280"/>
            <a:ext cx="7496652" cy="281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5052060" y="4153377"/>
            <a:ext cx="3497580" cy="11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lvl="1"/>
            <a:endParaRPr lang="en-US">
              <a:latin typeface="Calibri" pitchFamily="34" charset="0"/>
              <a:cs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in general, similar descriptor vectors are likely to be similar (or identical) image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1067277"/>
            <a:ext cx="4553427" cy="17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" y="2896077"/>
            <a:ext cx="4553427" cy="17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" y="4724877"/>
            <a:ext cx="4590574" cy="172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Localization plan</a:t>
            </a:r>
          </a:p>
        </p:txBody>
      </p:sp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4983480" y="1844517"/>
            <a:ext cx="4109085" cy="322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Mapping (by hand)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collect images and positions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extract &amp; store SURF features</a:t>
            </a:r>
          </a:p>
          <a:p>
            <a:endParaRPr 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Localization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take a new image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extract 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match them against the map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estimate a pose distribution</a:t>
            </a: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457200" y="6456522"/>
            <a:ext cx="1963103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new image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2487454" y="6459380"/>
            <a:ext cx="2427446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map images + matches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16200000" flipV="1">
            <a:off x="-317896" y="3751184"/>
            <a:ext cx="5760720" cy="4143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6355080" y="2948940"/>
            <a:ext cx="233172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b="1">
                <a:latin typeface="Calibri" pitchFamily="34" charset="0"/>
                <a:cs typeface="Calibri" pitchFamily="34" charset="0"/>
              </a:rPr>
              <a:t>Locations with stored images == nodes in a graph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four locations in the NW corner of Sprague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920" y="1554480"/>
            <a:ext cx="257175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kitchen, facing roughly W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920" y="1554480"/>
            <a:ext cx="257175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7920" y="3657600"/>
            <a:ext cx="2570322" cy="193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</a:t>
            </a:r>
            <a:r>
              <a:rPr lang="en-US" sz="1900" dirty="0" err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boardgames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, facing roughly N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" y="1032987"/>
            <a:ext cx="8229600" cy="507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Live localization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662940" y="6309360"/>
            <a:ext cx="781812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top three matches and their likelihood distribution plotted on the map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6490097" y="3156823"/>
            <a:ext cx="367189" cy="22574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6286500" y="3440430"/>
            <a:ext cx="472917" cy="12859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Demo...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Results</a:t>
            </a:r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2" cstate="print"/>
          <a:srcRect l="6984" t="16769" r="73344" b="26469"/>
          <a:stretch>
            <a:fillRect/>
          </a:stretch>
        </p:blipFill>
        <p:spPr bwMode="auto">
          <a:xfrm>
            <a:off x="674370" y="1160145"/>
            <a:ext cx="1783080" cy="385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 l="68611" t="20576" r="4723" b="47804"/>
          <a:stretch>
            <a:fillRect/>
          </a:stretch>
        </p:blipFill>
        <p:spPr bwMode="auto">
          <a:xfrm>
            <a:off x="594360" y="5280660"/>
            <a:ext cx="2194560" cy="144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3200400" y="2194560"/>
            <a:ext cx="5074920" cy="11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Simply counting the # of matches did not yield good localization results: 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25%   of correct locations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10%   of correct orientations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4750594" y="5949315"/>
            <a:ext cx="1234440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400" b="1" dirty="0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7655" name="TextBox 17"/>
          <p:cNvSpPr txBox="1">
            <a:spLocks noChangeArrowheads="1"/>
          </p:cNvSpPr>
          <p:nvPr/>
        </p:nvSpPr>
        <p:spPr bwMode="auto">
          <a:xfrm>
            <a:off x="5120640" y="4783455"/>
            <a:ext cx="480060" cy="141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8600" dirty="0">
                <a:latin typeface="Symbol" pitchFamily="18" charset="2"/>
              </a:rPr>
              <a:t>S</a:t>
            </a:r>
          </a:p>
        </p:txBody>
      </p:sp>
      <p:sp>
        <p:nvSpPr>
          <p:cNvPr id="27656" name="TextBox 5"/>
          <p:cNvSpPr txBox="1">
            <a:spLocks noChangeArrowheads="1"/>
          </p:cNvSpPr>
          <p:nvPr/>
        </p:nvSpPr>
        <p:spPr bwMode="auto">
          <a:xfrm>
            <a:off x="3817620" y="4389120"/>
            <a:ext cx="370332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simple image-match score </a:t>
            </a:r>
          </a:p>
        </p:txBody>
      </p:sp>
      <p:sp>
        <p:nvSpPr>
          <p:cNvPr id="27657" name="TextBox 5"/>
          <p:cNvSpPr txBox="1">
            <a:spLocks noChangeArrowheads="1"/>
          </p:cNvSpPr>
          <p:nvPr/>
        </p:nvSpPr>
        <p:spPr bwMode="auto">
          <a:xfrm>
            <a:off x="5806440" y="5263515"/>
            <a:ext cx="2057400" cy="52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9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Other scoring systems...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4956334" y="2747487"/>
            <a:ext cx="1234440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400" b="1" dirty="0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5326380" y="1581627"/>
            <a:ext cx="480060" cy="1413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8600" dirty="0">
                <a:latin typeface="Symbol" pitchFamily="18" charset="2"/>
              </a:rPr>
              <a:t>S</a:t>
            </a: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4709160" y="123444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distance-scaled score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806440" y="1855946"/>
            <a:ext cx="2057400" cy="862401"/>
            <a:chOff x="3579110" y="3820525"/>
            <a:chExt cx="2286000" cy="957953"/>
          </a:xfrm>
        </p:grpSpPr>
        <p:sp>
          <p:nvSpPr>
            <p:cNvPr id="28685" name="TextBox 5"/>
            <p:cNvSpPr txBox="1">
              <a:spLocks noChangeArrowheads="1"/>
            </p:cNvSpPr>
            <p:nvPr/>
          </p:nvSpPr>
          <p:spPr bwMode="auto">
            <a:xfrm>
              <a:off x="3579110" y="3820525"/>
              <a:ext cx="2286000" cy="410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28686" name="TextBox 5"/>
            <p:cNvSpPr txBox="1">
              <a:spLocks noChangeArrowheads="1"/>
            </p:cNvSpPr>
            <p:nvPr/>
          </p:nvSpPr>
          <p:spPr bwMode="auto">
            <a:xfrm>
              <a:off x="3579110" y="4368225"/>
              <a:ext cx="2286000" cy="410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Symbol" pitchFamily="18" charset="2"/>
                  <a:cs typeface="Arial" pitchFamily="34" charset="0"/>
                </a:rPr>
                <a:t>e</a:t>
              </a:r>
              <a:r>
                <a:rPr lang="en-US">
                  <a:latin typeface="Arial" pitchFamily="34" charset="0"/>
                  <a:cs typeface="Arial" pitchFamily="34" charset="0"/>
                </a:rPr>
                <a:t> + dist(m)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883910" y="4342665"/>
              <a:ext cx="1676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79" name="TextBox 12"/>
          <p:cNvSpPr txBox="1">
            <a:spLocks noChangeArrowheads="1"/>
          </p:cNvSpPr>
          <p:nvPr/>
        </p:nvSpPr>
        <p:spPr bwMode="auto">
          <a:xfrm>
            <a:off x="251460" y="329184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... and filters</a:t>
            </a:r>
          </a:p>
        </p:txBody>
      </p:sp>
      <p:sp>
        <p:nvSpPr>
          <p:cNvPr id="28680" name="TextBox 5"/>
          <p:cNvSpPr txBox="1">
            <a:spLocks noChangeArrowheads="1"/>
          </p:cNvSpPr>
          <p:nvPr/>
        </p:nvSpPr>
        <p:spPr bwMode="auto">
          <a:xfrm>
            <a:off x="868680" y="582930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bidirectional matches only</a:t>
            </a:r>
          </a:p>
        </p:txBody>
      </p:sp>
      <p:sp>
        <p:nvSpPr>
          <p:cNvPr id="28681" name="TextBox 5"/>
          <p:cNvSpPr txBox="1">
            <a:spLocks noChangeArrowheads="1"/>
          </p:cNvSpPr>
          <p:nvPr/>
        </p:nvSpPr>
        <p:spPr bwMode="auto">
          <a:xfrm>
            <a:off x="868680" y="452628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strong ratio-matches only</a:t>
            </a:r>
          </a:p>
        </p:txBody>
      </p:sp>
      <p:sp>
        <p:nvSpPr>
          <p:cNvPr id="28682" name="Rectangle 18"/>
          <p:cNvSpPr>
            <a:spLocks noChangeArrowheads="1"/>
          </p:cNvSpPr>
          <p:nvPr/>
        </p:nvSpPr>
        <p:spPr bwMode="auto">
          <a:xfrm>
            <a:off x="662940" y="1508760"/>
            <a:ext cx="315468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weights features inversely proportional to their SURF distance</a:t>
            </a:r>
            <a:endParaRPr lang="en-US"/>
          </a:p>
        </p:txBody>
      </p:sp>
      <p:sp>
        <p:nvSpPr>
          <p:cNvPr id="28683" name="Rectangle 19"/>
          <p:cNvSpPr>
            <a:spLocks noChangeArrowheads="1"/>
          </p:cNvSpPr>
          <p:nvPr/>
        </p:nvSpPr>
        <p:spPr bwMode="auto">
          <a:xfrm>
            <a:off x="4709160" y="4183380"/>
            <a:ext cx="404622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2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nd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 is about as good a match as its 1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st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</a:t>
            </a:r>
            <a:endParaRPr lang="en-US"/>
          </a:p>
        </p:txBody>
      </p:sp>
      <p:sp>
        <p:nvSpPr>
          <p:cNvPr id="28684" name="Rectangle 20"/>
          <p:cNvSpPr>
            <a:spLocks noChangeArrowheads="1"/>
          </p:cNvSpPr>
          <p:nvPr/>
        </p:nvSpPr>
        <p:spPr bwMode="auto">
          <a:xfrm>
            <a:off x="4777740" y="5699284"/>
            <a:ext cx="4046220" cy="63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best match is not unique in both directions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Without bidirectional filtering</a:t>
            </a:r>
          </a:p>
        </p:txBody>
      </p:sp>
      <p:pic>
        <p:nvPicPr>
          <p:cNvPr id="29699" name="Picture 17" descr="no-bidirectional.png"/>
          <p:cNvPicPr>
            <a:picLocks noChangeAspect="1"/>
          </p:cNvPicPr>
          <p:nvPr/>
        </p:nvPicPr>
        <p:blipFill>
          <a:blip r:embed="rId2" cstate="print"/>
          <a:srcRect t="5000" r="9062"/>
          <a:stretch>
            <a:fillRect/>
          </a:stretch>
        </p:blipFill>
        <p:spPr bwMode="auto">
          <a:xfrm>
            <a:off x="1143000" y="1028700"/>
            <a:ext cx="6652260" cy="52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1"/>
          <p:cNvSpPr>
            <a:spLocks noChangeArrowheads="1"/>
          </p:cNvSpPr>
          <p:nvPr/>
        </p:nvSpPr>
        <p:spPr bwMode="auto">
          <a:xfrm>
            <a:off x="1211580" y="6309360"/>
            <a:ext cx="6515100" cy="37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many different features can have the </a:t>
            </a:r>
            <a:r>
              <a:rPr lang="en-US" sz="1900" b="1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same</a:t>
            </a:r>
            <a:r>
              <a:rPr lang="en-US" sz="1900" b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 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best match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In terms of computation,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81400" y="4267200"/>
            <a:ext cx="167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vs. 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667000" y="1238071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Robots need </a:t>
            </a:r>
            <a:r>
              <a:rPr lang="en-US" sz="3600" b="1" i="1" dirty="0" smtClean="0">
                <a:solidFill>
                  <a:srgbClr val="C00000"/>
                </a:solidFill>
                <a:latin typeface="Cambria" pitchFamily="-112" charset="0"/>
              </a:rPr>
              <a:t>local spatial reasoning</a:t>
            </a:r>
          </a:p>
        </p:txBody>
      </p:sp>
      <p:pic>
        <p:nvPicPr>
          <p:cNvPr id="113666" name="Picture 2" descr="http://pro-demo.magentocommerce.com/media/catalog/product/cache/1/image/9df78eab33525d08d6e5fb8d27136e95/a/c/acer-ferrari-3200-notebook-computer-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76600"/>
            <a:ext cx="3276600" cy="3276600"/>
          </a:xfrm>
          <a:prstGeom prst="rect">
            <a:avLst/>
          </a:prstGeom>
          <a:noFill/>
        </p:spPr>
      </p:pic>
      <p:pic>
        <p:nvPicPr>
          <p:cNvPr id="113668" name="Picture 4" descr="http://www.invaderzim.tv/images/characters/GIR_with_cupc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657600"/>
            <a:ext cx="2381250" cy="23526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756263" y="2743200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mbria" pitchFamily="-112" charset="0"/>
              </a:rPr>
              <a:t>PCs typically don't – not even phones!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With bidirectional filtering</a:t>
            </a:r>
          </a:p>
        </p:txBody>
      </p:sp>
      <p:sp>
        <p:nvSpPr>
          <p:cNvPr id="30723" name="Rectangle 21"/>
          <p:cNvSpPr>
            <a:spLocks noChangeArrowheads="1"/>
          </p:cNvSpPr>
          <p:nvPr/>
        </p:nvSpPr>
        <p:spPr bwMode="auto">
          <a:xfrm>
            <a:off x="1211580" y="6309360"/>
            <a:ext cx="651510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only mutually unique best matches are considered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30724" name="Picture 6" descr="with-bidirectional.png"/>
          <p:cNvPicPr>
            <a:picLocks noChangeAspect="1"/>
          </p:cNvPicPr>
          <p:nvPr/>
        </p:nvPicPr>
        <p:blipFill>
          <a:blip r:embed="rId2" cstate="print"/>
          <a:srcRect t="4572" r="9143"/>
          <a:stretch>
            <a:fillRect/>
          </a:stretch>
        </p:blipFill>
        <p:spPr bwMode="auto">
          <a:xfrm>
            <a:off x="1155859" y="1028700"/>
            <a:ext cx="6639401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" y="1463040"/>
            <a:ext cx="8229600" cy="455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Comparative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608773" y="4430554"/>
            <a:ext cx="602933" cy="3429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10202" y="1358742"/>
            <a:ext cx="1303020" cy="3429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047274" y="1367314"/>
            <a:ext cx="7296626" cy="827246"/>
          </a:xfrm>
        </p:spPr>
        <p:txBody>
          <a:bodyPr lIns="0" tIns="0" rIns="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AR Drone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is a capable platform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400" i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as long as precise positioning is not required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045845" y="2468880"/>
            <a:ext cx="7633812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Options: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771525" lvl="2" indent="-257175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research to improve localization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771525" lvl="2" indent="-257175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tasks that do not require precision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045845" y="4434840"/>
            <a:ext cx="6543675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ROS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software scaffolding is excellent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400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if not always thoroughly documented</a:t>
            </a: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1480185" y="5617845"/>
            <a:ext cx="576643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project's AR Drone drivers and supporting software generated interest at AAAI and will be released into the community's (Willow Garage's) repository.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Verdicts?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25780" y="4030504"/>
            <a:ext cx="80238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Postscript</a:t>
            </a:r>
          </a:p>
        </p:txBody>
      </p:sp>
      <p:sp>
        <p:nvSpPr>
          <p:cNvPr id="33795" name="Rectangle 21"/>
          <p:cNvSpPr>
            <a:spLocks noChangeArrowheads="1"/>
          </p:cNvSpPr>
          <p:nvPr/>
        </p:nvSpPr>
        <p:spPr bwMode="auto">
          <a:xfrm>
            <a:off x="3048000" y="6019800"/>
            <a:ext cx="294894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Room/hallway flying with </a:t>
            </a:r>
            <a:r>
              <a:rPr lang="en-US" sz="1900" b="1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forward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camera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10" name="success_no_wa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066800"/>
            <a:ext cx="63246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348740" y="41148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3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Accessible Aerial Autonomy?</a:t>
            </a: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554480" y="5280660"/>
            <a:ext cx="6126480" cy="113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Lilian de Greef, Brad Jensen, Kim Sheely</a:t>
            </a: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Nick Berezny, Cal Poly Pomona '12</a:t>
            </a: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Malen Sok, Cal Poly Pomona '13</a:t>
            </a: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special guest star!  Steve Matsumoto, HMC '12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1965960" y="4371975"/>
            <a:ext cx="5417820" cy="36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 err="1">
                <a:solidFill>
                  <a:srgbClr val="0000FF"/>
                </a:solidFill>
                <a:latin typeface="Cambria" pitchFamily="18" charset="0"/>
              </a:rPr>
              <a:t>ARDrone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 ~ aerial </a:t>
            </a:r>
            <a:r>
              <a:rPr lang="en-US" sz="1900" i="1" dirty="0">
                <a:solidFill>
                  <a:srgbClr val="0000FF"/>
                </a:solidFill>
                <a:latin typeface="Cambria" pitchFamily="18" charset="0"/>
              </a:rPr>
              <a:t>remote-controlled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 platform</a:t>
            </a:r>
            <a:endParaRPr lang="en-US" sz="19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40" y="1920240"/>
            <a:ext cx="7240905" cy="233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rdronehelicopters.com/images/drone-h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887091"/>
            <a:ext cx="1981200" cy="1017909"/>
          </a:xfrm>
          <a:prstGeom prst="rect">
            <a:avLst/>
          </a:prstGeom>
          <a:noFill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241300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Summer 2011:   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-112" charset="0"/>
              </a:rPr>
              <a:t>aerial  autonomy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30014" y="1143000"/>
            <a:ext cx="7518586" cy="4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dirty="0" smtClean="0">
                <a:solidFill>
                  <a:srgbClr val="C00000"/>
                </a:solidFill>
                <a:latin typeface="Cambria" pitchFamily="-112" charset="0"/>
              </a:rPr>
              <a:t>Vision is required – it's all there is... !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04800" y="5943600"/>
            <a:ext cx="7100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(2) open question:  what's the right </a:t>
            </a:r>
            <a:r>
              <a:rPr lang="en-US" sz="2400" i="1" dirty="0" smtClean="0">
                <a:solidFill>
                  <a:srgbClr val="000000"/>
                </a:solidFill>
                <a:latin typeface="Cambria" pitchFamily="-112" charset="0"/>
              </a:rPr>
              <a:t>kind of map</a:t>
            </a: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 ?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04800" y="1976735"/>
            <a:ext cx="8000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(1) have the drone </a:t>
            </a:r>
            <a:r>
              <a:rPr lang="en-US" sz="2400" b="1" i="1" dirty="0" smtClean="0">
                <a:solidFill>
                  <a:srgbClr val="C00000"/>
                </a:solidFill>
                <a:latin typeface="Cambria" pitchFamily="-112" charset="0"/>
              </a:rPr>
              <a:t>localize</a:t>
            </a: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 and </a:t>
            </a:r>
            <a:r>
              <a:rPr lang="en-US" sz="2400" b="1" i="1" dirty="0" smtClean="0">
                <a:solidFill>
                  <a:srgbClr val="C00000"/>
                </a:solidFill>
                <a:latin typeface="Cambria" pitchFamily="-112" charset="0"/>
              </a:rPr>
              <a:t>navigate</a:t>
            </a: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 in a known map.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3048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(2) open question:  what's the right </a:t>
            </a:r>
            <a:r>
              <a:rPr lang="en-US" sz="2400" b="1" i="1" dirty="0" smtClean="0">
                <a:solidFill>
                  <a:srgbClr val="C00000"/>
                </a:solidFill>
                <a:latin typeface="Cambria" pitchFamily="-112" charset="0"/>
              </a:rPr>
              <a:t>kind of map</a:t>
            </a:r>
            <a:r>
              <a:rPr lang="en-US" sz="2400" b="1" dirty="0" smtClean="0">
                <a:solidFill>
                  <a:srgbClr val="C00000"/>
                </a:solidFill>
                <a:latin typeface="Cambria" pitchFamily="-112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for the drone?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838200"/>
            <a:ext cx="5853113" cy="5286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705600" y="6172200"/>
            <a:ext cx="210916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-112" charset="0"/>
              </a:rPr>
              <a:t>Matt </a:t>
            </a:r>
            <a:r>
              <a:rPr lang="en-US" dirty="0" err="1" smtClean="0">
                <a:solidFill>
                  <a:srgbClr val="000000"/>
                </a:solidFill>
                <a:latin typeface="Cambria" pitchFamily="-112" charset="0"/>
              </a:rPr>
              <a:t>Keeter's</a:t>
            </a:r>
            <a:r>
              <a:rPr lang="en-US" dirty="0" smtClean="0">
                <a:solidFill>
                  <a:srgbClr val="000000"/>
                </a:solidFill>
                <a:latin typeface="Cambria" pitchFamily="-112" charset="0"/>
              </a:rPr>
              <a:t> idea...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59229" y="6504801"/>
            <a:ext cx="122277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Cambria" pitchFamily="-112" charset="0"/>
              </a:rPr>
              <a:t>see mattk1.mov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A set of panoramas?</a:t>
            </a:r>
            <a:endParaRPr lang="en-US" sz="3200" i="1" dirty="0" smtClean="0">
              <a:solidFill>
                <a:srgbClr val="000000"/>
              </a:solidFill>
              <a:latin typeface="Cambria" pitchFamily="-112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304800"/>
            <a:ext cx="7100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(2) open question:  what's the right </a:t>
            </a:r>
            <a:r>
              <a:rPr lang="en-US" sz="2400" b="1" i="1" dirty="0" smtClean="0">
                <a:solidFill>
                  <a:srgbClr val="C00000"/>
                </a:solidFill>
                <a:latin typeface="Cambria" pitchFamily="-112" charset="0"/>
              </a:rPr>
              <a:t>kind of map</a:t>
            </a:r>
            <a:r>
              <a:rPr lang="en-US" sz="2400" b="1" dirty="0" smtClean="0">
                <a:solidFill>
                  <a:srgbClr val="C00000"/>
                </a:solidFill>
                <a:latin typeface="Cambria" pitchFamily="-112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?</a:t>
            </a: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865973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 l="47516" r="22566"/>
          <a:stretch>
            <a:fillRect/>
          </a:stretch>
        </p:blipFill>
        <p:spPr bwMode="auto">
          <a:xfrm>
            <a:off x="1447800" y="3200400"/>
            <a:ext cx="613610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8734"/>
          <a:stretch>
            <a:fillRect/>
          </a:stretch>
        </p:blipFill>
        <p:spPr bwMode="auto">
          <a:xfrm>
            <a:off x="34802" y="1219200"/>
            <a:ext cx="9081062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Evaluating the classifier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228600"/>
            <a:ext cx="2587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rebuchet MS" pitchFamily="34" charset="0"/>
                <a:cs typeface="Arial" charset="0"/>
              </a:rPr>
              <a:t>Number of nearest neighbors used: 1,5,10,25,50,&amp;100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8229600" y="1143000"/>
            <a:ext cx="381000" cy="381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81000" y="6059016"/>
            <a:ext cx="198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Training and testing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SAME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 data set.</a:t>
            </a:r>
            <a:endParaRPr lang="en-US" sz="1500" dirty="0"/>
          </a:p>
        </p:txBody>
      </p:sp>
      <p:sp>
        <p:nvSpPr>
          <p:cNvPr id="14" name="Rectangle 13"/>
          <p:cNvSpPr/>
          <p:nvPr/>
        </p:nvSpPr>
        <p:spPr>
          <a:xfrm>
            <a:off x="624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non-overlapping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set.</a:t>
            </a:r>
            <a:endParaRPr lang="en-US" sz="1500" dirty="0"/>
          </a:p>
        </p:txBody>
      </p:sp>
      <p:sp>
        <p:nvSpPr>
          <p:cNvPr id="15" name="Rectangle 14"/>
          <p:cNvSpPr/>
          <p:nvPr/>
        </p:nvSpPr>
        <p:spPr>
          <a:xfrm>
            <a:off x="243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 (same orientation)</a:t>
            </a:r>
            <a:endParaRPr lang="en-US" sz="1500" dirty="0"/>
          </a:p>
        </p:txBody>
      </p:sp>
      <p:sp>
        <p:nvSpPr>
          <p:cNvPr id="16" name="Rectangle 15"/>
          <p:cNvSpPr/>
          <p:nvPr/>
        </p:nvSpPr>
        <p:spPr>
          <a:xfrm>
            <a:off x="4343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 (novel orientation)</a:t>
            </a:r>
            <a:endParaRPr lang="en-US" sz="15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248400" y="2196737"/>
            <a:ext cx="2070463" cy="1295400"/>
          </a:xfrm>
          <a:prstGeom prst="roundRect">
            <a:avLst/>
          </a:prstGeom>
          <a:solidFill>
            <a:srgbClr val="99FF99"/>
          </a:solidFill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672840" y="2209800"/>
            <a:ext cx="2042159" cy="1295400"/>
          </a:xfrm>
          <a:prstGeom prst="roundRect">
            <a:avLst/>
          </a:prstGeom>
          <a:solidFill>
            <a:srgbClr val="99FF99"/>
          </a:solidFill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066800" y="2209800"/>
            <a:ext cx="2133600" cy="1295400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33600" y="228600"/>
            <a:ext cx="5181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latin typeface="Cambria" pitchFamily="-112" charset="0"/>
              </a:rPr>
              <a:t>Robotics!</a:t>
            </a: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2362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Spatial reasoning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2286000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Control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527958" y="2532222"/>
            <a:ext cx="1540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Sensing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057400" y="990600"/>
            <a:ext cx="57150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though mostly from a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software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 point of view...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8200" y="3810000"/>
            <a:ext cx="7696200" cy="18288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39419" y="4139625"/>
            <a:ext cx="5212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robot-platform foundation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4400" y="4825425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... mechanical ... electrical ... power ...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905000" y="6019800"/>
            <a:ext cx="5562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spatial reasoning 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and the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sensing 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needed for it are fundamental, ongoing challenges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54874" y="1878874"/>
            <a:ext cx="8610600" cy="4038600"/>
          </a:xfrm>
          <a:prstGeom prst="roundRect">
            <a:avLst/>
          </a:prstGeom>
          <a:noFill/>
          <a:ln w="57150">
            <a:solidFill>
              <a:srgbClr val="1E00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419600" y="1676400"/>
            <a:ext cx="590226" cy="369332"/>
          </a:xfrm>
          <a:prstGeom prst="rect">
            <a:avLst/>
          </a:prstGeom>
          <a:solidFill>
            <a:schemeClr val="bg1"/>
          </a:solidFill>
          <a:ln>
            <a:solidFill>
              <a:srgbClr val="1E00FE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-112" charset="0"/>
              </a:rPr>
              <a:t>E11</a:t>
            </a:r>
            <a:endParaRPr lang="en-US" b="1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456481" y="1417204"/>
            <a:ext cx="8228160" cy="4526396"/>
          </a:xfrm>
          <a:ln/>
        </p:spPr>
        <p:txBody>
          <a:bodyPr>
            <a:normAutofit/>
          </a:bodyPr>
          <a:lstStyle/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/>
              <a:t>Many </a:t>
            </a:r>
            <a:r>
              <a:rPr lang="en-US" dirty="0" smtClean="0"/>
              <a:t>variants were assessed, </a:t>
            </a:r>
            <a:r>
              <a:rPr lang="en-US" dirty="0"/>
              <a:t>but the overall accuracy </a:t>
            </a:r>
            <a:r>
              <a:rPr lang="en-US" dirty="0" smtClean="0"/>
              <a:t>hovered around </a:t>
            </a:r>
            <a:r>
              <a:rPr lang="en-US" dirty="0"/>
              <a:t>95</a:t>
            </a:r>
            <a:r>
              <a:rPr lang="en-US" dirty="0" smtClean="0"/>
              <a:t>%: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endParaRPr lang="en-US" dirty="0"/>
          </a:p>
          <a:p>
            <a:pPr marL="781932" lvl="1" indent="-292325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b="1" dirty="0"/>
              <a:t>3-tree Classifier: </a:t>
            </a:r>
            <a:r>
              <a:rPr lang="en-US" dirty="0"/>
              <a:t>used above, below, and line categories</a:t>
            </a:r>
          </a:p>
          <a:p>
            <a:pPr marL="781932" lvl="1" indent="-292325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b="1" dirty="0"/>
              <a:t>Genetic Algorithm: </a:t>
            </a:r>
            <a:r>
              <a:rPr lang="en-US" dirty="0"/>
              <a:t>attempted to find the optimal weight values, but optimized for the set of images used to evolve the classifier.  The weight-set did not generalize to other environments</a:t>
            </a:r>
          </a:p>
          <a:p>
            <a:pPr marL="781932" lvl="1" indent="-292325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b="1" dirty="0"/>
              <a:t>Different Environments: </a:t>
            </a:r>
            <a:r>
              <a:rPr lang="en-US" dirty="0"/>
              <a:t>the classifier was tested in environments varying in difficulty </a:t>
            </a: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Evaluating the classifier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062004" y="5695072"/>
            <a:ext cx="2819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Scan matching &amp; mapping (</a:t>
            </a:r>
            <a:r>
              <a:rPr lang="en-US" sz="2400" dirty="0" err="1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CoreSLAM</a:t>
            </a: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)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40673" t="23533" r="11442" b="11344"/>
          <a:stretch>
            <a:fillRect/>
          </a:stretch>
        </p:blipFill>
        <p:spPr bwMode="auto">
          <a:xfrm>
            <a:off x="355363" y="990600"/>
            <a:ext cx="2540237" cy="245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l="46683" t="25909" r="16394" b="13838"/>
          <a:stretch>
            <a:fillRect/>
          </a:stretch>
        </p:blipFill>
        <p:spPr bwMode="auto">
          <a:xfrm>
            <a:off x="397445" y="3856172"/>
            <a:ext cx="2456073" cy="284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657600" y="1295400"/>
            <a:ext cx="5238750" cy="52387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371600" y="3395004"/>
            <a:ext cx="50045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+</a:t>
            </a:r>
            <a:endParaRPr lang="en-US" sz="4200" b="1" dirty="0"/>
          </a:p>
        </p:txBody>
      </p:sp>
      <p:sp>
        <p:nvSpPr>
          <p:cNvPr id="16" name="Right Arrow 15"/>
          <p:cNvSpPr>
            <a:spLocks noChangeArrowheads="1"/>
          </p:cNvSpPr>
          <p:nvPr/>
        </p:nvSpPr>
        <p:spPr bwMode="auto">
          <a:xfrm>
            <a:off x="2667000" y="3505200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print"/>
          <a:srcRect l="6837" t="16145" r="7449" b="10677"/>
          <a:stretch>
            <a:fillRect/>
          </a:stretch>
        </p:blipFill>
        <p:spPr bwMode="auto">
          <a:xfrm>
            <a:off x="533400" y="1382712"/>
            <a:ext cx="4051300" cy="302736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6769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possible approaches: 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features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5029200"/>
            <a:ext cx="3070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point-feature tracking</a:t>
            </a:r>
            <a:endParaRPr lang="en-US" sz="2800" dirty="0"/>
          </a:p>
        </p:txBody>
      </p:sp>
      <p:sp>
        <p:nvSpPr>
          <p:cNvPr id="30" name="Rectangle 3"/>
          <p:cNvSpPr>
            <a:spLocks/>
          </p:cNvSpPr>
          <p:nvPr/>
        </p:nvSpPr>
        <p:spPr bwMode="auto">
          <a:xfrm>
            <a:off x="5638800" y="4991100"/>
            <a:ext cx="2590800" cy="1028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100" b="1" i="1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to estimate: </a:t>
            </a:r>
            <a:r>
              <a:rPr lang="en-US" sz="2100" i="1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how </a:t>
            </a:r>
            <a:r>
              <a:rPr lang="en-US" sz="2100" i="1" dirty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and how much</a:t>
            </a:r>
            <a:r>
              <a:rPr lang="en-US" sz="2100" dirty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 the </a:t>
            </a:r>
            <a:r>
              <a:rPr lang="en-US" sz="2100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camera (or robot) moved</a:t>
            </a:r>
            <a:endParaRPr lang="en-US" sz="2100" dirty="0">
              <a:solidFill>
                <a:srgbClr val="CC9B00"/>
              </a:solidFill>
              <a:latin typeface="+mj-lt"/>
              <a:ea typeface="Gill Sans" charset="0"/>
              <a:cs typeface="Gill Sans" charset="0"/>
            </a:endParaRPr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3" cstate="print"/>
          <a:srcRect l="13293" t="22185" r="13495" b="12663"/>
          <a:stretch>
            <a:fillRect/>
          </a:stretch>
        </p:blipFill>
        <p:spPr bwMode="auto">
          <a:xfrm>
            <a:off x="4748213" y="1371600"/>
            <a:ext cx="3913187" cy="304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/>
          </p:cNvSpPr>
          <p:nvPr/>
        </p:nvSpPr>
        <p:spPr bwMode="auto">
          <a:xfrm>
            <a:off x="3390900" y="1560512"/>
            <a:ext cx="533400" cy="495300"/>
          </a:xfrm>
          <a:prstGeom prst="rect">
            <a:avLst/>
          </a:prstGeom>
          <a:noFill/>
          <a:ln w="635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Rectangle 9"/>
          <p:cNvSpPr>
            <a:spLocks/>
          </p:cNvSpPr>
          <p:nvPr/>
        </p:nvSpPr>
        <p:spPr bwMode="auto">
          <a:xfrm>
            <a:off x="7708900" y="1370012"/>
            <a:ext cx="533400" cy="495300"/>
          </a:xfrm>
          <a:prstGeom prst="rect">
            <a:avLst/>
          </a:prstGeom>
          <a:noFill/>
          <a:ln w="635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10"/>
          <p:cNvSpPr>
            <a:spLocks/>
          </p:cNvSpPr>
          <p:nvPr/>
        </p:nvSpPr>
        <p:spPr bwMode="auto">
          <a:xfrm>
            <a:off x="762000" y="4038600"/>
            <a:ext cx="1504514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previous</a:t>
            </a:r>
            <a:r>
              <a:rPr lang="en-US" sz="1800" dirty="0" smtClean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 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image</a:t>
            </a:r>
          </a:p>
        </p:txBody>
      </p:sp>
      <p:sp>
        <p:nvSpPr>
          <p:cNvPr id="38" name="Rectangle 11"/>
          <p:cNvSpPr>
            <a:spLocks/>
          </p:cNvSpPr>
          <p:nvPr/>
        </p:nvSpPr>
        <p:spPr bwMode="auto">
          <a:xfrm>
            <a:off x="7293625" y="4038600"/>
            <a:ext cx="1088375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 dirty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next image</a:t>
            </a:r>
          </a:p>
        </p:txBody>
      </p:sp>
      <p:sp>
        <p:nvSpPr>
          <p:cNvPr id="39" name="Rectangle 12"/>
          <p:cNvSpPr>
            <a:spLocks/>
          </p:cNvSpPr>
          <p:nvPr/>
        </p:nvSpPr>
        <p:spPr bwMode="auto">
          <a:xfrm>
            <a:off x="5133536" y="4904936"/>
            <a:ext cx="251672" cy="49244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200" b="1" dirty="0" smtClean="0">
                <a:solidFill>
                  <a:srgbClr val="CC9B00"/>
                </a:solidFill>
                <a:latin typeface="Symbol" pitchFamily="18" charset="2"/>
                <a:ea typeface="Gill Sans" charset="0"/>
                <a:cs typeface="Gill Sans" charset="0"/>
              </a:rPr>
              <a:t>D</a:t>
            </a:r>
            <a:endParaRPr lang="en-US" sz="3200" b="1" dirty="0">
              <a:solidFill>
                <a:srgbClr val="CC9B00"/>
              </a:solidFill>
              <a:latin typeface="Symbol" pitchFamily="18" charset="2"/>
              <a:ea typeface="Gill Sans" charset="0"/>
              <a:cs typeface="Gill Sans" charset="0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rot="10800000" flipH="1">
            <a:off x="4052888" y="1651000"/>
            <a:ext cx="3578225" cy="127000"/>
          </a:xfrm>
          <a:prstGeom prst="line">
            <a:avLst/>
          </a:prstGeom>
          <a:noFill/>
          <a:ln w="50800" cap="flat">
            <a:solidFill>
              <a:schemeClr val="bg1">
                <a:lumMod val="85000"/>
              </a:schemeClr>
            </a:solidFill>
            <a:prstDash val="solid"/>
            <a:miter lim="800000"/>
            <a:headEnd type="stealth" w="med" len="med"/>
            <a:tailEnd type="stealth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3733800" y="1828800"/>
            <a:ext cx="1084263" cy="4297362"/>
          </a:xfrm>
          <a:prstGeom prst="line">
            <a:avLst/>
          </a:prstGeom>
          <a:noFill/>
          <a:ln w="50800" cap="flat">
            <a:solidFill>
              <a:srgbClr val="FFE38B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Line 15"/>
          <p:cNvSpPr>
            <a:spLocks noChangeShapeType="1"/>
          </p:cNvSpPr>
          <p:nvPr/>
        </p:nvSpPr>
        <p:spPr bwMode="auto">
          <a:xfrm flipH="1">
            <a:off x="5181599" y="1642404"/>
            <a:ext cx="2827777" cy="3005796"/>
          </a:xfrm>
          <a:prstGeom prst="line">
            <a:avLst/>
          </a:prstGeom>
          <a:noFill/>
          <a:ln w="50800" cap="flat">
            <a:solidFill>
              <a:srgbClr val="FFE38B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Line 16"/>
          <p:cNvSpPr>
            <a:spLocks noChangeShapeType="1"/>
          </p:cNvSpPr>
          <p:nvPr/>
        </p:nvSpPr>
        <p:spPr bwMode="auto">
          <a:xfrm flipH="1">
            <a:off x="4867422" y="4670474"/>
            <a:ext cx="253217" cy="1378634"/>
          </a:xfrm>
          <a:prstGeom prst="line">
            <a:avLst/>
          </a:prstGeom>
          <a:noFill/>
          <a:ln w="50800" cap="flat">
            <a:solidFill>
              <a:srgbClr val="CC9B00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3"/>
          <p:cNvSpPr>
            <a:spLocks/>
          </p:cNvSpPr>
          <p:nvPr/>
        </p:nvSpPr>
        <p:spPr bwMode="auto">
          <a:xfrm>
            <a:off x="4876800" y="1790700"/>
            <a:ext cx="2438400" cy="1028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100" b="1" i="1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to estimate: </a:t>
            </a:r>
            <a:r>
              <a:rPr lang="en-US" sz="2100" i="1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how </a:t>
            </a:r>
            <a:r>
              <a:rPr lang="en-US" sz="2100" i="1" dirty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and how much</a:t>
            </a:r>
            <a:r>
              <a:rPr lang="en-US" sz="2100" dirty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 the </a:t>
            </a:r>
            <a:r>
              <a:rPr lang="en-US" sz="21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image feature moved</a:t>
            </a:r>
            <a:endParaRPr lang="en-US" sz="2100" dirty="0">
              <a:solidFill>
                <a:schemeClr val="bg1">
                  <a:lumMod val="95000"/>
                </a:schemeClr>
              </a:solidFill>
              <a:latin typeface="+mj-lt"/>
              <a:ea typeface="Gill Sans" charset="0"/>
              <a:cs typeface="Gill Sans" charset="0"/>
            </a:endParaRPr>
          </a:p>
        </p:txBody>
      </p:sp>
      <p:sp>
        <p:nvSpPr>
          <p:cNvPr id="45" name="Rectangle 12"/>
          <p:cNvSpPr>
            <a:spLocks/>
          </p:cNvSpPr>
          <p:nvPr/>
        </p:nvSpPr>
        <p:spPr bwMode="auto">
          <a:xfrm>
            <a:off x="4267200" y="1828800"/>
            <a:ext cx="203582" cy="49244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Symbol" pitchFamily="18" charset="2"/>
                <a:ea typeface="Gill Sans" charset="0"/>
                <a:cs typeface="Gill Sans" charset="0"/>
              </a:rPr>
              <a:t>d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Symbol" pitchFamily="18" charset="2"/>
              <a:ea typeface="Gill Sans" charset="0"/>
              <a:cs typeface="Gill Sans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505732" y="6458635"/>
            <a:ext cx="14518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texture vs. time</a:t>
            </a:r>
            <a:endParaRPr lang="en-US" sz="1500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6553200" y="5181600"/>
            <a:ext cx="1905000" cy="381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32766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More recently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5123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1574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42888" y="5786438"/>
            <a:ext cx="86693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100" dirty="0">
                <a:latin typeface="Trebuchet MS" pitchFamily="34" charset="0"/>
              </a:rPr>
              <a:t>C. </a:t>
            </a:r>
            <a:r>
              <a:rPr lang="en-US" sz="2100" dirty="0" err="1">
                <a:latin typeface="Trebuchet MS" pitchFamily="34" charset="0"/>
              </a:rPr>
              <a:t>Plagemann</a:t>
            </a:r>
            <a:r>
              <a:rPr lang="en-US" sz="2100" dirty="0">
                <a:latin typeface="Trebuchet MS" pitchFamily="34" charset="0"/>
              </a:rPr>
              <a:t> et al., ICRA 2008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228600" y="4724400"/>
            <a:ext cx="3200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platform</a:t>
            </a:r>
          </a:p>
        </p:txBody>
      </p:sp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4" cstate="print"/>
          <a:srcRect l="3345" t="3754" r="3717" b="3496"/>
          <a:stretch>
            <a:fillRect/>
          </a:stretch>
        </p:blipFill>
        <p:spPr bwMode="auto">
          <a:xfrm>
            <a:off x="3581400" y="2095500"/>
            <a:ext cx="2506663" cy="2476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981200"/>
            <a:ext cx="2667000" cy="268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28" name="Line 5"/>
          <p:cNvSpPr>
            <a:spLocks noChangeShapeType="1"/>
          </p:cNvSpPr>
          <p:nvPr/>
        </p:nvSpPr>
        <p:spPr bwMode="auto">
          <a:xfrm rot="10800000" flipH="1">
            <a:off x="4787900" y="1905000"/>
            <a:ext cx="1143000" cy="1471613"/>
          </a:xfrm>
          <a:prstGeom prst="line">
            <a:avLst/>
          </a:prstGeom>
          <a:noFill/>
          <a:ln w="50800">
            <a:solidFill>
              <a:srgbClr val="8C41FF"/>
            </a:solidFill>
            <a:miter lim="800000"/>
            <a:headEnd/>
            <a:tailEnd type="stealth" w="med" len="me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12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032000"/>
            <a:ext cx="3344863" cy="261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30" name="Rectangle 14"/>
          <p:cNvSpPr>
            <a:spLocks noChangeArrowheads="1"/>
          </p:cNvSpPr>
          <p:nvPr/>
        </p:nvSpPr>
        <p:spPr bwMode="auto">
          <a:xfrm>
            <a:off x="3213100" y="4724400"/>
            <a:ext cx="3200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"omnicam" images</a:t>
            </a:r>
          </a:p>
        </p:txBody>
      </p:sp>
      <p:sp>
        <p:nvSpPr>
          <p:cNvPr id="5131" name="Rectangle 15"/>
          <p:cNvSpPr>
            <a:spLocks noChangeArrowheads="1"/>
          </p:cNvSpPr>
          <p:nvPr/>
        </p:nvSpPr>
        <p:spPr bwMode="auto">
          <a:xfrm>
            <a:off x="6400800" y="4724400"/>
            <a:ext cx="2286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errors...</a:t>
            </a:r>
          </a:p>
        </p:txBody>
      </p:sp>
      <p:sp>
        <p:nvSpPr>
          <p:cNvPr id="5132" name="Line 5"/>
          <p:cNvSpPr>
            <a:spLocks noChangeShapeType="1"/>
          </p:cNvSpPr>
          <p:nvPr/>
        </p:nvSpPr>
        <p:spPr bwMode="auto">
          <a:xfrm rot="10800000" flipH="1">
            <a:off x="7270750" y="2630488"/>
            <a:ext cx="1758950" cy="1941512"/>
          </a:xfrm>
          <a:prstGeom prst="line">
            <a:avLst/>
          </a:prstGeom>
          <a:noFill/>
          <a:ln w="50800">
            <a:solidFill>
              <a:srgbClr val="8C41FF"/>
            </a:solidFill>
            <a:miter lim="800000"/>
            <a:headEnd/>
            <a:tailEnd type="stealth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629400" y="5193268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rebuchet MS" pitchFamily="34" charset="0"/>
              </a:rPr>
              <a:t>~1m RMS error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76800" y="228600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benefit from larger patches of image texture?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4782649" y="1080868"/>
            <a:ext cx="1295400" cy="533400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7221" b="50794"/>
          <a:stretch>
            <a:fillRect/>
          </a:stretch>
        </p:blipFill>
        <p:spPr bwMode="auto">
          <a:xfrm>
            <a:off x="4419600" y="1941342"/>
            <a:ext cx="4317888" cy="198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24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73800" y="98474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616580" y="3849469"/>
            <a:ext cx="32766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 metric error &lt;3 inches in all environments</a:t>
            </a:r>
            <a:endParaRPr lang="en-US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to take scans</a:t>
            </a:r>
            <a:endParaRPr lang="en-US" sz="2400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80536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942536"/>
            <a:ext cx="1143000" cy="857250"/>
          </a:xfrm>
          <a:prstGeom prst="rect">
            <a:avLst/>
          </a:prstGeom>
        </p:spPr>
      </p:pic>
      <p:pic>
        <p:nvPicPr>
          <p:cNvPr id="37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56026" b="-1613"/>
          <a:stretch>
            <a:fillRect/>
          </a:stretch>
        </p:blipFill>
        <p:spPr bwMode="auto">
          <a:xfrm>
            <a:off x="4419600" y="4419600"/>
            <a:ext cx="4317888" cy="21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51293" t="14243" r="32835" b="79206"/>
          <a:stretch>
            <a:fillRect/>
          </a:stretch>
        </p:blipFill>
        <p:spPr bwMode="auto">
          <a:xfrm>
            <a:off x="4572000" y="4739213"/>
            <a:ext cx="1350498" cy="30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2" name="Straight Arrow Connector 41"/>
          <p:cNvCxnSpPr/>
          <p:nvPr/>
        </p:nvCxnSpPr>
        <p:spPr>
          <a:xfrm rot="16200000" flipH="1">
            <a:off x="7010400" y="1676400"/>
            <a:ext cx="3810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>
            <a:off x="8115300" y="17907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10200" y="1676400"/>
            <a:ext cx="7620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321979" y="5253335"/>
            <a:ext cx="3865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metric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errors</a:t>
            </a:r>
            <a:endParaRPr lang="en-US" sz="2400" dirty="0"/>
          </a:p>
        </p:txBody>
      </p:sp>
      <p:sp>
        <p:nvSpPr>
          <p:cNvPr id="50" name="Rectangle 49"/>
          <p:cNvSpPr/>
          <p:nvPr/>
        </p:nvSpPr>
        <p:spPr>
          <a:xfrm>
            <a:off x="6599025" y="3852204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6587196" y="6336268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inches</a:t>
            </a:r>
            <a:endParaRPr lang="en-US" dirty="0"/>
          </a:p>
        </p:txBody>
      </p:sp>
      <p:sp>
        <p:nvSpPr>
          <p:cNvPr id="52" name="Rounded Rectangle 51"/>
          <p:cNvSpPr/>
          <p:nvPr/>
        </p:nvSpPr>
        <p:spPr>
          <a:xfrm>
            <a:off x="4419600" y="5917812"/>
            <a:ext cx="4329332" cy="487679"/>
          </a:xfrm>
          <a:prstGeom prst="roundRect">
            <a:avLst/>
          </a:prstGeom>
          <a:solidFill>
            <a:srgbClr val="C00000">
              <a:alpha val="1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600" y="5957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~ 30-75% drop in RMS error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cxnSp>
        <p:nvCxnSpPr>
          <p:cNvPr id="54" name="Straight Arrow Connector 53"/>
          <p:cNvCxnSpPr>
            <a:endCxn id="52" idx="1"/>
          </p:cNvCxnSpPr>
          <p:nvPr/>
        </p:nvCxnSpPr>
        <p:spPr>
          <a:xfrm flipV="1">
            <a:off x="3657600" y="6161652"/>
            <a:ext cx="762000" cy="105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28600" y="6231932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compared to </a:t>
            </a:r>
            <a:r>
              <a:rPr lang="en-US" b="1" dirty="0" err="1" smtClean="0">
                <a:solidFill>
                  <a:srgbClr val="C00000"/>
                </a:solidFill>
                <a:latin typeface="Cambria" pitchFamily="18" charset="0"/>
              </a:rPr>
              <a:t>Plagemann</a:t>
            </a:r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 et al.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7221" b="50794"/>
          <a:stretch>
            <a:fillRect/>
          </a:stretch>
        </p:blipFill>
        <p:spPr bwMode="auto">
          <a:xfrm>
            <a:off x="4419600" y="1941342"/>
            <a:ext cx="4317888" cy="198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24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73800" y="98474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34" name="Rectangle 33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to take scans</a:t>
            </a:r>
            <a:endParaRPr lang="en-US" sz="2400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80536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942536"/>
            <a:ext cx="1143000" cy="857250"/>
          </a:xfrm>
          <a:prstGeom prst="rect">
            <a:avLst/>
          </a:prstGeom>
        </p:spPr>
      </p:pic>
      <p:cxnSp>
        <p:nvCxnSpPr>
          <p:cNvPr id="42" name="Straight Arrow Connector 41"/>
          <p:cNvCxnSpPr/>
          <p:nvPr/>
        </p:nvCxnSpPr>
        <p:spPr>
          <a:xfrm rot="16200000" flipH="1">
            <a:off x="7010400" y="1676400"/>
            <a:ext cx="3810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>
            <a:off x="8115300" y="17907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10200" y="1676400"/>
            <a:ext cx="7620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90082" y="3392269"/>
            <a:ext cx="292959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 pixel error &lt;2 pixels in all environments</a:t>
            </a:r>
            <a:endParaRPr lang="en-US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599025" y="3852204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1969403" y="5486400"/>
            <a:ext cx="5421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We don't want our distances in pixels!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t="56055" r="50773"/>
          <a:stretch>
            <a:fillRect/>
          </a:stretch>
        </p:blipFill>
        <p:spPr bwMode="auto">
          <a:xfrm>
            <a:off x="4495800" y="4267200"/>
            <a:ext cx="4188655" cy="2076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25694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grpSp>
        <p:nvGrpSpPr>
          <p:cNvPr id="2" name="Group 21"/>
          <p:cNvGrpSpPr/>
          <p:nvPr/>
        </p:nvGrpSpPr>
        <p:grpSpPr>
          <a:xfrm>
            <a:off x="4495800" y="1981200"/>
            <a:ext cx="4188655" cy="1980028"/>
            <a:chOff x="1981200" y="2057400"/>
            <a:chExt cx="4188655" cy="1980028"/>
          </a:xfrm>
        </p:grpSpPr>
        <p:pic>
          <p:nvPicPr>
            <p:cNvPr id="21" name="P 6" descr="Picture 1.png"/>
            <p:cNvPicPr>
              <a:picLocks noChangeAspect="1" noChangeArrowheads="1"/>
            </p:cNvPicPr>
            <p:nvPr/>
          </p:nvPicPr>
          <p:blipFill>
            <a:blip r:embed="rId3" cstate="print"/>
            <a:srcRect t="7519" r="50773" b="50570"/>
            <a:stretch>
              <a:fillRect/>
            </a:stretch>
          </p:blipFill>
          <p:spPr bwMode="auto">
            <a:xfrm>
              <a:off x="1981200" y="2057400"/>
              <a:ext cx="4188655" cy="1980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 6" descr="Picture 1.png"/>
            <p:cNvPicPr>
              <a:picLocks noChangeAspect="1" noChangeArrowheads="1"/>
            </p:cNvPicPr>
            <p:nvPr/>
          </p:nvPicPr>
          <p:blipFill>
            <a:blip r:embed="rId3" cstate="print"/>
            <a:srcRect l="50590" t="57643" r="33442" b="31773"/>
            <a:stretch>
              <a:fillRect/>
            </a:stretch>
          </p:blipFill>
          <p:spPr bwMode="auto">
            <a:xfrm>
              <a:off x="2077020" y="2120152"/>
              <a:ext cx="1358704" cy="5000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Rectangle 23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21979" y="5029200"/>
            <a:ext cx="3865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metric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errors</a:t>
            </a:r>
            <a:endParaRPr lang="en-US" sz="2400" dirty="0"/>
          </a:p>
        </p:txBody>
      </p:sp>
      <p:sp>
        <p:nvSpPr>
          <p:cNvPr id="40" name="Rounded Rectangle 39"/>
          <p:cNvSpPr/>
          <p:nvPr/>
        </p:nvSpPr>
        <p:spPr>
          <a:xfrm>
            <a:off x="4419600" y="4876800"/>
            <a:ext cx="4329332" cy="1416147"/>
          </a:xfrm>
          <a:prstGeom prst="roundRect">
            <a:avLst/>
          </a:prstGeom>
          <a:solidFill>
            <a:srgbClr val="FFFF00">
              <a:alpha val="1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Moving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while taking scans</a:t>
            </a:r>
            <a:endParaRPr lang="en-US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228600" y="58790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much worse!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668" y="3539196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as good as when stopped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2985868" y="6056730"/>
            <a:ext cx="1143000" cy="1582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3519268" y="3727643"/>
            <a:ext cx="900332" cy="791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6599025" y="3894408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6587196" y="6294064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inches</a:t>
            </a:r>
            <a:endParaRPr lang="en-US" dirty="0"/>
          </a:p>
        </p:txBody>
      </p:sp>
      <p:pic>
        <p:nvPicPr>
          <p:cNvPr id="52" name="P 4" descr="Picture 2.png"/>
          <p:cNvPicPr>
            <a:picLocks noChangeAspect="1" noChangeArrowheads="1"/>
          </p:cNvPicPr>
          <p:nvPr/>
        </p:nvPicPr>
        <p:blipFill>
          <a:blip r:embed="rId4" cstate="print"/>
          <a:srcRect r="73327"/>
          <a:stretch>
            <a:fillRect/>
          </a:stretch>
        </p:blipFill>
        <p:spPr bwMode="auto">
          <a:xfrm>
            <a:off x="6553200" y="76200"/>
            <a:ext cx="2438400" cy="185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52"/>
          <p:cNvSpPr txBox="1"/>
          <p:nvPr/>
        </p:nvSpPr>
        <p:spPr>
          <a:xfrm>
            <a:off x="4572000" y="228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rgbClr val="CC9B00"/>
                </a:solidFill>
                <a:latin typeface="Cambria" pitchFamily="18" charset="0"/>
              </a:rPr>
              <a:t>too shaky!</a:t>
            </a:r>
            <a:endParaRPr lang="en-US" b="1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6129996" y="436976"/>
            <a:ext cx="2023404" cy="629824"/>
          </a:xfrm>
          <a:prstGeom prst="straightConnector1">
            <a:avLst/>
          </a:prstGeom>
          <a:ln w="28575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4" descr="Nice laser scan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613" y="88900"/>
            <a:ext cx="2809875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64584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Segmentation </a:t>
            </a:r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to 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scan (empirical)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0244" name="Picture 3" descr="gnuplot cropped.png"/>
          <p:cNvPicPr>
            <a:picLocks noChangeAspect="1"/>
          </p:cNvPicPr>
          <p:nvPr/>
        </p:nvPicPr>
        <p:blipFill>
          <a:blip r:embed="rId4" cstate="print"/>
          <a:srcRect t="5354"/>
          <a:stretch>
            <a:fillRect/>
          </a:stretch>
        </p:blipFill>
        <p:spPr bwMode="auto">
          <a:xfrm>
            <a:off x="2159000" y="4002088"/>
            <a:ext cx="5041262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3"/>
          <p:cNvSpPr>
            <a:spLocks noChangeArrowheads="1"/>
          </p:cNvSpPr>
          <p:nvPr/>
        </p:nvSpPr>
        <p:spPr bwMode="auto">
          <a:xfrm rot="-5400000">
            <a:off x="1504830" y="5083268"/>
            <a:ext cx="130516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 </a:t>
            </a:r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row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0246" name="Rectangle 13"/>
          <p:cNvSpPr>
            <a:spLocks noChangeArrowheads="1"/>
          </p:cNvSpPr>
          <p:nvPr/>
        </p:nvSpPr>
        <p:spPr bwMode="auto">
          <a:xfrm>
            <a:off x="7292975" y="6367463"/>
            <a:ext cx="8604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range</a:t>
            </a:r>
            <a:endParaRPr lang="en-US" sz="2100" dirty="0">
              <a:latin typeface="Calibri" pitchFamily="34" charset="0"/>
            </a:endParaRPr>
          </a:p>
        </p:txBody>
      </p:sp>
      <p:pic>
        <p:nvPicPr>
          <p:cNvPr id="10247" name="Picture 61" descr="Segmented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4650" y="823913"/>
            <a:ext cx="3149600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7"/>
          <p:cNvSpPr>
            <a:spLocks noChangeArrowheads="1"/>
          </p:cNvSpPr>
          <p:nvPr/>
        </p:nvSpPr>
        <p:spPr bwMode="auto">
          <a:xfrm>
            <a:off x="3422650" y="3402013"/>
            <a:ext cx="26320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row-to-range map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8" name="Right Arrow 7"/>
          <p:cNvSpPr>
            <a:spLocks noChangeArrowheads="1"/>
          </p:cNvSpPr>
          <p:nvPr/>
        </p:nvSpPr>
        <p:spPr bwMode="auto">
          <a:xfrm rot="3058014">
            <a:off x="2710657" y="3359944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 rot="18644502">
            <a:off x="6195219" y="3359944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251" name="Rectangle 13"/>
          <p:cNvSpPr>
            <a:spLocks noChangeArrowheads="1"/>
          </p:cNvSpPr>
          <p:nvPr/>
        </p:nvSpPr>
        <p:spPr bwMode="auto">
          <a:xfrm>
            <a:off x="8013700" y="3622675"/>
            <a:ext cx="7143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scan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601663" y="3219450"/>
            <a:ext cx="18192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segmentation</a:t>
            </a:r>
            <a:endParaRPr lang="en-US" sz="21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6096000" y="3429000"/>
            <a:ext cx="2743200" cy="1447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-305353" y="3893560"/>
            <a:ext cx="365798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14519" y="5722552"/>
            <a:ext cx="678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3639" y="2064568"/>
            <a:ext cx="4877280" cy="3657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839" y="2064568"/>
            <a:ext cx="6704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1943275" y="2408076"/>
            <a:ext cx="2361848" cy="609120"/>
          </a:xfrm>
          <a:prstGeom prst="line">
            <a:avLst/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1523639" y="2064568"/>
            <a:ext cx="1676160" cy="404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2257963" y="2457730"/>
            <a:ext cx="14487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2819639" y="2750080"/>
            <a:ext cx="305280" cy="15265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Arc 22"/>
          <p:cNvSpPr/>
          <p:nvPr/>
        </p:nvSpPr>
        <p:spPr>
          <a:xfrm>
            <a:off x="2134199" y="2064568"/>
            <a:ext cx="74880" cy="38164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Arc 23"/>
          <p:cNvSpPr/>
          <p:nvPr/>
        </p:nvSpPr>
        <p:spPr>
          <a:xfrm>
            <a:off x="1689239" y="1926313"/>
            <a:ext cx="381600" cy="685512"/>
          </a:xfrm>
          <a:prstGeom prst="arc">
            <a:avLst>
              <a:gd name="adj1" fmla="val 17926682"/>
              <a:gd name="adj2" fmla="val 30407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 flipH="1">
            <a:off x="5410200" y="5189696"/>
            <a:ext cx="609120" cy="761840"/>
          </a:xfrm>
          <a:prstGeom prst="arc">
            <a:avLst>
              <a:gd name="adj1" fmla="val 16382573"/>
              <a:gd name="adj2" fmla="val 17441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339454" y="1697337"/>
            <a:ext cx="483891" cy="15264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818863" y="2521833"/>
            <a:ext cx="1067152" cy="30528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0" name="TextBox 30"/>
          <p:cNvSpPr txBox="1">
            <a:spLocks noChangeArrowheads="1"/>
          </p:cNvSpPr>
          <p:nvPr/>
        </p:nvSpPr>
        <p:spPr bwMode="auto">
          <a:xfrm>
            <a:off x="3352439" y="2446209"/>
            <a:ext cx="45038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</a:p>
        </p:txBody>
      </p:sp>
      <p:sp>
        <p:nvSpPr>
          <p:cNvPr id="52241" name="Rectangle 31"/>
          <p:cNvSpPr>
            <a:spLocks noChangeArrowheads="1"/>
          </p:cNvSpPr>
          <p:nvPr/>
        </p:nvSpPr>
        <p:spPr bwMode="auto">
          <a:xfrm>
            <a:off x="3581399" y="1608041"/>
            <a:ext cx="381600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2" tIns="45628" rIns="91252" bIns="45628">
            <a:spAutoFit/>
          </a:bodyPr>
          <a:lstStyle/>
          <a:p>
            <a:pPr defTabSz="911534"/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  <a:r>
              <a:rPr lang="en-US" baseline="-25000" dirty="0" err="1" smtClean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o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2" name="TextBox 32"/>
          <p:cNvSpPr txBox="1">
            <a:spLocks noChangeArrowheads="1"/>
          </p:cNvSpPr>
          <p:nvPr/>
        </p:nvSpPr>
        <p:spPr bwMode="auto">
          <a:xfrm>
            <a:off x="2157239" y="204008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3" name="Rectangle 33"/>
          <p:cNvSpPr>
            <a:spLocks noChangeArrowheads="1"/>
          </p:cNvSpPr>
          <p:nvPr/>
        </p:nvSpPr>
        <p:spPr bwMode="auto">
          <a:xfrm>
            <a:off x="5163959" y="5113369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4" name="TextBox 34"/>
          <p:cNvSpPr txBox="1">
            <a:spLocks noChangeArrowheads="1"/>
          </p:cNvSpPr>
          <p:nvPr/>
        </p:nvSpPr>
        <p:spPr bwMode="auto">
          <a:xfrm>
            <a:off x="2930520" y="252253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5" name="Rectangle 35"/>
          <p:cNvSpPr>
            <a:spLocks noChangeArrowheads="1"/>
          </p:cNvSpPr>
          <p:nvPr/>
        </p:nvSpPr>
        <p:spPr bwMode="auto">
          <a:xfrm>
            <a:off x="2031960" y="2191302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3542459" y="2636308"/>
            <a:ext cx="1143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7" name="TextBox 38"/>
          <p:cNvSpPr txBox="1">
            <a:spLocks noChangeArrowheads="1"/>
          </p:cNvSpPr>
          <p:nvPr/>
        </p:nvSpPr>
        <p:spPr bwMode="auto">
          <a:xfrm>
            <a:off x="4062359" y="2522536"/>
            <a:ext cx="923271" cy="3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</a:t>
            </a:r>
            <a:r>
              <a:rPr lang="en-US" sz="14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48" name="TextBox 39"/>
          <p:cNvSpPr txBox="1">
            <a:spLocks noChangeArrowheads="1"/>
          </p:cNvSpPr>
          <p:nvPr/>
        </p:nvSpPr>
        <p:spPr bwMode="auto">
          <a:xfrm>
            <a:off x="2579159" y="2100573"/>
            <a:ext cx="24192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1523640" y="1760697"/>
            <a:ext cx="1752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0" name="Rectangle 44"/>
          <p:cNvSpPr>
            <a:spLocks noChangeArrowheads="1"/>
          </p:cNvSpPr>
          <p:nvPr/>
        </p:nvSpPr>
        <p:spPr bwMode="auto">
          <a:xfrm>
            <a:off x="1928279" y="1451064"/>
            <a:ext cx="1110822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 / </a:t>
            </a:r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10800000">
            <a:off x="2972279" y="1455384"/>
            <a:ext cx="30384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2" name="TextBox 48"/>
          <p:cNvSpPr txBox="1">
            <a:spLocks noChangeArrowheads="1"/>
          </p:cNvSpPr>
          <p:nvPr/>
        </p:nvSpPr>
        <p:spPr bwMode="auto">
          <a:xfrm>
            <a:off x="2743319" y="1219200"/>
            <a:ext cx="799839" cy="2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sin(</a:t>
            </a:r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53" name="Rectangle 2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4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9160" y="2675192"/>
            <a:ext cx="2514240" cy="55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5" name="TextBox 52"/>
          <p:cNvSpPr txBox="1">
            <a:spLocks noChangeArrowheads="1"/>
          </p:cNvSpPr>
          <p:nvPr/>
        </p:nvSpPr>
        <p:spPr bwMode="auto">
          <a:xfrm>
            <a:off x="3375480" y="5750688"/>
            <a:ext cx="35741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D</a:t>
            </a:r>
          </a:p>
        </p:txBody>
      </p:sp>
      <p:sp>
        <p:nvSpPr>
          <p:cNvPr id="52256" name="TextBox 53"/>
          <p:cNvSpPr txBox="1">
            <a:spLocks noChangeArrowheads="1"/>
          </p:cNvSpPr>
          <p:nvPr/>
        </p:nvSpPr>
        <p:spPr bwMode="auto">
          <a:xfrm>
            <a:off x="1067159" y="3664577"/>
            <a:ext cx="318939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h</a:t>
            </a:r>
          </a:p>
        </p:txBody>
      </p:sp>
      <p:sp>
        <p:nvSpPr>
          <p:cNvPr id="52257" name="Rectangle 4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479" y="3893560"/>
            <a:ext cx="2050560" cy="7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9" name="TextBox 56"/>
          <p:cNvSpPr txBox="1">
            <a:spLocks noChangeArrowheads="1"/>
          </p:cNvSpPr>
          <p:nvPr/>
        </p:nvSpPr>
        <p:spPr bwMode="auto">
          <a:xfrm>
            <a:off x="6324840" y="3588249"/>
            <a:ext cx="173808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a fixed horizon:</a:t>
            </a:r>
          </a:p>
        </p:txBody>
      </p:sp>
      <p:sp>
        <p:nvSpPr>
          <p:cNvPr id="52260" name="Rectangle 6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79062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From segmentation to scan (modeled)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8" name="TextBox 52"/>
          <p:cNvSpPr txBox="1">
            <a:spLocks noChangeArrowheads="1"/>
          </p:cNvSpPr>
          <p:nvPr/>
        </p:nvSpPr>
        <p:spPr bwMode="auto">
          <a:xfrm>
            <a:off x="1371600" y="6172200"/>
            <a:ext cx="5360383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 smtClean="0">
                <a:solidFill>
                  <a:srgbClr val="1E00FE"/>
                </a:solidFill>
                <a:latin typeface="Georgia" pitchFamily="18" charset="0"/>
                <a:ea typeface="DejaVu Sans" charset="0"/>
                <a:cs typeface="DejaVu Sans" charset="0"/>
              </a:rPr>
              <a:t>desired distance to the ground/object transition, D</a:t>
            </a:r>
            <a:endParaRPr lang="en-US" dirty="0">
              <a:solidFill>
                <a:srgbClr val="1E00FE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rot="10800000">
            <a:off x="1600200" y="5943600"/>
            <a:ext cx="1676400" cy="1588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3810000" y="5945188"/>
            <a:ext cx="2576732" cy="1588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6200000" flipV="1">
            <a:off x="6705600" y="4800600"/>
            <a:ext cx="914400" cy="152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7391400" y="4495800"/>
            <a:ext cx="1066800" cy="838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6589544" y="5334000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c,k</a:t>
            </a:r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 are known values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81000" y="4038600"/>
            <a:ext cx="9750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height, h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114800" y="990600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camera angle, 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  <a:ea typeface="DejaVu Sans" charset="0"/>
                <a:cs typeface="DejaVu Sans" charset="0"/>
              </a:rPr>
              <a:t>q</a:t>
            </a:r>
            <a:endParaRPr lang="en-US" dirty="0">
              <a:solidFill>
                <a:srgbClr val="C00000"/>
              </a:solidFill>
              <a:latin typeface="Symbol" pitchFamily="18" charset="2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81000" y="838200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focal length, f</a:t>
            </a:r>
            <a:endParaRPr lang="en-US" dirty="0">
              <a:solidFill>
                <a:srgbClr val="C00000"/>
              </a:solidFill>
              <a:latin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8734"/>
          <a:stretch>
            <a:fillRect/>
          </a:stretch>
        </p:blipFill>
        <p:spPr bwMode="auto">
          <a:xfrm>
            <a:off x="34802" y="1219200"/>
            <a:ext cx="9081062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Evaluating the classifier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228600"/>
            <a:ext cx="2587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rebuchet MS" pitchFamily="34" charset="0"/>
                <a:cs typeface="Arial" charset="0"/>
              </a:rPr>
              <a:t>Number of nearest neighbors used: 1,5,10,25,50,&amp;100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8229600" y="1143000"/>
            <a:ext cx="381000" cy="381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81000" y="6059016"/>
            <a:ext cx="198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Training and testing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SAME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 data set.</a:t>
            </a:r>
            <a:endParaRPr lang="en-US" sz="1500" dirty="0"/>
          </a:p>
        </p:txBody>
      </p:sp>
      <p:sp>
        <p:nvSpPr>
          <p:cNvPr id="14" name="Rectangle 13"/>
          <p:cNvSpPr/>
          <p:nvPr/>
        </p:nvSpPr>
        <p:spPr>
          <a:xfrm>
            <a:off x="624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non-overlapping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set.</a:t>
            </a:r>
            <a:endParaRPr lang="en-US" sz="1500" dirty="0"/>
          </a:p>
        </p:txBody>
      </p:sp>
      <p:sp>
        <p:nvSpPr>
          <p:cNvPr id="15" name="Rectangle 14"/>
          <p:cNvSpPr/>
          <p:nvPr/>
        </p:nvSpPr>
        <p:spPr>
          <a:xfrm>
            <a:off x="243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 (same orientation)</a:t>
            </a:r>
            <a:endParaRPr lang="en-US" sz="1500" dirty="0"/>
          </a:p>
        </p:txBody>
      </p:sp>
      <p:sp>
        <p:nvSpPr>
          <p:cNvPr id="16" name="Rectangle 15"/>
          <p:cNvSpPr/>
          <p:nvPr/>
        </p:nvSpPr>
        <p:spPr>
          <a:xfrm>
            <a:off x="4343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Trebuchet MS" pitchFamily="34" charset="0"/>
                <a:cs typeface="Arial" charset="0"/>
              </a:rPr>
              <a:t>overlapping </a:t>
            </a:r>
            <a:r>
              <a:rPr lang="en-US" sz="1500" dirty="0" smtClean="0">
                <a:latin typeface="Trebuchet MS" pitchFamily="34" charset="0"/>
                <a:cs typeface="Arial" charset="0"/>
              </a:rPr>
              <a:t>data set (novel orientation)</a:t>
            </a:r>
            <a:endParaRPr lang="en-US" sz="1500" dirty="0"/>
          </a:p>
        </p:txBody>
      </p:sp>
      <p:pic>
        <p:nvPicPr>
          <p:cNvPr id="53249" name="P 4" descr="Picture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41" y="3276600"/>
            <a:ext cx="9144741" cy="185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609600" y="304800"/>
            <a:ext cx="8277664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last decade's "poster" robot...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9200" y="6096000"/>
            <a:ext cx="22098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Stanley</a:t>
            </a:r>
            <a:endParaRPr lang="en-US" dirty="0"/>
          </a:p>
        </p:txBody>
      </p:sp>
      <p:pic>
        <p:nvPicPr>
          <p:cNvPr id="15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4267200" cy="47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599" y="1981200"/>
            <a:ext cx="406535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105400" y="5451902"/>
            <a:ext cx="35052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Sebastian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Thrun's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bumper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Conclusions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72200" y="60198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b="1" dirty="0" smtClean="0">
                <a:solidFill>
                  <a:srgbClr val="00B050"/>
                </a:solidFill>
                <a:latin typeface="Trebuchet MS" pitchFamily="34" charset="0"/>
                <a:cs typeface="Arial" charset="0"/>
              </a:rPr>
              <a:t>Questions?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216828"/>
            <a:ext cx="350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Texture-based range is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371600" y="1752600"/>
            <a:ext cx="255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feasible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2207568"/>
            <a:ext cx="1992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fast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1600" y="2662535"/>
            <a:ext cx="2677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accurate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800" y="1447800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to replace range scans when other sensors are unavailable.</a:t>
            </a:r>
            <a:endParaRPr lang="en-US" sz="2400" dirty="0"/>
          </a:p>
        </p:txBody>
      </p:sp>
      <p:pic>
        <p:nvPicPr>
          <p:cNvPr id="17" name="Picture 2" descr="http://www.ardronehelicopters.com/images/drone-h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724400"/>
            <a:ext cx="3352800" cy="1722616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33400" y="4114800"/>
            <a:ext cx="617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Even so, interesting challenges remain! 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228600" y="6019800"/>
            <a:ext cx="2674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summer 2011's platforms: </a:t>
            </a:r>
            <a:r>
              <a:rPr lang="en-US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ARDrones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37973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Inspiration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4099" name="Picture 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9563" y="4175125"/>
            <a:ext cx="33083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7600" y="4175125"/>
            <a:ext cx="329882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>
            <a:spLocks noChangeArrowheads="1"/>
          </p:cNvSpPr>
          <p:nvPr/>
        </p:nvSpPr>
        <p:spPr bwMode="auto">
          <a:xfrm>
            <a:off x="4605338" y="5172075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102" name="Picture 6" descr="carview-1.jpg"/>
          <p:cNvPicPr>
            <a:picLocks noChangeAspect="1"/>
          </p:cNvPicPr>
          <p:nvPr/>
        </p:nvPicPr>
        <p:blipFill>
          <a:blip r:embed="rId5" cstate="print"/>
          <a:srcRect b="49898"/>
          <a:stretch>
            <a:fillRect/>
          </a:stretch>
        </p:blipFill>
        <p:spPr bwMode="auto">
          <a:xfrm>
            <a:off x="1131888" y="1111250"/>
            <a:ext cx="3284537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arview-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9563" y="1111250"/>
            <a:ext cx="330835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605338" y="2286000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105" name="Picture 11" descr="carview-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Rectangle 12"/>
          <p:cNvSpPr>
            <a:spLocks noChangeArrowheads="1"/>
          </p:cNvSpPr>
          <p:nvPr/>
        </p:nvSpPr>
        <p:spPr bwMode="auto">
          <a:xfrm rot="-5400000">
            <a:off x="-597693" y="5236369"/>
            <a:ext cx="248920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Horswill (polly) ’94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 rot="-5400000">
            <a:off x="-545306" y="2078832"/>
            <a:ext cx="23844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Saxena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(</a:t>
            </a:r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rccar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) ’05</a:t>
            </a:r>
            <a:endParaRPr lang="en-US" sz="2100" dirty="0">
              <a:latin typeface="Calibri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6858000" y="1066800"/>
            <a:ext cx="1828800" cy="1066800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715000" y="304800"/>
            <a:ext cx="3126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improve resolution?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1951" y="3719732"/>
            <a:ext cx="4874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handle more general </a:t>
            </a:r>
            <a:r>
              <a:rPr lang="en-US" b="1" i="1" dirty="0" smtClean="0">
                <a:solidFill>
                  <a:srgbClr val="CC9B00"/>
                </a:solidFill>
                <a:latin typeface="Cambria" pitchFamily="18" charset="0"/>
              </a:rPr>
              <a:t>indoor</a:t>
            </a:r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 textures?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1524000" y="4495800"/>
            <a:ext cx="1295400" cy="533400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88975" y="241300"/>
            <a:ext cx="475456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smtClean="0">
                <a:solidFill>
                  <a:srgbClr val="0105FF"/>
                </a:solidFill>
                <a:latin typeface="Cambria" pitchFamily="-112" charset="0"/>
              </a:rPr>
              <a:t>Aerial Autonomy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6461125" y="528638"/>
            <a:ext cx="17811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000000"/>
                </a:solidFill>
                <a:latin typeface="Cambria" pitchFamily="-112" charset="0"/>
              </a:rPr>
              <a:t>Part of the CS REU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952500" y="5802313"/>
            <a:ext cx="2792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Cambria" pitchFamily="-112" charset="0"/>
              </a:rPr>
              <a:t>Ground robots are great, but, alas, unintimidating. </a:t>
            </a: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3735388" y="2754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5410200" y="57912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Cambria" pitchFamily="-112" charset="0"/>
              </a:rPr>
              <a:t>Needed in 2011:  </a:t>
            </a:r>
            <a:r>
              <a:rPr lang="en-US" smtClean="0">
                <a:solidFill>
                  <a:srgbClr val="800000"/>
                </a:solidFill>
                <a:latin typeface="Cambria" pitchFamily="-112" charset="0"/>
              </a:rPr>
              <a:t>to get our lab </a:t>
            </a:r>
            <a:r>
              <a:rPr lang="en-US" i="1" smtClean="0">
                <a:solidFill>
                  <a:srgbClr val="800000"/>
                </a:solidFill>
                <a:latin typeface="Cambria" pitchFamily="-112" charset="0"/>
              </a:rPr>
              <a:t>off the ground</a:t>
            </a:r>
            <a:endParaRPr lang="en-US" i="1" smtClean="0">
              <a:solidFill>
                <a:srgbClr val="000000"/>
              </a:solidFill>
              <a:latin typeface="Cambria" pitchFamily="-112" charset="0"/>
            </a:endParaRPr>
          </a:p>
        </p:txBody>
      </p:sp>
      <p:pic>
        <p:nvPicPr>
          <p:cNvPr id="9" name="qcopt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9800" y="2362200"/>
            <a:ext cx="4165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aaiExhibitionWandering2010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3622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3000" y="914400"/>
            <a:ext cx="678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Trebuchet MS" pitchFamily="34" charset="0"/>
              </a:rPr>
              <a:t>When arriving in Atlanta for AAAI 2010's exhibition: </a:t>
            </a:r>
            <a:r>
              <a:rPr lang="en-US" sz="2400" b="1" i="1" dirty="0" smtClean="0">
                <a:solidFill>
                  <a:prstClr val="black"/>
                </a:solidFill>
                <a:latin typeface="Trebuchet MS" pitchFamily="34" charset="0"/>
              </a:rPr>
              <a:t>10 seconds per frame</a:t>
            </a:r>
            <a:endParaRPr lang="en-US" sz="2400" b="1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347004" y="1995268"/>
            <a:ext cx="8686800" cy="472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3886200"/>
            <a:ext cx="4724400" cy="2819400"/>
          </a:xfrm>
          <a:ln/>
        </p:spPr>
        <p:txBody>
          <a:bodyPr>
            <a:normAutofit/>
          </a:bodyPr>
          <a:lstStyle/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>
                <a:latin typeface="Cambria" pitchFamily="18" charset="0"/>
              </a:rPr>
              <a:t>C++ </a:t>
            </a:r>
            <a:r>
              <a:rPr lang="en-US" sz="2100" dirty="0" err="1">
                <a:latin typeface="Cambria" pitchFamily="18" charset="0"/>
              </a:rPr>
              <a:t>knn</a:t>
            </a:r>
            <a:r>
              <a:rPr lang="en-US" sz="2100" dirty="0">
                <a:latin typeface="Cambria" pitchFamily="18" charset="0"/>
              </a:rPr>
              <a:t> implementation with variable precision levels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 smtClean="0">
                <a:latin typeface="Cambria" pitchFamily="18" charset="0"/>
              </a:rPr>
              <a:t>Allowed </a:t>
            </a:r>
            <a:r>
              <a:rPr lang="en-US" sz="2100" dirty="0">
                <a:latin typeface="Cambria" pitchFamily="18" charset="0"/>
              </a:rPr>
              <a:t>for more complex real-time segmentation algorithms 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 smtClean="0">
                <a:latin typeface="Cambria" pitchFamily="18" charset="0"/>
              </a:rPr>
              <a:t>Made autonomous wandering feasible, using only the </a:t>
            </a:r>
            <a:r>
              <a:rPr lang="en-US" sz="2100" dirty="0" err="1" smtClean="0">
                <a:latin typeface="Cambria" pitchFamily="18" charset="0"/>
              </a:rPr>
              <a:t>segmenter</a:t>
            </a:r>
            <a:endParaRPr lang="en-US" sz="2100" dirty="0" smtClean="0">
              <a:latin typeface="Cambria" pitchFamily="18" charset="0"/>
            </a:endParaRP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b="1" i="1" dirty="0" smtClean="0">
                <a:solidFill>
                  <a:srgbClr val="1E00FE"/>
                </a:solidFill>
                <a:latin typeface="Cambria" pitchFamily="18" charset="0"/>
              </a:rPr>
              <a:t>2 orders of magnitude speedup</a:t>
            </a:r>
          </a:p>
        </p:txBody>
      </p:sp>
      <p:pic>
        <p:nvPicPr>
          <p:cNvPr id="11" name="Picture 2" descr="http://www.cs.ubc.ca/~mariusm/uploads/Main/mar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450068"/>
            <a:ext cx="2057400" cy="354724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019800" y="6107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Marius Muja:  </a:t>
            </a:r>
            <a:r>
              <a:rPr lang="en-US" b="1" i="1" dirty="0" smtClean="0">
                <a:solidFill>
                  <a:srgbClr val="C00000"/>
                </a:solidFill>
              </a:rPr>
              <a:t>thank you!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2209800"/>
            <a:ext cx="464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black"/>
                </a:solidFill>
                <a:latin typeface="Trebuchet MS" pitchFamily="34" charset="0"/>
              </a:rPr>
              <a:t>FLANN </a:t>
            </a:r>
          </a:p>
          <a:p>
            <a:r>
              <a:rPr lang="en-US" sz="2400" dirty="0" smtClean="0">
                <a:solidFill>
                  <a:prstClr val="black"/>
                </a:solidFill>
                <a:latin typeface="Trebuchet MS" pitchFamily="34" charset="0"/>
              </a:rPr>
              <a:t>Fast Library for Approximate Nearest Neighbors</a:t>
            </a:r>
            <a:endParaRPr lang="en-US" sz="2400" dirty="0">
              <a:solidFill>
                <a:prstClr val="black"/>
              </a:solidFill>
              <a:latin typeface="Trebuchet MS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3000" y="914400"/>
            <a:ext cx="678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Trebuchet MS" pitchFamily="34" charset="0"/>
              </a:rPr>
              <a:t>When arriving in Atlanta for AAAI 2010's exhibition: </a:t>
            </a:r>
            <a:r>
              <a:rPr lang="en-US" sz="2400" b="1" i="1" dirty="0" smtClean="0">
                <a:solidFill>
                  <a:prstClr val="black"/>
                </a:solidFill>
                <a:latin typeface="Trebuchet MS" pitchFamily="34" charset="0"/>
              </a:rPr>
              <a:t>10 seconds per frame</a:t>
            </a:r>
            <a:endParaRPr lang="en-US" sz="2400" b="1" i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Scan Matching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 two consecutive laser scans and find the corresponding transformation</a:t>
            </a:r>
          </a:p>
          <a:p>
            <a:r>
              <a:rPr lang="en-US" dirty="0" smtClean="0"/>
              <a:t>Can be used to correct poor </a:t>
            </a:r>
            <a:r>
              <a:rPr lang="en-US" dirty="0" err="1" smtClean="0"/>
              <a:t>odometry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7338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248400" y="3581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1700" y="3733800"/>
            <a:ext cx="2578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2895600" y="4724400"/>
            <a:ext cx="381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H="1">
            <a:off x="6019800" y="4648200"/>
            <a:ext cx="381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284413" y="223838"/>
            <a:ext cx="47545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latin typeface="Cambria" pitchFamily="18" charset="0"/>
              </a:rPr>
              <a:t>"</a:t>
            </a:r>
            <a:r>
              <a:rPr lang="en-US" sz="4200" dirty="0" err="1" smtClean="0">
                <a:latin typeface="Cambria" pitchFamily="18" charset="0"/>
              </a:rPr>
              <a:t>PixelLaser</a:t>
            </a:r>
            <a:r>
              <a:rPr lang="en-US" sz="4200" dirty="0" smtClean="0">
                <a:latin typeface="Cambria" pitchFamily="18" charset="0"/>
              </a:rPr>
              <a:t>"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263525" y="6154738"/>
            <a:ext cx="868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8E030A"/>
                </a:solidFill>
                <a:latin typeface="Comic Sans MS" pitchFamily="-112" charset="0"/>
              </a:rPr>
              <a:t>Idea:</a:t>
            </a:r>
            <a:r>
              <a:rPr lang="en-US" smtClean="0">
                <a:solidFill>
                  <a:srgbClr val="000000"/>
                </a:solidFill>
                <a:latin typeface="Comic Sans MS" pitchFamily="-112" charset="0"/>
              </a:rPr>
              <a:t> use machine learning to distinguish groundplane from "obstacles"</a:t>
            </a:r>
          </a:p>
        </p:txBody>
      </p:sp>
      <p:pic>
        <p:nvPicPr>
          <p:cNvPr id="18436" name="Picture 5" descr="Picture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19200"/>
            <a:ext cx="629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SLAM Map Building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 all laser scans to buildmaps using CoreSLAM (simultaneous localization and mapping)</a:t>
            </a:r>
          </a:p>
        </p:txBody>
      </p:sp>
      <p:pic>
        <p:nvPicPr>
          <p:cNvPr id="6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28800" y="3124200"/>
            <a:ext cx="3533775" cy="3533775"/>
          </a:xfrm>
          <a:prstGeom prst="rect">
            <a:avLst/>
          </a:prstGeom>
        </p:spPr>
      </p:pic>
      <p:pic>
        <p:nvPicPr>
          <p:cNvPr id="7" name="Picture 61" descr="Segmented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656013"/>
            <a:ext cx="3149600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Monte Carlo Localization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random list of possible locations of robot</a:t>
            </a:r>
          </a:p>
          <a:p>
            <a:r>
              <a:rPr lang="en-US" dirty="0" smtClean="0"/>
              <a:t>Monte Carlo Localization Cycle:</a:t>
            </a:r>
          </a:p>
          <a:p>
            <a:pPr lvl="1"/>
            <a:r>
              <a:rPr lang="en-US" dirty="0" smtClean="0"/>
              <a:t>Move: Move all points based on change in </a:t>
            </a:r>
            <a:r>
              <a:rPr lang="en-US" dirty="0" err="1" smtClean="0"/>
              <a:t>odometry</a:t>
            </a:r>
            <a:endParaRPr lang="en-US" dirty="0" smtClean="0"/>
          </a:p>
          <a:p>
            <a:pPr lvl="1"/>
            <a:r>
              <a:rPr lang="en-US" dirty="0" smtClean="0"/>
              <a:t>Sense: Compare the laser scan from segmented image with laser scans at possible locations</a:t>
            </a:r>
          </a:p>
          <a:p>
            <a:pPr lvl="1"/>
            <a:r>
              <a:rPr lang="en-US" dirty="0" smtClean="0"/>
              <a:t>Resample: Redistribute points based on probability at each location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Monte Carlo Localization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mc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8600" y="2057400"/>
            <a:ext cx="8699226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286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where we've been...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6" name="Picture 4" descr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514600"/>
            <a:ext cx="4830417" cy="2743200"/>
          </a:xfrm>
          <a:prstGeom prst="rect">
            <a:avLst/>
          </a:prstGeom>
          <a:noFill/>
          <a:ln w="9525">
            <a:solidFill>
              <a:srgbClr val="1E00FE"/>
            </a:solidFill>
            <a:miter lim="800000"/>
            <a:headEnd/>
            <a:tailEnd/>
          </a:ln>
        </p:spPr>
      </p:pic>
      <p:pic>
        <p:nvPicPr>
          <p:cNvPr id="17" name="mit_cornell_crash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257800" y="2514600"/>
            <a:ext cx="3759200" cy="2819400"/>
          </a:xfrm>
          <a:prstGeom prst="rect">
            <a:avLst/>
          </a:prstGeom>
        </p:spPr>
      </p:pic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1066800" y="1371600"/>
            <a:ext cx="70866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2000's were a "banner decade" for robotics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algorithms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!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endParaRPr lang="en-US" sz="21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1066800" y="1786189"/>
            <a:ext cx="70866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 particular,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spatial reasoning </a:t>
            </a:r>
            <a:r>
              <a:rPr lang="en-US" sz="2100" i="1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algorithms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...</a:t>
            </a:r>
            <a:endParaRPr lang="en-US" sz="21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5816769"/>
            <a:ext cx="196861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Localization</a:t>
            </a:r>
            <a:endParaRPr lang="en-US" sz="2700" dirty="0">
              <a:solidFill>
                <a:srgbClr val="1E00F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5816769"/>
            <a:ext cx="14686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Mapping</a:t>
            </a:r>
            <a:endParaRPr lang="en-US" sz="27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77000" y="5816769"/>
            <a:ext cx="178991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Navigation</a:t>
            </a:r>
            <a:endParaRPr lang="en-US" sz="2700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Point and Click Navigation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Given a known map, we want to be able to click on a location in the map and have the robot navigate there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The current implementation works only if there is a straight, uninterrupted path between the current location and the destination (haven’t implemented a path planning algorithm)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Things to think about include navigation around obstacles and </a:t>
            </a:r>
            <a:r>
              <a:rPr lang="en-US" dirty="0" err="1" smtClean="0">
                <a:ea typeface="+mn-ea"/>
              </a:rPr>
              <a:t>odometry</a:t>
            </a:r>
            <a:r>
              <a:rPr lang="en-US" dirty="0" smtClean="0">
                <a:ea typeface="+mn-ea"/>
              </a:rPr>
              <a:t> correction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2133600"/>
            <a:ext cx="5868119" cy="3505200"/>
          </a:xfrm>
          <a:ln/>
        </p:spPr>
        <p:txBody>
          <a:bodyPr>
            <a:normAutofit/>
          </a:bodyPr>
          <a:lstStyle/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>
                <a:latin typeface="Cambria" pitchFamily="18" charset="0"/>
              </a:rPr>
              <a:t>C++ </a:t>
            </a:r>
            <a:r>
              <a:rPr lang="en-US" dirty="0" err="1">
                <a:latin typeface="Cambria" pitchFamily="18" charset="0"/>
              </a:rPr>
              <a:t>knn</a:t>
            </a:r>
            <a:r>
              <a:rPr lang="en-US" dirty="0">
                <a:latin typeface="Cambria" pitchFamily="18" charset="0"/>
              </a:rPr>
              <a:t> implementation with variable precision levels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2 </a:t>
            </a:r>
            <a:r>
              <a:rPr lang="en-US" dirty="0">
                <a:latin typeface="Cambria" pitchFamily="18" charset="0"/>
              </a:rPr>
              <a:t>orders of </a:t>
            </a:r>
            <a:r>
              <a:rPr lang="en-US" dirty="0" smtClean="0">
                <a:latin typeface="Cambria" pitchFamily="18" charset="0"/>
              </a:rPr>
              <a:t>magnitude speedup</a:t>
            </a:r>
            <a:endParaRPr lang="en-US" dirty="0">
              <a:latin typeface="Cambria" pitchFamily="18" charset="0"/>
            </a:endParaRP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Allowed </a:t>
            </a:r>
            <a:r>
              <a:rPr lang="en-US" dirty="0">
                <a:latin typeface="Cambria" pitchFamily="18" charset="0"/>
              </a:rPr>
              <a:t>for more complex real-time segmentation algorithms 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Made autonomous wandering feasible, using only the </a:t>
            </a:r>
            <a:r>
              <a:rPr lang="en-US" dirty="0" err="1" smtClean="0">
                <a:latin typeface="Cambria" pitchFamily="18" charset="0"/>
              </a:rPr>
              <a:t>segmenter</a:t>
            </a:r>
            <a:endParaRPr lang="en-US" dirty="0">
              <a:latin typeface="Cambria" pitchFamily="18" charset="0"/>
            </a:endParaRPr>
          </a:p>
        </p:txBody>
      </p:sp>
      <p:pic>
        <p:nvPicPr>
          <p:cNvPr id="63490" name="Picture 2" descr="http://www.cs.ubc.ca/~mariusm/uploads/Main/mar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057400"/>
            <a:ext cx="2057400" cy="35472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0" y="5715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Marius Muja:  </a:t>
            </a:r>
            <a:r>
              <a:rPr lang="en-US" b="1" i="1" dirty="0" smtClean="0">
                <a:solidFill>
                  <a:srgbClr val="C00000"/>
                </a:solidFill>
              </a:rPr>
              <a:t>thank you!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28600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rebuchet MS" pitchFamily="34" charset="0"/>
              </a:rPr>
              <a:t>FLANN</a:t>
            </a:r>
            <a:r>
              <a:rPr lang="en-US" sz="2400" dirty="0" smtClean="0">
                <a:latin typeface="Trebuchet MS" pitchFamily="34" charset="0"/>
              </a:rPr>
              <a:t> </a:t>
            </a:r>
          </a:p>
          <a:p>
            <a:r>
              <a:rPr lang="en-US" sz="2400" dirty="0" smtClean="0">
                <a:latin typeface="Trebuchet MS" pitchFamily="34" charset="0"/>
              </a:rPr>
              <a:t>Fast Library for Approximate Nearest Neighbors</a:t>
            </a:r>
            <a:endParaRPr lang="en-US" sz="2400" dirty="0">
              <a:latin typeface="Trebuchet MS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Future Work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Segmenting with a projected laser level line – possibly to be used for automated training as well</a:t>
            </a:r>
          </a:p>
          <a:p>
            <a:r>
              <a:rPr lang="en-US" dirty="0" smtClean="0"/>
              <a:t>Stabilizing the camera – keeping the horizon constant while moving is almost impossible</a:t>
            </a:r>
          </a:p>
          <a:p>
            <a:r>
              <a:rPr lang="en-US" dirty="0" smtClean="0"/>
              <a:t>Speeding up the wandering speed – a more stable camera would help with this</a:t>
            </a:r>
          </a:p>
          <a:p>
            <a:r>
              <a:rPr lang="en-US" dirty="0" smtClean="0"/>
              <a:t>Autonomous mapping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Questions?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jumble 31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981200"/>
            <a:ext cx="6096000" cy="457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00200" y="157371"/>
            <a:ext cx="7543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latin typeface="Calibri" pitchFamily="34" charset="0"/>
              </a:rPr>
              <a:t>../</a:t>
            </a:r>
            <a:r>
              <a:rPr lang="en-US" sz="900" dirty="0" err="1" smtClean="0">
                <a:latin typeface="Calibri" pitchFamily="34" charset="0"/>
              </a:rPr>
              <a:t>TrainingImages</a:t>
            </a:r>
            <a:r>
              <a:rPr lang="en-US" sz="900" dirty="0" smtClean="0">
                <a:latin typeface="Calibri" pitchFamily="34" charset="0"/>
              </a:rPr>
              <a:t>/Playspacepswo13Patches/00029/</a:t>
            </a:r>
            <a:r>
              <a:rPr lang="en-US" sz="900" dirty="0" err="1" smtClean="0">
                <a:latin typeface="Calibri" pitchFamily="34" charset="0"/>
              </a:rPr>
              <a:t>randomBelow</a:t>
            </a:r>
            <a:r>
              <a:rPr lang="en-US" sz="900" dirty="0" smtClean="0">
                <a:latin typeface="Calibri" pitchFamily="34" charset="0"/>
              </a:rPr>
              <a:t>/0009.png 194.2575 191.4525 211.4775 195.0 192.0 212.0 8.67070895314 8.76885076564 7.29105573631 211.4775 191.4525 194.2575 212.0 192.0 195.0 7.29105573631 8.76885076564 8.67070895314 3113.18473022 2918.61969259 194.707808243 -8.2951355554e-09 -2.99999999989 3.48871383089 -0.1821058002 1.05861940504 0.798119246226 0.142200402323 1.37643522494 1.51710154734 -3.21108530262 25.6053670274 4.08979546594 0.20963020652 3.42407524192 7.98287776033 0.655198704147 1.40172476457 1.2862398764 -0.068793854887 7.97682628048 3.32687477389 -0.83219461218 2.58844742173 1.83432937157 -0.239667915222 1.22096756236 3.56803311807 0.0253655120168 0.415881369811 7.11907142389 -0.829352050768 1.14166676605 4.1432245279 -0.33452013644 -0.0121915477333 6.30267114206 -0.714448599523 0.711384510758 3.38445323448 -0.566103623094 -0.00278409428233 5.92992221434 -0.932328715083 1.17018711051</a:t>
            </a:r>
            <a:endParaRPr lang="en-US" sz="9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pic>
        <p:nvPicPr>
          <p:cNvPr id="6152" name="Picture 73" descr="filters.png"/>
          <p:cNvPicPr>
            <a:picLocks noChangeAspect="1"/>
          </p:cNvPicPr>
          <p:nvPr/>
        </p:nvPicPr>
        <p:blipFill>
          <a:blip r:embed="rId4" cstate="print"/>
          <a:srcRect t="5469" r="39926" b="44528"/>
          <a:stretch>
            <a:fillRect/>
          </a:stretch>
        </p:blipFill>
        <p:spPr bwMode="auto">
          <a:xfrm>
            <a:off x="5105400" y="1096963"/>
            <a:ext cx="33543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544763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95888" y="3257550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7713" y="3262313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9538" y="3252788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7239000" y="2697163"/>
            <a:ext cx="1524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texture and color filters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9600" y="4750475"/>
            <a:ext cx="830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../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TrainingImages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/Playspacepswo13Patches/00029/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randomBelow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/0009.png </a:t>
            </a:r>
            <a:r>
              <a:rPr lang="en-US" dirty="0" smtClean="0">
                <a:latin typeface="Cambria" pitchFamily="18" charset="0"/>
              </a:rPr>
              <a:t>194.2575 191.4525 211.4775 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195.0</a:t>
            </a:r>
            <a:r>
              <a:rPr lang="en-US" dirty="0" smtClean="0">
                <a:latin typeface="Cambria" pitchFamily="18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ambria" pitchFamily="18" charset="0"/>
              </a:rPr>
              <a:t>192.0 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212.0</a:t>
            </a:r>
            <a:r>
              <a:rPr lang="en-US" dirty="0" smtClean="0">
                <a:latin typeface="Cambria" pitchFamily="18" charset="0"/>
              </a:rPr>
              <a:t> 8.6707 8.7688 7.2910 211.4775 191.4525 194.2575 212.0 192.0 195.0 7.2910 8.7688 8.6707 3113.1847 2918.6196 194.70780 -8.295e-09 -2.9999 3.4887 -0.1821 1.0586 0.7981 0.1422 1.3764 1.5171 -3.2110 25.6053 4.0897 0.2096 3.4240 7.9828 0.6552 1.4017 1.2862 -0.0688 7.9768 3.3268 -0.8322...  (</a:t>
            </a:r>
            <a:r>
              <a:rPr lang="en-US" b="1" dirty="0" smtClean="0">
                <a:latin typeface="Cambria" pitchFamily="18" charset="0"/>
              </a:rPr>
              <a:t>Means , standard deviations, and higher-order statistics for </a:t>
            </a:r>
            <a:r>
              <a:rPr lang="en-US" b="1" dirty="0" err="1" smtClean="0">
                <a:latin typeface="Cambria" pitchFamily="18" charset="0"/>
              </a:rPr>
              <a:t>Laws's</a:t>
            </a:r>
            <a:r>
              <a:rPr lang="en-US" b="1" dirty="0" smtClean="0">
                <a:latin typeface="Cambria" pitchFamily="18" charset="0"/>
              </a:rPr>
              <a:t> texture filters and RGB/HSV color averages</a:t>
            </a:r>
            <a:r>
              <a:rPr lang="en-US" dirty="0" smtClean="0">
                <a:latin typeface="Cambria" pitchFamily="18" charset="0"/>
              </a:rPr>
              <a:t>)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190500" y="3848100"/>
            <a:ext cx="1752600" cy="1524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3962400" y="3886200"/>
            <a:ext cx="15240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4572000" y="3962400"/>
            <a:ext cx="1524000" cy="1143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5181600" y="3962400"/>
            <a:ext cx="1600200" cy="11430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8510" t="33068" r="7981" b="4446"/>
          <a:stretch>
            <a:fillRect/>
          </a:stretch>
        </p:blipFill>
        <p:spPr bwMode="auto">
          <a:xfrm>
            <a:off x="465406" y="1524000"/>
            <a:ext cx="8145194" cy="433284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914400"/>
            <a:ext cx="6477000" cy="564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1920" y="1294697"/>
            <a:ext cx="2285280" cy="22855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7600" y="1067152"/>
            <a:ext cx="2129760" cy="2667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1599841" y="3810641"/>
            <a:ext cx="1067040" cy="4248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</a:tabLst>
            </a:pPr>
            <a:r>
              <a:rPr lang="en-US" sz="2200" dirty="0">
                <a:solidFill>
                  <a:srgbClr val="000000"/>
                </a:solidFill>
              </a:rPr>
              <a:t>Cheap!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6019201" y="3961856"/>
            <a:ext cx="1599840" cy="4248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</a:tabLst>
            </a:pPr>
            <a:r>
              <a:rPr lang="en-US" sz="2200" dirty="0">
                <a:solidFill>
                  <a:srgbClr val="000000"/>
                </a:solidFill>
              </a:rPr>
              <a:t>Expensive!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5333760" y="4572480"/>
            <a:ext cx="2972160" cy="6386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</a:tabLst>
            </a:pPr>
            <a:r>
              <a:rPr lang="en-US" dirty="0">
                <a:solidFill>
                  <a:srgbClr val="000000"/>
                </a:solidFill>
              </a:rPr>
              <a:t>Less information: 180 rays of distances</a:t>
            </a:r>
          </a:p>
        </p:txBody>
      </p:sp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456480" y="4343496"/>
            <a:ext cx="3276000" cy="915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</a:tabLst>
            </a:pPr>
            <a:r>
              <a:rPr lang="en-US" dirty="0">
                <a:solidFill>
                  <a:srgbClr val="000000"/>
                </a:solidFill>
              </a:rPr>
              <a:t>More information: 640 columns of pixels, each of which we can get a range from</a:t>
            </a:r>
          </a:p>
        </p:txBody>
      </p:sp>
      <p:sp>
        <p:nvSpPr>
          <p:cNvPr id="25608" name="Text Box 7"/>
          <p:cNvSpPr txBox="1">
            <a:spLocks noChangeArrowheads="1"/>
          </p:cNvSpPr>
          <p:nvPr/>
        </p:nvSpPr>
        <p:spPr bwMode="auto">
          <a:xfrm>
            <a:off x="1752481" y="5715960"/>
            <a:ext cx="6095520" cy="915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  <a:tab pos="3240048" algn="l"/>
                <a:tab pos="3889498" algn="l"/>
                <a:tab pos="4537507" algn="l"/>
                <a:tab pos="5185517" algn="l"/>
                <a:tab pos="5834966" algn="l"/>
              </a:tabLst>
            </a:pPr>
            <a:r>
              <a:rPr lang="en-US" dirty="0">
                <a:solidFill>
                  <a:srgbClr val="000000"/>
                </a:solidFill>
              </a:rPr>
              <a:t>But it’s harder (for a computer) to extract data from an image than from a laser range scan. Which is where we come in!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056320" y="990824"/>
            <a:ext cx="449280" cy="506933"/>
            <a:chOff x="1428" y="688"/>
            <a:chExt cx="312" cy="352"/>
          </a:xfrm>
        </p:grpSpPr>
        <p:sp>
          <p:nvSpPr>
            <p:cNvPr id="25611" name="AutoShape 9"/>
            <p:cNvSpPr>
              <a:spLocks noChangeArrowheads="1"/>
            </p:cNvSpPr>
            <p:nvPr/>
          </p:nvSpPr>
          <p:spPr bwMode="auto">
            <a:xfrm>
              <a:off x="1428" y="949"/>
              <a:ext cx="302" cy="92"/>
            </a:xfrm>
            <a:custGeom>
              <a:avLst/>
              <a:gdLst>
                <a:gd name="T0" fmla="*/ 3 w 1048"/>
                <a:gd name="T1" fmla="*/ 3 h 250"/>
                <a:gd name="T2" fmla="*/ 5 w 1048"/>
                <a:gd name="T3" fmla="*/ 11 h 250"/>
                <a:gd name="T4" fmla="*/ 5 w 1048"/>
                <a:gd name="T5" fmla="*/ 15 h 250"/>
                <a:gd name="T6" fmla="*/ 5 w 1048"/>
                <a:gd name="T7" fmla="*/ 17 h 250"/>
                <a:gd name="T8" fmla="*/ 5 w 1048"/>
                <a:gd name="T9" fmla="*/ 23 h 250"/>
                <a:gd name="T10" fmla="*/ 3 w 1048"/>
                <a:gd name="T11" fmla="*/ 32 h 250"/>
                <a:gd name="T12" fmla="*/ 0 w 1048"/>
                <a:gd name="T13" fmla="*/ 29 h 250"/>
                <a:gd name="T14" fmla="*/ 0 w 1048"/>
                <a:gd name="T15" fmla="*/ 26 h 250"/>
                <a:gd name="T16" fmla="*/ 0 w 1048"/>
                <a:gd name="T17" fmla="*/ 22 h 250"/>
                <a:gd name="T18" fmla="*/ 0 w 1048"/>
                <a:gd name="T19" fmla="*/ 17 h 250"/>
                <a:gd name="T20" fmla="*/ 1 w 1048"/>
                <a:gd name="T21" fmla="*/ 10 h 250"/>
                <a:gd name="T22" fmla="*/ 1 w 1048"/>
                <a:gd name="T23" fmla="*/ 7 h 250"/>
                <a:gd name="T24" fmla="*/ 1 w 1048"/>
                <a:gd name="T25" fmla="*/ 4 h 250"/>
                <a:gd name="T26" fmla="*/ 2 w 1048"/>
                <a:gd name="T27" fmla="*/ 2 h 250"/>
                <a:gd name="T28" fmla="*/ 2 w 1048"/>
                <a:gd name="T29" fmla="*/ 4 h 250"/>
                <a:gd name="T30" fmla="*/ 3 w 1048"/>
                <a:gd name="T31" fmla="*/ 3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360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2" name="Oval 10"/>
            <p:cNvSpPr>
              <a:spLocks noChangeArrowheads="1"/>
            </p:cNvSpPr>
            <p:nvPr/>
          </p:nvSpPr>
          <p:spPr bwMode="auto">
            <a:xfrm>
              <a:off x="1442" y="757"/>
              <a:ext cx="290" cy="248"/>
            </a:xfrm>
            <a:prstGeom prst="ellipse">
              <a:avLst/>
            </a:prstGeom>
            <a:solidFill>
              <a:srgbClr val="9ECC46"/>
            </a:solidFill>
            <a:ln w="9360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3" name="Oval 11"/>
            <p:cNvSpPr>
              <a:spLocks noChangeArrowheads="1"/>
            </p:cNvSpPr>
            <p:nvPr/>
          </p:nvSpPr>
          <p:spPr bwMode="auto">
            <a:xfrm rot="-1980000">
              <a:off x="1469" y="811"/>
              <a:ext cx="69" cy="7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4" name="Oval 12"/>
            <p:cNvSpPr>
              <a:spLocks noChangeArrowheads="1"/>
            </p:cNvSpPr>
            <p:nvPr/>
          </p:nvSpPr>
          <p:spPr bwMode="auto">
            <a:xfrm>
              <a:off x="1553" y="810"/>
              <a:ext cx="83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5" name="Oval 13"/>
            <p:cNvSpPr>
              <a:spLocks noChangeArrowheads="1"/>
            </p:cNvSpPr>
            <p:nvPr/>
          </p:nvSpPr>
          <p:spPr bwMode="auto">
            <a:xfrm rot="-2100000">
              <a:off x="1650" y="828"/>
              <a:ext cx="55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Oval 14"/>
            <p:cNvSpPr>
              <a:spLocks noChangeArrowheads="1"/>
            </p:cNvSpPr>
            <p:nvPr/>
          </p:nvSpPr>
          <p:spPr bwMode="auto">
            <a:xfrm>
              <a:off x="1499" y="846"/>
              <a:ext cx="21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7" name="Oval 15"/>
            <p:cNvSpPr>
              <a:spLocks noChangeArrowheads="1"/>
            </p:cNvSpPr>
            <p:nvPr/>
          </p:nvSpPr>
          <p:spPr bwMode="auto">
            <a:xfrm>
              <a:off x="1582" y="851"/>
              <a:ext cx="20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8" name="Oval 16"/>
            <p:cNvSpPr>
              <a:spLocks noChangeArrowheads="1"/>
            </p:cNvSpPr>
            <p:nvPr/>
          </p:nvSpPr>
          <p:spPr bwMode="auto">
            <a:xfrm>
              <a:off x="1658" y="871"/>
              <a:ext cx="20" cy="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9" name="AutoShape 17"/>
            <p:cNvSpPr>
              <a:spLocks noChangeArrowheads="1"/>
            </p:cNvSpPr>
            <p:nvPr/>
          </p:nvSpPr>
          <p:spPr bwMode="auto">
            <a:xfrm rot="-5400000">
              <a:off x="1563" y="867"/>
              <a:ext cx="28" cy="166"/>
            </a:xfrm>
            <a:prstGeom prst="moon">
              <a:avLst>
                <a:gd name="adj" fmla="val 50000"/>
              </a:avLst>
            </a:prstGeom>
            <a:solidFill>
              <a:srgbClr val="EEECE1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0" name="AutoShape 18"/>
            <p:cNvSpPr>
              <a:spLocks noChangeArrowheads="1"/>
            </p:cNvSpPr>
            <p:nvPr/>
          </p:nvSpPr>
          <p:spPr bwMode="auto">
            <a:xfrm>
              <a:off x="1500" y="716"/>
              <a:ext cx="241" cy="94"/>
            </a:xfrm>
            <a:custGeom>
              <a:avLst/>
              <a:gdLst>
                <a:gd name="T0" fmla="*/ 29 w 648"/>
                <a:gd name="T1" fmla="*/ 0 h 256"/>
                <a:gd name="T2" fmla="*/ 6 w 648"/>
                <a:gd name="T3" fmla="*/ 1 h 256"/>
                <a:gd name="T4" fmla="*/ 0 w 648"/>
                <a:gd name="T5" fmla="*/ 12 h 256"/>
                <a:gd name="T6" fmla="*/ 22 w 648"/>
                <a:gd name="T7" fmla="*/ 26 h 256"/>
                <a:gd name="T8" fmla="*/ 42 w 648"/>
                <a:gd name="T9" fmla="*/ 32 h 256"/>
                <a:gd name="T10" fmla="*/ 67 w 648"/>
                <a:gd name="T11" fmla="*/ 33 h 256"/>
                <a:gd name="T12" fmla="*/ 89 w 648"/>
                <a:gd name="T13" fmla="*/ 25 h 256"/>
                <a:gd name="T14" fmla="*/ 85 w 648"/>
                <a:gd name="T15" fmla="*/ 21 h 256"/>
                <a:gd name="T16" fmla="*/ 75 w 648"/>
                <a:gd name="T17" fmla="*/ 11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1" name="AutoShape 19"/>
            <p:cNvSpPr>
              <a:spLocks noChangeArrowheads="1"/>
            </p:cNvSpPr>
            <p:nvPr/>
          </p:nvSpPr>
          <p:spPr bwMode="auto">
            <a:xfrm>
              <a:off x="1550" y="688"/>
              <a:ext cx="165" cy="71"/>
            </a:xfrm>
            <a:custGeom>
              <a:avLst/>
              <a:gdLst>
                <a:gd name="T0" fmla="*/ 12 w 442"/>
                <a:gd name="T1" fmla="*/ 19 h 192"/>
                <a:gd name="T2" fmla="*/ 5 w 442"/>
                <a:gd name="T3" fmla="*/ 13 h 192"/>
                <a:gd name="T4" fmla="*/ 8 w 442"/>
                <a:gd name="T5" fmla="*/ 0 h 192"/>
                <a:gd name="T6" fmla="*/ 32 w 442"/>
                <a:gd name="T7" fmla="*/ 2 h 192"/>
                <a:gd name="T8" fmla="*/ 52 w 442"/>
                <a:gd name="T9" fmla="*/ 9 h 192"/>
                <a:gd name="T10" fmla="*/ 62 w 442"/>
                <a:gd name="T11" fmla="*/ 13 h 192"/>
                <a:gd name="T12" fmla="*/ 60 w 442"/>
                <a:gd name="T13" fmla="*/ 17 h 192"/>
                <a:gd name="T14" fmla="*/ 39 w 442"/>
                <a:gd name="T15" fmla="*/ 22 h 192"/>
                <a:gd name="T16" fmla="*/ 36 w 442"/>
                <a:gd name="T17" fmla="*/ 23 h 192"/>
                <a:gd name="T18" fmla="*/ 31 w 442"/>
                <a:gd name="T19" fmla="*/ 25 h 192"/>
                <a:gd name="T20" fmla="*/ 27 w 442"/>
                <a:gd name="T21" fmla="*/ 26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2" name="AutoShape 20"/>
            <p:cNvSpPr>
              <a:spLocks noChangeArrowheads="1"/>
            </p:cNvSpPr>
            <p:nvPr/>
          </p:nvSpPr>
          <p:spPr bwMode="auto">
            <a:xfrm>
              <a:off x="1464" y="965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3" name="AutoShape 21"/>
            <p:cNvSpPr>
              <a:spLocks noChangeArrowheads="1"/>
            </p:cNvSpPr>
            <p:nvPr/>
          </p:nvSpPr>
          <p:spPr bwMode="auto">
            <a:xfrm flipH="1">
              <a:off x="1625" y="969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610" name="Text Box 22"/>
          <p:cNvSpPr txBox="1">
            <a:spLocks noChangeArrowheads="1"/>
          </p:cNvSpPr>
          <p:nvPr/>
        </p:nvSpPr>
        <p:spPr bwMode="auto">
          <a:xfrm>
            <a:off x="424801" y="0"/>
            <a:ext cx="8228160" cy="11449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34771" rIns="0" bIns="0" anchor="ctr"/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  <a:tab pos="3240048" algn="l"/>
                <a:tab pos="3889498" algn="l"/>
                <a:tab pos="4537507" algn="l"/>
                <a:tab pos="5185517" algn="l"/>
                <a:tab pos="5834966" algn="l"/>
                <a:tab pos="6482976" algn="l"/>
                <a:tab pos="7130985" algn="l"/>
                <a:tab pos="7780435" algn="l"/>
              </a:tabLst>
            </a:pPr>
            <a:r>
              <a:rPr lang="en-US" sz="4000" b="1" dirty="0"/>
              <a:t>Motivation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rot="5400000">
            <a:off x="-305353" y="3893560"/>
            <a:ext cx="365798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14519" y="5722552"/>
            <a:ext cx="678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3639" y="2064568"/>
            <a:ext cx="4877280" cy="3657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839" y="2064568"/>
            <a:ext cx="6704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1943275" y="2408076"/>
            <a:ext cx="2361848" cy="609120"/>
          </a:xfrm>
          <a:prstGeom prst="line">
            <a:avLst/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1523639" y="2064568"/>
            <a:ext cx="1676160" cy="404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2257963" y="2457730"/>
            <a:ext cx="14487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2819639" y="2750080"/>
            <a:ext cx="305280" cy="15265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Arc 22"/>
          <p:cNvSpPr/>
          <p:nvPr/>
        </p:nvSpPr>
        <p:spPr>
          <a:xfrm>
            <a:off x="2134199" y="2064568"/>
            <a:ext cx="74880" cy="38164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Arc 23"/>
          <p:cNvSpPr/>
          <p:nvPr/>
        </p:nvSpPr>
        <p:spPr>
          <a:xfrm>
            <a:off x="1689239" y="1926313"/>
            <a:ext cx="381600" cy="685512"/>
          </a:xfrm>
          <a:prstGeom prst="arc">
            <a:avLst>
              <a:gd name="adj1" fmla="val 17926682"/>
              <a:gd name="adj2" fmla="val 30407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 flipH="1">
            <a:off x="5410200" y="5189696"/>
            <a:ext cx="609120" cy="761840"/>
          </a:xfrm>
          <a:prstGeom prst="arc">
            <a:avLst>
              <a:gd name="adj1" fmla="val 16382573"/>
              <a:gd name="adj2" fmla="val 17441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339454" y="1697337"/>
            <a:ext cx="483891" cy="15264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818863" y="2521833"/>
            <a:ext cx="1067152" cy="30528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0" name="TextBox 30"/>
          <p:cNvSpPr txBox="1">
            <a:spLocks noChangeArrowheads="1"/>
          </p:cNvSpPr>
          <p:nvPr/>
        </p:nvSpPr>
        <p:spPr bwMode="auto">
          <a:xfrm>
            <a:off x="3352439" y="2446209"/>
            <a:ext cx="45038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</a:p>
        </p:txBody>
      </p:sp>
      <p:sp>
        <p:nvSpPr>
          <p:cNvPr id="52241" name="Rectangle 31"/>
          <p:cNvSpPr>
            <a:spLocks noChangeArrowheads="1"/>
          </p:cNvSpPr>
          <p:nvPr/>
        </p:nvSpPr>
        <p:spPr bwMode="auto">
          <a:xfrm>
            <a:off x="3581399" y="1608041"/>
            <a:ext cx="381600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2" tIns="45628" rIns="91252" bIns="45628">
            <a:spAutoFit/>
          </a:bodyPr>
          <a:lstStyle/>
          <a:p>
            <a:pPr defTabSz="911534"/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  <a:r>
              <a:rPr lang="en-US" baseline="-250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o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2" name="TextBox 32"/>
          <p:cNvSpPr txBox="1">
            <a:spLocks noChangeArrowheads="1"/>
          </p:cNvSpPr>
          <p:nvPr/>
        </p:nvSpPr>
        <p:spPr bwMode="auto">
          <a:xfrm>
            <a:off x="2157239" y="204008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3" name="Rectangle 33"/>
          <p:cNvSpPr>
            <a:spLocks noChangeArrowheads="1"/>
          </p:cNvSpPr>
          <p:nvPr/>
        </p:nvSpPr>
        <p:spPr bwMode="auto">
          <a:xfrm>
            <a:off x="5163959" y="5113369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4" name="TextBox 34"/>
          <p:cNvSpPr txBox="1">
            <a:spLocks noChangeArrowheads="1"/>
          </p:cNvSpPr>
          <p:nvPr/>
        </p:nvSpPr>
        <p:spPr bwMode="auto">
          <a:xfrm>
            <a:off x="2930520" y="252253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5" name="Rectangle 35"/>
          <p:cNvSpPr>
            <a:spLocks noChangeArrowheads="1"/>
          </p:cNvSpPr>
          <p:nvPr/>
        </p:nvSpPr>
        <p:spPr bwMode="auto">
          <a:xfrm>
            <a:off x="2031960" y="2191302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3542459" y="2636308"/>
            <a:ext cx="1143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7" name="TextBox 38"/>
          <p:cNvSpPr txBox="1">
            <a:spLocks noChangeArrowheads="1"/>
          </p:cNvSpPr>
          <p:nvPr/>
        </p:nvSpPr>
        <p:spPr bwMode="auto">
          <a:xfrm>
            <a:off x="4062359" y="2522536"/>
            <a:ext cx="923271" cy="3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</a:t>
            </a:r>
            <a:r>
              <a:rPr lang="en-US" sz="14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48" name="TextBox 39"/>
          <p:cNvSpPr txBox="1">
            <a:spLocks noChangeArrowheads="1"/>
          </p:cNvSpPr>
          <p:nvPr/>
        </p:nvSpPr>
        <p:spPr bwMode="auto">
          <a:xfrm>
            <a:off x="2579159" y="2100573"/>
            <a:ext cx="24192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1523640" y="1760697"/>
            <a:ext cx="1752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0" name="Rectangle 44"/>
          <p:cNvSpPr>
            <a:spLocks noChangeArrowheads="1"/>
          </p:cNvSpPr>
          <p:nvPr/>
        </p:nvSpPr>
        <p:spPr bwMode="auto">
          <a:xfrm>
            <a:off x="1928279" y="1451064"/>
            <a:ext cx="1110822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 / </a:t>
            </a:r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10800000">
            <a:off x="2972279" y="1455384"/>
            <a:ext cx="30384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2" name="TextBox 48"/>
          <p:cNvSpPr txBox="1">
            <a:spLocks noChangeArrowheads="1"/>
          </p:cNvSpPr>
          <p:nvPr/>
        </p:nvSpPr>
        <p:spPr bwMode="auto">
          <a:xfrm>
            <a:off x="2743319" y="1219200"/>
            <a:ext cx="799839" cy="2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sin(</a:t>
            </a:r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53" name="Rectangle 2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4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9160" y="2675192"/>
            <a:ext cx="2514240" cy="55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5" name="TextBox 52"/>
          <p:cNvSpPr txBox="1">
            <a:spLocks noChangeArrowheads="1"/>
          </p:cNvSpPr>
          <p:nvPr/>
        </p:nvSpPr>
        <p:spPr bwMode="auto">
          <a:xfrm>
            <a:off x="3375480" y="5722552"/>
            <a:ext cx="35741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D</a:t>
            </a:r>
          </a:p>
        </p:txBody>
      </p:sp>
      <p:sp>
        <p:nvSpPr>
          <p:cNvPr id="52256" name="TextBox 53"/>
          <p:cNvSpPr txBox="1">
            <a:spLocks noChangeArrowheads="1"/>
          </p:cNvSpPr>
          <p:nvPr/>
        </p:nvSpPr>
        <p:spPr bwMode="auto">
          <a:xfrm>
            <a:off x="1067159" y="3664577"/>
            <a:ext cx="318939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h</a:t>
            </a:r>
          </a:p>
        </p:txBody>
      </p:sp>
      <p:sp>
        <p:nvSpPr>
          <p:cNvPr id="52257" name="Rectangle 4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479" y="3893560"/>
            <a:ext cx="2050560" cy="7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9" name="TextBox 56"/>
          <p:cNvSpPr txBox="1">
            <a:spLocks noChangeArrowheads="1"/>
          </p:cNvSpPr>
          <p:nvPr/>
        </p:nvSpPr>
        <p:spPr bwMode="auto">
          <a:xfrm>
            <a:off x="5562840" y="3588249"/>
            <a:ext cx="173808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a fixed horizon:</a:t>
            </a:r>
          </a:p>
        </p:txBody>
      </p:sp>
      <p:sp>
        <p:nvSpPr>
          <p:cNvPr id="52260" name="Rectangle 6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6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680" y="6343867"/>
            <a:ext cx="4466880" cy="51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62" name="TextBox 59"/>
          <p:cNvSpPr txBox="1">
            <a:spLocks noChangeArrowheads="1"/>
          </p:cNvSpPr>
          <p:nvPr/>
        </p:nvSpPr>
        <p:spPr bwMode="auto">
          <a:xfrm>
            <a:off x="2972160" y="6401473"/>
            <a:ext cx="1596960" cy="26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1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non-fixed horizon:</a:t>
            </a: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72966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Derived and empirically verified...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6720" cy="1061392"/>
          </a:xfrm>
          <a:ln/>
        </p:spPr>
        <p:txBody>
          <a:bodyPr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>
                <a:solidFill>
                  <a:schemeClr val="tx1"/>
                </a:solidFill>
              </a:rPr>
              <a:t>Edge Detection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512640" y="1659054"/>
            <a:ext cx="4561920" cy="4977163"/>
          </a:xfrm>
          <a:ln/>
        </p:spPr>
        <p:txBody>
          <a:bodyPr/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/>
              <a:t>Global image edge detection is not useful, but “snapping” to the nearest edge in the strongest transition area reduces segmentation error</a:t>
            </a:r>
          </a:p>
        </p:txBody>
      </p:sp>
      <p:pic>
        <p:nvPicPr>
          <p:cNvPr id="5" name="Picture 4" descr="00010line_transSeg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962400"/>
            <a:ext cx="3530600" cy="26479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1977</TotalTime>
  <Words>2886</Words>
  <Application>Microsoft Office PowerPoint</Application>
  <PresentationFormat>On-screen Show (4:3)</PresentationFormat>
  <Paragraphs>556</Paragraphs>
  <Slides>105</Slides>
  <Notes>70</Notes>
  <HiddenSlides>0</HiddenSlides>
  <MMClips>31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105</vt:i4>
      </vt:variant>
    </vt:vector>
  </HeadingPairs>
  <TitlesOfParts>
    <vt:vector size="110" baseType="lpstr">
      <vt:lpstr>Flow</vt:lpstr>
      <vt:lpstr>Office Theme</vt:lpstr>
      <vt:lpstr>Default Design</vt:lpstr>
      <vt:lpstr>1_Flow</vt:lpstr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GCER!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Scan Matching</vt:lpstr>
      <vt:lpstr>Slide 86</vt:lpstr>
      <vt:lpstr>SLAM Map Building</vt:lpstr>
      <vt:lpstr>Monte Carlo Localization</vt:lpstr>
      <vt:lpstr>Monte Carlo Localization</vt:lpstr>
      <vt:lpstr>Point and Click Navigation</vt:lpstr>
      <vt:lpstr>Slide 91</vt:lpstr>
      <vt:lpstr>Future Work</vt:lpstr>
      <vt:lpstr>Slide 93</vt:lpstr>
      <vt:lpstr>Questions?</vt:lpstr>
      <vt:lpstr>Slide 95</vt:lpstr>
      <vt:lpstr>Slide 96</vt:lpstr>
      <vt:lpstr>Slide 97</vt:lpstr>
      <vt:lpstr>Slide 98</vt:lpstr>
      <vt:lpstr>Edge Detection</vt:lpstr>
      <vt:lpstr>Transition Segmentation</vt:lpstr>
      <vt:lpstr>Transitions using a Line Tree</vt:lpstr>
      <vt:lpstr>Slide 102</vt:lpstr>
      <vt:lpstr>Smoothing Certainty Locally</vt:lpstr>
      <vt:lpstr>Slide 104</vt:lpstr>
      <vt:lpstr>Slide 105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dodds</cp:lastModifiedBy>
  <cp:revision>119</cp:revision>
  <dcterms:created xsi:type="dcterms:W3CDTF">2010-08-06T18:27:39Z</dcterms:created>
  <dcterms:modified xsi:type="dcterms:W3CDTF">2011-11-17T09:46:15Z</dcterms:modified>
</cp:coreProperties>
</file>