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84" r:id="rId4"/>
    <p:sldId id="285" r:id="rId5"/>
    <p:sldId id="260" r:id="rId6"/>
    <p:sldId id="293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87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2" r:id="rId28"/>
    <p:sldId id="289" r:id="rId29"/>
    <p:sldId id="290" r:id="rId30"/>
    <p:sldId id="288" r:id="rId31"/>
    <p:sldId id="280" r:id="rId32"/>
    <p:sldId id="295" r:id="rId33"/>
    <p:sldId id="281" r:id="rId34"/>
    <p:sldId id="286" r:id="rId35"/>
    <p:sldId id="294" r:id="rId36"/>
  </p:sldIdLst>
  <p:sldSz cx="10160000" cy="7620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E5"/>
    <a:srgbClr val="0000FF"/>
    <a:srgbClr val="008000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297" autoAdjust="0"/>
    <p:restoredTop sz="90929"/>
  </p:normalViewPr>
  <p:slideViewPr>
    <p:cSldViewPr>
      <p:cViewPr varScale="1">
        <p:scale>
          <a:sx n="64" d="100"/>
          <a:sy n="64" d="100"/>
        </p:scale>
        <p:origin x="-96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4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6D5CE-7581-4465-A319-F0E4D7F05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4B9E4-923A-4D37-BBDE-0D5FD5D68E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76275"/>
            <a:ext cx="2159000" cy="60975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676275"/>
            <a:ext cx="6324600" cy="60975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0E5F1-DE8F-409A-86E0-7AFECD59D8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672CD-1654-43BF-B477-B2EBCD4017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08E95-6CAB-4645-8D61-091D0FDCDB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62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CC4BF-0D73-47E1-8082-8D50350F82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52BD5-9853-43D7-A62B-E75938CF3E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17AA7-9CF8-4368-BDD9-FF27737858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039E2-2978-4B22-81D6-094DAFF4E6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808AD-10B8-4459-A991-3D5263D9A1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DA127-5765-4D3D-98C6-74BA4C1697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676275"/>
            <a:ext cx="86360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200275"/>
            <a:ext cx="8636000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942138"/>
            <a:ext cx="2117725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70275" y="6942138"/>
            <a:ext cx="321945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80275" y="6942138"/>
            <a:ext cx="211931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9DD1C7E-BBC6-42FC-B85F-88C77A583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dodds\Desktop\colloquium_fall_2011\GCER_2x.m4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dodds\Desktop\colloquium_fall_2011\AxisPinkGalileo.mp4" TargetMode="External"/><Relationship Id="rId1" Type="http://schemas.openxmlformats.org/officeDocument/2006/relationships/video" Target="file:///C:\Users\dodds\Desktop\colloquium_fall_2011\OriPinkGalileo.mp4" TargetMode="Externa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dodds\Desktop\colloquium_fall_2011\hulahop_07_23_11_2x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dodds\Desktop\colloquium_fall_2011\our_perching.m4v" TargetMode="External"/><Relationship Id="rId1" Type="http://schemas.openxmlformats.org/officeDocument/2006/relationships/video" Target="file:///C:\Users\dodds\Desktop\colloquium_fall_2011\good_perching.mp4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dodds\Desktop\colloquium_fall_2011\success_no_way.mp4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odds\Desktop\colloquium_fall_2011\wallFind.mp4" TargetMode="External"/><Relationship Id="rId2" Type="http://schemas.openxmlformats.org/officeDocument/2006/relationships/video" Target="file:///C:\Users\dodds\Desktop\colloquium_fall_2011\fact.mp4" TargetMode="External"/><Relationship Id="rId1" Type="http://schemas.openxmlformats.org/officeDocument/2006/relationships/video" Target="file:///C:\Users\dodds\Desktop\colloquium_fall_2011\original.mp4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1498600" y="4572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200">
                <a:latin typeface="Calibri" pitchFamily="34" charset="0"/>
                <a:cs typeface="Calibri" pitchFamily="34" charset="0"/>
              </a:rPr>
              <a:t>Accessible Aerial Autonomy?</a:t>
            </a:r>
          </a:p>
        </p:txBody>
      </p:sp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1727200" y="5867400"/>
            <a:ext cx="68072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Lilian de Greef, Brad Jensen, Kim Sheely</a:t>
            </a:r>
          </a:p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Nick Berezny, Cal Poly Pomona '12</a:t>
            </a:r>
            <a:endParaRPr lang="en-US"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Malen Sok, Cal Poly Pomona '13</a:t>
            </a:r>
            <a:endParaRPr lang="en-US"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special guest star!  Steve Matsumoto, HMC '12</a:t>
            </a: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2184400" y="4857750"/>
            <a:ext cx="6019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00">
                <a:solidFill>
                  <a:srgbClr val="0000FF"/>
                </a:solidFill>
                <a:latin typeface="Cambria" pitchFamily="18" charset="0"/>
              </a:rPr>
              <a:t>ARDrone ~ aerial </a:t>
            </a:r>
            <a:r>
              <a:rPr lang="en-US" sz="2100" i="1">
                <a:solidFill>
                  <a:srgbClr val="0000FF"/>
                </a:solidFill>
                <a:latin typeface="Cambria" pitchFamily="18" charset="0"/>
              </a:rPr>
              <a:t>remote-controlled</a:t>
            </a:r>
            <a:r>
              <a:rPr lang="en-US" sz="2100">
                <a:solidFill>
                  <a:srgbClr val="0000FF"/>
                </a:solidFill>
                <a:latin typeface="Cambria" pitchFamily="18" charset="0"/>
              </a:rPr>
              <a:t> platform</a:t>
            </a:r>
            <a:endParaRPr lang="en-US" sz="2100" i="1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20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7600" y="2133600"/>
            <a:ext cx="80454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GCER cooperation demo</a:t>
            </a:r>
          </a:p>
        </p:txBody>
      </p:sp>
      <p:pic>
        <p:nvPicPr>
          <p:cNvPr id="4" name="GCER_2x.m4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7600" y="1143000"/>
            <a:ext cx="815340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9285288" y="6735763"/>
            <a:ext cx="57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  <a:cs typeface="Calibri" pitchFamily="34" charset="0"/>
              </a:rPr>
              <a:t>2x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Lessons learned</a:t>
            </a:r>
          </a:p>
        </p:txBody>
      </p:sp>
      <p:sp>
        <p:nvSpPr>
          <p:cNvPr id="12291" name="TextBox 6"/>
          <p:cNvSpPr txBox="1">
            <a:spLocks noChangeArrowheads="1"/>
          </p:cNvSpPr>
          <p:nvPr/>
        </p:nvSpPr>
        <p:spPr bwMode="auto">
          <a:xfrm>
            <a:off x="1270000" y="1828800"/>
            <a:ext cx="723900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  <a:buFontTx/>
              <a:buChar char="•"/>
            </a:pPr>
            <a:r>
              <a:rPr lang="en-US" sz="27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! was far from a perfect landmark</a:t>
            </a:r>
            <a:endParaRPr lang="en-US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5000"/>
              </a:lnSpc>
            </a:pPr>
            <a:endParaRPr lang="en-US" sz="270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FontTx/>
              <a:buChar char="•"/>
            </a:pPr>
            <a:r>
              <a:rPr lang="en-US" sz="27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We wanted to use something more robust that could give us more accurate pose estimation</a:t>
            </a:r>
            <a:endParaRPr lang="en-US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5000"/>
              </a:lnSpc>
            </a:pPr>
            <a:endParaRPr lang="en-US" sz="270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FontTx/>
              <a:buChar char="•"/>
            </a:pPr>
            <a:r>
              <a:rPr lang="en-US" sz="27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We decided to explore </a:t>
            </a:r>
            <a:r>
              <a:rPr lang="en-US" sz="2700" b="1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April Tags...</a:t>
            </a:r>
          </a:p>
          <a:p>
            <a:endParaRPr lang="en-US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222625"/>
            <a:ext cx="3475038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4800" y="3200400"/>
            <a:ext cx="3454400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APRIL tags</a:t>
            </a:r>
          </a:p>
        </p:txBody>
      </p:sp>
      <p:sp>
        <p:nvSpPr>
          <p:cNvPr id="13317" name="TextBox 8"/>
          <p:cNvSpPr txBox="1">
            <a:spLocks noChangeArrowheads="1"/>
          </p:cNvSpPr>
          <p:nvPr/>
        </p:nvSpPr>
        <p:spPr bwMode="auto">
          <a:xfrm>
            <a:off x="279400" y="1447800"/>
            <a:ext cx="96520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320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utonomy, </a:t>
            </a:r>
            <a:r>
              <a:rPr lang="en-US" sz="320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P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erception, </a:t>
            </a:r>
            <a:r>
              <a:rPr lang="en-US" sz="320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R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obotics,</a:t>
            </a:r>
            <a:r>
              <a:rPr lang="en-US" sz="320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I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nterfaces, and </a:t>
            </a:r>
            <a:r>
              <a:rPr lang="en-US" sz="320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US" sz="32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earning</a:t>
            </a:r>
            <a:endParaRPr lang="en-US" sz="3200"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3200"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Java-based landmark library from U. Michigan</a:t>
            </a:r>
            <a:endParaRPr lang="en-US" sz="3200"/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1346200" y="6934200"/>
            <a:ext cx="73914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We integrated it into ROS using Python's </a:t>
            </a:r>
            <a:r>
              <a:rPr lang="en-US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os.system</a:t>
            </a: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call...</a:t>
            </a:r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1346200" y="6142038"/>
            <a:ext cx="307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an example tag in the center...</a:t>
            </a:r>
            <a:endParaRPr lang="en-US" sz="180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3320" name="Rectangle 11"/>
          <p:cNvSpPr>
            <a:spLocks noChangeArrowheads="1"/>
          </p:cNvSpPr>
          <p:nvPr/>
        </p:nvSpPr>
        <p:spPr bwMode="auto">
          <a:xfrm>
            <a:off x="5356225" y="6142038"/>
            <a:ext cx="3548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provides full 6 DOF pose and scale</a:t>
            </a:r>
            <a:endParaRPr lang="en-US" sz="180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APRIL tags' scale range</a:t>
            </a:r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801688" y="5562600"/>
            <a:ext cx="354965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an example tag in the center...</a:t>
            </a:r>
            <a:endParaRPr lang="en-US" sz="210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5594350" y="5562600"/>
            <a:ext cx="41084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provides full 6 DOF pose and scale</a:t>
            </a:r>
          </a:p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... </a:t>
            </a:r>
            <a:r>
              <a:rPr lang="en-US" sz="2100" i="1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when it's visible</a:t>
            </a:r>
            <a:endParaRPr lang="en-US" sz="210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7" name="OriPinkGalile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200" y="1752600"/>
            <a:ext cx="4775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xisPinkGalileo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6200" y="1752600"/>
            <a:ext cx="4800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 cstate="print"/>
          <a:srcRect l="15591" t="14294" r="8794" b="2693"/>
          <a:stretch>
            <a:fillRect/>
          </a:stretch>
        </p:blipFill>
        <p:spPr bwMode="auto">
          <a:xfrm>
            <a:off x="1727200" y="968375"/>
            <a:ext cx="8229600" cy="642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Task 2: The </a:t>
            </a:r>
            <a:r>
              <a:rPr lang="en-US" sz="4200" i="1">
                <a:latin typeface="Calibri" pitchFamily="34" charset="0"/>
                <a:cs typeface="Calibri" pitchFamily="34" charset="0"/>
              </a:rPr>
              <a:t>Hula-hoop hop</a:t>
            </a:r>
            <a:endParaRPr lang="en-US" sz="42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364" name="TextBox 16"/>
          <p:cNvSpPr txBox="1">
            <a:spLocks noChangeArrowheads="1"/>
          </p:cNvSpPr>
          <p:nvPr/>
        </p:nvSpPr>
        <p:spPr bwMode="auto">
          <a:xfrm>
            <a:off x="203200" y="1524000"/>
            <a:ext cx="1524000" cy="6461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1">
                <a:latin typeface="Calibri" pitchFamily="34" charset="0"/>
                <a:cs typeface="Calibri" pitchFamily="34" charset="0"/>
              </a:rPr>
              <a:t>Getting from A to B</a:t>
            </a:r>
          </a:p>
        </p:txBody>
      </p:sp>
      <p:sp>
        <p:nvSpPr>
          <p:cNvPr id="15365" name="Rectangle 18"/>
          <p:cNvSpPr>
            <a:spLocks noChangeArrowheads="1"/>
          </p:cNvSpPr>
          <p:nvPr/>
        </p:nvSpPr>
        <p:spPr bwMode="auto">
          <a:xfrm>
            <a:off x="2503488" y="1828800"/>
            <a:ext cx="3937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700" b="1">
                <a:latin typeface="Calibri" pitchFamily="34" charset="0"/>
                <a:cs typeface="Calibri" pitchFamily="34" charset="0"/>
              </a:rPr>
              <a:t>A</a:t>
            </a:r>
            <a:endParaRPr lang="en-US" sz="2700"/>
          </a:p>
        </p:txBody>
      </p:sp>
      <p:sp>
        <p:nvSpPr>
          <p:cNvPr id="15366" name="Rectangle 19"/>
          <p:cNvSpPr>
            <a:spLocks noChangeArrowheads="1"/>
          </p:cNvSpPr>
          <p:nvPr/>
        </p:nvSpPr>
        <p:spPr bwMode="auto">
          <a:xfrm>
            <a:off x="3602038" y="1843088"/>
            <a:ext cx="37941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700" b="1">
                <a:latin typeface="Calibri" pitchFamily="34" charset="0"/>
                <a:cs typeface="Calibri" pitchFamily="34" charset="0"/>
              </a:rPr>
              <a:t>B</a:t>
            </a:r>
            <a:endParaRPr 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365250" y="6299200"/>
            <a:ext cx="7250113" cy="795338"/>
          </a:xfrm>
        </p:spPr>
        <p:txBody>
          <a:bodyPr lIns="0" tIns="0" rIns="0" bIns="0"/>
          <a:lstStyle/>
          <a:p>
            <a:pPr marL="0" indent="0" algn="ctr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400" smtClean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getting from point A to point B</a:t>
            </a: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22400"/>
            <a:ext cx="7554913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Task 2: The </a:t>
            </a:r>
            <a:r>
              <a:rPr lang="en-US" sz="4200" i="1">
                <a:latin typeface="Calibri" pitchFamily="34" charset="0"/>
                <a:cs typeface="Calibri" pitchFamily="34" charset="0"/>
              </a:rPr>
              <a:t>Hula-hoop hop</a:t>
            </a:r>
            <a:endParaRPr lang="en-US" sz="420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117600"/>
            <a:ext cx="6121400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Hula-hop's state machine</a:t>
            </a: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1778000" y="6858000"/>
            <a:ext cx="67310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all transitions can also be made by the keyboard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Hula-hop demo</a:t>
            </a:r>
          </a:p>
        </p:txBody>
      </p:sp>
      <p:sp>
        <p:nvSpPr>
          <p:cNvPr id="18435" name="Rectangle 7"/>
          <p:cNvSpPr>
            <a:spLocks noChangeArrowheads="1"/>
          </p:cNvSpPr>
          <p:nvPr/>
        </p:nvSpPr>
        <p:spPr bwMode="auto">
          <a:xfrm>
            <a:off x="1778000" y="6858000"/>
            <a:ext cx="67310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b="1" i="1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sliding-scale autonomy  </a:t>
            </a:r>
            <a:r>
              <a:rPr lang="en-US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is crucial</a:t>
            </a:r>
          </a:p>
        </p:txBody>
      </p:sp>
      <p:pic>
        <p:nvPicPr>
          <p:cNvPr id="5" name="hulahop_07_23_11_2x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8600" y="11430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8859838" y="6089650"/>
            <a:ext cx="57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Calibri" pitchFamily="34" charset="0"/>
                <a:cs typeface="Calibri" pitchFamily="34" charset="0"/>
              </a:rPr>
              <a:t>2x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2000" y="457200"/>
            <a:ext cx="39989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Hula-hop challenges</a:t>
            </a:r>
          </a:p>
        </p:txBody>
      </p:sp>
      <p:sp>
        <p:nvSpPr>
          <p:cNvPr id="19460" name="TextBox 7"/>
          <p:cNvSpPr txBox="1">
            <a:spLocks noChangeArrowheads="1"/>
          </p:cNvSpPr>
          <p:nvPr/>
        </p:nvSpPr>
        <p:spPr bwMode="auto">
          <a:xfrm>
            <a:off x="660400" y="1447800"/>
            <a:ext cx="7239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700" b="1">
                <a:latin typeface="Calibri" pitchFamily="34" charset="0"/>
                <a:cs typeface="Calibri" pitchFamily="34" charset="0"/>
              </a:rPr>
              <a:t>Drone challenges: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</a:t>
            </a:r>
            <a:r>
              <a:rPr lang="en-US" i="1">
                <a:latin typeface="Calibri" pitchFamily="34" charset="0"/>
                <a:cs typeface="Calibri" pitchFamily="34" charset="0"/>
              </a:rPr>
              <a:t>drift</a:t>
            </a:r>
            <a:r>
              <a:rPr lang="en-US">
                <a:latin typeface="Calibri" pitchFamily="34" charset="0"/>
                <a:cs typeface="Calibri" pitchFamily="34" charset="0"/>
              </a:rPr>
              <a:t> ~ not easily positionable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</a:t>
            </a:r>
            <a:r>
              <a:rPr lang="en-US" i="1">
                <a:latin typeface="Calibri" pitchFamily="34" charset="0"/>
                <a:cs typeface="Calibri" pitchFamily="34" charset="0"/>
              </a:rPr>
              <a:t>connection</a:t>
            </a:r>
            <a:r>
              <a:rPr lang="en-US">
                <a:latin typeface="Calibri" pitchFamily="34" charset="0"/>
                <a:cs typeface="Calibri" pitchFamily="34" charset="0"/>
              </a:rPr>
              <a:t> ~ video freezes 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</a:t>
            </a:r>
            <a:r>
              <a:rPr lang="en-US" i="1">
                <a:latin typeface="Calibri" pitchFamily="34" charset="0"/>
                <a:cs typeface="Calibri" pitchFamily="34" charset="0"/>
              </a:rPr>
              <a:t>artifacts</a:t>
            </a:r>
            <a:r>
              <a:rPr lang="en-US">
                <a:latin typeface="Calibri" pitchFamily="34" charset="0"/>
                <a:cs typeface="Calibri" pitchFamily="34" charset="0"/>
              </a:rPr>
              <a:t> ~ image stream noise</a:t>
            </a:r>
          </a:p>
        </p:txBody>
      </p:sp>
      <p:sp>
        <p:nvSpPr>
          <p:cNvPr id="19461" name="TextBox 8"/>
          <p:cNvSpPr txBox="1">
            <a:spLocks noChangeArrowheads="1"/>
          </p:cNvSpPr>
          <p:nvPr/>
        </p:nvSpPr>
        <p:spPr bwMode="auto">
          <a:xfrm>
            <a:off x="660400" y="4449763"/>
            <a:ext cx="7239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700" b="1">
                <a:latin typeface="Calibri" pitchFamily="34" charset="0"/>
                <a:cs typeface="Calibri" pitchFamily="34" charset="0"/>
              </a:rPr>
              <a:t>APRIL tag challenges: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too narrow a field of view: height/scale tradeoffs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call to APRIL library is slow (.5 second/image) </a:t>
            </a:r>
          </a:p>
          <a:p>
            <a:pPr lvl="1">
              <a:buFont typeface="Arial" pitchFamily="34" charset="0"/>
              <a:buChar char="•"/>
            </a:pPr>
            <a:r>
              <a:rPr lang="en-US" i="1">
                <a:latin typeface="Calibri" pitchFamily="34" charset="0"/>
                <a:cs typeface="Calibri" pitchFamily="34" charset="0"/>
              </a:rPr>
              <a:t> unmodifiable environments?</a:t>
            </a:r>
          </a:p>
        </p:txBody>
      </p:sp>
      <p:sp>
        <p:nvSpPr>
          <p:cNvPr id="19462" name="Rectangle 10"/>
          <p:cNvSpPr>
            <a:spLocks noChangeArrowheads="1"/>
          </p:cNvSpPr>
          <p:nvPr/>
        </p:nvSpPr>
        <p:spPr bwMode="auto">
          <a:xfrm>
            <a:off x="2557463" y="6553200"/>
            <a:ext cx="5148262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3200">
                <a:solidFill>
                  <a:srgbClr val="0000FF"/>
                </a:solidFill>
                <a:latin typeface="Arial" pitchFamily="34" charset="0"/>
              </a:rPr>
              <a:t>Could we do </a:t>
            </a:r>
            <a:r>
              <a:rPr lang="en-US" sz="3200" b="1" i="1">
                <a:solidFill>
                  <a:srgbClr val="0000FF"/>
                </a:solidFill>
                <a:latin typeface="Arial" pitchFamily="34" charset="0"/>
              </a:rPr>
              <a:t>without</a:t>
            </a:r>
            <a:r>
              <a:rPr lang="en-US" sz="3200">
                <a:solidFill>
                  <a:srgbClr val="0000FF"/>
                </a:solidFill>
                <a:latin typeface="Arial" pitchFamily="34" charset="0"/>
              </a:rPr>
              <a:t> tags?</a:t>
            </a:r>
          </a:p>
        </p:txBody>
      </p:sp>
      <p:sp>
        <p:nvSpPr>
          <p:cNvPr id="19463" name="Rectangle 11"/>
          <p:cNvSpPr>
            <a:spLocks noChangeArrowheads="1"/>
          </p:cNvSpPr>
          <p:nvPr/>
        </p:nvSpPr>
        <p:spPr bwMode="auto">
          <a:xfrm>
            <a:off x="6375400" y="3810000"/>
            <a:ext cx="3046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example encoding (?) artifact</a:t>
            </a:r>
            <a:endParaRPr lang="en-US" sz="180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275513" y="1355725"/>
            <a:ext cx="609600" cy="6096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Localization  </a:t>
            </a:r>
            <a:r>
              <a:rPr lang="en-US" sz="4200" i="1">
                <a:latin typeface="Calibri" pitchFamily="34" charset="0"/>
                <a:cs typeface="Calibri" pitchFamily="34" charset="0"/>
              </a:rPr>
              <a:t>without</a:t>
            </a:r>
            <a:r>
              <a:rPr lang="en-US" sz="4200">
                <a:latin typeface="Calibri" pitchFamily="34" charset="0"/>
                <a:cs typeface="Calibri" pitchFamily="34" charset="0"/>
              </a:rPr>
              <a:t>  tags?</a:t>
            </a:r>
          </a:p>
        </p:txBody>
      </p:sp>
      <p:sp>
        <p:nvSpPr>
          <p:cNvPr id="20483" name="TextBox 9"/>
          <p:cNvSpPr txBox="1">
            <a:spLocks noChangeArrowheads="1"/>
          </p:cNvSpPr>
          <p:nvPr/>
        </p:nvSpPr>
        <p:spPr bwMode="auto">
          <a:xfrm>
            <a:off x="660400" y="4648200"/>
            <a:ext cx="46482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700" b="1">
                <a:latin typeface="Calibri" pitchFamily="34" charset="0"/>
                <a:cs typeface="Calibri" pitchFamily="34" charset="0"/>
              </a:rPr>
              <a:t>SURF features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locally unique image patches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fast libraries for extraction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each SURF feature is described with a 64-dimensional vector that encodes size and local edge orientations</a:t>
            </a:r>
          </a:p>
        </p:txBody>
      </p:sp>
      <p:pic>
        <p:nvPicPr>
          <p:cNvPr id="2048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200" y="1219200"/>
            <a:ext cx="83296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5613400" y="4614863"/>
            <a:ext cx="38862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endParaRPr lang="en-US">
              <a:latin typeface="Calibri" pitchFamily="34" charset="0"/>
              <a:cs typeface="Calibri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</a:t>
            </a:r>
            <a:r>
              <a:rPr lang="en-US" i="1">
                <a:latin typeface="Calibri" pitchFamily="34" charset="0"/>
                <a:cs typeface="Calibri" pitchFamily="34" charset="0"/>
              </a:rPr>
              <a:t>in general, similar descriptor vectors are likely to be similar (or identical) image features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4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Motivation: </a:t>
            </a:r>
            <a:r>
              <a:rPr lang="en-US" sz="4200" i="1">
                <a:latin typeface="Calibri" pitchFamily="34" charset="0"/>
                <a:cs typeface="Calibri" pitchFamily="34" charset="0"/>
              </a:rPr>
              <a:t>YouTube!</a:t>
            </a: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2184400" y="6477000"/>
            <a:ext cx="56388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Key lesson: </a:t>
            </a:r>
            <a:r>
              <a:rPr lang="en-US" i="1">
                <a:solidFill>
                  <a:srgbClr val="C00000"/>
                </a:solidFill>
                <a:latin typeface="Arial" pitchFamily="34" charset="0"/>
              </a:rPr>
              <a:t>Neither all drones – nor all programmers – are created equal</a:t>
            </a:r>
          </a:p>
        </p:txBody>
      </p:sp>
      <p:pic>
        <p:nvPicPr>
          <p:cNvPr id="4" name="good_perchi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000" y="190500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79400" y="5653088"/>
            <a:ext cx="4495800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00">
                <a:solidFill>
                  <a:srgbClr val="0000FF"/>
                </a:solidFill>
                <a:latin typeface="Cambria" pitchFamily="18" charset="0"/>
              </a:rPr>
              <a:t>perching @ U Penn</a:t>
            </a:r>
            <a:endParaRPr lang="en-US" sz="2100" i="1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6" name="our_perching.m4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6200" y="190500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5308600" y="5638800"/>
            <a:ext cx="449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00">
                <a:solidFill>
                  <a:srgbClr val="0000FF"/>
                </a:solidFill>
                <a:latin typeface="Cambria" pitchFamily="18" charset="0"/>
              </a:rPr>
              <a:t>perching @ BkB111</a:t>
            </a:r>
            <a:endParaRPr lang="en-US" sz="2100" i="1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85863"/>
            <a:ext cx="5059363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17863"/>
            <a:ext cx="5059363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249863"/>
            <a:ext cx="5100638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Localization plan</a:t>
            </a:r>
          </a:p>
        </p:txBody>
      </p:sp>
      <p:sp>
        <p:nvSpPr>
          <p:cNvPr id="21510" name="TextBox 10"/>
          <p:cNvSpPr txBox="1">
            <a:spLocks noChangeArrowheads="1"/>
          </p:cNvSpPr>
          <p:nvPr/>
        </p:nvSpPr>
        <p:spPr bwMode="auto">
          <a:xfrm>
            <a:off x="5537200" y="2049463"/>
            <a:ext cx="456565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700" b="1">
                <a:latin typeface="Calibri" pitchFamily="34" charset="0"/>
                <a:cs typeface="Calibri" pitchFamily="34" charset="0"/>
              </a:rPr>
              <a:t>Mapping (by hand)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collect images and positions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extract &amp; store SURF features</a:t>
            </a:r>
          </a:p>
          <a:p>
            <a:endParaRPr lang="en-US" sz="2700" b="1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endParaRPr lang="en-US" sz="2700" b="1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7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Localization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take a new image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extract SURF features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match them against the map</a:t>
            </a: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estimate a pose distribution</a:t>
            </a:r>
          </a:p>
        </p:txBody>
      </p:sp>
      <p:sp>
        <p:nvSpPr>
          <p:cNvPr id="21511" name="Rectangle 12"/>
          <p:cNvSpPr>
            <a:spLocks noChangeArrowheads="1"/>
          </p:cNvSpPr>
          <p:nvPr/>
        </p:nvSpPr>
        <p:spPr bwMode="auto">
          <a:xfrm>
            <a:off x="508000" y="7173913"/>
            <a:ext cx="21812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new image</a:t>
            </a:r>
            <a:endParaRPr lang="en-US" sz="210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21512" name="Rectangle 13"/>
          <p:cNvSpPr>
            <a:spLocks noChangeArrowheads="1"/>
          </p:cNvSpPr>
          <p:nvPr/>
        </p:nvSpPr>
        <p:spPr bwMode="auto">
          <a:xfrm>
            <a:off x="2763838" y="7177088"/>
            <a:ext cx="26971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map images + matches</a:t>
            </a:r>
            <a:endParaRPr lang="en-US" sz="1800">
              <a:solidFill>
                <a:srgbClr val="0000FF"/>
              </a:solidFill>
              <a:latin typeface="Cambria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16200000" flipV="1">
            <a:off x="-353218" y="4167981"/>
            <a:ext cx="6400800" cy="46037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27200"/>
            <a:ext cx="603250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Image-based map...</a:t>
            </a:r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7061200" y="3276600"/>
            <a:ext cx="2590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  <a:cs typeface="Calibri" pitchFamily="34" charset="0"/>
              </a:rPr>
              <a:t>Locations with stored images == nodes in a graph</a:t>
            </a:r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736600" y="6553200"/>
            <a:ext cx="57912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four locations in the NW corner of Sprague</a:t>
            </a:r>
            <a:endParaRPr lang="en-US" sz="210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27200"/>
            <a:ext cx="603250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8800" y="1727200"/>
            <a:ext cx="28575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Image-based map...</a:t>
            </a: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736600" y="6553200"/>
            <a:ext cx="57912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beside the kitchen, facing roughly W</a:t>
            </a:r>
            <a:endParaRPr lang="en-US" sz="210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27200"/>
            <a:ext cx="603250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8800" y="1727200"/>
            <a:ext cx="28575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8800" y="4064000"/>
            <a:ext cx="2855913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Image-based map...</a:t>
            </a:r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736600" y="6553200"/>
            <a:ext cx="57912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beside the boardgames, facing roughly N</a:t>
            </a:r>
            <a:endParaRPr lang="en-US" sz="210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" y="1147763"/>
            <a:ext cx="9144000" cy="563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Live localization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736600" y="7010400"/>
            <a:ext cx="86868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top three matches and their likelihood distribution plotted on the map</a:t>
            </a:r>
            <a:endParaRPr lang="en-US" sz="2100">
              <a:solidFill>
                <a:srgbClr val="0000FF"/>
              </a:solidFill>
              <a:latin typeface="Cambria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7211219" y="3507581"/>
            <a:ext cx="407988" cy="25082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>
            <a:off x="6985000" y="3822700"/>
            <a:ext cx="525463" cy="1428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Demo...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Results</a:t>
            </a:r>
          </a:p>
        </p:txBody>
      </p:sp>
      <p:pic>
        <p:nvPicPr>
          <p:cNvPr id="27651" name="Picture 6"/>
          <p:cNvPicPr>
            <a:picLocks noChangeAspect="1" noChangeArrowheads="1"/>
          </p:cNvPicPr>
          <p:nvPr/>
        </p:nvPicPr>
        <p:blipFill>
          <a:blip r:embed="rId2" cstate="print"/>
          <a:srcRect l="6984" t="16769" r="73344" b="26469"/>
          <a:stretch>
            <a:fillRect/>
          </a:stretch>
        </p:blipFill>
        <p:spPr bwMode="auto">
          <a:xfrm>
            <a:off x="749300" y="1289050"/>
            <a:ext cx="1981200" cy="42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 l="68611" t="20576" r="4723" b="47804"/>
          <a:stretch>
            <a:fillRect/>
          </a:stretch>
        </p:blipFill>
        <p:spPr bwMode="auto">
          <a:xfrm>
            <a:off x="660400" y="5867400"/>
            <a:ext cx="2438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3556000" y="2438400"/>
            <a:ext cx="5638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Simply counting the # of matches did not yield good localization results: </a:t>
            </a:r>
          </a:p>
          <a:p>
            <a:pPr algn="ctr"/>
            <a:r>
              <a:rPr lang="en-US" b="1">
                <a:latin typeface="Cambria" pitchFamily="18" charset="0"/>
                <a:cs typeface="Arial" pitchFamily="34" charset="0"/>
              </a:rPr>
              <a:t>&lt; 25%   of correct locations</a:t>
            </a:r>
          </a:p>
          <a:p>
            <a:pPr algn="ctr"/>
            <a:r>
              <a:rPr lang="en-US" b="1">
                <a:latin typeface="Cambria" pitchFamily="18" charset="0"/>
                <a:cs typeface="Arial" pitchFamily="34" charset="0"/>
              </a:rPr>
              <a:t>&lt; 10%   of correct orientations</a:t>
            </a: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5278438" y="6610350"/>
            <a:ext cx="1371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>
                <a:latin typeface="Calibri" pitchFamily="34" charset="0"/>
                <a:cs typeface="Calibri" pitchFamily="34" charset="0"/>
              </a:rPr>
              <a:t>matches </a:t>
            </a:r>
            <a:r>
              <a:rPr lang="en-US" sz="1500" b="1">
                <a:latin typeface="Calibri" pitchFamily="34" charset="0"/>
                <a:cs typeface="Calibri" pitchFamily="34" charset="0"/>
              </a:rPr>
              <a:t>m</a:t>
            </a:r>
          </a:p>
        </p:txBody>
      </p:sp>
      <p:sp>
        <p:nvSpPr>
          <p:cNvPr id="27655" name="TextBox 17"/>
          <p:cNvSpPr txBox="1">
            <a:spLocks noChangeArrowheads="1"/>
          </p:cNvSpPr>
          <p:nvPr/>
        </p:nvSpPr>
        <p:spPr bwMode="auto">
          <a:xfrm>
            <a:off x="5689600" y="5314950"/>
            <a:ext cx="533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9600">
                <a:latin typeface="Symbol" pitchFamily="18" charset="2"/>
              </a:rPr>
              <a:t>S</a:t>
            </a:r>
          </a:p>
        </p:txBody>
      </p:sp>
      <p:sp>
        <p:nvSpPr>
          <p:cNvPr id="27656" name="TextBox 5"/>
          <p:cNvSpPr txBox="1">
            <a:spLocks noChangeArrowheads="1"/>
          </p:cNvSpPr>
          <p:nvPr/>
        </p:nvSpPr>
        <p:spPr bwMode="auto">
          <a:xfrm>
            <a:off x="4241800" y="4876800"/>
            <a:ext cx="411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simple image-match score </a:t>
            </a:r>
          </a:p>
        </p:txBody>
      </p:sp>
      <p:sp>
        <p:nvSpPr>
          <p:cNvPr id="27657" name="TextBox 5"/>
          <p:cNvSpPr txBox="1">
            <a:spLocks noChangeArrowheads="1"/>
          </p:cNvSpPr>
          <p:nvPr/>
        </p:nvSpPr>
        <p:spPr bwMode="auto">
          <a:xfrm>
            <a:off x="6451600" y="5848350"/>
            <a:ext cx="2286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Arial" pitchFamily="34" charset="0"/>
                <a:cs typeface="Arial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Other scoring systems...</a:t>
            </a:r>
          </a:p>
        </p:txBody>
      </p:sp>
      <p:sp>
        <p:nvSpPr>
          <p:cNvPr id="28675" name="TextBox 6"/>
          <p:cNvSpPr txBox="1">
            <a:spLocks noChangeArrowheads="1"/>
          </p:cNvSpPr>
          <p:nvPr/>
        </p:nvSpPr>
        <p:spPr bwMode="auto">
          <a:xfrm>
            <a:off x="5507038" y="3052763"/>
            <a:ext cx="1371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>
                <a:latin typeface="Calibri" pitchFamily="34" charset="0"/>
                <a:cs typeface="Calibri" pitchFamily="34" charset="0"/>
              </a:rPr>
              <a:t>matches </a:t>
            </a:r>
            <a:r>
              <a:rPr lang="en-US" sz="1500" b="1">
                <a:latin typeface="Calibri" pitchFamily="34" charset="0"/>
                <a:cs typeface="Calibri" pitchFamily="34" charset="0"/>
              </a:rPr>
              <a:t>m</a:t>
            </a:r>
          </a:p>
        </p:txBody>
      </p:sp>
      <p:sp>
        <p:nvSpPr>
          <p:cNvPr id="28676" name="TextBox 7"/>
          <p:cNvSpPr txBox="1">
            <a:spLocks noChangeArrowheads="1"/>
          </p:cNvSpPr>
          <p:nvPr/>
        </p:nvSpPr>
        <p:spPr bwMode="auto">
          <a:xfrm>
            <a:off x="5918200" y="1757363"/>
            <a:ext cx="5334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9600">
                <a:latin typeface="Symbol" pitchFamily="18" charset="2"/>
              </a:rPr>
              <a:t>S</a:t>
            </a:r>
          </a:p>
        </p:txBody>
      </p:sp>
      <p:sp>
        <p:nvSpPr>
          <p:cNvPr id="28677" name="TextBox 5"/>
          <p:cNvSpPr txBox="1">
            <a:spLocks noChangeArrowheads="1"/>
          </p:cNvSpPr>
          <p:nvPr/>
        </p:nvSpPr>
        <p:spPr bwMode="auto">
          <a:xfrm>
            <a:off x="5232400" y="1371600"/>
            <a:ext cx="3810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distance-scaled score </a:t>
            </a:r>
          </a:p>
        </p:txBody>
      </p:sp>
      <p:grpSp>
        <p:nvGrpSpPr>
          <p:cNvPr id="28678" name="Group 13"/>
          <p:cNvGrpSpPr>
            <a:grpSpLocks/>
          </p:cNvGrpSpPr>
          <p:nvPr/>
        </p:nvGrpSpPr>
        <p:grpSpPr bwMode="auto">
          <a:xfrm>
            <a:off x="6451600" y="2062163"/>
            <a:ext cx="2286000" cy="1009650"/>
            <a:chOff x="3579110" y="3820525"/>
            <a:chExt cx="2286000" cy="1009365"/>
          </a:xfrm>
        </p:grpSpPr>
        <p:sp>
          <p:nvSpPr>
            <p:cNvPr id="28685" name="TextBox 5"/>
            <p:cNvSpPr txBox="1">
              <a:spLocks noChangeArrowheads="1"/>
            </p:cNvSpPr>
            <p:nvPr/>
          </p:nvSpPr>
          <p:spPr bwMode="auto">
            <a:xfrm>
              <a:off x="3579110" y="3820525"/>
              <a:ext cx="22860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28686" name="TextBox 5"/>
            <p:cNvSpPr txBox="1">
              <a:spLocks noChangeArrowheads="1"/>
            </p:cNvSpPr>
            <p:nvPr/>
          </p:nvSpPr>
          <p:spPr bwMode="auto">
            <a:xfrm>
              <a:off x="3579110" y="4368225"/>
              <a:ext cx="22860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Symbol" pitchFamily="18" charset="2"/>
                  <a:cs typeface="Arial" pitchFamily="34" charset="0"/>
                </a:rPr>
                <a:t>e</a:t>
              </a:r>
              <a:r>
                <a:rPr lang="en-US">
                  <a:latin typeface="Arial" pitchFamily="34" charset="0"/>
                  <a:cs typeface="Arial" pitchFamily="34" charset="0"/>
                </a:rPr>
                <a:t> + dist(m)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3883910" y="4342665"/>
              <a:ext cx="16764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679" name="TextBox 12"/>
          <p:cNvSpPr txBox="1">
            <a:spLocks noChangeArrowheads="1"/>
          </p:cNvSpPr>
          <p:nvPr/>
        </p:nvSpPr>
        <p:spPr bwMode="auto">
          <a:xfrm>
            <a:off x="279400" y="36576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... and filters</a:t>
            </a:r>
          </a:p>
        </p:txBody>
      </p:sp>
      <p:sp>
        <p:nvSpPr>
          <p:cNvPr id="28680" name="TextBox 5"/>
          <p:cNvSpPr txBox="1">
            <a:spLocks noChangeArrowheads="1"/>
          </p:cNvSpPr>
          <p:nvPr/>
        </p:nvSpPr>
        <p:spPr bwMode="auto">
          <a:xfrm>
            <a:off x="965200" y="6477000"/>
            <a:ext cx="3810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bidirectional matches only</a:t>
            </a:r>
          </a:p>
        </p:txBody>
      </p:sp>
      <p:sp>
        <p:nvSpPr>
          <p:cNvPr id="28681" name="TextBox 5"/>
          <p:cNvSpPr txBox="1">
            <a:spLocks noChangeArrowheads="1"/>
          </p:cNvSpPr>
          <p:nvPr/>
        </p:nvSpPr>
        <p:spPr bwMode="auto">
          <a:xfrm>
            <a:off x="965200" y="5029200"/>
            <a:ext cx="3810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strong ratio-matches only</a:t>
            </a:r>
          </a:p>
        </p:txBody>
      </p:sp>
      <p:sp>
        <p:nvSpPr>
          <p:cNvPr id="28682" name="Rectangle 18"/>
          <p:cNvSpPr>
            <a:spLocks noChangeArrowheads="1"/>
          </p:cNvSpPr>
          <p:nvPr/>
        </p:nvSpPr>
        <p:spPr bwMode="auto">
          <a:xfrm>
            <a:off x="736600" y="1676400"/>
            <a:ext cx="3505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weights features inversely proportional to their SURF distance</a:t>
            </a:r>
            <a:endParaRPr lang="en-US"/>
          </a:p>
        </p:txBody>
      </p:sp>
      <p:sp>
        <p:nvSpPr>
          <p:cNvPr id="28683" name="Rectangle 19"/>
          <p:cNvSpPr>
            <a:spLocks noChangeArrowheads="1"/>
          </p:cNvSpPr>
          <p:nvPr/>
        </p:nvSpPr>
        <p:spPr bwMode="auto">
          <a:xfrm>
            <a:off x="5232400" y="46482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omits features whose 2</a:t>
            </a:r>
            <a:r>
              <a:rPr lang="en-US" baseline="30000">
                <a:latin typeface="Cambria" pitchFamily="18" charset="0"/>
                <a:cs typeface="Arial" pitchFamily="34" charset="0"/>
              </a:rPr>
              <a:t>nd</a:t>
            </a:r>
            <a:r>
              <a:rPr lang="en-US">
                <a:latin typeface="Cambria" pitchFamily="18" charset="0"/>
                <a:cs typeface="Arial" pitchFamily="34" charset="0"/>
              </a:rPr>
              <a:t> nearest neighbor is about as good a match as its 1</a:t>
            </a:r>
            <a:r>
              <a:rPr lang="en-US" baseline="30000">
                <a:latin typeface="Cambria" pitchFamily="18" charset="0"/>
                <a:cs typeface="Arial" pitchFamily="34" charset="0"/>
              </a:rPr>
              <a:t>st</a:t>
            </a:r>
            <a:r>
              <a:rPr lang="en-US">
                <a:latin typeface="Cambria" pitchFamily="18" charset="0"/>
                <a:cs typeface="Arial" pitchFamily="34" charset="0"/>
              </a:rPr>
              <a:t> nearest neighbor</a:t>
            </a:r>
            <a:endParaRPr lang="en-US"/>
          </a:p>
        </p:txBody>
      </p:sp>
      <p:sp>
        <p:nvSpPr>
          <p:cNvPr id="28684" name="Rectangle 20"/>
          <p:cNvSpPr>
            <a:spLocks noChangeArrowheads="1"/>
          </p:cNvSpPr>
          <p:nvPr/>
        </p:nvSpPr>
        <p:spPr bwMode="auto">
          <a:xfrm>
            <a:off x="5308600" y="6332538"/>
            <a:ext cx="4495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omits features whose best match is not unique in both directions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Without bidirectional filtering</a:t>
            </a:r>
          </a:p>
        </p:txBody>
      </p:sp>
      <p:pic>
        <p:nvPicPr>
          <p:cNvPr id="29699" name="Picture 17" descr="no-bidirectional.png"/>
          <p:cNvPicPr>
            <a:picLocks noChangeAspect="1"/>
          </p:cNvPicPr>
          <p:nvPr/>
        </p:nvPicPr>
        <p:blipFill>
          <a:blip r:embed="rId2" cstate="print"/>
          <a:srcRect t="5000" r="9062"/>
          <a:stretch>
            <a:fillRect/>
          </a:stretch>
        </p:blipFill>
        <p:spPr bwMode="auto">
          <a:xfrm>
            <a:off x="1270000" y="1143000"/>
            <a:ext cx="7391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21"/>
          <p:cNvSpPr>
            <a:spLocks noChangeArrowheads="1"/>
          </p:cNvSpPr>
          <p:nvPr/>
        </p:nvSpPr>
        <p:spPr bwMode="auto">
          <a:xfrm>
            <a:off x="1346200" y="7010400"/>
            <a:ext cx="72390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many different features can have the </a:t>
            </a:r>
            <a:r>
              <a:rPr lang="en-US" sz="2100" b="1" i="1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same</a:t>
            </a:r>
            <a:r>
              <a:rPr lang="en-US" sz="2100" b="1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  </a:t>
            </a:r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best match</a:t>
            </a:r>
            <a:endParaRPr lang="en-US" sz="210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With bidirectional filtering</a:t>
            </a:r>
          </a:p>
        </p:txBody>
      </p:sp>
      <p:sp>
        <p:nvSpPr>
          <p:cNvPr id="30723" name="Rectangle 21"/>
          <p:cNvSpPr>
            <a:spLocks noChangeArrowheads="1"/>
          </p:cNvSpPr>
          <p:nvPr/>
        </p:nvSpPr>
        <p:spPr bwMode="auto">
          <a:xfrm>
            <a:off x="1346200" y="7010400"/>
            <a:ext cx="72390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only mutually unique best matches are considered</a:t>
            </a:r>
            <a:endParaRPr lang="en-US" sz="210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30724" name="Picture 6" descr="with-bidirectional.png"/>
          <p:cNvPicPr>
            <a:picLocks noChangeAspect="1"/>
          </p:cNvPicPr>
          <p:nvPr/>
        </p:nvPicPr>
        <p:blipFill>
          <a:blip r:embed="rId2" cstate="print"/>
          <a:srcRect t="4572" r="9143"/>
          <a:stretch>
            <a:fillRect/>
          </a:stretch>
        </p:blipFill>
        <p:spPr bwMode="auto">
          <a:xfrm>
            <a:off x="1284288" y="1143000"/>
            <a:ext cx="7377112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4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Question</a:t>
            </a:r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2374900" y="1295400"/>
            <a:ext cx="5410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Would the ARDrone make an effective </a:t>
            </a:r>
            <a:r>
              <a:rPr lang="en-US" sz="3200" b="1" i="1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robot</a:t>
            </a:r>
            <a:r>
              <a:rPr lang="en-US" sz="320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?</a:t>
            </a:r>
            <a:endParaRPr lang="en-US" sz="320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200" y="1625600"/>
            <a:ext cx="9144000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Comparative results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787525" y="4922838"/>
            <a:ext cx="669925" cy="381000"/>
          </a:xfrm>
          <a:prstGeom prst="roundRect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789113" y="1509713"/>
            <a:ext cx="1447800" cy="381000"/>
          </a:xfrm>
          <a:prstGeom prst="roundRect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163638" y="1519238"/>
            <a:ext cx="8107362" cy="919162"/>
          </a:xfrm>
        </p:spPr>
        <p:txBody>
          <a:bodyPr lIns="0" tIns="0" rIns="0" bIns="0"/>
          <a:lstStyle/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7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 </a:t>
            </a:r>
            <a:r>
              <a:rPr lang="en-US" sz="2700" b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AR Drone</a:t>
            </a:r>
            <a:r>
              <a:rPr lang="en-US" sz="27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is a capable platform</a:t>
            </a:r>
            <a:endParaRPr lang="en-US" smtClean="0">
              <a:latin typeface="Calibri" pitchFamily="34" charset="0"/>
              <a:cs typeface="Calibri" pitchFamily="34" charset="0"/>
            </a:endParaRP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7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    </a:t>
            </a:r>
            <a:r>
              <a:rPr lang="en-US" sz="2700" i="1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-- as long as precise positioning is not required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162050" y="2743200"/>
            <a:ext cx="8482013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7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Options:</a:t>
            </a:r>
            <a:endParaRPr lang="en-US">
              <a:latin typeface="Calibri" pitchFamily="34" charset="0"/>
              <a:cs typeface="Calibri" pitchFamily="34" charset="0"/>
            </a:endParaRPr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7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research to improve localization</a:t>
            </a:r>
            <a:endParaRPr lang="en-US">
              <a:latin typeface="Calibri" pitchFamily="34" charset="0"/>
              <a:cs typeface="Calibri" pitchFamily="34" charset="0"/>
            </a:endParaRPr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7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tasks that do not require precision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162050" y="4927600"/>
            <a:ext cx="7270750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7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 </a:t>
            </a:r>
            <a:r>
              <a:rPr lang="en-US" sz="2700" b="1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ROS</a:t>
            </a:r>
            <a:r>
              <a:rPr lang="en-US" sz="27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 software scaffolding is excellent</a:t>
            </a:r>
            <a:endParaRPr lang="en-US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5000"/>
              </a:lnSpc>
            </a:pPr>
            <a:r>
              <a:rPr lang="en-US" sz="27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    </a:t>
            </a:r>
            <a:r>
              <a:rPr lang="en-US" sz="2700" i="1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-- if not always thoroughly documented</a:t>
            </a:r>
          </a:p>
        </p:txBody>
      </p:sp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1644650" y="6242050"/>
            <a:ext cx="64071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project's AR Drone drivers and supporting software generated interest at AAAI and will be released into the community's (Willow Garage's) repository.</a:t>
            </a: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Verdicts?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84200" y="4478338"/>
            <a:ext cx="8915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Postscript</a:t>
            </a:r>
          </a:p>
        </p:txBody>
      </p:sp>
      <p:sp>
        <p:nvSpPr>
          <p:cNvPr id="33795" name="Rectangle 21"/>
          <p:cNvSpPr>
            <a:spLocks noChangeArrowheads="1"/>
          </p:cNvSpPr>
          <p:nvPr/>
        </p:nvSpPr>
        <p:spPr bwMode="auto">
          <a:xfrm>
            <a:off x="3403600" y="5715000"/>
            <a:ext cx="32766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Room/hallway flying with </a:t>
            </a:r>
            <a:r>
              <a:rPr lang="en-US" sz="2100" b="1" i="1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forward</a:t>
            </a:r>
            <a:r>
              <a:rPr lang="en-US" sz="210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 camera</a:t>
            </a:r>
            <a:endParaRPr lang="en-US" sz="210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10" name="success_no_way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0600" y="1390650"/>
            <a:ext cx="55626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6400" y="4368800"/>
            <a:ext cx="3703638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9600" y="5570538"/>
            <a:ext cx="1598613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857250" y="609600"/>
            <a:ext cx="8412163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53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Thoughts or comments?</a:t>
            </a:r>
          </a:p>
        </p:txBody>
      </p:sp>
      <p:pic>
        <p:nvPicPr>
          <p:cNvPr id="3482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4025" y="2133600"/>
            <a:ext cx="22129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Text Box 8"/>
          <p:cNvSpPr txBox="1">
            <a:spLocks noChangeArrowheads="1"/>
          </p:cNvSpPr>
          <p:nvPr/>
        </p:nvSpPr>
        <p:spPr bwMode="auto">
          <a:xfrm rot="10800000">
            <a:off x="3482975" y="5576888"/>
            <a:ext cx="91122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700" b="1">
                <a:solidFill>
                  <a:srgbClr val="000000"/>
                </a:solidFill>
                <a:latin typeface="Arial" pitchFamily="34" charset="0"/>
              </a:rPr>
              <a:t>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914400"/>
          </a:xfrm>
        </p:spPr>
        <p:txBody>
          <a:bodyPr lIns="0" tIns="0" rIns="0" bIns="0" anchor="t"/>
          <a:lstStyle/>
          <a:p>
            <a:pPr algn="l" eaLnBrk="1" hangingPunct="1">
              <a:lnSpc>
                <a:spcPct val="95000"/>
              </a:lnSpc>
            </a:pPr>
            <a:r>
              <a:rPr lang="en-US" sz="4300" smtClean="0">
                <a:solidFill>
                  <a:srgbClr val="000000"/>
                </a:solidFill>
                <a:latin typeface="Arial" pitchFamily="34" charset="0"/>
              </a:rPr>
              <a:t>AR Drone Mechanics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2413" y="1828800"/>
            <a:ext cx="9666287" cy="5481638"/>
          </a:xfrm>
        </p:spPr>
        <p:txBody>
          <a:bodyPr lIns="0" tIns="0" rIns="0" bIns="0"/>
          <a:lstStyle/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2700" smtClean="0">
                <a:solidFill>
                  <a:srgbClr val="000000"/>
                </a:solidFill>
                <a:latin typeface="Arial" pitchFamily="34" charset="0"/>
              </a:rPr>
              <a:t>Drone itself has only 4 degrees of freedom. (roll, pitch, yaw, thrust)</a:t>
            </a:r>
            <a:endParaRPr lang="en-US" smtClean="0"/>
          </a:p>
          <a:p>
            <a:pPr marL="457200" lvl="1" indent="-342900"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en-US" sz="2700" smtClean="0">
                <a:solidFill>
                  <a:srgbClr val="000000"/>
                </a:solidFill>
                <a:latin typeface="Arial" pitchFamily="34" charset="0"/>
              </a:rPr>
              <a:t>Commands give us control of 4 different degrees of freedom. (x, y, z and yaw)</a:t>
            </a:r>
            <a:endParaRPr lang="en-US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700" smtClean="0">
                <a:solidFill>
                  <a:srgbClr val="000000"/>
                </a:solidFill>
                <a:latin typeface="Arial" pitchFamily="34" charset="0"/>
              </a:rPr>
              <a:t/>
            </a:r>
            <a:br>
              <a:rPr lang="en-US" sz="2700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2700" smtClean="0">
                <a:solidFill>
                  <a:srgbClr val="000000"/>
                </a:solidFill>
                <a:latin typeface="Arial" pitchFamily="34" charset="0"/>
              </a:rPr>
              <a:t> </a:t>
            </a:r>
            <a:endParaRPr lang="en-US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700" smtClean="0">
                <a:solidFill>
                  <a:srgbClr val="000000"/>
                </a:solidFill>
                <a:latin typeface="Arial" pitchFamily="34" charset="0"/>
              </a:rPr>
              <a:t> </a:t>
            </a:r>
            <a:endParaRPr lang="en-US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700" smtClean="0">
                <a:solidFill>
                  <a:srgbClr val="000000"/>
                </a:solidFill>
                <a:latin typeface="Arial" pitchFamily="34" charset="0"/>
              </a:rPr>
              <a:t> </a:t>
            </a:r>
            <a:endParaRPr lang="en-US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700" smtClean="0">
                <a:solidFill>
                  <a:srgbClr val="000000"/>
                </a:solidFill>
                <a:latin typeface="Arial" pitchFamily="34" charset="0"/>
              </a:rPr>
              <a:t> </a:t>
            </a:r>
            <a:endParaRPr lang="en-US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700" smtClean="0">
                <a:solidFill>
                  <a:srgbClr val="000000"/>
                </a:solidFill>
                <a:latin typeface="Arial" pitchFamily="34" charset="0"/>
              </a:rPr>
              <a:t> </a:t>
            </a:r>
            <a:endParaRPr lang="en-US" smtClean="0"/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sz="2700" smtClean="0">
                <a:solidFill>
                  <a:srgbClr val="000000"/>
                </a:solidFill>
                <a:latin typeface="Arial" pitchFamily="34" charset="0"/>
              </a:rPr>
              <a:t>                Roll                                            Yaw</a:t>
            </a:r>
            <a:endParaRPr lang="en-US" smtClean="0"/>
          </a:p>
          <a:p>
            <a:pPr marL="0" indent="0" algn="ctr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endParaRPr lang="en-US" sz="1900" smtClean="0">
              <a:solidFill>
                <a:srgbClr val="000000"/>
              </a:solidFill>
              <a:latin typeface="Arial" pitchFamily="34" charset="0"/>
            </a:endParaRP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endParaRPr lang="en-US" sz="2700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8400" y="3352800"/>
            <a:ext cx="472440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400" y="3556000"/>
            <a:ext cx="45212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46050" y="6908800"/>
            <a:ext cx="992346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700">
                <a:solidFill>
                  <a:srgbClr val="000000"/>
                </a:solidFill>
                <a:latin typeface="Arial" pitchFamily="34" charset="0"/>
              </a:rPr>
              <a:t>Key lesson learned: </a:t>
            </a:r>
            <a:r>
              <a:rPr lang="en-US" sz="2700" i="1">
                <a:solidFill>
                  <a:srgbClr val="660000"/>
                </a:solidFill>
                <a:latin typeface="Arial" pitchFamily="34" charset="0"/>
              </a:rPr>
              <a:t>The drone is </a:t>
            </a:r>
            <a:r>
              <a:rPr lang="en-US" sz="2700" i="1" u="sng">
                <a:solidFill>
                  <a:srgbClr val="660000"/>
                </a:solidFill>
                <a:latin typeface="Arial" pitchFamily="34" charset="0"/>
              </a:rPr>
              <a:t>NOT</a:t>
            </a:r>
            <a:r>
              <a:rPr lang="en-US" sz="2700" i="1">
                <a:solidFill>
                  <a:srgbClr val="660000"/>
                </a:solidFill>
                <a:latin typeface="Arial" pitchFamily="34" charset="0"/>
              </a:rPr>
              <a:t> precisely positionable.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"/>
          <p:cNvSpPr>
            <a:spLocks noChangeArrowheads="1"/>
          </p:cNvSpPr>
          <p:nvPr/>
        </p:nvSpPr>
        <p:spPr bwMode="auto">
          <a:xfrm>
            <a:off x="2952750" y="1631950"/>
            <a:ext cx="3670300" cy="90646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67" name="Text Box 6"/>
          <p:cNvSpPr txBox="1">
            <a:spLocks noChangeArrowheads="1"/>
          </p:cNvSpPr>
          <p:nvPr/>
        </p:nvSpPr>
        <p:spPr bwMode="auto">
          <a:xfrm>
            <a:off x="3570288" y="1889125"/>
            <a:ext cx="24130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700" b="1">
                <a:solidFill>
                  <a:srgbClr val="0000FF"/>
                </a:solidFill>
                <a:latin typeface="'courier new'" pitchFamily="34"/>
              </a:rPr>
              <a:t>controller.py</a:t>
            </a:r>
          </a:p>
        </p:txBody>
      </p:sp>
      <p:sp>
        <p:nvSpPr>
          <p:cNvPr id="36868" name="Rectangle 7"/>
          <p:cNvSpPr>
            <a:spLocks noChangeArrowheads="1"/>
          </p:cNvSpPr>
          <p:nvPr/>
        </p:nvSpPr>
        <p:spPr bwMode="auto">
          <a:xfrm>
            <a:off x="1438275" y="3155950"/>
            <a:ext cx="2655888" cy="704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69" name="Rectangle 8"/>
          <p:cNvSpPr>
            <a:spLocks noChangeArrowheads="1"/>
          </p:cNvSpPr>
          <p:nvPr/>
        </p:nvSpPr>
        <p:spPr bwMode="auto">
          <a:xfrm>
            <a:off x="1022350" y="4578350"/>
            <a:ext cx="1077913" cy="730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0" name="Rectangle 9"/>
          <p:cNvSpPr>
            <a:spLocks noChangeArrowheads="1"/>
          </p:cNvSpPr>
          <p:nvPr/>
        </p:nvSpPr>
        <p:spPr bwMode="auto">
          <a:xfrm>
            <a:off x="2751138" y="4578350"/>
            <a:ext cx="1292225" cy="7413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1" name="Rectangle 10"/>
          <p:cNvSpPr>
            <a:spLocks noChangeArrowheads="1"/>
          </p:cNvSpPr>
          <p:nvPr/>
        </p:nvSpPr>
        <p:spPr bwMode="auto">
          <a:xfrm>
            <a:off x="4781550" y="4578350"/>
            <a:ext cx="1689100" cy="7413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2" name="Rectangle 11"/>
          <p:cNvSpPr>
            <a:spLocks noChangeArrowheads="1"/>
          </p:cNvSpPr>
          <p:nvPr/>
        </p:nvSpPr>
        <p:spPr bwMode="auto">
          <a:xfrm>
            <a:off x="6115050" y="3168650"/>
            <a:ext cx="2065338" cy="717550"/>
          </a:xfrm>
          <a:prstGeom prst="rect">
            <a:avLst/>
          </a:prstGeom>
          <a:solidFill>
            <a:srgbClr val="FFFFFF"/>
          </a:solidFill>
          <a:ln w="28575">
            <a:solidFill>
              <a:srgbClr val="99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3" name="Rectangle 12"/>
          <p:cNvSpPr>
            <a:spLocks noChangeArrowheads="1"/>
          </p:cNvSpPr>
          <p:nvPr/>
        </p:nvSpPr>
        <p:spPr bwMode="auto">
          <a:xfrm>
            <a:off x="7526338" y="1936750"/>
            <a:ext cx="2284412" cy="735013"/>
          </a:xfrm>
          <a:prstGeom prst="rect">
            <a:avLst/>
          </a:prstGeom>
          <a:solidFill>
            <a:srgbClr val="FFFFFF"/>
          </a:solidFill>
          <a:ln w="28575">
            <a:solidFill>
              <a:srgbClr val="38761D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4" name="Text Box 13"/>
          <p:cNvSpPr txBox="1">
            <a:spLocks noChangeArrowheads="1"/>
          </p:cNvSpPr>
          <p:nvPr/>
        </p:nvSpPr>
        <p:spPr bwMode="auto">
          <a:xfrm>
            <a:off x="5937250" y="3352800"/>
            <a:ext cx="23241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>
                <a:solidFill>
                  <a:srgbClr val="000000"/>
                </a:solidFill>
                <a:latin typeface="Arial" pitchFamily="34" charset="0"/>
              </a:rPr>
              <a:t>OpenCV</a:t>
            </a:r>
          </a:p>
        </p:txBody>
      </p:sp>
      <p:sp>
        <p:nvSpPr>
          <p:cNvPr id="36875" name="Text Box 14"/>
          <p:cNvSpPr txBox="1">
            <a:spLocks noChangeArrowheads="1"/>
          </p:cNvSpPr>
          <p:nvPr/>
        </p:nvSpPr>
        <p:spPr bwMode="auto">
          <a:xfrm>
            <a:off x="7461250" y="2032000"/>
            <a:ext cx="23241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>
                <a:solidFill>
                  <a:srgbClr val="000000"/>
                </a:solidFill>
                <a:latin typeface="Arial" pitchFamily="34" charset="0"/>
              </a:rPr>
              <a:t>FLANN for nearest neighbors</a:t>
            </a:r>
          </a:p>
        </p:txBody>
      </p:sp>
      <p:sp>
        <p:nvSpPr>
          <p:cNvPr id="36876" name="Text Box 15"/>
          <p:cNvSpPr txBox="1">
            <a:spLocks noChangeArrowheads="1"/>
          </p:cNvSpPr>
          <p:nvPr/>
        </p:nvSpPr>
        <p:spPr bwMode="auto">
          <a:xfrm>
            <a:off x="1568450" y="3352800"/>
            <a:ext cx="23241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>
                <a:solidFill>
                  <a:srgbClr val="000000"/>
                </a:solidFill>
                <a:latin typeface="Arial" pitchFamily="34" charset="0"/>
              </a:rPr>
              <a:t>pydrone</a:t>
            </a:r>
          </a:p>
        </p:txBody>
      </p:sp>
      <p:sp>
        <p:nvSpPr>
          <p:cNvPr id="36877" name="Text Box 16"/>
          <p:cNvSpPr txBox="1">
            <a:spLocks noChangeArrowheads="1"/>
          </p:cNvSpPr>
          <p:nvPr/>
        </p:nvSpPr>
        <p:spPr bwMode="auto">
          <a:xfrm>
            <a:off x="4413250" y="4775200"/>
            <a:ext cx="23241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>
                <a:solidFill>
                  <a:srgbClr val="000000"/>
                </a:solidFill>
                <a:latin typeface="Arial" pitchFamily="34" charset="0"/>
              </a:rPr>
              <a:t>libardrone</a:t>
            </a:r>
          </a:p>
        </p:txBody>
      </p:sp>
      <p:sp>
        <p:nvSpPr>
          <p:cNvPr id="36878" name="Text Box 17"/>
          <p:cNvSpPr txBox="1">
            <a:spLocks noChangeArrowheads="1"/>
          </p:cNvSpPr>
          <p:nvPr/>
        </p:nvSpPr>
        <p:spPr bwMode="auto">
          <a:xfrm>
            <a:off x="2212975" y="4795838"/>
            <a:ext cx="2324100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>
                <a:solidFill>
                  <a:srgbClr val="000000"/>
                </a:solidFill>
                <a:latin typeface="Arial" pitchFamily="34" charset="0"/>
              </a:rPr>
              <a:t>ARDrone</a:t>
            </a:r>
          </a:p>
        </p:txBody>
      </p:sp>
      <p:sp>
        <p:nvSpPr>
          <p:cNvPr id="36879" name="Text Box 18"/>
          <p:cNvSpPr txBox="1">
            <a:spLocks noChangeArrowheads="1"/>
          </p:cNvSpPr>
          <p:nvPr/>
        </p:nvSpPr>
        <p:spPr bwMode="auto">
          <a:xfrm>
            <a:off x="755650" y="4775200"/>
            <a:ext cx="1552575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>
                <a:solidFill>
                  <a:srgbClr val="000000"/>
                </a:solidFill>
                <a:latin typeface="Arial" pitchFamily="34" charset="0"/>
              </a:rPr>
              <a:t>msg</a:t>
            </a:r>
          </a:p>
        </p:txBody>
      </p:sp>
      <p:sp>
        <p:nvSpPr>
          <p:cNvPr id="36880" name="Rectangle 19"/>
          <p:cNvSpPr>
            <a:spLocks noChangeArrowheads="1"/>
          </p:cNvSpPr>
          <p:nvPr/>
        </p:nvSpPr>
        <p:spPr bwMode="auto">
          <a:xfrm>
            <a:off x="2249488" y="5797550"/>
            <a:ext cx="1077912" cy="730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1" name="Text Box 20"/>
          <p:cNvSpPr txBox="1">
            <a:spLocks noChangeArrowheads="1"/>
          </p:cNvSpPr>
          <p:nvPr/>
        </p:nvSpPr>
        <p:spPr bwMode="auto">
          <a:xfrm>
            <a:off x="1974850" y="5994400"/>
            <a:ext cx="1552575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>
                <a:solidFill>
                  <a:srgbClr val="000000"/>
                </a:solidFill>
                <a:latin typeface="Arial" pitchFamily="34" charset="0"/>
              </a:rPr>
              <a:t>srv</a:t>
            </a:r>
          </a:p>
        </p:txBody>
      </p:sp>
      <p:sp>
        <p:nvSpPr>
          <p:cNvPr id="36882" name="Rectangle 21"/>
          <p:cNvSpPr>
            <a:spLocks noChangeArrowheads="1"/>
          </p:cNvSpPr>
          <p:nvPr/>
        </p:nvSpPr>
        <p:spPr bwMode="auto">
          <a:xfrm>
            <a:off x="4184650" y="6061075"/>
            <a:ext cx="1689100" cy="741363"/>
          </a:xfrm>
          <a:prstGeom prst="rect">
            <a:avLst/>
          </a:prstGeom>
          <a:solidFill>
            <a:srgbClr val="FFFFFF"/>
          </a:solidFill>
          <a:ln w="28575">
            <a:solidFill>
              <a:srgbClr val="351C75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3" name="Text Box 22"/>
          <p:cNvSpPr txBox="1">
            <a:spLocks noChangeArrowheads="1"/>
          </p:cNvSpPr>
          <p:nvPr/>
        </p:nvSpPr>
        <p:spPr bwMode="auto">
          <a:xfrm>
            <a:off x="3803650" y="6299200"/>
            <a:ext cx="23241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>
                <a:solidFill>
                  <a:srgbClr val="000000"/>
                </a:solidFill>
                <a:latin typeface="Arial" pitchFamily="34" charset="0"/>
              </a:rPr>
              <a:t>arnetwork</a:t>
            </a:r>
          </a:p>
        </p:txBody>
      </p:sp>
      <p:sp>
        <p:nvSpPr>
          <p:cNvPr id="36884" name="Rectangle 23"/>
          <p:cNvSpPr>
            <a:spLocks noChangeArrowheads="1"/>
          </p:cNvSpPr>
          <p:nvPr/>
        </p:nvSpPr>
        <p:spPr bwMode="auto">
          <a:xfrm>
            <a:off x="6419850" y="6061075"/>
            <a:ext cx="1689100" cy="741363"/>
          </a:xfrm>
          <a:prstGeom prst="rect">
            <a:avLst/>
          </a:prstGeom>
          <a:solidFill>
            <a:srgbClr val="FFFFFF"/>
          </a:solidFill>
          <a:ln w="28575">
            <a:solidFill>
              <a:srgbClr val="351C75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5" name="Text Box 24"/>
          <p:cNvSpPr txBox="1">
            <a:spLocks noChangeArrowheads="1"/>
          </p:cNvSpPr>
          <p:nvPr/>
        </p:nvSpPr>
        <p:spPr bwMode="auto">
          <a:xfrm>
            <a:off x="6038850" y="6245225"/>
            <a:ext cx="23241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generic API/ </a:t>
            </a:r>
            <a:endParaRPr lang="en-US"/>
          </a:p>
          <a:p>
            <a:pPr algn="ctr">
              <a:lnSpc>
                <a:spcPct val="95000"/>
              </a:lnSpc>
            </a:pPr>
            <a:r>
              <a:rPr lang="en-US" sz="1300">
                <a:solidFill>
                  <a:srgbClr val="000000"/>
                </a:solidFill>
                <a:latin typeface="Arial" pitchFamily="34" charset="0"/>
              </a:rPr>
              <a:t>framework</a:t>
            </a:r>
          </a:p>
        </p:txBody>
      </p:sp>
      <p:sp>
        <p:nvSpPr>
          <p:cNvPr id="36886" name="Text Box 25"/>
          <p:cNvSpPr txBox="1">
            <a:spLocks noChangeArrowheads="1"/>
          </p:cNvSpPr>
          <p:nvPr/>
        </p:nvSpPr>
        <p:spPr bwMode="auto">
          <a:xfrm>
            <a:off x="4921250" y="6854825"/>
            <a:ext cx="23241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300" b="1">
                <a:solidFill>
                  <a:srgbClr val="351C75"/>
                </a:solidFill>
                <a:latin typeface="Arial" pitchFamily="34" charset="0"/>
              </a:rPr>
              <a:t>provided services</a:t>
            </a:r>
          </a:p>
        </p:txBody>
      </p:sp>
      <p:sp>
        <p:nvSpPr>
          <p:cNvPr id="36887" name="Freeform 26"/>
          <p:cNvSpPr>
            <a:spLocks/>
          </p:cNvSpPr>
          <p:nvPr/>
        </p:nvSpPr>
        <p:spPr bwMode="auto">
          <a:xfrm>
            <a:off x="3155950" y="2566988"/>
            <a:ext cx="339725" cy="538162"/>
          </a:xfrm>
          <a:custGeom>
            <a:avLst/>
            <a:gdLst>
              <a:gd name="T0" fmla="*/ 2147483647 w 22715"/>
              <a:gd name="T1" fmla="*/ 2147483647 h 21600"/>
              <a:gd name="T2" fmla="*/ 2147483647 w 22715"/>
              <a:gd name="T3" fmla="*/ 2147483647 h 21600"/>
              <a:gd name="T4" fmla="*/ 737088404 w 22715"/>
              <a:gd name="T5" fmla="*/ 2147483647 h 21600"/>
              <a:gd name="T6" fmla="*/ 744545331 w 22715"/>
              <a:gd name="T7" fmla="*/ 2147483647 h 21600"/>
              <a:gd name="T8" fmla="*/ 2147483647 w 22715"/>
              <a:gd name="T9" fmla="*/ 0 h 21600"/>
              <a:gd name="T10" fmla="*/ 2147483647 w 22715"/>
              <a:gd name="T11" fmla="*/ 2147483647 h 21600"/>
              <a:gd name="T12" fmla="*/ 2147483647 w 22715"/>
              <a:gd name="T13" fmla="*/ 2147483647 h 21600"/>
              <a:gd name="T14" fmla="*/ 2147483647 w 22715"/>
              <a:gd name="T15" fmla="*/ 2147483647 h 21600"/>
              <a:gd name="T16" fmla="*/ 2147483647 w 22715"/>
              <a:gd name="T17" fmla="*/ 2147483647 h 21600"/>
              <a:gd name="T18" fmla="*/ 2147483647 w 22715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715"/>
              <a:gd name="T31" fmla="*/ 0 h 21600"/>
              <a:gd name="T32" fmla="*/ 22715 w 22715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715" h="21600">
                <a:moveTo>
                  <a:pt x="6165" y="21600"/>
                </a:moveTo>
                <a:lnTo>
                  <a:pt x="6165" y="11173"/>
                </a:lnTo>
                <a:cubicBezTo>
                  <a:pt x="6165" y="11173"/>
                  <a:pt x="1031" y="11188"/>
                  <a:pt x="985" y="11173"/>
                </a:cubicBezTo>
                <a:cubicBezTo>
                  <a:pt x="0" y="11173"/>
                  <a:pt x="995" y="10190"/>
                  <a:pt x="995" y="10190"/>
                </a:cubicBezTo>
                <a:lnTo>
                  <a:pt x="11345" y="0"/>
                </a:lnTo>
                <a:cubicBezTo>
                  <a:pt x="11345" y="0"/>
                  <a:pt x="21669" y="10187"/>
                  <a:pt x="21691" y="10187"/>
                </a:cubicBezTo>
                <a:cubicBezTo>
                  <a:pt x="22715" y="11337"/>
                  <a:pt x="21705" y="11173"/>
                  <a:pt x="21705" y="11173"/>
                </a:cubicBezTo>
                <a:lnTo>
                  <a:pt x="16526" y="11173"/>
                </a:lnTo>
                <a:lnTo>
                  <a:pt x="16526" y="21600"/>
                </a:lnTo>
                <a:lnTo>
                  <a:pt x="6165" y="2160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8" name="Freeform 27"/>
          <p:cNvSpPr>
            <a:spLocks/>
          </p:cNvSpPr>
          <p:nvPr/>
        </p:nvSpPr>
        <p:spPr bwMode="auto">
          <a:xfrm>
            <a:off x="2952750" y="5337175"/>
            <a:ext cx="231775" cy="425450"/>
          </a:xfrm>
          <a:custGeom>
            <a:avLst/>
            <a:gdLst>
              <a:gd name="T0" fmla="*/ 681867837 w 22715"/>
              <a:gd name="T1" fmla="*/ 2147483647 h 21600"/>
              <a:gd name="T2" fmla="*/ 681867837 w 22715"/>
              <a:gd name="T3" fmla="*/ 2147483647 h 21600"/>
              <a:gd name="T4" fmla="*/ 108948763 w 22715"/>
              <a:gd name="T5" fmla="*/ 2147483647 h 21600"/>
              <a:gd name="T6" fmla="*/ 110054671 w 22715"/>
              <a:gd name="T7" fmla="*/ 2147483647 h 21600"/>
              <a:gd name="T8" fmla="*/ 1254797073 w 22715"/>
              <a:gd name="T9" fmla="*/ 0 h 21600"/>
              <a:gd name="T10" fmla="*/ 2147483647 w 22715"/>
              <a:gd name="T11" fmla="*/ 2147483647 h 21600"/>
              <a:gd name="T12" fmla="*/ 2147483647 w 22715"/>
              <a:gd name="T13" fmla="*/ 2147483647 h 21600"/>
              <a:gd name="T14" fmla="*/ 1827835202 w 22715"/>
              <a:gd name="T15" fmla="*/ 2147483647 h 21600"/>
              <a:gd name="T16" fmla="*/ 1827835202 w 22715"/>
              <a:gd name="T17" fmla="*/ 2147483647 h 21600"/>
              <a:gd name="T18" fmla="*/ 681867837 w 22715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715"/>
              <a:gd name="T31" fmla="*/ 0 h 21600"/>
              <a:gd name="T32" fmla="*/ 22715 w 22715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715" h="21600">
                <a:moveTo>
                  <a:pt x="6165" y="21600"/>
                </a:moveTo>
                <a:lnTo>
                  <a:pt x="6165" y="11173"/>
                </a:lnTo>
                <a:cubicBezTo>
                  <a:pt x="6165" y="11173"/>
                  <a:pt x="1031" y="11188"/>
                  <a:pt x="985" y="11173"/>
                </a:cubicBezTo>
                <a:cubicBezTo>
                  <a:pt x="0" y="11173"/>
                  <a:pt x="995" y="10190"/>
                  <a:pt x="995" y="10190"/>
                </a:cubicBezTo>
                <a:lnTo>
                  <a:pt x="11345" y="0"/>
                </a:lnTo>
                <a:cubicBezTo>
                  <a:pt x="11345" y="0"/>
                  <a:pt x="21669" y="10187"/>
                  <a:pt x="21691" y="10187"/>
                </a:cubicBezTo>
                <a:cubicBezTo>
                  <a:pt x="22715" y="11337"/>
                  <a:pt x="21705" y="11173"/>
                  <a:pt x="21705" y="11173"/>
                </a:cubicBezTo>
                <a:lnTo>
                  <a:pt x="16526" y="11173"/>
                </a:lnTo>
                <a:lnTo>
                  <a:pt x="16526" y="21600"/>
                </a:lnTo>
                <a:lnTo>
                  <a:pt x="6165" y="2160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9" name="Freeform 28"/>
          <p:cNvSpPr>
            <a:spLocks/>
          </p:cNvSpPr>
          <p:nvPr/>
        </p:nvSpPr>
        <p:spPr bwMode="auto">
          <a:xfrm>
            <a:off x="3257550" y="3968750"/>
            <a:ext cx="339725" cy="536575"/>
          </a:xfrm>
          <a:custGeom>
            <a:avLst/>
            <a:gdLst>
              <a:gd name="T0" fmla="*/ 2147483647 w 22715"/>
              <a:gd name="T1" fmla="*/ 2147483647 h 21600"/>
              <a:gd name="T2" fmla="*/ 2147483647 w 22715"/>
              <a:gd name="T3" fmla="*/ 2147483647 h 21600"/>
              <a:gd name="T4" fmla="*/ 737088404 w 22715"/>
              <a:gd name="T5" fmla="*/ 2147483647 h 21600"/>
              <a:gd name="T6" fmla="*/ 744545331 w 22715"/>
              <a:gd name="T7" fmla="*/ 2147483647 h 21600"/>
              <a:gd name="T8" fmla="*/ 2147483647 w 22715"/>
              <a:gd name="T9" fmla="*/ 0 h 21600"/>
              <a:gd name="T10" fmla="*/ 2147483647 w 22715"/>
              <a:gd name="T11" fmla="*/ 2147483647 h 21600"/>
              <a:gd name="T12" fmla="*/ 2147483647 w 22715"/>
              <a:gd name="T13" fmla="*/ 2147483647 h 21600"/>
              <a:gd name="T14" fmla="*/ 2147483647 w 22715"/>
              <a:gd name="T15" fmla="*/ 2147483647 h 21600"/>
              <a:gd name="T16" fmla="*/ 2147483647 w 22715"/>
              <a:gd name="T17" fmla="*/ 2147483647 h 21600"/>
              <a:gd name="T18" fmla="*/ 2147483647 w 22715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715"/>
              <a:gd name="T31" fmla="*/ 0 h 21600"/>
              <a:gd name="T32" fmla="*/ 22715 w 22715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715" h="21600">
                <a:moveTo>
                  <a:pt x="6165" y="21600"/>
                </a:moveTo>
                <a:lnTo>
                  <a:pt x="6165" y="11173"/>
                </a:lnTo>
                <a:cubicBezTo>
                  <a:pt x="6165" y="11173"/>
                  <a:pt x="1031" y="11188"/>
                  <a:pt x="985" y="11173"/>
                </a:cubicBezTo>
                <a:cubicBezTo>
                  <a:pt x="0" y="11173"/>
                  <a:pt x="995" y="10190"/>
                  <a:pt x="995" y="10190"/>
                </a:cubicBezTo>
                <a:lnTo>
                  <a:pt x="11345" y="0"/>
                </a:lnTo>
                <a:cubicBezTo>
                  <a:pt x="11345" y="0"/>
                  <a:pt x="21669" y="10187"/>
                  <a:pt x="21691" y="10187"/>
                </a:cubicBezTo>
                <a:cubicBezTo>
                  <a:pt x="22715" y="11337"/>
                  <a:pt x="21705" y="11173"/>
                  <a:pt x="21705" y="11173"/>
                </a:cubicBezTo>
                <a:lnTo>
                  <a:pt x="16526" y="11173"/>
                </a:lnTo>
                <a:lnTo>
                  <a:pt x="16526" y="21600"/>
                </a:lnTo>
                <a:lnTo>
                  <a:pt x="6165" y="2160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0" name="Freeform 29"/>
          <p:cNvSpPr>
            <a:spLocks/>
          </p:cNvSpPr>
          <p:nvPr/>
        </p:nvSpPr>
        <p:spPr bwMode="auto">
          <a:xfrm>
            <a:off x="6305550" y="2578100"/>
            <a:ext cx="339725" cy="538163"/>
          </a:xfrm>
          <a:custGeom>
            <a:avLst/>
            <a:gdLst>
              <a:gd name="T0" fmla="*/ 2147483647 w 22715"/>
              <a:gd name="T1" fmla="*/ 2147483647 h 21600"/>
              <a:gd name="T2" fmla="*/ 2147483647 w 22715"/>
              <a:gd name="T3" fmla="*/ 2147483647 h 21600"/>
              <a:gd name="T4" fmla="*/ 737088404 w 22715"/>
              <a:gd name="T5" fmla="*/ 2147483647 h 21600"/>
              <a:gd name="T6" fmla="*/ 744545331 w 22715"/>
              <a:gd name="T7" fmla="*/ 2147483647 h 21600"/>
              <a:gd name="T8" fmla="*/ 2147483647 w 22715"/>
              <a:gd name="T9" fmla="*/ 0 h 21600"/>
              <a:gd name="T10" fmla="*/ 2147483647 w 22715"/>
              <a:gd name="T11" fmla="*/ 2147483647 h 21600"/>
              <a:gd name="T12" fmla="*/ 2147483647 w 22715"/>
              <a:gd name="T13" fmla="*/ 2147483647 h 21600"/>
              <a:gd name="T14" fmla="*/ 2147483647 w 22715"/>
              <a:gd name="T15" fmla="*/ 2147483647 h 21600"/>
              <a:gd name="T16" fmla="*/ 2147483647 w 22715"/>
              <a:gd name="T17" fmla="*/ 2147483647 h 21600"/>
              <a:gd name="T18" fmla="*/ 2147483647 w 22715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715"/>
              <a:gd name="T31" fmla="*/ 0 h 21600"/>
              <a:gd name="T32" fmla="*/ 22715 w 22715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715" h="21600">
                <a:moveTo>
                  <a:pt x="6165" y="21600"/>
                </a:moveTo>
                <a:lnTo>
                  <a:pt x="6165" y="11173"/>
                </a:lnTo>
                <a:cubicBezTo>
                  <a:pt x="6165" y="11173"/>
                  <a:pt x="1031" y="11188"/>
                  <a:pt x="985" y="11173"/>
                </a:cubicBezTo>
                <a:cubicBezTo>
                  <a:pt x="0" y="11173"/>
                  <a:pt x="995" y="10190"/>
                  <a:pt x="995" y="10190"/>
                </a:cubicBezTo>
                <a:lnTo>
                  <a:pt x="11345" y="0"/>
                </a:lnTo>
                <a:cubicBezTo>
                  <a:pt x="11345" y="0"/>
                  <a:pt x="21669" y="10187"/>
                  <a:pt x="21691" y="10187"/>
                </a:cubicBezTo>
                <a:cubicBezTo>
                  <a:pt x="22715" y="11337"/>
                  <a:pt x="21705" y="11173"/>
                  <a:pt x="21705" y="11173"/>
                </a:cubicBezTo>
                <a:lnTo>
                  <a:pt x="16526" y="11173"/>
                </a:lnTo>
                <a:lnTo>
                  <a:pt x="16526" y="21600"/>
                </a:lnTo>
                <a:lnTo>
                  <a:pt x="6165" y="2160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1" name="Freeform 30"/>
          <p:cNvSpPr>
            <a:spLocks/>
          </p:cNvSpPr>
          <p:nvPr/>
        </p:nvSpPr>
        <p:spPr bwMode="auto">
          <a:xfrm>
            <a:off x="1530350" y="3968750"/>
            <a:ext cx="339725" cy="536575"/>
          </a:xfrm>
          <a:custGeom>
            <a:avLst/>
            <a:gdLst>
              <a:gd name="T0" fmla="*/ 2147483647 w 22715"/>
              <a:gd name="T1" fmla="*/ 2147483647 h 21600"/>
              <a:gd name="T2" fmla="*/ 2147483647 w 22715"/>
              <a:gd name="T3" fmla="*/ 2147483647 h 21600"/>
              <a:gd name="T4" fmla="*/ 737088404 w 22715"/>
              <a:gd name="T5" fmla="*/ 2147483647 h 21600"/>
              <a:gd name="T6" fmla="*/ 744545331 w 22715"/>
              <a:gd name="T7" fmla="*/ 2147483647 h 21600"/>
              <a:gd name="T8" fmla="*/ 2147483647 w 22715"/>
              <a:gd name="T9" fmla="*/ 0 h 21600"/>
              <a:gd name="T10" fmla="*/ 2147483647 w 22715"/>
              <a:gd name="T11" fmla="*/ 2147483647 h 21600"/>
              <a:gd name="T12" fmla="*/ 2147483647 w 22715"/>
              <a:gd name="T13" fmla="*/ 2147483647 h 21600"/>
              <a:gd name="T14" fmla="*/ 2147483647 w 22715"/>
              <a:gd name="T15" fmla="*/ 2147483647 h 21600"/>
              <a:gd name="T16" fmla="*/ 2147483647 w 22715"/>
              <a:gd name="T17" fmla="*/ 2147483647 h 21600"/>
              <a:gd name="T18" fmla="*/ 2147483647 w 22715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715"/>
              <a:gd name="T31" fmla="*/ 0 h 21600"/>
              <a:gd name="T32" fmla="*/ 22715 w 22715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715" h="21600">
                <a:moveTo>
                  <a:pt x="6165" y="21600"/>
                </a:moveTo>
                <a:lnTo>
                  <a:pt x="6165" y="11173"/>
                </a:lnTo>
                <a:cubicBezTo>
                  <a:pt x="6165" y="11173"/>
                  <a:pt x="1031" y="11188"/>
                  <a:pt x="985" y="11173"/>
                </a:cubicBezTo>
                <a:cubicBezTo>
                  <a:pt x="0" y="11173"/>
                  <a:pt x="995" y="10190"/>
                  <a:pt x="995" y="10190"/>
                </a:cubicBezTo>
                <a:lnTo>
                  <a:pt x="11345" y="0"/>
                </a:lnTo>
                <a:cubicBezTo>
                  <a:pt x="11345" y="0"/>
                  <a:pt x="21669" y="10187"/>
                  <a:pt x="21691" y="10187"/>
                </a:cubicBezTo>
                <a:cubicBezTo>
                  <a:pt x="22715" y="11337"/>
                  <a:pt x="21705" y="11173"/>
                  <a:pt x="21705" y="11173"/>
                </a:cubicBezTo>
                <a:lnTo>
                  <a:pt x="16526" y="11173"/>
                </a:lnTo>
                <a:lnTo>
                  <a:pt x="16526" y="21600"/>
                </a:lnTo>
                <a:lnTo>
                  <a:pt x="6165" y="2160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2" name="Freeform 31"/>
          <p:cNvSpPr>
            <a:spLocks/>
          </p:cNvSpPr>
          <p:nvPr/>
        </p:nvSpPr>
        <p:spPr bwMode="auto">
          <a:xfrm flipH="1">
            <a:off x="6750050" y="2038350"/>
            <a:ext cx="646113" cy="381000"/>
          </a:xfrm>
          <a:custGeom>
            <a:avLst/>
            <a:gdLst>
              <a:gd name="T0" fmla="*/ 0 w 21600"/>
              <a:gd name="T1" fmla="*/ 2147483647 h 22715"/>
              <a:gd name="T2" fmla="*/ 2147483647 w 21600"/>
              <a:gd name="T3" fmla="*/ 2147483647 h 22715"/>
              <a:gd name="T4" fmla="*/ 2147483647 w 21600"/>
              <a:gd name="T5" fmla="*/ 1307631940 h 22715"/>
              <a:gd name="T6" fmla="*/ 2147483647 w 21600"/>
              <a:gd name="T7" fmla="*/ 1320929078 h 22715"/>
              <a:gd name="T8" fmla="*/ 2147483647 w 21600"/>
              <a:gd name="T9" fmla="*/ 2147483647 h 22715"/>
              <a:gd name="T10" fmla="*/ 2147483647 w 21600"/>
              <a:gd name="T11" fmla="*/ 2147483647 h 22715"/>
              <a:gd name="T12" fmla="*/ 2147483647 w 21600"/>
              <a:gd name="T13" fmla="*/ 2147483647 h 22715"/>
              <a:gd name="T14" fmla="*/ 2147483647 w 21600"/>
              <a:gd name="T15" fmla="*/ 2147483647 h 22715"/>
              <a:gd name="T16" fmla="*/ 0 w 21600"/>
              <a:gd name="T17" fmla="*/ 2147483647 h 22715"/>
              <a:gd name="T18" fmla="*/ 0 w 21600"/>
              <a:gd name="T19" fmla="*/ 2147483647 h 227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2715"/>
              <a:gd name="T32" fmla="*/ 21600 w 21600"/>
              <a:gd name="T33" fmla="*/ 22715 h 227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2715">
                <a:moveTo>
                  <a:pt x="0" y="6165"/>
                </a:moveTo>
                <a:lnTo>
                  <a:pt x="10427" y="6165"/>
                </a:lnTo>
                <a:cubicBezTo>
                  <a:pt x="10427" y="6165"/>
                  <a:pt x="10412" y="1031"/>
                  <a:pt x="10427" y="985"/>
                </a:cubicBezTo>
                <a:cubicBezTo>
                  <a:pt x="10427" y="0"/>
                  <a:pt x="11410" y="995"/>
                  <a:pt x="11410" y="995"/>
                </a:cubicBezTo>
                <a:lnTo>
                  <a:pt x="21600" y="11345"/>
                </a:lnTo>
                <a:cubicBezTo>
                  <a:pt x="21600" y="11345"/>
                  <a:pt x="11413" y="21669"/>
                  <a:pt x="11413" y="21691"/>
                </a:cubicBezTo>
                <a:cubicBezTo>
                  <a:pt x="10263" y="22715"/>
                  <a:pt x="10427" y="21705"/>
                  <a:pt x="10427" y="21705"/>
                </a:cubicBezTo>
                <a:lnTo>
                  <a:pt x="10427" y="16526"/>
                </a:lnTo>
                <a:lnTo>
                  <a:pt x="0" y="16526"/>
                </a:lnTo>
                <a:lnTo>
                  <a:pt x="0" y="616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38761D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3" name="Freeform 32"/>
          <p:cNvSpPr>
            <a:spLocks/>
          </p:cNvSpPr>
          <p:nvPr/>
        </p:nvSpPr>
        <p:spPr bwMode="auto">
          <a:xfrm>
            <a:off x="2386013" y="4052888"/>
            <a:ext cx="165100" cy="1611312"/>
          </a:xfrm>
          <a:custGeom>
            <a:avLst/>
            <a:gdLst>
              <a:gd name="T0" fmla="*/ 125055324 w 22715"/>
              <a:gd name="T1" fmla="*/ 2147483647 h 21600"/>
              <a:gd name="T2" fmla="*/ 125055324 w 22715"/>
              <a:gd name="T3" fmla="*/ 2147483647 h 21600"/>
              <a:gd name="T4" fmla="*/ 19979753 w 22715"/>
              <a:gd name="T5" fmla="*/ 2147483647 h 21600"/>
              <a:gd name="T6" fmla="*/ 20183615 w 22715"/>
              <a:gd name="T7" fmla="*/ 2147483647 h 21600"/>
              <a:gd name="T8" fmla="*/ 230131077 w 22715"/>
              <a:gd name="T9" fmla="*/ 0 h 21600"/>
              <a:gd name="T10" fmla="*/ 439997607 w 22715"/>
              <a:gd name="T11" fmla="*/ 2147483647 h 21600"/>
              <a:gd name="T12" fmla="*/ 440282525 w 22715"/>
              <a:gd name="T13" fmla="*/ 2147483647 h 21600"/>
              <a:gd name="T14" fmla="*/ 335226077 w 22715"/>
              <a:gd name="T15" fmla="*/ 2147483647 h 21600"/>
              <a:gd name="T16" fmla="*/ 335226077 w 22715"/>
              <a:gd name="T17" fmla="*/ 2147483647 h 21600"/>
              <a:gd name="T18" fmla="*/ 125055324 w 22715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715"/>
              <a:gd name="T31" fmla="*/ 0 h 21600"/>
              <a:gd name="T32" fmla="*/ 22715 w 22715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715" h="21600">
                <a:moveTo>
                  <a:pt x="6165" y="21600"/>
                </a:moveTo>
                <a:lnTo>
                  <a:pt x="6165" y="11173"/>
                </a:lnTo>
                <a:cubicBezTo>
                  <a:pt x="6165" y="11173"/>
                  <a:pt x="1031" y="11188"/>
                  <a:pt x="985" y="11173"/>
                </a:cubicBezTo>
                <a:cubicBezTo>
                  <a:pt x="0" y="11173"/>
                  <a:pt x="995" y="10190"/>
                  <a:pt x="995" y="10190"/>
                </a:cubicBezTo>
                <a:lnTo>
                  <a:pt x="11345" y="0"/>
                </a:lnTo>
                <a:cubicBezTo>
                  <a:pt x="11345" y="0"/>
                  <a:pt x="21669" y="10187"/>
                  <a:pt x="21691" y="10187"/>
                </a:cubicBezTo>
                <a:cubicBezTo>
                  <a:pt x="22715" y="11337"/>
                  <a:pt x="21705" y="11173"/>
                  <a:pt x="21705" y="11173"/>
                </a:cubicBezTo>
                <a:lnTo>
                  <a:pt x="16526" y="11173"/>
                </a:lnTo>
                <a:lnTo>
                  <a:pt x="16526" y="21600"/>
                </a:lnTo>
                <a:lnTo>
                  <a:pt x="6165" y="2160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4" name="Freeform 33"/>
          <p:cNvSpPr>
            <a:spLocks/>
          </p:cNvSpPr>
          <p:nvPr/>
        </p:nvSpPr>
        <p:spPr bwMode="auto">
          <a:xfrm flipH="1">
            <a:off x="4375150" y="3968750"/>
            <a:ext cx="417513" cy="455613"/>
          </a:xfrm>
          <a:custGeom>
            <a:avLst/>
            <a:gdLst>
              <a:gd name="T0" fmla="*/ 0 w 21600"/>
              <a:gd name="T1" fmla="*/ 2147483647 h 21610"/>
              <a:gd name="T2" fmla="*/ 2147483647 w 21600"/>
              <a:gd name="T3" fmla="*/ 2147483647 h 21610"/>
              <a:gd name="T4" fmla="*/ 2147483647 w 21600"/>
              <a:gd name="T5" fmla="*/ 2147483647 h 21610"/>
              <a:gd name="T6" fmla="*/ 2147483647 w 21600"/>
              <a:gd name="T7" fmla="*/ 41695142 h 21610"/>
              <a:gd name="T8" fmla="*/ 2147483647 w 21600"/>
              <a:gd name="T9" fmla="*/ 629130274 h 21610"/>
              <a:gd name="T10" fmla="*/ 2147483647 w 21600"/>
              <a:gd name="T11" fmla="*/ 2147483647 h 21610"/>
              <a:gd name="T12" fmla="*/ 2147483647 w 21600"/>
              <a:gd name="T13" fmla="*/ 2147483647 h 21610"/>
              <a:gd name="T14" fmla="*/ 2147483647 w 21600"/>
              <a:gd name="T15" fmla="*/ 2147483647 h 21610"/>
              <a:gd name="T16" fmla="*/ 2147483647 w 21600"/>
              <a:gd name="T17" fmla="*/ 2147483647 h 21610"/>
              <a:gd name="T18" fmla="*/ 0 w 21600"/>
              <a:gd name="T19" fmla="*/ 2147483647 h 2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1610"/>
              <a:gd name="T32" fmla="*/ 21600 w 21600"/>
              <a:gd name="T33" fmla="*/ 21610 h 216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10">
                <a:moveTo>
                  <a:pt x="0" y="13297"/>
                </a:moveTo>
                <a:lnTo>
                  <a:pt x="8352" y="4944"/>
                </a:lnTo>
                <a:cubicBezTo>
                  <a:pt x="8352" y="4944"/>
                  <a:pt x="4221" y="838"/>
                  <a:pt x="4196" y="789"/>
                </a:cubicBezTo>
                <a:cubicBezTo>
                  <a:pt x="3405" y="0"/>
                  <a:pt x="4992" y="10"/>
                  <a:pt x="4992" y="10"/>
                </a:cubicBezTo>
                <a:lnTo>
                  <a:pt x="21460" y="151"/>
                </a:lnTo>
                <a:cubicBezTo>
                  <a:pt x="21460" y="151"/>
                  <a:pt x="21582" y="16594"/>
                  <a:pt x="21600" y="16611"/>
                </a:cubicBezTo>
                <a:cubicBezTo>
                  <a:pt x="21501" y="18354"/>
                  <a:pt x="20821" y="17412"/>
                  <a:pt x="20821" y="17412"/>
                </a:cubicBezTo>
                <a:lnTo>
                  <a:pt x="16665" y="13257"/>
                </a:lnTo>
                <a:lnTo>
                  <a:pt x="8312" y="21610"/>
                </a:lnTo>
                <a:lnTo>
                  <a:pt x="0" y="13297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5" name="Freeform 34"/>
          <p:cNvSpPr>
            <a:spLocks/>
          </p:cNvSpPr>
          <p:nvPr/>
        </p:nvSpPr>
        <p:spPr bwMode="auto">
          <a:xfrm flipH="1">
            <a:off x="6407150" y="5459413"/>
            <a:ext cx="417513" cy="457200"/>
          </a:xfrm>
          <a:custGeom>
            <a:avLst/>
            <a:gdLst>
              <a:gd name="T0" fmla="*/ 0 w 21600"/>
              <a:gd name="T1" fmla="*/ 2147483647 h 21610"/>
              <a:gd name="T2" fmla="*/ 2147483647 w 21600"/>
              <a:gd name="T3" fmla="*/ 2147483647 h 21610"/>
              <a:gd name="T4" fmla="*/ 2147483647 w 21600"/>
              <a:gd name="T5" fmla="*/ 2147483647 h 21610"/>
              <a:gd name="T6" fmla="*/ 2147483647 w 21600"/>
              <a:gd name="T7" fmla="*/ 42473558 h 21610"/>
              <a:gd name="T8" fmla="*/ 2147483647 w 21600"/>
              <a:gd name="T9" fmla="*/ 640140531 h 21610"/>
              <a:gd name="T10" fmla="*/ 2147483647 w 21600"/>
              <a:gd name="T11" fmla="*/ 2147483647 h 21610"/>
              <a:gd name="T12" fmla="*/ 2147483647 w 21600"/>
              <a:gd name="T13" fmla="*/ 2147483647 h 21610"/>
              <a:gd name="T14" fmla="*/ 2147483647 w 21600"/>
              <a:gd name="T15" fmla="*/ 2147483647 h 21610"/>
              <a:gd name="T16" fmla="*/ 2147483647 w 21600"/>
              <a:gd name="T17" fmla="*/ 2147483647 h 21610"/>
              <a:gd name="T18" fmla="*/ 0 w 21600"/>
              <a:gd name="T19" fmla="*/ 2147483647 h 2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1610"/>
              <a:gd name="T32" fmla="*/ 21600 w 21600"/>
              <a:gd name="T33" fmla="*/ 21610 h 216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10">
                <a:moveTo>
                  <a:pt x="0" y="13297"/>
                </a:moveTo>
                <a:lnTo>
                  <a:pt x="8352" y="4944"/>
                </a:lnTo>
                <a:cubicBezTo>
                  <a:pt x="8352" y="4944"/>
                  <a:pt x="4221" y="838"/>
                  <a:pt x="4196" y="789"/>
                </a:cubicBezTo>
                <a:cubicBezTo>
                  <a:pt x="3405" y="0"/>
                  <a:pt x="4992" y="10"/>
                  <a:pt x="4992" y="10"/>
                </a:cubicBezTo>
                <a:lnTo>
                  <a:pt x="21460" y="151"/>
                </a:lnTo>
                <a:cubicBezTo>
                  <a:pt x="21460" y="151"/>
                  <a:pt x="21582" y="16594"/>
                  <a:pt x="21600" y="16611"/>
                </a:cubicBezTo>
                <a:cubicBezTo>
                  <a:pt x="21501" y="18354"/>
                  <a:pt x="20821" y="17412"/>
                  <a:pt x="20821" y="17412"/>
                </a:cubicBezTo>
                <a:lnTo>
                  <a:pt x="16665" y="13257"/>
                </a:lnTo>
                <a:lnTo>
                  <a:pt x="8312" y="21610"/>
                </a:lnTo>
                <a:lnTo>
                  <a:pt x="0" y="13297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351C7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6" name="Freeform 35"/>
          <p:cNvSpPr>
            <a:spLocks/>
          </p:cNvSpPr>
          <p:nvPr/>
        </p:nvSpPr>
        <p:spPr bwMode="auto">
          <a:xfrm>
            <a:off x="4883150" y="5459413"/>
            <a:ext cx="417513" cy="457200"/>
          </a:xfrm>
          <a:custGeom>
            <a:avLst/>
            <a:gdLst>
              <a:gd name="T0" fmla="*/ 0 w 21600"/>
              <a:gd name="T1" fmla="*/ 2147483647 h 21610"/>
              <a:gd name="T2" fmla="*/ 2147483647 w 21600"/>
              <a:gd name="T3" fmla="*/ 2147483647 h 21610"/>
              <a:gd name="T4" fmla="*/ 2147483647 w 21600"/>
              <a:gd name="T5" fmla="*/ 2147483647 h 21610"/>
              <a:gd name="T6" fmla="*/ 2147483647 w 21600"/>
              <a:gd name="T7" fmla="*/ 42473558 h 21610"/>
              <a:gd name="T8" fmla="*/ 2147483647 w 21600"/>
              <a:gd name="T9" fmla="*/ 640140531 h 21610"/>
              <a:gd name="T10" fmla="*/ 2147483647 w 21600"/>
              <a:gd name="T11" fmla="*/ 2147483647 h 21610"/>
              <a:gd name="T12" fmla="*/ 2147483647 w 21600"/>
              <a:gd name="T13" fmla="*/ 2147483647 h 21610"/>
              <a:gd name="T14" fmla="*/ 2147483647 w 21600"/>
              <a:gd name="T15" fmla="*/ 2147483647 h 21610"/>
              <a:gd name="T16" fmla="*/ 2147483647 w 21600"/>
              <a:gd name="T17" fmla="*/ 2147483647 h 21610"/>
              <a:gd name="T18" fmla="*/ 0 w 21600"/>
              <a:gd name="T19" fmla="*/ 2147483647 h 2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1610"/>
              <a:gd name="T32" fmla="*/ 21600 w 21600"/>
              <a:gd name="T33" fmla="*/ 21610 h 216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10">
                <a:moveTo>
                  <a:pt x="0" y="13297"/>
                </a:moveTo>
                <a:lnTo>
                  <a:pt x="8352" y="4944"/>
                </a:lnTo>
                <a:cubicBezTo>
                  <a:pt x="8352" y="4944"/>
                  <a:pt x="4221" y="838"/>
                  <a:pt x="4196" y="789"/>
                </a:cubicBezTo>
                <a:cubicBezTo>
                  <a:pt x="3405" y="0"/>
                  <a:pt x="4992" y="10"/>
                  <a:pt x="4992" y="10"/>
                </a:cubicBezTo>
                <a:lnTo>
                  <a:pt x="21460" y="151"/>
                </a:lnTo>
                <a:cubicBezTo>
                  <a:pt x="21460" y="151"/>
                  <a:pt x="21582" y="16594"/>
                  <a:pt x="21600" y="16611"/>
                </a:cubicBezTo>
                <a:cubicBezTo>
                  <a:pt x="21501" y="18354"/>
                  <a:pt x="20821" y="17412"/>
                  <a:pt x="20821" y="17412"/>
                </a:cubicBezTo>
                <a:lnTo>
                  <a:pt x="16665" y="13257"/>
                </a:lnTo>
                <a:lnTo>
                  <a:pt x="8312" y="21610"/>
                </a:lnTo>
                <a:lnTo>
                  <a:pt x="0" y="13297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351C7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7" name="Text Box 36"/>
          <p:cNvSpPr txBox="1">
            <a:spLocks noChangeArrowheads="1"/>
          </p:cNvSpPr>
          <p:nvPr/>
        </p:nvSpPr>
        <p:spPr bwMode="auto">
          <a:xfrm>
            <a:off x="7969250" y="2946400"/>
            <a:ext cx="2033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>
                <a:solidFill>
                  <a:srgbClr val="000000"/>
                </a:solidFill>
                <a:latin typeface="Arial" pitchFamily="34" charset="0"/>
              </a:rPr>
              <a:t>Other ROS facilities</a:t>
            </a:r>
          </a:p>
        </p:txBody>
      </p:sp>
      <p:sp>
        <p:nvSpPr>
          <p:cNvPr id="36898" name="TextBox 34"/>
          <p:cNvSpPr txBox="1">
            <a:spLocks noChangeArrowheads="1"/>
          </p:cNvSpPr>
          <p:nvPr/>
        </p:nvSpPr>
        <p:spPr bwMode="auto">
          <a:xfrm>
            <a:off x="279400" y="304800"/>
            <a:ext cx="937260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ROS ~ </a:t>
            </a:r>
            <a:r>
              <a:rPr lang="en-US" sz="3200" i="1">
                <a:solidFill>
                  <a:srgbClr val="000000"/>
                </a:solidFill>
                <a:latin typeface="Arial" pitchFamily="34" charset="0"/>
              </a:rPr>
              <a:t>Robot Operating System</a:t>
            </a:r>
            <a:endParaRPr lang="en-US" sz="320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4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Question</a:t>
            </a: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2374900" y="1295400"/>
            <a:ext cx="5410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Would the ARDrone make an effective </a:t>
            </a:r>
            <a:r>
              <a:rPr lang="en-US" sz="3200" b="1" i="1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robot</a:t>
            </a:r>
            <a:r>
              <a:rPr lang="en-US" sz="320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?</a:t>
            </a:r>
            <a:endParaRPr lang="en-US" sz="32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279400" y="3224213"/>
            <a:ext cx="73914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Raw material: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 l="31578" b="25000"/>
          <a:stretch>
            <a:fillRect/>
          </a:stretch>
        </p:blipFill>
        <p:spPr bwMode="auto">
          <a:xfrm>
            <a:off x="4318000" y="3657600"/>
            <a:ext cx="3238500" cy="13954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9400" y="3473450"/>
            <a:ext cx="1827213" cy="17526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2413000" y="6597650"/>
            <a:ext cx="55626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b="1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Plan: </a:t>
            </a:r>
            <a:r>
              <a:rPr lang="en-US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accomplish tasks with the drone, the create, and computer vision</a:t>
            </a:r>
          </a:p>
        </p:txBody>
      </p:sp>
      <p:sp>
        <p:nvSpPr>
          <p:cNvPr id="5128" name="Rectangle 10"/>
          <p:cNvSpPr>
            <a:spLocks noChangeArrowheads="1"/>
          </p:cNvSpPr>
          <p:nvPr/>
        </p:nvSpPr>
        <p:spPr bwMode="auto">
          <a:xfrm>
            <a:off x="736600" y="4295775"/>
            <a:ext cx="67056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buFont typeface="Arial" pitchFamily="34" charset="0"/>
              <a:buChar char="•"/>
            </a:pPr>
            <a:r>
              <a:rPr lang="en-US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closed hardware</a:t>
            </a:r>
          </a:p>
          <a:p>
            <a:pPr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but an open, ASCII API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two cameras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internal sensing (gyro/accel.)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2600" y="1828800"/>
            <a:ext cx="27447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588" y="2652713"/>
            <a:ext cx="12938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23200" y="533400"/>
            <a:ext cx="191135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8"/>
          <p:cNvSpPr txBox="1">
            <a:spLocks noChangeArrowheads="1"/>
          </p:cNvSpPr>
          <p:nvPr/>
        </p:nvSpPr>
        <p:spPr bwMode="auto">
          <a:xfrm rot="10800000">
            <a:off x="7170738" y="2628900"/>
            <a:ext cx="9112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700" b="1">
                <a:solidFill>
                  <a:srgbClr val="000000"/>
                </a:solidFill>
                <a:latin typeface="Arial" pitchFamily="34" charset="0"/>
              </a:rPr>
              <a:t>i</a:t>
            </a: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Several tasks tried...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736600" y="1295400"/>
            <a:ext cx="6705600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(0) Room/hallway flying</a:t>
            </a:r>
          </a:p>
          <a:p>
            <a:pPr>
              <a:lnSpc>
                <a:spcPct val="95000"/>
              </a:lnSpc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(1) Cooperating with the Create</a:t>
            </a:r>
          </a:p>
          <a:p>
            <a:pPr>
              <a:lnSpc>
                <a:spcPct val="95000"/>
              </a:lnSpc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(2) Navigating among landmarks</a:t>
            </a:r>
          </a:p>
          <a:p>
            <a:pPr>
              <a:lnSpc>
                <a:spcPct val="95000"/>
              </a:lnSpc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(3) Localization without landmarks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2600" y="1828800"/>
            <a:ext cx="27447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588" y="2652713"/>
            <a:ext cx="12938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23200" y="533400"/>
            <a:ext cx="191135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8"/>
          <p:cNvSpPr txBox="1">
            <a:spLocks noChangeArrowheads="1"/>
          </p:cNvSpPr>
          <p:nvPr/>
        </p:nvSpPr>
        <p:spPr bwMode="auto">
          <a:xfrm rot="10800000">
            <a:off x="7170738" y="2628900"/>
            <a:ext cx="9112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700" b="1">
                <a:solidFill>
                  <a:srgbClr val="000000"/>
                </a:solidFill>
                <a:latin typeface="Arial" pitchFamily="34" charset="0"/>
              </a:rPr>
              <a:t>i</a:t>
            </a:r>
          </a:p>
        </p:txBody>
      </p:sp>
      <p:sp>
        <p:nvSpPr>
          <p:cNvPr id="7174" name="TextBox 8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Several tasks tried...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736600" y="1295400"/>
            <a:ext cx="6705600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(0) Room/hallway flying</a:t>
            </a:r>
          </a:p>
          <a:p>
            <a:pPr>
              <a:lnSpc>
                <a:spcPct val="95000"/>
              </a:lnSpc>
              <a:defRPr/>
            </a:pPr>
            <a:r>
              <a:rPr lang="en-US" sz="3200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(1) Cooperating with the Create</a:t>
            </a:r>
          </a:p>
          <a:p>
            <a:pPr>
              <a:lnSpc>
                <a:spcPct val="95000"/>
              </a:lnSpc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(2) Navigating among landmarks</a:t>
            </a:r>
          </a:p>
          <a:p>
            <a:pPr>
              <a:lnSpc>
                <a:spcPct val="95000"/>
              </a:lnSpc>
              <a:defRPr/>
            </a:pPr>
            <a:r>
              <a:rPr lang="en-US" sz="3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(3) Localization without landmarks</a:t>
            </a:r>
          </a:p>
        </p:txBody>
      </p:sp>
      <p:pic>
        <p:nvPicPr>
          <p:cNvPr id="7176" name="Picture 4" descr="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8175" y="3922713"/>
            <a:ext cx="2647950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5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1225" y="3921125"/>
            <a:ext cx="29670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6" descr="3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1775" y="3921125"/>
            <a:ext cx="29543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1041400" y="5878513"/>
            <a:ext cx="1920875" cy="415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00" kern="0" dirty="0">
                <a:solidFill>
                  <a:srgbClr val="0000FF"/>
                </a:solidFill>
                <a:latin typeface="Cambria" pitchFamily="18" charset="0"/>
              </a:rPr>
              <a:t>detect + decide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70400" y="5878513"/>
            <a:ext cx="908050" cy="415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00" kern="0" dirty="0">
                <a:solidFill>
                  <a:srgbClr val="0000FF"/>
                </a:solidFill>
                <a:latin typeface="Cambria" pitchFamily="18" charset="0"/>
              </a:rPr>
              <a:t>follow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613650" y="5878513"/>
            <a:ext cx="1093788" cy="415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100" kern="0" dirty="0">
                <a:solidFill>
                  <a:srgbClr val="0000FF"/>
                </a:solidFill>
                <a:latin typeface="Cambria" pitchFamily="18" charset="0"/>
              </a:rPr>
              <a:t>repeat...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6527800" y="1830388"/>
            <a:ext cx="838200" cy="1828800"/>
          </a:xfrm>
          <a:prstGeom prst="rect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375400" y="4116388"/>
            <a:ext cx="1143000" cy="11430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96" name="Freeform 5"/>
          <p:cNvSpPr>
            <a:spLocks/>
          </p:cNvSpPr>
          <p:nvPr/>
        </p:nvSpPr>
        <p:spPr bwMode="auto">
          <a:xfrm>
            <a:off x="4775200" y="3278188"/>
            <a:ext cx="720725" cy="627062"/>
          </a:xfrm>
          <a:custGeom>
            <a:avLst/>
            <a:gdLst>
              <a:gd name="T0" fmla="*/ 0 w 21600"/>
              <a:gd name="T1" fmla="*/ 2147483647 h 22715"/>
              <a:gd name="T2" fmla="*/ 2147483647 w 21600"/>
              <a:gd name="T3" fmla="*/ 2147483647 h 22715"/>
              <a:gd name="T4" fmla="*/ 2147483647 w 21600"/>
              <a:gd name="T5" fmla="*/ 2147483647 h 22715"/>
              <a:gd name="T6" fmla="*/ 2147483647 w 21600"/>
              <a:gd name="T7" fmla="*/ 2147483647 h 22715"/>
              <a:gd name="T8" fmla="*/ 2147483647 w 21600"/>
              <a:gd name="T9" fmla="*/ 2147483647 h 22715"/>
              <a:gd name="T10" fmla="*/ 2147483647 w 21600"/>
              <a:gd name="T11" fmla="*/ 2147483647 h 22715"/>
              <a:gd name="T12" fmla="*/ 2147483647 w 21600"/>
              <a:gd name="T13" fmla="*/ 2147483647 h 22715"/>
              <a:gd name="T14" fmla="*/ 2147483647 w 21600"/>
              <a:gd name="T15" fmla="*/ 2147483647 h 22715"/>
              <a:gd name="T16" fmla="*/ 0 w 21600"/>
              <a:gd name="T17" fmla="*/ 2147483647 h 22715"/>
              <a:gd name="T18" fmla="*/ 0 w 21600"/>
              <a:gd name="T19" fmla="*/ 2147483647 h 227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2715"/>
              <a:gd name="T32" fmla="*/ 21600 w 21600"/>
              <a:gd name="T33" fmla="*/ 22715 h 227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2715">
                <a:moveTo>
                  <a:pt x="0" y="6165"/>
                </a:moveTo>
                <a:lnTo>
                  <a:pt x="10427" y="6165"/>
                </a:lnTo>
                <a:cubicBezTo>
                  <a:pt x="10427" y="6165"/>
                  <a:pt x="10412" y="1031"/>
                  <a:pt x="10427" y="985"/>
                </a:cubicBezTo>
                <a:cubicBezTo>
                  <a:pt x="10427" y="0"/>
                  <a:pt x="11410" y="995"/>
                  <a:pt x="11410" y="995"/>
                </a:cubicBezTo>
                <a:lnTo>
                  <a:pt x="21600" y="11345"/>
                </a:lnTo>
                <a:cubicBezTo>
                  <a:pt x="21600" y="11345"/>
                  <a:pt x="11413" y="21669"/>
                  <a:pt x="11413" y="21691"/>
                </a:cubicBezTo>
                <a:cubicBezTo>
                  <a:pt x="10263" y="22715"/>
                  <a:pt x="10427" y="21705"/>
                  <a:pt x="10427" y="21705"/>
                </a:cubicBezTo>
                <a:lnTo>
                  <a:pt x="10427" y="16526"/>
                </a:lnTo>
                <a:lnTo>
                  <a:pt x="0" y="16526"/>
                </a:lnTo>
                <a:lnTo>
                  <a:pt x="0" y="616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7" name="Oval 8"/>
          <p:cNvSpPr>
            <a:spLocks noChangeArrowheads="1"/>
          </p:cNvSpPr>
          <p:nvPr/>
        </p:nvSpPr>
        <p:spPr bwMode="auto">
          <a:xfrm>
            <a:off x="6846888" y="2573338"/>
            <a:ext cx="196850" cy="196850"/>
          </a:xfrm>
          <a:prstGeom prst="ellipse">
            <a:avLst/>
          </a:prstGeom>
          <a:solidFill>
            <a:srgbClr val="FFFF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8" name="Oval 9"/>
          <p:cNvSpPr>
            <a:spLocks noChangeArrowheads="1"/>
          </p:cNvSpPr>
          <p:nvPr/>
        </p:nvSpPr>
        <p:spPr bwMode="auto">
          <a:xfrm>
            <a:off x="6854825" y="4583113"/>
            <a:ext cx="196850" cy="196850"/>
          </a:xfrm>
          <a:prstGeom prst="ellipse">
            <a:avLst/>
          </a:prstGeom>
          <a:solidFill>
            <a:srgbClr val="FF00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9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Task 1: </a:t>
            </a:r>
            <a:r>
              <a:rPr lang="en-US" sz="4200" i="1">
                <a:latin typeface="Calibri" pitchFamily="34" charset="0"/>
                <a:cs typeface="Calibri" pitchFamily="34" charset="0"/>
              </a:rPr>
              <a:t>Follow that !</a:t>
            </a:r>
            <a:endParaRPr lang="en-US" sz="42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946400" y="1830388"/>
            <a:ext cx="838200" cy="1828800"/>
          </a:xfrm>
          <a:prstGeom prst="rect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794000" y="4116388"/>
            <a:ext cx="1143000" cy="11430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202" name="Rectangle 9"/>
          <p:cNvSpPr>
            <a:spLocks noChangeArrowheads="1"/>
          </p:cNvSpPr>
          <p:nvPr/>
        </p:nvSpPr>
        <p:spPr bwMode="auto">
          <a:xfrm>
            <a:off x="5537200" y="304800"/>
            <a:ext cx="43434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US" sz="2700">
                <a:latin typeface="Calibri" pitchFamily="34" charset="0"/>
                <a:cs typeface="Calibri" pitchFamily="34" charset="0"/>
              </a:rPr>
              <a:t>We put a ! on the Create to 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help discern location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help discern orientation</a:t>
            </a:r>
          </a:p>
        </p:txBody>
      </p:sp>
      <p:sp>
        <p:nvSpPr>
          <p:cNvPr id="8203" name="Rectangle 9"/>
          <p:cNvSpPr>
            <a:spLocks noChangeArrowheads="1"/>
          </p:cNvSpPr>
          <p:nvPr/>
        </p:nvSpPr>
        <p:spPr bwMode="auto">
          <a:xfrm>
            <a:off x="889000" y="5486400"/>
            <a:ext cx="883920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US" sz="2700">
                <a:latin typeface="Calibri" pitchFamily="34" charset="0"/>
                <a:cs typeface="Calibri" pitchFamily="34" charset="0"/>
              </a:rPr>
              <a:t>Image processing approach:</a:t>
            </a:r>
          </a:p>
          <a:p>
            <a:pPr lvl="1">
              <a:lnSpc>
                <a:spcPct val="95000"/>
              </a:lnSpc>
            </a:pPr>
            <a:r>
              <a:rPr lang="en-US">
                <a:latin typeface="Calibri" pitchFamily="34" charset="0"/>
                <a:cs typeface="Calibri" pitchFamily="34" charset="0"/>
              </a:rPr>
              <a:t>(1) threshold image to find dark regions and contours</a:t>
            </a:r>
          </a:p>
          <a:p>
            <a:pPr lvl="1">
              <a:lnSpc>
                <a:spcPct val="95000"/>
              </a:lnSpc>
            </a:pPr>
            <a:r>
              <a:rPr lang="en-US">
                <a:latin typeface="Calibri" pitchFamily="34" charset="0"/>
                <a:cs typeface="Calibri" pitchFamily="34" charset="0"/>
              </a:rPr>
              <a:t>(2) </a:t>
            </a:r>
            <a:r>
              <a:rPr lang="en-US" b="1" i="1">
                <a:latin typeface="Calibri" pitchFamily="34" charset="0"/>
                <a:cs typeface="Calibri" pitchFamily="34" charset="0"/>
              </a:rPr>
              <a:t>circle? </a:t>
            </a:r>
            <a:r>
              <a:rPr lang="en-US">
                <a:latin typeface="Calibri" pitchFamily="34" charset="0"/>
                <a:cs typeface="Calibri" pitchFamily="34" charset="0"/>
              </a:rPr>
              <a:t>compare region with min. enclosing circle</a:t>
            </a:r>
          </a:p>
          <a:p>
            <a:pPr lvl="1">
              <a:lnSpc>
                <a:spcPct val="95000"/>
              </a:lnSpc>
            </a:pPr>
            <a:r>
              <a:rPr lang="en-US">
                <a:latin typeface="Calibri" pitchFamily="34" charset="0"/>
                <a:cs typeface="Calibri" pitchFamily="34" charset="0"/>
              </a:rPr>
              <a:t>(3) </a:t>
            </a:r>
            <a:r>
              <a:rPr lang="en-US" b="1" i="1">
                <a:latin typeface="Calibri" pitchFamily="34" charset="0"/>
                <a:cs typeface="Calibri" pitchFamily="34" charset="0"/>
              </a:rPr>
              <a:t>rectangle? </a:t>
            </a:r>
            <a:r>
              <a:rPr lang="en-US">
                <a:latin typeface="Calibri" pitchFamily="34" charset="0"/>
                <a:cs typeface="Calibri" pitchFamily="34" charset="0"/>
              </a:rPr>
              <a:t>compare region with min. enclosing rect.</a:t>
            </a:r>
          </a:p>
          <a:p>
            <a:pPr lvl="1">
              <a:lnSpc>
                <a:spcPct val="95000"/>
              </a:lnSpc>
            </a:pPr>
            <a:r>
              <a:rPr lang="en-US">
                <a:latin typeface="Calibri" pitchFamily="34" charset="0"/>
                <a:cs typeface="Calibri" pitchFamily="34" charset="0"/>
              </a:rPr>
              <a:t>(4) filter noise, find centers, and construct heading line</a:t>
            </a:r>
          </a:p>
        </p:txBody>
      </p:sp>
      <p:cxnSp>
        <p:nvCxnSpPr>
          <p:cNvPr id="20" name="Straight Connector 19"/>
          <p:cNvCxnSpPr/>
          <p:nvPr/>
        </p:nvCxnSpPr>
        <p:spPr>
          <a:xfrm rot="5400000" flipH="1" flipV="1">
            <a:off x="4863306" y="3609182"/>
            <a:ext cx="4181475" cy="30162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2"/>
          <p:cNvSpPr txBox="1">
            <a:spLocks noChangeArrowheads="1"/>
          </p:cNvSpPr>
          <p:nvPr/>
        </p:nvSpPr>
        <p:spPr bwMode="auto">
          <a:xfrm>
            <a:off x="279400" y="304800"/>
            <a:ext cx="7391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200">
                <a:latin typeface="Calibri" pitchFamily="34" charset="0"/>
                <a:cs typeface="Calibri" pitchFamily="34" charset="0"/>
              </a:rPr>
              <a:t>! finding</a:t>
            </a:r>
          </a:p>
        </p:txBody>
      </p:sp>
      <p:pic>
        <p:nvPicPr>
          <p:cNvPr id="6" name="origina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2800" y="1066800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fact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5600" y="1066800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wallFind.mp4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8800" y="4343400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5"/>
          <p:cNvSpPr>
            <a:spLocks noChangeArrowheads="1"/>
          </p:cNvSpPr>
          <p:nvPr/>
        </p:nvSpPr>
        <p:spPr bwMode="auto">
          <a:xfrm>
            <a:off x="355600" y="4191000"/>
            <a:ext cx="22860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800">
                <a:solidFill>
                  <a:srgbClr val="0000FF"/>
                </a:solidFill>
                <a:latin typeface="Cambria" pitchFamily="18" charset="0"/>
              </a:rPr>
              <a:t>original</a:t>
            </a:r>
            <a:endParaRPr lang="en-US" sz="1800" i="1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9223" name="Rectangle 5"/>
          <p:cNvSpPr>
            <a:spLocks noChangeArrowheads="1"/>
          </p:cNvSpPr>
          <p:nvPr/>
        </p:nvSpPr>
        <p:spPr bwMode="auto">
          <a:xfrm>
            <a:off x="736600" y="6858000"/>
            <a:ext cx="22860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800">
                <a:solidFill>
                  <a:srgbClr val="0000FF"/>
                </a:solidFill>
                <a:latin typeface="Cambria" pitchFamily="18" charset="0"/>
              </a:rPr>
              <a:t>wall segmentation</a:t>
            </a:r>
            <a:endParaRPr lang="en-US" sz="1800" i="1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7823200" y="4191000"/>
            <a:ext cx="18288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800">
                <a:solidFill>
                  <a:srgbClr val="0000FF"/>
                </a:solidFill>
                <a:latin typeface="Cambria" pitchFamily="18" charset="0"/>
              </a:rPr>
              <a:t>contours</a:t>
            </a:r>
            <a:endParaRPr lang="en-US" sz="1800" i="1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1"/>
          <p:cNvSpPr>
            <a:spLocks noGrp="1" noChangeArrowheads="1"/>
          </p:cNvSpPr>
          <p:nvPr>
            <p:ph type="title"/>
          </p:nvPr>
        </p:nvSpPr>
        <p:spPr>
          <a:xfrm>
            <a:off x="7054850" y="6502400"/>
            <a:ext cx="2387600" cy="903288"/>
          </a:xfrm>
        </p:spPr>
        <p:txBody>
          <a:bodyPr lIns="0" tIns="0" rIns="0" bIns="0" anchor="t"/>
          <a:lstStyle/>
          <a:p>
            <a:pPr algn="r" eaLnBrk="1" hangingPunct="1">
              <a:lnSpc>
                <a:spcPct val="95000"/>
              </a:lnSpc>
            </a:pPr>
            <a:r>
              <a:rPr lang="en-US" sz="430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GCER!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868</Words>
  <Application>Microsoft Office PowerPoint</Application>
  <PresentationFormat>Custom</PresentationFormat>
  <Paragraphs>182</Paragraphs>
  <Slides>35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Times New Roman</vt:lpstr>
      <vt:lpstr>Arial</vt:lpstr>
      <vt:lpstr>Calibri</vt:lpstr>
      <vt:lpstr>Cambria</vt:lpstr>
      <vt:lpstr>Symbol</vt:lpstr>
      <vt:lpstr>Courier New</vt:lpstr>
      <vt:lpstr>'courier new'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GCER!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AR Drone Mechanics</vt:lpstr>
      <vt:lpstr>Slide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</dc:creator>
  <cp:lastModifiedBy>dodds</cp:lastModifiedBy>
  <cp:revision>33</cp:revision>
  <dcterms:created xsi:type="dcterms:W3CDTF">2004-05-06T09:28:21Z</dcterms:created>
  <dcterms:modified xsi:type="dcterms:W3CDTF">2011-11-30T11:28:49Z</dcterms:modified>
</cp:coreProperties>
</file>