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4" r:id="rId2"/>
    <p:sldMasterId id="2147483686" r:id="rId3"/>
  </p:sldMasterIdLst>
  <p:notesMasterIdLst>
    <p:notesMasterId r:id="rId18"/>
  </p:notesMasterIdLst>
  <p:sldIdLst>
    <p:sldId id="388" r:id="rId4"/>
    <p:sldId id="265" r:id="rId5"/>
    <p:sldId id="311" r:id="rId6"/>
    <p:sldId id="362" r:id="rId7"/>
    <p:sldId id="374" r:id="rId8"/>
    <p:sldId id="385" r:id="rId9"/>
    <p:sldId id="429" r:id="rId10"/>
    <p:sldId id="343" r:id="rId11"/>
    <p:sldId id="392" r:id="rId12"/>
    <p:sldId id="393" r:id="rId13"/>
    <p:sldId id="394" r:id="rId14"/>
    <p:sldId id="395" r:id="rId15"/>
    <p:sldId id="396" r:id="rId16"/>
    <p:sldId id="397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00FE"/>
    <a:srgbClr val="007A37"/>
    <a:srgbClr val="99FF99"/>
    <a:srgbClr val="FFCCFF"/>
    <a:srgbClr val="CCFFCC"/>
    <a:srgbClr val="FFFFCC"/>
    <a:srgbClr val="CCFFFF"/>
    <a:srgbClr val="CC9B00"/>
    <a:srgbClr val="FFE38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34578" autoAdjust="0"/>
    <p:restoredTop sz="86380" autoAdjust="0"/>
  </p:normalViewPr>
  <p:slideViewPr>
    <p:cSldViewPr>
      <p:cViewPr varScale="1">
        <p:scale>
          <a:sx n="73" d="100"/>
          <a:sy n="73" d="100"/>
        </p:scale>
        <p:origin x="-90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9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D96D91-A0D3-4D09-B835-9F9E4A659E32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D9C1E6-9780-4CBB-9900-7581534433C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3341861-8D31-4355-87B1-A8642A373AFA}" type="slidenum">
              <a:rPr lang="en-US"/>
              <a:pPr/>
              <a:t>2</a:t>
            </a:fld>
            <a:endParaRPr lang="en-US"/>
          </a:p>
        </p:txBody>
      </p:sp>
      <p:sp>
        <p:nvSpPr>
          <p:cNvPr id="225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3738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361" y="4342535"/>
            <a:ext cx="5485279" cy="4114511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0B58B-15C4-43AE-9272-BADDCE6C892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480" y="273629"/>
            <a:ext cx="8225280" cy="11420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456481" y="6247376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3127681" y="6247376"/>
            <a:ext cx="2895840" cy="469489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6554880" y="6247376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fld id="{01254CF5-1293-4CB7-84C2-C137736703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D83CB-CBEF-4B91-8C51-5F91CEC01620}" type="datetime1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A5378-9468-4E38-8F96-CA855B6840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FA77F-8998-4DEB-9732-D06099163FC3}" type="datetime1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4020F-6C50-4E55-B7E2-940278E62D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65CA4-B84E-443E-9A2B-2AEC51A58708}" type="datetime1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3EF22-AD53-4828-87BD-CF3F7E67F7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F7DE0-FD24-462D-8800-E9D9D5771D52}" type="datetime1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9B2FB-D3EB-4D50-8A4A-119070CD7F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F378E-62A1-4127-9D0E-4ACC2F414673}" type="datetime1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35CD3-C366-44C1-B311-49FED1B5B2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5CA46-BEB6-4E83-B0A1-F5C5D359EB7A}" type="datetime1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7DF1B-C49D-4C30-9333-9819451ABA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69424-F30F-420D-B199-18F862758149}" type="datetime1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7AD17-99BB-4485-BD60-EA301F8CFF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D493A-864D-4633-B2CB-6168A6B3A7EB}" type="datetime1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9F235-817D-450D-BA0D-C8A63929CB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288DB-D884-434C-BB24-375AAD407178}" type="datetime1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FA8AE-2DCC-46B3-B4E3-490805E524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D8B91-9162-4D7E-AA8C-9EDA0DA5F21A}" type="datetime1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AA7C4-FDA1-4F69-BFD9-01867B9D6B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0D009-817E-46E1-B309-FD98CC8F0E5E}" type="datetime1">
              <a:rPr lang="en-US"/>
              <a:pPr>
                <a:defRPr/>
              </a:pPr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D24FA-3439-4A44-B12B-D08B783C91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EFD9B4-3E50-4ECB-BA37-952BFABEBB5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4A2B9-54AA-4AF7-8D66-614E0025FE7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0E408B-0113-4722-A0BD-D69DF55DE33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19B09F-5B3D-4FA9-9FEA-1B70199445E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EA1067-A628-441F-BFC7-F6675E661A7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A18A72-5EC2-4955-BF65-F78F5FD071C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9ADA9-30CC-457F-A7B4-832B80FF828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04CE2-16B7-4130-9F78-5C8E1618EB4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D25513-4D6B-467A-A5BD-579E84F372C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47C5CB-4BD2-45D8-A2D6-B8892A21864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DF05B9-A8FB-401F-8A31-52A5B19E892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B9EC271B-01D4-4F2C-8A03-55C3D1DB18A0}" type="datetime1">
              <a:rPr lang="en-US"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11/17/2011</a:t>
            </a:fld>
            <a:endParaRPr lang="en-US">
              <a:ea typeface="ＭＳ Ｐゴシック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BC4C6434-4FE7-482D-8956-3630282B85C9}" type="slidenum">
              <a:rPr lang="en-US"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-112" charset="0"/>
                <a:cs typeface="Arial" pitchFamily="-112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-112" charset="0"/>
                <a:cs typeface="Arial" pitchFamily="-112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3D1427-1E3D-4560-90D9-E72A3F9E37DB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file:///C:\Users\dodds\Desktop\toMove_2011\alreadyMovedToDesktopMac\misc\AAAI%202010%20Robot%20Workshop\segmentation.mp4" TargetMode="External"/><Relationship Id="rId1" Type="http://schemas.openxmlformats.org/officeDocument/2006/relationships/video" Target="file:///C:\Users\dodds\Desktop\toMove_2011\alreadyMovedToDesktopMac\misc\AAAI%202010%20Robot%20Workshop\classification.mp4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dodds\Desktop\toMove_2011\alreadyMovedToDesktopMac\misc\moviesToShowToE11\10_aaaiExhibitionWandering2010.mp4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dodds\Desktop\toMove_2011\mcl.avi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video" Target="file:///C:\Users\dodds\Desktop\toMove_fall_2011\colloquium_fall_2011\batmobile_4x.m4v" TargetMode="External"/><Relationship Id="rId1" Type="http://schemas.openxmlformats.org/officeDocument/2006/relationships/video" Target="file:///C:\Users\dodds\Desktop\toMove_fall_2011\colloquium_fall_2011\wall_following_2x.m4v" TargetMode="Externa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video" Target="file:///C:\Users\dodds\Desktop\toMove_fall_2011\colloquium_fall_2011\our_perching.m4v" TargetMode="External"/><Relationship Id="rId1" Type="http://schemas.openxmlformats.org/officeDocument/2006/relationships/video" Target="file:///C:\Users\dodds\Desktop\toMove_fall_2011\colloquium_fall_2011\good_perching.mp4" TargetMode="Externa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1"/>
          <p:cNvSpPr txBox="1">
            <a:spLocks noChangeArrowheads="1"/>
          </p:cNvSpPr>
          <p:nvPr/>
        </p:nvSpPr>
        <p:spPr bwMode="auto">
          <a:xfrm>
            <a:off x="1143000" y="76200"/>
            <a:ext cx="7043738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The trouble with color...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4768850" y="1066800"/>
            <a:ext cx="3384550" cy="5715000"/>
            <a:chOff x="3004" y="480"/>
            <a:chExt cx="2132" cy="3600"/>
          </a:xfrm>
        </p:grpSpPr>
        <p:sp>
          <p:nvSpPr>
            <p:cNvPr id="4" name="Line 3"/>
            <p:cNvSpPr>
              <a:spLocks noChangeShapeType="1"/>
            </p:cNvSpPr>
            <p:nvPr/>
          </p:nvSpPr>
          <p:spPr bwMode="auto">
            <a:xfrm>
              <a:off x="300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" name="Line 4"/>
            <p:cNvSpPr>
              <a:spLocks noChangeShapeType="1"/>
            </p:cNvSpPr>
            <p:nvPr/>
          </p:nvSpPr>
          <p:spPr bwMode="auto">
            <a:xfrm>
              <a:off x="305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Line 5"/>
            <p:cNvSpPr>
              <a:spLocks noChangeShapeType="1"/>
            </p:cNvSpPr>
            <p:nvPr/>
          </p:nvSpPr>
          <p:spPr bwMode="auto">
            <a:xfrm>
              <a:off x="309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314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3189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323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3283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333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337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342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>
              <a:off x="346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351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356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>
              <a:off x="360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>
              <a:off x="365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369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Line 19"/>
            <p:cNvSpPr>
              <a:spLocks noChangeShapeType="1"/>
            </p:cNvSpPr>
            <p:nvPr/>
          </p:nvSpPr>
          <p:spPr bwMode="auto">
            <a:xfrm>
              <a:off x="374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Line 20"/>
            <p:cNvSpPr>
              <a:spLocks noChangeShapeType="1"/>
            </p:cNvSpPr>
            <p:nvPr/>
          </p:nvSpPr>
          <p:spPr bwMode="auto">
            <a:xfrm>
              <a:off x="379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>
              <a:off x="3839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>
              <a:off x="388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>
              <a:off x="393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>
              <a:off x="397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>
              <a:off x="402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407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Line 27"/>
            <p:cNvSpPr>
              <a:spLocks noChangeShapeType="1"/>
            </p:cNvSpPr>
            <p:nvPr/>
          </p:nvSpPr>
          <p:spPr bwMode="auto">
            <a:xfrm>
              <a:off x="411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Line 28"/>
            <p:cNvSpPr>
              <a:spLocks noChangeShapeType="1"/>
            </p:cNvSpPr>
            <p:nvPr/>
          </p:nvSpPr>
          <p:spPr bwMode="auto">
            <a:xfrm>
              <a:off x="416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Line 29"/>
            <p:cNvSpPr>
              <a:spLocks noChangeShapeType="1"/>
            </p:cNvSpPr>
            <p:nvPr/>
          </p:nvSpPr>
          <p:spPr bwMode="auto">
            <a:xfrm>
              <a:off x="420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Line 30"/>
            <p:cNvSpPr>
              <a:spLocks noChangeShapeType="1"/>
            </p:cNvSpPr>
            <p:nvPr/>
          </p:nvSpPr>
          <p:spPr bwMode="auto">
            <a:xfrm>
              <a:off x="425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Line 31"/>
            <p:cNvSpPr>
              <a:spLocks noChangeShapeType="1"/>
            </p:cNvSpPr>
            <p:nvPr/>
          </p:nvSpPr>
          <p:spPr bwMode="auto">
            <a:xfrm>
              <a:off x="430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434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439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444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>
              <a:off x="448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>
              <a:off x="453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>
              <a:off x="458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Line 38"/>
            <p:cNvSpPr>
              <a:spLocks noChangeShapeType="1"/>
            </p:cNvSpPr>
            <p:nvPr/>
          </p:nvSpPr>
          <p:spPr bwMode="auto">
            <a:xfrm>
              <a:off x="462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Line 39"/>
            <p:cNvSpPr>
              <a:spLocks noChangeShapeType="1"/>
            </p:cNvSpPr>
            <p:nvPr/>
          </p:nvSpPr>
          <p:spPr bwMode="auto">
            <a:xfrm>
              <a:off x="467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Line 40"/>
            <p:cNvSpPr>
              <a:spLocks noChangeShapeType="1"/>
            </p:cNvSpPr>
            <p:nvPr/>
          </p:nvSpPr>
          <p:spPr bwMode="auto">
            <a:xfrm>
              <a:off x="471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Line 41"/>
            <p:cNvSpPr>
              <a:spLocks noChangeShapeType="1"/>
            </p:cNvSpPr>
            <p:nvPr/>
          </p:nvSpPr>
          <p:spPr bwMode="auto">
            <a:xfrm>
              <a:off x="476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Line 42"/>
            <p:cNvSpPr>
              <a:spLocks noChangeShapeType="1"/>
            </p:cNvSpPr>
            <p:nvPr/>
          </p:nvSpPr>
          <p:spPr bwMode="auto">
            <a:xfrm>
              <a:off x="481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Line 43"/>
            <p:cNvSpPr>
              <a:spLocks noChangeShapeType="1"/>
            </p:cNvSpPr>
            <p:nvPr/>
          </p:nvSpPr>
          <p:spPr bwMode="auto">
            <a:xfrm>
              <a:off x="4857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Line 44"/>
            <p:cNvSpPr>
              <a:spLocks noChangeShapeType="1"/>
            </p:cNvSpPr>
            <p:nvPr/>
          </p:nvSpPr>
          <p:spPr bwMode="auto">
            <a:xfrm>
              <a:off x="490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>
              <a:off x="495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Line 46"/>
            <p:cNvSpPr>
              <a:spLocks noChangeShapeType="1"/>
            </p:cNvSpPr>
            <p:nvPr/>
          </p:nvSpPr>
          <p:spPr bwMode="auto">
            <a:xfrm>
              <a:off x="499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>
              <a:off x="504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>
              <a:off x="509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" name="Line 49"/>
            <p:cNvSpPr>
              <a:spLocks noChangeShapeType="1"/>
            </p:cNvSpPr>
            <p:nvPr/>
          </p:nvSpPr>
          <p:spPr bwMode="auto">
            <a:xfrm>
              <a:off x="513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1" name="Group 50"/>
          <p:cNvGrpSpPr>
            <a:grpSpLocks/>
          </p:cNvGrpSpPr>
          <p:nvPr/>
        </p:nvGrpSpPr>
        <p:grpSpPr bwMode="auto">
          <a:xfrm>
            <a:off x="1130300" y="762000"/>
            <a:ext cx="3530600" cy="5715000"/>
            <a:chOff x="712" y="288"/>
            <a:chExt cx="2224" cy="3600"/>
          </a:xfrm>
        </p:grpSpPr>
        <p:sp>
          <p:nvSpPr>
            <p:cNvPr id="52" name="Line 51"/>
            <p:cNvSpPr>
              <a:spLocks noChangeShapeType="1"/>
            </p:cNvSpPr>
            <p:nvPr/>
          </p:nvSpPr>
          <p:spPr bwMode="auto">
            <a:xfrm>
              <a:off x="71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Line 52"/>
            <p:cNvSpPr>
              <a:spLocks noChangeShapeType="1"/>
            </p:cNvSpPr>
            <p:nvPr/>
          </p:nvSpPr>
          <p:spPr bwMode="auto">
            <a:xfrm>
              <a:off x="75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" name="Line 53"/>
            <p:cNvSpPr>
              <a:spLocks noChangeShapeType="1"/>
            </p:cNvSpPr>
            <p:nvPr/>
          </p:nvSpPr>
          <p:spPr bwMode="auto">
            <a:xfrm>
              <a:off x="80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" name="Line 54"/>
            <p:cNvSpPr>
              <a:spLocks noChangeShapeType="1"/>
            </p:cNvSpPr>
            <p:nvPr/>
          </p:nvSpPr>
          <p:spPr bwMode="auto">
            <a:xfrm>
              <a:off x="84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" name="Line 55"/>
            <p:cNvSpPr>
              <a:spLocks noChangeShapeType="1"/>
            </p:cNvSpPr>
            <p:nvPr/>
          </p:nvSpPr>
          <p:spPr bwMode="auto">
            <a:xfrm>
              <a:off x="89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Line 56"/>
            <p:cNvSpPr>
              <a:spLocks noChangeShapeType="1"/>
            </p:cNvSpPr>
            <p:nvPr/>
          </p:nvSpPr>
          <p:spPr bwMode="auto">
            <a:xfrm>
              <a:off x="94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Line 57"/>
            <p:cNvSpPr>
              <a:spLocks noChangeShapeType="1"/>
            </p:cNvSpPr>
            <p:nvPr/>
          </p:nvSpPr>
          <p:spPr bwMode="auto">
            <a:xfrm>
              <a:off x="99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" name="Line 58"/>
            <p:cNvSpPr>
              <a:spLocks noChangeShapeType="1"/>
            </p:cNvSpPr>
            <p:nvPr/>
          </p:nvSpPr>
          <p:spPr bwMode="auto">
            <a:xfrm>
              <a:off x="103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" name="Line 59"/>
            <p:cNvSpPr>
              <a:spLocks noChangeShapeType="1"/>
            </p:cNvSpPr>
            <p:nvPr/>
          </p:nvSpPr>
          <p:spPr bwMode="auto">
            <a:xfrm>
              <a:off x="108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Line 60"/>
            <p:cNvSpPr>
              <a:spLocks noChangeShapeType="1"/>
            </p:cNvSpPr>
            <p:nvPr/>
          </p:nvSpPr>
          <p:spPr bwMode="auto">
            <a:xfrm>
              <a:off x="112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Line 61"/>
            <p:cNvSpPr>
              <a:spLocks noChangeShapeType="1"/>
            </p:cNvSpPr>
            <p:nvPr/>
          </p:nvSpPr>
          <p:spPr bwMode="auto">
            <a:xfrm>
              <a:off x="117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" name="Line 62"/>
            <p:cNvSpPr>
              <a:spLocks noChangeShapeType="1"/>
            </p:cNvSpPr>
            <p:nvPr/>
          </p:nvSpPr>
          <p:spPr bwMode="auto">
            <a:xfrm>
              <a:off x="122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" name="Line 63"/>
            <p:cNvSpPr>
              <a:spLocks noChangeShapeType="1"/>
            </p:cNvSpPr>
            <p:nvPr/>
          </p:nvSpPr>
          <p:spPr bwMode="auto">
            <a:xfrm>
              <a:off x="126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Line 64"/>
            <p:cNvSpPr>
              <a:spLocks noChangeShapeType="1"/>
            </p:cNvSpPr>
            <p:nvPr/>
          </p:nvSpPr>
          <p:spPr bwMode="auto">
            <a:xfrm>
              <a:off x="131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Line 65"/>
            <p:cNvSpPr>
              <a:spLocks noChangeShapeType="1"/>
            </p:cNvSpPr>
            <p:nvPr/>
          </p:nvSpPr>
          <p:spPr bwMode="auto">
            <a:xfrm>
              <a:off x="136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7" name="Line 66"/>
            <p:cNvSpPr>
              <a:spLocks noChangeShapeType="1"/>
            </p:cNvSpPr>
            <p:nvPr/>
          </p:nvSpPr>
          <p:spPr bwMode="auto">
            <a:xfrm>
              <a:off x="140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" name="Line 67"/>
            <p:cNvSpPr>
              <a:spLocks noChangeShapeType="1"/>
            </p:cNvSpPr>
            <p:nvPr/>
          </p:nvSpPr>
          <p:spPr bwMode="auto">
            <a:xfrm>
              <a:off x="145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" name="Line 68"/>
            <p:cNvSpPr>
              <a:spLocks noChangeShapeType="1"/>
            </p:cNvSpPr>
            <p:nvPr/>
          </p:nvSpPr>
          <p:spPr bwMode="auto">
            <a:xfrm>
              <a:off x="149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" name="Line 69"/>
            <p:cNvSpPr>
              <a:spLocks noChangeShapeType="1"/>
            </p:cNvSpPr>
            <p:nvPr/>
          </p:nvSpPr>
          <p:spPr bwMode="auto">
            <a:xfrm>
              <a:off x="154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" name="Line 70"/>
            <p:cNvSpPr>
              <a:spLocks noChangeShapeType="1"/>
            </p:cNvSpPr>
            <p:nvPr/>
          </p:nvSpPr>
          <p:spPr bwMode="auto">
            <a:xfrm>
              <a:off x="159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" name="Line 71"/>
            <p:cNvSpPr>
              <a:spLocks noChangeShapeType="1"/>
            </p:cNvSpPr>
            <p:nvPr/>
          </p:nvSpPr>
          <p:spPr bwMode="auto">
            <a:xfrm>
              <a:off x="164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" name="Line 72"/>
            <p:cNvSpPr>
              <a:spLocks noChangeShapeType="1"/>
            </p:cNvSpPr>
            <p:nvPr/>
          </p:nvSpPr>
          <p:spPr bwMode="auto">
            <a:xfrm>
              <a:off x="168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" name="Line 73"/>
            <p:cNvSpPr>
              <a:spLocks noChangeShapeType="1"/>
            </p:cNvSpPr>
            <p:nvPr/>
          </p:nvSpPr>
          <p:spPr bwMode="auto">
            <a:xfrm>
              <a:off x="173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5" name="Line 74"/>
            <p:cNvSpPr>
              <a:spLocks noChangeShapeType="1"/>
            </p:cNvSpPr>
            <p:nvPr/>
          </p:nvSpPr>
          <p:spPr bwMode="auto">
            <a:xfrm>
              <a:off x="177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6" name="Line 75"/>
            <p:cNvSpPr>
              <a:spLocks noChangeShapeType="1"/>
            </p:cNvSpPr>
            <p:nvPr/>
          </p:nvSpPr>
          <p:spPr bwMode="auto">
            <a:xfrm>
              <a:off x="182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" name="Line 76"/>
            <p:cNvSpPr>
              <a:spLocks noChangeShapeType="1"/>
            </p:cNvSpPr>
            <p:nvPr/>
          </p:nvSpPr>
          <p:spPr bwMode="auto">
            <a:xfrm>
              <a:off x="186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" name="Line 77"/>
            <p:cNvSpPr>
              <a:spLocks noChangeShapeType="1"/>
            </p:cNvSpPr>
            <p:nvPr/>
          </p:nvSpPr>
          <p:spPr bwMode="auto">
            <a:xfrm>
              <a:off x="191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9" name="Line 78"/>
            <p:cNvSpPr>
              <a:spLocks noChangeShapeType="1"/>
            </p:cNvSpPr>
            <p:nvPr/>
          </p:nvSpPr>
          <p:spPr bwMode="auto">
            <a:xfrm>
              <a:off x="196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0" name="Line 79"/>
            <p:cNvSpPr>
              <a:spLocks noChangeShapeType="1"/>
            </p:cNvSpPr>
            <p:nvPr/>
          </p:nvSpPr>
          <p:spPr bwMode="auto">
            <a:xfrm>
              <a:off x="200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1" name="Line 80"/>
            <p:cNvSpPr>
              <a:spLocks noChangeShapeType="1"/>
            </p:cNvSpPr>
            <p:nvPr/>
          </p:nvSpPr>
          <p:spPr bwMode="auto">
            <a:xfrm>
              <a:off x="205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" name="Line 81"/>
            <p:cNvSpPr>
              <a:spLocks noChangeShapeType="1"/>
            </p:cNvSpPr>
            <p:nvPr/>
          </p:nvSpPr>
          <p:spPr bwMode="auto">
            <a:xfrm>
              <a:off x="210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3" name="Line 82"/>
            <p:cNvSpPr>
              <a:spLocks noChangeShapeType="1"/>
            </p:cNvSpPr>
            <p:nvPr/>
          </p:nvSpPr>
          <p:spPr bwMode="auto">
            <a:xfrm>
              <a:off x="214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4" name="Line 83"/>
            <p:cNvSpPr>
              <a:spLocks noChangeShapeType="1"/>
            </p:cNvSpPr>
            <p:nvPr/>
          </p:nvSpPr>
          <p:spPr bwMode="auto">
            <a:xfrm>
              <a:off x="219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5" name="Line 84"/>
            <p:cNvSpPr>
              <a:spLocks noChangeShapeType="1"/>
            </p:cNvSpPr>
            <p:nvPr/>
          </p:nvSpPr>
          <p:spPr bwMode="auto">
            <a:xfrm>
              <a:off x="224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" name="Line 85"/>
            <p:cNvSpPr>
              <a:spLocks noChangeShapeType="1"/>
            </p:cNvSpPr>
            <p:nvPr/>
          </p:nvSpPr>
          <p:spPr bwMode="auto">
            <a:xfrm>
              <a:off x="228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7" name="Line 86"/>
            <p:cNvSpPr>
              <a:spLocks noChangeShapeType="1"/>
            </p:cNvSpPr>
            <p:nvPr/>
          </p:nvSpPr>
          <p:spPr bwMode="auto">
            <a:xfrm>
              <a:off x="233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8" name="Line 87"/>
            <p:cNvSpPr>
              <a:spLocks noChangeShapeType="1"/>
            </p:cNvSpPr>
            <p:nvPr/>
          </p:nvSpPr>
          <p:spPr bwMode="auto">
            <a:xfrm>
              <a:off x="238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" name="Line 88"/>
            <p:cNvSpPr>
              <a:spLocks noChangeShapeType="1"/>
            </p:cNvSpPr>
            <p:nvPr/>
          </p:nvSpPr>
          <p:spPr bwMode="auto">
            <a:xfrm>
              <a:off x="242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0" name="Line 89"/>
            <p:cNvSpPr>
              <a:spLocks noChangeShapeType="1"/>
            </p:cNvSpPr>
            <p:nvPr/>
          </p:nvSpPr>
          <p:spPr bwMode="auto">
            <a:xfrm>
              <a:off x="247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1" name="Line 90"/>
            <p:cNvSpPr>
              <a:spLocks noChangeShapeType="1"/>
            </p:cNvSpPr>
            <p:nvPr/>
          </p:nvSpPr>
          <p:spPr bwMode="auto">
            <a:xfrm>
              <a:off x="251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" name="Line 91"/>
            <p:cNvSpPr>
              <a:spLocks noChangeShapeType="1"/>
            </p:cNvSpPr>
            <p:nvPr/>
          </p:nvSpPr>
          <p:spPr bwMode="auto">
            <a:xfrm>
              <a:off x="256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" name="Line 92"/>
            <p:cNvSpPr>
              <a:spLocks noChangeShapeType="1"/>
            </p:cNvSpPr>
            <p:nvPr/>
          </p:nvSpPr>
          <p:spPr bwMode="auto">
            <a:xfrm>
              <a:off x="261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" name="Line 93"/>
            <p:cNvSpPr>
              <a:spLocks noChangeShapeType="1"/>
            </p:cNvSpPr>
            <p:nvPr/>
          </p:nvSpPr>
          <p:spPr bwMode="auto">
            <a:xfrm>
              <a:off x="265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5" name="Line 94"/>
            <p:cNvSpPr>
              <a:spLocks noChangeShapeType="1"/>
            </p:cNvSpPr>
            <p:nvPr/>
          </p:nvSpPr>
          <p:spPr bwMode="auto">
            <a:xfrm>
              <a:off x="270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" name="Line 95"/>
            <p:cNvSpPr>
              <a:spLocks noChangeShapeType="1"/>
            </p:cNvSpPr>
            <p:nvPr/>
          </p:nvSpPr>
          <p:spPr bwMode="auto">
            <a:xfrm>
              <a:off x="275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7" name="Line 96"/>
            <p:cNvSpPr>
              <a:spLocks noChangeShapeType="1"/>
            </p:cNvSpPr>
            <p:nvPr/>
          </p:nvSpPr>
          <p:spPr bwMode="auto">
            <a:xfrm>
              <a:off x="279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Line 97"/>
            <p:cNvSpPr>
              <a:spLocks noChangeShapeType="1"/>
            </p:cNvSpPr>
            <p:nvPr/>
          </p:nvSpPr>
          <p:spPr bwMode="auto">
            <a:xfrm>
              <a:off x="284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9" name="Line 98"/>
            <p:cNvSpPr>
              <a:spLocks noChangeShapeType="1"/>
            </p:cNvSpPr>
            <p:nvPr/>
          </p:nvSpPr>
          <p:spPr bwMode="auto">
            <a:xfrm>
              <a:off x="288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0" name="Line 99"/>
            <p:cNvSpPr>
              <a:spLocks noChangeShapeType="1"/>
            </p:cNvSpPr>
            <p:nvPr/>
          </p:nvSpPr>
          <p:spPr bwMode="auto">
            <a:xfrm>
              <a:off x="293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1" name="AutoShape 100"/>
          <p:cNvSpPr>
            <a:spLocks noChangeArrowheads="1"/>
          </p:cNvSpPr>
          <p:nvPr/>
        </p:nvSpPr>
        <p:spPr bwMode="auto">
          <a:xfrm>
            <a:off x="1639888" y="1836738"/>
            <a:ext cx="1905000" cy="38020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074" y="10800"/>
                </a:moveTo>
                <a:cubicBezTo>
                  <a:pt x="7074" y="12858"/>
                  <a:pt x="8742" y="14526"/>
                  <a:pt x="10800" y="14526"/>
                </a:cubicBezTo>
                <a:cubicBezTo>
                  <a:pt x="12858" y="14526"/>
                  <a:pt x="14526" y="12858"/>
                  <a:pt x="14526" y="10800"/>
                </a:cubicBezTo>
                <a:cubicBezTo>
                  <a:pt x="14526" y="8742"/>
                  <a:pt x="12858" y="7074"/>
                  <a:pt x="10800" y="7074"/>
                </a:cubicBezTo>
                <a:cubicBezTo>
                  <a:pt x="8742" y="7074"/>
                  <a:pt x="7074" y="8742"/>
                  <a:pt x="7074" y="10800"/>
                </a:cubicBezTo>
                <a:close/>
              </a:path>
            </a:pathLst>
          </a:custGeom>
          <a:solidFill>
            <a:srgbClr val="00FF97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" name="AutoShape 101"/>
          <p:cNvSpPr>
            <a:spLocks noChangeArrowheads="1"/>
          </p:cNvSpPr>
          <p:nvPr/>
        </p:nvSpPr>
        <p:spPr bwMode="auto">
          <a:xfrm>
            <a:off x="3762375" y="1852613"/>
            <a:ext cx="1905000" cy="38020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074" y="10800"/>
                </a:moveTo>
                <a:cubicBezTo>
                  <a:pt x="7074" y="12858"/>
                  <a:pt x="8742" y="14526"/>
                  <a:pt x="10800" y="14526"/>
                </a:cubicBezTo>
                <a:cubicBezTo>
                  <a:pt x="12858" y="14526"/>
                  <a:pt x="14526" y="12858"/>
                  <a:pt x="14526" y="10800"/>
                </a:cubicBezTo>
                <a:cubicBezTo>
                  <a:pt x="14526" y="8742"/>
                  <a:pt x="12858" y="7074"/>
                  <a:pt x="10800" y="7074"/>
                </a:cubicBezTo>
                <a:cubicBezTo>
                  <a:pt x="8742" y="7074"/>
                  <a:pt x="7074" y="8742"/>
                  <a:pt x="7074" y="10800"/>
                </a:cubicBezTo>
                <a:close/>
              </a:path>
            </a:pathLst>
          </a:custGeom>
          <a:solidFill>
            <a:srgbClr val="00FF97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3" name="Group 102"/>
          <p:cNvGrpSpPr>
            <a:grpSpLocks/>
          </p:cNvGrpSpPr>
          <p:nvPr/>
        </p:nvGrpSpPr>
        <p:grpSpPr bwMode="auto">
          <a:xfrm>
            <a:off x="1165225" y="1066800"/>
            <a:ext cx="3530600" cy="5715000"/>
            <a:chOff x="734" y="480"/>
            <a:chExt cx="2224" cy="3600"/>
          </a:xfrm>
        </p:grpSpPr>
        <p:sp>
          <p:nvSpPr>
            <p:cNvPr id="104" name="Line 103"/>
            <p:cNvSpPr>
              <a:spLocks noChangeShapeType="1"/>
            </p:cNvSpPr>
            <p:nvPr/>
          </p:nvSpPr>
          <p:spPr bwMode="auto">
            <a:xfrm>
              <a:off x="73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" name="Line 104"/>
            <p:cNvSpPr>
              <a:spLocks noChangeShapeType="1"/>
            </p:cNvSpPr>
            <p:nvPr/>
          </p:nvSpPr>
          <p:spPr bwMode="auto">
            <a:xfrm>
              <a:off x="78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" name="Line 105"/>
            <p:cNvSpPr>
              <a:spLocks noChangeShapeType="1"/>
            </p:cNvSpPr>
            <p:nvPr/>
          </p:nvSpPr>
          <p:spPr bwMode="auto">
            <a:xfrm>
              <a:off x="82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" name="Line 106"/>
            <p:cNvSpPr>
              <a:spLocks noChangeShapeType="1"/>
            </p:cNvSpPr>
            <p:nvPr/>
          </p:nvSpPr>
          <p:spPr bwMode="auto">
            <a:xfrm>
              <a:off x="87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" name="Line 107"/>
            <p:cNvSpPr>
              <a:spLocks noChangeShapeType="1"/>
            </p:cNvSpPr>
            <p:nvPr/>
          </p:nvSpPr>
          <p:spPr bwMode="auto">
            <a:xfrm>
              <a:off x="91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" name="Line 108"/>
            <p:cNvSpPr>
              <a:spLocks noChangeShapeType="1"/>
            </p:cNvSpPr>
            <p:nvPr/>
          </p:nvSpPr>
          <p:spPr bwMode="auto">
            <a:xfrm>
              <a:off x="96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" name="Line 109"/>
            <p:cNvSpPr>
              <a:spLocks noChangeShapeType="1"/>
            </p:cNvSpPr>
            <p:nvPr/>
          </p:nvSpPr>
          <p:spPr bwMode="auto">
            <a:xfrm>
              <a:off x="101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1" name="Line 110"/>
            <p:cNvSpPr>
              <a:spLocks noChangeShapeType="1"/>
            </p:cNvSpPr>
            <p:nvPr/>
          </p:nvSpPr>
          <p:spPr bwMode="auto">
            <a:xfrm>
              <a:off x="1059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" name="Line 111"/>
            <p:cNvSpPr>
              <a:spLocks noChangeShapeType="1"/>
            </p:cNvSpPr>
            <p:nvPr/>
          </p:nvSpPr>
          <p:spPr bwMode="auto">
            <a:xfrm>
              <a:off x="110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" name="Line 112"/>
            <p:cNvSpPr>
              <a:spLocks noChangeShapeType="1"/>
            </p:cNvSpPr>
            <p:nvPr/>
          </p:nvSpPr>
          <p:spPr bwMode="auto">
            <a:xfrm>
              <a:off x="115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" name="Line 113"/>
            <p:cNvSpPr>
              <a:spLocks noChangeShapeType="1"/>
            </p:cNvSpPr>
            <p:nvPr/>
          </p:nvSpPr>
          <p:spPr bwMode="auto">
            <a:xfrm>
              <a:off x="119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5" name="Line 114"/>
            <p:cNvSpPr>
              <a:spLocks noChangeShapeType="1"/>
            </p:cNvSpPr>
            <p:nvPr/>
          </p:nvSpPr>
          <p:spPr bwMode="auto">
            <a:xfrm>
              <a:off x="124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" name="Line 115"/>
            <p:cNvSpPr>
              <a:spLocks noChangeShapeType="1"/>
            </p:cNvSpPr>
            <p:nvPr/>
          </p:nvSpPr>
          <p:spPr bwMode="auto">
            <a:xfrm>
              <a:off x="129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7" name="Line 116"/>
            <p:cNvSpPr>
              <a:spLocks noChangeShapeType="1"/>
            </p:cNvSpPr>
            <p:nvPr/>
          </p:nvSpPr>
          <p:spPr bwMode="auto">
            <a:xfrm>
              <a:off x="133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8" name="Line 117"/>
            <p:cNvSpPr>
              <a:spLocks noChangeShapeType="1"/>
            </p:cNvSpPr>
            <p:nvPr/>
          </p:nvSpPr>
          <p:spPr bwMode="auto">
            <a:xfrm>
              <a:off x="138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9" name="Line 118"/>
            <p:cNvSpPr>
              <a:spLocks noChangeShapeType="1"/>
            </p:cNvSpPr>
            <p:nvPr/>
          </p:nvSpPr>
          <p:spPr bwMode="auto">
            <a:xfrm>
              <a:off x="142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0" name="Line 119"/>
            <p:cNvSpPr>
              <a:spLocks noChangeShapeType="1"/>
            </p:cNvSpPr>
            <p:nvPr/>
          </p:nvSpPr>
          <p:spPr bwMode="auto">
            <a:xfrm>
              <a:off x="147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1" name="Line 120"/>
            <p:cNvSpPr>
              <a:spLocks noChangeShapeType="1"/>
            </p:cNvSpPr>
            <p:nvPr/>
          </p:nvSpPr>
          <p:spPr bwMode="auto">
            <a:xfrm>
              <a:off x="152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" name="Line 121"/>
            <p:cNvSpPr>
              <a:spLocks noChangeShapeType="1"/>
            </p:cNvSpPr>
            <p:nvPr/>
          </p:nvSpPr>
          <p:spPr bwMode="auto">
            <a:xfrm>
              <a:off x="156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" name="Line 122"/>
            <p:cNvSpPr>
              <a:spLocks noChangeShapeType="1"/>
            </p:cNvSpPr>
            <p:nvPr/>
          </p:nvSpPr>
          <p:spPr bwMode="auto">
            <a:xfrm>
              <a:off x="161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4" name="Line 123"/>
            <p:cNvSpPr>
              <a:spLocks noChangeShapeType="1"/>
            </p:cNvSpPr>
            <p:nvPr/>
          </p:nvSpPr>
          <p:spPr bwMode="auto">
            <a:xfrm>
              <a:off x="166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" name="Line 124"/>
            <p:cNvSpPr>
              <a:spLocks noChangeShapeType="1"/>
            </p:cNvSpPr>
            <p:nvPr/>
          </p:nvSpPr>
          <p:spPr bwMode="auto">
            <a:xfrm>
              <a:off x="170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6" name="Line 125"/>
            <p:cNvSpPr>
              <a:spLocks noChangeShapeType="1"/>
            </p:cNvSpPr>
            <p:nvPr/>
          </p:nvSpPr>
          <p:spPr bwMode="auto">
            <a:xfrm>
              <a:off x="175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7" name="Line 126"/>
            <p:cNvSpPr>
              <a:spLocks noChangeShapeType="1"/>
            </p:cNvSpPr>
            <p:nvPr/>
          </p:nvSpPr>
          <p:spPr bwMode="auto">
            <a:xfrm>
              <a:off x="180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8" name="Line 127"/>
            <p:cNvSpPr>
              <a:spLocks noChangeShapeType="1"/>
            </p:cNvSpPr>
            <p:nvPr/>
          </p:nvSpPr>
          <p:spPr bwMode="auto">
            <a:xfrm>
              <a:off x="184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9" name="Line 128"/>
            <p:cNvSpPr>
              <a:spLocks noChangeShapeType="1"/>
            </p:cNvSpPr>
            <p:nvPr/>
          </p:nvSpPr>
          <p:spPr bwMode="auto">
            <a:xfrm>
              <a:off x="189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0" name="Line 129"/>
            <p:cNvSpPr>
              <a:spLocks noChangeShapeType="1"/>
            </p:cNvSpPr>
            <p:nvPr/>
          </p:nvSpPr>
          <p:spPr bwMode="auto">
            <a:xfrm>
              <a:off x="193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1" name="Line 130"/>
            <p:cNvSpPr>
              <a:spLocks noChangeShapeType="1"/>
            </p:cNvSpPr>
            <p:nvPr/>
          </p:nvSpPr>
          <p:spPr bwMode="auto">
            <a:xfrm>
              <a:off x="198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" name="Line 131"/>
            <p:cNvSpPr>
              <a:spLocks noChangeShapeType="1"/>
            </p:cNvSpPr>
            <p:nvPr/>
          </p:nvSpPr>
          <p:spPr bwMode="auto">
            <a:xfrm>
              <a:off x="203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" name="Line 132"/>
            <p:cNvSpPr>
              <a:spLocks noChangeShapeType="1"/>
            </p:cNvSpPr>
            <p:nvPr/>
          </p:nvSpPr>
          <p:spPr bwMode="auto">
            <a:xfrm>
              <a:off x="2077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4" name="Line 133"/>
            <p:cNvSpPr>
              <a:spLocks noChangeShapeType="1"/>
            </p:cNvSpPr>
            <p:nvPr/>
          </p:nvSpPr>
          <p:spPr bwMode="auto">
            <a:xfrm>
              <a:off x="212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" name="Line 134"/>
            <p:cNvSpPr>
              <a:spLocks noChangeShapeType="1"/>
            </p:cNvSpPr>
            <p:nvPr/>
          </p:nvSpPr>
          <p:spPr bwMode="auto">
            <a:xfrm>
              <a:off x="217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6" name="Line 135"/>
            <p:cNvSpPr>
              <a:spLocks noChangeShapeType="1"/>
            </p:cNvSpPr>
            <p:nvPr/>
          </p:nvSpPr>
          <p:spPr bwMode="auto">
            <a:xfrm>
              <a:off x="221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" name="Line 136"/>
            <p:cNvSpPr>
              <a:spLocks noChangeShapeType="1"/>
            </p:cNvSpPr>
            <p:nvPr/>
          </p:nvSpPr>
          <p:spPr bwMode="auto">
            <a:xfrm>
              <a:off x="226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" name="Line 137"/>
            <p:cNvSpPr>
              <a:spLocks noChangeShapeType="1"/>
            </p:cNvSpPr>
            <p:nvPr/>
          </p:nvSpPr>
          <p:spPr bwMode="auto">
            <a:xfrm>
              <a:off x="231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9" name="Line 138"/>
            <p:cNvSpPr>
              <a:spLocks noChangeShapeType="1"/>
            </p:cNvSpPr>
            <p:nvPr/>
          </p:nvSpPr>
          <p:spPr bwMode="auto">
            <a:xfrm>
              <a:off x="235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0" name="Line 139"/>
            <p:cNvSpPr>
              <a:spLocks noChangeShapeType="1"/>
            </p:cNvSpPr>
            <p:nvPr/>
          </p:nvSpPr>
          <p:spPr bwMode="auto">
            <a:xfrm>
              <a:off x="240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1" name="Line 140"/>
            <p:cNvSpPr>
              <a:spLocks noChangeShapeType="1"/>
            </p:cNvSpPr>
            <p:nvPr/>
          </p:nvSpPr>
          <p:spPr bwMode="auto">
            <a:xfrm>
              <a:off x="244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2" name="Line 141"/>
            <p:cNvSpPr>
              <a:spLocks noChangeShapeType="1"/>
            </p:cNvSpPr>
            <p:nvPr/>
          </p:nvSpPr>
          <p:spPr bwMode="auto">
            <a:xfrm>
              <a:off x="249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" name="Line 142"/>
            <p:cNvSpPr>
              <a:spLocks noChangeShapeType="1"/>
            </p:cNvSpPr>
            <p:nvPr/>
          </p:nvSpPr>
          <p:spPr bwMode="auto">
            <a:xfrm>
              <a:off x="254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" name="Line 143"/>
            <p:cNvSpPr>
              <a:spLocks noChangeShapeType="1"/>
            </p:cNvSpPr>
            <p:nvPr/>
          </p:nvSpPr>
          <p:spPr bwMode="auto">
            <a:xfrm>
              <a:off x="258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" name="Line 144"/>
            <p:cNvSpPr>
              <a:spLocks noChangeShapeType="1"/>
            </p:cNvSpPr>
            <p:nvPr/>
          </p:nvSpPr>
          <p:spPr bwMode="auto">
            <a:xfrm>
              <a:off x="2633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6" name="Line 145"/>
            <p:cNvSpPr>
              <a:spLocks noChangeShapeType="1"/>
            </p:cNvSpPr>
            <p:nvPr/>
          </p:nvSpPr>
          <p:spPr bwMode="auto">
            <a:xfrm>
              <a:off x="268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" name="Line 146"/>
            <p:cNvSpPr>
              <a:spLocks noChangeShapeType="1"/>
            </p:cNvSpPr>
            <p:nvPr/>
          </p:nvSpPr>
          <p:spPr bwMode="auto">
            <a:xfrm>
              <a:off x="2727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8" name="Line 147"/>
            <p:cNvSpPr>
              <a:spLocks noChangeShapeType="1"/>
            </p:cNvSpPr>
            <p:nvPr/>
          </p:nvSpPr>
          <p:spPr bwMode="auto">
            <a:xfrm>
              <a:off x="277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" name="Line 148"/>
            <p:cNvSpPr>
              <a:spLocks noChangeShapeType="1"/>
            </p:cNvSpPr>
            <p:nvPr/>
          </p:nvSpPr>
          <p:spPr bwMode="auto">
            <a:xfrm>
              <a:off x="282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0" name="Line 149"/>
            <p:cNvSpPr>
              <a:spLocks noChangeShapeType="1"/>
            </p:cNvSpPr>
            <p:nvPr/>
          </p:nvSpPr>
          <p:spPr bwMode="auto">
            <a:xfrm>
              <a:off x="286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1" name="Line 150"/>
            <p:cNvSpPr>
              <a:spLocks noChangeShapeType="1"/>
            </p:cNvSpPr>
            <p:nvPr/>
          </p:nvSpPr>
          <p:spPr bwMode="auto">
            <a:xfrm>
              <a:off x="291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2" name="Line 151"/>
            <p:cNvSpPr>
              <a:spLocks noChangeShapeType="1"/>
            </p:cNvSpPr>
            <p:nvPr/>
          </p:nvSpPr>
          <p:spPr bwMode="auto">
            <a:xfrm>
              <a:off x="295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3" name="AutoShape 152"/>
          <p:cNvSpPr>
            <a:spLocks noChangeArrowheads="1"/>
          </p:cNvSpPr>
          <p:nvPr/>
        </p:nvSpPr>
        <p:spPr bwMode="auto">
          <a:xfrm>
            <a:off x="5867400" y="1836738"/>
            <a:ext cx="1905000" cy="38020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074" y="10800"/>
                </a:moveTo>
                <a:cubicBezTo>
                  <a:pt x="7074" y="12858"/>
                  <a:pt x="8742" y="14526"/>
                  <a:pt x="10800" y="14526"/>
                </a:cubicBezTo>
                <a:cubicBezTo>
                  <a:pt x="12858" y="14526"/>
                  <a:pt x="14526" y="12858"/>
                  <a:pt x="14526" y="10800"/>
                </a:cubicBezTo>
                <a:cubicBezTo>
                  <a:pt x="14526" y="8742"/>
                  <a:pt x="12858" y="7074"/>
                  <a:pt x="10800" y="7074"/>
                </a:cubicBezTo>
                <a:cubicBezTo>
                  <a:pt x="8742" y="7074"/>
                  <a:pt x="7074" y="8742"/>
                  <a:pt x="7074" y="10800"/>
                </a:cubicBezTo>
                <a:close/>
              </a:path>
            </a:pathLst>
          </a:custGeom>
          <a:solidFill>
            <a:srgbClr val="00FF97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54" name="Group 153"/>
          <p:cNvGrpSpPr>
            <a:grpSpLocks/>
          </p:cNvGrpSpPr>
          <p:nvPr/>
        </p:nvGrpSpPr>
        <p:grpSpPr bwMode="auto">
          <a:xfrm>
            <a:off x="4732338" y="762000"/>
            <a:ext cx="3384550" cy="5715000"/>
            <a:chOff x="2981" y="288"/>
            <a:chExt cx="2132" cy="3600"/>
          </a:xfrm>
        </p:grpSpPr>
        <p:sp>
          <p:nvSpPr>
            <p:cNvPr id="155" name="Line 154"/>
            <p:cNvSpPr>
              <a:spLocks noChangeShapeType="1"/>
            </p:cNvSpPr>
            <p:nvPr/>
          </p:nvSpPr>
          <p:spPr bwMode="auto">
            <a:xfrm>
              <a:off x="298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6" name="Line 155"/>
            <p:cNvSpPr>
              <a:spLocks noChangeShapeType="1"/>
            </p:cNvSpPr>
            <p:nvPr/>
          </p:nvSpPr>
          <p:spPr bwMode="auto">
            <a:xfrm>
              <a:off x="302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7" name="Line 156"/>
            <p:cNvSpPr>
              <a:spLocks noChangeShapeType="1"/>
            </p:cNvSpPr>
            <p:nvPr/>
          </p:nvSpPr>
          <p:spPr bwMode="auto">
            <a:xfrm>
              <a:off x="307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8" name="Line 157"/>
            <p:cNvSpPr>
              <a:spLocks noChangeShapeType="1"/>
            </p:cNvSpPr>
            <p:nvPr/>
          </p:nvSpPr>
          <p:spPr bwMode="auto">
            <a:xfrm>
              <a:off x="312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9" name="Line 158"/>
            <p:cNvSpPr>
              <a:spLocks noChangeShapeType="1"/>
            </p:cNvSpPr>
            <p:nvPr/>
          </p:nvSpPr>
          <p:spPr bwMode="auto">
            <a:xfrm>
              <a:off x="316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0" name="Line 159"/>
            <p:cNvSpPr>
              <a:spLocks noChangeShapeType="1"/>
            </p:cNvSpPr>
            <p:nvPr/>
          </p:nvSpPr>
          <p:spPr bwMode="auto">
            <a:xfrm>
              <a:off x="321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" name="Line 160"/>
            <p:cNvSpPr>
              <a:spLocks noChangeShapeType="1"/>
            </p:cNvSpPr>
            <p:nvPr/>
          </p:nvSpPr>
          <p:spPr bwMode="auto">
            <a:xfrm>
              <a:off x="326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2" name="Line 161"/>
            <p:cNvSpPr>
              <a:spLocks noChangeShapeType="1"/>
            </p:cNvSpPr>
            <p:nvPr/>
          </p:nvSpPr>
          <p:spPr bwMode="auto">
            <a:xfrm>
              <a:off x="330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" name="Line 162"/>
            <p:cNvSpPr>
              <a:spLocks noChangeShapeType="1"/>
            </p:cNvSpPr>
            <p:nvPr/>
          </p:nvSpPr>
          <p:spPr bwMode="auto">
            <a:xfrm>
              <a:off x="335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" name="Line 163"/>
            <p:cNvSpPr>
              <a:spLocks noChangeShapeType="1"/>
            </p:cNvSpPr>
            <p:nvPr/>
          </p:nvSpPr>
          <p:spPr bwMode="auto">
            <a:xfrm>
              <a:off x="340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5" name="Line 164"/>
            <p:cNvSpPr>
              <a:spLocks noChangeShapeType="1"/>
            </p:cNvSpPr>
            <p:nvPr/>
          </p:nvSpPr>
          <p:spPr bwMode="auto">
            <a:xfrm>
              <a:off x="344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6" name="Line 165"/>
            <p:cNvSpPr>
              <a:spLocks noChangeShapeType="1"/>
            </p:cNvSpPr>
            <p:nvPr/>
          </p:nvSpPr>
          <p:spPr bwMode="auto">
            <a:xfrm>
              <a:off x="349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7" name="Line 166"/>
            <p:cNvSpPr>
              <a:spLocks noChangeShapeType="1"/>
            </p:cNvSpPr>
            <p:nvPr/>
          </p:nvSpPr>
          <p:spPr bwMode="auto">
            <a:xfrm>
              <a:off x="353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8" name="Line 167"/>
            <p:cNvSpPr>
              <a:spLocks noChangeShapeType="1"/>
            </p:cNvSpPr>
            <p:nvPr/>
          </p:nvSpPr>
          <p:spPr bwMode="auto">
            <a:xfrm>
              <a:off x="358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9" name="Line 168"/>
            <p:cNvSpPr>
              <a:spLocks noChangeShapeType="1"/>
            </p:cNvSpPr>
            <p:nvPr/>
          </p:nvSpPr>
          <p:spPr bwMode="auto">
            <a:xfrm>
              <a:off x="362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0" name="Line 169"/>
            <p:cNvSpPr>
              <a:spLocks noChangeShapeType="1"/>
            </p:cNvSpPr>
            <p:nvPr/>
          </p:nvSpPr>
          <p:spPr bwMode="auto">
            <a:xfrm>
              <a:off x="367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1" name="Line 170"/>
            <p:cNvSpPr>
              <a:spLocks noChangeShapeType="1"/>
            </p:cNvSpPr>
            <p:nvPr/>
          </p:nvSpPr>
          <p:spPr bwMode="auto">
            <a:xfrm>
              <a:off x="372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2" name="Line 171"/>
            <p:cNvSpPr>
              <a:spLocks noChangeShapeType="1"/>
            </p:cNvSpPr>
            <p:nvPr/>
          </p:nvSpPr>
          <p:spPr bwMode="auto">
            <a:xfrm>
              <a:off x="377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3" name="Line 172"/>
            <p:cNvSpPr>
              <a:spLocks noChangeShapeType="1"/>
            </p:cNvSpPr>
            <p:nvPr/>
          </p:nvSpPr>
          <p:spPr bwMode="auto">
            <a:xfrm>
              <a:off x="381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" name="Line 173"/>
            <p:cNvSpPr>
              <a:spLocks noChangeShapeType="1"/>
            </p:cNvSpPr>
            <p:nvPr/>
          </p:nvSpPr>
          <p:spPr bwMode="auto">
            <a:xfrm>
              <a:off x="386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5" name="Line 174"/>
            <p:cNvSpPr>
              <a:spLocks noChangeShapeType="1"/>
            </p:cNvSpPr>
            <p:nvPr/>
          </p:nvSpPr>
          <p:spPr bwMode="auto">
            <a:xfrm>
              <a:off x="390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6" name="Line 175"/>
            <p:cNvSpPr>
              <a:spLocks noChangeShapeType="1"/>
            </p:cNvSpPr>
            <p:nvPr/>
          </p:nvSpPr>
          <p:spPr bwMode="auto">
            <a:xfrm>
              <a:off x="395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7" name="Line 176"/>
            <p:cNvSpPr>
              <a:spLocks noChangeShapeType="1"/>
            </p:cNvSpPr>
            <p:nvPr/>
          </p:nvSpPr>
          <p:spPr bwMode="auto">
            <a:xfrm>
              <a:off x="400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8" name="Line 177"/>
            <p:cNvSpPr>
              <a:spLocks noChangeShapeType="1"/>
            </p:cNvSpPr>
            <p:nvPr/>
          </p:nvSpPr>
          <p:spPr bwMode="auto">
            <a:xfrm>
              <a:off x="404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9" name="Line 178"/>
            <p:cNvSpPr>
              <a:spLocks noChangeShapeType="1"/>
            </p:cNvSpPr>
            <p:nvPr/>
          </p:nvSpPr>
          <p:spPr bwMode="auto">
            <a:xfrm>
              <a:off x="409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0" name="Line 179"/>
            <p:cNvSpPr>
              <a:spLocks noChangeShapeType="1"/>
            </p:cNvSpPr>
            <p:nvPr/>
          </p:nvSpPr>
          <p:spPr bwMode="auto">
            <a:xfrm>
              <a:off x="414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1" name="Line 180"/>
            <p:cNvSpPr>
              <a:spLocks noChangeShapeType="1"/>
            </p:cNvSpPr>
            <p:nvPr/>
          </p:nvSpPr>
          <p:spPr bwMode="auto">
            <a:xfrm>
              <a:off x="418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2" name="Line 181"/>
            <p:cNvSpPr>
              <a:spLocks noChangeShapeType="1"/>
            </p:cNvSpPr>
            <p:nvPr/>
          </p:nvSpPr>
          <p:spPr bwMode="auto">
            <a:xfrm>
              <a:off x="423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3" name="Line 182"/>
            <p:cNvSpPr>
              <a:spLocks noChangeShapeType="1"/>
            </p:cNvSpPr>
            <p:nvPr/>
          </p:nvSpPr>
          <p:spPr bwMode="auto">
            <a:xfrm>
              <a:off x="427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" name="Line 183"/>
            <p:cNvSpPr>
              <a:spLocks noChangeShapeType="1"/>
            </p:cNvSpPr>
            <p:nvPr/>
          </p:nvSpPr>
          <p:spPr bwMode="auto">
            <a:xfrm>
              <a:off x="432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5" name="Line 184"/>
            <p:cNvSpPr>
              <a:spLocks noChangeShapeType="1"/>
            </p:cNvSpPr>
            <p:nvPr/>
          </p:nvSpPr>
          <p:spPr bwMode="auto">
            <a:xfrm>
              <a:off x="437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6" name="Line 185"/>
            <p:cNvSpPr>
              <a:spLocks noChangeShapeType="1"/>
            </p:cNvSpPr>
            <p:nvPr/>
          </p:nvSpPr>
          <p:spPr bwMode="auto">
            <a:xfrm>
              <a:off x="442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7" name="Line 186"/>
            <p:cNvSpPr>
              <a:spLocks noChangeShapeType="1"/>
            </p:cNvSpPr>
            <p:nvPr/>
          </p:nvSpPr>
          <p:spPr bwMode="auto">
            <a:xfrm>
              <a:off x="446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8" name="Line 187"/>
            <p:cNvSpPr>
              <a:spLocks noChangeShapeType="1"/>
            </p:cNvSpPr>
            <p:nvPr/>
          </p:nvSpPr>
          <p:spPr bwMode="auto">
            <a:xfrm>
              <a:off x="451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" name="Line 188"/>
            <p:cNvSpPr>
              <a:spLocks noChangeShapeType="1"/>
            </p:cNvSpPr>
            <p:nvPr/>
          </p:nvSpPr>
          <p:spPr bwMode="auto">
            <a:xfrm>
              <a:off x="455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0" name="Line 189"/>
            <p:cNvSpPr>
              <a:spLocks noChangeShapeType="1"/>
            </p:cNvSpPr>
            <p:nvPr/>
          </p:nvSpPr>
          <p:spPr bwMode="auto">
            <a:xfrm>
              <a:off x="460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1" name="Line 190"/>
            <p:cNvSpPr>
              <a:spLocks noChangeShapeType="1"/>
            </p:cNvSpPr>
            <p:nvPr/>
          </p:nvSpPr>
          <p:spPr bwMode="auto">
            <a:xfrm>
              <a:off x="464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2" name="Line 191"/>
            <p:cNvSpPr>
              <a:spLocks noChangeShapeType="1"/>
            </p:cNvSpPr>
            <p:nvPr/>
          </p:nvSpPr>
          <p:spPr bwMode="auto">
            <a:xfrm>
              <a:off x="469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3" name="Line 192"/>
            <p:cNvSpPr>
              <a:spLocks noChangeShapeType="1"/>
            </p:cNvSpPr>
            <p:nvPr/>
          </p:nvSpPr>
          <p:spPr bwMode="auto">
            <a:xfrm>
              <a:off x="474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" name="Line 193"/>
            <p:cNvSpPr>
              <a:spLocks noChangeShapeType="1"/>
            </p:cNvSpPr>
            <p:nvPr/>
          </p:nvSpPr>
          <p:spPr bwMode="auto">
            <a:xfrm>
              <a:off x="478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" name="Line 194"/>
            <p:cNvSpPr>
              <a:spLocks noChangeShapeType="1"/>
            </p:cNvSpPr>
            <p:nvPr/>
          </p:nvSpPr>
          <p:spPr bwMode="auto">
            <a:xfrm>
              <a:off x="483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6" name="Line 195"/>
            <p:cNvSpPr>
              <a:spLocks noChangeShapeType="1"/>
            </p:cNvSpPr>
            <p:nvPr/>
          </p:nvSpPr>
          <p:spPr bwMode="auto">
            <a:xfrm>
              <a:off x="488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7" name="Line 196"/>
            <p:cNvSpPr>
              <a:spLocks noChangeShapeType="1"/>
            </p:cNvSpPr>
            <p:nvPr/>
          </p:nvSpPr>
          <p:spPr bwMode="auto">
            <a:xfrm>
              <a:off x="492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8" name="Line 197"/>
            <p:cNvSpPr>
              <a:spLocks noChangeShapeType="1"/>
            </p:cNvSpPr>
            <p:nvPr/>
          </p:nvSpPr>
          <p:spPr bwMode="auto">
            <a:xfrm>
              <a:off x="497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9" name="Line 198"/>
            <p:cNvSpPr>
              <a:spLocks noChangeShapeType="1"/>
            </p:cNvSpPr>
            <p:nvPr/>
          </p:nvSpPr>
          <p:spPr bwMode="auto">
            <a:xfrm>
              <a:off x="502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0" name="Line 199"/>
            <p:cNvSpPr>
              <a:spLocks noChangeShapeType="1"/>
            </p:cNvSpPr>
            <p:nvPr/>
          </p:nvSpPr>
          <p:spPr bwMode="auto">
            <a:xfrm>
              <a:off x="506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1" name="Line 200"/>
            <p:cNvSpPr>
              <a:spLocks noChangeShapeType="1"/>
            </p:cNvSpPr>
            <p:nvPr/>
          </p:nvSpPr>
          <p:spPr bwMode="auto">
            <a:xfrm>
              <a:off x="511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4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 smtClean="0">
                <a:latin typeface="Calibri" pitchFamily="34" charset="0"/>
                <a:cs typeface="Calibri" pitchFamily="34" charset="0"/>
              </a:rPr>
              <a:t>2011's Question</a:t>
            </a:r>
            <a:endParaRPr lang="en-US" sz="3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099" name="Rectangle 6"/>
          <p:cNvSpPr>
            <a:spLocks noChangeArrowheads="1"/>
          </p:cNvSpPr>
          <p:nvPr/>
        </p:nvSpPr>
        <p:spPr bwMode="auto">
          <a:xfrm>
            <a:off x="2137410" y="1165860"/>
            <a:ext cx="4869180" cy="97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29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Would the </a:t>
            </a:r>
            <a:r>
              <a:rPr lang="en-US" sz="2900" dirty="0" err="1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ARDrone</a:t>
            </a:r>
            <a:r>
              <a:rPr lang="en-US" sz="29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 make an effective </a:t>
            </a:r>
            <a:r>
              <a:rPr lang="en-US" sz="2900" b="1" i="1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robot</a:t>
            </a:r>
            <a:r>
              <a:rPr lang="en-US" sz="29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?</a:t>
            </a:r>
            <a:endParaRPr lang="en-US" sz="29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4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 smtClean="0">
                <a:latin typeface="Calibri" pitchFamily="34" charset="0"/>
                <a:cs typeface="Calibri" pitchFamily="34" charset="0"/>
              </a:rPr>
              <a:t>2011's Question</a:t>
            </a:r>
            <a:endParaRPr lang="en-US" sz="3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2137410" y="1165860"/>
            <a:ext cx="4869180" cy="97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/>
            <a:r>
              <a:rPr lang="en-US" sz="29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Would the </a:t>
            </a:r>
            <a:r>
              <a:rPr lang="en-US" sz="2900" dirty="0" err="1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ARDrone</a:t>
            </a:r>
            <a:r>
              <a:rPr lang="en-US" sz="29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 make an effective </a:t>
            </a:r>
            <a:r>
              <a:rPr lang="en-US" sz="2900" b="1" i="1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robot</a:t>
            </a:r>
            <a:r>
              <a:rPr lang="en-US" sz="29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?</a:t>
            </a:r>
            <a:endParaRPr lang="en-US" sz="29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251460" y="2901792"/>
            <a:ext cx="6652260" cy="664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Raw material: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 l="31578" b="25000"/>
          <a:stretch>
            <a:fillRect/>
          </a:stretch>
        </p:blipFill>
        <p:spPr bwMode="auto">
          <a:xfrm>
            <a:off x="3886200" y="3291840"/>
            <a:ext cx="2914650" cy="125587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09460" y="3126105"/>
            <a:ext cx="1644492" cy="157734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2171700" y="5937885"/>
            <a:ext cx="5006340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b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Plan: </a:t>
            </a:r>
            <a:r>
              <a:rPr lang="en-US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accomplish tasks with the drone, the create, and computer </a:t>
            </a:r>
            <a:r>
              <a:rPr lang="en-US" b="1" i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vision</a:t>
            </a:r>
          </a:p>
        </p:txBody>
      </p:sp>
      <p:sp>
        <p:nvSpPr>
          <p:cNvPr id="5128" name="Rectangle 10"/>
          <p:cNvSpPr>
            <a:spLocks noChangeArrowheads="1"/>
          </p:cNvSpPr>
          <p:nvPr/>
        </p:nvSpPr>
        <p:spPr bwMode="auto">
          <a:xfrm>
            <a:off x="662940" y="3866198"/>
            <a:ext cx="6035040" cy="1135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>
              <a:lnSpc>
                <a:spcPct val="95000"/>
              </a:lnSpc>
              <a:buFont typeface="Arial" pitchFamily="34" charset="0"/>
              <a:buChar char="•"/>
            </a:pPr>
            <a:r>
              <a:rPr lang="en-US" b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closed hardware</a:t>
            </a:r>
          </a:p>
          <a:p>
            <a:pPr>
              <a:lnSpc>
                <a:spcPct val="95000"/>
              </a:lnSpc>
              <a:buFont typeface="Arial" pitchFamily="34" charset="0"/>
              <a:buChar char="•"/>
            </a:pPr>
            <a:r>
              <a:rPr lang="en-US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but an open, ASCII API</a:t>
            </a:r>
          </a:p>
          <a:p>
            <a:pPr lvl="1">
              <a:lnSpc>
                <a:spcPct val="95000"/>
              </a:lnSpc>
              <a:buFont typeface="Arial" pitchFamily="34" charset="0"/>
              <a:buChar char="•"/>
            </a:pPr>
            <a:r>
              <a:rPr lang="en-US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two cameras</a:t>
            </a:r>
          </a:p>
          <a:p>
            <a:pPr lvl="1">
              <a:lnSpc>
                <a:spcPct val="95000"/>
              </a:lnSpc>
              <a:buFont typeface="Arial" pitchFamily="34" charset="0"/>
              <a:buChar char="•"/>
            </a:pPr>
            <a:r>
              <a:rPr lang="en-US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internal sensing (gyro/accel.)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9340" y="1645920"/>
            <a:ext cx="2470309" cy="891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7929" y="2387442"/>
            <a:ext cx="1164431" cy="61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40880" y="480060"/>
            <a:ext cx="1720215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 Box 8"/>
          <p:cNvSpPr txBox="1">
            <a:spLocks noChangeArrowheads="1"/>
          </p:cNvSpPr>
          <p:nvPr/>
        </p:nvSpPr>
        <p:spPr bwMode="auto">
          <a:xfrm rot="10800000">
            <a:off x="6453664" y="2366010"/>
            <a:ext cx="820103" cy="354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400" b="1" dirty="0" err="1">
                <a:solidFill>
                  <a:srgbClr val="000000"/>
                </a:solidFill>
                <a:latin typeface="Arial" pitchFamily="34" charset="0"/>
              </a:rPr>
              <a:t>i</a:t>
            </a:r>
            <a:endParaRPr lang="en-US" sz="2400" b="1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150" name="TextBox 8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Several tasks tried...</a:t>
            </a:r>
          </a:p>
        </p:txBody>
      </p:sp>
      <p:sp>
        <p:nvSpPr>
          <p:cNvPr id="7175" name="Rectangle 9"/>
          <p:cNvSpPr>
            <a:spLocks noChangeArrowheads="1"/>
          </p:cNvSpPr>
          <p:nvPr/>
        </p:nvSpPr>
        <p:spPr bwMode="auto">
          <a:xfrm>
            <a:off x="662940" y="1165860"/>
            <a:ext cx="6035040" cy="1822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>
              <a:lnSpc>
                <a:spcPct val="95000"/>
              </a:lnSpc>
              <a:defRPr/>
            </a:pPr>
            <a:r>
              <a:rPr lang="en-US" sz="2900" dirty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cs typeface="Calibri" pitchFamily="34" charset="0"/>
              </a:rPr>
              <a:t>(0) Room/hallway flying</a:t>
            </a:r>
          </a:p>
          <a:p>
            <a:pPr>
              <a:lnSpc>
                <a:spcPct val="95000"/>
              </a:lnSpc>
              <a:defRPr/>
            </a:pPr>
            <a:r>
              <a:rPr lang="en-US" sz="29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(1) Cooperating with the Create</a:t>
            </a:r>
          </a:p>
          <a:p>
            <a:pPr>
              <a:lnSpc>
                <a:spcPct val="95000"/>
              </a:lnSpc>
              <a:defRPr/>
            </a:pPr>
            <a:r>
              <a:rPr lang="en-US" sz="29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(2) Navigating among landmarks</a:t>
            </a:r>
          </a:p>
          <a:p>
            <a:pPr>
              <a:lnSpc>
                <a:spcPct val="95000"/>
              </a:lnSpc>
              <a:defRPr/>
            </a:pPr>
            <a:r>
              <a:rPr lang="en-US" sz="29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(3) Localization without landmarks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9340" y="1645920"/>
            <a:ext cx="2470309" cy="891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7929" y="2387442"/>
            <a:ext cx="1164431" cy="61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40880" y="480060"/>
            <a:ext cx="1720215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8"/>
          <p:cNvSpPr txBox="1">
            <a:spLocks noChangeArrowheads="1"/>
          </p:cNvSpPr>
          <p:nvPr/>
        </p:nvSpPr>
        <p:spPr bwMode="auto">
          <a:xfrm rot="10800000">
            <a:off x="6453664" y="2366010"/>
            <a:ext cx="820103" cy="354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2400" b="1" dirty="0" err="1">
                <a:solidFill>
                  <a:srgbClr val="000000"/>
                </a:solidFill>
                <a:latin typeface="Arial" pitchFamily="34" charset="0"/>
              </a:rPr>
              <a:t>i</a:t>
            </a:r>
            <a:endParaRPr lang="en-US" sz="2400" b="1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174" name="TextBox 8"/>
          <p:cNvSpPr txBox="1">
            <a:spLocks noChangeArrowheads="1"/>
          </p:cNvSpPr>
          <p:nvPr/>
        </p:nvSpPr>
        <p:spPr bwMode="auto">
          <a:xfrm>
            <a:off x="251460" y="274320"/>
            <a:ext cx="6652260" cy="6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Several tasks tried...</a:t>
            </a:r>
          </a:p>
        </p:txBody>
      </p:sp>
      <p:sp>
        <p:nvSpPr>
          <p:cNvPr id="7175" name="Rectangle 9"/>
          <p:cNvSpPr>
            <a:spLocks noChangeArrowheads="1"/>
          </p:cNvSpPr>
          <p:nvPr/>
        </p:nvSpPr>
        <p:spPr bwMode="auto">
          <a:xfrm>
            <a:off x="662940" y="1165860"/>
            <a:ext cx="6035040" cy="1822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>
              <a:lnSpc>
                <a:spcPct val="95000"/>
              </a:lnSpc>
              <a:defRPr/>
            </a:pPr>
            <a:r>
              <a:rPr lang="en-US" sz="2900" dirty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cs typeface="Calibri" pitchFamily="34" charset="0"/>
              </a:rPr>
              <a:t>(0) Room/hallway flying</a:t>
            </a:r>
          </a:p>
          <a:p>
            <a:pPr>
              <a:lnSpc>
                <a:spcPct val="95000"/>
              </a:lnSpc>
              <a:defRPr/>
            </a:pPr>
            <a:r>
              <a:rPr lang="en-US" sz="2900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(1) Cooperating with the Create</a:t>
            </a:r>
          </a:p>
          <a:p>
            <a:pPr>
              <a:lnSpc>
                <a:spcPct val="95000"/>
              </a:lnSpc>
              <a:defRPr/>
            </a:pPr>
            <a:r>
              <a:rPr lang="en-US" sz="29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(2) Navigating among landmarks</a:t>
            </a:r>
          </a:p>
          <a:p>
            <a:pPr>
              <a:lnSpc>
                <a:spcPct val="95000"/>
              </a:lnSpc>
              <a:defRPr/>
            </a:pPr>
            <a:r>
              <a:rPr lang="en-US" sz="29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(3) Localization without landmarks</a:t>
            </a:r>
          </a:p>
        </p:txBody>
      </p:sp>
      <p:pic>
        <p:nvPicPr>
          <p:cNvPr id="7176" name="Picture 4" descr="1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4358" y="3530442"/>
            <a:ext cx="2383155" cy="171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5" descr="2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06103" y="3529013"/>
            <a:ext cx="2670334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6" descr="3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3598" y="3529013"/>
            <a:ext cx="2658904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20"/>
          <p:cNvSpPr/>
          <p:nvPr/>
        </p:nvSpPr>
        <p:spPr>
          <a:xfrm>
            <a:off x="937260" y="5290662"/>
            <a:ext cx="1728788" cy="374333"/>
          </a:xfrm>
          <a:prstGeom prst="rect">
            <a:avLst/>
          </a:prstGeom>
        </p:spPr>
        <p:txBody>
          <a:bodyPr wrap="none" lIns="82296" tIns="41148" rIns="82296" bIns="41148">
            <a:spAutoFit/>
          </a:bodyPr>
          <a:lstStyle/>
          <a:p>
            <a:pPr>
              <a:defRPr/>
            </a:pPr>
            <a:r>
              <a:rPr lang="en-US" sz="1900" kern="0" dirty="0">
                <a:solidFill>
                  <a:srgbClr val="0000FF"/>
                </a:solidFill>
                <a:latin typeface="Cambria" pitchFamily="18" charset="0"/>
              </a:rPr>
              <a:t>detect + decide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023360" y="5290662"/>
            <a:ext cx="817245" cy="374333"/>
          </a:xfrm>
          <a:prstGeom prst="rect">
            <a:avLst/>
          </a:prstGeom>
        </p:spPr>
        <p:txBody>
          <a:bodyPr wrap="none" lIns="82296" tIns="41148" rIns="82296" bIns="41148">
            <a:spAutoFit/>
          </a:bodyPr>
          <a:lstStyle/>
          <a:p>
            <a:pPr>
              <a:defRPr/>
            </a:pPr>
            <a:r>
              <a:rPr lang="en-US" sz="1900" kern="0" dirty="0">
                <a:solidFill>
                  <a:srgbClr val="0000FF"/>
                </a:solidFill>
                <a:latin typeface="Cambria" pitchFamily="18" charset="0"/>
              </a:rPr>
              <a:t>follow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852285" y="5290662"/>
            <a:ext cx="984409" cy="374333"/>
          </a:xfrm>
          <a:prstGeom prst="rect">
            <a:avLst/>
          </a:prstGeom>
        </p:spPr>
        <p:txBody>
          <a:bodyPr wrap="none" lIns="82296" tIns="41148" rIns="82296" bIns="41148">
            <a:spAutoFit/>
          </a:bodyPr>
          <a:lstStyle/>
          <a:p>
            <a:pPr>
              <a:defRPr/>
            </a:pPr>
            <a:r>
              <a:rPr lang="en-US" sz="1900" kern="0" dirty="0">
                <a:solidFill>
                  <a:srgbClr val="0000FF"/>
                </a:solidFill>
                <a:latin typeface="Cambria" pitchFamily="18" charset="0"/>
              </a:rPr>
              <a:t>repeat...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5875020" y="1647349"/>
            <a:ext cx="754380" cy="1645920"/>
          </a:xfrm>
          <a:prstGeom prst="rect">
            <a:avLst/>
          </a:prstGeom>
          <a:solidFill>
            <a:schemeClr val="tx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737860" y="3704749"/>
            <a:ext cx="1028700" cy="1028700"/>
          </a:xfrm>
          <a:prstGeom prst="ellipse">
            <a:avLst/>
          </a:prstGeom>
          <a:solidFill>
            <a:schemeClr val="tx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196" name="Freeform 5"/>
          <p:cNvSpPr>
            <a:spLocks/>
          </p:cNvSpPr>
          <p:nvPr/>
        </p:nvSpPr>
        <p:spPr bwMode="auto">
          <a:xfrm>
            <a:off x="4297680" y="2950369"/>
            <a:ext cx="648653" cy="564356"/>
          </a:xfrm>
          <a:custGeom>
            <a:avLst/>
            <a:gdLst>
              <a:gd name="T0" fmla="*/ 0 w 21600"/>
              <a:gd name="T1" fmla="*/ 2147483647 h 22715"/>
              <a:gd name="T2" fmla="*/ 2147483647 w 21600"/>
              <a:gd name="T3" fmla="*/ 2147483647 h 22715"/>
              <a:gd name="T4" fmla="*/ 2147483647 w 21600"/>
              <a:gd name="T5" fmla="*/ 2147483647 h 22715"/>
              <a:gd name="T6" fmla="*/ 2147483647 w 21600"/>
              <a:gd name="T7" fmla="*/ 2147483647 h 22715"/>
              <a:gd name="T8" fmla="*/ 2147483647 w 21600"/>
              <a:gd name="T9" fmla="*/ 2147483647 h 22715"/>
              <a:gd name="T10" fmla="*/ 2147483647 w 21600"/>
              <a:gd name="T11" fmla="*/ 2147483647 h 22715"/>
              <a:gd name="T12" fmla="*/ 2147483647 w 21600"/>
              <a:gd name="T13" fmla="*/ 2147483647 h 22715"/>
              <a:gd name="T14" fmla="*/ 2147483647 w 21600"/>
              <a:gd name="T15" fmla="*/ 2147483647 h 22715"/>
              <a:gd name="T16" fmla="*/ 0 w 21600"/>
              <a:gd name="T17" fmla="*/ 2147483647 h 22715"/>
              <a:gd name="T18" fmla="*/ 0 w 21600"/>
              <a:gd name="T19" fmla="*/ 2147483647 h 2271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600"/>
              <a:gd name="T31" fmla="*/ 0 h 22715"/>
              <a:gd name="T32" fmla="*/ 21600 w 21600"/>
              <a:gd name="T33" fmla="*/ 22715 h 2271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2715">
                <a:moveTo>
                  <a:pt x="0" y="6165"/>
                </a:moveTo>
                <a:lnTo>
                  <a:pt x="10427" y="6165"/>
                </a:lnTo>
                <a:cubicBezTo>
                  <a:pt x="10427" y="6165"/>
                  <a:pt x="10412" y="1031"/>
                  <a:pt x="10427" y="985"/>
                </a:cubicBezTo>
                <a:cubicBezTo>
                  <a:pt x="10427" y="0"/>
                  <a:pt x="11410" y="995"/>
                  <a:pt x="11410" y="995"/>
                </a:cubicBezTo>
                <a:lnTo>
                  <a:pt x="21600" y="11345"/>
                </a:lnTo>
                <a:cubicBezTo>
                  <a:pt x="21600" y="11345"/>
                  <a:pt x="11413" y="21669"/>
                  <a:pt x="11413" y="21691"/>
                </a:cubicBezTo>
                <a:cubicBezTo>
                  <a:pt x="10263" y="22715"/>
                  <a:pt x="10427" y="21705"/>
                  <a:pt x="10427" y="21705"/>
                </a:cubicBezTo>
                <a:lnTo>
                  <a:pt x="10427" y="16526"/>
                </a:lnTo>
                <a:lnTo>
                  <a:pt x="0" y="16526"/>
                </a:lnTo>
                <a:lnTo>
                  <a:pt x="0" y="6165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82296" tIns="41148" rIns="82296" bIns="41148"/>
          <a:lstStyle/>
          <a:p>
            <a:endParaRPr lang="en-US"/>
          </a:p>
        </p:txBody>
      </p:sp>
      <p:sp>
        <p:nvSpPr>
          <p:cNvPr id="8197" name="Oval 8"/>
          <p:cNvSpPr>
            <a:spLocks noChangeArrowheads="1"/>
          </p:cNvSpPr>
          <p:nvPr/>
        </p:nvSpPr>
        <p:spPr bwMode="auto">
          <a:xfrm>
            <a:off x="6162199" y="2316004"/>
            <a:ext cx="177165" cy="177165"/>
          </a:xfrm>
          <a:prstGeom prst="ellipse">
            <a:avLst/>
          </a:prstGeom>
          <a:solidFill>
            <a:srgbClr val="FFFF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82296" tIns="41148" rIns="82296" bIns="41148"/>
          <a:lstStyle/>
          <a:p>
            <a:endParaRPr lang="en-US"/>
          </a:p>
        </p:txBody>
      </p:sp>
      <p:sp>
        <p:nvSpPr>
          <p:cNvPr id="8198" name="Oval 9"/>
          <p:cNvSpPr>
            <a:spLocks noChangeArrowheads="1"/>
          </p:cNvSpPr>
          <p:nvPr/>
        </p:nvSpPr>
        <p:spPr bwMode="auto">
          <a:xfrm>
            <a:off x="6169343" y="4124802"/>
            <a:ext cx="177165" cy="177165"/>
          </a:xfrm>
          <a:prstGeom prst="ellipse">
            <a:avLst/>
          </a:prstGeom>
          <a:solidFill>
            <a:srgbClr val="FF00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 lIns="82296" tIns="41148" rIns="82296" bIns="41148"/>
          <a:lstStyle/>
          <a:p>
            <a:endParaRPr lang="en-US"/>
          </a:p>
        </p:txBody>
      </p:sp>
      <p:sp>
        <p:nvSpPr>
          <p:cNvPr id="8199" name="TextBox 12"/>
          <p:cNvSpPr txBox="1">
            <a:spLocks noChangeArrowheads="1"/>
          </p:cNvSpPr>
          <p:nvPr/>
        </p:nvSpPr>
        <p:spPr bwMode="auto">
          <a:xfrm>
            <a:off x="251460" y="274320"/>
            <a:ext cx="6652260" cy="66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Task 1: </a:t>
            </a:r>
            <a:r>
              <a:rPr lang="en-US" sz="3800" i="1" dirty="0">
                <a:latin typeface="Calibri" pitchFamily="34" charset="0"/>
                <a:cs typeface="Calibri" pitchFamily="34" charset="0"/>
              </a:rPr>
              <a:t>Follow that !</a:t>
            </a:r>
            <a:endParaRPr lang="en-US" sz="3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651760" y="1647349"/>
            <a:ext cx="754380" cy="1645920"/>
          </a:xfrm>
          <a:prstGeom prst="rect">
            <a:avLst/>
          </a:prstGeom>
          <a:solidFill>
            <a:schemeClr val="tx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514600" y="3704749"/>
            <a:ext cx="1028700" cy="1028700"/>
          </a:xfrm>
          <a:prstGeom prst="ellipse">
            <a:avLst/>
          </a:prstGeom>
          <a:solidFill>
            <a:schemeClr val="tx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202" name="Rectangle 9"/>
          <p:cNvSpPr>
            <a:spLocks noChangeArrowheads="1"/>
          </p:cNvSpPr>
          <p:nvPr/>
        </p:nvSpPr>
        <p:spPr bwMode="auto">
          <a:xfrm>
            <a:off x="4983480" y="274320"/>
            <a:ext cx="3909060" cy="96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>
              <a:lnSpc>
                <a:spcPct val="95000"/>
              </a:lnSpc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We put a ! on the Create to </a:t>
            </a:r>
          </a:p>
          <a:p>
            <a:pPr lvl="1">
              <a:lnSpc>
                <a:spcPct val="95000"/>
              </a:lnSpc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help discern location</a:t>
            </a:r>
          </a:p>
          <a:p>
            <a:pPr lvl="1">
              <a:lnSpc>
                <a:spcPct val="95000"/>
              </a:lnSpc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 help discern orientation</a:t>
            </a:r>
          </a:p>
        </p:txBody>
      </p:sp>
      <p:sp>
        <p:nvSpPr>
          <p:cNvPr id="8203" name="Rectangle 9"/>
          <p:cNvSpPr>
            <a:spLocks noChangeArrowheads="1"/>
          </p:cNvSpPr>
          <p:nvPr/>
        </p:nvSpPr>
        <p:spPr bwMode="auto">
          <a:xfrm>
            <a:off x="800100" y="4937760"/>
            <a:ext cx="7955280" cy="1486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>
              <a:lnSpc>
                <a:spcPct val="95000"/>
              </a:lnSpc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Image processing approach:</a:t>
            </a:r>
          </a:p>
          <a:p>
            <a:pPr lvl="1">
              <a:lnSpc>
                <a:spcPct val="95000"/>
              </a:lnSpc>
            </a:pPr>
            <a:r>
              <a:rPr lang="en-US" dirty="0">
                <a:latin typeface="Calibri" pitchFamily="34" charset="0"/>
                <a:cs typeface="Calibri" pitchFamily="34" charset="0"/>
              </a:rPr>
              <a:t>(1) threshold image to find dark regions and contours</a:t>
            </a:r>
          </a:p>
          <a:p>
            <a:pPr lvl="1">
              <a:lnSpc>
                <a:spcPct val="95000"/>
              </a:lnSpc>
            </a:pPr>
            <a:r>
              <a:rPr lang="en-US" dirty="0">
                <a:latin typeface="Calibri" pitchFamily="34" charset="0"/>
                <a:cs typeface="Calibri" pitchFamily="34" charset="0"/>
              </a:rPr>
              <a:t>(2) </a:t>
            </a:r>
            <a:r>
              <a:rPr lang="en-US" b="1" i="1" dirty="0">
                <a:latin typeface="Calibri" pitchFamily="34" charset="0"/>
                <a:cs typeface="Calibri" pitchFamily="34" charset="0"/>
              </a:rPr>
              <a:t>circle? </a:t>
            </a:r>
            <a:r>
              <a:rPr lang="en-US" dirty="0">
                <a:latin typeface="Calibri" pitchFamily="34" charset="0"/>
                <a:cs typeface="Calibri" pitchFamily="34" charset="0"/>
              </a:rPr>
              <a:t>compare region with min. enclosing circle</a:t>
            </a:r>
          </a:p>
          <a:p>
            <a:pPr lvl="1">
              <a:lnSpc>
                <a:spcPct val="95000"/>
              </a:lnSpc>
            </a:pPr>
            <a:r>
              <a:rPr lang="en-US" dirty="0">
                <a:latin typeface="Calibri" pitchFamily="34" charset="0"/>
                <a:cs typeface="Calibri" pitchFamily="34" charset="0"/>
              </a:rPr>
              <a:t>(3) </a:t>
            </a:r>
            <a:r>
              <a:rPr lang="en-US" b="1" i="1" dirty="0">
                <a:latin typeface="Calibri" pitchFamily="34" charset="0"/>
                <a:cs typeface="Calibri" pitchFamily="34" charset="0"/>
              </a:rPr>
              <a:t>rectangle? </a:t>
            </a:r>
            <a:r>
              <a:rPr lang="en-US" dirty="0">
                <a:latin typeface="Calibri" pitchFamily="34" charset="0"/>
                <a:cs typeface="Calibri" pitchFamily="34" charset="0"/>
              </a:rPr>
              <a:t>compare region with min. enclosing rect.</a:t>
            </a:r>
          </a:p>
          <a:p>
            <a:pPr lvl="1">
              <a:lnSpc>
                <a:spcPct val="95000"/>
              </a:lnSpc>
            </a:pPr>
            <a:r>
              <a:rPr lang="en-US" dirty="0">
                <a:latin typeface="Calibri" pitchFamily="34" charset="0"/>
                <a:cs typeface="Calibri" pitchFamily="34" charset="0"/>
              </a:rPr>
              <a:t>(4) filter noise, find centers, and construct heading line</a:t>
            </a:r>
          </a:p>
        </p:txBody>
      </p:sp>
      <p:cxnSp>
        <p:nvCxnSpPr>
          <p:cNvPr id="20" name="Straight Connector 19"/>
          <p:cNvCxnSpPr/>
          <p:nvPr/>
        </p:nvCxnSpPr>
        <p:spPr>
          <a:xfrm rot="5400000" flipH="1" flipV="1">
            <a:off x="4376976" y="3248264"/>
            <a:ext cx="3763328" cy="27146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4880" y="316833"/>
            <a:ext cx="3594240" cy="269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14880" y="3110727"/>
            <a:ext cx="3594240" cy="269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080" y="316833"/>
            <a:ext cx="3525120" cy="264411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080" y="3164012"/>
            <a:ext cx="3525120" cy="264411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1524000" y="5867400"/>
            <a:ext cx="12747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Hallway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707010" y="6290102"/>
            <a:ext cx="3026791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overall accuracy: 95.4%</a:t>
            </a:r>
            <a:endParaRPr lang="en-US" sz="2100" dirty="0"/>
          </a:p>
        </p:txBody>
      </p:sp>
      <p:sp>
        <p:nvSpPr>
          <p:cNvPr id="12" name="Rectangle 11"/>
          <p:cNvSpPr/>
          <p:nvPr/>
        </p:nvSpPr>
        <p:spPr>
          <a:xfrm>
            <a:off x="6308514" y="5867400"/>
            <a:ext cx="11544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Library</a:t>
            </a:r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5431409" y="6290102"/>
            <a:ext cx="3026791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overall accuracy: 94.1%</a:t>
            </a:r>
            <a:endParaRPr lang="en-US" sz="2100" dirty="0"/>
          </a:p>
        </p:txBody>
      </p:sp>
      <p:sp>
        <p:nvSpPr>
          <p:cNvPr id="11" name="Rectangle 10"/>
          <p:cNvSpPr/>
          <p:nvPr/>
        </p:nvSpPr>
        <p:spPr>
          <a:xfrm>
            <a:off x="3886200" y="5940865"/>
            <a:ext cx="13912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Trebuchet MS" pitchFamily="34" charset="0"/>
                <a:cs typeface="Arial" charset="0"/>
              </a:rPr>
              <a:t>other locations</a:t>
            </a:r>
            <a:endParaRPr 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1"/>
          <p:cNvSpPr txBox="1">
            <a:spLocks noChangeArrowheads="1"/>
          </p:cNvSpPr>
          <p:nvPr/>
        </p:nvSpPr>
        <p:spPr bwMode="auto">
          <a:xfrm>
            <a:off x="241301" y="231775"/>
            <a:ext cx="3949700" cy="1085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defTabSz="993775" fontAlgn="base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0000"/>
                </a:solidFill>
                <a:latin typeface="Trebuchet MS" charset="0"/>
                <a:ea typeface="ＭＳ Ｐゴシック" charset="-128"/>
                <a:cs typeface="Arial" charset="0"/>
              </a:rPr>
              <a:t>From classification to segmentation</a:t>
            </a:r>
            <a:endParaRPr lang="en-US" sz="3200" dirty="0" smtClean="0">
              <a:solidFill>
                <a:srgbClr val="0000FF"/>
              </a:solidFill>
              <a:latin typeface="Trebuchet MS" charset="0"/>
              <a:ea typeface="ＭＳ Ｐゴシック" charset="-128"/>
              <a:cs typeface="Arial" charset="0"/>
            </a:endParaRPr>
          </a:p>
        </p:txBody>
      </p:sp>
      <p:sp>
        <p:nvSpPr>
          <p:cNvPr id="9219" name="Rectangle 5"/>
          <p:cNvSpPr>
            <a:spLocks noChangeArrowheads="1"/>
          </p:cNvSpPr>
          <p:nvPr/>
        </p:nvSpPr>
        <p:spPr bwMode="auto">
          <a:xfrm>
            <a:off x="403225" y="5087938"/>
            <a:ext cx="38512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  <a:latin typeface="Trebuchet MS" charset="0"/>
                <a:ea typeface="ＭＳ Ｐゴシック" charset="-128"/>
                <a:cs typeface="Arial" charset="0"/>
              </a:rPr>
              <a:t>classification + confidence</a:t>
            </a:r>
            <a:endParaRPr lang="en-US" sz="2400" smtClean="0">
              <a:solidFill>
                <a:prstClr val="black"/>
              </a:solidFill>
              <a:ea typeface="ＭＳ Ｐゴシック" charset="-128"/>
            </a:endParaRPr>
          </a:p>
        </p:txBody>
      </p:sp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5810250" y="5087938"/>
            <a:ext cx="21748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  <a:latin typeface="Trebuchet MS" charset="0"/>
                <a:ea typeface="ＭＳ Ｐゴシック" charset="-128"/>
                <a:cs typeface="Arial" charset="0"/>
              </a:rPr>
              <a:t>segmentations</a:t>
            </a:r>
            <a:endParaRPr lang="en-US" sz="2400" smtClean="0">
              <a:solidFill>
                <a:prstClr val="black"/>
              </a:solidFill>
              <a:ea typeface="ＭＳ Ｐゴシック" charset="-128"/>
            </a:endParaRPr>
          </a:p>
        </p:txBody>
      </p:sp>
      <p:pic>
        <p:nvPicPr>
          <p:cNvPr id="10" name="classification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5900" y="173990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segmentation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0900" y="173990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28600" y="228600"/>
            <a:ext cx="2743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Applications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048000" y="300335"/>
            <a:ext cx="5867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1E00FE"/>
                </a:solidFill>
                <a:latin typeface="Trebuchet MS" pitchFamily="34" charset="0"/>
                <a:cs typeface="Arial" charset="0"/>
              </a:rPr>
              <a:t>Texture-only navigation</a:t>
            </a:r>
            <a:endParaRPr lang="en-US" sz="2400" dirty="0">
              <a:solidFill>
                <a:srgbClr val="1E00F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696200" y="5791200"/>
            <a:ext cx="1040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10 hertz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696200" y="6096000"/>
            <a:ext cx="10486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4x video</a:t>
            </a:r>
            <a:endParaRPr lang="en-US" dirty="0"/>
          </a:p>
        </p:txBody>
      </p:sp>
      <p:pic>
        <p:nvPicPr>
          <p:cNvPr id="13" name="10_aaaiExhibitionWandering2010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81000" y="1219200"/>
            <a:ext cx="7112000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8600" y="228600"/>
            <a:ext cx="2743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Applications</a:t>
            </a:r>
            <a:endParaRPr lang="en-US" dirty="0"/>
          </a:p>
        </p:txBody>
      </p:sp>
      <p:pic>
        <p:nvPicPr>
          <p:cNvPr id="1026" name="P 7" descr="Picture 1.png"/>
          <p:cNvPicPr>
            <a:picLocks noChangeAspect="1" noChangeArrowheads="1"/>
          </p:cNvPicPr>
          <p:nvPr/>
        </p:nvPicPr>
        <p:blipFill>
          <a:blip r:embed="rId4" cstate="print"/>
          <a:srcRect b="49936"/>
          <a:stretch>
            <a:fillRect/>
          </a:stretch>
        </p:blipFill>
        <p:spPr bwMode="auto">
          <a:xfrm>
            <a:off x="228600" y="1136920"/>
            <a:ext cx="4149811" cy="237436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3" name="P 7" descr="Picture 1.png"/>
          <p:cNvPicPr>
            <a:picLocks noChangeAspect="1" noChangeArrowheads="1"/>
          </p:cNvPicPr>
          <p:nvPr/>
        </p:nvPicPr>
        <p:blipFill>
          <a:blip r:embed="rId4" cstate="print"/>
          <a:srcRect t="50192"/>
          <a:stretch>
            <a:fillRect/>
          </a:stretch>
        </p:blipFill>
        <p:spPr bwMode="auto">
          <a:xfrm>
            <a:off x="4648200" y="1143000"/>
            <a:ext cx="4149811" cy="2362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6" name="Rectangle 25"/>
          <p:cNvSpPr/>
          <p:nvPr/>
        </p:nvSpPr>
        <p:spPr>
          <a:xfrm>
            <a:off x="3733800" y="300335"/>
            <a:ext cx="4800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1E00FE"/>
                </a:solidFill>
                <a:latin typeface="Trebuchet MS" pitchFamily="34" charset="0"/>
                <a:cs typeface="Arial" charset="0"/>
              </a:rPr>
              <a:t>Monte Carlo Localization</a:t>
            </a:r>
            <a:endParaRPr lang="en-US" sz="2400" dirty="0">
              <a:solidFill>
                <a:srgbClr val="1E00FE"/>
              </a:solidFill>
            </a:endParaRPr>
          </a:p>
        </p:txBody>
      </p:sp>
      <p:pic>
        <p:nvPicPr>
          <p:cNvPr id="7" name="mcl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0" y="3810000"/>
            <a:ext cx="9157090" cy="30480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Max\Documents\robotics\Summer10\Presentation 24 June\Max's Screenshots\distance map viewer example 2.png"/>
          <p:cNvPicPr>
            <a:picLocks noChangeAspect="1" noChangeArrowheads="1"/>
          </p:cNvPicPr>
          <p:nvPr/>
        </p:nvPicPr>
        <p:blipFill>
          <a:blip r:embed="rId3" cstate="print"/>
          <a:srcRect l="1930" t="15627" r="4529" b="1755"/>
          <a:stretch>
            <a:fillRect/>
          </a:stretch>
        </p:blipFill>
        <p:spPr bwMode="auto">
          <a:xfrm>
            <a:off x="152400" y="1130300"/>
            <a:ext cx="8715375" cy="367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ight Arrow 16"/>
          <p:cNvSpPr>
            <a:spLocks noChangeArrowheads="1"/>
          </p:cNvSpPr>
          <p:nvPr/>
        </p:nvSpPr>
        <p:spPr bwMode="auto">
          <a:xfrm>
            <a:off x="5257800" y="2687637"/>
            <a:ext cx="617538" cy="536575"/>
          </a:xfrm>
          <a:prstGeom prst="rightArrow">
            <a:avLst>
              <a:gd name="adj1" fmla="val 50000"/>
              <a:gd name="adj2" fmla="val 49941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590800" y="5486400"/>
            <a:ext cx="3733800" cy="523220"/>
          </a:xfrm>
          <a:prstGeom prst="rect">
            <a:avLst/>
          </a:prstGeom>
          <a:solidFill>
            <a:srgbClr val="FFCCFF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Trebuchet MS" pitchFamily="34" charset="0"/>
                <a:cs typeface="Arial" charset="0"/>
              </a:rPr>
              <a:t>Why?!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19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Winter 2010 changed everything!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Max\Documents\robotics\Summer10\Presentation 24 June\Max's Screenshots\distance map viewer example 2.png"/>
          <p:cNvPicPr>
            <a:picLocks noChangeAspect="1" noChangeArrowheads="1"/>
          </p:cNvPicPr>
          <p:nvPr/>
        </p:nvPicPr>
        <p:blipFill>
          <a:blip r:embed="rId3" cstate="print"/>
          <a:srcRect l="1930" t="15627" r="4529" b="1755"/>
          <a:stretch>
            <a:fillRect/>
          </a:stretch>
        </p:blipFill>
        <p:spPr bwMode="auto">
          <a:xfrm>
            <a:off x="152400" y="1130300"/>
            <a:ext cx="8715375" cy="367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ight Arrow 16"/>
          <p:cNvSpPr>
            <a:spLocks noChangeArrowheads="1"/>
          </p:cNvSpPr>
          <p:nvPr/>
        </p:nvSpPr>
        <p:spPr bwMode="auto">
          <a:xfrm>
            <a:off x="5257800" y="2687637"/>
            <a:ext cx="617538" cy="536575"/>
          </a:xfrm>
          <a:prstGeom prst="rightArrow">
            <a:avLst>
              <a:gd name="adj1" fmla="val 50000"/>
              <a:gd name="adj2" fmla="val 49941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82605" y="5181600"/>
            <a:ext cx="3733800" cy="954107"/>
          </a:xfrm>
          <a:prstGeom prst="rect">
            <a:avLst/>
          </a:prstGeom>
          <a:solidFill>
            <a:srgbClr val="FFCCFF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This is exactly what the </a:t>
            </a:r>
            <a:r>
              <a:rPr lang="en-US" sz="2800" b="1" dirty="0" err="1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Kinect</a:t>
            </a:r>
            <a:r>
              <a:rPr lang="en-US" sz="2800" b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does!</a:t>
            </a:r>
            <a:endParaRPr lang="en-US" sz="2800" dirty="0"/>
          </a:p>
        </p:txBody>
      </p:sp>
      <p:sp>
        <p:nvSpPr>
          <p:cNvPr id="19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Winter 2010 changed everything!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pic>
        <p:nvPicPr>
          <p:cNvPr id="7" name="Picture 2" descr="http://www.therobotreport.com/images/uploads/kinect_thum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3605" y="4800600"/>
            <a:ext cx="4089395" cy="1600200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3348734" y="6412468"/>
            <a:ext cx="57190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 dirty="0" smtClean="0">
                <a:solidFill>
                  <a:srgbClr val="C00000"/>
                </a:solidFill>
                <a:latin typeface="Trebuchet MS" pitchFamily="34" charset="0"/>
                <a:cs typeface="Arial" charset="0"/>
              </a:rPr>
              <a:t>is there still any need for image-processing vision?</a:t>
            </a:r>
            <a:endParaRPr 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57200" y="241300"/>
            <a:ext cx="8077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0000"/>
                </a:solidFill>
                <a:latin typeface="Cambria" pitchFamily="-112" charset="0"/>
              </a:rPr>
              <a:t>Choice Lab, Spring 2012</a:t>
            </a:r>
            <a:endParaRPr lang="en-US" sz="3200" i="1" dirty="0" smtClean="0">
              <a:solidFill>
                <a:srgbClr val="000000"/>
              </a:solidFill>
              <a:latin typeface="Cambria" pitchFamily="-112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838200" y="990600"/>
            <a:ext cx="7518586" cy="4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i="1" dirty="0" err="1" smtClean="0">
                <a:solidFill>
                  <a:srgbClr val="C00000"/>
                </a:solidFill>
                <a:latin typeface="Cambria" pitchFamily="-112" charset="0"/>
              </a:rPr>
              <a:t>Kinect</a:t>
            </a:r>
            <a:r>
              <a:rPr lang="en-US" sz="2400" i="1" dirty="0" smtClean="0">
                <a:solidFill>
                  <a:srgbClr val="C00000"/>
                </a:solidFill>
                <a:latin typeface="Cambria" pitchFamily="-112" charset="0"/>
              </a:rPr>
              <a:t> + </a:t>
            </a:r>
            <a:r>
              <a:rPr lang="en-US" sz="2400" i="1" dirty="0" err="1" smtClean="0">
                <a:solidFill>
                  <a:srgbClr val="C00000"/>
                </a:solidFill>
                <a:latin typeface="Cambria" pitchFamily="-112" charset="0"/>
              </a:rPr>
              <a:t>Roomba</a:t>
            </a:r>
            <a:r>
              <a:rPr lang="en-US" sz="2400" i="1" dirty="0" smtClean="0">
                <a:solidFill>
                  <a:srgbClr val="C00000"/>
                </a:solidFill>
                <a:latin typeface="Cambria" pitchFamily="-112" charset="0"/>
              </a:rPr>
              <a:t> == Navigating the Libra Complex?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914400" y="5486400"/>
            <a:ext cx="3048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ambria" pitchFamily="-112" charset="0"/>
              </a:rPr>
              <a:t>Using  color cues...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5181600" y="5486400"/>
            <a:ext cx="3048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ambria" pitchFamily="-112" charset="0"/>
              </a:rPr>
              <a:t>Using  depth cues...</a:t>
            </a:r>
          </a:p>
        </p:txBody>
      </p:sp>
      <p:pic>
        <p:nvPicPr>
          <p:cNvPr id="13" name="wall_following_2x.m4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572000" y="1828800"/>
            <a:ext cx="4572000" cy="3429000"/>
          </a:xfrm>
          <a:prstGeom prst="rect">
            <a:avLst/>
          </a:prstGeom>
        </p:spPr>
      </p:pic>
      <p:pic>
        <p:nvPicPr>
          <p:cNvPr id="14" name="batmobile_4x.m4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0" y="1828800"/>
            <a:ext cx="4572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4"/>
          <p:cNvSpPr txBox="1">
            <a:spLocks noChangeArrowheads="1"/>
          </p:cNvSpPr>
          <p:nvPr/>
        </p:nvSpPr>
        <p:spPr bwMode="auto">
          <a:xfrm>
            <a:off x="251460" y="274320"/>
            <a:ext cx="8740140" cy="66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296" tIns="41148" rIns="82296" bIns="41148">
            <a:spAutoFit/>
          </a:bodyPr>
          <a:lstStyle/>
          <a:p>
            <a:r>
              <a:rPr lang="en-US" sz="3800" dirty="0" smtClean="0">
                <a:latin typeface="Calibri" pitchFamily="34" charset="0"/>
                <a:cs typeface="Calibri" pitchFamily="34" charset="0"/>
              </a:rPr>
              <a:t>Summer 2011's Motivation</a:t>
            </a:r>
            <a:r>
              <a:rPr lang="en-US" sz="3800" dirty="0">
                <a:latin typeface="Calibri" pitchFamily="34" charset="0"/>
                <a:cs typeface="Calibri" pitchFamily="34" charset="0"/>
              </a:rPr>
              <a:t>: </a:t>
            </a:r>
            <a:r>
              <a:rPr lang="en-US" sz="3800" i="1" dirty="0">
                <a:latin typeface="Calibri" pitchFamily="34" charset="0"/>
                <a:cs typeface="Calibri" pitchFamily="34" charset="0"/>
              </a:rPr>
              <a:t>YouTube!</a:t>
            </a:r>
          </a:p>
        </p:txBody>
      </p:sp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1965960" y="5829300"/>
            <a:ext cx="5074920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b="1">
                <a:solidFill>
                  <a:srgbClr val="000000"/>
                </a:solidFill>
                <a:latin typeface="Arial" pitchFamily="34" charset="0"/>
              </a:rPr>
              <a:t>Key lesson: </a:t>
            </a:r>
            <a:r>
              <a:rPr lang="en-US" i="1">
                <a:solidFill>
                  <a:srgbClr val="C00000"/>
                </a:solidFill>
                <a:latin typeface="Arial" pitchFamily="34" charset="0"/>
              </a:rPr>
              <a:t>Neither all drones – nor all programmers – are created equal</a:t>
            </a:r>
          </a:p>
        </p:txBody>
      </p:sp>
      <p:pic>
        <p:nvPicPr>
          <p:cNvPr id="4" name="good_perching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" y="1714500"/>
            <a:ext cx="4389120" cy="3291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251460" y="5087779"/>
            <a:ext cx="4046220" cy="358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900" dirty="0">
                <a:solidFill>
                  <a:srgbClr val="0000FF"/>
                </a:solidFill>
                <a:latin typeface="Cambria" pitchFamily="18" charset="0"/>
              </a:rPr>
              <a:t>perching @ U Penn</a:t>
            </a:r>
            <a:endParaRPr lang="en-US" sz="1900" i="1" dirty="0">
              <a:solidFill>
                <a:srgbClr val="0000FF"/>
              </a:solidFill>
              <a:latin typeface="Cambria" pitchFamily="18" charset="0"/>
            </a:endParaRPr>
          </a:p>
        </p:txBody>
      </p:sp>
      <p:pic>
        <p:nvPicPr>
          <p:cNvPr id="6" name="our_perching.m4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0580" y="1714500"/>
            <a:ext cx="4389120" cy="3291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Rectangle 5"/>
          <p:cNvSpPr>
            <a:spLocks noChangeArrowheads="1"/>
          </p:cNvSpPr>
          <p:nvPr/>
        </p:nvSpPr>
        <p:spPr bwMode="auto">
          <a:xfrm>
            <a:off x="4777740" y="5074920"/>
            <a:ext cx="4046220" cy="360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296" tIns="41148" rIns="82296" bIns="41148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900" dirty="0">
                <a:solidFill>
                  <a:srgbClr val="0000FF"/>
                </a:solidFill>
                <a:latin typeface="Cambria" pitchFamily="18" charset="0"/>
              </a:rPr>
              <a:t>perching @ BkB111</a:t>
            </a:r>
            <a:endParaRPr lang="en-US" sz="1900" i="1" dirty="0">
              <a:solidFill>
                <a:srgbClr val="0000FF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1977</TotalTime>
  <Words>317</Words>
  <Application>Microsoft Office PowerPoint</Application>
  <PresentationFormat>On-screen Show (4:3)</PresentationFormat>
  <Paragraphs>68</Paragraphs>
  <Slides>14</Slides>
  <Notes>7</Notes>
  <HiddenSlides>0</HiddenSlides>
  <MMClips>8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Flow</vt:lpstr>
      <vt:lpstr>Office Theme</vt:lpstr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Michael Leece</dc:creator>
  <cp:lastModifiedBy>dodds</cp:lastModifiedBy>
  <cp:revision>120</cp:revision>
  <dcterms:created xsi:type="dcterms:W3CDTF">2010-08-06T18:27:39Z</dcterms:created>
  <dcterms:modified xsi:type="dcterms:W3CDTF">2011-11-17T09:51:00Z</dcterms:modified>
</cp:coreProperties>
</file>