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11" r:id="rId2"/>
  </p:sldMasterIdLst>
  <p:notesMasterIdLst>
    <p:notesMasterId r:id="rId18"/>
  </p:notesMasterIdLst>
  <p:sldIdLst>
    <p:sldId id="346" r:id="rId3"/>
    <p:sldId id="347" r:id="rId4"/>
    <p:sldId id="342" r:id="rId5"/>
    <p:sldId id="384" r:id="rId6"/>
    <p:sldId id="368" r:id="rId7"/>
    <p:sldId id="370" r:id="rId8"/>
    <p:sldId id="299" r:id="rId9"/>
    <p:sldId id="289" r:id="rId10"/>
    <p:sldId id="323" r:id="rId11"/>
    <p:sldId id="336" r:id="rId12"/>
    <p:sldId id="292" r:id="rId13"/>
    <p:sldId id="294" r:id="rId14"/>
    <p:sldId id="293" r:id="rId15"/>
    <p:sldId id="388" r:id="rId16"/>
    <p:sldId id="38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0FE"/>
    <a:srgbClr val="007A37"/>
    <a:srgbClr val="99FF99"/>
    <a:srgbClr val="FFCCFF"/>
    <a:srgbClr val="CCFFCC"/>
    <a:srgbClr val="FFFFCC"/>
    <a:srgbClr val="CCFFFF"/>
    <a:srgbClr val="CC9B00"/>
    <a:srgbClr val="FFE3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78" autoAdjust="0"/>
    <p:restoredTop sz="86380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96D91-A0D3-4D09-B835-9F9E4A659E32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9C1E6-9780-4CBB-9900-7581534433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4593"/>
            <a:fld id="{84535B32-640C-44E1-9FF1-07275A8D4C0C}" type="slidenum">
              <a:rPr lang="en-US" smtClean="0"/>
              <a:pPr defTabSz="404593"/>
              <a:t>7</a:t>
            </a:fld>
            <a:endParaRPr lang="en-US" dirty="0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960" y="4342535"/>
            <a:ext cx="5486680" cy="4114511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 smtClean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3884240" y="8685068"/>
            <a:ext cx="2970959" cy="457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766" tIns="41998" rIns="80766" bIns="41998" anchor="b"/>
          <a:lstStyle/>
          <a:p>
            <a:pPr algn="r">
              <a:tabLst>
                <a:tab pos="649628" algn="l"/>
                <a:tab pos="1299256" algn="l"/>
                <a:tab pos="1948884" algn="l"/>
                <a:tab pos="2598511" algn="l"/>
              </a:tabLst>
            </a:pPr>
            <a:fld id="{BEE57F3E-8A5E-4C91-B5E6-A46F696FB7E1}" type="slidenum">
              <a:rPr lang="en-US" sz="11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49628" algn="l"/>
                  <a:tab pos="1299256" algn="l"/>
                  <a:tab pos="1948884" algn="l"/>
                  <a:tab pos="2598511" algn="l"/>
                </a:tabLst>
              </a:pPr>
              <a:t>7</a:t>
            </a:fld>
            <a:endParaRPr lang="en-US" sz="11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04593"/>
            <a:fld id="{84535B32-640C-44E1-9FF1-07275A8D4C0C}" type="slidenum">
              <a:rPr lang="en-US" smtClean="0"/>
              <a:pPr defTabSz="404593"/>
              <a:t>9</a:t>
            </a:fld>
            <a:endParaRPr lang="en-US" dirty="0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960" y="4342535"/>
            <a:ext cx="5486680" cy="4114511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 smtClean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3884240" y="8685068"/>
            <a:ext cx="2970959" cy="457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766" tIns="41998" rIns="80766" bIns="41998" anchor="b"/>
          <a:lstStyle/>
          <a:p>
            <a:pPr algn="r">
              <a:tabLst>
                <a:tab pos="649628" algn="l"/>
                <a:tab pos="1299256" algn="l"/>
                <a:tab pos="1948884" algn="l"/>
                <a:tab pos="2598511" algn="l"/>
              </a:tabLst>
            </a:pPr>
            <a:fld id="{BEE57F3E-8A5E-4C91-B5E6-A46F696FB7E1}" type="slidenum">
              <a:rPr lang="en-US" sz="11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49628" algn="l"/>
                  <a:tab pos="1299256" algn="l"/>
                  <a:tab pos="1948884" algn="l"/>
                  <a:tab pos="2598511" algn="l"/>
                </a:tabLst>
              </a:pPr>
              <a:t>9</a:t>
            </a:fld>
            <a:endParaRPr lang="en-US" sz="11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01254CF5-1293-4CB7-84C2-C13773670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D9B4-3E50-4ECB-BA37-952BFABEBB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4A2B9-54AA-4AF7-8D66-614E0025FE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408B-0113-4722-A0BD-D69DF55DE3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9B09F-5B3D-4FA9-9FEA-1B70199445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A1067-A628-441F-BFC7-F6675E661A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8A72-5EC2-4955-BF65-F78F5FD07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9ADA9-30CC-457F-A7B4-832B80FF82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4CE2-16B7-4130-9F78-5C8E1618EB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25513-4D6B-467A-A5BD-579E84F372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5CB-4BD2-45D8-A2D6-B8892A2186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F05B9-A8FB-401F-8A31-52A5B19E89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3D1427-1E3D-4560-90D9-E72A3F9E37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Zach\Robotics\Lec20\FoxMapping\allen-raw.avi" TargetMode="External"/><Relationship Id="rId1" Type="http://schemas.openxmlformats.org/officeDocument/2006/relationships/video" Target="file:///C:\Zach\Robotics\Lec20\FoxMapping\allen-explore.avi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ForTrusteesRobotics2010\cornell_mit.mp4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ForTrusteesRobotics2010\towel.mp4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dodds\Desktop\toMove_fall_2011\colloquium_fall_2011\rbm_zach_hall.mp4" TargetMode="External"/><Relationship Id="rId1" Type="http://schemas.openxmlformats.org/officeDocument/2006/relationships/video" Target="file:///C:\Users\dodds\Desktop\toMove_fall_2011\colloquium_fall_2011\backprop_zach_hall.mp4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Success #2:  Mapping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990600" y="838200"/>
            <a:ext cx="73152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what's happening here?   (SLAM: 2004-5)</a:t>
            </a:r>
            <a:endParaRPr lang="en-US" sz="2100" b="1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6" name="allen-explo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775200" y="1371600"/>
            <a:ext cx="4064000" cy="4876800"/>
          </a:xfrm>
          <a:prstGeom prst="rect">
            <a:avLst/>
          </a:prstGeom>
        </p:spPr>
      </p:pic>
      <p:pic>
        <p:nvPicPr>
          <p:cNvPr id="7" name="allen-raw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381000" y="1388931"/>
            <a:ext cx="3962400" cy="48421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34735" y="6298474"/>
            <a:ext cx="328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original data collection (@ UW)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410200" y="6298474"/>
            <a:ext cx="2850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processed run ~ same 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pic>
        <p:nvPicPr>
          <p:cNvPr id="6152" name="Picture 73" descr="filters.png"/>
          <p:cNvPicPr>
            <a:picLocks noChangeAspect="1"/>
          </p:cNvPicPr>
          <p:nvPr/>
        </p:nvPicPr>
        <p:blipFill>
          <a:blip r:embed="rId4" cstate="print"/>
          <a:srcRect t="5469" r="39926" b="44528"/>
          <a:stretch>
            <a:fillRect/>
          </a:stretch>
        </p:blipFill>
        <p:spPr bwMode="auto">
          <a:xfrm>
            <a:off x="5105400" y="1096963"/>
            <a:ext cx="33543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544763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195888" y="3257550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27713" y="3262313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59538" y="3252788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7239000" y="2697163"/>
            <a:ext cx="15240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texture and color filters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9600" y="4750475"/>
            <a:ext cx="8305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../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TrainingImages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/Playspacepswo13Patches/00029/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randomBelow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/0009.png </a:t>
            </a:r>
            <a:r>
              <a:rPr lang="en-US" dirty="0" smtClean="0">
                <a:latin typeface="Cambria" pitchFamily="18" charset="0"/>
              </a:rPr>
              <a:t>194.2575 191.4525 211.4775 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195.0</a:t>
            </a:r>
            <a:r>
              <a:rPr lang="en-US" dirty="0" smtClean="0">
                <a:latin typeface="Cambria" pitchFamily="18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ambria" pitchFamily="18" charset="0"/>
              </a:rPr>
              <a:t>192.0 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212.0</a:t>
            </a:r>
            <a:r>
              <a:rPr lang="en-US" dirty="0" smtClean="0">
                <a:latin typeface="Cambria" pitchFamily="18" charset="0"/>
              </a:rPr>
              <a:t> 8.6707 8.7688 7.2910 211.4775 191.4525 194.2575 212.0 192.0 195.0 7.2910 8.7688 8.6707 3113.1847 2918.6196 194.70780 -8.295e-09 -2.9999 3.4887 -0.1821 1.0586 0.7981 0.1422 1.3764 1.5171 -3.2110 25.6053 4.0897 0.2096 3.4240 7.9828 0.6552 1.4017 1.2862 -0.0688 7.9768 3.3268 -0.8322...  (</a:t>
            </a:r>
            <a:r>
              <a:rPr lang="en-US" b="1" dirty="0" smtClean="0">
                <a:latin typeface="Cambria" pitchFamily="18" charset="0"/>
              </a:rPr>
              <a:t>Means , standard deviations, and higher-order statistics for </a:t>
            </a:r>
            <a:r>
              <a:rPr lang="en-US" b="1" dirty="0" err="1" smtClean="0">
                <a:latin typeface="Cambria" pitchFamily="18" charset="0"/>
              </a:rPr>
              <a:t>Laws's</a:t>
            </a:r>
            <a:r>
              <a:rPr lang="en-US" b="1" dirty="0" smtClean="0">
                <a:latin typeface="Cambria" pitchFamily="18" charset="0"/>
              </a:rPr>
              <a:t> texture filters and RGB/HSV color averages</a:t>
            </a:r>
            <a:r>
              <a:rPr lang="en-US" dirty="0" smtClean="0">
                <a:latin typeface="Cambria" pitchFamily="18" charset="0"/>
              </a:rPr>
              <a:t>)</a:t>
            </a:r>
            <a:endParaRPr lang="en-US" dirty="0">
              <a:latin typeface="Cambria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6200000" flipH="1">
            <a:off x="190500" y="3848100"/>
            <a:ext cx="1752600" cy="1524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3962400" y="3886200"/>
            <a:ext cx="15240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4572000" y="3962400"/>
            <a:ext cx="1524000" cy="1143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5181600" y="3962400"/>
            <a:ext cx="1600200" cy="11430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792788" y="4167188"/>
            <a:ext cx="29035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features, in </a:t>
            </a:r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kd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-trees</a:t>
            </a:r>
            <a:endParaRPr lang="en-US" sz="2100" dirty="0">
              <a:latin typeface="Calibri" pitchFamily="34" charset="0"/>
            </a:endParaRPr>
          </a:p>
        </p:txBody>
      </p:sp>
      <p:pic>
        <p:nvPicPr>
          <p:cNvPr id="6150" name="Picture 8" descr="0007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1975" y="2036763"/>
            <a:ext cx="86677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 descr="000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1975" y="3162300"/>
            <a:ext cx="8667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5405438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748088" y="6118225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79913" y="6122988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11738" y="6113463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6642100" y="2100263"/>
            <a:ext cx="20542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 dirty="0">
                <a:latin typeface="Calibri" pitchFamily="34" charset="0"/>
              </a:rPr>
              <a:t>194  191  211      </a:t>
            </a:r>
          </a:p>
          <a:p>
            <a:r>
              <a:rPr lang="en-US" sz="2100" b="1" dirty="0">
                <a:latin typeface="Calibri" pitchFamily="34" charset="0"/>
              </a:rPr>
              <a:t>3.2  25.6   4.1 ...</a:t>
            </a:r>
            <a:endParaRPr lang="en-US" sz="2100" b="1" dirty="0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6557963" y="3225800"/>
            <a:ext cx="21383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>
                <a:latin typeface="Calibri" pitchFamily="34" charset="0"/>
              </a:rPr>
              <a:t>  138   87   53      </a:t>
            </a:r>
          </a:p>
          <a:p>
            <a:r>
              <a:rPr lang="en-US" sz="2100" b="1">
                <a:latin typeface="Calibri" pitchFamily="34" charset="0"/>
              </a:rPr>
              <a:t>-1.14  8.6   1.4 ...</a:t>
            </a:r>
            <a:endParaRPr lang="en-US" sz="2100" b="1"/>
          </a:p>
        </p:txBody>
      </p:sp>
      <p:sp>
        <p:nvSpPr>
          <p:cNvPr id="17" name="Right Arrow 16"/>
          <p:cNvSpPr>
            <a:spLocks noChangeArrowheads="1"/>
          </p:cNvSpPr>
          <p:nvPr/>
        </p:nvSpPr>
        <p:spPr bwMode="auto">
          <a:xfrm rot="3058014">
            <a:off x="3042444" y="4696619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ight Arrow 17"/>
          <p:cNvSpPr>
            <a:spLocks noChangeArrowheads="1"/>
          </p:cNvSpPr>
          <p:nvPr/>
        </p:nvSpPr>
        <p:spPr bwMode="auto">
          <a:xfrm rot="18644502">
            <a:off x="5774532" y="4696619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838200" y="5867400"/>
            <a:ext cx="28194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8 filters chosen: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15000" y="5715000"/>
            <a:ext cx="797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+ </a:t>
            </a:r>
            <a:r>
              <a:rPr lang="en-US" sz="3200" b="1" dirty="0" smtClean="0">
                <a:solidFill>
                  <a:srgbClr val="000000"/>
                </a:solidFill>
                <a:latin typeface="Symbol" pitchFamily="18" charset="2"/>
                <a:cs typeface="Arial" charset="0"/>
              </a:rPr>
              <a:t>s</a:t>
            </a:r>
            <a:endParaRPr lang="en-US" sz="3200" b="1" dirty="0">
              <a:latin typeface="Symbol" pitchFamily="18" charset="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38800" y="1143000"/>
            <a:ext cx="258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20x20 texture patches, distilled into 8 values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rot="16200000">
            <a:off x="4883666" y="2279135"/>
            <a:ext cx="965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obstacle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rot="16200000">
            <a:off x="4937559" y="3416275"/>
            <a:ext cx="857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43402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Nearest-neighbors</a:t>
            </a:r>
            <a:endParaRPr lang="en-US" sz="320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429000" y="5791200"/>
            <a:ext cx="4143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RGB + texture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produced </a:t>
            </a: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better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classifications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8" y="1117600"/>
            <a:ext cx="9096375" cy="434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" name="Picture 66" descr="cabine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800600"/>
            <a:ext cx="2073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72200" y="381000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latin typeface="Trebuchet MS" pitchFamily="34" charset="0"/>
                <a:cs typeface="Arial" charset="0"/>
              </a:rPr>
              <a:t>obstacle</a:t>
            </a:r>
            <a:r>
              <a:rPr lang="en-US" dirty="0" smtClean="0">
                <a:latin typeface="Trebuchet MS" pitchFamily="34" charset="0"/>
                <a:cs typeface="Arial" charset="0"/>
              </a:rPr>
              <a:t> textures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324600" y="4001869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ground</a:t>
            </a:r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 textures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6452968" y="3766040"/>
            <a:ext cx="381000" cy="3048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7581900" y="11049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828800" y="4495800"/>
            <a:ext cx="33528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Nearest-neighbor classification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1092200"/>
            <a:ext cx="9120187" cy="4344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3607928" y="5943600"/>
            <a:ext cx="43300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RGB alone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did not </a:t>
            </a: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work well…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7173" name="Picture 66" descr="cabine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800600"/>
            <a:ext cx="2073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172200" y="381000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latin typeface="Trebuchet MS" pitchFamily="34" charset="0"/>
                <a:cs typeface="Arial" charset="0"/>
              </a:rPr>
              <a:t>obstacle</a:t>
            </a:r>
            <a:r>
              <a:rPr lang="en-US" dirty="0" smtClean="0">
                <a:latin typeface="Trebuchet MS" pitchFamily="34" charset="0"/>
                <a:cs typeface="Arial" charset="0"/>
              </a:rPr>
              <a:t> textures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24600" y="4001869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ground</a:t>
            </a:r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 textures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7734300" y="3695700"/>
            <a:ext cx="381000" cy="3048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6248400" y="762000"/>
            <a:ext cx="5334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738468" y="4447736"/>
            <a:ext cx="5334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1143000" y="76200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The trouble with color...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01" name="AutoShape 100"/>
          <p:cNvSpPr>
            <a:spLocks noChangeArrowheads="1"/>
          </p:cNvSpPr>
          <p:nvPr/>
        </p:nvSpPr>
        <p:spPr bwMode="auto">
          <a:xfrm>
            <a:off x="1639888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" name="AutoShape 101"/>
          <p:cNvSpPr>
            <a:spLocks noChangeArrowheads="1"/>
          </p:cNvSpPr>
          <p:nvPr/>
        </p:nvSpPr>
        <p:spPr bwMode="auto">
          <a:xfrm>
            <a:off x="3762375" y="18526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AutoShape 152"/>
          <p:cNvSpPr>
            <a:spLocks noChangeArrowheads="1"/>
          </p:cNvSpPr>
          <p:nvPr/>
        </p:nvSpPr>
        <p:spPr bwMode="auto">
          <a:xfrm>
            <a:off x="5867400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1143000" y="76200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The trouble with color...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68850" y="1066800"/>
            <a:ext cx="3384550" cy="5715000"/>
            <a:chOff x="3004" y="480"/>
            <a:chExt cx="2132" cy="3600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130300" y="762000"/>
            <a:ext cx="3530600" cy="5715000"/>
            <a:chOff x="712" y="288"/>
            <a:chExt cx="2224" cy="3600"/>
          </a:xfrm>
        </p:grpSpPr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1" name="AutoShape 100"/>
          <p:cNvSpPr>
            <a:spLocks noChangeArrowheads="1"/>
          </p:cNvSpPr>
          <p:nvPr/>
        </p:nvSpPr>
        <p:spPr bwMode="auto">
          <a:xfrm>
            <a:off x="1639888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" name="AutoShape 101"/>
          <p:cNvSpPr>
            <a:spLocks noChangeArrowheads="1"/>
          </p:cNvSpPr>
          <p:nvPr/>
        </p:nvSpPr>
        <p:spPr bwMode="auto">
          <a:xfrm>
            <a:off x="3762375" y="18526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68" name="Group 102"/>
          <p:cNvGrpSpPr>
            <a:grpSpLocks/>
          </p:cNvGrpSpPr>
          <p:nvPr/>
        </p:nvGrpSpPr>
        <p:grpSpPr bwMode="auto">
          <a:xfrm>
            <a:off x="1165225" y="1066800"/>
            <a:ext cx="3530600" cy="5715000"/>
            <a:chOff x="734" y="480"/>
            <a:chExt cx="2224" cy="3600"/>
          </a:xfrm>
        </p:grpSpPr>
        <p:sp>
          <p:nvSpPr>
            <p:cNvPr id="104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3" name="AutoShape 152"/>
          <p:cNvSpPr>
            <a:spLocks noChangeArrowheads="1"/>
          </p:cNvSpPr>
          <p:nvPr/>
        </p:nvSpPr>
        <p:spPr bwMode="auto">
          <a:xfrm>
            <a:off x="5867400" y="18367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69" name="Group 153"/>
          <p:cNvGrpSpPr>
            <a:grpSpLocks/>
          </p:cNvGrpSpPr>
          <p:nvPr/>
        </p:nvGrpSpPr>
        <p:grpSpPr bwMode="auto">
          <a:xfrm>
            <a:off x="4732338" y="762000"/>
            <a:ext cx="3384550" cy="5715000"/>
            <a:chOff x="2981" y="288"/>
            <a:chExt cx="2132" cy="3600"/>
          </a:xfrm>
        </p:grpSpPr>
        <p:sp>
          <p:nvSpPr>
            <p:cNvPr id="155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8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2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8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2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3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5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6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8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9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0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Success #3: navigation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914400" y="6281989"/>
            <a:ext cx="73152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another look at the Urban Challenge 2007</a:t>
            </a:r>
            <a:endParaRPr lang="en-US" sz="2100" b="1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4" name="cornell_mi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066800"/>
            <a:ext cx="67056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This decade?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1371600" y="6129589"/>
            <a:ext cx="64770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maybe the "banner decade" for vision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applications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?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5" name="towe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38400" y="1295400"/>
            <a:ext cx="6096000" cy="4572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" y="4343400"/>
            <a:ext cx="1828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What sensing is this system using to fold the towels?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/>
          <a:srcRect l="26563" t="18750" r="7031" b="15625"/>
          <a:stretch>
            <a:fillRect/>
          </a:stretch>
        </p:blipFill>
        <p:spPr bwMode="auto">
          <a:xfrm>
            <a:off x="2133600" y="1295400"/>
            <a:ext cx="6477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304800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This decade?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1371600" y="6129589"/>
            <a:ext cx="64770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maybe the "banner decade" for vision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applications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?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4343400"/>
            <a:ext cx="1828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What is this system using to fold the towels?</a:t>
            </a:r>
            <a:endParaRPr lang="en-US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 l="4687" t="12622" r="46295" b="3171"/>
          <a:stretch>
            <a:fillRect/>
          </a:stretch>
        </p:blipFill>
        <p:spPr bwMode="auto">
          <a:xfrm>
            <a:off x="1828800" y="228600"/>
            <a:ext cx="5257800" cy="6421412"/>
          </a:xfrm>
          <a:prstGeom prst="rect">
            <a:avLst/>
          </a:prstGeom>
          <a:noFill/>
          <a:ln w="28575">
            <a:solidFill>
              <a:srgbClr val="007A37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Picture 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498600"/>
            <a:ext cx="41783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3" descr="Picture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00" y="914400"/>
            <a:ext cx="264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09600" y="54864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Laser Range Scanners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254125" y="6013450"/>
            <a:ext cx="2693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$2000 - $10000 and up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410200" y="6008688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$200 - $10 and down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605338" y="552132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Webcameras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286000" y="152400"/>
            <a:ext cx="475456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latin typeface="Cambria" pitchFamily="18" charset="0"/>
              </a:rPr>
              <a:t>Pixels vs. Laser?</a:t>
            </a:r>
          </a:p>
        </p:txBody>
      </p:sp>
      <p:pic>
        <p:nvPicPr>
          <p:cNvPr id="17419" name="Picture 10" descr="Picture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304800"/>
            <a:ext cx="979488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1" descr="Picture 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28600"/>
            <a:ext cx="11207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2" descr="Picture 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498600"/>
            <a:ext cx="41783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3" descr="Picture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6000" y="914400"/>
            <a:ext cx="264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09600" y="54864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Laser Range Scanners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254125" y="6013450"/>
            <a:ext cx="2693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$2000 - $10000 and up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410200" y="6008688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$200 - $10 and down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605338" y="552132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omic Sans MS" pitchFamily="-112" charset="0"/>
              </a:rPr>
              <a:t>Webcameras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 rot="-1624902">
            <a:off x="1262063" y="5313363"/>
            <a:ext cx="2895600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8E030A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8E030A"/>
                </a:solidFill>
                <a:latin typeface="Comic Sans MS" pitchFamily="-112" charset="0"/>
              </a:rPr>
              <a:t>Beautiful Data!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-1624902">
            <a:off x="5200650" y="5043488"/>
            <a:ext cx="3181350" cy="831850"/>
          </a:xfrm>
          <a:prstGeom prst="rect">
            <a:avLst/>
          </a:prstGeom>
          <a:solidFill>
            <a:schemeClr val="bg1"/>
          </a:solidFill>
          <a:ln w="9525">
            <a:solidFill>
              <a:srgbClr val="8E030A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8E030A"/>
                </a:solidFill>
                <a:latin typeface="Comic Sans MS" pitchFamily="-112" charset="0"/>
              </a:rPr>
              <a:t>More data</a:t>
            </a:r>
            <a:r>
              <a:rPr lang="en-US" sz="2400" smtClean="0">
                <a:solidFill>
                  <a:srgbClr val="8E030A"/>
                </a:solidFill>
                <a:latin typeface="Comic Sans MS" pitchFamily="-112" charset="0"/>
              </a:rPr>
              <a:t> -- but more "tangled."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286000" y="152400"/>
            <a:ext cx="475456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smtClean="0">
                <a:solidFill>
                  <a:srgbClr val="0105FF"/>
                </a:solidFill>
                <a:latin typeface="Comic Sans MS" pitchFamily="-112" charset="0"/>
              </a:rPr>
              <a:t>Pixels vs. Laser</a:t>
            </a:r>
          </a:p>
        </p:txBody>
      </p:sp>
      <p:pic>
        <p:nvPicPr>
          <p:cNvPr id="17419" name="Picture 10" descr="Picture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304800"/>
            <a:ext cx="979488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1" descr="Picture 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28600"/>
            <a:ext cx="11207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990600" y="169112"/>
            <a:ext cx="7150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Summer 2010: the '</a:t>
            </a:r>
            <a:r>
              <a:rPr lang="en-US" sz="3200" i="1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PixelLaser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' project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0" name="P 4" descr="Picture 2.png"/>
          <p:cNvPicPr>
            <a:picLocks noChangeAspect="1" noChangeArrowheads="1"/>
          </p:cNvPicPr>
          <p:nvPr/>
        </p:nvPicPr>
        <p:blipFill>
          <a:blip r:embed="rId4" cstate="print"/>
          <a:srcRect r="73327"/>
          <a:stretch>
            <a:fillRect/>
          </a:stretch>
        </p:blipFill>
        <p:spPr bwMode="auto">
          <a:xfrm>
            <a:off x="1607979" y="914400"/>
            <a:ext cx="589629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795594" y="5562600"/>
            <a:ext cx="55210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 Create + a </a:t>
            </a:r>
            <a:r>
              <a:rPr lang="en-US" sz="27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netbook's</a:t>
            </a:r>
            <a:r>
              <a:rPr lang="en-US" sz="27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en-US" sz="27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webcamera</a:t>
            </a:r>
            <a:endParaRPr lang="en-US" sz="27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934200" y="6019800"/>
            <a:ext cx="149160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5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Zeke </a:t>
            </a:r>
            <a:r>
              <a:rPr lang="en-US" sz="15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Koziol</a:t>
            </a:r>
            <a:endParaRPr lang="en-US" sz="1500" dirty="0"/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The idea...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19200" y="5638800"/>
            <a:ext cx="70104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"My summer has been spent finding this red line..."</a:t>
            </a:r>
            <a:endParaRPr lang="en-US" sz="2100" dirty="0"/>
          </a:p>
        </p:txBody>
      </p:sp>
      <p:sp>
        <p:nvSpPr>
          <p:cNvPr id="10" name="Rectangle 9"/>
          <p:cNvSpPr/>
          <p:nvPr/>
        </p:nvSpPr>
        <p:spPr>
          <a:xfrm>
            <a:off x="4308821" y="6096000"/>
            <a:ext cx="894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How?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11" name="backprop_zach_hall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1676400"/>
            <a:ext cx="4572000" cy="3429000"/>
          </a:xfrm>
          <a:prstGeom prst="rect">
            <a:avLst/>
          </a:prstGeom>
        </p:spPr>
      </p:pic>
      <p:pic>
        <p:nvPicPr>
          <p:cNvPr id="12" name="rbm_zach_hall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597400" y="1676400"/>
            <a:ext cx="4572000" cy="3429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295400" y="1219200"/>
            <a:ext cx="2052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"</a:t>
            </a:r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backpropagation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"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38800" y="1219200"/>
            <a:ext cx="2358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cs typeface="Arial" charset="0"/>
              </a:rPr>
              <a:t>restricted Boltzmann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4" name="Text Box 22"/>
          <p:cNvSpPr txBox="1">
            <a:spLocks noChangeArrowheads="1"/>
          </p:cNvSpPr>
          <p:nvPr/>
        </p:nvSpPr>
        <p:spPr bwMode="auto">
          <a:xfrm>
            <a:off x="685800" y="8692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(1) Train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groundplane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 vs. obstacle textures.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975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PixelLaser's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approach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685800" y="17836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(3) Segment new images to find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traversibility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hypotheses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4781550" y="1783610"/>
            <a:ext cx="34671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(4)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Unwarp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segmentations into range scans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2" name="Text Box 22"/>
          <p:cNvSpPr txBox="1">
            <a:spLocks noChangeArrowheads="1"/>
          </p:cNvSpPr>
          <p:nvPr/>
        </p:nvSpPr>
        <p:spPr bwMode="auto">
          <a:xfrm>
            <a:off x="4724400" y="8692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(2) Classify new images using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groundplane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/obstacle models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63489" name="Picture 1" descr="figur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618936"/>
            <a:ext cx="7391400" cy="41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Straight Connector 56"/>
          <p:cNvCxnSpPr/>
          <p:nvPr/>
        </p:nvCxnSpPr>
        <p:spPr>
          <a:xfrm>
            <a:off x="838200" y="1704536"/>
            <a:ext cx="76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6200000">
            <a:off x="3681632" y="16863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2006</TotalTime>
  <Words>400</Words>
  <Application>Microsoft Office PowerPoint</Application>
  <PresentationFormat>On-screen Show (4:3)</PresentationFormat>
  <Paragraphs>78</Paragraphs>
  <Slides>15</Slides>
  <Notes>15</Notes>
  <HiddenSlides>0</HiddenSlides>
  <MMClips>6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Flow</vt:lpstr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Leece</dc:creator>
  <cp:lastModifiedBy>dodds</cp:lastModifiedBy>
  <cp:revision>123</cp:revision>
  <dcterms:created xsi:type="dcterms:W3CDTF">2010-08-06T18:27:39Z</dcterms:created>
  <dcterms:modified xsi:type="dcterms:W3CDTF">2011-11-17T17:33:05Z</dcterms:modified>
</cp:coreProperties>
</file>