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tags/tag2.xml" ContentType="application/vnd.openxmlformats-officedocument.presentationml.tags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Default Extension="gif" ContentType="image/gif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  <p:sldMasterId id="2147483686" r:id="rId2"/>
  </p:sldMasterIdLst>
  <p:notesMasterIdLst>
    <p:notesMasterId r:id="rId14"/>
  </p:notesMasterIdLst>
  <p:sldIdLst>
    <p:sldId id="338" r:id="rId3"/>
    <p:sldId id="378" r:id="rId4"/>
    <p:sldId id="379" r:id="rId5"/>
    <p:sldId id="428" r:id="rId6"/>
    <p:sldId id="381" r:id="rId7"/>
    <p:sldId id="382" r:id="rId8"/>
    <p:sldId id="424" r:id="rId9"/>
    <p:sldId id="341" r:id="rId10"/>
    <p:sldId id="307" r:id="rId11"/>
    <p:sldId id="345" r:id="rId12"/>
    <p:sldId id="383" r:id="rId1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E00FE"/>
    <a:srgbClr val="007A37"/>
    <a:srgbClr val="99FF99"/>
    <a:srgbClr val="FFCCFF"/>
    <a:srgbClr val="CCFFCC"/>
    <a:srgbClr val="FFFFCC"/>
    <a:srgbClr val="CCFFFF"/>
    <a:srgbClr val="CC9B00"/>
    <a:srgbClr val="FFE38B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snapVertSplitter="1" vertBarState="minimized" horzBarState="maximized">
    <p:restoredLeft sz="34578" autoAdjust="0"/>
    <p:restoredTop sz="86380" autoAdjust="0"/>
  </p:normalViewPr>
  <p:slideViewPr>
    <p:cSldViewPr>
      <p:cViewPr varScale="1">
        <p:scale>
          <a:sx n="73" d="100"/>
          <a:sy n="73" d="100"/>
        </p:scale>
        <p:origin x="-906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246" y="978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1D96D91-A0D3-4D09-B835-9F9E4A659E32}" type="datetimeFigureOut">
              <a:rPr lang="en-US" smtClean="0"/>
              <a:pPr/>
              <a:t>11/17/2011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4D9C1E6-9780-4CBB-9900-7581534433C6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55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>
              <a:latin typeface="Arial" charset="0"/>
              <a:cs typeface="Arial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D9C1E6-9780-4CBB-9900-7581534433C6}" type="slidenum">
              <a:rPr lang="en-US" smtClean="0"/>
              <a:pPr/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D9C1E6-9780-4CBB-9900-7581534433C6}" type="slidenum">
              <a:rPr lang="en-US" smtClean="0"/>
              <a:pPr/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55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>
              <a:latin typeface="Arial" charset="0"/>
              <a:cs typeface="Arial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55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>
              <a:latin typeface="Arial" charset="0"/>
              <a:cs typeface="Arial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55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>
              <a:latin typeface="Arial" charset="0"/>
              <a:cs typeface="Arial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55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>
              <a:latin typeface="Arial" charset="0"/>
              <a:cs typeface="Arial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55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>
              <a:latin typeface="Arial" charset="0"/>
              <a:cs typeface="Arial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55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>
              <a:latin typeface="Arial" charset="0"/>
              <a:cs typeface="Arial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D9C1E6-9780-4CBB-9900-7581534433C6}" type="slidenum">
              <a:rPr lang="en-US" smtClean="0"/>
              <a:pPr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D9C1E6-9780-4CBB-9900-7581534433C6}" type="slidenum">
              <a:rPr lang="en-US" smtClean="0"/>
              <a:pPr/>
              <a:t>9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A675AE-1C4D-4449-958C-12D2C8AD5820}" type="datetimeFigureOut">
              <a:rPr lang="en-US" smtClean="0"/>
              <a:pPr/>
              <a:t>11/17/2011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5CD253-A0ED-410F-8F92-17467BEB217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A675AE-1C4D-4449-958C-12D2C8AD5820}" type="datetimeFigureOut">
              <a:rPr lang="en-US" smtClean="0"/>
              <a:pPr/>
              <a:t>11/17/2011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5CD253-A0ED-410F-8F92-17467BEB217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A675AE-1C4D-4449-958C-12D2C8AD5820}" type="datetimeFigureOut">
              <a:rPr lang="en-US" smtClean="0"/>
              <a:pPr/>
              <a:t>11/17/2011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5CD253-A0ED-410F-8F92-17467BEB217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6480" y="273629"/>
            <a:ext cx="8225280" cy="114204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0"/>
          </p:nvPr>
        </p:nvSpPr>
        <p:spPr>
          <a:xfrm>
            <a:off x="456481" y="6247376"/>
            <a:ext cx="2126880" cy="469489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idx="11"/>
          </p:nvPr>
        </p:nvSpPr>
        <p:spPr>
          <a:xfrm>
            <a:off x="3127681" y="6247376"/>
            <a:ext cx="2895840" cy="469489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idx="12"/>
          </p:nvPr>
        </p:nvSpPr>
        <p:spPr>
          <a:xfrm>
            <a:off x="6554880" y="6247376"/>
            <a:ext cx="2126880" cy="469489"/>
          </a:xfrm>
        </p:spPr>
        <p:txBody>
          <a:bodyPr/>
          <a:lstStyle>
            <a:lvl1pPr>
              <a:defRPr/>
            </a:lvl1pPr>
          </a:lstStyle>
          <a:p>
            <a:fld id="{01254CF5-1293-4CB7-84C2-C1377367037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BEFD9B4-3E50-4ECB-BA37-952BFABEBB5E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BD4A2B9-54AA-4AF7-8D66-614E0025FE73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D0E408B-0113-4722-A0BD-D69DF55DE337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D19B09F-5B3D-4FA9-9FEA-1B70199445E0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FEA1067-A628-441F-BFC7-F6675E661A7A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6A18A72-5EC2-4955-BF65-F78F5FD071CA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639ADA9-30CC-457F-A7B4-832B80FF8287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A675AE-1C4D-4449-958C-12D2C8AD5820}" type="datetimeFigureOut">
              <a:rPr lang="en-US" smtClean="0"/>
              <a:pPr/>
              <a:t>11/17/2011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5CD253-A0ED-410F-8F92-17467BEB217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AB04CE2-16B7-4130-9F78-5C8E1618EB47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AD25513-4D6B-467A-A5BD-579E84F372CC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747C5CB-4BD2-45D8-A2D6-B8892A218640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ADF05B9-A8FB-401F-8A31-52A5B19E8921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A675AE-1C4D-4449-958C-12D2C8AD5820}" type="datetimeFigureOut">
              <a:rPr lang="en-US" smtClean="0"/>
              <a:pPr/>
              <a:t>11/17/2011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5CD253-A0ED-410F-8F92-17467BEB217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A675AE-1C4D-4449-958C-12D2C8AD5820}" type="datetimeFigureOut">
              <a:rPr lang="en-US" smtClean="0"/>
              <a:pPr/>
              <a:t>11/17/2011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5CD253-A0ED-410F-8F92-17467BEB217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A675AE-1C4D-4449-958C-12D2C8AD5820}" type="datetimeFigureOut">
              <a:rPr lang="en-US" smtClean="0"/>
              <a:pPr/>
              <a:t>11/17/2011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5CD253-A0ED-410F-8F92-17467BEB217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A675AE-1C4D-4449-958C-12D2C8AD5820}" type="datetimeFigureOut">
              <a:rPr lang="en-US" smtClean="0"/>
              <a:pPr/>
              <a:t>11/17/2011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5CD253-A0ED-410F-8F92-17467BEB217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A675AE-1C4D-4449-958C-12D2C8AD5820}" type="datetimeFigureOut">
              <a:rPr lang="en-US" smtClean="0"/>
              <a:pPr/>
              <a:t>11/17/2011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5CD253-A0ED-410F-8F92-17467BEB217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A675AE-1C4D-4449-958C-12D2C8AD5820}" type="datetimeFigureOut">
              <a:rPr lang="en-US" smtClean="0"/>
              <a:pPr/>
              <a:t>11/17/2011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5CD253-A0ED-410F-8F92-17467BEB217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A675AE-1C4D-4449-958C-12D2C8AD5820}" type="datetimeFigureOut">
              <a:rPr lang="en-US" smtClean="0"/>
              <a:pPr/>
              <a:t>11/17/2011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065CD253-A0ED-410F-8F92-17467BEB217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FAA675AE-1C4D-4449-958C-12D2C8AD5820}" type="datetimeFigureOut">
              <a:rPr lang="en-US" smtClean="0"/>
              <a:pPr/>
              <a:t>11/17/2011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065CD253-A0ED-410F-8F92-17467BEB217E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Arial" pitchFamily="-112" charset="0"/>
                <a:cs typeface="Arial" pitchFamily="-112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" pitchFamily="-112" charset="0"/>
                <a:cs typeface="Arial" pitchFamily="-112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C3D1427-1E3D-4560-90D9-E72A3F9E37DB}" type="slidenum">
              <a:rPr lang="en-US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88" r:id="rId2"/>
    <p:sldLayoutId id="2147483689" r:id="rId3"/>
    <p:sldLayoutId id="2147483690" r:id="rId4"/>
    <p:sldLayoutId id="2147483691" r:id="rId5"/>
    <p:sldLayoutId id="2147483692" r:id="rId6"/>
    <p:sldLayoutId id="2147483693" r:id="rId7"/>
    <p:sldLayoutId id="2147483694" r:id="rId8"/>
    <p:sldLayoutId id="2147483695" r:id="rId9"/>
    <p:sldLayoutId id="2147483696" r:id="rId10"/>
    <p:sldLayoutId id="2147483697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-105" charset="0"/>
          <a:ea typeface="Arial" pitchFamily="-105" charset="0"/>
          <a:cs typeface="Arial" pitchFamily="-105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-105" charset="0"/>
          <a:ea typeface="Arial" pitchFamily="-105" charset="0"/>
          <a:cs typeface="Arial" pitchFamily="-105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-105" charset="0"/>
          <a:ea typeface="Arial" pitchFamily="-105" charset="0"/>
          <a:cs typeface="Arial" pitchFamily="-105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-105" charset="0"/>
          <a:ea typeface="Arial" pitchFamily="-105" charset="0"/>
          <a:cs typeface="Arial" pitchFamily="-105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-105" charset="0"/>
          <a:ea typeface="Arial" pitchFamily="-105" charset="0"/>
          <a:cs typeface="Arial" pitchFamily="-105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-105" charset="0"/>
          <a:ea typeface="Arial" pitchFamily="-105" charset="0"/>
          <a:cs typeface="Arial" pitchFamily="-105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-105" charset="0"/>
          <a:ea typeface="Arial" pitchFamily="-105" charset="0"/>
          <a:cs typeface="Arial" pitchFamily="-105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-105" charset="0"/>
          <a:ea typeface="Arial" pitchFamily="-105" charset="0"/>
          <a:cs typeface="Arial" pitchFamily="-105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image" Target="../media/image11.jpeg"/><Relationship Id="rId5" Type="http://schemas.openxmlformats.org/officeDocument/2006/relationships/image" Target="../media/image10.gif"/><Relationship Id="rId4" Type="http://schemas.openxmlformats.org/officeDocument/2006/relationships/notesSlide" Target="../notesSlides/notesSlide1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3.xml"/><Relationship Id="rId1" Type="http://schemas.openxmlformats.org/officeDocument/2006/relationships/video" Target="file:///C:\Users\dodds\Desktop\toMove_fall_2011\colloquium_fall_2011\elerider.mp4" TargetMode="External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3.xml"/><Relationship Id="rId1" Type="http://schemas.openxmlformats.org/officeDocument/2006/relationships/video" Target="file:///C:\Users\dodds\Desktop\toMove_fall_2011\colloquium_fall_2011\threePieceTapia09.mp4" TargetMode="External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4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dodds\Desktop\toMove_2011\alreadyMovedToDesktopMac\misc\moviesForTrusteesRobotics2010\mit_cornell_crash.mp4" TargetMode="External"/><Relationship Id="rId5" Type="http://schemas.openxmlformats.org/officeDocument/2006/relationships/image" Target="../media/image2.png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ounded Rectangle 17"/>
          <p:cNvSpPr/>
          <p:nvPr/>
        </p:nvSpPr>
        <p:spPr>
          <a:xfrm>
            <a:off x="6248400" y="2196737"/>
            <a:ext cx="2070463" cy="1295400"/>
          </a:xfrm>
          <a:prstGeom prst="roundRect">
            <a:avLst/>
          </a:prstGeom>
          <a:solidFill>
            <a:srgbClr val="99FF99"/>
          </a:solidFill>
          <a:ln w="28575"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ounded Rectangle 16"/>
          <p:cNvSpPr/>
          <p:nvPr/>
        </p:nvSpPr>
        <p:spPr>
          <a:xfrm>
            <a:off x="3672840" y="2209800"/>
            <a:ext cx="2042159" cy="1295400"/>
          </a:xfrm>
          <a:prstGeom prst="roundRect">
            <a:avLst/>
          </a:prstGeom>
          <a:solidFill>
            <a:srgbClr val="99FF99"/>
          </a:solidFill>
          <a:ln w="28575"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ounded Rectangle 11"/>
          <p:cNvSpPr/>
          <p:nvPr/>
        </p:nvSpPr>
        <p:spPr>
          <a:xfrm>
            <a:off x="1066800" y="2209800"/>
            <a:ext cx="2133600" cy="1295400"/>
          </a:xfrm>
          <a:prstGeom prst="roundRect">
            <a:avLst/>
          </a:prstGeom>
          <a:solidFill>
            <a:srgbClr val="99FF99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50" name="Text Box 2"/>
          <p:cNvSpPr txBox="1">
            <a:spLocks noChangeArrowheads="1"/>
          </p:cNvSpPr>
          <p:nvPr/>
        </p:nvSpPr>
        <p:spPr bwMode="auto">
          <a:xfrm>
            <a:off x="2133600" y="228600"/>
            <a:ext cx="5181600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en-US" sz="4200" dirty="0" smtClean="0">
                <a:solidFill>
                  <a:srgbClr val="000000"/>
                </a:solidFill>
                <a:latin typeface="Cambria" pitchFamily="-112" charset="0"/>
              </a:rPr>
              <a:t>Robotics!</a:t>
            </a:r>
          </a:p>
        </p:txBody>
      </p:sp>
      <p:sp>
        <p:nvSpPr>
          <p:cNvPr id="8" name="Rectangle 7"/>
          <p:cNvSpPr/>
          <p:nvPr/>
        </p:nvSpPr>
        <p:spPr>
          <a:xfrm>
            <a:off x="3505200" y="2286000"/>
            <a:ext cx="236220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 smtClean="0">
                <a:solidFill>
                  <a:srgbClr val="000000"/>
                </a:solidFill>
                <a:latin typeface="Cambria" pitchFamily="-112" charset="0"/>
              </a:rPr>
              <a:t>Task reasoning</a:t>
            </a:r>
          </a:p>
        </p:txBody>
      </p:sp>
      <p:sp>
        <p:nvSpPr>
          <p:cNvPr id="9" name="Rectangle 8"/>
          <p:cNvSpPr/>
          <p:nvPr/>
        </p:nvSpPr>
        <p:spPr>
          <a:xfrm>
            <a:off x="990600" y="2286000"/>
            <a:ext cx="220980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 smtClean="0">
                <a:solidFill>
                  <a:srgbClr val="000000"/>
                </a:solidFill>
                <a:latin typeface="Cambria" pitchFamily="-112" charset="0"/>
              </a:rPr>
              <a:t>Task Control</a:t>
            </a:r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6271496" y="2286000"/>
            <a:ext cx="198205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sz="3200" dirty="0" smtClean="0">
                <a:solidFill>
                  <a:srgbClr val="000000"/>
                </a:solidFill>
                <a:latin typeface="Cambria" pitchFamily="-112" charset="0"/>
              </a:rPr>
              <a:t>Task sensing</a:t>
            </a:r>
            <a:endParaRPr lang="en-US" sz="3200" dirty="0">
              <a:solidFill>
                <a:srgbClr val="000000"/>
              </a:solidFill>
            </a:endParaRPr>
          </a:p>
        </p:txBody>
      </p:sp>
      <p:sp>
        <p:nvSpPr>
          <p:cNvPr id="11" name="Text Box 2"/>
          <p:cNvSpPr txBox="1">
            <a:spLocks noChangeArrowheads="1"/>
          </p:cNvSpPr>
          <p:nvPr/>
        </p:nvSpPr>
        <p:spPr bwMode="auto">
          <a:xfrm>
            <a:off x="2057400" y="990600"/>
            <a:ext cx="5715000" cy="4154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en-US" sz="2100" dirty="0" smtClean="0">
                <a:solidFill>
                  <a:srgbClr val="000000"/>
                </a:solidFill>
                <a:latin typeface="Cambria" pitchFamily="-112" charset="0"/>
              </a:rPr>
              <a:t>though mostly from a </a:t>
            </a:r>
            <a:r>
              <a:rPr lang="en-US" sz="2100" b="1" i="1" dirty="0" smtClean="0">
                <a:solidFill>
                  <a:srgbClr val="000000"/>
                </a:solidFill>
                <a:latin typeface="Cambria" pitchFamily="-112" charset="0"/>
              </a:rPr>
              <a:t>software</a:t>
            </a:r>
            <a:r>
              <a:rPr lang="en-US" sz="2100" dirty="0" smtClean="0">
                <a:solidFill>
                  <a:srgbClr val="000000"/>
                </a:solidFill>
                <a:latin typeface="Cambria" pitchFamily="-112" charset="0"/>
              </a:rPr>
              <a:t> point of view...</a:t>
            </a:r>
          </a:p>
        </p:txBody>
      </p:sp>
      <p:sp>
        <p:nvSpPr>
          <p:cNvPr id="19" name="Rounded Rectangle 18"/>
          <p:cNvSpPr/>
          <p:nvPr/>
        </p:nvSpPr>
        <p:spPr>
          <a:xfrm>
            <a:off x="838200" y="3810000"/>
            <a:ext cx="7696200" cy="1828800"/>
          </a:xfrm>
          <a:prstGeom prst="roundRect">
            <a:avLst/>
          </a:prstGeom>
          <a:solidFill>
            <a:schemeClr val="tx1">
              <a:lumMod val="65000"/>
              <a:lumOff val="3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/>
          <p:cNvSpPr/>
          <p:nvPr/>
        </p:nvSpPr>
        <p:spPr>
          <a:xfrm>
            <a:off x="2039419" y="4139625"/>
            <a:ext cx="521206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sz="3200" b="1" dirty="0" smtClean="0">
                <a:solidFill>
                  <a:schemeClr val="bg1">
                    <a:lumMod val="95000"/>
                  </a:schemeClr>
                </a:solidFill>
                <a:latin typeface="Cambria" pitchFamily="-112" charset="0"/>
              </a:rPr>
              <a:t>robot-platform foundation</a:t>
            </a:r>
            <a:endParaRPr lang="en-US" sz="3200" b="1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914400" y="4825425"/>
            <a:ext cx="76200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sz="3200" b="1" i="1" dirty="0" smtClean="0">
                <a:solidFill>
                  <a:schemeClr val="bg1">
                    <a:lumMod val="95000"/>
                  </a:schemeClr>
                </a:solidFill>
                <a:latin typeface="Cambria" pitchFamily="-112" charset="0"/>
              </a:rPr>
              <a:t>... mechanical ... electrical ... power ...</a:t>
            </a:r>
            <a:endParaRPr lang="en-US" sz="3200" b="1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22" name="Text Box 2"/>
          <p:cNvSpPr txBox="1">
            <a:spLocks noChangeArrowheads="1"/>
          </p:cNvSpPr>
          <p:nvPr/>
        </p:nvSpPr>
        <p:spPr bwMode="auto">
          <a:xfrm>
            <a:off x="2057400" y="6172200"/>
            <a:ext cx="5181600" cy="4154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en-US" sz="2100" dirty="0" smtClean="0">
                <a:solidFill>
                  <a:srgbClr val="000000"/>
                </a:solidFill>
                <a:latin typeface="Cambria" pitchFamily="-112" charset="0"/>
              </a:rPr>
              <a:t>Zach  </a:t>
            </a:r>
            <a:r>
              <a:rPr lang="en-US" sz="2100" dirty="0" err="1" smtClean="0">
                <a:solidFill>
                  <a:srgbClr val="000000"/>
                </a:solidFill>
                <a:latin typeface="Cambria" pitchFamily="-112" charset="0"/>
              </a:rPr>
              <a:t>Dodds</a:t>
            </a:r>
            <a:r>
              <a:rPr lang="en-US" sz="2100" dirty="0" smtClean="0">
                <a:solidFill>
                  <a:srgbClr val="000000"/>
                </a:solidFill>
                <a:latin typeface="Cambria" pitchFamily="-112" charset="0"/>
              </a:rPr>
              <a:t>, CS dept</a:t>
            </a:r>
          </a:p>
        </p:txBody>
      </p:sp>
      <p:sp>
        <p:nvSpPr>
          <p:cNvPr id="23" name="Rounded Rectangle 22"/>
          <p:cNvSpPr/>
          <p:nvPr/>
        </p:nvSpPr>
        <p:spPr>
          <a:xfrm>
            <a:off x="354874" y="1878874"/>
            <a:ext cx="8610600" cy="4038600"/>
          </a:xfrm>
          <a:prstGeom prst="roundRect">
            <a:avLst/>
          </a:prstGeom>
          <a:noFill/>
          <a:ln w="57150">
            <a:solidFill>
              <a:srgbClr val="1E00FE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 23"/>
          <p:cNvSpPr/>
          <p:nvPr/>
        </p:nvSpPr>
        <p:spPr>
          <a:xfrm>
            <a:off x="4419600" y="1676400"/>
            <a:ext cx="590226" cy="369332"/>
          </a:xfrm>
          <a:prstGeom prst="rect">
            <a:avLst/>
          </a:prstGeom>
          <a:solidFill>
            <a:schemeClr val="bg1"/>
          </a:solidFill>
          <a:ln>
            <a:solidFill>
              <a:srgbClr val="1E00FE"/>
            </a:solidFill>
          </a:ln>
        </p:spPr>
        <p:txBody>
          <a:bodyPr wrap="none">
            <a:spAutoFit/>
          </a:bodyPr>
          <a:lstStyle/>
          <a:p>
            <a:r>
              <a:rPr lang="en-US" b="1" dirty="0" smtClean="0">
                <a:solidFill>
                  <a:srgbClr val="1E00FE"/>
                </a:solidFill>
                <a:latin typeface="Cambria" pitchFamily="-112" charset="0"/>
              </a:rPr>
              <a:t>E11</a:t>
            </a:r>
            <a:endParaRPr lang="en-US" b="1" dirty="0">
              <a:solidFill>
                <a:srgbClr val="1E00FE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3" name="Picture 1"/>
          <p:cNvPicPr>
            <a:picLocks noChangeAspect="1" noChangeArrowheads="1"/>
          </p:cNvPicPr>
          <p:nvPr/>
        </p:nvPicPr>
        <p:blipFill>
          <a:blip r:embed="rId3" cstate="print"/>
          <a:srcRect l="15804" t="22418" r="16696" b="6374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extBox 11"/>
          <p:cNvSpPr txBox="1">
            <a:spLocks noChangeArrowheads="1"/>
          </p:cNvSpPr>
          <p:nvPr/>
        </p:nvSpPr>
        <p:spPr bwMode="auto">
          <a:xfrm>
            <a:off x="213164" y="245312"/>
            <a:ext cx="8674100" cy="592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9467" tIns="49737" rIns="99467" bIns="49737">
            <a:spAutoFit/>
          </a:bodyPr>
          <a:lstStyle/>
          <a:p>
            <a:pPr algn="ctr" defTabSz="993775"/>
            <a:r>
              <a:rPr lang="en-US" sz="3200" dirty="0" smtClean="0">
                <a:solidFill>
                  <a:srgbClr val="000000"/>
                </a:solidFill>
                <a:latin typeface="Trebuchet MS" pitchFamily="34" charset="0"/>
                <a:cs typeface="Arial" charset="0"/>
              </a:rPr>
              <a:t>Success #1:  </a:t>
            </a:r>
            <a:r>
              <a:rPr lang="en-US" sz="3200" i="1" dirty="0" smtClean="0">
                <a:solidFill>
                  <a:srgbClr val="000000"/>
                </a:solidFill>
                <a:latin typeface="Trebuchet MS" pitchFamily="34" charset="0"/>
                <a:cs typeface="Arial" charset="0"/>
              </a:rPr>
              <a:t>Localization</a:t>
            </a:r>
            <a:endParaRPr lang="en-US" sz="3200" i="1" dirty="0">
              <a:solidFill>
                <a:srgbClr val="0000FF"/>
              </a:solidFill>
              <a:latin typeface="Trebuchet MS" pitchFamily="34" charset="0"/>
              <a:cs typeface="Arial" charset="0"/>
            </a:endParaRPr>
          </a:p>
        </p:txBody>
      </p:sp>
      <p:sp>
        <p:nvSpPr>
          <p:cNvPr id="3080" name="TextBox 11"/>
          <p:cNvSpPr txBox="1">
            <a:spLocks noChangeArrowheads="1"/>
          </p:cNvSpPr>
          <p:nvPr/>
        </p:nvSpPr>
        <p:spPr bwMode="auto">
          <a:xfrm>
            <a:off x="914400" y="6400800"/>
            <a:ext cx="7315200" cy="4236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9467" tIns="49737" rIns="99467" bIns="49737">
            <a:spAutoFit/>
          </a:bodyPr>
          <a:lstStyle/>
          <a:p>
            <a:pPr algn="ctr" defTabSz="993775"/>
            <a:r>
              <a:rPr lang="en-US" sz="2100" dirty="0" smtClean="0">
                <a:solidFill>
                  <a:srgbClr val="000000"/>
                </a:solidFill>
                <a:latin typeface="Cambria" pitchFamily="18" charset="0"/>
                <a:cs typeface="Arial" charset="0"/>
              </a:rPr>
              <a:t>the map is </a:t>
            </a:r>
            <a:r>
              <a:rPr lang="en-US" sz="2100" b="1" i="1" dirty="0" smtClean="0">
                <a:solidFill>
                  <a:srgbClr val="000000"/>
                </a:solidFill>
                <a:latin typeface="Cambria" pitchFamily="18" charset="0"/>
                <a:cs typeface="Arial" charset="0"/>
              </a:rPr>
              <a:t>known    </a:t>
            </a:r>
            <a:r>
              <a:rPr lang="en-US" sz="2100" dirty="0" smtClean="0">
                <a:solidFill>
                  <a:srgbClr val="000000"/>
                </a:solidFill>
                <a:latin typeface="Cambria" pitchFamily="18" charset="0"/>
                <a:cs typeface="Arial" charset="0"/>
              </a:rPr>
              <a:t>-  what's happening here?  (MCL: 2000)</a:t>
            </a:r>
            <a:endParaRPr lang="en-US" sz="2100" b="1" i="1" dirty="0">
              <a:solidFill>
                <a:srgbClr val="0000FF"/>
              </a:solidFill>
              <a:latin typeface="Cambria" pitchFamily="18" charset="0"/>
              <a:cs typeface="Arial" charset="0"/>
            </a:endParaRPr>
          </a:p>
        </p:txBody>
      </p:sp>
      <p:pic>
        <p:nvPicPr>
          <p:cNvPr id="4" name="Picture 6" descr="global-floorRHINO_MCL"/>
          <p:cNvPicPr>
            <a:picLocks noChangeAspect="1" noChangeArrowheads="1" noCrop="1"/>
          </p:cNvPicPr>
          <p:nvPr>
            <p:custDataLst>
              <p:tags r:id="rId1"/>
            </p:custDataLst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28600" y="1080868"/>
            <a:ext cx="7006727" cy="518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10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6" cstate="print"/>
          <a:srcRect l="19521" r="14108"/>
          <a:stretch>
            <a:fillRect/>
          </a:stretch>
        </p:blipFill>
        <p:spPr bwMode="auto">
          <a:xfrm>
            <a:off x="7696200" y="3505200"/>
            <a:ext cx="1159042" cy="259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ext Box 2"/>
          <p:cNvSpPr txBox="1">
            <a:spLocks noChangeArrowheads="1"/>
          </p:cNvSpPr>
          <p:nvPr/>
        </p:nvSpPr>
        <p:spPr bwMode="auto">
          <a:xfrm>
            <a:off x="2057400" y="381000"/>
            <a:ext cx="51816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000000"/>
                </a:solidFill>
                <a:latin typeface="Cambria" pitchFamily="-112" charset="0"/>
              </a:rPr>
              <a:t>Robotics opportunities...</a:t>
            </a:r>
          </a:p>
        </p:txBody>
      </p:sp>
      <p:sp>
        <p:nvSpPr>
          <p:cNvPr id="11" name="Text Box 2"/>
          <p:cNvSpPr txBox="1">
            <a:spLocks noChangeArrowheads="1"/>
          </p:cNvSpPr>
          <p:nvPr/>
        </p:nvSpPr>
        <p:spPr bwMode="auto">
          <a:xfrm>
            <a:off x="1981200" y="1066800"/>
            <a:ext cx="5181600" cy="4154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en-US" sz="2100" dirty="0" smtClean="0">
                <a:latin typeface="Cambria" pitchFamily="-112" charset="0"/>
              </a:rPr>
              <a:t>among others</a:t>
            </a:r>
          </a:p>
        </p:txBody>
      </p:sp>
      <p:sp>
        <p:nvSpPr>
          <p:cNvPr id="13" name="Text Box 2"/>
          <p:cNvSpPr txBox="1">
            <a:spLocks noChangeArrowheads="1"/>
          </p:cNvSpPr>
          <p:nvPr/>
        </p:nvSpPr>
        <p:spPr bwMode="auto">
          <a:xfrm>
            <a:off x="457200" y="5486400"/>
            <a:ext cx="51816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sz="3600" i="1" dirty="0" smtClean="0">
                <a:solidFill>
                  <a:srgbClr val="000000"/>
                </a:solidFill>
                <a:latin typeface="Cambria" pitchFamily="-112" charset="0"/>
              </a:rPr>
              <a:t>Sophomore Choice Lab</a:t>
            </a:r>
          </a:p>
        </p:txBody>
      </p:sp>
      <p:sp>
        <p:nvSpPr>
          <p:cNvPr id="14" name="Text Box 2"/>
          <p:cNvSpPr txBox="1">
            <a:spLocks noChangeArrowheads="1"/>
          </p:cNvSpPr>
          <p:nvPr/>
        </p:nvSpPr>
        <p:spPr bwMode="auto">
          <a:xfrm>
            <a:off x="457200" y="3930650"/>
            <a:ext cx="51816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000000"/>
                </a:solidFill>
                <a:latin typeface="Cambria" pitchFamily="-112" charset="0"/>
              </a:rPr>
              <a:t>Summer projects</a:t>
            </a:r>
          </a:p>
        </p:txBody>
      </p:sp>
      <p:sp>
        <p:nvSpPr>
          <p:cNvPr id="15" name="Text Box 2"/>
          <p:cNvSpPr txBox="1">
            <a:spLocks noChangeArrowheads="1"/>
          </p:cNvSpPr>
          <p:nvPr/>
        </p:nvSpPr>
        <p:spPr bwMode="auto">
          <a:xfrm>
            <a:off x="457200" y="2362200"/>
            <a:ext cx="51816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000000"/>
                </a:solidFill>
                <a:latin typeface="Cambria" pitchFamily="-112" charset="0"/>
              </a:rPr>
              <a:t>Robotics course</a:t>
            </a:r>
          </a:p>
        </p:txBody>
      </p:sp>
      <p:sp>
        <p:nvSpPr>
          <p:cNvPr id="22" name="Text Box 2"/>
          <p:cNvSpPr txBox="1">
            <a:spLocks noChangeArrowheads="1"/>
          </p:cNvSpPr>
          <p:nvPr/>
        </p:nvSpPr>
        <p:spPr bwMode="auto">
          <a:xfrm>
            <a:off x="5638800" y="5334000"/>
            <a:ext cx="2819400" cy="1061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en-US" sz="2100" dirty="0" smtClean="0">
                <a:solidFill>
                  <a:srgbClr val="C00000"/>
                </a:solidFill>
                <a:latin typeface="Cambria" pitchFamily="-112" charset="0"/>
              </a:rPr>
              <a:t>new in </a:t>
            </a:r>
            <a:r>
              <a:rPr lang="en-US" sz="2100" dirty="0" err="1" smtClean="0">
                <a:solidFill>
                  <a:srgbClr val="C00000"/>
                </a:solidFill>
                <a:latin typeface="Cambria" pitchFamily="-112" charset="0"/>
              </a:rPr>
              <a:t>Spr</a:t>
            </a:r>
            <a:r>
              <a:rPr lang="en-US" sz="2100" dirty="0" smtClean="0">
                <a:solidFill>
                  <a:srgbClr val="C00000"/>
                </a:solidFill>
                <a:latin typeface="Cambria" pitchFamily="-112" charset="0"/>
              </a:rPr>
              <a:t> '12: Python-based robot programming </a:t>
            </a:r>
          </a:p>
        </p:txBody>
      </p:sp>
      <p:sp>
        <p:nvSpPr>
          <p:cNvPr id="23" name="Text Box 2"/>
          <p:cNvSpPr txBox="1">
            <a:spLocks noChangeArrowheads="1"/>
          </p:cNvSpPr>
          <p:nvPr/>
        </p:nvSpPr>
        <p:spPr bwMode="auto">
          <a:xfrm>
            <a:off x="4267200" y="2362200"/>
            <a:ext cx="3505200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en-US" sz="2100" dirty="0" smtClean="0">
                <a:solidFill>
                  <a:srgbClr val="C00000"/>
                </a:solidFill>
                <a:latin typeface="Cambria" pitchFamily="-112" charset="0"/>
              </a:rPr>
              <a:t>implementing algorithms and self-selected projects</a:t>
            </a:r>
          </a:p>
        </p:txBody>
      </p:sp>
      <p:sp>
        <p:nvSpPr>
          <p:cNvPr id="24" name="Text Box 2"/>
          <p:cNvSpPr txBox="1">
            <a:spLocks noChangeArrowheads="1"/>
          </p:cNvSpPr>
          <p:nvPr/>
        </p:nvSpPr>
        <p:spPr bwMode="auto">
          <a:xfrm>
            <a:off x="4953000" y="4038600"/>
            <a:ext cx="3505200" cy="4154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en-US" sz="2100" dirty="0" smtClean="0">
                <a:solidFill>
                  <a:srgbClr val="C00000"/>
                </a:solidFill>
                <a:latin typeface="Cambria" pitchFamily="-112" charset="0"/>
              </a:rPr>
              <a:t>more open-ended research</a:t>
            </a:r>
          </a:p>
        </p:txBody>
      </p:sp>
      <p:cxnSp>
        <p:nvCxnSpPr>
          <p:cNvPr id="26" name="Straight Arrow Connector 25"/>
          <p:cNvCxnSpPr/>
          <p:nvPr/>
        </p:nvCxnSpPr>
        <p:spPr>
          <a:xfrm>
            <a:off x="5334000" y="3200400"/>
            <a:ext cx="3505200" cy="0"/>
          </a:xfrm>
          <a:prstGeom prst="straightConnector1">
            <a:avLst/>
          </a:prstGeom>
          <a:ln>
            <a:solidFill>
              <a:srgbClr val="1E00FE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7" name="Text Box 2"/>
          <p:cNvSpPr txBox="1">
            <a:spLocks noChangeArrowheads="1"/>
          </p:cNvSpPr>
          <p:nvPr/>
        </p:nvSpPr>
        <p:spPr bwMode="auto">
          <a:xfrm>
            <a:off x="3352800" y="3200400"/>
            <a:ext cx="5181600" cy="3231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 fontAlgn="base">
              <a:spcBef>
                <a:spcPct val="50000"/>
              </a:spcBef>
              <a:spcAft>
                <a:spcPct val="0"/>
              </a:spcAft>
            </a:pPr>
            <a:r>
              <a:rPr lang="en-US" sz="1500" dirty="0" smtClean="0">
                <a:solidFill>
                  <a:srgbClr val="1E00FE"/>
                </a:solidFill>
                <a:latin typeface="Cambria" pitchFamily="-112" charset="0"/>
              </a:rPr>
              <a:t>usually programming, </a:t>
            </a:r>
            <a:r>
              <a:rPr lang="en-US" sz="1500" b="1" i="1" dirty="0" smtClean="0">
                <a:solidFill>
                  <a:srgbClr val="1E00FE"/>
                </a:solidFill>
                <a:latin typeface="Cambria" pitchFamily="-112" charset="0"/>
              </a:rPr>
              <a:t>not </a:t>
            </a:r>
            <a:r>
              <a:rPr lang="en-US" sz="1500" dirty="0" smtClean="0">
                <a:solidFill>
                  <a:srgbClr val="1E00FE"/>
                </a:solidFill>
                <a:latin typeface="Cambria" pitchFamily="-112" charset="0"/>
              </a:rPr>
              <a:t>building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ext Box 2"/>
          <p:cNvSpPr txBox="1">
            <a:spLocks noChangeArrowheads="1"/>
          </p:cNvSpPr>
          <p:nvPr/>
        </p:nvSpPr>
        <p:spPr bwMode="auto">
          <a:xfrm>
            <a:off x="304800" y="273050"/>
            <a:ext cx="51816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000000"/>
                </a:solidFill>
                <a:latin typeface="Cambria" pitchFamily="-112" charset="0"/>
              </a:rPr>
              <a:t>Starting points...</a:t>
            </a:r>
          </a:p>
        </p:txBody>
      </p:sp>
      <p:sp>
        <p:nvSpPr>
          <p:cNvPr id="10" name="Text Box 2"/>
          <p:cNvSpPr txBox="1">
            <a:spLocks noChangeArrowheads="1"/>
          </p:cNvSpPr>
          <p:nvPr/>
        </p:nvSpPr>
        <p:spPr bwMode="auto">
          <a:xfrm>
            <a:off x="4572000" y="5791200"/>
            <a:ext cx="38862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en-US" sz="3600" b="1" dirty="0" smtClean="0">
                <a:solidFill>
                  <a:srgbClr val="007A37"/>
                </a:solidFill>
                <a:latin typeface="Cambria" pitchFamily="-112" charset="0"/>
              </a:rPr>
              <a:t>80/20 + laptop</a:t>
            </a:r>
          </a:p>
        </p:txBody>
      </p:sp>
      <p:sp>
        <p:nvSpPr>
          <p:cNvPr id="12" name="Text Box 2"/>
          <p:cNvSpPr txBox="1">
            <a:spLocks noChangeArrowheads="1"/>
          </p:cNvSpPr>
          <p:nvPr/>
        </p:nvSpPr>
        <p:spPr bwMode="auto">
          <a:xfrm>
            <a:off x="457200" y="5791200"/>
            <a:ext cx="38862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000000"/>
                </a:solidFill>
                <a:latin typeface="Cambria" pitchFamily="-112" charset="0"/>
              </a:rPr>
              <a:t>(</a:t>
            </a:r>
            <a:r>
              <a:rPr lang="en-US" sz="3600" dirty="0" err="1" smtClean="0">
                <a:solidFill>
                  <a:srgbClr val="000000"/>
                </a:solidFill>
                <a:latin typeface="Cambria" pitchFamily="-112" charset="0"/>
              </a:rPr>
              <a:t>Roomba+laptop</a:t>
            </a:r>
            <a:r>
              <a:rPr lang="en-US" sz="3600" dirty="0" smtClean="0">
                <a:solidFill>
                  <a:srgbClr val="000000"/>
                </a:solidFill>
                <a:latin typeface="Cambria" pitchFamily="-112" charset="0"/>
              </a:rPr>
              <a:t>)</a:t>
            </a:r>
          </a:p>
        </p:txBody>
      </p:sp>
      <p:pic>
        <p:nvPicPr>
          <p:cNvPr id="16" name="elerider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1524000" y="1028700"/>
            <a:ext cx="6248400" cy="4686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ext Box 2"/>
          <p:cNvSpPr txBox="1">
            <a:spLocks noChangeArrowheads="1"/>
          </p:cNvSpPr>
          <p:nvPr/>
        </p:nvSpPr>
        <p:spPr bwMode="auto">
          <a:xfrm>
            <a:off x="304800" y="273050"/>
            <a:ext cx="51816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000000"/>
                </a:solidFill>
                <a:latin typeface="Cambria" pitchFamily="-112" charset="0"/>
              </a:rPr>
              <a:t>Starting points...</a:t>
            </a:r>
          </a:p>
        </p:txBody>
      </p:sp>
      <p:sp>
        <p:nvSpPr>
          <p:cNvPr id="10" name="Text Box 2"/>
          <p:cNvSpPr txBox="1">
            <a:spLocks noChangeArrowheads="1"/>
          </p:cNvSpPr>
          <p:nvPr/>
        </p:nvSpPr>
        <p:spPr bwMode="auto">
          <a:xfrm>
            <a:off x="4572000" y="5791200"/>
            <a:ext cx="38862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en-US" sz="3600" dirty="0" smtClean="0">
                <a:latin typeface="Cambria" pitchFamily="-112" charset="0"/>
              </a:rPr>
              <a:t>(80/20 + laptop)</a:t>
            </a:r>
          </a:p>
        </p:txBody>
      </p:sp>
      <p:sp>
        <p:nvSpPr>
          <p:cNvPr id="12" name="Text Box 2"/>
          <p:cNvSpPr txBox="1">
            <a:spLocks noChangeArrowheads="1"/>
          </p:cNvSpPr>
          <p:nvPr/>
        </p:nvSpPr>
        <p:spPr bwMode="auto">
          <a:xfrm>
            <a:off x="457200" y="5791200"/>
            <a:ext cx="38862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en-US" sz="3600" b="1" dirty="0" err="1" smtClean="0">
                <a:solidFill>
                  <a:srgbClr val="007A37"/>
                </a:solidFill>
                <a:latin typeface="Cambria" pitchFamily="-112" charset="0"/>
              </a:rPr>
              <a:t>Roomba+laptop</a:t>
            </a:r>
            <a:endParaRPr lang="en-US" sz="3600" b="1" dirty="0" smtClean="0">
              <a:solidFill>
                <a:srgbClr val="007A37"/>
              </a:solidFill>
              <a:latin typeface="Cambria" pitchFamily="-112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7596052" y="6413863"/>
            <a:ext cx="146540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i="1" dirty="0" smtClean="0">
                <a:solidFill>
                  <a:srgbClr val="C00000"/>
                </a:solidFill>
                <a:latin typeface="Cambria" pitchFamily="-112" charset="0"/>
              </a:rPr>
              <a:t>Darts... Lego</a:t>
            </a:r>
            <a:r>
              <a:rPr lang="en-US" i="1" dirty="0" smtClean="0">
                <a:solidFill>
                  <a:srgbClr val="C00000"/>
                </a:solidFill>
                <a:latin typeface="Cambria" pitchFamily="-112" charset="0"/>
              </a:rPr>
              <a:t>?</a:t>
            </a:r>
            <a:endParaRPr lang="en-US" i="1" dirty="0">
              <a:solidFill>
                <a:srgbClr val="C00000"/>
              </a:solidFill>
            </a:endParaRPr>
          </a:p>
        </p:txBody>
      </p:sp>
      <p:pic>
        <p:nvPicPr>
          <p:cNvPr id="7" name="threePieceTapia09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1524000" y="1066800"/>
            <a:ext cx="6172200" cy="4629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vide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ext Box 2"/>
          <p:cNvSpPr txBox="1">
            <a:spLocks noChangeArrowheads="1"/>
          </p:cNvSpPr>
          <p:nvPr/>
        </p:nvSpPr>
        <p:spPr bwMode="auto">
          <a:xfrm>
            <a:off x="304800" y="273050"/>
            <a:ext cx="51816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000000"/>
                </a:solidFill>
                <a:latin typeface="Cambria" pitchFamily="-112" charset="0"/>
              </a:rPr>
              <a:t>In terms of computation,</a:t>
            </a:r>
          </a:p>
        </p:txBody>
      </p:sp>
      <p:sp>
        <p:nvSpPr>
          <p:cNvPr id="10" name="Text Box 2"/>
          <p:cNvSpPr txBox="1">
            <a:spLocks noChangeArrowheads="1"/>
          </p:cNvSpPr>
          <p:nvPr/>
        </p:nvSpPr>
        <p:spPr bwMode="auto">
          <a:xfrm>
            <a:off x="3581400" y="4267200"/>
            <a:ext cx="16764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en-US" sz="3600" b="1" dirty="0" smtClean="0">
                <a:solidFill>
                  <a:srgbClr val="007A37"/>
                </a:solidFill>
                <a:latin typeface="Cambria" pitchFamily="-112" charset="0"/>
              </a:rPr>
              <a:t>vs. </a:t>
            </a:r>
          </a:p>
        </p:txBody>
      </p:sp>
      <p:sp>
        <p:nvSpPr>
          <p:cNvPr id="12" name="Text Box 2"/>
          <p:cNvSpPr txBox="1">
            <a:spLocks noChangeArrowheads="1"/>
          </p:cNvSpPr>
          <p:nvPr/>
        </p:nvSpPr>
        <p:spPr bwMode="auto">
          <a:xfrm>
            <a:off x="2286000" y="1295400"/>
            <a:ext cx="4648200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en-US" sz="3600" i="1" dirty="0" smtClean="0">
                <a:solidFill>
                  <a:srgbClr val="000000"/>
                </a:solidFill>
                <a:latin typeface="Cambria" pitchFamily="-112" charset="0"/>
              </a:rPr>
              <a:t>What makes an autonomous robot different from a PC?</a:t>
            </a:r>
          </a:p>
        </p:txBody>
      </p:sp>
      <p:pic>
        <p:nvPicPr>
          <p:cNvPr id="113666" name="Picture 2" descr="http://pro-demo.magentocommerce.com/media/catalog/product/cache/1/image/9df78eab33525d08d6e5fb8d27136e95/a/c/acer-ferrari-3200-notebook-computer-pc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5800" y="3276600"/>
            <a:ext cx="3276600" cy="3276600"/>
          </a:xfrm>
          <a:prstGeom prst="rect">
            <a:avLst/>
          </a:prstGeom>
          <a:noFill/>
        </p:spPr>
      </p:pic>
      <p:pic>
        <p:nvPicPr>
          <p:cNvPr id="113668" name="Picture 4" descr="http://www.invaderzim.tv/images/characters/GIR_with_cupcake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91200" y="3657600"/>
            <a:ext cx="2381250" cy="23526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ext Box 2"/>
          <p:cNvSpPr txBox="1">
            <a:spLocks noChangeArrowheads="1"/>
          </p:cNvSpPr>
          <p:nvPr/>
        </p:nvSpPr>
        <p:spPr bwMode="auto">
          <a:xfrm>
            <a:off x="304800" y="273050"/>
            <a:ext cx="51816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000000"/>
                </a:solidFill>
                <a:latin typeface="Cambria" pitchFamily="-112" charset="0"/>
              </a:rPr>
              <a:t>In terms of computation,</a:t>
            </a:r>
          </a:p>
        </p:txBody>
      </p:sp>
      <p:sp>
        <p:nvSpPr>
          <p:cNvPr id="10" name="Text Box 2"/>
          <p:cNvSpPr txBox="1">
            <a:spLocks noChangeArrowheads="1"/>
          </p:cNvSpPr>
          <p:nvPr/>
        </p:nvSpPr>
        <p:spPr bwMode="auto">
          <a:xfrm>
            <a:off x="3581400" y="4267200"/>
            <a:ext cx="16764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en-US" sz="3600" b="1" dirty="0" smtClean="0">
                <a:solidFill>
                  <a:srgbClr val="007A37"/>
                </a:solidFill>
                <a:latin typeface="Cambria" pitchFamily="-112" charset="0"/>
              </a:rPr>
              <a:t>vs. </a:t>
            </a:r>
          </a:p>
        </p:txBody>
      </p:sp>
      <p:sp>
        <p:nvSpPr>
          <p:cNvPr id="12" name="Text Box 2"/>
          <p:cNvSpPr txBox="1">
            <a:spLocks noChangeArrowheads="1"/>
          </p:cNvSpPr>
          <p:nvPr/>
        </p:nvSpPr>
        <p:spPr bwMode="auto">
          <a:xfrm>
            <a:off x="2667000" y="1238071"/>
            <a:ext cx="388620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en-US" sz="3600" i="1" dirty="0" smtClean="0">
                <a:solidFill>
                  <a:srgbClr val="000000"/>
                </a:solidFill>
                <a:latin typeface="Cambria" pitchFamily="-112" charset="0"/>
              </a:rPr>
              <a:t>Robots need </a:t>
            </a:r>
            <a:r>
              <a:rPr lang="en-US" sz="3600" b="1" i="1" dirty="0" smtClean="0">
                <a:solidFill>
                  <a:srgbClr val="C00000"/>
                </a:solidFill>
                <a:latin typeface="Cambria" pitchFamily="-112" charset="0"/>
              </a:rPr>
              <a:t>local spatial reasoning</a:t>
            </a:r>
          </a:p>
        </p:txBody>
      </p:sp>
      <p:pic>
        <p:nvPicPr>
          <p:cNvPr id="113666" name="Picture 2" descr="http://pro-demo.magentocommerce.com/media/catalog/product/cache/1/image/9df78eab33525d08d6e5fb8d27136e95/a/c/acer-ferrari-3200-notebook-computer-pc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5800" y="3276600"/>
            <a:ext cx="3276600" cy="3276600"/>
          </a:xfrm>
          <a:prstGeom prst="rect">
            <a:avLst/>
          </a:prstGeom>
          <a:noFill/>
        </p:spPr>
      </p:pic>
      <p:pic>
        <p:nvPicPr>
          <p:cNvPr id="113668" name="Picture 4" descr="http://www.invaderzim.tv/images/characters/GIR_with_cupcake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91200" y="3657600"/>
            <a:ext cx="2381250" cy="2352675"/>
          </a:xfrm>
          <a:prstGeom prst="rect">
            <a:avLst/>
          </a:prstGeom>
          <a:noFill/>
        </p:spPr>
      </p:pic>
      <p:sp>
        <p:nvSpPr>
          <p:cNvPr id="7" name="Rectangle 6"/>
          <p:cNvSpPr/>
          <p:nvPr/>
        </p:nvSpPr>
        <p:spPr>
          <a:xfrm>
            <a:off x="2756263" y="2743200"/>
            <a:ext cx="374974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i="1" dirty="0" smtClean="0">
                <a:solidFill>
                  <a:srgbClr val="000000"/>
                </a:solidFill>
                <a:latin typeface="Cambria" pitchFamily="-112" charset="0"/>
              </a:rPr>
              <a:t>PCs typically don't – not even phones!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ounded Rectangle 17"/>
          <p:cNvSpPr/>
          <p:nvPr/>
        </p:nvSpPr>
        <p:spPr>
          <a:xfrm>
            <a:off x="6248400" y="2196737"/>
            <a:ext cx="2070463" cy="1295400"/>
          </a:xfrm>
          <a:prstGeom prst="roundRect">
            <a:avLst/>
          </a:prstGeom>
          <a:solidFill>
            <a:srgbClr val="99FF99"/>
          </a:solidFill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ounded Rectangle 16"/>
          <p:cNvSpPr/>
          <p:nvPr/>
        </p:nvSpPr>
        <p:spPr>
          <a:xfrm>
            <a:off x="3672840" y="2209800"/>
            <a:ext cx="2042159" cy="1295400"/>
          </a:xfrm>
          <a:prstGeom prst="roundRect">
            <a:avLst/>
          </a:prstGeom>
          <a:solidFill>
            <a:srgbClr val="99FF99"/>
          </a:solidFill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ounded Rectangle 11"/>
          <p:cNvSpPr/>
          <p:nvPr/>
        </p:nvSpPr>
        <p:spPr>
          <a:xfrm>
            <a:off x="1066800" y="2209800"/>
            <a:ext cx="2133600" cy="1295400"/>
          </a:xfrm>
          <a:prstGeom prst="roundRect">
            <a:avLst/>
          </a:prstGeom>
          <a:solidFill>
            <a:srgbClr val="CCFFCC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50" name="Text Box 2"/>
          <p:cNvSpPr txBox="1">
            <a:spLocks noChangeArrowheads="1"/>
          </p:cNvSpPr>
          <p:nvPr/>
        </p:nvSpPr>
        <p:spPr bwMode="auto">
          <a:xfrm>
            <a:off x="2133600" y="228600"/>
            <a:ext cx="5181600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en-US" sz="4200" dirty="0" smtClean="0">
                <a:solidFill>
                  <a:srgbClr val="000000"/>
                </a:solidFill>
                <a:latin typeface="Cambria" pitchFamily="-112" charset="0"/>
              </a:rPr>
              <a:t>Robotics!</a:t>
            </a:r>
          </a:p>
        </p:txBody>
      </p:sp>
      <p:sp>
        <p:nvSpPr>
          <p:cNvPr id="8" name="Rectangle 7"/>
          <p:cNvSpPr/>
          <p:nvPr/>
        </p:nvSpPr>
        <p:spPr>
          <a:xfrm>
            <a:off x="3505200" y="2286000"/>
            <a:ext cx="236220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 smtClean="0">
                <a:solidFill>
                  <a:srgbClr val="000000"/>
                </a:solidFill>
                <a:latin typeface="Cambria" pitchFamily="-112" charset="0"/>
              </a:rPr>
              <a:t>Spatial reasoning</a:t>
            </a:r>
          </a:p>
        </p:txBody>
      </p:sp>
      <p:sp>
        <p:nvSpPr>
          <p:cNvPr id="9" name="Rectangle 8"/>
          <p:cNvSpPr/>
          <p:nvPr/>
        </p:nvSpPr>
        <p:spPr>
          <a:xfrm>
            <a:off x="990600" y="2286000"/>
            <a:ext cx="220980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 smtClean="0">
                <a:solidFill>
                  <a:srgbClr val="000000"/>
                </a:solidFill>
                <a:latin typeface="Cambria" pitchFamily="-112" charset="0"/>
              </a:rPr>
              <a:t>Task Control</a:t>
            </a:r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6527958" y="2532222"/>
            <a:ext cx="154080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sz="3200" dirty="0" smtClean="0">
                <a:solidFill>
                  <a:srgbClr val="000000"/>
                </a:solidFill>
                <a:latin typeface="Cambria" pitchFamily="-112" charset="0"/>
              </a:rPr>
              <a:t>Sensing</a:t>
            </a:r>
            <a:endParaRPr lang="en-US" sz="3200" dirty="0">
              <a:solidFill>
                <a:srgbClr val="000000"/>
              </a:solidFill>
            </a:endParaRPr>
          </a:p>
        </p:txBody>
      </p:sp>
      <p:sp>
        <p:nvSpPr>
          <p:cNvPr id="11" name="Text Box 2"/>
          <p:cNvSpPr txBox="1">
            <a:spLocks noChangeArrowheads="1"/>
          </p:cNvSpPr>
          <p:nvPr/>
        </p:nvSpPr>
        <p:spPr bwMode="auto">
          <a:xfrm>
            <a:off x="2057400" y="990600"/>
            <a:ext cx="5715000" cy="4154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en-US" sz="2100" dirty="0" smtClean="0">
                <a:solidFill>
                  <a:srgbClr val="000000"/>
                </a:solidFill>
                <a:latin typeface="Cambria" pitchFamily="-112" charset="0"/>
              </a:rPr>
              <a:t>though mostly from a </a:t>
            </a:r>
            <a:r>
              <a:rPr lang="en-US" sz="2100" b="1" i="1" dirty="0" smtClean="0">
                <a:solidFill>
                  <a:srgbClr val="C00000"/>
                </a:solidFill>
                <a:latin typeface="Cambria" pitchFamily="-112" charset="0"/>
              </a:rPr>
              <a:t>software</a:t>
            </a:r>
            <a:r>
              <a:rPr lang="en-US" sz="2100" dirty="0" smtClean="0">
                <a:solidFill>
                  <a:srgbClr val="000000"/>
                </a:solidFill>
                <a:latin typeface="Cambria" pitchFamily="-112" charset="0"/>
              </a:rPr>
              <a:t> point of view...</a:t>
            </a:r>
          </a:p>
        </p:txBody>
      </p:sp>
      <p:sp>
        <p:nvSpPr>
          <p:cNvPr id="19" name="Rounded Rectangle 18"/>
          <p:cNvSpPr/>
          <p:nvPr/>
        </p:nvSpPr>
        <p:spPr>
          <a:xfrm>
            <a:off x="838200" y="3810000"/>
            <a:ext cx="7696200" cy="1828800"/>
          </a:xfrm>
          <a:prstGeom prst="roundRect">
            <a:avLst/>
          </a:prstGeom>
          <a:solidFill>
            <a:schemeClr val="tx1">
              <a:lumMod val="65000"/>
              <a:lumOff val="3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/>
          <p:cNvSpPr/>
          <p:nvPr/>
        </p:nvSpPr>
        <p:spPr>
          <a:xfrm>
            <a:off x="2039419" y="4139625"/>
            <a:ext cx="521206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sz="3200" b="1" dirty="0" smtClean="0">
                <a:solidFill>
                  <a:schemeClr val="bg1">
                    <a:lumMod val="95000"/>
                  </a:schemeClr>
                </a:solidFill>
                <a:latin typeface="Cambria" pitchFamily="-112" charset="0"/>
              </a:rPr>
              <a:t>robot-platform foundation</a:t>
            </a:r>
            <a:endParaRPr lang="en-US" sz="3200" b="1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914400" y="4825425"/>
            <a:ext cx="76200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sz="3200" b="1" i="1" dirty="0" smtClean="0">
                <a:solidFill>
                  <a:schemeClr val="bg1">
                    <a:lumMod val="95000"/>
                  </a:schemeClr>
                </a:solidFill>
                <a:latin typeface="Cambria" pitchFamily="-112" charset="0"/>
              </a:rPr>
              <a:t>... mechanical ... electrical ... power ...</a:t>
            </a:r>
            <a:endParaRPr lang="en-US" sz="3200" b="1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22" name="Text Box 2"/>
          <p:cNvSpPr txBox="1">
            <a:spLocks noChangeArrowheads="1"/>
          </p:cNvSpPr>
          <p:nvPr/>
        </p:nvSpPr>
        <p:spPr bwMode="auto">
          <a:xfrm>
            <a:off x="1905000" y="6019800"/>
            <a:ext cx="5562600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en-US" sz="2100" b="1" i="1" dirty="0" smtClean="0">
                <a:solidFill>
                  <a:srgbClr val="C00000"/>
                </a:solidFill>
                <a:latin typeface="Cambria" pitchFamily="-112" charset="0"/>
              </a:rPr>
              <a:t>spatial reasoning </a:t>
            </a:r>
            <a:r>
              <a:rPr lang="en-US" sz="2100" dirty="0" smtClean="0">
                <a:solidFill>
                  <a:srgbClr val="C00000"/>
                </a:solidFill>
                <a:latin typeface="Cambria" pitchFamily="-112" charset="0"/>
              </a:rPr>
              <a:t>and the </a:t>
            </a:r>
            <a:r>
              <a:rPr lang="en-US" sz="2100" b="1" i="1" dirty="0" smtClean="0">
                <a:solidFill>
                  <a:srgbClr val="C00000"/>
                </a:solidFill>
                <a:latin typeface="Cambria" pitchFamily="-112" charset="0"/>
              </a:rPr>
              <a:t>sensing </a:t>
            </a:r>
            <a:r>
              <a:rPr lang="en-US" sz="2100" dirty="0" smtClean="0">
                <a:solidFill>
                  <a:srgbClr val="C00000"/>
                </a:solidFill>
                <a:latin typeface="Cambria" pitchFamily="-112" charset="0"/>
              </a:rPr>
              <a:t>needed for it are fundamental, ongoing challenges</a:t>
            </a:r>
          </a:p>
        </p:txBody>
      </p:sp>
      <p:sp>
        <p:nvSpPr>
          <p:cNvPr id="23" name="Rounded Rectangle 22"/>
          <p:cNvSpPr/>
          <p:nvPr/>
        </p:nvSpPr>
        <p:spPr>
          <a:xfrm>
            <a:off x="354874" y="1878874"/>
            <a:ext cx="8610600" cy="4038600"/>
          </a:xfrm>
          <a:prstGeom prst="roundRect">
            <a:avLst/>
          </a:prstGeom>
          <a:noFill/>
          <a:ln w="57150">
            <a:solidFill>
              <a:srgbClr val="1E00FE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 23"/>
          <p:cNvSpPr/>
          <p:nvPr/>
        </p:nvSpPr>
        <p:spPr>
          <a:xfrm>
            <a:off x="4419600" y="1676400"/>
            <a:ext cx="590226" cy="369332"/>
          </a:xfrm>
          <a:prstGeom prst="rect">
            <a:avLst/>
          </a:prstGeom>
          <a:solidFill>
            <a:schemeClr val="bg1"/>
          </a:solidFill>
          <a:ln>
            <a:solidFill>
              <a:srgbClr val="1E00FE"/>
            </a:solidFill>
          </a:ln>
        </p:spPr>
        <p:txBody>
          <a:bodyPr wrap="none">
            <a:spAutoFit/>
          </a:bodyPr>
          <a:lstStyle/>
          <a:p>
            <a:r>
              <a:rPr lang="en-US" b="1" dirty="0" smtClean="0">
                <a:solidFill>
                  <a:srgbClr val="1E00FE"/>
                </a:solidFill>
                <a:latin typeface="Cambria" pitchFamily="-112" charset="0"/>
              </a:rPr>
              <a:t>E11</a:t>
            </a:r>
            <a:endParaRPr lang="en-US" b="1" dirty="0">
              <a:solidFill>
                <a:srgbClr val="1E00FE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extBox 11"/>
          <p:cNvSpPr txBox="1">
            <a:spLocks noChangeArrowheads="1"/>
          </p:cNvSpPr>
          <p:nvPr/>
        </p:nvSpPr>
        <p:spPr bwMode="auto">
          <a:xfrm>
            <a:off x="609600" y="304800"/>
            <a:ext cx="8277664" cy="746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9467" tIns="49737" rIns="99467" bIns="49737">
            <a:spAutoFit/>
          </a:bodyPr>
          <a:lstStyle/>
          <a:p>
            <a:pPr algn="ctr" defTabSz="993775"/>
            <a:r>
              <a:rPr lang="en-US" sz="4200" dirty="0" smtClean="0">
                <a:solidFill>
                  <a:srgbClr val="000000"/>
                </a:solidFill>
                <a:latin typeface="Trebuchet MS" pitchFamily="34" charset="0"/>
                <a:cs typeface="Arial" charset="0"/>
              </a:rPr>
              <a:t>last decade's "poster" robot...</a:t>
            </a:r>
            <a:endParaRPr lang="en-US" sz="4200" dirty="0">
              <a:solidFill>
                <a:srgbClr val="0000FF"/>
              </a:solidFill>
              <a:latin typeface="Trebuchet MS" pitchFamily="34" charset="0"/>
              <a:cs typeface="Arial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1219200" y="6096000"/>
            <a:ext cx="2209800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100" dirty="0" smtClean="0">
                <a:solidFill>
                  <a:srgbClr val="000000"/>
                </a:solidFill>
                <a:latin typeface="Cambria" pitchFamily="18" charset="0"/>
                <a:cs typeface="Arial" charset="0"/>
              </a:rPr>
              <a:t>Stanley</a:t>
            </a:r>
            <a:endParaRPr lang="en-US" dirty="0"/>
          </a:p>
        </p:txBody>
      </p:sp>
      <p:pic>
        <p:nvPicPr>
          <p:cNvPr id="15" name="Picture 3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800" y="1295400"/>
            <a:ext cx="4267200" cy="4740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3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00599" y="1981200"/>
            <a:ext cx="4065357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5"/>
          <p:cNvSpPr/>
          <p:nvPr/>
        </p:nvSpPr>
        <p:spPr>
          <a:xfrm>
            <a:off x="5105400" y="5451902"/>
            <a:ext cx="3505200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100" dirty="0" smtClean="0">
                <a:solidFill>
                  <a:srgbClr val="000000"/>
                </a:solidFill>
                <a:latin typeface="Cambria" pitchFamily="18" charset="0"/>
                <a:cs typeface="Arial" charset="0"/>
              </a:rPr>
              <a:t>Sebastian </a:t>
            </a:r>
            <a:r>
              <a:rPr lang="en-US" sz="2100" dirty="0" err="1" smtClean="0">
                <a:solidFill>
                  <a:srgbClr val="000000"/>
                </a:solidFill>
                <a:latin typeface="Cambria" pitchFamily="18" charset="0"/>
                <a:cs typeface="Arial" charset="0"/>
              </a:rPr>
              <a:t>Thrun's</a:t>
            </a:r>
            <a:r>
              <a:rPr lang="en-US" sz="2100" dirty="0" smtClean="0">
                <a:solidFill>
                  <a:srgbClr val="000000"/>
                </a:solidFill>
                <a:latin typeface="Cambria" pitchFamily="18" charset="0"/>
                <a:cs typeface="Arial" charset="0"/>
              </a:rPr>
              <a:t> bumper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extBox 11"/>
          <p:cNvSpPr txBox="1">
            <a:spLocks noChangeArrowheads="1"/>
          </p:cNvSpPr>
          <p:nvPr/>
        </p:nvSpPr>
        <p:spPr bwMode="auto">
          <a:xfrm>
            <a:off x="213164" y="228600"/>
            <a:ext cx="8674100" cy="746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9467" tIns="49737" rIns="99467" bIns="49737">
            <a:spAutoFit/>
          </a:bodyPr>
          <a:lstStyle/>
          <a:p>
            <a:pPr algn="ctr" defTabSz="993775"/>
            <a:r>
              <a:rPr lang="en-US" sz="4200" dirty="0" smtClean="0">
                <a:solidFill>
                  <a:srgbClr val="000000"/>
                </a:solidFill>
                <a:latin typeface="Trebuchet MS" pitchFamily="34" charset="0"/>
                <a:cs typeface="Arial" charset="0"/>
              </a:rPr>
              <a:t>where we've been...</a:t>
            </a:r>
            <a:endParaRPr lang="en-US" sz="4200" dirty="0">
              <a:solidFill>
                <a:srgbClr val="0000FF"/>
              </a:solidFill>
              <a:latin typeface="Trebuchet MS" pitchFamily="34" charset="0"/>
              <a:cs typeface="Arial" charset="0"/>
            </a:endParaRPr>
          </a:p>
        </p:txBody>
      </p:sp>
      <p:pic>
        <p:nvPicPr>
          <p:cNvPr id="16" name="Picture 4" descr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8600" y="2514600"/>
            <a:ext cx="4830417" cy="2743200"/>
          </a:xfrm>
          <a:prstGeom prst="rect">
            <a:avLst/>
          </a:prstGeom>
          <a:noFill/>
          <a:ln w="9525">
            <a:solidFill>
              <a:srgbClr val="1E00FE"/>
            </a:solidFill>
            <a:miter lim="800000"/>
            <a:headEnd/>
            <a:tailEnd/>
          </a:ln>
        </p:spPr>
      </p:pic>
      <p:pic>
        <p:nvPicPr>
          <p:cNvPr id="17" name="mit_cornell_crash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5257800" y="2514600"/>
            <a:ext cx="3759200" cy="2819400"/>
          </a:xfrm>
          <a:prstGeom prst="rect">
            <a:avLst/>
          </a:prstGeom>
        </p:spPr>
      </p:pic>
      <p:sp>
        <p:nvSpPr>
          <p:cNvPr id="18" name="TextBox 11"/>
          <p:cNvSpPr txBox="1">
            <a:spLocks noChangeArrowheads="1"/>
          </p:cNvSpPr>
          <p:nvPr/>
        </p:nvSpPr>
        <p:spPr bwMode="auto">
          <a:xfrm>
            <a:off x="1066800" y="1371600"/>
            <a:ext cx="7086600" cy="4236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9467" tIns="49737" rIns="99467" bIns="49737">
            <a:spAutoFit/>
          </a:bodyPr>
          <a:lstStyle/>
          <a:p>
            <a:pPr algn="ctr" defTabSz="993775"/>
            <a:r>
              <a:rPr lang="en-US" sz="2100" dirty="0" smtClean="0">
                <a:solidFill>
                  <a:srgbClr val="000000"/>
                </a:solidFill>
                <a:latin typeface="Cambria" pitchFamily="18" charset="0"/>
                <a:cs typeface="Arial" charset="0"/>
              </a:rPr>
              <a:t>the 2000's were a "banner decade" for robotics </a:t>
            </a:r>
            <a:r>
              <a:rPr lang="en-US" sz="2100" i="1" dirty="0" smtClean="0">
                <a:solidFill>
                  <a:srgbClr val="000000"/>
                </a:solidFill>
                <a:latin typeface="Cambria" pitchFamily="18" charset="0"/>
                <a:cs typeface="Arial" charset="0"/>
              </a:rPr>
              <a:t>algorithms </a:t>
            </a:r>
            <a:r>
              <a:rPr lang="en-US" sz="2100" dirty="0" smtClean="0">
                <a:solidFill>
                  <a:srgbClr val="000000"/>
                </a:solidFill>
                <a:latin typeface="Cambria" pitchFamily="18" charset="0"/>
                <a:cs typeface="Arial" charset="0"/>
              </a:rPr>
              <a:t>!</a:t>
            </a:r>
            <a:r>
              <a:rPr lang="en-US" sz="2100" i="1" dirty="0" smtClean="0">
                <a:solidFill>
                  <a:srgbClr val="000000"/>
                </a:solidFill>
                <a:latin typeface="Cambria" pitchFamily="18" charset="0"/>
                <a:cs typeface="Arial" charset="0"/>
              </a:rPr>
              <a:t> </a:t>
            </a:r>
            <a:endParaRPr lang="en-US" sz="2100" i="1" dirty="0">
              <a:solidFill>
                <a:srgbClr val="0000FF"/>
              </a:solidFill>
              <a:latin typeface="Cambria" pitchFamily="18" charset="0"/>
              <a:cs typeface="Arial" charset="0"/>
            </a:endParaRPr>
          </a:p>
        </p:txBody>
      </p:sp>
      <p:sp>
        <p:nvSpPr>
          <p:cNvPr id="8" name="TextBox 11"/>
          <p:cNvSpPr txBox="1">
            <a:spLocks noChangeArrowheads="1"/>
          </p:cNvSpPr>
          <p:nvPr/>
        </p:nvSpPr>
        <p:spPr bwMode="auto">
          <a:xfrm>
            <a:off x="1066800" y="1786189"/>
            <a:ext cx="7086600" cy="4236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9467" tIns="49737" rIns="99467" bIns="49737">
            <a:spAutoFit/>
          </a:bodyPr>
          <a:lstStyle/>
          <a:p>
            <a:pPr algn="ctr" defTabSz="993775"/>
            <a:r>
              <a:rPr lang="en-US" sz="2100" dirty="0" smtClean="0">
                <a:solidFill>
                  <a:srgbClr val="000000"/>
                </a:solidFill>
                <a:latin typeface="Cambria" pitchFamily="18" charset="0"/>
                <a:cs typeface="Arial" charset="0"/>
              </a:rPr>
              <a:t>in particular, </a:t>
            </a:r>
            <a:r>
              <a:rPr lang="en-US" sz="2100" b="1" i="1" dirty="0" smtClean="0">
                <a:solidFill>
                  <a:srgbClr val="C00000"/>
                </a:solidFill>
                <a:latin typeface="Cambria" pitchFamily="18" charset="0"/>
                <a:cs typeface="Arial" charset="0"/>
              </a:rPr>
              <a:t>spatial reasoning </a:t>
            </a:r>
            <a:r>
              <a:rPr lang="en-US" sz="2100" i="1" dirty="0" smtClean="0">
                <a:solidFill>
                  <a:srgbClr val="C00000"/>
                </a:solidFill>
                <a:latin typeface="Cambria" pitchFamily="18" charset="0"/>
                <a:cs typeface="Arial" charset="0"/>
              </a:rPr>
              <a:t>algorithms </a:t>
            </a:r>
            <a:r>
              <a:rPr lang="en-US" sz="2100" i="1" dirty="0" smtClean="0">
                <a:solidFill>
                  <a:srgbClr val="000000"/>
                </a:solidFill>
                <a:latin typeface="Cambria" pitchFamily="18" charset="0"/>
                <a:cs typeface="Arial" charset="0"/>
              </a:rPr>
              <a:t>...</a:t>
            </a:r>
            <a:endParaRPr lang="en-US" sz="2100" i="1" dirty="0">
              <a:solidFill>
                <a:srgbClr val="0000FF"/>
              </a:solidFill>
              <a:latin typeface="Cambria" pitchFamily="18" charset="0"/>
              <a:cs typeface="Arial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838200" y="5816769"/>
            <a:ext cx="1968616" cy="5078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700" i="1" dirty="0" smtClean="0">
                <a:solidFill>
                  <a:srgbClr val="1E00FE"/>
                </a:solidFill>
                <a:latin typeface="Cambria" pitchFamily="18" charset="0"/>
                <a:cs typeface="Arial" charset="0"/>
              </a:rPr>
              <a:t>Localization</a:t>
            </a:r>
            <a:endParaRPr lang="en-US" sz="2700" dirty="0">
              <a:solidFill>
                <a:srgbClr val="1E00FE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810000" y="5816769"/>
            <a:ext cx="1468672" cy="5078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700" i="1" dirty="0" smtClean="0">
                <a:solidFill>
                  <a:srgbClr val="1E00FE"/>
                </a:solidFill>
                <a:latin typeface="Cambria" pitchFamily="18" charset="0"/>
                <a:cs typeface="Arial" charset="0"/>
              </a:rPr>
              <a:t>Mapping</a:t>
            </a:r>
            <a:endParaRPr lang="en-US" sz="2700" dirty="0">
              <a:solidFill>
                <a:srgbClr val="1E00FE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6477000" y="5816769"/>
            <a:ext cx="1789914" cy="5078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700" i="1" dirty="0" smtClean="0">
                <a:solidFill>
                  <a:srgbClr val="1E00FE"/>
                </a:solidFill>
                <a:latin typeface="Cambria" pitchFamily="18" charset="0"/>
                <a:cs typeface="Arial" charset="0"/>
              </a:rPr>
              <a:t>Navigation</a:t>
            </a:r>
            <a:endParaRPr lang="en-US" sz="2700" dirty="0">
              <a:solidFill>
                <a:srgbClr val="1E00FE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video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Arial"/>
        <a:cs typeface="Arial"/>
      </a:majorFont>
      <a:minorFont>
        <a:latin typeface="Arial"/>
        <a:ea typeface="Arial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1977</TotalTime>
  <Words>223</Words>
  <Application>Microsoft Office PowerPoint</Application>
  <PresentationFormat>On-screen Show (4:3)</PresentationFormat>
  <Paragraphs>56</Paragraphs>
  <Slides>11</Slides>
  <Notes>11</Notes>
  <HiddenSlides>0</HiddenSlides>
  <MMClips>3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11</vt:i4>
      </vt:variant>
    </vt:vector>
  </HeadingPairs>
  <TitlesOfParts>
    <vt:vector size="13" baseType="lpstr">
      <vt:lpstr>Flow</vt:lpstr>
      <vt:lpstr>Default Design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Michael Leece</dc:creator>
  <cp:lastModifiedBy>dodds</cp:lastModifiedBy>
  <cp:revision>120</cp:revision>
  <dcterms:created xsi:type="dcterms:W3CDTF">2010-08-06T18:27:39Z</dcterms:created>
  <dcterms:modified xsi:type="dcterms:W3CDTF">2011-11-17T09:48:49Z</dcterms:modified>
</cp:coreProperties>
</file>