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58" r:id="rId3"/>
    <p:sldId id="261" r:id="rId4"/>
    <p:sldId id="275" r:id="rId5"/>
    <p:sldId id="277" r:id="rId6"/>
    <p:sldId id="279" r:id="rId7"/>
    <p:sldId id="315" r:id="rId8"/>
    <p:sldId id="328" r:id="rId9"/>
    <p:sldId id="327" r:id="rId10"/>
    <p:sldId id="280" r:id="rId11"/>
    <p:sldId id="302" r:id="rId12"/>
    <p:sldId id="321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29" r:id="rId21"/>
    <p:sldId id="297" r:id="rId22"/>
    <p:sldId id="312" r:id="rId23"/>
    <p:sldId id="298" r:id="rId24"/>
    <p:sldId id="299" r:id="rId25"/>
    <p:sldId id="322" r:id="rId26"/>
    <p:sldId id="323" r:id="rId27"/>
    <p:sldId id="294" r:id="rId28"/>
    <p:sldId id="260" r:id="rId29"/>
    <p:sldId id="324" r:id="rId30"/>
    <p:sldId id="284" r:id="rId31"/>
    <p:sldId id="259" r:id="rId32"/>
    <p:sldId id="326" r:id="rId33"/>
    <p:sldId id="295" r:id="rId34"/>
    <p:sldId id="325" r:id="rId35"/>
    <p:sldId id="293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8E5"/>
    <a:srgbClr val="C7FFDF"/>
    <a:srgbClr val="C3D444"/>
    <a:srgbClr val="B13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63" autoAdjust="0"/>
  </p:normalViewPr>
  <p:slideViewPr>
    <p:cSldViewPr snapToGrid="0" snapToObjects="1">
      <p:cViewPr varScale="1">
        <p:scale>
          <a:sx n="78" d="100"/>
          <a:sy n="78" d="100"/>
        </p:scale>
        <p:origin x="-75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838912-65FE-A44E-AAC8-BD9FD1FBF721}" type="datetimeFigureOut">
              <a:rPr lang="en-US" smtClean="0"/>
              <a:t>7/22/2013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ED8C0F-1763-4745-9A4B-E2287919E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775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D8C0F-1763-4745-9A4B-E2287919EC6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766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D8C0F-1763-4745-9A4B-E2287919EC6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766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58D83-3E7A-6F41-AB21-6FB61DB0053C}" type="datetimeFigureOut">
              <a:rPr lang="en-US" smtClean="0"/>
              <a:t>7/22/2013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7F441-8DC3-9C49-A16E-398077C8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03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58D83-3E7A-6F41-AB21-6FB61DB0053C}" type="datetimeFigureOut">
              <a:rPr lang="en-US" smtClean="0"/>
              <a:t>7/22/2013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7F441-8DC3-9C49-A16E-398077C8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401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58D83-3E7A-6F41-AB21-6FB61DB0053C}" type="datetimeFigureOut">
              <a:rPr lang="en-US" smtClean="0"/>
              <a:t>7/22/2013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7F441-8DC3-9C49-A16E-398077C8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17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58D83-3E7A-6F41-AB21-6FB61DB0053C}" type="datetimeFigureOut">
              <a:rPr lang="en-US" smtClean="0"/>
              <a:t>7/22/2013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7F441-8DC3-9C49-A16E-398077C8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588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58D83-3E7A-6F41-AB21-6FB61DB0053C}" type="datetimeFigureOut">
              <a:rPr lang="en-US" smtClean="0"/>
              <a:t>7/22/2013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7F441-8DC3-9C49-A16E-398077C8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209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58D83-3E7A-6F41-AB21-6FB61DB0053C}" type="datetimeFigureOut">
              <a:rPr lang="en-US" smtClean="0"/>
              <a:t>7/22/2013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7F441-8DC3-9C49-A16E-398077C8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215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58D83-3E7A-6F41-AB21-6FB61DB0053C}" type="datetimeFigureOut">
              <a:rPr lang="en-US" smtClean="0"/>
              <a:t>7/22/2013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7F441-8DC3-9C49-A16E-398077C8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795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58D83-3E7A-6F41-AB21-6FB61DB0053C}" type="datetimeFigureOut">
              <a:rPr lang="en-US" smtClean="0"/>
              <a:t>7/22/2013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7F441-8DC3-9C49-A16E-398077C8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508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58D83-3E7A-6F41-AB21-6FB61DB0053C}" type="datetimeFigureOut">
              <a:rPr lang="en-US" smtClean="0"/>
              <a:t>7/22/2013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7F441-8DC3-9C49-A16E-398077C8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298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58D83-3E7A-6F41-AB21-6FB61DB0053C}" type="datetimeFigureOut">
              <a:rPr lang="en-US" smtClean="0"/>
              <a:t>7/22/2013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7F441-8DC3-9C49-A16E-398077C8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6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58D83-3E7A-6F41-AB21-6FB61DB0053C}" type="datetimeFigureOut">
              <a:rPr lang="en-US" smtClean="0"/>
              <a:t>7/22/2013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7F441-8DC3-9C49-A16E-398077C8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233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58D83-3E7A-6F41-AB21-6FB61DB0053C}" type="datetimeFigureOut">
              <a:rPr lang="en-US" smtClean="0"/>
              <a:t>7/22/2013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7F441-8DC3-9C49-A16E-398077C8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810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robotics_presentation_videos/out.avi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robotics_presentation_videos/rotate_room.mp4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261" y="151193"/>
            <a:ext cx="8829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err="1" smtClean="0">
                <a:latin typeface="Cambria"/>
                <a:cs typeface="Cambria"/>
              </a:rPr>
              <a:t>Interdimensional</a:t>
            </a:r>
            <a:r>
              <a:rPr lang="en-US" sz="3600" dirty="0" smtClean="0">
                <a:latin typeface="Cambria"/>
                <a:cs typeface="Cambria"/>
              </a:rPr>
              <a:t>  Robot  Cooperation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4797" y="5830917"/>
            <a:ext cx="73263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latin typeface="Cambria"/>
                <a:cs typeface="Cambria"/>
              </a:rPr>
              <a:t>Kristina Ming, Chris </a:t>
            </a:r>
            <a:r>
              <a:rPr lang="en-US" sz="2100" dirty="0" err="1" smtClean="0">
                <a:latin typeface="Cambria"/>
                <a:cs typeface="Cambria"/>
              </a:rPr>
              <a:t>Eriksen</a:t>
            </a:r>
            <a:r>
              <a:rPr lang="en-US" sz="2100" dirty="0" smtClean="0">
                <a:latin typeface="Cambria"/>
                <a:cs typeface="Cambria"/>
              </a:rPr>
              <a:t>, Graham </a:t>
            </a:r>
            <a:r>
              <a:rPr lang="en-US" sz="2100" dirty="0" smtClean="0">
                <a:latin typeface="Cambria"/>
                <a:cs typeface="Cambria"/>
              </a:rPr>
              <a:t>Montgomery, Zach </a:t>
            </a:r>
            <a:r>
              <a:rPr lang="en-US" sz="2100" dirty="0" err="1" smtClean="0">
                <a:latin typeface="Cambria"/>
                <a:cs typeface="Cambria"/>
              </a:rPr>
              <a:t>Dodds</a:t>
            </a:r>
            <a:endParaRPr lang="en-US" sz="2100" dirty="0">
              <a:latin typeface="Cambria"/>
              <a:cs typeface="Cambria"/>
            </a:endParaRPr>
          </a:p>
        </p:txBody>
      </p:sp>
      <p:pic>
        <p:nvPicPr>
          <p:cNvPr id="10" name="Picture 9" descr="neat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2" b="23594"/>
          <a:stretch/>
        </p:blipFill>
        <p:spPr>
          <a:xfrm>
            <a:off x="1044311" y="1581779"/>
            <a:ext cx="2422799" cy="1455015"/>
          </a:xfrm>
          <a:prstGeom prst="rect">
            <a:avLst/>
          </a:prstGeom>
        </p:spPr>
      </p:pic>
      <p:pic>
        <p:nvPicPr>
          <p:cNvPr id="11" name="Picture 10" descr="parrot_ar_drone_quadricopter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4" b="23866"/>
          <a:stretch/>
        </p:blipFill>
        <p:spPr>
          <a:xfrm>
            <a:off x="3608216" y="1451482"/>
            <a:ext cx="2548829" cy="1401083"/>
          </a:xfrm>
          <a:prstGeom prst="rect">
            <a:avLst/>
          </a:prstGeom>
        </p:spPr>
      </p:pic>
      <p:pic>
        <p:nvPicPr>
          <p:cNvPr id="12" name="Picture 11" descr="m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129" y="1793216"/>
            <a:ext cx="1243578" cy="1243578"/>
          </a:xfrm>
          <a:prstGeom prst="rect">
            <a:avLst/>
          </a:prstGeom>
        </p:spPr>
      </p:pic>
      <p:pic>
        <p:nvPicPr>
          <p:cNvPr id="7" name="Picture 6" descr="full_room1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9" t="39913" r="8184" b="36351"/>
          <a:stretch/>
        </p:blipFill>
        <p:spPr>
          <a:xfrm>
            <a:off x="1019891" y="3514515"/>
            <a:ext cx="7161478" cy="1629487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2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228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latin typeface="Cambria"/>
                <a:cs typeface="Cambria"/>
              </a:rPr>
              <a:t>Using </a:t>
            </a:r>
            <a:r>
              <a:rPr lang="en-US" sz="3600" dirty="0" smtClean="0">
                <a:latin typeface="Cambria"/>
                <a:cs typeface="Cambria"/>
              </a:rPr>
              <a:t>these models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89300" y="1258377"/>
            <a:ext cx="66620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Cambria"/>
                <a:cs typeface="Cambria"/>
              </a:rPr>
              <a:t>How might a robot with an ordinary camera, i.e.,  only 2d sensing, use these 3d models? 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1504857" y="5415790"/>
            <a:ext cx="58787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Cambria"/>
                <a:cs typeface="Cambria"/>
              </a:rPr>
              <a:t>Ideally, a 2d sensing system could localize – </a:t>
            </a:r>
            <a:r>
              <a:rPr lang="en-US" sz="2400" i="1" dirty="0" smtClean="0">
                <a:latin typeface="Cambria"/>
                <a:cs typeface="Cambria"/>
              </a:rPr>
              <a:t>and reason </a:t>
            </a:r>
            <a:r>
              <a:rPr lang="en-US" sz="2400" dirty="0" smtClean="0">
                <a:latin typeface="Cambria"/>
                <a:cs typeface="Cambria"/>
              </a:rPr>
              <a:t>– within </a:t>
            </a:r>
            <a:r>
              <a:rPr lang="en-US" sz="2400" dirty="0">
                <a:latin typeface="Cambria"/>
                <a:cs typeface="Cambria"/>
              </a:rPr>
              <a:t>a</a:t>
            </a:r>
            <a:r>
              <a:rPr lang="en-US" sz="2400" dirty="0" smtClean="0">
                <a:latin typeface="Cambria"/>
                <a:cs typeface="Cambria"/>
              </a:rPr>
              <a:t> 3d model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891328" y="3270250"/>
            <a:ext cx="3213367" cy="1384995"/>
          </a:xfrm>
          <a:prstGeom prst="rect">
            <a:avLst/>
          </a:prstGeom>
          <a:solidFill>
            <a:srgbClr val="FFE8E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00" dirty="0" smtClean="0">
                <a:latin typeface="Cambria"/>
                <a:cs typeface="Cambria"/>
              </a:rPr>
              <a:t>2d – 2d matching</a:t>
            </a:r>
            <a:endParaRPr lang="en-US" sz="4200" dirty="0">
              <a:latin typeface="Cambria"/>
              <a:cs typeface="Cambri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23085" y="3270250"/>
            <a:ext cx="3213367" cy="138499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solidFill>
                  <a:schemeClr val="bg1">
                    <a:lumMod val="75000"/>
                  </a:schemeClr>
                </a:solidFill>
                <a:latin typeface="Cambria"/>
                <a:cs typeface="Cambria"/>
              </a:rPr>
              <a:t>3</a:t>
            </a:r>
            <a:r>
              <a:rPr lang="en-US" sz="4200" dirty="0" smtClean="0">
                <a:solidFill>
                  <a:schemeClr val="bg1">
                    <a:lumMod val="75000"/>
                  </a:schemeClr>
                </a:solidFill>
                <a:latin typeface="Cambria"/>
                <a:cs typeface="Cambria"/>
              </a:rPr>
              <a:t>d – 3d matching</a:t>
            </a:r>
            <a:endParaRPr lang="en-US" sz="4200" dirty="0">
              <a:solidFill>
                <a:schemeClr val="bg1">
                  <a:lumMod val="75000"/>
                </a:schemeClr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53408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3200" y="254000"/>
            <a:ext cx="44958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latin typeface="Cambria"/>
                <a:cs typeface="Cambria"/>
              </a:rPr>
              <a:t>2d – 2d matching</a:t>
            </a:r>
            <a:endParaRPr lang="en-US" sz="4200" dirty="0">
              <a:latin typeface="Cambria"/>
              <a:cs typeface="Cambr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18888" y="1314619"/>
            <a:ext cx="31824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latin typeface="Cambria"/>
                <a:cs typeface="Cambria"/>
              </a:rPr>
              <a:t>with a </a:t>
            </a:r>
            <a:r>
              <a:rPr lang="en-US" sz="2100" b="1" dirty="0" smtClean="0">
                <a:latin typeface="Cambria"/>
                <a:cs typeface="Cambria"/>
              </a:rPr>
              <a:t>new image </a:t>
            </a:r>
            <a:r>
              <a:rPr lang="en-US" sz="2100" dirty="0" smtClean="0">
                <a:latin typeface="Cambria"/>
                <a:cs typeface="Cambria"/>
              </a:rPr>
              <a:t>from a robot (or other device)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3802" y="5804645"/>
            <a:ext cx="27855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Cambria"/>
                <a:cs typeface="Cambria"/>
              </a:rPr>
              <a:t>v</a:t>
            </a:r>
            <a:r>
              <a:rPr lang="en-US" sz="2100" dirty="0" smtClean="0">
                <a:latin typeface="Cambria"/>
                <a:cs typeface="Cambria"/>
              </a:rPr>
              <a:t>s. original images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19919" y="5804645"/>
            <a:ext cx="27855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Cambria"/>
                <a:cs typeface="Cambria"/>
              </a:rPr>
              <a:t>v</a:t>
            </a:r>
            <a:r>
              <a:rPr lang="en-US" sz="2100" dirty="0" smtClean="0">
                <a:latin typeface="Cambria"/>
                <a:cs typeface="Cambria"/>
              </a:rPr>
              <a:t>s. rendered images</a:t>
            </a:r>
            <a:endParaRPr lang="en-US" sz="2100" dirty="0">
              <a:latin typeface="Cambria"/>
              <a:cs typeface="Cambria"/>
            </a:endParaRPr>
          </a:p>
        </p:txBody>
      </p:sp>
      <p:pic>
        <p:nvPicPr>
          <p:cNvPr id="12" name="Picture 11" descr="origin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009" y="362089"/>
            <a:ext cx="3322672" cy="2492004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13" name="Picture 12" descr="norm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46" y="3471333"/>
            <a:ext cx="3002844" cy="2252133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14" name="Picture 13" descr="rendered point cloud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72"/>
          <a:stretch/>
        </p:blipFill>
        <p:spPr>
          <a:xfrm>
            <a:off x="4355255" y="3471333"/>
            <a:ext cx="4306468" cy="2252133"/>
          </a:xfrm>
          <a:prstGeom prst="rect">
            <a:avLst/>
          </a:prstGeom>
          <a:ln>
            <a:solidFill>
              <a:srgbClr val="A6A6A6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553564" y="6305665"/>
            <a:ext cx="32888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Cambria"/>
                <a:cs typeface="Cambria"/>
              </a:rPr>
              <a:t>These are the images used to create the 3d model in the first place: fewer, higher-fidelity.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5119919" y="6323988"/>
            <a:ext cx="26154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mbria"/>
                <a:cs typeface="Cambria"/>
              </a:rPr>
              <a:t>I</a:t>
            </a:r>
            <a:r>
              <a:rPr lang="en-US" sz="1200" dirty="0" smtClean="0">
                <a:latin typeface="Cambria"/>
                <a:cs typeface="Cambria"/>
              </a:rPr>
              <a:t>mages yielded by the 3d model: arbitrarily many, but lower-quality.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203200" y="2646344"/>
            <a:ext cx="318244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Cambria"/>
                <a:cs typeface="Cambria"/>
              </a:rPr>
              <a:t>w</a:t>
            </a:r>
            <a:r>
              <a:rPr lang="en-US" sz="2100" dirty="0" smtClean="0">
                <a:latin typeface="Cambria"/>
                <a:cs typeface="Cambria"/>
              </a:rPr>
              <a:t>e could compare</a:t>
            </a:r>
            <a:endParaRPr lang="en-US" sz="21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12656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82303" y="3272790"/>
            <a:ext cx="3655474" cy="3520082"/>
          </a:xfrm>
          <a:prstGeom prst="roundRect">
            <a:avLst>
              <a:gd name="adj" fmla="val 7266"/>
            </a:avLst>
          </a:prstGeom>
          <a:solidFill>
            <a:srgbClr val="FFE8E5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03200" y="254000"/>
            <a:ext cx="44958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latin typeface="Cambria"/>
                <a:cs typeface="Cambria"/>
              </a:rPr>
              <a:t>2d – 2d matching</a:t>
            </a:r>
            <a:endParaRPr lang="en-US" sz="4200" dirty="0">
              <a:latin typeface="Cambria"/>
              <a:cs typeface="Cambr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18888" y="1314619"/>
            <a:ext cx="31824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latin typeface="Cambria"/>
                <a:cs typeface="Cambria"/>
              </a:rPr>
              <a:t>with a </a:t>
            </a:r>
            <a:r>
              <a:rPr lang="en-US" sz="2100" b="1" dirty="0" smtClean="0">
                <a:latin typeface="Cambria"/>
                <a:cs typeface="Cambria"/>
              </a:rPr>
              <a:t>new image </a:t>
            </a:r>
            <a:r>
              <a:rPr lang="en-US" sz="2100" dirty="0" smtClean="0">
                <a:latin typeface="Cambria"/>
                <a:cs typeface="Cambria"/>
              </a:rPr>
              <a:t>from a robot (or other device)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3802" y="5804645"/>
            <a:ext cx="27855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Cambria"/>
                <a:cs typeface="Cambria"/>
              </a:rPr>
              <a:t>v</a:t>
            </a:r>
            <a:r>
              <a:rPr lang="en-US" sz="2100" dirty="0" smtClean="0">
                <a:latin typeface="Cambria"/>
                <a:cs typeface="Cambria"/>
              </a:rPr>
              <a:t>s. original images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19919" y="5804645"/>
            <a:ext cx="27855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Cambria"/>
                <a:cs typeface="Cambria"/>
              </a:rPr>
              <a:t>v</a:t>
            </a:r>
            <a:r>
              <a:rPr lang="en-US" sz="2100" dirty="0" smtClean="0">
                <a:latin typeface="Cambria"/>
                <a:cs typeface="Cambria"/>
              </a:rPr>
              <a:t>s. rendered images</a:t>
            </a:r>
            <a:endParaRPr lang="en-US" sz="2100" dirty="0">
              <a:latin typeface="Cambria"/>
              <a:cs typeface="Cambria"/>
            </a:endParaRPr>
          </a:p>
        </p:txBody>
      </p:sp>
      <p:pic>
        <p:nvPicPr>
          <p:cNvPr id="12" name="Picture 11" descr="origin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009" y="362089"/>
            <a:ext cx="3322672" cy="2492004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13" name="Picture 12" descr="norm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46" y="3471333"/>
            <a:ext cx="3002844" cy="2252133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14" name="Picture 13" descr="rendered point cloud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72"/>
          <a:stretch/>
        </p:blipFill>
        <p:spPr>
          <a:xfrm>
            <a:off x="4355255" y="3471333"/>
            <a:ext cx="4306468" cy="2252133"/>
          </a:xfrm>
          <a:prstGeom prst="rect">
            <a:avLst/>
          </a:prstGeom>
          <a:ln>
            <a:solidFill>
              <a:srgbClr val="A6A6A6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553564" y="6305665"/>
            <a:ext cx="32888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Cambria"/>
                <a:cs typeface="Cambria"/>
              </a:rPr>
              <a:t>These are the images used to create the 3d model in the first place: fewer, higher-fidelity.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5119919" y="6323988"/>
            <a:ext cx="26154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mbria"/>
                <a:cs typeface="Cambria"/>
              </a:rPr>
              <a:t>I</a:t>
            </a:r>
            <a:r>
              <a:rPr lang="en-US" sz="1200" dirty="0" smtClean="0">
                <a:latin typeface="Cambria"/>
                <a:cs typeface="Cambria"/>
              </a:rPr>
              <a:t>mages yielded by the 3d model: arbitrarily many, but lower-quality.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203200" y="2646344"/>
            <a:ext cx="318244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Cambria"/>
                <a:cs typeface="Cambria"/>
              </a:rPr>
              <a:t>w</a:t>
            </a:r>
            <a:r>
              <a:rPr lang="en-US" sz="2100" dirty="0" smtClean="0">
                <a:latin typeface="Cambria"/>
                <a:cs typeface="Cambria"/>
              </a:rPr>
              <a:t>e could compare</a:t>
            </a:r>
            <a:endParaRPr lang="en-US" sz="21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96497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3200" y="254000"/>
            <a:ext cx="44958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latin typeface="Cambria"/>
                <a:cs typeface="Cambria"/>
              </a:rPr>
              <a:t>Matching?</a:t>
            </a:r>
            <a:endParaRPr lang="en-US" sz="4200" dirty="0">
              <a:latin typeface="Cambria"/>
              <a:cs typeface="Cambr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9982" y="4471663"/>
            <a:ext cx="21081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Cambria"/>
                <a:cs typeface="Cambria"/>
              </a:rPr>
              <a:t>Our approach: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7000" y="4891098"/>
            <a:ext cx="558376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Find features in each (SIFT)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Consider all matches (FLANN)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Ensure bidirectional constraints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Consistency filtering (</a:t>
            </a:r>
            <a:r>
              <a:rPr lang="en-US" dirty="0" err="1" smtClean="0">
                <a:latin typeface="Cambria"/>
                <a:cs typeface="Cambria"/>
              </a:rPr>
              <a:t>homography</a:t>
            </a:r>
            <a:r>
              <a:rPr lang="en-US" dirty="0" smtClean="0">
                <a:latin typeface="Cambria"/>
                <a:cs typeface="Cambria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Best-matching by visual similarity metric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Tiebreaking by pixel distances</a:t>
            </a:r>
            <a:endParaRPr lang="en-US" dirty="0">
              <a:latin typeface="Cambria"/>
              <a:cs typeface="Cambria"/>
            </a:endParaRPr>
          </a:p>
        </p:txBody>
      </p:sp>
      <p:pic>
        <p:nvPicPr>
          <p:cNvPr id="9" name="Picture 8" descr="origin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997" y="1320799"/>
            <a:ext cx="3002003" cy="225150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" name="Picture 1" descr="bestMat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465" y="374120"/>
            <a:ext cx="2904068" cy="217805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Picture 10" descr="regula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465" y="2552171"/>
            <a:ext cx="2907594" cy="218069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" name="Right Arrow 2"/>
          <p:cNvSpPr/>
          <p:nvPr/>
        </p:nvSpPr>
        <p:spPr>
          <a:xfrm rot="20487748">
            <a:off x="4819272" y="1709666"/>
            <a:ext cx="415174" cy="25237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112252" flipV="1">
            <a:off x="4819270" y="2904147"/>
            <a:ext cx="415174" cy="25237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596322" y="3595542"/>
            <a:ext cx="1251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ambria"/>
                <a:cs typeface="Cambria"/>
              </a:rPr>
              <a:t>n</a:t>
            </a:r>
            <a:r>
              <a:rPr lang="en-US" dirty="0" smtClean="0">
                <a:latin typeface="Cambria"/>
                <a:cs typeface="Cambria"/>
              </a:rPr>
              <a:t>ew image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704810" y="4757460"/>
            <a:ext cx="2300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many original images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99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keypoin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466" y="2543380"/>
            <a:ext cx="2904068" cy="217805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0" name="Picture 9" descr="keypointsOrigin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997" y="1320799"/>
            <a:ext cx="3002003" cy="225150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" name="Picture 1" descr="keypointsBestMatc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465" y="355599"/>
            <a:ext cx="2904068" cy="217805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03200" y="254000"/>
            <a:ext cx="44958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latin typeface="Cambria"/>
                <a:cs typeface="Cambria"/>
              </a:rPr>
              <a:t>Features</a:t>
            </a:r>
            <a:endParaRPr lang="en-US" sz="4200" dirty="0">
              <a:latin typeface="Cambria"/>
              <a:cs typeface="Cambria"/>
            </a:endParaRPr>
          </a:p>
        </p:txBody>
      </p:sp>
      <p:sp>
        <p:nvSpPr>
          <p:cNvPr id="9" name="Right Arrow 8"/>
          <p:cNvSpPr/>
          <p:nvPr/>
        </p:nvSpPr>
        <p:spPr>
          <a:xfrm rot="20487748">
            <a:off x="4819272" y="1709666"/>
            <a:ext cx="415174" cy="25237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112252" flipV="1">
            <a:off x="4819270" y="2904147"/>
            <a:ext cx="415174" cy="25237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79982" y="4471663"/>
            <a:ext cx="21081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Cambria"/>
                <a:cs typeface="Cambria"/>
              </a:rPr>
              <a:t>Our approach: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7000" y="4891098"/>
            <a:ext cx="558376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Find features in each (SIFT)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Consider all matches (FLANN)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Ensure bidirectional constraints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Consistency filtering (</a:t>
            </a:r>
            <a:r>
              <a:rPr lang="en-US" dirty="0" err="1" smtClean="0">
                <a:latin typeface="Cambria"/>
                <a:cs typeface="Cambria"/>
              </a:rPr>
              <a:t>homography</a:t>
            </a:r>
            <a:r>
              <a:rPr lang="en-US" dirty="0" smtClean="0">
                <a:latin typeface="Cambria"/>
                <a:cs typeface="Cambria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Best-matching by visual similarity metric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Tiebreaking by pixel distances</a:t>
            </a:r>
            <a:endParaRPr lang="en-US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15317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rutefor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32" y="2399241"/>
            <a:ext cx="5240867" cy="1965325"/>
          </a:xfrm>
          <a:prstGeom prst="rect">
            <a:avLst/>
          </a:prstGeom>
          <a:ln>
            <a:solidFill>
              <a:srgbClr val="BFBFBF"/>
            </a:solidFill>
          </a:ln>
        </p:spPr>
      </p:pic>
      <p:pic>
        <p:nvPicPr>
          <p:cNvPr id="2" name="Picture 1" descr="bruteforceBestMat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68" y="309034"/>
            <a:ext cx="5249331" cy="1968499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79982" y="4471663"/>
            <a:ext cx="21081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Cambria"/>
                <a:cs typeface="Cambria"/>
              </a:rPr>
              <a:t>Our approach: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7000" y="4891098"/>
            <a:ext cx="558376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Find features in each (SIFT)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Consider all matches (FLANN)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Ensure bidirectional constraints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Consistency filtering (</a:t>
            </a:r>
            <a:r>
              <a:rPr lang="en-US" dirty="0" err="1" smtClean="0">
                <a:latin typeface="Cambria"/>
                <a:cs typeface="Cambria"/>
              </a:rPr>
              <a:t>homography</a:t>
            </a:r>
            <a:r>
              <a:rPr lang="en-US" dirty="0" smtClean="0">
                <a:latin typeface="Cambria"/>
                <a:cs typeface="Cambria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Best-matching by visual similarity metric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Tiebreaking by pixel distances</a:t>
            </a:r>
            <a:endParaRPr lang="en-US" dirty="0">
              <a:latin typeface="Cambria"/>
              <a:cs typeface="Cambri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99701" y="5203891"/>
            <a:ext cx="2678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/>
                <a:cs typeface="Cambria"/>
              </a:rPr>
              <a:t>Nearest-neighbor matching</a:t>
            </a:r>
            <a:endParaRPr lang="en-US" sz="24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680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idirection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32" y="2404532"/>
            <a:ext cx="5240867" cy="1965325"/>
          </a:xfrm>
          <a:prstGeom prst="rect">
            <a:avLst/>
          </a:prstGeom>
          <a:ln>
            <a:solidFill>
              <a:srgbClr val="BFBFBF"/>
            </a:solidFill>
          </a:ln>
        </p:spPr>
      </p:pic>
      <p:pic>
        <p:nvPicPr>
          <p:cNvPr id="2" name="Picture 1" descr="bidirectionalBes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32" y="337609"/>
            <a:ext cx="5240866" cy="1965325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79982" y="4471663"/>
            <a:ext cx="21081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Cambria"/>
                <a:cs typeface="Cambria"/>
              </a:rPr>
              <a:t>Our approach: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7000" y="4891098"/>
            <a:ext cx="558376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Find features in each (SIFT)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Consider all matches (FLANN)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Ensure bidirectional constraints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Consistency filtering (</a:t>
            </a:r>
            <a:r>
              <a:rPr lang="en-US" dirty="0" err="1" smtClean="0">
                <a:latin typeface="Cambria"/>
                <a:cs typeface="Cambria"/>
              </a:rPr>
              <a:t>homography</a:t>
            </a:r>
            <a:r>
              <a:rPr lang="en-US" dirty="0" smtClean="0">
                <a:latin typeface="Cambria"/>
                <a:cs typeface="Cambria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Best-matching by visual similarity metric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Tiebreaking by pixel distances</a:t>
            </a:r>
            <a:endParaRPr lang="en-US" dirty="0">
              <a:latin typeface="Cambria"/>
              <a:cs typeface="Cambr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99701" y="5203891"/>
            <a:ext cx="2678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/>
                <a:cs typeface="Cambria"/>
              </a:rPr>
              <a:t>Keep only </a:t>
            </a:r>
            <a:r>
              <a:rPr lang="en-US" sz="2400" i="1" dirty="0" smtClean="0">
                <a:latin typeface="Cambria"/>
                <a:cs typeface="Cambria"/>
              </a:rPr>
              <a:t>two-way </a:t>
            </a:r>
            <a:r>
              <a:rPr lang="en-US" sz="2400" dirty="0" smtClean="0">
                <a:latin typeface="Cambria"/>
                <a:cs typeface="Cambria"/>
              </a:rPr>
              <a:t>best matches</a:t>
            </a:r>
            <a:endParaRPr lang="en-US" sz="24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75568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omograph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31" y="2458507"/>
            <a:ext cx="5240867" cy="1965325"/>
          </a:xfrm>
          <a:prstGeom prst="rect">
            <a:avLst/>
          </a:prstGeom>
          <a:ln>
            <a:solidFill>
              <a:srgbClr val="BFBFBF"/>
            </a:solidFill>
          </a:ln>
        </p:spPr>
      </p:pic>
      <p:pic>
        <p:nvPicPr>
          <p:cNvPr id="2" name="Picture 1" descr="homographyBestMat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99" y="364066"/>
            <a:ext cx="5249333" cy="1968500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79982" y="4471663"/>
            <a:ext cx="21081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Cambria"/>
                <a:cs typeface="Cambria"/>
              </a:rPr>
              <a:t>Our approach: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7000" y="4891098"/>
            <a:ext cx="558376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Find features in each (SIFT)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Consider all matches (FLANN)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Ensure bidirectional constraints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Consistency filtering (via </a:t>
            </a:r>
            <a:r>
              <a:rPr lang="en-US" b="1" dirty="0" err="1" smtClean="0">
                <a:solidFill>
                  <a:srgbClr val="0000FF"/>
                </a:solidFill>
                <a:latin typeface="Cambria"/>
                <a:cs typeface="Cambria"/>
              </a:rPr>
              <a:t>homography</a:t>
            </a: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Best-matching by visual similarity metric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Tiebreaking by pixel distances</a:t>
            </a:r>
            <a:endParaRPr lang="en-US" dirty="0">
              <a:latin typeface="Cambria"/>
              <a:cs typeface="Cambr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99701" y="5203891"/>
            <a:ext cx="2678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/>
                <a:cs typeface="Cambria"/>
              </a:rPr>
              <a:t>Keep </a:t>
            </a:r>
            <a:r>
              <a:rPr lang="en-US" sz="2400" i="1" dirty="0" smtClean="0">
                <a:latin typeface="Cambria"/>
                <a:cs typeface="Cambria"/>
              </a:rPr>
              <a:t>geometrically realistic </a:t>
            </a:r>
            <a:r>
              <a:rPr lang="en-US" sz="2400" dirty="0" smtClean="0">
                <a:latin typeface="Cambria"/>
                <a:cs typeface="Cambria"/>
              </a:rPr>
              <a:t>matches</a:t>
            </a:r>
            <a:endParaRPr lang="en-US" sz="24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15590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resul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31" y="2527816"/>
            <a:ext cx="5240867" cy="1965325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7238998" y="1017601"/>
            <a:ext cx="1586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1</a:t>
            </a:r>
            <a:r>
              <a:rPr lang="en-US" baseline="30000" dirty="0" smtClean="0">
                <a:latin typeface="Cambria"/>
                <a:cs typeface="Cambria"/>
              </a:rPr>
              <a:t>st</a:t>
            </a:r>
            <a:r>
              <a:rPr lang="en-US" dirty="0" smtClean="0">
                <a:latin typeface="Cambria"/>
                <a:cs typeface="Cambria"/>
              </a:rPr>
              <a:t>-best match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238998" y="2973401"/>
            <a:ext cx="1736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10</a:t>
            </a:r>
            <a:r>
              <a:rPr lang="en-US" baseline="30000" dirty="0" smtClean="0">
                <a:latin typeface="Cambria"/>
                <a:cs typeface="Cambria"/>
              </a:rPr>
              <a:t>th</a:t>
            </a:r>
            <a:r>
              <a:rPr lang="en-US" dirty="0" smtClean="0">
                <a:latin typeface="Cambria"/>
                <a:cs typeface="Cambria"/>
              </a:rPr>
              <a:t>-best match</a:t>
            </a:r>
            <a:endParaRPr lang="en-US" dirty="0"/>
          </a:p>
        </p:txBody>
      </p:sp>
      <p:pic>
        <p:nvPicPr>
          <p:cNvPr id="4" name="Picture 3" descr="ResultBestMat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65" y="402683"/>
            <a:ext cx="5249333" cy="1968500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79982" y="4471663"/>
            <a:ext cx="21081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Cambria"/>
                <a:cs typeface="Cambria"/>
              </a:rPr>
              <a:t>Our approach: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7000" y="4891098"/>
            <a:ext cx="558376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Find features in each (SIFT)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Consider all matches (FLANN)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Ensure bidirectional constraints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Consistency filtering (via </a:t>
            </a:r>
            <a:r>
              <a:rPr lang="en-US" dirty="0" err="1" smtClean="0">
                <a:latin typeface="Cambria"/>
                <a:cs typeface="Cambria"/>
              </a:rPr>
              <a:t>homography</a:t>
            </a:r>
            <a:r>
              <a:rPr lang="en-US" dirty="0" smtClean="0">
                <a:latin typeface="Cambria"/>
                <a:cs typeface="Cambria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Best-matching by visual similarity metric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Tiebreaking by pixel distances</a:t>
            </a:r>
            <a:endParaRPr lang="en-US" dirty="0">
              <a:latin typeface="Cambria"/>
              <a:cs typeface="Cambri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81108" y="5434723"/>
            <a:ext cx="2678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/>
                <a:cs typeface="Cambria"/>
              </a:rPr>
              <a:t>Visual “closeness”</a:t>
            </a:r>
            <a:endParaRPr lang="en-US" sz="24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62198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sul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65" y="2527816"/>
            <a:ext cx="5249333" cy="1968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238998" y="1017601"/>
            <a:ext cx="1586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1</a:t>
            </a:r>
            <a:r>
              <a:rPr lang="en-US" baseline="30000" dirty="0" smtClean="0">
                <a:latin typeface="Cambria"/>
                <a:cs typeface="Cambria"/>
              </a:rPr>
              <a:t>st</a:t>
            </a:r>
            <a:r>
              <a:rPr lang="en-US" dirty="0" smtClean="0">
                <a:latin typeface="Cambria"/>
                <a:cs typeface="Cambria"/>
              </a:rPr>
              <a:t>-best match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238998" y="2973401"/>
            <a:ext cx="1736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10</a:t>
            </a:r>
            <a:r>
              <a:rPr lang="en-US" baseline="30000" dirty="0" smtClean="0">
                <a:latin typeface="Cambria"/>
                <a:cs typeface="Cambria"/>
              </a:rPr>
              <a:t>th</a:t>
            </a:r>
            <a:r>
              <a:rPr lang="en-US" dirty="0" smtClean="0">
                <a:latin typeface="Cambria"/>
                <a:cs typeface="Cambria"/>
              </a:rPr>
              <a:t>-best match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569851" y="1386933"/>
            <a:ext cx="13523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mbria"/>
                <a:cs typeface="Cambria"/>
              </a:rPr>
              <a:t>Average feature </a:t>
            </a:r>
            <a:r>
              <a:rPr lang="en-US" sz="1200" dirty="0" smtClean="0">
                <a:latin typeface="Cambria"/>
                <a:cs typeface="Cambria"/>
              </a:rPr>
              <a:t>distance </a:t>
            </a:r>
            <a:r>
              <a:rPr lang="en-US" sz="1200" b="1" dirty="0" smtClean="0">
                <a:solidFill>
                  <a:srgbClr val="008000"/>
                </a:solidFill>
                <a:latin typeface="Cambria"/>
                <a:cs typeface="Cambria"/>
              </a:rPr>
              <a:t>~ 40 </a:t>
            </a:r>
            <a:r>
              <a:rPr lang="en-US" sz="1200" b="1" dirty="0" err="1" smtClean="0">
                <a:solidFill>
                  <a:srgbClr val="008000"/>
                </a:solidFill>
                <a:latin typeface="Cambria"/>
                <a:cs typeface="Cambria"/>
              </a:rPr>
              <a:t>px</a:t>
            </a:r>
            <a:endParaRPr lang="en-US" sz="1200" b="1" dirty="0">
              <a:solidFill>
                <a:srgbClr val="008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69851" y="3352786"/>
            <a:ext cx="14744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Cambria"/>
                <a:cs typeface="Cambria"/>
              </a:rPr>
              <a:t>Average feature distance </a:t>
            </a:r>
            <a:r>
              <a:rPr lang="en-US" sz="1200" b="1" dirty="0" smtClean="0">
                <a:solidFill>
                  <a:srgbClr val="FF0000"/>
                </a:solidFill>
                <a:latin typeface="Cambria"/>
                <a:cs typeface="Cambria"/>
              </a:rPr>
              <a:t>~ 270 </a:t>
            </a:r>
            <a:r>
              <a:rPr lang="en-US" sz="1200" b="1" dirty="0" err="1" smtClean="0">
                <a:solidFill>
                  <a:srgbClr val="FF0000"/>
                </a:solidFill>
                <a:latin typeface="Cambria"/>
                <a:cs typeface="Cambria"/>
              </a:rPr>
              <a:t>px</a:t>
            </a:r>
            <a:endParaRPr lang="en-US" sz="1200" b="1" dirty="0">
              <a:solidFill>
                <a:srgbClr val="FF0000"/>
              </a:solidFill>
            </a:endParaRPr>
          </a:p>
        </p:txBody>
      </p:sp>
      <p:pic>
        <p:nvPicPr>
          <p:cNvPr id="13" name="Picture 12" descr="ResultBestMat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65" y="402683"/>
            <a:ext cx="5249333" cy="1968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9982" y="4471663"/>
            <a:ext cx="21081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Cambria"/>
                <a:cs typeface="Cambria"/>
              </a:rPr>
              <a:t>Our approach: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7000" y="4891098"/>
            <a:ext cx="558376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Find features in each (SIFT)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Consider all matches (FLANN)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Ensure bidirectional constraints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Consistency filtering (via </a:t>
            </a:r>
            <a:r>
              <a:rPr lang="en-US" dirty="0" err="1" smtClean="0">
                <a:latin typeface="Cambria"/>
                <a:cs typeface="Cambria"/>
              </a:rPr>
              <a:t>homography</a:t>
            </a:r>
            <a:r>
              <a:rPr lang="en-US" dirty="0" smtClean="0">
                <a:latin typeface="Cambria"/>
                <a:cs typeface="Cambria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Cambria"/>
                <a:cs typeface="Cambria"/>
              </a:rPr>
              <a:t>Best-matching by visual similarity metric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Tiebreaking by pixel distances</a:t>
            </a:r>
            <a:endParaRPr lang="en-US" b="1" dirty="0">
              <a:solidFill>
                <a:srgbClr val="0000FF"/>
              </a:solidFill>
              <a:latin typeface="Cambria"/>
              <a:cs typeface="Cambri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81108" y="5434723"/>
            <a:ext cx="2678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/>
                <a:cs typeface="Cambria"/>
              </a:rPr>
              <a:t>Pixel “closeness”</a:t>
            </a:r>
            <a:endParaRPr lang="en-US" sz="24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3923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2" y="221753"/>
            <a:ext cx="2096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Now…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0097" y="1441712"/>
            <a:ext cx="25887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latin typeface="Cambria"/>
                <a:cs typeface="Cambria"/>
              </a:rPr>
              <a:t>3d representations are a new standard for robot spatial reasoning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98311" y="4270263"/>
            <a:ext cx="32476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latin typeface="Cambria"/>
                <a:cs typeface="Cambria"/>
              </a:rPr>
              <a:t>yet 2d image sensing is certainly still common – </a:t>
            </a:r>
            <a:r>
              <a:rPr lang="en-US" sz="2100" i="1" dirty="0" smtClean="0">
                <a:latin typeface="Cambria"/>
                <a:cs typeface="Cambria"/>
              </a:rPr>
              <a:t>and will continue to be for a long time…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71386" y="6037761"/>
            <a:ext cx="2318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latin typeface="Cambria"/>
                <a:cs typeface="Cambria"/>
              </a:rPr>
              <a:t>… vs. Then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2" name="Picture 1" descr="Quadcop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22" y="3871601"/>
            <a:ext cx="3485369" cy="2231288"/>
          </a:xfrm>
          <a:prstGeom prst="rect">
            <a:avLst/>
          </a:prstGeom>
        </p:spPr>
      </p:pic>
      <p:pic>
        <p:nvPicPr>
          <p:cNvPr id="11" name="Picture 10" descr="full_room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34" t="39913" r="8184" b="36351"/>
          <a:stretch/>
        </p:blipFill>
        <p:spPr>
          <a:xfrm>
            <a:off x="3580218" y="933212"/>
            <a:ext cx="5309293" cy="256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93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157472" y="3337918"/>
            <a:ext cx="4657344" cy="3447735"/>
          </a:xfrm>
          <a:prstGeom prst="roundRect">
            <a:avLst>
              <a:gd name="adj" fmla="val 7266"/>
            </a:avLst>
          </a:prstGeom>
          <a:solidFill>
            <a:srgbClr val="FFE8E5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03200" y="254000"/>
            <a:ext cx="44958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latin typeface="Cambria"/>
                <a:cs typeface="Cambria"/>
              </a:rPr>
              <a:t>2d – 2d matching</a:t>
            </a:r>
            <a:endParaRPr lang="en-US" sz="4200" dirty="0">
              <a:latin typeface="Cambria"/>
              <a:cs typeface="Cambr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18888" y="1314619"/>
            <a:ext cx="31824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latin typeface="Cambria"/>
                <a:cs typeface="Cambria"/>
              </a:rPr>
              <a:t>with a </a:t>
            </a:r>
            <a:r>
              <a:rPr lang="en-US" sz="2100" b="1" dirty="0" smtClean="0">
                <a:latin typeface="Cambria"/>
                <a:cs typeface="Cambria"/>
              </a:rPr>
              <a:t>new image </a:t>
            </a:r>
            <a:r>
              <a:rPr lang="en-US" sz="2100" dirty="0" smtClean="0">
                <a:latin typeface="Cambria"/>
                <a:cs typeface="Cambria"/>
              </a:rPr>
              <a:t>from a robot (or other device)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3802" y="5804645"/>
            <a:ext cx="27855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Cambria"/>
                <a:cs typeface="Cambria"/>
              </a:rPr>
              <a:t>v</a:t>
            </a:r>
            <a:r>
              <a:rPr lang="en-US" sz="2100" dirty="0" smtClean="0">
                <a:latin typeface="Cambria"/>
                <a:cs typeface="Cambria"/>
              </a:rPr>
              <a:t>s. original images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19919" y="5804645"/>
            <a:ext cx="27855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Cambria"/>
                <a:cs typeface="Cambria"/>
              </a:rPr>
              <a:t>v</a:t>
            </a:r>
            <a:r>
              <a:rPr lang="en-US" sz="2100" dirty="0" smtClean="0">
                <a:latin typeface="Cambria"/>
                <a:cs typeface="Cambria"/>
              </a:rPr>
              <a:t>s. rendered images</a:t>
            </a:r>
            <a:endParaRPr lang="en-US" sz="2100" dirty="0">
              <a:latin typeface="Cambria"/>
              <a:cs typeface="Cambria"/>
            </a:endParaRPr>
          </a:p>
        </p:txBody>
      </p:sp>
      <p:pic>
        <p:nvPicPr>
          <p:cNvPr id="12" name="Picture 11" descr="origin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009" y="362089"/>
            <a:ext cx="3322672" cy="2492004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13" name="Picture 12" descr="norm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46" y="3471333"/>
            <a:ext cx="3002844" cy="2252133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14" name="Picture 13" descr="rendered point cloud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72"/>
          <a:stretch/>
        </p:blipFill>
        <p:spPr>
          <a:xfrm>
            <a:off x="4355255" y="3471333"/>
            <a:ext cx="4306468" cy="2252133"/>
          </a:xfrm>
          <a:prstGeom prst="rect">
            <a:avLst/>
          </a:prstGeom>
          <a:ln>
            <a:solidFill>
              <a:srgbClr val="A6A6A6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553564" y="6305665"/>
            <a:ext cx="32888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Cambria"/>
                <a:cs typeface="Cambria"/>
              </a:rPr>
              <a:t>These are the images used to create the 3d model in the first place: fewer, higher-fidelity.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5119919" y="6323988"/>
            <a:ext cx="26154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mbria"/>
                <a:cs typeface="Cambria"/>
              </a:rPr>
              <a:t>I</a:t>
            </a:r>
            <a:r>
              <a:rPr lang="en-US" sz="1200" dirty="0" smtClean="0">
                <a:latin typeface="Cambria"/>
                <a:cs typeface="Cambria"/>
              </a:rPr>
              <a:t>mages yielded by the 3d model: arbitrarily many, but lower-quality.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203200" y="2646344"/>
            <a:ext cx="318244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Cambria"/>
                <a:cs typeface="Cambria"/>
              </a:rPr>
              <a:t>w</a:t>
            </a:r>
            <a:r>
              <a:rPr lang="en-US" sz="2100" dirty="0" smtClean="0">
                <a:latin typeface="Cambria"/>
                <a:cs typeface="Cambria"/>
              </a:rPr>
              <a:t>e could compare</a:t>
            </a:r>
            <a:endParaRPr lang="en-US" sz="21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27341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PCL: Point Cloud Library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26450" y="2087744"/>
            <a:ext cx="278794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3D-Reasoning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Easy point cloud access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Cambria"/>
              <a:cs typeface="Cambri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49644" y="3513499"/>
            <a:ext cx="1277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Screenshot</a:t>
            </a:r>
            <a:endParaRPr lang="en-US" dirty="0"/>
          </a:p>
        </p:txBody>
      </p:sp>
      <p:pic>
        <p:nvPicPr>
          <p:cNvPr id="3" name="Picture 2" descr="pc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01" y="1383345"/>
            <a:ext cx="4943433" cy="426030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166" y="3019515"/>
            <a:ext cx="3498849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347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NARFs!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04534" y="354713"/>
            <a:ext cx="47725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3d features: </a:t>
            </a:r>
            <a:r>
              <a:rPr lang="en-US" i="1" dirty="0" smtClean="0">
                <a:latin typeface="Cambria"/>
                <a:cs typeface="Cambria"/>
              </a:rPr>
              <a:t>Normal Aligned Radial Features</a:t>
            </a:r>
            <a:endParaRPr lang="en-US" i="1" dirty="0">
              <a:latin typeface="Cambria"/>
              <a:cs typeface="Cambri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90817" y="3545765"/>
            <a:ext cx="1869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picture of NARFS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749644" y="3513499"/>
            <a:ext cx="1992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picture of </a:t>
            </a:r>
            <a:r>
              <a:rPr lang="en-US" dirty="0" err="1" smtClean="0">
                <a:latin typeface="Cambria"/>
                <a:cs typeface="Cambria"/>
              </a:rPr>
              <a:t>pt</a:t>
            </a:r>
            <a:r>
              <a:rPr lang="en-US" dirty="0" smtClean="0">
                <a:latin typeface="Cambria"/>
                <a:cs typeface="Cambria"/>
              </a:rPr>
              <a:t> cloud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151335" y="4981398"/>
            <a:ext cx="66088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NARF features are purely based on the </a:t>
            </a:r>
            <a:r>
              <a:rPr lang="en-US" b="1" i="1" dirty="0" smtClean="0">
                <a:latin typeface="Cambria"/>
                <a:cs typeface="Cambria"/>
              </a:rPr>
              <a:t>range image </a:t>
            </a:r>
            <a:r>
              <a:rPr lang="en-US" dirty="0" smtClean="0">
                <a:latin typeface="Cambria"/>
                <a:cs typeface="Cambria"/>
              </a:rPr>
              <a:t>of a point cloud: its geometry, not its looks (SIFT)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They are based on the </a:t>
            </a:r>
            <a:r>
              <a:rPr lang="en-US" dirty="0" err="1" smtClean="0">
                <a:latin typeface="Cambria"/>
                <a:cs typeface="Cambria"/>
              </a:rPr>
              <a:t>normals</a:t>
            </a:r>
            <a:r>
              <a:rPr lang="en-US" dirty="0" smtClean="0">
                <a:latin typeface="Cambria"/>
                <a:cs typeface="Cambria"/>
              </a:rPr>
              <a:t> of the point cloud’s surfaces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They are places distinguishable from multiple perspectives.</a:t>
            </a:r>
          </a:p>
        </p:txBody>
      </p:sp>
      <p:pic>
        <p:nvPicPr>
          <p:cNvPr id="9" name="Picture 8" descr="narf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569" y="1513615"/>
            <a:ext cx="4388852" cy="3073360"/>
          </a:xfrm>
          <a:prstGeom prst="rect">
            <a:avLst/>
          </a:prstGeom>
        </p:spPr>
      </p:pic>
      <p:pic>
        <p:nvPicPr>
          <p:cNvPr id="10" name="Picture 9" descr="colorclou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35" y="1513616"/>
            <a:ext cx="4268378" cy="307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00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3d matching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82052" y="1768721"/>
            <a:ext cx="3018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picture of </a:t>
            </a:r>
            <a:r>
              <a:rPr lang="en-US" dirty="0" err="1">
                <a:latin typeface="Cambria"/>
                <a:cs typeface="Cambria"/>
              </a:rPr>
              <a:t>pt</a:t>
            </a:r>
            <a:r>
              <a:rPr lang="en-US" dirty="0">
                <a:latin typeface="Cambria"/>
                <a:cs typeface="Cambria"/>
              </a:rPr>
              <a:t> cloud w/NARFS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38035" y="1768721"/>
            <a:ext cx="3018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picture of </a:t>
            </a:r>
            <a:r>
              <a:rPr lang="en-US" dirty="0" err="1" smtClean="0">
                <a:latin typeface="Cambria"/>
                <a:cs typeface="Cambria"/>
              </a:rPr>
              <a:t>pt</a:t>
            </a:r>
            <a:r>
              <a:rPr lang="en-US" dirty="0" smtClean="0">
                <a:latin typeface="Cambria"/>
                <a:cs typeface="Cambria"/>
              </a:rPr>
              <a:t> cloud w/NARFS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95945" y="4456247"/>
            <a:ext cx="39180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Take two point clouds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Find NARFs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Match features and find transform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Make transform and combine</a:t>
            </a:r>
          </a:p>
        </p:txBody>
      </p:sp>
      <p:pic>
        <p:nvPicPr>
          <p:cNvPr id="8" name="Picture 7" descr="colorunmatch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470" y="3971822"/>
            <a:ext cx="4036621" cy="2308119"/>
          </a:xfrm>
          <a:prstGeom prst="rect">
            <a:avLst/>
          </a:prstGeom>
        </p:spPr>
      </p:pic>
      <p:pic>
        <p:nvPicPr>
          <p:cNvPr id="10" name="Picture 9" descr="inbyitsel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8" y="1313566"/>
            <a:ext cx="4559824" cy="2185630"/>
          </a:xfrm>
          <a:prstGeom prst="rect">
            <a:avLst/>
          </a:prstGeom>
        </p:spPr>
      </p:pic>
      <p:pic>
        <p:nvPicPr>
          <p:cNvPr id="11" name="Picture 10" descr="outbyitself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027" y="1313567"/>
            <a:ext cx="4559233" cy="218563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044314" y="6302474"/>
            <a:ext cx="3481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naive merging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28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3d SLAM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81446" y="382641"/>
            <a:ext cx="4147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Simultaneous Localization </a:t>
            </a:r>
            <a:r>
              <a:rPr lang="en-US" dirty="0">
                <a:latin typeface="Cambria"/>
                <a:cs typeface="Cambria"/>
              </a:rPr>
              <a:t>A</a:t>
            </a:r>
            <a:r>
              <a:rPr lang="en-US" dirty="0" smtClean="0">
                <a:latin typeface="Cambria"/>
                <a:cs typeface="Cambria"/>
              </a:rPr>
              <a:t>nd Mapping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046870" y="5316436"/>
            <a:ext cx="40374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Take two point clouds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Find NARFs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Match features and find transform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Make transform and </a:t>
            </a:r>
            <a:r>
              <a:rPr lang="en-US" dirty="0" smtClean="0">
                <a:latin typeface="Cambria"/>
                <a:cs typeface="Cambria"/>
              </a:rPr>
              <a:t>combine</a:t>
            </a:r>
            <a:endParaRPr lang="en-US" dirty="0">
              <a:latin typeface="Cambria"/>
              <a:cs typeface="Cambria"/>
            </a:endParaRPr>
          </a:p>
        </p:txBody>
      </p:sp>
      <p:pic>
        <p:nvPicPr>
          <p:cNvPr id="3" name="Picture 2" descr="out_byitsel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847" y="942159"/>
            <a:ext cx="3918426" cy="1846596"/>
          </a:xfrm>
          <a:prstGeom prst="rect">
            <a:avLst/>
          </a:prstGeom>
        </p:spPr>
      </p:pic>
      <p:pic>
        <p:nvPicPr>
          <p:cNvPr id="4" name="Picture 3" descr="in_byitsel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00" y="942160"/>
            <a:ext cx="3906705" cy="1846596"/>
          </a:xfrm>
          <a:prstGeom prst="rect">
            <a:avLst/>
          </a:prstGeom>
        </p:spPr>
      </p:pic>
      <p:pic>
        <p:nvPicPr>
          <p:cNvPr id="9" name="Picture 8" descr="outwithkeypoint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00" y="3035188"/>
            <a:ext cx="3906705" cy="2122522"/>
          </a:xfrm>
          <a:prstGeom prst="rect">
            <a:avLst/>
          </a:prstGeom>
        </p:spPr>
      </p:pic>
      <p:pic>
        <p:nvPicPr>
          <p:cNvPr id="10" name="Picture 9" descr="inwkeypoint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846" y="3035188"/>
            <a:ext cx="3906705" cy="215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96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3d SLAM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81446" y="382641"/>
            <a:ext cx="4147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Simultaneous Localization </a:t>
            </a:r>
            <a:r>
              <a:rPr lang="en-US" dirty="0">
                <a:latin typeface="Cambria"/>
                <a:cs typeface="Cambria"/>
              </a:rPr>
              <a:t>A</a:t>
            </a:r>
            <a:r>
              <a:rPr lang="en-US" dirty="0" smtClean="0">
                <a:latin typeface="Cambria"/>
                <a:cs typeface="Cambria"/>
              </a:rPr>
              <a:t>nd Mapping</a:t>
            </a:r>
            <a:endParaRPr lang="en-US" dirty="0"/>
          </a:p>
        </p:txBody>
      </p:sp>
      <p:pic>
        <p:nvPicPr>
          <p:cNvPr id="6" name="Picture 5" descr="rangeunmatche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06"/>
          <a:stretch/>
        </p:blipFill>
        <p:spPr>
          <a:xfrm>
            <a:off x="211086" y="1194341"/>
            <a:ext cx="4341561" cy="2930192"/>
          </a:xfrm>
          <a:prstGeom prst="rect">
            <a:avLst/>
          </a:prstGeom>
        </p:spPr>
      </p:pic>
      <p:pic>
        <p:nvPicPr>
          <p:cNvPr id="11" name="Picture 10" descr="combinedwfeature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8" r="17155"/>
          <a:stretch/>
        </p:blipFill>
        <p:spPr>
          <a:xfrm>
            <a:off x="4803169" y="1194341"/>
            <a:ext cx="4155303" cy="29301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090626" y="5022479"/>
            <a:ext cx="54250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Take two point clouds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Find NARFs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  <a:latin typeface="Cambria"/>
                <a:cs typeface="Cambria"/>
              </a:rPr>
              <a:t>Match features and find </a:t>
            </a:r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transform (ICP)</a:t>
            </a:r>
            <a:endParaRPr lang="en-US" dirty="0">
              <a:solidFill>
                <a:srgbClr val="0000FF"/>
              </a:solidFill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Make transform and </a:t>
            </a:r>
            <a:r>
              <a:rPr lang="en-US" dirty="0" smtClean="0">
                <a:latin typeface="Cambria"/>
                <a:cs typeface="Cambria"/>
              </a:rPr>
              <a:t>combine</a:t>
            </a:r>
            <a:endParaRPr lang="en-US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44997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lormatch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345" y="1053193"/>
            <a:ext cx="6617372" cy="38634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3d SLAM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40096" y="1175121"/>
            <a:ext cx="3184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mbria"/>
                <a:cs typeface="Cambria"/>
              </a:rPr>
              <a:t>Final point cloud map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rot="20700571">
            <a:off x="7569730" y="5073985"/>
            <a:ext cx="1265002" cy="369332"/>
          </a:xfrm>
          <a:prstGeom prst="rect">
            <a:avLst/>
          </a:prstGeom>
          <a:solidFill>
            <a:srgbClr val="FFE8E5"/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Questions?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85000" y="5982473"/>
            <a:ext cx="8134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latin typeface="Cambria"/>
                <a:cs typeface="Cambria"/>
              </a:rPr>
              <a:t>Future:   </a:t>
            </a:r>
            <a:r>
              <a:rPr lang="en-US" sz="3200" dirty="0" smtClean="0">
                <a:latin typeface="Cambria"/>
                <a:cs typeface="Cambria"/>
              </a:rPr>
              <a:t>using </a:t>
            </a:r>
            <a:r>
              <a:rPr lang="en-US" sz="3200" dirty="0" err="1" smtClean="0">
                <a:latin typeface="Cambria"/>
                <a:cs typeface="Cambria"/>
              </a:rPr>
              <a:t>Neato</a:t>
            </a:r>
            <a:r>
              <a:rPr lang="en-US" sz="3200" dirty="0" smtClean="0">
                <a:latin typeface="Cambria"/>
                <a:cs typeface="Cambria"/>
              </a:rPr>
              <a:t> to create 2.5d maps</a:t>
            </a:r>
            <a:endParaRPr lang="en-US" sz="3200" b="1" i="1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92152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New platform: </a:t>
            </a:r>
            <a:r>
              <a:rPr lang="en-US" sz="3600" i="1" dirty="0" err="1" smtClean="0">
                <a:latin typeface="Cambria"/>
                <a:cs typeface="Cambria"/>
              </a:rPr>
              <a:t>Neato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25846" y="1379854"/>
            <a:ext cx="15054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ambria"/>
                <a:cs typeface="Cambria"/>
              </a:rPr>
              <a:t>Promise…</a:t>
            </a:r>
            <a:endParaRPr lang="en-US" sz="2400" dirty="0"/>
          </a:p>
        </p:txBody>
      </p:sp>
      <p:pic>
        <p:nvPicPr>
          <p:cNvPr id="9" name="Picture 8" descr="neat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2" b="23594"/>
          <a:stretch/>
        </p:blipFill>
        <p:spPr>
          <a:xfrm>
            <a:off x="631081" y="2458696"/>
            <a:ext cx="3924542" cy="2356889"/>
          </a:xfrm>
          <a:prstGeom prst="rect">
            <a:avLst/>
          </a:prstGeom>
        </p:spPr>
      </p:pic>
      <p:cxnSp>
        <p:nvCxnSpPr>
          <p:cNvPr id="4" name="Straight Arrow Connector 3"/>
          <p:cNvCxnSpPr>
            <a:stCxn id="13" idx="2"/>
          </p:cNvCxnSpPr>
          <p:nvPr/>
        </p:nvCxnSpPr>
        <p:spPr>
          <a:xfrm>
            <a:off x="1513193" y="2041493"/>
            <a:ext cx="1228244" cy="668063"/>
          </a:xfrm>
          <a:prstGeom prst="straightConnector1">
            <a:avLst/>
          </a:prstGeom>
          <a:ln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03942" y="1672161"/>
            <a:ext cx="201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E46C0A"/>
                </a:solidFill>
                <a:latin typeface="Cambria"/>
                <a:cs typeface="Cambria"/>
              </a:rPr>
              <a:t>360° laser scanner</a:t>
            </a:r>
            <a:endParaRPr lang="en-US" dirty="0">
              <a:solidFill>
                <a:srgbClr val="E46C0A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82996" y="4847846"/>
            <a:ext cx="1467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E46C0A"/>
                </a:solidFill>
                <a:latin typeface="Cambria"/>
                <a:cs typeface="Cambria"/>
              </a:rPr>
              <a:t>bump sensor</a:t>
            </a:r>
            <a:endParaRPr lang="en-US" dirty="0">
              <a:solidFill>
                <a:srgbClr val="E46C0A"/>
              </a:solidFill>
            </a:endParaRPr>
          </a:p>
        </p:txBody>
      </p:sp>
      <p:cxnSp>
        <p:nvCxnSpPr>
          <p:cNvPr id="18" name="Straight Arrow Connector 17"/>
          <p:cNvCxnSpPr>
            <a:stCxn id="17" idx="0"/>
          </p:cNvCxnSpPr>
          <p:nvPr/>
        </p:nvCxnSpPr>
        <p:spPr>
          <a:xfrm flipV="1">
            <a:off x="1116768" y="4181197"/>
            <a:ext cx="576473" cy="666649"/>
          </a:xfrm>
          <a:prstGeom prst="straightConnector1">
            <a:avLst/>
          </a:prstGeom>
          <a:ln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3074039" y="3964945"/>
            <a:ext cx="1395956" cy="882901"/>
          </a:xfrm>
          <a:prstGeom prst="straightConnector1">
            <a:avLst/>
          </a:prstGeom>
          <a:ln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 rot="19660109">
            <a:off x="3336249" y="4378923"/>
            <a:ext cx="992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E46C0A"/>
                </a:solidFill>
                <a:latin typeface="Cambria"/>
                <a:cs typeface="Cambria"/>
              </a:rPr>
              <a:t>forward</a:t>
            </a:r>
            <a:endParaRPr lang="en-US" dirty="0">
              <a:solidFill>
                <a:srgbClr val="E46C0A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325846" y="3990767"/>
            <a:ext cx="18448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ambria"/>
                <a:cs typeface="Cambria"/>
              </a:rPr>
              <a:t>Unrealized…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5770534" y="1817104"/>
            <a:ext cx="28569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beautiful 2d sensing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inexpensive ($250)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serial interface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770534" y="4497002"/>
            <a:ext cx="31920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existing drivers slow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only runs tethered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no navigation routines</a:t>
            </a:r>
          </a:p>
        </p:txBody>
      </p:sp>
    </p:spTree>
    <p:extLst>
      <p:ext uri="{BB962C8B-B14F-4D97-AF65-F5344CB8AC3E}">
        <p14:creationId xmlns:p14="http://schemas.microsoft.com/office/powerpoint/2010/main" val="179244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254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Cambria"/>
                <a:cs typeface="Cambria"/>
              </a:rPr>
              <a:t>Kinect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2600" y="6216403"/>
            <a:ext cx="84359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The </a:t>
            </a:r>
            <a:r>
              <a:rPr lang="en-US" dirty="0" err="1" smtClean="0">
                <a:latin typeface="Cambria"/>
                <a:cs typeface="Cambria"/>
              </a:rPr>
              <a:t>Kinect</a:t>
            </a:r>
            <a:r>
              <a:rPr lang="en-US" dirty="0" smtClean="0">
                <a:latin typeface="Cambria"/>
                <a:cs typeface="Cambria"/>
              </a:rPr>
              <a:t> estimates distance-to-camera by projecting a “star field” on the world.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100319" y="2850687"/>
            <a:ext cx="1150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Z.D. video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10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ull_room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9" t="39913" r="8184" b="36351"/>
          <a:stretch/>
        </p:blipFill>
        <p:spPr>
          <a:xfrm>
            <a:off x="1044311" y="3530799"/>
            <a:ext cx="7161478" cy="16294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601" y="221753"/>
            <a:ext cx="3013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Cooperating?!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5832" y="5955508"/>
            <a:ext cx="77606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i="1" dirty="0" smtClean="0">
                <a:latin typeface="Cambria"/>
                <a:cs typeface="Cambria"/>
              </a:rPr>
              <a:t>Our goal:  </a:t>
            </a:r>
            <a:r>
              <a:rPr lang="en-US" sz="2100" dirty="0" smtClean="0">
                <a:latin typeface="Cambria"/>
                <a:cs typeface="Cambria"/>
              </a:rPr>
              <a:t>to investigate robot platforms, software, and algorithms for </a:t>
            </a:r>
            <a:r>
              <a:rPr lang="en-US" sz="2100" b="1" i="1" dirty="0" smtClean="0">
                <a:solidFill>
                  <a:schemeClr val="accent6">
                    <a:lumMod val="75000"/>
                  </a:schemeClr>
                </a:solidFill>
                <a:latin typeface="Cambria"/>
                <a:cs typeface="Cambria"/>
              </a:rPr>
              <a:t>using 2d sensors </a:t>
            </a:r>
            <a:r>
              <a:rPr lang="en-US" sz="2100" b="1" i="1" dirty="0" smtClean="0">
                <a:solidFill>
                  <a:srgbClr val="0000FF"/>
                </a:solidFill>
                <a:latin typeface="Cambria"/>
                <a:cs typeface="Cambria"/>
              </a:rPr>
              <a:t>amid 3d models </a:t>
            </a:r>
            <a:r>
              <a:rPr lang="en-US" sz="2100" dirty="0" smtClean="0">
                <a:latin typeface="Cambria"/>
                <a:cs typeface="Cambria"/>
              </a:rPr>
              <a:t>of the world. 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45832" y="3448407"/>
            <a:ext cx="7740507" cy="2258312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44313" y="5005753"/>
            <a:ext cx="234836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latin typeface="Cambria"/>
                <a:cs typeface="Cambria"/>
              </a:rPr>
              <a:t>3d models</a:t>
            </a:r>
            <a:endParaRPr lang="en-US" sz="3600" dirty="0">
              <a:solidFill>
                <a:srgbClr val="0000FF"/>
              </a:solidFill>
              <a:latin typeface="Cambria"/>
              <a:cs typeface="Cambri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95781" y="1044909"/>
            <a:ext cx="2367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rgbClr val="E46C0A"/>
                </a:solidFill>
                <a:latin typeface="Cambria"/>
                <a:cs typeface="Cambria"/>
              </a:rPr>
              <a:t>2d sensors</a:t>
            </a:r>
            <a:endParaRPr lang="en-US" sz="3600" dirty="0">
              <a:solidFill>
                <a:srgbClr val="E46C0A"/>
              </a:solidFill>
              <a:latin typeface="Cambria"/>
              <a:cs typeface="Cambria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66009" y="1070794"/>
            <a:ext cx="7740507" cy="2258312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Up-Down Arrow 3"/>
          <p:cNvSpPr/>
          <p:nvPr/>
        </p:nvSpPr>
        <p:spPr>
          <a:xfrm>
            <a:off x="4192016" y="3099494"/>
            <a:ext cx="342680" cy="665262"/>
          </a:xfrm>
          <a:prstGeom prst="upDownArrow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neat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2" b="23594"/>
          <a:stretch/>
        </p:blipFill>
        <p:spPr>
          <a:xfrm>
            <a:off x="1044311" y="1581779"/>
            <a:ext cx="2422799" cy="1455015"/>
          </a:xfrm>
          <a:prstGeom prst="rect">
            <a:avLst/>
          </a:prstGeom>
        </p:spPr>
      </p:pic>
      <p:pic>
        <p:nvPicPr>
          <p:cNvPr id="17" name="Picture 16" descr="parrot_ar_drone_quadricopter.jpe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4" b="23866"/>
          <a:stretch/>
        </p:blipFill>
        <p:spPr>
          <a:xfrm>
            <a:off x="3608216" y="1451482"/>
            <a:ext cx="2548829" cy="1401083"/>
          </a:xfrm>
          <a:prstGeom prst="rect">
            <a:avLst/>
          </a:prstGeom>
        </p:spPr>
      </p:pic>
      <p:pic>
        <p:nvPicPr>
          <p:cNvPr id="18" name="Picture 17" descr="m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129" y="1793216"/>
            <a:ext cx="1243578" cy="124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82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261" y="151193"/>
            <a:ext cx="8829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Now vs. Then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6" name="Picture 5" descr="dadbandwandcolou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17" b="24896"/>
          <a:stretch/>
        </p:blipFill>
        <p:spPr>
          <a:xfrm>
            <a:off x="449143" y="3614980"/>
            <a:ext cx="8314299" cy="2715093"/>
          </a:xfrm>
          <a:prstGeom prst="rect">
            <a:avLst/>
          </a:prstGeom>
        </p:spPr>
      </p:pic>
      <p:pic>
        <p:nvPicPr>
          <p:cNvPr id="7" name="Picture 6" descr="dadbandwandcolou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9" t="24444" b="51171"/>
          <a:stretch/>
        </p:blipFill>
        <p:spPr>
          <a:xfrm>
            <a:off x="2136707" y="918481"/>
            <a:ext cx="5285987" cy="247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20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970" y="272153"/>
            <a:ext cx="7135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Title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2" name="Picture 1" descr="dadbandwandcolou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0"/>
            <a:ext cx="53735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93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latin typeface="Cambria"/>
                <a:cs typeface="Cambria"/>
              </a:rPr>
              <a:t>Accessing</a:t>
            </a:r>
            <a:r>
              <a:rPr lang="en-US" sz="3600" dirty="0" smtClean="0">
                <a:latin typeface="Cambria"/>
                <a:cs typeface="Cambria"/>
              </a:rPr>
              <a:t> these models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2600" y="6216403"/>
            <a:ext cx="84359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allows us to define the depth at each pixel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357448" y="3429000"/>
            <a:ext cx="736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plane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53649" y="3432094"/>
            <a:ext cx="33746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other (sphere, cylinder, wavy,…)</a:t>
            </a:r>
            <a:endParaRPr lang="en-US" dirty="0"/>
          </a:p>
          <a:p>
            <a:r>
              <a:rPr lang="en-US" dirty="0" smtClean="0">
                <a:latin typeface="Cambria"/>
                <a:cs typeface="Cambria"/>
              </a:rPr>
              <a:t>K.M.</a:t>
            </a:r>
          </a:p>
        </p:txBody>
      </p:sp>
    </p:spTree>
    <p:extLst>
      <p:ext uri="{BB962C8B-B14F-4D97-AF65-F5344CB8AC3E}">
        <p14:creationId xmlns:p14="http://schemas.microsoft.com/office/powerpoint/2010/main" val="120565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32600" y="6216403"/>
            <a:ext cx="84359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Ideally, a camera-only system could localize – </a:t>
            </a:r>
            <a:r>
              <a:rPr lang="en-US" i="1" dirty="0" smtClean="0">
                <a:latin typeface="Cambria"/>
                <a:cs typeface="Cambria"/>
              </a:rPr>
              <a:t>and reason </a:t>
            </a:r>
            <a:r>
              <a:rPr lang="en-US" dirty="0" smtClean="0">
                <a:latin typeface="Cambria"/>
                <a:cs typeface="Cambria"/>
              </a:rPr>
              <a:t>– within the 3d model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2400" y="3838789"/>
            <a:ext cx="84359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Ideally, a camera-only system could localize – </a:t>
            </a:r>
            <a:r>
              <a:rPr lang="en-US" i="1" dirty="0" smtClean="0">
                <a:latin typeface="Cambria"/>
                <a:cs typeface="Cambria"/>
              </a:rPr>
              <a:t>and reason </a:t>
            </a:r>
            <a:r>
              <a:rPr lang="en-US" dirty="0" smtClean="0">
                <a:latin typeface="Cambria"/>
                <a:cs typeface="Cambria"/>
              </a:rPr>
              <a:t>– within the 3d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13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24417" y="1227667"/>
            <a:ext cx="1788583" cy="1471083"/>
          </a:xfrm>
          <a:prstGeom prst="round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latin typeface="Cambria"/>
                <a:cs typeface="Cambria"/>
              </a:rPr>
              <a:t>Accessing</a:t>
            </a:r>
            <a:r>
              <a:rPr lang="en-US" sz="3600" dirty="0" smtClean="0">
                <a:latin typeface="Cambria"/>
                <a:cs typeface="Cambria"/>
              </a:rPr>
              <a:t> 3d models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2600" y="6216403"/>
            <a:ext cx="84359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splicing into the code…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32600" y="1680386"/>
            <a:ext cx="22433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RGB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2575983" y="1227667"/>
            <a:ext cx="1788583" cy="1471083"/>
          </a:xfrm>
          <a:prstGeom prst="round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516966" y="1227667"/>
            <a:ext cx="1788583" cy="1471083"/>
          </a:xfrm>
          <a:prstGeom prst="round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468532" y="1227667"/>
            <a:ext cx="1788583" cy="1471083"/>
          </a:xfrm>
          <a:prstGeom prst="round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24417" y="3179233"/>
            <a:ext cx="1788583" cy="1471083"/>
          </a:xfrm>
          <a:prstGeom prst="roundRect">
            <a:avLst/>
          </a:prstGeom>
          <a:solidFill>
            <a:schemeClr val="bg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575983" y="3179233"/>
            <a:ext cx="1788583" cy="1471083"/>
          </a:xfrm>
          <a:prstGeom prst="roundRect">
            <a:avLst/>
          </a:prstGeom>
          <a:solidFill>
            <a:schemeClr val="bg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4516966" y="3179233"/>
            <a:ext cx="1788583" cy="1471083"/>
          </a:xfrm>
          <a:prstGeom prst="roundRect">
            <a:avLst/>
          </a:prstGeom>
          <a:solidFill>
            <a:schemeClr val="bg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6468532" y="3179233"/>
            <a:ext cx="1788583" cy="1471083"/>
          </a:xfrm>
          <a:prstGeom prst="roundRect">
            <a:avLst/>
          </a:prstGeom>
          <a:solidFill>
            <a:schemeClr val="bg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32601" y="3864786"/>
            <a:ext cx="22433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Depth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21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Hough transform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7030" y="5916255"/>
            <a:ext cx="3520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Consider </a:t>
            </a:r>
            <a:r>
              <a:rPr lang="en-US" b="1" i="1" dirty="0" smtClean="0">
                <a:latin typeface="Cambria"/>
                <a:cs typeface="Cambria"/>
              </a:rPr>
              <a:t>one point </a:t>
            </a:r>
            <a:r>
              <a:rPr lang="en-US" dirty="0" smtClean="0">
                <a:latin typeface="Cambria"/>
                <a:cs typeface="Cambria"/>
              </a:rPr>
              <a:t>of a laser scan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991979" y="5916255"/>
            <a:ext cx="3600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These are </a:t>
            </a:r>
            <a:r>
              <a:rPr lang="en-US" b="1" i="1" dirty="0" smtClean="0">
                <a:latin typeface="Cambria"/>
                <a:cs typeface="Cambria"/>
              </a:rPr>
              <a:t>all</a:t>
            </a:r>
            <a:r>
              <a:rPr lang="en-US" dirty="0" smtClean="0">
                <a:latin typeface="Cambria"/>
                <a:cs typeface="Cambria"/>
              </a:rPr>
              <a:t> of the lines through it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77030" y="1866228"/>
            <a:ext cx="0" cy="29317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7030" y="4797954"/>
            <a:ext cx="336840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845085" y="4707239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77029" y="3347683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5759080" y="1442607"/>
            <a:ext cx="131024" cy="131024"/>
          </a:xfrm>
          <a:prstGeom prst="ellipse">
            <a:avLst/>
          </a:prstGeom>
          <a:solidFill>
            <a:srgbClr val="0000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1148984" y="2388897"/>
            <a:ext cx="2896449" cy="1763954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845085" y="2177222"/>
            <a:ext cx="0" cy="220746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1007881" y="3423281"/>
            <a:ext cx="3119400" cy="0"/>
          </a:xfrm>
          <a:prstGeom prst="line">
            <a:avLst/>
          </a:prstGeom>
          <a:ln>
            <a:solidFill>
              <a:srgbClr val="66006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2774535" y="3356553"/>
            <a:ext cx="131024" cy="131024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Screen Shot 2013-06-20 at 7.05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764" y="1947326"/>
            <a:ext cx="4551567" cy="293126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508395" y="1663139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r</a:t>
            </a:r>
            <a:endParaRPr lang="en-US" dirty="0">
              <a:latin typeface="Cambria"/>
              <a:cs typeface="Cambri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592356" y="3096204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q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0" y="6635907"/>
            <a:ext cx="228780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/>
              <a:t>http://</a:t>
            </a:r>
            <a:r>
              <a:rPr lang="en-US" sz="900" dirty="0" err="1" smtClean="0"/>
              <a:t>gmarty.github.io</a:t>
            </a:r>
            <a:r>
              <a:rPr lang="en-US" sz="900" dirty="0" smtClean="0"/>
              <a:t>/</a:t>
            </a:r>
            <a:r>
              <a:rPr lang="en-US" sz="900" dirty="0" err="1" smtClean="0"/>
              <a:t>hough</a:t>
            </a:r>
            <a:r>
              <a:rPr lang="en-US" sz="900" dirty="0" smtClean="0"/>
              <a:t>-transform-</a:t>
            </a:r>
            <a:r>
              <a:rPr lang="en-US" sz="900" dirty="0" err="1" smtClean="0"/>
              <a:t>js</a:t>
            </a:r>
            <a:r>
              <a:rPr lang="en-US" sz="900" dirty="0" smtClean="0"/>
              <a:t>/</a:t>
            </a:r>
            <a:endParaRPr lang="en-US" sz="900" dirty="0"/>
          </a:p>
        </p:txBody>
      </p:sp>
      <p:sp>
        <p:nvSpPr>
          <p:cNvPr id="39" name="Rectangle 38"/>
          <p:cNvSpPr/>
          <p:nvPr/>
        </p:nvSpPr>
        <p:spPr>
          <a:xfrm>
            <a:off x="7099851" y="6625827"/>
            <a:ext cx="204414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http://</a:t>
            </a:r>
            <a:r>
              <a:rPr lang="fr-FR" sz="900" dirty="0" err="1" smtClean="0"/>
              <a:t>liquify.eu</a:t>
            </a:r>
            <a:r>
              <a:rPr lang="fr-FR" sz="900" dirty="0" smtClean="0"/>
              <a:t>/flash/</a:t>
            </a:r>
            <a:r>
              <a:rPr lang="fr-FR" sz="900" dirty="0" err="1" smtClean="0"/>
              <a:t>HoughTransform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96926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ambria"/>
                <a:cs typeface="Cambria"/>
              </a:rPr>
              <a:t>Now:  </a:t>
            </a:r>
            <a:r>
              <a:rPr lang="en-US" sz="3600" i="1" dirty="0" smtClean="0">
                <a:latin typeface="Cambria"/>
                <a:cs typeface="Cambria"/>
              </a:rPr>
              <a:t>3d mapping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32685" y="6207720"/>
            <a:ext cx="3191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Demonstration of RGBD-SLAM</a:t>
            </a:r>
            <a:endParaRPr lang="en-US" dirty="0"/>
          </a:p>
        </p:txBody>
      </p:sp>
      <p:pic>
        <p:nvPicPr>
          <p:cNvPr id="2" name="Picture 1" descr="Screen Shot 2013-06-27 at 4.29.44 PM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74" y="1062253"/>
            <a:ext cx="7145719" cy="4797736"/>
          </a:xfrm>
          <a:prstGeom prst="rect">
            <a:avLst/>
          </a:prstGeom>
          <a:ln>
            <a:solidFill>
              <a:srgbClr val="BFBFBF"/>
            </a:solidFill>
          </a:ln>
        </p:spPr>
      </p:pic>
    </p:spTree>
    <p:extLst>
      <p:ext uri="{BB962C8B-B14F-4D97-AF65-F5344CB8AC3E}">
        <p14:creationId xmlns:p14="http://schemas.microsoft.com/office/powerpoint/2010/main" val="50935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latin typeface="Cambria"/>
                <a:cs typeface="Cambria"/>
              </a:rPr>
              <a:t>Accessing</a:t>
            </a:r>
            <a:r>
              <a:rPr lang="en-US" sz="3600" dirty="0" smtClean="0">
                <a:latin typeface="Cambria"/>
                <a:cs typeface="Cambria"/>
              </a:rPr>
              <a:t> these 3d maps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6839" y="4647526"/>
            <a:ext cx="32530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mbria"/>
                <a:cs typeface="Cambria"/>
              </a:rPr>
              <a:t>s</a:t>
            </a:r>
            <a:r>
              <a:rPr lang="en-US" dirty="0" smtClean="0">
                <a:latin typeface="Cambria"/>
                <a:cs typeface="Cambria"/>
              </a:rPr>
              <a:t>aves each </a:t>
            </a:r>
            <a:r>
              <a:rPr lang="en-US" dirty="0" err="1" smtClean="0">
                <a:latin typeface="Cambria"/>
                <a:cs typeface="Cambria"/>
              </a:rPr>
              <a:t>rgb</a:t>
            </a:r>
            <a:r>
              <a:rPr lang="en-US" dirty="0" smtClean="0">
                <a:latin typeface="Cambria"/>
                <a:cs typeface="Cambria"/>
              </a:rPr>
              <a:t> image</a:t>
            </a:r>
            <a:endParaRPr lang="en-US" dirty="0"/>
          </a:p>
        </p:txBody>
      </p:sp>
      <p:pic>
        <p:nvPicPr>
          <p:cNvPr id="15" name="Picture 14" descr="Screenshot from 2013-06-27 16_49_2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01" y="1458998"/>
            <a:ext cx="8170539" cy="3073497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4948448" y="4647526"/>
            <a:ext cx="32530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mbria"/>
                <a:cs typeface="Cambria"/>
              </a:rPr>
              <a:t>a</a:t>
            </a:r>
            <a:r>
              <a:rPr lang="en-US" dirty="0" smtClean="0">
                <a:latin typeface="Cambria"/>
                <a:cs typeface="Cambria"/>
              </a:rPr>
              <a:t>nd each depth image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709670" y="6168484"/>
            <a:ext cx="76289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  <a:latin typeface="Cambria"/>
                <a:cs typeface="Cambria"/>
              </a:rPr>
              <a:t>Getting the data:   </a:t>
            </a:r>
            <a:r>
              <a:rPr lang="en-US" dirty="0" smtClean="0">
                <a:latin typeface="Cambria"/>
                <a:cs typeface="Cambria"/>
              </a:rPr>
              <a:t>by splicing into the code to extract the input images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50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latin typeface="Cambria"/>
                <a:cs typeface="Cambria"/>
              </a:rPr>
              <a:t>Accessing</a:t>
            </a:r>
            <a:r>
              <a:rPr lang="en-US" sz="3600" dirty="0" smtClean="0">
                <a:latin typeface="Cambria"/>
                <a:cs typeface="Cambria"/>
              </a:rPr>
              <a:t> these models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3" name="Picture 2" descr="render2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526" y="1957368"/>
            <a:ext cx="4537781" cy="2917357"/>
          </a:xfrm>
          <a:prstGeom prst="rect">
            <a:avLst/>
          </a:prstGeom>
          <a:ln>
            <a:solidFill>
              <a:srgbClr val="BFBFBF"/>
            </a:solidFill>
          </a:ln>
        </p:spPr>
      </p:pic>
      <p:pic>
        <p:nvPicPr>
          <p:cNvPr id="4" name="Picture 3" descr="test10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2" y="1957368"/>
            <a:ext cx="4494134" cy="2917357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508180" y="4874725"/>
            <a:ext cx="3775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3d lab model ~ with a surface added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26244" y="4887047"/>
            <a:ext cx="4160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ambria"/>
                <a:cs typeface="Cambria"/>
              </a:rPr>
              <a:t>t</a:t>
            </a:r>
            <a:r>
              <a:rPr lang="en-US" dirty="0" smtClean="0">
                <a:latin typeface="Cambria"/>
                <a:cs typeface="Cambria"/>
              </a:rPr>
              <a:t>he rendered view from that green cone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0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latin typeface="Cambria"/>
                <a:cs typeface="Cambria"/>
              </a:rPr>
              <a:t>Accessing</a:t>
            </a:r>
            <a:r>
              <a:rPr lang="en-US" sz="3600" dirty="0" smtClean="0">
                <a:latin typeface="Cambria"/>
                <a:cs typeface="Cambria"/>
              </a:rPr>
              <a:t> these models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2601" y="6184423"/>
            <a:ext cx="84359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Cloud Compare </a:t>
            </a:r>
            <a:r>
              <a:rPr lang="en-US" dirty="0" smtClean="0">
                <a:latin typeface="Cambria"/>
                <a:cs typeface="Cambria"/>
              </a:rPr>
              <a:t>is a visualizer that can include our own “annotations” … </a:t>
            </a:r>
            <a:endParaRPr lang="en-US" dirty="0"/>
          </a:p>
        </p:txBody>
      </p:sp>
      <p:pic>
        <p:nvPicPr>
          <p:cNvPr id="4" name="Picture 3" descr="Screen Shot 2013-06-27 at 3.21.23 PM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97" y="1153388"/>
            <a:ext cx="7402522" cy="4729899"/>
          </a:xfrm>
          <a:prstGeom prst="rect">
            <a:avLst/>
          </a:prstGeom>
          <a:ln w="9525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937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" t="6411" b="2873"/>
          <a:stretch/>
        </p:blipFill>
        <p:spPr>
          <a:xfrm>
            <a:off x="463296" y="1141006"/>
            <a:ext cx="8261370" cy="494188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latin typeface="Cambria"/>
                <a:cs typeface="Cambria"/>
              </a:rPr>
              <a:t>Accessing</a:t>
            </a:r>
            <a:r>
              <a:rPr lang="en-US" sz="3600" dirty="0" smtClean="0">
                <a:latin typeface="Cambria"/>
                <a:cs typeface="Cambria"/>
              </a:rPr>
              <a:t> these models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2601" y="6184423"/>
            <a:ext cx="84359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We use </a:t>
            </a:r>
            <a:r>
              <a:rPr lang="en-US" b="1" dirty="0" err="1" smtClean="0">
                <a:solidFill>
                  <a:srgbClr val="0000FF"/>
                </a:solidFill>
                <a:latin typeface="Cambria"/>
                <a:cs typeface="Cambria"/>
              </a:rPr>
              <a:t>Meshlab</a:t>
            </a: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lang="en-US" dirty="0" smtClean="0">
                <a:latin typeface="Cambria"/>
                <a:cs typeface="Cambria"/>
              </a:rPr>
              <a:t>to display our model as a "mesh"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89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6218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/>
                <a:cs typeface="Cambria"/>
              </a:rPr>
              <a:t>Goal:  </a:t>
            </a:r>
            <a:r>
              <a:rPr lang="en-US" sz="3600" i="1" dirty="0" smtClean="0">
                <a:latin typeface="Cambria"/>
                <a:cs typeface="Cambria"/>
              </a:rPr>
              <a:t>Escape from the lab!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4" name="Picture 3" descr="full_room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1" t="35487" r="8301" b="35133"/>
          <a:stretch/>
        </p:blipFill>
        <p:spPr>
          <a:xfrm>
            <a:off x="0" y="1061638"/>
            <a:ext cx="9227415" cy="2583769"/>
          </a:xfrm>
          <a:prstGeom prst="rect">
            <a:avLst/>
          </a:prstGeom>
          <a:ln w="12700" cmpd="sng">
            <a:solidFill>
              <a:srgbClr val="000000"/>
            </a:solidFill>
          </a:ln>
        </p:spPr>
      </p:pic>
      <p:pic>
        <p:nvPicPr>
          <p:cNvPr id="6" name="Picture 5" descr="full_room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1" t="37724" r="7714" b="34983"/>
          <a:stretch/>
        </p:blipFill>
        <p:spPr>
          <a:xfrm>
            <a:off x="-1" y="3905260"/>
            <a:ext cx="9218033" cy="2385811"/>
          </a:xfrm>
          <a:prstGeom prst="rect">
            <a:avLst/>
          </a:prstGeom>
          <a:ln w="12700" cmpd="sng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63498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8498</TotalTime>
  <Words>980</Words>
  <Application>Microsoft Office PowerPoint</Application>
  <PresentationFormat>On-screen Show (4:3)</PresentationFormat>
  <Paragraphs>186</Paragraphs>
  <Slides>35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Harveyt Mudd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Zachary Dodds</dc:creator>
  <cp:lastModifiedBy>Owner</cp:lastModifiedBy>
  <cp:revision>85</cp:revision>
  <dcterms:created xsi:type="dcterms:W3CDTF">2013-06-19T02:03:39Z</dcterms:created>
  <dcterms:modified xsi:type="dcterms:W3CDTF">2013-07-22T19:44:36Z</dcterms:modified>
</cp:coreProperties>
</file>