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sldIdLst>
    <p:sldId id="256" r:id="rId2"/>
    <p:sldId id="258" r:id="rId3"/>
    <p:sldId id="261" r:id="rId4"/>
    <p:sldId id="336" r:id="rId5"/>
    <p:sldId id="431" r:id="rId6"/>
    <p:sldId id="443" r:id="rId7"/>
    <p:sldId id="444" r:id="rId8"/>
    <p:sldId id="446" r:id="rId9"/>
    <p:sldId id="447" r:id="rId10"/>
    <p:sldId id="464" r:id="rId11"/>
    <p:sldId id="465" r:id="rId12"/>
    <p:sldId id="466" r:id="rId13"/>
    <p:sldId id="467" r:id="rId14"/>
    <p:sldId id="468" r:id="rId15"/>
    <p:sldId id="469" r:id="rId16"/>
    <p:sldId id="448" r:id="rId17"/>
    <p:sldId id="449" r:id="rId18"/>
    <p:sldId id="451" r:id="rId19"/>
    <p:sldId id="452" r:id="rId20"/>
    <p:sldId id="328" r:id="rId21"/>
    <p:sldId id="430" r:id="rId22"/>
    <p:sldId id="470" r:id="rId23"/>
    <p:sldId id="472" r:id="rId24"/>
    <p:sldId id="473" r:id="rId25"/>
    <p:sldId id="498" r:id="rId26"/>
    <p:sldId id="500" r:id="rId27"/>
    <p:sldId id="499" r:id="rId28"/>
    <p:sldId id="475" r:id="rId29"/>
    <p:sldId id="476" r:id="rId30"/>
    <p:sldId id="481" r:id="rId31"/>
    <p:sldId id="332" r:id="rId32"/>
    <p:sldId id="397" r:id="rId33"/>
    <p:sldId id="398" r:id="rId34"/>
    <p:sldId id="399" r:id="rId35"/>
    <p:sldId id="400" r:id="rId36"/>
    <p:sldId id="335" r:id="rId37"/>
    <p:sldId id="403" r:id="rId38"/>
    <p:sldId id="401" r:id="rId39"/>
    <p:sldId id="402" r:id="rId40"/>
    <p:sldId id="409" r:id="rId41"/>
    <p:sldId id="417" r:id="rId42"/>
    <p:sldId id="343" r:id="rId43"/>
    <p:sldId id="459" r:id="rId44"/>
    <p:sldId id="462" r:id="rId45"/>
    <p:sldId id="489" r:id="rId46"/>
    <p:sldId id="372" r:id="rId47"/>
    <p:sldId id="497" r:id="rId48"/>
    <p:sldId id="501" r:id="rId49"/>
    <p:sldId id="490" r:id="rId50"/>
    <p:sldId id="491" r:id="rId51"/>
    <p:sldId id="496" r:id="rId52"/>
    <p:sldId id="492" r:id="rId53"/>
    <p:sldId id="493" r:id="rId54"/>
    <p:sldId id="494" r:id="rId55"/>
    <p:sldId id="425" r:id="rId56"/>
    <p:sldId id="423" r:id="rId57"/>
    <p:sldId id="424" r:id="rId58"/>
    <p:sldId id="426" r:id="rId59"/>
    <p:sldId id="427" r:id="rId60"/>
    <p:sldId id="428" r:id="rId61"/>
    <p:sldId id="495" r:id="rId62"/>
    <p:sldId id="349" r:id="rId63"/>
    <p:sldId id="334" r:id="rId64"/>
    <p:sldId id="286" r:id="rId65"/>
    <p:sldId id="291" r:id="rId66"/>
    <p:sldId id="289" r:id="rId67"/>
    <p:sldId id="290" r:id="rId68"/>
    <p:sldId id="288" r:id="rId69"/>
    <p:sldId id="287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271" r:id="rId78"/>
    <p:sldId id="272" r:id="rId79"/>
    <p:sldId id="279" r:id="rId80"/>
    <p:sldId id="315" r:id="rId81"/>
    <p:sldId id="316" r:id="rId82"/>
    <p:sldId id="280" r:id="rId83"/>
    <p:sldId id="302" r:id="rId84"/>
    <p:sldId id="321" r:id="rId85"/>
    <p:sldId id="304" r:id="rId86"/>
    <p:sldId id="305" r:id="rId87"/>
    <p:sldId id="306" r:id="rId88"/>
    <p:sldId id="307" r:id="rId89"/>
    <p:sldId id="308" r:id="rId90"/>
    <p:sldId id="309" r:id="rId91"/>
    <p:sldId id="310" r:id="rId92"/>
    <p:sldId id="297" r:id="rId93"/>
    <p:sldId id="312" r:id="rId94"/>
    <p:sldId id="298" r:id="rId95"/>
    <p:sldId id="299" r:id="rId96"/>
    <p:sldId id="322" r:id="rId97"/>
    <p:sldId id="323" r:id="rId98"/>
    <p:sldId id="260" r:id="rId99"/>
    <p:sldId id="324" r:id="rId100"/>
    <p:sldId id="284" r:id="rId101"/>
    <p:sldId id="259" r:id="rId102"/>
    <p:sldId id="326" r:id="rId103"/>
    <p:sldId id="295" r:id="rId104"/>
    <p:sldId id="337" r:id="rId105"/>
    <p:sldId id="325" r:id="rId106"/>
    <p:sldId id="293" r:id="rId107"/>
    <p:sldId id="410" r:id="rId108"/>
    <p:sldId id="411" r:id="rId109"/>
    <p:sldId id="412" r:id="rId110"/>
    <p:sldId id="413" r:id="rId111"/>
    <p:sldId id="414" r:id="rId112"/>
    <p:sldId id="415" r:id="rId113"/>
    <p:sldId id="416" r:id="rId114"/>
    <p:sldId id="418" r:id="rId115"/>
    <p:sldId id="419" r:id="rId116"/>
    <p:sldId id="422" r:id="rId117"/>
    <p:sldId id="482" r:id="rId118"/>
    <p:sldId id="483" r:id="rId119"/>
    <p:sldId id="484" r:id="rId120"/>
    <p:sldId id="485" r:id="rId121"/>
    <p:sldId id="486" r:id="rId122"/>
    <p:sldId id="487" r:id="rId123"/>
    <p:sldId id="488" r:id="rId12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CCFFCC"/>
    <a:srgbClr val="008000"/>
    <a:srgbClr val="0000FF"/>
    <a:srgbClr val="ECF1FF"/>
    <a:srgbClr val="FFE8E5"/>
    <a:srgbClr val="FFEDCD"/>
    <a:srgbClr val="686868"/>
    <a:srgbClr val="606060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33" autoAdjust="0"/>
  </p:normalViewPr>
  <p:slideViewPr>
    <p:cSldViewPr snapToGrid="0" snapToObjects="1">
      <p:cViewPr varScale="1">
        <p:scale>
          <a:sx n="78" d="100"/>
          <a:sy n="78" d="100"/>
        </p:scale>
        <p:origin x="-7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838912-65FE-A44E-AAC8-BD9FD1FBF721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4ED8C0F-1763-4745-9A4B-E2287919E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node has to be given, too – though there's no avoiding that…!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0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9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0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8D83-3E7A-6F41-AB21-6FB61DB0053C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file:///\\localhost\mnt\courses\grader\cs5grad\Desktop\robotics_presentation_videos\inter_map.mp4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robotics_presentation_videos/entro_short.mp4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robotics_presentation_videos/pre_short.mp4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5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5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%22C:/Program%20Files%20(x86)/Windows%20Media%20Player/wmplayer.exe%22%20%22C:/Users/Owner/Desktop/robotics_presentation_videos_summer_2013/quadcopter_escape_n1.m4v%22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rendered_quadcopter_n1.ogv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%22C:/Program%20Files%20(x86)/Windows%20Media%20Player/wmplayer.exe%22%20%22C:/Users/Owner/Desktop/robotics_presentation_videos_summer_2013/driver_text.mp4%22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%22C:/Program%20Files%20(x86)/Windows%20Media%20Player/wmplayer.exe%22%20%22C:/Users/Owner/Desktop/robotics_presentation_videos_summer_2013/Straight_NoHough.mp4%22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%22C:/Program%20Files%20(x86)/Windows%20Media%20Player/wmplayer.exe%22%20%22C:/Users/Owner/Desktop/robotics_presentation_videos_summer_2013/forawrd_T.mp4%22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file:///\\localhost\mnt\courses\grader\cs5grad\Desktop\robotics_presentation_videos\inter_map.mp4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%22C:/Program%20Files%20(x86)/Windows%20Media%20Player/wmplayer.exe%22%20%22C:/Users/Owner/Desktop/robotics_presentation_videos_summer_2013/robot_navigation_known_start.mp4%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%22C:/Program%20Files%20(x86)/Windows%20Media%20Player/wmplayer.exe%22%20%22C:/Users/Owner/Desktop/robotics_presentation_videos_summer_2013/loc_short.mp4%22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%22C:/Program%20Files%20(x86)/Windows%20Media%20Player/wmplayer.exe%22%20%22C:/Users/Owner/Desktop/robotics_presentation_videos_summer_2013/success_no_way.mp4%2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%22C:/Program%20Files%20(x86)/Windows%20Media%20Player/wmplayer.exe%22%20%22C:/Users/Owner/Desktop/robotics_presentation_videos_summer_2013/david_g_map_turn_left.m4v%22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%22C:/Program%20Files%20(x86)/Windows%20Media%20Player/wmplayer.exe%22%20%22C:/Users/Owner/Desktop/robotics_presentation_videos_summer_2013/entro_short.mp4%22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%22C:/Program%20Files%20(x86)/Windows%20Media%20Player/wmplayer.exe%22%20%22C:/Users/Owner/Desktop/robotics_presentation_videos_summer_2013/raw_corner_cropped.m4v%2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%22C:/Program%20Files%20(x86)/Windows%20Media%20Player/wmplayer.exe%22%20%22C:/Users/Owner/Desktop/robotics_presentation_videos_summer_2013/hough_corner_3d_cropped.m4v%2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robotics_presentation_videos/miniquad_n1.m4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hyperlink" Target="robotics_presentation_videos/jerry_and_graham_sofa_base.m4v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robotics_presentation_videos_summer_2013/quadcopter_escape_n2.m4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hyperlink" Target="robotics_presentation_videos_summer_2013/first_escape_KM_4x.m4v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robotics_presentation_videos/2p5d_mapped_hallway_cropped.m4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robotics_presentation_videos/wall_with_strips_cropped.m4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robotics_presentation_videos/cylinder_room_cropped.m4v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%22C:/Program%20Files%20(x86)/Windows%20Media%20Player/wmplayer.exe%22%20%22C:/Users/Owner/Desktop/robotics_presentation_videos_summer_2013/rgbd_slam_working.avi%22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%22C:/Program%20Files%20(x86)/Windows%20Media%20Player/wmplayer.exe%22%20%22C:/Users/Owner/Desktop/robotics_presentation_videos_summer_2013/hot_air_3d_map_cropped.m4v%22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robotics_presentation_videos/robot_top_short.mp4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robotics_presentation_videos/rotate_room.mp4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robotics_presentation_videos/zoom_in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robotics_presentation_videos/fly_through.avi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224345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latin typeface="Cambria"/>
                <a:cs typeface="Cambria"/>
              </a:rPr>
              <a:t>Interdimensional</a:t>
            </a:r>
            <a:r>
              <a:rPr lang="en-US" sz="3600" dirty="0" smtClean="0">
                <a:latin typeface="Cambria"/>
                <a:cs typeface="Cambria"/>
              </a:rPr>
              <a:t>  Robot Cooperation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8353" y="5830917"/>
            <a:ext cx="7135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Kristina Ming, Chris </a:t>
            </a:r>
            <a:r>
              <a:rPr lang="en-US" sz="2100" dirty="0" err="1" smtClean="0">
                <a:latin typeface="Cambria"/>
                <a:cs typeface="Cambria"/>
              </a:rPr>
              <a:t>Eriksen</a:t>
            </a:r>
            <a:r>
              <a:rPr lang="en-US" sz="2100" dirty="0" smtClean="0">
                <a:latin typeface="Cambria"/>
                <a:cs typeface="Cambria"/>
              </a:rPr>
              <a:t>,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Graham Montgomery</a:t>
            </a:r>
            <a:r>
              <a:rPr lang="en-US" sz="2100" dirty="0" smtClean="0">
                <a:latin typeface="Cambria"/>
                <a:cs typeface="Cambria"/>
              </a:rPr>
              <a:t>,</a:t>
            </a:r>
          </a:p>
          <a:p>
            <a:pPr algn="ctr"/>
            <a:r>
              <a:rPr lang="en-US" sz="2100" dirty="0" smtClean="0">
                <a:latin typeface="Cambria"/>
                <a:cs typeface="Cambria"/>
              </a:rPr>
              <a:t>Jerry </a:t>
            </a:r>
            <a:r>
              <a:rPr lang="en-US" sz="2100" dirty="0" err="1" smtClean="0">
                <a:latin typeface="Cambria"/>
                <a:cs typeface="Cambria"/>
              </a:rPr>
              <a:t>Hsiung</a:t>
            </a:r>
            <a:r>
              <a:rPr lang="en-US" sz="2100" dirty="0" smtClean="0">
                <a:latin typeface="Cambria"/>
                <a:cs typeface="Cambria"/>
              </a:rPr>
              <a:t>, Cyrus Huang, </a:t>
            </a:r>
            <a:r>
              <a:rPr lang="en-US" sz="2100" dirty="0" err="1" smtClean="0">
                <a:latin typeface="Cambria"/>
                <a:cs typeface="Cambria"/>
              </a:rPr>
              <a:t>Zakkai</a:t>
            </a:r>
            <a:r>
              <a:rPr lang="en-US" sz="2100" dirty="0" smtClean="0">
                <a:latin typeface="Cambria"/>
                <a:cs typeface="Cambria"/>
              </a:rPr>
              <a:t> Davidson, and Zach Dodds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15674"/>
          <a:stretch/>
        </p:blipFill>
        <p:spPr bwMode="auto">
          <a:xfrm>
            <a:off x="854924" y="1036319"/>
            <a:ext cx="7441709" cy="452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9701" y="5472115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Extract features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prstClr val="black"/>
                </a:solidFill>
                <a:latin typeface="Cambria"/>
                <a:cs typeface="Cambria"/>
              </a:rPr>
              <a:t>Image matching</a:t>
            </a:r>
          </a:p>
        </p:txBody>
      </p:sp>
    </p:spTree>
    <p:extLst>
      <p:ext uri="{BB962C8B-B14F-4D97-AF65-F5344CB8AC3E}">
        <p14:creationId xmlns:p14="http://schemas.microsoft.com/office/powerpoint/2010/main" val="10646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6" name="Picture 5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7" b="24896"/>
          <a:stretch/>
        </p:blipFill>
        <p:spPr>
          <a:xfrm>
            <a:off x="449143" y="3614980"/>
            <a:ext cx="8314299" cy="2715093"/>
          </a:xfrm>
          <a:prstGeom prst="rect">
            <a:avLst/>
          </a:prstGeom>
        </p:spPr>
      </p:pic>
      <p:pic>
        <p:nvPicPr>
          <p:cNvPr id="7" name="Picture 6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24444" b="51171"/>
          <a:stretch/>
        </p:blipFill>
        <p:spPr>
          <a:xfrm>
            <a:off x="2136707" y="918481"/>
            <a:ext cx="5285987" cy="24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970" y="272153"/>
            <a:ext cx="713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Title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dadbandwandcol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7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allows us to define the depth at each pixel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57448" y="342900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plane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53649" y="3432094"/>
            <a:ext cx="3374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other (sphere, cylinder, wavy,…)</a:t>
            </a:r>
            <a:endParaRPr lang="en-US" dirty="0"/>
          </a:p>
          <a:p>
            <a:r>
              <a:rPr lang="en-US" dirty="0" smtClean="0">
                <a:latin typeface="Cambria"/>
                <a:cs typeface="Cambria"/>
              </a:rPr>
              <a:t>K.M.</a:t>
            </a:r>
          </a:p>
        </p:txBody>
      </p:sp>
    </p:spTree>
    <p:extLst>
      <p:ext uri="{BB962C8B-B14F-4D97-AF65-F5344CB8AC3E}">
        <p14:creationId xmlns:p14="http://schemas.microsoft.com/office/powerpoint/2010/main" val="12056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838789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Intersection recognition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7022" y="2862894"/>
            <a:ext cx="119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still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08363" y="1794278"/>
            <a:ext cx="39255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Check for </a:t>
            </a:r>
            <a:r>
              <a:rPr lang="en-US" sz="1500" b="1" dirty="0" smtClean="0">
                <a:latin typeface="Times New Roman"/>
                <a:cs typeface="Times New Roman"/>
              </a:rPr>
              <a:t>Front</a:t>
            </a:r>
            <a:r>
              <a:rPr lang="en-US" sz="1500" dirty="0" smtClean="0">
                <a:latin typeface="Times New Roman"/>
                <a:cs typeface="Times New Roman"/>
              </a:rPr>
              <a:t>, </a:t>
            </a:r>
            <a:r>
              <a:rPr lang="en-US" sz="1500" b="1" dirty="0" smtClean="0">
                <a:latin typeface="Times New Roman"/>
                <a:cs typeface="Times New Roman"/>
              </a:rPr>
              <a:t>Left</a:t>
            </a:r>
            <a:r>
              <a:rPr lang="en-US" sz="1500" dirty="0" smtClean="0">
                <a:latin typeface="Times New Roman"/>
                <a:cs typeface="Times New Roman"/>
              </a:rPr>
              <a:t>, and </a:t>
            </a:r>
            <a:r>
              <a:rPr lang="en-US" sz="1500" b="1" dirty="0" smtClean="0">
                <a:latin typeface="Times New Roman"/>
                <a:cs typeface="Times New Roman"/>
              </a:rPr>
              <a:t>Right</a:t>
            </a:r>
            <a:r>
              <a:rPr lang="en-US" sz="1500" dirty="0" smtClean="0">
                <a:latin typeface="Times New Roman"/>
                <a:cs typeface="Times New Roman"/>
              </a:rPr>
              <a:t> obstacles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</a:t>
            </a:r>
            <a:r>
              <a:rPr lang="en-US" sz="1500" dirty="0" smtClean="0">
                <a:latin typeface="Times New Roman"/>
                <a:cs typeface="Times New Roman"/>
              </a:rPr>
              <a:t>he number of obstacles determines the intersection type    3:</a:t>
            </a:r>
            <a:r>
              <a:rPr lang="en-US" sz="1500" b="1" dirty="0" smtClean="0">
                <a:latin typeface="Times New Roman"/>
                <a:cs typeface="Times New Roman"/>
              </a:rPr>
              <a:t>D  </a:t>
            </a:r>
            <a:r>
              <a:rPr lang="en-US" sz="1500" dirty="0" smtClean="0">
                <a:latin typeface="Times New Roman"/>
                <a:cs typeface="Times New Roman"/>
              </a:rPr>
              <a:t>2:</a:t>
            </a:r>
            <a:r>
              <a:rPr lang="en-US" sz="1500" b="1" dirty="0" smtClean="0">
                <a:latin typeface="Times New Roman"/>
                <a:cs typeface="Times New Roman"/>
              </a:rPr>
              <a:t>L  </a:t>
            </a:r>
            <a:r>
              <a:rPr lang="en-US" sz="1500" dirty="0" smtClean="0">
                <a:latin typeface="Times New Roman"/>
                <a:cs typeface="Times New Roman"/>
              </a:rPr>
              <a:t>1:</a:t>
            </a:r>
            <a:r>
              <a:rPr lang="en-US" sz="1500" b="1" dirty="0" smtClean="0">
                <a:latin typeface="Times New Roman"/>
                <a:cs typeface="Times New Roman"/>
              </a:rPr>
              <a:t>T  </a:t>
            </a:r>
            <a:r>
              <a:rPr lang="en-US" sz="1500" dirty="0" smtClean="0">
                <a:latin typeface="Times New Roman"/>
                <a:cs typeface="Times New Roman"/>
              </a:rPr>
              <a:t>0:</a:t>
            </a:r>
            <a:r>
              <a:rPr lang="en-US" sz="1500" b="1" dirty="0" smtClean="0">
                <a:latin typeface="Times New Roman"/>
                <a:cs typeface="Times New Roman"/>
              </a:rPr>
              <a:t>+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Open space determines final label, e.g., </a:t>
            </a:r>
            <a:r>
              <a:rPr lang="en-US" sz="1500" b="1" dirty="0" smtClean="0">
                <a:latin typeface="Times New Roman"/>
                <a:cs typeface="Times New Roman"/>
              </a:rPr>
              <a:t>TL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After 15 recognitions in a row, the robot checks the map (by broadcasting a message) </a:t>
            </a:r>
          </a:p>
          <a:p>
            <a:pPr marL="285750" indent="-285750">
              <a:buFont typeface="Arial"/>
              <a:buChar char="•"/>
            </a:pPr>
            <a:endParaRPr lang="en-US" sz="15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The robot does not broadcast again until it resets in a hallway: </a:t>
            </a:r>
            <a:r>
              <a:rPr lang="en-US" sz="1500" b="1" dirty="0" smtClean="0">
                <a:latin typeface="Times New Roman"/>
                <a:cs typeface="Times New Roman"/>
              </a:rPr>
              <a:t>ST</a:t>
            </a:r>
            <a:r>
              <a:rPr lang="en-US" sz="15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" name="Picture 2" descr="Screen Shot 2013-06-26 at 5.02.15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9" y="1183580"/>
            <a:ext cx="3433991" cy="359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2603" y="5045394"/>
            <a:ext cx="40267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1941" y="5045394"/>
            <a:ext cx="41816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TR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1194" y="5045394"/>
            <a:ext cx="425962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TD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38825" y="5592391"/>
            <a:ext cx="736915" cy="1033872"/>
            <a:chOff x="2618464" y="5268310"/>
            <a:chExt cx="736915" cy="10338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355379" y="526831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61502" y="526831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58055" y="595808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2782461" y="579409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797505" y="543230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186654" y="5822725"/>
            <a:ext cx="736914" cy="689778"/>
            <a:chOff x="1639697" y="5672587"/>
            <a:chExt cx="736914" cy="68977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639697" y="5672587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2033574" y="603437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39700" y="567258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2197571" y="5870375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6200000">
            <a:off x="5754402" y="5650678"/>
            <a:ext cx="736915" cy="1033872"/>
            <a:chOff x="3530285" y="5334000"/>
            <a:chExt cx="736915" cy="103387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773475" y="5635160"/>
            <a:ext cx="1049972" cy="1064908"/>
            <a:chOff x="7332397" y="5332999"/>
            <a:chExt cx="1049972" cy="106490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7332397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8202272" y="551204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512494" y="550859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>
              <a:off x="7676490" y="533299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>
              <a:off x="8038275" y="534804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038275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>
              <a:off x="7676491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>
              <a:off x="8038274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152872" y="5045394"/>
            <a:ext cx="291178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mbria"/>
                <a:cs typeface="Cambria"/>
              </a:rPr>
              <a:t>+</a:t>
            </a:r>
            <a:endParaRPr lang="en-US" sz="1500" dirty="0" smtClean="0">
              <a:latin typeface="Cambria"/>
              <a:cs typeface="Cambria"/>
            </a:endParaRPr>
          </a:p>
        </p:txBody>
      </p:sp>
      <p:grpSp>
        <p:nvGrpSpPr>
          <p:cNvPr id="56" name="Group 55"/>
          <p:cNvGrpSpPr/>
          <p:nvPr/>
        </p:nvGrpSpPr>
        <p:grpSpPr>
          <a:xfrm rot="10800000">
            <a:off x="4645873" y="5576290"/>
            <a:ext cx="736915" cy="1033872"/>
            <a:chOff x="3530285" y="5334000"/>
            <a:chExt cx="736915" cy="103387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2408126" y="5045394"/>
            <a:ext cx="40736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LR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094033" y="5799157"/>
            <a:ext cx="689779" cy="736914"/>
            <a:chOff x="1143908" y="5324948"/>
            <a:chExt cx="689779" cy="736914"/>
          </a:xfrm>
        </p:grpSpPr>
        <p:cxnSp>
          <p:nvCxnSpPr>
            <p:cNvPr id="69" name="Straight Connector 68"/>
            <p:cNvCxnSpPr/>
            <p:nvPr/>
          </p:nvCxnSpPr>
          <p:spPr>
            <a:xfrm rot="5400000" flipV="1">
              <a:off x="1488797" y="4980059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6200000">
              <a:off x="1307905" y="555482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1465231" y="569340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471902" y="571882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1295475" y="5045394"/>
            <a:ext cx="39111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4735" y="5045394"/>
            <a:ext cx="43016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ST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68443" y="5708989"/>
            <a:ext cx="322748" cy="917251"/>
            <a:chOff x="332601" y="5381009"/>
            <a:chExt cx="322748" cy="917251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7042638" y="5708966"/>
            <a:ext cx="327994" cy="917297"/>
            <a:chOff x="332601" y="5380963"/>
            <a:chExt cx="327994" cy="917297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>
              <a:off x="496599" y="521696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7062410" y="5045394"/>
            <a:ext cx="31193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D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645873" y="1240588"/>
            <a:ext cx="1962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For each scan: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85380" y="1464369"/>
            <a:ext cx="3342662" cy="3318526"/>
            <a:chOff x="832420" y="3657600"/>
            <a:chExt cx="2897909" cy="291139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590800" y="3657600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994259" y="3671081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832421" y="4770287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832420" y="5297185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022097" y="1424946"/>
            <a:ext cx="69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Front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31156" y="2862894"/>
            <a:ext cx="68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8043" y="2830628"/>
            <a:ext cx="550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Left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417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3d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splicing into the code…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600" y="16803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RGB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575983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16966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68532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24417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75983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16966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468532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2601" y="38647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5085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33476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59080" y="1442607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8984" y="2388897"/>
            <a:ext cx="2896449" cy="176395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5085" y="2177222"/>
            <a:ext cx="0" cy="22074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07881" y="3423281"/>
            <a:ext cx="3119400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774535" y="3356553"/>
            <a:ext cx="131024" cy="131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r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635907"/>
            <a:ext cx="22878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gmarty.github.io</a:t>
            </a:r>
            <a:r>
              <a:rPr lang="en-US" sz="900" dirty="0" smtClean="0"/>
              <a:t>/</a:t>
            </a:r>
            <a:r>
              <a:rPr lang="en-US" sz="900" dirty="0" err="1" smtClean="0"/>
              <a:t>hough</a:t>
            </a:r>
            <a:r>
              <a:rPr lang="en-US" sz="900" dirty="0" smtClean="0"/>
              <a:t>-transform-</a:t>
            </a:r>
            <a:r>
              <a:rPr lang="en-US" sz="900" dirty="0" err="1" smtClean="0"/>
              <a:t>js</a:t>
            </a:r>
            <a:r>
              <a:rPr lang="en-US" sz="900" dirty="0" smtClean="0"/>
              <a:t>/</a:t>
            </a:r>
            <a:endParaRPr lang="en-US" sz="900" dirty="0"/>
          </a:p>
        </p:txBody>
      </p:sp>
      <p:sp>
        <p:nvSpPr>
          <p:cNvPr id="39" name="Rectangle 38"/>
          <p:cNvSpPr/>
          <p:nvPr/>
        </p:nvSpPr>
        <p:spPr>
          <a:xfrm>
            <a:off x="7099851" y="6625827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http://</a:t>
            </a:r>
            <a:r>
              <a:rPr lang="fr-FR" sz="900" dirty="0" err="1" smtClean="0"/>
              <a:t>liquify.eu</a:t>
            </a:r>
            <a:r>
              <a:rPr lang="fr-FR" sz="900" dirty="0" smtClean="0"/>
              <a:t>/flash/</a:t>
            </a:r>
            <a:r>
              <a:rPr lang="fr-FR" sz="900" dirty="0" err="1" smtClean="0"/>
              <a:t>HoughTransform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692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7747" y="3510172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of current knowledge…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6138" y="1136409"/>
            <a:ext cx="8257717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ach intersection offers a choice: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hich turn to make, </a:t>
            </a:r>
            <a:r>
              <a:rPr lang="en-US" sz="2400" i="1" dirty="0" smtClean="0">
                <a:solidFill>
                  <a:srgbClr val="0000FF"/>
                </a:solidFill>
                <a:latin typeface="Cambria"/>
                <a:cs typeface="Cambria"/>
              </a:rPr>
              <a:t>even if the robot isn't sure where it is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?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139" y="6221784"/>
            <a:ext cx="8257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Consider all of the possible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distributions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of results…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349107" y="2362578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heads straight</a:t>
            </a:r>
            <a:endParaRPr lang="en-US" b="1" i="1" dirty="0"/>
          </a:p>
        </p:txBody>
      </p:sp>
      <p:sp>
        <p:nvSpPr>
          <p:cNvPr id="14" name="Rectangle 13"/>
          <p:cNvSpPr/>
          <p:nvPr/>
        </p:nvSpPr>
        <p:spPr>
          <a:xfrm>
            <a:off x="4349107" y="3709794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turns the corner</a:t>
            </a:r>
            <a:endParaRPr lang="en-US" b="1" i="1" dirty="0"/>
          </a:p>
        </p:txBody>
      </p:sp>
      <p:sp>
        <p:nvSpPr>
          <p:cNvPr id="15" name="Rectangle 14"/>
          <p:cNvSpPr/>
          <p:nvPr/>
        </p:nvSpPr>
        <p:spPr>
          <a:xfrm>
            <a:off x="4343011" y="4971666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reverses course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583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62562" y="5557459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in general</a:t>
            </a:r>
            <a:endParaRPr lang="en-US" b="1" i="1" dirty="0"/>
          </a:p>
        </p:txBody>
      </p:sp>
      <p:sp>
        <p:nvSpPr>
          <p:cNvPr id="7" name="Rectangle 6"/>
          <p:cNvSpPr/>
          <p:nvPr/>
        </p:nvSpPr>
        <p:spPr>
          <a:xfrm>
            <a:off x="1462562" y="2036742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example 1 bit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1462561" y="3093051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example of 2 bits</a:t>
            </a:r>
            <a:endParaRPr lang="en-US" b="1" i="1" dirty="0"/>
          </a:p>
        </p:txBody>
      </p:sp>
      <p:sp>
        <p:nvSpPr>
          <p:cNvPr id="11" name="Rectangle 10"/>
          <p:cNvSpPr/>
          <p:nvPr/>
        </p:nvSpPr>
        <p:spPr>
          <a:xfrm>
            <a:off x="1462562" y="4191378"/>
            <a:ext cx="288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example of 1.05 bits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32934" y="141611"/>
            <a:ext cx="630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~ the </a:t>
            </a:r>
            <a:r>
              <a:rPr lang="en-US" sz="2400" b="1" i="1" dirty="0" smtClean="0">
                <a:latin typeface="Cambria"/>
                <a:cs typeface="Cambria"/>
              </a:rPr>
              <a:t>expected</a:t>
            </a:r>
            <a:r>
              <a:rPr lang="en-US" sz="2400" dirty="0" smtClean="0">
                <a:latin typeface="Cambria"/>
                <a:cs typeface="Cambria"/>
              </a:rPr>
              <a:t> amount of information available from a distribution of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10110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72128" y="2194560"/>
            <a:ext cx="4681727" cy="950976"/>
          </a:xfrm>
          <a:prstGeom prst="roundRect">
            <a:avLst/>
          </a:prstGeom>
          <a:solidFill>
            <a:srgbClr val="FFEDCD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Entropy-based 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7747" y="3510172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of current knowledge…</a:t>
            </a:r>
            <a:endParaRPr lang="en-US" b="1" i="1" dirty="0"/>
          </a:p>
        </p:txBody>
      </p:sp>
      <p:sp>
        <p:nvSpPr>
          <p:cNvPr id="7" name="Rectangle 6"/>
          <p:cNvSpPr/>
          <p:nvPr/>
        </p:nvSpPr>
        <p:spPr>
          <a:xfrm>
            <a:off x="4349107" y="2362578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heads straight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4349107" y="3709794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turns the corner</a:t>
            </a:r>
            <a:endParaRPr lang="en-US" b="1" i="1" dirty="0"/>
          </a:p>
        </p:txBody>
      </p:sp>
      <p:sp>
        <p:nvSpPr>
          <p:cNvPr id="11" name="Rectangle 10"/>
          <p:cNvSpPr/>
          <p:nvPr/>
        </p:nvSpPr>
        <p:spPr>
          <a:xfrm>
            <a:off x="4343011" y="4971666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Possible results if the robot reverses course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6138" y="1136409"/>
            <a:ext cx="8257717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ach intersection offers a choice: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hich turn to make, </a:t>
            </a:r>
            <a:r>
              <a:rPr lang="en-US" sz="2400" i="1" dirty="0" smtClean="0">
                <a:solidFill>
                  <a:srgbClr val="0000FF"/>
                </a:solidFill>
                <a:latin typeface="Cambria"/>
                <a:cs typeface="Cambria"/>
              </a:rPr>
              <a:t>even if the robot isn't sure where it is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?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02" y="6221784"/>
            <a:ext cx="8513749" cy="461665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We choose the action with the greatest </a:t>
            </a:r>
            <a:r>
              <a:rPr lang="en-US" sz="2400" b="1" i="1" dirty="0" smtClean="0">
                <a:solidFill>
                  <a:prstClr val="black"/>
                </a:solidFill>
                <a:latin typeface="Cambria"/>
                <a:cs typeface="Cambria"/>
              </a:rPr>
              <a:t>expected information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87111" y="2501077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bits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87111" y="3794984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bits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987111" y="5110165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Nearest-neighbor matching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264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Entropy-based localization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5163" r="24036" b="6475"/>
          <a:stretch/>
        </p:blipFill>
        <p:spPr bwMode="auto">
          <a:xfrm>
            <a:off x="487141" y="1225296"/>
            <a:ext cx="511294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11013" y="3115056"/>
            <a:ext cx="1341120" cy="53644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>
            <a:off x="3852133" y="3383280"/>
            <a:ext cx="2060448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5" t="44432" r="43574" b="47260"/>
          <a:stretch/>
        </p:blipFill>
        <p:spPr bwMode="auto">
          <a:xfrm>
            <a:off x="5912581" y="2663952"/>
            <a:ext cx="2979342" cy="14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47306" y="6054959"/>
            <a:ext cx="9861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entro_short.mp4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210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Could we be </a:t>
            </a:r>
            <a:r>
              <a:rPr lang="en-US" sz="3600" b="1" dirty="0" smtClean="0">
                <a:latin typeface="Cambria"/>
                <a:cs typeface="Cambria"/>
              </a:rPr>
              <a:t>bolder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2170" y="6364024"/>
            <a:ext cx="38160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 smtClean="0">
                <a:latin typeface="Cambria"/>
              </a:rPr>
              <a:t>… perhaps if robots felt more contemplative.</a:t>
            </a:r>
            <a:endParaRPr lang="en-US" sz="1500" b="1" i="1" dirty="0"/>
          </a:p>
        </p:txBody>
      </p:sp>
      <p:sp>
        <p:nvSpPr>
          <p:cNvPr id="4" name="Rectangle 3"/>
          <p:cNvSpPr/>
          <p:nvPr/>
        </p:nvSpPr>
        <p:spPr>
          <a:xfrm>
            <a:off x="1285397" y="1431208"/>
            <a:ext cx="6743894" cy="90794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Leap before you look.</a:t>
            </a:r>
          </a:p>
          <a:p>
            <a:pPr algn="r"/>
            <a:r>
              <a:rPr lang="en-US" sz="21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~ W. H. Auden  </a:t>
            </a:r>
            <a:r>
              <a:rPr lang="en-US" sz="2100" i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100" b="1" i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100" b="1" i="1" dirty="0">
              <a:solidFill>
                <a:schemeClr val="bg1">
                  <a:lumMod val="8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16" y="4868564"/>
            <a:ext cx="4441888" cy="18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397" y="2985688"/>
            <a:ext cx="6743894" cy="90794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Just do it.</a:t>
            </a:r>
          </a:p>
          <a:p>
            <a:pPr algn="r"/>
            <a:r>
              <a:rPr lang="en-US" sz="21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~ Nike    </a:t>
            </a:r>
            <a:r>
              <a:rPr lang="en-US" sz="2100" b="1" i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100" b="1" i="1" dirty="0">
              <a:solidFill>
                <a:schemeClr val="bg1">
                  <a:lumMod val="8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Predictive</a:t>
            </a:r>
            <a:r>
              <a:rPr lang="en-US" sz="3600" dirty="0" smtClean="0">
                <a:latin typeface="Cambria"/>
                <a:cs typeface="Cambria"/>
              </a:rPr>
              <a:t> path planning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2673" y="3134512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of current knowledge…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39979" y="1136408"/>
            <a:ext cx="757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/>
                <a:cs typeface="Cambria"/>
              </a:rPr>
              <a:t>G</a:t>
            </a:r>
            <a:r>
              <a:rPr lang="en-US" sz="2400" dirty="0" smtClean="0">
                <a:latin typeface="Cambria"/>
                <a:cs typeface="Cambria"/>
              </a:rPr>
              <a:t>iven the same choice:  </a:t>
            </a:r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Which turn to make?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627" y="5824232"/>
            <a:ext cx="558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We could opt for the turn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most likely to make progress toward the goal</a:t>
            </a:r>
            <a:r>
              <a:rPr lang="en-US" sz="2400" i="1" dirty="0" smtClean="0">
                <a:latin typeface="Cambria"/>
                <a:cs typeface="Cambria"/>
              </a:rPr>
              <a:t>.</a:t>
            </a:r>
            <a:endParaRPr lang="en-US" sz="24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5864" r="25501" b="7292"/>
          <a:stretch/>
        </p:blipFill>
        <p:spPr bwMode="auto">
          <a:xfrm>
            <a:off x="1202499" y="1195901"/>
            <a:ext cx="4663306" cy="462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76" y="1770011"/>
            <a:ext cx="4628376" cy="30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3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Predictive path planning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4960" y="6397658"/>
            <a:ext cx="741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Cambria"/>
              </a:rPr>
              <a:t>more robust navigation ~ </a:t>
            </a:r>
            <a:r>
              <a:rPr lang="en-US" i="1" dirty="0" smtClean="0">
                <a:latin typeface="Cambria"/>
              </a:rPr>
              <a:t>but all with a hand-built map</a:t>
            </a:r>
            <a:endParaRPr lang="en-US" b="1" i="1" dirty="0"/>
          </a:p>
        </p:txBody>
      </p:sp>
      <p:pic>
        <p:nvPicPr>
          <p:cNvPr id="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5864" r="25501" b="7292"/>
          <a:stretch/>
        </p:blipFill>
        <p:spPr bwMode="auto">
          <a:xfrm>
            <a:off x="1743456" y="976445"/>
            <a:ext cx="5364480" cy="532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12810" y="6109007"/>
            <a:ext cx="8867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pre_short.mp4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521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24" y="1026681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3455" y="3138878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all nodes large and the goal node in red</a:t>
            </a:r>
            <a:endParaRPr lang="en-US" b="1" i="1" dirty="0"/>
          </a:p>
        </p:txBody>
      </p:sp>
      <p:sp>
        <p:nvSpPr>
          <p:cNvPr id="11" name="Rectangle 10"/>
          <p:cNvSpPr/>
          <p:nvPr/>
        </p:nvSpPr>
        <p:spPr>
          <a:xfrm>
            <a:off x="441869" y="5753500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800993" y="5753500"/>
            <a:ext cx="3843619" cy="738664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With each observation,</a:t>
            </a:r>
          </a:p>
          <a:p>
            <a:pPr algn="ctr"/>
            <a:r>
              <a:rPr lang="en-US" sz="2100" dirty="0" smtClean="0">
                <a:latin typeface="Cambria"/>
              </a:rPr>
              <a:t>cull the robot's possible poses.</a:t>
            </a:r>
            <a:endParaRPr lang="en-US" sz="2100" dirty="0"/>
          </a:p>
        </p:txBody>
      </p:sp>
      <p:sp>
        <p:nvSpPr>
          <p:cNvPr id="2" name="Right Arrow 1"/>
          <p:cNvSpPr/>
          <p:nvPr/>
        </p:nvSpPr>
        <p:spPr>
          <a:xfrm>
            <a:off x="4194048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82577" y="3102786"/>
            <a:ext cx="2880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fewer nodes large and the goal node in red</a:t>
            </a:r>
            <a:endParaRPr lang="en-US" b="1" i="1" dirty="0"/>
          </a:p>
        </p:txBody>
      </p:sp>
      <p:sp>
        <p:nvSpPr>
          <p:cNvPr id="3" name="Rectangle 2"/>
          <p:cNvSpPr/>
          <p:nvPr/>
        </p:nvSpPr>
        <p:spPr>
          <a:xfrm>
            <a:off x="3652219" y="3902178"/>
            <a:ext cx="160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move to the…?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34" y="1799217"/>
            <a:ext cx="3980254" cy="26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99" y="2794595"/>
            <a:ext cx="5067241" cy="332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8" y="3230880"/>
            <a:ext cx="5207819" cy="342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46" y="3838706"/>
            <a:ext cx="4830871" cy="30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38" y="3102786"/>
            <a:ext cx="4574975" cy="300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0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24" y="1026681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869" y="5753500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800993" y="5753500"/>
            <a:ext cx="3843619" cy="738664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With each observation,</a:t>
            </a:r>
          </a:p>
          <a:p>
            <a:pPr algn="ctr"/>
            <a:r>
              <a:rPr lang="en-US" sz="2100" dirty="0" smtClean="0">
                <a:latin typeface="Cambria"/>
              </a:rPr>
              <a:t>cull the robot's possible poses.</a:t>
            </a:r>
            <a:endParaRPr lang="en-US" sz="2100" dirty="0"/>
          </a:p>
        </p:txBody>
      </p:sp>
      <p:sp>
        <p:nvSpPr>
          <p:cNvPr id="2" name="Right Arrow 1"/>
          <p:cNvSpPr/>
          <p:nvPr/>
        </p:nvSpPr>
        <p:spPr>
          <a:xfrm>
            <a:off x="4194048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82577" y="3102786"/>
            <a:ext cx="2880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fewer nodes large and the goal node in red</a:t>
            </a:r>
            <a:endParaRPr lang="en-US" b="1" i="1" dirty="0"/>
          </a:p>
        </p:txBody>
      </p:sp>
      <p:sp>
        <p:nvSpPr>
          <p:cNvPr id="3" name="Rectangle 2"/>
          <p:cNvSpPr/>
          <p:nvPr/>
        </p:nvSpPr>
        <p:spPr>
          <a:xfrm>
            <a:off x="4246257" y="4277451"/>
            <a:ext cx="1809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mbria"/>
              </a:rPr>
              <a:t>~ sees a TL ~</a:t>
            </a:r>
            <a:r>
              <a:rPr lang="en-US" dirty="0" smtClean="0">
                <a:latin typeface="Cambria"/>
              </a:rPr>
              <a:t>            a T intersection open to the left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649" r="57168" b="49727"/>
          <a:stretch/>
        </p:blipFill>
        <p:spPr bwMode="auto">
          <a:xfrm>
            <a:off x="7207444" y="4271510"/>
            <a:ext cx="2150185" cy="22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5031" r="57443" b="49814"/>
          <a:stretch/>
        </p:blipFill>
        <p:spPr bwMode="auto">
          <a:xfrm>
            <a:off x="7513320" y="1316736"/>
            <a:ext cx="1999257" cy="210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4919" r="57339" b="50000"/>
          <a:stretch/>
        </p:blipFill>
        <p:spPr bwMode="auto">
          <a:xfrm>
            <a:off x="5032641" y="122116"/>
            <a:ext cx="2174803" cy="227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15253" r="59599" b="50000"/>
          <a:stretch/>
        </p:blipFill>
        <p:spPr bwMode="auto">
          <a:xfrm>
            <a:off x="2695119" y="322899"/>
            <a:ext cx="2217570" cy="233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15727" r="57383" b="49243"/>
          <a:stretch/>
        </p:blipFill>
        <p:spPr bwMode="auto">
          <a:xfrm>
            <a:off x="332601" y="221753"/>
            <a:ext cx="2250173" cy="23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15932" r="57140" b="50000"/>
          <a:stretch/>
        </p:blipFill>
        <p:spPr bwMode="auto">
          <a:xfrm>
            <a:off x="332601" y="1896764"/>
            <a:ext cx="3572489" cy="362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Too many walls…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9061" y="2972282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crazy image from </a:t>
            </a:r>
            <a:r>
              <a:rPr lang="en-US" sz="2100" dirty="0" err="1" smtClean="0">
                <a:latin typeface="Cambria"/>
              </a:rPr>
              <a:t>uninitilized</a:t>
            </a:r>
            <a:r>
              <a:rPr lang="en-US" sz="2100" dirty="0" smtClean="0">
                <a:latin typeface="Cambria"/>
              </a:rPr>
              <a:t> scans</a:t>
            </a:r>
            <a:endParaRPr lang="en-US" sz="2100" dirty="0"/>
          </a:p>
        </p:txBody>
      </p:sp>
      <p:sp>
        <p:nvSpPr>
          <p:cNvPr id="8" name="Rectangle 7"/>
          <p:cNvSpPr/>
          <p:nvPr/>
        </p:nvSpPr>
        <p:spPr>
          <a:xfrm>
            <a:off x="599061" y="5138302"/>
            <a:ext cx="29427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Uninitialized images ~ </a:t>
            </a:r>
            <a:r>
              <a:rPr lang="en-US" sz="2100" dirty="0" err="1" smtClean="0">
                <a:latin typeface="Cambria"/>
              </a:rPr>
              <a:t>aargh</a:t>
            </a:r>
            <a:r>
              <a:rPr lang="en-US" sz="2100" dirty="0" smtClean="0">
                <a:latin typeface="Cambria"/>
              </a:rPr>
              <a:t>!</a:t>
            </a:r>
            <a:endParaRPr lang="en-US" sz="2100" dirty="0"/>
          </a:p>
        </p:txBody>
      </p:sp>
      <p:sp>
        <p:nvSpPr>
          <p:cNvPr id="6" name="Rectangle 5"/>
          <p:cNvSpPr/>
          <p:nvPr/>
        </p:nvSpPr>
        <p:spPr>
          <a:xfrm>
            <a:off x="4949952" y="3222218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"point fog" instead of "point cloud"</a:t>
            </a:r>
            <a:endParaRPr lang="en-US" sz="21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9606"/>
            <a:ext cx="3931920" cy="32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87" y="1719605"/>
            <a:ext cx="4671029" cy="32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70818" y="5138302"/>
            <a:ext cx="29427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More of a </a:t>
            </a:r>
            <a:r>
              <a:rPr lang="en-US" sz="2100" i="1" dirty="0" smtClean="0">
                <a:latin typeface="Cambria"/>
              </a:rPr>
              <a:t>"point fog"</a:t>
            </a:r>
            <a:r>
              <a:rPr lang="en-US" sz="2100" dirty="0" smtClean="0">
                <a:latin typeface="Cambria"/>
              </a:rPr>
              <a:t> than a point cloud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966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3" name="Bent-Up Arrow 2"/>
          <p:cNvSpPr/>
          <p:nvPr/>
        </p:nvSpPr>
        <p:spPr>
          <a:xfrm rot="16200000" flipV="1">
            <a:off x="7032111" y="2197984"/>
            <a:ext cx="780288" cy="761247"/>
          </a:xfrm>
          <a:prstGeom prst="bentUpArrow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solidFill>
                  <a:srgbClr val="FF0000"/>
                </a:solidFill>
                <a:latin typeface="Cambria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20" name="Bent-Up Arrow 19"/>
          <p:cNvSpPr/>
          <p:nvPr/>
        </p:nvSpPr>
        <p:spPr>
          <a:xfrm rot="5400000" flipH="1" flipV="1">
            <a:off x="6950079" y="3033978"/>
            <a:ext cx="780288" cy="761247"/>
          </a:xfrm>
          <a:prstGeom prst="bentUpArrow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7168896" y="3963763"/>
            <a:ext cx="329184" cy="556599"/>
          </a:xfrm>
          <a:prstGeom prst="rect">
            <a:avLst/>
          </a:prstGeom>
          <a:solidFill>
            <a:srgbClr val="FFE8E5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two-way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best matches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843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Cambria"/>
              </a:rPr>
              <a:t>1 TL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49872" y="4502928"/>
            <a:ext cx="761248" cy="1142680"/>
            <a:chOff x="6849872" y="4368816"/>
            <a:chExt cx="761248" cy="1142680"/>
          </a:xfrm>
        </p:grpSpPr>
        <p:sp>
          <p:nvSpPr>
            <p:cNvPr id="20" name="Bent-Up Arrow 19"/>
            <p:cNvSpPr/>
            <p:nvPr/>
          </p:nvSpPr>
          <p:spPr>
            <a:xfrm rot="5400000" flipH="1" flipV="1">
              <a:off x="6840352" y="4740728"/>
              <a:ext cx="780288" cy="761247"/>
            </a:xfrm>
            <a:prstGeom prst="bentUpArrow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19096" y="4368816"/>
              <a:ext cx="192024" cy="556599"/>
            </a:xfrm>
            <a:prstGeom prst="rect">
              <a:avLst/>
            </a:prstGeom>
            <a:solidFill>
              <a:srgbClr val="FFE8E5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15255" y="4834143"/>
              <a:ext cx="192024" cy="152400"/>
            </a:xfrm>
            <a:prstGeom prst="rect">
              <a:avLst/>
            </a:prstGeom>
            <a:solidFill>
              <a:srgbClr val="FFE8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66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0251" y="1282820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61895" y="4535565"/>
            <a:ext cx="1789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8 possibilities will remain!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973307" y="1282818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4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4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88619" y="1288914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8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0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9969" y="360252"/>
            <a:ext cx="507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Suppose there were 8 possibilities to begin with…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34391" y="4535565"/>
            <a:ext cx="1885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 possibilities will remain!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6712" y="4535565"/>
            <a:ext cx="1788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2 possibilities will remain!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11998" y="6226695"/>
            <a:ext cx="7861426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07331" y="5972778"/>
            <a:ext cx="247413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700" dirty="0" smtClean="0">
                <a:solidFill>
                  <a:prstClr val="black"/>
                </a:solidFill>
                <a:latin typeface="Cambria"/>
                <a:cs typeface="Cambria"/>
              </a:rPr>
              <a:t>Flatter is better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38291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0251" y="1282820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22475" y="5459109"/>
            <a:ext cx="4831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Entropy ~ </a:t>
            </a:r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expected information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21039803">
            <a:off x="916012" y="4236856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2.00 bits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73307" y="1282818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4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4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10" name="Rectangle 9"/>
          <p:cNvSpPr/>
          <p:nvPr/>
        </p:nvSpPr>
        <p:spPr>
          <a:xfrm rot="20725503">
            <a:off x="5281975" y="4186483"/>
            <a:ext cx="157927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1.00 bit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8619" y="1288914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8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0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 rot="20725503">
            <a:off x="7424538" y="4192579"/>
            <a:ext cx="152477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0.0 bits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456" y="6308098"/>
            <a:ext cx="877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Entropy is the amount of uncertainty you expect to resolve by sampling a distribution.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69969" y="360252"/>
            <a:ext cx="507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Suppose there were 8 possibilities to begin with…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6420" y="1282297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9" name="Rectangle 18"/>
          <p:cNvSpPr/>
          <p:nvPr/>
        </p:nvSpPr>
        <p:spPr>
          <a:xfrm rot="21039803">
            <a:off x="3141898" y="4157523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1.76 bits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11998" y="6226695"/>
            <a:ext cx="7861426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07331" y="5972778"/>
            <a:ext cx="247413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700" dirty="0" smtClean="0">
                <a:solidFill>
                  <a:prstClr val="black"/>
                </a:solidFill>
                <a:latin typeface="Cambria"/>
                <a:cs typeface="Cambria"/>
              </a:rPr>
              <a:t>Flatter is better</a:t>
            </a:r>
            <a:endParaRPr lang="en-US" sz="2700" dirty="0"/>
          </a:p>
        </p:txBody>
      </p:sp>
      <p:sp>
        <p:nvSpPr>
          <p:cNvPr id="34" name="Rectangle 33"/>
          <p:cNvSpPr/>
          <p:nvPr/>
        </p:nvSpPr>
        <p:spPr>
          <a:xfrm>
            <a:off x="630251" y="1282820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2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5" name="Rectangle 34"/>
          <p:cNvSpPr/>
          <p:nvPr/>
        </p:nvSpPr>
        <p:spPr>
          <a:xfrm rot="21039803">
            <a:off x="916012" y="4236856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2.00 bits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73307" y="1282818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4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4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7" name="Rectangle 36"/>
          <p:cNvSpPr/>
          <p:nvPr/>
        </p:nvSpPr>
        <p:spPr>
          <a:xfrm rot="20725503">
            <a:off x="5281975" y="4186483"/>
            <a:ext cx="157927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1.00 bit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88619" y="1288914"/>
            <a:ext cx="1391609" cy="300082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mbria"/>
              </a:rPr>
              <a:t>8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 smtClean="0">
                <a:latin typeface="Courier New" pitchFamily="49" charset="0"/>
                <a:cs typeface="Courier New" pitchFamily="49" charset="0"/>
              </a:rPr>
              <a:t>A</a:t>
            </a:r>
            <a:endParaRPr lang="en-US" sz="27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0</a:t>
            </a:r>
            <a:r>
              <a:rPr lang="en-US" sz="2700" b="1" dirty="0" smtClean="0">
                <a:latin typeface="Cambria"/>
              </a:rPr>
              <a:t>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0   </a:t>
            </a:r>
            <a:r>
              <a:rPr lang="en-US" sz="2700" b="1" dirty="0"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9" name="Rectangle 38"/>
          <p:cNvSpPr/>
          <p:nvPr/>
        </p:nvSpPr>
        <p:spPr>
          <a:xfrm rot="20725503">
            <a:off x="7424538" y="4192579"/>
            <a:ext cx="152477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ambria"/>
              </a:rPr>
              <a:t>0.0 bits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Keep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matches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443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Visual “closeness”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518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Pixel “closeness”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255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1" y="378688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77522" y="2020639"/>
            <a:ext cx="2361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sz="2800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522" y="4232471"/>
            <a:ext cx="258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sz="2800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sz="2800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1" y="1405721"/>
            <a:ext cx="5249333" cy="1968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Image matching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113" y="6179404"/>
            <a:ext cx="88057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for now, a linear search taking </a:t>
            </a:r>
            <a:r>
              <a:rPr lang="en-US" sz="2100" b="1" dirty="0" smtClean="0">
                <a:solidFill>
                  <a:srgbClr val="0000FF"/>
                </a:solidFill>
                <a:latin typeface="Cambria"/>
                <a:cs typeface="Cambria"/>
              </a:rPr>
              <a:t>~</a:t>
            </a:r>
            <a:r>
              <a:rPr lang="en-US" sz="2100" b="1" dirty="0">
                <a:solidFill>
                  <a:srgbClr val="0000FF"/>
                </a:solidFill>
                <a:latin typeface="Cambria"/>
                <a:cs typeface="Cambria"/>
              </a:rPr>
              <a:t>6</a:t>
            </a:r>
            <a:r>
              <a:rPr lang="en-US" sz="2100" b="1" dirty="0" smtClean="0">
                <a:solidFill>
                  <a:srgbClr val="0000FF"/>
                </a:solidFill>
                <a:latin typeface="Cambria"/>
                <a:cs typeface="Cambria"/>
              </a:rPr>
              <a:t> seconds </a:t>
            </a:r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for the hot-air map's 42 images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70091" y="3440909"/>
            <a:ext cx="1279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mbria"/>
                <a:cs typeface="Cambria"/>
              </a:rPr>
              <a:t>n</a:t>
            </a:r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ew image (live)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98733" y="3440909"/>
            <a:ext cx="2162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many original images (stored)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43127" y="3416525"/>
            <a:ext cx="1" cy="345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6720" y="6141859"/>
            <a:ext cx="844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One of the drone's escapes ~ 150 sec.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Results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5122" name="Picture 2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992664"/>
            <a:ext cx="62484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200" y="205232"/>
            <a:ext cx="3929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The matches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4338" name="Picture 2" descr="C:\Users\Owner\Desktop\robotics_presentation_videos\images_from_successful_run\dron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5502696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Owner\Desktop\robotics_presentation_videos\images_from_successful_run\drone0rg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1129851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Owner\Desktop\robotics_presentation_videos\images_from_successful_run\drone1r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2443058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Owner\Desktop\robotics_presentation_videos\images_from_successful_run\drone2rg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3756267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Owner\Desktop\robotics_presentation_videos\images_from_successful_run\drone3rg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" y="5069475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Owner\Desktop\robotics_presentation_videos\images_from_successful_run\drone4rg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205232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Owner\Desktop\robotics_presentation_videos\images_from_successful_run\drone5rg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1551176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Owner\Desktop\robotics_presentation_videos\images_from_successful_run\drone6r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4185522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Owner\Desktop\robotics_presentation_videos\images_from_successful_run\drone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4" y="2868349"/>
            <a:ext cx="210388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" y="155117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40" y="282702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1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40" y="4140234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2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40" y="5453442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3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5472" y="644478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4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5472" y="1935143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5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5472" y="3252316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5472" y="4569489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 smtClean="0">
                <a:latin typeface="Cambria" pitchFamily="18" charset="0"/>
              </a:rPr>
              <a:t>7</a:t>
            </a:r>
            <a:endParaRPr lang="en-US" sz="2100" b="1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5472" y="5886663"/>
            <a:ext cx="426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1" dirty="0">
                <a:latin typeface="Cambria" pitchFamily="18" charset="0"/>
              </a:rPr>
              <a:t>8</a:t>
            </a:r>
          </a:p>
        </p:txBody>
      </p:sp>
      <p:pic>
        <p:nvPicPr>
          <p:cNvPr id="14347" name="Picture 11" descr="C:\Users\Owner\Desktop\robotics_presentation_videos\images_from_successful_run\match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4" y="1129851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Owner\Desktop\robotics_presentation_videos\images_from_successful_run\match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5" y="2443058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C:\Users\Owner\Desktop\robotics_presentation_videos\images_from_successful_run\match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5" y="3756267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:\Users\Owner\Desktop\robotics_presentation_videos\images_from_successful_run\match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65" y="5069474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C:\Users\Owner\Desktop\robotics_presentation_videos\images_from_successful_run\match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5" y="205231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C:\Users\Owner\Desktop\robotics_presentation_videos\images_from_successful_run\match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5" y="1559983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C:\Users\Owner\Desktop\robotics_presentation_videos\images_from_successful_run\match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4" y="4185522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C:\Users\Owner\Desktop\robotics_presentation_videos\images_from_successful_run\match7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3" y="2868348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C:\Users\Owner\Desktop\robotics_presentation_videos\images_from_successful_run\match8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95" y="5502695"/>
            <a:ext cx="1577911" cy="11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16967" y="6281106"/>
            <a:ext cx="1721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</a:rPr>
              <a:t>live, novel images from drone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58960" y="6281106"/>
            <a:ext cx="1754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</a:rPr>
              <a:t>best-matching images from map</a:t>
            </a:r>
            <a:endParaRPr lang="en-US" sz="15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6720" y="6141859"/>
            <a:ext cx="844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Map-based localization of those 9 estimated positions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Model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229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12304" r="18971" b="32111"/>
          <a:stretch/>
        </p:blipFill>
        <p:spPr bwMode="auto">
          <a:xfrm>
            <a:off x="694942" y="1377697"/>
            <a:ext cx="7858647" cy="441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19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2" y="221753"/>
            <a:ext cx="209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97" y="1441712"/>
            <a:ext cx="258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3d representations are a new standard for robot spatial reasoning, …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615" y="4270263"/>
            <a:ext cx="304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… yet 2d image sensing is still common – </a:t>
            </a:r>
            <a:r>
              <a:rPr lang="en-US" sz="2100" i="1" dirty="0" smtClean="0">
                <a:latin typeface="Cambria"/>
                <a:cs typeface="Cambria"/>
              </a:rPr>
              <a:t>and will certainly continue to be for a long time.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1386" y="6037761"/>
            <a:ext cx="231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Cambria"/>
                <a:cs typeface="Cambria"/>
              </a:rPr>
              <a:t>…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Quadcop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6" y="3871601"/>
            <a:ext cx="3485369" cy="2231288"/>
          </a:xfrm>
          <a:prstGeom prst="rect">
            <a:avLst/>
          </a:prstGeom>
        </p:spPr>
      </p:pic>
      <p:pic>
        <p:nvPicPr>
          <p:cNvPr id="11" name="Picture 10" descr="full_room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4" t="39913" r="8184" b="36351"/>
          <a:stretch/>
        </p:blipFill>
        <p:spPr>
          <a:xfrm>
            <a:off x="3580218" y="933212"/>
            <a:ext cx="5309293" cy="25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717" y="5939801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Jerry, Cyrus, </a:t>
            </a:r>
            <a:r>
              <a:rPr lang="en-US" sz="3600" dirty="0" err="1" smtClean="0">
                <a:latin typeface="Cambria"/>
                <a:cs typeface="Cambria"/>
              </a:rPr>
              <a:t>Zakkai</a:t>
            </a:r>
            <a:endParaRPr lang="en-US" sz="3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905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Cambria"/>
                <a:cs typeface="Cambria"/>
              </a:rPr>
              <a:t>Objective:  </a:t>
            </a:r>
            <a:r>
              <a:rPr lang="en-US" sz="2400" dirty="0" smtClean="0">
                <a:latin typeface="Cambria"/>
                <a:cs typeface="Cambria"/>
              </a:rPr>
              <a:t>to get this robot </a:t>
            </a:r>
            <a:r>
              <a:rPr lang="en-US" sz="2400" b="1" dirty="0" smtClean="0">
                <a:solidFill>
                  <a:srgbClr val="0000FF"/>
                </a:solidFill>
                <a:latin typeface="Cambria"/>
                <a:cs typeface="Cambria"/>
              </a:rPr>
              <a:t>running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reasoning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pic>
        <p:nvPicPr>
          <p:cNvPr id="9" name="Picture 8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631080" y="1888150"/>
            <a:ext cx="4775587" cy="286798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write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938016" y="4405798"/>
            <a:ext cx="914400" cy="64169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331601" y="4775130"/>
            <a:ext cx="978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mbria"/>
              </a:rPr>
              <a:t>forward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Cambria"/>
                <a:cs typeface="Cambria"/>
              </a:rPr>
              <a:t>Objective:  </a:t>
            </a:r>
            <a:r>
              <a:rPr lang="en-US" sz="2400" dirty="0" smtClean="0">
                <a:latin typeface="Cambria"/>
                <a:cs typeface="Cambria"/>
              </a:rPr>
              <a:t>to get this robot </a:t>
            </a:r>
            <a:r>
              <a:rPr lang="en-US" sz="2400" b="1" dirty="0" smtClean="0">
                <a:solidFill>
                  <a:srgbClr val="0000FF"/>
                </a:solidFill>
                <a:latin typeface="Cambria"/>
                <a:cs typeface="Cambria"/>
              </a:rPr>
              <a:t>running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reasoning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write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pic>
        <p:nvPicPr>
          <p:cNvPr id="11" name="Picture 10" descr="Screen Shot 2013-06-27 at 10.39.31 AM.png">
            <a:hlinkClick r:id="rId2" action="ppaction://program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7" y="1327028"/>
            <a:ext cx="4207160" cy="38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6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Visualizing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595" y="6243897"/>
            <a:ext cx="776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Objective:  </a:t>
            </a:r>
            <a:r>
              <a:rPr lang="en-US" sz="2400" dirty="0" smtClean="0">
                <a:latin typeface="Cambria"/>
                <a:cs typeface="Cambria"/>
              </a:rPr>
              <a:t>Find walls and navigate safely among them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2889" y="221753"/>
            <a:ext cx="3127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>
                <a:latin typeface="Cambria"/>
                <a:cs typeface="Cambria"/>
              </a:rPr>
              <a:t>OpenCV</a:t>
            </a:r>
            <a:r>
              <a:rPr lang="en-US" dirty="0" smtClean="0">
                <a:latin typeface="Cambria"/>
                <a:cs typeface="Cambria"/>
              </a:rPr>
              <a:t> interface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beautiful data!</a:t>
            </a:r>
          </a:p>
          <a:p>
            <a:pPr marL="342900" indent="-342900">
              <a:buFont typeface="Arial"/>
              <a:buChar char="•"/>
            </a:pPr>
            <a:r>
              <a:rPr lang="en-US" i="1" dirty="0" smtClean="0">
                <a:latin typeface="Cambria"/>
                <a:cs typeface="Cambria"/>
              </a:rPr>
              <a:t>how to navigate smoothly?</a:t>
            </a:r>
          </a:p>
        </p:txBody>
      </p:sp>
      <p:pic>
        <p:nvPicPr>
          <p:cNvPr id="2" name="Picture 1" descr="Screen Shot 2013-06-27 at 12.41.27 PM.png">
            <a:hlinkClick r:id="rId2" action="ppaction://program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599103"/>
            <a:ext cx="6870023" cy="38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2743" y="5620709"/>
            <a:ext cx="384508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yield lines with substantial support from the original data (in green)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409640" y="5681189"/>
            <a:ext cx="739068" cy="485054"/>
          </a:xfrm>
          <a:prstGeom prst="leftArrow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694344" y="999215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Point space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094784" y="999215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Line space</a:t>
            </a:r>
            <a:endParaRPr lang="en-US" dirty="0"/>
          </a:p>
        </p:txBody>
      </p:sp>
      <p:cxnSp>
        <p:nvCxnSpPr>
          <p:cNvPr id="4" name="Straight Connector 3"/>
          <p:cNvCxnSpPr>
            <a:endCxn id="14" idx="3"/>
          </p:cNvCxnSpPr>
          <p:nvPr/>
        </p:nvCxnSpPr>
        <p:spPr>
          <a:xfrm flipV="1">
            <a:off x="677029" y="2824485"/>
            <a:ext cx="1484578" cy="1968431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9" idx="3"/>
          </p:cNvCxnSpPr>
          <p:nvPr/>
        </p:nvCxnSpPr>
        <p:spPr>
          <a:xfrm flipV="1">
            <a:off x="677030" y="3349241"/>
            <a:ext cx="1834741" cy="1443675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1" idx="3"/>
          </p:cNvCxnSpPr>
          <p:nvPr/>
        </p:nvCxnSpPr>
        <p:spPr>
          <a:xfrm flipV="1">
            <a:off x="677030" y="3873997"/>
            <a:ext cx="2184905" cy="918919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85991" y="2471106"/>
            <a:ext cx="1889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 pitchFamily="18" charset="0"/>
              </a:rPr>
              <a:t>3 rays' endpoints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47" name="Left Arrow 46"/>
          <p:cNvSpPr/>
          <p:nvPr/>
        </p:nvSpPr>
        <p:spPr>
          <a:xfrm rot="10800000">
            <a:off x="4346414" y="941354"/>
            <a:ext cx="739068" cy="485054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2743" y="5620709"/>
            <a:ext cx="384508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yield lines with substantial support from the original data (in green)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409640" y="5681189"/>
            <a:ext cx="739068" cy="485054"/>
          </a:xfrm>
          <a:prstGeom prst="leftArrow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94344" y="999215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Point space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094784" y="999215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Line space</a:t>
            </a:r>
            <a:endParaRPr lang="en-US" dirty="0"/>
          </a:p>
        </p:txBody>
      </p:sp>
      <p:cxnSp>
        <p:nvCxnSpPr>
          <p:cNvPr id="4" name="Straight Connector 3"/>
          <p:cNvCxnSpPr>
            <a:endCxn id="14" idx="3"/>
          </p:cNvCxnSpPr>
          <p:nvPr/>
        </p:nvCxnSpPr>
        <p:spPr>
          <a:xfrm flipV="1">
            <a:off x="677029" y="2824485"/>
            <a:ext cx="1484578" cy="1968431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9" idx="3"/>
          </p:cNvCxnSpPr>
          <p:nvPr/>
        </p:nvCxnSpPr>
        <p:spPr>
          <a:xfrm flipV="1">
            <a:off x="677030" y="3349241"/>
            <a:ext cx="1834741" cy="1443675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1" idx="3"/>
          </p:cNvCxnSpPr>
          <p:nvPr/>
        </p:nvCxnSpPr>
        <p:spPr>
          <a:xfrm flipV="1">
            <a:off x="677030" y="3873997"/>
            <a:ext cx="2184905" cy="918919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85991" y="2471106"/>
            <a:ext cx="1889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 pitchFamily="18" charset="0"/>
              </a:rPr>
              <a:t>3 rays' endpoints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47" name="Left Arrow 46"/>
          <p:cNvSpPr/>
          <p:nvPr/>
        </p:nvSpPr>
        <p:spPr>
          <a:xfrm rot="10800000">
            <a:off x="4346414" y="941354"/>
            <a:ext cx="739068" cy="485054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flipH="1" flipV="1">
            <a:off x="107990" y="2414512"/>
            <a:ext cx="3473410" cy="58472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65556" y="2896536"/>
            <a:ext cx="3390200" cy="631591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591351" y="3412960"/>
            <a:ext cx="3340745" cy="610400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49946" y="2211368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49946" y="24348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449946" y="2693261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2743" y="5620709"/>
            <a:ext cx="384508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yield lines with substantial support from the original data (in green)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409640" y="5681189"/>
            <a:ext cx="739068" cy="485054"/>
          </a:xfrm>
          <a:prstGeom prst="leftArrow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94344" y="999215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Point space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094784" y="999215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Line space</a:t>
            </a:r>
            <a:endParaRPr lang="en-US" dirty="0"/>
          </a:p>
        </p:txBody>
      </p:sp>
      <p:cxnSp>
        <p:nvCxnSpPr>
          <p:cNvPr id="4" name="Straight Connector 3"/>
          <p:cNvCxnSpPr>
            <a:endCxn id="14" idx="3"/>
          </p:cNvCxnSpPr>
          <p:nvPr/>
        </p:nvCxnSpPr>
        <p:spPr>
          <a:xfrm flipV="1">
            <a:off x="677029" y="2824485"/>
            <a:ext cx="1484578" cy="1968431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9" idx="3"/>
          </p:cNvCxnSpPr>
          <p:nvPr/>
        </p:nvCxnSpPr>
        <p:spPr>
          <a:xfrm flipV="1">
            <a:off x="677030" y="3349241"/>
            <a:ext cx="1834741" cy="1443675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1" idx="3"/>
          </p:cNvCxnSpPr>
          <p:nvPr/>
        </p:nvCxnSpPr>
        <p:spPr>
          <a:xfrm flipV="1">
            <a:off x="677030" y="3873997"/>
            <a:ext cx="2184905" cy="918919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85991" y="2471106"/>
            <a:ext cx="1889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 pitchFamily="18" charset="0"/>
              </a:rPr>
              <a:t>3 rays' endpoints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47" name="Left Arrow 46"/>
          <p:cNvSpPr/>
          <p:nvPr/>
        </p:nvSpPr>
        <p:spPr>
          <a:xfrm rot="10800000">
            <a:off x="4346414" y="941354"/>
            <a:ext cx="739068" cy="485054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2743" y="5620709"/>
            <a:ext cx="384508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yield lines with substantial support from the original data (in green)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409640" y="5681189"/>
            <a:ext cx="739068" cy="485054"/>
          </a:xfrm>
          <a:prstGeom prst="leftArrow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94344" y="999215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Point space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094784" y="999215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Line space</a:t>
            </a:r>
            <a:endParaRPr lang="en-US" dirty="0"/>
          </a:p>
        </p:txBody>
      </p:sp>
      <p:cxnSp>
        <p:nvCxnSpPr>
          <p:cNvPr id="4" name="Straight Connector 3"/>
          <p:cNvCxnSpPr>
            <a:endCxn id="14" idx="3"/>
          </p:cNvCxnSpPr>
          <p:nvPr/>
        </p:nvCxnSpPr>
        <p:spPr>
          <a:xfrm flipV="1">
            <a:off x="677029" y="2824485"/>
            <a:ext cx="1484578" cy="1968431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9" idx="3"/>
          </p:cNvCxnSpPr>
          <p:nvPr/>
        </p:nvCxnSpPr>
        <p:spPr>
          <a:xfrm flipV="1">
            <a:off x="677030" y="3349241"/>
            <a:ext cx="1834741" cy="1443675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1" idx="3"/>
          </p:cNvCxnSpPr>
          <p:nvPr/>
        </p:nvCxnSpPr>
        <p:spPr>
          <a:xfrm flipV="1">
            <a:off x="677030" y="3873997"/>
            <a:ext cx="2184905" cy="918919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85991" y="2471106"/>
            <a:ext cx="1889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 pitchFamily="18" charset="0"/>
              </a:rPr>
              <a:t>3 rays' endpoints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7415" y="2180453"/>
            <a:ext cx="239521" cy="225916"/>
          </a:xfrm>
          <a:prstGeom prst="ellipse">
            <a:avLst/>
          </a:prstGeom>
          <a:noFill/>
          <a:ln w="381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Arrow 46"/>
          <p:cNvSpPr/>
          <p:nvPr/>
        </p:nvSpPr>
        <p:spPr>
          <a:xfrm rot="10800000">
            <a:off x="4346414" y="941354"/>
            <a:ext cx="739068" cy="485054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32641" y="1811121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Cambria"/>
                <a:cs typeface="Cambria"/>
              </a:rPr>
              <a:t>peak</a:t>
            </a:r>
            <a:endParaRPr 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516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Hough-based navigation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6334" y="5969526"/>
            <a:ext cx="7671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Cambria"/>
                <a:cs typeface="Cambria"/>
              </a:rPr>
              <a:t>I</a:t>
            </a:r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dea:  </a:t>
            </a:r>
            <a:r>
              <a:rPr lang="en-US" sz="2400" dirty="0" smtClean="0">
                <a:latin typeface="Cambria"/>
                <a:cs typeface="Cambria"/>
              </a:rPr>
              <a:t>follow the wall </a:t>
            </a:r>
            <a:r>
              <a:rPr lang="en-US" sz="2400" i="1" dirty="0" smtClean="0">
                <a:latin typeface="Cambria"/>
                <a:cs typeface="Cambria"/>
              </a:rPr>
              <a:t>most parallel </a:t>
            </a:r>
            <a:r>
              <a:rPr lang="en-US" sz="2400" dirty="0" smtClean="0">
                <a:latin typeface="Cambria"/>
                <a:cs typeface="Cambria"/>
              </a:rPr>
              <a:t>to the current heading</a:t>
            </a:r>
            <a:endParaRPr lang="en-US" sz="2400" b="1" i="1" dirty="0"/>
          </a:p>
        </p:txBody>
      </p:sp>
      <p:pic>
        <p:nvPicPr>
          <p:cNvPr id="3" name="Picture 2" descr="Screen Shot 2013-06-27 at 12.48.23 PM.png">
            <a:hlinkClick r:id="rId2" action="ppaction://program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508441"/>
            <a:ext cx="6870023" cy="38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itchFamily="18" charset="0"/>
                <a:cs typeface="Cambria"/>
              </a:rPr>
              <a:t>Intersection recognition</a:t>
            </a:r>
            <a:endParaRPr lang="en-US" sz="3600" dirty="0">
              <a:latin typeface="Cambria" pitchFamily="18" charset="0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7022" y="2862894"/>
            <a:ext cx="119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still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75727" y="1953465"/>
            <a:ext cx="36709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 pitchFamily="18" charset="0"/>
                <a:cs typeface="Times New Roman"/>
              </a:rPr>
              <a:t>Check  </a:t>
            </a:r>
            <a:r>
              <a:rPr lang="en-US" b="1" dirty="0" smtClean="0">
                <a:latin typeface="Cambria" pitchFamily="18" charset="0"/>
                <a:cs typeface="Times New Roman"/>
              </a:rPr>
              <a:t>Front</a:t>
            </a:r>
            <a:r>
              <a:rPr lang="en-US" dirty="0" smtClean="0">
                <a:latin typeface="Cambria" pitchFamily="18" charset="0"/>
                <a:cs typeface="Times New Roman"/>
              </a:rPr>
              <a:t>, </a:t>
            </a:r>
            <a:r>
              <a:rPr lang="en-US" b="1" dirty="0" smtClean="0">
                <a:latin typeface="Cambria" pitchFamily="18" charset="0"/>
                <a:cs typeface="Times New Roman"/>
              </a:rPr>
              <a:t>Left</a:t>
            </a:r>
            <a:r>
              <a:rPr lang="en-US" dirty="0" smtClean="0">
                <a:latin typeface="Cambria" pitchFamily="18" charset="0"/>
                <a:cs typeface="Times New Roman"/>
              </a:rPr>
              <a:t>, and </a:t>
            </a:r>
            <a:r>
              <a:rPr lang="en-US" b="1" dirty="0" smtClean="0">
                <a:latin typeface="Cambria" pitchFamily="18" charset="0"/>
                <a:cs typeface="Times New Roman"/>
              </a:rPr>
              <a:t>Right</a:t>
            </a:r>
            <a:endParaRPr lang="en-US" dirty="0" smtClean="0">
              <a:latin typeface="Cambria" pitchFamily="18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Cambria" pitchFamily="18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 pitchFamily="18" charset="0"/>
                <a:cs typeface="Times New Roman"/>
              </a:rPr>
              <a:t>Intersection type shows the # of obstacles:  3~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b="1" dirty="0" smtClean="0">
                <a:latin typeface="Cambria" pitchFamily="18" charset="0"/>
                <a:cs typeface="Times New Roman"/>
              </a:rPr>
              <a:t>  </a:t>
            </a:r>
            <a:r>
              <a:rPr lang="en-US" dirty="0" smtClean="0">
                <a:latin typeface="Cambria" pitchFamily="18" charset="0"/>
                <a:cs typeface="Times New Roman"/>
              </a:rPr>
              <a:t>2~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b="1" dirty="0" smtClean="0">
                <a:latin typeface="Cambria" pitchFamily="18" charset="0"/>
                <a:cs typeface="Times New Roman"/>
              </a:rPr>
              <a:t>  </a:t>
            </a:r>
            <a:r>
              <a:rPr lang="en-US" dirty="0" smtClean="0">
                <a:latin typeface="Cambria" pitchFamily="18" charset="0"/>
                <a:cs typeface="Times New Roman"/>
              </a:rPr>
              <a:t>1~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b="1" dirty="0" smtClean="0">
                <a:latin typeface="Cambria" pitchFamily="18" charset="0"/>
                <a:cs typeface="Times New Roman"/>
              </a:rPr>
              <a:t>  </a:t>
            </a:r>
            <a:r>
              <a:rPr lang="en-US" dirty="0" smtClean="0">
                <a:latin typeface="Cambria" pitchFamily="18" charset="0"/>
                <a:cs typeface="Times New Roman"/>
              </a:rPr>
              <a:t>0~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+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Cambria" pitchFamily="18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 pitchFamily="18" charset="0"/>
                <a:cs typeface="Times New Roman"/>
              </a:rPr>
              <a:t>E.g.,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TL</a:t>
            </a:r>
            <a:r>
              <a:rPr lang="en-US" dirty="0" smtClean="0">
                <a:latin typeface="Cambria" pitchFamily="18" charset="0"/>
                <a:cs typeface="Times New Roman"/>
              </a:rPr>
              <a:t> </a:t>
            </a:r>
            <a:r>
              <a:rPr lang="en-US" dirty="0">
                <a:latin typeface="Cambria" pitchFamily="18" charset="0"/>
                <a:cs typeface="Times New Roman"/>
              </a:rPr>
              <a:t>~</a:t>
            </a:r>
            <a:r>
              <a:rPr lang="en-US" dirty="0" smtClean="0">
                <a:latin typeface="Cambria" pitchFamily="18" charset="0"/>
                <a:cs typeface="Times New Roman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b="1" i="1" dirty="0" smtClean="0">
                <a:latin typeface="Cambria" pitchFamily="18" charset="0"/>
                <a:cs typeface="Times New Roman"/>
              </a:rPr>
              <a:t>, open to the left</a:t>
            </a:r>
            <a:endParaRPr lang="en-US" b="1" dirty="0" smtClean="0">
              <a:latin typeface="Cambria" pitchFamily="18" charset="0"/>
              <a:cs typeface="Times New Roman"/>
            </a:endParaRPr>
          </a:p>
        </p:txBody>
      </p:sp>
      <p:pic>
        <p:nvPicPr>
          <p:cNvPr id="3" name="Picture 2" descr="Screen Shot 2013-06-26 at 5.02.15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9" y="1122620"/>
            <a:ext cx="3433991" cy="359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2603" y="5045394"/>
            <a:ext cx="41870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TL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1941" y="5045394"/>
            <a:ext cx="44114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TR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1194" y="5045394"/>
            <a:ext cx="44114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TD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38825" y="5592391"/>
            <a:ext cx="736915" cy="1033872"/>
            <a:chOff x="2618464" y="5268310"/>
            <a:chExt cx="736915" cy="10338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355379" y="526831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61502" y="526831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58055" y="595808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2782461" y="579409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797505" y="543230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186654" y="5822725"/>
            <a:ext cx="736914" cy="689778"/>
            <a:chOff x="1639697" y="5672587"/>
            <a:chExt cx="736914" cy="68977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639697" y="5672587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2033574" y="603437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39700" y="567258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2197571" y="5870375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6200000">
            <a:off x="5754402" y="5650678"/>
            <a:ext cx="736915" cy="1033872"/>
            <a:chOff x="3530285" y="5334000"/>
            <a:chExt cx="736915" cy="103387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773475" y="5635160"/>
            <a:ext cx="1049972" cy="1064908"/>
            <a:chOff x="7332397" y="5332999"/>
            <a:chExt cx="1049972" cy="106490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7332397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8202272" y="551204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512494" y="550859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>
              <a:off x="7676490" y="533299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>
              <a:off x="8038275" y="534804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038275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>
              <a:off x="7676491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>
              <a:off x="8038274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152872" y="5045394"/>
            <a:ext cx="29687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Arial" pitchFamily="34" charset="0"/>
                <a:cs typeface="Arial" pitchFamily="34" charset="0"/>
              </a:rPr>
              <a:t>+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rot="10800000">
            <a:off x="4645873" y="5576290"/>
            <a:ext cx="736915" cy="1033872"/>
            <a:chOff x="3530285" y="5334000"/>
            <a:chExt cx="736915" cy="103387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2408126" y="5045394"/>
            <a:ext cx="44114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LR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094033" y="5799157"/>
            <a:ext cx="689779" cy="736914"/>
            <a:chOff x="1143908" y="5324948"/>
            <a:chExt cx="689779" cy="736914"/>
          </a:xfrm>
        </p:grpSpPr>
        <p:cxnSp>
          <p:nvCxnSpPr>
            <p:cNvPr id="69" name="Straight Connector 68"/>
            <p:cNvCxnSpPr/>
            <p:nvPr/>
          </p:nvCxnSpPr>
          <p:spPr>
            <a:xfrm rot="5400000" flipV="1">
              <a:off x="1488797" y="4980059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6200000">
              <a:off x="1307905" y="555482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1465231" y="569340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471902" y="571882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1295475" y="5045394"/>
            <a:ext cx="41870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LL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4735" y="5045394"/>
            <a:ext cx="43016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ST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68443" y="5708989"/>
            <a:ext cx="322748" cy="917251"/>
            <a:chOff x="332601" y="5381009"/>
            <a:chExt cx="322748" cy="917251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7042638" y="5708966"/>
            <a:ext cx="327994" cy="917297"/>
            <a:chOff x="332601" y="5380963"/>
            <a:chExt cx="327994" cy="917297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>
              <a:off x="496599" y="521696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7062410" y="5045394"/>
            <a:ext cx="324128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D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645873" y="1240588"/>
            <a:ext cx="2043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ambria" pitchFamily="18" charset="0"/>
                <a:cs typeface="Times New Roman"/>
              </a:rPr>
              <a:t>For each scan:</a:t>
            </a:r>
            <a:endParaRPr lang="en-US" dirty="0">
              <a:solidFill>
                <a:prstClr val="black"/>
              </a:solidFill>
              <a:latin typeface="Cambria" pitchFamily="18" charset="0"/>
              <a:cs typeface="Times New Roman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85380" y="1403409"/>
            <a:ext cx="3342662" cy="3358212"/>
            <a:chOff x="832420" y="3657600"/>
            <a:chExt cx="2897909" cy="291139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590800" y="3657600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994259" y="3671081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832421" y="4770287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832420" y="5297185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022097" y="1424946"/>
            <a:ext cx="69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31156" y="28628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8043" y="2830628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roo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44311" y="3701487"/>
            <a:ext cx="7161478" cy="1629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301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Cooperating?!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832" y="5955508"/>
            <a:ext cx="776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 smtClean="0">
                <a:latin typeface="Cambria"/>
                <a:cs typeface="Cambria"/>
              </a:rPr>
              <a:t>Our goal:  </a:t>
            </a:r>
            <a:r>
              <a:rPr lang="en-US" sz="2100" dirty="0" smtClean="0">
                <a:latin typeface="Cambria"/>
                <a:cs typeface="Cambria"/>
              </a:rPr>
              <a:t>to investigate robot platforms, software, and algorithms for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using 2d sensors </a:t>
            </a:r>
            <a:r>
              <a:rPr lang="en-US" sz="2100" b="1" i="1" dirty="0" smtClean="0">
                <a:solidFill>
                  <a:srgbClr val="0000FF"/>
                </a:solidFill>
                <a:latin typeface="Cambria"/>
                <a:cs typeface="Cambria"/>
              </a:rPr>
              <a:t>amid 3d models </a:t>
            </a:r>
            <a:r>
              <a:rPr lang="en-US" sz="2100" dirty="0" smtClean="0">
                <a:latin typeface="Cambria"/>
                <a:cs typeface="Cambria"/>
              </a:rPr>
              <a:t>of the world. 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5832" y="3448407"/>
            <a:ext cx="7740507" cy="225831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313" y="5005753"/>
            <a:ext cx="23483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3d models</a:t>
            </a:r>
            <a:endParaRPr lang="en-US" sz="3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5781" y="1044909"/>
            <a:ext cx="236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6C0A"/>
                </a:solidFill>
                <a:latin typeface="Cambria"/>
                <a:cs typeface="Cambria"/>
              </a:rPr>
              <a:t>2d sensors</a:t>
            </a:r>
            <a:endParaRPr lang="en-US" sz="3600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6009" y="1070794"/>
            <a:ext cx="7740507" cy="225831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-Down Arrow 3"/>
          <p:cNvSpPr/>
          <p:nvPr/>
        </p:nvSpPr>
        <p:spPr>
          <a:xfrm>
            <a:off x="4192016" y="3014150"/>
            <a:ext cx="342680" cy="665262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nea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r="5974" b="23594"/>
          <a:stretch/>
        </p:blipFill>
        <p:spPr>
          <a:xfrm>
            <a:off x="1751447" y="1620263"/>
            <a:ext cx="2440569" cy="1558812"/>
          </a:xfrm>
          <a:prstGeom prst="rect">
            <a:avLst/>
          </a:prstGeom>
        </p:spPr>
      </p:pic>
      <p:pic>
        <p:nvPicPr>
          <p:cNvPr id="21" name="Picture 20" descr="parrot_ar_drone_quadricopter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4778648" y="1647229"/>
            <a:ext cx="2730657" cy="15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Map-building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6562" y="2972747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85592" y="5534928"/>
            <a:ext cx="3736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Intersections and hallways make up the nodes and edges of the map</a:t>
            </a:r>
            <a:endParaRPr lang="en-US" dirty="0"/>
          </a:p>
        </p:txBody>
      </p:sp>
      <p:pic>
        <p:nvPicPr>
          <p:cNvPr id="7" name="Picture 6" descr="Screen Shot 2013-06-26 at 4.2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9" y="1050792"/>
            <a:ext cx="4178553" cy="41785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30843" r="45190" b="20524"/>
          <a:stretch/>
        </p:blipFill>
        <p:spPr bwMode="auto">
          <a:xfrm>
            <a:off x="460248" y="1099560"/>
            <a:ext cx="3347126" cy="414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962400" y="2972747"/>
            <a:ext cx="536448" cy="50197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952" y="5673427"/>
            <a:ext cx="3736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hand-built topological map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18895" y="1146951"/>
            <a:ext cx="1599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Cambria"/>
                <a:cs typeface="Cambria"/>
              </a:rPr>
              <a:t>S</a:t>
            </a:r>
            <a:r>
              <a:rPr lang="en-US" sz="900" dirty="0" smtClean="0">
                <a:solidFill>
                  <a:schemeClr val="bg1"/>
                </a:solidFill>
                <a:latin typeface="Cambria"/>
                <a:cs typeface="Cambria"/>
              </a:rPr>
              <a:t>napshot of </a:t>
            </a:r>
            <a:r>
              <a:rPr lang="en-US" sz="900" dirty="0" err="1" smtClean="0">
                <a:solidFill>
                  <a:schemeClr val="bg1"/>
                </a:solidFill>
                <a:latin typeface="Cambria"/>
                <a:cs typeface="Cambria"/>
              </a:rPr>
              <a:t>Zakkai's</a:t>
            </a:r>
            <a:r>
              <a:rPr lang="en-US" sz="900" dirty="0" smtClean="0">
                <a:solidFill>
                  <a:schemeClr val="bg1"/>
                </a:solidFill>
                <a:latin typeface="Cambria"/>
                <a:cs typeface="Cambria"/>
              </a:rPr>
              <a:t> brain while map-building…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Navigation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562" y="6232665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navigating the Libra complex, </a:t>
            </a:r>
            <a:r>
              <a:rPr lang="en-US" sz="2400" b="1" i="1" dirty="0" smtClean="0">
                <a:latin typeface="Cambria"/>
                <a:cs typeface="Cambria"/>
              </a:rPr>
              <a:t>with the start node given</a:t>
            </a:r>
            <a:endParaRPr lang="en-US" sz="2400" b="1" i="1" dirty="0">
              <a:latin typeface="Cambria"/>
              <a:cs typeface="Cambria"/>
            </a:endParaRPr>
          </a:p>
        </p:txBody>
      </p:sp>
      <p:pic>
        <p:nvPicPr>
          <p:cNvPr id="2050" name="Picture 2">
            <a:hlinkClick r:id="rId3" action="ppaction://program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t="7229" r="23390" b="5593"/>
          <a:stretch/>
        </p:blipFill>
        <p:spPr bwMode="auto">
          <a:xfrm>
            <a:off x="2316479" y="1060704"/>
            <a:ext cx="4384243" cy="494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71434" y="5779823"/>
            <a:ext cx="16450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/>
              <a:t>robot_navigation_known_start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18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782271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3" name="Rectangle 2"/>
          <p:cNvSpPr/>
          <p:nvPr/>
        </p:nvSpPr>
        <p:spPr>
          <a:xfrm>
            <a:off x="6117727" y="2538916"/>
            <a:ext cx="2660995" cy="212365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Suppose the robot moves and sees</a:t>
            </a:r>
            <a:endParaRPr lang="en-US" sz="2100" dirty="0"/>
          </a:p>
          <a:p>
            <a:pPr algn="ctr"/>
            <a:r>
              <a:rPr lang="en-US" sz="2700" b="1" dirty="0" smtClean="0">
                <a:solidFill>
                  <a:srgbClr val="0000FF"/>
                </a:solidFill>
                <a:latin typeface="Cambria"/>
              </a:rPr>
              <a:t>a "TL"</a:t>
            </a:r>
            <a:r>
              <a:rPr lang="en-US" sz="2700" dirty="0" smtClean="0">
                <a:latin typeface="Cambria"/>
              </a:rPr>
              <a:t>            </a:t>
            </a:r>
            <a:endParaRPr lang="en-US" sz="1500" dirty="0">
              <a:latin typeface="Cambria"/>
            </a:endParaRPr>
          </a:p>
          <a:p>
            <a:pPr algn="ctr"/>
            <a:endParaRPr lang="en-US" sz="2100" dirty="0" smtClean="0">
              <a:latin typeface="Cambria"/>
            </a:endParaRPr>
          </a:p>
          <a:p>
            <a:pPr algn="ctr"/>
            <a:r>
              <a:rPr lang="en-US" sz="2100" i="1" dirty="0" smtClean="0">
                <a:latin typeface="Cambria"/>
              </a:rPr>
              <a:t>Which nodes remain? </a:t>
            </a:r>
          </a:p>
          <a:p>
            <a:pPr algn="ctr"/>
            <a:r>
              <a:rPr lang="en-US" sz="2100" i="1" dirty="0" smtClean="0">
                <a:latin typeface="Cambria"/>
              </a:rPr>
              <a:t>Which are culled?</a:t>
            </a:r>
            <a:endParaRPr lang="en-US" sz="2100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15932" r="57140" b="50000"/>
          <a:stretch/>
        </p:blipFill>
        <p:spPr bwMode="auto">
          <a:xfrm>
            <a:off x="332601" y="1896764"/>
            <a:ext cx="3572489" cy="362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768" y="2538916"/>
            <a:ext cx="107289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800" dirty="0" smtClean="0">
                <a:ln>
                  <a:solidFill>
                    <a:schemeClr val="tx1"/>
                  </a:solidFill>
                </a:ln>
                <a:solidFill>
                  <a:srgbClr val="ECF1FF"/>
                </a:solidFill>
                <a:latin typeface="Cambria" pitchFamily="18" charset="0"/>
              </a:rPr>
              <a:t>?</a:t>
            </a:r>
            <a:endParaRPr lang="en-US" sz="10800" dirty="0">
              <a:ln>
                <a:solidFill>
                  <a:schemeClr val="tx1"/>
                </a:solidFill>
              </a:ln>
              <a:solidFill>
                <a:srgbClr val="ECF1FF"/>
              </a:solidFill>
              <a:latin typeface="Cambria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ambria"/>
                <a:cs typeface="Cambria"/>
              </a:rPr>
              <a:t>What if the robot doesn't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891999"/>
            <a:ext cx="3843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We could be anywhere…</a:t>
            </a:r>
            <a:endParaRPr lang="en-US" sz="21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800993" y="5753500"/>
            <a:ext cx="3843619" cy="738664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With each observation, we</a:t>
            </a:r>
          </a:p>
          <a:p>
            <a:pPr algn="ctr"/>
            <a:r>
              <a:rPr lang="en-US" sz="2100" dirty="0" smtClean="0">
                <a:latin typeface="Cambria"/>
              </a:rPr>
              <a:t>cull the robot's possible poses.</a:t>
            </a:r>
            <a:endParaRPr lang="en-US" sz="2100" dirty="0"/>
          </a:p>
        </p:txBody>
      </p:sp>
      <p:sp>
        <p:nvSpPr>
          <p:cNvPr id="2" name="Right Arrow 1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649" r="57168" b="49727"/>
          <a:stretch/>
        </p:blipFill>
        <p:spPr bwMode="auto">
          <a:xfrm>
            <a:off x="5024099" y="1896764"/>
            <a:ext cx="3461533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15932" r="57140" b="50000"/>
          <a:stretch/>
        </p:blipFill>
        <p:spPr bwMode="auto">
          <a:xfrm>
            <a:off x="332601" y="1896764"/>
            <a:ext cx="3572489" cy="362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51761" y="3707275"/>
            <a:ext cx="5966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Cambria"/>
              </a:rPr>
              <a:t>TL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583938" y="6405940"/>
            <a:ext cx="5052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TL</a:t>
            </a:r>
            <a:endParaRPr lang="en-US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561" y="2079644"/>
            <a:ext cx="119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29 possibilities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7001" y="2079644"/>
            <a:ext cx="119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 possibilities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782271"/>
            <a:ext cx="3843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previous distribution of poses</a:t>
            </a:r>
            <a:endParaRPr lang="en-US" sz="2100" b="1" dirty="0"/>
          </a:p>
        </p:txBody>
      </p:sp>
      <p:sp>
        <p:nvSpPr>
          <p:cNvPr id="2" name="Right Arrow 1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649" r="57168" b="49727"/>
          <a:stretch/>
        </p:blipFill>
        <p:spPr bwMode="auto">
          <a:xfrm>
            <a:off x="388077" y="1895554"/>
            <a:ext cx="3461533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51761" y="3707275"/>
            <a:ext cx="5966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TL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83938" y="6405940"/>
            <a:ext cx="5052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smtClean="0">
                <a:latin typeface="Cambria"/>
              </a:rPr>
              <a:t>TL</a:t>
            </a:r>
            <a:endParaRPr lang="en-US" sz="2100" dirty="0"/>
          </a:p>
        </p:txBody>
      </p:sp>
      <p:sp>
        <p:nvSpPr>
          <p:cNvPr id="15" name="Rectangle 14"/>
          <p:cNvSpPr/>
          <p:nvPr/>
        </p:nvSpPr>
        <p:spPr>
          <a:xfrm>
            <a:off x="5716669" y="5782271"/>
            <a:ext cx="21001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… cull again</a:t>
            </a:r>
            <a:endParaRPr lang="en-US" sz="21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5031" r="57443" b="49814"/>
          <a:stretch/>
        </p:blipFill>
        <p:spPr bwMode="auto">
          <a:xfrm>
            <a:off x="5058784" y="1895553"/>
            <a:ext cx="3432509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</a:t>
            </a:r>
            <a:r>
              <a:rPr lang="en-US" sz="2400" dirty="0" smtClean="0">
                <a:latin typeface="Cambria"/>
                <a:cs typeface="Cambria"/>
              </a:rPr>
              <a:t>going, </a:t>
            </a:r>
            <a:r>
              <a:rPr lang="en-US" sz="2400" i="1" dirty="0" smtClean="0">
                <a:latin typeface="Cambria"/>
                <a:cs typeface="Cambria"/>
              </a:rPr>
              <a:t>now in the specified direction…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561" y="2079644"/>
            <a:ext cx="119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 possibilities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7001" y="2079644"/>
            <a:ext cx="119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</a:t>
            </a:r>
            <a:r>
              <a:rPr lang="en-US" sz="1200" dirty="0" smtClean="0">
                <a:solidFill>
                  <a:schemeClr val="bg1"/>
                </a:solidFill>
              </a:rPr>
              <a:t> possibilities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035" y="5782271"/>
            <a:ext cx="3843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previous distribution of poses</a:t>
            </a:r>
            <a:endParaRPr lang="en-US" sz="2100" b="1" dirty="0"/>
          </a:p>
        </p:txBody>
      </p:sp>
      <p:sp>
        <p:nvSpPr>
          <p:cNvPr id="2" name="Right Arrow 1"/>
          <p:cNvSpPr/>
          <p:nvPr/>
        </p:nvSpPr>
        <p:spPr>
          <a:xfrm>
            <a:off x="4267200" y="3230880"/>
            <a:ext cx="365760" cy="390144"/>
          </a:xfrm>
          <a:prstGeom prst="rightArrow">
            <a:avLst/>
          </a:prstGeom>
          <a:solidFill>
            <a:srgbClr val="ECF1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51761" y="3707275"/>
            <a:ext cx="5966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atin typeface="Cambria"/>
              </a:rPr>
              <a:t>TL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583938" y="6405940"/>
            <a:ext cx="5116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smtClean="0">
                <a:latin typeface="Cambria"/>
              </a:rPr>
              <a:t>LR</a:t>
            </a:r>
            <a:endParaRPr lang="en-US" sz="21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4919" r="57339" b="50000"/>
          <a:stretch/>
        </p:blipFill>
        <p:spPr bwMode="auto">
          <a:xfrm>
            <a:off x="5032641" y="1895552"/>
            <a:ext cx="3468218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16669" y="5782271"/>
            <a:ext cx="21001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… cull again</a:t>
            </a:r>
            <a:endParaRPr lang="en-US" sz="2100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5031" r="57443" b="49814"/>
          <a:stretch/>
        </p:blipFill>
        <p:spPr bwMode="auto">
          <a:xfrm>
            <a:off x="402589" y="1892226"/>
            <a:ext cx="3432509" cy="36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63365" y="1087641"/>
            <a:ext cx="723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ambria"/>
                <a:cs typeface="Cambria"/>
              </a:rPr>
              <a:t>When it knows its location, </a:t>
            </a:r>
            <a:r>
              <a:rPr lang="en-US" sz="2400" i="1" dirty="0" smtClean="0">
                <a:latin typeface="Cambria"/>
                <a:cs typeface="Cambria"/>
              </a:rPr>
              <a:t>plan and head </a:t>
            </a:r>
            <a:r>
              <a:rPr lang="en-US" sz="2400" i="1" dirty="0">
                <a:latin typeface="Cambria"/>
                <a:cs typeface="Cambria"/>
              </a:rPr>
              <a:t>to the </a:t>
            </a:r>
            <a:r>
              <a:rPr lang="en-US" sz="2400" i="1" dirty="0" smtClean="0">
                <a:latin typeface="Cambria"/>
                <a:cs typeface="Cambria"/>
              </a:rPr>
              <a:t>goal…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561" y="2079644"/>
            <a:ext cx="119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 possibilities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57001" y="2079644"/>
            <a:ext cx="119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 possibilities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54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Markov</a:t>
            </a:r>
            <a:r>
              <a:rPr lang="en-US" sz="3600" dirty="0" smtClean="0">
                <a:latin typeface="Cambria"/>
                <a:cs typeface="Cambria"/>
              </a:rPr>
              <a:t>/</a:t>
            </a:r>
            <a:r>
              <a:rPr lang="en-US" sz="3600" i="1" dirty="0" smtClean="0">
                <a:latin typeface="Cambria"/>
                <a:cs typeface="Cambria"/>
              </a:rPr>
              <a:t>Monte Carlo</a:t>
            </a:r>
            <a:r>
              <a:rPr lang="en-US" sz="3600" dirty="0" smtClean="0">
                <a:latin typeface="Cambria"/>
                <a:cs typeface="Cambria"/>
              </a:rPr>
              <a:t> 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navigating to a goal </a:t>
            </a:r>
            <a:r>
              <a:rPr lang="en-US" sz="2400" b="1" i="1" u="sng" dirty="0" smtClean="0">
                <a:latin typeface="Cambria"/>
                <a:cs typeface="Cambria"/>
              </a:rPr>
              <a:t>without</a:t>
            </a:r>
            <a:r>
              <a:rPr lang="en-US" sz="2400" b="1" i="1" dirty="0" smtClean="0">
                <a:latin typeface="Cambria"/>
                <a:cs typeface="Cambria"/>
              </a:rPr>
              <a:t> </a:t>
            </a:r>
            <a:r>
              <a:rPr lang="en-US" sz="2400" b="1" i="1" dirty="0">
                <a:latin typeface="Cambria"/>
                <a:cs typeface="Cambria"/>
              </a:rPr>
              <a:t>the start node given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051850" y="5596943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loc_short.mp4</a:t>
            </a:r>
            <a:endParaRPr lang="en-US" sz="900" dirty="0"/>
          </a:p>
        </p:txBody>
      </p:sp>
      <p:pic>
        <p:nvPicPr>
          <p:cNvPr id="4098" name="Picture 2">
            <a:hlinkClick r:id="rId2" action="ppaction://program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5079" r="25272" b="6890"/>
          <a:stretch/>
        </p:blipFill>
        <p:spPr bwMode="auto">
          <a:xfrm>
            <a:off x="2072626" y="1181808"/>
            <a:ext cx="4979224" cy="46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2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75" y="1053618"/>
            <a:ext cx="7648118" cy="738664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E</a:t>
            </a:r>
            <a:r>
              <a:rPr lang="en-US" sz="2100" dirty="0" smtClean="0">
                <a:latin typeface="Cambria"/>
                <a:cs typeface="Cambria"/>
              </a:rPr>
              <a:t>ach intersection offers a choice: </a:t>
            </a:r>
          </a:p>
          <a:p>
            <a:pPr algn="ctr"/>
            <a:r>
              <a:rPr lang="en-US" sz="21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hich turn to make, </a:t>
            </a:r>
            <a:r>
              <a:rPr lang="en-US" sz="2100" i="1" dirty="0" smtClean="0">
                <a:solidFill>
                  <a:srgbClr val="0000FF"/>
                </a:solidFill>
                <a:latin typeface="Cambria"/>
                <a:cs typeface="Cambria"/>
              </a:rPr>
              <a:t>even if the robot isn't sure where it is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?</a:t>
            </a:r>
            <a:endParaRPr lang="en-US" sz="2100" b="1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3235" y="3596316"/>
            <a:ext cx="2588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 smtClean="0">
                <a:latin typeface="Cambria"/>
              </a:rPr>
              <a:t>Which way </a:t>
            </a:r>
            <a:r>
              <a:rPr lang="en-US" sz="2700" b="1" i="1" dirty="0" smtClean="0">
                <a:solidFill>
                  <a:srgbClr val="0000FF"/>
                </a:solidFill>
                <a:latin typeface="Cambria"/>
              </a:rPr>
              <a:t>should</a:t>
            </a:r>
            <a:r>
              <a:rPr lang="en-US" sz="2700" dirty="0" smtClean="0">
                <a:solidFill>
                  <a:srgbClr val="0000FF"/>
                </a:solidFill>
                <a:latin typeface="Cambria"/>
              </a:rPr>
              <a:t> </a:t>
            </a:r>
            <a:r>
              <a:rPr lang="en-US" sz="2700" dirty="0" smtClean="0">
                <a:latin typeface="Cambria"/>
              </a:rPr>
              <a:t>we go?</a:t>
            </a:r>
            <a:endParaRPr lang="en-US" sz="27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5480" y="2237485"/>
            <a:ext cx="25881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We're at a TL…</a:t>
            </a:r>
            <a:endParaRPr lang="en-US" sz="2100" i="1" dirty="0" smtClean="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128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left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40991" y="252374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2899" y="277368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0991" y="381136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02291" y="251155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07919" y="3817459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291" y="4569130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2555" y="495640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3275" y="531642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94349" y="571947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7531" y="534116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3301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23" name="Rectangle 22"/>
          <p:cNvSpPr/>
          <p:nvPr/>
        </p:nvSpPr>
        <p:spPr>
          <a:xfrm>
            <a:off x="4836783" y="5766660"/>
            <a:ext cx="3762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This is the distribution of possible </a:t>
            </a:r>
            <a:r>
              <a:rPr lang="en-US" i="1" dirty="0" smtClean="0">
                <a:latin typeface="Cambria"/>
              </a:rPr>
              <a:t>next </a:t>
            </a:r>
            <a:r>
              <a:rPr lang="en-US" dirty="0" smtClean="0">
                <a:latin typeface="Cambria"/>
              </a:rPr>
              <a:t>corners it would see.</a:t>
            </a:r>
            <a:endParaRPr lang="en-US" i="1" dirty="0" smtClean="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226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Can we be more </a:t>
            </a:r>
            <a:r>
              <a:rPr lang="en-US" sz="3600" i="1" dirty="0" smtClean="0">
                <a:latin typeface="Cambria"/>
                <a:cs typeface="Cambria"/>
              </a:rPr>
              <a:t>deliberate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6411" r="54639" b="45316"/>
          <a:stretch/>
        </p:blipFill>
        <p:spPr bwMode="auto">
          <a:xfrm>
            <a:off x="531071" y="2229632"/>
            <a:ext cx="3603656" cy="41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308514" y="3072384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90098" y="306019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86613" y="4571695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18435" y="3060192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76825" y="6096407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8170" y="6098543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67370" y="6097831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23917" y="434866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mbria"/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80517" y="5345887"/>
            <a:ext cx="191761" cy="19507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26507" y="278839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mbria"/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87531" y="1103629"/>
            <a:ext cx="6169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ambria"/>
              </a:rPr>
              <a:t>Suppose the robot goes 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straight</a:t>
            </a:r>
            <a:r>
              <a:rPr lang="en-US" sz="3200" i="1" dirty="0" smtClean="0">
                <a:latin typeface="Cambria"/>
              </a:rPr>
              <a:t>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13605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1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1</a:t>
            </a:r>
            <a:r>
              <a:rPr lang="en-US" sz="2700" b="1" dirty="0" smtClean="0">
                <a:latin typeface="Cambria"/>
              </a:rPr>
              <a:t> TR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6</a:t>
            </a:r>
            <a:r>
              <a:rPr lang="en-US" sz="2700" b="1" dirty="0" smtClean="0">
                <a:latin typeface="Cambria"/>
              </a:rPr>
              <a:t> TL</a:t>
            </a:r>
            <a:endParaRPr lang="en-US" sz="2700" b="1" dirty="0"/>
          </a:p>
        </p:txBody>
      </p:sp>
      <p:sp>
        <p:nvSpPr>
          <p:cNvPr id="28" name="Rectangle 27"/>
          <p:cNvSpPr/>
          <p:nvPr/>
        </p:nvSpPr>
        <p:spPr>
          <a:xfrm>
            <a:off x="4836783" y="5766660"/>
            <a:ext cx="3762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This is the distribution of possible </a:t>
            </a:r>
            <a:r>
              <a:rPr lang="en-US" i="1" dirty="0" smtClean="0">
                <a:latin typeface="Cambria"/>
              </a:rPr>
              <a:t>next </a:t>
            </a:r>
            <a:r>
              <a:rPr lang="en-US" dirty="0" smtClean="0">
                <a:latin typeface="Cambria"/>
              </a:rPr>
              <a:t>corners it would see.</a:t>
            </a:r>
            <a:endParaRPr lang="en-US" i="1" dirty="0" smtClean="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710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92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Two concrete challenges…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76928" y="1182624"/>
            <a:ext cx="0" cy="483717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6297" y="1609344"/>
            <a:ext cx="4157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more   </a:t>
            </a:r>
            <a:r>
              <a:rPr lang="en-US" sz="2100" b="1" i="1" dirty="0" smtClean="0">
                <a:latin typeface="Cambria"/>
                <a:cs typeface="Cambria"/>
              </a:rPr>
              <a:t>robust</a:t>
            </a:r>
            <a:r>
              <a:rPr lang="en-US" sz="2100" dirty="0" smtClean="0">
                <a:latin typeface="Cambria"/>
                <a:cs typeface="Cambria"/>
              </a:rPr>
              <a:t>   navigation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8030" y="1609344"/>
            <a:ext cx="38770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more   </a:t>
            </a:r>
            <a:r>
              <a:rPr lang="en-US" sz="2100" b="1" i="1" dirty="0" smtClean="0">
                <a:latin typeface="Cambria"/>
                <a:cs typeface="Cambria"/>
              </a:rPr>
              <a:t>general</a:t>
            </a:r>
            <a:r>
              <a:rPr lang="en-US" sz="2100" dirty="0" smtClean="0">
                <a:latin typeface="Cambria"/>
                <a:cs typeface="Cambria"/>
              </a:rPr>
              <a:t>   "lab escape"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3075" name="Picture 3">
            <a:hlinkClick r:id="rId2" action="ppaction://program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3" t="15666" r="8822" b="13663"/>
          <a:stretch/>
        </p:blipFill>
        <p:spPr bwMode="auto">
          <a:xfrm>
            <a:off x="4707912" y="2157983"/>
            <a:ext cx="4117293" cy="368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7824" y="6179404"/>
            <a:ext cx="768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bridging 2d sensors with 3d spatial representations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3076" name="Picture 4">
            <a:hlinkClick r:id="rId4" action="ppaction://program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6023" r="26699" b="7049"/>
          <a:stretch/>
        </p:blipFill>
        <p:spPr bwMode="auto">
          <a:xfrm>
            <a:off x="524256" y="2157983"/>
            <a:ext cx="3502520" cy="36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15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Which possibilities are </a:t>
            </a:r>
            <a:r>
              <a:rPr lang="en-US" sz="3600" i="1" dirty="0" smtClean="0">
                <a:latin typeface="Cambria"/>
                <a:cs typeface="Cambria"/>
              </a:rPr>
              <a:t>better</a:t>
            </a:r>
            <a:r>
              <a:rPr lang="en-US" sz="3600" dirty="0" smtClean="0">
                <a:latin typeface="Cambria"/>
                <a:cs typeface="Cambria"/>
              </a:rPr>
              <a:t>?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77285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1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1</a:t>
            </a:r>
            <a:r>
              <a:rPr lang="en-US" sz="2700" b="1" dirty="0" smtClean="0">
                <a:latin typeface="Cambria"/>
              </a:rPr>
              <a:t> TR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6</a:t>
            </a:r>
            <a:r>
              <a:rPr lang="en-US" sz="2700" b="1" dirty="0" smtClean="0">
                <a:latin typeface="Cambria"/>
              </a:rPr>
              <a:t> TL</a:t>
            </a:r>
            <a:endParaRPr lang="en-US" sz="2700" b="1" dirty="0"/>
          </a:p>
        </p:txBody>
      </p:sp>
      <p:sp>
        <p:nvSpPr>
          <p:cNvPr id="6" name="Rectangle 5"/>
          <p:cNvSpPr/>
          <p:nvPr/>
        </p:nvSpPr>
        <p:spPr>
          <a:xfrm>
            <a:off x="918290" y="6175828"/>
            <a:ext cx="730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Which of these two possible actions (and their results) should we prefer?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65597" y="1210277"/>
            <a:ext cx="167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79646">
                    <a:lumMod val="75000"/>
                  </a:srgbClr>
                </a:solidFill>
                <a:latin typeface="Cambria"/>
              </a:rPr>
              <a:t>straight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806829" y="1210277"/>
            <a:ext cx="792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79646">
                    <a:lumMod val="75000"/>
                  </a:srgbClr>
                </a:solidFill>
                <a:latin typeface="Cambria"/>
              </a:rPr>
              <a:t>left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507126" y="2340343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40368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 says,    </a:t>
            </a:r>
            <a:r>
              <a:rPr lang="en-US" sz="3600" i="1" dirty="0">
                <a:latin typeface="Cambria"/>
                <a:cs typeface="Cambria"/>
              </a:rPr>
              <a:t>G</a:t>
            </a:r>
            <a:r>
              <a:rPr lang="en-US" sz="3600" i="1" dirty="0" smtClean="0">
                <a:latin typeface="Cambria"/>
                <a:cs typeface="Cambria"/>
              </a:rPr>
              <a:t>o left!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77285" y="2072119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1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1</a:t>
            </a:r>
            <a:r>
              <a:rPr lang="en-US" sz="2700" b="1" dirty="0" smtClean="0">
                <a:latin typeface="Cambria"/>
              </a:rPr>
              <a:t> TR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6</a:t>
            </a:r>
            <a:r>
              <a:rPr lang="en-US" sz="2700" b="1" dirty="0" smtClean="0">
                <a:latin typeface="Cambria"/>
              </a:rPr>
              <a:t> TL</a:t>
            </a:r>
            <a:endParaRPr lang="en-US" sz="2700" b="1" dirty="0"/>
          </a:p>
        </p:txBody>
      </p:sp>
      <p:sp>
        <p:nvSpPr>
          <p:cNvPr id="9" name="Rectangle 8"/>
          <p:cNvSpPr/>
          <p:nvPr/>
        </p:nvSpPr>
        <p:spPr>
          <a:xfrm>
            <a:off x="5665597" y="1210277"/>
            <a:ext cx="167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79646">
                    <a:lumMod val="75000"/>
                  </a:srgbClr>
                </a:solidFill>
                <a:latin typeface="Cambria"/>
              </a:rPr>
              <a:t>straight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806829" y="1210277"/>
            <a:ext cx="792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79646">
                    <a:lumMod val="75000"/>
                  </a:srgbClr>
                </a:solidFill>
                <a:latin typeface="Cambria"/>
              </a:rPr>
              <a:t>left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507126" y="2072119"/>
            <a:ext cx="1391609" cy="3000821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ambria"/>
              </a:rPr>
              <a:t>2 LR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>
                <a:latin typeface="Cambria"/>
              </a:rPr>
              <a:t>2</a:t>
            </a:r>
            <a:r>
              <a:rPr lang="en-US" sz="2700" b="1" dirty="0" smtClean="0">
                <a:latin typeface="Cambria"/>
              </a:rPr>
              <a:t> LL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5 DE</a:t>
            </a:r>
          </a:p>
          <a:p>
            <a:pPr algn="ctr"/>
            <a:endParaRPr lang="en-US" sz="2700" b="1" dirty="0" smtClean="0">
              <a:latin typeface="Cambria"/>
            </a:endParaRPr>
          </a:p>
          <a:p>
            <a:pPr algn="ctr"/>
            <a:r>
              <a:rPr lang="en-US" sz="2700" b="1" dirty="0" smtClean="0">
                <a:latin typeface="Cambria"/>
              </a:rPr>
              <a:t>1 TL</a:t>
            </a:r>
            <a:endParaRPr lang="en-US" sz="2700" b="1" dirty="0"/>
          </a:p>
        </p:txBody>
      </p:sp>
      <p:sp>
        <p:nvSpPr>
          <p:cNvPr id="10" name="Rectangle 9"/>
          <p:cNvSpPr/>
          <p:nvPr/>
        </p:nvSpPr>
        <p:spPr>
          <a:xfrm rot="20725503">
            <a:off x="6104509" y="4960617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1.57 bits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039803">
            <a:off x="1842604" y="4947345"/>
            <a:ext cx="17604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1.76 bits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11998" y="6226695"/>
            <a:ext cx="7861426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07331" y="5972778"/>
            <a:ext cx="247413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700" dirty="0" smtClean="0">
                <a:solidFill>
                  <a:prstClr val="black"/>
                </a:solidFill>
                <a:latin typeface="Cambria"/>
                <a:cs typeface="Cambria"/>
              </a:rPr>
              <a:t>Flatter is better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1658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612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Entropy-based localization</a:t>
            </a:r>
            <a:endParaRPr lang="en-US" sz="3600" i="1" dirty="0">
              <a:latin typeface="Cambria"/>
              <a:cs typeface="Cambria"/>
            </a:endParaRPr>
          </a:p>
        </p:txBody>
      </p:sp>
      <p:pic>
        <p:nvPicPr>
          <p:cNvPr id="4" name="Picture 2">
            <a:hlinkClick r:id="rId2" action="ppaction://program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5163" r="24036" b="6475"/>
          <a:stretch/>
        </p:blipFill>
        <p:spPr bwMode="auto">
          <a:xfrm>
            <a:off x="1901413" y="1224481"/>
            <a:ext cx="511294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61578" y="6054144"/>
            <a:ext cx="9861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entro_short.mp4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136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834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Next? Autonomous 3d mapping…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" y="6260059"/>
            <a:ext cx="82052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"</a:t>
            </a:r>
            <a:r>
              <a:rPr lang="en-US" sz="2100" i="1" dirty="0" err="1" smtClean="0">
                <a:latin typeface="Cambria"/>
              </a:rPr>
              <a:t>Verticalized</a:t>
            </a:r>
            <a:r>
              <a:rPr lang="en-US" sz="2100" i="1" dirty="0" smtClean="0">
                <a:latin typeface="Cambria"/>
              </a:rPr>
              <a:t>"</a:t>
            </a:r>
            <a:r>
              <a:rPr lang="en-US" sz="2100" dirty="0" smtClean="0">
                <a:latin typeface="Cambria"/>
              </a:rPr>
              <a:t>  laser </a:t>
            </a:r>
            <a:r>
              <a:rPr lang="en-US" sz="2100" dirty="0" smtClean="0">
                <a:latin typeface="Cambria"/>
              </a:rPr>
              <a:t>scans lead to artifacts ~ walls vs. ribbons</a:t>
            </a:r>
            <a:endParaRPr lang="en-US" sz="2100" dirty="0"/>
          </a:p>
        </p:txBody>
      </p:sp>
      <p:pic>
        <p:nvPicPr>
          <p:cNvPr id="2" name="Picture 1">
            <a:hlinkClick r:id="rId2" action="ppaction://program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6" t="14816" r="11607" b="10318"/>
          <a:stretch/>
        </p:blipFill>
        <p:spPr>
          <a:xfrm>
            <a:off x="4736592" y="1926335"/>
            <a:ext cx="3936985" cy="2987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68888" y="4923783"/>
            <a:ext cx="19046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mbria"/>
              </a:rPr>
              <a:t>linked to raw_corner_cropped.m4v</a:t>
            </a:r>
            <a:endParaRPr lang="en-US" sz="9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2"/>
          <a:stretch/>
        </p:blipFill>
        <p:spPr bwMode="auto">
          <a:xfrm>
            <a:off x="487680" y="1771788"/>
            <a:ext cx="3638550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5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Better!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" y="6260059"/>
            <a:ext cx="82052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First </a:t>
            </a:r>
            <a:r>
              <a:rPr lang="en-US" sz="2100" dirty="0" smtClean="0">
                <a:latin typeface="Cambria"/>
              </a:rPr>
              <a:t>simplify </a:t>
            </a:r>
            <a:r>
              <a:rPr lang="en-US" sz="2100" dirty="0" smtClean="0">
                <a:latin typeface="Cambria"/>
              </a:rPr>
              <a:t>the </a:t>
            </a:r>
            <a:r>
              <a:rPr lang="en-US" sz="2100" dirty="0" smtClean="0">
                <a:latin typeface="Cambria"/>
              </a:rPr>
              <a:t>structures, </a:t>
            </a:r>
            <a:r>
              <a:rPr lang="en-US" sz="2100" i="1" dirty="0" smtClean="0">
                <a:latin typeface="Cambria"/>
              </a:rPr>
              <a:t>then </a:t>
            </a:r>
            <a:r>
              <a:rPr lang="en-US" sz="2100" dirty="0" smtClean="0">
                <a:latin typeface="Cambria"/>
              </a:rPr>
              <a:t>paint them …</a:t>
            </a:r>
            <a:endParaRPr lang="en-US" sz="2100" dirty="0"/>
          </a:p>
        </p:txBody>
      </p:sp>
      <p:pic>
        <p:nvPicPr>
          <p:cNvPr id="2" name="Picture 1">
            <a:hlinkClick r:id="rId2" action="ppaction://program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6" t="14816" r="11607" b="10318"/>
          <a:stretch/>
        </p:blipFill>
        <p:spPr>
          <a:xfrm>
            <a:off x="4736592" y="1926335"/>
            <a:ext cx="3936985" cy="2987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7240" y="4923783"/>
            <a:ext cx="21932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 smtClean="0">
                <a:latin typeface="Cambria"/>
              </a:rPr>
              <a:t>linked to hough_corner_3d_cropped.m4v</a:t>
            </a:r>
            <a:endParaRPr lang="en-US" sz="9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2"/>
          <a:stretch/>
        </p:blipFill>
        <p:spPr bwMode="auto">
          <a:xfrm>
            <a:off x="487680" y="1771788"/>
            <a:ext cx="3638550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1072896" y="2450592"/>
            <a:ext cx="1234059" cy="12801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2514600"/>
            <a:ext cx="1194816" cy="121615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2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91564" y="5200346"/>
            <a:ext cx="7637547" cy="1329340"/>
          </a:xfrm>
          <a:prstGeom prst="roundRect">
            <a:avLst/>
          </a:prstGeom>
          <a:solidFill>
            <a:srgbClr val="FFEDCD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1564" y="1150813"/>
            <a:ext cx="7637547" cy="1329340"/>
          </a:xfrm>
          <a:prstGeom prst="roundRect">
            <a:avLst/>
          </a:prstGeom>
          <a:solidFill>
            <a:srgbClr val="ECF1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29954" y="2775915"/>
            <a:ext cx="469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don't use linear search!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3200" y="254000"/>
            <a:ext cx="6815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Verdicts &amp; insights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 rot="20869474">
            <a:off x="6300035" y="5179306"/>
            <a:ext cx="26729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This is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next summer's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robotics agenda…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2806" y="6234348"/>
            <a:ext cx="1671425" cy="553998"/>
          </a:xfrm>
          <a:prstGeom prst="rect">
            <a:avLst/>
          </a:prstGeom>
          <a:solidFill>
            <a:srgbClr val="FFEDCD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>
                <a:latin typeface="Cambria"/>
                <a:cs typeface="Cambria"/>
              </a:rPr>
              <a:t>What about next summer's </a:t>
            </a:r>
            <a:r>
              <a:rPr lang="en-US" sz="1500" b="1" i="1" dirty="0" smtClean="0">
                <a:latin typeface="Cambria"/>
                <a:cs typeface="Cambria"/>
              </a:rPr>
              <a:t>robots</a:t>
            </a:r>
            <a:r>
              <a:rPr lang="en-US" sz="1500" i="1" dirty="0" smtClean="0">
                <a:latin typeface="Cambria"/>
                <a:cs typeface="Cambria"/>
              </a:rPr>
              <a:t>?</a:t>
            </a:r>
            <a:endParaRPr lang="en-US" sz="1500" i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674" y="2714360"/>
            <a:ext cx="266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prstClr val="black"/>
                </a:solidFill>
                <a:latin typeface="Cambria"/>
                <a:cs typeface="Cambria"/>
              </a:rPr>
              <a:t>s</a:t>
            </a:r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lowness?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194" y="1523096"/>
            <a:ext cx="287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2d matching?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314" y="5557693"/>
            <a:ext cx="243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3d overall?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954" y="5495684"/>
            <a:ext cx="11760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Yes!</a:t>
            </a:r>
            <a:endParaRPr lang="en-US" sz="4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0643951">
            <a:off x="6944383" y="1256404"/>
            <a:ext cx="2037683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ambria"/>
              </a:rPr>
              <a:t>surprisingly good!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954" y="1215319"/>
            <a:ext cx="3806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not fast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(yet)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not used on </a:t>
            </a:r>
            <a:r>
              <a:rPr lang="en-US" sz="2400" dirty="0" err="1" smtClean="0">
                <a:solidFill>
                  <a:prstClr val="black"/>
                </a:solidFill>
                <a:latin typeface="Cambria"/>
                <a:cs typeface="Cambria"/>
              </a:rPr>
              <a:t>Neatos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(yet)</a:t>
            </a:r>
            <a:endParaRPr lang="en-US" sz="2400" b="1" i="1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more geometry to exploit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674" y="4249212"/>
            <a:ext cx="266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accuracy?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2042" y="4328657"/>
            <a:ext cx="502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find a more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"exact"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pose from 3d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9" name="Rectangle 18"/>
          <p:cNvSpPr/>
          <p:nvPr/>
        </p:nvSpPr>
        <p:spPr>
          <a:xfrm rot="20643951">
            <a:off x="6583535" y="3315703"/>
            <a:ext cx="21059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</a:rPr>
              <a:t>opportunities!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69674" y="3465367"/>
            <a:ext cx="266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prstClr val="black"/>
                </a:solidFill>
                <a:latin typeface="Cambria"/>
                <a:cs typeface="Cambria"/>
              </a:rPr>
              <a:t>integration?</a:t>
            </a:r>
            <a:endParaRPr lang="en-US" sz="32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36050" y="3546535"/>
            <a:ext cx="469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any interest?</a:t>
            </a:r>
          </a:p>
        </p:txBody>
      </p:sp>
    </p:spTree>
    <p:extLst>
      <p:ext uri="{BB962C8B-B14F-4D97-AF65-F5344CB8AC3E}">
        <p14:creationId xmlns:p14="http://schemas.microsoft.com/office/powerpoint/2010/main" val="35283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9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New platforms…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8825" y="5195054"/>
            <a:ext cx="1335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Microdrone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46641" y="5195054"/>
            <a:ext cx="120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</a:rPr>
              <a:t>"The Sofa"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0949567">
            <a:off x="7567485" y="6026342"/>
            <a:ext cx="1492476" cy="64633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Thoughts? 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Questions?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200" y="6349261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LeapMotion</a:t>
            </a:r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2" y="1929522"/>
            <a:ext cx="4129024" cy="3096768"/>
          </a:xfrm>
          <a:prstGeom prst="rect">
            <a:avLst/>
          </a:prstGeom>
        </p:spPr>
      </p:pic>
      <p:pic>
        <p:nvPicPr>
          <p:cNvPr id="1638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36" y="1929522"/>
            <a:ext cx="3921776" cy="309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1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Other runs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331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97336"/>
            <a:ext cx="4548631" cy="296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4952" y="4956326"/>
            <a:ext cx="340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Why not localize once and just go!?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3315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56" y="1797336"/>
            <a:ext cx="3758184" cy="296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2785" y="4956326"/>
            <a:ext cx="340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A view from the back of the lab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8478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gmapping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3168" y="1135831"/>
            <a:ext cx="730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an algorithm for autonomous laser-based mapping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157216" y="2306264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(1) adjust each scan's pose to best-fit previous scans</a:t>
            </a:r>
            <a:endParaRPr lang="en-US" sz="2100" dirty="0"/>
          </a:p>
        </p:txBody>
      </p:sp>
      <p:sp>
        <p:nvSpPr>
          <p:cNvPr id="10" name="Rectangle 9"/>
          <p:cNvSpPr/>
          <p:nvPr/>
        </p:nvSpPr>
        <p:spPr>
          <a:xfrm>
            <a:off x="5157216" y="4499836"/>
            <a:ext cx="35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(2) search for distant-past similarities to "close loops"</a:t>
            </a:r>
            <a:endParaRPr lang="en-US" sz="21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7" t="15131" r="19897" b="40922"/>
          <a:stretch/>
        </p:blipFill>
        <p:spPr bwMode="auto">
          <a:xfrm>
            <a:off x="198378" y="1828800"/>
            <a:ext cx="4619117" cy="47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62544" y="3131152"/>
            <a:ext cx="29261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 smtClean="0">
                <a:solidFill>
                  <a:srgbClr val="0000FF"/>
                </a:solidFill>
                <a:latin typeface="Cambria"/>
              </a:rPr>
              <a:t>straightens corridors</a:t>
            </a:r>
            <a:endParaRPr lang="en-US" sz="2100" b="1" i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200" y="5356192"/>
            <a:ext cx="29261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 smtClean="0">
                <a:solidFill>
                  <a:srgbClr val="0000FF"/>
                </a:solidFill>
                <a:latin typeface="Cambria"/>
              </a:rPr>
              <a:t>corrects slippage?</a:t>
            </a:r>
            <a:endParaRPr lang="en-US" sz="2100" b="1" i="1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376928" y="3363285"/>
            <a:ext cx="121000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67712" y="5597103"/>
            <a:ext cx="3428944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24016" y="3094581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Olin basement loop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92424" y="4931436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Beckman hallway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177" y="5915417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Kristina + Chris</a:t>
            </a:r>
            <a:endParaRPr lang="en-US" sz="3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148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ourier New" pitchFamily="49" charset="0"/>
                <a:cs typeface="Courier New" pitchFamily="49" charset="0"/>
              </a:rPr>
              <a:t>gmapping</a:t>
            </a:r>
            <a:endParaRPr lang="en-US" sz="3600" b="1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379128"/>
            <a:ext cx="48036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b="1" dirty="0" smtClean="0">
                <a:latin typeface="Cambria"/>
                <a:cs typeface="Cambria"/>
              </a:rPr>
              <a:t>… can </a:t>
            </a:r>
            <a:r>
              <a:rPr lang="en-US" sz="2100" b="1" i="1" dirty="0" smtClean="0">
                <a:latin typeface="Cambria"/>
                <a:cs typeface="Cambria"/>
              </a:rPr>
              <a:t>miss </a:t>
            </a:r>
            <a:r>
              <a:rPr lang="en-US" sz="2100" b="1" dirty="0" smtClean="0">
                <a:latin typeface="Cambria"/>
                <a:cs typeface="Cambria"/>
              </a:rPr>
              <a:t>"obvious" loops</a:t>
            </a:r>
            <a:endParaRPr lang="en-US" sz="2100" b="1" dirty="0"/>
          </a:p>
        </p:txBody>
      </p:sp>
      <p:sp>
        <p:nvSpPr>
          <p:cNvPr id="13" name="Rectangle 12"/>
          <p:cNvSpPr/>
          <p:nvPr/>
        </p:nvSpPr>
        <p:spPr>
          <a:xfrm>
            <a:off x="1121664" y="3577636"/>
            <a:ext cx="247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 smtClean="0">
                <a:latin typeface="Cambria"/>
              </a:rPr>
              <a:t>Laser scans aren't very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</a:rPr>
              <a:t>distinctive</a:t>
            </a:r>
            <a:endParaRPr lang="en-US" sz="2100" i="1" dirty="0"/>
          </a:p>
        </p:txBody>
      </p:sp>
      <p:sp>
        <p:nvSpPr>
          <p:cNvPr id="14" name="Rectangle 13"/>
          <p:cNvSpPr/>
          <p:nvPr/>
        </p:nvSpPr>
        <p:spPr>
          <a:xfrm>
            <a:off x="430138" y="5213715"/>
            <a:ext cx="3129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Better landmarks?</a:t>
            </a:r>
          </a:p>
          <a:p>
            <a:pPr algn="ctr"/>
            <a:endParaRPr lang="en-US" sz="1200" dirty="0" smtClean="0">
              <a:latin typeface="Cambria"/>
            </a:endParaRPr>
          </a:p>
          <a:p>
            <a:pPr algn="ctr"/>
            <a:r>
              <a:rPr lang="en-US" sz="2100" i="1" dirty="0" smtClean="0">
                <a:latin typeface="Cambria"/>
              </a:rPr>
              <a:t>… probably texture in 3d</a:t>
            </a:r>
            <a:endParaRPr lang="en-US" sz="21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3" t="14586" r="22595" b="23709"/>
          <a:stretch/>
        </p:blipFill>
        <p:spPr bwMode="auto">
          <a:xfrm>
            <a:off x="4084319" y="1204493"/>
            <a:ext cx="4462273" cy="5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336166" y="4057448"/>
            <a:ext cx="682752" cy="610028"/>
          </a:xfrm>
          <a:prstGeom prst="roundRect">
            <a:avLst/>
          </a:prstGeom>
          <a:solidFill>
            <a:srgbClr val="6868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46406" y="2566013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Beckman CS loop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91286" y="4954597"/>
            <a:ext cx="1889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mbria"/>
                <a:cs typeface="Cambria"/>
              </a:rPr>
              <a:t>Jacobs hallway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42944" y="3789424"/>
            <a:ext cx="1219200" cy="368048"/>
          </a:xfrm>
          <a:prstGeom prst="rightArrow">
            <a:avLst/>
          </a:prstGeom>
          <a:solidFill>
            <a:srgbClr val="FFEDCD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03" y="1792224"/>
            <a:ext cx="3772517" cy="296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Building the map…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0048" y="6277284"/>
            <a:ext cx="63642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Delegated to 2014</a:t>
            </a:r>
            <a:r>
              <a:rPr lang="en-US" sz="2100" dirty="0" smtClean="0">
                <a:latin typeface="Cambria"/>
              </a:rPr>
              <a:t>:  painting these walls in real time…</a:t>
            </a:r>
            <a:endParaRPr lang="en-US" sz="2100" dirty="0"/>
          </a:p>
        </p:txBody>
      </p:sp>
      <p:sp>
        <p:nvSpPr>
          <p:cNvPr id="8" name="Rectangle 7"/>
          <p:cNvSpPr/>
          <p:nvPr/>
        </p:nvSpPr>
        <p:spPr>
          <a:xfrm>
            <a:off x="6400800" y="4463088"/>
            <a:ext cx="2218944" cy="2308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Cambria"/>
              </a:rPr>
              <a:t>2p5d_mapped_hallway_cropped.m4v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1792224"/>
            <a:ext cx="3950208" cy="2962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9017" y="4845616"/>
            <a:ext cx="276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the robot's final position…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90024" y="4845616"/>
            <a:ext cx="309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</a:rPr>
              <a:t>… after creating its </a:t>
            </a:r>
            <a:r>
              <a:rPr lang="en-US" dirty="0">
                <a:latin typeface="Cambria"/>
                <a:cs typeface="Cambria"/>
              </a:rPr>
              <a:t>2½-d </a:t>
            </a:r>
            <a:r>
              <a:rPr lang="en-US" dirty="0" smtClean="0">
                <a:latin typeface="Cambria"/>
                <a:cs typeface="Cambria"/>
              </a:rPr>
              <a:t>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2½-d mapping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9333" y="6055867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Cambria"/>
              </a:rPr>
              <a:t>L</a:t>
            </a:r>
            <a:r>
              <a:rPr lang="en-US" sz="2100" dirty="0" smtClean="0">
                <a:latin typeface="Cambria"/>
              </a:rPr>
              <a:t>aser-scan of a corner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2391285" y="1182010"/>
            <a:ext cx="6191883" cy="1061829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Cambria"/>
              </a:rPr>
              <a:t>Assume </a:t>
            </a:r>
            <a:r>
              <a:rPr lang="en-US" sz="2100" b="1" dirty="0" smtClean="0">
                <a:solidFill>
                  <a:srgbClr val="0000FF"/>
                </a:solidFill>
                <a:latin typeface="Cambria"/>
              </a:rPr>
              <a:t>wall-world</a:t>
            </a:r>
            <a:r>
              <a:rPr lang="en-US" sz="2100" dirty="0" smtClean="0">
                <a:latin typeface="Cambria"/>
              </a:rPr>
              <a:t>: surfaces are vertical planes.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Cambria"/>
              </a:rPr>
              <a:t>Create that "3d" representation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Cambria"/>
              </a:rPr>
              <a:t>T</a:t>
            </a:r>
            <a:r>
              <a:rPr lang="en-US" sz="2100" dirty="0" smtClean="0">
                <a:latin typeface="Cambria"/>
              </a:rPr>
              <a:t>exture it with the pixel colors ~ </a:t>
            </a:r>
            <a:r>
              <a:rPr lang="en-US" sz="2100" i="1" dirty="0" smtClean="0">
                <a:latin typeface="Cambria"/>
              </a:rPr>
              <a:t>landmarks</a:t>
            </a:r>
            <a:r>
              <a:rPr lang="en-US" sz="2100" dirty="0" smtClean="0">
                <a:latin typeface="Cambria"/>
              </a:rPr>
              <a:t>.</a:t>
            </a:r>
            <a:endParaRPr 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633984" y="1389760"/>
            <a:ext cx="1487424" cy="646331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Cambria"/>
                <a:cs typeface="Cambria"/>
              </a:rPr>
              <a:t>Idea: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888992" y="6055867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Now, as vertical planes</a:t>
            </a:r>
            <a:endParaRPr lang="en-US" sz="2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2"/>
          <a:stretch/>
        </p:blipFill>
        <p:spPr bwMode="auto">
          <a:xfrm>
            <a:off x="489333" y="2641808"/>
            <a:ext cx="3638550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16" y="2641808"/>
            <a:ext cx="3578352" cy="33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1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Painting</a:t>
            </a:r>
            <a:r>
              <a:rPr lang="en-US" sz="3600" dirty="0" smtClean="0">
                <a:latin typeface="Cambria"/>
                <a:cs typeface="Cambria"/>
              </a:rPr>
              <a:t> the walls…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069" y="2620717"/>
            <a:ext cx="358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FF"/>
                </a:solidFill>
                <a:latin typeface="Cambria"/>
              </a:rPr>
              <a:t>+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0202" y="4568808"/>
            <a:ext cx="14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image of wall</a:t>
            </a:r>
            <a:endParaRPr lang="en-US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48" y="1763746"/>
            <a:ext cx="4052448" cy="318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49003" y="1919952"/>
            <a:ext cx="1866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laser scan of wall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6" y="1089138"/>
            <a:ext cx="3052148" cy="16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8" y="3759863"/>
            <a:ext cx="3277269" cy="245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817588" y="2968556"/>
            <a:ext cx="755904" cy="597408"/>
          </a:xfrm>
          <a:prstGeom prst="rightArrow">
            <a:avLst/>
          </a:prstGeom>
          <a:solidFill>
            <a:srgbClr val="ECF1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19684" y="1072314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Cambria"/>
              </a:rPr>
              <a:t>L</a:t>
            </a:r>
            <a:r>
              <a:rPr lang="en-US" sz="2100" dirty="0" smtClean="0">
                <a:latin typeface="Cambria"/>
              </a:rPr>
              <a:t>aser-scan of a wall</a:t>
            </a:r>
            <a:endParaRPr lang="en-US" sz="2100" dirty="0"/>
          </a:p>
        </p:txBody>
      </p:sp>
      <p:sp>
        <p:nvSpPr>
          <p:cNvPr id="13" name="Rectangle 12"/>
          <p:cNvSpPr/>
          <p:nvPr/>
        </p:nvSpPr>
        <p:spPr>
          <a:xfrm>
            <a:off x="3772084" y="5802317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/>
              </a:rPr>
              <a:t>Image of the wall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5014656" y="4986908"/>
            <a:ext cx="3584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textured model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5385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Painting</a:t>
            </a:r>
            <a:r>
              <a:rPr lang="en-US" sz="3600" dirty="0" smtClean="0">
                <a:latin typeface="Cambria"/>
                <a:cs typeface="Cambria"/>
              </a:rPr>
              <a:t> the walls…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56" y="1113282"/>
            <a:ext cx="6626352" cy="486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680" y="6260059"/>
            <a:ext cx="82052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We can apply any geometry we like ~ here, a cylindrical panorama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837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ion_trac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6" y="193979"/>
            <a:ext cx="3897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ambria"/>
                <a:cs typeface="Cambria"/>
              </a:rPr>
              <a:t>C</a:t>
            </a:r>
            <a:r>
              <a:rPr lang="en-US" sz="4200" dirty="0" smtClean="0">
                <a:latin typeface="Cambria"/>
                <a:cs typeface="Cambria"/>
              </a:rPr>
              <a:t>ontributions…</a:t>
            </a:r>
            <a:endParaRPr lang="en-US" sz="42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711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235_beware_prof_one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w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3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mc_women_in_technology_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088"/>
            <a:ext cx="9129286" cy="54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711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Q: </a:t>
            </a:r>
            <a:r>
              <a:rPr lang="en-US" sz="3600" i="1" dirty="0" smtClean="0">
                <a:latin typeface="Cambria"/>
                <a:cs typeface="Cambria"/>
              </a:rPr>
              <a:t>Why 3d?</a:t>
            </a:r>
            <a:r>
              <a:rPr lang="en-US" sz="3600" dirty="0" smtClean="0">
                <a:latin typeface="Cambria"/>
                <a:cs typeface="Cambria"/>
              </a:rPr>
              <a:t>    A: The Kinect</a:t>
            </a:r>
            <a:r>
              <a:rPr lang="en-US" sz="3600" dirty="0">
                <a:latin typeface="Cambria"/>
                <a:cs typeface="Cambria"/>
              </a:rPr>
              <a:t>.</a:t>
            </a:r>
            <a:r>
              <a:rPr lang="en-US" sz="3600" dirty="0" smtClean="0">
                <a:latin typeface="Cambria"/>
                <a:cs typeface="Cambria"/>
              </a:rPr>
              <a:t> 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18820" y="6023054"/>
            <a:ext cx="5494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Giant shoulders:  </a:t>
            </a:r>
            <a:r>
              <a:rPr lang="en-US" i="1" dirty="0" smtClean="0">
                <a:latin typeface="Cambria"/>
                <a:cs typeface="Cambria"/>
              </a:rPr>
              <a:t>RGBD-SLAM</a:t>
            </a:r>
            <a:endParaRPr lang="en-US" i="1" dirty="0"/>
          </a:p>
        </p:txBody>
      </p:sp>
      <p:pic>
        <p:nvPicPr>
          <p:cNvPr id="2" name="Picture 1" descr="Screen Shot 2013-06-27 at 4.29.44 PM.png">
            <a:hlinkClick r:id="rId2" action="ppaction://program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86" y="1062253"/>
            <a:ext cx="7145719" cy="4797736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818820" y="6360120"/>
            <a:ext cx="5494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SLAM ~ Simultaneous </a:t>
            </a:r>
            <a:r>
              <a:rPr lang="en-US" dirty="0">
                <a:latin typeface="Cambria"/>
                <a:cs typeface="Cambria"/>
              </a:rPr>
              <a:t>L</a:t>
            </a:r>
            <a:r>
              <a:rPr lang="en-US" dirty="0" smtClean="0">
                <a:latin typeface="Cambria"/>
                <a:cs typeface="Cambria"/>
              </a:rPr>
              <a:t>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</a:t>
            </a:r>
            <a:r>
              <a:rPr lang="en-US" dirty="0">
                <a:latin typeface="Cambria"/>
                <a:cs typeface="Cambria"/>
              </a:rPr>
              <a:t>M</a:t>
            </a:r>
            <a:r>
              <a:rPr lang="en-US" dirty="0" smtClean="0">
                <a:latin typeface="Cambria"/>
                <a:cs typeface="Cambria"/>
              </a:rPr>
              <a:t>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0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36" y="1062578"/>
            <a:ext cx="80003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/>
                <a:cs typeface="Cambria"/>
              </a:rPr>
              <a:t>(1) </a:t>
            </a:r>
            <a:r>
              <a:rPr lang="en-US" sz="2400" b="1" dirty="0" smtClean="0">
                <a:solidFill>
                  <a:srgbClr val="FF0000"/>
                </a:solidFill>
                <a:latin typeface="Cambria"/>
                <a:cs typeface="Cambria"/>
              </a:rPr>
              <a:t>[anytime] </a:t>
            </a:r>
            <a:r>
              <a:rPr lang="en-US" sz="2400" dirty="0" smtClean="0">
                <a:solidFill>
                  <a:srgbClr val="FF0000"/>
                </a:solidFill>
                <a:latin typeface="Cambria"/>
                <a:cs typeface="Cambria"/>
              </a:rPr>
              <a:t>Take </a:t>
            </a:r>
            <a:r>
              <a:rPr lang="en-US" sz="2400" dirty="0">
                <a:solidFill>
                  <a:srgbClr val="FF0000"/>
                </a:solidFill>
                <a:latin typeface="Cambria"/>
                <a:cs typeface="Cambria"/>
              </a:rPr>
              <a:t>our NSF research-finale survey</a:t>
            </a:r>
            <a:r>
              <a:rPr lang="en-US" sz="2400" dirty="0" smtClean="0">
                <a:solidFill>
                  <a:srgbClr val="FF0000"/>
                </a:solidFill>
                <a:latin typeface="Cambria"/>
                <a:cs typeface="Cambria"/>
              </a:rPr>
              <a:t>!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(2) </a:t>
            </a:r>
            <a:r>
              <a:rPr lang="en-US" sz="2400" b="1" dirty="0" smtClean="0">
                <a:solidFill>
                  <a:srgbClr val="0000FF"/>
                </a:solidFill>
                <a:latin typeface="Cambria"/>
                <a:cs typeface="Cambria"/>
              </a:rPr>
              <a:t>[afternoon] 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Create 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a slideshow of best 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summer images</a:t>
            </a:r>
            <a:endParaRPr lang="en-US" sz="2400" dirty="0">
              <a:solidFill>
                <a:srgbClr val="0000FF"/>
              </a:solidFill>
              <a:latin typeface="Cambria"/>
              <a:cs typeface="Cambria"/>
            </a:endParaRPr>
          </a:p>
          <a:p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-- it's great to have </a:t>
            </a:r>
            <a:r>
              <a:rPr lang="en-US" sz="2400" i="1" dirty="0">
                <a:solidFill>
                  <a:srgbClr val="0000FF"/>
                </a:solidFill>
                <a:latin typeface="Cambria"/>
                <a:cs typeface="Cambria"/>
              </a:rPr>
              <a:t>all 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of the images, but it's equally or more useful to have a slideshow of the highlights</a:t>
            </a:r>
          </a:p>
          <a:p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(3) Let's show @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mbria"/>
                <a:cs typeface="Cambria"/>
              </a:rPr>
              <a:t>4:30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…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dirty="0">
                <a:latin typeface="Cambria"/>
                <a:cs typeface="Cambria"/>
              </a:rPr>
              <a:t>4</a:t>
            </a:r>
            <a:r>
              <a:rPr lang="en-US" sz="2400" dirty="0" smtClean="0">
                <a:latin typeface="Cambria"/>
                <a:cs typeface="Cambria"/>
              </a:rPr>
              <a:t>) </a:t>
            </a:r>
            <a:r>
              <a:rPr lang="en-US" sz="2400" b="1" dirty="0" smtClean="0">
                <a:latin typeface="Cambria"/>
                <a:cs typeface="Cambria"/>
              </a:rPr>
              <a:t>[starting ~ 3:30]    </a:t>
            </a:r>
            <a:r>
              <a:rPr lang="en-US" sz="2400" dirty="0" smtClean="0">
                <a:latin typeface="Cambria"/>
                <a:cs typeface="Cambria"/>
              </a:rPr>
              <a:t>Save/archive your work</a:t>
            </a:r>
          </a:p>
          <a:p>
            <a:r>
              <a:rPr lang="en-US" sz="2400" dirty="0" smtClean="0">
                <a:latin typeface="Cambria"/>
                <a:cs typeface="Cambria"/>
              </a:rPr>
              <a:t>(5) Shutdown the HMC-owned computers</a:t>
            </a:r>
          </a:p>
          <a:p>
            <a:r>
              <a:rPr lang="en-US" sz="2400" dirty="0" smtClean="0">
                <a:latin typeface="Cambria"/>
                <a:cs typeface="Cambria"/>
              </a:rPr>
              <a:t>** </a:t>
            </a:r>
            <a:r>
              <a:rPr lang="en-US" sz="2400" b="1" i="1" dirty="0" smtClean="0">
                <a:latin typeface="Cambria"/>
                <a:cs typeface="Cambria"/>
              </a:rPr>
              <a:t>Except in the games cubicle:</a:t>
            </a:r>
            <a:endParaRPr lang="en-US" sz="2400" dirty="0" smtClean="0">
              <a:latin typeface="Cambria"/>
              <a:cs typeface="Cambria"/>
            </a:endParaRPr>
          </a:p>
          <a:p>
            <a:r>
              <a:rPr lang="en-US" sz="2400" dirty="0" smtClean="0">
                <a:latin typeface="Cambria"/>
                <a:cs typeface="Cambria"/>
              </a:rPr>
              <a:t>    	(6) Create lines of monitors, mice, cables, surge    			</a:t>
            </a:r>
          </a:p>
          <a:p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             protectors, computers, etc. along the back walls</a:t>
            </a:r>
          </a:p>
          <a:p>
            <a:r>
              <a:rPr lang="en-US" sz="2400" dirty="0">
                <a:latin typeface="Cambria"/>
                <a:cs typeface="Cambria"/>
              </a:rPr>
              <a:t>	</a:t>
            </a:r>
            <a:r>
              <a:rPr lang="en-US" sz="2400" dirty="0" smtClean="0">
                <a:latin typeface="Cambria"/>
                <a:cs typeface="Cambria"/>
              </a:rPr>
              <a:t>(7) Clean/wipe off the workspace tabletops</a:t>
            </a:r>
          </a:p>
          <a:p>
            <a:r>
              <a:rPr lang="en-US" sz="2400" dirty="0" smtClean="0">
                <a:latin typeface="Cambria"/>
                <a:cs typeface="Cambria"/>
              </a:rPr>
              <a:t>	(8) For kitchen, remove trash + clean surfaces/dishes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514" y="159026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This afternoon…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5214" y="325779"/>
            <a:ext cx="3648279" cy="369332"/>
          </a:xfrm>
          <a:prstGeom prst="rect">
            <a:avLst/>
          </a:prstGeom>
          <a:solidFill>
            <a:srgbClr val="FFE8E5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www.cs.hmc.edu</a:t>
            </a:r>
            <a:r>
              <a:rPr lang="en-US" dirty="0"/>
              <a:t>/~cs5grad/survey/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839794" y="803911"/>
            <a:ext cx="0" cy="3495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99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3d maps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839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aves each </a:t>
            </a:r>
            <a:r>
              <a:rPr lang="en-US" dirty="0" err="1" smtClean="0">
                <a:latin typeface="Cambria"/>
                <a:cs typeface="Cambria"/>
              </a:rPr>
              <a:t>rgb</a:t>
            </a:r>
            <a:r>
              <a:rPr lang="en-US" dirty="0" smtClean="0">
                <a:latin typeface="Cambria"/>
                <a:cs typeface="Cambria"/>
              </a:rPr>
              <a:t> image</a:t>
            </a:r>
            <a:endParaRPr lang="en-US" dirty="0"/>
          </a:p>
        </p:txBody>
      </p:sp>
      <p:pic>
        <p:nvPicPr>
          <p:cNvPr id="15" name="Picture 14" descr="Screenshot from 2013-06-27 16_49_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1" y="1458998"/>
            <a:ext cx="8170539" cy="307349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48448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each depth image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9670" y="6168484"/>
            <a:ext cx="762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latin typeface="Cambria"/>
                <a:cs typeface="Cambria"/>
              </a:rPr>
              <a:t>Getting the data:   </a:t>
            </a:r>
            <a:r>
              <a:rPr lang="en-US" dirty="0" smtClean="0">
                <a:latin typeface="Cambria"/>
                <a:cs typeface="Cambria"/>
              </a:rPr>
              <a:t>by splicing into the code to extract the input images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527096" y="2478877"/>
            <a:ext cx="891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ur splicer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54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/>
                <a:cs typeface="Cambria"/>
              </a:rPr>
              <a:t>Neato</a:t>
            </a:r>
            <a:r>
              <a:rPr lang="en-US" sz="3600" dirty="0">
                <a:latin typeface="Cambria"/>
                <a:cs typeface="Cambria"/>
              </a:rPr>
              <a:t> </a:t>
            </a:r>
            <a:r>
              <a:rPr lang="en-US" sz="3600" i="1" dirty="0">
                <a:latin typeface="Cambria"/>
                <a:cs typeface="Cambria"/>
              </a:rPr>
              <a:t>reasoning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wall placement determines each intersection </a:t>
            </a:r>
            <a:r>
              <a:rPr lang="en-US" sz="2400" b="1" i="1" dirty="0" smtClean="0">
                <a:latin typeface="Cambria"/>
                <a:cs typeface="Cambria"/>
              </a:rPr>
              <a:t>type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962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13052" y="4878594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x</a:t>
            </a:r>
            <a:r>
              <a:rPr lang="en-US" dirty="0" smtClean="0">
                <a:latin typeface="Cambria"/>
                <a:cs typeface="Cambria"/>
              </a:rPr>
              <a:t> = 6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03707" y="2768081"/>
            <a:ext cx="0" cy="202987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27390" y="3617422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 = 8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665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vertical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6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45247" y="2712649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210108" y="1830848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23131" y="4878594"/>
            <a:ext cx="64065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 = 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1413" y="1646182"/>
            <a:ext cx="66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88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0129" y="2253081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9.1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 rot="19735049">
            <a:off x="566273" y="3950795"/>
            <a:ext cx="2268147" cy="369332"/>
            <a:chOff x="677030" y="4878594"/>
            <a:chExt cx="1533078" cy="369332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9.1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flipH="1">
            <a:off x="152400" y="2768081"/>
            <a:ext cx="344880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625224" y="2328283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8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 rot="16200000">
            <a:off x="-520976" y="3611810"/>
            <a:ext cx="1962639" cy="369332"/>
            <a:chOff x="677030" y="4878594"/>
            <a:chExt cx="1533078" cy="36933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8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843" y="5731589"/>
            <a:ext cx="288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three points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98978" y="5731589"/>
            <a:ext cx="3183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the lines through all three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25820" y="6138663"/>
            <a:ext cx="2409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(dots ~ the shown horizontal lines)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1274261" y="6138663"/>
            <a:ext cx="199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(horizontal lines are shown)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55130" y="2177224"/>
            <a:ext cx="237820" cy="22296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7030" y="5620709"/>
            <a:ext cx="325506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ambria"/>
                <a:cs typeface="Cambria"/>
              </a:rPr>
              <a:t>yield lines with substantial support in the original data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FFE8E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263336" y="5681189"/>
            <a:ext cx="739068" cy="485054"/>
          </a:xfrm>
          <a:prstGeom prst="leftArrow">
            <a:avLst/>
          </a:prstGeom>
          <a:solidFill>
            <a:srgbClr val="FFE8E5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0" y="221753"/>
            <a:ext cx="711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/>
                <a:cs typeface="Cambria"/>
              </a:rPr>
              <a:t>H</a:t>
            </a:r>
            <a:r>
              <a:rPr lang="en-US" sz="3600" dirty="0" smtClean="0">
                <a:latin typeface="Cambria"/>
                <a:cs typeface="Cambria"/>
              </a:rPr>
              <a:t>ot-air lab </a:t>
            </a:r>
            <a:r>
              <a:rPr lang="en-US" sz="3600" dirty="0" smtClean="0">
                <a:latin typeface="Cambria"/>
                <a:cs typeface="Cambria"/>
              </a:rPr>
              <a:t>map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6348" y="6207720"/>
            <a:ext cx="664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Example of </a:t>
            </a:r>
            <a:r>
              <a:rPr lang="en-US" dirty="0" smtClean="0">
                <a:latin typeface="Cambria"/>
                <a:cs typeface="Cambria"/>
              </a:rPr>
              <a:t>a hot-air-lab-and-hallway </a:t>
            </a:r>
            <a:r>
              <a:rPr lang="en-US" dirty="0" smtClean="0">
                <a:latin typeface="Cambria"/>
                <a:cs typeface="Cambria"/>
              </a:rPr>
              <a:t>map created by RGBD-SLAM</a:t>
            </a:r>
            <a:endParaRPr lang="en-US" dirty="0"/>
          </a:p>
        </p:txBody>
      </p:sp>
      <p:pic>
        <p:nvPicPr>
          <p:cNvPr id="4098" name="Picture 2">
            <a:hlinkClick r:id="rId2" action="ppaction://program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5711" r="2174" b="23702"/>
          <a:stretch/>
        </p:blipFill>
        <p:spPr bwMode="auto">
          <a:xfrm>
            <a:off x="794102" y="1271016"/>
            <a:ext cx="7667145" cy="444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1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Image matching?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6322" y="3595542"/>
            <a:ext cx="125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ew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04810" y="475746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many original images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9701" y="5472115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Extract features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matching?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039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Nearest-neighbor matching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3077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two-way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best matches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072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Keep </a:t>
            </a:r>
            <a:r>
              <a:rPr lang="en-US" sz="2400" i="1" dirty="0" smtClean="0">
                <a:solidFill>
                  <a:prstClr val="black"/>
                </a:solidFill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matches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31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Visual “closeness”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082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mbria"/>
                <a:cs typeface="Cambri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-best match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solidFill>
            <a:srgbClr val="ECF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/>
                <a:cs typeface="Cambria"/>
              </a:rPr>
              <a:t>Pixel “closeness”</a:t>
            </a:r>
            <a:endParaRPr lang="en-US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167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Map-based navigation…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Screen Shot 2013-06-27 at 4.09.46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Next</a:t>
            </a:r>
            <a:r>
              <a:rPr lang="en-US" sz="3600" dirty="0" smtClean="0">
                <a:latin typeface="Cambria"/>
                <a:cs typeface="Cambria"/>
              </a:rPr>
              <a:t>: localization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09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rend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26" y="1957368"/>
            <a:ext cx="4537781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4" name="Picture 3" descr="test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" y="1957368"/>
            <a:ext cx="4494134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8180" y="4874725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3d lab model ~ with a surface added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6244" y="4887047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t</a:t>
            </a:r>
            <a:r>
              <a:rPr lang="en-US" dirty="0" smtClean="0">
                <a:latin typeface="Cambria"/>
                <a:cs typeface="Cambria"/>
              </a:rPr>
              <a:t>he rendered view from that green cone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833" y="221753"/>
            <a:ext cx="621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Our task:  </a:t>
            </a:r>
            <a:r>
              <a:rPr lang="en-US" sz="3600" i="1" dirty="0" smtClean="0">
                <a:latin typeface="Cambria"/>
                <a:cs typeface="Cambria"/>
              </a:rPr>
              <a:t>Escape!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full_roo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35487" r="8301" b="35133"/>
          <a:stretch/>
        </p:blipFill>
        <p:spPr>
          <a:xfrm>
            <a:off x="235065" y="1086023"/>
            <a:ext cx="8753856" cy="2451168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0128" y="4470665"/>
            <a:ext cx="257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Cambria"/>
                <a:cs typeface="Cambria"/>
              </a:rPr>
              <a:t>Localization-based loop:</a:t>
            </a:r>
            <a:endParaRPr lang="en-US" sz="27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4032" y="3901696"/>
            <a:ext cx="492556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(1) the drone grabs a 2d image</a:t>
            </a:r>
          </a:p>
          <a:p>
            <a:endParaRPr lang="en-US" sz="1500" dirty="0" smtClean="0">
              <a:latin typeface="Cambria"/>
              <a:cs typeface="Cambria"/>
            </a:endParaRPr>
          </a:p>
          <a:p>
            <a:r>
              <a:rPr lang="en-US" sz="2100" dirty="0" smtClean="0">
                <a:latin typeface="Cambria"/>
                <a:cs typeface="Cambria"/>
              </a:rPr>
              <a:t>(2) the system </a:t>
            </a:r>
            <a:r>
              <a:rPr lang="en-US" sz="2100" b="1" i="1" dirty="0" smtClean="0">
                <a:solidFill>
                  <a:srgbClr val="0000FF"/>
                </a:solidFill>
                <a:latin typeface="Cambria"/>
                <a:cs typeface="Cambria"/>
              </a:rPr>
              <a:t>matches</a:t>
            </a:r>
            <a:r>
              <a:rPr lang="en-US" sz="21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100" dirty="0" smtClean="0">
                <a:latin typeface="Cambria"/>
                <a:cs typeface="Cambria"/>
              </a:rPr>
              <a:t>that image into the 3d map to locate the drone</a:t>
            </a:r>
          </a:p>
          <a:p>
            <a:endParaRPr lang="en-US" sz="1500" dirty="0" smtClean="0">
              <a:latin typeface="Cambria"/>
              <a:cs typeface="Cambria"/>
            </a:endParaRPr>
          </a:p>
          <a:p>
            <a:r>
              <a:rPr lang="en-US" sz="2100" dirty="0" smtClean="0">
                <a:latin typeface="Cambria"/>
                <a:cs typeface="Cambria"/>
              </a:rPr>
              <a:t>(3) once located, the drone computes its desired velocity and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applies </a:t>
            </a:r>
            <a:r>
              <a:rPr lang="en-US" sz="2100" dirty="0" smtClean="0">
                <a:latin typeface="Cambria"/>
                <a:cs typeface="Cambria"/>
              </a:rPr>
              <a:t>it</a:t>
            </a:r>
          </a:p>
          <a:p>
            <a:endParaRPr lang="en-US" sz="1500" dirty="0" smtClean="0">
              <a:latin typeface="Cambria"/>
              <a:cs typeface="Cambria"/>
            </a:endParaRPr>
          </a:p>
          <a:p>
            <a:r>
              <a:rPr lang="en-US" sz="2100" dirty="0" smtClean="0">
                <a:latin typeface="Cambria"/>
                <a:cs typeface="Cambria"/>
              </a:rPr>
              <a:t>(4) after two seconds, stop and </a:t>
            </a:r>
            <a:r>
              <a:rPr lang="en-US" sz="2100" dirty="0" err="1" smtClean="0">
                <a:latin typeface="Cambria"/>
                <a:cs typeface="Cambria"/>
              </a:rPr>
              <a:t>goto</a:t>
            </a:r>
            <a:r>
              <a:rPr lang="en-US" sz="2100" dirty="0" smtClean="0">
                <a:latin typeface="Cambria"/>
                <a:cs typeface="Cambria"/>
              </a:rPr>
              <a:t> (1)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525" y="5514717"/>
            <a:ext cx="224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</a:rPr>
              <a:t>(given a known goal)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8046719" y="4645152"/>
            <a:ext cx="942202" cy="341376"/>
          </a:xfrm>
          <a:prstGeom prst="rightArrow">
            <a:avLst/>
          </a:prstGeom>
          <a:solidFill>
            <a:srgbClr val="ECF1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1" y="618442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Cloud Compare </a:t>
            </a:r>
            <a:r>
              <a:rPr lang="en-US" dirty="0" smtClean="0">
                <a:latin typeface="Cambria"/>
                <a:cs typeface="Cambria"/>
              </a:rPr>
              <a:t>is a visualizer that can include our own “annotations” … </a:t>
            </a:r>
            <a:endParaRPr lang="en-US" dirty="0"/>
          </a:p>
        </p:txBody>
      </p:sp>
      <p:pic>
        <p:nvPicPr>
          <p:cNvPr id="4" name="Picture 3" descr="Screen Shot 2013-06-27 at 3.21.2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7" y="1153388"/>
            <a:ext cx="7402522" cy="472989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3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Zooming vs. Moving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56.0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1" y="959946"/>
            <a:ext cx="4557112" cy="2844372"/>
          </a:xfrm>
          <a:prstGeom prst="rect">
            <a:avLst/>
          </a:prstGeom>
        </p:spPr>
      </p:pic>
      <p:pic>
        <p:nvPicPr>
          <p:cNvPr id="4" name="Picture 3" descr="Screen Shot 2013-06-27 at 4.57.04 PM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99" y="3944399"/>
            <a:ext cx="4902322" cy="2751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9246" y="1143160"/>
            <a:ext cx="300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z</a:t>
            </a:r>
            <a:r>
              <a:rPr lang="en-US" dirty="0" smtClean="0">
                <a:latin typeface="Cambria"/>
                <a:cs typeface="Cambria"/>
              </a:rPr>
              <a:t>ooming in to the balloon…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3643" y="6086232"/>
            <a:ext cx="3187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Cambria"/>
                <a:cs typeface="Cambria"/>
              </a:rPr>
              <a:t>… vs. moving towards/past 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5250" y="3334342"/>
            <a:ext cx="21820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CloudCompare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7395" y="4097209"/>
            <a:ext cx="14493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MeshLab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Using </a:t>
            </a:r>
            <a:r>
              <a:rPr lang="en-US" sz="3600" dirty="0" smtClean="0">
                <a:latin typeface="Cambria"/>
                <a:cs typeface="Cambria"/>
              </a:rPr>
              <a:t>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9300" y="1258377"/>
            <a:ext cx="6662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How might a robot with an ordinary camera, i.e.,  only 2d sensing, use these 3d models?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04857" y="5415790"/>
            <a:ext cx="5878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Ideally, a 2d sensing system could localize – </a:t>
            </a:r>
            <a:r>
              <a:rPr lang="en-US" sz="2400" i="1" dirty="0" smtClean="0">
                <a:latin typeface="Cambria"/>
                <a:cs typeface="Cambria"/>
              </a:rPr>
              <a:t>and reason </a:t>
            </a:r>
            <a:r>
              <a:rPr lang="en-US" sz="2400" dirty="0" smtClean="0">
                <a:latin typeface="Cambria"/>
                <a:cs typeface="Cambria"/>
              </a:rPr>
              <a:t>– within </a:t>
            </a:r>
            <a:r>
              <a:rPr lang="en-US" sz="2400" dirty="0">
                <a:latin typeface="Cambria"/>
                <a:cs typeface="Cambria"/>
              </a:rPr>
              <a:t>a</a:t>
            </a:r>
            <a:r>
              <a:rPr lang="en-US" sz="2400" dirty="0" smtClean="0">
                <a:latin typeface="Cambria"/>
                <a:cs typeface="Cambria"/>
              </a:rPr>
              <a:t> 3d model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1328" y="3270250"/>
            <a:ext cx="3213367" cy="1384995"/>
          </a:xfrm>
          <a:prstGeom prst="rect">
            <a:avLst/>
          </a:prstGeom>
          <a:solidFill>
            <a:srgbClr val="FFE8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3085" y="3270250"/>
            <a:ext cx="3213367" cy="13849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3</a:t>
            </a:r>
            <a:r>
              <a:rPr lang="en-US" sz="4200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d – 3d matching</a:t>
            </a:r>
            <a:endParaRPr lang="en-US" sz="4200" dirty="0">
              <a:solidFill>
                <a:schemeClr val="bg1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340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265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2303" y="3272790"/>
            <a:ext cx="3655474" cy="3520082"/>
          </a:xfrm>
          <a:prstGeom prst="roundRect">
            <a:avLst>
              <a:gd name="adj" fmla="val 7266"/>
            </a:avLst>
          </a:prstGeom>
          <a:solidFill>
            <a:srgbClr val="FFE8E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649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Matching?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6322" y="3595542"/>
            <a:ext cx="125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n</a:t>
            </a:r>
            <a:r>
              <a:rPr lang="en-US" dirty="0" smtClean="0">
                <a:latin typeface="Cambria"/>
                <a:cs typeface="Cambria"/>
              </a:rPr>
              <a:t>ew image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04810" y="475746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many original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Features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31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Nearest-neighbor matching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8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latin typeface="Cambria"/>
                <a:cs typeface="Cambria"/>
              </a:rPr>
              <a:t>two-way </a:t>
            </a:r>
            <a:r>
              <a:rPr lang="en-US" sz="2400" dirty="0" smtClean="0">
                <a:latin typeface="Cambria"/>
                <a:cs typeface="Cambria"/>
              </a:rPr>
              <a:t>best 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556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</a:t>
            </a:r>
            <a:r>
              <a:rPr lang="en-US" sz="2400" i="1" dirty="0" smtClean="0"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latin typeface="Cambria"/>
                <a:cs typeface="Cambria"/>
              </a:rPr>
              <a:t>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559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Cambria"/>
                <a:cs typeface="Cambria"/>
              </a:rPr>
              <a:t>Image matching</a:t>
            </a:r>
            <a:endParaRPr lang="en-US" sz="4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homography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Tiebreaking by pixel distances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9423" y="3595542"/>
            <a:ext cx="1825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ew image (live)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5330" y="4757460"/>
            <a:ext cx="3199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many original images (stored)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prstClr val="black"/>
                </a:solidFill>
                <a:latin typeface="Cambria"/>
                <a:cs typeface="Cambria"/>
              </a:rPr>
              <a:t>Our approach:</a:t>
            </a:r>
            <a:endParaRPr lang="en-US" sz="21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0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Visual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219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Pixel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92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PCL: Point Cloud Library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6450" y="2087744"/>
            <a:ext cx="278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3D-Reasoning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Easy point cloud access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277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Screenshot</a:t>
            </a:r>
            <a:endParaRPr lang="en-US" dirty="0"/>
          </a:p>
        </p:txBody>
      </p:sp>
      <p:pic>
        <p:nvPicPr>
          <p:cNvPr id="3" name="Picture 2" descr="pc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1" y="1383345"/>
            <a:ext cx="4943433" cy="4260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6" y="3019515"/>
            <a:ext cx="3498849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NARFs!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4534" y="354713"/>
            <a:ext cx="4772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3d features: </a:t>
            </a:r>
            <a:r>
              <a:rPr lang="en-US" i="1" dirty="0" smtClean="0">
                <a:latin typeface="Cambria"/>
                <a:cs typeface="Cambria"/>
              </a:rPr>
              <a:t>Normal Aligned Radial Features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0817" y="3545765"/>
            <a:ext cx="1869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51335" y="4981398"/>
            <a:ext cx="6608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NARF features are purely based on the </a:t>
            </a:r>
            <a:r>
              <a:rPr lang="en-US" b="1" i="1" dirty="0" smtClean="0">
                <a:latin typeface="Cambria"/>
                <a:cs typeface="Cambria"/>
              </a:rPr>
              <a:t>range image </a:t>
            </a:r>
            <a:r>
              <a:rPr lang="en-US" dirty="0" smtClean="0">
                <a:latin typeface="Cambria"/>
                <a:cs typeface="Cambria"/>
              </a:rPr>
              <a:t>of a point cloud: its geometry, not its looks (SIFT)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based on the </a:t>
            </a:r>
            <a:r>
              <a:rPr lang="en-US" dirty="0" err="1" smtClean="0">
                <a:latin typeface="Cambria"/>
                <a:cs typeface="Cambria"/>
              </a:rPr>
              <a:t>normals</a:t>
            </a:r>
            <a:r>
              <a:rPr lang="en-US" dirty="0" smtClean="0">
                <a:latin typeface="Cambria"/>
                <a:cs typeface="Cambria"/>
              </a:rPr>
              <a:t> of the point cloud’s surfaces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places distinguishable from multiple perspectives.</a:t>
            </a:r>
          </a:p>
        </p:txBody>
      </p:sp>
      <p:pic>
        <p:nvPicPr>
          <p:cNvPr id="9" name="Picture 8" descr="nar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69" y="1513615"/>
            <a:ext cx="4388852" cy="3073360"/>
          </a:xfrm>
          <a:prstGeom prst="rect">
            <a:avLst/>
          </a:prstGeom>
        </p:spPr>
      </p:pic>
      <p:pic>
        <p:nvPicPr>
          <p:cNvPr id="10" name="Picture 9" descr="color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5" y="1513616"/>
            <a:ext cx="4268378" cy="30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matching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2052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picture of 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8035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945" y="4456247"/>
            <a:ext cx="3918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Make transform and combine</a:t>
            </a:r>
          </a:p>
        </p:txBody>
      </p:sp>
      <p:pic>
        <p:nvPicPr>
          <p:cNvPr id="8" name="Picture 7" descr="colorun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70" y="3971822"/>
            <a:ext cx="4036621" cy="2308119"/>
          </a:xfrm>
          <a:prstGeom prst="rect">
            <a:avLst/>
          </a:prstGeom>
        </p:spPr>
      </p:pic>
      <p:pic>
        <p:nvPicPr>
          <p:cNvPr id="10" name="Picture 9" descr="in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" y="1313566"/>
            <a:ext cx="4559824" cy="2185630"/>
          </a:xfrm>
          <a:prstGeom prst="rect">
            <a:avLst/>
          </a:prstGeom>
        </p:spPr>
      </p:pic>
      <p:pic>
        <p:nvPicPr>
          <p:cNvPr id="11" name="Picture 10" descr="outbyitsel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7" y="1313567"/>
            <a:ext cx="4559233" cy="2185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44314" y="6302474"/>
            <a:ext cx="3481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naive merging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6870" y="5316436"/>
            <a:ext cx="4037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3" name="Picture 2" descr="out_byitsel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7" y="942159"/>
            <a:ext cx="3918426" cy="1846596"/>
          </a:xfrm>
          <a:prstGeom prst="rect">
            <a:avLst/>
          </a:prstGeom>
        </p:spPr>
      </p:pic>
      <p:pic>
        <p:nvPicPr>
          <p:cNvPr id="4" name="Picture 3" descr="in_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942160"/>
            <a:ext cx="3906705" cy="1846596"/>
          </a:xfrm>
          <a:prstGeom prst="rect">
            <a:avLst/>
          </a:prstGeom>
        </p:spPr>
      </p:pic>
      <p:pic>
        <p:nvPicPr>
          <p:cNvPr id="9" name="Picture 8" descr="outwithkey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3035188"/>
            <a:ext cx="3906705" cy="2122522"/>
          </a:xfrm>
          <a:prstGeom prst="rect">
            <a:avLst/>
          </a:prstGeom>
        </p:spPr>
      </p:pic>
      <p:pic>
        <p:nvPicPr>
          <p:cNvPr id="10" name="Picture 9" descr="inwkeypoi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6" y="3035188"/>
            <a:ext cx="3906705" cy="21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pic>
        <p:nvPicPr>
          <p:cNvPr id="6" name="Picture 5" descr="rangeunmatch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>
          <a:xfrm>
            <a:off x="211086" y="1194341"/>
            <a:ext cx="4341561" cy="2930192"/>
          </a:xfrm>
          <a:prstGeom prst="rect">
            <a:avLst/>
          </a:prstGeom>
        </p:spPr>
      </p:pic>
      <p:pic>
        <p:nvPicPr>
          <p:cNvPr id="11" name="Picture 10" descr="combinedwfeatur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17155"/>
          <a:stretch/>
        </p:blipFill>
        <p:spPr>
          <a:xfrm>
            <a:off x="4803169" y="1194341"/>
            <a:ext cx="4155303" cy="2930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0626" y="5022479"/>
            <a:ext cx="5425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Match features and find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transform (ICP)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499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5" y="1053193"/>
            <a:ext cx="6617372" cy="3863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0096" y="1175121"/>
            <a:ext cx="3184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/>
                <a:cs typeface="Cambria"/>
              </a:rPr>
              <a:t>Final point cloud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700571">
            <a:off x="7569730" y="5073985"/>
            <a:ext cx="1265002" cy="369332"/>
          </a:xfrm>
          <a:prstGeom prst="rect">
            <a:avLst/>
          </a:prstGeom>
          <a:solidFill>
            <a:srgbClr val="FFE8E5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Questions?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5000" y="5982473"/>
            <a:ext cx="81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Cambria"/>
                <a:cs typeface="Cambria"/>
              </a:rPr>
              <a:t>Future:   </a:t>
            </a:r>
            <a:r>
              <a:rPr lang="en-US" sz="3200" dirty="0" smtClean="0">
                <a:latin typeface="Cambria"/>
                <a:cs typeface="Cambria"/>
              </a:rPr>
              <a:t>using </a:t>
            </a:r>
            <a:r>
              <a:rPr lang="en-US" sz="3200" dirty="0" err="1" smtClean="0">
                <a:latin typeface="Cambria"/>
                <a:cs typeface="Cambria"/>
              </a:rPr>
              <a:t>Neato</a:t>
            </a:r>
            <a:r>
              <a:rPr lang="en-US" sz="3200" dirty="0" smtClean="0">
                <a:latin typeface="Cambria"/>
                <a:cs typeface="Cambria"/>
              </a:rPr>
              <a:t> to create 2.5d maps</a:t>
            </a:r>
            <a:endParaRPr lang="en-US" sz="32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215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5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Kinect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</a:t>
            </a:r>
            <a:r>
              <a:rPr lang="en-US" dirty="0" err="1" smtClean="0">
                <a:latin typeface="Cambria"/>
                <a:cs typeface="Cambria"/>
              </a:rPr>
              <a:t>Kinect</a:t>
            </a:r>
            <a:r>
              <a:rPr lang="en-US" dirty="0" smtClean="0">
                <a:latin typeface="Cambria"/>
                <a:cs typeface="Cambria"/>
              </a:rPr>
              <a:t> estimates distance-to-camera by projecting a “star field” on the world.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00319" y="2850687"/>
            <a:ext cx="115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Z.D.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11799</TotalTime>
  <Words>3671</Words>
  <Application>Microsoft Office PowerPoint</Application>
  <PresentationFormat>On-screen Show (4:3)</PresentationFormat>
  <Paragraphs>925</Paragraphs>
  <Slides>123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Harveyt Mudd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Owner</cp:lastModifiedBy>
  <cp:revision>176</cp:revision>
  <cp:lastPrinted>2013-10-17T22:08:21Z</cp:lastPrinted>
  <dcterms:created xsi:type="dcterms:W3CDTF">2013-06-19T02:03:39Z</dcterms:created>
  <dcterms:modified xsi:type="dcterms:W3CDTF">2013-10-18T18:32:18Z</dcterms:modified>
</cp:coreProperties>
</file>