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0"/>
  </p:notesMasterIdLst>
  <p:sldIdLst>
    <p:sldId id="256" r:id="rId2"/>
    <p:sldId id="258" r:id="rId3"/>
    <p:sldId id="261" r:id="rId4"/>
    <p:sldId id="336" r:id="rId5"/>
    <p:sldId id="328" r:id="rId6"/>
    <p:sldId id="430" r:id="rId7"/>
    <p:sldId id="329" r:id="rId8"/>
    <p:sldId id="331" r:id="rId9"/>
    <p:sldId id="332" r:id="rId10"/>
    <p:sldId id="397" r:id="rId11"/>
    <p:sldId id="398" r:id="rId12"/>
    <p:sldId id="399" r:id="rId13"/>
    <p:sldId id="400" r:id="rId14"/>
    <p:sldId id="335" r:id="rId15"/>
    <p:sldId id="339" r:id="rId16"/>
    <p:sldId id="403" r:id="rId17"/>
    <p:sldId id="401" r:id="rId18"/>
    <p:sldId id="408" r:id="rId19"/>
    <p:sldId id="407" r:id="rId20"/>
    <p:sldId id="406" r:id="rId21"/>
    <p:sldId id="405" r:id="rId22"/>
    <p:sldId id="402" r:id="rId23"/>
    <p:sldId id="409" r:id="rId24"/>
    <p:sldId id="421" r:id="rId25"/>
    <p:sldId id="429" r:id="rId26"/>
    <p:sldId id="420" r:id="rId27"/>
    <p:sldId id="417" r:id="rId28"/>
    <p:sldId id="343" r:id="rId29"/>
    <p:sldId id="351" r:id="rId30"/>
    <p:sldId id="347" r:id="rId31"/>
    <p:sldId id="350" r:id="rId32"/>
    <p:sldId id="431" r:id="rId33"/>
    <p:sldId id="352" r:id="rId34"/>
    <p:sldId id="353" r:id="rId35"/>
    <p:sldId id="354" r:id="rId36"/>
    <p:sldId id="391" r:id="rId37"/>
    <p:sldId id="392" r:id="rId38"/>
    <p:sldId id="393" r:id="rId39"/>
    <p:sldId id="355" r:id="rId40"/>
    <p:sldId id="356" r:id="rId41"/>
    <p:sldId id="394" r:id="rId42"/>
    <p:sldId id="377" r:id="rId43"/>
    <p:sldId id="432" r:id="rId44"/>
    <p:sldId id="348" r:id="rId45"/>
    <p:sldId id="360" r:id="rId46"/>
    <p:sldId id="387" r:id="rId47"/>
    <p:sldId id="359" r:id="rId48"/>
    <p:sldId id="388" r:id="rId49"/>
    <p:sldId id="389" r:id="rId50"/>
    <p:sldId id="368" r:id="rId51"/>
    <p:sldId id="371" r:id="rId52"/>
    <p:sldId id="395" r:id="rId53"/>
    <p:sldId id="373" r:id="rId54"/>
    <p:sldId id="370" r:id="rId55"/>
    <p:sldId id="369" r:id="rId56"/>
    <p:sldId id="372" r:id="rId57"/>
    <p:sldId id="374" r:id="rId58"/>
    <p:sldId id="425" r:id="rId59"/>
    <p:sldId id="423" r:id="rId60"/>
    <p:sldId id="424" r:id="rId61"/>
    <p:sldId id="426" r:id="rId62"/>
    <p:sldId id="427" r:id="rId63"/>
    <p:sldId id="428" r:id="rId64"/>
    <p:sldId id="349" r:id="rId65"/>
    <p:sldId id="334" r:id="rId66"/>
    <p:sldId id="286" r:id="rId67"/>
    <p:sldId id="291" r:id="rId68"/>
    <p:sldId id="289" r:id="rId69"/>
    <p:sldId id="290" r:id="rId70"/>
    <p:sldId id="288" r:id="rId71"/>
    <p:sldId id="287" r:id="rId72"/>
    <p:sldId id="380" r:id="rId73"/>
    <p:sldId id="381" r:id="rId74"/>
    <p:sldId id="382" r:id="rId75"/>
    <p:sldId id="383" r:id="rId76"/>
    <p:sldId id="384" r:id="rId77"/>
    <p:sldId id="385" r:id="rId78"/>
    <p:sldId id="386" r:id="rId79"/>
    <p:sldId id="271" r:id="rId80"/>
    <p:sldId id="272" r:id="rId81"/>
    <p:sldId id="279" r:id="rId82"/>
    <p:sldId id="315" r:id="rId83"/>
    <p:sldId id="316" r:id="rId84"/>
    <p:sldId id="280" r:id="rId85"/>
    <p:sldId id="302" r:id="rId86"/>
    <p:sldId id="321" r:id="rId87"/>
    <p:sldId id="304" r:id="rId88"/>
    <p:sldId id="305" r:id="rId89"/>
    <p:sldId id="306" r:id="rId90"/>
    <p:sldId id="307" r:id="rId91"/>
    <p:sldId id="308" r:id="rId92"/>
    <p:sldId id="309" r:id="rId93"/>
    <p:sldId id="310" r:id="rId94"/>
    <p:sldId id="297" r:id="rId95"/>
    <p:sldId id="312" r:id="rId96"/>
    <p:sldId id="298" r:id="rId97"/>
    <p:sldId id="299" r:id="rId98"/>
    <p:sldId id="322" r:id="rId99"/>
    <p:sldId id="323" r:id="rId100"/>
    <p:sldId id="260" r:id="rId101"/>
    <p:sldId id="324" r:id="rId102"/>
    <p:sldId id="284" r:id="rId103"/>
    <p:sldId id="259" r:id="rId104"/>
    <p:sldId id="326" r:id="rId105"/>
    <p:sldId id="295" r:id="rId106"/>
    <p:sldId id="337" r:id="rId107"/>
    <p:sldId id="325" r:id="rId108"/>
    <p:sldId id="293" r:id="rId109"/>
    <p:sldId id="410" r:id="rId110"/>
    <p:sldId id="411" r:id="rId111"/>
    <p:sldId id="412" r:id="rId112"/>
    <p:sldId id="413" r:id="rId113"/>
    <p:sldId id="414" r:id="rId114"/>
    <p:sldId id="415" r:id="rId115"/>
    <p:sldId id="416" r:id="rId116"/>
    <p:sldId id="418" r:id="rId117"/>
    <p:sldId id="419" r:id="rId118"/>
    <p:sldId id="422" r:id="rId119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ECF1FF"/>
    <a:srgbClr val="FFE8E5"/>
    <a:srgbClr val="FFEDCD"/>
    <a:srgbClr val="686868"/>
    <a:srgbClr val="606060"/>
    <a:srgbClr val="6F6F6F"/>
    <a:srgbClr val="585858"/>
    <a:srgbClr val="CCFFCC"/>
    <a:srgbClr val="C7F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33" autoAdjust="0"/>
  </p:normalViewPr>
  <p:slideViewPr>
    <p:cSldViewPr snapToGrid="0" snapToObjects="1">
      <p:cViewPr varScale="1">
        <p:scale>
          <a:sx n="78" d="100"/>
          <a:sy n="78" d="100"/>
        </p:scale>
        <p:origin x="-76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5838912-65FE-A44E-AAC8-BD9FD1FBF721}" type="datetimeFigureOut">
              <a:rPr lang="en-US" smtClean="0"/>
              <a:t>8/9/2013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4ED8C0F-1763-4745-9A4B-E2287919E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75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goal node has to be given, too – though there's no avoiding that…!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8C0F-1763-4745-9A4B-E2287919EC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0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Graham start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8C0F-1763-4745-9A4B-E2287919EC6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77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8C0F-1763-4745-9A4B-E2287919EC6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2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8C0F-1763-4745-9A4B-E2287919EC6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66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8C0F-1763-4745-9A4B-E2287919EC6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594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8C0F-1763-4745-9A4B-E2287919EC65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66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8/9/2013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03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8/9/2013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01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8/9/2013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7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8/9/2013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88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8/9/2013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09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8/9/2013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15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8/9/2013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95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8/9/2013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08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8/9/2013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98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8/9/2013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6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8/9/2013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33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58D83-3E7A-6F41-AB21-6FB61DB0053C}" type="datetimeFigureOut">
              <a:rPr lang="en-US" smtClean="0"/>
              <a:t>8/9/2013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1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hyperlink" Target="file:///\\localhost\mnt\courses\grader\cs5grad\Desktop\robotics_presentation_videos\inter_map.mp4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robotics_presentation_videos/entro_short.mp4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hyperlink" Target="robotics_presentation_videos/pre_short.mp4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4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4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robotics_presentation_videos/loc_short.mp4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robotics_presentation_videos/entro_short.mp4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robotics_presentation_videos/wall_with_strips_cropped.m4v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robotics_presentation_videos/cylinder_room_cropped.m4v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robotics_presentation_videos/raw_corner_cropped.m4v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robotics_presentation_videos/david_g_map_turn_left.m4v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robotics_presentation_videos/hough_corner_3d_cropped.m4v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robotics_presentation_videos/2p5d_mapped_hallway_cropped.m4v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robotics_presentation_videos/rgbd_slam_working.avi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robotics_presentation_videos/hot_air_3d_map_cropped.m4v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robotics_presentation_videos/success_no_way.mp4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hyperlink" Target="robotics_presentation_videos/david_g_map_turn_left.m4v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robotics_presentation_videos/quadcopter_escape_n1.m4v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robotics_presentation_videos/rendered_quadcopter_n1.ogv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robotics_presentation_videos/quadcopter_escape_n2.m4v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hyperlink" Target="robotics_presentation_videos/first_escape_KM_4x.m4v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hyperlink" Target="robotics_presentation_videos/miniquad_n1.m4v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hyperlink" Target="robotics_presentation_videos/jerry_and_graham_sofa_base.m4v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robotics_presentation_videos/robot_top_short.mp4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robotics_presentation_videos/rotate_room.mp4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robotics_presentation_videos/zoom_in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hyperlink" Target="robotics_presentation_videos/fly_through.avi" TargetMode="Externa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robotics_presentation_videos/robot_navigation_known_start.mp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261" y="224345"/>
            <a:ext cx="882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err="1" smtClean="0">
                <a:latin typeface="Cambria"/>
                <a:cs typeface="Cambria"/>
              </a:rPr>
              <a:t>Interdimensional</a:t>
            </a:r>
            <a:r>
              <a:rPr lang="en-US" sz="3600" dirty="0" smtClean="0">
                <a:latin typeface="Cambria"/>
                <a:cs typeface="Cambria"/>
              </a:rPr>
              <a:t>  Robot Cooperation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8353" y="5830917"/>
            <a:ext cx="71357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Cambria"/>
                <a:cs typeface="Cambria"/>
              </a:rPr>
              <a:t>Kristina Ming, Chris </a:t>
            </a:r>
            <a:r>
              <a:rPr lang="en-US" sz="2100" dirty="0" err="1" smtClean="0">
                <a:latin typeface="Cambria"/>
                <a:cs typeface="Cambria"/>
              </a:rPr>
              <a:t>Eriksen</a:t>
            </a:r>
            <a:r>
              <a:rPr lang="en-US" sz="2100" dirty="0" smtClean="0">
                <a:latin typeface="Cambria"/>
                <a:cs typeface="Cambria"/>
              </a:rPr>
              <a:t>, </a:t>
            </a:r>
            <a:r>
              <a:rPr lang="en-US" sz="2100" b="1" i="1" dirty="0" smtClean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rPr>
              <a:t>Graham Montgomery</a:t>
            </a:r>
            <a:r>
              <a:rPr lang="en-US" sz="2100" dirty="0" smtClean="0">
                <a:latin typeface="Cambria"/>
                <a:cs typeface="Cambria"/>
              </a:rPr>
              <a:t>,</a:t>
            </a:r>
          </a:p>
          <a:p>
            <a:pPr algn="ctr"/>
            <a:r>
              <a:rPr lang="en-US" sz="2100" dirty="0" smtClean="0">
                <a:latin typeface="Cambria"/>
                <a:cs typeface="Cambria"/>
              </a:rPr>
              <a:t>Jerry </a:t>
            </a:r>
            <a:r>
              <a:rPr lang="en-US" sz="2100" dirty="0" err="1" smtClean="0">
                <a:latin typeface="Cambria"/>
                <a:cs typeface="Cambria"/>
              </a:rPr>
              <a:t>Hsiung</a:t>
            </a:r>
            <a:r>
              <a:rPr lang="en-US" sz="2100" dirty="0" smtClean="0">
                <a:latin typeface="Cambria"/>
                <a:cs typeface="Cambria"/>
              </a:rPr>
              <a:t>, Cyrus Huang, </a:t>
            </a:r>
            <a:r>
              <a:rPr lang="en-US" sz="2100" dirty="0" err="1" smtClean="0">
                <a:latin typeface="Cambria"/>
                <a:cs typeface="Cambria"/>
              </a:rPr>
              <a:t>Zakkai</a:t>
            </a:r>
            <a:r>
              <a:rPr lang="en-US" sz="2100" dirty="0" smtClean="0">
                <a:latin typeface="Cambria"/>
                <a:cs typeface="Cambria"/>
              </a:rPr>
              <a:t> Davidson, and Zach Dodds</a:t>
            </a:r>
            <a:endParaRPr lang="en-US" sz="2100" dirty="0">
              <a:latin typeface="Cambria"/>
              <a:cs typeface="Cambri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" b="15674"/>
          <a:stretch/>
        </p:blipFill>
        <p:spPr bwMode="auto">
          <a:xfrm>
            <a:off x="854924" y="1036319"/>
            <a:ext cx="7441709" cy="452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28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Localization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3365" y="1087641"/>
            <a:ext cx="7239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Cambria"/>
                <a:cs typeface="Cambria"/>
              </a:rPr>
              <a:t>What if the robot doesn't know its starting pose?</a:t>
            </a:r>
            <a:endParaRPr lang="en-US" sz="2400" b="1" i="1" dirty="0">
              <a:latin typeface="Cambria"/>
              <a:cs typeface="Cambri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7035" y="5782271"/>
            <a:ext cx="38436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i="1" dirty="0" smtClean="0">
                <a:latin typeface="Cambria"/>
              </a:rPr>
              <a:t>Don't</a:t>
            </a:r>
            <a:r>
              <a:rPr lang="en-US" sz="2100" dirty="0" smtClean="0">
                <a:latin typeface="Cambria"/>
              </a:rPr>
              <a:t> worry about the goal. </a:t>
            </a:r>
          </a:p>
          <a:p>
            <a:pPr algn="ctr"/>
            <a:r>
              <a:rPr lang="en-US" sz="2100" dirty="0" smtClean="0">
                <a:latin typeface="Cambria"/>
              </a:rPr>
              <a:t>Instead, make default motions… </a:t>
            </a:r>
            <a:endParaRPr lang="en-US" sz="2100" b="1" i="1" dirty="0"/>
          </a:p>
        </p:txBody>
      </p:sp>
      <p:sp>
        <p:nvSpPr>
          <p:cNvPr id="3" name="Rectangle 2"/>
          <p:cNvSpPr/>
          <p:nvPr/>
        </p:nvSpPr>
        <p:spPr>
          <a:xfrm>
            <a:off x="6117727" y="2538916"/>
            <a:ext cx="2660995" cy="2123658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Suppose the robot moves and sees</a:t>
            </a:r>
            <a:endParaRPr lang="en-US" sz="2100" dirty="0"/>
          </a:p>
          <a:p>
            <a:pPr algn="ctr"/>
            <a:r>
              <a:rPr lang="en-US" sz="2700" b="1" dirty="0" smtClean="0">
                <a:solidFill>
                  <a:srgbClr val="0000FF"/>
                </a:solidFill>
                <a:latin typeface="Cambria"/>
              </a:rPr>
              <a:t>a "TL"</a:t>
            </a:r>
            <a:r>
              <a:rPr lang="en-US" sz="2700" dirty="0" smtClean="0">
                <a:latin typeface="Cambria"/>
              </a:rPr>
              <a:t>            </a:t>
            </a:r>
            <a:endParaRPr lang="en-US" sz="1500" dirty="0">
              <a:latin typeface="Cambria"/>
            </a:endParaRPr>
          </a:p>
          <a:p>
            <a:pPr algn="ctr"/>
            <a:endParaRPr lang="en-US" sz="2100" dirty="0" smtClean="0">
              <a:latin typeface="Cambria"/>
            </a:endParaRPr>
          </a:p>
          <a:p>
            <a:pPr algn="ctr"/>
            <a:r>
              <a:rPr lang="en-US" sz="2100" i="1" dirty="0" smtClean="0">
                <a:latin typeface="Cambria"/>
              </a:rPr>
              <a:t>Which nodes remain? </a:t>
            </a:r>
          </a:p>
          <a:p>
            <a:pPr algn="ctr"/>
            <a:r>
              <a:rPr lang="en-US" sz="2100" i="1" dirty="0" smtClean="0">
                <a:latin typeface="Cambria"/>
              </a:rPr>
              <a:t>Which are culled?</a:t>
            </a:r>
            <a:endParaRPr lang="en-US" sz="2100" i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3" t="15932" r="57140" b="50000"/>
          <a:stretch/>
        </p:blipFill>
        <p:spPr bwMode="auto">
          <a:xfrm>
            <a:off x="332601" y="1896764"/>
            <a:ext cx="3572489" cy="362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20768" y="2538916"/>
            <a:ext cx="1072896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800" dirty="0" smtClean="0">
                <a:ln>
                  <a:solidFill>
                    <a:schemeClr val="tx1"/>
                  </a:solidFill>
                </a:ln>
                <a:solidFill>
                  <a:srgbClr val="ECF1FF"/>
                </a:solidFill>
                <a:latin typeface="Cambria" pitchFamily="18" charset="0"/>
              </a:rPr>
              <a:t>?</a:t>
            </a:r>
            <a:endParaRPr lang="en-US" sz="10800" dirty="0">
              <a:ln>
                <a:solidFill>
                  <a:schemeClr val="tx1"/>
                </a:solidFill>
              </a:ln>
              <a:solidFill>
                <a:srgbClr val="ECF1FF"/>
              </a:solidFill>
              <a:latin typeface="Cambria" pitchFamily="18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267200" y="3230880"/>
            <a:ext cx="365760" cy="390144"/>
          </a:xfrm>
          <a:prstGeom prst="rightArrow">
            <a:avLst/>
          </a:prstGeom>
          <a:solidFill>
            <a:srgbClr val="ECF1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7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54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Cambria"/>
                <a:cs typeface="Cambria"/>
              </a:rPr>
              <a:t>Kinect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2600" y="6216403"/>
            <a:ext cx="8435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The </a:t>
            </a:r>
            <a:r>
              <a:rPr lang="en-US" dirty="0" err="1" smtClean="0">
                <a:latin typeface="Cambria"/>
                <a:cs typeface="Cambria"/>
              </a:rPr>
              <a:t>Kinect</a:t>
            </a:r>
            <a:r>
              <a:rPr lang="en-US" dirty="0" smtClean="0">
                <a:latin typeface="Cambria"/>
                <a:cs typeface="Cambria"/>
              </a:rPr>
              <a:t> estimates distance-to-camera by projecting a “star field” on the world.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00319" y="2850687"/>
            <a:ext cx="1150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Z.D. video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10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261" y="151193"/>
            <a:ext cx="882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Now vs. Then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6" name="Picture 5" descr="dadbandwandcolou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17" b="24896"/>
          <a:stretch/>
        </p:blipFill>
        <p:spPr>
          <a:xfrm>
            <a:off x="449143" y="3614980"/>
            <a:ext cx="8314299" cy="2715093"/>
          </a:xfrm>
          <a:prstGeom prst="rect">
            <a:avLst/>
          </a:prstGeom>
        </p:spPr>
      </p:pic>
      <p:pic>
        <p:nvPicPr>
          <p:cNvPr id="7" name="Picture 6" descr="dadbandwandcolou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9" t="24444" b="51171"/>
          <a:stretch/>
        </p:blipFill>
        <p:spPr>
          <a:xfrm>
            <a:off x="2136707" y="918481"/>
            <a:ext cx="5285987" cy="247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0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970" y="272153"/>
            <a:ext cx="7135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Title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2" name="Picture 1" descr="dadbandwandcolou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0"/>
            <a:ext cx="5373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3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Cambria"/>
                <a:cs typeface="Cambria"/>
              </a:rPr>
              <a:t>Accessing</a:t>
            </a:r>
            <a:r>
              <a:rPr lang="en-US" sz="3600" dirty="0" smtClean="0">
                <a:latin typeface="Cambria"/>
                <a:cs typeface="Cambria"/>
              </a:rPr>
              <a:t> these models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2600" y="6216403"/>
            <a:ext cx="8435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allows us to define the depth at each pixel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357448" y="3429000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plane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53649" y="3432094"/>
            <a:ext cx="33746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other (sphere, cylinder, wavy,…)</a:t>
            </a:r>
            <a:endParaRPr lang="en-US" dirty="0"/>
          </a:p>
          <a:p>
            <a:r>
              <a:rPr lang="en-US" dirty="0" smtClean="0">
                <a:latin typeface="Cambria"/>
                <a:cs typeface="Cambria"/>
              </a:rPr>
              <a:t>K.M.</a:t>
            </a:r>
          </a:p>
        </p:txBody>
      </p:sp>
    </p:spTree>
    <p:extLst>
      <p:ext uri="{BB962C8B-B14F-4D97-AF65-F5344CB8AC3E}">
        <p14:creationId xmlns:p14="http://schemas.microsoft.com/office/powerpoint/2010/main" val="120565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2600" y="6216403"/>
            <a:ext cx="8435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Ideally, a camera-only system could localize – </a:t>
            </a:r>
            <a:r>
              <a:rPr lang="en-US" i="1" dirty="0" smtClean="0">
                <a:latin typeface="Cambria"/>
                <a:cs typeface="Cambria"/>
              </a:rPr>
              <a:t>and reason </a:t>
            </a:r>
            <a:r>
              <a:rPr lang="en-US" dirty="0" smtClean="0">
                <a:latin typeface="Cambria"/>
                <a:cs typeface="Cambria"/>
              </a:rPr>
              <a:t>– within the 3d model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3838789"/>
            <a:ext cx="8435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Ideally, a camera-only system could localize – </a:t>
            </a:r>
            <a:r>
              <a:rPr lang="en-US" i="1" dirty="0" smtClean="0">
                <a:latin typeface="Cambria"/>
                <a:cs typeface="Cambria"/>
              </a:rPr>
              <a:t>and reason </a:t>
            </a:r>
            <a:r>
              <a:rPr lang="en-US" dirty="0" smtClean="0">
                <a:latin typeface="Cambria"/>
                <a:cs typeface="Cambria"/>
              </a:rPr>
              <a:t>– within the 3d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13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Intersection recognition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37022" y="2862894"/>
            <a:ext cx="1197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still image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808363" y="1794278"/>
            <a:ext cx="39255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500" dirty="0" smtClean="0">
                <a:latin typeface="Times New Roman"/>
                <a:cs typeface="Times New Roman"/>
              </a:rPr>
              <a:t>Check for </a:t>
            </a:r>
            <a:r>
              <a:rPr lang="en-US" sz="1500" b="1" dirty="0" smtClean="0">
                <a:latin typeface="Times New Roman"/>
                <a:cs typeface="Times New Roman"/>
              </a:rPr>
              <a:t>Front</a:t>
            </a:r>
            <a:r>
              <a:rPr lang="en-US" sz="1500" dirty="0" smtClean="0">
                <a:latin typeface="Times New Roman"/>
                <a:cs typeface="Times New Roman"/>
              </a:rPr>
              <a:t>, </a:t>
            </a:r>
            <a:r>
              <a:rPr lang="en-US" sz="1500" b="1" dirty="0" smtClean="0">
                <a:latin typeface="Times New Roman"/>
                <a:cs typeface="Times New Roman"/>
              </a:rPr>
              <a:t>Left</a:t>
            </a:r>
            <a:r>
              <a:rPr lang="en-US" sz="1500" dirty="0" smtClean="0">
                <a:latin typeface="Times New Roman"/>
                <a:cs typeface="Times New Roman"/>
              </a:rPr>
              <a:t>, and </a:t>
            </a:r>
            <a:r>
              <a:rPr lang="en-US" sz="1500" b="1" dirty="0" smtClean="0">
                <a:latin typeface="Times New Roman"/>
                <a:cs typeface="Times New Roman"/>
              </a:rPr>
              <a:t>Right</a:t>
            </a:r>
            <a:r>
              <a:rPr lang="en-US" sz="1500" dirty="0" smtClean="0">
                <a:latin typeface="Times New Roman"/>
                <a:cs typeface="Times New Roman"/>
              </a:rPr>
              <a:t> obstacles</a:t>
            </a:r>
          </a:p>
          <a:p>
            <a:pPr marL="285750" indent="-285750">
              <a:buFont typeface="Arial"/>
              <a:buChar char="•"/>
            </a:pPr>
            <a:endParaRPr lang="en-US" sz="1500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500" dirty="0">
                <a:latin typeface="Times New Roman"/>
                <a:cs typeface="Times New Roman"/>
              </a:rPr>
              <a:t>T</a:t>
            </a:r>
            <a:r>
              <a:rPr lang="en-US" sz="1500" dirty="0" smtClean="0">
                <a:latin typeface="Times New Roman"/>
                <a:cs typeface="Times New Roman"/>
              </a:rPr>
              <a:t>he number of obstacles determines the intersection type    3:</a:t>
            </a:r>
            <a:r>
              <a:rPr lang="en-US" sz="1500" b="1" dirty="0" smtClean="0">
                <a:latin typeface="Times New Roman"/>
                <a:cs typeface="Times New Roman"/>
              </a:rPr>
              <a:t>D  </a:t>
            </a:r>
            <a:r>
              <a:rPr lang="en-US" sz="1500" dirty="0" smtClean="0">
                <a:latin typeface="Times New Roman"/>
                <a:cs typeface="Times New Roman"/>
              </a:rPr>
              <a:t>2:</a:t>
            </a:r>
            <a:r>
              <a:rPr lang="en-US" sz="1500" b="1" dirty="0" smtClean="0">
                <a:latin typeface="Times New Roman"/>
                <a:cs typeface="Times New Roman"/>
              </a:rPr>
              <a:t>L  </a:t>
            </a:r>
            <a:r>
              <a:rPr lang="en-US" sz="1500" dirty="0" smtClean="0">
                <a:latin typeface="Times New Roman"/>
                <a:cs typeface="Times New Roman"/>
              </a:rPr>
              <a:t>1:</a:t>
            </a:r>
            <a:r>
              <a:rPr lang="en-US" sz="1500" b="1" dirty="0" smtClean="0">
                <a:latin typeface="Times New Roman"/>
                <a:cs typeface="Times New Roman"/>
              </a:rPr>
              <a:t>T  </a:t>
            </a:r>
            <a:r>
              <a:rPr lang="en-US" sz="1500" dirty="0" smtClean="0">
                <a:latin typeface="Times New Roman"/>
                <a:cs typeface="Times New Roman"/>
              </a:rPr>
              <a:t>0:</a:t>
            </a:r>
            <a:r>
              <a:rPr lang="en-US" sz="1500" b="1" dirty="0" smtClean="0">
                <a:latin typeface="Times New Roman"/>
                <a:cs typeface="Times New Roman"/>
              </a:rPr>
              <a:t>+</a:t>
            </a:r>
          </a:p>
          <a:p>
            <a:pPr marL="285750" indent="-285750">
              <a:buFont typeface="Arial"/>
              <a:buChar char="•"/>
            </a:pPr>
            <a:endParaRPr lang="en-US" sz="1500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500" dirty="0" smtClean="0">
                <a:latin typeface="Times New Roman"/>
                <a:cs typeface="Times New Roman"/>
              </a:rPr>
              <a:t>Open space determines final label, e.g., </a:t>
            </a:r>
            <a:r>
              <a:rPr lang="en-US" sz="1500" b="1" dirty="0" smtClean="0">
                <a:latin typeface="Times New Roman"/>
                <a:cs typeface="Times New Roman"/>
              </a:rPr>
              <a:t>TL</a:t>
            </a:r>
          </a:p>
          <a:p>
            <a:pPr marL="285750" indent="-285750">
              <a:buFont typeface="Arial"/>
              <a:buChar char="•"/>
            </a:pPr>
            <a:endParaRPr lang="en-US" sz="1500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500" dirty="0" smtClean="0">
                <a:latin typeface="Times New Roman"/>
                <a:cs typeface="Times New Roman"/>
              </a:rPr>
              <a:t>After 15 recognitions in a row, the robot checks the map (by broadcasting a message) </a:t>
            </a:r>
          </a:p>
          <a:p>
            <a:pPr marL="285750" indent="-285750">
              <a:buFont typeface="Arial"/>
              <a:buChar char="•"/>
            </a:pPr>
            <a:endParaRPr lang="en-US" sz="15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500" dirty="0" smtClean="0">
                <a:latin typeface="Times New Roman"/>
                <a:cs typeface="Times New Roman"/>
              </a:rPr>
              <a:t>The robot does not broadcast again until it resets in a hallway: </a:t>
            </a:r>
            <a:r>
              <a:rPr lang="en-US" sz="1500" b="1" dirty="0" smtClean="0">
                <a:latin typeface="Times New Roman"/>
                <a:cs typeface="Times New Roman"/>
              </a:rPr>
              <a:t>ST</a:t>
            </a:r>
            <a:r>
              <a:rPr lang="en-US" sz="1500" dirty="0"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3" name="Picture 2" descr="Screen Shot 2013-06-26 at 5.02.15 P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49" y="1183580"/>
            <a:ext cx="3433991" cy="35993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12603" y="5045394"/>
            <a:ext cx="402674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500" dirty="0" smtClean="0">
                <a:latin typeface="Cambria"/>
                <a:cs typeface="Cambria"/>
              </a:rPr>
              <a:t>TL</a:t>
            </a:r>
            <a:endParaRPr lang="en-US" sz="1500" dirty="0">
              <a:latin typeface="Cambria"/>
              <a:cs typeface="Cambri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01941" y="5045394"/>
            <a:ext cx="418166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500" dirty="0" smtClean="0">
                <a:latin typeface="Cambria"/>
                <a:cs typeface="Cambria"/>
              </a:rPr>
              <a:t>TR</a:t>
            </a:r>
            <a:endParaRPr lang="en-US" sz="1500" dirty="0">
              <a:latin typeface="Cambria"/>
              <a:cs typeface="Cambri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31194" y="5045394"/>
            <a:ext cx="425962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500" dirty="0" smtClean="0">
                <a:latin typeface="Cambria"/>
                <a:cs typeface="Cambria"/>
              </a:rPr>
              <a:t>TD</a:t>
            </a:r>
            <a:endParaRPr lang="en-US" sz="1500" dirty="0">
              <a:latin typeface="Cambria"/>
              <a:cs typeface="Cambria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238825" y="5592391"/>
            <a:ext cx="736915" cy="1033872"/>
            <a:chOff x="2618464" y="5268310"/>
            <a:chExt cx="736915" cy="103387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355379" y="5268310"/>
              <a:ext cx="0" cy="10338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961502" y="5268310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958055" y="5958088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2782461" y="5794092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2797505" y="5432307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2186654" y="5822725"/>
            <a:ext cx="736914" cy="689778"/>
            <a:chOff x="1639697" y="5672587"/>
            <a:chExt cx="736914" cy="689778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1639697" y="5672587"/>
              <a:ext cx="0" cy="6897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0800000">
              <a:off x="2033574" y="6034372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639700" y="5672587"/>
              <a:ext cx="73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>
              <a:off x="2197571" y="5870375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 rot="16200000">
            <a:off x="5754402" y="5650678"/>
            <a:ext cx="736915" cy="1033872"/>
            <a:chOff x="3530285" y="5334000"/>
            <a:chExt cx="736915" cy="1033872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4267200" y="5334000"/>
              <a:ext cx="0" cy="10338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873323" y="5334000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3869876" y="6023778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3694282" y="5859782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3709326" y="5497997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7773475" y="5635160"/>
            <a:ext cx="1049972" cy="1064908"/>
            <a:chOff x="7332397" y="5332999"/>
            <a:chExt cx="1049972" cy="1064908"/>
          </a:xfrm>
        </p:grpSpPr>
        <p:cxnSp>
          <p:nvCxnSpPr>
            <p:cNvPr id="45" name="Straight Connector 44"/>
            <p:cNvCxnSpPr/>
            <p:nvPr/>
          </p:nvCxnSpPr>
          <p:spPr>
            <a:xfrm flipH="1">
              <a:off x="7332397" y="6069914"/>
              <a:ext cx="34409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5400000">
              <a:off x="8202272" y="5512040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7512494" y="5508593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0800000">
              <a:off x="7676490" y="5332999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0800000">
              <a:off x="8038275" y="5348043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8038275" y="6069914"/>
              <a:ext cx="34409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10800000">
              <a:off x="7676491" y="6069914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10800000">
              <a:off x="8038274" y="6069914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/>
          <p:cNvSpPr txBox="1"/>
          <p:nvPr/>
        </p:nvSpPr>
        <p:spPr>
          <a:xfrm>
            <a:off x="8152872" y="5045394"/>
            <a:ext cx="291178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Cambria"/>
                <a:cs typeface="Cambria"/>
              </a:rPr>
              <a:t>+</a:t>
            </a:r>
            <a:endParaRPr lang="en-US" sz="1500" dirty="0" smtClean="0">
              <a:latin typeface="Cambria"/>
              <a:cs typeface="Cambria"/>
            </a:endParaRPr>
          </a:p>
        </p:txBody>
      </p:sp>
      <p:grpSp>
        <p:nvGrpSpPr>
          <p:cNvPr id="56" name="Group 55"/>
          <p:cNvGrpSpPr/>
          <p:nvPr/>
        </p:nvGrpSpPr>
        <p:grpSpPr>
          <a:xfrm rot="10800000">
            <a:off x="4645873" y="5576290"/>
            <a:ext cx="736915" cy="1033872"/>
            <a:chOff x="3530285" y="5334000"/>
            <a:chExt cx="736915" cy="1033872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4267200" y="5334000"/>
              <a:ext cx="0" cy="10338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873323" y="5334000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869876" y="6023778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3694282" y="5859782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3709326" y="5497997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/>
          <p:cNvSpPr txBox="1"/>
          <p:nvPr/>
        </p:nvSpPr>
        <p:spPr>
          <a:xfrm>
            <a:off x="2408126" y="5045394"/>
            <a:ext cx="407364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Cambria"/>
                <a:cs typeface="Cambria"/>
              </a:rPr>
              <a:t>LR</a:t>
            </a:r>
            <a:endParaRPr lang="en-US" sz="1500" dirty="0">
              <a:latin typeface="Cambria"/>
              <a:cs typeface="Cambria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1094033" y="5799157"/>
            <a:ext cx="689779" cy="736914"/>
            <a:chOff x="1143908" y="5324948"/>
            <a:chExt cx="689779" cy="736914"/>
          </a:xfrm>
        </p:grpSpPr>
        <p:cxnSp>
          <p:nvCxnSpPr>
            <p:cNvPr id="69" name="Straight Connector 68"/>
            <p:cNvCxnSpPr/>
            <p:nvPr/>
          </p:nvCxnSpPr>
          <p:spPr>
            <a:xfrm rot="5400000" flipV="1">
              <a:off x="1488797" y="4980059"/>
              <a:ext cx="0" cy="6897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16200000">
              <a:off x="1307905" y="5554829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>
              <a:off x="1465231" y="5693407"/>
              <a:ext cx="73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1471902" y="5718826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/>
          <p:cNvSpPr txBox="1"/>
          <p:nvPr/>
        </p:nvSpPr>
        <p:spPr>
          <a:xfrm>
            <a:off x="1295475" y="5045394"/>
            <a:ext cx="391115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Cambria"/>
                <a:cs typeface="Cambria"/>
              </a:rPr>
              <a:t>LL</a:t>
            </a:r>
            <a:endParaRPr lang="en-US" sz="1500" dirty="0">
              <a:latin typeface="Cambria"/>
              <a:cs typeface="Cambria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14735" y="5045394"/>
            <a:ext cx="430165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Cambria"/>
                <a:cs typeface="Cambria"/>
              </a:rPr>
              <a:t>ST</a:t>
            </a:r>
            <a:endParaRPr lang="en-US" sz="1500" dirty="0">
              <a:latin typeface="Cambria"/>
              <a:cs typeface="Cambria"/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368443" y="5708989"/>
            <a:ext cx="322748" cy="917251"/>
            <a:chOff x="332601" y="5381009"/>
            <a:chExt cx="322748" cy="917251"/>
          </a:xfrm>
        </p:grpSpPr>
        <p:cxnSp>
          <p:nvCxnSpPr>
            <p:cNvPr id="76" name="Straight Connector 75"/>
            <p:cNvCxnSpPr/>
            <p:nvPr/>
          </p:nvCxnSpPr>
          <p:spPr>
            <a:xfrm>
              <a:off x="332601" y="5381009"/>
              <a:ext cx="0" cy="9172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655349" y="5381009"/>
              <a:ext cx="0" cy="9172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7042638" y="5708966"/>
            <a:ext cx="327994" cy="917297"/>
            <a:chOff x="332601" y="5380963"/>
            <a:chExt cx="327994" cy="917297"/>
          </a:xfrm>
        </p:grpSpPr>
        <p:cxnSp>
          <p:nvCxnSpPr>
            <p:cNvPr id="87" name="Straight Connector 86"/>
            <p:cNvCxnSpPr/>
            <p:nvPr/>
          </p:nvCxnSpPr>
          <p:spPr>
            <a:xfrm>
              <a:off x="332601" y="5381009"/>
              <a:ext cx="0" cy="9172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655349" y="5381009"/>
              <a:ext cx="0" cy="9172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16200000">
              <a:off x="496599" y="5216966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/>
          <p:cNvSpPr txBox="1"/>
          <p:nvPr/>
        </p:nvSpPr>
        <p:spPr>
          <a:xfrm>
            <a:off x="7062410" y="5045394"/>
            <a:ext cx="311936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Cambria"/>
                <a:cs typeface="Cambria"/>
              </a:rPr>
              <a:t>D</a:t>
            </a:r>
            <a:endParaRPr lang="en-US" sz="1500" dirty="0">
              <a:latin typeface="Cambria"/>
              <a:cs typeface="Cambria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645873" y="1240588"/>
            <a:ext cx="1962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Times New Roman"/>
                <a:cs typeface="Times New Roman"/>
              </a:rPr>
              <a:t>For each scan:</a:t>
            </a:r>
            <a:endParaRPr lang="en-US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685380" y="1464369"/>
            <a:ext cx="3342662" cy="3318526"/>
            <a:chOff x="832420" y="3657600"/>
            <a:chExt cx="2897909" cy="2911390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2590800" y="3657600"/>
              <a:ext cx="0" cy="2897909"/>
            </a:xfrm>
            <a:prstGeom prst="line">
              <a:avLst/>
            </a:prstGeom>
            <a:ln w="12700" cmpd="sng">
              <a:solidFill>
                <a:srgbClr val="4F81BD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994259" y="3671081"/>
              <a:ext cx="0" cy="2897909"/>
            </a:xfrm>
            <a:prstGeom prst="line">
              <a:avLst/>
            </a:prstGeom>
            <a:ln w="12700" cmpd="sng">
              <a:solidFill>
                <a:srgbClr val="4F81BD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832421" y="4770287"/>
              <a:ext cx="2897908" cy="0"/>
            </a:xfrm>
            <a:prstGeom prst="line">
              <a:avLst/>
            </a:prstGeom>
            <a:ln w="12700" cmpd="sng">
              <a:solidFill>
                <a:srgbClr val="4F81BD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832420" y="5297185"/>
              <a:ext cx="2897908" cy="0"/>
            </a:xfrm>
            <a:prstGeom prst="line">
              <a:avLst/>
            </a:prstGeom>
            <a:ln w="12700" cmpd="sng">
              <a:solidFill>
                <a:srgbClr val="4F81BD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2022097" y="1424946"/>
            <a:ext cx="69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Front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331156" y="2862894"/>
            <a:ext cx="681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Right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58043" y="2830628"/>
            <a:ext cx="550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Left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65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4417" y="1227667"/>
            <a:ext cx="1788583" cy="1471083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Cambria"/>
                <a:cs typeface="Cambria"/>
              </a:rPr>
              <a:t>Accessing</a:t>
            </a:r>
            <a:r>
              <a:rPr lang="en-US" sz="3600" dirty="0" smtClean="0">
                <a:latin typeface="Cambria"/>
                <a:cs typeface="Cambria"/>
              </a:rPr>
              <a:t> 3d models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2600" y="6216403"/>
            <a:ext cx="8435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splicing into the code…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2600" y="1680386"/>
            <a:ext cx="2243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RGB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575983" y="1227667"/>
            <a:ext cx="1788583" cy="1471083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516966" y="1227667"/>
            <a:ext cx="1788583" cy="1471083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468532" y="1227667"/>
            <a:ext cx="1788583" cy="1471083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24417" y="3179233"/>
            <a:ext cx="1788583" cy="1471083"/>
          </a:xfrm>
          <a:prstGeom prst="roundRect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575983" y="3179233"/>
            <a:ext cx="1788583" cy="1471083"/>
          </a:xfrm>
          <a:prstGeom prst="roundRect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516966" y="3179233"/>
            <a:ext cx="1788583" cy="1471083"/>
          </a:xfrm>
          <a:prstGeom prst="roundRect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6468532" y="3179233"/>
            <a:ext cx="1788583" cy="1471083"/>
          </a:xfrm>
          <a:prstGeom prst="roundRect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32601" y="3864786"/>
            <a:ext cx="2243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Depth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21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transform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7030" y="5916255"/>
            <a:ext cx="3520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Consider </a:t>
            </a:r>
            <a:r>
              <a:rPr lang="en-US" b="1" i="1" dirty="0" smtClean="0">
                <a:latin typeface="Cambria"/>
                <a:cs typeface="Cambria"/>
              </a:rPr>
              <a:t>one point </a:t>
            </a:r>
            <a:r>
              <a:rPr lang="en-US" dirty="0" smtClean="0">
                <a:latin typeface="Cambria"/>
                <a:cs typeface="Cambria"/>
              </a:rPr>
              <a:t>of a laser scan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991979" y="5916255"/>
            <a:ext cx="3600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These are </a:t>
            </a:r>
            <a:r>
              <a:rPr lang="en-US" b="1" i="1" dirty="0" smtClean="0">
                <a:latin typeface="Cambria"/>
                <a:cs typeface="Cambria"/>
              </a:rPr>
              <a:t>all</a:t>
            </a:r>
            <a:r>
              <a:rPr lang="en-US" dirty="0" smtClean="0">
                <a:latin typeface="Cambria"/>
                <a:cs typeface="Cambria"/>
              </a:rPr>
              <a:t> of the lines through it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030" y="1866228"/>
            <a:ext cx="0" cy="293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030" y="4797954"/>
            <a:ext cx="3368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845085" y="4707239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7029" y="3347683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759080" y="1442607"/>
            <a:ext cx="131024" cy="131024"/>
          </a:xfrm>
          <a:prstGeom prst="ellipse">
            <a:avLst/>
          </a:prstGeom>
          <a:solidFill>
            <a:srgbClr val="0000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148984" y="2388897"/>
            <a:ext cx="2896449" cy="1763954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845085" y="2177222"/>
            <a:ext cx="0" cy="220746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007881" y="3423281"/>
            <a:ext cx="3119400" cy="0"/>
          </a:xfrm>
          <a:prstGeom prst="line">
            <a:avLst/>
          </a:prstGeom>
          <a:ln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774535" y="3356553"/>
            <a:ext cx="131024" cy="131024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Screen Shot 2013-06-20 at 7.05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64" y="1947326"/>
            <a:ext cx="4551567" cy="293126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508395" y="1663139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r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592356" y="3096204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q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0" y="6635907"/>
            <a:ext cx="228780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/>
              <a:t>http://</a:t>
            </a:r>
            <a:r>
              <a:rPr lang="en-US" sz="900" dirty="0" err="1" smtClean="0"/>
              <a:t>gmarty.github.io</a:t>
            </a:r>
            <a:r>
              <a:rPr lang="en-US" sz="900" dirty="0" smtClean="0"/>
              <a:t>/</a:t>
            </a:r>
            <a:r>
              <a:rPr lang="en-US" sz="900" dirty="0" err="1" smtClean="0"/>
              <a:t>hough</a:t>
            </a:r>
            <a:r>
              <a:rPr lang="en-US" sz="900" dirty="0" smtClean="0"/>
              <a:t>-transform-</a:t>
            </a:r>
            <a:r>
              <a:rPr lang="en-US" sz="900" dirty="0" err="1" smtClean="0"/>
              <a:t>js</a:t>
            </a:r>
            <a:r>
              <a:rPr lang="en-US" sz="900" dirty="0" smtClean="0"/>
              <a:t>/</a:t>
            </a:r>
            <a:endParaRPr lang="en-US" sz="900" dirty="0"/>
          </a:p>
        </p:txBody>
      </p:sp>
      <p:sp>
        <p:nvSpPr>
          <p:cNvPr id="39" name="Rectangle 38"/>
          <p:cNvSpPr/>
          <p:nvPr/>
        </p:nvSpPr>
        <p:spPr>
          <a:xfrm>
            <a:off x="7099851" y="6625827"/>
            <a:ext cx="20441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http://</a:t>
            </a:r>
            <a:r>
              <a:rPr lang="fr-FR" sz="900" dirty="0" err="1" smtClean="0"/>
              <a:t>liquify.eu</a:t>
            </a:r>
            <a:r>
              <a:rPr lang="fr-FR" sz="900" dirty="0" smtClean="0"/>
              <a:t>/flash/</a:t>
            </a:r>
            <a:r>
              <a:rPr lang="fr-FR" sz="900" dirty="0" err="1" smtClean="0"/>
              <a:t>HoughTransform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96926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Can we be more </a:t>
            </a:r>
            <a:r>
              <a:rPr lang="en-US" sz="3600" i="1" dirty="0" smtClean="0">
                <a:latin typeface="Cambria"/>
                <a:cs typeface="Cambria"/>
              </a:rPr>
              <a:t>deliberate</a:t>
            </a:r>
            <a:r>
              <a:rPr lang="en-US" sz="3600" dirty="0" smtClean="0">
                <a:latin typeface="Cambria"/>
                <a:cs typeface="Cambria"/>
              </a:rPr>
              <a:t>?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87747" y="3510172"/>
            <a:ext cx="2880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map of current knowledge…</a:t>
            </a:r>
            <a:endParaRPr lang="en-US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96138" y="1136409"/>
            <a:ext cx="8257717" cy="830997"/>
          </a:xfrm>
          <a:prstGeom prst="rect">
            <a:avLst/>
          </a:prstGeom>
          <a:solidFill>
            <a:srgbClr val="ECF1FF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/>
                <a:cs typeface="Cambria"/>
              </a:rPr>
              <a:t>E</a:t>
            </a:r>
            <a:r>
              <a:rPr lang="en-US" sz="2400" dirty="0" smtClean="0">
                <a:latin typeface="Cambria"/>
                <a:cs typeface="Cambria"/>
              </a:rPr>
              <a:t>ach intersection offers a choice: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Cambria"/>
                <a:cs typeface="Cambria"/>
              </a:rPr>
              <a:t>W</a:t>
            </a:r>
            <a:r>
              <a:rPr lang="en-US" sz="2400" dirty="0" smtClean="0">
                <a:solidFill>
                  <a:srgbClr val="0000FF"/>
                </a:solidFill>
                <a:latin typeface="Cambria"/>
                <a:cs typeface="Cambria"/>
              </a:rPr>
              <a:t>hich turn to make, </a:t>
            </a:r>
            <a:r>
              <a:rPr lang="en-US" sz="2400" i="1" dirty="0" smtClean="0">
                <a:solidFill>
                  <a:srgbClr val="0000FF"/>
                </a:solidFill>
                <a:latin typeface="Cambria"/>
                <a:cs typeface="Cambria"/>
              </a:rPr>
              <a:t>even if the robot isn't sure where it is</a:t>
            </a:r>
            <a:r>
              <a:rPr lang="en-US" sz="2400" dirty="0" smtClean="0">
                <a:solidFill>
                  <a:srgbClr val="0000FF"/>
                </a:solidFill>
                <a:latin typeface="Cambria"/>
                <a:cs typeface="Cambria"/>
              </a:rPr>
              <a:t>?</a:t>
            </a:r>
            <a:endParaRPr lang="en-US" sz="2400" b="1" i="1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6139" y="6221784"/>
            <a:ext cx="82577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Consider all of the possible </a:t>
            </a:r>
            <a:r>
              <a:rPr lang="en-US" sz="2400" i="1" dirty="0" smtClean="0">
                <a:solidFill>
                  <a:prstClr val="black"/>
                </a:solidFill>
                <a:latin typeface="Cambria"/>
                <a:cs typeface="Cambria"/>
              </a:rPr>
              <a:t>distributions </a:t>
            </a:r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of results…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349107" y="2362578"/>
            <a:ext cx="2880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Possible results if the robot heads straight</a:t>
            </a:r>
            <a:endParaRPr lang="en-US" b="1" i="1" dirty="0"/>
          </a:p>
        </p:txBody>
      </p:sp>
      <p:sp>
        <p:nvSpPr>
          <p:cNvPr id="14" name="Rectangle 13"/>
          <p:cNvSpPr/>
          <p:nvPr/>
        </p:nvSpPr>
        <p:spPr>
          <a:xfrm>
            <a:off x="4349107" y="3709794"/>
            <a:ext cx="2880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Possible results if the robot turns the corner</a:t>
            </a:r>
            <a:endParaRPr lang="en-US" b="1" i="1" dirty="0"/>
          </a:p>
        </p:txBody>
      </p:sp>
      <p:sp>
        <p:nvSpPr>
          <p:cNvPr id="15" name="Rectangle 14"/>
          <p:cNvSpPr/>
          <p:nvPr/>
        </p:nvSpPr>
        <p:spPr>
          <a:xfrm>
            <a:off x="4343011" y="4971666"/>
            <a:ext cx="2880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Possible results if the robot reverses course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45831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Localization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3365" y="1087641"/>
            <a:ext cx="7239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Cambria"/>
                <a:cs typeface="Cambria"/>
              </a:rPr>
              <a:t>What if the robot doesn't know its starting pose?</a:t>
            </a:r>
            <a:endParaRPr lang="en-US" sz="2400" b="1" i="1" dirty="0">
              <a:latin typeface="Cambria"/>
              <a:cs typeface="Cambri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7035" y="5782271"/>
            <a:ext cx="38436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i="1" dirty="0" smtClean="0">
                <a:latin typeface="Cambria"/>
              </a:rPr>
              <a:t>Don't</a:t>
            </a:r>
            <a:r>
              <a:rPr lang="en-US" sz="2100" dirty="0" smtClean="0">
                <a:latin typeface="Cambria"/>
              </a:rPr>
              <a:t> worry about the goal. </a:t>
            </a:r>
          </a:p>
          <a:p>
            <a:pPr algn="ctr"/>
            <a:r>
              <a:rPr lang="en-US" sz="2100" dirty="0" smtClean="0">
                <a:latin typeface="Cambria"/>
              </a:rPr>
              <a:t>Instead, make default motions… </a:t>
            </a:r>
            <a:endParaRPr lang="en-US" sz="2100" b="1" i="1" dirty="0"/>
          </a:p>
        </p:txBody>
      </p:sp>
      <p:sp>
        <p:nvSpPr>
          <p:cNvPr id="12" name="Rectangle 11"/>
          <p:cNvSpPr/>
          <p:nvPr/>
        </p:nvSpPr>
        <p:spPr>
          <a:xfrm>
            <a:off x="4800993" y="5753500"/>
            <a:ext cx="3843619" cy="738664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With each observation, we</a:t>
            </a:r>
          </a:p>
          <a:p>
            <a:pPr algn="ctr"/>
            <a:r>
              <a:rPr lang="en-US" sz="2100" dirty="0" smtClean="0">
                <a:latin typeface="Cambria"/>
              </a:rPr>
              <a:t>cull the robot's possible poses.</a:t>
            </a:r>
            <a:endParaRPr lang="en-US" sz="2100" dirty="0"/>
          </a:p>
        </p:txBody>
      </p:sp>
      <p:sp>
        <p:nvSpPr>
          <p:cNvPr id="2" name="Right Arrow 1"/>
          <p:cNvSpPr/>
          <p:nvPr/>
        </p:nvSpPr>
        <p:spPr>
          <a:xfrm>
            <a:off x="4267200" y="3230880"/>
            <a:ext cx="365760" cy="390144"/>
          </a:xfrm>
          <a:prstGeom prst="rightArrow">
            <a:avLst/>
          </a:prstGeom>
          <a:solidFill>
            <a:srgbClr val="ECF1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15649" r="57168" b="49727"/>
          <a:stretch/>
        </p:blipFill>
        <p:spPr bwMode="auto">
          <a:xfrm>
            <a:off x="5024099" y="1896764"/>
            <a:ext cx="3461533" cy="362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3" t="15932" r="57140" b="50000"/>
          <a:stretch/>
        </p:blipFill>
        <p:spPr bwMode="auto">
          <a:xfrm>
            <a:off x="332601" y="1896764"/>
            <a:ext cx="3572489" cy="362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51761" y="3707275"/>
            <a:ext cx="59663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0000FF"/>
                </a:solidFill>
                <a:latin typeface="Cambria"/>
              </a:rPr>
              <a:t>TL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583938" y="6405940"/>
            <a:ext cx="50526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Cambria"/>
              </a:rPr>
              <a:t>TL</a:t>
            </a:r>
            <a:endParaRPr lang="en-US" sz="21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8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Entropy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62562" y="5557459"/>
            <a:ext cx="2880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in general</a:t>
            </a:r>
            <a:endParaRPr lang="en-US" b="1" i="1" dirty="0"/>
          </a:p>
        </p:txBody>
      </p:sp>
      <p:sp>
        <p:nvSpPr>
          <p:cNvPr id="7" name="Rectangle 6"/>
          <p:cNvSpPr/>
          <p:nvPr/>
        </p:nvSpPr>
        <p:spPr>
          <a:xfrm>
            <a:off x="1462562" y="2036742"/>
            <a:ext cx="2880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example 1 bit</a:t>
            </a:r>
            <a:endParaRPr lang="en-US" b="1" i="1" dirty="0"/>
          </a:p>
        </p:txBody>
      </p:sp>
      <p:sp>
        <p:nvSpPr>
          <p:cNvPr id="8" name="Rectangle 7"/>
          <p:cNvSpPr/>
          <p:nvPr/>
        </p:nvSpPr>
        <p:spPr>
          <a:xfrm>
            <a:off x="1462561" y="3093051"/>
            <a:ext cx="2880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example of 2 bits</a:t>
            </a:r>
            <a:endParaRPr lang="en-US" b="1" i="1" dirty="0"/>
          </a:p>
        </p:txBody>
      </p:sp>
      <p:sp>
        <p:nvSpPr>
          <p:cNvPr id="11" name="Rectangle 10"/>
          <p:cNvSpPr/>
          <p:nvPr/>
        </p:nvSpPr>
        <p:spPr>
          <a:xfrm>
            <a:off x="1462562" y="4191378"/>
            <a:ext cx="2880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example of 1.05 bits</a:t>
            </a:r>
            <a:endParaRPr lang="en-US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2632934" y="141611"/>
            <a:ext cx="6300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~ the </a:t>
            </a:r>
            <a:r>
              <a:rPr lang="en-US" sz="2400" b="1" i="1" dirty="0" smtClean="0">
                <a:latin typeface="Cambria"/>
                <a:cs typeface="Cambria"/>
              </a:rPr>
              <a:t>expected</a:t>
            </a:r>
            <a:r>
              <a:rPr lang="en-US" sz="2400" dirty="0" smtClean="0">
                <a:latin typeface="Cambria"/>
                <a:cs typeface="Cambria"/>
              </a:rPr>
              <a:t> amount of information available from a distribution of possibilities.</a:t>
            </a:r>
          </a:p>
        </p:txBody>
      </p:sp>
    </p:spTree>
    <p:extLst>
      <p:ext uri="{BB962C8B-B14F-4D97-AF65-F5344CB8AC3E}">
        <p14:creationId xmlns:p14="http://schemas.microsoft.com/office/powerpoint/2010/main" val="101103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72128" y="2194560"/>
            <a:ext cx="4681727" cy="950976"/>
          </a:xfrm>
          <a:prstGeom prst="roundRect">
            <a:avLst/>
          </a:prstGeom>
          <a:solidFill>
            <a:srgbClr val="FFEDCD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Entropy-based localization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87747" y="3510172"/>
            <a:ext cx="2880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map of current knowledge…</a:t>
            </a:r>
            <a:endParaRPr lang="en-US" b="1" i="1" dirty="0"/>
          </a:p>
        </p:txBody>
      </p:sp>
      <p:sp>
        <p:nvSpPr>
          <p:cNvPr id="7" name="Rectangle 6"/>
          <p:cNvSpPr/>
          <p:nvPr/>
        </p:nvSpPr>
        <p:spPr>
          <a:xfrm>
            <a:off x="4349107" y="2362578"/>
            <a:ext cx="2880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Possible results if the robot heads straight</a:t>
            </a:r>
            <a:endParaRPr lang="en-US" b="1" i="1" dirty="0"/>
          </a:p>
        </p:txBody>
      </p:sp>
      <p:sp>
        <p:nvSpPr>
          <p:cNvPr id="8" name="Rectangle 7"/>
          <p:cNvSpPr/>
          <p:nvPr/>
        </p:nvSpPr>
        <p:spPr>
          <a:xfrm>
            <a:off x="4349107" y="3709794"/>
            <a:ext cx="2880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Possible results if the robot turns the corner</a:t>
            </a:r>
            <a:endParaRPr lang="en-US" b="1" i="1" dirty="0"/>
          </a:p>
        </p:txBody>
      </p:sp>
      <p:sp>
        <p:nvSpPr>
          <p:cNvPr id="11" name="Rectangle 10"/>
          <p:cNvSpPr/>
          <p:nvPr/>
        </p:nvSpPr>
        <p:spPr>
          <a:xfrm>
            <a:off x="4343011" y="4971666"/>
            <a:ext cx="2880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Possible results if the robot reverses course</a:t>
            </a:r>
            <a:endParaRPr lang="en-US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96138" y="1136409"/>
            <a:ext cx="8257717" cy="830997"/>
          </a:xfrm>
          <a:prstGeom prst="rect">
            <a:avLst/>
          </a:prstGeom>
          <a:solidFill>
            <a:srgbClr val="ECF1FF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/>
                <a:cs typeface="Cambria"/>
              </a:rPr>
              <a:t>E</a:t>
            </a:r>
            <a:r>
              <a:rPr lang="en-US" sz="2400" dirty="0" smtClean="0">
                <a:latin typeface="Cambria"/>
                <a:cs typeface="Cambria"/>
              </a:rPr>
              <a:t>ach intersection offers a choice: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Cambria"/>
                <a:cs typeface="Cambria"/>
              </a:rPr>
              <a:t>W</a:t>
            </a:r>
            <a:r>
              <a:rPr lang="en-US" sz="2400" dirty="0" smtClean="0">
                <a:solidFill>
                  <a:srgbClr val="0000FF"/>
                </a:solidFill>
                <a:latin typeface="Cambria"/>
                <a:cs typeface="Cambria"/>
              </a:rPr>
              <a:t>hich turn to make, </a:t>
            </a:r>
            <a:r>
              <a:rPr lang="en-US" sz="2400" i="1" dirty="0" smtClean="0">
                <a:solidFill>
                  <a:srgbClr val="0000FF"/>
                </a:solidFill>
                <a:latin typeface="Cambria"/>
                <a:cs typeface="Cambria"/>
              </a:rPr>
              <a:t>even if the robot isn't sure where it is</a:t>
            </a:r>
            <a:r>
              <a:rPr lang="en-US" sz="2400" dirty="0" smtClean="0">
                <a:solidFill>
                  <a:srgbClr val="0000FF"/>
                </a:solidFill>
                <a:latin typeface="Cambria"/>
                <a:cs typeface="Cambria"/>
              </a:rPr>
              <a:t>?</a:t>
            </a:r>
            <a:endParaRPr lang="en-US" sz="2400" b="1" i="1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8602" y="6221784"/>
            <a:ext cx="8513749" cy="461665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We choose the action with the greatest </a:t>
            </a:r>
            <a:r>
              <a:rPr lang="en-US" sz="2400" b="1" i="1" dirty="0" smtClean="0">
                <a:solidFill>
                  <a:prstClr val="black"/>
                </a:solidFill>
                <a:latin typeface="Cambria"/>
                <a:cs typeface="Cambria"/>
              </a:rPr>
              <a:t>expected information</a:t>
            </a:r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.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987111" y="2501077"/>
            <a:ext cx="553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</a:rPr>
              <a:t>bits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987111" y="3794984"/>
            <a:ext cx="553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</a:rPr>
              <a:t>bits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987111" y="5110165"/>
            <a:ext cx="553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</a:rPr>
              <a:t>bits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69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Entropy-based localization</a:t>
            </a:r>
            <a:endParaRPr lang="en-US" sz="3600" i="1" dirty="0">
              <a:latin typeface="Cambria"/>
              <a:cs typeface="Cambria"/>
            </a:endParaRPr>
          </a:p>
        </p:txBody>
      </p:sp>
      <p:pic>
        <p:nvPicPr>
          <p:cNvPr id="4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3" t="15163" r="24036" b="6475"/>
          <a:stretch/>
        </p:blipFill>
        <p:spPr bwMode="auto">
          <a:xfrm>
            <a:off x="487141" y="1225296"/>
            <a:ext cx="511294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511013" y="3115056"/>
            <a:ext cx="1341120" cy="536448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2" idx="3"/>
          </p:cNvCxnSpPr>
          <p:nvPr/>
        </p:nvCxnSpPr>
        <p:spPr>
          <a:xfrm>
            <a:off x="3852133" y="3383280"/>
            <a:ext cx="2060448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5" t="44432" r="43574" b="47260"/>
          <a:stretch/>
        </p:blipFill>
        <p:spPr bwMode="auto">
          <a:xfrm>
            <a:off x="5912581" y="2663952"/>
            <a:ext cx="2979342" cy="143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747306" y="6054959"/>
            <a:ext cx="9861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/>
              <a:t>entro_short.mp4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82104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Could we be </a:t>
            </a:r>
            <a:r>
              <a:rPr lang="en-US" sz="3600" b="1" dirty="0" smtClean="0">
                <a:latin typeface="Cambria"/>
                <a:cs typeface="Cambria"/>
              </a:rPr>
              <a:t>bolder</a:t>
            </a:r>
            <a:r>
              <a:rPr lang="en-US" sz="3600" dirty="0" smtClean="0">
                <a:latin typeface="Cambria"/>
                <a:cs typeface="Cambria"/>
              </a:rPr>
              <a:t>?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2170" y="6364024"/>
            <a:ext cx="381609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500" dirty="0" smtClean="0">
                <a:latin typeface="Cambria"/>
              </a:rPr>
              <a:t>… perhaps if robots felt more contemplative.</a:t>
            </a:r>
            <a:endParaRPr lang="en-US" sz="1500" b="1" i="1" dirty="0"/>
          </a:p>
        </p:txBody>
      </p:sp>
      <p:sp>
        <p:nvSpPr>
          <p:cNvPr id="4" name="Rectangle 3"/>
          <p:cNvSpPr/>
          <p:nvPr/>
        </p:nvSpPr>
        <p:spPr>
          <a:xfrm>
            <a:off x="1285397" y="1431208"/>
            <a:ext cx="6743894" cy="907941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Leap before you look.</a:t>
            </a:r>
          </a:p>
          <a:p>
            <a:pPr algn="r"/>
            <a:r>
              <a:rPr lang="en-US" sz="21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~ W. H. Auden  </a:t>
            </a:r>
            <a:r>
              <a:rPr lang="en-US" sz="2100" i="1" dirty="0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i="1" dirty="0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2100" b="1" i="1" dirty="0">
              <a:solidFill>
                <a:schemeClr val="bg1">
                  <a:lumMod val="8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616" y="4868564"/>
            <a:ext cx="4441888" cy="183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85397" y="2985688"/>
            <a:ext cx="6743894" cy="907941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Just do it.</a:t>
            </a:r>
          </a:p>
          <a:p>
            <a:pPr algn="r"/>
            <a:r>
              <a:rPr lang="en-US" sz="21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~ Nike    </a:t>
            </a:r>
            <a:r>
              <a:rPr lang="en-US" sz="2100" b="1" i="1" dirty="0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2100" b="1" i="1" dirty="0">
              <a:solidFill>
                <a:schemeClr val="bg1">
                  <a:lumMod val="8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27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latin typeface="Cambria"/>
                <a:cs typeface="Cambria"/>
              </a:rPr>
              <a:t>Predictive</a:t>
            </a:r>
            <a:r>
              <a:rPr lang="en-US" sz="3600" dirty="0" smtClean="0">
                <a:latin typeface="Cambria"/>
                <a:cs typeface="Cambria"/>
              </a:rPr>
              <a:t> path planning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2673" y="3134512"/>
            <a:ext cx="2880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map of current knowledge…</a:t>
            </a:r>
            <a:endParaRPr lang="en-US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39979" y="1136408"/>
            <a:ext cx="7574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mbria"/>
                <a:cs typeface="Cambria"/>
              </a:rPr>
              <a:t>G</a:t>
            </a:r>
            <a:r>
              <a:rPr lang="en-US" sz="2400" dirty="0" smtClean="0">
                <a:latin typeface="Cambria"/>
                <a:cs typeface="Cambria"/>
              </a:rPr>
              <a:t>iven the same choice:  </a:t>
            </a:r>
            <a:r>
              <a:rPr lang="en-US" sz="2400" b="1" i="1" dirty="0" smtClean="0">
                <a:solidFill>
                  <a:srgbClr val="0000FF"/>
                </a:solidFill>
                <a:latin typeface="Cambria"/>
                <a:cs typeface="Cambria"/>
              </a:rPr>
              <a:t>Which turn to make?</a:t>
            </a:r>
            <a:endParaRPr lang="en-US" sz="2400" b="1" i="1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33627" y="5824232"/>
            <a:ext cx="5587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We could opt for the turn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rPr>
              <a:t>most likely to make progress toward the goal</a:t>
            </a:r>
            <a:r>
              <a:rPr lang="en-US" sz="2400" i="1" dirty="0" smtClean="0">
                <a:latin typeface="Cambria"/>
                <a:cs typeface="Cambria"/>
              </a:rPr>
              <a:t>.</a:t>
            </a:r>
            <a:endParaRPr lang="en-US" sz="2400" b="1" i="1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5" t="15864" r="25501" b="7292"/>
          <a:stretch/>
        </p:blipFill>
        <p:spPr bwMode="auto">
          <a:xfrm>
            <a:off x="1202499" y="1195901"/>
            <a:ext cx="4663306" cy="462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476" y="1770011"/>
            <a:ext cx="4628376" cy="303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35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Predictive path planning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84960" y="6397658"/>
            <a:ext cx="7412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latin typeface="Cambria"/>
              </a:rPr>
              <a:t>more robust navigation ~ </a:t>
            </a:r>
            <a:r>
              <a:rPr lang="en-US" i="1" dirty="0" smtClean="0">
                <a:latin typeface="Cambria"/>
              </a:rPr>
              <a:t>but all with a hand-built map</a:t>
            </a:r>
            <a:endParaRPr lang="en-US" b="1" i="1" dirty="0"/>
          </a:p>
        </p:txBody>
      </p:sp>
      <p:pic>
        <p:nvPicPr>
          <p:cNvPr id="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5" t="15864" r="25501" b="7292"/>
          <a:stretch/>
        </p:blipFill>
        <p:spPr bwMode="auto">
          <a:xfrm>
            <a:off x="1743456" y="976445"/>
            <a:ext cx="5364480" cy="532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112810" y="6109007"/>
            <a:ext cx="88678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/>
              <a:t>pre_short.mp4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5217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Localization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724" y="1026681"/>
            <a:ext cx="825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Cambria"/>
                <a:cs typeface="Cambria"/>
              </a:rPr>
              <a:t>What if the robot doesn't know its starting pose?</a:t>
            </a:r>
            <a:endParaRPr lang="en-US" sz="2400" b="1" i="1" dirty="0">
              <a:latin typeface="Cambria"/>
              <a:cs typeface="Cambri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3455" y="3138878"/>
            <a:ext cx="2880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map with all nodes large and the goal node in red</a:t>
            </a:r>
            <a:endParaRPr lang="en-US" b="1" i="1" dirty="0"/>
          </a:p>
        </p:txBody>
      </p:sp>
      <p:sp>
        <p:nvSpPr>
          <p:cNvPr id="11" name="Rectangle 10"/>
          <p:cNvSpPr/>
          <p:nvPr/>
        </p:nvSpPr>
        <p:spPr>
          <a:xfrm>
            <a:off x="441869" y="5753500"/>
            <a:ext cx="38436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i="1" dirty="0" smtClean="0">
                <a:latin typeface="Cambria"/>
              </a:rPr>
              <a:t>Don't</a:t>
            </a:r>
            <a:r>
              <a:rPr lang="en-US" sz="2100" dirty="0" smtClean="0">
                <a:latin typeface="Cambria"/>
              </a:rPr>
              <a:t> worry about the goal. </a:t>
            </a:r>
          </a:p>
          <a:p>
            <a:pPr algn="ctr"/>
            <a:r>
              <a:rPr lang="en-US" sz="2100" dirty="0" smtClean="0">
                <a:latin typeface="Cambria"/>
              </a:rPr>
              <a:t>Instead, make default motions… </a:t>
            </a:r>
            <a:endParaRPr lang="en-US" sz="2100" b="1" i="1" dirty="0"/>
          </a:p>
        </p:txBody>
      </p:sp>
      <p:sp>
        <p:nvSpPr>
          <p:cNvPr id="12" name="Rectangle 11"/>
          <p:cNvSpPr/>
          <p:nvPr/>
        </p:nvSpPr>
        <p:spPr>
          <a:xfrm>
            <a:off x="4800993" y="5753500"/>
            <a:ext cx="3843619" cy="738664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With each observation,</a:t>
            </a:r>
          </a:p>
          <a:p>
            <a:pPr algn="ctr"/>
            <a:r>
              <a:rPr lang="en-US" sz="2100" dirty="0" smtClean="0">
                <a:latin typeface="Cambria"/>
              </a:rPr>
              <a:t>cull the robot's possible poses.</a:t>
            </a:r>
            <a:endParaRPr lang="en-US" sz="2100" dirty="0"/>
          </a:p>
        </p:txBody>
      </p:sp>
      <p:sp>
        <p:nvSpPr>
          <p:cNvPr id="2" name="Right Arrow 1"/>
          <p:cNvSpPr/>
          <p:nvPr/>
        </p:nvSpPr>
        <p:spPr>
          <a:xfrm>
            <a:off x="4194048" y="3230880"/>
            <a:ext cx="365760" cy="390144"/>
          </a:xfrm>
          <a:prstGeom prst="rightArrow">
            <a:avLst/>
          </a:prstGeom>
          <a:solidFill>
            <a:srgbClr val="ECF1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82577" y="3102786"/>
            <a:ext cx="28804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map with fewer nodes large and the goal node in red</a:t>
            </a:r>
            <a:endParaRPr lang="en-US" b="1" i="1" dirty="0"/>
          </a:p>
        </p:txBody>
      </p:sp>
      <p:sp>
        <p:nvSpPr>
          <p:cNvPr id="3" name="Rectangle 2"/>
          <p:cNvSpPr/>
          <p:nvPr/>
        </p:nvSpPr>
        <p:spPr>
          <a:xfrm>
            <a:off x="3652219" y="3902178"/>
            <a:ext cx="1609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</a:rPr>
              <a:t>move to the…?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234" y="1799217"/>
            <a:ext cx="3980254" cy="261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599" y="2794595"/>
            <a:ext cx="5067241" cy="332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048" y="3230880"/>
            <a:ext cx="5207819" cy="342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846" y="3838706"/>
            <a:ext cx="4830871" cy="301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538" y="3102786"/>
            <a:ext cx="4574975" cy="300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05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Localization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724" y="1026681"/>
            <a:ext cx="825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Cambria"/>
                <a:cs typeface="Cambria"/>
              </a:rPr>
              <a:t>What if the robot doesn't know its starting pose?</a:t>
            </a:r>
            <a:endParaRPr lang="en-US" sz="2400" b="1" i="1" dirty="0">
              <a:latin typeface="Cambria"/>
              <a:cs typeface="Cambri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1869" y="5753500"/>
            <a:ext cx="38436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i="1" dirty="0" smtClean="0">
                <a:latin typeface="Cambria"/>
              </a:rPr>
              <a:t>Don't</a:t>
            </a:r>
            <a:r>
              <a:rPr lang="en-US" sz="2100" dirty="0" smtClean="0">
                <a:latin typeface="Cambria"/>
              </a:rPr>
              <a:t> worry about the goal. </a:t>
            </a:r>
          </a:p>
          <a:p>
            <a:pPr algn="ctr"/>
            <a:r>
              <a:rPr lang="en-US" sz="2100" dirty="0" smtClean="0">
                <a:latin typeface="Cambria"/>
              </a:rPr>
              <a:t>Instead, make default motions… </a:t>
            </a:r>
            <a:endParaRPr lang="en-US" sz="2100" b="1" i="1" dirty="0"/>
          </a:p>
        </p:txBody>
      </p:sp>
      <p:sp>
        <p:nvSpPr>
          <p:cNvPr id="12" name="Rectangle 11"/>
          <p:cNvSpPr/>
          <p:nvPr/>
        </p:nvSpPr>
        <p:spPr>
          <a:xfrm>
            <a:off x="4800993" y="5753500"/>
            <a:ext cx="3843619" cy="738664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With each observation,</a:t>
            </a:r>
          </a:p>
          <a:p>
            <a:pPr algn="ctr"/>
            <a:r>
              <a:rPr lang="en-US" sz="2100" dirty="0" smtClean="0">
                <a:latin typeface="Cambria"/>
              </a:rPr>
              <a:t>cull the robot's possible poses.</a:t>
            </a:r>
            <a:endParaRPr lang="en-US" sz="2100" dirty="0"/>
          </a:p>
        </p:txBody>
      </p:sp>
      <p:sp>
        <p:nvSpPr>
          <p:cNvPr id="2" name="Right Arrow 1"/>
          <p:cNvSpPr/>
          <p:nvPr/>
        </p:nvSpPr>
        <p:spPr>
          <a:xfrm>
            <a:off x="4194048" y="3230880"/>
            <a:ext cx="365760" cy="390144"/>
          </a:xfrm>
          <a:prstGeom prst="rightArrow">
            <a:avLst/>
          </a:prstGeom>
          <a:solidFill>
            <a:srgbClr val="ECF1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82577" y="3102786"/>
            <a:ext cx="28804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map with fewer nodes large and the goal node in red</a:t>
            </a:r>
            <a:endParaRPr lang="en-US" b="1" i="1" dirty="0"/>
          </a:p>
        </p:txBody>
      </p:sp>
      <p:sp>
        <p:nvSpPr>
          <p:cNvPr id="3" name="Rectangle 2"/>
          <p:cNvSpPr/>
          <p:nvPr/>
        </p:nvSpPr>
        <p:spPr>
          <a:xfrm>
            <a:off x="4246257" y="4277451"/>
            <a:ext cx="18097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Cambria"/>
              </a:rPr>
              <a:t>~ sees a TL ~</a:t>
            </a:r>
            <a:r>
              <a:rPr lang="en-US" dirty="0" smtClean="0">
                <a:latin typeface="Cambria"/>
              </a:rPr>
              <a:t>            a T intersection open to the left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15649" r="57168" b="49727"/>
          <a:stretch/>
        </p:blipFill>
        <p:spPr bwMode="auto">
          <a:xfrm>
            <a:off x="7207444" y="4271510"/>
            <a:ext cx="2150185" cy="22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t="15031" r="57443" b="49814"/>
          <a:stretch/>
        </p:blipFill>
        <p:spPr bwMode="auto">
          <a:xfrm>
            <a:off x="7513320" y="1316736"/>
            <a:ext cx="1999257" cy="210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3" t="14919" r="57339" b="50000"/>
          <a:stretch/>
        </p:blipFill>
        <p:spPr bwMode="auto">
          <a:xfrm>
            <a:off x="5032641" y="122116"/>
            <a:ext cx="2174803" cy="227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0" t="15253" r="59599" b="50000"/>
          <a:stretch/>
        </p:blipFill>
        <p:spPr bwMode="auto">
          <a:xfrm>
            <a:off x="2695119" y="322899"/>
            <a:ext cx="2217570" cy="233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5" t="15727" r="57383" b="49243"/>
          <a:stretch/>
        </p:blipFill>
        <p:spPr bwMode="auto">
          <a:xfrm>
            <a:off x="332601" y="221753"/>
            <a:ext cx="2250173" cy="230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3" t="15932" r="57140" b="50000"/>
          <a:stretch/>
        </p:blipFill>
        <p:spPr bwMode="auto">
          <a:xfrm>
            <a:off x="332601" y="1896764"/>
            <a:ext cx="3572489" cy="362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79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Too many walls…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9061" y="2972282"/>
            <a:ext cx="35844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crazy image from </a:t>
            </a:r>
            <a:r>
              <a:rPr lang="en-US" sz="2100" dirty="0" err="1" smtClean="0">
                <a:latin typeface="Cambria"/>
              </a:rPr>
              <a:t>uninitilized</a:t>
            </a:r>
            <a:r>
              <a:rPr lang="en-US" sz="2100" dirty="0" smtClean="0">
                <a:latin typeface="Cambria"/>
              </a:rPr>
              <a:t> scans</a:t>
            </a:r>
            <a:endParaRPr lang="en-US" sz="2100" dirty="0"/>
          </a:p>
        </p:txBody>
      </p:sp>
      <p:sp>
        <p:nvSpPr>
          <p:cNvPr id="8" name="Rectangle 7"/>
          <p:cNvSpPr/>
          <p:nvPr/>
        </p:nvSpPr>
        <p:spPr>
          <a:xfrm>
            <a:off x="599061" y="5138302"/>
            <a:ext cx="29427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Uninitialized images ~ </a:t>
            </a:r>
            <a:r>
              <a:rPr lang="en-US" sz="2100" dirty="0" err="1" smtClean="0">
                <a:latin typeface="Cambria"/>
              </a:rPr>
              <a:t>aargh</a:t>
            </a:r>
            <a:r>
              <a:rPr lang="en-US" sz="2100" dirty="0" smtClean="0">
                <a:latin typeface="Cambria"/>
              </a:rPr>
              <a:t>!</a:t>
            </a:r>
            <a:endParaRPr lang="en-US" sz="2100" dirty="0"/>
          </a:p>
        </p:txBody>
      </p:sp>
      <p:sp>
        <p:nvSpPr>
          <p:cNvPr id="6" name="Rectangle 5"/>
          <p:cNvSpPr/>
          <p:nvPr/>
        </p:nvSpPr>
        <p:spPr>
          <a:xfrm>
            <a:off x="4949952" y="3222218"/>
            <a:ext cx="35844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"point fog" instead of "point cloud"</a:t>
            </a:r>
            <a:endParaRPr lang="en-US" sz="21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19606"/>
            <a:ext cx="3931920" cy="326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87" y="1719605"/>
            <a:ext cx="4671029" cy="326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270818" y="5138302"/>
            <a:ext cx="29427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More of a </a:t>
            </a:r>
            <a:r>
              <a:rPr lang="en-US" sz="2100" i="1" dirty="0" smtClean="0">
                <a:latin typeface="Cambria"/>
              </a:rPr>
              <a:t>"point fog"</a:t>
            </a:r>
            <a:r>
              <a:rPr lang="en-US" sz="2100" dirty="0" smtClean="0">
                <a:latin typeface="Cambria"/>
              </a:rPr>
              <a:t> than a point cloud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9665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Localization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7035" y="5782271"/>
            <a:ext cx="384361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previous distribution of poses</a:t>
            </a:r>
            <a:endParaRPr lang="en-US" sz="2100" b="1" dirty="0"/>
          </a:p>
        </p:txBody>
      </p:sp>
      <p:sp>
        <p:nvSpPr>
          <p:cNvPr id="2" name="Right Arrow 1"/>
          <p:cNvSpPr/>
          <p:nvPr/>
        </p:nvSpPr>
        <p:spPr>
          <a:xfrm>
            <a:off x="4267200" y="3230880"/>
            <a:ext cx="365760" cy="390144"/>
          </a:xfrm>
          <a:prstGeom prst="rightArrow">
            <a:avLst/>
          </a:prstGeom>
          <a:solidFill>
            <a:srgbClr val="ECF1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15649" r="57168" b="49727"/>
          <a:stretch/>
        </p:blipFill>
        <p:spPr bwMode="auto">
          <a:xfrm>
            <a:off x="388077" y="1895554"/>
            <a:ext cx="3461533" cy="362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51761" y="3707275"/>
            <a:ext cx="59663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latin typeface="Cambria"/>
              </a:rPr>
              <a:t>TL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83938" y="6405940"/>
            <a:ext cx="50526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dirty="0" smtClean="0">
                <a:latin typeface="Cambria"/>
              </a:rPr>
              <a:t>TL</a:t>
            </a:r>
            <a:endParaRPr lang="en-US" sz="2100" dirty="0"/>
          </a:p>
        </p:txBody>
      </p:sp>
      <p:sp>
        <p:nvSpPr>
          <p:cNvPr id="15" name="Rectangle 14"/>
          <p:cNvSpPr/>
          <p:nvPr/>
        </p:nvSpPr>
        <p:spPr>
          <a:xfrm>
            <a:off x="5716669" y="5782271"/>
            <a:ext cx="210016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… cull again</a:t>
            </a:r>
            <a:endParaRPr lang="en-US" sz="2100" b="1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t="15031" r="57443" b="49814"/>
          <a:stretch/>
        </p:blipFill>
        <p:spPr bwMode="auto">
          <a:xfrm>
            <a:off x="5058784" y="1895553"/>
            <a:ext cx="3432509" cy="362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063365" y="1087641"/>
            <a:ext cx="7239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Cambria"/>
                <a:cs typeface="Cambria"/>
              </a:rPr>
              <a:t>Keep going…</a:t>
            </a:r>
            <a:endParaRPr lang="en-US" sz="2400" b="1" i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59804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Localization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7035" y="5782271"/>
            <a:ext cx="384361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previous distribution of poses</a:t>
            </a:r>
            <a:endParaRPr lang="en-US" sz="2100" b="1" dirty="0"/>
          </a:p>
        </p:txBody>
      </p:sp>
      <p:sp>
        <p:nvSpPr>
          <p:cNvPr id="2" name="Right Arrow 1"/>
          <p:cNvSpPr/>
          <p:nvPr/>
        </p:nvSpPr>
        <p:spPr>
          <a:xfrm>
            <a:off x="4267200" y="3230880"/>
            <a:ext cx="365760" cy="390144"/>
          </a:xfrm>
          <a:prstGeom prst="rightArrow">
            <a:avLst/>
          </a:prstGeom>
          <a:solidFill>
            <a:srgbClr val="ECF1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51761" y="3707275"/>
            <a:ext cx="59663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latin typeface="Cambria"/>
              </a:rPr>
              <a:t>TL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583938" y="6405940"/>
            <a:ext cx="50526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dirty="0" smtClean="0">
                <a:latin typeface="Cambria"/>
              </a:rPr>
              <a:t>TL</a:t>
            </a:r>
            <a:endParaRPr lang="en-US" sz="2100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3" t="14919" r="57339" b="50000"/>
          <a:stretch/>
        </p:blipFill>
        <p:spPr bwMode="auto">
          <a:xfrm>
            <a:off x="5032641" y="1895552"/>
            <a:ext cx="3468218" cy="362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716669" y="5782271"/>
            <a:ext cx="210016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… cull again</a:t>
            </a:r>
            <a:endParaRPr lang="en-US" sz="2100" b="1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t="15031" r="57443" b="49814"/>
          <a:stretch/>
        </p:blipFill>
        <p:spPr bwMode="auto">
          <a:xfrm>
            <a:off x="402589" y="1892226"/>
            <a:ext cx="3432509" cy="362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063365" y="1087641"/>
            <a:ext cx="7239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Cambria"/>
                <a:cs typeface="Cambria"/>
              </a:rPr>
              <a:t>When it knows its location, head to the goal!</a:t>
            </a:r>
            <a:endParaRPr lang="en-US" sz="2400" b="1" i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58429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latin typeface="Cambria"/>
                <a:cs typeface="Cambria"/>
              </a:rPr>
              <a:t>Markov</a:t>
            </a:r>
            <a:r>
              <a:rPr lang="en-US" sz="3600" dirty="0" smtClean="0">
                <a:latin typeface="Cambria"/>
                <a:cs typeface="Cambria"/>
              </a:rPr>
              <a:t> localization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9562" y="6122937"/>
            <a:ext cx="825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navigating to a goal </a:t>
            </a:r>
            <a:r>
              <a:rPr lang="en-US" sz="2400" b="1" i="1" u="sng" dirty="0" smtClean="0">
                <a:latin typeface="Cambria"/>
                <a:cs typeface="Cambria"/>
              </a:rPr>
              <a:t>without</a:t>
            </a:r>
            <a:r>
              <a:rPr lang="en-US" sz="2400" b="1" i="1" dirty="0" smtClean="0">
                <a:latin typeface="Cambria"/>
                <a:cs typeface="Cambria"/>
              </a:rPr>
              <a:t> </a:t>
            </a:r>
            <a:r>
              <a:rPr lang="en-US" sz="2400" b="1" i="1" dirty="0">
                <a:latin typeface="Cambria"/>
                <a:cs typeface="Cambria"/>
              </a:rPr>
              <a:t>the start node given</a:t>
            </a:r>
          </a:p>
        </p:txBody>
      </p:sp>
      <p:sp>
        <p:nvSpPr>
          <p:cNvPr id="6" name="Rectangle 5"/>
          <p:cNvSpPr/>
          <p:nvPr/>
        </p:nvSpPr>
        <p:spPr>
          <a:xfrm>
            <a:off x="7051850" y="5596943"/>
            <a:ext cx="8643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/>
              <a:t>loc_short.mp4</a:t>
            </a:r>
            <a:endParaRPr lang="en-US" sz="900" dirty="0"/>
          </a:p>
        </p:txBody>
      </p:sp>
      <p:pic>
        <p:nvPicPr>
          <p:cNvPr id="4098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5079" r="25272" b="6890"/>
          <a:stretch/>
        </p:blipFill>
        <p:spPr bwMode="auto">
          <a:xfrm>
            <a:off x="2072626" y="1181808"/>
            <a:ext cx="4979224" cy="464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21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Can we be more </a:t>
            </a:r>
            <a:r>
              <a:rPr lang="en-US" sz="3600" i="1" dirty="0" smtClean="0">
                <a:latin typeface="Cambria"/>
                <a:cs typeface="Cambria"/>
              </a:rPr>
              <a:t>deliberate</a:t>
            </a:r>
            <a:r>
              <a:rPr lang="en-US" sz="3600" dirty="0" smtClean="0">
                <a:latin typeface="Cambria"/>
                <a:cs typeface="Cambria"/>
              </a:rPr>
              <a:t>?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2675" y="1053618"/>
            <a:ext cx="7648118" cy="738664"/>
          </a:xfrm>
          <a:prstGeom prst="rect">
            <a:avLst/>
          </a:prstGeom>
          <a:solidFill>
            <a:srgbClr val="ECF1FF"/>
          </a:solidFill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mbria"/>
                <a:cs typeface="Cambria"/>
              </a:rPr>
              <a:t>E</a:t>
            </a:r>
            <a:r>
              <a:rPr lang="en-US" sz="2100" dirty="0" smtClean="0">
                <a:latin typeface="Cambria"/>
                <a:cs typeface="Cambria"/>
              </a:rPr>
              <a:t>ach intersection offers a choice: </a:t>
            </a:r>
          </a:p>
          <a:p>
            <a:pPr algn="ctr"/>
            <a:r>
              <a:rPr lang="en-US" sz="2100" dirty="0">
                <a:solidFill>
                  <a:srgbClr val="0000FF"/>
                </a:solidFill>
                <a:latin typeface="Cambria"/>
                <a:cs typeface="Cambria"/>
              </a:rPr>
              <a:t>W</a:t>
            </a:r>
            <a:r>
              <a:rPr lang="en-US" sz="2100" dirty="0" smtClean="0">
                <a:solidFill>
                  <a:srgbClr val="0000FF"/>
                </a:solidFill>
                <a:latin typeface="Cambria"/>
                <a:cs typeface="Cambria"/>
              </a:rPr>
              <a:t>hich turn to make, </a:t>
            </a:r>
            <a:r>
              <a:rPr lang="en-US" sz="2100" i="1" dirty="0" smtClean="0">
                <a:solidFill>
                  <a:srgbClr val="0000FF"/>
                </a:solidFill>
                <a:latin typeface="Cambria"/>
                <a:cs typeface="Cambria"/>
              </a:rPr>
              <a:t>even if the robot isn't sure where it is</a:t>
            </a:r>
            <a:r>
              <a:rPr lang="en-US" sz="2100" dirty="0" smtClean="0">
                <a:solidFill>
                  <a:srgbClr val="0000FF"/>
                </a:solidFill>
                <a:latin typeface="Cambria"/>
                <a:cs typeface="Cambria"/>
              </a:rPr>
              <a:t>?</a:t>
            </a:r>
            <a:endParaRPr lang="en-US" sz="2100" b="1" i="1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70271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Can we be more </a:t>
            </a:r>
            <a:r>
              <a:rPr lang="en-US" sz="3600" i="1" dirty="0" smtClean="0">
                <a:latin typeface="Cambria"/>
                <a:cs typeface="Cambria"/>
              </a:rPr>
              <a:t>deliberate</a:t>
            </a:r>
            <a:r>
              <a:rPr lang="en-US" sz="3600" dirty="0" smtClean="0">
                <a:latin typeface="Cambria"/>
                <a:cs typeface="Cambria"/>
              </a:rPr>
              <a:t>?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2675" y="1053618"/>
            <a:ext cx="7648118" cy="738664"/>
          </a:xfrm>
          <a:prstGeom prst="rect">
            <a:avLst/>
          </a:prstGeom>
          <a:solidFill>
            <a:srgbClr val="ECF1FF"/>
          </a:solidFill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mbria"/>
                <a:cs typeface="Cambria"/>
              </a:rPr>
              <a:t>E</a:t>
            </a:r>
            <a:r>
              <a:rPr lang="en-US" sz="2100" dirty="0" smtClean="0">
                <a:latin typeface="Cambria"/>
                <a:cs typeface="Cambria"/>
              </a:rPr>
              <a:t>ach intersection offers a choice: </a:t>
            </a:r>
          </a:p>
          <a:p>
            <a:pPr algn="ctr"/>
            <a:r>
              <a:rPr lang="en-US" sz="2100" dirty="0">
                <a:solidFill>
                  <a:srgbClr val="0000FF"/>
                </a:solidFill>
                <a:latin typeface="Cambria"/>
                <a:cs typeface="Cambria"/>
              </a:rPr>
              <a:t>W</a:t>
            </a:r>
            <a:r>
              <a:rPr lang="en-US" sz="2100" dirty="0" smtClean="0">
                <a:solidFill>
                  <a:srgbClr val="0000FF"/>
                </a:solidFill>
                <a:latin typeface="Cambria"/>
                <a:cs typeface="Cambria"/>
              </a:rPr>
              <a:t>hich turn to make, </a:t>
            </a:r>
            <a:r>
              <a:rPr lang="en-US" sz="2100" i="1" dirty="0" smtClean="0">
                <a:solidFill>
                  <a:srgbClr val="0000FF"/>
                </a:solidFill>
                <a:latin typeface="Cambria"/>
                <a:cs typeface="Cambria"/>
              </a:rPr>
              <a:t>even if the robot isn't sure where it is</a:t>
            </a:r>
            <a:r>
              <a:rPr lang="en-US" sz="2100" dirty="0" smtClean="0">
                <a:solidFill>
                  <a:srgbClr val="0000FF"/>
                </a:solidFill>
                <a:latin typeface="Cambria"/>
                <a:cs typeface="Cambria"/>
              </a:rPr>
              <a:t>?</a:t>
            </a:r>
            <a:endParaRPr lang="en-US" sz="2100" b="1" i="1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73235" y="3596316"/>
            <a:ext cx="25881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 smtClean="0">
                <a:latin typeface="Cambria"/>
              </a:rPr>
              <a:t>Which way </a:t>
            </a:r>
            <a:r>
              <a:rPr lang="en-US" sz="2700" b="1" i="1" dirty="0" smtClean="0">
                <a:solidFill>
                  <a:srgbClr val="0000FF"/>
                </a:solidFill>
                <a:latin typeface="Cambria"/>
              </a:rPr>
              <a:t>should</a:t>
            </a:r>
            <a:r>
              <a:rPr lang="en-US" sz="2700" dirty="0" smtClean="0">
                <a:solidFill>
                  <a:srgbClr val="0000FF"/>
                </a:solidFill>
                <a:latin typeface="Cambria"/>
              </a:rPr>
              <a:t> </a:t>
            </a:r>
            <a:r>
              <a:rPr lang="en-US" sz="2700" dirty="0" smtClean="0">
                <a:latin typeface="Cambria"/>
              </a:rPr>
              <a:t>we go?</a:t>
            </a:r>
            <a:endParaRPr lang="en-US" sz="2700" b="1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1" t="16411" r="54639" b="45316"/>
          <a:stretch/>
        </p:blipFill>
        <p:spPr bwMode="auto">
          <a:xfrm>
            <a:off x="531071" y="2229632"/>
            <a:ext cx="3603656" cy="411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265480" y="2237485"/>
            <a:ext cx="258814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smtClean="0">
                <a:latin typeface="Cambria"/>
              </a:rPr>
              <a:t>We're at a TL…</a:t>
            </a:r>
            <a:endParaRPr lang="en-US" sz="2100" i="1" dirty="0" smtClean="0"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21284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Can we be more </a:t>
            </a:r>
            <a:r>
              <a:rPr lang="en-US" sz="3600" i="1" dirty="0" smtClean="0">
                <a:latin typeface="Cambria"/>
                <a:cs typeface="Cambria"/>
              </a:rPr>
              <a:t>deliberate</a:t>
            </a:r>
            <a:r>
              <a:rPr lang="en-US" sz="3600" dirty="0" smtClean="0">
                <a:latin typeface="Cambria"/>
                <a:cs typeface="Cambria"/>
              </a:rPr>
              <a:t>?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87531" y="1103629"/>
            <a:ext cx="6169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Cambria"/>
              </a:rPr>
              <a:t>Suppose the robot goes </a:t>
            </a: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Cambria"/>
              </a:rPr>
              <a:t>left</a:t>
            </a:r>
            <a:r>
              <a:rPr lang="en-US" sz="3200" i="1" dirty="0" smtClean="0">
                <a:latin typeface="Cambria"/>
              </a:rPr>
              <a:t>…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1" t="16411" r="54639" b="45316"/>
          <a:stretch/>
        </p:blipFill>
        <p:spPr bwMode="auto">
          <a:xfrm>
            <a:off x="531071" y="2229632"/>
            <a:ext cx="3603656" cy="411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840991" y="252374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32899" y="2773680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840991" y="3811363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802291" y="2511552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407919" y="3817459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02291" y="4569130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922555" y="495640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63275" y="531642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994349" y="5719472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587531" y="534116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143301" y="2340343"/>
            <a:ext cx="1391609" cy="3000821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latin typeface="Cambria"/>
              </a:rPr>
              <a:t>2 LR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2</a:t>
            </a:r>
            <a:r>
              <a:rPr lang="en-US" sz="2700" b="1" dirty="0" smtClean="0">
                <a:latin typeface="Cambria"/>
              </a:rPr>
              <a:t> LL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5 DE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1 TL</a:t>
            </a:r>
            <a:endParaRPr lang="en-US" sz="2700" b="1" dirty="0"/>
          </a:p>
        </p:txBody>
      </p:sp>
      <p:sp>
        <p:nvSpPr>
          <p:cNvPr id="23" name="Rectangle 22"/>
          <p:cNvSpPr/>
          <p:nvPr/>
        </p:nvSpPr>
        <p:spPr>
          <a:xfrm>
            <a:off x="4836783" y="5766660"/>
            <a:ext cx="37620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</a:rPr>
              <a:t>This is the distribution of possible </a:t>
            </a:r>
            <a:r>
              <a:rPr lang="en-US" i="1" dirty="0" smtClean="0">
                <a:latin typeface="Cambria"/>
              </a:rPr>
              <a:t>next </a:t>
            </a:r>
            <a:r>
              <a:rPr lang="en-US" dirty="0" smtClean="0">
                <a:latin typeface="Cambria"/>
              </a:rPr>
              <a:t>corners it could see.</a:t>
            </a:r>
            <a:endParaRPr lang="en-US" i="1" dirty="0" smtClean="0"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42267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Can we be more </a:t>
            </a:r>
            <a:r>
              <a:rPr lang="en-US" sz="3600" i="1" dirty="0" smtClean="0">
                <a:latin typeface="Cambria"/>
                <a:cs typeface="Cambria"/>
              </a:rPr>
              <a:t>deliberate</a:t>
            </a:r>
            <a:r>
              <a:rPr lang="en-US" sz="3600" dirty="0" smtClean="0">
                <a:latin typeface="Cambria"/>
                <a:cs typeface="Cambria"/>
              </a:rPr>
              <a:t>?</a:t>
            </a:r>
            <a:endParaRPr lang="en-US" sz="3600" i="1" dirty="0">
              <a:latin typeface="Cambria"/>
              <a:cs typeface="Cambria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1" t="16411" r="54639" b="45316"/>
          <a:stretch/>
        </p:blipFill>
        <p:spPr bwMode="auto">
          <a:xfrm>
            <a:off x="531071" y="2229632"/>
            <a:ext cx="3603656" cy="411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840991" y="2523744"/>
            <a:ext cx="191761" cy="19507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32899" y="2773680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840991" y="3811363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802291" y="2511552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407919" y="3817459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02291" y="4569130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922555" y="495640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63275" y="531642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994349" y="5719472"/>
            <a:ext cx="191761" cy="19507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587531" y="534116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143301" y="2340343"/>
            <a:ext cx="1391609" cy="3000821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0000"/>
                </a:solidFill>
                <a:latin typeface="Cambria"/>
              </a:rPr>
              <a:t>2 LR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2</a:t>
            </a:r>
            <a:r>
              <a:rPr lang="en-US" sz="2700" b="1" dirty="0" smtClean="0">
                <a:latin typeface="Cambria"/>
              </a:rPr>
              <a:t> LL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5 DE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1 TL</a:t>
            </a:r>
            <a:endParaRPr lang="en-US" sz="2700" b="1" dirty="0"/>
          </a:p>
        </p:txBody>
      </p:sp>
      <p:sp>
        <p:nvSpPr>
          <p:cNvPr id="18" name="Rectangle 17"/>
          <p:cNvSpPr/>
          <p:nvPr/>
        </p:nvSpPr>
        <p:spPr>
          <a:xfrm>
            <a:off x="1587531" y="1103629"/>
            <a:ext cx="6169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Cambria"/>
              </a:rPr>
              <a:t>Suppose the robot goes </a:t>
            </a: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Cambria"/>
              </a:rPr>
              <a:t>left</a:t>
            </a:r>
            <a:r>
              <a:rPr lang="en-US" sz="3200" i="1" dirty="0" smtClean="0">
                <a:latin typeface="Cambria"/>
              </a:rPr>
              <a:t>…</a:t>
            </a:r>
          </a:p>
        </p:txBody>
      </p:sp>
      <p:sp>
        <p:nvSpPr>
          <p:cNvPr id="3" name="Bent-Up Arrow 2"/>
          <p:cNvSpPr/>
          <p:nvPr/>
        </p:nvSpPr>
        <p:spPr>
          <a:xfrm rot="16200000" flipV="1">
            <a:off x="7032111" y="2197984"/>
            <a:ext cx="780288" cy="761247"/>
          </a:xfrm>
          <a:prstGeom prst="bentUpArrow">
            <a:avLst/>
          </a:prstGeom>
          <a:solidFill>
            <a:srgbClr val="FFE8E5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60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Can we be more </a:t>
            </a:r>
            <a:r>
              <a:rPr lang="en-US" sz="3600" i="1" dirty="0" smtClean="0">
                <a:latin typeface="Cambria"/>
                <a:cs typeface="Cambria"/>
              </a:rPr>
              <a:t>deliberate</a:t>
            </a:r>
            <a:r>
              <a:rPr lang="en-US" sz="3600" dirty="0" smtClean="0">
                <a:latin typeface="Cambria"/>
                <a:cs typeface="Cambria"/>
              </a:rPr>
              <a:t>?</a:t>
            </a:r>
            <a:endParaRPr lang="en-US" sz="3600" i="1" dirty="0">
              <a:latin typeface="Cambria"/>
              <a:cs typeface="Cambria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1" t="16411" r="54639" b="45316"/>
          <a:stretch/>
        </p:blipFill>
        <p:spPr bwMode="auto">
          <a:xfrm>
            <a:off x="531071" y="2229632"/>
            <a:ext cx="3603656" cy="411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840991" y="252374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32899" y="2773680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840991" y="3811363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802291" y="2511552"/>
            <a:ext cx="191761" cy="19507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407919" y="3817459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02291" y="4569130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922555" y="495640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63275" y="5316424"/>
            <a:ext cx="191761" cy="19507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994349" y="5719472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587531" y="534116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143301" y="2340343"/>
            <a:ext cx="1391609" cy="3000821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latin typeface="Cambria"/>
              </a:rPr>
              <a:t>2 LR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solidFill>
                  <a:srgbClr val="FF0000"/>
                </a:solidFill>
                <a:latin typeface="Cambria"/>
              </a:rPr>
              <a:t>2</a:t>
            </a:r>
            <a:r>
              <a:rPr lang="en-US" sz="2700" b="1" dirty="0" smtClean="0">
                <a:solidFill>
                  <a:srgbClr val="FF0000"/>
                </a:solidFill>
                <a:latin typeface="Cambria"/>
              </a:rPr>
              <a:t> LL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5 DE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1 TL</a:t>
            </a:r>
            <a:endParaRPr lang="en-US" sz="2700" b="1" dirty="0"/>
          </a:p>
        </p:txBody>
      </p:sp>
      <p:sp>
        <p:nvSpPr>
          <p:cNvPr id="18" name="Rectangle 17"/>
          <p:cNvSpPr/>
          <p:nvPr/>
        </p:nvSpPr>
        <p:spPr>
          <a:xfrm>
            <a:off x="1587531" y="1103629"/>
            <a:ext cx="6169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Cambria"/>
              </a:rPr>
              <a:t>Suppose the robot goes </a:t>
            </a: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Cambria"/>
              </a:rPr>
              <a:t>left</a:t>
            </a:r>
            <a:r>
              <a:rPr lang="en-US" sz="3200" i="1" dirty="0" smtClean="0">
                <a:latin typeface="Cambria"/>
              </a:rPr>
              <a:t>…</a:t>
            </a:r>
          </a:p>
        </p:txBody>
      </p:sp>
      <p:sp>
        <p:nvSpPr>
          <p:cNvPr id="20" name="Bent-Up Arrow 19"/>
          <p:cNvSpPr/>
          <p:nvPr/>
        </p:nvSpPr>
        <p:spPr>
          <a:xfrm rot="5400000" flipH="1" flipV="1">
            <a:off x="6950079" y="3033978"/>
            <a:ext cx="780288" cy="761247"/>
          </a:xfrm>
          <a:prstGeom prst="bentUpArrow">
            <a:avLst/>
          </a:prstGeom>
          <a:solidFill>
            <a:srgbClr val="FFE8E5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4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2" y="221753"/>
            <a:ext cx="2096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Now…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0097" y="1441712"/>
            <a:ext cx="25887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Cambria"/>
                <a:cs typeface="Cambria"/>
              </a:rPr>
              <a:t>3d representations are a new standard for robot spatial reasoning, …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4615" y="4270263"/>
            <a:ext cx="3046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Cambria"/>
                <a:cs typeface="Cambria"/>
              </a:rPr>
              <a:t>… yet 2d image sensing is still common – </a:t>
            </a:r>
            <a:r>
              <a:rPr lang="en-US" sz="2100" i="1" dirty="0" smtClean="0">
                <a:latin typeface="Cambria"/>
                <a:cs typeface="Cambria"/>
              </a:rPr>
              <a:t>and will certainly continue to be for a long time.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1386" y="6037761"/>
            <a:ext cx="2318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latin typeface="Cambria"/>
                <a:cs typeface="Cambria"/>
              </a:rPr>
              <a:t>… vs. Then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2" name="Picture 1" descr="Quadcop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26" y="3871601"/>
            <a:ext cx="3485369" cy="2231288"/>
          </a:xfrm>
          <a:prstGeom prst="rect">
            <a:avLst/>
          </a:prstGeom>
        </p:spPr>
      </p:pic>
      <p:pic>
        <p:nvPicPr>
          <p:cNvPr id="11" name="Picture 10" descr="full_room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34" t="39913" r="8184" b="36351"/>
          <a:stretch/>
        </p:blipFill>
        <p:spPr>
          <a:xfrm>
            <a:off x="3580218" y="933212"/>
            <a:ext cx="5309293" cy="256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3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Can we be more </a:t>
            </a:r>
            <a:r>
              <a:rPr lang="en-US" sz="3600" i="1" dirty="0" smtClean="0">
                <a:latin typeface="Cambria"/>
                <a:cs typeface="Cambria"/>
              </a:rPr>
              <a:t>deliberate</a:t>
            </a:r>
            <a:r>
              <a:rPr lang="en-US" sz="3600" dirty="0" smtClean="0">
                <a:latin typeface="Cambria"/>
                <a:cs typeface="Cambria"/>
              </a:rPr>
              <a:t>?</a:t>
            </a:r>
            <a:endParaRPr lang="en-US" sz="3600" i="1" dirty="0">
              <a:latin typeface="Cambria"/>
              <a:cs typeface="Cambria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1" t="16411" r="54639" b="45316"/>
          <a:stretch/>
        </p:blipFill>
        <p:spPr bwMode="auto">
          <a:xfrm>
            <a:off x="531071" y="2229632"/>
            <a:ext cx="3603656" cy="411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840991" y="252374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32899" y="2773680"/>
            <a:ext cx="191761" cy="19507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840991" y="3811363"/>
            <a:ext cx="191761" cy="19507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802291" y="2511552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407919" y="3817459"/>
            <a:ext cx="191761" cy="19507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02291" y="4569130"/>
            <a:ext cx="191761" cy="19507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922555" y="4956404"/>
            <a:ext cx="191761" cy="19507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63275" y="531642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994349" y="5719472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587531" y="534116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143301" y="2340343"/>
            <a:ext cx="1391609" cy="3000821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latin typeface="Cambria"/>
              </a:rPr>
              <a:t>2 LR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2 LL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solidFill>
                  <a:srgbClr val="FF0000"/>
                </a:solidFill>
                <a:latin typeface="Cambria"/>
              </a:rPr>
              <a:t>5 DE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1 TL</a:t>
            </a:r>
            <a:endParaRPr lang="en-US" sz="2700" b="1" dirty="0"/>
          </a:p>
        </p:txBody>
      </p:sp>
      <p:sp>
        <p:nvSpPr>
          <p:cNvPr id="18" name="Rectangle 17"/>
          <p:cNvSpPr/>
          <p:nvPr/>
        </p:nvSpPr>
        <p:spPr>
          <a:xfrm>
            <a:off x="1587531" y="1103629"/>
            <a:ext cx="6169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Cambria"/>
              </a:rPr>
              <a:t>Suppose the robot goes </a:t>
            </a: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Cambria"/>
              </a:rPr>
              <a:t>left</a:t>
            </a:r>
            <a:r>
              <a:rPr lang="en-US" sz="3200" i="1" dirty="0" smtClean="0">
                <a:latin typeface="Cambria"/>
              </a:rPr>
              <a:t>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7168896" y="3963763"/>
            <a:ext cx="329184" cy="556599"/>
          </a:xfrm>
          <a:prstGeom prst="rect">
            <a:avLst/>
          </a:prstGeom>
          <a:solidFill>
            <a:srgbClr val="FFE8E5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9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Can we be more </a:t>
            </a:r>
            <a:r>
              <a:rPr lang="en-US" sz="3600" i="1" dirty="0" smtClean="0">
                <a:latin typeface="Cambria"/>
                <a:cs typeface="Cambria"/>
              </a:rPr>
              <a:t>deliberate</a:t>
            </a:r>
            <a:r>
              <a:rPr lang="en-US" sz="3600" dirty="0" smtClean="0">
                <a:latin typeface="Cambria"/>
                <a:cs typeface="Cambria"/>
              </a:rPr>
              <a:t>?</a:t>
            </a:r>
            <a:endParaRPr lang="en-US" sz="3600" i="1" dirty="0">
              <a:latin typeface="Cambria"/>
              <a:cs typeface="Cambria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1" t="16411" r="54639" b="45316"/>
          <a:stretch/>
        </p:blipFill>
        <p:spPr bwMode="auto">
          <a:xfrm>
            <a:off x="531071" y="2229632"/>
            <a:ext cx="3603656" cy="411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840991" y="252374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32899" y="2773680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840991" y="3811363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802291" y="2511552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407919" y="3817459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02291" y="4569130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922555" y="495640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63275" y="531642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994349" y="5719472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587531" y="5341164"/>
            <a:ext cx="191761" cy="19507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143301" y="2340343"/>
            <a:ext cx="1391609" cy="3000821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latin typeface="Cambria"/>
              </a:rPr>
              <a:t>2 LR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2</a:t>
            </a:r>
            <a:r>
              <a:rPr lang="en-US" sz="2700" b="1" dirty="0" smtClean="0">
                <a:latin typeface="Cambria"/>
              </a:rPr>
              <a:t> LL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5 DE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solidFill>
                  <a:srgbClr val="FF0000"/>
                </a:solidFill>
                <a:latin typeface="Cambria"/>
              </a:rPr>
              <a:t>1 TL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87531" y="1103629"/>
            <a:ext cx="6169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Cambria"/>
              </a:rPr>
              <a:t>Suppose the robot goes </a:t>
            </a: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Cambria"/>
              </a:rPr>
              <a:t>left</a:t>
            </a:r>
            <a:r>
              <a:rPr lang="en-US" sz="3200" i="1" dirty="0" smtClean="0">
                <a:latin typeface="Cambria"/>
              </a:rPr>
              <a:t>…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849872" y="4502928"/>
            <a:ext cx="761248" cy="1142680"/>
            <a:chOff x="6849872" y="4368816"/>
            <a:chExt cx="761248" cy="1142680"/>
          </a:xfrm>
        </p:grpSpPr>
        <p:sp>
          <p:nvSpPr>
            <p:cNvPr id="20" name="Bent-Up Arrow 19"/>
            <p:cNvSpPr/>
            <p:nvPr/>
          </p:nvSpPr>
          <p:spPr>
            <a:xfrm rot="5400000" flipH="1" flipV="1">
              <a:off x="6840352" y="4740728"/>
              <a:ext cx="780288" cy="761247"/>
            </a:xfrm>
            <a:prstGeom prst="bentUpArrow">
              <a:avLst/>
            </a:prstGeom>
            <a:solidFill>
              <a:srgbClr val="FFE8E5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419096" y="4368816"/>
              <a:ext cx="192024" cy="556599"/>
            </a:xfrm>
            <a:prstGeom prst="rect">
              <a:avLst/>
            </a:prstGeom>
            <a:solidFill>
              <a:srgbClr val="FFE8E5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415255" y="4834143"/>
              <a:ext cx="192024" cy="152400"/>
            </a:xfrm>
            <a:prstGeom prst="rect">
              <a:avLst/>
            </a:prstGeom>
            <a:solidFill>
              <a:srgbClr val="FFE8E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052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Can we be more </a:t>
            </a:r>
            <a:r>
              <a:rPr lang="en-US" sz="3600" i="1" dirty="0" smtClean="0">
                <a:latin typeface="Cambria"/>
                <a:cs typeface="Cambria"/>
              </a:rPr>
              <a:t>deliberate</a:t>
            </a:r>
            <a:r>
              <a:rPr lang="en-US" sz="3600" dirty="0" smtClean="0">
                <a:latin typeface="Cambria"/>
                <a:cs typeface="Cambria"/>
              </a:rPr>
              <a:t>?</a:t>
            </a:r>
            <a:endParaRPr lang="en-US" sz="3600" i="1" dirty="0">
              <a:latin typeface="Cambria"/>
              <a:cs typeface="Cambria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1" t="16411" r="54639" b="45316"/>
          <a:stretch/>
        </p:blipFill>
        <p:spPr bwMode="auto">
          <a:xfrm>
            <a:off x="531071" y="2229632"/>
            <a:ext cx="3603656" cy="411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2308514" y="307238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790098" y="3060192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586613" y="4571695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018435" y="3060192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876825" y="6096407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898170" y="6098543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567370" y="6097831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23917" y="4348667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ambria"/>
              </a:rPr>
              <a:t>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1580517" y="5345887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126507" y="2788396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ambria"/>
              </a:rPr>
              <a:t>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87531" y="1103629"/>
            <a:ext cx="6169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Cambria"/>
              </a:rPr>
              <a:t>Suppose the robot goes </a:t>
            </a: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Cambria"/>
              </a:rPr>
              <a:t>straight</a:t>
            </a:r>
            <a:r>
              <a:rPr lang="en-US" sz="3200" i="1" dirty="0" smtClean="0">
                <a:latin typeface="Cambria"/>
              </a:rPr>
              <a:t>…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143301" y="2340343"/>
            <a:ext cx="1391609" cy="3000821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latin typeface="Cambria"/>
              </a:rPr>
              <a:t>1 LR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2</a:t>
            </a:r>
            <a:r>
              <a:rPr lang="en-US" sz="2700" b="1" dirty="0" smtClean="0">
                <a:latin typeface="Cambria"/>
              </a:rPr>
              <a:t> LL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1</a:t>
            </a:r>
            <a:r>
              <a:rPr lang="en-US" sz="2700" b="1" dirty="0" smtClean="0">
                <a:latin typeface="Cambria"/>
              </a:rPr>
              <a:t> TR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6</a:t>
            </a:r>
            <a:r>
              <a:rPr lang="en-US" sz="2700" b="1" dirty="0" smtClean="0">
                <a:latin typeface="Cambria"/>
              </a:rPr>
              <a:t> TL</a:t>
            </a:r>
            <a:endParaRPr lang="en-US" sz="2700" b="1" dirty="0"/>
          </a:p>
        </p:txBody>
      </p:sp>
      <p:sp>
        <p:nvSpPr>
          <p:cNvPr id="26" name="Bent-Up Arrow 25"/>
          <p:cNvSpPr/>
          <p:nvPr/>
        </p:nvSpPr>
        <p:spPr>
          <a:xfrm rot="16200000" flipV="1">
            <a:off x="7032111" y="2197984"/>
            <a:ext cx="780288" cy="761247"/>
          </a:xfrm>
          <a:prstGeom prst="bentUpArrow">
            <a:avLst/>
          </a:prstGeom>
          <a:solidFill>
            <a:srgbClr val="FFE8E5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Bent-Up Arrow 26"/>
          <p:cNvSpPr/>
          <p:nvPr/>
        </p:nvSpPr>
        <p:spPr>
          <a:xfrm rot="5400000" flipH="1" flipV="1">
            <a:off x="6950079" y="3033978"/>
            <a:ext cx="780288" cy="761247"/>
          </a:xfrm>
          <a:prstGeom prst="bentUpArrow">
            <a:avLst/>
          </a:prstGeom>
          <a:solidFill>
            <a:srgbClr val="FFE8E5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849872" y="4502928"/>
            <a:ext cx="761248" cy="1142680"/>
            <a:chOff x="6849872" y="4502928"/>
            <a:chExt cx="761248" cy="1142680"/>
          </a:xfrm>
        </p:grpSpPr>
        <p:sp>
          <p:nvSpPr>
            <p:cNvPr id="29" name="Bent-Up Arrow 28"/>
            <p:cNvSpPr/>
            <p:nvPr/>
          </p:nvSpPr>
          <p:spPr>
            <a:xfrm rot="5400000" flipH="1" flipV="1">
              <a:off x="6840352" y="4874840"/>
              <a:ext cx="780288" cy="761247"/>
            </a:xfrm>
            <a:prstGeom prst="bentUpArrow">
              <a:avLst/>
            </a:prstGeom>
            <a:solidFill>
              <a:srgbClr val="FFE8E5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419096" y="4502928"/>
              <a:ext cx="192024" cy="556599"/>
            </a:xfrm>
            <a:prstGeom prst="rect">
              <a:avLst/>
            </a:prstGeom>
            <a:solidFill>
              <a:srgbClr val="FFE8E5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224954" y="4968255"/>
              <a:ext cx="376783" cy="152400"/>
            </a:xfrm>
            <a:prstGeom prst="rect">
              <a:avLst/>
            </a:prstGeom>
            <a:solidFill>
              <a:srgbClr val="FFE8E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Bent-Up Arrow 36"/>
          <p:cNvSpPr/>
          <p:nvPr/>
        </p:nvSpPr>
        <p:spPr>
          <a:xfrm rot="16200000" flipV="1">
            <a:off x="6859833" y="3995999"/>
            <a:ext cx="780288" cy="761247"/>
          </a:xfrm>
          <a:prstGeom prst="bentUpArrow">
            <a:avLst/>
          </a:prstGeom>
          <a:solidFill>
            <a:srgbClr val="FFE8E5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 flipH="1">
            <a:off x="6869353" y="3624087"/>
            <a:ext cx="192024" cy="556599"/>
          </a:xfrm>
          <a:prstGeom prst="rect">
            <a:avLst/>
          </a:prstGeom>
          <a:solidFill>
            <a:srgbClr val="FFE8E5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flipH="1">
            <a:off x="6878736" y="4097098"/>
            <a:ext cx="376783" cy="152400"/>
          </a:xfrm>
          <a:prstGeom prst="rect">
            <a:avLst/>
          </a:prstGeom>
          <a:solidFill>
            <a:srgbClr val="FFE8E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970117" y="5824611"/>
            <a:ext cx="1737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</a:rPr>
              <a:t>the possibilities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04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Which possibilities are </a:t>
            </a:r>
            <a:r>
              <a:rPr lang="en-US" sz="3600" i="1" dirty="0" smtClean="0">
                <a:latin typeface="Cambria"/>
                <a:cs typeface="Cambria"/>
              </a:rPr>
              <a:t>better</a:t>
            </a:r>
            <a:r>
              <a:rPr lang="en-US" sz="3600" dirty="0" smtClean="0">
                <a:latin typeface="Cambria"/>
                <a:cs typeface="Cambria"/>
              </a:rPr>
              <a:t>?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77285" y="2340343"/>
            <a:ext cx="1391609" cy="3000821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latin typeface="Cambria"/>
              </a:rPr>
              <a:t>1 LR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2</a:t>
            </a:r>
            <a:r>
              <a:rPr lang="en-US" sz="2700" b="1" dirty="0" smtClean="0">
                <a:latin typeface="Cambria"/>
              </a:rPr>
              <a:t> LL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1</a:t>
            </a:r>
            <a:r>
              <a:rPr lang="en-US" sz="2700" b="1" dirty="0" smtClean="0">
                <a:latin typeface="Cambria"/>
              </a:rPr>
              <a:t> TR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6</a:t>
            </a:r>
            <a:r>
              <a:rPr lang="en-US" sz="2700" b="1" dirty="0" smtClean="0">
                <a:latin typeface="Cambria"/>
              </a:rPr>
              <a:t> TL</a:t>
            </a:r>
            <a:endParaRPr lang="en-US" sz="2700" b="1" dirty="0"/>
          </a:p>
        </p:txBody>
      </p:sp>
      <p:sp>
        <p:nvSpPr>
          <p:cNvPr id="6" name="Rectangle 5"/>
          <p:cNvSpPr/>
          <p:nvPr/>
        </p:nvSpPr>
        <p:spPr>
          <a:xfrm>
            <a:off x="918290" y="6175828"/>
            <a:ext cx="7305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</a:rPr>
              <a:t>Which of these two possible actions (and their results) should we prefer?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665597" y="1210277"/>
            <a:ext cx="16746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F79646">
                    <a:lumMod val="75000"/>
                  </a:srgbClr>
                </a:solidFill>
                <a:latin typeface="Cambria"/>
              </a:rPr>
              <a:t>straight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806829" y="1210277"/>
            <a:ext cx="7922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F79646">
                    <a:lumMod val="75000"/>
                  </a:srgbClr>
                </a:solidFill>
                <a:latin typeface="Cambria"/>
              </a:rPr>
              <a:t>left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507126" y="2340343"/>
            <a:ext cx="1391609" cy="3000821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latin typeface="Cambria"/>
              </a:rPr>
              <a:t>2 LR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2</a:t>
            </a:r>
            <a:r>
              <a:rPr lang="en-US" sz="2700" b="1" dirty="0" smtClean="0">
                <a:latin typeface="Cambria"/>
              </a:rPr>
              <a:t> LL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5 DE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1 TL</a:t>
            </a: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403685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Entropy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30251" y="1282820"/>
            <a:ext cx="1391609" cy="3000821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latin typeface="Cambria"/>
              </a:rPr>
              <a:t>2</a:t>
            </a:r>
            <a:r>
              <a:rPr lang="en-US" sz="2700" b="1" dirty="0" smtClean="0">
                <a:latin typeface="Cambria"/>
              </a:rPr>
              <a:t>   </a:t>
            </a:r>
            <a:r>
              <a:rPr lang="en-US" sz="2700" b="1" dirty="0" smtClean="0">
                <a:latin typeface="Courier New" pitchFamily="49" charset="0"/>
                <a:cs typeface="Courier New" pitchFamily="49" charset="0"/>
              </a:rPr>
              <a:t>A</a:t>
            </a:r>
            <a:endParaRPr lang="en-US" sz="2700" b="1" dirty="0">
              <a:latin typeface="Courier New" pitchFamily="49" charset="0"/>
              <a:cs typeface="Courier New" pitchFamily="49" charset="0"/>
            </a:endParaRP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2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B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2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C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2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D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861895" y="4535565"/>
            <a:ext cx="17890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8 possibilities will remain!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973307" y="1282818"/>
            <a:ext cx="1391609" cy="3000821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latin typeface="Cambria"/>
              </a:rPr>
              <a:t>4   </a:t>
            </a:r>
            <a:r>
              <a:rPr lang="en-US" sz="2700" b="1" dirty="0" smtClean="0">
                <a:latin typeface="Courier New" pitchFamily="49" charset="0"/>
                <a:cs typeface="Courier New" pitchFamily="49" charset="0"/>
              </a:rPr>
              <a:t>A</a:t>
            </a:r>
            <a:endParaRPr lang="en-US" sz="2700" b="1" dirty="0">
              <a:latin typeface="Courier New" pitchFamily="49" charset="0"/>
              <a:cs typeface="Courier New" pitchFamily="49" charset="0"/>
            </a:endParaRP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4</a:t>
            </a:r>
            <a:r>
              <a:rPr lang="en-US" sz="2700" b="1" dirty="0" smtClean="0">
                <a:latin typeface="Cambria"/>
              </a:rPr>
              <a:t>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B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0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C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0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088619" y="1288914"/>
            <a:ext cx="1391609" cy="3000821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latin typeface="Cambria"/>
              </a:rPr>
              <a:t>8</a:t>
            </a:r>
            <a:r>
              <a:rPr lang="en-US" sz="2700" b="1" dirty="0" smtClean="0">
                <a:latin typeface="Cambria"/>
              </a:rPr>
              <a:t>   </a:t>
            </a:r>
            <a:r>
              <a:rPr lang="en-US" sz="2700" b="1" dirty="0" smtClean="0">
                <a:latin typeface="Courier New" pitchFamily="49" charset="0"/>
                <a:cs typeface="Courier New" pitchFamily="49" charset="0"/>
              </a:rPr>
              <a:t>A</a:t>
            </a:r>
            <a:endParaRPr lang="en-US" sz="2700" b="1" dirty="0">
              <a:latin typeface="Courier New" pitchFamily="49" charset="0"/>
              <a:cs typeface="Courier New" pitchFamily="49" charset="0"/>
            </a:endParaRP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0</a:t>
            </a:r>
            <a:r>
              <a:rPr lang="en-US" sz="2700" b="1" dirty="0" smtClean="0">
                <a:latin typeface="Cambria"/>
              </a:rPr>
              <a:t>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B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0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C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0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D</a:t>
            </a:r>
          </a:p>
        </p:txBody>
      </p:sp>
      <p:sp>
        <p:nvSpPr>
          <p:cNvPr id="4" name="Rectangle 3"/>
          <p:cNvSpPr/>
          <p:nvPr/>
        </p:nvSpPr>
        <p:spPr>
          <a:xfrm>
            <a:off x="3069969" y="360252"/>
            <a:ext cx="5070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Suppose there were 8 possibilities to begin with…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734391" y="4535565"/>
            <a:ext cx="18858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mbria"/>
                <a:cs typeface="Cambria"/>
              </a:rPr>
              <a:t>4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 possibilities will remain!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66712" y="4535565"/>
            <a:ext cx="1788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2 possibilities will remain!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11998" y="6226695"/>
            <a:ext cx="7861426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207331" y="5972778"/>
            <a:ext cx="2474139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2700" dirty="0" smtClean="0">
                <a:solidFill>
                  <a:prstClr val="black"/>
                </a:solidFill>
                <a:latin typeface="Cambria"/>
                <a:cs typeface="Cambria"/>
              </a:rPr>
              <a:t>Flatter is better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78932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Entropy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30251" y="1282820"/>
            <a:ext cx="1391609" cy="3000821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latin typeface="Cambria"/>
              </a:rPr>
              <a:t>2</a:t>
            </a:r>
            <a:r>
              <a:rPr lang="en-US" sz="2700" b="1" dirty="0" smtClean="0">
                <a:latin typeface="Cambria"/>
              </a:rPr>
              <a:t>   </a:t>
            </a:r>
            <a:r>
              <a:rPr lang="en-US" sz="2700" b="1" dirty="0" smtClean="0">
                <a:latin typeface="Courier New" pitchFamily="49" charset="0"/>
                <a:cs typeface="Courier New" pitchFamily="49" charset="0"/>
              </a:rPr>
              <a:t>A</a:t>
            </a:r>
            <a:endParaRPr lang="en-US" sz="2700" b="1" dirty="0">
              <a:latin typeface="Courier New" pitchFamily="49" charset="0"/>
              <a:cs typeface="Courier New" pitchFamily="49" charset="0"/>
            </a:endParaRP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2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B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2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C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2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D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422475" y="5459109"/>
            <a:ext cx="48317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Entropy ~ </a:t>
            </a:r>
            <a:r>
              <a:rPr lang="en-US" sz="2400" b="1" i="1" dirty="0" smtClean="0">
                <a:solidFill>
                  <a:srgbClr val="0000FF"/>
                </a:solidFill>
                <a:latin typeface="Cambria"/>
                <a:cs typeface="Cambria"/>
              </a:rPr>
              <a:t>expected information</a:t>
            </a:r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21039803">
            <a:off x="916012" y="4236856"/>
            <a:ext cx="1760418" cy="58477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0000FF"/>
                </a:solidFill>
                <a:latin typeface="Cambria"/>
              </a:rPr>
              <a:t>2.00 bits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73307" y="1282818"/>
            <a:ext cx="1391609" cy="3000821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latin typeface="Cambria"/>
              </a:rPr>
              <a:t>4   </a:t>
            </a:r>
            <a:r>
              <a:rPr lang="en-US" sz="2700" b="1" dirty="0" smtClean="0">
                <a:latin typeface="Courier New" pitchFamily="49" charset="0"/>
                <a:cs typeface="Courier New" pitchFamily="49" charset="0"/>
              </a:rPr>
              <a:t>A</a:t>
            </a:r>
            <a:endParaRPr lang="en-US" sz="2700" b="1" dirty="0">
              <a:latin typeface="Courier New" pitchFamily="49" charset="0"/>
              <a:cs typeface="Courier New" pitchFamily="49" charset="0"/>
            </a:endParaRP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4</a:t>
            </a:r>
            <a:r>
              <a:rPr lang="en-US" sz="2700" b="1" dirty="0" smtClean="0">
                <a:latin typeface="Cambria"/>
              </a:rPr>
              <a:t>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B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0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C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0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D</a:t>
            </a:r>
          </a:p>
        </p:txBody>
      </p:sp>
      <p:sp>
        <p:nvSpPr>
          <p:cNvPr id="10" name="Rectangle 9"/>
          <p:cNvSpPr/>
          <p:nvPr/>
        </p:nvSpPr>
        <p:spPr>
          <a:xfrm rot="20725503">
            <a:off x="5281975" y="4186483"/>
            <a:ext cx="1579278" cy="58477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0000FF"/>
                </a:solidFill>
                <a:latin typeface="Cambria"/>
              </a:rPr>
              <a:t>1.00 bit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88619" y="1288914"/>
            <a:ext cx="1391609" cy="3000821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latin typeface="Cambria"/>
              </a:rPr>
              <a:t>8</a:t>
            </a:r>
            <a:r>
              <a:rPr lang="en-US" sz="2700" b="1" dirty="0" smtClean="0">
                <a:latin typeface="Cambria"/>
              </a:rPr>
              <a:t>   </a:t>
            </a:r>
            <a:r>
              <a:rPr lang="en-US" sz="2700" b="1" dirty="0" smtClean="0">
                <a:latin typeface="Courier New" pitchFamily="49" charset="0"/>
                <a:cs typeface="Courier New" pitchFamily="49" charset="0"/>
              </a:rPr>
              <a:t>A</a:t>
            </a:r>
            <a:endParaRPr lang="en-US" sz="2700" b="1" dirty="0">
              <a:latin typeface="Courier New" pitchFamily="49" charset="0"/>
              <a:cs typeface="Courier New" pitchFamily="49" charset="0"/>
            </a:endParaRP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0</a:t>
            </a:r>
            <a:r>
              <a:rPr lang="en-US" sz="2700" b="1" dirty="0" smtClean="0">
                <a:latin typeface="Cambria"/>
              </a:rPr>
              <a:t>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B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0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C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0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D</a:t>
            </a:r>
          </a:p>
        </p:txBody>
      </p:sp>
      <p:sp>
        <p:nvSpPr>
          <p:cNvPr id="15" name="Rectangle 14"/>
          <p:cNvSpPr/>
          <p:nvPr/>
        </p:nvSpPr>
        <p:spPr>
          <a:xfrm rot="20725503">
            <a:off x="7424538" y="4192579"/>
            <a:ext cx="1524776" cy="58477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0000FF"/>
                </a:solidFill>
                <a:latin typeface="Cambria"/>
              </a:rPr>
              <a:t>0.0 bits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9456" y="6308098"/>
            <a:ext cx="8778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Entropy is the amount of uncertainty you expect to resolve by sampling a distribution.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69969" y="360252"/>
            <a:ext cx="5070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Suppose there were 8 possibilities to begin with…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1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Entropy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06420" y="1282297"/>
            <a:ext cx="1391609" cy="3000821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latin typeface="Cambria"/>
              </a:rPr>
              <a:t>2 LR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2</a:t>
            </a:r>
            <a:r>
              <a:rPr lang="en-US" sz="2700" b="1" dirty="0" smtClean="0">
                <a:latin typeface="Cambria"/>
              </a:rPr>
              <a:t> LL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5 DE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1 TL</a:t>
            </a:r>
            <a:endParaRPr lang="en-US" sz="2700" b="1" dirty="0"/>
          </a:p>
        </p:txBody>
      </p:sp>
      <p:sp>
        <p:nvSpPr>
          <p:cNvPr id="19" name="Rectangle 18"/>
          <p:cNvSpPr/>
          <p:nvPr/>
        </p:nvSpPr>
        <p:spPr>
          <a:xfrm rot="21039803">
            <a:off x="3141898" y="4157523"/>
            <a:ext cx="176041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Cambria"/>
              </a:rPr>
              <a:t>1.76 bits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711998" y="6226695"/>
            <a:ext cx="7861426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207331" y="5972778"/>
            <a:ext cx="2474139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2700" dirty="0" smtClean="0">
                <a:solidFill>
                  <a:prstClr val="black"/>
                </a:solidFill>
                <a:latin typeface="Cambria"/>
                <a:cs typeface="Cambria"/>
              </a:rPr>
              <a:t>Flatter is better</a:t>
            </a:r>
            <a:endParaRPr lang="en-US" sz="2700" dirty="0"/>
          </a:p>
        </p:txBody>
      </p:sp>
      <p:sp>
        <p:nvSpPr>
          <p:cNvPr id="34" name="Rectangle 33"/>
          <p:cNvSpPr/>
          <p:nvPr/>
        </p:nvSpPr>
        <p:spPr>
          <a:xfrm>
            <a:off x="630251" y="1282820"/>
            <a:ext cx="1391609" cy="3000821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latin typeface="Cambria"/>
              </a:rPr>
              <a:t>2</a:t>
            </a:r>
            <a:r>
              <a:rPr lang="en-US" sz="2700" b="1" dirty="0" smtClean="0">
                <a:latin typeface="Cambria"/>
              </a:rPr>
              <a:t>   </a:t>
            </a:r>
            <a:r>
              <a:rPr lang="en-US" sz="2700" b="1" dirty="0" smtClean="0">
                <a:latin typeface="Courier New" pitchFamily="49" charset="0"/>
                <a:cs typeface="Courier New" pitchFamily="49" charset="0"/>
              </a:rPr>
              <a:t>A</a:t>
            </a:r>
            <a:endParaRPr lang="en-US" sz="2700" b="1" dirty="0">
              <a:latin typeface="Courier New" pitchFamily="49" charset="0"/>
              <a:cs typeface="Courier New" pitchFamily="49" charset="0"/>
            </a:endParaRP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2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B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2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C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2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D</a:t>
            </a:r>
          </a:p>
        </p:txBody>
      </p:sp>
      <p:sp>
        <p:nvSpPr>
          <p:cNvPr id="35" name="Rectangle 34"/>
          <p:cNvSpPr/>
          <p:nvPr/>
        </p:nvSpPr>
        <p:spPr>
          <a:xfrm rot="21039803">
            <a:off x="916012" y="4236856"/>
            <a:ext cx="1760418" cy="58477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0000FF"/>
                </a:solidFill>
                <a:latin typeface="Cambria"/>
              </a:rPr>
              <a:t>2.00 bits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973307" y="1282818"/>
            <a:ext cx="1391609" cy="3000821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latin typeface="Cambria"/>
              </a:rPr>
              <a:t>4   </a:t>
            </a:r>
            <a:r>
              <a:rPr lang="en-US" sz="2700" b="1" dirty="0" smtClean="0">
                <a:latin typeface="Courier New" pitchFamily="49" charset="0"/>
                <a:cs typeface="Courier New" pitchFamily="49" charset="0"/>
              </a:rPr>
              <a:t>A</a:t>
            </a:r>
            <a:endParaRPr lang="en-US" sz="2700" b="1" dirty="0">
              <a:latin typeface="Courier New" pitchFamily="49" charset="0"/>
              <a:cs typeface="Courier New" pitchFamily="49" charset="0"/>
            </a:endParaRP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4</a:t>
            </a:r>
            <a:r>
              <a:rPr lang="en-US" sz="2700" b="1" dirty="0" smtClean="0">
                <a:latin typeface="Cambria"/>
              </a:rPr>
              <a:t>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B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0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C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0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D</a:t>
            </a:r>
          </a:p>
        </p:txBody>
      </p:sp>
      <p:sp>
        <p:nvSpPr>
          <p:cNvPr id="37" name="Rectangle 36"/>
          <p:cNvSpPr/>
          <p:nvPr/>
        </p:nvSpPr>
        <p:spPr>
          <a:xfrm rot="20725503">
            <a:off x="5281975" y="4186483"/>
            <a:ext cx="1579278" cy="58477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0000FF"/>
                </a:solidFill>
                <a:latin typeface="Cambria"/>
              </a:rPr>
              <a:t>1.00 bit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088619" y="1288914"/>
            <a:ext cx="1391609" cy="3000821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latin typeface="Cambria"/>
              </a:rPr>
              <a:t>8</a:t>
            </a:r>
            <a:r>
              <a:rPr lang="en-US" sz="2700" b="1" dirty="0" smtClean="0">
                <a:latin typeface="Cambria"/>
              </a:rPr>
              <a:t>   </a:t>
            </a:r>
            <a:r>
              <a:rPr lang="en-US" sz="2700" b="1" dirty="0" smtClean="0">
                <a:latin typeface="Courier New" pitchFamily="49" charset="0"/>
                <a:cs typeface="Courier New" pitchFamily="49" charset="0"/>
              </a:rPr>
              <a:t>A</a:t>
            </a:r>
            <a:endParaRPr lang="en-US" sz="2700" b="1" dirty="0">
              <a:latin typeface="Courier New" pitchFamily="49" charset="0"/>
              <a:cs typeface="Courier New" pitchFamily="49" charset="0"/>
            </a:endParaRP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0</a:t>
            </a:r>
            <a:r>
              <a:rPr lang="en-US" sz="2700" b="1" dirty="0" smtClean="0">
                <a:latin typeface="Cambria"/>
              </a:rPr>
              <a:t>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B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0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C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0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D</a:t>
            </a:r>
          </a:p>
        </p:txBody>
      </p:sp>
      <p:sp>
        <p:nvSpPr>
          <p:cNvPr id="39" name="Rectangle 38"/>
          <p:cNvSpPr/>
          <p:nvPr/>
        </p:nvSpPr>
        <p:spPr>
          <a:xfrm rot="20725503">
            <a:off x="7424538" y="4192579"/>
            <a:ext cx="1524776" cy="58477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0000FF"/>
                </a:solidFill>
                <a:latin typeface="Cambria"/>
              </a:rPr>
              <a:t>0.0 bits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99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Go left!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77285" y="2072119"/>
            <a:ext cx="1391609" cy="3000821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latin typeface="Cambria"/>
              </a:rPr>
              <a:t>1 LR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2</a:t>
            </a:r>
            <a:r>
              <a:rPr lang="en-US" sz="2700" b="1" dirty="0" smtClean="0">
                <a:latin typeface="Cambria"/>
              </a:rPr>
              <a:t> LL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1</a:t>
            </a:r>
            <a:r>
              <a:rPr lang="en-US" sz="2700" b="1" dirty="0" smtClean="0">
                <a:latin typeface="Cambria"/>
              </a:rPr>
              <a:t> TR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6</a:t>
            </a:r>
            <a:r>
              <a:rPr lang="en-US" sz="2700" b="1" dirty="0" smtClean="0">
                <a:latin typeface="Cambria"/>
              </a:rPr>
              <a:t> TL</a:t>
            </a:r>
            <a:endParaRPr lang="en-US" sz="2700" b="1" dirty="0"/>
          </a:p>
        </p:txBody>
      </p:sp>
      <p:sp>
        <p:nvSpPr>
          <p:cNvPr id="9" name="Rectangle 8"/>
          <p:cNvSpPr/>
          <p:nvPr/>
        </p:nvSpPr>
        <p:spPr>
          <a:xfrm>
            <a:off x="5665597" y="1210277"/>
            <a:ext cx="16746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F79646">
                    <a:lumMod val="75000"/>
                  </a:srgbClr>
                </a:solidFill>
                <a:latin typeface="Cambria"/>
              </a:rPr>
              <a:t>straight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806829" y="1210277"/>
            <a:ext cx="7922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F79646">
                    <a:lumMod val="75000"/>
                  </a:srgbClr>
                </a:solidFill>
                <a:latin typeface="Cambria"/>
              </a:rPr>
              <a:t>left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507126" y="2072119"/>
            <a:ext cx="1391609" cy="3000821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latin typeface="Cambria"/>
              </a:rPr>
              <a:t>2 LR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2</a:t>
            </a:r>
            <a:r>
              <a:rPr lang="en-US" sz="2700" b="1" dirty="0" smtClean="0">
                <a:latin typeface="Cambria"/>
              </a:rPr>
              <a:t> LL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5 DE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1 TL</a:t>
            </a:r>
            <a:endParaRPr lang="en-US" sz="2700" b="1" dirty="0"/>
          </a:p>
        </p:txBody>
      </p:sp>
      <p:sp>
        <p:nvSpPr>
          <p:cNvPr id="10" name="Rectangle 9"/>
          <p:cNvSpPr/>
          <p:nvPr/>
        </p:nvSpPr>
        <p:spPr>
          <a:xfrm rot="20725503">
            <a:off x="6104509" y="4960617"/>
            <a:ext cx="176041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Cambria"/>
              </a:rPr>
              <a:t>1.57 bits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21039803">
            <a:off x="1842604" y="4947345"/>
            <a:ext cx="176041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Cambria"/>
              </a:rPr>
              <a:t>1.76 bits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11998" y="6226695"/>
            <a:ext cx="7861426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207331" y="5972778"/>
            <a:ext cx="2474139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2700" dirty="0" smtClean="0">
                <a:solidFill>
                  <a:prstClr val="black"/>
                </a:solidFill>
                <a:latin typeface="Cambria"/>
                <a:cs typeface="Cambria"/>
              </a:rPr>
              <a:t>Flatter is better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16588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Entropy-based localization</a:t>
            </a:r>
            <a:endParaRPr lang="en-US" sz="3600" i="1" dirty="0">
              <a:latin typeface="Cambria"/>
              <a:cs typeface="Cambria"/>
            </a:endParaRPr>
          </a:p>
        </p:txBody>
      </p:sp>
      <p:pic>
        <p:nvPicPr>
          <p:cNvPr id="4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3" t="15163" r="24036" b="6475"/>
          <a:stretch/>
        </p:blipFill>
        <p:spPr bwMode="auto">
          <a:xfrm>
            <a:off x="1901413" y="1224481"/>
            <a:ext cx="511294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161578" y="6054144"/>
            <a:ext cx="9861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/>
              <a:t>entro_short.mp4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1367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Map-building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26371" y="5608080"/>
            <a:ext cx="42550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 smtClean="0">
                <a:latin typeface="Cambria"/>
                <a:cs typeface="Cambria"/>
              </a:rPr>
              <a:t>Ideally, mapping would be </a:t>
            </a:r>
            <a:r>
              <a:rPr lang="en-US" sz="2700" b="1" i="1" dirty="0" smtClean="0">
                <a:solidFill>
                  <a:srgbClr val="0000FF"/>
                </a:solidFill>
                <a:latin typeface="Cambria"/>
                <a:cs typeface="Cambria"/>
              </a:rPr>
              <a:t>automated</a:t>
            </a:r>
            <a:r>
              <a:rPr lang="en-US" sz="2700" dirty="0" smtClean="0">
                <a:latin typeface="Cambria"/>
                <a:cs typeface="Cambria"/>
              </a:rPr>
              <a:t>, as well…</a:t>
            </a:r>
            <a:endParaRPr lang="en-US" sz="2700" dirty="0"/>
          </a:p>
        </p:txBody>
      </p:sp>
      <p:pic>
        <p:nvPicPr>
          <p:cNvPr id="7" name="Picture 6" descr="Screen Shot 2013-06-26 at 4.27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99" y="1221480"/>
            <a:ext cx="4178553" cy="4178553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3" t="32481" r="44808" b="17583"/>
          <a:stretch/>
        </p:blipFill>
        <p:spPr bwMode="auto">
          <a:xfrm>
            <a:off x="390143" y="1221480"/>
            <a:ext cx="4001179" cy="507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731008" y="1254399"/>
            <a:ext cx="15993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latin typeface="Cambria"/>
                <a:cs typeface="Cambria"/>
              </a:rPr>
              <a:t>S</a:t>
            </a:r>
            <a:r>
              <a:rPr lang="en-US" sz="900" dirty="0" smtClean="0">
                <a:latin typeface="Cambria"/>
                <a:cs typeface="Cambria"/>
              </a:rPr>
              <a:t>napshot of </a:t>
            </a:r>
            <a:r>
              <a:rPr lang="en-US" sz="900" dirty="0" err="1" smtClean="0">
                <a:latin typeface="Cambria"/>
                <a:cs typeface="Cambria"/>
              </a:rPr>
              <a:t>Zakkai's</a:t>
            </a:r>
            <a:r>
              <a:rPr lang="en-US" sz="900" dirty="0" smtClean="0">
                <a:latin typeface="Cambria"/>
                <a:cs typeface="Cambria"/>
              </a:rPr>
              <a:t> brain while map-building…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9065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ll_room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9" t="39913" r="8184" b="36351"/>
          <a:stretch/>
        </p:blipFill>
        <p:spPr>
          <a:xfrm>
            <a:off x="1044311" y="3701487"/>
            <a:ext cx="7161478" cy="16294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3013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Cooperating?!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832" y="5955508"/>
            <a:ext cx="77606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i="1" dirty="0" smtClean="0">
                <a:latin typeface="Cambria"/>
                <a:cs typeface="Cambria"/>
              </a:rPr>
              <a:t>Our goal:  </a:t>
            </a:r>
            <a:r>
              <a:rPr lang="en-US" sz="2100" dirty="0" smtClean="0">
                <a:latin typeface="Cambria"/>
                <a:cs typeface="Cambria"/>
              </a:rPr>
              <a:t>to investigate robot platforms, software, and algorithms for </a:t>
            </a:r>
            <a:r>
              <a:rPr lang="en-US" sz="2100" b="1" i="1" dirty="0" smtClean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rPr>
              <a:t>using 2d sensors </a:t>
            </a:r>
            <a:r>
              <a:rPr lang="en-US" sz="2100" b="1" i="1" dirty="0" smtClean="0">
                <a:solidFill>
                  <a:srgbClr val="0000FF"/>
                </a:solidFill>
                <a:latin typeface="Cambria"/>
                <a:cs typeface="Cambria"/>
              </a:rPr>
              <a:t>amid 3d models </a:t>
            </a:r>
            <a:r>
              <a:rPr lang="en-US" sz="2100" dirty="0" smtClean="0">
                <a:latin typeface="Cambria"/>
                <a:cs typeface="Cambria"/>
              </a:rPr>
              <a:t>of the world. 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45832" y="3448407"/>
            <a:ext cx="7740507" cy="2258312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44313" y="5005753"/>
            <a:ext cx="23483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Cambria"/>
                <a:cs typeface="Cambria"/>
              </a:rPr>
              <a:t>3d models</a:t>
            </a:r>
            <a:endParaRPr lang="en-US" sz="3600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95781" y="1044909"/>
            <a:ext cx="2367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rgbClr val="E46C0A"/>
                </a:solidFill>
                <a:latin typeface="Cambria"/>
                <a:cs typeface="Cambria"/>
              </a:rPr>
              <a:t>2d sensors</a:t>
            </a:r>
            <a:endParaRPr lang="en-US" sz="3600" dirty="0">
              <a:solidFill>
                <a:srgbClr val="E46C0A"/>
              </a:solidFill>
              <a:latin typeface="Cambria"/>
              <a:cs typeface="Cambria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66009" y="1070794"/>
            <a:ext cx="7740507" cy="2258312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Up-Down Arrow 3"/>
          <p:cNvSpPr/>
          <p:nvPr/>
        </p:nvSpPr>
        <p:spPr>
          <a:xfrm>
            <a:off x="4192016" y="3099494"/>
            <a:ext cx="342680" cy="665262"/>
          </a:xfrm>
          <a:prstGeom prst="up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nea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2" r="5974" b="23594"/>
          <a:stretch/>
        </p:blipFill>
        <p:spPr>
          <a:xfrm>
            <a:off x="1751447" y="1620263"/>
            <a:ext cx="2440569" cy="1558812"/>
          </a:xfrm>
          <a:prstGeom prst="rect">
            <a:avLst/>
          </a:prstGeom>
        </p:spPr>
      </p:pic>
      <p:pic>
        <p:nvPicPr>
          <p:cNvPr id="21" name="Picture 20" descr="parrot_ar_drone_quadricopter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4" b="23866"/>
          <a:stretch/>
        </p:blipFill>
        <p:spPr>
          <a:xfrm>
            <a:off x="4778648" y="1647229"/>
            <a:ext cx="2730657" cy="150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2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/>
                <a:cs typeface="Cambria"/>
              </a:rPr>
              <a:t>Autonomous Mapping</a:t>
            </a:r>
          </a:p>
        </p:txBody>
      </p:sp>
      <p:pic>
        <p:nvPicPr>
          <p:cNvPr id="3" name="Picture 2" descr="HallwayMap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93"/>
          <a:stretch/>
        </p:blipFill>
        <p:spPr>
          <a:xfrm>
            <a:off x="381369" y="1368918"/>
            <a:ext cx="8429811" cy="43613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8130" y="5156805"/>
            <a:ext cx="73754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mbria"/>
                <a:cs typeface="Cambria"/>
              </a:rPr>
              <a:t>overlaying wall-lines using </a:t>
            </a:r>
            <a:r>
              <a:rPr lang="en-US" sz="2400" dirty="0" err="1" smtClean="0">
                <a:solidFill>
                  <a:schemeClr val="bg1"/>
                </a:solidFill>
                <a:latin typeface="Cambria"/>
                <a:cs typeface="Cambria"/>
              </a:rPr>
              <a:t>odometry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96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Mapping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7" name="Picture 6" descr="HallwayMap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7"/>
          <a:stretch/>
        </p:blipFill>
        <p:spPr>
          <a:xfrm>
            <a:off x="332601" y="1255777"/>
            <a:ext cx="8454161" cy="47708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48129" y="1351252"/>
            <a:ext cx="6122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i="1" dirty="0">
                <a:solidFill>
                  <a:schemeClr val="bg1"/>
                </a:solidFill>
                <a:latin typeface="Cambria"/>
                <a:cs typeface="Cambria"/>
              </a:rPr>
              <a:t>s</a:t>
            </a:r>
            <a:r>
              <a:rPr lang="en-US" sz="2400" b="1" i="1" dirty="0" smtClean="0">
                <a:solidFill>
                  <a:schemeClr val="bg1"/>
                </a:solidFill>
                <a:latin typeface="Cambria"/>
                <a:cs typeface="Cambria"/>
              </a:rPr>
              <a:t>lipping</a:t>
            </a:r>
            <a:r>
              <a:rPr lang="en-US" sz="2400" dirty="0" smtClean="0">
                <a:solidFill>
                  <a:schemeClr val="bg1"/>
                </a:solidFill>
                <a:latin typeface="Cambria"/>
                <a:cs typeface="Cambria"/>
              </a:rPr>
              <a:t> around the Olin Basement loop…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6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177" y="5915417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Graham + Jerry</a:t>
            </a:r>
            <a:endParaRPr lang="en-US" sz="36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54637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gmapping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3168" y="1135831"/>
            <a:ext cx="7303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an algorithm for autonomous laser-based mapping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157216" y="2306264"/>
            <a:ext cx="35844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smtClean="0">
                <a:latin typeface="Cambria"/>
              </a:rPr>
              <a:t>(1) adjust each scan's pose to best-fit previous scans</a:t>
            </a:r>
            <a:endParaRPr lang="en-US" sz="2100" dirty="0"/>
          </a:p>
        </p:txBody>
      </p:sp>
      <p:sp>
        <p:nvSpPr>
          <p:cNvPr id="10" name="Rectangle 9"/>
          <p:cNvSpPr/>
          <p:nvPr/>
        </p:nvSpPr>
        <p:spPr>
          <a:xfrm>
            <a:off x="5157216" y="4499836"/>
            <a:ext cx="35844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smtClean="0">
                <a:latin typeface="Cambria"/>
              </a:rPr>
              <a:t>(2) search for distant-past similarities to "close loops"</a:t>
            </a:r>
            <a:endParaRPr lang="en-US" sz="21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7" t="15131" r="19897" b="40922"/>
          <a:stretch/>
        </p:blipFill>
        <p:spPr bwMode="auto">
          <a:xfrm>
            <a:off x="198378" y="1828800"/>
            <a:ext cx="4619117" cy="473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562544" y="3131152"/>
            <a:ext cx="292619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b="1" i="1" dirty="0" smtClean="0">
                <a:solidFill>
                  <a:srgbClr val="0000FF"/>
                </a:solidFill>
                <a:latin typeface="Cambria"/>
              </a:rPr>
              <a:t>straightens corridors</a:t>
            </a:r>
            <a:endParaRPr lang="en-US" sz="2100" b="1" i="1" dirty="0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77200" y="5356192"/>
            <a:ext cx="292619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b="1" i="1" dirty="0" smtClean="0">
                <a:solidFill>
                  <a:srgbClr val="0000FF"/>
                </a:solidFill>
                <a:latin typeface="Cambria"/>
              </a:rPr>
              <a:t>corrects slippage?</a:t>
            </a:r>
            <a:endParaRPr lang="en-US" sz="2100" b="1" i="1" dirty="0">
              <a:solidFill>
                <a:srgbClr val="0000FF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4376928" y="3363285"/>
            <a:ext cx="1210000" cy="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267712" y="5597103"/>
            <a:ext cx="3428944" cy="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624016" y="3094581"/>
            <a:ext cx="18897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mbria"/>
                <a:cs typeface="Cambria"/>
              </a:rPr>
              <a:t>Olin basement loop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92424" y="4931436"/>
            <a:ext cx="18897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mbria"/>
                <a:cs typeface="Cambria"/>
              </a:rPr>
              <a:t>Beckman hallway</a:t>
            </a:r>
            <a:endParaRPr lang="en-US" sz="1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29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ourier New" pitchFamily="49" charset="0"/>
                <a:cs typeface="Courier New" pitchFamily="49" charset="0"/>
              </a:rPr>
              <a:t>gmapping</a:t>
            </a:r>
            <a:endParaRPr lang="en-US" sz="3600" b="1" dirty="0"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57600" y="379128"/>
            <a:ext cx="480364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100" b="1" dirty="0" smtClean="0">
                <a:latin typeface="Cambria"/>
                <a:cs typeface="Cambria"/>
              </a:rPr>
              <a:t>… can </a:t>
            </a:r>
            <a:r>
              <a:rPr lang="en-US" sz="2100" b="1" i="1" dirty="0" smtClean="0">
                <a:latin typeface="Cambria"/>
                <a:cs typeface="Cambria"/>
              </a:rPr>
              <a:t>miss </a:t>
            </a:r>
            <a:r>
              <a:rPr lang="en-US" sz="2100" b="1" dirty="0" smtClean="0">
                <a:latin typeface="Cambria"/>
                <a:cs typeface="Cambria"/>
              </a:rPr>
              <a:t>"obvious" loops</a:t>
            </a:r>
            <a:endParaRPr lang="en-US" sz="2100" b="1" dirty="0"/>
          </a:p>
        </p:txBody>
      </p:sp>
      <p:sp>
        <p:nvSpPr>
          <p:cNvPr id="13" name="Rectangle 12"/>
          <p:cNvSpPr/>
          <p:nvPr/>
        </p:nvSpPr>
        <p:spPr>
          <a:xfrm>
            <a:off x="1121664" y="3577636"/>
            <a:ext cx="24749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100" dirty="0" smtClean="0">
                <a:latin typeface="Cambria"/>
              </a:rPr>
              <a:t>Laser scans aren't very </a:t>
            </a:r>
            <a:r>
              <a:rPr lang="en-US" sz="2100" b="1" i="1" dirty="0" smtClean="0">
                <a:solidFill>
                  <a:schemeClr val="accent6">
                    <a:lumMod val="75000"/>
                  </a:schemeClr>
                </a:solidFill>
                <a:latin typeface="Cambria"/>
              </a:rPr>
              <a:t>distinctive</a:t>
            </a:r>
            <a:endParaRPr lang="en-US" sz="2100" i="1" dirty="0"/>
          </a:p>
        </p:txBody>
      </p:sp>
      <p:sp>
        <p:nvSpPr>
          <p:cNvPr id="14" name="Rectangle 13"/>
          <p:cNvSpPr/>
          <p:nvPr/>
        </p:nvSpPr>
        <p:spPr>
          <a:xfrm>
            <a:off x="430138" y="5213715"/>
            <a:ext cx="3129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i="1" dirty="0" smtClean="0">
                <a:latin typeface="Cambria"/>
              </a:rPr>
              <a:t>Better landmarks?</a:t>
            </a:r>
          </a:p>
          <a:p>
            <a:pPr algn="ctr"/>
            <a:endParaRPr lang="en-US" sz="1200" dirty="0" smtClean="0">
              <a:latin typeface="Cambria"/>
            </a:endParaRPr>
          </a:p>
          <a:p>
            <a:pPr algn="ctr"/>
            <a:r>
              <a:rPr lang="en-US" sz="2100" i="1" dirty="0" smtClean="0">
                <a:latin typeface="Cambria"/>
              </a:rPr>
              <a:t>… probably texture in 3d</a:t>
            </a:r>
            <a:endParaRPr lang="en-US" sz="2100" i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3" t="14586" r="22595" b="23709"/>
          <a:stretch/>
        </p:blipFill>
        <p:spPr bwMode="auto">
          <a:xfrm>
            <a:off x="4084319" y="1204493"/>
            <a:ext cx="4462273" cy="5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7336166" y="4057448"/>
            <a:ext cx="682752" cy="610028"/>
          </a:xfrm>
          <a:prstGeom prst="roundRect">
            <a:avLst/>
          </a:prstGeom>
          <a:solidFill>
            <a:srgbClr val="6868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46406" y="2566013"/>
            <a:ext cx="18897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mbria"/>
                <a:cs typeface="Cambria"/>
              </a:rPr>
              <a:t>Beckman CS loop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91286" y="4954597"/>
            <a:ext cx="18897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mbria"/>
                <a:cs typeface="Cambria"/>
              </a:rPr>
              <a:t>Jacobs hallway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742944" y="3789424"/>
            <a:ext cx="1219200" cy="368048"/>
          </a:xfrm>
          <a:prstGeom prst="rightArrow">
            <a:avLst/>
          </a:prstGeom>
          <a:solidFill>
            <a:srgbClr val="FFEDCD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4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2½-d mapping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9333" y="6055867"/>
            <a:ext cx="358444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latin typeface="Cambria"/>
              </a:rPr>
              <a:t>L</a:t>
            </a:r>
            <a:r>
              <a:rPr lang="en-US" sz="2100" dirty="0" smtClean="0">
                <a:latin typeface="Cambria"/>
              </a:rPr>
              <a:t>aser-scan of a corner</a:t>
            </a:r>
            <a:endParaRPr lang="en-US" sz="2100" dirty="0"/>
          </a:p>
        </p:txBody>
      </p:sp>
      <p:sp>
        <p:nvSpPr>
          <p:cNvPr id="14" name="Rectangle 13"/>
          <p:cNvSpPr/>
          <p:nvPr/>
        </p:nvSpPr>
        <p:spPr>
          <a:xfrm>
            <a:off x="2391285" y="1182010"/>
            <a:ext cx="6191883" cy="1061829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100" dirty="0" smtClean="0">
                <a:latin typeface="Cambria"/>
              </a:rPr>
              <a:t>Assume </a:t>
            </a:r>
            <a:r>
              <a:rPr lang="en-US" sz="2100" b="1" dirty="0" smtClean="0">
                <a:solidFill>
                  <a:srgbClr val="0000FF"/>
                </a:solidFill>
                <a:latin typeface="Cambria"/>
              </a:rPr>
              <a:t>wall-world</a:t>
            </a:r>
            <a:r>
              <a:rPr lang="en-US" sz="2100" dirty="0" smtClean="0">
                <a:latin typeface="Cambria"/>
              </a:rPr>
              <a:t>: surfaces are vertical planes.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 smtClean="0">
                <a:latin typeface="Cambria"/>
              </a:rPr>
              <a:t>Create that "3d" representation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>
                <a:latin typeface="Cambria"/>
              </a:rPr>
              <a:t>T</a:t>
            </a:r>
            <a:r>
              <a:rPr lang="en-US" sz="2100" dirty="0" smtClean="0">
                <a:latin typeface="Cambria"/>
              </a:rPr>
              <a:t>exture it with the pixel colors ~ </a:t>
            </a:r>
            <a:r>
              <a:rPr lang="en-US" sz="2100" i="1" dirty="0" smtClean="0">
                <a:latin typeface="Cambria"/>
              </a:rPr>
              <a:t>landmarks</a:t>
            </a:r>
            <a:r>
              <a:rPr lang="en-US" sz="2100" dirty="0" smtClean="0">
                <a:latin typeface="Cambria"/>
              </a:rPr>
              <a:t>.</a:t>
            </a:r>
            <a:endParaRPr lang="en-US" sz="2100" dirty="0"/>
          </a:p>
        </p:txBody>
      </p:sp>
      <p:sp>
        <p:nvSpPr>
          <p:cNvPr id="7" name="Rectangle 6"/>
          <p:cNvSpPr/>
          <p:nvPr/>
        </p:nvSpPr>
        <p:spPr>
          <a:xfrm>
            <a:off x="633984" y="1389760"/>
            <a:ext cx="1487424" cy="646331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latin typeface="Cambria"/>
                <a:cs typeface="Cambria"/>
              </a:rPr>
              <a:t>Idea: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4888992" y="6055867"/>
            <a:ext cx="358444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Now, as vertical planes</a:t>
            </a:r>
            <a:endParaRPr lang="en-US" sz="21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2"/>
          <a:stretch/>
        </p:blipFill>
        <p:spPr bwMode="auto">
          <a:xfrm>
            <a:off x="489333" y="2641808"/>
            <a:ext cx="3638550" cy="330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816" y="2641808"/>
            <a:ext cx="3578352" cy="330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40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latin typeface="Cambria"/>
                <a:cs typeface="Cambria"/>
              </a:rPr>
              <a:t>Painting</a:t>
            </a:r>
            <a:r>
              <a:rPr lang="en-US" sz="3600" dirty="0" smtClean="0">
                <a:latin typeface="Cambria"/>
                <a:cs typeface="Cambria"/>
              </a:rPr>
              <a:t> the walls…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2069" y="2620717"/>
            <a:ext cx="3584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00FF"/>
                </a:solidFill>
                <a:latin typeface="Cambria"/>
              </a:rPr>
              <a:t>+</a:t>
            </a:r>
            <a:endParaRPr lang="en-US" sz="7200" b="1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50202" y="4568808"/>
            <a:ext cx="1486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</a:rPr>
              <a:t>image of wall</a:t>
            </a:r>
            <a:endParaRPr lang="en-US" dirty="0"/>
          </a:p>
        </p:txBody>
      </p:sp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848" y="1763746"/>
            <a:ext cx="4052448" cy="318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49003" y="1919952"/>
            <a:ext cx="1866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</a:rPr>
              <a:t>laser scan of wall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6" y="1089138"/>
            <a:ext cx="3052148" cy="166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58" y="3759863"/>
            <a:ext cx="3277269" cy="245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3817588" y="2968556"/>
            <a:ext cx="755904" cy="597408"/>
          </a:xfrm>
          <a:prstGeom prst="rightArrow">
            <a:avLst/>
          </a:prstGeom>
          <a:solidFill>
            <a:srgbClr val="ECF1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19684" y="1072314"/>
            <a:ext cx="358444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latin typeface="Cambria"/>
              </a:rPr>
              <a:t>L</a:t>
            </a:r>
            <a:r>
              <a:rPr lang="en-US" sz="2100" dirty="0" smtClean="0">
                <a:latin typeface="Cambria"/>
              </a:rPr>
              <a:t>aser-scan of a wall</a:t>
            </a:r>
            <a:endParaRPr lang="en-US" sz="2100" dirty="0"/>
          </a:p>
        </p:txBody>
      </p:sp>
      <p:sp>
        <p:nvSpPr>
          <p:cNvPr id="13" name="Rectangle 12"/>
          <p:cNvSpPr/>
          <p:nvPr/>
        </p:nvSpPr>
        <p:spPr>
          <a:xfrm>
            <a:off x="3772084" y="5802317"/>
            <a:ext cx="358444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smtClean="0">
                <a:latin typeface="Cambria"/>
              </a:rPr>
              <a:t>Image of the wall</a:t>
            </a:r>
            <a:endParaRPr lang="en-US" sz="2100" dirty="0"/>
          </a:p>
        </p:txBody>
      </p:sp>
      <p:sp>
        <p:nvSpPr>
          <p:cNvPr id="14" name="Rectangle 13"/>
          <p:cNvSpPr/>
          <p:nvPr/>
        </p:nvSpPr>
        <p:spPr>
          <a:xfrm>
            <a:off x="5014656" y="4986908"/>
            <a:ext cx="358444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textured model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406945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latin typeface="Cambria"/>
                <a:cs typeface="Cambria"/>
              </a:rPr>
              <a:t>Painting</a:t>
            </a:r>
            <a:r>
              <a:rPr lang="en-US" sz="3600" dirty="0" smtClean="0">
                <a:latin typeface="Cambria"/>
                <a:cs typeface="Cambria"/>
              </a:rPr>
              <a:t> the walls…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205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56" y="1113282"/>
            <a:ext cx="6626352" cy="486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87680" y="6260059"/>
            <a:ext cx="820521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We can apply any geometry we like ~ here, a cylindrical panorama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32724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Where are the walls?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7680" y="6260059"/>
            <a:ext cx="820521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Raw laser scans lead to artifacts ~ walls vs. ribbons</a:t>
            </a:r>
            <a:endParaRPr lang="en-US" sz="2100" dirty="0"/>
          </a:p>
        </p:txBody>
      </p:sp>
      <p:pic>
        <p:nvPicPr>
          <p:cNvPr id="2" name="Picture 1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6" t="14816" r="11607" b="10318"/>
          <a:stretch/>
        </p:blipFill>
        <p:spPr>
          <a:xfrm>
            <a:off x="4736592" y="1926335"/>
            <a:ext cx="3936985" cy="29870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68888" y="4923783"/>
            <a:ext cx="190468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latin typeface="Cambria"/>
              </a:rPr>
              <a:t>linked to raw_corner_cropped.m4v</a:t>
            </a:r>
            <a:endParaRPr lang="en-US" sz="9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2"/>
          <a:stretch/>
        </p:blipFill>
        <p:spPr bwMode="auto">
          <a:xfrm>
            <a:off x="487680" y="1771788"/>
            <a:ext cx="3638550" cy="330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25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Finding the walls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1460" y="6125854"/>
            <a:ext cx="778294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Extracting straight lines from laser scans yields </a:t>
            </a:r>
            <a:r>
              <a:rPr lang="en-US" sz="2100" i="1" dirty="0" smtClean="0">
                <a:latin typeface="Cambria"/>
              </a:rPr>
              <a:t>too many </a:t>
            </a:r>
            <a:r>
              <a:rPr lang="en-US" sz="2100" dirty="0" smtClean="0">
                <a:latin typeface="Cambria"/>
              </a:rPr>
              <a:t>of them</a:t>
            </a:r>
            <a:endParaRPr lang="en-US" sz="2100" dirty="0"/>
          </a:p>
        </p:txBody>
      </p:sp>
      <p:sp>
        <p:nvSpPr>
          <p:cNvPr id="2" name="Rectangle 1"/>
          <p:cNvSpPr/>
          <p:nvPr/>
        </p:nvSpPr>
        <p:spPr>
          <a:xfrm>
            <a:off x="6060918" y="360252"/>
            <a:ext cx="2673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via the Hough transform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4" b="6235"/>
          <a:stretch/>
        </p:blipFill>
        <p:spPr bwMode="auto">
          <a:xfrm>
            <a:off x="1354964" y="1402478"/>
            <a:ext cx="4820284" cy="41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22721" y="2925813"/>
            <a:ext cx="20970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Cambria"/>
              </a:rPr>
              <a:t>~</a:t>
            </a:r>
            <a:r>
              <a:rPr lang="en-US" sz="3200" b="1" i="1" dirty="0" smtClean="0">
                <a:solidFill>
                  <a:srgbClr val="0000FF"/>
                </a:solidFill>
                <a:latin typeface="Cambria"/>
              </a:rPr>
              <a:t>24 lines </a:t>
            </a:r>
            <a:r>
              <a:rPr lang="en-US" sz="3200" dirty="0" smtClean="0">
                <a:latin typeface="Cambria"/>
              </a:rPr>
              <a:t>extracted</a:t>
            </a:r>
            <a:endParaRPr lang="en-US" sz="3200" dirty="0"/>
          </a:p>
        </p:txBody>
      </p:sp>
      <p:cxnSp>
        <p:nvCxnSpPr>
          <p:cNvPr id="6" name="Straight Arrow Connector 5"/>
          <p:cNvCxnSpPr>
            <a:stCxn id="3" idx="1"/>
          </p:cNvCxnSpPr>
          <p:nvPr/>
        </p:nvCxnSpPr>
        <p:spPr>
          <a:xfrm flipH="1" flipV="1">
            <a:off x="5376672" y="1816609"/>
            <a:ext cx="1146049" cy="164781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3" idx="1"/>
          </p:cNvCxnSpPr>
          <p:nvPr/>
        </p:nvCxnSpPr>
        <p:spPr>
          <a:xfrm flipH="1">
            <a:off x="2682240" y="3464422"/>
            <a:ext cx="3840481" cy="109538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376672" y="3464422"/>
            <a:ext cx="1146049" cy="87593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60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921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Two concrete challenges…</a:t>
            </a:r>
            <a:endParaRPr lang="en-US" sz="3600" dirty="0">
              <a:latin typeface="Cambria"/>
              <a:cs typeface="Cambria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376928" y="1182624"/>
            <a:ext cx="0" cy="483717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6297" y="1609344"/>
            <a:ext cx="41574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Cambria"/>
                <a:cs typeface="Cambria"/>
              </a:rPr>
              <a:t>more   </a:t>
            </a:r>
            <a:r>
              <a:rPr lang="en-US" sz="2100" b="1" i="1" dirty="0" smtClean="0">
                <a:latin typeface="Cambria"/>
                <a:cs typeface="Cambria"/>
              </a:rPr>
              <a:t>robust</a:t>
            </a:r>
            <a:r>
              <a:rPr lang="en-US" sz="2100" dirty="0" smtClean="0">
                <a:latin typeface="Cambria"/>
                <a:cs typeface="Cambria"/>
              </a:rPr>
              <a:t>   navigation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28030" y="1609344"/>
            <a:ext cx="38770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Cambria"/>
                <a:cs typeface="Cambria"/>
              </a:rPr>
              <a:t>more   </a:t>
            </a:r>
            <a:r>
              <a:rPr lang="en-US" sz="2100" b="1" i="1" dirty="0" smtClean="0">
                <a:latin typeface="Cambria"/>
                <a:cs typeface="Cambria"/>
              </a:rPr>
              <a:t>general</a:t>
            </a:r>
            <a:r>
              <a:rPr lang="en-US" sz="2100" dirty="0" smtClean="0">
                <a:latin typeface="Cambria"/>
                <a:cs typeface="Cambria"/>
              </a:rPr>
              <a:t>   "lab escape"</a:t>
            </a:r>
            <a:endParaRPr lang="en-US" sz="2100" dirty="0">
              <a:latin typeface="Cambria"/>
              <a:cs typeface="Cambria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3" t="15666" r="8822" b="13663"/>
          <a:stretch/>
        </p:blipFill>
        <p:spPr bwMode="auto">
          <a:xfrm>
            <a:off x="4707912" y="2157983"/>
            <a:ext cx="4117293" cy="368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77824" y="6179404"/>
            <a:ext cx="76809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Cambria"/>
                <a:cs typeface="Cambria"/>
              </a:rPr>
              <a:t>bridging 2d sensors with 3d spatial representations</a:t>
            </a:r>
            <a:endParaRPr lang="en-US" sz="2100" dirty="0">
              <a:latin typeface="Cambria"/>
              <a:cs typeface="Cambria"/>
            </a:endParaRPr>
          </a:p>
        </p:txBody>
      </p:sp>
      <p:pic>
        <p:nvPicPr>
          <p:cNvPr id="3076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1" t="6023" r="26699" b="7049"/>
          <a:stretch/>
        </p:blipFill>
        <p:spPr bwMode="auto">
          <a:xfrm>
            <a:off x="524256" y="2157983"/>
            <a:ext cx="3502520" cy="366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15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Selecting  the best walls…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7041" y="1144452"/>
            <a:ext cx="7351777" cy="2031325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r>
              <a:rPr lang="en-US" sz="2100" dirty="0" smtClean="0">
                <a:latin typeface="Cambria"/>
              </a:rPr>
              <a:t>Use the Hough transform to find an initial </a:t>
            </a:r>
            <a:r>
              <a:rPr lang="en-US" sz="2100" b="1" u="sng" dirty="0" smtClean="0">
                <a:solidFill>
                  <a:srgbClr val="0000FF"/>
                </a:solidFill>
                <a:latin typeface="Cambria"/>
              </a:rPr>
              <a:t>set</a:t>
            </a:r>
            <a:r>
              <a:rPr lang="en-US" sz="2100" u="sng" dirty="0" smtClean="0">
                <a:solidFill>
                  <a:srgbClr val="0000FF"/>
                </a:solidFill>
                <a:latin typeface="Cambria"/>
              </a:rPr>
              <a:t> of wall segments</a:t>
            </a:r>
          </a:p>
          <a:p>
            <a:r>
              <a:rPr lang="en-US" sz="2100" b="1" dirty="0" smtClean="0">
                <a:solidFill>
                  <a:schemeClr val="accent6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do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100" dirty="0" smtClean="0">
                <a:latin typeface="Cambria"/>
              </a:rPr>
              <a:t>Compute the </a:t>
            </a:r>
            <a:r>
              <a:rPr lang="en-US" sz="2100" dirty="0" smtClean="0">
                <a:solidFill>
                  <a:schemeClr val="accent6">
                    <a:lumMod val="75000"/>
                  </a:schemeClr>
                </a:solidFill>
                <a:latin typeface="Cambria"/>
              </a:rPr>
              <a:t>slope and position </a:t>
            </a:r>
            <a:r>
              <a:rPr lang="en-US" sz="2100" dirty="0" smtClean="0">
                <a:latin typeface="Cambria"/>
              </a:rPr>
              <a:t>of each segment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100" dirty="0" smtClean="0">
                <a:latin typeface="Cambria"/>
              </a:rPr>
              <a:t>Find a </a:t>
            </a:r>
            <a:r>
              <a:rPr lang="en-US" sz="2100" i="1" dirty="0" smtClean="0">
                <a:latin typeface="Cambria"/>
              </a:rPr>
              <a:t>"close" </a:t>
            </a:r>
            <a:r>
              <a:rPr lang="en-US" sz="2100" dirty="0" smtClean="0">
                <a:latin typeface="Cambria"/>
              </a:rPr>
              <a:t>pair of segments; </a:t>
            </a:r>
            <a:r>
              <a:rPr lang="en-US" sz="2100" dirty="0" smtClean="0">
                <a:solidFill>
                  <a:srgbClr val="0000FF"/>
                </a:solidFill>
                <a:latin typeface="Cambria"/>
              </a:rPr>
              <a:t>remove them from set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100" dirty="0" smtClean="0">
                <a:latin typeface="Cambria"/>
              </a:rPr>
              <a:t>Merge the pair into a single segment and </a:t>
            </a:r>
            <a:r>
              <a:rPr lang="en-US" sz="2100" dirty="0" smtClean="0">
                <a:solidFill>
                  <a:srgbClr val="0000FF"/>
                </a:solidFill>
                <a:latin typeface="Cambria"/>
              </a:rPr>
              <a:t>add to set</a:t>
            </a:r>
          </a:p>
          <a:p>
            <a:r>
              <a:rPr lang="en-US" sz="2100" b="1" dirty="0" smtClean="0">
                <a:solidFill>
                  <a:schemeClr val="accent6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until</a:t>
            </a:r>
            <a:r>
              <a:rPr lang="en-US" sz="2100" dirty="0" smtClean="0">
                <a:solidFill>
                  <a:schemeClr val="accent6">
                    <a:lumMod val="75000"/>
                  </a:schemeClr>
                </a:solidFill>
                <a:latin typeface="Cambria"/>
              </a:rPr>
              <a:t> </a:t>
            </a:r>
            <a:r>
              <a:rPr lang="en-US" sz="2100" dirty="0" smtClean="0">
                <a:latin typeface="Cambria"/>
              </a:rPr>
              <a:t>no more </a:t>
            </a:r>
            <a:r>
              <a:rPr lang="en-US" sz="2100" i="1" dirty="0" smtClean="0">
                <a:latin typeface="Cambria"/>
              </a:rPr>
              <a:t>"close"</a:t>
            </a:r>
            <a:r>
              <a:rPr lang="en-US" sz="2100" dirty="0" smtClean="0">
                <a:latin typeface="Cambria"/>
              </a:rPr>
              <a:t> pairs exist.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153512"/>
            <a:ext cx="208824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100" dirty="0" smtClean="0">
                <a:latin typeface="Cambria"/>
              </a:rPr>
              <a:t>~12 Hough lines</a:t>
            </a:r>
            <a:endParaRPr lang="en-US" sz="2100" dirty="0"/>
          </a:p>
        </p:txBody>
      </p:sp>
      <p:sp>
        <p:nvSpPr>
          <p:cNvPr id="7" name="Rectangle 6"/>
          <p:cNvSpPr/>
          <p:nvPr/>
        </p:nvSpPr>
        <p:spPr>
          <a:xfrm>
            <a:off x="332600" y="5602405"/>
            <a:ext cx="18009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100" dirty="0" smtClean="0">
                <a:latin typeface="Cambria"/>
              </a:rPr>
              <a:t>with all but 2 merged</a:t>
            </a:r>
            <a:endParaRPr lang="en-US" sz="21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1" b="71940"/>
          <a:stretch/>
        </p:blipFill>
        <p:spPr bwMode="auto">
          <a:xfrm>
            <a:off x="2462784" y="3840878"/>
            <a:ext cx="6440918" cy="1040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9" b="72301"/>
          <a:stretch/>
        </p:blipFill>
        <p:spPr bwMode="auto">
          <a:xfrm>
            <a:off x="2462783" y="5470337"/>
            <a:ext cx="6440919" cy="102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57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Better!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7680" y="6260059"/>
            <a:ext cx="820521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First, simplify the 3d structures, </a:t>
            </a:r>
            <a:r>
              <a:rPr lang="en-US" sz="2100" i="1" dirty="0" smtClean="0">
                <a:latin typeface="Cambria"/>
              </a:rPr>
              <a:t>then </a:t>
            </a:r>
            <a:r>
              <a:rPr lang="en-US" sz="2100" dirty="0" smtClean="0">
                <a:latin typeface="Cambria"/>
              </a:rPr>
              <a:t>paint them …</a:t>
            </a:r>
            <a:endParaRPr lang="en-US" sz="2100" dirty="0"/>
          </a:p>
        </p:txBody>
      </p:sp>
      <p:pic>
        <p:nvPicPr>
          <p:cNvPr id="2" name="Picture 1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6" t="14816" r="11607" b="10318"/>
          <a:stretch/>
        </p:blipFill>
        <p:spPr>
          <a:xfrm>
            <a:off x="4590288" y="1926335"/>
            <a:ext cx="3936985" cy="29870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90936" y="4923783"/>
            <a:ext cx="21932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 smtClean="0">
                <a:latin typeface="Cambria"/>
              </a:rPr>
              <a:t>linked to hough_corner_3d_cropped.m4v</a:t>
            </a:r>
            <a:endParaRPr lang="en-US" sz="9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2"/>
          <a:stretch/>
        </p:blipFill>
        <p:spPr bwMode="auto">
          <a:xfrm>
            <a:off x="487680" y="1771788"/>
            <a:ext cx="3638550" cy="330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>
            <a:off x="1072896" y="2450592"/>
            <a:ext cx="1234059" cy="128016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38400" y="2514600"/>
            <a:ext cx="1194816" cy="121615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8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03" y="1792224"/>
            <a:ext cx="3772517" cy="296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Building the map…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70048" y="6277284"/>
            <a:ext cx="636422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i="1" dirty="0" smtClean="0">
                <a:latin typeface="Cambria"/>
              </a:rPr>
              <a:t>Delegated to 2014</a:t>
            </a:r>
            <a:r>
              <a:rPr lang="en-US" sz="2100" dirty="0" smtClean="0">
                <a:latin typeface="Cambria"/>
              </a:rPr>
              <a:t>:  painting these walls in real time…</a:t>
            </a:r>
            <a:endParaRPr lang="en-US" sz="2100" dirty="0"/>
          </a:p>
        </p:txBody>
      </p:sp>
      <p:sp>
        <p:nvSpPr>
          <p:cNvPr id="8" name="Rectangle 7"/>
          <p:cNvSpPr/>
          <p:nvPr/>
        </p:nvSpPr>
        <p:spPr>
          <a:xfrm>
            <a:off x="6400800" y="4463088"/>
            <a:ext cx="2218944" cy="2308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r"/>
            <a:r>
              <a:rPr lang="en-US" sz="900" dirty="0" smtClean="0">
                <a:solidFill>
                  <a:schemeClr val="bg1"/>
                </a:solidFill>
                <a:latin typeface="Cambria"/>
              </a:rPr>
              <a:t>2p5d_mapped_hallway_cropped.m4v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4" y="1792224"/>
            <a:ext cx="3950208" cy="29626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99017" y="4845616"/>
            <a:ext cx="2768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</a:rPr>
              <a:t>the robot's final position…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290024" y="4845616"/>
            <a:ext cx="3098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</a:rPr>
              <a:t>… after creating its </a:t>
            </a:r>
            <a:r>
              <a:rPr lang="en-US" dirty="0">
                <a:latin typeface="Cambria"/>
                <a:cs typeface="Cambria"/>
              </a:rPr>
              <a:t>2½-d </a:t>
            </a:r>
            <a:r>
              <a:rPr lang="en-US" dirty="0" smtClean="0">
                <a:latin typeface="Cambria"/>
                <a:cs typeface="Cambria"/>
              </a:rPr>
              <a:t>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70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717" y="6061721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Chris + Kristina</a:t>
            </a:r>
            <a:endParaRPr lang="en-US" sz="36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77439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711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Or, use the Kinect:  </a:t>
            </a:r>
            <a:r>
              <a:rPr lang="en-US" sz="3600" i="1" dirty="0" smtClean="0">
                <a:latin typeface="Cambria"/>
                <a:cs typeface="Cambria"/>
              </a:rPr>
              <a:t>3d mapping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84707" y="6023054"/>
            <a:ext cx="54944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Demonstration of RGBD-SLAM</a:t>
            </a:r>
            <a:endParaRPr lang="en-US" dirty="0"/>
          </a:p>
        </p:txBody>
      </p:sp>
      <p:pic>
        <p:nvPicPr>
          <p:cNvPr id="2" name="Picture 1" descr="Screen Shot 2013-06-27 at 4.29.44 P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74" y="1062253"/>
            <a:ext cx="7145719" cy="4797736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745666" y="6360120"/>
            <a:ext cx="54944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SLAM ~ simultaneous localization and mapping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67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711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The hot-air lab's map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11021" y="6207720"/>
            <a:ext cx="5642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Example of lab and hallway map created by RGBD-SLAM</a:t>
            </a:r>
            <a:endParaRPr lang="en-US" dirty="0"/>
          </a:p>
        </p:txBody>
      </p:sp>
      <p:pic>
        <p:nvPicPr>
          <p:cNvPr id="4098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t="5711" r="2174" b="23702"/>
          <a:stretch/>
        </p:blipFill>
        <p:spPr bwMode="auto">
          <a:xfrm>
            <a:off x="794102" y="1271016"/>
            <a:ext cx="7667145" cy="444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025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921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Cambria"/>
                <a:cs typeface="Cambria"/>
              </a:rPr>
              <a:t>Two concrete challenges…</a:t>
            </a:r>
            <a:endParaRPr lang="en-US" sz="36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376928" y="1182624"/>
            <a:ext cx="0" cy="483717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6297" y="1609344"/>
            <a:ext cx="41574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prstClr val="black"/>
                </a:solidFill>
                <a:latin typeface="Cambria"/>
                <a:cs typeface="Cambria"/>
              </a:rPr>
              <a:t>more   </a:t>
            </a:r>
            <a:r>
              <a:rPr lang="en-US" sz="2100" b="1" i="1" dirty="0" smtClean="0">
                <a:solidFill>
                  <a:prstClr val="black"/>
                </a:solidFill>
                <a:latin typeface="Cambria"/>
                <a:cs typeface="Cambria"/>
              </a:rPr>
              <a:t>robust</a:t>
            </a:r>
            <a:r>
              <a:rPr lang="en-US" sz="2100" dirty="0" smtClean="0">
                <a:solidFill>
                  <a:prstClr val="black"/>
                </a:solidFill>
                <a:latin typeface="Cambria"/>
                <a:cs typeface="Cambria"/>
              </a:rPr>
              <a:t>   navigation</a:t>
            </a:r>
            <a:endParaRPr lang="en-US" sz="21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28030" y="1609344"/>
            <a:ext cx="38770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prstClr val="black"/>
                </a:solidFill>
                <a:latin typeface="Cambria"/>
                <a:cs typeface="Cambria"/>
              </a:rPr>
              <a:t>more   </a:t>
            </a:r>
            <a:r>
              <a:rPr lang="en-US" sz="2100" b="1" i="1" dirty="0" smtClean="0">
                <a:solidFill>
                  <a:prstClr val="black"/>
                </a:solidFill>
                <a:latin typeface="Cambria"/>
                <a:cs typeface="Cambria"/>
              </a:rPr>
              <a:t>general</a:t>
            </a:r>
            <a:r>
              <a:rPr lang="en-US" sz="2100" dirty="0" smtClean="0">
                <a:solidFill>
                  <a:prstClr val="black"/>
                </a:solidFill>
                <a:latin typeface="Cambria"/>
                <a:cs typeface="Cambria"/>
              </a:rPr>
              <a:t>   "lab escape"</a:t>
            </a:r>
            <a:endParaRPr lang="en-US" sz="21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3075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3" t="15666" r="8822" b="13663"/>
          <a:stretch/>
        </p:blipFill>
        <p:spPr bwMode="auto">
          <a:xfrm>
            <a:off x="4707912" y="2157983"/>
            <a:ext cx="4117293" cy="368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77824" y="6179404"/>
            <a:ext cx="76809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prstClr val="black"/>
                </a:solidFill>
                <a:latin typeface="Cambria"/>
                <a:cs typeface="Cambria"/>
              </a:rPr>
              <a:t>bridging 2d sensors with 3d spatial representations</a:t>
            </a:r>
            <a:endParaRPr lang="en-US" sz="21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3076" name="Picture 4">
            <a:hlinkClick r:id="rId4" action="ppaction://hlinkfile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1" t="6023" r="26699" b="7049"/>
          <a:stretch/>
        </p:blipFill>
        <p:spPr bwMode="auto">
          <a:xfrm>
            <a:off x="524256" y="2157983"/>
            <a:ext cx="3502520" cy="366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84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3833" y="221753"/>
            <a:ext cx="6218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latin typeface="Cambria"/>
                <a:cs typeface="Cambria"/>
              </a:rPr>
              <a:t>Escape the lab!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4" name="Picture 3" descr="full_room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1" t="35487" r="8301" b="35133"/>
          <a:stretch/>
        </p:blipFill>
        <p:spPr>
          <a:xfrm>
            <a:off x="235065" y="1086023"/>
            <a:ext cx="8753856" cy="2451168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20128" y="4470665"/>
            <a:ext cx="2573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latin typeface="Cambria"/>
                <a:cs typeface="Cambria"/>
              </a:rPr>
              <a:t>Localization-based loop:</a:t>
            </a:r>
            <a:endParaRPr lang="en-US" sz="2700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4032" y="3901696"/>
            <a:ext cx="4925568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(1) the drone grabs a 2d image</a:t>
            </a:r>
          </a:p>
          <a:p>
            <a:endParaRPr lang="en-US" sz="1500" dirty="0" smtClean="0">
              <a:latin typeface="Cambria"/>
              <a:cs typeface="Cambria"/>
            </a:endParaRPr>
          </a:p>
          <a:p>
            <a:r>
              <a:rPr lang="en-US" sz="2100" dirty="0" smtClean="0">
                <a:latin typeface="Cambria"/>
                <a:cs typeface="Cambria"/>
              </a:rPr>
              <a:t>(2) the system </a:t>
            </a:r>
            <a:r>
              <a:rPr lang="en-US" sz="2100" b="1" i="1" dirty="0" smtClean="0">
                <a:solidFill>
                  <a:srgbClr val="0000FF"/>
                </a:solidFill>
                <a:latin typeface="Cambria"/>
                <a:cs typeface="Cambria"/>
              </a:rPr>
              <a:t>matches</a:t>
            </a:r>
            <a:r>
              <a:rPr lang="en-US" sz="2100" dirty="0" smtClean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lang="en-US" sz="2100" dirty="0" smtClean="0">
                <a:latin typeface="Cambria"/>
                <a:cs typeface="Cambria"/>
              </a:rPr>
              <a:t>that image into the 3d map to locate the drone</a:t>
            </a:r>
          </a:p>
          <a:p>
            <a:endParaRPr lang="en-US" sz="1500" dirty="0" smtClean="0">
              <a:latin typeface="Cambria"/>
              <a:cs typeface="Cambria"/>
            </a:endParaRPr>
          </a:p>
          <a:p>
            <a:r>
              <a:rPr lang="en-US" sz="2100" dirty="0" smtClean="0">
                <a:latin typeface="Cambria"/>
                <a:cs typeface="Cambria"/>
              </a:rPr>
              <a:t>(3) once located, the drone computes its desired velocity and </a:t>
            </a:r>
            <a:r>
              <a:rPr lang="en-US" sz="2100" b="1" i="1" dirty="0" smtClean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rPr>
              <a:t>applies </a:t>
            </a:r>
            <a:r>
              <a:rPr lang="en-US" sz="2100" dirty="0" smtClean="0">
                <a:latin typeface="Cambria"/>
                <a:cs typeface="Cambria"/>
              </a:rPr>
              <a:t>it</a:t>
            </a:r>
          </a:p>
          <a:p>
            <a:endParaRPr lang="en-US" sz="1500" dirty="0" smtClean="0">
              <a:latin typeface="Cambria"/>
              <a:cs typeface="Cambria"/>
            </a:endParaRPr>
          </a:p>
          <a:p>
            <a:r>
              <a:rPr lang="en-US" sz="2100" dirty="0" smtClean="0">
                <a:latin typeface="Cambria"/>
                <a:cs typeface="Cambria"/>
              </a:rPr>
              <a:t>(4) after two seconds, stop and </a:t>
            </a:r>
            <a:r>
              <a:rPr lang="en-US" sz="2100" dirty="0" err="1" smtClean="0">
                <a:latin typeface="Cambria"/>
                <a:cs typeface="Cambria"/>
              </a:rPr>
              <a:t>goto</a:t>
            </a:r>
            <a:r>
              <a:rPr lang="en-US" sz="2100" dirty="0" smtClean="0">
                <a:latin typeface="Cambria"/>
                <a:cs typeface="Cambria"/>
              </a:rPr>
              <a:t> (1)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5525" y="5514717"/>
            <a:ext cx="2242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</a:rPr>
              <a:t>(given a known goal)</a:t>
            </a:r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8046719" y="4645152"/>
            <a:ext cx="942202" cy="341376"/>
          </a:xfrm>
          <a:prstGeom prst="rightArrow">
            <a:avLst/>
          </a:prstGeom>
          <a:solidFill>
            <a:srgbClr val="ECF1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2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prstClr val="black"/>
                </a:solidFill>
                <a:latin typeface="Cambria"/>
                <a:cs typeface="Cambria"/>
              </a:rPr>
              <a:t>Image matching</a:t>
            </a:r>
            <a:endParaRPr lang="en-US" sz="42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3678" y="4444478"/>
            <a:ext cx="3714066" cy="323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prstClr val="black"/>
                </a:solidFill>
                <a:latin typeface="Cambria"/>
                <a:cs typeface="Cambria"/>
              </a:rPr>
              <a:t>Our </a:t>
            </a:r>
            <a:r>
              <a:rPr lang="en-US" sz="1500" b="1" dirty="0" smtClean="0">
                <a:solidFill>
                  <a:prstClr val="black"/>
                </a:solidFill>
                <a:latin typeface="Cambria"/>
                <a:cs typeface="Cambria"/>
              </a:rPr>
              <a:t>approach </a:t>
            </a:r>
            <a:r>
              <a:rPr lang="en-US" sz="1500" b="1" dirty="0">
                <a:solidFill>
                  <a:prstClr val="black"/>
                </a:solidFill>
                <a:latin typeface="Cambria"/>
                <a:cs typeface="Cambria"/>
              </a:rPr>
              <a:t>(well, </a:t>
            </a:r>
            <a:r>
              <a:rPr lang="en-US" sz="1500" b="1" dirty="0" smtClean="0">
                <a:solidFill>
                  <a:prstClr val="black"/>
                </a:solidFill>
                <a:latin typeface="Cambria"/>
                <a:cs typeface="Cambria"/>
              </a:rPr>
              <a:t>really Kristina's): </a:t>
            </a:r>
            <a:endParaRPr lang="en-US" sz="1500" b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Consistency filtering (</a:t>
            </a:r>
            <a:r>
              <a:rPr lang="en-US" dirty="0" err="1" smtClean="0">
                <a:solidFill>
                  <a:prstClr val="black"/>
                </a:solidFill>
                <a:latin typeface="Cambria"/>
                <a:cs typeface="Cambria"/>
              </a:rPr>
              <a:t>homography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Tiebreaking by pixel distances</a:t>
            </a:r>
            <a:endParaRPr lang="en-US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9" name="Picture 8" descr="orig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97" y="1320799"/>
            <a:ext cx="3002003" cy="22515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" name="Picture 1" descr="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5" y="374120"/>
            <a:ext cx="2904068" cy="21780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10" descr="regul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5" y="2552171"/>
            <a:ext cx="2907594" cy="21806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Right Arrow 2"/>
          <p:cNvSpPr/>
          <p:nvPr/>
        </p:nvSpPr>
        <p:spPr>
          <a:xfrm rot="20487748">
            <a:off x="4819272" y="1709666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1112252" flipV="1">
            <a:off x="4819270" y="2904147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09423" y="3595542"/>
            <a:ext cx="1825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mbria"/>
                <a:cs typeface="Cambria"/>
              </a:rPr>
              <a:t>n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ew image (live)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55330" y="4757460"/>
            <a:ext cx="3199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many original images (stored)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2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sul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61" y="3786886"/>
            <a:ext cx="5249333" cy="1968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77522" y="2020639"/>
            <a:ext cx="2361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Cambria"/>
                <a:cs typeface="Cambria"/>
              </a:rPr>
              <a:t>1</a:t>
            </a:r>
            <a:r>
              <a:rPr lang="en-US" sz="2800" baseline="30000" dirty="0" smtClean="0">
                <a:solidFill>
                  <a:prstClr val="black"/>
                </a:solidFill>
                <a:latin typeface="Cambria"/>
                <a:cs typeface="Cambria"/>
              </a:rPr>
              <a:t>st</a:t>
            </a:r>
            <a:r>
              <a:rPr lang="en-US" sz="2800" dirty="0" smtClean="0">
                <a:solidFill>
                  <a:prstClr val="black"/>
                </a:solidFill>
                <a:latin typeface="Cambria"/>
                <a:cs typeface="Cambria"/>
              </a:rPr>
              <a:t>-best match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522" y="4232471"/>
            <a:ext cx="2589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Cambria"/>
                <a:cs typeface="Cambria"/>
              </a:rPr>
              <a:t>10</a:t>
            </a:r>
            <a:r>
              <a:rPr lang="en-US" sz="2800" baseline="30000" dirty="0" smtClean="0">
                <a:solidFill>
                  <a:prstClr val="black"/>
                </a:solidFill>
                <a:latin typeface="Cambria"/>
                <a:cs typeface="Cambria"/>
              </a:rPr>
              <a:t>th</a:t>
            </a:r>
            <a:r>
              <a:rPr lang="en-US" sz="2800" dirty="0" smtClean="0">
                <a:solidFill>
                  <a:prstClr val="black"/>
                </a:solidFill>
                <a:latin typeface="Cambria"/>
                <a:cs typeface="Cambria"/>
              </a:rPr>
              <a:t>-best match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13" name="Picture 12" descr="Result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61" y="1405721"/>
            <a:ext cx="5249333" cy="1968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prstClr val="black"/>
                </a:solidFill>
                <a:latin typeface="Cambria"/>
                <a:cs typeface="Cambria"/>
              </a:rPr>
              <a:t>Image matching</a:t>
            </a:r>
            <a:endParaRPr lang="en-US" sz="42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4113" y="6179404"/>
            <a:ext cx="88057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prstClr val="black"/>
                </a:solidFill>
                <a:latin typeface="Cambria"/>
                <a:cs typeface="Cambria"/>
              </a:rPr>
              <a:t>for now, a linear search taking </a:t>
            </a:r>
            <a:r>
              <a:rPr lang="en-US" sz="2100" b="1" dirty="0" smtClean="0">
                <a:solidFill>
                  <a:srgbClr val="0000FF"/>
                </a:solidFill>
                <a:latin typeface="Cambria"/>
                <a:cs typeface="Cambria"/>
              </a:rPr>
              <a:t>~10 seconds </a:t>
            </a:r>
            <a:r>
              <a:rPr lang="en-US" sz="2100" dirty="0" smtClean="0">
                <a:solidFill>
                  <a:prstClr val="black"/>
                </a:solidFill>
                <a:latin typeface="Cambria"/>
                <a:cs typeface="Cambria"/>
              </a:rPr>
              <a:t>for the hot-air map's 42 images</a:t>
            </a:r>
            <a:endParaRPr lang="en-US" sz="21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70091" y="3440909"/>
            <a:ext cx="12798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Cambria"/>
                <a:cs typeface="Cambria"/>
              </a:rPr>
              <a:t>n</a:t>
            </a:r>
            <a:r>
              <a:rPr lang="en-US" sz="1200" dirty="0" smtClean="0">
                <a:solidFill>
                  <a:prstClr val="black"/>
                </a:solidFill>
                <a:latin typeface="Cambria"/>
                <a:cs typeface="Cambria"/>
              </a:rPr>
              <a:t>ew image (live)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98733" y="3440909"/>
            <a:ext cx="21625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Cambria"/>
                <a:cs typeface="Cambria"/>
              </a:rPr>
              <a:t>many original images (stored)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543127" y="3416525"/>
            <a:ext cx="1" cy="34597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43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717" y="5939801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Jerry, Cyrus, </a:t>
            </a:r>
            <a:r>
              <a:rPr lang="en-US" sz="3600" dirty="0" err="1" smtClean="0">
                <a:latin typeface="Cambria"/>
                <a:cs typeface="Cambria"/>
              </a:rPr>
              <a:t>Zakkai</a:t>
            </a:r>
            <a:endParaRPr lang="en-US" sz="36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89058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26720" y="6141859"/>
            <a:ext cx="8449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One of the drone's escapes ~ 150 sec.</a:t>
            </a:r>
            <a:endParaRPr lang="en-US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prstClr val="black"/>
                </a:solidFill>
                <a:latin typeface="Cambria"/>
                <a:cs typeface="Cambria"/>
              </a:rPr>
              <a:t>Results</a:t>
            </a:r>
            <a:endParaRPr lang="en-US" sz="42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5122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1" y="992664"/>
            <a:ext cx="62484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23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03200" y="205232"/>
            <a:ext cx="3698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solidFill>
                  <a:prstClr val="black"/>
                </a:solidFill>
                <a:latin typeface="Cambria"/>
                <a:cs typeface="Cambria"/>
              </a:rPr>
              <a:t>9 "landmarks"</a:t>
            </a:r>
            <a:endParaRPr lang="en-US" sz="42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14338" name="Picture 2" descr="C:\Users\Owner\Desktop\robotics_presentation_videos\images_from_successful_run\drone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464" y="5502696"/>
            <a:ext cx="210388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Owner\Desktop\robotics_presentation_videos\images_from_successful_run\drone0rg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78" y="1129851"/>
            <a:ext cx="210388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Owner\Desktop\robotics_presentation_videos\images_from_successful_run\drone1rg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78" y="2443058"/>
            <a:ext cx="210388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Owner\Desktop\robotics_presentation_videos\images_from_successful_run\drone2rg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78" y="3756267"/>
            <a:ext cx="210388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Owner\Desktop\robotics_presentation_videos\images_from_successful_run\drone3rg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78" y="5069475"/>
            <a:ext cx="210388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Owner\Desktop\robotics_presentation_videos\images_from_successful_run\drone4rg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464" y="205232"/>
            <a:ext cx="210388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C:\Users\Owner\Desktop\robotics_presentation_videos\images_from_successful_run\drone5rgb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464" y="1551176"/>
            <a:ext cx="210388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C:\Users\Owner\Desktop\robotics_presentation_videos\images_from_successful_run\drone6rgb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464" y="4185522"/>
            <a:ext cx="210388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C:\Users\Owner\Desktop\robotics_presentation_videos\images_from_successful_run\drone7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464" y="2868349"/>
            <a:ext cx="210388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640" y="1551176"/>
            <a:ext cx="4267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1" dirty="0">
                <a:latin typeface="Cambria" pitchFamily="18" charset="0"/>
              </a:rPr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640" y="2827026"/>
            <a:ext cx="4267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1" dirty="0" smtClean="0">
                <a:latin typeface="Cambria" pitchFamily="18" charset="0"/>
              </a:rPr>
              <a:t>1</a:t>
            </a:r>
            <a:endParaRPr lang="en-US" sz="2100" b="1" dirty="0">
              <a:latin typeface="Cambr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640" y="4140234"/>
            <a:ext cx="4267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1" dirty="0" smtClean="0">
                <a:latin typeface="Cambria" pitchFamily="18" charset="0"/>
              </a:rPr>
              <a:t>2</a:t>
            </a:r>
            <a:endParaRPr lang="en-US" sz="2100" b="1" dirty="0">
              <a:latin typeface="Cambr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640" y="5453442"/>
            <a:ext cx="4267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1" dirty="0" smtClean="0">
                <a:latin typeface="Cambria" pitchFamily="18" charset="0"/>
              </a:rPr>
              <a:t>3</a:t>
            </a:r>
            <a:endParaRPr lang="en-US" sz="2100" b="1" dirty="0">
              <a:latin typeface="Cambri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75472" y="644478"/>
            <a:ext cx="4267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1" dirty="0" smtClean="0">
                <a:latin typeface="Cambria" pitchFamily="18" charset="0"/>
              </a:rPr>
              <a:t>4</a:t>
            </a:r>
            <a:endParaRPr lang="en-US" sz="2100" b="1" dirty="0">
              <a:latin typeface="Cambri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75472" y="1935143"/>
            <a:ext cx="4267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1" dirty="0" smtClean="0">
                <a:latin typeface="Cambria" pitchFamily="18" charset="0"/>
              </a:rPr>
              <a:t>5</a:t>
            </a:r>
            <a:endParaRPr lang="en-US" sz="2100" b="1" dirty="0">
              <a:latin typeface="Cambria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75472" y="3252316"/>
            <a:ext cx="4267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1" dirty="0">
                <a:latin typeface="Cambria" pitchFamily="18" charset="0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75472" y="4569489"/>
            <a:ext cx="4267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1" dirty="0" smtClean="0">
                <a:latin typeface="Cambria" pitchFamily="18" charset="0"/>
              </a:rPr>
              <a:t>7</a:t>
            </a:r>
            <a:endParaRPr lang="en-US" sz="2100" b="1" dirty="0">
              <a:latin typeface="Cambria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75472" y="5886663"/>
            <a:ext cx="4267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1" dirty="0">
                <a:latin typeface="Cambria" pitchFamily="18" charset="0"/>
              </a:rPr>
              <a:t>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6279" y="6366450"/>
            <a:ext cx="21038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Cambria" pitchFamily="18" charset="0"/>
              </a:rPr>
              <a:t>live, novel images</a:t>
            </a:r>
            <a:endParaRPr lang="en-US" sz="15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39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03200" y="205232"/>
            <a:ext cx="39298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solidFill>
                  <a:prstClr val="black"/>
                </a:solidFill>
                <a:latin typeface="Cambria"/>
                <a:cs typeface="Cambria"/>
              </a:rPr>
              <a:t>Their matches</a:t>
            </a:r>
            <a:endParaRPr lang="en-US" sz="42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14338" name="Picture 2" descr="C:\Users\Owner\Desktop\robotics_presentation_videos\images_from_successful_run\drone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464" y="5502696"/>
            <a:ext cx="210388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Owner\Desktop\robotics_presentation_videos\images_from_successful_run\drone0rg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78" y="1129851"/>
            <a:ext cx="210388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Owner\Desktop\robotics_presentation_videos\images_from_successful_run\drone1rg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78" y="2443058"/>
            <a:ext cx="210388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Owner\Desktop\robotics_presentation_videos\images_from_successful_run\drone2rg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78" y="3756267"/>
            <a:ext cx="210388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Owner\Desktop\robotics_presentation_videos\images_from_successful_run\drone3rg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78" y="5069475"/>
            <a:ext cx="210388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Owner\Desktop\robotics_presentation_videos\images_from_successful_run\drone4rg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464" y="205232"/>
            <a:ext cx="210388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C:\Users\Owner\Desktop\robotics_presentation_videos\images_from_successful_run\drone5rgb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464" y="1551176"/>
            <a:ext cx="210388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C:\Users\Owner\Desktop\robotics_presentation_videos\images_from_successful_run\drone6rgb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464" y="4185522"/>
            <a:ext cx="210388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C:\Users\Owner\Desktop\robotics_presentation_videos\images_from_successful_run\drone7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464" y="2868349"/>
            <a:ext cx="210388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640" y="1551176"/>
            <a:ext cx="4267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1" dirty="0">
                <a:latin typeface="Cambria" pitchFamily="18" charset="0"/>
              </a:rPr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640" y="2827026"/>
            <a:ext cx="4267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1" dirty="0" smtClean="0">
                <a:latin typeface="Cambria" pitchFamily="18" charset="0"/>
              </a:rPr>
              <a:t>1</a:t>
            </a:r>
            <a:endParaRPr lang="en-US" sz="2100" b="1" dirty="0">
              <a:latin typeface="Cambr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640" y="4140234"/>
            <a:ext cx="4267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1" dirty="0" smtClean="0">
                <a:latin typeface="Cambria" pitchFamily="18" charset="0"/>
              </a:rPr>
              <a:t>2</a:t>
            </a:r>
            <a:endParaRPr lang="en-US" sz="2100" b="1" dirty="0">
              <a:latin typeface="Cambr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640" y="5453442"/>
            <a:ext cx="4267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1" dirty="0" smtClean="0">
                <a:latin typeface="Cambria" pitchFamily="18" charset="0"/>
              </a:rPr>
              <a:t>3</a:t>
            </a:r>
            <a:endParaRPr lang="en-US" sz="2100" b="1" dirty="0">
              <a:latin typeface="Cambri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75472" y="644478"/>
            <a:ext cx="4267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1" dirty="0" smtClean="0">
                <a:latin typeface="Cambria" pitchFamily="18" charset="0"/>
              </a:rPr>
              <a:t>4</a:t>
            </a:r>
            <a:endParaRPr lang="en-US" sz="2100" b="1" dirty="0">
              <a:latin typeface="Cambri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75472" y="1935143"/>
            <a:ext cx="4267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1" dirty="0" smtClean="0">
                <a:latin typeface="Cambria" pitchFamily="18" charset="0"/>
              </a:rPr>
              <a:t>5</a:t>
            </a:r>
            <a:endParaRPr lang="en-US" sz="2100" b="1" dirty="0">
              <a:latin typeface="Cambria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75472" y="3252316"/>
            <a:ext cx="4267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1" dirty="0">
                <a:latin typeface="Cambria" pitchFamily="18" charset="0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75472" y="4569489"/>
            <a:ext cx="4267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1" dirty="0" smtClean="0">
                <a:latin typeface="Cambria" pitchFamily="18" charset="0"/>
              </a:rPr>
              <a:t>7</a:t>
            </a:r>
            <a:endParaRPr lang="en-US" sz="2100" b="1" dirty="0">
              <a:latin typeface="Cambria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75472" y="5886663"/>
            <a:ext cx="4267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1" dirty="0">
                <a:latin typeface="Cambria" pitchFamily="18" charset="0"/>
              </a:rPr>
              <a:t>8</a:t>
            </a:r>
          </a:p>
        </p:txBody>
      </p:sp>
      <p:pic>
        <p:nvPicPr>
          <p:cNvPr id="14347" name="Picture 11" descr="C:\Users\Owner\Desktop\robotics_presentation_videos\images_from_successful_run\match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064" y="1129851"/>
            <a:ext cx="157791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C:\Users\Owner\Desktop\robotics_presentation_videos\images_from_successful_run\match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065" y="2443058"/>
            <a:ext cx="157791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9" name="Picture 13" descr="C:\Users\Owner\Desktop\robotics_presentation_videos\images_from_successful_run\match2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065" y="3756267"/>
            <a:ext cx="157791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C:\Users\Owner\Desktop\robotics_presentation_videos\images_from_successful_run\match3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065" y="5069474"/>
            <a:ext cx="157791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1" name="Picture 15" descr="C:\Users\Owner\Desktop\robotics_presentation_videos\images_from_successful_run\match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695" y="205231"/>
            <a:ext cx="157791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C:\Users\Owner\Desktop\robotics_presentation_videos\images_from_successful_run\match5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695" y="1559983"/>
            <a:ext cx="157791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3" name="Picture 17" descr="C:\Users\Owner\Desktop\robotics_presentation_videos\images_from_successful_run\match6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694" y="4185522"/>
            <a:ext cx="157791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Picture 18" descr="C:\Users\Owner\Desktop\robotics_presentation_videos\images_from_successful_run\match7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693" y="2868348"/>
            <a:ext cx="157791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5" name="Picture 19" descr="C:\Users\Owner\Desktop\robotics_presentation_videos\images_from_successful_run\match8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695" y="5502695"/>
            <a:ext cx="157791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446279" y="6366450"/>
            <a:ext cx="21038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Cambria" pitchFamily="18" charset="0"/>
              </a:rPr>
              <a:t>live, novel images</a:t>
            </a:r>
            <a:endParaRPr lang="en-US" sz="1500" dirty="0">
              <a:latin typeface="Cambria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76080" y="6374772"/>
            <a:ext cx="21038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Cambria" pitchFamily="18" charset="0"/>
              </a:rPr>
              <a:t>map matches</a:t>
            </a:r>
            <a:endParaRPr lang="en-US" sz="15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5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26720" y="6141859"/>
            <a:ext cx="8449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Map-based localization of those 9 estimated positions</a:t>
            </a:r>
            <a:endParaRPr lang="en-US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prstClr val="black"/>
                </a:solidFill>
                <a:latin typeface="Cambria"/>
                <a:cs typeface="Cambria"/>
              </a:rPr>
              <a:t>Model</a:t>
            </a:r>
            <a:endParaRPr lang="en-US" sz="42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1229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12304" r="18971" b="32111"/>
          <a:stretch/>
        </p:blipFill>
        <p:spPr bwMode="auto">
          <a:xfrm>
            <a:off x="694942" y="1377697"/>
            <a:ext cx="7858647" cy="441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31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prstClr val="black"/>
                </a:solidFill>
                <a:latin typeface="Cambria"/>
                <a:cs typeface="Cambria"/>
              </a:rPr>
              <a:t>Other runs</a:t>
            </a:r>
            <a:endParaRPr lang="en-US" sz="42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13314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797336"/>
            <a:ext cx="4548631" cy="296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4952" y="4956326"/>
            <a:ext cx="3405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Why not localize once and just go!?</a:t>
            </a:r>
            <a:endParaRPr lang="en-US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13315" name="Picture 3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256" y="1797336"/>
            <a:ext cx="3758184" cy="2967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72785" y="4956326"/>
            <a:ext cx="3405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A view from the back of the lab</a:t>
            </a:r>
            <a:endParaRPr lang="en-US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22517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91564" y="5200346"/>
            <a:ext cx="7637547" cy="1329340"/>
          </a:xfrm>
          <a:prstGeom prst="roundRect">
            <a:avLst/>
          </a:prstGeom>
          <a:solidFill>
            <a:srgbClr val="FFEDCD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91564" y="1150813"/>
            <a:ext cx="7637547" cy="1329340"/>
          </a:xfrm>
          <a:prstGeom prst="roundRect">
            <a:avLst/>
          </a:prstGeom>
          <a:solidFill>
            <a:srgbClr val="ECF1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429954" y="2735767"/>
            <a:ext cx="4694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don't use linear search!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do use multi-resolution search!!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use </a:t>
            </a:r>
            <a:r>
              <a:rPr lang="en-US" sz="2400" i="1" dirty="0" smtClean="0">
                <a:solidFill>
                  <a:prstClr val="black"/>
                </a:solidFill>
                <a:latin typeface="Cambria"/>
                <a:cs typeface="Cambria"/>
              </a:rPr>
              <a:t>lack of features </a:t>
            </a:r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somehow</a:t>
            </a:r>
            <a:endParaRPr lang="en-US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3200" y="254000"/>
            <a:ext cx="68150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prstClr val="black"/>
                </a:solidFill>
                <a:latin typeface="Cambria"/>
                <a:cs typeface="Cambria"/>
              </a:rPr>
              <a:t>Verdicts &amp; insights</a:t>
            </a:r>
            <a:endParaRPr lang="en-US" sz="42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4" name="Rectangle 3"/>
          <p:cNvSpPr/>
          <p:nvPr/>
        </p:nvSpPr>
        <p:spPr>
          <a:xfrm rot="20869474">
            <a:off x="5904873" y="5266375"/>
            <a:ext cx="311903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rPr>
              <a:t>Skeleton of next summer's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rPr>
              <a:t>robotics agenda…</a:t>
            </a:r>
            <a:endParaRPr lang="en-US" i="1" dirty="0">
              <a:solidFill>
                <a:schemeClr val="accent6">
                  <a:lumMod val="75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62806" y="6234348"/>
            <a:ext cx="1671425" cy="553998"/>
          </a:xfrm>
          <a:prstGeom prst="rect">
            <a:avLst/>
          </a:prstGeom>
          <a:solidFill>
            <a:srgbClr val="FFEDCD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500" i="1" dirty="0" smtClean="0">
                <a:latin typeface="Cambria"/>
                <a:cs typeface="Cambria"/>
              </a:rPr>
              <a:t>What about next summer's </a:t>
            </a:r>
            <a:r>
              <a:rPr lang="en-US" sz="1500" b="1" i="1" dirty="0" smtClean="0">
                <a:latin typeface="Cambria"/>
                <a:cs typeface="Cambria"/>
              </a:rPr>
              <a:t>robots</a:t>
            </a:r>
            <a:r>
              <a:rPr lang="en-US" sz="1500" i="1" dirty="0" smtClean="0">
                <a:latin typeface="Cambria"/>
                <a:cs typeface="Cambria"/>
              </a:rPr>
              <a:t>?</a:t>
            </a:r>
            <a:endParaRPr lang="en-US" sz="1500" i="1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9674" y="3043544"/>
            <a:ext cx="2662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prstClr val="black"/>
                </a:solidFill>
                <a:latin typeface="Cambria"/>
                <a:cs typeface="Cambria"/>
              </a:rPr>
              <a:t>s</a:t>
            </a:r>
            <a:r>
              <a:rPr lang="en-US" sz="3200" b="1" dirty="0" smtClean="0">
                <a:solidFill>
                  <a:prstClr val="black"/>
                </a:solidFill>
                <a:latin typeface="Cambria"/>
                <a:cs typeface="Cambria"/>
              </a:rPr>
              <a:t>lowness?</a:t>
            </a:r>
            <a:endParaRPr lang="en-US" sz="3200" b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194" y="1523096"/>
            <a:ext cx="2877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prstClr val="black"/>
                </a:solidFill>
                <a:latin typeface="Cambria"/>
                <a:cs typeface="Cambria"/>
              </a:rPr>
              <a:t>2d matching?</a:t>
            </a:r>
            <a:endParaRPr lang="en-US" sz="3200" b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3314" y="5557693"/>
            <a:ext cx="2438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prstClr val="black"/>
                </a:solidFill>
                <a:latin typeface="Cambria"/>
                <a:cs typeface="Cambria"/>
              </a:rPr>
              <a:t>3d overall?</a:t>
            </a:r>
            <a:endParaRPr lang="en-US" sz="3200" b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9954" y="5495684"/>
            <a:ext cx="117609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b="1" dirty="0" smtClean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rPr>
              <a:t>Yes!</a:t>
            </a:r>
            <a:endParaRPr lang="en-US" sz="4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20643951">
            <a:off x="6944383" y="1256404"/>
            <a:ext cx="2037683" cy="83099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Cambria"/>
              </a:rPr>
              <a:t>surprisingly good!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9954" y="1215319"/>
            <a:ext cx="3806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not perfect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not fast… </a:t>
            </a:r>
            <a:r>
              <a:rPr lang="en-US" sz="2400" b="1" i="1" dirty="0" smtClean="0">
                <a:solidFill>
                  <a:prstClr val="black"/>
                </a:solidFill>
                <a:latin typeface="Cambria"/>
                <a:cs typeface="Cambria"/>
              </a:rPr>
              <a:t>yet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more geometry to exploit</a:t>
            </a:r>
            <a:endParaRPr lang="en-US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9674" y="4249212"/>
            <a:ext cx="2662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prstClr val="black"/>
                </a:solidFill>
                <a:latin typeface="Cambria"/>
                <a:cs typeface="Cambria"/>
              </a:rPr>
              <a:t>accuracy?</a:t>
            </a:r>
            <a:endParaRPr lang="en-US" sz="3200" b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32042" y="4328657"/>
            <a:ext cx="5028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use 3d model to get </a:t>
            </a:r>
            <a:r>
              <a:rPr lang="en-US" sz="2400" i="1" dirty="0" smtClean="0">
                <a:solidFill>
                  <a:prstClr val="black"/>
                </a:solidFill>
                <a:latin typeface="Cambria"/>
                <a:cs typeface="Cambria"/>
              </a:rPr>
              <a:t>"exact" </a:t>
            </a:r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location</a:t>
            </a:r>
            <a:endParaRPr lang="en-US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9" name="Rectangle 18"/>
          <p:cNvSpPr/>
          <p:nvPr/>
        </p:nvSpPr>
        <p:spPr>
          <a:xfrm rot="20643951">
            <a:off x="6928150" y="3640208"/>
            <a:ext cx="21059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Cambria"/>
              </a:rPr>
              <a:t>opportunities!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36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prstClr val="black"/>
                </a:solidFill>
                <a:latin typeface="Cambria"/>
                <a:cs typeface="Cambria"/>
              </a:rPr>
              <a:t>New platforms…</a:t>
            </a:r>
            <a:endParaRPr lang="en-US" sz="42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68825" y="5195054"/>
            <a:ext cx="1335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solidFill>
                  <a:prstClr val="black"/>
                </a:solidFill>
                <a:latin typeface="Cambria"/>
                <a:cs typeface="Cambria"/>
              </a:rPr>
              <a:t>Microdrone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246641" y="5195054"/>
            <a:ext cx="1202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mbria"/>
              </a:rPr>
              <a:t>"The Sofa"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20949567">
            <a:off x="7567485" y="6026342"/>
            <a:ext cx="1492476" cy="646331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Thoughts? </a:t>
            </a:r>
            <a:r>
              <a:rPr lang="en-US" dirty="0">
                <a:solidFill>
                  <a:srgbClr val="0000FF"/>
                </a:solidFill>
                <a:latin typeface="Cambria"/>
                <a:cs typeface="Cambria"/>
              </a:rPr>
              <a:t>Questions?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3200" y="6349261"/>
            <a:ext cx="1362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mbria"/>
                <a:cs typeface="Cambria"/>
              </a:rPr>
              <a:t>LeapMotion</a:t>
            </a:r>
            <a:endParaRPr lang="en-US" dirty="0"/>
          </a:p>
        </p:txBody>
      </p:sp>
      <p:pic>
        <p:nvPicPr>
          <p:cNvPr id="5" name="Picture 4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32" y="1929522"/>
            <a:ext cx="4129024" cy="3096768"/>
          </a:xfrm>
          <a:prstGeom prst="rect">
            <a:avLst/>
          </a:prstGeom>
        </p:spPr>
      </p:pic>
      <p:pic>
        <p:nvPicPr>
          <p:cNvPr id="16386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136" y="1929522"/>
            <a:ext cx="3921776" cy="309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94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3136" y="1062578"/>
            <a:ext cx="800035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/>
                <a:cs typeface="Cambria"/>
              </a:rPr>
              <a:t>(1) </a:t>
            </a:r>
            <a:r>
              <a:rPr lang="en-US" sz="2400" b="1" dirty="0" smtClean="0">
                <a:solidFill>
                  <a:srgbClr val="FF0000"/>
                </a:solidFill>
                <a:latin typeface="Cambria"/>
                <a:cs typeface="Cambria"/>
              </a:rPr>
              <a:t>[anytime] </a:t>
            </a:r>
            <a:r>
              <a:rPr lang="en-US" sz="2400" dirty="0" smtClean="0">
                <a:solidFill>
                  <a:srgbClr val="FF0000"/>
                </a:solidFill>
                <a:latin typeface="Cambria"/>
                <a:cs typeface="Cambria"/>
              </a:rPr>
              <a:t>Take </a:t>
            </a:r>
            <a:r>
              <a:rPr lang="en-US" sz="2400" dirty="0">
                <a:solidFill>
                  <a:srgbClr val="FF0000"/>
                </a:solidFill>
                <a:latin typeface="Cambria"/>
                <a:cs typeface="Cambria"/>
              </a:rPr>
              <a:t>our NSF research-finale survey</a:t>
            </a:r>
            <a:r>
              <a:rPr lang="en-US" sz="2400" dirty="0" smtClean="0">
                <a:solidFill>
                  <a:srgbClr val="FF0000"/>
                </a:solidFill>
                <a:latin typeface="Cambria"/>
                <a:cs typeface="Cambria"/>
              </a:rPr>
              <a:t>!</a:t>
            </a:r>
          </a:p>
          <a:p>
            <a:endParaRPr lang="en-US" sz="2400" dirty="0">
              <a:latin typeface="Cambria"/>
              <a:cs typeface="Cambria"/>
            </a:endParaRPr>
          </a:p>
          <a:p>
            <a:r>
              <a:rPr lang="en-US" sz="2400" dirty="0">
                <a:solidFill>
                  <a:srgbClr val="0000FF"/>
                </a:solidFill>
                <a:latin typeface="Cambria"/>
                <a:cs typeface="Cambria"/>
              </a:rPr>
              <a:t>(2) </a:t>
            </a:r>
            <a:r>
              <a:rPr lang="en-US" sz="2400" b="1" dirty="0" smtClean="0">
                <a:solidFill>
                  <a:srgbClr val="0000FF"/>
                </a:solidFill>
                <a:latin typeface="Cambria"/>
                <a:cs typeface="Cambria"/>
              </a:rPr>
              <a:t>[afternoon] </a:t>
            </a:r>
            <a:r>
              <a:rPr lang="en-US" sz="2400" dirty="0" smtClean="0">
                <a:solidFill>
                  <a:srgbClr val="0000FF"/>
                </a:solidFill>
                <a:latin typeface="Cambria"/>
                <a:cs typeface="Cambria"/>
              </a:rPr>
              <a:t>Create </a:t>
            </a:r>
            <a:r>
              <a:rPr lang="en-US" sz="2400" dirty="0">
                <a:solidFill>
                  <a:srgbClr val="0000FF"/>
                </a:solidFill>
                <a:latin typeface="Cambria"/>
                <a:cs typeface="Cambria"/>
              </a:rPr>
              <a:t>a slideshow of best </a:t>
            </a:r>
            <a:r>
              <a:rPr lang="en-US" sz="2400" dirty="0" smtClean="0">
                <a:solidFill>
                  <a:srgbClr val="0000FF"/>
                </a:solidFill>
                <a:latin typeface="Cambria"/>
                <a:cs typeface="Cambria"/>
              </a:rPr>
              <a:t>summer images</a:t>
            </a:r>
            <a:endParaRPr lang="en-US" sz="2400" dirty="0">
              <a:solidFill>
                <a:srgbClr val="0000FF"/>
              </a:solidFill>
              <a:latin typeface="Cambria"/>
              <a:cs typeface="Cambria"/>
            </a:endParaRPr>
          </a:p>
          <a:p>
            <a:r>
              <a:rPr lang="en-US" sz="2400" dirty="0">
                <a:solidFill>
                  <a:srgbClr val="0000FF"/>
                </a:solidFill>
                <a:latin typeface="Cambria"/>
                <a:cs typeface="Cambria"/>
              </a:rPr>
              <a:t>-- it's great to have </a:t>
            </a:r>
            <a:r>
              <a:rPr lang="en-US" sz="2400" i="1" dirty="0">
                <a:solidFill>
                  <a:srgbClr val="0000FF"/>
                </a:solidFill>
                <a:latin typeface="Cambria"/>
                <a:cs typeface="Cambria"/>
              </a:rPr>
              <a:t>all </a:t>
            </a:r>
            <a:r>
              <a:rPr lang="en-US" sz="2400" dirty="0">
                <a:solidFill>
                  <a:srgbClr val="0000FF"/>
                </a:solidFill>
                <a:latin typeface="Cambria"/>
                <a:cs typeface="Cambria"/>
              </a:rPr>
              <a:t>of the images, but it's equally or more useful to have a slideshow of the highlights</a:t>
            </a:r>
          </a:p>
          <a:p>
            <a:r>
              <a:rPr lang="en-US" sz="2400" dirty="0">
                <a:solidFill>
                  <a:srgbClr val="0000FF"/>
                </a:solidFill>
                <a:latin typeface="Cambria"/>
                <a:cs typeface="Cambria"/>
              </a:rPr>
              <a:t>(3) Let's show @</a:t>
            </a:r>
            <a:r>
              <a:rPr lang="en-US" sz="2400" dirty="0" smtClean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Cambria"/>
                <a:cs typeface="Cambria"/>
              </a:rPr>
              <a:t>4:30</a:t>
            </a:r>
            <a:r>
              <a:rPr lang="en-US" sz="2400" dirty="0" smtClean="0">
                <a:solidFill>
                  <a:srgbClr val="0000FF"/>
                </a:solidFill>
                <a:latin typeface="Cambria"/>
                <a:cs typeface="Cambria"/>
              </a:rPr>
              <a:t>…</a:t>
            </a:r>
          </a:p>
          <a:p>
            <a:endParaRPr lang="en-US" sz="2400" dirty="0">
              <a:latin typeface="Cambria"/>
              <a:cs typeface="Cambria"/>
            </a:endParaRPr>
          </a:p>
          <a:p>
            <a:r>
              <a:rPr lang="en-US" sz="2400" dirty="0" smtClean="0">
                <a:latin typeface="Cambria"/>
                <a:cs typeface="Cambria"/>
              </a:rPr>
              <a:t>(</a:t>
            </a:r>
            <a:r>
              <a:rPr lang="en-US" sz="2400" dirty="0">
                <a:latin typeface="Cambria"/>
                <a:cs typeface="Cambria"/>
              </a:rPr>
              <a:t>4</a:t>
            </a:r>
            <a:r>
              <a:rPr lang="en-US" sz="2400" dirty="0" smtClean="0">
                <a:latin typeface="Cambria"/>
                <a:cs typeface="Cambria"/>
              </a:rPr>
              <a:t>) </a:t>
            </a:r>
            <a:r>
              <a:rPr lang="en-US" sz="2400" b="1" dirty="0" smtClean="0">
                <a:latin typeface="Cambria"/>
                <a:cs typeface="Cambria"/>
              </a:rPr>
              <a:t>[starting ~ 3:30]    </a:t>
            </a:r>
            <a:r>
              <a:rPr lang="en-US" sz="2400" dirty="0" smtClean="0">
                <a:latin typeface="Cambria"/>
                <a:cs typeface="Cambria"/>
              </a:rPr>
              <a:t>Save/archive your work</a:t>
            </a:r>
          </a:p>
          <a:p>
            <a:r>
              <a:rPr lang="en-US" sz="2400" dirty="0" smtClean="0">
                <a:latin typeface="Cambria"/>
                <a:cs typeface="Cambria"/>
              </a:rPr>
              <a:t>(5) Shutdown the HMC-owned computers</a:t>
            </a:r>
          </a:p>
          <a:p>
            <a:r>
              <a:rPr lang="en-US" sz="2400" dirty="0" smtClean="0">
                <a:latin typeface="Cambria"/>
                <a:cs typeface="Cambria"/>
              </a:rPr>
              <a:t>** </a:t>
            </a:r>
            <a:r>
              <a:rPr lang="en-US" sz="2400" b="1" i="1" dirty="0" smtClean="0">
                <a:latin typeface="Cambria"/>
                <a:cs typeface="Cambria"/>
              </a:rPr>
              <a:t>Except in the games cubicle:</a:t>
            </a:r>
            <a:endParaRPr lang="en-US" sz="2400" dirty="0" smtClean="0">
              <a:latin typeface="Cambria"/>
              <a:cs typeface="Cambria"/>
            </a:endParaRPr>
          </a:p>
          <a:p>
            <a:r>
              <a:rPr lang="en-US" sz="2400" dirty="0" smtClean="0">
                <a:latin typeface="Cambria"/>
                <a:cs typeface="Cambria"/>
              </a:rPr>
              <a:t>    	(6) Create lines of monitors, mice, cables, surge    			</a:t>
            </a:r>
          </a:p>
          <a:p>
            <a:r>
              <a:rPr lang="en-US" sz="2400" dirty="0">
                <a:latin typeface="Cambria"/>
                <a:cs typeface="Cambria"/>
              </a:rPr>
              <a:t> </a:t>
            </a:r>
            <a:r>
              <a:rPr lang="en-US" sz="2400" dirty="0" smtClean="0">
                <a:latin typeface="Cambria"/>
                <a:cs typeface="Cambria"/>
              </a:rPr>
              <a:t>             protectors, computers, etc. along the back walls</a:t>
            </a:r>
          </a:p>
          <a:p>
            <a:r>
              <a:rPr lang="en-US" sz="2400" dirty="0">
                <a:latin typeface="Cambria"/>
                <a:cs typeface="Cambria"/>
              </a:rPr>
              <a:t>	</a:t>
            </a:r>
            <a:r>
              <a:rPr lang="en-US" sz="2400" dirty="0" smtClean="0">
                <a:latin typeface="Cambria"/>
                <a:cs typeface="Cambria"/>
              </a:rPr>
              <a:t>(7) Clean/wipe off the workspace tabletops</a:t>
            </a:r>
          </a:p>
          <a:p>
            <a:r>
              <a:rPr lang="en-US" sz="2400" dirty="0" smtClean="0">
                <a:latin typeface="Cambria"/>
                <a:cs typeface="Cambria"/>
              </a:rPr>
              <a:t>	(8) For kitchen, remove trash + clean surfaces/dishes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7514" y="159026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prstClr val="black"/>
                </a:solidFill>
                <a:latin typeface="Cambria"/>
                <a:cs typeface="Cambria"/>
              </a:rPr>
              <a:t>This afternoon…</a:t>
            </a:r>
            <a:endParaRPr lang="en-US" sz="42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05214" y="325779"/>
            <a:ext cx="3648279" cy="369332"/>
          </a:xfrm>
          <a:prstGeom prst="rect">
            <a:avLst/>
          </a:prstGeom>
          <a:solidFill>
            <a:srgbClr val="FFE8E5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www.cs.hmc.edu</a:t>
            </a:r>
            <a:r>
              <a:rPr lang="en-US" dirty="0"/>
              <a:t>/~cs5grad/survey/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839794" y="803911"/>
            <a:ext cx="0" cy="34952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52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tion_track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6" y="193979"/>
            <a:ext cx="38974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ambria"/>
                <a:cs typeface="Cambria"/>
              </a:rPr>
              <a:t>C</a:t>
            </a:r>
            <a:r>
              <a:rPr lang="en-US" sz="4200" dirty="0" smtClean="0">
                <a:latin typeface="Cambria"/>
                <a:cs typeface="Cambria"/>
              </a:rPr>
              <a:t>ontributions…</a:t>
            </a:r>
            <a:endParaRPr lang="en-US" sz="42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07117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235_beware_prof_onei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6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New platform: </a:t>
            </a:r>
            <a:r>
              <a:rPr lang="en-US" sz="3600" i="1" dirty="0" err="1" smtClean="0">
                <a:latin typeface="Cambria"/>
                <a:cs typeface="Cambria"/>
              </a:rPr>
              <a:t>Neato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562" y="6122937"/>
            <a:ext cx="825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latin typeface="Cambria"/>
                <a:cs typeface="Cambria"/>
              </a:rPr>
              <a:t>Objective:  </a:t>
            </a:r>
            <a:r>
              <a:rPr lang="en-US" sz="2400" dirty="0" smtClean="0">
                <a:latin typeface="Cambria"/>
                <a:cs typeface="Cambria"/>
              </a:rPr>
              <a:t>to get this robot </a:t>
            </a:r>
            <a:r>
              <a:rPr lang="en-US" sz="2400" b="1" dirty="0" smtClean="0">
                <a:solidFill>
                  <a:srgbClr val="0000FF"/>
                </a:solidFill>
                <a:latin typeface="Cambria"/>
                <a:cs typeface="Cambria"/>
              </a:rPr>
              <a:t>running</a:t>
            </a:r>
            <a:r>
              <a:rPr lang="en-US" sz="2400" dirty="0" smtClean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lang="en-US" sz="2400" dirty="0" smtClean="0">
                <a:latin typeface="Cambria"/>
                <a:cs typeface="Cambria"/>
              </a:rPr>
              <a:t>and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rPr>
              <a:t>reasoning</a:t>
            </a:r>
            <a:endParaRPr lang="en-US" sz="2400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89990" y="770548"/>
            <a:ext cx="1711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mbria"/>
              </a:rPr>
              <a:t>Initial tasks</a:t>
            </a:r>
            <a:endParaRPr lang="en-US" sz="2400" dirty="0"/>
          </a:p>
        </p:txBody>
      </p:sp>
      <p:pic>
        <p:nvPicPr>
          <p:cNvPr id="9" name="Picture 8" descr="nea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2" b="23594"/>
          <a:stretch/>
        </p:blipFill>
        <p:spPr>
          <a:xfrm>
            <a:off x="631080" y="1888150"/>
            <a:ext cx="4775587" cy="286798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989990" y="1247022"/>
            <a:ext cx="2702906" cy="1477328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learn ASCII API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write device drivers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interpret sensor data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follow corridors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detect intersections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89990" y="3667134"/>
            <a:ext cx="2702906" cy="1477328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>
                <a:latin typeface="Cambria"/>
                <a:cs typeface="Cambria"/>
              </a:rPr>
              <a:t>pt</a:t>
            </a:r>
            <a:r>
              <a:rPr lang="en-US" dirty="0">
                <a:latin typeface="Cambria"/>
                <a:cs typeface="Cambria"/>
              </a:rPr>
              <a:t>-to-</a:t>
            </a:r>
            <a:r>
              <a:rPr lang="en-US" dirty="0" err="1">
                <a:latin typeface="Cambria"/>
                <a:cs typeface="Cambria"/>
              </a:rPr>
              <a:t>pt</a:t>
            </a:r>
            <a:r>
              <a:rPr lang="en-US" dirty="0">
                <a:latin typeface="Cambria"/>
                <a:cs typeface="Cambria"/>
              </a:rPr>
              <a:t> </a:t>
            </a:r>
            <a:r>
              <a:rPr lang="en-US" dirty="0" smtClean="0">
                <a:latin typeface="Cambria"/>
                <a:cs typeface="Cambria"/>
              </a:rPr>
              <a:t>navigating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localize and navigate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minimize ambiguity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navigate predictively</a:t>
            </a:r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build 2d and 3d maps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89990" y="3215044"/>
            <a:ext cx="1278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mbria"/>
              </a:rPr>
              <a:t>AI Tasks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3136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wl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7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639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mc_women_in_technology_screensh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088"/>
            <a:ext cx="9129286" cy="547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6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49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Cambria"/>
                <a:cs typeface="Cambria"/>
              </a:rPr>
              <a:t>Accessing</a:t>
            </a:r>
            <a:r>
              <a:rPr lang="en-US" sz="3600" dirty="0" smtClean="0">
                <a:latin typeface="Cambria"/>
                <a:cs typeface="Cambria"/>
              </a:rPr>
              <a:t> these 3d maps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6839" y="4647526"/>
            <a:ext cx="3253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mbria"/>
                <a:cs typeface="Cambria"/>
              </a:rPr>
              <a:t>s</a:t>
            </a:r>
            <a:r>
              <a:rPr lang="en-US" dirty="0" smtClean="0">
                <a:latin typeface="Cambria"/>
                <a:cs typeface="Cambria"/>
              </a:rPr>
              <a:t>aves each </a:t>
            </a:r>
            <a:r>
              <a:rPr lang="en-US" dirty="0" err="1" smtClean="0">
                <a:latin typeface="Cambria"/>
                <a:cs typeface="Cambria"/>
              </a:rPr>
              <a:t>rgb</a:t>
            </a:r>
            <a:r>
              <a:rPr lang="en-US" dirty="0" smtClean="0">
                <a:latin typeface="Cambria"/>
                <a:cs typeface="Cambria"/>
              </a:rPr>
              <a:t> image</a:t>
            </a:r>
            <a:endParaRPr lang="en-US" dirty="0"/>
          </a:p>
        </p:txBody>
      </p:sp>
      <p:pic>
        <p:nvPicPr>
          <p:cNvPr id="15" name="Picture 14" descr="Screenshot from 2013-06-27 16_49_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01" y="1458998"/>
            <a:ext cx="8170539" cy="3073497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4948448" y="4647526"/>
            <a:ext cx="3253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mbria"/>
                <a:cs typeface="Cambria"/>
              </a:rPr>
              <a:t>a</a:t>
            </a:r>
            <a:r>
              <a:rPr lang="en-US" dirty="0" smtClean="0">
                <a:latin typeface="Cambria"/>
                <a:cs typeface="Cambria"/>
              </a:rPr>
              <a:t>nd each depth image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09670" y="6168484"/>
            <a:ext cx="76289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  <a:latin typeface="Cambria"/>
                <a:cs typeface="Cambria"/>
              </a:rPr>
              <a:t>Getting the data:   </a:t>
            </a:r>
            <a:r>
              <a:rPr lang="en-US" dirty="0" smtClean="0">
                <a:latin typeface="Cambria"/>
                <a:cs typeface="Cambria"/>
              </a:rPr>
              <a:t>by splicing into the code to extract the input images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527096" y="2478877"/>
            <a:ext cx="8916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mbria"/>
                <a:cs typeface="Cambria"/>
              </a:rPr>
              <a:t>o</a:t>
            </a:r>
            <a:r>
              <a:rPr lang="en-US" sz="1200" dirty="0" smtClean="0">
                <a:latin typeface="Cambria"/>
                <a:cs typeface="Cambria"/>
              </a:rPr>
              <a:t>ur splicer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4541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/>
                <a:cs typeface="Cambria"/>
              </a:rPr>
              <a:t>Neato</a:t>
            </a:r>
            <a:r>
              <a:rPr lang="en-US" sz="3600" dirty="0">
                <a:latin typeface="Cambria"/>
                <a:cs typeface="Cambria"/>
              </a:rPr>
              <a:t> </a:t>
            </a:r>
            <a:r>
              <a:rPr lang="en-US" sz="3600" i="1" dirty="0">
                <a:latin typeface="Cambria"/>
                <a:cs typeface="Cambria"/>
              </a:rPr>
              <a:t>reasoning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5989990" y="770548"/>
            <a:ext cx="1711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mbria"/>
              </a:rPr>
              <a:t>Initial tasks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5989990" y="1247022"/>
            <a:ext cx="2702906" cy="1477328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learn ASCII API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write device drivers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interpret sensor data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follow corridors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detect intersections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89990" y="3667134"/>
            <a:ext cx="2702906" cy="1477328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>
                <a:latin typeface="Cambria"/>
                <a:cs typeface="Cambria"/>
              </a:rPr>
              <a:t>pt</a:t>
            </a:r>
            <a:r>
              <a:rPr lang="en-US" dirty="0">
                <a:latin typeface="Cambria"/>
                <a:cs typeface="Cambria"/>
              </a:rPr>
              <a:t>-to-</a:t>
            </a:r>
            <a:r>
              <a:rPr lang="en-US" dirty="0" err="1">
                <a:latin typeface="Cambria"/>
                <a:cs typeface="Cambria"/>
              </a:rPr>
              <a:t>pt</a:t>
            </a:r>
            <a:r>
              <a:rPr lang="en-US" dirty="0">
                <a:latin typeface="Cambria"/>
                <a:cs typeface="Cambria"/>
              </a:rPr>
              <a:t> </a:t>
            </a:r>
            <a:r>
              <a:rPr lang="en-US" dirty="0" smtClean="0">
                <a:latin typeface="Cambria"/>
                <a:cs typeface="Cambria"/>
              </a:rPr>
              <a:t>navigating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localize and navigate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minimize ambiguity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navigate predictively</a:t>
            </a:r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build 2d and 3d maps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89990" y="3215044"/>
            <a:ext cx="1278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mbria"/>
              </a:rPr>
              <a:t>AI Tasks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59562" y="6122937"/>
            <a:ext cx="825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wall placement determines each intersection </a:t>
            </a:r>
            <a:r>
              <a:rPr lang="en-US" sz="2400" b="1" i="1" dirty="0" smtClean="0">
                <a:latin typeface="Cambria"/>
                <a:cs typeface="Cambria"/>
              </a:rPr>
              <a:t>type</a:t>
            </a:r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99627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3-06-20 at 7.22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95" y="2032470"/>
            <a:ext cx="4470936" cy="28461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transform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7030" y="5916255"/>
            <a:ext cx="3520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Consider </a:t>
            </a:r>
            <a:r>
              <a:rPr lang="en-US" b="1" i="1" dirty="0" smtClean="0">
                <a:latin typeface="Cambria"/>
                <a:cs typeface="Cambria"/>
              </a:rPr>
              <a:t>one point </a:t>
            </a:r>
            <a:r>
              <a:rPr lang="en-US" dirty="0" smtClean="0">
                <a:latin typeface="Cambria"/>
                <a:cs typeface="Cambria"/>
              </a:rPr>
              <a:t>of a laser scan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991979" y="5916255"/>
            <a:ext cx="3600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These are </a:t>
            </a:r>
            <a:r>
              <a:rPr lang="en-US" b="1" i="1" dirty="0" smtClean="0">
                <a:latin typeface="Cambria"/>
                <a:cs typeface="Cambria"/>
              </a:rPr>
              <a:t>all</a:t>
            </a:r>
            <a:r>
              <a:rPr lang="en-US" dirty="0" smtClean="0">
                <a:latin typeface="Cambria"/>
                <a:cs typeface="Cambria"/>
              </a:rPr>
              <a:t> of the lines through it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030" y="1866228"/>
            <a:ext cx="0" cy="293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030" y="4797954"/>
            <a:ext cx="3368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10108" y="4707239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7029" y="2682403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2142419" y="2704293"/>
            <a:ext cx="131024" cy="131024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694344" y="1169903"/>
            <a:ext cx="131482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Point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094784" y="1169903"/>
            <a:ext cx="1223412" cy="369332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Line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677030" y="5060027"/>
            <a:ext cx="1533078" cy="1008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113052" y="4878594"/>
            <a:ext cx="71121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/>
                <a:cs typeface="Cambria"/>
              </a:rPr>
              <a:t>x</a:t>
            </a:r>
            <a:r>
              <a:rPr lang="en-US" dirty="0" smtClean="0">
                <a:latin typeface="Cambria"/>
                <a:cs typeface="Cambria"/>
              </a:rPr>
              <a:t> = 6</a:t>
            </a:r>
            <a:endParaRPr lang="en-US" dirty="0">
              <a:latin typeface="Cambria"/>
              <a:cs typeface="Cambria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403707" y="2768081"/>
            <a:ext cx="0" cy="202987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 rot="16200000">
            <a:off x="27390" y="3617422"/>
            <a:ext cx="71121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y = 8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08395" y="1663139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</a:t>
            </a:r>
            <a:endParaRPr lang="en-US" dirty="0">
              <a:solidFill>
                <a:srgbClr val="E46C0A"/>
              </a:solidFill>
              <a:latin typeface="Cambria"/>
              <a:cs typeface="Cambri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592356" y="3096204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60343" y="1496896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y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046651" y="4690695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86651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 flipV="1">
            <a:off x="677030" y="5060027"/>
            <a:ext cx="1533078" cy="1008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Screen Shot 2013-06-20 at 7.22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95" y="2032470"/>
            <a:ext cx="4470936" cy="28461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transform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7030" y="5916255"/>
            <a:ext cx="2729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vertical line  ~ 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= 0</a:t>
            </a:r>
            <a:endParaRPr lang="en-US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69131" y="5916255"/>
            <a:ext cx="4144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The dot is the line </a:t>
            </a:r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 = 6</a:t>
            </a:r>
            <a:r>
              <a:rPr lang="en-US" dirty="0" smtClean="0">
                <a:latin typeface="Cambria"/>
                <a:cs typeface="Cambria"/>
              </a:rPr>
              <a:t>,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= 0 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030" y="1866228"/>
            <a:ext cx="0" cy="293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030" y="4797954"/>
            <a:ext cx="3368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10108" y="4707239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7029" y="2682403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508395" y="1663139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</a:t>
            </a:r>
            <a:endParaRPr lang="en-US" dirty="0">
              <a:solidFill>
                <a:srgbClr val="E46C0A"/>
              </a:solidFill>
              <a:latin typeface="Cambria"/>
              <a:cs typeface="Cambri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92356" y="3096204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745247" y="2712649"/>
            <a:ext cx="131024" cy="131024"/>
          </a:xfrm>
          <a:prstGeom prst="ellipse">
            <a:avLst/>
          </a:prstGeom>
          <a:solidFill>
            <a:srgbClr val="FFFF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2210108" y="1830848"/>
            <a:ext cx="0" cy="3579352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2142419" y="2704293"/>
            <a:ext cx="131024" cy="131024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123131" y="4878594"/>
            <a:ext cx="64065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rPr>
              <a:t>r = 6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51413" y="1646182"/>
            <a:ext cx="669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= 0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94344" y="1169903"/>
            <a:ext cx="131482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Point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94784" y="1169903"/>
            <a:ext cx="1223412" cy="369332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Line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0343" y="1496896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y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46651" y="4690695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58883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3-06-20 at 7.22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95" y="2032470"/>
            <a:ext cx="4470936" cy="28461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transform</a:t>
            </a:r>
            <a:endParaRPr lang="en-US" sz="3600" dirty="0">
              <a:latin typeface="Cambria"/>
              <a:cs typeface="Cambria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030" y="1866228"/>
            <a:ext cx="0" cy="293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030" y="4797954"/>
            <a:ext cx="3368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10108" y="4707239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7029" y="2682403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5330129" y="2253081"/>
            <a:ext cx="131024" cy="131024"/>
          </a:xfrm>
          <a:prstGeom prst="ellipse">
            <a:avLst/>
          </a:prstGeom>
          <a:solidFill>
            <a:srgbClr val="FFFF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280009" y="1380924"/>
            <a:ext cx="2217338" cy="3326315"/>
          </a:xfrm>
          <a:prstGeom prst="line">
            <a:avLst/>
          </a:prstGeom>
          <a:ln w="28575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142419" y="2704293"/>
            <a:ext cx="131024" cy="131024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60343" y="1496896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y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46651" y="4690695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x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7030" y="5916255"/>
            <a:ext cx="2729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angled line  ~ 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= 32°</a:t>
            </a:r>
            <a:endParaRPr lang="en-US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69131" y="5916255"/>
            <a:ext cx="4144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The dot is the line </a:t>
            </a:r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 = 9.1</a:t>
            </a:r>
            <a:r>
              <a:rPr lang="en-US" dirty="0" smtClean="0">
                <a:latin typeface="Cambria"/>
                <a:cs typeface="Cambria"/>
              </a:rPr>
              <a:t>,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= 32° 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 rot="19735049">
            <a:off x="566273" y="3950795"/>
            <a:ext cx="2268147" cy="369332"/>
            <a:chOff x="677030" y="4878594"/>
            <a:chExt cx="1533078" cy="369332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677030" y="5060027"/>
              <a:ext cx="1533078" cy="10080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123131" y="4878594"/>
              <a:ext cx="64065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  <a:latin typeface="Cambria"/>
                  <a:cs typeface="Cambria"/>
                </a:rPr>
                <a:t>r = 9.1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508395" y="1663139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</a:t>
            </a:r>
            <a:endParaRPr lang="en-US" dirty="0">
              <a:solidFill>
                <a:srgbClr val="E46C0A"/>
              </a:solidFill>
              <a:latin typeface="Cambria"/>
              <a:cs typeface="Cambri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592356" y="3096204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94344" y="1169903"/>
            <a:ext cx="131482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Point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094784" y="1169903"/>
            <a:ext cx="1223412" cy="369332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Line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74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 flipH="1">
            <a:off x="152400" y="2768081"/>
            <a:ext cx="3448802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Screen Shot 2013-06-20 at 7.22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95" y="2032470"/>
            <a:ext cx="4470936" cy="28461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transform</a:t>
            </a:r>
            <a:endParaRPr lang="en-US" sz="3600" dirty="0">
              <a:latin typeface="Cambria"/>
              <a:cs typeface="Cambria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030" y="1866228"/>
            <a:ext cx="0" cy="293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030" y="4797954"/>
            <a:ext cx="3368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142419" y="2704293"/>
            <a:ext cx="131024" cy="131024"/>
          </a:xfrm>
          <a:prstGeom prst="ellipse">
            <a:avLst/>
          </a:prstGeom>
          <a:solidFill>
            <a:srgbClr val="0000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210108" y="4707239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7029" y="2682403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6625224" y="2328283"/>
            <a:ext cx="131024" cy="131024"/>
          </a:xfrm>
          <a:prstGeom prst="ellipse">
            <a:avLst/>
          </a:prstGeom>
          <a:solidFill>
            <a:srgbClr val="FFFF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60343" y="1496896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y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46651" y="4690695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7030" y="5916255"/>
            <a:ext cx="2729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angled line  ~ 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= 90°</a:t>
            </a:r>
            <a:endParaRPr lang="en-US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69131" y="5916255"/>
            <a:ext cx="4144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The dot is the line </a:t>
            </a:r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 = 8</a:t>
            </a:r>
            <a:r>
              <a:rPr lang="en-US" dirty="0" smtClean="0">
                <a:latin typeface="Cambria"/>
                <a:cs typeface="Cambria"/>
              </a:rPr>
              <a:t>,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= 90° 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 rot="16200000">
            <a:off x="-520976" y="3611810"/>
            <a:ext cx="1962639" cy="369332"/>
            <a:chOff x="677030" y="4878594"/>
            <a:chExt cx="1533078" cy="369332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677030" y="5060027"/>
              <a:ext cx="1533078" cy="10080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123131" y="4878594"/>
              <a:ext cx="64065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  <a:latin typeface="Cambria"/>
                  <a:cs typeface="Cambria"/>
                </a:rPr>
                <a:t>r = 8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508395" y="1663139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</a:t>
            </a:r>
            <a:endParaRPr lang="en-US" dirty="0">
              <a:solidFill>
                <a:srgbClr val="E46C0A"/>
              </a:solidFill>
              <a:latin typeface="Cambria"/>
              <a:cs typeface="Cambri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92356" y="3096204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94344" y="1169903"/>
            <a:ext cx="131482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Point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094784" y="1169903"/>
            <a:ext cx="1223412" cy="369332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Line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74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New platform: </a:t>
            </a:r>
            <a:r>
              <a:rPr lang="en-US" sz="3600" i="1" dirty="0" err="1" smtClean="0">
                <a:latin typeface="Cambria"/>
                <a:cs typeface="Cambria"/>
              </a:rPr>
              <a:t>Neato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562" y="6122937"/>
            <a:ext cx="825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laser-scan data, estimated walls, </a:t>
            </a:r>
            <a:r>
              <a:rPr lang="en-US" sz="2400" i="1" dirty="0" smtClean="0">
                <a:latin typeface="Cambria"/>
                <a:cs typeface="Cambria"/>
              </a:rPr>
              <a:t>"aligning"</a:t>
            </a:r>
            <a:r>
              <a:rPr lang="en-US" sz="2400" dirty="0" smtClean="0">
                <a:latin typeface="Cambria"/>
                <a:cs typeface="Cambria"/>
              </a:rPr>
              <a:t> wall</a:t>
            </a:r>
            <a:endParaRPr lang="en-US" sz="2400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89990" y="770548"/>
            <a:ext cx="1711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mbria"/>
              </a:rPr>
              <a:t>Initial tasks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5989990" y="1247022"/>
            <a:ext cx="2702906" cy="1477328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learn ASCII API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write device drivers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interpret sensor data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follow corridors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detect intersections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8" t="23344" r="18535" b="21872"/>
          <a:stretch/>
        </p:blipFill>
        <p:spPr bwMode="auto">
          <a:xfrm>
            <a:off x="609441" y="1199942"/>
            <a:ext cx="4146359" cy="449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2" t="37205" r="50142" b="36074"/>
          <a:stretch/>
        </p:blipFill>
        <p:spPr bwMode="auto">
          <a:xfrm>
            <a:off x="5321093" y="3648559"/>
            <a:ext cx="3617364" cy="198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91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 rot="5400000">
            <a:off x="1897666" y="978404"/>
            <a:ext cx="0" cy="3579352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2142419" y="1521387"/>
            <a:ext cx="0" cy="3579352"/>
          </a:xfrm>
          <a:prstGeom prst="line">
            <a:avLst/>
          </a:prstGeom>
          <a:ln>
            <a:solidFill>
              <a:srgbClr val="B135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2306893" y="2032965"/>
            <a:ext cx="0" cy="3579352"/>
          </a:xfrm>
          <a:prstGeom prst="line">
            <a:avLst/>
          </a:prstGeom>
          <a:ln>
            <a:solidFill>
              <a:srgbClr val="C3D4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Screen Shot 2013-06-20 at 7.05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64" y="1947326"/>
            <a:ext cx="4551567" cy="29312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transform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8843" y="5731589"/>
            <a:ext cx="2880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latin typeface="Cambria"/>
                <a:cs typeface="Cambria"/>
              </a:rPr>
              <a:t>three points </a:t>
            </a:r>
            <a:r>
              <a:rPr lang="en-US" dirty="0" smtClean="0">
                <a:latin typeface="Cambria"/>
                <a:cs typeface="Cambria"/>
              </a:rPr>
              <a:t>of a laser scan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98978" y="5731589"/>
            <a:ext cx="3183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latin typeface="Cambria"/>
                <a:cs typeface="Cambria"/>
              </a:rPr>
              <a:t>all</a:t>
            </a:r>
            <a:r>
              <a:rPr lang="en-US" dirty="0" smtClean="0">
                <a:latin typeface="Cambria"/>
                <a:cs typeface="Cambria"/>
              </a:rPr>
              <a:t> the lines through all three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030" y="1866228"/>
            <a:ext cx="0" cy="293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030" y="4797954"/>
            <a:ext cx="3368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142419" y="2712649"/>
            <a:ext cx="131024" cy="131024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210108" y="4707239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7029" y="2682403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492583" y="3237405"/>
            <a:ext cx="131024" cy="131024"/>
          </a:xfrm>
          <a:prstGeom prst="ellipse">
            <a:avLst/>
          </a:prstGeom>
          <a:solidFill>
            <a:srgbClr val="B135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842747" y="3762161"/>
            <a:ext cx="131024" cy="131024"/>
          </a:xfrm>
          <a:prstGeom prst="ellipse">
            <a:avLst/>
          </a:prstGeom>
          <a:solidFill>
            <a:srgbClr val="C3D444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730362" y="2345480"/>
            <a:ext cx="131024" cy="13102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730362" y="2642073"/>
            <a:ext cx="131024" cy="13102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B135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730362" y="2924909"/>
            <a:ext cx="131024" cy="13102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C3D4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525820" y="6138663"/>
            <a:ext cx="24090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dirty="0" smtClean="0">
                <a:latin typeface="Cambria"/>
                <a:cs typeface="Cambria"/>
              </a:rPr>
              <a:t>(dots ~ the shown horizontal lines)</a:t>
            </a:r>
            <a:endParaRPr lang="en-US" sz="1200" dirty="0"/>
          </a:p>
        </p:txBody>
      </p:sp>
      <p:sp>
        <p:nvSpPr>
          <p:cNvPr id="31" name="Rectangle 30"/>
          <p:cNvSpPr/>
          <p:nvPr/>
        </p:nvSpPr>
        <p:spPr>
          <a:xfrm>
            <a:off x="1274261" y="6138663"/>
            <a:ext cx="19983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dirty="0" smtClean="0">
                <a:latin typeface="Cambria"/>
                <a:cs typeface="Cambria"/>
              </a:rPr>
              <a:t>(horizontal lines are shown)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460343" y="1496896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y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46651" y="4690695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x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08395" y="1663139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</a:t>
            </a:r>
            <a:endParaRPr lang="en-US" dirty="0">
              <a:solidFill>
                <a:srgbClr val="E46C0A"/>
              </a:solidFill>
              <a:latin typeface="Cambria"/>
              <a:cs typeface="Cambri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592356" y="3096204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694344" y="1169903"/>
            <a:ext cx="131482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Point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094784" y="1169903"/>
            <a:ext cx="1223412" cy="369332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Line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0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 rot="5400000">
            <a:off x="1897666" y="978404"/>
            <a:ext cx="0" cy="3579352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2142419" y="1521387"/>
            <a:ext cx="0" cy="3579352"/>
          </a:xfrm>
          <a:prstGeom prst="line">
            <a:avLst/>
          </a:prstGeom>
          <a:ln>
            <a:solidFill>
              <a:srgbClr val="B135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2306893" y="2032965"/>
            <a:ext cx="0" cy="3579352"/>
          </a:xfrm>
          <a:prstGeom prst="line">
            <a:avLst/>
          </a:prstGeom>
          <a:ln>
            <a:solidFill>
              <a:srgbClr val="C3D4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80009" y="1380924"/>
            <a:ext cx="2217338" cy="3326315"/>
          </a:xfrm>
          <a:prstGeom prst="line">
            <a:avLst/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Screen Shot 2013-06-20 at 7.05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64" y="1947326"/>
            <a:ext cx="4551567" cy="29312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transform</a:t>
            </a:r>
            <a:endParaRPr lang="en-US" sz="3600" dirty="0">
              <a:latin typeface="Cambria"/>
              <a:cs typeface="Cambria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030" y="1866228"/>
            <a:ext cx="0" cy="293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030" y="4797954"/>
            <a:ext cx="3368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142419" y="2712649"/>
            <a:ext cx="131024" cy="131024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210108" y="4707239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7029" y="2692483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255130" y="2177224"/>
            <a:ext cx="237820" cy="22296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492583" y="3237405"/>
            <a:ext cx="131024" cy="131024"/>
          </a:xfrm>
          <a:prstGeom prst="ellipse">
            <a:avLst/>
          </a:prstGeom>
          <a:solidFill>
            <a:srgbClr val="B135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842747" y="3762161"/>
            <a:ext cx="131024" cy="131024"/>
          </a:xfrm>
          <a:prstGeom prst="ellipse">
            <a:avLst/>
          </a:prstGeom>
          <a:solidFill>
            <a:srgbClr val="C3D444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730362" y="2345480"/>
            <a:ext cx="131024" cy="13102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730362" y="2642073"/>
            <a:ext cx="131024" cy="13102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B135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730362" y="2924909"/>
            <a:ext cx="131024" cy="13102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C3D4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77030" y="5620709"/>
            <a:ext cx="325506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  <a:latin typeface="Cambria"/>
                <a:cs typeface="Cambria"/>
              </a:rPr>
              <a:t>yield lines with substantial support in the original data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525117" y="5731589"/>
            <a:ext cx="2779822" cy="369332"/>
          </a:xfrm>
          <a:prstGeom prst="rect">
            <a:avLst/>
          </a:prstGeom>
          <a:solidFill>
            <a:srgbClr val="FFE8E5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ambria"/>
                <a:cs typeface="Cambria"/>
              </a:rPr>
              <a:t>peaks here in line space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Left Arrow 1"/>
          <p:cNvSpPr/>
          <p:nvPr/>
        </p:nvSpPr>
        <p:spPr>
          <a:xfrm>
            <a:off x="4263336" y="5681189"/>
            <a:ext cx="739068" cy="485054"/>
          </a:xfrm>
          <a:prstGeom prst="leftArrow">
            <a:avLst/>
          </a:prstGeom>
          <a:solidFill>
            <a:srgbClr val="FFE8E5"/>
          </a:solidFill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60343" y="1496896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y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46651" y="4690695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x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508395" y="1663139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</a:t>
            </a:r>
            <a:endParaRPr lang="en-US" dirty="0">
              <a:solidFill>
                <a:srgbClr val="E46C0A"/>
              </a:solidFill>
              <a:latin typeface="Cambria"/>
              <a:cs typeface="Cambri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592356" y="3096204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694344" y="1169903"/>
            <a:ext cx="131482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Point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094784" y="1169903"/>
            <a:ext cx="1223412" cy="369332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Line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24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prstClr val="black"/>
                </a:solidFill>
                <a:latin typeface="Cambria"/>
                <a:cs typeface="Cambria"/>
              </a:rPr>
              <a:t>Image matching?</a:t>
            </a:r>
            <a:endParaRPr lang="en-US" sz="42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prstClr val="black"/>
                </a:solidFill>
                <a:latin typeface="Cambria"/>
                <a:cs typeface="Cambria"/>
              </a:rPr>
              <a:t>Our approach:</a:t>
            </a:r>
            <a:endParaRPr lang="en-US" sz="21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Consistency filtering (</a:t>
            </a:r>
            <a:r>
              <a:rPr lang="en-US" dirty="0" err="1" smtClean="0">
                <a:solidFill>
                  <a:prstClr val="black"/>
                </a:solidFill>
                <a:latin typeface="Cambria"/>
                <a:cs typeface="Cambria"/>
              </a:rPr>
              <a:t>homography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Tiebreaking by pixel distances</a:t>
            </a:r>
            <a:endParaRPr lang="en-US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9" name="Picture 8" descr="orig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97" y="1320799"/>
            <a:ext cx="3002003" cy="22515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" name="Picture 1" descr="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5" y="374120"/>
            <a:ext cx="2904068" cy="21780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10" descr="regul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5" y="2552171"/>
            <a:ext cx="2907594" cy="21806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Right Arrow 2"/>
          <p:cNvSpPr/>
          <p:nvPr/>
        </p:nvSpPr>
        <p:spPr>
          <a:xfrm rot="20487748">
            <a:off x="4819272" y="1709666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1112252" flipV="1">
            <a:off x="4819270" y="2904147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96322" y="3595542"/>
            <a:ext cx="1251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mbria"/>
                <a:cs typeface="Cambria"/>
              </a:rPr>
              <a:t>n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ew image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04810" y="4757460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many original images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keypoi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6" y="2543380"/>
            <a:ext cx="2904068" cy="21780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Picture 9" descr="keypointsOrigi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97" y="1320799"/>
            <a:ext cx="3002003" cy="22515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" name="Picture 1" descr="keypointsBestMatc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5" y="355599"/>
            <a:ext cx="2904068" cy="21780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" name="Right Arrow 8"/>
          <p:cNvSpPr/>
          <p:nvPr/>
        </p:nvSpPr>
        <p:spPr>
          <a:xfrm rot="20487748">
            <a:off x="4819272" y="1709666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1112252" flipV="1">
            <a:off x="4819270" y="2904147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prstClr val="black"/>
                </a:solidFill>
                <a:latin typeface="Cambria"/>
                <a:cs typeface="Cambria"/>
              </a:rPr>
              <a:t>Our approach:</a:t>
            </a:r>
            <a:endParaRPr lang="en-US" sz="21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Consistency filtering (</a:t>
            </a:r>
            <a:r>
              <a:rPr lang="en-US" dirty="0" err="1" smtClean="0">
                <a:solidFill>
                  <a:prstClr val="black"/>
                </a:solidFill>
                <a:latin typeface="Cambria"/>
                <a:cs typeface="Cambria"/>
              </a:rPr>
              <a:t>homography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Tiebreaking by pixel distances</a:t>
            </a:r>
            <a:endParaRPr lang="en-US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99701" y="5472115"/>
            <a:ext cx="2678595" cy="461665"/>
          </a:xfrm>
          <a:prstGeom prst="rect">
            <a:avLst/>
          </a:prstGeom>
          <a:solidFill>
            <a:srgbClr val="ECF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Extract features</a:t>
            </a:r>
            <a:endParaRPr lang="en-US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prstClr val="black"/>
                </a:solidFill>
                <a:latin typeface="Cambria"/>
                <a:cs typeface="Cambria"/>
              </a:rPr>
              <a:t>matching?</a:t>
            </a:r>
            <a:endParaRPr lang="en-US" sz="42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30391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rutefor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2" y="2399241"/>
            <a:ext cx="5240867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2" name="Picture 1" descr="bruteforce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8" y="309034"/>
            <a:ext cx="5249331" cy="1968499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prstClr val="black"/>
                </a:solidFill>
                <a:latin typeface="Cambria"/>
                <a:cs typeface="Cambria"/>
              </a:rPr>
              <a:t>Our approach:</a:t>
            </a:r>
            <a:endParaRPr lang="en-US" sz="21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Consistency filtering (</a:t>
            </a:r>
            <a:r>
              <a:rPr lang="en-US" dirty="0" err="1" smtClean="0">
                <a:solidFill>
                  <a:prstClr val="black"/>
                </a:solidFill>
                <a:latin typeface="Cambria"/>
                <a:cs typeface="Cambria"/>
              </a:rPr>
              <a:t>homography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Tiebreaking by pixel distances</a:t>
            </a:r>
            <a:endParaRPr lang="en-US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99701" y="5203891"/>
            <a:ext cx="2678595" cy="830997"/>
          </a:xfrm>
          <a:prstGeom prst="rect">
            <a:avLst/>
          </a:prstGeom>
          <a:solidFill>
            <a:srgbClr val="ECF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Nearest-neighbor matching</a:t>
            </a:r>
            <a:endParaRPr lang="en-US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63077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idirectio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2" y="2404532"/>
            <a:ext cx="5240867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2" name="Picture 1" descr="bidirectionalBe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2" y="337609"/>
            <a:ext cx="5240866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prstClr val="black"/>
                </a:solidFill>
                <a:latin typeface="Cambria"/>
                <a:cs typeface="Cambria"/>
              </a:rPr>
              <a:t>Our approach:</a:t>
            </a:r>
            <a:endParaRPr lang="en-US" sz="21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Consistency filtering (</a:t>
            </a:r>
            <a:r>
              <a:rPr lang="en-US" dirty="0" err="1" smtClean="0">
                <a:solidFill>
                  <a:prstClr val="black"/>
                </a:solidFill>
                <a:latin typeface="Cambria"/>
                <a:cs typeface="Cambria"/>
              </a:rPr>
              <a:t>homography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Tiebreaking by pixel distances</a:t>
            </a:r>
            <a:endParaRPr lang="en-US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9701" y="5203891"/>
            <a:ext cx="2678595" cy="830997"/>
          </a:xfrm>
          <a:prstGeom prst="rect">
            <a:avLst/>
          </a:prstGeom>
          <a:solidFill>
            <a:srgbClr val="ECF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Keep only </a:t>
            </a:r>
            <a:r>
              <a:rPr lang="en-US" sz="2400" i="1" dirty="0" smtClean="0">
                <a:solidFill>
                  <a:prstClr val="black"/>
                </a:solidFill>
                <a:latin typeface="Cambria"/>
                <a:cs typeface="Cambria"/>
              </a:rPr>
              <a:t>two-way </a:t>
            </a:r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best matches</a:t>
            </a:r>
            <a:endParaRPr lang="en-US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20722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omograph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1" y="2458507"/>
            <a:ext cx="5240867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2" name="Picture 1" descr="homography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364066"/>
            <a:ext cx="5249333" cy="1968500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prstClr val="black"/>
                </a:solidFill>
                <a:latin typeface="Cambria"/>
                <a:cs typeface="Cambria"/>
              </a:rPr>
              <a:t>Our approach:</a:t>
            </a:r>
            <a:endParaRPr lang="en-US" sz="21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Consistency filtering (via </a:t>
            </a:r>
            <a:r>
              <a:rPr lang="en-US" b="1" dirty="0" err="1" smtClean="0">
                <a:solidFill>
                  <a:srgbClr val="0000FF"/>
                </a:solidFill>
                <a:latin typeface="Cambria"/>
                <a:cs typeface="Cambria"/>
              </a:rPr>
              <a:t>homography</a:t>
            </a: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Tiebreaking by pixel distances</a:t>
            </a:r>
            <a:endParaRPr lang="en-US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9701" y="5203891"/>
            <a:ext cx="2678595" cy="830997"/>
          </a:xfrm>
          <a:prstGeom prst="rect">
            <a:avLst/>
          </a:prstGeom>
          <a:solidFill>
            <a:srgbClr val="ECF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Keep </a:t>
            </a:r>
            <a:r>
              <a:rPr lang="en-US" sz="2400" i="1" dirty="0" smtClean="0">
                <a:solidFill>
                  <a:prstClr val="black"/>
                </a:solidFill>
                <a:latin typeface="Cambria"/>
                <a:cs typeface="Cambria"/>
              </a:rPr>
              <a:t>geometrically realistic </a:t>
            </a:r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matches</a:t>
            </a:r>
            <a:endParaRPr lang="en-US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4312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esul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1" y="2527816"/>
            <a:ext cx="5240867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7238998" y="1017601"/>
            <a:ext cx="1586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1</a:t>
            </a:r>
            <a:r>
              <a:rPr lang="en-US" baseline="30000" dirty="0" smtClean="0">
                <a:solidFill>
                  <a:prstClr val="black"/>
                </a:solidFill>
                <a:latin typeface="Cambria"/>
                <a:cs typeface="Cambria"/>
              </a:rPr>
              <a:t>st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-best match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8998" y="2973401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10</a:t>
            </a:r>
            <a:r>
              <a:rPr lang="en-US" baseline="30000" dirty="0" smtClean="0">
                <a:solidFill>
                  <a:prstClr val="black"/>
                </a:solidFill>
                <a:latin typeface="Cambria"/>
                <a:cs typeface="Cambria"/>
              </a:rPr>
              <a:t>th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-best match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 descr="Result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5" y="402683"/>
            <a:ext cx="5249333" cy="1968500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prstClr val="black"/>
                </a:solidFill>
                <a:latin typeface="Cambria"/>
                <a:cs typeface="Cambria"/>
              </a:rPr>
              <a:t>Our approach:</a:t>
            </a:r>
            <a:endParaRPr lang="en-US" sz="21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Consistency filtering (via </a:t>
            </a:r>
            <a:r>
              <a:rPr lang="en-US" dirty="0" err="1" smtClean="0">
                <a:solidFill>
                  <a:prstClr val="black"/>
                </a:solidFill>
                <a:latin typeface="Cambria"/>
                <a:cs typeface="Cambria"/>
              </a:rPr>
              <a:t>homography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Tiebreaking by pixel distances</a:t>
            </a:r>
            <a:endParaRPr lang="en-US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81108" y="5434723"/>
            <a:ext cx="2678595" cy="461665"/>
          </a:xfrm>
          <a:prstGeom prst="rect">
            <a:avLst/>
          </a:prstGeom>
          <a:solidFill>
            <a:srgbClr val="ECF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Visual “closeness”</a:t>
            </a:r>
            <a:endParaRPr lang="en-US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00823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sul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5" y="2527816"/>
            <a:ext cx="5249333" cy="1968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38998" y="1017601"/>
            <a:ext cx="1586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1</a:t>
            </a:r>
            <a:r>
              <a:rPr lang="en-US" baseline="30000" dirty="0" smtClean="0">
                <a:solidFill>
                  <a:prstClr val="black"/>
                </a:solidFill>
                <a:latin typeface="Cambria"/>
                <a:cs typeface="Cambria"/>
              </a:rPr>
              <a:t>st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-best match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8998" y="2973401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10</a:t>
            </a:r>
            <a:r>
              <a:rPr lang="en-US" baseline="30000" dirty="0" smtClean="0">
                <a:solidFill>
                  <a:prstClr val="black"/>
                </a:solidFill>
                <a:latin typeface="Cambria"/>
                <a:cs typeface="Cambria"/>
              </a:rPr>
              <a:t>th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-best match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69851" y="1386933"/>
            <a:ext cx="13523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mbria"/>
                <a:cs typeface="Cambria"/>
              </a:rPr>
              <a:t>Average feature </a:t>
            </a:r>
            <a:r>
              <a:rPr lang="en-US" sz="1200" dirty="0" smtClean="0">
                <a:solidFill>
                  <a:prstClr val="black"/>
                </a:solidFill>
                <a:latin typeface="Cambria"/>
                <a:cs typeface="Cambria"/>
              </a:rPr>
              <a:t>distance </a:t>
            </a:r>
            <a:r>
              <a:rPr lang="en-US" sz="1200" b="1" dirty="0" smtClean="0">
                <a:solidFill>
                  <a:srgbClr val="008000"/>
                </a:solidFill>
                <a:latin typeface="Cambria"/>
                <a:cs typeface="Cambria"/>
              </a:rPr>
              <a:t>~ 40 </a:t>
            </a:r>
            <a:r>
              <a:rPr lang="en-US" sz="1200" b="1" dirty="0" err="1" smtClean="0">
                <a:solidFill>
                  <a:srgbClr val="008000"/>
                </a:solidFill>
                <a:latin typeface="Cambria"/>
                <a:cs typeface="Cambria"/>
              </a:rPr>
              <a:t>px</a:t>
            </a:r>
            <a:endParaRPr lang="en-US" sz="1200" b="1" dirty="0">
              <a:solidFill>
                <a:srgbClr val="008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69851" y="3352786"/>
            <a:ext cx="1474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Cambria"/>
                <a:cs typeface="Cambria"/>
              </a:rPr>
              <a:t>Average feature distance </a:t>
            </a:r>
            <a:r>
              <a:rPr lang="en-US" sz="1200" b="1" dirty="0" smtClean="0">
                <a:solidFill>
                  <a:srgbClr val="FF0000"/>
                </a:solidFill>
                <a:latin typeface="Cambria"/>
                <a:cs typeface="Cambria"/>
              </a:rPr>
              <a:t>~ 270 </a:t>
            </a:r>
            <a:r>
              <a:rPr lang="en-US" sz="1200" b="1" dirty="0" err="1" smtClean="0">
                <a:solidFill>
                  <a:srgbClr val="FF0000"/>
                </a:solidFill>
                <a:latin typeface="Cambria"/>
                <a:cs typeface="Cambria"/>
              </a:rPr>
              <a:t>px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13" name="Picture 12" descr="Result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5" y="402683"/>
            <a:ext cx="5249333" cy="1968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prstClr val="black"/>
                </a:solidFill>
                <a:latin typeface="Cambria"/>
                <a:cs typeface="Cambria"/>
              </a:rPr>
              <a:t>Our approach:</a:t>
            </a:r>
            <a:endParaRPr lang="en-US" sz="21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Consistency filtering (via </a:t>
            </a:r>
            <a:r>
              <a:rPr lang="en-US" dirty="0" err="1" smtClean="0">
                <a:solidFill>
                  <a:prstClr val="black"/>
                </a:solidFill>
                <a:latin typeface="Cambria"/>
                <a:cs typeface="Cambria"/>
              </a:rPr>
              <a:t>homography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Tiebreaking by pixel distances</a:t>
            </a:r>
            <a:endParaRPr lang="en-US" b="1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81108" y="5434723"/>
            <a:ext cx="2678595" cy="461665"/>
          </a:xfrm>
          <a:prstGeom prst="rect">
            <a:avLst/>
          </a:prstGeom>
          <a:solidFill>
            <a:srgbClr val="ECF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Pixel “closeness”</a:t>
            </a:r>
            <a:endParaRPr lang="en-US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51678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Map-based navigation…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4" name="Picture 3" descr="Screen Shot 2013-06-27 at 4.09.46 P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673" y="952531"/>
            <a:ext cx="4827540" cy="555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9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New platform: </a:t>
            </a:r>
            <a:r>
              <a:rPr lang="en-US" sz="3600" i="1" dirty="0" err="1" smtClean="0">
                <a:latin typeface="Cambria"/>
                <a:cs typeface="Cambria"/>
              </a:rPr>
              <a:t>Neato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89990" y="770548"/>
            <a:ext cx="1711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mbria"/>
              </a:rPr>
              <a:t>Initial tasks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5989990" y="1247022"/>
            <a:ext cx="2702906" cy="1477328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learn ASCII API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write device drivers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interpret sensor data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follow corridors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detect intersections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9562" y="6122937"/>
            <a:ext cx="825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wall-placement determines intersection type</a:t>
            </a:r>
            <a:endParaRPr lang="en-US" sz="2400" dirty="0">
              <a:latin typeface="Cambria"/>
              <a:cs typeface="Cambri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6" t="17289" r="54765" b="30051"/>
          <a:stretch/>
        </p:blipFill>
        <p:spPr bwMode="auto">
          <a:xfrm>
            <a:off x="932686" y="1232213"/>
            <a:ext cx="4282833" cy="456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429009" y="4552943"/>
            <a:ext cx="25285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mbria"/>
              </a:rPr>
              <a:t>T</a:t>
            </a:r>
            <a:r>
              <a:rPr lang="en-US" sz="2400" dirty="0" smtClean="0">
                <a:latin typeface="Cambria"/>
              </a:rPr>
              <a:t>his scan shows a </a:t>
            </a:r>
            <a:r>
              <a:rPr lang="en-US" sz="2400" b="1" i="1" dirty="0" smtClean="0">
                <a:latin typeface="Cambria"/>
              </a:rPr>
              <a:t>"TL" </a:t>
            </a:r>
            <a:r>
              <a:rPr lang="en-US" sz="2400" dirty="0" smtClean="0">
                <a:latin typeface="Cambria"/>
              </a:rPr>
              <a:t>intersection</a:t>
            </a:r>
            <a:endParaRPr lang="en-US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8150575" y="4397101"/>
            <a:ext cx="761248" cy="1142680"/>
            <a:chOff x="6849872" y="4368816"/>
            <a:chExt cx="761248" cy="1142680"/>
          </a:xfrm>
        </p:grpSpPr>
        <p:sp>
          <p:nvSpPr>
            <p:cNvPr id="12" name="Bent-Up Arrow 11"/>
            <p:cNvSpPr/>
            <p:nvPr/>
          </p:nvSpPr>
          <p:spPr>
            <a:xfrm rot="5400000" flipH="1" flipV="1">
              <a:off x="6840352" y="4740728"/>
              <a:ext cx="780288" cy="761247"/>
            </a:xfrm>
            <a:prstGeom prst="bentUpArrow">
              <a:avLst/>
            </a:prstGeom>
            <a:solidFill>
              <a:srgbClr val="FFE8E5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419096" y="4368816"/>
              <a:ext cx="192024" cy="556599"/>
            </a:xfrm>
            <a:prstGeom prst="rect">
              <a:avLst/>
            </a:prstGeom>
            <a:solidFill>
              <a:srgbClr val="FFE8E5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15255" y="4834143"/>
              <a:ext cx="192024" cy="152400"/>
            </a:xfrm>
            <a:prstGeom prst="rect">
              <a:avLst/>
            </a:prstGeom>
            <a:solidFill>
              <a:srgbClr val="FFE8E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254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latin typeface="Cambria"/>
                <a:cs typeface="Cambria"/>
              </a:rPr>
              <a:t>Next</a:t>
            </a:r>
            <a:r>
              <a:rPr lang="en-US" sz="3600" dirty="0" smtClean="0">
                <a:latin typeface="Cambria"/>
                <a:cs typeface="Cambria"/>
              </a:rPr>
              <a:t>: localization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3" name="Picture 2" descr="Screen Shot 2013-06-27 at 4.09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673" y="952531"/>
            <a:ext cx="4827540" cy="555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5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Cambria"/>
                <a:cs typeface="Cambria"/>
              </a:rPr>
              <a:t>Accessing</a:t>
            </a:r>
            <a:r>
              <a:rPr lang="en-US" sz="3600" dirty="0" smtClean="0">
                <a:latin typeface="Cambria"/>
                <a:cs typeface="Cambria"/>
              </a:rPr>
              <a:t> these models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3" name="Picture 2" descr="render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526" y="1957368"/>
            <a:ext cx="4537781" cy="2917357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4" name="Picture 3" descr="test10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2" y="1957368"/>
            <a:ext cx="4494134" cy="2917357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508180" y="4874725"/>
            <a:ext cx="3775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3d lab model ~ with a surface added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26244" y="4887047"/>
            <a:ext cx="4160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mbria"/>
                <a:cs typeface="Cambria"/>
              </a:rPr>
              <a:t>t</a:t>
            </a:r>
            <a:r>
              <a:rPr lang="en-US" dirty="0" smtClean="0">
                <a:latin typeface="Cambria"/>
                <a:cs typeface="Cambria"/>
              </a:rPr>
              <a:t>he rendered view from that green cone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0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Cambria"/>
                <a:cs typeface="Cambria"/>
              </a:rPr>
              <a:t>Accessing</a:t>
            </a:r>
            <a:r>
              <a:rPr lang="en-US" sz="3600" dirty="0" smtClean="0">
                <a:latin typeface="Cambria"/>
                <a:cs typeface="Cambria"/>
              </a:rPr>
              <a:t> these models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2601" y="6184423"/>
            <a:ext cx="8435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Cloud Compare </a:t>
            </a:r>
            <a:r>
              <a:rPr lang="en-US" dirty="0" smtClean="0">
                <a:latin typeface="Cambria"/>
                <a:cs typeface="Cambria"/>
              </a:rPr>
              <a:t>is a visualizer that can include our own “annotations” … </a:t>
            </a:r>
            <a:endParaRPr lang="en-US" dirty="0"/>
          </a:p>
        </p:txBody>
      </p:sp>
      <p:pic>
        <p:nvPicPr>
          <p:cNvPr id="4" name="Picture 3" descr="Screen Shot 2013-06-27 at 3.21.23 P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97" y="1153388"/>
            <a:ext cx="7402522" cy="4729899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37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Zooming vs. Moving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3" name="Picture 2" descr="Screen Shot 2013-06-27 at 4.56.04 P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11" y="959946"/>
            <a:ext cx="4557112" cy="2844372"/>
          </a:xfrm>
          <a:prstGeom prst="rect">
            <a:avLst/>
          </a:prstGeom>
        </p:spPr>
      </p:pic>
      <p:pic>
        <p:nvPicPr>
          <p:cNvPr id="4" name="Picture 3" descr="Screen Shot 2013-06-27 at 4.57.04 PM.pn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99" y="3944399"/>
            <a:ext cx="4902322" cy="27516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9246" y="1143160"/>
            <a:ext cx="3008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z</a:t>
            </a:r>
            <a:r>
              <a:rPr lang="en-US" dirty="0" smtClean="0">
                <a:latin typeface="Cambria"/>
                <a:cs typeface="Cambria"/>
              </a:rPr>
              <a:t>ooming in to the balloon…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53643" y="6086232"/>
            <a:ext cx="31871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latin typeface="Cambria"/>
                <a:cs typeface="Cambria"/>
              </a:rPr>
              <a:t>… vs. moving towards/past it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945250" y="3334342"/>
            <a:ext cx="218203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srgbClr val="0000FF"/>
                </a:solidFill>
                <a:latin typeface="Cambria"/>
                <a:cs typeface="Cambria"/>
              </a:rPr>
              <a:t>CloudCompare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47395" y="4097209"/>
            <a:ext cx="144930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srgbClr val="0000FF"/>
                </a:solidFill>
                <a:latin typeface="Cambria"/>
                <a:cs typeface="Cambria"/>
              </a:rPr>
              <a:t>MeshLab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69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Cambria"/>
                <a:cs typeface="Cambria"/>
              </a:rPr>
              <a:t>Using </a:t>
            </a:r>
            <a:r>
              <a:rPr lang="en-US" sz="3600" dirty="0" smtClean="0">
                <a:latin typeface="Cambria"/>
                <a:cs typeface="Cambria"/>
              </a:rPr>
              <a:t>these models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9300" y="1258377"/>
            <a:ext cx="66620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How might a robot with an ordinary camera, i.e.,  only 2d sensing, use these 3d models? 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504857" y="5415790"/>
            <a:ext cx="58787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Ideally, a 2d sensing system could localize – </a:t>
            </a:r>
            <a:r>
              <a:rPr lang="en-US" sz="2400" i="1" dirty="0" smtClean="0">
                <a:latin typeface="Cambria"/>
                <a:cs typeface="Cambria"/>
              </a:rPr>
              <a:t>and reason </a:t>
            </a:r>
            <a:r>
              <a:rPr lang="en-US" sz="2400" dirty="0" smtClean="0">
                <a:latin typeface="Cambria"/>
                <a:cs typeface="Cambria"/>
              </a:rPr>
              <a:t>– within </a:t>
            </a:r>
            <a:r>
              <a:rPr lang="en-US" sz="2400" dirty="0">
                <a:latin typeface="Cambria"/>
                <a:cs typeface="Cambria"/>
              </a:rPr>
              <a:t>a</a:t>
            </a:r>
            <a:r>
              <a:rPr lang="en-US" sz="2400" dirty="0" smtClean="0">
                <a:latin typeface="Cambria"/>
                <a:cs typeface="Cambria"/>
              </a:rPr>
              <a:t> 3d model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891328" y="3270250"/>
            <a:ext cx="3213367" cy="1384995"/>
          </a:xfrm>
          <a:prstGeom prst="rect">
            <a:avLst/>
          </a:prstGeom>
          <a:solidFill>
            <a:srgbClr val="FFE8E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latin typeface="Cambria"/>
                <a:cs typeface="Cambria"/>
              </a:rPr>
              <a:t>2d – 2d matching</a:t>
            </a:r>
            <a:endParaRPr lang="en-US" sz="4200" dirty="0">
              <a:latin typeface="Cambria"/>
              <a:cs typeface="Cambri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3085" y="3270250"/>
            <a:ext cx="3213367" cy="138499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schemeClr val="bg1">
                    <a:lumMod val="75000"/>
                  </a:schemeClr>
                </a:solidFill>
                <a:latin typeface="Cambria"/>
                <a:cs typeface="Cambria"/>
              </a:rPr>
              <a:t>3</a:t>
            </a:r>
            <a:r>
              <a:rPr lang="en-US" sz="4200" dirty="0" smtClean="0">
                <a:solidFill>
                  <a:schemeClr val="bg1">
                    <a:lumMod val="75000"/>
                  </a:schemeClr>
                </a:solidFill>
                <a:latin typeface="Cambria"/>
                <a:cs typeface="Cambria"/>
              </a:rPr>
              <a:t>d – 3d matching</a:t>
            </a:r>
            <a:endParaRPr lang="en-US" sz="4200" dirty="0">
              <a:solidFill>
                <a:schemeClr val="bg1">
                  <a:lumMod val="75000"/>
                </a:schemeClr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53408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Cambria"/>
                <a:cs typeface="Cambria"/>
              </a:rPr>
              <a:t>2d – 2d matching</a:t>
            </a:r>
            <a:endParaRPr lang="en-US" sz="4200" dirty="0">
              <a:latin typeface="Cambria"/>
              <a:cs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8888" y="1314619"/>
            <a:ext cx="31824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Cambria"/>
                <a:cs typeface="Cambria"/>
              </a:rPr>
              <a:t>with a </a:t>
            </a:r>
            <a:r>
              <a:rPr lang="en-US" sz="2100" b="1" dirty="0" smtClean="0">
                <a:latin typeface="Cambria"/>
                <a:cs typeface="Cambria"/>
              </a:rPr>
              <a:t>new image </a:t>
            </a:r>
            <a:r>
              <a:rPr lang="en-US" sz="2100" dirty="0" smtClean="0">
                <a:latin typeface="Cambria"/>
                <a:cs typeface="Cambria"/>
              </a:rPr>
              <a:t>from a robot (or other device)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3802" y="5804645"/>
            <a:ext cx="27855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Cambria"/>
                <a:cs typeface="Cambria"/>
              </a:rPr>
              <a:t>v</a:t>
            </a:r>
            <a:r>
              <a:rPr lang="en-US" sz="2100" dirty="0" smtClean="0">
                <a:latin typeface="Cambria"/>
                <a:cs typeface="Cambria"/>
              </a:rPr>
              <a:t>s. original images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9919" y="5804645"/>
            <a:ext cx="27855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Cambria"/>
                <a:cs typeface="Cambria"/>
              </a:rPr>
              <a:t>v</a:t>
            </a:r>
            <a:r>
              <a:rPr lang="en-US" sz="2100" dirty="0" smtClean="0">
                <a:latin typeface="Cambria"/>
                <a:cs typeface="Cambria"/>
              </a:rPr>
              <a:t>s. rendered images</a:t>
            </a:r>
            <a:endParaRPr lang="en-US" sz="2100" dirty="0">
              <a:latin typeface="Cambria"/>
              <a:cs typeface="Cambria"/>
            </a:endParaRPr>
          </a:p>
        </p:txBody>
      </p:sp>
      <p:pic>
        <p:nvPicPr>
          <p:cNvPr id="12" name="Picture 11" descr="orig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09" y="362089"/>
            <a:ext cx="3322672" cy="2492004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3" name="Picture 12" descr="norm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6" y="3471333"/>
            <a:ext cx="3002844" cy="2252133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4" name="Picture 13" descr="rendered point clou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2"/>
          <a:stretch/>
        </p:blipFill>
        <p:spPr>
          <a:xfrm>
            <a:off x="4355255" y="3471333"/>
            <a:ext cx="4306468" cy="2252133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553564" y="6305665"/>
            <a:ext cx="3288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ambria"/>
                <a:cs typeface="Cambria"/>
              </a:rPr>
              <a:t>These are the images used to create the 3d model in the first place: fewer, higher-fidelity.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5119919" y="6323988"/>
            <a:ext cx="26154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mbria"/>
                <a:cs typeface="Cambria"/>
              </a:rPr>
              <a:t>I</a:t>
            </a:r>
            <a:r>
              <a:rPr lang="en-US" sz="1200" dirty="0" smtClean="0">
                <a:latin typeface="Cambria"/>
                <a:cs typeface="Cambria"/>
              </a:rPr>
              <a:t>mages yielded by the 3d model: arbitrarily many, but lower-quality.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03200" y="2646344"/>
            <a:ext cx="31824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mbria"/>
                <a:cs typeface="Cambria"/>
              </a:rPr>
              <a:t>w</a:t>
            </a:r>
            <a:r>
              <a:rPr lang="en-US" sz="2100" dirty="0" smtClean="0">
                <a:latin typeface="Cambria"/>
                <a:cs typeface="Cambria"/>
              </a:rPr>
              <a:t>e could compare</a:t>
            </a:r>
            <a:endParaRPr lang="en-US" sz="21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12656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82303" y="3272790"/>
            <a:ext cx="3655474" cy="3520082"/>
          </a:xfrm>
          <a:prstGeom prst="roundRect">
            <a:avLst>
              <a:gd name="adj" fmla="val 7266"/>
            </a:avLst>
          </a:prstGeom>
          <a:solidFill>
            <a:srgbClr val="FFE8E5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Cambria"/>
                <a:cs typeface="Cambria"/>
              </a:rPr>
              <a:t>2d – 2d matching</a:t>
            </a:r>
            <a:endParaRPr lang="en-US" sz="4200" dirty="0">
              <a:latin typeface="Cambria"/>
              <a:cs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8888" y="1314619"/>
            <a:ext cx="31824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Cambria"/>
                <a:cs typeface="Cambria"/>
              </a:rPr>
              <a:t>with a </a:t>
            </a:r>
            <a:r>
              <a:rPr lang="en-US" sz="2100" b="1" dirty="0" smtClean="0">
                <a:latin typeface="Cambria"/>
                <a:cs typeface="Cambria"/>
              </a:rPr>
              <a:t>new image </a:t>
            </a:r>
            <a:r>
              <a:rPr lang="en-US" sz="2100" dirty="0" smtClean="0">
                <a:latin typeface="Cambria"/>
                <a:cs typeface="Cambria"/>
              </a:rPr>
              <a:t>from a robot (or other device)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3802" y="5804645"/>
            <a:ext cx="27855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Cambria"/>
                <a:cs typeface="Cambria"/>
              </a:rPr>
              <a:t>v</a:t>
            </a:r>
            <a:r>
              <a:rPr lang="en-US" sz="2100" dirty="0" smtClean="0">
                <a:latin typeface="Cambria"/>
                <a:cs typeface="Cambria"/>
              </a:rPr>
              <a:t>s. original images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9919" y="5804645"/>
            <a:ext cx="27855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Cambria"/>
                <a:cs typeface="Cambria"/>
              </a:rPr>
              <a:t>v</a:t>
            </a:r>
            <a:r>
              <a:rPr lang="en-US" sz="2100" dirty="0" smtClean="0">
                <a:latin typeface="Cambria"/>
                <a:cs typeface="Cambria"/>
              </a:rPr>
              <a:t>s. rendered images</a:t>
            </a:r>
            <a:endParaRPr lang="en-US" sz="2100" dirty="0">
              <a:latin typeface="Cambria"/>
              <a:cs typeface="Cambria"/>
            </a:endParaRPr>
          </a:p>
        </p:txBody>
      </p:sp>
      <p:pic>
        <p:nvPicPr>
          <p:cNvPr id="12" name="Picture 11" descr="orig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09" y="362089"/>
            <a:ext cx="3322672" cy="2492004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3" name="Picture 12" descr="norm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6" y="3471333"/>
            <a:ext cx="3002844" cy="2252133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4" name="Picture 13" descr="rendered point clou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2"/>
          <a:stretch/>
        </p:blipFill>
        <p:spPr>
          <a:xfrm>
            <a:off x="4355255" y="3471333"/>
            <a:ext cx="4306468" cy="2252133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553564" y="6305665"/>
            <a:ext cx="3288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ambria"/>
                <a:cs typeface="Cambria"/>
              </a:rPr>
              <a:t>These are the images used to create the 3d model in the first place: fewer, higher-fidelity.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5119919" y="6323988"/>
            <a:ext cx="26154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mbria"/>
                <a:cs typeface="Cambria"/>
              </a:rPr>
              <a:t>I</a:t>
            </a:r>
            <a:r>
              <a:rPr lang="en-US" sz="1200" dirty="0" smtClean="0">
                <a:latin typeface="Cambria"/>
                <a:cs typeface="Cambria"/>
              </a:rPr>
              <a:t>mages yielded by the 3d model: arbitrarily many, but lower-quality.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03200" y="2646344"/>
            <a:ext cx="31824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mbria"/>
                <a:cs typeface="Cambria"/>
              </a:rPr>
              <a:t>w</a:t>
            </a:r>
            <a:r>
              <a:rPr lang="en-US" sz="2100" dirty="0" smtClean="0">
                <a:latin typeface="Cambria"/>
                <a:cs typeface="Cambria"/>
              </a:rPr>
              <a:t>e could compare</a:t>
            </a:r>
            <a:endParaRPr lang="en-US" sz="21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96497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Cambria"/>
                <a:cs typeface="Cambria"/>
              </a:rPr>
              <a:t>Matching?</a:t>
            </a:r>
            <a:endParaRPr lang="en-US" sz="4200" dirty="0"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Consistency filtering (</a:t>
            </a:r>
            <a:r>
              <a:rPr lang="en-US" dirty="0" err="1" smtClean="0">
                <a:latin typeface="Cambria"/>
                <a:cs typeface="Cambria"/>
              </a:rPr>
              <a:t>homography</a:t>
            </a:r>
            <a:r>
              <a:rPr lang="en-US" dirty="0" smtClean="0"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Tiebreaking by pixel distances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9" name="Picture 8" descr="orig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97" y="1320799"/>
            <a:ext cx="3002003" cy="22515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" name="Picture 1" descr="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5" y="374120"/>
            <a:ext cx="2904068" cy="21780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10" descr="regul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5" y="2552171"/>
            <a:ext cx="2907594" cy="21806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Right Arrow 2"/>
          <p:cNvSpPr/>
          <p:nvPr/>
        </p:nvSpPr>
        <p:spPr>
          <a:xfrm rot="20487748">
            <a:off x="4819272" y="1709666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112252" flipV="1">
            <a:off x="4819270" y="2904147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96322" y="3595542"/>
            <a:ext cx="1251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mbria"/>
                <a:cs typeface="Cambria"/>
              </a:rPr>
              <a:t>n</a:t>
            </a:r>
            <a:r>
              <a:rPr lang="en-US" dirty="0" smtClean="0">
                <a:latin typeface="Cambria"/>
                <a:cs typeface="Cambria"/>
              </a:rPr>
              <a:t>ew image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704810" y="4757460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many original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99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keypoi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6" y="2543380"/>
            <a:ext cx="2904068" cy="21780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Picture 9" descr="keypointsOrigi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97" y="1320799"/>
            <a:ext cx="3002003" cy="22515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" name="Picture 1" descr="keypointsBestMatc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5" y="355599"/>
            <a:ext cx="2904068" cy="21780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Cambria"/>
                <a:cs typeface="Cambria"/>
              </a:rPr>
              <a:t>Features</a:t>
            </a:r>
            <a:endParaRPr lang="en-US" sz="4200" dirty="0">
              <a:latin typeface="Cambria"/>
              <a:cs typeface="Cambria"/>
            </a:endParaRPr>
          </a:p>
        </p:txBody>
      </p:sp>
      <p:sp>
        <p:nvSpPr>
          <p:cNvPr id="9" name="Right Arrow 8"/>
          <p:cNvSpPr/>
          <p:nvPr/>
        </p:nvSpPr>
        <p:spPr>
          <a:xfrm rot="20487748">
            <a:off x="4819272" y="1709666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112252" flipV="1">
            <a:off x="4819270" y="2904147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Consistency filtering (</a:t>
            </a:r>
            <a:r>
              <a:rPr lang="en-US" dirty="0" err="1" smtClean="0">
                <a:latin typeface="Cambria"/>
                <a:cs typeface="Cambria"/>
              </a:rPr>
              <a:t>homography</a:t>
            </a:r>
            <a:r>
              <a:rPr lang="en-US" dirty="0" smtClean="0"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Tiebreaking by pixel distances</a:t>
            </a:r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15317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rutefor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2" y="2399241"/>
            <a:ext cx="5240867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2" name="Picture 1" descr="bruteforce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8" y="309034"/>
            <a:ext cx="5249331" cy="1968499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Consistency filtering (</a:t>
            </a:r>
            <a:r>
              <a:rPr lang="en-US" dirty="0" err="1" smtClean="0">
                <a:latin typeface="Cambria"/>
                <a:cs typeface="Cambria"/>
              </a:rPr>
              <a:t>homography</a:t>
            </a:r>
            <a:r>
              <a:rPr lang="en-US" dirty="0" smtClean="0"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Tiebreaking by pixel distances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99701" y="5203891"/>
            <a:ext cx="2678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Nearest-neighbor matching</a:t>
            </a:r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680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Cambria"/>
                <a:cs typeface="Cambria"/>
              </a:rPr>
              <a:t>Neato</a:t>
            </a:r>
            <a:r>
              <a:rPr lang="en-US" sz="3600" dirty="0" smtClean="0">
                <a:latin typeface="Cambria"/>
                <a:cs typeface="Cambria"/>
              </a:rPr>
              <a:t> </a:t>
            </a:r>
            <a:r>
              <a:rPr lang="en-US" sz="3600" i="1" dirty="0" smtClean="0">
                <a:latin typeface="Cambria"/>
                <a:cs typeface="Cambria"/>
              </a:rPr>
              <a:t>navigation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9562" y="6232665"/>
            <a:ext cx="825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navigating the Libra complex, </a:t>
            </a:r>
            <a:r>
              <a:rPr lang="en-US" sz="2400" b="1" i="1" dirty="0" smtClean="0">
                <a:latin typeface="Cambria"/>
                <a:cs typeface="Cambria"/>
              </a:rPr>
              <a:t>with the start node given</a:t>
            </a:r>
            <a:endParaRPr lang="en-US" sz="2400" b="1" i="1" dirty="0">
              <a:latin typeface="Cambria"/>
              <a:cs typeface="Cambria"/>
            </a:endParaRPr>
          </a:p>
        </p:txBody>
      </p:sp>
      <p:pic>
        <p:nvPicPr>
          <p:cNvPr id="2050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4" t="7229" r="23390" b="5593"/>
          <a:stretch/>
        </p:blipFill>
        <p:spPr bwMode="auto">
          <a:xfrm>
            <a:off x="2316479" y="1060704"/>
            <a:ext cx="4384243" cy="494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71434" y="5779823"/>
            <a:ext cx="164500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err="1"/>
              <a:t>robot_navigation_known_start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9185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idirectio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2" y="2404532"/>
            <a:ext cx="5240867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2" name="Picture 1" descr="bidirectionalBe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2" y="337609"/>
            <a:ext cx="5240866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Consistency filtering (</a:t>
            </a:r>
            <a:r>
              <a:rPr lang="en-US" dirty="0" err="1" smtClean="0">
                <a:latin typeface="Cambria"/>
                <a:cs typeface="Cambria"/>
              </a:rPr>
              <a:t>homography</a:t>
            </a:r>
            <a:r>
              <a:rPr lang="en-US" dirty="0" smtClean="0"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Tiebreaking by pixel distances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9701" y="5203891"/>
            <a:ext cx="2678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Keep only </a:t>
            </a:r>
            <a:r>
              <a:rPr lang="en-US" sz="2400" i="1" dirty="0" smtClean="0">
                <a:latin typeface="Cambria"/>
                <a:cs typeface="Cambria"/>
              </a:rPr>
              <a:t>two-way </a:t>
            </a:r>
            <a:r>
              <a:rPr lang="en-US" sz="2400" dirty="0" smtClean="0">
                <a:latin typeface="Cambria"/>
                <a:cs typeface="Cambria"/>
              </a:rPr>
              <a:t>best matches</a:t>
            </a:r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75568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omograph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1" y="2458507"/>
            <a:ext cx="5240867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2" name="Picture 1" descr="homography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364066"/>
            <a:ext cx="5249333" cy="1968500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Consistency filtering (via </a:t>
            </a:r>
            <a:r>
              <a:rPr lang="en-US" b="1" dirty="0" err="1" smtClean="0">
                <a:solidFill>
                  <a:srgbClr val="0000FF"/>
                </a:solidFill>
                <a:latin typeface="Cambria"/>
                <a:cs typeface="Cambria"/>
              </a:rPr>
              <a:t>homography</a:t>
            </a: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Tiebreaking by pixel distances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9701" y="5203891"/>
            <a:ext cx="2678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Keep </a:t>
            </a:r>
            <a:r>
              <a:rPr lang="en-US" sz="2400" i="1" dirty="0" smtClean="0">
                <a:latin typeface="Cambria"/>
                <a:cs typeface="Cambria"/>
              </a:rPr>
              <a:t>geometrically realistic </a:t>
            </a:r>
            <a:r>
              <a:rPr lang="en-US" sz="2400" dirty="0" smtClean="0">
                <a:latin typeface="Cambria"/>
                <a:cs typeface="Cambria"/>
              </a:rPr>
              <a:t>matches</a:t>
            </a:r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15590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esul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1" y="2527816"/>
            <a:ext cx="5240867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7238998" y="1017601"/>
            <a:ext cx="1586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1</a:t>
            </a:r>
            <a:r>
              <a:rPr lang="en-US" baseline="30000" dirty="0" smtClean="0">
                <a:latin typeface="Cambria"/>
                <a:cs typeface="Cambria"/>
              </a:rPr>
              <a:t>st</a:t>
            </a:r>
            <a:r>
              <a:rPr lang="en-US" dirty="0" smtClean="0">
                <a:latin typeface="Cambria"/>
                <a:cs typeface="Cambria"/>
              </a:rPr>
              <a:t>-best match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238998" y="2973401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10</a:t>
            </a:r>
            <a:r>
              <a:rPr lang="en-US" baseline="30000" dirty="0" smtClean="0">
                <a:latin typeface="Cambria"/>
                <a:cs typeface="Cambria"/>
              </a:rPr>
              <a:t>th</a:t>
            </a:r>
            <a:r>
              <a:rPr lang="en-US" dirty="0" smtClean="0">
                <a:latin typeface="Cambria"/>
                <a:cs typeface="Cambria"/>
              </a:rPr>
              <a:t>-best match</a:t>
            </a:r>
            <a:endParaRPr lang="en-US" dirty="0"/>
          </a:p>
        </p:txBody>
      </p:sp>
      <p:pic>
        <p:nvPicPr>
          <p:cNvPr id="4" name="Picture 3" descr="Result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5" y="402683"/>
            <a:ext cx="5249333" cy="1968500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Consistency filtering (via </a:t>
            </a:r>
            <a:r>
              <a:rPr lang="en-US" dirty="0" err="1" smtClean="0">
                <a:latin typeface="Cambria"/>
                <a:cs typeface="Cambria"/>
              </a:rPr>
              <a:t>homography</a:t>
            </a:r>
            <a:r>
              <a:rPr lang="en-US" dirty="0" smtClean="0"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Tiebreaking by pixel distances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81108" y="5434723"/>
            <a:ext cx="2678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Visual “closeness”</a:t>
            </a:r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62198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sul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5" y="2527816"/>
            <a:ext cx="5249333" cy="1968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38998" y="1017601"/>
            <a:ext cx="1586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1</a:t>
            </a:r>
            <a:r>
              <a:rPr lang="en-US" baseline="30000" dirty="0" smtClean="0">
                <a:latin typeface="Cambria"/>
                <a:cs typeface="Cambria"/>
              </a:rPr>
              <a:t>st</a:t>
            </a:r>
            <a:r>
              <a:rPr lang="en-US" dirty="0" smtClean="0">
                <a:latin typeface="Cambria"/>
                <a:cs typeface="Cambria"/>
              </a:rPr>
              <a:t>-best match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238998" y="2973401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10</a:t>
            </a:r>
            <a:r>
              <a:rPr lang="en-US" baseline="30000" dirty="0" smtClean="0">
                <a:latin typeface="Cambria"/>
                <a:cs typeface="Cambria"/>
              </a:rPr>
              <a:t>th</a:t>
            </a:r>
            <a:r>
              <a:rPr lang="en-US" dirty="0" smtClean="0">
                <a:latin typeface="Cambria"/>
                <a:cs typeface="Cambria"/>
              </a:rPr>
              <a:t>-best match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569851" y="1386933"/>
            <a:ext cx="13523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mbria"/>
                <a:cs typeface="Cambria"/>
              </a:rPr>
              <a:t>Average feature </a:t>
            </a:r>
            <a:r>
              <a:rPr lang="en-US" sz="1200" dirty="0" smtClean="0">
                <a:latin typeface="Cambria"/>
                <a:cs typeface="Cambria"/>
              </a:rPr>
              <a:t>distance </a:t>
            </a:r>
            <a:r>
              <a:rPr lang="en-US" sz="1200" b="1" dirty="0" smtClean="0">
                <a:solidFill>
                  <a:srgbClr val="008000"/>
                </a:solidFill>
                <a:latin typeface="Cambria"/>
                <a:cs typeface="Cambria"/>
              </a:rPr>
              <a:t>~ 40 </a:t>
            </a:r>
            <a:r>
              <a:rPr lang="en-US" sz="1200" b="1" dirty="0" err="1" smtClean="0">
                <a:solidFill>
                  <a:srgbClr val="008000"/>
                </a:solidFill>
                <a:latin typeface="Cambria"/>
                <a:cs typeface="Cambria"/>
              </a:rPr>
              <a:t>px</a:t>
            </a:r>
            <a:endParaRPr lang="en-US" sz="1200" b="1" dirty="0">
              <a:solidFill>
                <a:srgbClr val="008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69851" y="3352786"/>
            <a:ext cx="1474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mbria"/>
                <a:cs typeface="Cambria"/>
              </a:rPr>
              <a:t>Average feature distance </a:t>
            </a:r>
            <a:r>
              <a:rPr lang="en-US" sz="1200" b="1" dirty="0" smtClean="0">
                <a:solidFill>
                  <a:srgbClr val="FF0000"/>
                </a:solidFill>
                <a:latin typeface="Cambria"/>
                <a:cs typeface="Cambria"/>
              </a:rPr>
              <a:t>~ 270 </a:t>
            </a:r>
            <a:r>
              <a:rPr lang="en-US" sz="1200" b="1" dirty="0" err="1" smtClean="0">
                <a:solidFill>
                  <a:srgbClr val="FF0000"/>
                </a:solidFill>
                <a:latin typeface="Cambria"/>
                <a:cs typeface="Cambria"/>
              </a:rPr>
              <a:t>px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13" name="Picture 12" descr="Result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5" y="402683"/>
            <a:ext cx="5249333" cy="1968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Consistency filtering (via </a:t>
            </a:r>
            <a:r>
              <a:rPr lang="en-US" dirty="0" err="1" smtClean="0">
                <a:latin typeface="Cambria"/>
                <a:cs typeface="Cambria"/>
              </a:rPr>
              <a:t>homography</a:t>
            </a:r>
            <a:r>
              <a:rPr lang="en-US" dirty="0" smtClean="0"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Tiebreaking by pixel distances</a:t>
            </a:r>
            <a:endParaRPr lang="en-US" b="1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81108" y="5434723"/>
            <a:ext cx="2678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Pixel “closeness”</a:t>
            </a:r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3923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PCL: Point Cloud Library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26450" y="2087744"/>
            <a:ext cx="27879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3D-Reasoning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Easy point cloud access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9644" y="3513499"/>
            <a:ext cx="1277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Screenshot</a:t>
            </a:r>
            <a:endParaRPr lang="en-US" dirty="0"/>
          </a:p>
        </p:txBody>
      </p:sp>
      <p:pic>
        <p:nvPicPr>
          <p:cNvPr id="3" name="Picture 2" descr="pc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1" y="1383345"/>
            <a:ext cx="4943433" cy="426030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166" y="3019515"/>
            <a:ext cx="3498849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47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NARFs!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4534" y="354713"/>
            <a:ext cx="4772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3d features: </a:t>
            </a:r>
            <a:r>
              <a:rPr lang="en-US" i="1" dirty="0" smtClean="0">
                <a:latin typeface="Cambria"/>
                <a:cs typeface="Cambria"/>
              </a:rPr>
              <a:t>Normal Aligned Radial Features</a:t>
            </a:r>
            <a:endParaRPr lang="en-US" i="1" dirty="0"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90817" y="3545765"/>
            <a:ext cx="1869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picture of NARFS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49644" y="3513499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picture of </a:t>
            </a:r>
            <a:r>
              <a:rPr lang="en-US" dirty="0" err="1" smtClean="0">
                <a:latin typeface="Cambria"/>
                <a:cs typeface="Cambria"/>
              </a:rPr>
              <a:t>pt</a:t>
            </a:r>
            <a:r>
              <a:rPr lang="en-US" dirty="0" smtClean="0">
                <a:latin typeface="Cambria"/>
                <a:cs typeface="Cambria"/>
              </a:rPr>
              <a:t> cloud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51335" y="4981398"/>
            <a:ext cx="66088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NARF features are purely based on the </a:t>
            </a:r>
            <a:r>
              <a:rPr lang="en-US" b="1" i="1" dirty="0" smtClean="0">
                <a:latin typeface="Cambria"/>
                <a:cs typeface="Cambria"/>
              </a:rPr>
              <a:t>range image </a:t>
            </a:r>
            <a:r>
              <a:rPr lang="en-US" dirty="0" smtClean="0">
                <a:latin typeface="Cambria"/>
                <a:cs typeface="Cambria"/>
              </a:rPr>
              <a:t>of a point cloud: its geometry, not its looks (SIFT)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They are based on the </a:t>
            </a:r>
            <a:r>
              <a:rPr lang="en-US" dirty="0" err="1" smtClean="0">
                <a:latin typeface="Cambria"/>
                <a:cs typeface="Cambria"/>
              </a:rPr>
              <a:t>normals</a:t>
            </a:r>
            <a:r>
              <a:rPr lang="en-US" dirty="0" smtClean="0">
                <a:latin typeface="Cambria"/>
                <a:cs typeface="Cambria"/>
              </a:rPr>
              <a:t> of the point cloud’s surfaces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They are places distinguishable from multiple perspectives.</a:t>
            </a:r>
          </a:p>
        </p:txBody>
      </p:sp>
      <p:pic>
        <p:nvPicPr>
          <p:cNvPr id="9" name="Picture 8" descr="narf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569" y="1513615"/>
            <a:ext cx="4388852" cy="3073360"/>
          </a:xfrm>
          <a:prstGeom prst="rect">
            <a:avLst/>
          </a:prstGeom>
        </p:spPr>
      </p:pic>
      <p:pic>
        <p:nvPicPr>
          <p:cNvPr id="10" name="Picture 9" descr="colorclou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35" y="1513616"/>
            <a:ext cx="4268378" cy="30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0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3d matching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82052" y="1768721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picture of </a:t>
            </a:r>
            <a:r>
              <a:rPr lang="en-US" dirty="0" err="1">
                <a:latin typeface="Cambria"/>
                <a:cs typeface="Cambria"/>
              </a:rPr>
              <a:t>pt</a:t>
            </a:r>
            <a:r>
              <a:rPr lang="en-US" dirty="0">
                <a:latin typeface="Cambria"/>
                <a:cs typeface="Cambria"/>
              </a:rPr>
              <a:t> cloud w/NARFS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38035" y="1768721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picture of </a:t>
            </a:r>
            <a:r>
              <a:rPr lang="en-US" dirty="0" err="1" smtClean="0">
                <a:latin typeface="Cambria"/>
                <a:cs typeface="Cambria"/>
              </a:rPr>
              <a:t>pt</a:t>
            </a:r>
            <a:r>
              <a:rPr lang="en-US" dirty="0" smtClean="0">
                <a:latin typeface="Cambria"/>
                <a:cs typeface="Cambria"/>
              </a:rPr>
              <a:t> cloud w/NARFS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5945" y="4456247"/>
            <a:ext cx="39180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Take two point clouds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NARFs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Match features and find transform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Make transform and combine</a:t>
            </a:r>
          </a:p>
        </p:txBody>
      </p:sp>
      <p:pic>
        <p:nvPicPr>
          <p:cNvPr id="8" name="Picture 7" descr="colorunmatch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470" y="3971822"/>
            <a:ext cx="4036621" cy="2308119"/>
          </a:xfrm>
          <a:prstGeom prst="rect">
            <a:avLst/>
          </a:prstGeom>
        </p:spPr>
      </p:pic>
      <p:pic>
        <p:nvPicPr>
          <p:cNvPr id="10" name="Picture 9" descr="inbyitsel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8" y="1313566"/>
            <a:ext cx="4559824" cy="2185630"/>
          </a:xfrm>
          <a:prstGeom prst="rect">
            <a:avLst/>
          </a:prstGeom>
        </p:spPr>
      </p:pic>
      <p:pic>
        <p:nvPicPr>
          <p:cNvPr id="11" name="Picture 10" descr="outbyitsel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27" y="1313567"/>
            <a:ext cx="4559233" cy="21856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44314" y="6302474"/>
            <a:ext cx="3481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naive merging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28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3d SLAM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81446" y="382641"/>
            <a:ext cx="414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Simultaneous Localization </a:t>
            </a:r>
            <a:r>
              <a:rPr lang="en-US" dirty="0">
                <a:latin typeface="Cambria"/>
                <a:cs typeface="Cambria"/>
              </a:rPr>
              <a:t>A</a:t>
            </a:r>
            <a:r>
              <a:rPr lang="en-US" dirty="0" smtClean="0">
                <a:latin typeface="Cambria"/>
                <a:cs typeface="Cambria"/>
              </a:rPr>
              <a:t>nd Mapping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46870" y="5316436"/>
            <a:ext cx="40374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Take two point clouds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Find NARFs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Match features and find transform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Make transform and </a:t>
            </a:r>
            <a:r>
              <a:rPr lang="en-US" dirty="0" smtClean="0">
                <a:latin typeface="Cambria"/>
                <a:cs typeface="Cambria"/>
              </a:rPr>
              <a:t>combine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3" name="Picture 2" descr="out_byitsel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847" y="942159"/>
            <a:ext cx="3918426" cy="1846596"/>
          </a:xfrm>
          <a:prstGeom prst="rect">
            <a:avLst/>
          </a:prstGeom>
        </p:spPr>
      </p:pic>
      <p:pic>
        <p:nvPicPr>
          <p:cNvPr id="4" name="Picture 3" descr="in_byitsel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0" y="942160"/>
            <a:ext cx="3906705" cy="1846596"/>
          </a:xfrm>
          <a:prstGeom prst="rect">
            <a:avLst/>
          </a:prstGeom>
        </p:spPr>
      </p:pic>
      <p:pic>
        <p:nvPicPr>
          <p:cNvPr id="9" name="Picture 8" descr="outwithkeypoin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0" y="3035188"/>
            <a:ext cx="3906705" cy="2122522"/>
          </a:xfrm>
          <a:prstGeom prst="rect">
            <a:avLst/>
          </a:prstGeom>
        </p:spPr>
      </p:pic>
      <p:pic>
        <p:nvPicPr>
          <p:cNvPr id="10" name="Picture 9" descr="inwkeypoint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846" y="3035188"/>
            <a:ext cx="3906705" cy="215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6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3d SLAM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81446" y="382641"/>
            <a:ext cx="414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Simultaneous Localization </a:t>
            </a:r>
            <a:r>
              <a:rPr lang="en-US" dirty="0">
                <a:latin typeface="Cambria"/>
                <a:cs typeface="Cambria"/>
              </a:rPr>
              <a:t>A</a:t>
            </a:r>
            <a:r>
              <a:rPr lang="en-US" dirty="0" smtClean="0">
                <a:latin typeface="Cambria"/>
                <a:cs typeface="Cambria"/>
              </a:rPr>
              <a:t>nd Mapping</a:t>
            </a:r>
            <a:endParaRPr lang="en-US" dirty="0"/>
          </a:p>
        </p:txBody>
      </p:sp>
      <p:pic>
        <p:nvPicPr>
          <p:cNvPr id="6" name="Picture 5" descr="rangeunmatch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06"/>
          <a:stretch/>
        </p:blipFill>
        <p:spPr>
          <a:xfrm>
            <a:off x="211086" y="1194341"/>
            <a:ext cx="4341561" cy="2930192"/>
          </a:xfrm>
          <a:prstGeom prst="rect">
            <a:avLst/>
          </a:prstGeom>
        </p:spPr>
      </p:pic>
      <p:pic>
        <p:nvPicPr>
          <p:cNvPr id="11" name="Picture 10" descr="combinedwfeature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 r="17155"/>
          <a:stretch/>
        </p:blipFill>
        <p:spPr>
          <a:xfrm>
            <a:off x="4803169" y="1194341"/>
            <a:ext cx="4155303" cy="29301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90626" y="5022479"/>
            <a:ext cx="54250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Take two point clouds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NARFs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Cambria"/>
                <a:cs typeface="Cambria"/>
              </a:rPr>
              <a:t>Match features and find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transform (ICP)</a:t>
            </a:r>
            <a:endParaRPr lang="en-US" dirty="0">
              <a:solidFill>
                <a:srgbClr val="0000FF"/>
              </a:solidFill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Make transform and </a:t>
            </a:r>
            <a:r>
              <a:rPr lang="en-US" dirty="0" smtClean="0">
                <a:latin typeface="Cambria"/>
                <a:cs typeface="Cambria"/>
              </a:rPr>
              <a:t>combine</a:t>
            </a:r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44997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lormatch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45" y="1053193"/>
            <a:ext cx="6617372" cy="3863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3d SLAM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0096" y="1175121"/>
            <a:ext cx="3184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"/>
                <a:cs typeface="Cambria"/>
              </a:rPr>
              <a:t>Final point cloud map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20700571">
            <a:off x="7569730" y="5073985"/>
            <a:ext cx="1265002" cy="369332"/>
          </a:xfrm>
          <a:prstGeom prst="rect">
            <a:avLst/>
          </a:prstGeom>
          <a:solidFill>
            <a:srgbClr val="FFE8E5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Questions?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5000" y="5982473"/>
            <a:ext cx="8134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latin typeface="Cambria"/>
                <a:cs typeface="Cambria"/>
              </a:rPr>
              <a:t>Future:   </a:t>
            </a:r>
            <a:r>
              <a:rPr lang="en-US" sz="3200" dirty="0" smtClean="0">
                <a:latin typeface="Cambria"/>
                <a:cs typeface="Cambria"/>
              </a:rPr>
              <a:t>using </a:t>
            </a:r>
            <a:r>
              <a:rPr lang="en-US" sz="3200" dirty="0" err="1" smtClean="0">
                <a:latin typeface="Cambria"/>
                <a:cs typeface="Cambria"/>
              </a:rPr>
              <a:t>Neato</a:t>
            </a:r>
            <a:r>
              <a:rPr lang="en-US" sz="3200" dirty="0" smtClean="0">
                <a:latin typeface="Cambria"/>
                <a:cs typeface="Cambria"/>
              </a:rPr>
              <a:t> to create 2.5d maps</a:t>
            </a:r>
            <a:endParaRPr lang="en-US" sz="3200" b="1" i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92152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11568</TotalTime>
  <Words>3372</Words>
  <Application>Microsoft Office PowerPoint</Application>
  <PresentationFormat>On-screen Show (4:3)</PresentationFormat>
  <Paragraphs>838</Paragraphs>
  <Slides>118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Harveyt Mudd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Zachary Dodds</dc:creator>
  <cp:lastModifiedBy>Owner</cp:lastModifiedBy>
  <cp:revision>159</cp:revision>
  <cp:lastPrinted>2013-08-09T15:57:19Z</cp:lastPrinted>
  <dcterms:created xsi:type="dcterms:W3CDTF">2013-06-19T02:03:39Z</dcterms:created>
  <dcterms:modified xsi:type="dcterms:W3CDTF">2013-08-09T17:57:14Z</dcterms:modified>
</cp:coreProperties>
</file>