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261" r:id="rId4"/>
    <p:sldId id="328" r:id="rId5"/>
    <p:sldId id="329" r:id="rId6"/>
    <p:sldId id="330" r:id="rId7"/>
    <p:sldId id="331" r:id="rId8"/>
    <p:sldId id="332" r:id="rId9"/>
    <p:sldId id="333" r:id="rId10"/>
    <p:sldId id="335" r:id="rId11"/>
    <p:sldId id="334" r:id="rId12"/>
    <p:sldId id="263" r:id="rId13"/>
    <p:sldId id="264" r:id="rId14"/>
    <p:sldId id="286" r:id="rId15"/>
    <p:sldId id="291" r:id="rId16"/>
    <p:sldId id="289" r:id="rId17"/>
    <p:sldId id="290" r:id="rId18"/>
    <p:sldId id="288" r:id="rId19"/>
    <p:sldId id="287" r:id="rId20"/>
    <p:sldId id="266" r:id="rId21"/>
    <p:sldId id="292" r:id="rId22"/>
    <p:sldId id="267" r:id="rId23"/>
    <p:sldId id="270" r:id="rId24"/>
    <p:sldId id="319" r:id="rId25"/>
    <p:sldId id="318" r:id="rId26"/>
    <p:sldId id="320" r:id="rId27"/>
    <p:sldId id="268" r:id="rId28"/>
    <p:sldId id="271" r:id="rId29"/>
    <p:sldId id="272" r:id="rId30"/>
    <p:sldId id="273" r:id="rId31"/>
    <p:sldId id="275" r:id="rId32"/>
    <p:sldId id="277" r:id="rId33"/>
    <p:sldId id="279" r:id="rId34"/>
    <p:sldId id="315" r:id="rId35"/>
    <p:sldId id="316" r:id="rId36"/>
    <p:sldId id="327" r:id="rId37"/>
    <p:sldId id="280" r:id="rId38"/>
    <p:sldId id="302" r:id="rId39"/>
    <p:sldId id="321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297" r:id="rId48"/>
    <p:sldId id="312" r:id="rId49"/>
    <p:sldId id="298" r:id="rId50"/>
    <p:sldId id="299" r:id="rId51"/>
    <p:sldId id="322" r:id="rId52"/>
    <p:sldId id="323" r:id="rId53"/>
    <p:sldId id="260" r:id="rId54"/>
    <p:sldId id="324" r:id="rId55"/>
    <p:sldId id="284" r:id="rId56"/>
    <p:sldId id="259" r:id="rId57"/>
    <p:sldId id="326" r:id="rId58"/>
    <p:sldId id="295" r:id="rId59"/>
    <p:sldId id="325" r:id="rId60"/>
    <p:sldId id="293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F1FF"/>
    <a:srgbClr val="FFEDCD"/>
    <a:srgbClr val="CCFFCC"/>
    <a:srgbClr val="FFE8E5"/>
    <a:srgbClr val="C7FFDF"/>
    <a:srgbClr val="C3D444"/>
    <a:srgbClr val="B1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3" autoAdjust="0"/>
  </p:normalViewPr>
  <p:slideViewPr>
    <p:cSldViewPr snapToGrid="0" snapToObjects="1">
      <p:cViewPr varScale="1">
        <p:scale>
          <a:sx n="78" d="100"/>
          <a:sy n="78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8912-65FE-A44E-AAC8-BD9FD1FBF721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D8C0F-1763-4745-9A4B-E2287919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8D83-3E7A-6F41-AB21-6FB61DB0053C}" type="datetimeFigureOut">
              <a:rPr lang="en-US" smtClean="0"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robotics_presentation_videos/driver_text.mp4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robotics_presentation_videos/Straight_NoHough.mp4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robotics_presentation_videos/corner_rotation.mp4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robotics_presentation_videos/forawrd_T.mp4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file:///\\localhost\mnt\courses\grader\cs5grad\Desktop\robotics_presentation_videos\inter_map.mp4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robotics_presentation_videos/robot_top_short.mp4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robotics_presentation_videos/out.avi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robotics_presentation_videos/rotate_room.mp4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robotics_presentation_videos/zoom_in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robotics_presentation_videos/fly_through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Cambria"/>
                <a:cs typeface="Cambria"/>
              </a:rPr>
              <a:t>Interdimensional</a:t>
            </a:r>
            <a:r>
              <a:rPr lang="en-US" sz="3600" dirty="0" smtClean="0">
                <a:latin typeface="Cambria"/>
                <a:cs typeface="Cambria"/>
              </a:rPr>
              <a:t>  Robot  Cooperation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353" y="5830917"/>
            <a:ext cx="7135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Kristina Ming, Chris </a:t>
            </a:r>
            <a:r>
              <a:rPr lang="en-US" sz="2100" dirty="0" err="1" smtClean="0">
                <a:latin typeface="Cambria"/>
                <a:cs typeface="Cambria"/>
              </a:rPr>
              <a:t>Eriksen</a:t>
            </a:r>
            <a:r>
              <a:rPr lang="en-US" sz="2100" dirty="0" smtClean="0">
                <a:latin typeface="Cambria"/>
                <a:cs typeface="Cambria"/>
              </a:rPr>
              <a:t>, Graham Montgomery,</a:t>
            </a:r>
          </a:p>
          <a:p>
            <a:pPr algn="ctr"/>
            <a:r>
              <a:rPr lang="en-US" sz="2100" dirty="0" smtClean="0">
                <a:latin typeface="Cambria"/>
                <a:cs typeface="Cambria"/>
              </a:rPr>
              <a:t>Jerry </a:t>
            </a:r>
            <a:r>
              <a:rPr lang="en-US" sz="2100" dirty="0" err="1" smtClean="0">
                <a:latin typeface="Cambria"/>
                <a:cs typeface="Cambria"/>
              </a:rPr>
              <a:t>Hsiung</a:t>
            </a:r>
            <a:r>
              <a:rPr lang="en-US" sz="2100" dirty="0" smtClean="0">
                <a:latin typeface="Cambria"/>
                <a:cs typeface="Cambria"/>
              </a:rPr>
              <a:t>, Cyrus Huang, </a:t>
            </a:r>
            <a:r>
              <a:rPr lang="en-US" sz="2100" dirty="0" err="1" smtClean="0">
                <a:latin typeface="Cambria"/>
                <a:cs typeface="Cambria"/>
              </a:rPr>
              <a:t>Zakkai</a:t>
            </a:r>
            <a:r>
              <a:rPr lang="en-US" sz="2100" dirty="0" smtClean="0">
                <a:latin typeface="Cambria"/>
                <a:cs typeface="Cambria"/>
              </a:rPr>
              <a:t> Davidson, and Zach Dodds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0" name="Picture 9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1" name="Picture 10" descr="parrot_ar_drone_quadricopte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2" name="Picture 11" descr="m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  <p:pic>
        <p:nvPicPr>
          <p:cNvPr id="7" name="Picture 6" descr="full_room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19891" y="3514515"/>
            <a:ext cx="7161478" cy="16294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/>
                <a:cs typeface="Cambria"/>
              </a:rPr>
              <a:t>Neato</a:t>
            </a:r>
            <a:r>
              <a:rPr lang="en-US" sz="3600" dirty="0">
                <a:latin typeface="Cambria"/>
                <a:cs typeface="Cambria"/>
              </a:rPr>
              <a:t> </a:t>
            </a:r>
            <a:r>
              <a:rPr lang="en-US" sz="3600" i="1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to a goal </a:t>
            </a:r>
            <a:r>
              <a:rPr lang="en-US" sz="2400" b="1" i="1" u="sng" dirty="0" smtClean="0">
                <a:latin typeface="Cambria"/>
                <a:cs typeface="Cambria"/>
              </a:rPr>
              <a:t>without</a:t>
            </a:r>
            <a:r>
              <a:rPr lang="en-US" sz="2400" b="1" i="1" dirty="0" smtClean="0">
                <a:latin typeface="Cambria"/>
                <a:cs typeface="Cambria"/>
              </a:rPr>
              <a:t> </a:t>
            </a:r>
            <a:r>
              <a:rPr lang="en-US" sz="2400" b="1" i="1" dirty="0">
                <a:latin typeface="Cambria"/>
                <a:cs typeface="Cambria"/>
              </a:rPr>
              <a:t>the start node given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8703" y="1907486"/>
            <a:ext cx="288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movie of point-to-point navigation – emphasize that the starting point had to be given… (of course, the goal has to be given, too – there's no avoiding that!!)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7832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/>
                <a:cs typeface="Cambria"/>
              </a:rPr>
              <a:t>Neato</a:t>
            </a:r>
            <a:r>
              <a:rPr lang="en-US" sz="3600" dirty="0">
                <a:latin typeface="Cambria"/>
                <a:cs typeface="Cambria"/>
              </a:rPr>
              <a:t> </a:t>
            </a:r>
            <a:r>
              <a:rPr lang="en-US" sz="3600" i="1" dirty="0">
                <a:latin typeface="Cambria"/>
                <a:cs typeface="Cambria"/>
              </a:rPr>
              <a:t>reasoning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</a:t>
            </a:r>
            <a:r>
              <a:rPr lang="en-US" dirty="0" smtClean="0"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</a:t>
            </a:r>
            <a:r>
              <a:rPr lang="en-US" dirty="0" smtClean="0"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wall placement determines each intersection </a:t>
            </a:r>
            <a:r>
              <a:rPr lang="en-US" sz="2400" b="1" i="1" dirty="0" smtClean="0">
                <a:latin typeface="Cambria"/>
                <a:cs typeface="Cambria"/>
              </a:rPr>
              <a:t>type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962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Neato</a:t>
            </a:r>
            <a:r>
              <a:rPr lang="en-US" sz="3600" dirty="0" smtClean="0">
                <a:latin typeface="Cambria"/>
                <a:cs typeface="Cambria"/>
              </a:rPr>
              <a:t> drivers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047" y="6243897"/>
            <a:ext cx="798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Built:  </a:t>
            </a:r>
            <a:r>
              <a:rPr lang="en-US" sz="2400" dirty="0" smtClean="0">
                <a:latin typeface="Cambria"/>
                <a:cs typeface="Cambria"/>
              </a:rPr>
              <a:t>Robot Operating System (ROS) drivers w/full control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25845" y="2109304"/>
            <a:ext cx="3301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Hurdles overcome: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770534" y="2570969"/>
            <a:ext cx="2856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driver crashes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- </a:t>
            </a:r>
            <a:r>
              <a:rPr lang="en-US" i="1" dirty="0" smtClean="0">
                <a:latin typeface="Cambria"/>
                <a:cs typeface="Cambria"/>
              </a:rPr>
              <a:t>different </a:t>
            </a:r>
            <a:r>
              <a:rPr lang="en-US" i="1" dirty="0" err="1">
                <a:latin typeface="Cambria"/>
                <a:cs typeface="Cambria"/>
              </a:rPr>
              <a:t>Neatos</a:t>
            </a:r>
            <a:r>
              <a:rPr lang="en-US" i="1" dirty="0" smtClean="0">
                <a:latin typeface="Cambria"/>
                <a:cs typeface="Cambria"/>
              </a:rPr>
              <a:t>!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unorganized data</a:t>
            </a:r>
            <a:endParaRPr lang="en-US" dirty="0"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multiple threads</a:t>
            </a:r>
          </a:p>
        </p:txBody>
      </p:sp>
      <p:pic>
        <p:nvPicPr>
          <p:cNvPr id="4" name="Picture 3" descr="Screen Shot 2013-06-27 at 10.39.31 A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7" y="1327028"/>
            <a:ext cx="4207160" cy="38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Visualizing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595" y="6243897"/>
            <a:ext cx="776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Find walls and navigate safely among them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2889" y="221753"/>
            <a:ext cx="3127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Cambria"/>
                <a:cs typeface="Cambria"/>
              </a:rPr>
              <a:t>OpenCV</a:t>
            </a:r>
            <a:r>
              <a:rPr lang="en-US" dirty="0" smtClean="0">
                <a:latin typeface="Cambria"/>
                <a:cs typeface="Cambria"/>
              </a:rPr>
              <a:t> interface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beautiful data!</a:t>
            </a:r>
          </a:p>
          <a:p>
            <a:pPr marL="342900" indent="-342900">
              <a:buFont typeface="Arial"/>
              <a:buChar char="•"/>
            </a:pPr>
            <a:r>
              <a:rPr lang="en-US" i="1" dirty="0" smtClean="0">
                <a:latin typeface="Cambria"/>
                <a:cs typeface="Cambria"/>
              </a:rPr>
              <a:t>how to navigate smoothly?</a:t>
            </a:r>
          </a:p>
        </p:txBody>
      </p:sp>
      <p:pic>
        <p:nvPicPr>
          <p:cNvPr id="2" name="Picture 1" descr="Screen Shot 2013-06-27 at 12.41.27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99103"/>
            <a:ext cx="6870023" cy="3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3052" y="4878594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x</a:t>
            </a:r>
            <a:r>
              <a:rPr lang="en-US" dirty="0" smtClean="0">
                <a:latin typeface="Cambria"/>
                <a:cs typeface="Cambria"/>
              </a:rPr>
              <a:t> = 6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3707" y="2768081"/>
            <a:ext cx="0" cy="202987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27390" y="3617422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 = 8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665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vertical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6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45247" y="2712649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210108" y="1830848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23131" y="4878594"/>
            <a:ext cx="64065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 =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1413" y="1646182"/>
            <a:ext cx="66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8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0129" y="2253081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9.1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19735049">
            <a:off x="566273" y="3950795"/>
            <a:ext cx="2268147" cy="369332"/>
            <a:chOff x="677030" y="4878594"/>
            <a:chExt cx="1533078" cy="36933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9.1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H="1">
            <a:off x="152400" y="2768081"/>
            <a:ext cx="344880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625224" y="2328283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8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16200000">
            <a:off x="-520976" y="3611810"/>
            <a:ext cx="1962639" cy="369332"/>
            <a:chOff x="677030" y="4878594"/>
            <a:chExt cx="1533078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8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843" y="5731589"/>
            <a:ext cx="288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three points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98978" y="5731589"/>
            <a:ext cx="318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the lines through all three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25820" y="6138663"/>
            <a:ext cx="2409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(dots ~ the shown horizontal lines)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274261" y="6138663"/>
            <a:ext cx="199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(horizontal lines are shown)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55130" y="2177224"/>
            <a:ext cx="237820" cy="22296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030" y="5620709"/>
            <a:ext cx="325506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ambria"/>
                <a:cs typeface="Cambria"/>
              </a:rPr>
              <a:t>yield lines with substantial support in the original data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FFE8E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263336" y="5681189"/>
            <a:ext cx="739068" cy="485054"/>
          </a:xfrm>
          <a:prstGeom prst="leftArrow">
            <a:avLst/>
          </a:prstGeom>
          <a:solidFill>
            <a:srgbClr val="FFE8E5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2" y="221753"/>
            <a:ext cx="209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97" y="1441712"/>
            <a:ext cx="258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3d representations are a new standard for robot spatial </a:t>
            </a:r>
            <a:r>
              <a:rPr lang="en-US" sz="2100" dirty="0" smtClean="0">
                <a:latin typeface="Cambria"/>
                <a:cs typeface="Cambria"/>
              </a:rPr>
              <a:t>reasoning, …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615" y="4270263"/>
            <a:ext cx="30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… yet </a:t>
            </a:r>
            <a:r>
              <a:rPr lang="en-US" sz="2100" dirty="0" smtClean="0">
                <a:latin typeface="Cambria"/>
                <a:cs typeface="Cambria"/>
              </a:rPr>
              <a:t>2d image sensing is </a:t>
            </a:r>
            <a:r>
              <a:rPr lang="en-US" sz="2100" dirty="0" smtClean="0">
                <a:latin typeface="Cambria"/>
                <a:cs typeface="Cambria"/>
              </a:rPr>
              <a:t>still </a:t>
            </a:r>
            <a:r>
              <a:rPr lang="en-US" sz="2100" dirty="0" smtClean="0">
                <a:latin typeface="Cambria"/>
                <a:cs typeface="Cambria"/>
              </a:rPr>
              <a:t>common – </a:t>
            </a:r>
            <a:r>
              <a:rPr lang="en-US" sz="2100" i="1" dirty="0" smtClean="0">
                <a:latin typeface="Cambria"/>
                <a:cs typeface="Cambria"/>
              </a:rPr>
              <a:t>and will </a:t>
            </a:r>
            <a:r>
              <a:rPr lang="en-US" sz="2100" i="1" dirty="0" smtClean="0">
                <a:latin typeface="Cambria"/>
                <a:cs typeface="Cambria"/>
              </a:rPr>
              <a:t>certainly continue </a:t>
            </a:r>
            <a:r>
              <a:rPr lang="en-US" sz="2100" i="1" dirty="0" smtClean="0">
                <a:latin typeface="Cambria"/>
                <a:cs typeface="Cambria"/>
              </a:rPr>
              <a:t>to be for a long </a:t>
            </a:r>
            <a:r>
              <a:rPr lang="en-US" sz="2100" i="1" dirty="0" smtClean="0">
                <a:latin typeface="Cambria"/>
                <a:cs typeface="Cambria"/>
              </a:rPr>
              <a:t>time.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1386" y="6037761"/>
            <a:ext cx="231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Cambria"/>
                <a:cs typeface="Cambria"/>
              </a:rPr>
              <a:t>…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Quadcop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6" y="3871601"/>
            <a:ext cx="3485369" cy="2231288"/>
          </a:xfrm>
          <a:prstGeom prst="rect">
            <a:avLst/>
          </a:prstGeom>
        </p:spPr>
      </p:pic>
      <p:pic>
        <p:nvPicPr>
          <p:cNvPr id="11" name="Picture 10" descr="full_room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9913" r="8184" b="36351"/>
          <a:stretch/>
        </p:blipFill>
        <p:spPr>
          <a:xfrm>
            <a:off x="3580218" y="933212"/>
            <a:ext cx="5309293" cy="25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in action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6186" y="6247272"/>
            <a:ext cx="217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now… </a:t>
            </a:r>
            <a:r>
              <a:rPr lang="en-US" b="1" i="1" dirty="0" smtClean="0">
                <a:latin typeface="Cambria"/>
                <a:cs typeface="Cambria"/>
              </a:rPr>
              <a:t>wall sensing</a:t>
            </a:r>
            <a:endParaRPr lang="en-US" b="1" i="1" dirty="0"/>
          </a:p>
        </p:txBody>
      </p:sp>
      <p:pic>
        <p:nvPicPr>
          <p:cNvPr id="6" name="Picture 5" descr="Screen Shot 2013-06-27 at 12.45.2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90183"/>
            <a:ext cx="6870023" cy="38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Low-level navigation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00" y="6321061"/>
            <a:ext cx="3631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idea:  </a:t>
            </a:r>
            <a:r>
              <a:rPr lang="en-US" dirty="0" smtClean="0">
                <a:latin typeface="Cambria"/>
                <a:cs typeface="Cambria"/>
              </a:rPr>
              <a:t>follow the </a:t>
            </a:r>
            <a:r>
              <a:rPr lang="en-US" i="1" dirty="0" smtClean="0">
                <a:latin typeface="Cambria"/>
                <a:cs typeface="Cambria"/>
              </a:rPr>
              <a:t>most-vertical </a:t>
            </a:r>
            <a:r>
              <a:rPr lang="en-US" dirty="0" smtClean="0">
                <a:latin typeface="Cambria"/>
                <a:cs typeface="Cambria"/>
              </a:rPr>
              <a:t>wall</a:t>
            </a:r>
            <a:endParaRPr lang="en-US" b="1" i="1" dirty="0"/>
          </a:p>
        </p:txBody>
      </p:sp>
      <p:pic>
        <p:nvPicPr>
          <p:cNvPr id="3" name="Picture 2" descr="Screen Shot 2013-06-27 at 12.48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08441"/>
            <a:ext cx="6870023" cy="38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Intersection recognition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7022" y="2862894"/>
            <a:ext cx="119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still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8363" y="1794278"/>
            <a:ext cx="3925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Check for </a:t>
            </a:r>
            <a:r>
              <a:rPr lang="en-US" sz="1500" b="1" dirty="0" smtClean="0">
                <a:latin typeface="Times New Roman"/>
                <a:cs typeface="Times New Roman"/>
              </a:rPr>
              <a:t>Front</a:t>
            </a:r>
            <a:r>
              <a:rPr lang="en-US" sz="1500" dirty="0" smtClean="0">
                <a:latin typeface="Times New Roman"/>
                <a:cs typeface="Times New Roman"/>
              </a:rPr>
              <a:t>, </a:t>
            </a:r>
            <a:r>
              <a:rPr lang="en-US" sz="1500" b="1" dirty="0" smtClean="0">
                <a:latin typeface="Times New Roman"/>
                <a:cs typeface="Times New Roman"/>
              </a:rPr>
              <a:t>Left</a:t>
            </a:r>
            <a:r>
              <a:rPr lang="en-US" sz="1500" dirty="0" smtClean="0">
                <a:latin typeface="Times New Roman"/>
                <a:cs typeface="Times New Roman"/>
              </a:rPr>
              <a:t>, and </a:t>
            </a:r>
            <a:r>
              <a:rPr lang="en-US" sz="1500" b="1" dirty="0" smtClean="0">
                <a:latin typeface="Times New Roman"/>
                <a:cs typeface="Times New Roman"/>
              </a:rPr>
              <a:t>Right</a:t>
            </a:r>
            <a:r>
              <a:rPr lang="en-US" sz="1500" dirty="0" smtClean="0">
                <a:latin typeface="Times New Roman"/>
                <a:cs typeface="Times New Roman"/>
              </a:rPr>
              <a:t> obstacles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</a:t>
            </a:r>
            <a:r>
              <a:rPr lang="en-US" sz="1500" dirty="0" smtClean="0">
                <a:latin typeface="Times New Roman"/>
                <a:cs typeface="Times New Roman"/>
              </a:rPr>
              <a:t>he number of obstacles determines the intersection type    3:</a:t>
            </a:r>
            <a:r>
              <a:rPr lang="en-US" sz="1500" b="1" dirty="0" smtClean="0">
                <a:latin typeface="Times New Roman"/>
                <a:cs typeface="Times New Roman"/>
              </a:rPr>
              <a:t>D  </a:t>
            </a:r>
            <a:r>
              <a:rPr lang="en-US" sz="1500" dirty="0" smtClean="0">
                <a:latin typeface="Times New Roman"/>
                <a:cs typeface="Times New Roman"/>
              </a:rPr>
              <a:t>2:</a:t>
            </a:r>
            <a:r>
              <a:rPr lang="en-US" sz="1500" b="1" dirty="0" smtClean="0">
                <a:latin typeface="Times New Roman"/>
                <a:cs typeface="Times New Roman"/>
              </a:rPr>
              <a:t>L  </a:t>
            </a:r>
            <a:r>
              <a:rPr lang="en-US" sz="1500" dirty="0" smtClean="0">
                <a:latin typeface="Times New Roman"/>
                <a:cs typeface="Times New Roman"/>
              </a:rPr>
              <a:t>1:</a:t>
            </a:r>
            <a:r>
              <a:rPr lang="en-US" sz="1500" b="1" dirty="0" smtClean="0">
                <a:latin typeface="Times New Roman"/>
                <a:cs typeface="Times New Roman"/>
              </a:rPr>
              <a:t>T  </a:t>
            </a:r>
            <a:r>
              <a:rPr lang="en-US" sz="1500" dirty="0" smtClean="0">
                <a:latin typeface="Times New Roman"/>
                <a:cs typeface="Times New Roman"/>
              </a:rPr>
              <a:t>0:</a:t>
            </a:r>
            <a:r>
              <a:rPr lang="en-US" sz="1500" b="1" dirty="0" smtClean="0">
                <a:latin typeface="Times New Roman"/>
                <a:cs typeface="Times New Roman"/>
              </a:rPr>
              <a:t>+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Open space determines final label, e.g., </a:t>
            </a:r>
            <a:r>
              <a:rPr lang="en-US" sz="1500" b="1" dirty="0" smtClean="0">
                <a:latin typeface="Times New Roman"/>
                <a:cs typeface="Times New Roman"/>
              </a:rPr>
              <a:t>TL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After 15 recognitions in a row, the robot checks the map (by broadcasting a message) 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The robot does not broadcast again until it resets in a hallway: </a:t>
            </a:r>
            <a:r>
              <a:rPr lang="en-US" sz="1500" b="1" dirty="0" smtClean="0">
                <a:latin typeface="Times New Roman"/>
                <a:cs typeface="Times New Roman"/>
              </a:rPr>
              <a:t>ST</a:t>
            </a:r>
            <a:r>
              <a:rPr lang="en-US" sz="15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Screen Shot 2013-06-26 at 5.02.15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9" y="1122620"/>
            <a:ext cx="3433991" cy="359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603" y="5045394"/>
            <a:ext cx="40267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1941" y="5045394"/>
            <a:ext cx="41816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TR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1194" y="5045394"/>
            <a:ext cx="425962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TD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8825" y="5592391"/>
            <a:ext cx="736915" cy="1033872"/>
            <a:chOff x="2618464" y="5268310"/>
            <a:chExt cx="736915" cy="1033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55379" y="526831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1502" y="526831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58055" y="595808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782461" y="579409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97505" y="543230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186654" y="5822725"/>
            <a:ext cx="736914" cy="689778"/>
            <a:chOff x="1639697" y="5672587"/>
            <a:chExt cx="736914" cy="68977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639697" y="5672587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2033574" y="603437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9700" y="567258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2197571" y="5870375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5754402" y="5650678"/>
            <a:ext cx="736915" cy="1033872"/>
            <a:chOff x="3530285" y="5334000"/>
            <a:chExt cx="736915" cy="10338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73475" y="5635160"/>
            <a:ext cx="1049972" cy="1064908"/>
            <a:chOff x="7332397" y="5332999"/>
            <a:chExt cx="1049972" cy="106490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332397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8202272" y="551204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12494" y="550859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>
              <a:off x="7676490" y="533299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8038275" y="534804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038275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7676491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>
              <a:off x="8038274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52872" y="5045394"/>
            <a:ext cx="291178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mbria"/>
                <a:cs typeface="Cambria"/>
              </a:rPr>
              <a:t>+</a:t>
            </a:r>
            <a:endParaRPr lang="en-US" sz="1500" dirty="0" smtClean="0">
              <a:latin typeface="Cambria"/>
              <a:cs typeface="Cambria"/>
            </a:endParaRPr>
          </a:p>
        </p:txBody>
      </p:sp>
      <p:grpSp>
        <p:nvGrpSpPr>
          <p:cNvPr id="56" name="Group 55"/>
          <p:cNvGrpSpPr/>
          <p:nvPr/>
        </p:nvGrpSpPr>
        <p:grpSpPr>
          <a:xfrm rot="10800000">
            <a:off x="4645873" y="5576290"/>
            <a:ext cx="736915" cy="1033872"/>
            <a:chOff x="3530285" y="5334000"/>
            <a:chExt cx="736915" cy="103387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2408126" y="5045394"/>
            <a:ext cx="40736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LR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94033" y="5799157"/>
            <a:ext cx="689779" cy="736914"/>
            <a:chOff x="1143908" y="5324948"/>
            <a:chExt cx="689779" cy="736914"/>
          </a:xfrm>
        </p:grpSpPr>
        <p:cxnSp>
          <p:nvCxnSpPr>
            <p:cNvPr id="69" name="Straight Connector 68"/>
            <p:cNvCxnSpPr/>
            <p:nvPr/>
          </p:nvCxnSpPr>
          <p:spPr>
            <a:xfrm rot="5400000" flipV="1">
              <a:off x="1488797" y="4980059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1307905" y="555482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465231" y="569340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471902" y="571882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1295475" y="5045394"/>
            <a:ext cx="39111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735" y="5045394"/>
            <a:ext cx="43016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ST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68443" y="5708989"/>
            <a:ext cx="322748" cy="917251"/>
            <a:chOff x="332601" y="5381009"/>
            <a:chExt cx="322748" cy="917251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042638" y="5708966"/>
            <a:ext cx="327994" cy="917297"/>
            <a:chOff x="332601" y="5380963"/>
            <a:chExt cx="327994" cy="91729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496599" y="521696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062410" y="5045394"/>
            <a:ext cx="31193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D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45873" y="1240588"/>
            <a:ext cx="196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For each scan: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85380" y="1403409"/>
            <a:ext cx="3342662" cy="3358212"/>
            <a:chOff x="832420" y="3657600"/>
            <a:chExt cx="2897909" cy="291139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022097" y="1424946"/>
            <a:ext cx="69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1156" y="28628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8043" y="2830628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20130626_1422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0" y="1216122"/>
            <a:ext cx="4146101" cy="2332181"/>
          </a:xfrm>
          <a:prstGeom prst="rect">
            <a:avLst/>
          </a:prstGeom>
        </p:spPr>
      </p:pic>
      <p:pic>
        <p:nvPicPr>
          <p:cNvPr id="3" name="Picture 2" descr="misclas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0" y="3671081"/>
            <a:ext cx="2897909" cy="2897909"/>
          </a:xfrm>
          <a:prstGeom prst="rect">
            <a:avLst/>
          </a:prstGeom>
        </p:spPr>
      </p:pic>
      <p:pic>
        <p:nvPicPr>
          <p:cNvPr id="6" name="Picture 5" descr="misclass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12" y="3671081"/>
            <a:ext cx="2894433" cy="2894433"/>
          </a:xfrm>
          <a:prstGeom prst="rect">
            <a:avLst/>
          </a:prstGeom>
        </p:spPr>
      </p:pic>
      <p:pic>
        <p:nvPicPr>
          <p:cNvPr id="7" name="Picture 6" descr="20130626_1428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3" y="1216122"/>
            <a:ext cx="4146100" cy="23321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2420" y="3657600"/>
            <a:ext cx="2897909" cy="2911390"/>
            <a:chOff x="832420" y="3657600"/>
            <a:chExt cx="2897909" cy="291139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88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20130626_142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460775" y="2328464"/>
            <a:ext cx="4432191" cy="2493107"/>
          </a:xfrm>
          <a:prstGeom prst="rect">
            <a:avLst/>
          </a:prstGeom>
        </p:spPr>
      </p:pic>
      <p:pic>
        <p:nvPicPr>
          <p:cNvPr id="3" name="Picture 2" descr="misclass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8" y="1513110"/>
            <a:ext cx="4074817" cy="40748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5046" y="4994709"/>
            <a:ext cx="1474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Not really a </a:t>
            </a:r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7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misclas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4" y="1701270"/>
            <a:ext cx="3971614" cy="39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misclas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4" y="1701270"/>
            <a:ext cx="3971614" cy="3971614"/>
          </a:xfrm>
          <a:prstGeom prst="rect">
            <a:avLst/>
          </a:prstGeom>
        </p:spPr>
      </p:pic>
      <p:pic>
        <p:nvPicPr>
          <p:cNvPr id="3" name="Picture 2" descr="20130626_1424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2" y="2328465"/>
            <a:ext cx="4515817" cy="2540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60123" y="5055806"/>
            <a:ext cx="215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Not really a hallway!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Map-building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6562" y="297274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2991" y="5754384"/>
            <a:ext cx="3736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Intersections and hallways make up the nodes and edges of our map</a:t>
            </a:r>
            <a:endParaRPr lang="en-US" dirty="0"/>
          </a:p>
        </p:txBody>
      </p:sp>
      <p:pic>
        <p:nvPicPr>
          <p:cNvPr id="7" name="Picture 6" descr="Screen Shot 2013-06-26 at 4.2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1050792"/>
            <a:ext cx="4178553" cy="4178553"/>
          </a:xfrm>
          <a:prstGeom prst="rect">
            <a:avLst/>
          </a:prstGeom>
        </p:spPr>
      </p:pic>
      <p:pic>
        <p:nvPicPr>
          <p:cNvPr id="9" name="Picture 8" descr="scanned_20130626-1614.pdf"/>
          <p:cNvPicPr>
            <a:picLocks noChangeAspect="1"/>
          </p:cNvPicPr>
          <p:nvPr/>
        </p:nvPicPr>
        <p:blipFill>
          <a:blip r:embed="rId3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9071" y="1050792"/>
            <a:ext cx="3884314" cy="5026758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5052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Map-based navigation…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Screen Shot 2013-06-27 at 4.09.46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localization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0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roo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44311" y="3530799"/>
            <a:ext cx="7161478" cy="1629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301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Cooperating?!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32" y="5955508"/>
            <a:ext cx="776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 smtClean="0">
                <a:latin typeface="Cambria"/>
                <a:cs typeface="Cambria"/>
              </a:rPr>
              <a:t>Our goal:  </a:t>
            </a:r>
            <a:r>
              <a:rPr lang="en-US" sz="2100" dirty="0" smtClean="0">
                <a:latin typeface="Cambria"/>
                <a:cs typeface="Cambria"/>
              </a:rPr>
              <a:t>to investigate robot platforms, software, and algorithms for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using 2d sensors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amid 3d models </a:t>
            </a:r>
            <a:r>
              <a:rPr lang="en-US" sz="2100" dirty="0" smtClean="0">
                <a:latin typeface="Cambria"/>
                <a:cs typeface="Cambria"/>
              </a:rPr>
              <a:t>of the world. 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5832" y="3448407"/>
            <a:ext cx="7740507" cy="22583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313" y="5005753"/>
            <a:ext cx="234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3d models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5781" y="1044909"/>
            <a:ext cx="23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  <a:latin typeface="Cambria"/>
                <a:cs typeface="Cambria"/>
              </a:rPr>
              <a:t>2d sensors</a:t>
            </a:r>
            <a:endParaRPr lang="en-US" sz="3600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009" y="1070794"/>
            <a:ext cx="7740507" cy="225831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-Down Arrow 3"/>
          <p:cNvSpPr/>
          <p:nvPr/>
        </p:nvSpPr>
        <p:spPr>
          <a:xfrm>
            <a:off x="4192016" y="3099494"/>
            <a:ext cx="342680" cy="665262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nea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7" name="Picture 16" descr="parrot_ar_drone_quadricopter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8" name="Picture 17" descr="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 2d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6035" y="868084"/>
            <a:ext cx="2667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We plan to “borrow” Alistair’s efforts for this…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8418" y="6043156"/>
            <a:ext cx="3232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f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rom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alistair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E46C0A"/>
                </a:solidFill>
                <a:latin typeface="Courier New"/>
                <a:cs typeface="Courier New"/>
              </a:rPr>
              <a:t>import</a:t>
            </a:r>
            <a:r>
              <a:rPr lang="en-US" b="1" dirty="0" smtClean="0">
                <a:latin typeface="Courier New"/>
                <a:cs typeface="Courier New"/>
              </a:rPr>
              <a:t> *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3" name="Picture 2" descr="HallwayMap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3"/>
          <a:stretch/>
        </p:blipFill>
        <p:spPr>
          <a:xfrm>
            <a:off x="332601" y="1198230"/>
            <a:ext cx="4481893" cy="2318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018" y="3096357"/>
            <a:ext cx="40703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Cambria"/>
                <a:cs typeface="Cambria"/>
              </a:rPr>
              <a:t>Pasting Hough lines together using </a:t>
            </a:r>
            <a:r>
              <a:rPr lang="en-US" sz="1500" dirty="0" err="1" smtClean="0">
                <a:solidFill>
                  <a:schemeClr val="bg1"/>
                </a:solidFill>
                <a:latin typeface="Cambria"/>
                <a:cs typeface="Cambria"/>
              </a:rPr>
              <a:t>odometry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2" name="Picture 1" descr="HallwayMap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7"/>
          <a:stretch/>
        </p:blipFill>
        <p:spPr>
          <a:xfrm>
            <a:off x="332601" y="3899757"/>
            <a:ext cx="4481892" cy="2529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9853" y="4326100"/>
            <a:ext cx="1206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mbria"/>
                <a:cs typeface="Cambria"/>
              </a:rPr>
              <a:t>R</a:t>
            </a:r>
            <a:r>
              <a:rPr lang="en-US" sz="1500" dirty="0" smtClean="0">
                <a:solidFill>
                  <a:schemeClr val="bg1"/>
                </a:solidFill>
                <a:latin typeface="Cambria"/>
                <a:cs typeface="Cambria"/>
              </a:rPr>
              <a:t>ecognize this place?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7" name="Picture 6" descr="Alistai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0976" y="2559530"/>
            <a:ext cx="4363415" cy="24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/>
                <a:cs typeface="Cambria"/>
              </a:rPr>
              <a:t>Now:  </a:t>
            </a:r>
            <a:r>
              <a:rPr lang="en-US" sz="3600" i="1" dirty="0" smtClean="0">
                <a:latin typeface="Cambria"/>
                <a:cs typeface="Cambria"/>
              </a:rPr>
              <a:t>3d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32685" y="6207720"/>
            <a:ext cx="319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Demonstration of RGBD-SLAM</a:t>
            </a:r>
            <a:endParaRPr lang="en-US" dirty="0"/>
          </a:p>
        </p:txBody>
      </p:sp>
      <p:pic>
        <p:nvPicPr>
          <p:cNvPr id="2" name="Picture 1" descr="Screen Shot 2013-06-27 at 4.29.4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4" y="1062253"/>
            <a:ext cx="7145719" cy="4797736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5093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3d maps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839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aves each </a:t>
            </a:r>
            <a:r>
              <a:rPr lang="en-US" dirty="0" err="1" smtClean="0">
                <a:latin typeface="Cambria"/>
                <a:cs typeface="Cambria"/>
              </a:rPr>
              <a:t>rgb</a:t>
            </a:r>
            <a:r>
              <a:rPr lang="en-US" dirty="0" smtClean="0">
                <a:latin typeface="Cambria"/>
                <a:cs typeface="Cambria"/>
              </a:rPr>
              <a:t> image</a:t>
            </a:r>
            <a:endParaRPr lang="en-US" dirty="0"/>
          </a:p>
        </p:txBody>
      </p:sp>
      <p:pic>
        <p:nvPicPr>
          <p:cNvPr id="15" name="Picture 14" descr="Screenshot from 2013-06-27 16_49_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1" y="1458998"/>
            <a:ext cx="8170539" cy="307349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48448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each depth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9670" y="6168484"/>
            <a:ext cx="762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Getting the data:   </a:t>
            </a:r>
            <a:r>
              <a:rPr lang="en-US" dirty="0" smtClean="0">
                <a:latin typeface="Cambria"/>
                <a:cs typeface="Cambria"/>
              </a:rPr>
              <a:t>by splicing into the code to extract the input images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27096" y="2478877"/>
            <a:ext cx="89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ur splicer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85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rend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1957368"/>
            <a:ext cx="4537781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3" descr="test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" y="1957368"/>
            <a:ext cx="4494134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180" y="487472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3d lab model ~ with a surface added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6244" y="4887047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rendered view from that green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Cloud Compare </a:t>
            </a:r>
            <a:r>
              <a:rPr lang="en-US" dirty="0" smtClean="0">
                <a:latin typeface="Cambria"/>
                <a:cs typeface="Cambria"/>
              </a:rPr>
              <a:t>is a visualizer that can include our own “annotations” … </a:t>
            </a:r>
            <a:endParaRPr lang="en-US" dirty="0"/>
          </a:p>
        </p:txBody>
      </p:sp>
      <p:pic>
        <p:nvPicPr>
          <p:cNvPr id="4" name="Picture 3" descr="Screen Shot 2013-06-27 at 3.21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" y="1153388"/>
            <a:ext cx="7402522" cy="47298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Zooming vs. Moving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56.0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1" y="959946"/>
            <a:ext cx="4557112" cy="2844372"/>
          </a:xfrm>
          <a:prstGeom prst="rect">
            <a:avLst/>
          </a:prstGeom>
        </p:spPr>
      </p:pic>
      <p:pic>
        <p:nvPicPr>
          <p:cNvPr id="4" name="Picture 3" descr="Screen Shot 2013-06-27 at 4.57.04 PM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99" y="3944399"/>
            <a:ext cx="4902322" cy="2751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9246" y="1143160"/>
            <a:ext cx="300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z</a:t>
            </a:r>
            <a:r>
              <a:rPr lang="en-US" dirty="0" smtClean="0">
                <a:latin typeface="Cambria"/>
                <a:cs typeface="Cambria"/>
              </a:rPr>
              <a:t>ooming in to the balloon…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643" y="6086232"/>
            <a:ext cx="3187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  <a:cs typeface="Cambria"/>
              </a:rPr>
              <a:t>… vs. moving towards/past 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5250" y="3334342"/>
            <a:ext cx="21820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CloudCompare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7395" y="4097209"/>
            <a:ext cx="1449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MeshLab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621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/>
                <a:cs typeface="Cambria"/>
              </a:rPr>
              <a:t>Goal:  </a:t>
            </a:r>
            <a:r>
              <a:rPr lang="en-US" sz="3600" i="1" dirty="0" smtClean="0">
                <a:latin typeface="Cambria"/>
                <a:cs typeface="Cambria"/>
              </a:rPr>
              <a:t>Escape from the lab!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full_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35487" r="8301" b="35133"/>
          <a:stretch/>
        </p:blipFill>
        <p:spPr>
          <a:xfrm>
            <a:off x="0" y="1061638"/>
            <a:ext cx="9227415" cy="258376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Picture 5" descr="full_room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37724" r="7714" b="34983"/>
          <a:stretch/>
        </p:blipFill>
        <p:spPr>
          <a:xfrm>
            <a:off x="-1" y="3905260"/>
            <a:ext cx="9218033" cy="238581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349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Using </a:t>
            </a:r>
            <a:r>
              <a:rPr lang="en-US" sz="3600" dirty="0" smtClean="0">
                <a:latin typeface="Cambria"/>
                <a:cs typeface="Cambria"/>
              </a:rPr>
              <a:t>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300" y="1258377"/>
            <a:ext cx="66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How might a robot with an ordinary camera, i.e.,  only 2d sensing, use these 3d models?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04857" y="5415790"/>
            <a:ext cx="587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Ideally, a 2d sensing system could localize – </a:t>
            </a:r>
            <a:r>
              <a:rPr lang="en-US" sz="2400" i="1" dirty="0" smtClean="0">
                <a:latin typeface="Cambria"/>
                <a:cs typeface="Cambria"/>
              </a:rPr>
              <a:t>and reason </a:t>
            </a:r>
            <a:r>
              <a:rPr lang="en-US" sz="2400" dirty="0" smtClean="0">
                <a:latin typeface="Cambria"/>
                <a:cs typeface="Cambria"/>
              </a:rPr>
              <a:t>– within </a:t>
            </a:r>
            <a:r>
              <a:rPr lang="en-US" sz="2400" dirty="0">
                <a:latin typeface="Cambria"/>
                <a:cs typeface="Cambria"/>
              </a:rPr>
              <a:t>a</a:t>
            </a:r>
            <a:r>
              <a:rPr lang="en-US" sz="2400" dirty="0" smtClean="0">
                <a:latin typeface="Cambria"/>
                <a:cs typeface="Cambria"/>
              </a:rPr>
              <a:t> 3d model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1328" y="3270250"/>
            <a:ext cx="3213367" cy="1384995"/>
          </a:xfrm>
          <a:prstGeom prst="rect">
            <a:avLst/>
          </a:prstGeom>
          <a:solidFill>
            <a:srgbClr val="FFE8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3085" y="3270250"/>
            <a:ext cx="3213367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3</a:t>
            </a:r>
            <a:r>
              <a:rPr lang="en-US" sz="4200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d – 3d matching</a:t>
            </a:r>
            <a:endParaRPr lang="en-US" sz="4200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34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65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2303" y="3272790"/>
            <a:ext cx="3655474" cy="3520082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49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to get this robot </a:t>
            </a:r>
            <a:r>
              <a:rPr lang="en-US" sz="2400" b="1" dirty="0" smtClean="0">
                <a:solidFill>
                  <a:srgbClr val="0000FF"/>
                </a:solidFill>
                <a:latin typeface="Cambria"/>
                <a:cs typeface="Cambria"/>
              </a:rPr>
              <a:t>running</a:t>
            </a:r>
            <a:r>
              <a:rPr lang="en-US" sz="2400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reasoning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pic>
        <p:nvPicPr>
          <p:cNvPr id="9" name="Picture 8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631080" y="1888150"/>
            <a:ext cx="4775587" cy="28679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write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</a:t>
            </a:r>
            <a:r>
              <a:rPr lang="en-US" dirty="0" smtClean="0"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05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Matching?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n</a:t>
            </a:r>
            <a:r>
              <a:rPr lang="en-US" dirty="0" smtClean="0">
                <a:latin typeface="Cambria"/>
                <a:cs typeface="Cambria"/>
              </a:rPr>
              <a:t>ew image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many original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Features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31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Nearest-neighbor matching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latin typeface="Cambria"/>
                <a:cs typeface="Cambria"/>
              </a:rPr>
              <a:t>two-way </a:t>
            </a:r>
            <a:r>
              <a:rPr lang="en-US" sz="2400" dirty="0" smtClean="0">
                <a:latin typeface="Cambria"/>
                <a:cs typeface="Cambria"/>
              </a:rPr>
              <a:t>best 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56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i="1" dirty="0" smtClean="0"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latin typeface="Cambria"/>
                <a:cs typeface="Cambria"/>
              </a:rPr>
              <a:t>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59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Visual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219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Pixel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92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PCL: Point Cloud Library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450" y="2087744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3D-Reasoning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Easy point cloud access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27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Screenshot</a:t>
            </a:r>
            <a:endParaRPr lang="en-US" dirty="0"/>
          </a:p>
        </p:txBody>
      </p:sp>
      <p:pic>
        <p:nvPicPr>
          <p:cNvPr id="3" name="Picture 2" descr="p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1" y="1383345"/>
            <a:ext cx="4943433" cy="4260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6" y="3019515"/>
            <a:ext cx="3498849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NARFs!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4534" y="354713"/>
            <a:ext cx="477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3d features: </a:t>
            </a:r>
            <a:r>
              <a:rPr lang="en-US" i="1" dirty="0" smtClean="0">
                <a:latin typeface="Cambria"/>
                <a:cs typeface="Cambria"/>
              </a:rPr>
              <a:t>Normal Aligned Radial Features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817" y="3545765"/>
            <a:ext cx="186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1335" y="4981398"/>
            <a:ext cx="660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NARF features are purely based on the </a:t>
            </a:r>
            <a:r>
              <a:rPr lang="en-US" b="1" i="1" dirty="0" smtClean="0">
                <a:latin typeface="Cambria"/>
                <a:cs typeface="Cambria"/>
              </a:rPr>
              <a:t>range image </a:t>
            </a:r>
            <a:r>
              <a:rPr lang="en-US" dirty="0" smtClean="0">
                <a:latin typeface="Cambria"/>
                <a:cs typeface="Cambria"/>
              </a:rPr>
              <a:t>of a point cloud: its geometry, not its looks (SIFT)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based on the </a:t>
            </a:r>
            <a:r>
              <a:rPr lang="en-US" dirty="0" err="1" smtClean="0">
                <a:latin typeface="Cambria"/>
                <a:cs typeface="Cambria"/>
              </a:rPr>
              <a:t>normals</a:t>
            </a:r>
            <a:r>
              <a:rPr lang="en-US" dirty="0" smtClean="0">
                <a:latin typeface="Cambria"/>
                <a:cs typeface="Cambria"/>
              </a:rPr>
              <a:t> of the point cloud’s surfaces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places distinguishable from multiple perspectives.</a:t>
            </a:r>
          </a:p>
        </p:txBody>
      </p:sp>
      <p:pic>
        <p:nvPicPr>
          <p:cNvPr id="9" name="Picture 8" descr="nar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9" y="1513615"/>
            <a:ext cx="4388852" cy="3073360"/>
          </a:xfrm>
          <a:prstGeom prst="rect">
            <a:avLst/>
          </a:prstGeom>
        </p:spPr>
      </p:pic>
      <p:pic>
        <p:nvPicPr>
          <p:cNvPr id="10" name="Picture 9" descr="colo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5" y="1513616"/>
            <a:ext cx="4268378" cy="3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matching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052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picture of 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8035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5" y="4456247"/>
            <a:ext cx="3918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Make transform and combine</a:t>
            </a:r>
          </a:p>
        </p:txBody>
      </p:sp>
      <p:pic>
        <p:nvPicPr>
          <p:cNvPr id="8" name="Picture 7" descr="colorun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70" y="3971822"/>
            <a:ext cx="4036621" cy="2308119"/>
          </a:xfrm>
          <a:prstGeom prst="rect">
            <a:avLst/>
          </a:prstGeom>
        </p:spPr>
      </p:pic>
      <p:pic>
        <p:nvPicPr>
          <p:cNvPr id="10" name="Picture 9" descr="in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" y="1313566"/>
            <a:ext cx="4559824" cy="2185630"/>
          </a:xfrm>
          <a:prstGeom prst="rect">
            <a:avLst/>
          </a:prstGeom>
        </p:spPr>
      </p:pic>
      <p:pic>
        <p:nvPicPr>
          <p:cNvPr id="11" name="Picture 10" descr="outbyitse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1313567"/>
            <a:ext cx="4559233" cy="2185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4314" y="6302474"/>
            <a:ext cx="3481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naive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360</a:t>
            </a:r>
            <a:r>
              <a:rPr lang="en-US" sz="2400" dirty="0" smtClean="0">
                <a:latin typeface="Cambria"/>
                <a:cs typeface="Cambria"/>
                <a:sym typeface="Symbol"/>
              </a:rPr>
              <a:t></a:t>
            </a:r>
            <a:r>
              <a:rPr lang="en-US" sz="2400" dirty="0" smtClean="0">
                <a:latin typeface="Cambria"/>
                <a:cs typeface="Cambria"/>
              </a:rPr>
              <a:t> laser-scan data and Hough-extracted walls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</a:t>
            </a:r>
            <a:r>
              <a:rPr lang="en-US" dirty="0" smtClean="0"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</a:t>
            </a:r>
            <a:r>
              <a:rPr lang="en-US" dirty="0" smtClean="0"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606207" y="2724350"/>
            <a:ext cx="2380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laser scan image ~ with Hough 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6870" y="5316436"/>
            <a:ext cx="403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" name="Picture 2" descr="out_byitse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7" y="942159"/>
            <a:ext cx="3918426" cy="1846596"/>
          </a:xfrm>
          <a:prstGeom prst="rect">
            <a:avLst/>
          </a:prstGeom>
        </p:spPr>
      </p:pic>
      <p:pic>
        <p:nvPicPr>
          <p:cNvPr id="4" name="Picture 3" descr="in_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942160"/>
            <a:ext cx="3906705" cy="1846596"/>
          </a:xfrm>
          <a:prstGeom prst="rect">
            <a:avLst/>
          </a:prstGeom>
        </p:spPr>
      </p:pic>
      <p:pic>
        <p:nvPicPr>
          <p:cNvPr id="9" name="Picture 8" descr="outwithkey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3035188"/>
            <a:ext cx="3906705" cy="2122522"/>
          </a:xfrm>
          <a:prstGeom prst="rect">
            <a:avLst/>
          </a:prstGeom>
        </p:spPr>
      </p:pic>
      <p:pic>
        <p:nvPicPr>
          <p:cNvPr id="10" name="Picture 9" descr="inwkeypoi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6" y="3035188"/>
            <a:ext cx="3906705" cy="2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pic>
        <p:nvPicPr>
          <p:cNvPr id="6" name="Picture 5" descr="rangeunmatc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211086" y="1194341"/>
            <a:ext cx="4341561" cy="2930192"/>
          </a:xfrm>
          <a:prstGeom prst="rect">
            <a:avLst/>
          </a:prstGeom>
        </p:spPr>
      </p:pic>
      <p:pic>
        <p:nvPicPr>
          <p:cNvPr id="11" name="Picture 10" descr="combinedwfeatu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17155"/>
          <a:stretch/>
        </p:blipFill>
        <p:spPr>
          <a:xfrm>
            <a:off x="4803169" y="1194341"/>
            <a:ext cx="4155303" cy="293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626" y="5022479"/>
            <a:ext cx="542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Match features and find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transform (ICP)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5" y="1053193"/>
            <a:ext cx="6617372" cy="386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0096" y="1175121"/>
            <a:ext cx="3184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Final point cloud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00571">
            <a:off x="7569730" y="5073985"/>
            <a:ext cx="1265002" cy="369332"/>
          </a:xfrm>
          <a:prstGeom prst="rect">
            <a:avLst/>
          </a:prstGeom>
          <a:solidFill>
            <a:srgbClr val="FFE8E5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Questions?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00" y="5982473"/>
            <a:ext cx="81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mbria"/>
                <a:cs typeface="Cambria"/>
              </a:rPr>
              <a:t>Future:   </a:t>
            </a:r>
            <a:r>
              <a:rPr lang="en-US" sz="3200" dirty="0" smtClean="0">
                <a:latin typeface="Cambria"/>
                <a:cs typeface="Cambria"/>
              </a:rPr>
              <a:t>using </a:t>
            </a:r>
            <a:r>
              <a:rPr lang="en-US" sz="3200" dirty="0" err="1" smtClean="0">
                <a:latin typeface="Cambria"/>
                <a:cs typeface="Cambria"/>
              </a:rPr>
              <a:t>Neato</a:t>
            </a:r>
            <a:r>
              <a:rPr lang="en-US" sz="3200" dirty="0" smtClean="0">
                <a:latin typeface="Cambria"/>
                <a:cs typeface="Cambria"/>
              </a:rPr>
              <a:t> to create 2.5d maps</a:t>
            </a:r>
            <a:endParaRPr lang="en-US" sz="32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1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Kinect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</a:t>
            </a:r>
            <a:r>
              <a:rPr lang="en-US" dirty="0" err="1" smtClean="0">
                <a:latin typeface="Cambria"/>
                <a:cs typeface="Cambria"/>
              </a:rPr>
              <a:t>Kinect</a:t>
            </a:r>
            <a:r>
              <a:rPr lang="en-US" dirty="0" smtClean="0">
                <a:latin typeface="Cambria"/>
                <a:cs typeface="Cambria"/>
              </a:rPr>
              <a:t> estimates distance-to-camera by projecting a “star field” on the world.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00319" y="2850687"/>
            <a:ext cx="115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Z.D.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Picture 5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7" b="24896"/>
          <a:stretch/>
        </p:blipFill>
        <p:spPr>
          <a:xfrm>
            <a:off x="449143" y="3614980"/>
            <a:ext cx="8314299" cy="2715093"/>
          </a:xfrm>
          <a:prstGeom prst="rect">
            <a:avLst/>
          </a:prstGeom>
        </p:spPr>
      </p:pic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2136707" y="918481"/>
            <a:ext cx="5285987" cy="2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70" y="272153"/>
            <a:ext cx="713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Title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dadbandwand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allows us to define the depth at each pixel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57448" y="34290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3649" y="3432094"/>
            <a:ext cx="337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other (sphere, cylinder, wavy,…)</a:t>
            </a:r>
            <a:endParaRPr lang="en-US" dirty="0"/>
          </a:p>
          <a:p>
            <a:r>
              <a:rPr lang="en-US" dirty="0" smtClean="0">
                <a:latin typeface="Cambria"/>
                <a:cs typeface="Cambria"/>
              </a:rPr>
              <a:t>K.M.</a:t>
            </a:r>
          </a:p>
        </p:txBody>
      </p:sp>
    </p:spTree>
    <p:extLst>
      <p:ext uri="{BB962C8B-B14F-4D97-AF65-F5344CB8AC3E}">
        <p14:creationId xmlns:p14="http://schemas.microsoft.com/office/powerpoint/2010/main" val="1205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38789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417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3d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splicing into the code…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600" y="16803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RGB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75983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16966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8532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417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5983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16966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68532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601" y="38647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</a:t>
            </a:r>
            <a:r>
              <a:rPr lang="en-US" dirty="0" smtClean="0"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follow c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606207" y="2724350"/>
            <a:ext cx="2880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laser scan image ~ with Hough walls </a:t>
            </a:r>
            <a:r>
              <a:rPr lang="en-US" b="1" i="1" dirty="0" smtClean="0">
                <a:latin typeface="Cambria"/>
              </a:rPr>
              <a:t>and big dot showing the "most vertical" (parallel) wall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the robot follows whichever wall is closest to parallel 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082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5085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33476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9080" y="1442607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984" y="2388897"/>
            <a:ext cx="2896449" cy="176395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85" y="2177222"/>
            <a:ext cx="0" cy="22074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07881" y="3423281"/>
            <a:ext cx="3119400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74535" y="3356553"/>
            <a:ext cx="131024" cy="131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35907"/>
            <a:ext cx="22878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gmarty.github.io</a:t>
            </a:r>
            <a:r>
              <a:rPr lang="en-US" sz="900" dirty="0" smtClean="0"/>
              <a:t>/</a:t>
            </a:r>
            <a:r>
              <a:rPr lang="en-US" sz="900" dirty="0" err="1" smtClean="0"/>
              <a:t>hough</a:t>
            </a:r>
            <a:r>
              <a:rPr lang="en-US" sz="900" dirty="0" smtClean="0"/>
              <a:t>-transform-</a:t>
            </a:r>
            <a:r>
              <a:rPr lang="en-US" sz="900" dirty="0" err="1" smtClean="0"/>
              <a:t>js</a:t>
            </a:r>
            <a:r>
              <a:rPr lang="en-US" sz="900" dirty="0" smtClean="0"/>
              <a:t>/</a:t>
            </a:r>
            <a:endParaRPr lang="en-US" sz="900" dirty="0"/>
          </a:p>
        </p:txBody>
      </p:sp>
      <p:sp>
        <p:nvSpPr>
          <p:cNvPr id="39" name="Rectangle 38"/>
          <p:cNvSpPr/>
          <p:nvPr/>
        </p:nvSpPr>
        <p:spPr>
          <a:xfrm>
            <a:off x="7099851" y="6625827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http://</a:t>
            </a:r>
            <a:r>
              <a:rPr lang="fr-FR" sz="900" dirty="0" err="1" smtClean="0"/>
              <a:t>liquify.eu</a:t>
            </a:r>
            <a:r>
              <a:rPr lang="fr-FR" sz="900" dirty="0" smtClean="0"/>
              <a:t>/flash/</a:t>
            </a:r>
            <a:r>
              <a:rPr lang="fr-FR" sz="900" dirty="0" err="1" smtClean="0"/>
              <a:t>HoughTransform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</a:t>
            </a:r>
            <a:r>
              <a:rPr lang="en-US" dirty="0" smtClean="0"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</a:t>
            </a:r>
            <a:r>
              <a:rPr lang="en-US" dirty="0" smtClean="0"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-to-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606207" y="2724350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show a TL (with text and four-directions overlay)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wall-placement determines each intersection </a:t>
            </a:r>
            <a:r>
              <a:rPr lang="en-US" sz="2400" b="1" i="1" dirty="0" smtClean="0">
                <a:latin typeface="Cambria"/>
                <a:cs typeface="Cambria"/>
              </a:rPr>
              <a:t>type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325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Neato</a:t>
            </a:r>
            <a:r>
              <a:rPr lang="en-US" sz="3600" dirty="0" smtClean="0">
                <a:latin typeface="Cambria"/>
                <a:cs typeface="Cambria"/>
              </a:rPr>
              <a:t> </a:t>
            </a:r>
            <a:r>
              <a:rPr lang="en-US" sz="3600" i="1" dirty="0" smtClean="0">
                <a:latin typeface="Cambria"/>
                <a:cs typeface="Cambria"/>
              </a:rPr>
              <a:t>navigation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9990" y="770548"/>
            <a:ext cx="171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Initial tasks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989990" y="1247022"/>
            <a:ext cx="2702906" cy="1477328"/>
          </a:xfrm>
          <a:prstGeom prst="rect">
            <a:avLst/>
          </a:prstGeom>
          <a:solidFill>
            <a:srgbClr val="ECF1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learn ASCII API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write</a:t>
            </a:r>
            <a:r>
              <a:rPr lang="en-US" dirty="0" smtClean="0">
                <a:latin typeface="Cambria"/>
                <a:cs typeface="Cambria"/>
              </a:rPr>
              <a:t> device drivers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interpret sensor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follow c</a:t>
            </a:r>
            <a:r>
              <a:rPr lang="en-US" dirty="0" smtClean="0">
                <a:latin typeface="Cambria"/>
                <a:cs typeface="Cambria"/>
              </a:rPr>
              <a:t>orridors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detect intersections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9990" y="3667134"/>
            <a:ext cx="2702906" cy="1477328"/>
          </a:xfrm>
          <a:prstGeom prst="rect">
            <a:avLst/>
          </a:prstGeom>
          <a:solidFill>
            <a:srgbClr val="FFEDCD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pt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-to-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pt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navigating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localize and navigate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minimize ambiguity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navigate predictively</a:t>
            </a: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mbria"/>
                <a:cs typeface="Cambria"/>
              </a:rPr>
              <a:t>build 2d and 3d maps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990" y="3215044"/>
            <a:ext cx="127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</a:rPr>
              <a:t>AI Tasks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562" y="6122937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navigating the Libra complex, </a:t>
            </a:r>
            <a:r>
              <a:rPr lang="en-US" sz="2400" b="1" i="1" dirty="0" smtClean="0">
                <a:latin typeface="Cambria"/>
                <a:cs typeface="Cambria"/>
              </a:rPr>
              <a:t>with the start node given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6207" y="2724350"/>
            <a:ext cx="288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movie of point-to-point navigation – emphasize that the starting point had to be given… (of course, the goal has to be given, too – there's no avoiding that!!)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18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/>
                <a:cs typeface="Cambria"/>
              </a:rPr>
              <a:t>Neato</a:t>
            </a:r>
            <a:r>
              <a:rPr lang="en-US" sz="3600" dirty="0">
                <a:latin typeface="Cambria"/>
                <a:cs typeface="Cambria"/>
              </a:rPr>
              <a:t> </a:t>
            </a:r>
            <a:r>
              <a:rPr lang="en-US" sz="3600" i="1" dirty="0" smtClean="0">
                <a:latin typeface="Cambria"/>
                <a:cs typeface="Cambria"/>
              </a:rPr>
              <a:t>localization</a:t>
            </a:r>
            <a:endParaRPr lang="en-US" sz="3600" i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68" y="1026681"/>
            <a:ext cx="825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What if the robot does not know its starting pose?</a:t>
            </a:r>
            <a:endParaRPr lang="en-US" sz="2400" b="1" i="1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455" y="3138878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all nodes large and the goal node in red</a:t>
            </a:r>
            <a:endParaRPr lang="en-US" b="1" i="1" dirty="0"/>
          </a:p>
        </p:txBody>
      </p:sp>
      <p:sp>
        <p:nvSpPr>
          <p:cNvPr id="11" name="Rectangle 10"/>
          <p:cNvSpPr/>
          <p:nvPr/>
        </p:nvSpPr>
        <p:spPr>
          <a:xfrm>
            <a:off x="441869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latin typeface="Cambria"/>
              </a:rPr>
              <a:t>Don't</a:t>
            </a:r>
            <a:r>
              <a:rPr lang="en-US" sz="2100" dirty="0" smtClean="0">
                <a:latin typeface="Cambria"/>
              </a:rPr>
              <a:t> worry about the goal. </a:t>
            </a:r>
          </a:p>
          <a:p>
            <a:pPr algn="ctr"/>
            <a:r>
              <a:rPr lang="en-US" sz="2100" dirty="0" smtClean="0">
                <a:latin typeface="Cambria"/>
              </a:rPr>
              <a:t>Instead, make default motions… </a:t>
            </a:r>
            <a:endParaRPr lang="en-US" sz="21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800993" y="5753500"/>
            <a:ext cx="384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latin typeface="Cambria"/>
              </a:rPr>
              <a:t>With each intersection,</a:t>
            </a:r>
          </a:p>
          <a:p>
            <a:pPr algn="ctr"/>
            <a:r>
              <a:rPr lang="en-US" sz="2100" dirty="0" smtClean="0">
                <a:latin typeface="Cambria"/>
              </a:rPr>
              <a:t>cull the robot's possible poses.</a:t>
            </a:r>
            <a:endParaRPr lang="en-US" sz="2100" dirty="0"/>
          </a:p>
        </p:txBody>
      </p:sp>
      <p:sp>
        <p:nvSpPr>
          <p:cNvPr id="2" name="Right Arrow 1"/>
          <p:cNvSpPr/>
          <p:nvPr/>
        </p:nvSpPr>
        <p:spPr>
          <a:xfrm>
            <a:off x="3779520" y="3230880"/>
            <a:ext cx="365760" cy="39014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72879" y="4242254"/>
            <a:ext cx="288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</a:rPr>
              <a:t>map with all nodes large and the goal node in red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64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8404</TotalTime>
  <Words>1731</Words>
  <Application>Microsoft Office PowerPoint</Application>
  <PresentationFormat>On-screen Show (4:3)</PresentationFormat>
  <Paragraphs>389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Harveyt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85</cp:revision>
  <dcterms:created xsi:type="dcterms:W3CDTF">2013-06-19T02:03:39Z</dcterms:created>
  <dcterms:modified xsi:type="dcterms:W3CDTF">2013-07-12T03:05:42Z</dcterms:modified>
</cp:coreProperties>
</file>