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82" r:id="rId3"/>
    <p:sldId id="258" r:id="rId4"/>
    <p:sldId id="261" r:id="rId5"/>
    <p:sldId id="294" r:id="rId6"/>
    <p:sldId id="263" r:id="rId7"/>
    <p:sldId id="264" r:id="rId8"/>
    <p:sldId id="286" r:id="rId9"/>
    <p:sldId id="291" r:id="rId10"/>
    <p:sldId id="289" r:id="rId11"/>
    <p:sldId id="290" r:id="rId12"/>
    <p:sldId id="288" r:id="rId13"/>
    <p:sldId id="287" r:id="rId14"/>
    <p:sldId id="266" r:id="rId15"/>
    <p:sldId id="292" r:id="rId16"/>
    <p:sldId id="267" r:id="rId17"/>
    <p:sldId id="270" r:id="rId18"/>
    <p:sldId id="319" r:id="rId19"/>
    <p:sldId id="318" r:id="rId20"/>
    <p:sldId id="320" r:id="rId21"/>
    <p:sldId id="268" r:id="rId22"/>
    <p:sldId id="271" r:id="rId23"/>
    <p:sldId id="272" r:id="rId24"/>
    <p:sldId id="273" r:id="rId25"/>
    <p:sldId id="275" r:id="rId26"/>
    <p:sldId id="277" r:id="rId27"/>
    <p:sldId id="279" r:id="rId28"/>
    <p:sldId id="315" r:id="rId29"/>
    <p:sldId id="316" r:id="rId30"/>
    <p:sldId id="327" r:id="rId31"/>
    <p:sldId id="280" r:id="rId32"/>
    <p:sldId id="302" r:id="rId33"/>
    <p:sldId id="321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297" r:id="rId42"/>
    <p:sldId id="312" r:id="rId43"/>
    <p:sldId id="298" r:id="rId44"/>
    <p:sldId id="299" r:id="rId45"/>
    <p:sldId id="322" r:id="rId46"/>
    <p:sldId id="323" r:id="rId47"/>
    <p:sldId id="260" r:id="rId48"/>
    <p:sldId id="324" r:id="rId49"/>
    <p:sldId id="284" r:id="rId50"/>
    <p:sldId id="259" r:id="rId51"/>
    <p:sldId id="326" r:id="rId52"/>
    <p:sldId id="295" r:id="rId53"/>
    <p:sldId id="325" r:id="rId54"/>
    <p:sldId id="29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E5"/>
    <a:srgbClr val="C7FFDF"/>
    <a:srgbClr val="C3D444"/>
    <a:srgbClr val="B1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3" autoAdjust="0"/>
  </p:normalViewPr>
  <p:slideViewPr>
    <p:cSldViewPr snapToGrid="0" snapToObjects="1">
      <p:cViewPr varScale="1">
        <p:scale>
          <a:sx n="78" d="100"/>
          <a:sy n="78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8912-65FE-A44E-AAC8-BD9FD1FBF721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D8C0F-1763-4745-9A4B-E2287919E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7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9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8C0F-1763-4745-9A4B-E2287919EC6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6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01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8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98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8D83-3E7A-6F41-AB21-6FB61DB0053C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7F441-8DC3-9C49-A16E-398077C8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1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robotics_presentation_videos/corner_rotation.mp4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robotics_presentation_videos/forawrd_T.mp4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file:///\\localhost\mnt\courses\grader\cs5grad\Desktop\robotics_presentation_videos\inter_map.mp4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robotics_presentation_videos/robot_top_short.mp4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robotics_presentation_videos/out.avi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robotics_presentation_videos/rotate_room.mp4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robotics_presentation_videos/zoom_in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robotics_presentation_videos/fly_through.av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robotics_presentation_videos/driver_text.mp4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robotics_presentation_videos/Straight_NoHough.mp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 smtClean="0">
                <a:latin typeface="Cambria"/>
                <a:cs typeface="Cambria"/>
              </a:rPr>
              <a:t>Interdimensional</a:t>
            </a:r>
            <a:r>
              <a:rPr lang="en-US" sz="3600" dirty="0" smtClean="0">
                <a:latin typeface="Cambria"/>
                <a:cs typeface="Cambria"/>
              </a:rPr>
              <a:t>  Robot  Cooperation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353" y="5830917"/>
            <a:ext cx="71357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Kristina Ming, Chris </a:t>
            </a:r>
            <a:r>
              <a:rPr lang="en-US" sz="2100" dirty="0" err="1" smtClean="0">
                <a:latin typeface="Cambria"/>
                <a:cs typeface="Cambria"/>
              </a:rPr>
              <a:t>Eriksen</a:t>
            </a:r>
            <a:r>
              <a:rPr lang="en-US" sz="2100" dirty="0" smtClean="0">
                <a:latin typeface="Cambria"/>
                <a:cs typeface="Cambria"/>
              </a:rPr>
              <a:t>, Graham Montgomery,</a:t>
            </a:r>
          </a:p>
          <a:p>
            <a:pPr algn="ctr"/>
            <a:r>
              <a:rPr lang="en-US" sz="2100" dirty="0" smtClean="0">
                <a:latin typeface="Cambria"/>
                <a:cs typeface="Cambria"/>
              </a:rPr>
              <a:t>Jerry </a:t>
            </a:r>
            <a:r>
              <a:rPr lang="en-US" sz="2100" dirty="0" err="1" smtClean="0">
                <a:latin typeface="Cambria"/>
                <a:cs typeface="Cambria"/>
              </a:rPr>
              <a:t>Hsiung</a:t>
            </a:r>
            <a:r>
              <a:rPr lang="en-US" sz="2100" dirty="0" smtClean="0">
                <a:latin typeface="Cambria"/>
                <a:cs typeface="Cambria"/>
              </a:rPr>
              <a:t>, Cyrus Huang, </a:t>
            </a:r>
            <a:r>
              <a:rPr lang="en-US" sz="2100" dirty="0" err="1" smtClean="0">
                <a:latin typeface="Cambria"/>
                <a:cs typeface="Cambria"/>
              </a:rPr>
              <a:t>Zakkai</a:t>
            </a:r>
            <a:r>
              <a:rPr lang="en-US" sz="2100" dirty="0" smtClean="0">
                <a:latin typeface="Cambria"/>
                <a:cs typeface="Cambria"/>
              </a:rPr>
              <a:t> Davidson, and Zach Dodds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0" name="Picture 9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1044311" y="1581779"/>
            <a:ext cx="2422799" cy="1455015"/>
          </a:xfrm>
          <a:prstGeom prst="rect">
            <a:avLst/>
          </a:prstGeom>
        </p:spPr>
      </p:pic>
      <p:pic>
        <p:nvPicPr>
          <p:cNvPr id="11" name="Picture 10" descr="parrot_ar_drone_quadricopter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3608216" y="1451482"/>
            <a:ext cx="2548829" cy="1401083"/>
          </a:xfrm>
          <a:prstGeom prst="rect">
            <a:avLst/>
          </a:prstGeom>
        </p:spPr>
      </p:pic>
      <p:pic>
        <p:nvPicPr>
          <p:cNvPr id="12" name="Picture 11" descr="m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9" y="1793216"/>
            <a:ext cx="1243578" cy="1243578"/>
          </a:xfrm>
          <a:prstGeom prst="rect">
            <a:avLst/>
          </a:prstGeom>
        </p:spPr>
      </p:pic>
      <p:pic>
        <p:nvPicPr>
          <p:cNvPr id="7" name="Picture 6" descr="full_room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19891" y="3514515"/>
            <a:ext cx="7161478" cy="16294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2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0129" y="2253081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9.1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32°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 rot="19735049">
            <a:off x="566273" y="3950795"/>
            <a:ext cx="2268147" cy="369332"/>
            <a:chOff x="677030" y="4878594"/>
            <a:chExt cx="1533078" cy="369332"/>
          </a:xfrm>
        </p:grpSpPr>
        <p:cxnSp>
          <p:nvCxnSpPr>
            <p:cNvPr id="26" name="Straight Arrow Connector 25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9.1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 flipH="1">
            <a:off x="152400" y="2768081"/>
            <a:ext cx="3448802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625224" y="2328283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angled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8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90°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16200000">
            <a:off x="-520976" y="3611810"/>
            <a:ext cx="1962639" cy="369332"/>
            <a:chOff x="677030" y="4878594"/>
            <a:chExt cx="1533078" cy="369332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677030" y="5060027"/>
              <a:ext cx="1533078" cy="10080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123131" y="4878594"/>
              <a:ext cx="64065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ambria"/>
                  <a:cs typeface="Cambria"/>
                </a:rPr>
                <a:t>r = 8</a:t>
              </a:r>
              <a:endParaRPr lang="en-US" dirty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843" y="5731589"/>
            <a:ext cx="288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three points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98978" y="5731589"/>
            <a:ext cx="318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the lines through all three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25820" y="6138663"/>
            <a:ext cx="2409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(dots ~ the shown horizontal lines)</a:t>
            </a:r>
            <a:endParaRPr lang="en-US" sz="1200" dirty="0"/>
          </a:p>
        </p:txBody>
      </p:sp>
      <p:sp>
        <p:nvSpPr>
          <p:cNvPr id="31" name="Rectangle 30"/>
          <p:cNvSpPr/>
          <p:nvPr/>
        </p:nvSpPr>
        <p:spPr>
          <a:xfrm>
            <a:off x="1274261" y="6138663"/>
            <a:ext cx="199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 smtClean="0">
                <a:latin typeface="Cambria"/>
                <a:cs typeface="Cambria"/>
              </a:rPr>
              <a:t>(horizontal lines are shown)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rot="5400000">
            <a:off x="1897666" y="978404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2142419" y="1521387"/>
            <a:ext cx="0" cy="3579352"/>
          </a:xfrm>
          <a:prstGeom prst="line">
            <a:avLst/>
          </a:prstGeom>
          <a:ln>
            <a:solidFill>
              <a:srgbClr val="B135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306893" y="2032965"/>
            <a:ext cx="0" cy="3579352"/>
          </a:xfrm>
          <a:prstGeom prst="line">
            <a:avLst/>
          </a:prstGeom>
          <a:ln>
            <a:solidFill>
              <a:srgbClr val="C3D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80009" y="1380924"/>
            <a:ext cx="2217338" cy="3326315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42419" y="2712649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924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55130" y="2177224"/>
            <a:ext cx="237820" cy="22296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92583" y="3237405"/>
            <a:ext cx="131024" cy="131024"/>
          </a:xfrm>
          <a:prstGeom prst="ellipse">
            <a:avLst/>
          </a:prstGeom>
          <a:solidFill>
            <a:srgbClr val="B135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42747" y="3762161"/>
            <a:ext cx="131024" cy="131024"/>
          </a:xfrm>
          <a:prstGeom prst="ellipse">
            <a:avLst/>
          </a:prstGeom>
          <a:solidFill>
            <a:srgbClr val="C3D444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30362" y="2345480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30362" y="2642073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B13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30362" y="2924909"/>
            <a:ext cx="131024" cy="13102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C3D4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77030" y="5620709"/>
            <a:ext cx="325506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ambria"/>
                <a:cs typeface="Cambria"/>
              </a:rPr>
              <a:t>yield lines with substantial support in the original data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25117" y="5731589"/>
            <a:ext cx="2779822" cy="369332"/>
          </a:xfrm>
          <a:prstGeom prst="rect">
            <a:avLst/>
          </a:prstGeom>
          <a:solidFill>
            <a:srgbClr val="FFE8E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Cambria"/>
                <a:cs typeface="Cambria"/>
              </a:rPr>
              <a:t>peaks here in line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Left Arrow 1"/>
          <p:cNvSpPr/>
          <p:nvPr/>
        </p:nvSpPr>
        <p:spPr>
          <a:xfrm>
            <a:off x="4263336" y="5681189"/>
            <a:ext cx="739068" cy="485054"/>
          </a:xfrm>
          <a:prstGeom prst="leftArrow">
            <a:avLst/>
          </a:prstGeom>
          <a:solidFill>
            <a:srgbClr val="FFE8E5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4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in action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6186" y="6247272"/>
            <a:ext cx="2170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now… </a:t>
            </a:r>
            <a:r>
              <a:rPr lang="en-US" b="1" i="1" dirty="0" smtClean="0">
                <a:latin typeface="Cambria"/>
                <a:cs typeface="Cambria"/>
              </a:rPr>
              <a:t>wall sensing</a:t>
            </a:r>
            <a:endParaRPr lang="en-US" b="1" i="1" dirty="0"/>
          </a:p>
        </p:txBody>
      </p:sp>
      <p:pic>
        <p:nvPicPr>
          <p:cNvPr id="6" name="Picture 5" descr="Screen Shot 2013-06-27 at 12.45.2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90183"/>
            <a:ext cx="6870023" cy="38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Low-level navigation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00" y="6321061"/>
            <a:ext cx="3631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idea:  </a:t>
            </a:r>
            <a:r>
              <a:rPr lang="en-US" dirty="0" smtClean="0">
                <a:latin typeface="Cambria"/>
                <a:cs typeface="Cambria"/>
              </a:rPr>
              <a:t>follow the </a:t>
            </a:r>
            <a:r>
              <a:rPr lang="en-US" i="1" dirty="0" smtClean="0">
                <a:latin typeface="Cambria"/>
                <a:cs typeface="Cambria"/>
              </a:rPr>
              <a:t>most-vertical </a:t>
            </a:r>
            <a:r>
              <a:rPr lang="en-US" dirty="0" smtClean="0">
                <a:latin typeface="Cambria"/>
                <a:cs typeface="Cambria"/>
              </a:rPr>
              <a:t>wall</a:t>
            </a:r>
            <a:endParaRPr lang="en-US" b="1" i="1" dirty="0"/>
          </a:p>
        </p:txBody>
      </p:sp>
      <p:pic>
        <p:nvPicPr>
          <p:cNvPr id="3" name="Picture 2" descr="Screen Shot 2013-06-27 at 12.48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08441"/>
            <a:ext cx="6870023" cy="381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Intersection recognition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7022" y="2862894"/>
            <a:ext cx="119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still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08363" y="1794278"/>
            <a:ext cx="39255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Check for </a:t>
            </a:r>
            <a:r>
              <a:rPr lang="en-US" sz="1500" b="1" dirty="0" smtClean="0">
                <a:latin typeface="Times New Roman"/>
                <a:cs typeface="Times New Roman"/>
              </a:rPr>
              <a:t>Front</a:t>
            </a:r>
            <a:r>
              <a:rPr lang="en-US" sz="1500" dirty="0" smtClean="0">
                <a:latin typeface="Times New Roman"/>
                <a:cs typeface="Times New Roman"/>
              </a:rPr>
              <a:t>, </a:t>
            </a:r>
            <a:r>
              <a:rPr lang="en-US" sz="1500" b="1" dirty="0" smtClean="0">
                <a:latin typeface="Times New Roman"/>
                <a:cs typeface="Times New Roman"/>
              </a:rPr>
              <a:t>Left</a:t>
            </a:r>
            <a:r>
              <a:rPr lang="en-US" sz="1500" dirty="0" smtClean="0">
                <a:latin typeface="Times New Roman"/>
                <a:cs typeface="Times New Roman"/>
              </a:rPr>
              <a:t>, and </a:t>
            </a:r>
            <a:r>
              <a:rPr lang="en-US" sz="1500" b="1" dirty="0" smtClean="0">
                <a:latin typeface="Times New Roman"/>
                <a:cs typeface="Times New Roman"/>
              </a:rPr>
              <a:t>Right</a:t>
            </a:r>
            <a:r>
              <a:rPr lang="en-US" sz="1500" dirty="0" smtClean="0">
                <a:latin typeface="Times New Roman"/>
                <a:cs typeface="Times New Roman"/>
              </a:rPr>
              <a:t> obstacles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latin typeface="Times New Roman"/>
                <a:cs typeface="Times New Roman"/>
              </a:rPr>
              <a:t>T</a:t>
            </a:r>
            <a:r>
              <a:rPr lang="en-US" sz="1500" dirty="0" smtClean="0">
                <a:latin typeface="Times New Roman"/>
                <a:cs typeface="Times New Roman"/>
              </a:rPr>
              <a:t>he number of obstacles determines the intersection type    3:</a:t>
            </a:r>
            <a:r>
              <a:rPr lang="en-US" sz="1500" b="1" dirty="0" smtClean="0">
                <a:latin typeface="Times New Roman"/>
                <a:cs typeface="Times New Roman"/>
              </a:rPr>
              <a:t>D  </a:t>
            </a:r>
            <a:r>
              <a:rPr lang="en-US" sz="1500" dirty="0" smtClean="0">
                <a:latin typeface="Times New Roman"/>
                <a:cs typeface="Times New Roman"/>
              </a:rPr>
              <a:t>2:</a:t>
            </a:r>
            <a:r>
              <a:rPr lang="en-US" sz="1500" b="1" dirty="0" smtClean="0">
                <a:latin typeface="Times New Roman"/>
                <a:cs typeface="Times New Roman"/>
              </a:rPr>
              <a:t>L  </a:t>
            </a:r>
            <a:r>
              <a:rPr lang="en-US" sz="1500" dirty="0" smtClean="0">
                <a:latin typeface="Times New Roman"/>
                <a:cs typeface="Times New Roman"/>
              </a:rPr>
              <a:t>1:</a:t>
            </a:r>
            <a:r>
              <a:rPr lang="en-US" sz="1500" b="1" dirty="0" smtClean="0">
                <a:latin typeface="Times New Roman"/>
                <a:cs typeface="Times New Roman"/>
              </a:rPr>
              <a:t>T  </a:t>
            </a:r>
            <a:r>
              <a:rPr lang="en-US" sz="1500" dirty="0" smtClean="0">
                <a:latin typeface="Times New Roman"/>
                <a:cs typeface="Times New Roman"/>
              </a:rPr>
              <a:t>0:</a:t>
            </a:r>
            <a:r>
              <a:rPr lang="en-US" sz="1500" b="1" dirty="0" smtClean="0">
                <a:latin typeface="Times New Roman"/>
                <a:cs typeface="Times New Roman"/>
              </a:rPr>
              <a:t>+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Open space determines final label, e.g., </a:t>
            </a:r>
            <a:r>
              <a:rPr lang="en-US" sz="1500" b="1" dirty="0" smtClean="0">
                <a:latin typeface="Times New Roman"/>
                <a:cs typeface="Times New Roman"/>
              </a:rPr>
              <a:t>TL</a:t>
            </a:r>
          </a:p>
          <a:p>
            <a:pPr marL="285750" indent="-285750">
              <a:buFont typeface="Arial"/>
              <a:buChar char="•"/>
            </a:pPr>
            <a:endParaRPr lang="en-US" sz="15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After 15 recognitions in a row, the robot checks the map (by broadcasting a message) </a:t>
            </a:r>
          </a:p>
          <a:p>
            <a:pPr marL="285750" indent="-285750">
              <a:buFont typeface="Arial"/>
              <a:buChar char="•"/>
            </a:pPr>
            <a:endParaRPr lang="en-US" sz="15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 smtClean="0">
                <a:latin typeface="Times New Roman"/>
                <a:cs typeface="Times New Roman"/>
              </a:rPr>
              <a:t>The robot does not broadcast again until it resets in a hallway: </a:t>
            </a:r>
            <a:r>
              <a:rPr lang="en-US" sz="1500" b="1" dirty="0" smtClean="0">
                <a:latin typeface="Times New Roman"/>
                <a:cs typeface="Times New Roman"/>
              </a:rPr>
              <a:t>ST</a:t>
            </a:r>
            <a:r>
              <a:rPr lang="en-US" sz="15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2" descr="Screen Shot 2013-06-26 at 5.02.15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9" y="1122620"/>
            <a:ext cx="3433991" cy="3599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2603" y="5045394"/>
            <a:ext cx="40267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1941" y="5045394"/>
            <a:ext cx="41816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TR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1194" y="5045394"/>
            <a:ext cx="425962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TD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38825" y="5592391"/>
            <a:ext cx="736915" cy="1033872"/>
            <a:chOff x="2618464" y="5268310"/>
            <a:chExt cx="736915" cy="10338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355379" y="526831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61502" y="526831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958055" y="595808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2782461" y="579409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797505" y="543230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186654" y="5822725"/>
            <a:ext cx="736914" cy="689778"/>
            <a:chOff x="1639697" y="5672587"/>
            <a:chExt cx="736914" cy="68977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1639697" y="5672587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2033574" y="603437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39700" y="567258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2197571" y="5870375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16200000">
            <a:off x="5754402" y="5650678"/>
            <a:ext cx="736915" cy="1033872"/>
            <a:chOff x="3530285" y="5334000"/>
            <a:chExt cx="736915" cy="10338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7773475" y="5635160"/>
            <a:ext cx="1049972" cy="1064908"/>
            <a:chOff x="7332397" y="5332999"/>
            <a:chExt cx="1049972" cy="106490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7332397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8202272" y="551204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7512494" y="550859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>
              <a:off x="7676490" y="533299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>
              <a:off x="8038275" y="5348043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8038275" y="6069914"/>
              <a:ext cx="34409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7676491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>
              <a:off x="8038274" y="6069914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152872" y="5045394"/>
            <a:ext cx="291178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ambria"/>
                <a:cs typeface="Cambria"/>
              </a:rPr>
              <a:t>+</a:t>
            </a:r>
            <a:endParaRPr lang="en-US" sz="1500" dirty="0" smtClean="0">
              <a:latin typeface="Cambria"/>
              <a:cs typeface="Cambria"/>
            </a:endParaRPr>
          </a:p>
        </p:txBody>
      </p:sp>
      <p:grpSp>
        <p:nvGrpSpPr>
          <p:cNvPr id="56" name="Group 55"/>
          <p:cNvGrpSpPr/>
          <p:nvPr/>
        </p:nvGrpSpPr>
        <p:grpSpPr>
          <a:xfrm rot="10800000">
            <a:off x="4645873" y="5576290"/>
            <a:ext cx="736915" cy="1033872"/>
            <a:chOff x="3530285" y="5334000"/>
            <a:chExt cx="736915" cy="103387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4267200" y="5334000"/>
              <a:ext cx="0" cy="103387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873323" y="5334000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869876" y="6023778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694282" y="5859782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3709326" y="5497997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2408126" y="5045394"/>
            <a:ext cx="407364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LR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094033" y="5799157"/>
            <a:ext cx="689779" cy="736914"/>
            <a:chOff x="1143908" y="5324948"/>
            <a:chExt cx="689779" cy="736914"/>
          </a:xfrm>
        </p:grpSpPr>
        <p:cxnSp>
          <p:nvCxnSpPr>
            <p:cNvPr id="69" name="Straight Connector 68"/>
            <p:cNvCxnSpPr/>
            <p:nvPr/>
          </p:nvCxnSpPr>
          <p:spPr>
            <a:xfrm rot="5400000" flipV="1">
              <a:off x="1488797" y="4980059"/>
              <a:ext cx="0" cy="6897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6200000">
              <a:off x="1307905" y="5554829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1465231" y="5693407"/>
              <a:ext cx="7369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471902" y="571882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1295475" y="5045394"/>
            <a:ext cx="39111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LL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4735" y="5045394"/>
            <a:ext cx="430165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ST</a:t>
            </a:r>
            <a:endParaRPr lang="en-US" sz="1500" dirty="0">
              <a:latin typeface="Cambria"/>
              <a:cs typeface="Cambria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68443" y="5708989"/>
            <a:ext cx="322748" cy="917251"/>
            <a:chOff x="332601" y="5381009"/>
            <a:chExt cx="322748" cy="917251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7042638" y="5708966"/>
            <a:ext cx="327994" cy="917297"/>
            <a:chOff x="332601" y="5380963"/>
            <a:chExt cx="327994" cy="917297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332601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5349" y="5381009"/>
              <a:ext cx="0" cy="9172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16200000">
              <a:off x="496599" y="5216966"/>
              <a:ext cx="0" cy="32799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7062410" y="5045394"/>
            <a:ext cx="311936" cy="3231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Cambria"/>
                <a:cs typeface="Cambria"/>
              </a:rPr>
              <a:t>D</a:t>
            </a:r>
            <a:endParaRPr lang="en-US" sz="1500" dirty="0">
              <a:latin typeface="Cambria"/>
              <a:cs typeface="Cambria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645873" y="1240588"/>
            <a:ext cx="1962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/>
                <a:cs typeface="Times New Roman"/>
              </a:rPr>
              <a:t>For each scan: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85380" y="1403409"/>
            <a:ext cx="3342662" cy="3358212"/>
            <a:chOff x="832420" y="3657600"/>
            <a:chExt cx="2897909" cy="291139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12700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022097" y="1424946"/>
            <a:ext cx="69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331156" y="28628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8043" y="2830628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20130626_1422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0" y="1216122"/>
            <a:ext cx="4146101" cy="2332181"/>
          </a:xfrm>
          <a:prstGeom prst="rect">
            <a:avLst/>
          </a:prstGeom>
        </p:spPr>
      </p:pic>
      <p:pic>
        <p:nvPicPr>
          <p:cNvPr id="3" name="Picture 2" descr="misclas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0" y="3671081"/>
            <a:ext cx="2897909" cy="2897909"/>
          </a:xfrm>
          <a:prstGeom prst="rect">
            <a:avLst/>
          </a:prstGeom>
        </p:spPr>
      </p:pic>
      <p:pic>
        <p:nvPicPr>
          <p:cNvPr id="6" name="Picture 5" descr="misclass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912" y="3671081"/>
            <a:ext cx="2894433" cy="2894433"/>
          </a:xfrm>
          <a:prstGeom prst="rect">
            <a:avLst/>
          </a:prstGeom>
        </p:spPr>
      </p:pic>
      <p:pic>
        <p:nvPicPr>
          <p:cNvPr id="7" name="Picture 6" descr="20130626_1428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3" y="1216122"/>
            <a:ext cx="4146100" cy="23321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2420" y="3657600"/>
            <a:ext cx="2897909" cy="2911390"/>
            <a:chOff x="832420" y="3657600"/>
            <a:chExt cx="2897909" cy="291139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590800" y="3657600"/>
              <a:ext cx="0" cy="2897909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94259" y="3671081"/>
              <a:ext cx="0" cy="2897909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32421" y="4770287"/>
              <a:ext cx="2897908" cy="0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832420" y="5297185"/>
              <a:ext cx="2897908" cy="0"/>
            </a:xfrm>
            <a:prstGeom prst="line">
              <a:avLst/>
            </a:prstGeom>
            <a:ln w="9525" cmpd="sng">
              <a:solidFill>
                <a:srgbClr val="4F81BD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883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20130626_142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460775" y="2328464"/>
            <a:ext cx="4432191" cy="2493107"/>
          </a:xfrm>
          <a:prstGeom prst="rect">
            <a:avLst/>
          </a:prstGeom>
        </p:spPr>
      </p:pic>
      <p:pic>
        <p:nvPicPr>
          <p:cNvPr id="3" name="Picture 2" descr="misclass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8" y="1513110"/>
            <a:ext cx="4074817" cy="40748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5046" y="4994709"/>
            <a:ext cx="1474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Not really a </a:t>
            </a:r>
            <a:r>
              <a:rPr lang="en-US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97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misclas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4" y="1701270"/>
            <a:ext cx="3971614" cy="39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7" name="Picture 6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4444" b="51171"/>
          <a:stretch/>
        </p:blipFill>
        <p:spPr>
          <a:xfrm>
            <a:off x="735753" y="1674462"/>
            <a:ext cx="7712869" cy="360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Recognition problems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misclas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4" y="1701270"/>
            <a:ext cx="3971614" cy="3971614"/>
          </a:xfrm>
          <a:prstGeom prst="rect">
            <a:avLst/>
          </a:prstGeom>
        </p:spPr>
      </p:pic>
      <p:pic>
        <p:nvPicPr>
          <p:cNvPr id="3" name="Picture 2" descr="20130626_1424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2" y="2328465"/>
            <a:ext cx="4515817" cy="2540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60123" y="5055806"/>
            <a:ext cx="215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Not really a hallway!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Map-building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6562" y="2972747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02991" y="5754384"/>
            <a:ext cx="3736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Intersections and hallways make up the nodes and edges of our map</a:t>
            </a:r>
            <a:endParaRPr lang="en-US" dirty="0"/>
          </a:p>
        </p:txBody>
      </p:sp>
      <p:pic>
        <p:nvPicPr>
          <p:cNvPr id="7" name="Picture 6" descr="Screen Shot 2013-06-26 at 4.2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9" y="1050792"/>
            <a:ext cx="4178553" cy="4178553"/>
          </a:xfrm>
          <a:prstGeom prst="rect">
            <a:avLst/>
          </a:prstGeom>
        </p:spPr>
      </p:pic>
      <p:pic>
        <p:nvPicPr>
          <p:cNvPr id="9" name="Picture 8" descr="scanned_20130626-1614.pdf"/>
          <p:cNvPicPr>
            <a:picLocks noChangeAspect="1"/>
          </p:cNvPicPr>
          <p:nvPr/>
        </p:nvPicPr>
        <p:blipFill>
          <a:blip r:embed="rId3">
            <a:lum bright="-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69071" y="1050792"/>
            <a:ext cx="3884314" cy="5026758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35052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Map-based navigation…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Screen Shot 2013-06-27 at 4.09.46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Next</a:t>
            </a:r>
            <a:r>
              <a:rPr lang="en-US" sz="3600" dirty="0" smtClean="0">
                <a:latin typeface="Cambria"/>
                <a:cs typeface="Cambria"/>
              </a:rPr>
              <a:t>: localization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0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673" y="952531"/>
            <a:ext cx="4827540" cy="55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Cambria"/>
                <a:cs typeface="Cambria"/>
              </a:rPr>
              <a:t>Next</a:t>
            </a:r>
            <a:r>
              <a:rPr lang="en-US" sz="3600" dirty="0" smtClean="0">
                <a:latin typeface="Cambria"/>
                <a:cs typeface="Cambria"/>
              </a:rPr>
              <a:t>:  2d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96035" y="868084"/>
            <a:ext cx="2667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We plan to “borrow” Alistair’s efforts for this…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18418" y="6043156"/>
            <a:ext cx="3232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f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ourier New"/>
                <a:cs typeface="Courier New"/>
              </a:rPr>
              <a:t>rom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err="1" smtClean="0">
                <a:latin typeface="Courier New"/>
                <a:cs typeface="Courier New"/>
              </a:rPr>
              <a:t>alistair</a:t>
            </a:r>
            <a:r>
              <a:rPr lang="en-US" b="1" dirty="0" smtClean="0">
                <a:latin typeface="Courier New"/>
                <a:cs typeface="Courier New"/>
              </a:rPr>
              <a:t> </a:t>
            </a:r>
            <a:r>
              <a:rPr lang="en-US" b="1" dirty="0" smtClean="0">
                <a:solidFill>
                  <a:srgbClr val="E46C0A"/>
                </a:solidFill>
                <a:latin typeface="Courier New"/>
                <a:cs typeface="Courier New"/>
              </a:rPr>
              <a:t>import</a:t>
            </a:r>
            <a:r>
              <a:rPr lang="en-US" b="1" dirty="0" smtClean="0">
                <a:latin typeface="Courier New"/>
                <a:cs typeface="Courier New"/>
              </a:rPr>
              <a:t> *</a:t>
            </a:r>
            <a:endParaRPr lang="en-US" b="1" dirty="0">
              <a:latin typeface="Courier New"/>
              <a:cs typeface="Courier New"/>
            </a:endParaRPr>
          </a:p>
        </p:txBody>
      </p:sp>
      <p:pic>
        <p:nvPicPr>
          <p:cNvPr id="3" name="Picture 2" descr="HallwayMap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3"/>
          <a:stretch/>
        </p:blipFill>
        <p:spPr>
          <a:xfrm>
            <a:off x="332601" y="1198230"/>
            <a:ext cx="4481893" cy="2318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018" y="3096357"/>
            <a:ext cx="407033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 smtClean="0">
                <a:solidFill>
                  <a:schemeClr val="bg1"/>
                </a:solidFill>
                <a:latin typeface="Cambria"/>
                <a:cs typeface="Cambria"/>
              </a:rPr>
              <a:t>Pasting Hough lines together using </a:t>
            </a:r>
            <a:r>
              <a:rPr lang="en-US" sz="1500" dirty="0" err="1" smtClean="0">
                <a:solidFill>
                  <a:schemeClr val="bg1"/>
                </a:solidFill>
                <a:latin typeface="Cambria"/>
                <a:cs typeface="Cambria"/>
              </a:rPr>
              <a:t>odometry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2" name="Picture 1" descr="HallwayMap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7"/>
          <a:stretch/>
        </p:blipFill>
        <p:spPr>
          <a:xfrm>
            <a:off x="332601" y="3899757"/>
            <a:ext cx="4481892" cy="25292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79853" y="4326100"/>
            <a:ext cx="1206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Cambria"/>
                <a:cs typeface="Cambria"/>
              </a:rPr>
              <a:t>R</a:t>
            </a:r>
            <a:r>
              <a:rPr lang="en-US" sz="1500" dirty="0" smtClean="0">
                <a:solidFill>
                  <a:schemeClr val="bg1"/>
                </a:solidFill>
                <a:latin typeface="Cambria"/>
                <a:cs typeface="Cambria"/>
              </a:rPr>
              <a:t>ecognize this place?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7" name="Picture 6" descr="Alistai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0976" y="2559530"/>
            <a:ext cx="4363415" cy="24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/>
                <a:cs typeface="Cambria"/>
              </a:rPr>
              <a:t>Now:  </a:t>
            </a:r>
            <a:r>
              <a:rPr lang="en-US" sz="3600" i="1" dirty="0" smtClean="0">
                <a:latin typeface="Cambria"/>
                <a:cs typeface="Cambria"/>
              </a:rPr>
              <a:t>3d mapping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32685" y="6207720"/>
            <a:ext cx="319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Demonstration of RGBD-SLAM</a:t>
            </a:r>
            <a:endParaRPr lang="en-US" dirty="0"/>
          </a:p>
        </p:txBody>
      </p:sp>
      <p:pic>
        <p:nvPicPr>
          <p:cNvPr id="2" name="Picture 1" descr="Screen Shot 2013-06-27 at 4.29.4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74" y="1062253"/>
            <a:ext cx="7145719" cy="4797736"/>
          </a:xfrm>
          <a:prstGeom prst="rect">
            <a:avLst/>
          </a:prstGeom>
          <a:ln>
            <a:solidFill>
              <a:srgbClr val="BFBFBF"/>
            </a:solidFill>
          </a:ln>
        </p:spPr>
      </p:pic>
    </p:spTree>
    <p:extLst>
      <p:ext uri="{BB962C8B-B14F-4D97-AF65-F5344CB8AC3E}">
        <p14:creationId xmlns:p14="http://schemas.microsoft.com/office/powerpoint/2010/main" val="5093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3d maps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839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s</a:t>
            </a:r>
            <a:r>
              <a:rPr lang="en-US" dirty="0" smtClean="0">
                <a:latin typeface="Cambria"/>
                <a:cs typeface="Cambria"/>
              </a:rPr>
              <a:t>aves each </a:t>
            </a:r>
            <a:r>
              <a:rPr lang="en-US" dirty="0" err="1" smtClean="0">
                <a:latin typeface="Cambria"/>
                <a:cs typeface="Cambria"/>
              </a:rPr>
              <a:t>rgb</a:t>
            </a:r>
            <a:r>
              <a:rPr lang="en-US" dirty="0" smtClean="0">
                <a:latin typeface="Cambria"/>
                <a:cs typeface="Cambria"/>
              </a:rPr>
              <a:t> image</a:t>
            </a:r>
            <a:endParaRPr lang="en-US" dirty="0"/>
          </a:p>
        </p:txBody>
      </p:sp>
      <p:pic>
        <p:nvPicPr>
          <p:cNvPr id="15" name="Picture 14" descr="Screenshot from 2013-06-27 16_49_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1" y="1458998"/>
            <a:ext cx="8170539" cy="307349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4948448" y="4647526"/>
            <a:ext cx="3253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each depth image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09670" y="6168484"/>
            <a:ext cx="762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  <a:latin typeface="Cambria"/>
                <a:cs typeface="Cambria"/>
              </a:rPr>
              <a:t>Getting the data:   </a:t>
            </a:r>
            <a:r>
              <a:rPr lang="en-US" dirty="0" smtClean="0">
                <a:latin typeface="Cambria"/>
                <a:cs typeface="Cambria"/>
              </a:rPr>
              <a:t>by splicing into the code to extract the input images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527096" y="2478877"/>
            <a:ext cx="891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ur splicer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850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rend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26" y="1957368"/>
            <a:ext cx="4537781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4" name="Picture 3" descr="test10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" y="1957368"/>
            <a:ext cx="4494134" cy="2917357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08180" y="4874725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3d lab model ~ with a surface added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26244" y="4887047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t</a:t>
            </a:r>
            <a:r>
              <a:rPr lang="en-US" dirty="0" smtClean="0">
                <a:latin typeface="Cambria"/>
                <a:cs typeface="Cambria"/>
              </a:rPr>
              <a:t>he rendered view from that green cone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1" y="618442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Cloud Compare </a:t>
            </a:r>
            <a:r>
              <a:rPr lang="en-US" dirty="0" smtClean="0">
                <a:latin typeface="Cambria"/>
                <a:cs typeface="Cambria"/>
              </a:rPr>
              <a:t>is a visualizer that can include our own “annotations” … </a:t>
            </a:r>
            <a:endParaRPr lang="en-US" dirty="0"/>
          </a:p>
        </p:txBody>
      </p:sp>
      <p:pic>
        <p:nvPicPr>
          <p:cNvPr id="4" name="Picture 3" descr="Screen Shot 2013-06-27 at 3.21.23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7" y="1153388"/>
            <a:ext cx="7402522" cy="472989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3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Zooming vs. Moving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3" name="Picture 2" descr="Screen Shot 2013-06-27 at 4.56.04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1" y="959946"/>
            <a:ext cx="4557112" cy="2844372"/>
          </a:xfrm>
          <a:prstGeom prst="rect">
            <a:avLst/>
          </a:prstGeom>
        </p:spPr>
      </p:pic>
      <p:pic>
        <p:nvPicPr>
          <p:cNvPr id="4" name="Picture 3" descr="Screen Shot 2013-06-27 at 4.57.04 PM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99" y="3944399"/>
            <a:ext cx="4902322" cy="2751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9246" y="1143160"/>
            <a:ext cx="3008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z</a:t>
            </a:r>
            <a:r>
              <a:rPr lang="en-US" dirty="0" smtClean="0">
                <a:latin typeface="Cambria"/>
                <a:cs typeface="Cambria"/>
              </a:rPr>
              <a:t>ooming in to the balloon…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3643" y="6086232"/>
            <a:ext cx="3187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Cambria"/>
                <a:cs typeface="Cambria"/>
              </a:rPr>
              <a:t>… vs. moving towards/past 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5250" y="3334342"/>
            <a:ext cx="218203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CloudCompare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47395" y="4097209"/>
            <a:ext cx="144930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Cambria"/>
                <a:cs typeface="Cambria"/>
              </a:rPr>
              <a:t>MeshLab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2" y="221753"/>
            <a:ext cx="2096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Now…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097" y="1441712"/>
            <a:ext cx="258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3d representations are a new standard for robot spatial reasoning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8311" y="4270263"/>
            <a:ext cx="3247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yet 2d image sensing is certainly still common – </a:t>
            </a:r>
            <a:r>
              <a:rPr lang="en-US" sz="2100" i="1" dirty="0" smtClean="0">
                <a:latin typeface="Cambria"/>
                <a:cs typeface="Cambria"/>
              </a:rPr>
              <a:t>and will continue to be for a long time…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1386" y="6037761"/>
            <a:ext cx="231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Cambria"/>
                <a:cs typeface="Cambria"/>
              </a:rPr>
              <a:t>…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Quadcop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2" y="3871601"/>
            <a:ext cx="3485369" cy="2231288"/>
          </a:xfrm>
          <a:prstGeom prst="rect">
            <a:avLst/>
          </a:prstGeom>
        </p:spPr>
      </p:pic>
      <p:pic>
        <p:nvPicPr>
          <p:cNvPr id="11" name="Picture 10" descr="full_room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4" t="39913" r="8184" b="36351"/>
          <a:stretch/>
        </p:blipFill>
        <p:spPr>
          <a:xfrm>
            <a:off x="3580218" y="933212"/>
            <a:ext cx="5309293" cy="25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621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/>
                <a:cs typeface="Cambria"/>
              </a:rPr>
              <a:t>Goal:  </a:t>
            </a:r>
            <a:r>
              <a:rPr lang="en-US" sz="3600" i="1" dirty="0" smtClean="0">
                <a:latin typeface="Cambria"/>
                <a:cs typeface="Cambria"/>
              </a:rPr>
              <a:t>Escape from the lab!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4" name="Picture 3" descr="full_roo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35487" r="8301" b="35133"/>
          <a:stretch/>
        </p:blipFill>
        <p:spPr>
          <a:xfrm>
            <a:off x="0" y="1061638"/>
            <a:ext cx="9227415" cy="258376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Picture 5" descr="full_room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37724" r="7714" b="34983"/>
          <a:stretch/>
        </p:blipFill>
        <p:spPr>
          <a:xfrm>
            <a:off x="-1" y="3905260"/>
            <a:ext cx="9218033" cy="238581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349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Using </a:t>
            </a:r>
            <a:r>
              <a:rPr lang="en-US" sz="3600" dirty="0" smtClean="0">
                <a:latin typeface="Cambria"/>
                <a:cs typeface="Cambria"/>
              </a:rPr>
              <a:t>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9300" y="1258377"/>
            <a:ext cx="6662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How might a robot with an ordinary camera, i.e.,  only 2d sensing, use these 3d models?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04857" y="5415790"/>
            <a:ext cx="5878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Ideally, a 2d sensing system could localize – </a:t>
            </a:r>
            <a:r>
              <a:rPr lang="en-US" sz="2400" i="1" dirty="0" smtClean="0">
                <a:latin typeface="Cambria"/>
                <a:cs typeface="Cambria"/>
              </a:rPr>
              <a:t>and reason </a:t>
            </a:r>
            <a:r>
              <a:rPr lang="en-US" sz="2400" dirty="0" smtClean="0">
                <a:latin typeface="Cambria"/>
                <a:cs typeface="Cambria"/>
              </a:rPr>
              <a:t>– within </a:t>
            </a:r>
            <a:r>
              <a:rPr lang="en-US" sz="2400" dirty="0">
                <a:latin typeface="Cambria"/>
                <a:cs typeface="Cambria"/>
              </a:rPr>
              <a:t>a</a:t>
            </a:r>
            <a:r>
              <a:rPr lang="en-US" sz="2400" dirty="0" smtClean="0">
                <a:latin typeface="Cambria"/>
                <a:cs typeface="Cambria"/>
              </a:rPr>
              <a:t> 3d model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91328" y="3270250"/>
            <a:ext cx="3213367" cy="1384995"/>
          </a:xfrm>
          <a:prstGeom prst="rect">
            <a:avLst/>
          </a:prstGeom>
          <a:solidFill>
            <a:srgbClr val="FFE8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3085" y="3270250"/>
            <a:ext cx="3213367" cy="138499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3</a:t>
            </a:r>
            <a:r>
              <a:rPr lang="en-US" sz="4200" dirty="0" smtClean="0">
                <a:solidFill>
                  <a:schemeClr val="bg1">
                    <a:lumMod val="75000"/>
                  </a:schemeClr>
                </a:solidFill>
                <a:latin typeface="Cambria"/>
                <a:cs typeface="Cambria"/>
              </a:rPr>
              <a:t>d – 3d matching</a:t>
            </a:r>
            <a:endParaRPr lang="en-US" sz="4200" dirty="0">
              <a:solidFill>
                <a:schemeClr val="bg1">
                  <a:lumMod val="75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340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2656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2303" y="3272790"/>
            <a:ext cx="3655474" cy="3520082"/>
          </a:xfrm>
          <a:prstGeom prst="roundRect">
            <a:avLst>
              <a:gd name="adj" fmla="val 7266"/>
            </a:avLst>
          </a:prstGeom>
          <a:solidFill>
            <a:srgbClr val="FFE8E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2d – 2d matching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8888" y="1314619"/>
            <a:ext cx="318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Cambria"/>
                <a:cs typeface="Cambria"/>
              </a:rPr>
              <a:t>with a </a:t>
            </a:r>
            <a:r>
              <a:rPr lang="en-US" sz="2100" b="1" dirty="0" smtClean="0">
                <a:latin typeface="Cambria"/>
                <a:cs typeface="Cambria"/>
              </a:rPr>
              <a:t>new image </a:t>
            </a:r>
            <a:r>
              <a:rPr lang="en-US" sz="2100" dirty="0" smtClean="0">
                <a:latin typeface="Cambria"/>
                <a:cs typeface="Cambria"/>
              </a:rPr>
              <a:t>from a robot (or other device)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3802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original images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9919" y="5804645"/>
            <a:ext cx="278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ambria"/>
                <a:cs typeface="Cambria"/>
              </a:rPr>
              <a:t>v</a:t>
            </a:r>
            <a:r>
              <a:rPr lang="en-US" sz="2100" dirty="0" smtClean="0">
                <a:latin typeface="Cambria"/>
                <a:cs typeface="Cambria"/>
              </a:rPr>
              <a:t>s. rendered images</a:t>
            </a:r>
            <a:endParaRPr lang="en-US" sz="2100" dirty="0">
              <a:latin typeface="Cambria"/>
              <a:cs typeface="Cambria"/>
            </a:endParaRPr>
          </a:p>
        </p:txBody>
      </p:sp>
      <p:pic>
        <p:nvPicPr>
          <p:cNvPr id="12" name="Picture 11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9" y="362089"/>
            <a:ext cx="3322672" cy="2492004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3" name="Picture 12" descr="norm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" y="3471333"/>
            <a:ext cx="3002844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pic>
        <p:nvPicPr>
          <p:cNvPr id="14" name="Picture 13" descr="rendered point clou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2"/>
          <a:stretch/>
        </p:blipFill>
        <p:spPr>
          <a:xfrm>
            <a:off x="4355255" y="3471333"/>
            <a:ext cx="4306468" cy="2252133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53564" y="6305665"/>
            <a:ext cx="3288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/>
                <a:cs typeface="Cambria"/>
              </a:rPr>
              <a:t>These are the images used to create the 3d model in the first place: fewer, higher-fidelity.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5119919" y="6323988"/>
            <a:ext cx="2615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mbria"/>
                <a:cs typeface="Cambria"/>
              </a:rPr>
              <a:t>I</a:t>
            </a:r>
            <a:r>
              <a:rPr lang="en-US" sz="1200" dirty="0" smtClean="0">
                <a:latin typeface="Cambria"/>
                <a:cs typeface="Cambria"/>
              </a:rPr>
              <a:t>mages yielded by the 3d model: arbitrarily many, but lower-quality.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03200" y="2646344"/>
            <a:ext cx="31824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ambria"/>
                <a:cs typeface="Cambria"/>
              </a:rPr>
              <a:t>w</a:t>
            </a:r>
            <a:r>
              <a:rPr lang="en-US" sz="2100" dirty="0" smtClean="0">
                <a:latin typeface="Cambria"/>
                <a:cs typeface="Cambria"/>
              </a:rPr>
              <a:t>e could compare</a:t>
            </a:r>
            <a:endParaRPr lang="en-US" sz="21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649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Matching?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9" name="Picture 8" descr="orig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7412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regul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2552171"/>
            <a:ext cx="2907594" cy="21806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Right Arrow 2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6322" y="3595542"/>
            <a:ext cx="125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n</a:t>
            </a:r>
            <a:r>
              <a:rPr lang="en-US" dirty="0" smtClean="0">
                <a:latin typeface="Cambria"/>
                <a:cs typeface="Cambria"/>
              </a:rPr>
              <a:t>ew image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04810" y="4757460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many original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keypoi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2543380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keypoints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97" y="1320799"/>
            <a:ext cx="3002003" cy="22515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Picture 1" descr="keypointsBest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5" y="355599"/>
            <a:ext cx="2904068" cy="21780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03200" y="254000"/>
            <a:ext cx="44958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latin typeface="Cambria"/>
                <a:cs typeface="Cambria"/>
              </a:rPr>
              <a:t>Features</a:t>
            </a:r>
            <a:endParaRPr lang="en-US" sz="4200" dirty="0">
              <a:latin typeface="Cambria"/>
              <a:cs typeface="Cambria"/>
            </a:endParaRPr>
          </a:p>
        </p:txBody>
      </p:sp>
      <p:sp>
        <p:nvSpPr>
          <p:cNvPr id="9" name="Right Arrow 8"/>
          <p:cNvSpPr/>
          <p:nvPr/>
        </p:nvSpPr>
        <p:spPr>
          <a:xfrm rot="20487748">
            <a:off x="4819272" y="1709666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112252" flipV="1">
            <a:off x="4819270" y="2904147"/>
            <a:ext cx="415174" cy="25237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317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tefo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399241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ruteforce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8" y="309034"/>
            <a:ext cx="5249331" cy="1968499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Nearest-neighbor matching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8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directio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2404532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bidirectionalB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2" y="337609"/>
            <a:ext cx="5240866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only </a:t>
            </a:r>
            <a:r>
              <a:rPr lang="en-US" sz="2400" i="1" dirty="0" smtClean="0">
                <a:latin typeface="Cambria"/>
                <a:cs typeface="Cambria"/>
              </a:rPr>
              <a:t>two-way </a:t>
            </a:r>
            <a:r>
              <a:rPr lang="en-US" sz="2400" dirty="0" smtClean="0">
                <a:latin typeface="Cambria"/>
                <a:cs typeface="Cambria"/>
              </a:rPr>
              <a:t>best 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556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458507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2" name="Picture 1" descr="homography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64066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Consistency filtering (via </a:t>
            </a:r>
            <a:r>
              <a:rPr lang="en-US" b="1" dirty="0" err="1" smtClean="0">
                <a:solidFill>
                  <a:srgbClr val="0000FF"/>
                </a:solidFill>
                <a:latin typeface="Cambria"/>
                <a:cs typeface="Cambria"/>
              </a:rPr>
              <a:t>homography</a:t>
            </a: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9701" y="5203891"/>
            <a:ext cx="2678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Keep </a:t>
            </a:r>
            <a:r>
              <a:rPr lang="en-US" sz="2400" i="1" dirty="0" smtClean="0">
                <a:latin typeface="Cambria"/>
                <a:cs typeface="Cambria"/>
              </a:rPr>
              <a:t>geometrically realistic </a:t>
            </a:r>
            <a:r>
              <a:rPr lang="en-US" sz="2400" dirty="0" smtClean="0">
                <a:latin typeface="Cambria"/>
                <a:cs typeface="Cambria"/>
              </a:rPr>
              <a:t>matches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559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31" y="2527816"/>
            <a:ext cx="5240867" cy="1965325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pic>
        <p:nvPicPr>
          <p:cNvPr id="4" name="Picture 3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Tiebreaking by pixel distances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Visual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219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room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9" t="39913" r="8184" b="36351"/>
          <a:stretch/>
        </p:blipFill>
        <p:spPr>
          <a:xfrm>
            <a:off x="1044311" y="3530799"/>
            <a:ext cx="7161478" cy="1629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301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Cooperating?!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832" y="5955508"/>
            <a:ext cx="776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 smtClean="0">
                <a:latin typeface="Cambria"/>
                <a:cs typeface="Cambria"/>
              </a:rPr>
              <a:t>Our goal:  </a:t>
            </a:r>
            <a:r>
              <a:rPr lang="en-US" sz="2100" dirty="0" smtClean="0">
                <a:latin typeface="Cambria"/>
                <a:cs typeface="Cambria"/>
              </a:rPr>
              <a:t>to investigate robot platforms, software, and algorithms for </a:t>
            </a:r>
            <a:r>
              <a:rPr lang="en-US" sz="2100" b="1" i="1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using 2d sensors </a:t>
            </a:r>
            <a:r>
              <a:rPr lang="en-US" sz="2100" b="1" i="1" dirty="0" smtClean="0">
                <a:solidFill>
                  <a:srgbClr val="0000FF"/>
                </a:solidFill>
                <a:latin typeface="Cambria"/>
                <a:cs typeface="Cambria"/>
              </a:rPr>
              <a:t>amid 3d models </a:t>
            </a:r>
            <a:r>
              <a:rPr lang="en-US" sz="2100" dirty="0" smtClean="0">
                <a:latin typeface="Cambria"/>
                <a:cs typeface="Cambria"/>
              </a:rPr>
              <a:t>of the world. 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45832" y="3448407"/>
            <a:ext cx="7740507" cy="225831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44313" y="5005753"/>
            <a:ext cx="23483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Cambria"/>
                <a:cs typeface="Cambria"/>
              </a:rPr>
              <a:t>3d models</a:t>
            </a:r>
            <a:endParaRPr lang="en-US" sz="3600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5781" y="1044909"/>
            <a:ext cx="236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E46C0A"/>
                </a:solidFill>
                <a:latin typeface="Cambria"/>
                <a:cs typeface="Cambria"/>
              </a:rPr>
              <a:t>2d sensors</a:t>
            </a:r>
            <a:endParaRPr lang="en-US" sz="3600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6009" y="1070794"/>
            <a:ext cx="7740507" cy="2258312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-Down Arrow 3"/>
          <p:cNvSpPr/>
          <p:nvPr/>
        </p:nvSpPr>
        <p:spPr>
          <a:xfrm>
            <a:off x="4192016" y="3099494"/>
            <a:ext cx="342680" cy="665262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nea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1044311" y="1581779"/>
            <a:ext cx="2422799" cy="1455015"/>
          </a:xfrm>
          <a:prstGeom prst="rect">
            <a:avLst/>
          </a:prstGeom>
        </p:spPr>
      </p:pic>
      <p:pic>
        <p:nvPicPr>
          <p:cNvPr id="17" name="Picture 16" descr="parrot_ar_drone_quadricopter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23866"/>
          <a:stretch/>
        </p:blipFill>
        <p:spPr>
          <a:xfrm>
            <a:off x="3608216" y="1451482"/>
            <a:ext cx="2548829" cy="1401083"/>
          </a:xfrm>
          <a:prstGeom prst="rect">
            <a:avLst/>
          </a:prstGeom>
        </p:spPr>
      </p:pic>
      <p:pic>
        <p:nvPicPr>
          <p:cNvPr id="18" name="Picture 17" descr="m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9" y="1793216"/>
            <a:ext cx="1243578" cy="1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2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2527816"/>
            <a:ext cx="5249333" cy="1968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8998" y="1017601"/>
            <a:ext cx="158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</a:t>
            </a:r>
            <a:r>
              <a:rPr lang="en-US" baseline="30000" dirty="0" smtClean="0">
                <a:latin typeface="Cambria"/>
                <a:cs typeface="Cambria"/>
              </a:rPr>
              <a:t>st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8998" y="297340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10</a:t>
            </a:r>
            <a:r>
              <a:rPr lang="en-US" baseline="30000" dirty="0" smtClean="0">
                <a:latin typeface="Cambria"/>
                <a:cs typeface="Cambria"/>
              </a:rPr>
              <a:t>th</a:t>
            </a:r>
            <a:r>
              <a:rPr lang="en-US" dirty="0" smtClean="0">
                <a:latin typeface="Cambria"/>
                <a:cs typeface="Cambria"/>
              </a:rPr>
              <a:t>-best match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569851" y="1386933"/>
            <a:ext cx="1352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Average feature </a:t>
            </a:r>
            <a:r>
              <a:rPr lang="en-US" sz="1200" dirty="0" smtClean="0">
                <a:latin typeface="Cambria"/>
                <a:cs typeface="Cambria"/>
              </a:rPr>
              <a:t>distance </a:t>
            </a:r>
            <a:r>
              <a:rPr lang="en-US" sz="1200" b="1" dirty="0" smtClean="0">
                <a:solidFill>
                  <a:srgbClr val="008000"/>
                </a:solidFill>
                <a:latin typeface="Cambria"/>
                <a:cs typeface="Cambria"/>
              </a:rPr>
              <a:t>~ 40 </a:t>
            </a:r>
            <a:r>
              <a:rPr lang="en-US" sz="1200" b="1" dirty="0" err="1" smtClean="0">
                <a:solidFill>
                  <a:srgbClr val="008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9851" y="3352786"/>
            <a:ext cx="1474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Average feature distance </a:t>
            </a:r>
            <a:r>
              <a:rPr lang="en-US" sz="1200" b="1" dirty="0" smtClean="0">
                <a:solidFill>
                  <a:srgbClr val="FF0000"/>
                </a:solidFill>
                <a:latin typeface="Cambria"/>
                <a:cs typeface="Cambria"/>
              </a:rPr>
              <a:t>~ 270 </a:t>
            </a:r>
            <a:r>
              <a:rPr lang="en-US" sz="1200" b="1" dirty="0" err="1" smtClean="0">
                <a:solidFill>
                  <a:srgbClr val="FF0000"/>
                </a:solidFill>
                <a:latin typeface="Cambria"/>
                <a:cs typeface="Cambria"/>
              </a:rPr>
              <a:t>px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ResultBest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5" y="402683"/>
            <a:ext cx="5249333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82" y="4471663"/>
            <a:ext cx="21081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Cambria"/>
                <a:cs typeface="Cambria"/>
              </a:rPr>
              <a:t>Our approach:</a:t>
            </a:r>
            <a:endParaRPr lang="en-US" sz="2100" dirty="0">
              <a:latin typeface="Cambria"/>
              <a:cs typeface="Cambr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000" y="4891098"/>
            <a:ext cx="55837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features in each (SIFT)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Consider all matches (FLANN)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Ensure bidirectional constraints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Consistency filtering (via </a:t>
            </a:r>
            <a:r>
              <a:rPr lang="en-US" dirty="0" err="1" smtClean="0">
                <a:latin typeface="Cambria"/>
                <a:cs typeface="Cambria"/>
              </a:rPr>
              <a:t>homography</a:t>
            </a:r>
            <a:r>
              <a:rPr lang="en-US" dirty="0" smtClean="0">
                <a:latin typeface="Cambria"/>
                <a:cs typeface="Cambria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Best-matching by visual similarity metric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Cambria"/>
                <a:cs typeface="Cambria"/>
              </a:rPr>
              <a:t>Tiebreaking by pixel distances</a:t>
            </a:r>
            <a:endParaRPr lang="en-US" b="1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1108" y="5434723"/>
            <a:ext cx="2678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/>
                <a:cs typeface="Cambria"/>
              </a:rPr>
              <a:t>Pixel “closeness”</a:t>
            </a:r>
            <a:endParaRPr lang="en-US" sz="24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92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PCL: Point Cloud Library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26450" y="2087744"/>
            <a:ext cx="27879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3D-Reasoning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Easy point cloud access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27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Screenshot</a:t>
            </a:r>
            <a:endParaRPr lang="en-US" dirty="0"/>
          </a:p>
        </p:txBody>
      </p:sp>
      <p:pic>
        <p:nvPicPr>
          <p:cNvPr id="3" name="Picture 2" descr="pc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1" y="1383345"/>
            <a:ext cx="4943433" cy="42603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66" y="3019515"/>
            <a:ext cx="3498849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NARFs!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4534" y="354713"/>
            <a:ext cx="4772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3d features: </a:t>
            </a:r>
            <a:r>
              <a:rPr lang="en-US" i="1" dirty="0" smtClean="0">
                <a:latin typeface="Cambria"/>
                <a:cs typeface="Cambria"/>
              </a:rPr>
              <a:t>Normal Aligned Radial Features</a:t>
            </a:r>
            <a:endParaRPr lang="en-US" i="1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90817" y="3545765"/>
            <a:ext cx="1869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49644" y="3513499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51335" y="4981398"/>
            <a:ext cx="6608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NARF features are purely based on the </a:t>
            </a:r>
            <a:r>
              <a:rPr lang="en-US" b="1" i="1" dirty="0" smtClean="0">
                <a:latin typeface="Cambria"/>
                <a:cs typeface="Cambria"/>
              </a:rPr>
              <a:t>range image </a:t>
            </a:r>
            <a:r>
              <a:rPr lang="en-US" dirty="0" smtClean="0">
                <a:latin typeface="Cambria"/>
                <a:cs typeface="Cambria"/>
              </a:rPr>
              <a:t>of a point cloud: its geometry, not its </a:t>
            </a:r>
            <a:r>
              <a:rPr lang="en-US" dirty="0" smtClean="0">
                <a:latin typeface="Cambria"/>
                <a:cs typeface="Cambria"/>
              </a:rPr>
              <a:t>looks (SIFT)</a:t>
            </a:r>
            <a:endParaRPr lang="en-US" dirty="0" smtClean="0"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based on the </a:t>
            </a:r>
            <a:r>
              <a:rPr lang="en-US" dirty="0" err="1" smtClean="0">
                <a:latin typeface="Cambria"/>
                <a:cs typeface="Cambria"/>
              </a:rPr>
              <a:t>normals</a:t>
            </a:r>
            <a:r>
              <a:rPr lang="en-US" dirty="0" smtClean="0">
                <a:latin typeface="Cambria"/>
                <a:cs typeface="Cambria"/>
              </a:rPr>
              <a:t> of the point cloud’s surfaces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They are places distinguishable from multiple perspectives.</a:t>
            </a:r>
          </a:p>
        </p:txBody>
      </p:sp>
      <p:pic>
        <p:nvPicPr>
          <p:cNvPr id="9" name="Picture 8" descr="narf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69" y="1513615"/>
            <a:ext cx="4388852" cy="3073360"/>
          </a:xfrm>
          <a:prstGeom prst="rect">
            <a:avLst/>
          </a:prstGeom>
        </p:spPr>
      </p:pic>
      <p:pic>
        <p:nvPicPr>
          <p:cNvPr id="10" name="Picture 9" descr="colorclou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5" y="1513616"/>
            <a:ext cx="4268378" cy="30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matching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2052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picture of </a:t>
            </a:r>
            <a:r>
              <a:rPr lang="en-US" dirty="0" err="1">
                <a:latin typeface="Cambria"/>
                <a:cs typeface="Cambria"/>
              </a:rPr>
              <a:t>pt</a:t>
            </a:r>
            <a:r>
              <a:rPr lang="en-US" dirty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8035" y="1768721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picture of </a:t>
            </a:r>
            <a:r>
              <a:rPr lang="en-US" dirty="0" err="1" smtClean="0">
                <a:latin typeface="Cambria"/>
                <a:cs typeface="Cambria"/>
              </a:rPr>
              <a:t>pt</a:t>
            </a:r>
            <a:r>
              <a:rPr lang="en-US" dirty="0" smtClean="0">
                <a:latin typeface="Cambria"/>
                <a:cs typeface="Cambria"/>
              </a:rPr>
              <a:t> cloud w/NARFS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5945" y="4456247"/>
            <a:ext cx="3918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Make transform and combine</a:t>
            </a:r>
          </a:p>
        </p:txBody>
      </p:sp>
      <p:pic>
        <p:nvPicPr>
          <p:cNvPr id="8" name="Picture 7" descr="colorun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70" y="3971822"/>
            <a:ext cx="4036621" cy="2308119"/>
          </a:xfrm>
          <a:prstGeom prst="rect">
            <a:avLst/>
          </a:prstGeom>
        </p:spPr>
      </p:pic>
      <p:pic>
        <p:nvPicPr>
          <p:cNvPr id="10" name="Picture 9" descr="in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8" y="1313566"/>
            <a:ext cx="4559824" cy="2185630"/>
          </a:xfrm>
          <a:prstGeom prst="rect">
            <a:avLst/>
          </a:prstGeom>
        </p:spPr>
      </p:pic>
      <p:pic>
        <p:nvPicPr>
          <p:cNvPr id="11" name="Picture 10" descr="outbyitsel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1313567"/>
            <a:ext cx="4559233" cy="2185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44314" y="6302474"/>
            <a:ext cx="3481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naive merging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46870" y="5316436"/>
            <a:ext cx="4037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Match features and find transform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  <p:pic>
        <p:nvPicPr>
          <p:cNvPr id="3" name="Picture 2" descr="out_byitsel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7" y="942159"/>
            <a:ext cx="3918426" cy="1846596"/>
          </a:xfrm>
          <a:prstGeom prst="rect">
            <a:avLst/>
          </a:prstGeom>
        </p:spPr>
      </p:pic>
      <p:pic>
        <p:nvPicPr>
          <p:cNvPr id="4" name="Picture 3" descr="in_byitse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942160"/>
            <a:ext cx="3906705" cy="1846596"/>
          </a:xfrm>
          <a:prstGeom prst="rect">
            <a:avLst/>
          </a:prstGeom>
        </p:spPr>
      </p:pic>
      <p:pic>
        <p:nvPicPr>
          <p:cNvPr id="9" name="Picture 8" descr="outwithkey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00" y="3035188"/>
            <a:ext cx="3906705" cy="2122522"/>
          </a:xfrm>
          <a:prstGeom prst="rect">
            <a:avLst/>
          </a:prstGeom>
        </p:spPr>
      </p:pic>
      <p:pic>
        <p:nvPicPr>
          <p:cNvPr id="10" name="Picture 9" descr="inwkeypoin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46" y="3035188"/>
            <a:ext cx="3906705" cy="21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446" y="382641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Simultaneous Localization </a:t>
            </a:r>
            <a:r>
              <a:rPr lang="en-US" dirty="0">
                <a:latin typeface="Cambria"/>
                <a:cs typeface="Cambria"/>
              </a:rPr>
              <a:t>A</a:t>
            </a:r>
            <a:r>
              <a:rPr lang="en-US" dirty="0" smtClean="0">
                <a:latin typeface="Cambria"/>
                <a:cs typeface="Cambria"/>
              </a:rPr>
              <a:t>nd Mapping</a:t>
            </a:r>
            <a:endParaRPr lang="en-US" dirty="0"/>
          </a:p>
        </p:txBody>
      </p:sp>
      <p:pic>
        <p:nvPicPr>
          <p:cNvPr id="6" name="Picture 5" descr="rangeunmatch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6"/>
          <a:stretch/>
        </p:blipFill>
        <p:spPr>
          <a:xfrm>
            <a:off x="211086" y="1194341"/>
            <a:ext cx="4341561" cy="2930192"/>
          </a:xfrm>
          <a:prstGeom prst="rect">
            <a:avLst/>
          </a:prstGeom>
        </p:spPr>
      </p:pic>
      <p:pic>
        <p:nvPicPr>
          <p:cNvPr id="11" name="Picture 10" descr="combinedwfeatur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r="17155"/>
          <a:stretch/>
        </p:blipFill>
        <p:spPr>
          <a:xfrm>
            <a:off x="4803169" y="1194341"/>
            <a:ext cx="4155303" cy="2930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0626" y="5022479"/>
            <a:ext cx="5425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Take two point clouds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Find NARFs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Cambria"/>
                <a:cs typeface="Cambria"/>
              </a:rPr>
              <a:t>Match features and find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transform (ICP)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Cambria"/>
                <a:cs typeface="Cambria"/>
              </a:rPr>
              <a:t>Make transform and </a:t>
            </a:r>
            <a:r>
              <a:rPr lang="en-US" dirty="0" smtClean="0">
                <a:latin typeface="Cambria"/>
                <a:cs typeface="Cambria"/>
              </a:rPr>
              <a:t>combine</a:t>
            </a:r>
            <a:endParaRPr lang="en-US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99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match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45" y="1053193"/>
            <a:ext cx="6617372" cy="3863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3d SLAM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0096" y="1175121"/>
            <a:ext cx="3184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mbria"/>
                <a:cs typeface="Cambria"/>
              </a:rPr>
              <a:t>Final point cloud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700571">
            <a:off x="7569730" y="5073985"/>
            <a:ext cx="1265002" cy="369332"/>
          </a:xfrm>
          <a:prstGeom prst="rect">
            <a:avLst/>
          </a:prstGeom>
          <a:solidFill>
            <a:srgbClr val="FFE8E5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Questions?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5000" y="5982473"/>
            <a:ext cx="813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Cambria"/>
                <a:cs typeface="Cambria"/>
              </a:rPr>
              <a:t>Future:   </a:t>
            </a:r>
            <a:r>
              <a:rPr lang="en-US" sz="3200" dirty="0" smtClean="0">
                <a:latin typeface="Cambria"/>
                <a:cs typeface="Cambria"/>
              </a:rPr>
              <a:t>using </a:t>
            </a:r>
            <a:r>
              <a:rPr lang="en-US" sz="3200" dirty="0" err="1" smtClean="0">
                <a:latin typeface="Cambria"/>
                <a:cs typeface="Cambria"/>
              </a:rPr>
              <a:t>Neato</a:t>
            </a:r>
            <a:r>
              <a:rPr lang="en-US" sz="3200" dirty="0" smtClean="0">
                <a:latin typeface="Cambria"/>
                <a:cs typeface="Cambria"/>
              </a:rPr>
              <a:t> to create 2.5d maps</a:t>
            </a:r>
            <a:endParaRPr lang="en-US" sz="3200" b="1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215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5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Kinect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</a:t>
            </a:r>
            <a:r>
              <a:rPr lang="en-US" dirty="0" err="1" smtClean="0">
                <a:latin typeface="Cambria"/>
                <a:cs typeface="Cambria"/>
              </a:rPr>
              <a:t>Kinect</a:t>
            </a:r>
            <a:r>
              <a:rPr lang="en-US" dirty="0" smtClean="0">
                <a:latin typeface="Cambria"/>
                <a:cs typeface="Cambria"/>
              </a:rPr>
              <a:t> estimates distance-to-camera by projecting a “star field” on the world.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00319" y="2850687"/>
            <a:ext cx="1150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Z.D.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61" y="151193"/>
            <a:ext cx="882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Now vs. Then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6" name="Picture 5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7" b="24896"/>
          <a:stretch/>
        </p:blipFill>
        <p:spPr>
          <a:xfrm>
            <a:off x="449143" y="3614980"/>
            <a:ext cx="8314299" cy="2715093"/>
          </a:xfrm>
          <a:prstGeom prst="rect">
            <a:avLst/>
          </a:prstGeom>
        </p:spPr>
      </p:pic>
      <p:pic>
        <p:nvPicPr>
          <p:cNvPr id="7" name="Picture 6" descr="dadbandwandcolo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t="24444" b="51171"/>
          <a:stretch/>
        </p:blipFill>
        <p:spPr>
          <a:xfrm>
            <a:off x="2136707" y="918481"/>
            <a:ext cx="5285987" cy="247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New platform: </a:t>
            </a:r>
            <a:r>
              <a:rPr lang="en-US" sz="3600" i="1" dirty="0" err="1" smtClean="0">
                <a:latin typeface="Cambria"/>
                <a:cs typeface="Cambria"/>
              </a:rPr>
              <a:t>Neato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595" y="6122937"/>
            <a:ext cx="776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Objective:</a:t>
            </a:r>
            <a:r>
              <a:rPr lang="en-US" sz="2400" b="1" i="1" dirty="0" smtClean="0">
                <a:latin typeface="Cambria"/>
                <a:cs typeface="Cambria"/>
              </a:rPr>
              <a:t>  </a:t>
            </a:r>
            <a:r>
              <a:rPr lang="en-US" sz="2400" dirty="0" smtClean="0">
                <a:latin typeface="Cambria"/>
                <a:cs typeface="Cambria"/>
              </a:rPr>
              <a:t>to get this robot working </a:t>
            </a:r>
            <a:r>
              <a:rPr lang="en-US" sz="2400" i="1" dirty="0" smtClean="0">
                <a:latin typeface="Cambria"/>
                <a:cs typeface="Cambria"/>
              </a:rPr>
              <a:t>well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5846" y="1210389"/>
            <a:ext cx="1505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  <a:cs typeface="Cambria"/>
              </a:rPr>
              <a:t>Promise…</a:t>
            </a:r>
            <a:endParaRPr lang="en-US" sz="2400" dirty="0"/>
          </a:p>
        </p:txBody>
      </p:sp>
      <p:pic>
        <p:nvPicPr>
          <p:cNvPr id="9" name="Picture 8" descr="nea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23594"/>
          <a:stretch/>
        </p:blipFill>
        <p:spPr>
          <a:xfrm>
            <a:off x="631081" y="2289231"/>
            <a:ext cx="3924542" cy="2356889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13" idx="2"/>
          </p:cNvCxnSpPr>
          <p:nvPr/>
        </p:nvCxnSpPr>
        <p:spPr>
          <a:xfrm>
            <a:off x="1513193" y="1872028"/>
            <a:ext cx="1228244" cy="668063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3942" y="1502696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360° laser scanner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996" y="4678381"/>
            <a:ext cx="1467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bump sensor</a:t>
            </a:r>
            <a:endParaRPr lang="en-US" dirty="0">
              <a:solidFill>
                <a:srgbClr val="E46C0A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1116768" y="4011732"/>
            <a:ext cx="576473" cy="666649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74039" y="3795480"/>
            <a:ext cx="1395956" cy="882901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19660109">
            <a:off x="3336249" y="4209458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forward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25846" y="3821302"/>
            <a:ext cx="1844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mbria"/>
                <a:cs typeface="Cambria"/>
              </a:rPr>
              <a:t>Unrealized…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5770534" y="1647639"/>
            <a:ext cx="2856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beautiful 2d sensing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inexpensive ($250)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serial interface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70534" y="4327537"/>
            <a:ext cx="3192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existing drivers slow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only runs tethered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no navigation routines</a:t>
            </a:r>
          </a:p>
        </p:txBody>
      </p:sp>
    </p:spTree>
    <p:extLst>
      <p:ext uri="{BB962C8B-B14F-4D97-AF65-F5344CB8AC3E}">
        <p14:creationId xmlns:p14="http://schemas.microsoft.com/office/powerpoint/2010/main" val="17924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970" y="272153"/>
            <a:ext cx="713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Title</a:t>
            </a:r>
            <a:endParaRPr lang="en-US" sz="3600" dirty="0">
              <a:latin typeface="Cambria"/>
              <a:cs typeface="Cambria"/>
            </a:endParaRPr>
          </a:p>
        </p:txBody>
      </p:sp>
      <p:pic>
        <p:nvPicPr>
          <p:cNvPr id="2" name="Picture 1" descr="dadbandwandcol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5373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these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allows us to define the depth at each pixel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57448" y="342900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plane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53649" y="3432094"/>
            <a:ext cx="3374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other (sphere, cylinder, wavy,…)</a:t>
            </a:r>
            <a:endParaRPr lang="en-US" dirty="0"/>
          </a:p>
          <a:p>
            <a:r>
              <a:rPr lang="en-US" dirty="0" smtClean="0">
                <a:latin typeface="Cambria"/>
                <a:cs typeface="Cambria"/>
              </a:rPr>
              <a:t>K.M.</a:t>
            </a:r>
          </a:p>
        </p:txBody>
      </p:sp>
    </p:spTree>
    <p:extLst>
      <p:ext uri="{BB962C8B-B14F-4D97-AF65-F5344CB8AC3E}">
        <p14:creationId xmlns:p14="http://schemas.microsoft.com/office/powerpoint/2010/main" val="12056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838789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Ideally, a camera-only system could localize – </a:t>
            </a:r>
            <a:r>
              <a:rPr lang="en-US" i="1" dirty="0" smtClean="0">
                <a:latin typeface="Cambria"/>
                <a:cs typeface="Cambria"/>
              </a:rPr>
              <a:t>and reason </a:t>
            </a:r>
            <a:r>
              <a:rPr lang="en-US" dirty="0" smtClean="0">
                <a:latin typeface="Cambria"/>
                <a:cs typeface="Cambria"/>
              </a:rPr>
              <a:t>– within the 3d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4417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01" y="221753"/>
            <a:ext cx="5482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Cambria"/>
                <a:cs typeface="Cambria"/>
              </a:rPr>
              <a:t>Accessing</a:t>
            </a:r>
            <a:r>
              <a:rPr lang="en-US" sz="3600" dirty="0" smtClean="0">
                <a:latin typeface="Cambria"/>
                <a:cs typeface="Cambria"/>
              </a:rPr>
              <a:t> 3d models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2600" y="6216403"/>
            <a:ext cx="8435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splicing into the code…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600" y="16803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RGB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75983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516966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468532" y="1227667"/>
            <a:ext cx="1788583" cy="1471083"/>
          </a:xfrm>
          <a:prstGeom prst="round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4417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75983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16966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468532" y="3179233"/>
            <a:ext cx="1788583" cy="147108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2601" y="3864786"/>
            <a:ext cx="224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45085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334768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59080" y="1442607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148984" y="2388897"/>
            <a:ext cx="2896449" cy="176395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5085" y="2177222"/>
            <a:ext cx="0" cy="220746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007881" y="3423281"/>
            <a:ext cx="3119400" cy="0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774535" y="3356553"/>
            <a:ext cx="131024" cy="131024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3-06-20 at 7.05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64" y="1947326"/>
            <a:ext cx="4551567" cy="293126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/>
                <a:cs typeface="Cambria"/>
              </a:rPr>
              <a:t>r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q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6635907"/>
            <a:ext cx="22878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gmarty.github.io</a:t>
            </a:r>
            <a:r>
              <a:rPr lang="en-US" sz="900" dirty="0" smtClean="0"/>
              <a:t>/</a:t>
            </a:r>
            <a:r>
              <a:rPr lang="en-US" sz="900" dirty="0" err="1" smtClean="0"/>
              <a:t>hough</a:t>
            </a:r>
            <a:r>
              <a:rPr lang="en-US" sz="900" dirty="0" smtClean="0"/>
              <a:t>-transform-</a:t>
            </a:r>
            <a:r>
              <a:rPr lang="en-US" sz="900" dirty="0" err="1" smtClean="0"/>
              <a:t>js</a:t>
            </a:r>
            <a:r>
              <a:rPr lang="en-US" sz="900" dirty="0" smtClean="0"/>
              <a:t>/</a:t>
            </a:r>
            <a:endParaRPr lang="en-US" sz="900" dirty="0"/>
          </a:p>
        </p:txBody>
      </p:sp>
      <p:sp>
        <p:nvSpPr>
          <p:cNvPr id="39" name="Rectangle 38"/>
          <p:cNvSpPr/>
          <p:nvPr/>
        </p:nvSpPr>
        <p:spPr>
          <a:xfrm>
            <a:off x="7099851" y="6625827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 smtClean="0"/>
              <a:t>http://</a:t>
            </a:r>
            <a:r>
              <a:rPr lang="fr-FR" sz="900" dirty="0" err="1" smtClean="0"/>
              <a:t>liquify.eu</a:t>
            </a:r>
            <a:r>
              <a:rPr lang="fr-FR" sz="900" dirty="0" smtClean="0"/>
              <a:t>/flash/</a:t>
            </a:r>
            <a:r>
              <a:rPr lang="fr-FR" sz="900" dirty="0" err="1" smtClean="0"/>
              <a:t>HoughTransform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692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Cambria"/>
                <a:cs typeface="Cambria"/>
              </a:rPr>
              <a:t>Neato</a:t>
            </a:r>
            <a:r>
              <a:rPr lang="en-US" sz="3600" dirty="0" smtClean="0">
                <a:latin typeface="Cambria"/>
                <a:cs typeface="Cambria"/>
              </a:rPr>
              <a:t> drivers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047" y="6243897"/>
            <a:ext cx="798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Built:  </a:t>
            </a:r>
            <a:r>
              <a:rPr lang="en-US" sz="2400" dirty="0" smtClean="0">
                <a:latin typeface="Cambria"/>
                <a:cs typeface="Cambria"/>
              </a:rPr>
              <a:t>Robot Operating System (ROS) drivers w/full control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25845" y="2109304"/>
            <a:ext cx="3301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mbria"/>
                <a:cs typeface="Cambria"/>
              </a:rPr>
              <a:t>Hurdles overcome: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770534" y="2570969"/>
            <a:ext cx="2856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driver crashes</a:t>
            </a:r>
          </a:p>
          <a:p>
            <a:pPr lvl="1"/>
            <a:r>
              <a:rPr lang="en-US" dirty="0" smtClean="0">
                <a:latin typeface="Cambria"/>
                <a:cs typeface="Cambria"/>
              </a:rPr>
              <a:t>- </a:t>
            </a:r>
            <a:r>
              <a:rPr lang="en-US" i="1" dirty="0" smtClean="0">
                <a:latin typeface="Cambria"/>
                <a:cs typeface="Cambria"/>
              </a:rPr>
              <a:t>different </a:t>
            </a:r>
            <a:r>
              <a:rPr lang="en-US" i="1" dirty="0" err="1">
                <a:latin typeface="Cambria"/>
                <a:cs typeface="Cambria"/>
              </a:rPr>
              <a:t>Neatos</a:t>
            </a:r>
            <a:r>
              <a:rPr lang="en-US" i="1" dirty="0" smtClean="0">
                <a:latin typeface="Cambria"/>
                <a:cs typeface="Cambria"/>
              </a:rPr>
              <a:t>!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unorganized data</a:t>
            </a:r>
            <a:endParaRPr lang="en-US" dirty="0">
              <a:latin typeface="Cambria"/>
              <a:cs typeface="Cambria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multiple threads</a:t>
            </a:r>
          </a:p>
        </p:txBody>
      </p:sp>
      <p:pic>
        <p:nvPicPr>
          <p:cNvPr id="4" name="Picture 3" descr="Screen Shot 2013-06-27 at 10.39.31 A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7" y="1327028"/>
            <a:ext cx="4207160" cy="38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Visualizing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595" y="6243897"/>
            <a:ext cx="776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  <a:latin typeface="Cambria"/>
                <a:cs typeface="Cambria"/>
              </a:rPr>
              <a:t>Objective:  </a:t>
            </a:r>
            <a:r>
              <a:rPr lang="en-US" sz="2400" dirty="0" smtClean="0">
                <a:latin typeface="Cambria"/>
                <a:cs typeface="Cambria"/>
              </a:rPr>
              <a:t>Find walls and navigate safely among them</a:t>
            </a:r>
            <a:endParaRPr lang="en-US" sz="2400" dirty="0"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2889" y="221753"/>
            <a:ext cx="31278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Cambria"/>
                <a:cs typeface="Cambria"/>
              </a:rPr>
              <a:t>OpenCV</a:t>
            </a:r>
            <a:r>
              <a:rPr lang="en-US" dirty="0" smtClean="0">
                <a:latin typeface="Cambria"/>
                <a:cs typeface="Cambria"/>
              </a:rPr>
              <a:t> interface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mbria"/>
                <a:cs typeface="Cambria"/>
              </a:rPr>
              <a:t>beautiful data!</a:t>
            </a:r>
          </a:p>
          <a:p>
            <a:pPr marL="342900" indent="-342900">
              <a:buFont typeface="Arial"/>
              <a:buChar char="•"/>
            </a:pPr>
            <a:r>
              <a:rPr lang="en-US" i="1" dirty="0" smtClean="0">
                <a:latin typeface="Cambria"/>
                <a:cs typeface="Cambria"/>
              </a:rPr>
              <a:t>how to navigate smoothly?</a:t>
            </a:r>
          </a:p>
        </p:txBody>
      </p:sp>
      <p:pic>
        <p:nvPicPr>
          <p:cNvPr id="2" name="Picture 1" descr="Screen Shot 2013-06-27 at 12.41.27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99103"/>
            <a:ext cx="6870023" cy="38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352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Consider </a:t>
            </a:r>
            <a:r>
              <a:rPr lang="en-US" b="1" i="1" dirty="0" smtClean="0">
                <a:latin typeface="Cambria"/>
                <a:cs typeface="Cambria"/>
              </a:rPr>
              <a:t>one point </a:t>
            </a:r>
            <a:r>
              <a:rPr lang="en-US" dirty="0" smtClean="0">
                <a:latin typeface="Cambria"/>
                <a:cs typeface="Cambria"/>
              </a:rPr>
              <a:t>of a laser scan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91979" y="5916255"/>
            <a:ext cx="360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These are </a:t>
            </a:r>
            <a:r>
              <a:rPr lang="en-US" b="1" i="1" dirty="0" smtClean="0">
                <a:latin typeface="Cambria"/>
                <a:cs typeface="Cambria"/>
              </a:rPr>
              <a:t>all</a:t>
            </a:r>
            <a:r>
              <a:rPr lang="en-US" dirty="0" smtClean="0">
                <a:latin typeface="Cambria"/>
                <a:cs typeface="Cambria"/>
              </a:rPr>
              <a:t> of the lines through it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13052" y="4878594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/>
                <a:cs typeface="Cambria"/>
              </a:rPr>
              <a:t>x</a:t>
            </a:r>
            <a:r>
              <a:rPr lang="en-US" dirty="0" smtClean="0">
                <a:latin typeface="Cambria"/>
                <a:cs typeface="Cambria"/>
              </a:rPr>
              <a:t> = 6</a:t>
            </a:r>
            <a:endParaRPr lang="en-US" dirty="0">
              <a:latin typeface="Cambria"/>
              <a:cs typeface="Cambria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403707" y="2768081"/>
            <a:ext cx="0" cy="202987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27390" y="3617422"/>
            <a:ext cx="7112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y = 8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665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677030" y="5060027"/>
            <a:ext cx="1533078" cy="1008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creen Shot 2013-06-20 at 7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95" y="2032470"/>
            <a:ext cx="4470936" cy="2846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601" y="221753"/>
            <a:ext cx="470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Hough transform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30" y="5916255"/>
            <a:ext cx="272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vertical line  ~ 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  <a:latin typeface="Cambria"/>
              <a:cs typeface="Cambri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69131" y="5916255"/>
            <a:ext cx="4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/>
                <a:cs typeface="Cambria"/>
              </a:rPr>
              <a:t>The dot is the line </a:t>
            </a:r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 = 6</a:t>
            </a:r>
            <a:r>
              <a:rPr lang="en-US" dirty="0" smtClean="0">
                <a:latin typeface="Cambria"/>
                <a:cs typeface="Cambria"/>
              </a:rPr>
              <a:t>,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 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77030" y="1866228"/>
            <a:ext cx="0" cy="2931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7030" y="4797954"/>
            <a:ext cx="3368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0108" y="4707239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7029" y="2682403"/>
            <a:ext cx="0" cy="17135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08395" y="1663139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  <a:latin typeface="Cambria"/>
                <a:cs typeface="Cambria"/>
              </a:rPr>
              <a:t>r</a:t>
            </a:r>
            <a:endParaRPr lang="en-US" dirty="0">
              <a:solidFill>
                <a:srgbClr val="E46C0A"/>
              </a:solidFill>
              <a:latin typeface="Cambria"/>
              <a:cs typeface="Cambr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92356" y="3096204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745247" y="2712649"/>
            <a:ext cx="131024" cy="13102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210108" y="1830848"/>
            <a:ext cx="0" cy="3579352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142419" y="2704293"/>
            <a:ext cx="131024" cy="131024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23131" y="4878594"/>
            <a:ext cx="64065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mbria"/>
                <a:cs typeface="Cambria"/>
              </a:rPr>
              <a:t>r = 6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1413" y="1646182"/>
            <a:ext cx="66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 </a:t>
            </a:r>
            <a:r>
              <a:rPr lang="en-US" dirty="0" smtClean="0">
                <a:solidFill>
                  <a:srgbClr val="0000FF"/>
                </a:solidFill>
                <a:latin typeface="Cambria"/>
                <a:cs typeface="Cambria"/>
              </a:rPr>
              <a:t>= 0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94344" y="1169903"/>
            <a:ext cx="13148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Point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4784" y="1169903"/>
            <a:ext cx="1223412" cy="369332"/>
          </a:xfrm>
          <a:prstGeom prst="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Line space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0343" y="1496896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y</a:t>
            </a:r>
            <a:endParaRPr lang="en-US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46651" y="4690695"/>
            <a:ext cx="30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83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8357</TotalTime>
  <Words>1350</Words>
  <Application>Microsoft Office PowerPoint</Application>
  <PresentationFormat>On-screen Show (4:3)</PresentationFormat>
  <Paragraphs>304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Harveyt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Owner</cp:lastModifiedBy>
  <cp:revision>80</cp:revision>
  <dcterms:created xsi:type="dcterms:W3CDTF">2013-06-19T02:03:39Z</dcterms:created>
  <dcterms:modified xsi:type="dcterms:W3CDTF">2013-06-28T03:40:44Z</dcterms:modified>
</cp:coreProperties>
</file>