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3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86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4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20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2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9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2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3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F36C6-704B-F440-AA60-56C5A64811C0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0AC0B-A6B9-D940-814A-38718CB0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1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027" y="261730"/>
            <a:ext cx="13832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latin typeface="Cambria"/>
                <a:cs typeface="Cambria"/>
              </a:rPr>
              <a:t>MyCS</a:t>
            </a:r>
            <a:endParaRPr lang="en-US" sz="3200" b="1" i="1" dirty="0" smtClean="0">
              <a:latin typeface="Cambria"/>
              <a:cs typeface="Cambria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106935" y="261730"/>
            <a:ext cx="660367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dirty="0" smtClean="0">
                <a:solidFill>
                  <a:prstClr val="black"/>
                </a:solidFill>
                <a:latin typeface="Cambria"/>
                <a:cs typeface="Cambria"/>
              </a:rPr>
              <a:t>Middle</a:t>
            </a:r>
            <a:r>
              <a:rPr lang="en-US" sz="3200" dirty="0">
                <a:solidFill>
                  <a:prstClr val="black"/>
                </a:solidFill>
                <a:latin typeface="Cambria"/>
                <a:cs typeface="Cambria"/>
              </a:rPr>
              <a:t>-years Computer </a:t>
            </a:r>
            <a:r>
              <a:rPr lang="en-US" sz="3200" dirty="0" smtClean="0">
                <a:solidFill>
                  <a:prstClr val="black"/>
                </a:solidFill>
                <a:latin typeface="Cambria"/>
                <a:cs typeface="Cambria"/>
              </a:rPr>
              <a:t>Science</a:t>
            </a:r>
            <a:endParaRPr lang="en-US" sz="3200" dirty="0">
              <a:solidFill>
                <a:prstClr val="black"/>
              </a:solidFill>
              <a:latin typeface="Cambria"/>
              <a:cs typeface="Cambria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47230" y="1249909"/>
            <a:ext cx="7763376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18-week CS curriculum targeting 6-9</a:t>
            </a:r>
            <a:r>
              <a:rPr lang="en-US" sz="2100" baseline="30000" dirty="0" smtClean="0">
                <a:solidFill>
                  <a:prstClr val="black"/>
                </a:solidFill>
                <a:latin typeface="Cambria"/>
                <a:cs typeface="Cambria"/>
              </a:rPr>
              <a:t>th</a:t>
            </a: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 graders</a:t>
            </a:r>
          </a:p>
          <a:p>
            <a:pPr marL="342900" lvl="0" indent="-342900">
              <a:buFont typeface="Arial"/>
              <a:buChar char="•"/>
            </a:pPr>
            <a:endParaRPr lang="en-US" sz="2100" dirty="0" smtClean="0">
              <a:solidFill>
                <a:prstClr val="black"/>
              </a:solidFill>
              <a:latin typeface="Cambria"/>
              <a:cs typeface="Cambria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5 </a:t>
            </a:r>
            <a:r>
              <a:rPr lang="en-US" sz="2100" dirty="0" err="1" smtClean="0">
                <a:solidFill>
                  <a:prstClr val="black"/>
                </a:solidFill>
                <a:latin typeface="Cambria"/>
                <a:cs typeface="Cambria"/>
              </a:rPr>
              <a:t>MyCS</a:t>
            </a: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 pilot classes last year (all in Pomona, CA)</a:t>
            </a:r>
          </a:p>
          <a:p>
            <a:pPr marL="342900" lvl="0" indent="-342900">
              <a:buFont typeface="Arial"/>
              <a:buChar char="•"/>
            </a:pPr>
            <a:endParaRPr lang="en-US" sz="2100" dirty="0" smtClean="0">
              <a:solidFill>
                <a:prstClr val="black"/>
              </a:solidFill>
              <a:latin typeface="Cambria"/>
              <a:cs typeface="Cambria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approved as a formal elective by that district in spring 2012</a:t>
            </a:r>
          </a:p>
          <a:p>
            <a:pPr marL="342900" lvl="0" indent="-342900">
              <a:buFont typeface="Arial"/>
              <a:buChar char="•"/>
            </a:pPr>
            <a:endParaRPr lang="en-US" sz="2100" dirty="0" smtClean="0">
              <a:solidFill>
                <a:prstClr val="black"/>
              </a:solidFill>
              <a:latin typeface="Cambria"/>
              <a:cs typeface="Cambria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~15 teachers and ~30 classes slated for '12-'13</a:t>
            </a:r>
          </a:p>
          <a:p>
            <a:pPr marL="342900" lvl="0" indent="-342900">
              <a:buFont typeface="Arial"/>
              <a:buChar char="•"/>
            </a:pPr>
            <a:endParaRPr lang="en-US" sz="2100" dirty="0">
              <a:solidFill>
                <a:prstClr val="black"/>
              </a:solidFill>
              <a:latin typeface="Cambria"/>
              <a:cs typeface="Cambria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interleaves programming and unplugged activities</a:t>
            </a:r>
          </a:p>
          <a:p>
            <a:pPr marL="342900" lvl="0" indent="-342900">
              <a:buFont typeface="Arial"/>
              <a:buChar char="•"/>
            </a:pPr>
            <a:endParaRPr lang="en-US" sz="2100" dirty="0">
              <a:solidFill>
                <a:prstClr val="black"/>
              </a:solidFill>
              <a:latin typeface="Cambria"/>
              <a:cs typeface="Cambria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adapts ECS, CS unplugged, FRABJOUS, and Scratch Offline</a:t>
            </a:r>
          </a:p>
          <a:p>
            <a:pPr marL="342900" lvl="0" indent="-342900">
              <a:buFont typeface="Arial"/>
              <a:buChar char="•"/>
            </a:pPr>
            <a:endParaRPr lang="en-US" sz="2100" dirty="0">
              <a:solidFill>
                <a:prstClr val="black"/>
              </a:solidFill>
              <a:latin typeface="Cambria"/>
              <a:cs typeface="Cambria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100" dirty="0" smtClean="0">
                <a:solidFill>
                  <a:prstClr val="black"/>
                </a:solidFill>
                <a:latin typeface="Cambria"/>
                <a:cs typeface="Cambria"/>
              </a:rPr>
              <a:t>full materials available at   </a:t>
            </a:r>
            <a:r>
              <a:rPr lang="en-US" sz="1500" b="1" dirty="0" err="1" smtClean="0">
                <a:solidFill>
                  <a:prstClr val="black"/>
                </a:solidFill>
                <a:latin typeface="Courier New"/>
                <a:cs typeface="Courier New"/>
              </a:rPr>
              <a:t>www.cs.hmc.edu</a:t>
            </a:r>
            <a:r>
              <a:rPr lang="en-US" sz="1500" b="1" dirty="0">
                <a:solidFill>
                  <a:prstClr val="black"/>
                </a:solidFill>
                <a:latin typeface="Courier New"/>
                <a:cs typeface="Courier New"/>
              </a:rPr>
              <a:t>/~cs5grad/</a:t>
            </a:r>
            <a:r>
              <a:rPr lang="en-US" sz="1500" b="1" dirty="0" err="1">
                <a:solidFill>
                  <a:prstClr val="black"/>
                </a:solidFill>
                <a:latin typeface="Courier New"/>
                <a:cs typeface="Courier New"/>
              </a:rPr>
              <a:t>MyCS</a:t>
            </a:r>
            <a:r>
              <a:rPr lang="en-US" sz="1500" b="1" dirty="0">
                <a:solidFill>
                  <a:prstClr val="black"/>
                </a:solidFill>
                <a:latin typeface="Courier New"/>
                <a:cs typeface="Courier New"/>
              </a:rPr>
              <a:t>/</a:t>
            </a:r>
            <a:endParaRPr lang="en-US" sz="1500" b="1" dirty="0">
              <a:solidFill>
                <a:prstClr val="black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1600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026" y="261730"/>
            <a:ext cx="78253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Cambria"/>
                <a:cs typeface="Cambria"/>
              </a:rPr>
              <a:t>MyCS</a:t>
            </a:r>
            <a:r>
              <a:rPr lang="en-US" sz="3200" dirty="0" smtClean="0">
                <a:latin typeface="Cambria"/>
                <a:cs typeface="Cambria"/>
              </a:rPr>
              <a:t> workshop </a:t>
            </a:r>
            <a:r>
              <a:rPr lang="en-US" sz="2100" dirty="0" smtClean="0">
                <a:latin typeface="Cambria"/>
                <a:cs typeface="Cambria"/>
              </a:rPr>
              <a:t>and example lessons from '11'-'12</a:t>
            </a:r>
            <a:endParaRPr lang="en-US" sz="2100" dirty="0" smtClean="0">
              <a:latin typeface="Cambria"/>
              <a:cs typeface="Cambria"/>
            </a:endParaRPr>
          </a:p>
        </p:txBody>
      </p:sp>
      <p:pic>
        <p:nvPicPr>
          <p:cNvPr id="84" name="Picture 83" descr="Screen shot 2012-04-09 at 12.3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70" y="1078312"/>
            <a:ext cx="8330223" cy="2386988"/>
          </a:xfrm>
          <a:prstGeom prst="rect">
            <a:avLst/>
          </a:prstGeom>
        </p:spPr>
      </p:pic>
      <p:pic>
        <p:nvPicPr>
          <p:cNvPr id="6" name="Picture 5" descr="Screen shot 2012-04-09 at 12.28.24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3"/>
          <a:stretch/>
        </p:blipFill>
        <p:spPr>
          <a:xfrm>
            <a:off x="1446469" y="3958179"/>
            <a:ext cx="6183789" cy="26217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16200000">
            <a:off x="368344" y="4957706"/>
            <a:ext cx="128923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>
                <a:latin typeface="Cambria"/>
                <a:cs typeface="Cambria"/>
              </a:rPr>
              <a:t>7/9-13/2012</a:t>
            </a:r>
            <a:endParaRPr lang="en-US" sz="1500" dirty="0">
              <a:latin typeface="Cambria"/>
              <a:cs typeface="Cambr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3123" y="3421393"/>
            <a:ext cx="2473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FF"/>
                </a:solidFill>
                <a:latin typeface="Cambria"/>
                <a:cs typeface="Cambria"/>
              </a:rPr>
              <a:t>paper programming: the warm-up</a:t>
            </a:r>
            <a:endParaRPr lang="en-US" sz="1200" dirty="0">
              <a:solidFill>
                <a:srgbClr val="0000FF"/>
              </a:solidFill>
              <a:latin typeface="Cambria"/>
              <a:cs typeface="Cambr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6141" y="3421393"/>
            <a:ext cx="25611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8000"/>
                </a:solidFill>
                <a:latin typeface="Cambria"/>
                <a:cs typeface="Cambria"/>
              </a:rPr>
              <a:t>from Lego to binary… </a:t>
            </a:r>
            <a:r>
              <a:rPr lang="en-US" sz="1200" b="1" i="1" dirty="0" smtClean="0">
                <a:solidFill>
                  <a:srgbClr val="008000"/>
                </a:solidFill>
                <a:latin typeface="Cambria"/>
                <a:cs typeface="Cambria"/>
              </a:rPr>
              <a:t>and back</a:t>
            </a:r>
            <a:endParaRPr lang="en-US" sz="1200" b="1" i="1" dirty="0">
              <a:solidFill>
                <a:srgbClr val="008000"/>
              </a:solidFill>
              <a:latin typeface="Cambria"/>
              <a:cs typeface="Cambr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5336" y="3421393"/>
            <a:ext cx="25611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  <a:latin typeface="Cambria"/>
                <a:cs typeface="Cambria"/>
              </a:rPr>
              <a:t>search:  hardware vs./via software</a:t>
            </a:r>
            <a:endParaRPr lang="en-US" sz="1200" b="1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49546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6305" y="228689"/>
            <a:ext cx="12628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"/>
                <a:cs typeface="Cambria"/>
              </a:rPr>
              <a:t>ECS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3095" y="228689"/>
            <a:ext cx="13832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Cambria"/>
                <a:cs typeface="Cambria"/>
              </a:rPr>
              <a:t>MyCS</a:t>
            </a:r>
            <a:endParaRPr lang="en-US" sz="3200" b="1" dirty="0" smtClean="0">
              <a:latin typeface="Cambria"/>
              <a:cs typeface="Cambri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731" y="1061323"/>
            <a:ext cx="2294001" cy="130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19731" y="2449225"/>
            <a:ext cx="2294001" cy="1343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19731" y="3871774"/>
            <a:ext cx="2294001" cy="13093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19731" y="5259675"/>
            <a:ext cx="2294001" cy="13439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861772" y="978933"/>
            <a:ext cx="2294001" cy="369332"/>
            <a:chOff x="3406534" y="1128856"/>
            <a:chExt cx="2294001" cy="369332"/>
          </a:xfrm>
        </p:grpSpPr>
        <p:sp>
          <p:nvSpPr>
            <p:cNvPr id="13" name="Rectangle 12"/>
            <p:cNvSpPr/>
            <p:nvPr/>
          </p:nvSpPr>
          <p:spPr>
            <a:xfrm>
              <a:off x="3406534" y="1176601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23366" y="1128856"/>
              <a:ext cx="20288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CS: what and why?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5291597" y="290245"/>
            <a:ext cx="9821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Cambria"/>
                <a:cs typeface="Cambria"/>
              </a:rPr>
              <a:t>4</a:t>
            </a:r>
            <a:r>
              <a:rPr lang="en-US" sz="1200" dirty="0" smtClean="0">
                <a:latin typeface="Cambria"/>
                <a:cs typeface="Cambria"/>
              </a:rPr>
              <a:t>-7 days spiraling</a:t>
            </a:r>
            <a:endParaRPr lang="en-US" sz="1200" dirty="0">
              <a:latin typeface="Cambria"/>
              <a:cs typeface="Cambri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75571" y="4077286"/>
            <a:ext cx="1823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mbria"/>
                <a:cs typeface="Cambria"/>
              </a:rPr>
              <a:t>The web</a:t>
            </a:r>
            <a:r>
              <a:rPr lang="en-US" dirty="0" smtClean="0">
                <a:latin typeface="Cambria"/>
                <a:cs typeface="Cambria"/>
              </a:rPr>
              <a:t> ~ web pages, and web applications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78801" y="5475221"/>
            <a:ext cx="2195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84807"/>
                </a:solidFill>
                <a:latin typeface="Cambria"/>
                <a:cs typeface="Cambria"/>
              </a:rPr>
              <a:t>Scratch</a:t>
            </a:r>
            <a:r>
              <a:rPr lang="en-US" dirty="0">
                <a:solidFill>
                  <a:srgbClr val="984807"/>
                </a:solidFill>
                <a:latin typeface="Cambria"/>
                <a:cs typeface="Cambria"/>
              </a:rPr>
              <a:t> </a:t>
            </a:r>
            <a:r>
              <a:rPr lang="en-US" dirty="0" smtClean="0">
                <a:latin typeface="Cambria"/>
                <a:cs typeface="Cambria"/>
              </a:rPr>
              <a:t>~ programming with sound and graphics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28847" y="2644704"/>
            <a:ext cx="187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84807"/>
                </a:solidFill>
                <a:latin typeface="Cambria"/>
                <a:cs typeface="Cambria"/>
              </a:rPr>
              <a:t>Data and algorithms </a:t>
            </a:r>
            <a:r>
              <a:rPr lang="en-US" dirty="0" smtClean="0">
                <a:latin typeface="Cambria"/>
                <a:cs typeface="Cambria"/>
              </a:rPr>
              <a:t>~ the heart of CS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28847" y="1277460"/>
            <a:ext cx="187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84807"/>
                </a:solidFill>
                <a:latin typeface="Cambria"/>
                <a:cs typeface="Cambria"/>
              </a:rPr>
              <a:t>What is CS? </a:t>
            </a:r>
            <a:r>
              <a:rPr lang="en-US" dirty="0" smtClean="0">
                <a:latin typeface="Cambria"/>
                <a:cs typeface="Cambria"/>
              </a:rPr>
              <a:t>~ computers and computing</a:t>
            </a:r>
            <a:endParaRPr lang="en-US" dirty="0">
              <a:latin typeface="Cambria"/>
              <a:cs typeface="Cambria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861772" y="1332691"/>
            <a:ext cx="2294001" cy="369332"/>
            <a:chOff x="3406534" y="1458466"/>
            <a:chExt cx="2294001" cy="369332"/>
          </a:xfrm>
        </p:grpSpPr>
        <p:sp>
          <p:nvSpPr>
            <p:cNvPr id="15" name="Rectangle 14"/>
            <p:cNvSpPr/>
            <p:nvPr/>
          </p:nvSpPr>
          <p:spPr>
            <a:xfrm>
              <a:off x="3406534" y="1517878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645044" y="1458466"/>
              <a:ext cx="18623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84807"/>
                  </a:solidFill>
                  <a:latin typeface="Cambria"/>
                  <a:cs typeface="Cambria"/>
                </a:rPr>
                <a:t>Scratch </a:t>
              </a:r>
              <a:r>
                <a:rPr lang="en-US" dirty="0" smtClean="0">
                  <a:latin typeface="Cambria"/>
                  <a:cs typeface="Cambria"/>
                </a:rPr>
                <a:t>~ sound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61772" y="1686449"/>
            <a:ext cx="2294001" cy="369332"/>
            <a:chOff x="3406534" y="1799265"/>
            <a:chExt cx="2294001" cy="369332"/>
          </a:xfrm>
        </p:grpSpPr>
        <p:sp>
          <p:nvSpPr>
            <p:cNvPr id="16" name="Rectangle 15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455975" y="1799265"/>
              <a:ext cx="21999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What is a computer?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861772" y="2040207"/>
            <a:ext cx="2319460" cy="369332"/>
            <a:chOff x="3406534" y="2132651"/>
            <a:chExt cx="2319460" cy="369332"/>
          </a:xfrm>
        </p:grpSpPr>
        <p:sp>
          <p:nvSpPr>
            <p:cNvPr id="17" name="Rectangle 16"/>
            <p:cNvSpPr/>
            <p:nvPr/>
          </p:nvSpPr>
          <p:spPr>
            <a:xfrm>
              <a:off x="3406534" y="2200431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433179" y="2132651"/>
              <a:ext cx="22928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84807"/>
                  </a:solidFill>
                  <a:latin typeface="Cambria"/>
                  <a:cs typeface="Cambria"/>
                </a:rPr>
                <a:t>Scratch </a:t>
              </a:r>
              <a:r>
                <a:rPr lang="en-US" dirty="0" smtClean="0">
                  <a:latin typeface="Cambria"/>
                  <a:cs typeface="Cambria"/>
                </a:rPr>
                <a:t>~ movement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09540" y="2393965"/>
            <a:ext cx="2366979" cy="369332"/>
            <a:chOff x="3354302" y="1128856"/>
            <a:chExt cx="2366979" cy="369332"/>
          </a:xfrm>
        </p:grpSpPr>
        <p:sp>
          <p:nvSpPr>
            <p:cNvPr id="42" name="Rectangle 41"/>
            <p:cNvSpPr/>
            <p:nvPr/>
          </p:nvSpPr>
          <p:spPr>
            <a:xfrm>
              <a:off x="3406534" y="1176601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354302" y="1128856"/>
              <a:ext cx="23669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CS as problem-solving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861772" y="3808997"/>
            <a:ext cx="2294001" cy="369332"/>
            <a:chOff x="3406534" y="1458466"/>
            <a:chExt cx="2294001" cy="369332"/>
          </a:xfrm>
        </p:grpSpPr>
        <p:sp>
          <p:nvSpPr>
            <p:cNvPr id="45" name="Rectangle 44"/>
            <p:cNvSpPr/>
            <p:nvPr/>
          </p:nvSpPr>
          <p:spPr>
            <a:xfrm>
              <a:off x="3406534" y="1517878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37512" y="1458466"/>
              <a:ext cx="18774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84807"/>
                  </a:solidFill>
                  <a:latin typeface="Cambria"/>
                  <a:cs typeface="Cambria"/>
                </a:rPr>
                <a:t>Scratch </a:t>
              </a:r>
              <a:r>
                <a:rPr lang="en-US" dirty="0" smtClean="0">
                  <a:latin typeface="Cambria"/>
                  <a:cs typeface="Cambria"/>
                </a:rPr>
                <a:t>~ if/else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61772" y="2747723"/>
            <a:ext cx="2294001" cy="369332"/>
            <a:chOff x="3406534" y="1799265"/>
            <a:chExt cx="2294001" cy="369332"/>
          </a:xfrm>
        </p:grpSpPr>
        <p:sp>
          <p:nvSpPr>
            <p:cNvPr id="48" name="Rectangle 47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58293" y="1799265"/>
              <a:ext cx="15953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Encoding data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833021" y="3101481"/>
            <a:ext cx="2403610" cy="369332"/>
            <a:chOff x="3377783" y="2132651"/>
            <a:chExt cx="2403610" cy="369332"/>
          </a:xfrm>
        </p:grpSpPr>
        <p:sp>
          <p:nvSpPr>
            <p:cNvPr id="51" name="Rectangle 50"/>
            <p:cNvSpPr/>
            <p:nvPr/>
          </p:nvSpPr>
          <p:spPr>
            <a:xfrm>
              <a:off x="3406534" y="2200431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377783" y="2132651"/>
              <a:ext cx="24036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84807"/>
                  </a:solidFill>
                  <a:latin typeface="Cambria"/>
                  <a:cs typeface="Cambria"/>
                </a:rPr>
                <a:t>Scratch </a:t>
              </a:r>
              <a:r>
                <a:rPr lang="en-US" dirty="0" smtClean="0">
                  <a:latin typeface="Cambria"/>
                  <a:cs typeface="Cambria"/>
                </a:rPr>
                <a:t>~ coordinates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861772" y="3455239"/>
            <a:ext cx="2294001" cy="369332"/>
            <a:chOff x="3406534" y="1799265"/>
            <a:chExt cx="2294001" cy="369332"/>
          </a:xfrm>
        </p:grpSpPr>
        <p:sp>
          <p:nvSpPr>
            <p:cNvPr id="54" name="Rectangle 53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811486" y="1799265"/>
              <a:ext cx="14889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 smtClean="0">
                  <a:latin typeface="Cambria"/>
                  <a:cs typeface="Cambria"/>
                </a:rPr>
                <a:t>Algorithm</a:t>
              </a:r>
              <a:r>
                <a:rPr lang="en-US" dirty="0">
                  <a:latin typeface="Cambria"/>
                  <a:cs typeface="Cambria"/>
                </a:rPr>
                <a:t>s</a:t>
              </a:r>
              <a:r>
                <a:rPr lang="en-US" dirty="0" smtClean="0">
                  <a:latin typeface="Cambria"/>
                  <a:cs typeface="Cambria"/>
                </a:rPr>
                <a:t> ?!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861772" y="4162755"/>
            <a:ext cx="2294001" cy="369332"/>
            <a:chOff x="3406534" y="1799265"/>
            <a:chExt cx="2294001" cy="369332"/>
          </a:xfrm>
        </p:grpSpPr>
        <p:sp>
          <p:nvSpPr>
            <p:cNvPr id="57" name="Rectangle 56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76167" y="1799265"/>
              <a:ext cx="21595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Limits of computers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861772" y="4516513"/>
            <a:ext cx="2294001" cy="369332"/>
            <a:chOff x="3406534" y="2132651"/>
            <a:chExt cx="2294001" cy="369332"/>
          </a:xfrm>
        </p:grpSpPr>
        <p:sp>
          <p:nvSpPr>
            <p:cNvPr id="60" name="Rectangle 59"/>
            <p:cNvSpPr/>
            <p:nvPr/>
          </p:nvSpPr>
          <p:spPr>
            <a:xfrm>
              <a:off x="3406534" y="2200431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57515" y="2132651"/>
              <a:ext cx="20441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84807"/>
                  </a:solidFill>
                  <a:latin typeface="Cambria"/>
                  <a:cs typeface="Cambria"/>
                </a:rPr>
                <a:t>Scratch </a:t>
              </a:r>
              <a:r>
                <a:rPr lang="en-US" dirty="0" smtClean="0">
                  <a:latin typeface="Cambria"/>
                  <a:cs typeface="Cambria"/>
                </a:rPr>
                <a:t>~ projects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861772" y="4870271"/>
            <a:ext cx="2294001" cy="369332"/>
            <a:chOff x="3406534" y="1799265"/>
            <a:chExt cx="2294001" cy="369332"/>
          </a:xfrm>
        </p:grpSpPr>
        <p:sp>
          <p:nvSpPr>
            <p:cNvPr id="63" name="Rectangle 62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502825" y="1799265"/>
              <a:ext cx="21062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Using the web </a:t>
              </a:r>
              <a:r>
                <a:rPr lang="en-US" b="1" i="1" dirty="0" smtClean="0">
                  <a:latin typeface="Cambria"/>
                  <a:cs typeface="Cambria"/>
                </a:rPr>
                <a:t>well</a:t>
              </a:r>
              <a:endParaRPr lang="en-US" b="1" i="1" dirty="0">
                <a:latin typeface="Cambria"/>
                <a:cs typeface="Cambria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862552" y="5224029"/>
            <a:ext cx="2294001" cy="369332"/>
            <a:chOff x="3406534" y="1458466"/>
            <a:chExt cx="2294001" cy="369332"/>
          </a:xfrm>
        </p:grpSpPr>
        <p:sp>
          <p:nvSpPr>
            <p:cNvPr id="66" name="Rectangle 65"/>
            <p:cNvSpPr/>
            <p:nvPr/>
          </p:nvSpPr>
          <p:spPr>
            <a:xfrm>
              <a:off x="3406534" y="1517878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922652" y="1458466"/>
              <a:ext cx="13071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84807"/>
                  </a:solidFill>
                  <a:latin typeface="Cambria"/>
                  <a:cs typeface="Cambria"/>
                </a:rPr>
                <a:t>HTML/CSS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862552" y="5577787"/>
            <a:ext cx="2294001" cy="369332"/>
            <a:chOff x="3406534" y="1799265"/>
            <a:chExt cx="2294001" cy="369332"/>
          </a:xfrm>
        </p:grpSpPr>
        <p:sp>
          <p:nvSpPr>
            <p:cNvPr id="69" name="Rectangle 68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463347" y="1799265"/>
              <a:ext cx="21852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Web safety/security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862552" y="5931545"/>
            <a:ext cx="2294001" cy="369332"/>
            <a:chOff x="3406534" y="2132651"/>
            <a:chExt cx="2294001" cy="369332"/>
          </a:xfrm>
        </p:grpSpPr>
        <p:sp>
          <p:nvSpPr>
            <p:cNvPr id="72" name="Rectangle 71"/>
            <p:cNvSpPr/>
            <p:nvPr/>
          </p:nvSpPr>
          <p:spPr>
            <a:xfrm>
              <a:off x="3406534" y="2200431"/>
              <a:ext cx="2294001" cy="290243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98480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955430" y="2132651"/>
              <a:ext cx="1248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984807"/>
                  </a:solidFill>
                  <a:latin typeface="Cambria"/>
                  <a:cs typeface="Cambria"/>
                </a:rPr>
                <a:t>Javascript</a:t>
              </a:r>
              <a:endParaRPr lang="en-US" dirty="0">
                <a:latin typeface="Cambria"/>
                <a:cs typeface="Cambria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862552" y="6285297"/>
            <a:ext cx="2294001" cy="369332"/>
            <a:chOff x="3406534" y="1799265"/>
            <a:chExt cx="2294001" cy="369332"/>
          </a:xfrm>
        </p:grpSpPr>
        <p:sp>
          <p:nvSpPr>
            <p:cNvPr id="75" name="Rectangle 74"/>
            <p:cNvSpPr/>
            <p:nvPr/>
          </p:nvSpPr>
          <p:spPr>
            <a:xfrm>
              <a:off x="3406534" y="1859155"/>
              <a:ext cx="2294001" cy="290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570906" y="1799265"/>
              <a:ext cx="19701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Cambria"/>
                  <a:cs typeface="Cambria"/>
                </a:rPr>
                <a:t>Games and extras</a:t>
              </a:r>
              <a:endParaRPr lang="en-US" b="1" i="1" dirty="0">
                <a:latin typeface="Cambria"/>
                <a:cs typeface="Cambria"/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>
            <a:off x="576684" y="197912"/>
            <a:ext cx="1187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 smtClean="0">
                <a:solidFill>
                  <a:prstClr val="black"/>
                </a:solidFill>
                <a:latin typeface="Cambria"/>
                <a:cs typeface="Cambria"/>
              </a:rPr>
              <a:t>Exploring </a:t>
            </a:r>
            <a:r>
              <a:rPr lang="en-US" sz="1200" dirty="0">
                <a:solidFill>
                  <a:prstClr val="black"/>
                </a:solidFill>
                <a:latin typeface="Cambria"/>
                <a:cs typeface="Cambria"/>
              </a:rPr>
              <a:t>Computer </a:t>
            </a:r>
            <a:r>
              <a:rPr lang="en-US" sz="1200" dirty="0" smtClean="0">
                <a:solidFill>
                  <a:prstClr val="black"/>
                </a:solidFill>
                <a:latin typeface="Cambria"/>
                <a:cs typeface="Cambria"/>
              </a:rPr>
              <a:t>Science</a:t>
            </a:r>
            <a:endParaRPr lang="en-US" sz="1200" dirty="0">
              <a:solidFill>
                <a:prstClr val="black"/>
              </a:solidFill>
              <a:latin typeface="Cambria"/>
              <a:cs typeface="Cambria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695671" y="197912"/>
            <a:ext cx="11232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 smtClean="0">
                <a:solidFill>
                  <a:prstClr val="black"/>
                </a:solidFill>
                <a:latin typeface="Cambria"/>
                <a:cs typeface="Cambria"/>
              </a:rPr>
              <a:t>Middle</a:t>
            </a:r>
            <a:r>
              <a:rPr lang="en-US" sz="1200" dirty="0">
                <a:solidFill>
                  <a:prstClr val="black"/>
                </a:solidFill>
                <a:latin typeface="Cambria"/>
                <a:cs typeface="Cambria"/>
              </a:rPr>
              <a:t>-years Computer </a:t>
            </a:r>
            <a:r>
              <a:rPr lang="en-US" sz="1200" dirty="0" smtClean="0">
                <a:solidFill>
                  <a:prstClr val="black"/>
                </a:solidFill>
                <a:latin typeface="Cambria"/>
                <a:cs typeface="Cambria"/>
              </a:rPr>
              <a:t>Science</a:t>
            </a:r>
            <a:endParaRPr lang="en-US" sz="1200" dirty="0">
              <a:solidFill>
                <a:prstClr val="black"/>
              </a:solidFill>
              <a:latin typeface="Cambria"/>
              <a:cs typeface="Cambria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871093" y="290245"/>
            <a:ext cx="8837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Cambria"/>
                <a:cs typeface="Cambria"/>
              </a:rPr>
              <a:t>4-5 week units</a:t>
            </a:r>
            <a:endParaRPr lang="en-US" sz="1200" dirty="0">
              <a:latin typeface="Cambria"/>
              <a:cs typeface="Cambria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03455" y="3871774"/>
            <a:ext cx="1172116" cy="276999"/>
          </a:xfrm>
          <a:prstGeom prst="rect">
            <a:avLst/>
          </a:prstGeom>
          <a:solidFill>
            <a:srgbClr val="FCD5B5"/>
          </a:solidFill>
          <a:ln>
            <a:solidFill>
              <a:srgbClr val="984807"/>
            </a:solidFill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mbria"/>
                <a:cs typeface="Cambria"/>
              </a:rPr>
              <a:t>Programming</a:t>
            </a:r>
            <a:endParaRPr lang="en-US" sz="1200" dirty="0"/>
          </a:p>
        </p:txBody>
      </p:sp>
      <p:sp>
        <p:nvSpPr>
          <p:cNvPr id="81" name="Rectangle 80"/>
          <p:cNvSpPr/>
          <p:nvPr/>
        </p:nvSpPr>
        <p:spPr>
          <a:xfrm>
            <a:off x="139788" y="1061323"/>
            <a:ext cx="15055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/>
                <a:cs typeface="Cambria"/>
              </a:rPr>
              <a:t>Non-programming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077142" y="4870271"/>
            <a:ext cx="1121277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  <a:latin typeface="Cambria"/>
                <a:cs typeface="Cambria"/>
              </a:rPr>
              <a:t>Contrasting 18</a:t>
            </a:r>
            <a:r>
              <a:rPr lang="en-US" sz="1200" b="1" dirty="0" smtClean="0">
                <a:solidFill>
                  <a:srgbClr val="FFFFFF"/>
                </a:solidFill>
                <a:latin typeface="Cambria"/>
                <a:cs typeface="Cambria"/>
              </a:rPr>
              <a:t>-week </a:t>
            </a:r>
            <a:r>
              <a:rPr lang="en-US" sz="1200" b="1" dirty="0" smtClean="0">
                <a:solidFill>
                  <a:srgbClr val="FFFFFF"/>
                </a:solidFill>
                <a:latin typeface="Cambria"/>
                <a:cs typeface="Cambria"/>
              </a:rPr>
              <a:t>schedules:</a:t>
            </a:r>
          </a:p>
          <a:p>
            <a:pPr algn="ctr"/>
            <a:endParaRPr lang="en-US" sz="1200" b="1" dirty="0">
              <a:solidFill>
                <a:srgbClr val="FFFFFF"/>
              </a:solidFill>
              <a:latin typeface="Cambria"/>
              <a:cs typeface="Cambria"/>
            </a:endParaRPr>
          </a:p>
          <a:p>
            <a:pPr algn="ctr"/>
            <a:r>
              <a:rPr lang="en-US" sz="1200" b="1" dirty="0" smtClean="0">
                <a:solidFill>
                  <a:srgbClr val="FFFFFF"/>
                </a:solidFill>
                <a:latin typeface="Cambria"/>
                <a:cs typeface="Cambria"/>
              </a:rPr>
              <a:t>ECS &amp; </a:t>
            </a:r>
            <a:r>
              <a:rPr lang="en-US" sz="1200" b="1" dirty="0" err="1" smtClean="0">
                <a:solidFill>
                  <a:srgbClr val="FFFFFF"/>
                </a:solidFill>
                <a:latin typeface="Cambria"/>
                <a:cs typeface="Cambria"/>
              </a:rPr>
              <a:t>MyCS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5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7854</TotalTime>
  <Words>243</Words>
  <Application>Microsoft Macintosh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 Dodds</dc:creator>
  <cp:lastModifiedBy>Zach Dodds</cp:lastModifiedBy>
  <cp:revision>12</cp:revision>
  <cp:lastPrinted>2012-06-19T18:58:56Z</cp:lastPrinted>
  <dcterms:created xsi:type="dcterms:W3CDTF">2012-06-19T18:25:38Z</dcterms:created>
  <dcterms:modified xsi:type="dcterms:W3CDTF">2012-06-26T22:34:58Z</dcterms:modified>
</cp:coreProperties>
</file>