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  <p:sldMasterId id="2147483655" r:id="rId2"/>
  </p:sldMasterIdLst>
  <p:notesMasterIdLst>
    <p:notesMasterId r:id="rId34"/>
  </p:notesMasterIdLst>
  <p:sldIdLst>
    <p:sldId id="355" r:id="rId3"/>
    <p:sldId id="356" r:id="rId4"/>
    <p:sldId id="357" r:id="rId5"/>
    <p:sldId id="389" r:id="rId6"/>
    <p:sldId id="350" r:id="rId7"/>
    <p:sldId id="351" r:id="rId8"/>
    <p:sldId id="266" r:id="rId9"/>
    <p:sldId id="333" r:id="rId10"/>
    <p:sldId id="341" r:id="rId11"/>
    <p:sldId id="335" r:id="rId12"/>
    <p:sldId id="371" r:id="rId13"/>
    <p:sldId id="278" r:id="rId14"/>
    <p:sldId id="306" r:id="rId15"/>
    <p:sldId id="279" r:id="rId16"/>
    <p:sldId id="281" r:id="rId17"/>
    <p:sldId id="336" r:id="rId18"/>
    <p:sldId id="375" r:id="rId19"/>
    <p:sldId id="321" r:id="rId20"/>
    <p:sldId id="320" r:id="rId21"/>
    <p:sldId id="308" r:id="rId22"/>
    <p:sldId id="377" r:id="rId23"/>
    <p:sldId id="379" r:id="rId24"/>
    <p:sldId id="380" r:id="rId25"/>
    <p:sldId id="381" r:id="rId26"/>
    <p:sldId id="382" r:id="rId27"/>
    <p:sldId id="383" r:id="rId28"/>
    <p:sldId id="384" r:id="rId29"/>
    <p:sldId id="390" r:id="rId30"/>
    <p:sldId id="385" r:id="rId31"/>
    <p:sldId id="394" r:id="rId32"/>
    <p:sldId id="393" r:id="rId33"/>
  </p:sldIdLst>
  <p:sldSz cx="9144000" cy="6858000" type="screen4x3"/>
  <p:notesSz cx="7315200" cy="96012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58" autoAdjust="0"/>
    <p:restoredTop sz="94660"/>
  </p:normalViewPr>
  <p:slideViewPr>
    <p:cSldViewPr>
      <p:cViewPr>
        <p:scale>
          <a:sx n="91" d="100"/>
          <a:sy n="91" d="100"/>
        </p:scale>
        <p:origin x="-618" y="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4320540"/>
          </a:xfrm>
          <a:prstGeom prst="rect">
            <a:avLst/>
          </a:prstGeom>
        </p:spPr>
        <p:txBody>
          <a:bodyPr lIns="96645" tIns="96645" rIns="96645" bIns="9664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2376909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364455"/>
          </a:xfrm>
          <a:prstGeom prst="rect">
            <a:avLst/>
          </a:prstGeom>
        </p:spPr>
        <p:txBody>
          <a:bodyPr lIns="96645" tIns="96645" rIns="96645" bIns="96645" anchor="t" anchorCtr="0">
            <a:sp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364455"/>
          </a:xfrm>
          <a:prstGeom prst="rect">
            <a:avLst/>
          </a:prstGeom>
        </p:spPr>
        <p:txBody>
          <a:bodyPr lIns="96645" tIns="96645" rIns="96645" bIns="9664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364455"/>
          </a:xfrm>
          <a:prstGeom prst="rect">
            <a:avLst/>
          </a:prstGeom>
        </p:spPr>
        <p:txBody>
          <a:bodyPr lIns="96645" tIns="96645" rIns="96645" bIns="9664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364455"/>
          </a:xfrm>
          <a:prstGeom prst="rect">
            <a:avLst/>
          </a:prstGeom>
        </p:spPr>
        <p:txBody>
          <a:bodyPr lIns="96645" tIns="96645" rIns="96645" bIns="9664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364455"/>
          </a:xfrm>
          <a:prstGeom prst="rect">
            <a:avLst/>
          </a:prstGeom>
        </p:spPr>
        <p:txBody>
          <a:bodyPr lIns="96645" tIns="96645" rIns="96645" bIns="9664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1195451"/>
          </a:xfrm>
          <a:prstGeom prst="rect">
            <a:avLst/>
          </a:prstGeom>
        </p:spPr>
        <p:txBody>
          <a:bodyPr lIns="96645" tIns="96645" rIns="96645" bIns="96645" anchor="t" anchorCtr="0">
            <a:spAutoFit/>
          </a:bodyPr>
          <a:lstStyle/>
          <a:p>
            <a:pPr lvl="0" rtl="0">
              <a:buClr>
                <a:srgbClr val="000000"/>
              </a:buClr>
              <a:buSzPct val="91666"/>
              <a:buFont typeface="Arial"/>
              <a:buNone/>
            </a:pPr>
            <a:r>
              <a:rPr lang="en" sz="130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basic idea ~ map with a panorama</a:t>
            </a:r>
          </a:p>
          <a:p>
            <a:endParaRPr lang="en" sz="1300">
              <a:solidFill>
                <a:srgbClr val="0000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rtl="0">
              <a:buClr>
                <a:srgbClr val="000000"/>
              </a:buClr>
              <a:buSzPct val="91666"/>
              <a:buFont typeface="Arial"/>
              <a:buNone/>
            </a:pPr>
            <a:r>
              <a:rPr lang="en" sz="130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use several panoramas to represent different locations</a:t>
            </a:r>
          </a:p>
          <a:p>
            <a:endParaRPr lang="en" sz="1300">
              <a:solidFill>
                <a:srgbClr val="0000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buClr>
                <a:srgbClr val="000000"/>
              </a:buClr>
              <a:buSzPct val="91666"/>
              <a:buFont typeface="Arial"/>
              <a:buNone/>
            </a:pPr>
            <a:r>
              <a:rPr lang="en" sz="130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works even with no Kinect (copter or missile launcher)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Shape 252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995397"/>
          </a:xfrm>
          <a:prstGeom prst="rect">
            <a:avLst/>
          </a:prstGeom>
        </p:spPr>
        <p:txBody>
          <a:bodyPr lIns="96645" tIns="96645" rIns="96645" bIns="96645" anchor="t" anchorCtr="0">
            <a:spAutoFit/>
          </a:bodyPr>
          <a:lstStyle/>
          <a:p>
            <a:pPr lvl="0" rtl="0">
              <a:buClr>
                <a:srgbClr val="000000"/>
              </a:buClr>
              <a:buSzPct val="91666"/>
              <a:buFont typeface="Arial"/>
              <a:buNone/>
            </a:pPr>
            <a:r>
              <a:rPr lang="en" sz="130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example results</a:t>
            </a:r>
          </a:p>
          <a:p>
            <a:pPr lvl="0" rtl="0">
              <a:buClr>
                <a:srgbClr val="000000"/>
              </a:buClr>
              <a:buSzPct val="91666"/>
              <a:buFont typeface="Arial"/>
              <a:buNone/>
            </a:pPr>
            <a:r>
              <a:rPr lang="en" sz="130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 - insight into how it works</a:t>
            </a:r>
          </a:p>
          <a:p>
            <a:endParaRPr lang="en" sz="1300">
              <a:solidFill>
                <a:srgbClr val="0000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buClr>
                <a:srgbClr val="000000"/>
              </a:buClr>
              <a:buSzPct val="91666"/>
              <a:buFont typeface="Arial"/>
              <a:buNone/>
            </a:pPr>
            <a:r>
              <a:rPr lang="en" sz="130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examples of it not working...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how to do it!?!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143375" y="9120189"/>
            <a:ext cx="3170238" cy="479425"/>
          </a:xfrm>
          <a:prstGeom prst="rect">
            <a:avLst/>
          </a:prstGeom>
        </p:spPr>
        <p:txBody>
          <a:bodyPr lIns="91432" tIns="45716" rIns="91432" bIns="45716"/>
          <a:lstStyle/>
          <a:p>
            <a:fld id="{BFC4FF11-AA00-482A-972D-7A52E4BD3421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how to do it!?!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143375" y="9120189"/>
            <a:ext cx="3170238" cy="479425"/>
          </a:xfrm>
          <a:prstGeom prst="rect">
            <a:avLst/>
          </a:prstGeom>
        </p:spPr>
        <p:txBody>
          <a:bodyPr lIns="91432" tIns="45716" rIns="91432" bIns="45716"/>
          <a:lstStyle/>
          <a:p>
            <a:fld id="{BFC4FF11-AA00-482A-972D-7A52E4BD3421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Shape 252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995397"/>
          </a:xfrm>
          <a:prstGeom prst="rect">
            <a:avLst/>
          </a:prstGeom>
        </p:spPr>
        <p:txBody>
          <a:bodyPr lIns="96645" tIns="96645" rIns="96645" bIns="96645" anchor="t" anchorCtr="0">
            <a:spAutoFit/>
          </a:bodyPr>
          <a:lstStyle/>
          <a:p>
            <a:pPr lvl="0" rtl="0">
              <a:buClr>
                <a:srgbClr val="000000"/>
              </a:buClr>
              <a:buSzPct val="91666"/>
              <a:buFont typeface="Arial"/>
              <a:buNone/>
            </a:pPr>
            <a:r>
              <a:rPr lang="en" sz="130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example results</a:t>
            </a:r>
          </a:p>
          <a:p>
            <a:pPr lvl="0" rtl="0">
              <a:buClr>
                <a:srgbClr val="000000"/>
              </a:buClr>
              <a:buSzPct val="91666"/>
              <a:buFont typeface="Arial"/>
              <a:buNone/>
            </a:pPr>
            <a:r>
              <a:rPr lang="en" sz="130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 - insight into how it works</a:t>
            </a:r>
          </a:p>
          <a:p>
            <a:endParaRPr lang="en" sz="1300">
              <a:solidFill>
                <a:srgbClr val="0000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buClr>
                <a:srgbClr val="000000"/>
              </a:buClr>
              <a:buSzPct val="91666"/>
              <a:buFont typeface="Arial"/>
              <a:buNone/>
            </a:pPr>
            <a:r>
              <a:rPr lang="en" sz="130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examples of it not working...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Shape 252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995397"/>
          </a:xfrm>
          <a:prstGeom prst="rect">
            <a:avLst/>
          </a:prstGeom>
        </p:spPr>
        <p:txBody>
          <a:bodyPr lIns="96645" tIns="96645" rIns="96645" bIns="96645" anchor="t" anchorCtr="0">
            <a:spAutoFit/>
          </a:bodyPr>
          <a:lstStyle/>
          <a:p>
            <a:pPr lvl="0" rtl="0">
              <a:buClr>
                <a:srgbClr val="000000"/>
              </a:buClr>
              <a:buSzPct val="91666"/>
              <a:buFont typeface="Arial"/>
              <a:buNone/>
            </a:pPr>
            <a:r>
              <a:rPr lang="en" sz="130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example results</a:t>
            </a:r>
          </a:p>
          <a:p>
            <a:pPr lvl="0" rtl="0">
              <a:buClr>
                <a:srgbClr val="000000"/>
              </a:buClr>
              <a:buSzPct val="91666"/>
              <a:buFont typeface="Arial"/>
              <a:buNone/>
            </a:pPr>
            <a:r>
              <a:rPr lang="en" sz="130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 - insight into how it works</a:t>
            </a:r>
          </a:p>
          <a:p>
            <a:endParaRPr lang="en" sz="1300">
              <a:solidFill>
                <a:srgbClr val="0000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buClr>
                <a:srgbClr val="000000"/>
              </a:buClr>
              <a:buSzPct val="91666"/>
              <a:buFont typeface="Arial"/>
              <a:buNone/>
            </a:pPr>
            <a:r>
              <a:rPr lang="en" sz="130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examples of it not working...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364455"/>
          </a:xfrm>
          <a:prstGeom prst="rect">
            <a:avLst/>
          </a:prstGeom>
        </p:spPr>
        <p:txBody>
          <a:bodyPr lIns="96645" tIns="96645" rIns="96645" bIns="96645" anchor="t" anchorCtr="0">
            <a:sp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Shape 252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995397"/>
          </a:xfrm>
          <a:prstGeom prst="rect">
            <a:avLst/>
          </a:prstGeom>
        </p:spPr>
        <p:txBody>
          <a:bodyPr lIns="96645" tIns="96645" rIns="96645" bIns="96645" anchor="t" anchorCtr="0">
            <a:spAutoFit/>
          </a:bodyPr>
          <a:lstStyle/>
          <a:p>
            <a:pPr lvl="0" rtl="0">
              <a:buClr>
                <a:srgbClr val="000000"/>
              </a:buClr>
              <a:buSzPct val="91666"/>
              <a:buFont typeface="Arial"/>
              <a:buNone/>
            </a:pPr>
            <a:r>
              <a:rPr lang="en" sz="130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example results</a:t>
            </a:r>
          </a:p>
          <a:p>
            <a:pPr lvl="0" rtl="0">
              <a:buClr>
                <a:srgbClr val="000000"/>
              </a:buClr>
              <a:buSzPct val="91666"/>
              <a:buFont typeface="Arial"/>
              <a:buNone/>
            </a:pPr>
            <a:r>
              <a:rPr lang="en" sz="130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 - insight into how it works</a:t>
            </a:r>
          </a:p>
          <a:p>
            <a:endParaRPr lang="en" sz="1300">
              <a:solidFill>
                <a:srgbClr val="0000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buClr>
                <a:srgbClr val="000000"/>
              </a:buClr>
              <a:buSzPct val="91666"/>
              <a:buFont typeface="Arial"/>
              <a:buNone/>
            </a:pPr>
            <a:r>
              <a:rPr lang="en" sz="130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examples of it not working...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Shape 270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364455"/>
          </a:xfrm>
          <a:prstGeom prst="rect">
            <a:avLst/>
          </a:prstGeom>
        </p:spPr>
        <p:txBody>
          <a:bodyPr lIns="96645" tIns="96645" rIns="96645" bIns="9664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Shape 299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Shape 300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364455"/>
          </a:xfrm>
          <a:prstGeom prst="rect">
            <a:avLst/>
          </a:prstGeom>
        </p:spPr>
        <p:txBody>
          <a:bodyPr lIns="96645" tIns="96645" rIns="96645" bIns="9664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Shape 306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364455"/>
          </a:xfrm>
          <a:prstGeom prst="rect">
            <a:avLst/>
          </a:prstGeom>
        </p:spPr>
        <p:txBody>
          <a:bodyPr lIns="96645" tIns="96645" rIns="96645" bIns="9664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Shape 312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Shape 313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364455"/>
          </a:xfrm>
          <a:prstGeom prst="rect">
            <a:avLst/>
          </a:prstGeom>
        </p:spPr>
        <p:txBody>
          <a:bodyPr lIns="96645" tIns="96645" rIns="96645" bIns="9664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364455"/>
          </a:xfrm>
          <a:prstGeom prst="rect">
            <a:avLst/>
          </a:prstGeom>
        </p:spPr>
        <p:txBody>
          <a:bodyPr lIns="96645" tIns="96645" rIns="96645" bIns="96645" anchor="t" anchorCtr="0">
            <a:sp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364455"/>
          </a:xfrm>
          <a:prstGeom prst="rect">
            <a:avLst/>
          </a:prstGeom>
        </p:spPr>
        <p:txBody>
          <a:bodyPr lIns="96645" tIns="96645" rIns="96645" bIns="96645" anchor="t" anchorCtr="0">
            <a:sp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364455"/>
          </a:xfrm>
          <a:prstGeom prst="rect">
            <a:avLst/>
          </a:prstGeom>
        </p:spPr>
        <p:txBody>
          <a:bodyPr lIns="96645" tIns="96645" rIns="96645" bIns="9664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364455"/>
          </a:xfrm>
          <a:prstGeom prst="rect">
            <a:avLst/>
          </a:prstGeom>
        </p:spPr>
        <p:txBody>
          <a:bodyPr lIns="96645" tIns="96645" rIns="96645" bIns="9664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364455"/>
          </a:xfrm>
          <a:prstGeom prst="rect">
            <a:avLst/>
          </a:prstGeom>
        </p:spPr>
        <p:txBody>
          <a:bodyPr lIns="96645" tIns="96645" rIns="96645" bIns="9664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364455"/>
          </a:xfrm>
          <a:prstGeom prst="rect">
            <a:avLst/>
          </a:prstGeom>
        </p:spPr>
        <p:txBody>
          <a:bodyPr lIns="96645" tIns="96645" rIns="96645" bIns="9664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364455"/>
          </a:xfrm>
          <a:prstGeom prst="rect">
            <a:avLst/>
          </a:prstGeom>
        </p:spPr>
        <p:txBody>
          <a:bodyPr lIns="96645" tIns="96645" rIns="96645" bIns="9664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364455"/>
          </a:xfrm>
          <a:prstGeom prst="rect">
            <a:avLst/>
          </a:prstGeom>
        </p:spPr>
        <p:txBody>
          <a:bodyPr lIns="96645" tIns="96645" rIns="96645" bIns="9664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42079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7852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91457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63587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20059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0024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487803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hyperlink" Target="google_car_for_c1.m4v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ovies_for_pres/SnackTrain.m4v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ovies_for_pres/david_g_map_turn_left.m4v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hyperlink" Target="movies_for_pres/lena_turn_left.m4v" TargetMode="Externa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ovies_for_pres/lena_sprague_robot_navigation.m4v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hyperlink" Target="movies_for_pres/lena_map_sprague_navigation.m4v" TargetMode="Externa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for_colloquium_Fall_2012/cecilys_system_at_aaai_2x.m4v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uddbot_mapping_4x.m4v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www.youtube.com/watch?feature=player_embedded&amp;v=j05Wb5dpQ28" TargetMode="External"/><Relationship Id="rId4" Type="http://schemas.openxmlformats.org/officeDocument/2006/relationships/image" Target="../media/image3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muddbot_navigation_2x.m4v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www.youtube.com/watch?feature=player_embedded&amp;v=EG4ALhSM-C8" TargetMode="External"/><Relationship Id="rId4" Type="http://schemas.openxmlformats.org/officeDocument/2006/relationships/image" Target="../media/image35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../cs5_fall_2012/2012_week_0/flips_at_AAAI_2012.m4v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hyperlink" Target="movies_for_pres/No%20Robot%20Left%20Behind%20Demo.mp4" TargetMode="Externa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ovies_for_pres/aaai_convoy.m4v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/>
        </p:nvSpPr>
        <p:spPr>
          <a:xfrm>
            <a:off x="316525" y="304800"/>
            <a:ext cx="7262960" cy="677078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3200" dirty="0" smtClean="0">
                <a:latin typeface="Cambria" pitchFamily="18" charset="0"/>
                <a:ea typeface="Georgia"/>
                <a:cs typeface="Georgia"/>
                <a:sym typeface="Georgia"/>
              </a:rPr>
              <a:t>The dream…</a:t>
            </a:r>
            <a:endParaRPr lang="en" sz="3200" dirty="0">
              <a:latin typeface="Cambria" pitchFamily="18" charset="0"/>
              <a:ea typeface="Georgia"/>
              <a:cs typeface="Georgia"/>
              <a:sym typeface="Georgia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19200" y="5715000"/>
            <a:ext cx="1798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" sz="1800" dirty="0" smtClean="0">
                <a:solidFill>
                  <a:schemeClr val="tx1"/>
                </a:solidFill>
                <a:latin typeface="Cambria" pitchFamily="18" charset="0"/>
                <a:ea typeface="Georgia"/>
                <a:cs typeface="Georgia"/>
                <a:sym typeface="Georgia"/>
              </a:rPr>
              <a:t>Sebastian Thrun</a:t>
            </a:r>
            <a:endParaRPr lang="en-US" sz="1800" dirty="0">
              <a:latin typeface="Cambria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01614" y="5715000"/>
            <a:ext cx="3073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" sz="1800" dirty="0" smtClean="0">
                <a:solidFill>
                  <a:schemeClr val="tx1"/>
                </a:solidFill>
                <a:latin typeface="Cambria" pitchFamily="18" charset="0"/>
                <a:ea typeface="Georgia"/>
                <a:cs typeface="Georgia"/>
                <a:sym typeface="Georgia"/>
              </a:rPr>
              <a:t>Google's driverless vehicle(s)</a:t>
            </a:r>
            <a:endParaRPr lang="en-US" sz="1800" dirty="0">
              <a:latin typeface="Cambr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563713"/>
            <a:ext cx="236220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307" y="1828800"/>
            <a:ext cx="4419600" cy="3546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444140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/>
          <p:nvPr/>
        </p:nvSpPr>
        <p:spPr>
          <a:xfrm>
            <a:off x="316525" y="316525"/>
            <a:ext cx="5687099" cy="553968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 dirty="0" smtClean="0">
                <a:latin typeface="Georgia"/>
                <a:ea typeface="Georgia"/>
                <a:cs typeface="Georgia"/>
                <a:sym typeface="Georgia"/>
              </a:rPr>
              <a:t>Results: Snack Train</a:t>
            </a:r>
            <a:endParaRPr lang="en" sz="2400" dirty="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6" name="Shape 121"/>
          <p:cNvSpPr txBox="1"/>
          <p:nvPr/>
        </p:nvSpPr>
        <p:spPr>
          <a:xfrm>
            <a:off x="1752600" y="6213932"/>
            <a:ext cx="5744375" cy="415468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algn="ctr" rtl="0">
              <a:buClr>
                <a:srgbClr val="000000"/>
              </a:buClr>
              <a:buSzPct val="45833"/>
              <a:buFont typeface="Arial"/>
              <a:buNone/>
            </a:pPr>
            <a:r>
              <a:rPr lang="en-US" sz="1500" dirty="0" smtClean="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Starting at about 2:20…</a:t>
            </a:r>
            <a:endParaRPr lang="en" sz="1500" dirty="0">
              <a:solidFill>
                <a:srgbClr val="0000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5122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146387"/>
            <a:ext cx="6248400" cy="472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663649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/>
          <p:nvPr/>
        </p:nvSpPr>
        <p:spPr>
          <a:xfrm>
            <a:off x="228600" y="242750"/>
            <a:ext cx="5261999" cy="5591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 dirty="0" smtClean="0">
                <a:latin typeface="Georgia"/>
                <a:ea typeface="Georgia"/>
                <a:cs typeface="Georgia"/>
                <a:sym typeface="Georgia"/>
              </a:rPr>
              <a:t>Mapping the Libra Complex!</a:t>
            </a:r>
            <a:endParaRPr lang="en" sz="2400" b="1" dirty="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85" name="Shape 185"/>
          <p:cNvSpPr txBox="1"/>
          <p:nvPr/>
        </p:nvSpPr>
        <p:spPr>
          <a:xfrm>
            <a:off x="685800" y="6172200"/>
            <a:ext cx="7848600" cy="461635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algn="ctr" rtl="0">
              <a:buNone/>
            </a:pPr>
            <a:r>
              <a:rPr lang="en" sz="1800" dirty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" sz="1800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Our map is an image drawn </a:t>
            </a:r>
            <a:r>
              <a:rPr lang="en" sz="1800" dirty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by OpenCV   </a:t>
            </a:r>
            <a:r>
              <a:rPr lang="en" sz="1800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(red </a:t>
            </a:r>
            <a:r>
              <a:rPr lang="en" sz="1800" dirty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dot is the </a:t>
            </a:r>
            <a:r>
              <a:rPr lang="en" sz="1800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robot </a:t>
            </a:r>
            <a:r>
              <a:rPr lang="en" sz="1800" i="1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look closely!</a:t>
            </a:r>
            <a:r>
              <a:rPr lang="en" sz="1800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) </a:t>
            </a:r>
            <a:endParaRPr lang="en" sz="1800" b="1" dirty="0">
              <a:solidFill>
                <a:srgbClr val="C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548" y="887506"/>
            <a:ext cx="4592052" cy="51322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56" t="3482" r="10000"/>
          <a:stretch/>
        </p:blipFill>
        <p:spPr>
          <a:xfrm rot="5400000">
            <a:off x="125589" y="1739900"/>
            <a:ext cx="3883378" cy="3677356"/>
          </a:xfrm>
          <a:prstGeom prst="rect">
            <a:avLst/>
          </a:prstGeom>
          <a:ln w="28575">
            <a:solidFill>
              <a:schemeClr val="bg1">
                <a:lumMod val="50000"/>
              </a:schemeClr>
            </a:solidFill>
          </a:ln>
        </p:spPr>
      </p:pic>
      <p:sp>
        <p:nvSpPr>
          <p:cNvPr id="5" name="Right Arrow 4"/>
          <p:cNvSpPr/>
          <p:nvPr/>
        </p:nvSpPr>
        <p:spPr>
          <a:xfrm>
            <a:off x="3993149" y="3453653"/>
            <a:ext cx="361243" cy="432547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hape 185"/>
          <p:cNvSpPr txBox="1"/>
          <p:nvPr/>
        </p:nvSpPr>
        <p:spPr>
          <a:xfrm>
            <a:off x="152400" y="4962676"/>
            <a:ext cx="1731729" cy="7386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91425" tIns="91425" rIns="91425" bIns="91425" anchor="t" anchorCtr="0">
            <a:spAutoFit/>
          </a:bodyPr>
          <a:lstStyle/>
          <a:p>
            <a:pPr lvl="0" algn="ctr" rtl="0">
              <a:buNone/>
            </a:pPr>
            <a:r>
              <a:rPr lang="en" sz="1800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data collection (a lot!)</a:t>
            </a:r>
            <a:endParaRPr lang="en" sz="1800" b="1" dirty="0">
              <a:solidFill>
                <a:srgbClr val="C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8" name="Shape 185"/>
          <p:cNvSpPr txBox="1"/>
          <p:nvPr/>
        </p:nvSpPr>
        <p:spPr>
          <a:xfrm>
            <a:off x="4610100" y="379690"/>
            <a:ext cx="1904999" cy="10156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lIns="91425" tIns="91425" rIns="91425" bIns="91425" anchor="t" anchorCtr="0">
            <a:spAutoFit/>
          </a:bodyPr>
          <a:lstStyle/>
          <a:p>
            <a:pPr lvl="0" algn="ctr" rtl="0">
              <a:buNone/>
            </a:pPr>
            <a:r>
              <a:rPr lang="en" sz="1800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not only empty space, but </a:t>
            </a:r>
            <a:r>
              <a:rPr lang="en" sz="1800" b="1" i="1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labeled</a:t>
            </a:r>
            <a:r>
              <a:rPr lang="en" sz="1800" i="1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" sz="1800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space</a:t>
            </a:r>
            <a:endParaRPr lang="en" sz="1800" b="1" dirty="0">
              <a:solidFill>
                <a:srgbClr val="C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Shape 185"/>
          <p:cNvSpPr txBox="1"/>
          <p:nvPr/>
        </p:nvSpPr>
        <p:spPr>
          <a:xfrm>
            <a:off x="4572000" y="5029200"/>
            <a:ext cx="2235200" cy="8771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91425" tIns="91425" rIns="91425" bIns="91425" anchor="t" anchorCtr="0">
            <a:spAutoFit/>
          </a:bodyPr>
          <a:lstStyle/>
          <a:p>
            <a:pPr lvl="0" algn="ctr" rtl="0">
              <a:buNone/>
            </a:pPr>
            <a:r>
              <a:rPr lang="en" sz="1500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hallways, intersections, and their adjacencies are stored here, too</a:t>
            </a:r>
            <a:endParaRPr lang="en" sz="1500" b="1" dirty="0">
              <a:solidFill>
                <a:srgbClr val="C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32266072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/>
          <p:nvPr/>
        </p:nvSpPr>
        <p:spPr>
          <a:xfrm>
            <a:off x="316525" y="316525"/>
            <a:ext cx="6998675" cy="553968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 dirty="0" smtClean="0">
                <a:latin typeface="Georgia"/>
                <a:ea typeface="Georgia"/>
                <a:cs typeface="Georgia"/>
                <a:sym typeface="Georgia"/>
              </a:rPr>
              <a:t>Navigating from BkB111 to the Math lounge…</a:t>
            </a:r>
            <a:endParaRPr lang="en" sz="2400" b="1" i="1" dirty="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050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582" y="1828800"/>
            <a:ext cx="4439018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828800"/>
            <a:ext cx="4439018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hape 199"/>
          <p:cNvSpPr txBox="1"/>
          <p:nvPr/>
        </p:nvSpPr>
        <p:spPr>
          <a:xfrm>
            <a:off x="468925" y="5334000"/>
            <a:ext cx="3722075" cy="553968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algn="ctr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 dirty="0" smtClean="0">
                <a:latin typeface="Georgia"/>
                <a:ea typeface="Georgia"/>
                <a:cs typeface="Georgia"/>
                <a:sym typeface="Georgia"/>
              </a:rPr>
              <a:t>plan (map)</a:t>
            </a:r>
            <a:endParaRPr lang="en" sz="2400" b="1" i="1" dirty="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6" name="Shape 199"/>
          <p:cNvSpPr txBox="1"/>
          <p:nvPr/>
        </p:nvSpPr>
        <p:spPr>
          <a:xfrm>
            <a:off x="4800600" y="5410200"/>
            <a:ext cx="3874475" cy="553968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algn="ctr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 dirty="0" smtClean="0">
                <a:latin typeface="Georgia"/>
                <a:ea typeface="Georgia"/>
                <a:cs typeface="Georgia"/>
                <a:sym typeface="Georgia"/>
              </a:rPr>
              <a:t>execution (guided by map)</a:t>
            </a:r>
            <a:endParaRPr lang="en" sz="2400" b="1" i="1" dirty="0"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/>
          <p:nvPr/>
        </p:nvSpPr>
        <p:spPr>
          <a:xfrm>
            <a:off x="316525" y="316525"/>
            <a:ext cx="6541475" cy="553968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45833"/>
              <a:buFont typeface="Arial"/>
              <a:buNone/>
            </a:pPr>
            <a:r>
              <a:rPr lang="en-US" sz="2400" dirty="0" smtClean="0">
                <a:latin typeface="Georgia"/>
                <a:ea typeface="Georgia"/>
                <a:cs typeface="Georgia"/>
                <a:sym typeface="Georgia"/>
              </a:rPr>
              <a:t>Using</a:t>
            </a:r>
            <a:r>
              <a:rPr lang="en" sz="2400" dirty="0" smtClean="0">
                <a:latin typeface="Georgia"/>
                <a:ea typeface="Georgia"/>
                <a:cs typeface="Georgia"/>
                <a:sym typeface="Georgia"/>
              </a:rPr>
              <a:t> a map to </a:t>
            </a:r>
            <a:r>
              <a:rPr lang="en" sz="2400" b="1" i="1" dirty="0" smtClean="0">
                <a:latin typeface="Georgia"/>
                <a:ea typeface="Georgia"/>
                <a:cs typeface="Georgia"/>
                <a:sym typeface="Georgia"/>
              </a:rPr>
              <a:t>replace </a:t>
            </a:r>
            <a:r>
              <a:rPr lang="en" sz="2400" dirty="0" smtClean="0">
                <a:latin typeface="Georgia"/>
                <a:ea typeface="Georgia"/>
                <a:cs typeface="Georgia"/>
                <a:sym typeface="Georgia"/>
              </a:rPr>
              <a:t>the Kinect sensor…</a:t>
            </a:r>
            <a:endParaRPr lang="en" sz="2400" b="1" i="1" dirty="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" name="Shape 191"/>
          <p:cNvSpPr txBox="1"/>
          <p:nvPr/>
        </p:nvSpPr>
        <p:spPr>
          <a:xfrm>
            <a:off x="457200" y="5105400"/>
            <a:ext cx="8334022" cy="507801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algn="ctr" rtl="0">
              <a:buClr>
                <a:srgbClr val="000000"/>
              </a:buClr>
              <a:buSzPct val="45833"/>
              <a:buFont typeface="Arial"/>
              <a:buNone/>
            </a:pPr>
            <a:r>
              <a:rPr lang="en-US" sz="2100" b="1" i="1" dirty="0" smtClean="0">
                <a:latin typeface="Georgia"/>
                <a:ea typeface="Georgia"/>
                <a:cs typeface="Georgia"/>
                <a:sym typeface="Georgia"/>
              </a:rPr>
              <a:t>Idea: </a:t>
            </a:r>
            <a:r>
              <a:rPr lang="en" sz="2100" dirty="0" smtClean="0">
                <a:latin typeface="Georgia"/>
                <a:ea typeface="Georgia"/>
                <a:cs typeface="Georgia"/>
                <a:sym typeface="Georgia"/>
              </a:rPr>
              <a:t>navigate with an </a:t>
            </a:r>
            <a:r>
              <a:rPr lang="en" sz="2100" i="1" dirty="0" smtClean="0">
                <a:latin typeface="Georgia"/>
                <a:ea typeface="Georgia"/>
                <a:cs typeface="Georgia"/>
                <a:sym typeface="Georgia"/>
              </a:rPr>
              <a:t>unseeing</a:t>
            </a:r>
            <a:r>
              <a:rPr lang="en" sz="2100" dirty="0" smtClean="0">
                <a:latin typeface="Georgia"/>
                <a:ea typeface="Georgia"/>
                <a:cs typeface="Georgia"/>
                <a:sym typeface="Georgia"/>
              </a:rPr>
              <a:t> robot, using only the map? </a:t>
            </a:r>
            <a:endParaRPr lang="en" sz="2100" dirty="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" name="Shape 191"/>
          <p:cNvSpPr txBox="1"/>
          <p:nvPr/>
        </p:nvSpPr>
        <p:spPr>
          <a:xfrm>
            <a:off x="457200" y="5588199"/>
            <a:ext cx="8334022" cy="507801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algn="ctr" rtl="0">
              <a:buClr>
                <a:srgbClr val="000000"/>
              </a:buClr>
              <a:buSzPct val="45833"/>
              <a:buFont typeface="Arial"/>
              <a:buNone/>
            </a:pPr>
            <a:r>
              <a:rPr lang="en-US" sz="2100" b="1" i="1" dirty="0" smtClean="0">
                <a:latin typeface="Georgia"/>
                <a:ea typeface="Georgia"/>
                <a:cs typeface="Georgia"/>
                <a:sym typeface="Georgia"/>
              </a:rPr>
              <a:t>Key:  </a:t>
            </a:r>
            <a:r>
              <a:rPr lang="en" sz="2100" i="1" u="sng" dirty="0">
                <a:latin typeface="Georgia"/>
                <a:ea typeface="Georgia"/>
                <a:cs typeface="Georgia"/>
                <a:sym typeface="Georgia"/>
              </a:rPr>
              <a:t>a</a:t>
            </a:r>
            <a:r>
              <a:rPr lang="en" sz="2100" i="1" u="sng" dirty="0" smtClean="0">
                <a:latin typeface="Georgia"/>
                <a:ea typeface="Georgia"/>
                <a:cs typeface="Georgia"/>
                <a:sym typeface="Georgia"/>
              </a:rPr>
              <a:t>ctively re-localize</a:t>
            </a:r>
            <a:r>
              <a:rPr lang="en" sz="2100" i="1" dirty="0" smtClean="0">
                <a:latin typeface="Georgia"/>
                <a:ea typeface="Georgia"/>
                <a:cs typeface="Georgia"/>
                <a:sym typeface="Georgia"/>
              </a:rPr>
              <a:t>  </a:t>
            </a:r>
            <a:r>
              <a:rPr lang="en" sz="2100" dirty="0" smtClean="0">
                <a:latin typeface="Georgia"/>
                <a:ea typeface="Georgia"/>
                <a:cs typeface="Georgia"/>
                <a:sym typeface="Georgia"/>
              </a:rPr>
              <a:t>the robot as necessary</a:t>
            </a:r>
            <a:endParaRPr lang="en" sz="2100" dirty="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4099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32" y="1346555"/>
            <a:ext cx="4027468" cy="316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357489"/>
            <a:ext cx="3914422" cy="3141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520038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/>
          <p:nvPr/>
        </p:nvSpPr>
        <p:spPr>
          <a:xfrm>
            <a:off x="316525" y="316525"/>
            <a:ext cx="5687099" cy="6463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36666"/>
              <a:buFont typeface="Arial"/>
              <a:buNone/>
            </a:pPr>
            <a:r>
              <a:rPr lang="en" sz="3000" dirty="0" smtClean="0">
                <a:latin typeface="Georgia"/>
                <a:ea typeface="Georgia"/>
                <a:cs typeface="Georgia"/>
                <a:sym typeface="Georgia"/>
              </a:rPr>
              <a:t>Panorama Maps</a:t>
            </a:r>
            <a:endParaRPr lang="en" sz="3000" dirty="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12" name="Shape 212"/>
          <p:cNvSpPr/>
          <p:nvPr/>
        </p:nvSpPr>
        <p:spPr>
          <a:xfrm>
            <a:off x="4114800" y="639675"/>
            <a:ext cx="4484978" cy="274694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213" name="Shape 213"/>
          <p:cNvSpPr txBox="1"/>
          <p:nvPr/>
        </p:nvSpPr>
        <p:spPr>
          <a:xfrm>
            <a:off x="762000" y="1447800"/>
            <a:ext cx="2701974" cy="1477297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algn="ctr" rtl="0">
              <a:buNone/>
            </a:pPr>
            <a:r>
              <a:rPr lang="en" sz="2100" dirty="0" smtClean="0">
                <a:latin typeface="Georgia"/>
                <a:ea typeface="Georgia"/>
                <a:cs typeface="Georgia"/>
                <a:sym typeface="Georgia"/>
              </a:rPr>
              <a:t>Adding </a:t>
            </a:r>
            <a:r>
              <a:rPr lang="en" sz="2100" i="1" dirty="0" smtClean="0">
                <a:latin typeface="Georgia"/>
                <a:ea typeface="Georgia"/>
                <a:cs typeface="Georgia"/>
                <a:sym typeface="Georgia"/>
              </a:rPr>
              <a:t>visual</a:t>
            </a:r>
            <a:r>
              <a:rPr lang="en" sz="2100" dirty="0" smtClean="0">
                <a:latin typeface="Georgia"/>
                <a:ea typeface="Georgia"/>
                <a:cs typeface="Georgia"/>
                <a:sym typeface="Georgia"/>
              </a:rPr>
              <a:t> information in the world’s map, in the form of panoramas</a:t>
            </a:r>
            <a:endParaRPr lang="en" sz="2100" dirty="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6" name="Shape 220"/>
          <p:cNvSpPr/>
          <p:nvPr/>
        </p:nvSpPr>
        <p:spPr>
          <a:xfrm>
            <a:off x="397379" y="4419600"/>
            <a:ext cx="8518021" cy="131479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7" name="Shape 213"/>
          <p:cNvSpPr txBox="1"/>
          <p:nvPr/>
        </p:nvSpPr>
        <p:spPr>
          <a:xfrm>
            <a:off x="1622071" y="5756732"/>
            <a:ext cx="6040414" cy="415468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algn="ctr" rtl="0">
              <a:buNone/>
            </a:pPr>
            <a:r>
              <a:rPr lang="en" sz="1500" dirty="0" smtClean="0">
                <a:latin typeface="Georgia"/>
                <a:ea typeface="Georgia"/>
                <a:cs typeface="Georgia"/>
                <a:sym typeface="Georgia"/>
              </a:rPr>
              <a:t>A successful panorama built in 2</a:t>
            </a:r>
            <a:r>
              <a:rPr lang="en" sz="1500" baseline="30000" dirty="0" smtClean="0">
                <a:latin typeface="Georgia"/>
                <a:ea typeface="Georgia"/>
                <a:cs typeface="Georgia"/>
                <a:sym typeface="Georgia"/>
              </a:rPr>
              <a:t>nd</a:t>
            </a:r>
            <a:r>
              <a:rPr lang="en" sz="1500" dirty="0" smtClean="0">
                <a:latin typeface="Georgia"/>
                <a:ea typeface="Georgia"/>
                <a:cs typeface="Georgia"/>
                <a:sym typeface="Georgia"/>
              </a:rPr>
              <a:t> floor Sprague</a:t>
            </a:r>
            <a:endParaRPr lang="en" sz="1500" dirty="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8" name="Shape 213"/>
          <p:cNvSpPr txBox="1"/>
          <p:nvPr/>
        </p:nvSpPr>
        <p:spPr>
          <a:xfrm>
            <a:off x="5072824" y="3258250"/>
            <a:ext cx="2568929" cy="646300"/>
          </a:xfrm>
          <a:prstGeom prst="rect">
            <a:avLst/>
          </a:prstGeom>
          <a:solidFill>
            <a:schemeClr val="bg1"/>
          </a:solidFill>
        </p:spPr>
        <p:txBody>
          <a:bodyPr wrap="square" lIns="91425" tIns="91425" rIns="91425" bIns="91425" anchor="t" anchorCtr="0">
            <a:spAutoFit/>
          </a:bodyPr>
          <a:lstStyle/>
          <a:p>
            <a:pPr lvl="0" algn="ctr" rtl="0">
              <a:buNone/>
            </a:pPr>
            <a:r>
              <a:rPr lang="en" sz="1500" dirty="0" smtClean="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Each location would contribute a panorama.</a:t>
            </a:r>
            <a:endParaRPr lang="en" sz="1500" dirty="0">
              <a:solidFill>
                <a:srgbClr val="0000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 txBox="1"/>
          <p:nvPr/>
        </p:nvSpPr>
        <p:spPr>
          <a:xfrm>
            <a:off x="316525" y="316525"/>
            <a:ext cx="6389075" cy="646300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36666"/>
              <a:buFont typeface="Arial"/>
              <a:buNone/>
            </a:pPr>
            <a:r>
              <a:rPr lang="en" sz="3000" dirty="0">
                <a:latin typeface="Georgia"/>
                <a:ea typeface="Georgia"/>
                <a:cs typeface="Georgia"/>
                <a:sym typeface="Georgia"/>
              </a:rPr>
              <a:t>Panorama </a:t>
            </a:r>
            <a:r>
              <a:rPr lang="en" sz="3000" dirty="0" smtClean="0">
                <a:latin typeface="Georgia"/>
                <a:ea typeface="Georgia"/>
                <a:cs typeface="Georgia"/>
                <a:sym typeface="Georgia"/>
              </a:rPr>
              <a:t>matching using keypoints</a:t>
            </a:r>
            <a:endParaRPr lang="en" sz="3000" dirty="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37" name="Shape 237"/>
          <p:cNvSpPr/>
          <p:nvPr/>
        </p:nvSpPr>
        <p:spPr>
          <a:xfrm>
            <a:off x="-1" y="4940567"/>
            <a:ext cx="9144002" cy="114746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238" name="Shape 238"/>
          <p:cNvSpPr/>
          <p:nvPr/>
        </p:nvSpPr>
        <p:spPr>
          <a:xfrm>
            <a:off x="-1" y="2910992"/>
            <a:ext cx="9144002" cy="114746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239" name="Shape 239"/>
          <p:cNvSpPr/>
          <p:nvPr/>
        </p:nvSpPr>
        <p:spPr>
          <a:xfrm>
            <a:off x="1442518" y="1416225"/>
            <a:ext cx="312299" cy="20069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240" name="Shape 240"/>
          <p:cNvSpPr txBox="1"/>
          <p:nvPr/>
        </p:nvSpPr>
        <p:spPr>
          <a:xfrm>
            <a:off x="1754818" y="1131975"/>
            <a:ext cx="1514283" cy="923299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algn="ctr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 dirty="0">
                <a:latin typeface="Georgia"/>
                <a:ea typeface="Georgia"/>
                <a:cs typeface="Georgia"/>
                <a:sym typeface="Georgia"/>
              </a:rPr>
              <a:t>Match </a:t>
            </a:r>
          </a:p>
          <a:p>
            <a:pPr lvl="0" algn="ctr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 dirty="0" smtClean="0">
                <a:latin typeface="Georgia"/>
                <a:ea typeface="Georgia"/>
                <a:cs typeface="Georgia"/>
                <a:sym typeface="Georgia"/>
              </a:rPr>
              <a:t>keypoints</a:t>
            </a:r>
            <a:endParaRPr lang="en" sz="2400" dirty="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1" name="Shape 241"/>
          <p:cNvSpPr txBox="1"/>
          <p:nvPr/>
        </p:nvSpPr>
        <p:spPr>
          <a:xfrm>
            <a:off x="3460018" y="1109625"/>
            <a:ext cx="1773299" cy="8585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algn="ctr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Extract good matches</a:t>
            </a:r>
          </a:p>
        </p:txBody>
      </p:sp>
      <p:sp>
        <p:nvSpPr>
          <p:cNvPr id="242" name="Shape 242"/>
          <p:cNvSpPr txBox="1"/>
          <p:nvPr/>
        </p:nvSpPr>
        <p:spPr>
          <a:xfrm>
            <a:off x="5634868" y="1109625"/>
            <a:ext cx="1494300" cy="8138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algn="ctr" rtl="0">
              <a:buNone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Calculate location</a:t>
            </a:r>
          </a:p>
        </p:txBody>
      </p:sp>
      <p:sp>
        <p:nvSpPr>
          <p:cNvPr id="243" name="Shape 243"/>
          <p:cNvSpPr txBox="1"/>
          <p:nvPr/>
        </p:nvSpPr>
        <p:spPr>
          <a:xfrm>
            <a:off x="7411306" y="1109625"/>
            <a:ext cx="1656493" cy="923299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algn="ctr" rtl="0">
              <a:buNone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Transform location</a:t>
            </a:r>
          </a:p>
        </p:txBody>
      </p:sp>
      <p:sp>
        <p:nvSpPr>
          <p:cNvPr id="244" name="Shape 244"/>
          <p:cNvSpPr/>
          <p:nvPr/>
        </p:nvSpPr>
        <p:spPr>
          <a:xfrm>
            <a:off x="3269101" y="1416225"/>
            <a:ext cx="312299" cy="20069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245" name="Shape 245"/>
          <p:cNvSpPr/>
          <p:nvPr/>
        </p:nvSpPr>
        <p:spPr>
          <a:xfrm>
            <a:off x="5322568" y="1416225"/>
            <a:ext cx="312299" cy="20069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246" name="Shape 246"/>
          <p:cNvSpPr/>
          <p:nvPr/>
        </p:nvSpPr>
        <p:spPr>
          <a:xfrm>
            <a:off x="7054392" y="1416225"/>
            <a:ext cx="312299" cy="20069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247" name="Shape 247"/>
          <p:cNvSpPr txBox="1"/>
          <p:nvPr/>
        </p:nvSpPr>
        <p:spPr>
          <a:xfrm>
            <a:off x="76200" y="1109625"/>
            <a:ext cx="1516424" cy="923299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algn="ctr" rtl="0">
              <a:buNone/>
            </a:pPr>
            <a:r>
              <a:rPr lang="en" sz="2400" dirty="0">
                <a:latin typeface="Georgia"/>
                <a:ea typeface="Georgia"/>
                <a:cs typeface="Georgia"/>
                <a:sym typeface="Georgia"/>
              </a:rPr>
              <a:t>Find</a:t>
            </a:r>
          </a:p>
          <a:p>
            <a:pPr lvl="0" algn="ctr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 dirty="0" smtClean="0">
                <a:latin typeface="Georgia"/>
                <a:ea typeface="Georgia"/>
                <a:cs typeface="Georgia"/>
                <a:sym typeface="Georgia"/>
              </a:rPr>
              <a:t>keypoints</a:t>
            </a:r>
            <a:endParaRPr lang="en" sz="2400" dirty="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8" name="Shape 248"/>
          <p:cNvSpPr txBox="1"/>
          <p:nvPr/>
        </p:nvSpPr>
        <p:spPr>
          <a:xfrm>
            <a:off x="238393" y="2384192"/>
            <a:ext cx="3310800" cy="5268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A successful match!</a:t>
            </a:r>
          </a:p>
        </p:txBody>
      </p:sp>
      <p:sp>
        <p:nvSpPr>
          <p:cNvPr id="249" name="Shape 249"/>
          <p:cNvSpPr txBox="1"/>
          <p:nvPr/>
        </p:nvSpPr>
        <p:spPr>
          <a:xfrm>
            <a:off x="316525" y="4413767"/>
            <a:ext cx="3310800" cy="5268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And a failed one...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67"/>
          <a:stretch>
            <a:fillRect/>
          </a:stretch>
        </p:blipFill>
        <p:spPr bwMode="auto">
          <a:xfrm>
            <a:off x="-176639" y="2208885"/>
            <a:ext cx="9320639" cy="1752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8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10"/>
          <a:stretch>
            <a:fillRect/>
          </a:stretch>
        </p:blipFill>
        <p:spPr bwMode="auto">
          <a:xfrm>
            <a:off x="-191663" y="4342485"/>
            <a:ext cx="9335664" cy="1753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6200" y="1678632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latin typeface="Georgia" pitchFamily="18" charset="0"/>
              </a:rPr>
              <a:t>New image</a:t>
            </a:r>
            <a:endParaRPr lang="en-US" sz="1800" dirty="0">
              <a:latin typeface="Georgia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445358" y="1105437"/>
            <a:ext cx="1486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9900"/>
                </a:solidFill>
              </a:rPr>
              <a:t>Target chosen</a:t>
            </a:r>
            <a:endParaRPr lang="en-US" b="1" dirty="0">
              <a:solidFill>
                <a:srgbClr val="0099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4953000" y="1474769"/>
            <a:ext cx="1264589" cy="1305788"/>
          </a:xfrm>
          <a:prstGeom prst="straightConnector1">
            <a:avLst/>
          </a:prstGeom>
          <a:ln w="38100"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7146940" y="5638800"/>
            <a:ext cx="1781258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009900"/>
                </a:solidFill>
                <a:latin typeface="Georgia" pitchFamily="18" charset="0"/>
              </a:rPr>
              <a:t>Navigation result</a:t>
            </a:r>
            <a:endParaRPr lang="en-US" b="1" dirty="0">
              <a:solidFill>
                <a:srgbClr val="009900"/>
              </a:solidFill>
              <a:latin typeface="Georgia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59" r="21445"/>
          <a:stretch/>
        </p:blipFill>
        <p:spPr bwMode="auto">
          <a:xfrm>
            <a:off x="7897382" y="116763"/>
            <a:ext cx="1170417" cy="1173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362200" y="1676400"/>
            <a:ext cx="62484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latin typeface="Georgia" pitchFamily="18" charset="0"/>
              </a:rPr>
              <a:t>Panorama map, SURF matches, and best match</a:t>
            </a:r>
            <a:endParaRPr lang="en-US" sz="1800" dirty="0">
              <a:latin typeface="Georgia" pitchFamily="18" charset="0"/>
            </a:endParaRPr>
          </a:p>
        </p:txBody>
      </p:sp>
      <p:sp>
        <p:nvSpPr>
          <p:cNvPr id="12" name="Shape 236"/>
          <p:cNvSpPr txBox="1"/>
          <p:nvPr/>
        </p:nvSpPr>
        <p:spPr>
          <a:xfrm>
            <a:off x="316525" y="316525"/>
            <a:ext cx="5687099" cy="6463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36666"/>
              <a:buFont typeface="Arial"/>
              <a:buNone/>
            </a:pPr>
            <a:r>
              <a:rPr lang="en" sz="3000" dirty="0" smtClean="0">
                <a:latin typeface="Georgia"/>
                <a:ea typeface="Georgia"/>
                <a:cs typeface="Georgia"/>
                <a:sym typeface="Georgia"/>
              </a:rPr>
              <a:t>Panorama Targeting</a:t>
            </a:r>
            <a:endParaRPr lang="en" sz="3000" dirty="0"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27583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236"/>
          <p:cNvSpPr txBox="1"/>
          <p:nvPr/>
        </p:nvSpPr>
        <p:spPr>
          <a:xfrm>
            <a:off x="316525" y="316525"/>
            <a:ext cx="5687099" cy="6463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36666"/>
              <a:buFont typeface="Arial"/>
              <a:buNone/>
            </a:pPr>
            <a:r>
              <a:rPr lang="en" sz="3000" dirty="0" smtClean="0">
                <a:latin typeface="Georgia"/>
                <a:ea typeface="Georgia"/>
                <a:cs typeface="Georgia"/>
                <a:sym typeface="Georgia"/>
              </a:rPr>
              <a:t>Panorama Targeting at AAAI</a:t>
            </a:r>
            <a:endParaRPr lang="en" sz="3000" dirty="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050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19200"/>
            <a:ext cx="6959804" cy="4995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142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 txBox="1"/>
          <p:nvPr/>
        </p:nvSpPr>
        <p:spPr>
          <a:xfrm>
            <a:off x="316525" y="228600"/>
            <a:ext cx="5687099" cy="6463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36666"/>
              <a:buFont typeface="Arial"/>
              <a:buNone/>
            </a:pPr>
            <a:r>
              <a:rPr lang="en" sz="3000" dirty="0" smtClean="0">
                <a:latin typeface="Georgia"/>
                <a:ea typeface="Georgia"/>
                <a:cs typeface="Georgia"/>
                <a:sym typeface="Georgia"/>
              </a:rPr>
              <a:t>Panorama </a:t>
            </a:r>
            <a:r>
              <a:rPr lang="en" sz="3000" i="1" dirty="0" smtClean="0">
                <a:latin typeface="Georgia"/>
                <a:ea typeface="Georgia"/>
                <a:cs typeface="Georgia"/>
                <a:sym typeface="Georgia"/>
              </a:rPr>
              <a:t>Selection</a:t>
            </a:r>
            <a:r>
              <a:rPr lang="en" sz="3000" dirty="0" smtClean="0">
                <a:latin typeface="Georgia"/>
                <a:ea typeface="Georgia"/>
                <a:cs typeface="Georgia"/>
                <a:sym typeface="Georgia"/>
              </a:rPr>
              <a:t>: </a:t>
            </a:r>
            <a:r>
              <a:rPr lang="en" sz="3000" b="1" i="1" dirty="0" smtClean="0">
                <a:latin typeface="Georgia"/>
                <a:ea typeface="Georgia"/>
                <a:cs typeface="Georgia"/>
                <a:sym typeface="Georgia"/>
              </a:rPr>
              <a:t>the idea</a:t>
            </a:r>
            <a:endParaRPr lang="en" sz="3000" b="1" i="1" dirty="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407" r="8829"/>
          <a:stretch/>
        </p:blipFill>
        <p:spPr>
          <a:xfrm rot="5400000">
            <a:off x="1923287" y="1630337"/>
            <a:ext cx="5602224" cy="4267200"/>
          </a:xfrm>
          <a:prstGeom prst="rect">
            <a:avLst/>
          </a:prstGeom>
          <a:ln w="28575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6419364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 txBox="1"/>
          <p:nvPr/>
        </p:nvSpPr>
        <p:spPr>
          <a:xfrm>
            <a:off x="316525" y="316525"/>
            <a:ext cx="5687099" cy="6463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36666"/>
              <a:buFont typeface="Arial"/>
              <a:buNone/>
            </a:pPr>
            <a:r>
              <a:rPr lang="en" sz="3000" dirty="0" smtClean="0">
                <a:latin typeface="Georgia"/>
                <a:ea typeface="Georgia"/>
                <a:cs typeface="Georgia"/>
                <a:sym typeface="Georgia"/>
              </a:rPr>
              <a:t>Panorama </a:t>
            </a:r>
            <a:r>
              <a:rPr lang="en" sz="3000" i="1" dirty="0" smtClean="0">
                <a:latin typeface="Georgia"/>
                <a:ea typeface="Georgia"/>
                <a:cs typeface="Georgia"/>
                <a:sym typeface="Georgia"/>
              </a:rPr>
              <a:t>Selection</a:t>
            </a:r>
            <a:r>
              <a:rPr lang="en" sz="3000" dirty="0" smtClean="0">
                <a:latin typeface="Georgia"/>
                <a:ea typeface="Georgia"/>
                <a:cs typeface="Georgia"/>
                <a:sym typeface="Georgia"/>
              </a:rPr>
              <a:t> - </a:t>
            </a:r>
            <a:r>
              <a:rPr lang="en" sz="3000" b="1" dirty="0" smtClean="0">
                <a:latin typeface="Georgia"/>
                <a:ea typeface="Georgia"/>
                <a:cs typeface="Georgia"/>
                <a:sym typeface="Georgia"/>
              </a:rPr>
              <a:t>success</a:t>
            </a:r>
            <a:endParaRPr lang="en" sz="3000" b="1" dirty="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2" r="50000" b="6840"/>
          <a:stretch/>
        </p:blipFill>
        <p:spPr>
          <a:xfrm>
            <a:off x="268059" y="1115225"/>
            <a:ext cx="8571141" cy="536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69420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5" b="5556"/>
          <a:stretch/>
        </p:blipFill>
        <p:spPr>
          <a:xfrm>
            <a:off x="1579033" y="1001634"/>
            <a:ext cx="6108271" cy="4971756"/>
          </a:xfrm>
          <a:prstGeom prst="rect">
            <a:avLst/>
          </a:prstGeom>
        </p:spPr>
      </p:pic>
      <p:sp>
        <p:nvSpPr>
          <p:cNvPr id="99" name="Shape 99"/>
          <p:cNvSpPr txBox="1"/>
          <p:nvPr/>
        </p:nvSpPr>
        <p:spPr>
          <a:xfrm>
            <a:off x="316525" y="304800"/>
            <a:ext cx="7262960" cy="677078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3200" i="1" dirty="0" smtClean="0">
                <a:latin typeface="Cambria" pitchFamily="18" charset="0"/>
                <a:ea typeface="Georgia"/>
                <a:cs typeface="Georgia"/>
                <a:sym typeface="Georgia"/>
              </a:rPr>
              <a:t>"…only possible because of our maps."</a:t>
            </a:r>
            <a:endParaRPr lang="en" sz="3200" i="1" dirty="0">
              <a:latin typeface="Cambria" pitchFamily="18" charset="0"/>
              <a:ea typeface="Georgia"/>
              <a:cs typeface="Georgia"/>
              <a:sym typeface="Georgi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65698" y="6260068"/>
            <a:ext cx="7718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" sz="1800" dirty="0" smtClean="0">
                <a:solidFill>
                  <a:schemeClr val="tx1"/>
                </a:solidFill>
                <a:latin typeface="Cambria" pitchFamily="18" charset="0"/>
                <a:ea typeface="Georgia"/>
                <a:cs typeface="Georgia"/>
                <a:sym typeface="Georgia"/>
              </a:rPr>
              <a:t>Untold hours of computation, additional data collection, and hand-checking…</a:t>
            </a:r>
            <a:endParaRPr lang="en-US" sz="1800" dirty="0"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0" y="5270732"/>
            <a:ext cx="1337733" cy="55399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0000FF"/>
                </a:solidFill>
                <a:latin typeface="Cambria" pitchFamily="18" charset="0"/>
              </a:rPr>
              <a:t>obstacle permanence</a:t>
            </a:r>
            <a:endParaRPr lang="en-US" sz="1500" dirty="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46801" y="5270732"/>
            <a:ext cx="1281006" cy="55399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0000FF"/>
                </a:solidFill>
                <a:latin typeface="Cambria" pitchFamily="18" charset="0"/>
              </a:rPr>
              <a:t>road-lane location</a:t>
            </a:r>
            <a:endParaRPr lang="en-US" sz="1500" dirty="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67496" y="1143000"/>
            <a:ext cx="1371600" cy="55399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0000FF"/>
                </a:solidFill>
                <a:latin typeface="Cambria" pitchFamily="18" charset="0"/>
              </a:rPr>
              <a:t>3d point cloud of obstacles</a:t>
            </a:r>
            <a:endParaRPr lang="en-US" sz="1500" dirty="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7267" y="1143000"/>
            <a:ext cx="1337733" cy="55399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0000FF"/>
                </a:solidFill>
                <a:latin typeface="Cambria" pitchFamily="18" charset="0"/>
              </a:rPr>
              <a:t>road surface texture</a:t>
            </a:r>
            <a:endParaRPr lang="en-US" sz="1500" dirty="0">
              <a:solidFill>
                <a:srgbClr val="0000FF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59236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 txBox="1"/>
          <p:nvPr/>
        </p:nvSpPr>
        <p:spPr>
          <a:xfrm>
            <a:off x="316525" y="316525"/>
            <a:ext cx="5687099" cy="6463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36666"/>
              <a:buFont typeface="Arial"/>
              <a:buNone/>
            </a:pPr>
            <a:r>
              <a:rPr lang="en" sz="3000" dirty="0" smtClean="0">
                <a:latin typeface="Georgia"/>
                <a:ea typeface="Georgia"/>
                <a:cs typeface="Georgia"/>
                <a:sym typeface="Georgia"/>
              </a:rPr>
              <a:t>Panorama </a:t>
            </a:r>
            <a:r>
              <a:rPr lang="en" sz="3000" i="1" dirty="0" smtClean="0">
                <a:latin typeface="Georgia"/>
                <a:ea typeface="Georgia"/>
                <a:cs typeface="Georgia"/>
                <a:sym typeface="Georgia"/>
              </a:rPr>
              <a:t>Selection</a:t>
            </a:r>
            <a:r>
              <a:rPr lang="en" sz="3000" dirty="0" smtClean="0">
                <a:latin typeface="Georgia"/>
                <a:ea typeface="Georgia"/>
                <a:cs typeface="Georgia"/>
                <a:sym typeface="Georgia"/>
              </a:rPr>
              <a:t> - </a:t>
            </a:r>
            <a:r>
              <a:rPr lang="en" sz="3000" b="1" dirty="0" smtClean="0">
                <a:latin typeface="Georgia"/>
                <a:ea typeface="Georgia"/>
                <a:cs typeface="Georgia"/>
                <a:sym typeface="Georgia"/>
              </a:rPr>
              <a:t>failure</a:t>
            </a:r>
            <a:endParaRPr lang="en" sz="3000" b="1" dirty="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1" r="51111" b="7630"/>
          <a:stretch/>
        </p:blipFill>
        <p:spPr>
          <a:xfrm>
            <a:off x="324921" y="1143000"/>
            <a:ext cx="8514279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6437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/>
          <p:nvPr/>
        </p:nvSpPr>
        <p:spPr>
          <a:xfrm>
            <a:off x="322387" y="316525"/>
            <a:ext cx="7379675" cy="646300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>
              <a:buClr>
                <a:srgbClr val="000000"/>
              </a:buClr>
              <a:buSzPct val="45833"/>
              <a:buFont typeface="Arial"/>
              <a:buNone/>
            </a:pPr>
            <a:r>
              <a:rPr lang="en" sz="3000" dirty="0" smtClean="0">
                <a:latin typeface="Georgia"/>
                <a:ea typeface="Georgia"/>
                <a:cs typeface="Georgia"/>
                <a:sym typeface="Georgia"/>
              </a:rPr>
              <a:t>Using </a:t>
            </a:r>
            <a:r>
              <a:rPr lang="en" sz="3000" b="1" i="1" dirty="0" smtClean="0">
                <a:latin typeface="Georgia"/>
                <a:ea typeface="Georgia"/>
                <a:cs typeface="Georgia"/>
                <a:sym typeface="Georgia"/>
              </a:rPr>
              <a:t>ROS</a:t>
            </a:r>
            <a:r>
              <a:rPr lang="en" sz="3000" dirty="0" smtClean="0">
                <a:latin typeface="Georgia"/>
                <a:ea typeface="Georgia"/>
                <a:cs typeface="Georgia"/>
                <a:sym typeface="Georgia"/>
              </a:rPr>
              <a:t>:  the Robot Operating System</a:t>
            </a:r>
            <a:endParaRPr lang="en" sz="3000" dirty="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67" name="Shape 267"/>
          <p:cNvSpPr txBox="1"/>
          <p:nvPr/>
        </p:nvSpPr>
        <p:spPr>
          <a:xfrm>
            <a:off x="381000" y="1143000"/>
            <a:ext cx="3200400" cy="1292631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algn="ctr"/>
            <a:r>
              <a:rPr lang="en" sz="1800" dirty="0" smtClean="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In addition to building our own, we investigated ROS libraries for mapping, localization, and navigation.</a:t>
            </a:r>
            <a:endParaRPr lang="en" sz="1800" dirty="0">
              <a:solidFill>
                <a:srgbClr val="0000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65" t="19076" r="3801" b="7231"/>
          <a:stretch/>
        </p:blipFill>
        <p:spPr bwMode="auto">
          <a:xfrm>
            <a:off x="3962400" y="1295400"/>
            <a:ext cx="4951014" cy="4795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hape 267"/>
          <p:cNvSpPr txBox="1"/>
          <p:nvPr/>
        </p:nvSpPr>
        <p:spPr>
          <a:xfrm>
            <a:off x="285044" y="2819400"/>
            <a:ext cx="3601156" cy="2954625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r>
              <a:rPr lang="en" sz="1800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To </a:t>
            </a:r>
            <a:r>
              <a:rPr lang="en" sz="1800" dirty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build incremental free-space </a:t>
            </a:r>
            <a:r>
              <a:rPr lang="en" sz="1800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maps the algorithms use</a:t>
            </a:r>
          </a:p>
          <a:p>
            <a:endParaRPr lang="en" sz="1800" dirty="0" smtClean="0">
              <a:solidFill>
                <a:schemeClr val="tx1"/>
              </a:solidFill>
              <a:latin typeface="Georgia"/>
              <a:ea typeface="Georgia"/>
              <a:cs typeface="Georgia"/>
              <a:sym typeface="Georgia"/>
            </a:endParaRPr>
          </a:p>
          <a:p>
            <a:r>
              <a:rPr lang="en" sz="1800" dirty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" sz="1800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- many path hypotheses</a:t>
            </a:r>
          </a:p>
          <a:p>
            <a:r>
              <a:rPr lang="en" sz="1800" dirty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" sz="1800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- many location hypotheses</a:t>
            </a:r>
          </a:p>
          <a:p>
            <a:r>
              <a:rPr lang="en" sz="1800" dirty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" sz="1800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- maximum-likelihood matching </a:t>
            </a:r>
          </a:p>
          <a:p>
            <a:endParaRPr lang="en" sz="1800" dirty="0">
              <a:solidFill>
                <a:schemeClr val="tx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algn="r"/>
            <a:r>
              <a:rPr lang="en" sz="1800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When large offsets are detected, corresponding corrections in position "jumps" are made.</a:t>
            </a:r>
            <a:endParaRPr lang="en" sz="1800" dirty="0">
              <a:solidFill>
                <a:schemeClr val="tx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flipV="1">
            <a:off x="3886200" y="5181600"/>
            <a:ext cx="838200" cy="38100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3962400" y="5562600"/>
            <a:ext cx="1295400" cy="211425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242007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Shape 296">
            <a:hlinkClick r:id="rId3" action="ppaction://hlinkfile"/>
          </p:cNvPr>
          <p:cNvSpPr/>
          <p:nvPr/>
        </p:nvSpPr>
        <p:spPr>
          <a:xfrm>
            <a:off x="1090753" y="1066800"/>
            <a:ext cx="7062647" cy="505832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297" name="Shape 297"/>
          <p:cNvSpPr txBox="1"/>
          <p:nvPr/>
        </p:nvSpPr>
        <p:spPr>
          <a:xfrm>
            <a:off x="3429000" y="6382647"/>
            <a:ext cx="5618399" cy="400079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 algn="r">
              <a:buClr>
                <a:srgbClr val="000000"/>
              </a:buClr>
              <a:buSzPct val="78571"/>
              <a:buFont typeface="Arial"/>
              <a:buNone/>
            </a:pPr>
            <a:r>
              <a:rPr lang="en" sz="700" dirty="0"/>
              <a:t>gmapping in </a:t>
            </a:r>
            <a:r>
              <a:rPr lang="en" sz="700" dirty="0" smtClean="0"/>
              <a:t>action – where in the Libra Complex is this?</a:t>
            </a:r>
            <a:endParaRPr lang="en" sz="700" dirty="0"/>
          </a:p>
          <a:p>
            <a:pPr algn="r">
              <a:buClr>
                <a:srgbClr val="000000"/>
              </a:buClr>
              <a:buSzPct val="78571"/>
              <a:buFont typeface="Arial"/>
              <a:buNone/>
            </a:pPr>
            <a:r>
              <a:rPr lang="en" sz="700" u="sng" dirty="0" smtClean="0">
                <a:solidFill>
                  <a:srgbClr val="1155CC"/>
                </a:solidFill>
                <a:hlinkClick r:id="rId5"/>
              </a:rPr>
              <a:t>https</a:t>
            </a:r>
            <a:r>
              <a:rPr lang="en" sz="700" u="sng" dirty="0">
                <a:solidFill>
                  <a:srgbClr val="1155CC"/>
                </a:solidFill>
                <a:hlinkClick r:id="rId5"/>
              </a:rPr>
              <a:t>://www.youtube.com/watch?feature=player_embedded&amp;v=j05Wb5dpQ28</a:t>
            </a:r>
          </a:p>
        </p:txBody>
      </p:sp>
      <p:sp>
        <p:nvSpPr>
          <p:cNvPr id="2" name="Rectangle 1"/>
          <p:cNvSpPr/>
          <p:nvPr/>
        </p:nvSpPr>
        <p:spPr>
          <a:xfrm>
            <a:off x="6812280" y="6144969"/>
            <a:ext cx="144462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/>
              <a:t>muddbot_mapping_4x</a:t>
            </a:r>
          </a:p>
        </p:txBody>
      </p:sp>
      <p:sp>
        <p:nvSpPr>
          <p:cNvPr id="6" name="Rectangle 5"/>
          <p:cNvSpPr/>
          <p:nvPr/>
        </p:nvSpPr>
        <p:spPr>
          <a:xfrm>
            <a:off x="7572585" y="5712023"/>
            <a:ext cx="452368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" b="1" dirty="0" smtClean="0">
                <a:solidFill>
                  <a:srgbClr val="FF0000"/>
                </a:solidFill>
                <a:latin typeface="Georgia"/>
                <a:sym typeface="Georgia"/>
              </a:rPr>
              <a:t>4x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Shape 266"/>
          <p:cNvSpPr txBox="1"/>
          <p:nvPr/>
        </p:nvSpPr>
        <p:spPr>
          <a:xfrm>
            <a:off x="322387" y="304800"/>
            <a:ext cx="7379675" cy="646300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>
              <a:buClr>
                <a:srgbClr val="000000"/>
              </a:buClr>
              <a:buSzPct val="45833"/>
              <a:buFont typeface="Arial"/>
              <a:buNone/>
            </a:pPr>
            <a:r>
              <a:rPr lang="en" sz="3000" dirty="0" smtClean="0">
                <a:latin typeface="Georgia"/>
                <a:ea typeface="Georgia"/>
                <a:cs typeface="Georgia"/>
                <a:sym typeface="Georgia"/>
              </a:rPr>
              <a:t>2d mapping in Beckman</a:t>
            </a:r>
            <a:endParaRPr lang="en" sz="3000" dirty="0"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23141965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5" t="41866" r="13995" b="4237"/>
          <a:stretch/>
        </p:blipFill>
        <p:spPr bwMode="auto">
          <a:xfrm>
            <a:off x="3505200" y="1535289"/>
            <a:ext cx="53953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hape 266"/>
          <p:cNvSpPr txBox="1"/>
          <p:nvPr/>
        </p:nvSpPr>
        <p:spPr>
          <a:xfrm>
            <a:off x="322387" y="304800"/>
            <a:ext cx="7379675" cy="646300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>
              <a:buClr>
                <a:srgbClr val="000000"/>
              </a:buClr>
              <a:buSzPct val="45833"/>
              <a:buFont typeface="Arial"/>
              <a:buNone/>
            </a:pPr>
            <a:r>
              <a:rPr lang="en" sz="3000" dirty="0" smtClean="0">
                <a:latin typeface="Georgia"/>
                <a:ea typeface="Georgia"/>
                <a:cs typeface="Georgia"/>
                <a:sym typeface="Georgia"/>
              </a:rPr>
              <a:t>2d localization (and navigation)</a:t>
            </a:r>
            <a:endParaRPr lang="en" sz="3000" dirty="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5" name="Shape 267"/>
          <p:cNvSpPr txBox="1"/>
          <p:nvPr/>
        </p:nvSpPr>
        <p:spPr>
          <a:xfrm>
            <a:off x="372533" y="1676400"/>
            <a:ext cx="3067756" cy="738633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algn="r"/>
            <a:r>
              <a:rPr lang="en" sz="1800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Light-blue hypotheses track possible robot positions.</a:t>
            </a:r>
            <a:endParaRPr lang="en" sz="1800" dirty="0">
              <a:solidFill>
                <a:schemeClr val="tx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6" name="Shape 267"/>
          <p:cNvSpPr txBox="1"/>
          <p:nvPr/>
        </p:nvSpPr>
        <p:spPr>
          <a:xfrm>
            <a:off x="372533" y="2849970"/>
            <a:ext cx="3067756" cy="1569630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algn="r"/>
            <a:r>
              <a:rPr lang="en" sz="1800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The fitness of each hypothesis is bases on how close its </a:t>
            </a:r>
            <a:r>
              <a:rPr lang="en" sz="1800" b="1" i="1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anticipated</a:t>
            </a:r>
            <a:r>
              <a:rPr lang="en" sz="1800" i="1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" sz="1800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sensor reading match the </a:t>
            </a:r>
            <a:r>
              <a:rPr lang="en" sz="1800" b="1" i="1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actual</a:t>
            </a:r>
            <a:r>
              <a:rPr lang="en" sz="1800" i="1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" sz="1800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readings. </a:t>
            </a:r>
            <a:endParaRPr lang="en" sz="1800" dirty="0">
              <a:solidFill>
                <a:schemeClr val="tx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7" name="Shape 267"/>
          <p:cNvSpPr txBox="1"/>
          <p:nvPr/>
        </p:nvSpPr>
        <p:spPr>
          <a:xfrm>
            <a:off x="228600" y="4823967"/>
            <a:ext cx="3211689" cy="738633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algn="r"/>
            <a:r>
              <a:rPr lang="en" sz="1800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The "cloud" of hypotheses converges to the correct pose.</a:t>
            </a:r>
            <a:endParaRPr lang="en" sz="1800" dirty="0">
              <a:solidFill>
                <a:schemeClr val="tx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82293492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>
            <a:hlinkClick r:id="rId3" action="ppaction://hlinkfile"/>
          </p:cNvPr>
          <p:cNvSpPr/>
          <p:nvPr/>
        </p:nvSpPr>
        <p:spPr>
          <a:xfrm>
            <a:off x="1524000" y="1219200"/>
            <a:ext cx="6402631" cy="486546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310" name="Shape 310"/>
          <p:cNvSpPr txBox="1"/>
          <p:nvPr/>
        </p:nvSpPr>
        <p:spPr>
          <a:xfrm>
            <a:off x="3429000" y="6355824"/>
            <a:ext cx="5618399" cy="400079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 algn="r">
              <a:buClr>
                <a:srgbClr val="000000"/>
              </a:buClr>
              <a:buSzPct val="78571"/>
              <a:buFont typeface="Arial"/>
              <a:buNone/>
            </a:pPr>
            <a:r>
              <a:rPr lang="en" sz="700" dirty="0"/>
              <a:t>amcl in action!</a:t>
            </a:r>
          </a:p>
          <a:p>
            <a:pPr algn="r">
              <a:buClr>
                <a:srgbClr val="000000"/>
              </a:buClr>
              <a:buSzPct val="78571"/>
              <a:buFont typeface="Arial"/>
              <a:buNone/>
            </a:pPr>
            <a:r>
              <a:rPr lang="en" sz="700" u="sng" dirty="0" smtClean="0">
                <a:solidFill>
                  <a:srgbClr val="1155CC"/>
                </a:solidFill>
                <a:hlinkClick r:id="rId5"/>
              </a:rPr>
              <a:t>https</a:t>
            </a:r>
            <a:r>
              <a:rPr lang="en" sz="700" u="sng" dirty="0">
                <a:solidFill>
                  <a:srgbClr val="1155CC"/>
                </a:solidFill>
                <a:hlinkClick r:id="rId5"/>
              </a:rPr>
              <a:t>://www.youtube.com/watch?feature=player_embedded&amp;v=EG4ALhSM-C8</a:t>
            </a:r>
          </a:p>
        </p:txBody>
      </p:sp>
      <p:sp>
        <p:nvSpPr>
          <p:cNvPr id="5" name="Rectangle 4"/>
          <p:cNvSpPr/>
          <p:nvPr/>
        </p:nvSpPr>
        <p:spPr>
          <a:xfrm>
            <a:off x="7384040" y="5669690"/>
            <a:ext cx="447558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" b="1" dirty="0">
                <a:solidFill>
                  <a:srgbClr val="FF0000"/>
                </a:solidFill>
                <a:latin typeface="Georgia"/>
                <a:sym typeface="Georgia"/>
              </a:rPr>
              <a:t>2</a:t>
            </a:r>
            <a:r>
              <a:rPr lang="en" b="1" dirty="0" smtClean="0">
                <a:solidFill>
                  <a:srgbClr val="FF0000"/>
                </a:solidFill>
                <a:latin typeface="Georgia"/>
                <a:sym typeface="Georgia"/>
              </a:rPr>
              <a:t>x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00800" y="6078379"/>
            <a:ext cx="15359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000" dirty="0"/>
              <a:t>muddbot_navigation_2x</a:t>
            </a:r>
          </a:p>
        </p:txBody>
      </p:sp>
      <p:sp>
        <p:nvSpPr>
          <p:cNvPr id="7" name="Shape 308"/>
          <p:cNvSpPr txBox="1"/>
          <p:nvPr/>
        </p:nvSpPr>
        <p:spPr>
          <a:xfrm>
            <a:off x="974633" y="208032"/>
            <a:ext cx="7254967" cy="646300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algn="ctr">
              <a:buClr>
                <a:srgbClr val="000000"/>
              </a:buClr>
              <a:buSzPct val="45833"/>
              <a:buFont typeface="Arial"/>
              <a:buNone/>
            </a:pPr>
            <a:r>
              <a:rPr lang="en" sz="3000" dirty="0">
                <a:latin typeface="Georgia"/>
                <a:ea typeface="Georgia"/>
                <a:cs typeface="Georgia"/>
                <a:sym typeface="Georgia"/>
              </a:rPr>
              <a:t>2D </a:t>
            </a:r>
            <a:r>
              <a:rPr lang="en" sz="3000" dirty="0" smtClean="0">
                <a:latin typeface="Georgia"/>
                <a:ea typeface="Georgia"/>
                <a:cs typeface="Georgia"/>
                <a:sym typeface="Georgia"/>
              </a:rPr>
              <a:t>localization and navigation</a:t>
            </a:r>
            <a:endParaRPr lang="en" sz="3000" dirty="0"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46388043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7" t="29195" r="10158" b="20181"/>
          <a:stretch/>
        </p:blipFill>
        <p:spPr bwMode="auto">
          <a:xfrm>
            <a:off x="4461450" y="1600200"/>
            <a:ext cx="4530150" cy="3592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hape 308"/>
          <p:cNvSpPr txBox="1"/>
          <p:nvPr/>
        </p:nvSpPr>
        <p:spPr>
          <a:xfrm>
            <a:off x="5346675" y="5231994"/>
            <a:ext cx="2759700" cy="553968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algn="ctr"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 dirty="0" smtClean="0">
                <a:latin typeface="Georgia"/>
                <a:ea typeface="Georgia"/>
                <a:cs typeface="Georgia"/>
                <a:sym typeface="Georgia"/>
              </a:rPr>
              <a:t>final position</a:t>
            </a:r>
            <a:endParaRPr lang="en" sz="2400" dirty="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" name="Shape 308"/>
          <p:cNvSpPr txBox="1"/>
          <p:nvPr/>
        </p:nvSpPr>
        <p:spPr>
          <a:xfrm>
            <a:off x="838200" y="208032"/>
            <a:ext cx="7543799" cy="646300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algn="ctr">
              <a:buClr>
                <a:srgbClr val="000000"/>
              </a:buClr>
              <a:buSzPct val="45833"/>
              <a:buFont typeface="Arial"/>
              <a:buNone/>
            </a:pPr>
            <a:r>
              <a:rPr lang="en" sz="3000" dirty="0">
                <a:latin typeface="Georgia"/>
                <a:ea typeface="Georgia"/>
                <a:cs typeface="Georgia"/>
                <a:sym typeface="Georgia"/>
              </a:rPr>
              <a:t>2D </a:t>
            </a:r>
            <a:r>
              <a:rPr lang="en" sz="3000" dirty="0" smtClean="0">
                <a:latin typeface="Georgia"/>
                <a:ea typeface="Georgia"/>
                <a:cs typeface="Georgia"/>
                <a:sym typeface="Georgia"/>
              </a:rPr>
              <a:t>localization and navigation, one result</a:t>
            </a:r>
            <a:endParaRPr lang="en" sz="3000" dirty="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0" t="29195" r="52558" b="20181"/>
          <a:stretch/>
        </p:blipFill>
        <p:spPr bwMode="auto">
          <a:xfrm>
            <a:off x="287869" y="1603986"/>
            <a:ext cx="4024488" cy="3592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hape 308"/>
          <p:cNvSpPr txBox="1"/>
          <p:nvPr/>
        </p:nvSpPr>
        <p:spPr>
          <a:xfrm>
            <a:off x="304799" y="5029200"/>
            <a:ext cx="4007557" cy="553968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algn="ctr"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 dirty="0" smtClean="0">
                <a:latin typeface="Georgia"/>
                <a:ea typeface="Georgia"/>
                <a:cs typeface="Georgia"/>
                <a:sym typeface="Georgia"/>
              </a:rPr>
              <a:t>final position estimate</a:t>
            </a:r>
            <a:endParaRPr lang="en" sz="2400" dirty="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8" name="Shape 308"/>
          <p:cNvSpPr txBox="1"/>
          <p:nvPr/>
        </p:nvSpPr>
        <p:spPr>
          <a:xfrm>
            <a:off x="524933" y="5463822"/>
            <a:ext cx="3505201" cy="369302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algn="ctr">
              <a:buClr>
                <a:srgbClr val="000000"/>
              </a:buClr>
              <a:buSzPct val="45833"/>
              <a:buFont typeface="Arial"/>
              <a:buNone/>
            </a:pPr>
            <a:r>
              <a:rPr lang="en" sz="1200" dirty="0" smtClean="0">
                <a:latin typeface="Georgia"/>
                <a:ea typeface="Georgia"/>
                <a:cs typeface="Georgia"/>
                <a:sym typeface="Georgia"/>
              </a:rPr>
              <a:t>(collection of blue hypotheses)</a:t>
            </a:r>
            <a:endParaRPr lang="en" sz="1200" dirty="0"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22859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990600"/>
            <a:ext cx="6019800" cy="5463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hape 308"/>
          <p:cNvSpPr txBox="1"/>
          <p:nvPr/>
        </p:nvSpPr>
        <p:spPr>
          <a:xfrm>
            <a:off x="1222989" y="99567"/>
            <a:ext cx="6636900" cy="677078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algn="ctr">
              <a:buClr>
                <a:srgbClr val="000000"/>
              </a:buClr>
              <a:buSzPct val="45833"/>
              <a:buFont typeface="Arial"/>
              <a:buNone/>
            </a:pPr>
            <a:r>
              <a:rPr lang="en" sz="3200" dirty="0" smtClean="0">
                <a:latin typeface="Georgia"/>
                <a:ea typeface="Georgia"/>
                <a:cs typeface="Georgia"/>
                <a:sym typeface="Georgia"/>
              </a:rPr>
              <a:t>Muddbot's Libra Complex Map</a:t>
            </a:r>
            <a:endParaRPr lang="en" sz="3200" dirty="0">
              <a:latin typeface="Georgia"/>
              <a:ea typeface="Georgia"/>
              <a:cs typeface="Georgia"/>
              <a:sym typeface="Georgia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2667000" y="1600200"/>
            <a:ext cx="533400" cy="68580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19413952">
            <a:off x="2416359" y="1364979"/>
            <a:ext cx="381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00FF"/>
                </a:solidFill>
              </a:rPr>
              <a:t>N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6033911" y="1943100"/>
            <a:ext cx="747889" cy="38241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737180" y="1734102"/>
            <a:ext cx="16222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Galileo Foyer</a:t>
            </a:r>
            <a:endParaRPr lang="en-US" b="1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2057400" y="5410200"/>
            <a:ext cx="609600" cy="38100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35158" y="5637311"/>
            <a:ext cx="16222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>
                <a:solidFill>
                  <a:srgbClr val="0000FF"/>
                </a:solidFill>
              </a:rPr>
              <a:t>Big Beckman</a:t>
            </a:r>
            <a:endParaRPr lang="en-US" b="1" dirty="0">
              <a:solidFill>
                <a:srgbClr val="0000FF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6484056" y="1943100"/>
            <a:ext cx="297744" cy="110490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872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308"/>
          <p:cNvSpPr txBox="1"/>
          <p:nvPr/>
        </p:nvSpPr>
        <p:spPr>
          <a:xfrm>
            <a:off x="460023" y="595260"/>
            <a:ext cx="2895600" cy="738633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>
              <a:buClr>
                <a:srgbClr val="000000"/>
              </a:buClr>
              <a:buSzPct val="45833"/>
              <a:buFont typeface="Arial"/>
              <a:buNone/>
            </a:pPr>
            <a:r>
              <a:rPr lang="en" sz="3600" dirty="0" smtClean="0">
                <a:latin typeface="Cambria" pitchFamily="18" charset="0"/>
                <a:ea typeface="Georgia"/>
                <a:cs typeface="Calibri" pitchFamily="34" charset="0"/>
                <a:sym typeface="Georgia"/>
              </a:rPr>
              <a:t>What's Next?  </a:t>
            </a:r>
            <a:endParaRPr lang="en" sz="3600" dirty="0">
              <a:latin typeface="Cambria" pitchFamily="18" charset="0"/>
              <a:ea typeface="Georgia"/>
              <a:cs typeface="Calibri" pitchFamily="34" charset="0"/>
              <a:sym typeface="Georgia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680178" y="530307"/>
            <a:ext cx="51590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  <a:buSzPct val="45833"/>
            </a:pPr>
            <a:r>
              <a:rPr lang="en" sz="2400" dirty="0">
                <a:latin typeface="Cambria" pitchFamily="18" charset="0"/>
                <a:ea typeface="Georgia"/>
                <a:cs typeface="Georgia"/>
                <a:sym typeface="Georgia"/>
              </a:rPr>
              <a:t>(1) </a:t>
            </a:r>
            <a:r>
              <a:rPr lang="en" sz="2400" dirty="0" smtClean="0">
                <a:latin typeface="Cambria" pitchFamily="18" charset="0"/>
                <a:ea typeface="Georgia"/>
                <a:cs typeface="Georgia"/>
                <a:sym typeface="Georgia"/>
              </a:rPr>
              <a:t>3d mapping  </a:t>
            </a:r>
          </a:p>
          <a:p>
            <a:pPr lvl="0">
              <a:buClr>
                <a:srgbClr val="000000"/>
              </a:buClr>
              <a:buSzPct val="45833"/>
            </a:pPr>
            <a:r>
              <a:rPr lang="en" sz="2400" dirty="0" smtClean="0">
                <a:latin typeface="Cambria" pitchFamily="18" charset="0"/>
                <a:ea typeface="Georgia"/>
                <a:cs typeface="Georgia"/>
                <a:sym typeface="Georgia"/>
              </a:rPr>
              <a:t>(</a:t>
            </a:r>
            <a:r>
              <a:rPr lang="en" sz="2400" dirty="0">
                <a:latin typeface="Cambria" pitchFamily="18" charset="0"/>
                <a:ea typeface="Georgia"/>
                <a:cs typeface="Georgia"/>
                <a:sym typeface="Georgia"/>
              </a:rPr>
              <a:t>2) </a:t>
            </a:r>
            <a:r>
              <a:rPr lang="en" sz="2400" dirty="0" smtClean="0">
                <a:latin typeface="Cambria" pitchFamily="18" charset="0"/>
                <a:ea typeface="Georgia"/>
                <a:cs typeface="Georgia"/>
                <a:sym typeface="Georgia"/>
              </a:rPr>
              <a:t>Improved platforms and support</a:t>
            </a:r>
            <a:endParaRPr lang="en" sz="2400" dirty="0">
              <a:latin typeface="Cambria" pitchFamily="18" charset="0"/>
              <a:ea typeface="Georgia"/>
              <a:cs typeface="Georgia"/>
              <a:sym typeface="Georgi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2" t="22638" r="32851" b="28661"/>
          <a:stretch/>
        </p:blipFill>
        <p:spPr>
          <a:xfrm>
            <a:off x="242181" y="1883833"/>
            <a:ext cx="8673219" cy="4516967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V="1">
            <a:off x="1371600" y="5257800"/>
            <a:ext cx="1143000" cy="60960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838200" y="5153335"/>
            <a:ext cx="14506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800" b="1" dirty="0" smtClean="0">
                <a:solidFill>
                  <a:schemeClr val="bg1"/>
                </a:solidFill>
                <a:latin typeface="Cambria" pitchFamily="18" charset="0"/>
                <a:ea typeface="Georgia"/>
                <a:cs typeface="Georgia"/>
                <a:sym typeface="Georgia"/>
              </a:rPr>
              <a:t>misaligned scans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680745" y="1264356"/>
            <a:ext cx="31678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b="1" dirty="0" smtClean="0">
                <a:solidFill>
                  <a:srgbClr val="C00000"/>
                </a:solidFill>
                <a:latin typeface="Cambria" pitchFamily="18" charset="0"/>
                <a:ea typeface="Georgia"/>
                <a:cs typeface="Georgia"/>
                <a:sym typeface="Georgia"/>
              </a:rPr>
              <a:t>demo:  </a:t>
            </a:r>
            <a:r>
              <a:rPr lang="en" dirty="0" smtClean="0">
                <a:latin typeface="Cambria" pitchFamily="18" charset="0"/>
                <a:ea typeface="Georgia"/>
                <a:cs typeface="Georgia"/>
                <a:sym typeface="Georgia"/>
              </a:rPr>
              <a:t>new AR.Drone and its drivers…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41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308"/>
          <p:cNvSpPr txBox="1"/>
          <p:nvPr/>
        </p:nvSpPr>
        <p:spPr>
          <a:xfrm>
            <a:off x="460023" y="595260"/>
            <a:ext cx="2895600" cy="738633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>
              <a:buClr>
                <a:srgbClr val="000000"/>
              </a:buClr>
              <a:buSzPct val="45833"/>
              <a:buFont typeface="Arial"/>
              <a:buNone/>
            </a:pPr>
            <a:r>
              <a:rPr lang="en" sz="3600" dirty="0" smtClean="0">
                <a:latin typeface="Cambria" pitchFamily="18" charset="0"/>
                <a:ea typeface="Georgia"/>
                <a:cs typeface="Calibri" pitchFamily="34" charset="0"/>
                <a:sym typeface="Georgia"/>
              </a:rPr>
              <a:t>What's Next?  </a:t>
            </a:r>
            <a:endParaRPr lang="en" sz="3600" dirty="0">
              <a:latin typeface="Cambria" pitchFamily="18" charset="0"/>
              <a:ea typeface="Georgia"/>
              <a:cs typeface="Calibri" pitchFamily="34" charset="0"/>
              <a:sym typeface="Georgia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680178" y="530307"/>
            <a:ext cx="51590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  <a:buSzPct val="45833"/>
            </a:pPr>
            <a:r>
              <a:rPr lang="en" sz="2400" dirty="0">
                <a:latin typeface="Cambria" pitchFamily="18" charset="0"/>
                <a:ea typeface="Georgia"/>
                <a:cs typeface="Georgia"/>
                <a:sym typeface="Georgia"/>
              </a:rPr>
              <a:t>(1) </a:t>
            </a:r>
            <a:r>
              <a:rPr lang="en" sz="2400" dirty="0" smtClean="0">
                <a:latin typeface="Cambria" pitchFamily="18" charset="0"/>
                <a:ea typeface="Georgia"/>
                <a:cs typeface="Georgia"/>
                <a:sym typeface="Georgia"/>
              </a:rPr>
              <a:t>3d mapping  </a:t>
            </a:r>
          </a:p>
          <a:p>
            <a:pPr lvl="0">
              <a:buClr>
                <a:srgbClr val="000000"/>
              </a:buClr>
              <a:buSzPct val="45833"/>
            </a:pPr>
            <a:r>
              <a:rPr lang="en" sz="2400" dirty="0" smtClean="0">
                <a:latin typeface="Cambria" pitchFamily="18" charset="0"/>
                <a:ea typeface="Georgia"/>
                <a:cs typeface="Georgia"/>
                <a:sym typeface="Georgia"/>
              </a:rPr>
              <a:t>(</a:t>
            </a:r>
            <a:r>
              <a:rPr lang="en" sz="2400" dirty="0">
                <a:latin typeface="Cambria" pitchFamily="18" charset="0"/>
                <a:ea typeface="Georgia"/>
                <a:cs typeface="Georgia"/>
                <a:sym typeface="Georgia"/>
              </a:rPr>
              <a:t>2) </a:t>
            </a:r>
            <a:r>
              <a:rPr lang="en" sz="2400" dirty="0" smtClean="0">
                <a:latin typeface="Cambria" pitchFamily="18" charset="0"/>
                <a:ea typeface="Georgia"/>
                <a:cs typeface="Georgia"/>
                <a:sym typeface="Georgia"/>
              </a:rPr>
              <a:t>Improved platforms and support</a:t>
            </a:r>
            <a:endParaRPr lang="en" sz="2400" dirty="0">
              <a:latin typeface="Cambria" pitchFamily="18" charset="0"/>
              <a:ea typeface="Georgia"/>
              <a:cs typeface="Georgia"/>
              <a:sym typeface="Georgi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2" t="22638" r="32851" b="28661"/>
          <a:stretch/>
        </p:blipFill>
        <p:spPr>
          <a:xfrm>
            <a:off x="242181" y="1883833"/>
            <a:ext cx="8673219" cy="4516967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4941711" y="3708399"/>
            <a:ext cx="304800" cy="685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215467" y="3364089"/>
            <a:ext cx="304800" cy="685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082822" y="4301067"/>
            <a:ext cx="1032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1800" b="1" dirty="0" smtClean="0">
                <a:solidFill>
                  <a:schemeClr val="bg1"/>
                </a:solidFill>
                <a:latin typeface="Cambria" pitchFamily="18" charset="0"/>
                <a:ea typeface="Georgia"/>
                <a:cs typeface="Georgia"/>
                <a:sym typeface="Georgia"/>
              </a:rPr>
              <a:t>David L.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520267" y="3520643"/>
            <a:ext cx="1050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1800" b="1" dirty="0" smtClean="0">
                <a:solidFill>
                  <a:schemeClr val="bg1"/>
                </a:solidFill>
                <a:latin typeface="Cambria" pitchFamily="18" charset="0"/>
                <a:ea typeface="Georgia"/>
                <a:cs typeface="Georgia"/>
                <a:sym typeface="Georgia"/>
              </a:rPr>
              <a:t>Becca T.</a:t>
            </a:r>
            <a:endParaRPr lang="en-US" sz="1800" b="1" dirty="0">
              <a:solidFill>
                <a:schemeClr val="bg1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1371600" y="5257800"/>
            <a:ext cx="1143000" cy="60960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838200" y="5153335"/>
            <a:ext cx="14506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800" b="1" dirty="0" smtClean="0">
                <a:solidFill>
                  <a:schemeClr val="bg1"/>
                </a:solidFill>
                <a:latin typeface="Cambria" pitchFamily="18" charset="0"/>
                <a:ea typeface="Georgia"/>
                <a:cs typeface="Georgia"/>
                <a:sym typeface="Georgia"/>
              </a:rPr>
              <a:t>misaligned scans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680745" y="1264356"/>
            <a:ext cx="31678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b="1" dirty="0" smtClean="0">
                <a:solidFill>
                  <a:srgbClr val="C00000"/>
                </a:solidFill>
                <a:latin typeface="Cambria" pitchFamily="18" charset="0"/>
                <a:ea typeface="Georgia"/>
                <a:cs typeface="Georgia"/>
                <a:sym typeface="Georgia"/>
              </a:rPr>
              <a:t>demo:  </a:t>
            </a:r>
            <a:r>
              <a:rPr lang="en" dirty="0" smtClean="0">
                <a:latin typeface="Cambria" pitchFamily="18" charset="0"/>
                <a:ea typeface="Georgia"/>
                <a:cs typeface="Georgia"/>
                <a:sym typeface="Georgia"/>
              </a:rPr>
              <a:t>new AR.Drone and its drivers…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3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320" y="1066800"/>
            <a:ext cx="6248400" cy="493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3657600" y="6172200"/>
            <a:ext cx="17780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2400" dirty="0" smtClean="0">
                <a:latin typeface="Cambria" pitchFamily="18" charset="0"/>
                <a:ea typeface="Georgia"/>
                <a:cs typeface="Georgia"/>
                <a:sym typeface="Georgia"/>
              </a:rPr>
              <a:t>drone demo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85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/>
        </p:nvSpPr>
        <p:spPr>
          <a:xfrm>
            <a:off x="316525" y="304800"/>
            <a:ext cx="7262960" cy="677078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3200" i="1" dirty="0" smtClean="0">
                <a:latin typeface="Cambria" pitchFamily="18" charset="0"/>
                <a:ea typeface="Georgia"/>
                <a:cs typeface="Georgia"/>
                <a:sym typeface="Georgia"/>
              </a:rPr>
              <a:t>"…only possible because of our maps."</a:t>
            </a:r>
            <a:endParaRPr lang="en" sz="3200" i="1" dirty="0">
              <a:latin typeface="Cambria" pitchFamily="18" charset="0"/>
              <a:ea typeface="Georgia"/>
              <a:cs typeface="Georgia"/>
              <a:sym typeface="Georgi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47800" y="5867400"/>
            <a:ext cx="60355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" sz="2400" dirty="0" smtClean="0">
                <a:solidFill>
                  <a:schemeClr val="tx1"/>
                </a:solidFill>
                <a:latin typeface="Cambria" pitchFamily="18" charset="0"/>
                <a:sym typeface="Georgia"/>
              </a:rPr>
              <a:t>Collect current snapshot of the world, and align it to the most likely position in the map.</a:t>
            </a:r>
            <a:endParaRPr lang="en-US" sz="2400" dirty="0"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5400" y="4953000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chemeClr val="tx1"/>
                </a:solidFill>
                <a:latin typeface="Cambria" pitchFamily="18" charset="0"/>
              </a:rPr>
              <a:t>Map-matching:  </a:t>
            </a:r>
            <a:r>
              <a:rPr lang="en-US" sz="1800" b="1" i="1" dirty="0" smtClean="0">
                <a:solidFill>
                  <a:schemeClr val="tx1"/>
                </a:solidFill>
                <a:latin typeface="Cambria" pitchFamily="18" charset="0"/>
              </a:rPr>
              <a:t>10cm accuracy</a:t>
            </a:r>
          </a:p>
          <a:p>
            <a:pPr algn="ctr"/>
            <a:r>
              <a:rPr lang="en-US" sz="1800" dirty="0" smtClean="0">
                <a:solidFill>
                  <a:srgbClr val="C00000"/>
                </a:solidFill>
                <a:latin typeface="Cambria" pitchFamily="18" charset="0"/>
              </a:rPr>
              <a:t>GPS:  </a:t>
            </a:r>
            <a:r>
              <a:rPr lang="en-US" sz="1800" b="1" i="1" dirty="0" smtClean="0">
                <a:solidFill>
                  <a:srgbClr val="C00000"/>
                </a:solidFill>
                <a:latin typeface="Cambria" pitchFamily="18" charset="0"/>
              </a:rPr>
              <a:t>12-15 foot accuracy</a:t>
            </a:r>
            <a:endParaRPr lang="en-US" sz="1800" b="1" i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8720" y="4736068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chemeClr val="tx1"/>
                </a:solidFill>
                <a:latin typeface="Cambria" pitchFamily="18" charset="0"/>
              </a:rPr>
              <a:t>Local, sensor-based "maps"</a:t>
            </a:r>
            <a:endParaRPr lang="en-US" sz="1800" dirty="0">
              <a:solidFill>
                <a:schemeClr val="tx1"/>
              </a:solidFill>
              <a:latin typeface="Cambr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3" t="27510" r="21002" b="28473"/>
          <a:stretch/>
        </p:blipFill>
        <p:spPr bwMode="auto">
          <a:xfrm>
            <a:off x="381000" y="1749778"/>
            <a:ext cx="451104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1919" r="10617" b="13707"/>
          <a:stretch/>
        </p:blipFill>
        <p:spPr>
          <a:xfrm>
            <a:off x="5340221" y="1382889"/>
            <a:ext cx="3187958" cy="3407854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2819400" y="5105400"/>
            <a:ext cx="609600" cy="8382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7315200" y="5599331"/>
            <a:ext cx="264285" cy="68356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6477000" y="3657600"/>
            <a:ext cx="457200" cy="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7483399" y="3657600"/>
            <a:ext cx="396799" cy="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116801" y="3944815"/>
            <a:ext cx="198399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901257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851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/>
        </p:nvSpPr>
        <p:spPr>
          <a:xfrm>
            <a:off x="316525" y="304800"/>
            <a:ext cx="7262960" cy="677078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3200" dirty="0" smtClean="0">
                <a:latin typeface="Cambria" pitchFamily="18" charset="0"/>
                <a:ea typeface="Georgia"/>
                <a:cs typeface="Georgia"/>
                <a:sym typeface="Georgia"/>
              </a:rPr>
              <a:t>Getting (un)lost in the Libra Complex…</a:t>
            </a:r>
            <a:endParaRPr lang="en" sz="3200" dirty="0">
              <a:latin typeface="Cambria" pitchFamily="18" charset="0"/>
              <a:ea typeface="Georgia"/>
              <a:cs typeface="Georgia"/>
              <a:sym typeface="Georgia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90600" y="6172200"/>
            <a:ext cx="71737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" sz="1800" dirty="0" smtClean="0">
                <a:solidFill>
                  <a:schemeClr val="tx1"/>
                </a:solidFill>
                <a:latin typeface="Cambria" pitchFamily="18" charset="0"/>
                <a:ea typeface="Georgia"/>
                <a:cs typeface="Georgia"/>
                <a:sym typeface="Georgia"/>
              </a:rPr>
              <a:t>Vivian Wehner, Lena Reed, Cecily Hunt, Alistair Dobke, and Zach Dodds</a:t>
            </a:r>
            <a:endParaRPr lang="en-US" sz="1800" dirty="0"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9200" y="5410200"/>
            <a:ext cx="236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  <a:latin typeface="Cambria" pitchFamily="18" charset="0"/>
              </a:rPr>
              <a:t>everyone made it here</a:t>
            </a:r>
            <a:endParaRPr lang="en-US" dirty="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18354" y="5410200"/>
            <a:ext cx="2831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00FF"/>
                </a:solidFill>
                <a:latin typeface="Cambria" pitchFamily="18" charset="0"/>
              </a:rPr>
              <a:t>O</a:t>
            </a:r>
            <a:r>
              <a:rPr lang="en-US" dirty="0" smtClean="0">
                <a:solidFill>
                  <a:srgbClr val="0000FF"/>
                </a:solidFill>
                <a:latin typeface="Cambria" pitchFamily="18" charset="0"/>
              </a:rPr>
              <a:t>ur nemesis: </a:t>
            </a:r>
            <a:r>
              <a:rPr lang="en-US" i="1" dirty="0" smtClean="0">
                <a:solidFill>
                  <a:srgbClr val="0000FF"/>
                </a:solidFill>
                <a:latin typeface="Cambria" pitchFamily="18" charset="0"/>
              </a:rPr>
              <a:t>complex </a:t>
            </a:r>
            <a:r>
              <a:rPr lang="en-US" dirty="0" smtClean="0">
                <a:solidFill>
                  <a:srgbClr val="0000FF"/>
                </a:solidFill>
                <a:latin typeface="Cambria" pitchFamily="18" charset="0"/>
              </a:rPr>
              <a:t>seems a reasonable name…</a:t>
            </a:r>
            <a:endParaRPr lang="en-US" dirty="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8" name="Shape 101"/>
          <p:cNvSpPr/>
          <p:nvPr/>
        </p:nvSpPr>
        <p:spPr>
          <a:xfrm>
            <a:off x="5029200" y="1524000"/>
            <a:ext cx="3810000" cy="3733800"/>
          </a:xfrm>
          <a:prstGeom prst="rect">
            <a:avLst/>
          </a:prstGeom>
          <a:blipFill>
            <a:blip r:embed="rId3"/>
            <a:srcRect/>
            <a:stretch>
              <a:fillRect l="-22147" t="-12699" r="-13457" b="-46303"/>
            </a:stretch>
          </a:blipFill>
          <a:ln>
            <a:noFill/>
          </a:ln>
        </p:spPr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"/>
          <a:stretch/>
        </p:blipFill>
        <p:spPr>
          <a:xfrm>
            <a:off x="381000" y="1981200"/>
            <a:ext cx="4208608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71279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/>
        </p:nvSpPr>
        <p:spPr>
          <a:xfrm>
            <a:off x="316525" y="316525"/>
            <a:ext cx="7608275" cy="677078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3200" i="1" dirty="0" smtClean="0">
                <a:latin typeface="Cambria" pitchFamily="18" charset="0"/>
                <a:ea typeface="Georgia"/>
                <a:cs typeface="Georgia"/>
                <a:sym typeface="Georgia"/>
              </a:rPr>
              <a:t>Our</a:t>
            </a:r>
            <a:r>
              <a:rPr lang="en" sz="3200" dirty="0" smtClean="0">
                <a:latin typeface="Cambria" pitchFamily="18" charset="0"/>
                <a:ea typeface="Georgia"/>
                <a:cs typeface="Georgia"/>
                <a:sym typeface="Georgia"/>
              </a:rPr>
              <a:t> roads</a:t>
            </a:r>
            <a:endParaRPr lang="en" sz="3200" i="1" dirty="0">
              <a:latin typeface="Cambria" pitchFamily="18" charset="0"/>
              <a:ea typeface="Georgia"/>
              <a:cs typeface="Georgia"/>
              <a:sym typeface="Georgia"/>
            </a:endParaRPr>
          </a:p>
        </p:txBody>
      </p:sp>
      <p:sp>
        <p:nvSpPr>
          <p:cNvPr id="100" name="Shape 100"/>
          <p:cNvSpPr txBox="1"/>
          <p:nvPr/>
        </p:nvSpPr>
        <p:spPr>
          <a:xfrm>
            <a:off x="4671363" y="1744713"/>
            <a:ext cx="4191000" cy="3970287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 b="1" dirty="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Goal:</a:t>
            </a:r>
          </a:p>
          <a:p>
            <a:pPr lvl="0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 dirty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 - </a:t>
            </a:r>
            <a:r>
              <a:rPr lang="en" sz="1800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to get around “normal” indoor environments, e.g. the Libra Complex</a:t>
            </a:r>
            <a:endParaRPr lang="en" sz="1800" dirty="0">
              <a:solidFill>
                <a:schemeClr val="tx1"/>
              </a:solidFill>
              <a:latin typeface="Georgia"/>
              <a:ea typeface="Georgia"/>
              <a:cs typeface="Georgia"/>
              <a:sym typeface="Georgia"/>
            </a:endParaRPr>
          </a:p>
          <a:p>
            <a:endParaRPr lang="en" sz="2400" b="1" dirty="0">
              <a:solidFill>
                <a:schemeClr val="tx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 b="1" dirty="0" smtClean="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Subtasks:</a:t>
            </a:r>
            <a:endParaRPr lang="en" sz="2400" dirty="0">
              <a:solidFill>
                <a:srgbClr val="0000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- cooperation  </a:t>
            </a:r>
            <a:r>
              <a:rPr lang="en-US" sz="1800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Convoys</a:t>
            </a:r>
            <a:r>
              <a:rPr lang="en" sz="1800" dirty="0" smtClean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?</a:t>
            </a:r>
          </a:p>
          <a:p>
            <a:pPr lvl="0">
              <a:buClr>
                <a:srgbClr val="000000"/>
              </a:buClr>
              <a:buSzPct val="45833"/>
            </a:pPr>
            <a:r>
              <a:rPr lang="en" sz="2400" dirty="0" smtClean="0">
                <a:latin typeface="Georgia"/>
                <a:ea typeface="Georgia"/>
                <a:cs typeface="Georgia"/>
                <a:sym typeface="Georgia"/>
              </a:rPr>
              <a:t>- </a:t>
            </a:r>
            <a:r>
              <a:rPr lang="en" sz="2400" dirty="0">
                <a:latin typeface="Georgia"/>
                <a:ea typeface="Georgia"/>
                <a:cs typeface="Georgia"/>
                <a:sym typeface="Georgia"/>
              </a:rPr>
              <a:t>navigation  </a:t>
            </a:r>
            <a:r>
              <a:rPr lang="en" sz="1800" dirty="0">
                <a:latin typeface="Georgia"/>
                <a:ea typeface="Georgia"/>
                <a:cs typeface="Georgia"/>
                <a:sym typeface="Georgia"/>
              </a:rPr>
              <a:t>Where should I go?</a:t>
            </a:r>
          </a:p>
          <a:p>
            <a:pPr lvl="0">
              <a:buClr>
                <a:srgbClr val="000000"/>
              </a:buClr>
              <a:buSzPct val="45833"/>
            </a:pPr>
            <a:r>
              <a:rPr lang="en" sz="2400" dirty="0" smtClean="0">
                <a:latin typeface="Georgia"/>
                <a:ea typeface="Georgia"/>
                <a:cs typeface="Georgia"/>
                <a:sym typeface="Georgia"/>
              </a:rPr>
              <a:t>- localization  </a:t>
            </a:r>
            <a:r>
              <a:rPr lang="en" sz="1800" dirty="0" smtClean="0">
                <a:latin typeface="Georgia"/>
                <a:ea typeface="Georgia"/>
                <a:cs typeface="Georgia"/>
                <a:sym typeface="Georgia"/>
              </a:rPr>
              <a:t>Where am I?</a:t>
            </a:r>
            <a:r>
              <a:rPr lang="en" sz="2400" dirty="0">
                <a:latin typeface="Georgia"/>
                <a:ea typeface="Georgia"/>
                <a:cs typeface="Georgia"/>
                <a:sym typeface="Georgia"/>
              </a:rPr>
              <a:t> </a:t>
            </a:r>
            <a:endParaRPr lang="en" sz="2400" dirty="0" smtClean="0">
              <a:latin typeface="Georgia"/>
              <a:ea typeface="Georgia"/>
              <a:cs typeface="Georgia"/>
              <a:sym typeface="Georgia"/>
            </a:endParaRPr>
          </a:p>
          <a:p>
            <a:pPr lvl="0">
              <a:buClr>
                <a:srgbClr val="000000"/>
              </a:buClr>
              <a:buSzPct val="45833"/>
            </a:pPr>
            <a:r>
              <a:rPr lang="en" sz="2400" dirty="0" smtClean="0">
                <a:latin typeface="Georgia"/>
                <a:ea typeface="Georgia"/>
                <a:cs typeface="Georgia"/>
                <a:sym typeface="Georgia"/>
              </a:rPr>
              <a:t>- </a:t>
            </a:r>
            <a:r>
              <a:rPr lang="en" sz="2400" dirty="0">
                <a:latin typeface="Georgia"/>
                <a:ea typeface="Georgia"/>
                <a:cs typeface="Georgia"/>
                <a:sym typeface="Georgia"/>
              </a:rPr>
              <a:t>mapping  </a:t>
            </a:r>
            <a:r>
              <a:rPr lang="en" sz="1800" dirty="0">
                <a:latin typeface="Georgia"/>
                <a:ea typeface="Georgia"/>
                <a:cs typeface="Georgia"/>
                <a:sym typeface="Georgia"/>
              </a:rPr>
              <a:t>Where was I?</a:t>
            </a:r>
          </a:p>
          <a:p>
            <a:pPr lvl="0">
              <a:buClr>
                <a:srgbClr val="000000"/>
              </a:buClr>
              <a:buSzPct val="45833"/>
            </a:pPr>
            <a:endParaRPr lang="en" sz="1800" dirty="0" smtClean="0">
              <a:latin typeface="Georgia"/>
              <a:ea typeface="Georgia"/>
              <a:cs typeface="Georgia"/>
              <a:sym typeface="Georgia"/>
            </a:endParaRPr>
          </a:p>
          <a:p>
            <a:pPr lvl="0">
              <a:buClr>
                <a:srgbClr val="000000"/>
              </a:buClr>
              <a:buSzPct val="45833"/>
            </a:pPr>
            <a:endParaRPr lang="en" sz="1800" dirty="0">
              <a:solidFill>
                <a:schemeClr val="tx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01" name="Shape 101"/>
          <p:cNvSpPr/>
          <p:nvPr/>
        </p:nvSpPr>
        <p:spPr>
          <a:xfrm>
            <a:off x="457200" y="1219200"/>
            <a:ext cx="3839874" cy="45233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40831496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586" y="2224770"/>
            <a:ext cx="3429837" cy="1848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59" r="21445"/>
          <a:stretch/>
        </p:blipFill>
        <p:spPr bwMode="auto">
          <a:xfrm>
            <a:off x="6705600" y="2057400"/>
            <a:ext cx="2143217" cy="2148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771900" y="4279193"/>
            <a:ext cx="22479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rgbClr val="0000FF"/>
                </a:solidFill>
                <a:latin typeface="Georgia" pitchFamily="18" charset="0"/>
              </a:rPr>
              <a:t>Quadcopter</a:t>
            </a:r>
            <a:r>
              <a:rPr lang="en-US" dirty="0" smtClean="0">
                <a:solidFill>
                  <a:srgbClr val="0000FF"/>
                </a:solidFill>
                <a:latin typeface="Georgia" pitchFamily="18" charset="0"/>
              </a:rPr>
              <a:t>: </a:t>
            </a:r>
            <a:r>
              <a:rPr lang="en-US" dirty="0" err="1" smtClean="0">
                <a:solidFill>
                  <a:srgbClr val="0000FF"/>
                </a:solidFill>
                <a:latin typeface="Georgia" pitchFamily="18" charset="0"/>
              </a:rPr>
              <a:t>AR.Drone</a:t>
            </a:r>
            <a:r>
              <a:rPr lang="en-US" dirty="0" smtClean="0">
                <a:solidFill>
                  <a:srgbClr val="0000FF"/>
                </a:solidFill>
                <a:latin typeface="Georgia" pitchFamily="18" charset="0"/>
              </a:rPr>
              <a:t> 2</a:t>
            </a:r>
            <a:endParaRPr lang="en-US" dirty="0">
              <a:solidFill>
                <a:srgbClr val="0000FF"/>
              </a:solidFill>
              <a:latin typeface="Georgia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44" y="1066800"/>
            <a:ext cx="2788356" cy="3573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561147" y="4279193"/>
            <a:ext cx="994183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ct val="45833"/>
            </a:pPr>
            <a:r>
              <a:rPr lang="en" dirty="0" smtClean="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MuddBot!</a:t>
            </a:r>
            <a:endParaRPr lang="en" dirty="0">
              <a:solidFill>
                <a:srgbClr val="0000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Shape 99"/>
          <p:cNvSpPr txBox="1"/>
          <p:nvPr/>
        </p:nvSpPr>
        <p:spPr>
          <a:xfrm>
            <a:off x="316525" y="316525"/>
            <a:ext cx="5286299" cy="677078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3200" dirty="0" smtClean="0">
                <a:latin typeface="Cambria" pitchFamily="18" charset="0"/>
                <a:ea typeface="Georgia"/>
                <a:cs typeface="Georgia"/>
                <a:sym typeface="Georgia"/>
              </a:rPr>
              <a:t>Our </a:t>
            </a:r>
            <a:r>
              <a:rPr lang="en" sz="3200" i="1" dirty="0" smtClean="0">
                <a:latin typeface="Cambria" pitchFamily="18" charset="0"/>
                <a:ea typeface="Georgia"/>
                <a:cs typeface="Georgia"/>
                <a:sym typeface="Georgia"/>
              </a:rPr>
              <a:t>robots</a:t>
            </a:r>
            <a:endParaRPr lang="en" sz="3200" i="1" dirty="0">
              <a:latin typeface="Cambria" pitchFamily="18" charset="0"/>
              <a:ea typeface="Georgia"/>
              <a:cs typeface="Georgia"/>
              <a:sym typeface="Georgi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34200" y="4279193"/>
            <a:ext cx="16764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  <a:latin typeface="Georgia" pitchFamily="18" charset="0"/>
              </a:rPr>
              <a:t>Nerf Launcher</a:t>
            </a:r>
            <a:endParaRPr lang="en-US" dirty="0">
              <a:solidFill>
                <a:srgbClr val="0000FF"/>
              </a:solidFill>
              <a:latin typeface="Georgia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561147" y="4953000"/>
            <a:ext cx="8278053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602824" y="4953000"/>
            <a:ext cx="32363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100" b="1" dirty="0" smtClean="0">
                <a:solidFill>
                  <a:srgbClr val="0000FF"/>
                </a:solidFill>
                <a:latin typeface="Cambria" pitchFamily="18" charset="0"/>
              </a:rPr>
              <a:t>Application software</a:t>
            </a:r>
            <a:endParaRPr lang="en-US" sz="2100" b="1" dirty="0">
              <a:solidFill>
                <a:srgbClr val="0000FF"/>
              </a:solidFill>
              <a:latin typeface="Cambria" pitchFamily="18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567267" y="5532187"/>
            <a:ext cx="5909733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240624" y="5528733"/>
            <a:ext cx="32363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100" b="1" dirty="0" smtClean="0">
                <a:solidFill>
                  <a:srgbClr val="00B050"/>
                </a:solidFill>
                <a:latin typeface="Cambria" pitchFamily="18" charset="0"/>
              </a:rPr>
              <a:t>Driver software</a:t>
            </a:r>
            <a:endParaRPr lang="en-US" sz="2100" b="1" dirty="0">
              <a:solidFill>
                <a:srgbClr val="00B050"/>
              </a:solidFill>
              <a:latin typeface="Cambria" pitchFamily="18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589845" y="6053667"/>
            <a:ext cx="268874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507998" y="6053667"/>
            <a:ext cx="17705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100" b="1" dirty="0" smtClean="0">
                <a:solidFill>
                  <a:schemeClr val="tx1"/>
                </a:solidFill>
                <a:latin typeface="Cambria" pitchFamily="18" charset="0"/>
              </a:rPr>
              <a:t>Hardware</a:t>
            </a:r>
            <a:endParaRPr lang="en-US" sz="2100" b="1" dirty="0">
              <a:solidFill>
                <a:schemeClr val="tx1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66691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09600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Cambria" pitchFamily="18" charset="0"/>
              </a:rPr>
              <a:t>The key:  </a:t>
            </a:r>
            <a:r>
              <a:rPr lang="en-US" sz="2400" i="1" dirty="0" smtClean="0">
                <a:solidFill>
                  <a:schemeClr val="tx1"/>
                </a:solidFill>
                <a:latin typeface="Cambria" pitchFamily="18" charset="0"/>
              </a:rPr>
              <a:t>building and using maps effectively</a:t>
            </a:r>
            <a:endParaRPr lang="en-US" sz="2400" i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9" name="Shape 99"/>
          <p:cNvSpPr txBox="1"/>
          <p:nvPr/>
        </p:nvSpPr>
        <p:spPr>
          <a:xfrm>
            <a:off x="316525" y="304800"/>
            <a:ext cx="7262960" cy="677078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3200" dirty="0" smtClean="0">
                <a:latin typeface="Cambria" pitchFamily="18" charset="0"/>
                <a:ea typeface="Georgia"/>
                <a:cs typeface="Georgia"/>
                <a:sym typeface="Georgia"/>
              </a:rPr>
              <a:t>Our </a:t>
            </a:r>
            <a:r>
              <a:rPr lang="en" sz="3200" i="1" dirty="0" smtClean="0">
                <a:latin typeface="Cambria" pitchFamily="18" charset="0"/>
                <a:ea typeface="Georgia"/>
                <a:cs typeface="Georgia"/>
                <a:sym typeface="Georgia"/>
              </a:rPr>
              <a:t>maps</a:t>
            </a:r>
            <a:endParaRPr lang="en" sz="3200" i="1" dirty="0">
              <a:latin typeface="Cambria" pitchFamily="18" charset="0"/>
              <a:ea typeface="Georgia"/>
              <a:cs typeface="Georgia"/>
              <a:sym typeface="Georgi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41025" y="1500664"/>
            <a:ext cx="32693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800" dirty="0" smtClean="0">
                <a:solidFill>
                  <a:schemeClr val="tx1"/>
                </a:solidFill>
                <a:latin typeface="Cambria" pitchFamily="18" charset="0"/>
                <a:sym typeface="Georgia"/>
              </a:rPr>
              <a:t>Sensor-based "maps" for </a:t>
            </a:r>
            <a:r>
              <a:rPr lang="en" sz="1800" b="1" i="1" dirty="0" smtClean="0">
                <a:solidFill>
                  <a:schemeClr val="tx1"/>
                </a:solidFill>
                <a:latin typeface="Cambria" pitchFamily="18" charset="0"/>
                <a:sym typeface="Georgia"/>
              </a:rPr>
              <a:t>convoying </a:t>
            </a:r>
            <a:r>
              <a:rPr lang="en" sz="1800" dirty="0" smtClean="0">
                <a:solidFill>
                  <a:schemeClr val="tx1"/>
                </a:solidFill>
                <a:latin typeface="Cambria" pitchFamily="18" charset="0"/>
                <a:sym typeface="Georgia"/>
              </a:rPr>
              <a:t>mutiple robots</a:t>
            </a:r>
            <a:endParaRPr lang="en-US" sz="1800" dirty="0">
              <a:latin typeface="Cambr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" y="1295400"/>
            <a:ext cx="3352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 smtClean="0">
                <a:solidFill>
                  <a:srgbClr val="0000FF"/>
                </a:solidFill>
                <a:latin typeface="Cambria" pitchFamily="18" charset="0"/>
              </a:rPr>
              <a:t>Local data, immediate decision-making</a:t>
            </a:r>
            <a:endParaRPr lang="en-US" sz="2100" dirty="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8600" y="5005864"/>
            <a:ext cx="3352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 smtClean="0">
                <a:solidFill>
                  <a:srgbClr val="0000FF"/>
                </a:solidFill>
                <a:latin typeface="Cambria" pitchFamily="18" charset="0"/>
              </a:rPr>
              <a:t>Global data, longer-term planning</a:t>
            </a:r>
            <a:endParaRPr lang="en-US" sz="2100" dirty="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114657" y="1592996"/>
            <a:ext cx="15492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2400" dirty="0" smtClean="0">
                <a:solidFill>
                  <a:schemeClr val="tx1"/>
                </a:solidFill>
                <a:latin typeface="Cambria" pitchFamily="18" charset="0"/>
                <a:sym typeface="Georgia"/>
              </a:rPr>
              <a:t>Vivian </a:t>
            </a:r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3741025" y="2606020"/>
            <a:ext cx="32693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800" dirty="0" smtClean="0">
                <a:solidFill>
                  <a:schemeClr val="tx1"/>
                </a:solidFill>
                <a:latin typeface="Cambria" pitchFamily="18" charset="0"/>
                <a:sym typeface="Georgia"/>
              </a:rPr>
              <a:t>Hand-built occupancy</a:t>
            </a:r>
            <a:r>
              <a:rPr lang="en" sz="1800" b="1" i="1" dirty="0" smtClean="0">
                <a:solidFill>
                  <a:schemeClr val="tx1"/>
                </a:solidFill>
                <a:latin typeface="Cambria" pitchFamily="18" charset="0"/>
                <a:sym typeface="Georgia"/>
              </a:rPr>
              <a:t> </a:t>
            </a:r>
            <a:r>
              <a:rPr lang="en" sz="1800" dirty="0" smtClean="0">
                <a:solidFill>
                  <a:schemeClr val="tx1"/>
                </a:solidFill>
                <a:latin typeface="Cambria" pitchFamily="18" charset="0"/>
                <a:sym typeface="Georgia"/>
              </a:rPr>
              <a:t>maps</a:t>
            </a:r>
            <a:r>
              <a:rPr lang="en" sz="1800" b="1" dirty="0" smtClean="0">
                <a:solidFill>
                  <a:schemeClr val="tx1"/>
                </a:solidFill>
                <a:latin typeface="Cambria" pitchFamily="18" charset="0"/>
                <a:sym typeface="Georgia"/>
              </a:rPr>
              <a:t> </a:t>
            </a:r>
            <a:r>
              <a:rPr lang="en" sz="1800" dirty="0" smtClean="0">
                <a:solidFill>
                  <a:schemeClr val="tx1"/>
                </a:solidFill>
                <a:latin typeface="Cambria" pitchFamily="18" charset="0"/>
                <a:sym typeface="Georgia"/>
              </a:rPr>
              <a:t>for </a:t>
            </a:r>
            <a:r>
              <a:rPr lang="en" sz="1800" b="1" dirty="0" smtClean="0">
                <a:solidFill>
                  <a:schemeClr val="tx1"/>
                </a:solidFill>
                <a:latin typeface="Cambria" pitchFamily="18" charset="0"/>
                <a:sym typeface="Georgia"/>
              </a:rPr>
              <a:t>navigation</a:t>
            </a:r>
            <a:endParaRPr lang="en-US" sz="1800" b="1" dirty="0">
              <a:latin typeface="Cambria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741025" y="3711376"/>
            <a:ext cx="27014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800" dirty="0" smtClean="0">
                <a:solidFill>
                  <a:schemeClr val="tx1"/>
                </a:solidFill>
                <a:latin typeface="Cambria" pitchFamily="18" charset="0"/>
                <a:sym typeface="Georgia"/>
              </a:rPr>
              <a:t>Panoramic visual</a:t>
            </a:r>
            <a:r>
              <a:rPr lang="en" sz="1800" b="1" i="1" dirty="0" smtClean="0">
                <a:solidFill>
                  <a:schemeClr val="tx1"/>
                </a:solidFill>
                <a:latin typeface="Cambria" pitchFamily="18" charset="0"/>
                <a:sym typeface="Georgia"/>
              </a:rPr>
              <a:t> </a:t>
            </a:r>
            <a:r>
              <a:rPr lang="en" sz="1800" dirty="0" smtClean="0">
                <a:solidFill>
                  <a:schemeClr val="tx1"/>
                </a:solidFill>
                <a:latin typeface="Cambria" pitchFamily="18" charset="0"/>
                <a:sym typeface="Georgia"/>
              </a:rPr>
              <a:t>maps</a:t>
            </a:r>
            <a:r>
              <a:rPr lang="en" sz="1800" b="1" dirty="0" smtClean="0">
                <a:solidFill>
                  <a:schemeClr val="tx1"/>
                </a:solidFill>
                <a:latin typeface="Cambria" pitchFamily="18" charset="0"/>
                <a:sym typeface="Georgia"/>
              </a:rPr>
              <a:t> </a:t>
            </a:r>
            <a:r>
              <a:rPr lang="en" sz="1800" dirty="0" smtClean="0">
                <a:solidFill>
                  <a:schemeClr val="tx1"/>
                </a:solidFill>
                <a:latin typeface="Cambria" pitchFamily="18" charset="0"/>
                <a:sym typeface="Georgia"/>
              </a:rPr>
              <a:t>for </a:t>
            </a:r>
            <a:r>
              <a:rPr lang="en" sz="1800" b="1" dirty="0" smtClean="0">
                <a:solidFill>
                  <a:schemeClr val="tx1"/>
                </a:solidFill>
                <a:latin typeface="Cambria" pitchFamily="18" charset="0"/>
                <a:sym typeface="Georgia"/>
              </a:rPr>
              <a:t>localization</a:t>
            </a:r>
            <a:endParaRPr lang="en-US" sz="1800" b="1" dirty="0">
              <a:latin typeface="Cambria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741025" y="4816733"/>
            <a:ext cx="32548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800" dirty="0" smtClean="0">
                <a:solidFill>
                  <a:schemeClr val="tx1"/>
                </a:solidFill>
                <a:latin typeface="Cambria" pitchFamily="18" charset="0"/>
                <a:sym typeface="Georgia"/>
              </a:rPr>
              <a:t>Experiments in autonomous </a:t>
            </a:r>
            <a:r>
              <a:rPr lang="en" sz="1800" b="1" dirty="0" smtClean="0">
                <a:solidFill>
                  <a:schemeClr val="tx1"/>
                </a:solidFill>
                <a:latin typeface="Cambria" pitchFamily="18" charset="0"/>
                <a:sym typeface="Georgia"/>
              </a:rPr>
              <a:t>mapping</a:t>
            </a:r>
            <a:r>
              <a:rPr lang="en" sz="1800" dirty="0" smtClean="0">
                <a:solidFill>
                  <a:schemeClr val="tx1"/>
                </a:solidFill>
                <a:latin typeface="Cambria" pitchFamily="18" charset="0"/>
                <a:sym typeface="Georgia"/>
              </a:rPr>
              <a:t> and other algorithms</a:t>
            </a:r>
            <a:endParaRPr lang="en-US" sz="1800" dirty="0">
              <a:latin typeface="Cambria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114657" y="2715399"/>
            <a:ext cx="15492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2400" dirty="0" smtClean="0">
                <a:solidFill>
                  <a:schemeClr val="tx1"/>
                </a:solidFill>
                <a:latin typeface="Cambria" pitchFamily="18" charset="0"/>
                <a:sym typeface="Georgia"/>
              </a:rPr>
              <a:t>Lena</a:t>
            </a:r>
            <a:endParaRPr lang="en-US" sz="2400" dirty="0"/>
          </a:p>
        </p:txBody>
      </p:sp>
      <p:sp>
        <p:nvSpPr>
          <p:cNvPr id="19" name="Rectangle 18"/>
          <p:cNvSpPr/>
          <p:nvPr/>
        </p:nvSpPr>
        <p:spPr>
          <a:xfrm>
            <a:off x="7114657" y="3786664"/>
            <a:ext cx="15492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2400" dirty="0" smtClean="0">
                <a:solidFill>
                  <a:schemeClr val="tx1"/>
                </a:solidFill>
                <a:latin typeface="Cambria" pitchFamily="18" charset="0"/>
                <a:sym typeface="Georgia"/>
              </a:rPr>
              <a:t>Cecily</a:t>
            </a:r>
            <a:endParaRPr lang="en-US" sz="2400" dirty="0"/>
          </a:p>
        </p:txBody>
      </p:sp>
      <p:sp>
        <p:nvSpPr>
          <p:cNvPr id="20" name="Rectangle 19"/>
          <p:cNvSpPr/>
          <p:nvPr/>
        </p:nvSpPr>
        <p:spPr>
          <a:xfrm>
            <a:off x="7114657" y="4902115"/>
            <a:ext cx="15492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2400" dirty="0" smtClean="0">
                <a:solidFill>
                  <a:schemeClr val="tx1"/>
                </a:solidFill>
                <a:latin typeface="Cambria" pitchFamily="18" charset="0"/>
                <a:sym typeface="Georgia"/>
              </a:rPr>
              <a:t>Alistair</a:t>
            </a:r>
            <a:endParaRPr lang="en-US" sz="2400" dirty="0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1905000" y="2146995"/>
            <a:ext cx="0" cy="2669738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438012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/>
          <p:nvPr/>
        </p:nvSpPr>
        <p:spPr>
          <a:xfrm>
            <a:off x="316525" y="152400"/>
            <a:ext cx="5687099" cy="677078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3200" dirty="0" smtClean="0">
                <a:latin typeface="Cambria" pitchFamily="18" charset="0"/>
                <a:ea typeface="Georgia"/>
                <a:cs typeface="Georgia"/>
                <a:sym typeface="Georgia"/>
              </a:rPr>
              <a:t>Sensory-based </a:t>
            </a:r>
            <a:r>
              <a:rPr lang="en" sz="3200" i="1" dirty="0" smtClean="0">
                <a:latin typeface="Cambria" pitchFamily="18" charset="0"/>
                <a:ea typeface="Georgia"/>
                <a:cs typeface="Georgia"/>
                <a:sym typeface="Georgia"/>
              </a:rPr>
              <a:t>"maps"</a:t>
            </a:r>
            <a:endParaRPr lang="en" sz="3200" b="1" i="1" dirty="0">
              <a:latin typeface="Cambria" pitchFamily="18" charset="0"/>
              <a:ea typeface="Georgia"/>
              <a:cs typeface="Georgia"/>
              <a:sym typeface="Georgia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4892750" y="1481971"/>
            <a:ext cx="3854301" cy="5078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25" tIns="91425" rIns="91425" bIns="91425" anchor="t" anchorCtr="0">
            <a:spAutoFit/>
          </a:bodyPr>
          <a:lstStyle/>
          <a:p>
            <a:pPr lvl="0" algn="ctr" rtl="0">
              <a:buNone/>
            </a:pPr>
            <a:r>
              <a:rPr lang="en" sz="2100" b="1" dirty="0" smtClean="0">
                <a:latin typeface="Georgia"/>
                <a:ea typeface="Georgia"/>
                <a:cs typeface="Georgia"/>
                <a:sym typeface="Georgia"/>
              </a:rPr>
              <a:t>Application: </a:t>
            </a:r>
            <a:r>
              <a:rPr lang="en" sz="2100" i="1" dirty="0" smtClean="0">
                <a:latin typeface="Georgia"/>
                <a:ea typeface="Georgia"/>
                <a:cs typeface="Georgia"/>
                <a:sym typeface="Georgia"/>
              </a:rPr>
              <a:t>robot convoys</a:t>
            </a:r>
            <a:endParaRPr lang="en" sz="2100" i="1" dirty="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08" name="Shape 108"/>
          <p:cNvSpPr/>
          <p:nvPr/>
        </p:nvSpPr>
        <p:spPr>
          <a:xfrm>
            <a:off x="457200" y="1338646"/>
            <a:ext cx="3701901" cy="22742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66" t="54995" r="22337" b="14490"/>
          <a:stretch/>
        </p:blipFill>
        <p:spPr bwMode="auto">
          <a:xfrm>
            <a:off x="1224746" y="3795255"/>
            <a:ext cx="2192984" cy="2453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309" y="2444694"/>
            <a:ext cx="3877183" cy="3292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hape 121"/>
          <p:cNvSpPr txBox="1"/>
          <p:nvPr/>
        </p:nvSpPr>
        <p:spPr>
          <a:xfrm>
            <a:off x="4572000" y="5756732"/>
            <a:ext cx="4495800" cy="415468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algn="ctr" rtl="0">
              <a:buClr>
                <a:srgbClr val="000000"/>
              </a:buClr>
              <a:buSzPct val="45833"/>
              <a:buFont typeface="Arial"/>
              <a:buNone/>
            </a:pPr>
            <a:r>
              <a:rPr lang="en-US" sz="1500" dirty="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a</a:t>
            </a:r>
            <a:r>
              <a:rPr lang="en-US" sz="1500" dirty="0" smtClean="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 first message-passing task, using HTTP</a:t>
            </a:r>
            <a:endParaRPr lang="en" sz="1500" dirty="0">
              <a:solidFill>
                <a:srgbClr val="0000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31790" y="1296592"/>
            <a:ext cx="2811988" cy="33855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" sz="1600" dirty="0" smtClean="0">
                <a:latin typeface="+mj-lt"/>
                <a:ea typeface="Georgia"/>
                <a:cs typeface="Georgia"/>
                <a:sym typeface="Georgia"/>
              </a:rPr>
              <a:t>Duckling-inspired following…</a:t>
            </a:r>
            <a:endParaRPr lang="en-US" sz="1600" dirty="0">
              <a:latin typeface="+mj-lt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/>
          <p:nvPr/>
        </p:nvSpPr>
        <p:spPr>
          <a:xfrm>
            <a:off x="316525" y="316525"/>
            <a:ext cx="5687099" cy="553968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 dirty="0" smtClean="0">
                <a:latin typeface="Georgia"/>
                <a:ea typeface="Georgia"/>
                <a:cs typeface="Georgia"/>
                <a:sym typeface="Georgia"/>
              </a:rPr>
              <a:t>Other examples…</a:t>
            </a:r>
            <a:endParaRPr lang="en" sz="2400" dirty="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6" name="Shape 121"/>
          <p:cNvSpPr txBox="1"/>
          <p:nvPr/>
        </p:nvSpPr>
        <p:spPr>
          <a:xfrm>
            <a:off x="1219200" y="6096000"/>
            <a:ext cx="6781800" cy="553968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algn="ctr" rtl="0">
              <a:buClr>
                <a:srgbClr val="000000"/>
              </a:buClr>
              <a:buSzPct val="45833"/>
              <a:buFont typeface="Arial"/>
              <a:buNone/>
            </a:pPr>
            <a:r>
              <a:rPr lang="en-US" sz="2400" dirty="0" smtClean="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convoying at AAAI ~ a challenging environment</a:t>
            </a:r>
            <a:endParaRPr lang="en" sz="2400" dirty="0">
              <a:solidFill>
                <a:srgbClr val="0000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614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009650"/>
            <a:ext cx="6248400" cy="493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908421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/>
          <p:nvPr/>
        </p:nvSpPr>
        <p:spPr>
          <a:xfrm>
            <a:off x="316525" y="316525"/>
            <a:ext cx="5687099" cy="553968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 dirty="0" smtClean="0">
                <a:latin typeface="Georgia"/>
                <a:ea typeface="Georgia"/>
                <a:cs typeface="Georgia"/>
                <a:sym typeface="Georgia"/>
              </a:rPr>
              <a:t>Motivation…</a:t>
            </a:r>
            <a:endParaRPr lang="en" sz="2400" dirty="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6" name="Shape 121"/>
          <p:cNvSpPr txBox="1"/>
          <p:nvPr/>
        </p:nvSpPr>
        <p:spPr>
          <a:xfrm>
            <a:off x="1219200" y="6096000"/>
            <a:ext cx="6781800" cy="553968"/>
          </a:xfrm>
          <a:prstGeom prst="rect">
            <a:avLst/>
          </a:prstGeom>
          <a:noFill/>
        </p:spPr>
        <p:txBody>
          <a:bodyPr wrap="square" lIns="91425" tIns="91425" rIns="91425" bIns="91425" anchor="t" anchorCtr="0">
            <a:spAutoFit/>
          </a:bodyPr>
          <a:lstStyle/>
          <a:p>
            <a:pPr lvl="0" algn="ctr" rtl="0">
              <a:buClr>
                <a:srgbClr val="000000"/>
              </a:buClr>
              <a:buSzPct val="45833"/>
              <a:buFont typeface="Arial"/>
              <a:buNone/>
            </a:pPr>
            <a:r>
              <a:rPr lang="en-US" sz="2400" dirty="0" smtClean="0">
                <a:solidFill>
                  <a:srgbClr val="0000FF"/>
                </a:solidFill>
                <a:latin typeface="Georgia"/>
                <a:ea typeface="Georgia"/>
                <a:cs typeface="Georgia"/>
                <a:sym typeface="Georgia"/>
              </a:rPr>
              <a:t>snacks!</a:t>
            </a:r>
            <a:endParaRPr lang="en" sz="2400" dirty="0">
              <a:solidFill>
                <a:srgbClr val="0000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076515"/>
            <a:ext cx="6591047" cy="494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65989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2346</TotalTime>
  <Words>780</Words>
  <Application>Microsoft Office PowerPoint</Application>
  <PresentationFormat>On-screen Show (4:3)</PresentationFormat>
  <Paragraphs>159</Paragraphs>
  <Slides>31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/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Owner</dc:creator>
  <cp:lastModifiedBy>Owner</cp:lastModifiedBy>
  <cp:revision>84</cp:revision>
  <cp:lastPrinted>2012-09-13T07:11:10Z</cp:lastPrinted>
  <dcterms:modified xsi:type="dcterms:W3CDTF">2013-10-30T20:45:20Z</dcterms:modified>
</cp:coreProperties>
</file>