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5"/>
  </p:notesMasterIdLst>
  <p:sldIdLst>
    <p:sldId id="268" r:id="rId3"/>
    <p:sldId id="330" r:id="rId4"/>
    <p:sldId id="357" r:id="rId5"/>
    <p:sldId id="378" r:id="rId6"/>
    <p:sldId id="379" r:id="rId7"/>
    <p:sldId id="338" r:id="rId8"/>
    <p:sldId id="418" r:id="rId9"/>
    <p:sldId id="342" r:id="rId10"/>
    <p:sldId id="373" r:id="rId11"/>
    <p:sldId id="341" r:id="rId12"/>
    <p:sldId id="404" r:id="rId13"/>
    <p:sldId id="337" r:id="rId14"/>
    <p:sldId id="396" r:id="rId15"/>
    <p:sldId id="340" r:id="rId16"/>
    <p:sldId id="399" r:id="rId17"/>
    <p:sldId id="287" r:id="rId18"/>
    <p:sldId id="400" r:id="rId19"/>
    <p:sldId id="406" r:id="rId20"/>
    <p:sldId id="365" r:id="rId21"/>
    <p:sldId id="303" r:id="rId22"/>
    <p:sldId id="332" r:id="rId23"/>
    <p:sldId id="366" r:id="rId24"/>
    <p:sldId id="369" r:id="rId25"/>
    <p:sldId id="412" r:id="rId26"/>
    <p:sldId id="411" r:id="rId27"/>
    <p:sldId id="421" r:id="rId28"/>
    <p:sldId id="371" r:id="rId29"/>
    <p:sldId id="370" r:id="rId30"/>
    <p:sldId id="309" r:id="rId31"/>
    <p:sldId id="416" r:id="rId32"/>
    <p:sldId id="419" r:id="rId33"/>
    <p:sldId id="420" r:id="rId3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CCCC"/>
    <a:srgbClr val="CCFFCC"/>
    <a:srgbClr val="CCECFF"/>
    <a:srgbClr val="008000"/>
    <a:srgbClr val="0000FF"/>
    <a:srgbClr val="06FA08"/>
    <a:srgbClr val="00FF00"/>
    <a:srgbClr val="FF9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B5D6EE5-D643-D948-8ADE-787C779B48F2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11FA22B-B34E-9D4B-88E4-686876AA87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4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63AA523-56CB-E84B-A7A8-D921C8BB53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46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4EE2E-5180-8441-8366-3E97CE0462F4}" type="datetimeFigureOut">
              <a:rPr lang="en-US" smtClean="0"/>
              <a:pPr/>
              <a:t>7/18/2013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DFD8F-428F-8943-B1F0-0B5C34DEA4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6EE55A1C-A45A-5B4A-822D-EF3636AEC408}" type="slidenum">
              <a:rPr lang="en-US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whiteBloodCell.mp4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Inner_short.mp4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tree_video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Biology-inspired algorithms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30128"/>
            <a:ext cx="7162800" cy="1447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What looks complicated in </a:t>
            </a:r>
            <a:r>
              <a:rPr lang="en-US" dirty="0" smtClean="0">
                <a:solidFill>
                  <a:srgbClr val="0000FF"/>
                </a:solidFill>
              </a:rPr>
              <a:t>biology</a:t>
            </a:r>
            <a:r>
              <a:rPr lang="en-US" dirty="0" smtClean="0"/>
              <a:t> can often be explained by simple </a:t>
            </a:r>
            <a:r>
              <a:rPr lang="en-US" dirty="0" smtClean="0">
                <a:solidFill>
                  <a:srgbClr val="0000FF"/>
                </a:solidFill>
              </a:rPr>
              <a:t>rules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pic>
        <p:nvPicPr>
          <p:cNvPr id="8" name="Picture 7" descr="handreal.jpg"/>
          <p:cNvPicPr>
            <a:picLocks noChangeAspect="1"/>
          </p:cNvPicPr>
          <p:nvPr/>
        </p:nvPicPr>
        <p:blipFill>
          <a:blip r:embed="rId2"/>
          <a:srcRect l="11726" t="6921" r="4724"/>
          <a:stretch>
            <a:fillRect/>
          </a:stretch>
        </p:blipFill>
        <p:spPr>
          <a:xfrm>
            <a:off x="188175" y="1376941"/>
            <a:ext cx="4577781" cy="44815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02654" y="6063734"/>
            <a:ext cx="1548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self-similarity?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pic>
        <p:nvPicPr>
          <p:cNvPr id="8" name="Picture 7" descr="handreal.jpg"/>
          <p:cNvPicPr>
            <a:picLocks noChangeAspect="1"/>
          </p:cNvPicPr>
          <p:nvPr/>
        </p:nvPicPr>
        <p:blipFill>
          <a:blip r:embed="rId2"/>
          <a:srcRect l="11726" t="6921" r="4724"/>
          <a:stretch>
            <a:fillRect/>
          </a:stretch>
        </p:blipFill>
        <p:spPr>
          <a:xfrm>
            <a:off x="188175" y="1376941"/>
            <a:ext cx="4577781" cy="44815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00" y="6248400"/>
            <a:ext cx="4434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All this self-similarity must stop somewhere...</a:t>
            </a:r>
            <a:endParaRPr lang="en-US" dirty="0"/>
          </a:p>
        </p:txBody>
      </p:sp>
      <p:pic>
        <p:nvPicPr>
          <p:cNvPr id="10" name="Picture 9" descr="drag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235035" y="2263932"/>
            <a:ext cx="3605005" cy="27075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A6A6A6"/>
                </a:solidFill>
              </a:rPr>
              <a:t>Yes...  </a:t>
            </a:r>
            <a:r>
              <a:rPr lang="en-US" sz="3600" b="1" i="1" dirty="0" smtClean="0">
                <a:solidFill>
                  <a:srgbClr val="FF0000"/>
                </a:solidFill>
              </a:rPr>
              <a:t>and no.</a:t>
            </a:r>
            <a:endParaRPr lang="en-US" sz="3600" b="1" i="1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05383" y="5602069"/>
            <a:ext cx="3064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What if our hand were more like the Dragon's-blood tree?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98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pic>
        <p:nvPicPr>
          <p:cNvPr id="7" name="Picture 6" descr="hand.jpg"/>
          <p:cNvPicPr>
            <a:picLocks noChangeAspect="1"/>
          </p:cNvPicPr>
          <p:nvPr/>
        </p:nvPicPr>
        <p:blipFill>
          <a:blip r:embed="rId2"/>
          <a:srcRect l="8248" t="4830"/>
          <a:stretch>
            <a:fillRect/>
          </a:stretch>
        </p:blipFill>
        <p:spPr>
          <a:xfrm rot="5400000">
            <a:off x="4569317" y="1555195"/>
            <a:ext cx="4792718" cy="4106267"/>
          </a:xfrm>
          <a:prstGeom prst="rect">
            <a:avLst/>
          </a:prstGeom>
        </p:spPr>
      </p:pic>
      <p:pic>
        <p:nvPicPr>
          <p:cNvPr id="8" name="Picture 7" descr="handreal.jpg"/>
          <p:cNvPicPr>
            <a:picLocks noChangeAspect="1"/>
          </p:cNvPicPr>
          <p:nvPr/>
        </p:nvPicPr>
        <p:blipFill>
          <a:blip r:embed="rId3"/>
          <a:srcRect l="11726" t="6921" r="4724"/>
          <a:stretch>
            <a:fillRect/>
          </a:stretch>
        </p:blipFill>
        <p:spPr>
          <a:xfrm>
            <a:off x="188175" y="1376941"/>
            <a:ext cx="4577781" cy="44815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A6A6A6"/>
                </a:solidFill>
              </a:rPr>
              <a:t>Yes...  </a:t>
            </a:r>
            <a:r>
              <a:rPr lang="en-US" sz="3600" b="1" i="1" dirty="0" smtClean="0">
                <a:solidFill>
                  <a:srgbClr val="FF0000"/>
                </a:solidFill>
              </a:rPr>
              <a:t>and no.</a:t>
            </a:r>
            <a:endParaRPr lang="en-US" sz="3600" b="1" i="1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74727" y="6248400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... or who knows what could happen!?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4800" y="6248400"/>
            <a:ext cx="4434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All this self-similarity must stop somewhere...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17" name="Rectangle 16"/>
          <p:cNvSpPr/>
          <p:nvPr/>
        </p:nvSpPr>
        <p:spPr>
          <a:xfrm rot="20931002">
            <a:off x="1457311" y="2819495"/>
            <a:ext cx="6024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200" dirty="0" smtClean="0">
                <a:solidFill>
                  <a:srgbClr val="008000"/>
                </a:solidFill>
              </a:rPr>
              <a:t>Where </a:t>
            </a:r>
            <a:r>
              <a:rPr lang="en-US" sz="4200" b="1" i="1" dirty="0" smtClean="0">
                <a:solidFill>
                  <a:srgbClr val="008000"/>
                </a:solidFill>
              </a:rPr>
              <a:t>does </a:t>
            </a:r>
            <a:r>
              <a:rPr lang="en-US" sz="4200" dirty="0" smtClean="0">
                <a:solidFill>
                  <a:srgbClr val="008000"/>
                </a:solidFill>
              </a:rPr>
              <a:t>fractal growth happen in </a:t>
            </a:r>
            <a:r>
              <a:rPr lang="en-US" sz="4200" i="1" dirty="0" smtClean="0">
                <a:solidFill>
                  <a:srgbClr val="008000"/>
                </a:solidFill>
              </a:rPr>
              <a:t>animals</a:t>
            </a:r>
            <a:r>
              <a:rPr lang="en-US" sz="4200" dirty="0" smtClean="0">
                <a:solidFill>
                  <a:srgbClr val="008000"/>
                </a:solidFill>
              </a:rPr>
              <a:t>? </a:t>
            </a:r>
            <a:endParaRPr lang="en-US" sz="4200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0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17" name="Rectangle 16"/>
          <p:cNvSpPr/>
          <p:nvPr/>
        </p:nvSpPr>
        <p:spPr>
          <a:xfrm>
            <a:off x="3178873" y="6179480"/>
            <a:ext cx="34986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8000"/>
                </a:solidFill>
              </a:rPr>
              <a:t>What are these?</a:t>
            </a:r>
            <a:endParaRPr lang="en-US" sz="3200" dirty="0">
              <a:solidFill>
                <a:srgbClr val="008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933" y="1129862"/>
            <a:ext cx="3617948" cy="4947483"/>
          </a:xfrm>
          <a:prstGeom prst="rect">
            <a:avLst/>
          </a:prstGeom>
          <a:noFill/>
        </p:spPr>
      </p:pic>
      <p:pic>
        <p:nvPicPr>
          <p:cNvPr id="9" name="Picture 8" descr="zebrafisheye.jpg"/>
          <p:cNvPicPr>
            <a:picLocks noChangeAspect="1"/>
          </p:cNvPicPr>
          <p:nvPr/>
        </p:nvPicPr>
        <p:blipFill>
          <a:blip r:embed="rId3"/>
          <a:srcRect l="1333" t="4000" r="5333" b="8000"/>
          <a:stretch>
            <a:fillRect/>
          </a:stretch>
        </p:blipFill>
        <p:spPr>
          <a:xfrm>
            <a:off x="3790274" y="1129728"/>
            <a:ext cx="5242334" cy="49427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17" name="Rectangle 16"/>
          <p:cNvSpPr/>
          <p:nvPr/>
        </p:nvSpPr>
        <p:spPr>
          <a:xfrm>
            <a:off x="2551294" y="6119320"/>
            <a:ext cx="44567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Comparing </a:t>
            </a:r>
            <a:r>
              <a:rPr lang="en-US" sz="3200" b="1" i="1" dirty="0" smtClean="0"/>
              <a:t>skeletons</a:t>
            </a:r>
            <a:endParaRPr lang="en-US" sz="3200" b="1" i="1" dirty="0"/>
          </a:p>
        </p:txBody>
      </p:sp>
      <p:sp>
        <p:nvSpPr>
          <p:cNvPr id="10" name="Rectangle 9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41" y="1561094"/>
            <a:ext cx="3847099" cy="384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17" y="1797215"/>
            <a:ext cx="4419458" cy="337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16787" y="5458142"/>
            <a:ext cx="3678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green: cell's skeleton (microtubules)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blue?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61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0187" y="317522"/>
            <a:ext cx="72639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200" dirty="0" smtClean="0"/>
              <a:t>Cells: they </a:t>
            </a:r>
            <a:r>
              <a:rPr lang="en-US" sz="4200" i="1" dirty="0"/>
              <a:t>live their own lives</a:t>
            </a:r>
            <a:r>
              <a:rPr lang="en-US" sz="4200" dirty="0"/>
              <a:t>!</a:t>
            </a: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666" y="1288382"/>
            <a:ext cx="7114296" cy="513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0187" y="317522"/>
            <a:ext cx="72639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200" dirty="0" smtClean="0"/>
              <a:t>But what </a:t>
            </a:r>
            <a:r>
              <a:rPr lang="en-US" sz="4200" b="1" i="1" dirty="0" smtClean="0"/>
              <a:t>controls</a:t>
            </a:r>
            <a:r>
              <a:rPr lang="en-US" sz="4200" dirty="0" smtClean="0"/>
              <a:t> each cell?</a:t>
            </a:r>
            <a:endParaRPr lang="en-US" sz="4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92" y="1492924"/>
            <a:ext cx="6574849" cy="474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17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30187" y="317522"/>
            <a:ext cx="72639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200" dirty="0"/>
              <a:t>What </a:t>
            </a:r>
            <a:r>
              <a:rPr lang="en-US" sz="4200" b="1" i="1" dirty="0"/>
              <a:t>controls</a:t>
            </a:r>
            <a:r>
              <a:rPr lang="en-US" sz="4200" dirty="0"/>
              <a:t> each cell?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54" y="1863090"/>
            <a:ext cx="3999772" cy="288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 rot="21043576">
            <a:off x="5391424" y="2457451"/>
            <a:ext cx="343926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200" b="1" dirty="0" smtClean="0">
                <a:solidFill>
                  <a:srgbClr val="C00000"/>
                </a:solidFill>
              </a:rPr>
              <a:t>each cell has its own program (life)</a:t>
            </a:r>
            <a:r>
              <a:rPr lang="en-US" sz="4200" b="1" dirty="0" smtClean="0">
                <a:solidFill>
                  <a:srgbClr val="C00000"/>
                </a:solidFill>
              </a:rPr>
              <a:t>!</a:t>
            </a:r>
            <a:endParaRPr lang="en-US" sz="4200" b="1" dirty="0">
              <a:solidFill>
                <a:srgbClr val="C00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4841152" y="3091287"/>
            <a:ext cx="409073" cy="433137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142" y="4752623"/>
            <a:ext cx="3037827" cy="2055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4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08025" y="124747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Simple cell rules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9017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32" name="Text Box 60"/>
          <p:cNvSpPr txBox="1">
            <a:spLocks noChangeArrowheads="1"/>
          </p:cNvSpPr>
          <p:nvPr/>
        </p:nvSpPr>
        <p:spPr bwMode="auto">
          <a:xfrm>
            <a:off x="6172200" y="1524000"/>
            <a:ext cx="22010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Living cell</a:t>
            </a: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444500" y="2181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44500" y="2790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3135" name="Text Box 63"/>
          <p:cNvSpPr txBox="1">
            <a:spLocks noChangeArrowheads="1"/>
          </p:cNvSpPr>
          <p:nvPr/>
        </p:nvSpPr>
        <p:spPr bwMode="auto">
          <a:xfrm>
            <a:off x="444500" y="3400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444500" y="4010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1011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138" name="Text Box 66"/>
          <p:cNvSpPr txBox="1">
            <a:spLocks noChangeArrowheads="1"/>
          </p:cNvSpPr>
          <p:nvPr/>
        </p:nvSpPr>
        <p:spPr bwMode="auto">
          <a:xfrm>
            <a:off x="16208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22304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140" name="Text Box 68"/>
          <p:cNvSpPr txBox="1">
            <a:spLocks noChangeArrowheads="1"/>
          </p:cNvSpPr>
          <p:nvPr/>
        </p:nvSpPr>
        <p:spPr bwMode="auto">
          <a:xfrm>
            <a:off x="28400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15113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21209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27305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6" name="Rectangle 104"/>
          <p:cNvSpPr>
            <a:spLocks noChangeArrowheads="1"/>
          </p:cNvSpPr>
          <p:nvPr/>
        </p:nvSpPr>
        <p:spPr bwMode="auto">
          <a:xfrm>
            <a:off x="33401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3949700" y="21066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8" name="Rectangle 106"/>
          <p:cNvSpPr>
            <a:spLocks noChangeArrowheads="1"/>
          </p:cNvSpPr>
          <p:nvPr/>
        </p:nvSpPr>
        <p:spPr bwMode="auto">
          <a:xfrm>
            <a:off x="901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15113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2120900" y="27162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1" name="Rectangle 109"/>
          <p:cNvSpPr>
            <a:spLocks noChangeArrowheads="1"/>
          </p:cNvSpPr>
          <p:nvPr/>
        </p:nvSpPr>
        <p:spPr bwMode="auto">
          <a:xfrm>
            <a:off x="27305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2" name="Rectangle 110"/>
          <p:cNvSpPr>
            <a:spLocks noChangeArrowheads="1"/>
          </p:cNvSpPr>
          <p:nvPr/>
        </p:nvSpPr>
        <p:spPr bwMode="auto">
          <a:xfrm>
            <a:off x="33401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3949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901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15113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6" name="Rectangle 114"/>
          <p:cNvSpPr>
            <a:spLocks noChangeArrowheads="1"/>
          </p:cNvSpPr>
          <p:nvPr/>
        </p:nvSpPr>
        <p:spPr bwMode="auto">
          <a:xfrm>
            <a:off x="21209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7" name="Rectangle 115"/>
          <p:cNvSpPr>
            <a:spLocks noChangeArrowheads="1"/>
          </p:cNvSpPr>
          <p:nvPr/>
        </p:nvSpPr>
        <p:spPr bwMode="auto">
          <a:xfrm>
            <a:off x="27305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8" name="Rectangle 116"/>
          <p:cNvSpPr>
            <a:spLocks noChangeArrowheads="1"/>
          </p:cNvSpPr>
          <p:nvPr/>
        </p:nvSpPr>
        <p:spPr bwMode="auto">
          <a:xfrm>
            <a:off x="33401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3949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0" name="Rectangle 118"/>
          <p:cNvSpPr>
            <a:spLocks noChangeArrowheads="1"/>
          </p:cNvSpPr>
          <p:nvPr/>
        </p:nvSpPr>
        <p:spPr bwMode="auto">
          <a:xfrm>
            <a:off x="901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15113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2" name="Rectangle 120"/>
          <p:cNvSpPr>
            <a:spLocks noChangeArrowheads="1"/>
          </p:cNvSpPr>
          <p:nvPr/>
        </p:nvSpPr>
        <p:spPr bwMode="auto">
          <a:xfrm>
            <a:off x="21209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27305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33401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3949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901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15113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21209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27305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33401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3949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2" name="Rectangle 130"/>
          <p:cNvSpPr>
            <a:spLocks noChangeArrowheads="1"/>
          </p:cNvSpPr>
          <p:nvPr/>
        </p:nvSpPr>
        <p:spPr bwMode="auto">
          <a:xfrm>
            <a:off x="901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15113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4" name="Rectangle 132"/>
          <p:cNvSpPr>
            <a:spLocks noChangeArrowheads="1"/>
          </p:cNvSpPr>
          <p:nvPr/>
        </p:nvSpPr>
        <p:spPr bwMode="auto">
          <a:xfrm>
            <a:off x="21209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5" name="Rectangle 133"/>
          <p:cNvSpPr>
            <a:spLocks noChangeArrowheads="1"/>
          </p:cNvSpPr>
          <p:nvPr/>
        </p:nvSpPr>
        <p:spPr bwMode="auto">
          <a:xfrm>
            <a:off x="27305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6" name="Rectangle 134"/>
          <p:cNvSpPr>
            <a:spLocks noChangeArrowheads="1"/>
          </p:cNvSpPr>
          <p:nvPr/>
        </p:nvSpPr>
        <p:spPr bwMode="auto">
          <a:xfrm>
            <a:off x="33401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7" name="Rectangle 135"/>
          <p:cNvSpPr>
            <a:spLocks noChangeArrowheads="1"/>
          </p:cNvSpPr>
          <p:nvPr/>
        </p:nvSpPr>
        <p:spPr bwMode="auto">
          <a:xfrm>
            <a:off x="3949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44500" y="4619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44500" y="5230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3210" name="Text Box 138"/>
          <p:cNvSpPr txBox="1">
            <a:spLocks noChangeArrowheads="1"/>
          </p:cNvSpPr>
          <p:nvPr/>
        </p:nvSpPr>
        <p:spPr bwMode="auto">
          <a:xfrm>
            <a:off x="34496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211" name="Text Box 139"/>
          <p:cNvSpPr txBox="1">
            <a:spLocks noChangeArrowheads="1"/>
          </p:cNvSpPr>
          <p:nvPr/>
        </p:nvSpPr>
        <p:spPr bwMode="auto">
          <a:xfrm>
            <a:off x="4059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3268" name="Text Box 196"/>
          <p:cNvSpPr txBox="1">
            <a:spLocks noChangeArrowheads="1"/>
          </p:cNvSpPr>
          <p:nvPr/>
        </p:nvSpPr>
        <p:spPr bwMode="auto">
          <a:xfrm>
            <a:off x="6172201" y="2247901"/>
            <a:ext cx="233753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Empty space</a:t>
            </a:r>
          </a:p>
        </p:txBody>
      </p:sp>
      <p:sp>
        <p:nvSpPr>
          <p:cNvPr id="3270" name="Rectangle 198"/>
          <p:cNvSpPr>
            <a:spLocks noChangeArrowheads="1"/>
          </p:cNvSpPr>
          <p:nvPr/>
        </p:nvSpPr>
        <p:spPr bwMode="auto">
          <a:xfrm>
            <a:off x="5760059" y="1525893"/>
            <a:ext cx="453415" cy="45341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71" name="Rectangle 199"/>
          <p:cNvSpPr>
            <a:spLocks noChangeArrowheads="1"/>
          </p:cNvSpPr>
          <p:nvPr/>
        </p:nvSpPr>
        <p:spPr bwMode="auto">
          <a:xfrm>
            <a:off x="5760059" y="2249794"/>
            <a:ext cx="453415" cy="45341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7" name="Text Box 63"/>
          <p:cNvSpPr txBox="1">
            <a:spLocks noChangeArrowheads="1"/>
          </p:cNvSpPr>
          <p:nvPr/>
        </p:nvSpPr>
        <p:spPr bwMode="auto">
          <a:xfrm>
            <a:off x="2120900" y="3365500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C3</a:t>
            </a:r>
          </a:p>
        </p:txBody>
      </p:sp>
      <p:sp>
        <p:nvSpPr>
          <p:cNvPr id="68" name="Text Box 197"/>
          <p:cNvSpPr txBox="1">
            <a:spLocks noChangeArrowheads="1"/>
          </p:cNvSpPr>
          <p:nvPr/>
        </p:nvSpPr>
        <p:spPr bwMode="auto">
          <a:xfrm>
            <a:off x="4953000" y="3810000"/>
            <a:ext cx="38371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latin typeface="Calibri"/>
                <a:cs typeface="Calibri"/>
              </a:rPr>
              <a:t>A grid of cells depending on </a:t>
            </a:r>
          </a:p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8000"/>
                </a:solidFill>
                <a:latin typeface="Calibri"/>
                <a:cs typeface="Calibri"/>
              </a:rPr>
              <a:t>  (1) </a:t>
            </a:r>
            <a:r>
              <a:rPr lang="en-US" sz="2400">
                <a:latin typeface="Calibri"/>
                <a:cs typeface="Calibri"/>
              </a:rPr>
              <a:t>their rules (DNA)</a:t>
            </a:r>
          </a:p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8000"/>
                </a:solidFill>
                <a:latin typeface="Calibri"/>
                <a:cs typeface="Calibri"/>
              </a:rPr>
              <a:t>  (2) </a:t>
            </a:r>
            <a:r>
              <a:rPr lang="en-US" sz="2400">
                <a:latin typeface="Calibri"/>
                <a:cs typeface="Calibri"/>
              </a:rPr>
              <a:t>environment (neighbors)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990600" y="6096000"/>
            <a:ext cx="3516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/>
                <a:cs typeface="Calibri"/>
              </a:rPr>
              <a:t>How many </a:t>
            </a:r>
            <a:r>
              <a:rPr lang="en-US">
                <a:solidFill>
                  <a:srgbClr val="0000FF"/>
                </a:solidFill>
                <a:latin typeface="Calibri"/>
                <a:cs typeface="Calibri"/>
              </a:rPr>
              <a:t>live </a:t>
            </a:r>
            <a:r>
              <a:rPr lang="en-US">
                <a:latin typeface="Calibri"/>
                <a:cs typeface="Calibri"/>
              </a:rPr>
              <a:t>cells are in this grid?</a:t>
            </a:r>
            <a:endParaRPr lang="en-US"/>
          </a:p>
        </p:txBody>
      </p:sp>
      <p:sp>
        <p:nvSpPr>
          <p:cNvPr id="70" name="Text Box 63"/>
          <p:cNvSpPr txBox="1">
            <a:spLocks noChangeArrowheads="1"/>
          </p:cNvSpPr>
          <p:nvPr/>
        </p:nvSpPr>
        <p:spPr bwMode="auto">
          <a:xfrm>
            <a:off x="1497723" y="2784364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B2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ern.jpg"/>
          <p:cNvPicPr>
            <a:picLocks noChangeAspect="1"/>
          </p:cNvPicPr>
          <p:nvPr/>
        </p:nvPicPr>
        <p:blipFill>
          <a:blip r:embed="rId2"/>
          <a:srcRect b="5548"/>
          <a:stretch>
            <a:fillRect/>
          </a:stretch>
        </p:blipFill>
        <p:spPr>
          <a:xfrm>
            <a:off x="639324" y="2382351"/>
            <a:ext cx="7882814" cy="42671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0"/>
                </a:solidFill>
              </a:rPr>
              <a:t>Biology-inspired algorithms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30128"/>
            <a:ext cx="7162800" cy="1447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What looks complicated in </a:t>
            </a:r>
            <a:r>
              <a:rPr lang="en-US" dirty="0" smtClean="0">
                <a:solidFill>
                  <a:srgbClr val="0000FF"/>
                </a:solidFill>
              </a:rPr>
              <a:t>biology</a:t>
            </a:r>
            <a:r>
              <a:rPr lang="en-US" dirty="0" smtClean="0"/>
              <a:t> can often be explained by simple </a:t>
            </a:r>
            <a:r>
              <a:rPr lang="en-US" dirty="0" smtClean="0">
                <a:solidFill>
                  <a:srgbClr val="0000FF"/>
                </a:solidFill>
              </a:rPr>
              <a:t>rules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5715000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Biology creates</a:t>
            </a:r>
            <a:r>
              <a:rPr lang="en-US" b="1" i="1" dirty="0" smtClean="0">
                <a:solidFill>
                  <a:srgbClr val="008000"/>
                </a:solidFill>
              </a:rPr>
              <a:t> self-similar </a:t>
            </a:r>
            <a:r>
              <a:rPr lang="en-US" dirty="0" smtClean="0">
                <a:solidFill>
                  <a:srgbClr val="008000"/>
                </a:solidFill>
              </a:rPr>
              <a:t>forms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19200" y="6096000"/>
            <a:ext cx="1235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8000"/>
                </a:solidFill>
              </a:rPr>
              <a:t>Fractals</a:t>
            </a:r>
            <a:endParaRPr lang="en-US" sz="2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Simple cells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9017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444500" y="2181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44500" y="2790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3135" name="Text Box 63"/>
          <p:cNvSpPr txBox="1">
            <a:spLocks noChangeArrowheads="1"/>
          </p:cNvSpPr>
          <p:nvPr/>
        </p:nvSpPr>
        <p:spPr bwMode="auto">
          <a:xfrm>
            <a:off x="444500" y="3400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444500" y="4010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1011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138" name="Text Box 66"/>
          <p:cNvSpPr txBox="1">
            <a:spLocks noChangeArrowheads="1"/>
          </p:cNvSpPr>
          <p:nvPr/>
        </p:nvSpPr>
        <p:spPr bwMode="auto">
          <a:xfrm>
            <a:off x="16208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22304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140" name="Text Box 68"/>
          <p:cNvSpPr txBox="1">
            <a:spLocks noChangeArrowheads="1"/>
          </p:cNvSpPr>
          <p:nvPr/>
        </p:nvSpPr>
        <p:spPr bwMode="auto">
          <a:xfrm>
            <a:off x="28400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15113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21209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27305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6" name="Rectangle 104"/>
          <p:cNvSpPr>
            <a:spLocks noChangeArrowheads="1"/>
          </p:cNvSpPr>
          <p:nvPr/>
        </p:nvSpPr>
        <p:spPr bwMode="auto">
          <a:xfrm>
            <a:off x="33401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3949700" y="21066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8" name="Rectangle 106"/>
          <p:cNvSpPr>
            <a:spLocks noChangeArrowheads="1"/>
          </p:cNvSpPr>
          <p:nvPr/>
        </p:nvSpPr>
        <p:spPr bwMode="auto">
          <a:xfrm>
            <a:off x="901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15113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2120900" y="27162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1" name="Rectangle 109"/>
          <p:cNvSpPr>
            <a:spLocks noChangeArrowheads="1"/>
          </p:cNvSpPr>
          <p:nvPr/>
        </p:nvSpPr>
        <p:spPr bwMode="auto">
          <a:xfrm>
            <a:off x="27305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2" name="Rectangle 110"/>
          <p:cNvSpPr>
            <a:spLocks noChangeArrowheads="1"/>
          </p:cNvSpPr>
          <p:nvPr/>
        </p:nvSpPr>
        <p:spPr bwMode="auto">
          <a:xfrm>
            <a:off x="33401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3949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901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15113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6" name="Rectangle 114"/>
          <p:cNvSpPr>
            <a:spLocks noChangeArrowheads="1"/>
          </p:cNvSpPr>
          <p:nvPr/>
        </p:nvSpPr>
        <p:spPr bwMode="auto">
          <a:xfrm>
            <a:off x="21209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7" name="Rectangle 115"/>
          <p:cNvSpPr>
            <a:spLocks noChangeArrowheads="1"/>
          </p:cNvSpPr>
          <p:nvPr/>
        </p:nvSpPr>
        <p:spPr bwMode="auto">
          <a:xfrm>
            <a:off x="27305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8" name="Rectangle 116"/>
          <p:cNvSpPr>
            <a:spLocks noChangeArrowheads="1"/>
          </p:cNvSpPr>
          <p:nvPr/>
        </p:nvSpPr>
        <p:spPr bwMode="auto">
          <a:xfrm>
            <a:off x="33401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3949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0" name="Rectangle 118"/>
          <p:cNvSpPr>
            <a:spLocks noChangeArrowheads="1"/>
          </p:cNvSpPr>
          <p:nvPr/>
        </p:nvSpPr>
        <p:spPr bwMode="auto">
          <a:xfrm>
            <a:off x="901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15113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2" name="Rectangle 120"/>
          <p:cNvSpPr>
            <a:spLocks noChangeArrowheads="1"/>
          </p:cNvSpPr>
          <p:nvPr/>
        </p:nvSpPr>
        <p:spPr bwMode="auto">
          <a:xfrm>
            <a:off x="21209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27305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33401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3949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901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15113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21209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27305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33401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3949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2" name="Rectangle 130"/>
          <p:cNvSpPr>
            <a:spLocks noChangeArrowheads="1"/>
          </p:cNvSpPr>
          <p:nvPr/>
        </p:nvSpPr>
        <p:spPr bwMode="auto">
          <a:xfrm>
            <a:off x="901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15113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4" name="Rectangle 132"/>
          <p:cNvSpPr>
            <a:spLocks noChangeArrowheads="1"/>
          </p:cNvSpPr>
          <p:nvPr/>
        </p:nvSpPr>
        <p:spPr bwMode="auto">
          <a:xfrm>
            <a:off x="21209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5" name="Rectangle 133"/>
          <p:cNvSpPr>
            <a:spLocks noChangeArrowheads="1"/>
          </p:cNvSpPr>
          <p:nvPr/>
        </p:nvSpPr>
        <p:spPr bwMode="auto">
          <a:xfrm>
            <a:off x="27305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6" name="Rectangle 134"/>
          <p:cNvSpPr>
            <a:spLocks noChangeArrowheads="1"/>
          </p:cNvSpPr>
          <p:nvPr/>
        </p:nvSpPr>
        <p:spPr bwMode="auto">
          <a:xfrm>
            <a:off x="33401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7" name="Rectangle 135"/>
          <p:cNvSpPr>
            <a:spLocks noChangeArrowheads="1"/>
          </p:cNvSpPr>
          <p:nvPr/>
        </p:nvSpPr>
        <p:spPr bwMode="auto">
          <a:xfrm>
            <a:off x="3949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44500" y="4619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44500" y="5230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3210" name="Text Box 138"/>
          <p:cNvSpPr txBox="1">
            <a:spLocks noChangeArrowheads="1"/>
          </p:cNvSpPr>
          <p:nvPr/>
        </p:nvSpPr>
        <p:spPr bwMode="auto">
          <a:xfrm>
            <a:off x="34496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211" name="Text Box 139"/>
          <p:cNvSpPr txBox="1">
            <a:spLocks noChangeArrowheads="1"/>
          </p:cNvSpPr>
          <p:nvPr/>
        </p:nvSpPr>
        <p:spPr bwMode="auto">
          <a:xfrm>
            <a:off x="4059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67" name="Text Box 63"/>
          <p:cNvSpPr txBox="1">
            <a:spLocks noChangeArrowheads="1"/>
          </p:cNvSpPr>
          <p:nvPr/>
        </p:nvSpPr>
        <p:spPr bwMode="auto">
          <a:xfrm>
            <a:off x="2120900" y="3365500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C3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096000" y="3276600"/>
            <a:ext cx="743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Name</a:t>
            </a:r>
            <a:endParaRPr lang="en-US"/>
          </a:p>
        </p:txBody>
      </p:sp>
      <p:sp>
        <p:nvSpPr>
          <p:cNvPr id="73" name="Text Box 63"/>
          <p:cNvSpPr txBox="1">
            <a:spLocks noChangeArrowheads="1"/>
          </p:cNvSpPr>
          <p:nvPr/>
        </p:nvSpPr>
        <p:spPr bwMode="auto">
          <a:xfrm>
            <a:off x="1497723" y="2784364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B2</a:t>
            </a:r>
          </a:p>
        </p:txBody>
      </p:sp>
      <p:sp>
        <p:nvSpPr>
          <p:cNvPr id="74" name="Rectangle 199"/>
          <p:cNvSpPr>
            <a:spLocks noChangeArrowheads="1"/>
          </p:cNvSpPr>
          <p:nvPr/>
        </p:nvSpPr>
        <p:spPr bwMode="auto">
          <a:xfrm>
            <a:off x="2784364" y="4607036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5" name="Rectangle 199"/>
          <p:cNvSpPr>
            <a:spLocks noChangeArrowheads="1"/>
          </p:cNvSpPr>
          <p:nvPr/>
        </p:nvSpPr>
        <p:spPr bwMode="auto">
          <a:xfrm>
            <a:off x="5224513" y="5341893"/>
            <a:ext cx="500995" cy="496944"/>
          </a:xfrm>
          <a:prstGeom prst="rect">
            <a:avLst/>
          </a:prstGeom>
          <a:solidFill>
            <a:srgbClr val="BFBFBF"/>
          </a:solidFill>
          <a:ln w="5715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162800" y="3276600"/>
            <a:ext cx="1566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Live or empty?</a:t>
            </a:r>
            <a:endParaRPr lang="en-US"/>
          </a:p>
        </p:txBody>
      </p:sp>
      <p:sp>
        <p:nvSpPr>
          <p:cNvPr id="77" name="Rectangle 199"/>
          <p:cNvSpPr>
            <a:spLocks noChangeArrowheads="1"/>
          </p:cNvSpPr>
          <p:nvPr/>
        </p:nvSpPr>
        <p:spPr bwMode="auto">
          <a:xfrm>
            <a:off x="2784364" y="337907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66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8" name="Rectangle 199"/>
          <p:cNvSpPr>
            <a:spLocks noChangeArrowheads="1"/>
          </p:cNvSpPr>
          <p:nvPr/>
        </p:nvSpPr>
        <p:spPr bwMode="auto">
          <a:xfrm>
            <a:off x="1565164" y="459827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9" name="Rectangle 199"/>
          <p:cNvSpPr>
            <a:spLocks noChangeArrowheads="1"/>
          </p:cNvSpPr>
          <p:nvPr/>
        </p:nvSpPr>
        <p:spPr bwMode="auto">
          <a:xfrm>
            <a:off x="5224513" y="3970293"/>
            <a:ext cx="500995" cy="496944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0" name="Rectangle 199"/>
          <p:cNvSpPr>
            <a:spLocks noChangeArrowheads="1"/>
          </p:cNvSpPr>
          <p:nvPr/>
        </p:nvSpPr>
        <p:spPr bwMode="auto">
          <a:xfrm>
            <a:off x="4009315" y="2158999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1" name="Rectangle 199"/>
          <p:cNvSpPr>
            <a:spLocks noChangeArrowheads="1"/>
          </p:cNvSpPr>
          <p:nvPr/>
        </p:nvSpPr>
        <p:spPr bwMode="auto">
          <a:xfrm>
            <a:off x="5224513" y="6027693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2" name="Rectangle 199"/>
          <p:cNvSpPr>
            <a:spLocks noChangeArrowheads="1"/>
          </p:cNvSpPr>
          <p:nvPr/>
        </p:nvSpPr>
        <p:spPr bwMode="auto">
          <a:xfrm>
            <a:off x="5224513" y="4656093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66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3" name="Text Box 60"/>
          <p:cNvSpPr txBox="1">
            <a:spLocks noChangeArrowheads="1"/>
          </p:cNvSpPr>
          <p:nvPr/>
        </p:nvSpPr>
        <p:spPr bwMode="auto">
          <a:xfrm>
            <a:off x="6172200" y="1524000"/>
            <a:ext cx="22010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Living cell</a:t>
            </a:r>
          </a:p>
        </p:txBody>
      </p:sp>
      <p:sp>
        <p:nvSpPr>
          <p:cNvPr id="84" name="Text Box 196"/>
          <p:cNvSpPr txBox="1">
            <a:spLocks noChangeArrowheads="1"/>
          </p:cNvSpPr>
          <p:nvPr/>
        </p:nvSpPr>
        <p:spPr bwMode="auto">
          <a:xfrm>
            <a:off x="6172201" y="2247901"/>
            <a:ext cx="233753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Empty space</a:t>
            </a:r>
          </a:p>
        </p:txBody>
      </p:sp>
      <p:sp>
        <p:nvSpPr>
          <p:cNvPr id="85" name="Rectangle 198"/>
          <p:cNvSpPr>
            <a:spLocks noChangeArrowheads="1"/>
          </p:cNvSpPr>
          <p:nvPr/>
        </p:nvSpPr>
        <p:spPr bwMode="auto">
          <a:xfrm>
            <a:off x="5760059" y="1525893"/>
            <a:ext cx="453415" cy="45341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6" name="Rectangle 199"/>
          <p:cNvSpPr>
            <a:spLocks noChangeArrowheads="1"/>
          </p:cNvSpPr>
          <p:nvPr/>
        </p:nvSpPr>
        <p:spPr bwMode="auto">
          <a:xfrm>
            <a:off x="5760059" y="2249794"/>
            <a:ext cx="453415" cy="45341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9017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444500" y="2181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44500" y="2790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3135" name="Text Box 63"/>
          <p:cNvSpPr txBox="1">
            <a:spLocks noChangeArrowheads="1"/>
          </p:cNvSpPr>
          <p:nvPr/>
        </p:nvSpPr>
        <p:spPr bwMode="auto">
          <a:xfrm>
            <a:off x="444500" y="3400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444500" y="4010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1011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138" name="Text Box 66"/>
          <p:cNvSpPr txBox="1">
            <a:spLocks noChangeArrowheads="1"/>
          </p:cNvSpPr>
          <p:nvPr/>
        </p:nvSpPr>
        <p:spPr bwMode="auto">
          <a:xfrm>
            <a:off x="16208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22304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140" name="Text Box 68"/>
          <p:cNvSpPr txBox="1">
            <a:spLocks noChangeArrowheads="1"/>
          </p:cNvSpPr>
          <p:nvPr/>
        </p:nvSpPr>
        <p:spPr bwMode="auto">
          <a:xfrm>
            <a:off x="28400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15113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21209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27305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6" name="Rectangle 104"/>
          <p:cNvSpPr>
            <a:spLocks noChangeArrowheads="1"/>
          </p:cNvSpPr>
          <p:nvPr/>
        </p:nvSpPr>
        <p:spPr bwMode="auto">
          <a:xfrm>
            <a:off x="33401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3949700" y="21066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8" name="Rectangle 106"/>
          <p:cNvSpPr>
            <a:spLocks noChangeArrowheads="1"/>
          </p:cNvSpPr>
          <p:nvPr/>
        </p:nvSpPr>
        <p:spPr bwMode="auto">
          <a:xfrm>
            <a:off x="901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15113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2120900" y="27162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1" name="Rectangle 109"/>
          <p:cNvSpPr>
            <a:spLocks noChangeArrowheads="1"/>
          </p:cNvSpPr>
          <p:nvPr/>
        </p:nvSpPr>
        <p:spPr bwMode="auto">
          <a:xfrm>
            <a:off x="27305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2" name="Rectangle 110"/>
          <p:cNvSpPr>
            <a:spLocks noChangeArrowheads="1"/>
          </p:cNvSpPr>
          <p:nvPr/>
        </p:nvSpPr>
        <p:spPr bwMode="auto">
          <a:xfrm>
            <a:off x="33401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3949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901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15113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6" name="Rectangle 114"/>
          <p:cNvSpPr>
            <a:spLocks noChangeArrowheads="1"/>
          </p:cNvSpPr>
          <p:nvPr/>
        </p:nvSpPr>
        <p:spPr bwMode="auto">
          <a:xfrm>
            <a:off x="21209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7" name="Rectangle 115"/>
          <p:cNvSpPr>
            <a:spLocks noChangeArrowheads="1"/>
          </p:cNvSpPr>
          <p:nvPr/>
        </p:nvSpPr>
        <p:spPr bwMode="auto">
          <a:xfrm>
            <a:off x="27305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8" name="Rectangle 116"/>
          <p:cNvSpPr>
            <a:spLocks noChangeArrowheads="1"/>
          </p:cNvSpPr>
          <p:nvPr/>
        </p:nvSpPr>
        <p:spPr bwMode="auto">
          <a:xfrm>
            <a:off x="33401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3949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0" name="Rectangle 118"/>
          <p:cNvSpPr>
            <a:spLocks noChangeArrowheads="1"/>
          </p:cNvSpPr>
          <p:nvPr/>
        </p:nvSpPr>
        <p:spPr bwMode="auto">
          <a:xfrm>
            <a:off x="901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15113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2" name="Rectangle 120"/>
          <p:cNvSpPr>
            <a:spLocks noChangeArrowheads="1"/>
          </p:cNvSpPr>
          <p:nvPr/>
        </p:nvSpPr>
        <p:spPr bwMode="auto">
          <a:xfrm>
            <a:off x="21209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27305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33401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3949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901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15113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21209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27305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33401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3949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2" name="Rectangle 130"/>
          <p:cNvSpPr>
            <a:spLocks noChangeArrowheads="1"/>
          </p:cNvSpPr>
          <p:nvPr/>
        </p:nvSpPr>
        <p:spPr bwMode="auto">
          <a:xfrm>
            <a:off x="901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15113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4" name="Rectangle 132"/>
          <p:cNvSpPr>
            <a:spLocks noChangeArrowheads="1"/>
          </p:cNvSpPr>
          <p:nvPr/>
        </p:nvSpPr>
        <p:spPr bwMode="auto">
          <a:xfrm>
            <a:off x="21209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5" name="Rectangle 133"/>
          <p:cNvSpPr>
            <a:spLocks noChangeArrowheads="1"/>
          </p:cNvSpPr>
          <p:nvPr/>
        </p:nvSpPr>
        <p:spPr bwMode="auto">
          <a:xfrm>
            <a:off x="27305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6" name="Rectangle 134"/>
          <p:cNvSpPr>
            <a:spLocks noChangeArrowheads="1"/>
          </p:cNvSpPr>
          <p:nvPr/>
        </p:nvSpPr>
        <p:spPr bwMode="auto">
          <a:xfrm>
            <a:off x="33401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7" name="Rectangle 135"/>
          <p:cNvSpPr>
            <a:spLocks noChangeArrowheads="1"/>
          </p:cNvSpPr>
          <p:nvPr/>
        </p:nvSpPr>
        <p:spPr bwMode="auto">
          <a:xfrm>
            <a:off x="3949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44500" y="4619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44500" y="5230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3210" name="Text Box 138"/>
          <p:cNvSpPr txBox="1">
            <a:spLocks noChangeArrowheads="1"/>
          </p:cNvSpPr>
          <p:nvPr/>
        </p:nvSpPr>
        <p:spPr bwMode="auto">
          <a:xfrm>
            <a:off x="34496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211" name="Text Box 139"/>
          <p:cNvSpPr txBox="1">
            <a:spLocks noChangeArrowheads="1"/>
          </p:cNvSpPr>
          <p:nvPr/>
        </p:nvSpPr>
        <p:spPr bwMode="auto">
          <a:xfrm>
            <a:off x="4059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3269" name="Text Box 197"/>
          <p:cNvSpPr txBox="1">
            <a:spLocks noChangeArrowheads="1"/>
          </p:cNvSpPr>
          <p:nvPr/>
        </p:nvSpPr>
        <p:spPr bwMode="auto">
          <a:xfrm>
            <a:off x="914400" y="59436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latin typeface="Calibri"/>
                <a:cs typeface="Calibri"/>
              </a:rPr>
              <a:t>Cell </a:t>
            </a: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C3</a:t>
            </a:r>
            <a:r>
              <a:rPr lang="en-US" sz="2400">
                <a:latin typeface="Calibri"/>
                <a:cs typeface="Calibri"/>
              </a:rPr>
              <a:t> has </a:t>
            </a:r>
            <a:r>
              <a:rPr lang="en-US" sz="2400" b="1">
                <a:solidFill>
                  <a:srgbClr val="0000FF"/>
                </a:solidFill>
                <a:latin typeface="Calibri"/>
                <a:cs typeface="Calibri"/>
              </a:rPr>
              <a:t>8</a:t>
            </a:r>
            <a:r>
              <a:rPr lang="en-US" sz="2400">
                <a:latin typeface="Calibri"/>
                <a:cs typeface="Calibri"/>
              </a:rPr>
              <a:t> neighbors</a:t>
            </a:r>
          </a:p>
        </p:txBody>
      </p:sp>
      <p:sp>
        <p:nvSpPr>
          <p:cNvPr id="3273" name="Text Box 201"/>
          <p:cNvSpPr txBox="1">
            <a:spLocks noChangeArrowheads="1"/>
          </p:cNvSpPr>
          <p:nvPr/>
        </p:nvSpPr>
        <p:spPr bwMode="auto">
          <a:xfrm>
            <a:off x="5638800" y="3200400"/>
            <a:ext cx="13821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/>
                <a:cs typeface="Calibri"/>
              </a:rPr>
              <a:t>Living </a:t>
            </a:r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neighbors</a:t>
            </a:r>
          </a:p>
        </p:txBody>
      </p:sp>
      <p:sp>
        <p:nvSpPr>
          <p:cNvPr id="67" name="Text Box 63"/>
          <p:cNvSpPr txBox="1">
            <a:spLocks noChangeArrowheads="1"/>
          </p:cNvSpPr>
          <p:nvPr/>
        </p:nvSpPr>
        <p:spPr bwMode="auto">
          <a:xfrm>
            <a:off x="2120900" y="3365500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C3</a:t>
            </a:r>
          </a:p>
        </p:txBody>
      </p:sp>
      <p:sp>
        <p:nvSpPr>
          <p:cNvPr id="81" name="Rectangle 199"/>
          <p:cNvSpPr>
            <a:spLocks noChangeArrowheads="1"/>
          </p:cNvSpPr>
          <p:nvPr/>
        </p:nvSpPr>
        <p:spPr bwMode="auto">
          <a:xfrm>
            <a:off x="1565164" y="2775605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1" name="Rectangle 199"/>
          <p:cNvSpPr>
            <a:spLocks noChangeArrowheads="1"/>
          </p:cNvSpPr>
          <p:nvPr/>
        </p:nvSpPr>
        <p:spPr bwMode="auto">
          <a:xfrm>
            <a:off x="2174764" y="2775605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2" name="Rectangle 199"/>
          <p:cNvSpPr>
            <a:spLocks noChangeArrowheads="1"/>
          </p:cNvSpPr>
          <p:nvPr/>
        </p:nvSpPr>
        <p:spPr bwMode="auto">
          <a:xfrm>
            <a:off x="2783054" y="2775605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3" name="Rectangle 199"/>
          <p:cNvSpPr>
            <a:spLocks noChangeArrowheads="1"/>
          </p:cNvSpPr>
          <p:nvPr/>
        </p:nvSpPr>
        <p:spPr bwMode="auto">
          <a:xfrm>
            <a:off x="1565164" y="399250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4" name="Rectangle 199"/>
          <p:cNvSpPr>
            <a:spLocks noChangeArrowheads="1"/>
          </p:cNvSpPr>
          <p:nvPr/>
        </p:nvSpPr>
        <p:spPr bwMode="auto">
          <a:xfrm>
            <a:off x="2174764" y="399250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5" name="Rectangle 199"/>
          <p:cNvSpPr>
            <a:spLocks noChangeArrowheads="1"/>
          </p:cNvSpPr>
          <p:nvPr/>
        </p:nvSpPr>
        <p:spPr bwMode="auto">
          <a:xfrm>
            <a:off x="2783054" y="399250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6" name="Rectangle 199"/>
          <p:cNvSpPr>
            <a:spLocks noChangeArrowheads="1"/>
          </p:cNvSpPr>
          <p:nvPr/>
        </p:nvSpPr>
        <p:spPr bwMode="auto">
          <a:xfrm>
            <a:off x="1568284" y="338290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7" name="Rectangle 199"/>
          <p:cNvSpPr>
            <a:spLocks noChangeArrowheads="1"/>
          </p:cNvSpPr>
          <p:nvPr/>
        </p:nvSpPr>
        <p:spPr bwMode="auto">
          <a:xfrm>
            <a:off x="2786174" y="338290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8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Neighbor cells</a:t>
            </a:r>
          </a:p>
        </p:txBody>
      </p:sp>
      <p:sp>
        <p:nvSpPr>
          <p:cNvPr id="103" name="Text Box 60"/>
          <p:cNvSpPr txBox="1">
            <a:spLocks noChangeArrowheads="1"/>
          </p:cNvSpPr>
          <p:nvPr/>
        </p:nvSpPr>
        <p:spPr bwMode="auto">
          <a:xfrm>
            <a:off x="5562600" y="1562099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a living cell</a:t>
            </a:r>
          </a:p>
        </p:txBody>
      </p:sp>
      <p:sp>
        <p:nvSpPr>
          <p:cNvPr id="104" name="Text Box 196"/>
          <p:cNvSpPr txBox="1">
            <a:spLocks noChangeArrowheads="1"/>
          </p:cNvSpPr>
          <p:nvPr/>
        </p:nvSpPr>
        <p:spPr bwMode="auto">
          <a:xfrm>
            <a:off x="5562600" y="2286000"/>
            <a:ext cx="3017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empty space</a:t>
            </a:r>
          </a:p>
        </p:txBody>
      </p:sp>
      <p:sp>
        <p:nvSpPr>
          <p:cNvPr id="105" name="Rectangle 198"/>
          <p:cNvSpPr>
            <a:spLocks noChangeArrowheads="1"/>
          </p:cNvSpPr>
          <p:nvPr/>
        </p:nvSpPr>
        <p:spPr bwMode="auto">
          <a:xfrm>
            <a:off x="5150459" y="1563992"/>
            <a:ext cx="453415" cy="45341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6" name="Rectangle 199"/>
          <p:cNvSpPr>
            <a:spLocks noChangeArrowheads="1"/>
          </p:cNvSpPr>
          <p:nvPr/>
        </p:nvSpPr>
        <p:spPr bwMode="auto">
          <a:xfrm>
            <a:off x="5150459" y="2287893"/>
            <a:ext cx="453415" cy="45341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7" name="Text Box 63"/>
          <p:cNvSpPr txBox="1">
            <a:spLocks noChangeArrowheads="1"/>
          </p:cNvSpPr>
          <p:nvPr/>
        </p:nvSpPr>
        <p:spPr bwMode="auto">
          <a:xfrm>
            <a:off x="4994164" y="4155964"/>
            <a:ext cx="64463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FF"/>
                </a:solidFill>
                <a:latin typeface="Calibri"/>
                <a:cs typeface="Calibri"/>
              </a:rPr>
              <a:t>C3</a:t>
            </a:r>
          </a:p>
        </p:txBody>
      </p:sp>
      <p:sp>
        <p:nvSpPr>
          <p:cNvPr id="108" name="Text Box 201"/>
          <p:cNvSpPr txBox="1">
            <a:spLocks noChangeArrowheads="1"/>
          </p:cNvSpPr>
          <p:nvPr/>
        </p:nvSpPr>
        <p:spPr bwMode="auto">
          <a:xfrm>
            <a:off x="7010400" y="3200400"/>
            <a:ext cx="172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alibri"/>
                <a:cs typeface="Calibri"/>
              </a:rPr>
              <a:t>Empty </a:t>
            </a:r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neighbors</a:t>
            </a:r>
          </a:p>
        </p:txBody>
      </p:sp>
      <p:sp>
        <p:nvSpPr>
          <p:cNvPr id="109" name="Text Box 197"/>
          <p:cNvSpPr txBox="1">
            <a:spLocks noChangeArrowheads="1"/>
          </p:cNvSpPr>
          <p:nvPr/>
        </p:nvSpPr>
        <p:spPr bwMode="auto">
          <a:xfrm>
            <a:off x="5181600" y="5715000"/>
            <a:ext cx="36576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How many are living?</a:t>
            </a:r>
          </a:p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How many are empty?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Neighbor cells</a:t>
            </a: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9017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444500" y="2181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44500" y="2790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3135" name="Text Box 63"/>
          <p:cNvSpPr txBox="1">
            <a:spLocks noChangeArrowheads="1"/>
          </p:cNvSpPr>
          <p:nvPr/>
        </p:nvSpPr>
        <p:spPr bwMode="auto">
          <a:xfrm>
            <a:off x="444500" y="3400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444500" y="4010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1011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138" name="Text Box 66"/>
          <p:cNvSpPr txBox="1">
            <a:spLocks noChangeArrowheads="1"/>
          </p:cNvSpPr>
          <p:nvPr/>
        </p:nvSpPr>
        <p:spPr bwMode="auto">
          <a:xfrm>
            <a:off x="16208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22304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140" name="Text Box 68"/>
          <p:cNvSpPr txBox="1">
            <a:spLocks noChangeArrowheads="1"/>
          </p:cNvSpPr>
          <p:nvPr/>
        </p:nvSpPr>
        <p:spPr bwMode="auto">
          <a:xfrm>
            <a:off x="28400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173" name="Rectangle 101"/>
          <p:cNvSpPr>
            <a:spLocks noChangeArrowheads="1"/>
          </p:cNvSpPr>
          <p:nvPr/>
        </p:nvSpPr>
        <p:spPr bwMode="auto">
          <a:xfrm>
            <a:off x="15113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4" name="Rectangle 102"/>
          <p:cNvSpPr>
            <a:spLocks noChangeArrowheads="1"/>
          </p:cNvSpPr>
          <p:nvPr/>
        </p:nvSpPr>
        <p:spPr bwMode="auto">
          <a:xfrm>
            <a:off x="21209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5" name="Rectangle 103"/>
          <p:cNvSpPr>
            <a:spLocks noChangeArrowheads="1"/>
          </p:cNvSpPr>
          <p:nvPr/>
        </p:nvSpPr>
        <p:spPr bwMode="auto">
          <a:xfrm>
            <a:off x="27305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6" name="Rectangle 104"/>
          <p:cNvSpPr>
            <a:spLocks noChangeArrowheads="1"/>
          </p:cNvSpPr>
          <p:nvPr/>
        </p:nvSpPr>
        <p:spPr bwMode="auto">
          <a:xfrm>
            <a:off x="3340100" y="2106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7" name="Rectangle 105"/>
          <p:cNvSpPr>
            <a:spLocks noChangeArrowheads="1"/>
          </p:cNvSpPr>
          <p:nvPr/>
        </p:nvSpPr>
        <p:spPr bwMode="auto">
          <a:xfrm>
            <a:off x="3949700" y="21066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8" name="Rectangle 106"/>
          <p:cNvSpPr>
            <a:spLocks noChangeArrowheads="1"/>
          </p:cNvSpPr>
          <p:nvPr/>
        </p:nvSpPr>
        <p:spPr bwMode="auto">
          <a:xfrm>
            <a:off x="901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79" name="Rectangle 107"/>
          <p:cNvSpPr>
            <a:spLocks noChangeArrowheads="1"/>
          </p:cNvSpPr>
          <p:nvPr/>
        </p:nvSpPr>
        <p:spPr bwMode="auto">
          <a:xfrm>
            <a:off x="15113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0" name="Rectangle 108"/>
          <p:cNvSpPr>
            <a:spLocks noChangeArrowheads="1"/>
          </p:cNvSpPr>
          <p:nvPr/>
        </p:nvSpPr>
        <p:spPr bwMode="auto">
          <a:xfrm>
            <a:off x="2120900" y="27162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1" name="Rectangle 109"/>
          <p:cNvSpPr>
            <a:spLocks noChangeArrowheads="1"/>
          </p:cNvSpPr>
          <p:nvPr/>
        </p:nvSpPr>
        <p:spPr bwMode="auto">
          <a:xfrm>
            <a:off x="27305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2" name="Rectangle 110"/>
          <p:cNvSpPr>
            <a:spLocks noChangeArrowheads="1"/>
          </p:cNvSpPr>
          <p:nvPr/>
        </p:nvSpPr>
        <p:spPr bwMode="auto">
          <a:xfrm>
            <a:off x="33401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3" name="Rectangle 111"/>
          <p:cNvSpPr>
            <a:spLocks noChangeArrowheads="1"/>
          </p:cNvSpPr>
          <p:nvPr/>
        </p:nvSpPr>
        <p:spPr bwMode="auto">
          <a:xfrm>
            <a:off x="3949700" y="2716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4" name="Rectangle 112"/>
          <p:cNvSpPr>
            <a:spLocks noChangeArrowheads="1"/>
          </p:cNvSpPr>
          <p:nvPr/>
        </p:nvSpPr>
        <p:spPr bwMode="auto">
          <a:xfrm>
            <a:off x="901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5" name="Rectangle 113"/>
          <p:cNvSpPr>
            <a:spLocks noChangeArrowheads="1"/>
          </p:cNvSpPr>
          <p:nvPr/>
        </p:nvSpPr>
        <p:spPr bwMode="auto">
          <a:xfrm>
            <a:off x="15113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6" name="Rectangle 114"/>
          <p:cNvSpPr>
            <a:spLocks noChangeArrowheads="1"/>
          </p:cNvSpPr>
          <p:nvPr/>
        </p:nvSpPr>
        <p:spPr bwMode="auto">
          <a:xfrm>
            <a:off x="2120900" y="33258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7" name="Rectangle 115"/>
          <p:cNvSpPr>
            <a:spLocks noChangeArrowheads="1"/>
          </p:cNvSpPr>
          <p:nvPr/>
        </p:nvSpPr>
        <p:spPr bwMode="auto">
          <a:xfrm>
            <a:off x="27305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8" name="Rectangle 116"/>
          <p:cNvSpPr>
            <a:spLocks noChangeArrowheads="1"/>
          </p:cNvSpPr>
          <p:nvPr/>
        </p:nvSpPr>
        <p:spPr bwMode="auto">
          <a:xfrm>
            <a:off x="33401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89" name="Rectangle 117"/>
          <p:cNvSpPr>
            <a:spLocks noChangeArrowheads="1"/>
          </p:cNvSpPr>
          <p:nvPr/>
        </p:nvSpPr>
        <p:spPr bwMode="auto">
          <a:xfrm>
            <a:off x="3949700" y="3325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0" name="Rectangle 118"/>
          <p:cNvSpPr>
            <a:spLocks noChangeArrowheads="1"/>
          </p:cNvSpPr>
          <p:nvPr/>
        </p:nvSpPr>
        <p:spPr bwMode="auto">
          <a:xfrm>
            <a:off x="901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1" name="Rectangle 119"/>
          <p:cNvSpPr>
            <a:spLocks noChangeArrowheads="1"/>
          </p:cNvSpPr>
          <p:nvPr/>
        </p:nvSpPr>
        <p:spPr bwMode="auto">
          <a:xfrm>
            <a:off x="15113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2" name="Rectangle 120"/>
          <p:cNvSpPr>
            <a:spLocks noChangeArrowheads="1"/>
          </p:cNvSpPr>
          <p:nvPr/>
        </p:nvSpPr>
        <p:spPr bwMode="auto">
          <a:xfrm>
            <a:off x="2120900" y="39354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3" name="Rectangle 121"/>
          <p:cNvSpPr>
            <a:spLocks noChangeArrowheads="1"/>
          </p:cNvSpPr>
          <p:nvPr/>
        </p:nvSpPr>
        <p:spPr bwMode="auto">
          <a:xfrm>
            <a:off x="27305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4" name="Rectangle 122"/>
          <p:cNvSpPr>
            <a:spLocks noChangeArrowheads="1"/>
          </p:cNvSpPr>
          <p:nvPr/>
        </p:nvSpPr>
        <p:spPr bwMode="auto">
          <a:xfrm>
            <a:off x="33401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5" name="Rectangle 123"/>
          <p:cNvSpPr>
            <a:spLocks noChangeArrowheads="1"/>
          </p:cNvSpPr>
          <p:nvPr/>
        </p:nvSpPr>
        <p:spPr bwMode="auto">
          <a:xfrm>
            <a:off x="3949700" y="3935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6" name="Rectangle 124"/>
          <p:cNvSpPr>
            <a:spLocks noChangeArrowheads="1"/>
          </p:cNvSpPr>
          <p:nvPr/>
        </p:nvSpPr>
        <p:spPr bwMode="auto">
          <a:xfrm>
            <a:off x="901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7" name="Rectangle 125"/>
          <p:cNvSpPr>
            <a:spLocks noChangeArrowheads="1"/>
          </p:cNvSpPr>
          <p:nvPr/>
        </p:nvSpPr>
        <p:spPr bwMode="auto">
          <a:xfrm>
            <a:off x="15113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8" name="Rectangle 126"/>
          <p:cNvSpPr>
            <a:spLocks noChangeArrowheads="1"/>
          </p:cNvSpPr>
          <p:nvPr/>
        </p:nvSpPr>
        <p:spPr bwMode="auto">
          <a:xfrm>
            <a:off x="21209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199" name="Rectangle 127"/>
          <p:cNvSpPr>
            <a:spLocks noChangeArrowheads="1"/>
          </p:cNvSpPr>
          <p:nvPr/>
        </p:nvSpPr>
        <p:spPr bwMode="auto">
          <a:xfrm>
            <a:off x="27305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0" name="Rectangle 128"/>
          <p:cNvSpPr>
            <a:spLocks noChangeArrowheads="1"/>
          </p:cNvSpPr>
          <p:nvPr/>
        </p:nvSpPr>
        <p:spPr bwMode="auto">
          <a:xfrm>
            <a:off x="3340100" y="4545013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3949700" y="4545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2" name="Rectangle 130"/>
          <p:cNvSpPr>
            <a:spLocks noChangeArrowheads="1"/>
          </p:cNvSpPr>
          <p:nvPr/>
        </p:nvSpPr>
        <p:spPr bwMode="auto">
          <a:xfrm>
            <a:off x="901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3" name="Rectangle 131"/>
          <p:cNvSpPr>
            <a:spLocks noChangeArrowheads="1"/>
          </p:cNvSpPr>
          <p:nvPr/>
        </p:nvSpPr>
        <p:spPr bwMode="auto">
          <a:xfrm>
            <a:off x="15113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4" name="Rectangle 132"/>
          <p:cNvSpPr>
            <a:spLocks noChangeArrowheads="1"/>
          </p:cNvSpPr>
          <p:nvPr/>
        </p:nvSpPr>
        <p:spPr bwMode="auto">
          <a:xfrm>
            <a:off x="21209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5" name="Rectangle 133"/>
          <p:cNvSpPr>
            <a:spLocks noChangeArrowheads="1"/>
          </p:cNvSpPr>
          <p:nvPr/>
        </p:nvSpPr>
        <p:spPr bwMode="auto">
          <a:xfrm>
            <a:off x="27305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6" name="Rectangle 134"/>
          <p:cNvSpPr>
            <a:spLocks noChangeArrowheads="1"/>
          </p:cNvSpPr>
          <p:nvPr/>
        </p:nvSpPr>
        <p:spPr bwMode="auto">
          <a:xfrm>
            <a:off x="33401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7" name="Rectangle 135"/>
          <p:cNvSpPr>
            <a:spLocks noChangeArrowheads="1"/>
          </p:cNvSpPr>
          <p:nvPr/>
        </p:nvSpPr>
        <p:spPr bwMode="auto">
          <a:xfrm>
            <a:off x="3949700" y="5154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44500" y="4619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44500" y="52308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3210" name="Text Box 138"/>
          <p:cNvSpPr txBox="1">
            <a:spLocks noChangeArrowheads="1"/>
          </p:cNvSpPr>
          <p:nvPr/>
        </p:nvSpPr>
        <p:spPr bwMode="auto">
          <a:xfrm>
            <a:off x="34496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211" name="Text Box 139"/>
          <p:cNvSpPr txBox="1">
            <a:spLocks noChangeArrowheads="1"/>
          </p:cNvSpPr>
          <p:nvPr/>
        </p:nvSpPr>
        <p:spPr bwMode="auto">
          <a:xfrm>
            <a:off x="4059238" y="16510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67" name="Text Box 63"/>
          <p:cNvSpPr txBox="1">
            <a:spLocks noChangeArrowheads="1"/>
          </p:cNvSpPr>
          <p:nvPr/>
        </p:nvSpPr>
        <p:spPr bwMode="auto">
          <a:xfrm>
            <a:off x="2120900" y="3365500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C3</a:t>
            </a:r>
          </a:p>
        </p:txBody>
      </p:sp>
      <p:sp>
        <p:nvSpPr>
          <p:cNvPr id="73" name="Text Box 63"/>
          <p:cNvSpPr txBox="1">
            <a:spLocks noChangeArrowheads="1"/>
          </p:cNvSpPr>
          <p:nvPr/>
        </p:nvSpPr>
        <p:spPr bwMode="auto">
          <a:xfrm>
            <a:off x="1497723" y="2784364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FF"/>
                </a:solidFill>
                <a:latin typeface="Calibri"/>
                <a:cs typeface="Calibri"/>
              </a:rPr>
              <a:t>B2</a:t>
            </a:r>
          </a:p>
        </p:txBody>
      </p:sp>
      <p:sp>
        <p:nvSpPr>
          <p:cNvPr id="74" name="Rectangle 199"/>
          <p:cNvSpPr>
            <a:spLocks noChangeArrowheads="1"/>
          </p:cNvSpPr>
          <p:nvPr/>
        </p:nvSpPr>
        <p:spPr bwMode="auto">
          <a:xfrm>
            <a:off x="2784364" y="4607036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5" name="Rectangle 199"/>
          <p:cNvSpPr>
            <a:spLocks noChangeArrowheads="1"/>
          </p:cNvSpPr>
          <p:nvPr/>
        </p:nvSpPr>
        <p:spPr bwMode="auto">
          <a:xfrm>
            <a:off x="5224513" y="5341893"/>
            <a:ext cx="500995" cy="496944"/>
          </a:xfrm>
          <a:prstGeom prst="rect">
            <a:avLst/>
          </a:prstGeom>
          <a:solidFill>
            <a:srgbClr val="BFBFBF"/>
          </a:solidFill>
          <a:ln w="57150" cap="flat" cmpd="sng" algn="ctr">
            <a:solidFill>
              <a:srgbClr val="FFFF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6248400" y="3429000"/>
            <a:ext cx="2114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# of Living neighbors</a:t>
            </a:r>
            <a:endParaRPr lang="en-US"/>
          </a:p>
        </p:txBody>
      </p:sp>
      <p:sp>
        <p:nvSpPr>
          <p:cNvPr id="77" name="Rectangle 199"/>
          <p:cNvSpPr>
            <a:spLocks noChangeArrowheads="1"/>
          </p:cNvSpPr>
          <p:nvPr/>
        </p:nvSpPr>
        <p:spPr bwMode="auto">
          <a:xfrm>
            <a:off x="2784364" y="337907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66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8" name="Rectangle 199"/>
          <p:cNvSpPr>
            <a:spLocks noChangeArrowheads="1"/>
          </p:cNvSpPr>
          <p:nvPr/>
        </p:nvSpPr>
        <p:spPr bwMode="auto">
          <a:xfrm>
            <a:off x="1565164" y="4598277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9" name="Rectangle 199"/>
          <p:cNvSpPr>
            <a:spLocks noChangeArrowheads="1"/>
          </p:cNvSpPr>
          <p:nvPr/>
        </p:nvSpPr>
        <p:spPr bwMode="auto">
          <a:xfrm>
            <a:off x="5224513" y="3970293"/>
            <a:ext cx="500995" cy="496944"/>
          </a:xfrm>
          <a:prstGeom prst="rect">
            <a:avLst/>
          </a:prstGeom>
          <a:solidFill>
            <a:srgbClr val="BFBFBF"/>
          </a:solidFill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0" name="Rectangle 199"/>
          <p:cNvSpPr>
            <a:spLocks noChangeArrowheads="1"/>
          </p:cNvSpPr>
          <p:nvPr/>
        </p:nvSpPr>
        <p:spPr bwMode="auto">
          <a:xfrm>
            <a:off x="4009315" y="2158999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1" name="Rectangle 199"/>
          <p:cNvSpPr>
            <a:spLocks noChangeArrowheads="1"/>
          </p:cNvSpPr>
          <p:nvPr/>
        </p:nvSpPr>
        <p:spPr bwMode="auto">
          <a:xfrm>
            <a:off x="5224513" y="6027693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2" name="Rectangle 199"/>
          <p:cNvSpPr>
            <a:spLocks noChangeArrowheads="1"/>
          </p:cNvSpPr>
          <p:nvPr/>
        </p:nvSpPr>
        <p:spPr bwMode="auto">
          <a:xfrm>
            <a:off x="5224513" y="4656093"/>
            <a:ext cx="500995" cy="496944"/>
          </a:xfrm>
          <a:prstGeom prst="rect">
            <a:avLst/>
          </a:prstGeom>
          <a:noFill/>
          <a:ln w="57150" cap="flat" cmpd="sng" algn="ctr">
            <a:solidFill>
              <a:srgbClr val="6600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3" name="Text Box 60"/>
          <p:cNvSpPr txBox="1">
            <a:spLocks noChangeArrowheads="1"/>
          </p:cNvSpPr>
          <p:nvPr/>
        </p:nvSpPr>
        <p:spPr bwMode="auto">
          <a:xfrm>
            <a:off x="6172200" y="1524000"/>
            <a:ext cx="220104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Living cell</a:t>
            </a:r>
          </a:p>
        </p:txBody>
      </p:sp>
      <p:sp>
        <p:nvSpPr>
          <p:cNvPr id="84" name="Text Box 196"/>
          <p:cNvSpPr txBox="1">
            <a:spLocks noChangeArrowheads="1"/>
          </p:cNvSpPr>
          <p:nvPr/>
        </p:nvSpPr>
        <p:spPr bwMode="auto">
          <a:xfrm>
            <a:off x="6172201" y="2247901"/>
            <a:ext cx="233753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 = Empty space</a:t>
            </a:r>
          </a:p>
        </p:txBody>
      </p:sp>
      <p:sp>
        <p:nvSpPr>
          <p:cNvPr id="85" name="Rectangle 198"/>
          <p:cNvSpPr>
            <a:spLocks noChangeArrowheads="1"/>
          </p:cNvSpPr>
          <p:nvPr/>
        </p:nvSpPr>
        <p:spPr bwMode="auto">
          <a:xfrm>
            <a:off x="5760059" y="1525893"/>
            <a:ext cx="453415" cy="453415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6" name="Rectangle 199"/>
          <p:cNvSpPr>
            <a:spLocks noChangeArrowheads="1"/>
          </p:cNvSpPr>
          <p:nvPr/>
        </p:nvSpPr>
        <p:spPr bwMode="auto">
          <a:xfrm>
            <a:off x="5760059" y="2249794"/>
            <a:ext cx="453415" cy="45341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8" name="Text Box 63"/>
          <p:cNvSpPr txBox="1">
            <a:spLocks noChangeArrowheads="1"/>
          </p:cNvSpPr>
          <p:nvPr/>
        </p:nvSpPr>
        <p:spPr bwMode="auto">
          <a:xfrm>
            <a:off x="3954462" y="2168001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  <a:latin typeface="Calibri"/>
                <a:cs typeface="Calibri"/>
              </a:rPr>
              <a:t>A6</a:t>
            </a:r>
          </a:p>
        </p:txBody>
      </p:sp>
      <p:sp>
        <p:nvSpPr>
          <p:cNvPr id="69" name="Text Box 63"/>
          <p:cNvSpPr txBox="1">
            <a:spLocks noChangeArrowheads="1"/>
          </p:cNvSpPr>
          <p:nvPr/>
        </p:nvSpPr>
        <p:spPr bwMode="auto">
          <a:xfrm>
            <a:off x="2725682" y="3376446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660066"/>
                </a:solidFill>
                <a:latin typeface="Calibri"/>
                <a:cs typeface="Calibri"/>
              </a:rPr>
              <a:t>C4</a:t>
            </a:r>
          </a:p>
        </p:txBody>
      </p:sp>
      <p:sp>
        <p:nvSpPr>
          <p:cNvPr id="70" name="Text Box 63"/>
          <p:cNvSpPr txBox="1">
            <a:spLocks noChangeArrowheads="1"/>
          </p:cNvSpPr>
          <p:nvPr/>
        </p:nvSpPr>
        <p:spPr bwMode="auto">
          <a:xfrm>
            <a:off x="2725682" y="4613164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FF00"/>
                </a:solidFill>
                <a:latin typeface="Calibri"/>
                <a:cs typeface="Calibri"/>
              </a:rPr>
              <a:t>E4</a:t>
            </a:r>
          </a:p>
        </p:txBody>
      </p:sp>
      <p:sp>
        <p:nvSpPr>
          <p:cNvPr id="71" name="Text Box 63"/>
          <p:cNvSpPr txBox="1">
            <a:spLocks noChangeArrowheads="1"/>
          </p:cNvSpPr>
          <p:nvPr/>
        </p:nvSpPr>
        <p:spPr bwMode="auto">
          <a:xfrm>
            <a:off x="1506482" y="4604405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8000"/>
                </a:solidFill>
                <a:latin typeface="Calibri"/>
                <a:cs typeface="Calibri"/>
              </a:rPr>
              <a:t>E2</a:t>
            </a:r>
          </a:p>
        </p:txBody>
      </p:sp>
      <p:sp>
        <p:nvSpPr>
          <p:cNvPr id="87" name="Text Box 63"/>
          <p:cNvSpPr txBox="1">
            <a:spLocks noChangeArrowheads="1"/>
          </p:cNvSpPr>
          <p:nvPr/>
        </p:nvSpPr>
        <p:spPr bwMode="auto">
          <a:xfrm>
            <a:off x="5168445" y="3977287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0000"/>
                </a:solidFill>
                <a:latin typeface="Calibri"/>
                <a:cs typeface="Calibri"/>
              </a:rPr>
              <a:t>A6</a:t>
            </a:r>
          </a:p>
        </p:txBody>
      </p:sp>
      <p:sp>
        <p:nvSpPr>
          <p:cNvPr id="88" name="Text Box 63"/>
          <p:cNvSpPr txBox="1">
            <a:spLocks noChangeArrowheads="1"/>
          </p:cNvSpPr>
          <p:nvPr/>
        </p:nvSpPr>
        <p:spPr bwMode="auto">
          <a:xfrm>
            <a:off x="5164082" y="4674477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660066"/>
                </a:solidFill>
                <a:latin typeface="Calibri"/>
                <a:cs typeface="Calibri"/>
              </a:rPr>
              <a:t>C4</a:t>
            </a:r>
          </a:p>
        </p:txBody>
      </p:sp>
      <p:sp>
        <p:nvSpPr>
          <p:cNvPr id="89" name="Text Box 63"/>
          <p:cNvSpPr txBox="1">
            <a:spLocks noChangeArrowheads="1"/>
          </p:cNvSpPr>
          <p:nvPr/>
        </p:nvSpPr>
        <p:spPr bwMode="auto">
          <a:xfrm>
            <a:off x="5164082" y="5340128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FFFF00"/>
                </a:solidFill>
                <a:latin typeface="Calibri"/>
                <a:cs typeface="Calibri"/>
              </a:rPr>
              <a:t>E4</a:t>
            </a:r>
          </a:p>
        </p:txBody>
      </p:sp>
      <p:sp>
        <p:nvSpPr>
          <p:cNvPr id="90" name="Text Box 63"/>
          <p:cNvSpPr txBox="1">
            <a:spLocks noChangeArrowheads="1"/>
          </p:cNvSpPr>
          <p:nvPr/>
        </p:nvSpPr>
        <p:spPr bwMode="auto">
          <a:xfrm>
            <a:off x="5164082" y="6019800"/>
            <a:ext cx="6048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8000"/>
                </a:solidFill>
                <a:latin typeface="Calibri"/>
                <a:cs typeface="Calibri"/>
              </a:rPr>
              <a:t>E2</a:t>
            </a:r>
          </a:p>
        </p:txBody>
      </p:sp>
      <p:sp>
        <p:nvSpPr>
          <p:cNvPr id="91" name="Text Box 197"/>
          <p:cNvSpPr txBox="1">
            <a:spLocks noChangeArrowheads="1"/>
          </p:cNvSpPr>
          <p:nvPr/>
        </p:nvSpPr>
        <p:spPr bwMode="auto">
          <a:xfrm>
            <a:off x="1140369" y="5943600"/>
            <a:ext cx="31448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Each cell's future depends on its living neighbors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7" name="Text Box 113"/>
          <p:cNvSpPr txBox="1">
            <a:spLocks noChangeArrowheads="1"/>
          </p:cNvSpPr>
          <p:nvPr/>
        </p:nvSpPr>
        <p:spPr bwMode="auto">
          <a:xfrm>
            <a:off x="2472947" y="1098184"/>
            <a:ext cx="3962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 smtClean="0">
                <a:latin typeface="Calibri"/>
                <a:cs typeface="Calibri"/>
              </a:rPr>
              <a:t>all depend on how many </a:t>
            </a:r>
            <a:r>
              <a:rPr lang="en-US" sz="2100" b="1" i="1" dirty="0" smtClean="0">
                <a:latin typeface="Calibri"/>
                <a:cs typeface="Calibri"/>
              </a:rPr>
              <a:t>living </a:t>
            </a:r>
            <a:r>
              <a:rPr lang="en-US" sz="2100" dirty="0" smtClean="0">
                <a:latin typeface="Calibri"/>
                <a:cs typeface="Calibri"/>
              </a:rPr>
              <a:t>neighbors each cell has</a:t>
            </a:r>
            <a:endParaRPr lang="en-US" sz="2100" dirty="0">
              <a:latin typeface="Calibri"/>
              <a:cs typeface="Calibri"/>
            </a:endParaRPr>
          </a:p>
        </p:txBody>
      </p:sp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 dirty="0" smtClean="0">
                <a:solidFill>
                  <a:srgbClr val="000000"/>
                </a:solidFill>
                <a:latin typeface="Calibri"/>
                <a:cs typeface="Calibri"/>
              </a:rPr>
              <a:t>The rules…</a:t>
            </a:r>
            <a:endParaRPr lang="en-US" sz="4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1" name="Text Box 3"/>
          <p:cNvSpPr txBox="1">
            <a:spLocks noChangeArrowheads="1"/>
          </p:cNvSpPr>
          <p:nvPr/>
        </p:nvSpPr>
        <p:spPr bwMode="auto">
          <a:xfrm>
            <a:off x="1433390" y="6258584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BEFORE</a:t>
            </a:r>
          </a:p>
        </p:txBody>
      </p:sp>
      <p:sp>
        <p:nvSpPr>
          <p:cNvPr id="112" name="Rectangle 5"/>
          <p:cNvSpPr>
            <a:spLocks noChangeArrowheads="1"/>
          </p:cNvSpPr>
          <p:nvPr/>
        </p:nvSpPr>
        <p:spPr bwMode="auto">
          <a:xfrm>
            <a:off x="6793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222127" y="25581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114" name="Text Box 8"/>
          <p:cNvSpPr txBox="1">
            <a:spLocks noChangeArrowheads="1"/>
          </p:cNvSpPr>
          <p:nvPr/>
        </p:nvSpPr>
        <p:spPr bwMode="auto">
          <a:xfrm>
            <a:off x="222127" y="31677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222127" y="37773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117" name="Text Box 10"/>
          <p:cNvSpPr txBox="1">
            <a:spLocks noChangeArrowheads="1"/>
          </p:cNvSpPr>
          <p:nvPr/>
        </p:nvSpPr>
        <p:spPr bwMode="auto">
          <a:xfrm>
            <a:off x="222127" y="43869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118" name="Text Box 11"/>
          <p:cNvSpPr txBox="1">
            <a:spLocks noChangeArrowheads="1"/>
          </p:cNvSpPr>
          <p:nvPr/>
        </p:nvSpPr>
        <p:spPr bwMode="auto">
          <a:xfrm>
            <a:off x="788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119" name="Text Box 12"/>
          <p:cNvSpPr txBox="1">
            <a:spLocks noChangeArrowheads="1"/>
          </p:cNvSpPr>
          <p:nvPr/>
        </p:nvSpPr>
        <p:spPr bwMode="auto">
          <a:xfrm>
            <a:off x="13984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120" name="Text Box 13"/>
          <p:cNvSpPr txBox="1">
            <a:spLocks noChangeArrowheads="1"/>
          </p:cNvSpPr>
          <p:nvPr/>
        </p:nvSpPr>
        <p:spPr bwMode="auto">
          <a:xfrm>
            <a:off x="20080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121" name="Text Box 14"/>
          <p:cNvSpPr txBox="1">
            <a:spLocks noChangeArrowheads="1"/>
          </p:cNvSpPr>
          <p:nvPr/>
        </p:nvSpPr>
        <p:spPr bwMode="auto">
          <a:xfrm>
            <a:off x="26176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22" name="Rectangle 15"/>
          <p:cNvSpPr>
            <a:spLocks noChangeArrowheads="1"/>
          </p:cNvSpPr>
          <p:nvPr/>
        </p:nvSpPr>
        <p:spPr bwMode="auto">
          <a:xfrm>
            <a:off x="12889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3" name="Rectangle 16"/>
          <p:cNvSpPr>
            <a:spLocks noChangeArrowheads="1"/>
          </p:cNvSpPr>
          <p:nvPr/>
        </p:nvSpPr>
        <p:spPr bwMode="auto">
          <a:xfrm>
            <a:off x="18985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4" name="Rectangle 17"/>
          <p:cNvSpPr>
            <a:spLocks noChangeArrowheads="1"/>
          </p:cNvSpPr>
          <p:nvPr/>
        </p:nvSpPr>
        <p:spPr bwMode="auto">
          <a:xfrm>
            <a:off x="25081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5" name="Rectangle 18"/>
          <p:cNvSpPr>
            <a:spLocks noChangeArrowheads="1"/>
          </p:cNvSpPr>
          <p:nvPr/>
        </p:nvSpPr>
        <p:spPr bwMode="auto">
          <a:xfrm>
            <a:off x="31177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6" name="Rectangle 19"/>
          <p:cNvSpPr>
            <a:spLocks noChangeArrowheads="1"/>
          </p:cNvSpPr>
          <p:nvPr/>
        </p:nvSpPr>
        <p:spPr bwMode="auto">
          <a:xfrm>
            <a:off x="3727327" y="24835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7" name="Rectangle 20"/>
          <p:cNvSpPr>
            <a:spLocks noChangeArrowheads="1"/>
          </p:cNvSpPr>
          <p:nvPr/>
        </p:nvSpPr>
        <p:spPr bwMode="auto">
          <a:xfrm>
            <a:off x="679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8" name="Rectangle 21"/>
          <p:cNvSpPr>
            <a:spLocks noChangeArrowheads="1"/>
          </p:cNvSpPr>
          <p:nvPr/>
        </p:nvSpPr>
        <p:spPr bwMode="auto">
          <a:xfrm>
            <a:off x="12889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9" name="Rectangle 22"/>
          <p:cNvSpPr>
            <a:spLocks noChangeArrowheads="1"/>
          </p:cNvSpPr>
          <p:nvPr/>
        </p:nvSpPr>
        <p:spPr bwMode="auto">
          <a:xfrm>
            <a:off x="1898527" y="30931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0" name="Rectangle 23"/>
          <p:cNvSpPr>
            <a:spLocks noChangeArrowheads="1"/>
          </p:cNvSpPr>
          <p:nvPr/>
        </p:nvSpPr>
        <p:spPr bwMode="auto">
          <a:xfrm>
            <a:off x="25081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1" name="Rectangle 24"/>
          <p:cNvSpPr>
            <a:spLocks noChangeArrowheads="1"/>
          </p:cNvSpPr>
          <p:nvPr/>
        </p:nvSpPr>
        <p:spPr bwMode="auto">
          <a:xfrm>
            <a:off x="3117727" y="3093109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2" name="Rectangle 25"/>
          <p:cNvSpPr>
            <a:spLocks noChangeArrowheads="1"/>
          </p:cNvSpPr>
          <p:nvPr/>
        </p:nvSpPr>
        <p:spPr bwMode="auto">
          <a:xfrm>
            <a:off x="3727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3" name="Rectangle 26"/>
          <p:cNvSpPr>
            <a:spLocks noChangeArrowheads="1"/>
          </p:cNvSpPr>
          <p:nvPr/>
        </p:nvSpPr>
        <p:spPr bwMode="auto">
          <a:xfrm>
            <a:off x="679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4" name="Rectangle 27"/>
          <p:cNvSpPr>
            <a:spLocks noChangeArrowheads="1"/>
          </p:cNvSpPr>
          <p:nvPr/>
        </p:nvSpPr>
        <p:spPr bwMode="auto">
          <a:xfrm>
            <a:off x="12889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5" name="Rectangle 28"/>
          <p:cNvSpPr>
            <a:spLocks noChangeArrowheads="1"/>
          </p:cNvSpPr>
          <p:nvPr/>
        </p:nvSpPr>
        <p:spPr bwMode="auto">
          <a:xfrm>
            <a:off x="18985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6" name="Rectangle 29"/>
          <p:cNvSpPr>
            <a:spLocks noChangeArrowheads="1"/>
          </p:cNvSpPr>
          <p:nvPr/>
        </p:nvSpPr>
        <p:spPr bwMode="auto">
          <a:xfrm>
            <a:off x="25081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7" name="Rectangle 30"/>
          <p:cNvSpPr>
            <a:spLocks noChangeArrowheads="1"/>
          </p:cNvSpPr>
          <p:nvPr/>
        </p:nvSpPr>
        <p:spPr bwMode="auto">
          <a:xfrm>
            <a:off x="31177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8" name="Rectangle 31"/>
          <p:cNvSpPr>
            <a:spLocks noChangeArrowheads="1"/>
          </p:cNvSpPr>
          <p:nvPr/>
        </p:nvSpPr>
        <p:spPr bwMode="auto">
          <a:xfrm>
            <a:off x="3727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9" name="Rectangle 32"/>
          <p:cNvSpPr>
            <a:spLocks noChangeArrowheads="1"/>
          </p:cNvSpPr>
          <p:nvPr/>
        </p:nvSpPr>
        <p:spPr bwMode="auto">
          <a:xfrm>
            <a:off x="679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0" name="Rectangle 33"/>
          <p:cNvSpPr>
            <a:spLocks noChangeArrowheads="1"/>
          </p:cNvSpPr>
          <p:nvPr/>
        </p:nvSpPr>
        <p:spPr bwMode="auto">
          <a:xfrm>
            <a:off x="12889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1" name="Rectangle 34"/>
          <p:cNvSpPr>
            <a:spLocks noChangeArrowheads="1"/>
          </p:cNvSpPr>
          <p:nvPr/>
        </p:nvSpPr>
        <p:spPr bwMode="auto">
          <a:xfrm>
            <a:off x="18985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2" name="Rectangle 35"/>
          <p:cNvSpPr>
            <a:spLocks noChangeArrowheads="1"/>
          </p:cNvSpPr>
          <p:nvPr/>
        </p:nvSpPr>
        <p:spPr bwMode="auto">
          <a:xfrm>
            <a:off x="25081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3" name="Rectangle 36"/>
          <p:cNvSpPr>
            <a:spLocks noChangeArrowheads="1"/>
          </p:cNvSpPr>
          <p:nvPr/>
        </p:nvSpPr>
        <p:spPr bwMode="auto">
          <a:xfrm>
            <a:off x="31177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4" name="Rectangle 37"/>
          <p:cNvSpPr>
            <a:spLocks noChangeArrowheads="1"/>
          </p:cNvSpPr>
          <p:nvPr/>
        </p:nvSpPr>
        <p:spPr bwMode="auto">
          <a:xfrm>
            <a:off x="3727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5" name="Rectangle 38"/>
          <p:cNvSpPr>
            <a:spLocks noChangeArrowheads="1"/>
          </p:cNvSpPr>
          <p:nvPr/>
        </p:nvSpPr>
        <p:spPr bwMode="auto">
          <a:xfrm>
            <a:off x="679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6" name="Rectangle 39"/>
          <p:cNvSpPr>
            <a:spLocks noChangeArrowheads="1"/>
          </p:cNvSpPr>
          <p:nvPr/>
        </p:nvSpPr>
        <p:spPr bwMode="auto">
          <a:xfrm>
            <a:off x="12889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7" name="Rectangle 40"/>
          <p:cNvSpPr>
            <a:spLocks noChangeArrowheads="1"/>
          </p:cNvSpPr>
          <p:nvPr/>
        </p:nvSpPr>
        <p:spPr bwMode="auto">
          <a:xfrm>
            <a:off x="18985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8" name="Rectangle 41"/>
          <p:cNvSpPr>
            <a:spLocks noChangeArrowheads="1"/>
          </p:cNvSpPr>
          <p:nvPr/>
        </p:nvSpPr>
        <p:spPr bwMode="auto">
          <a:xfrm>
            <a:off x="25081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9" name="Rectangle 42"/>
          <p:cNvSpPr>
            <a:spLocks noChangeArrowheads="1"/>
          </p:cNvSpPr>
          <p:nvPr/>
        </p:nvSpPr>
        <p:spPr bwMode="auto">
          <a:xfrm>
            <a:off x="31177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0" name="Rectangle 43"/>
          <p:cNvSpPr>
            <a:spLocks noChangeArrowheads="1"/>
          </p:cNvSpPr>
          <p:nvPr/>
        </p:nvSpPr>
        <p:spPr bwMode="auto">
          <a:xfrm>
            <a:off x="3727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1" name="Rectangle 44"/>
          <p:cNvSpPr>
            <a:spLocks noChangeArrowheads="1"/>
          </p:cNvSpPr>
          <p:nvPr/>
        </p:nvSpPr>
        <p:spPr bwMode="auto">
          <a:xfrm>
            <a:off x="679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2" name="Rectangle 45"/>
          <p:cNvSpPr>
            <a:spLocks noChangeArrowheads="1"/>
          </p:cNvSpPr>
          <p:nvPr/>
        </p:nvSpPr>
        <p:spPr bwMode="auto">
          <a:xfrm>
            <a:off x="12889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3" name="Rectangle 46"/>
          <p:cNvSpPr>
            <a:spLocks noChangeArrowheads="1"/>
          </p:cNvSpPr>
          <p:nvPr/>
        </p:nvSpPr>
        <p:spPr bwMode="auto">
          <a:xfrm>
            <a:off x="18985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4" name="Rectangle 47"/>
          <p:cNvSpPr>
            <a:spLocks noChangeArrowheads="1"/>
          </p:cNvSpPr>
          <p:nvPr/>
        </p:nvSpPr>
        <p:spPr bwMode="auto">
          <a:xfrm>
            <a:off x="25081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5" name="Rectangle 48"/>
          <p:cNvSpPr>
            <a:spLocks noChangeArrowheads="1"/>
          </p:cNvSpPr>
          <p:nvPr/>
        </p:nvSpPr>
        <p:spPr bwMode="auto">
          <a:xfrm>
            <a:off x="31177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6" name="Rectangle 49"/>
          <p:cNvSpPr>
            <a:spLocks noChangeArrowheads="1"/>
          </p:cNvSpPr>
          <p:nvPr/>
        </p:nvSpPr>
        <p:spPr bwMode="auto">
          <a:xfrm>
            <a:off x="3727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7" name="Text Box 50"/>
          <p:cNvSpPr txBox="1">
            <a:spLocks noChangeArrowheads="1"/>
          </p:cNvSpPr>
          <p:nvPr/>
        </p:nvSpPr>
        <p:spPr bwMode="auto">
          <a:xfrm>
            <a:off x="222127" y="49965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158" name="Text Box 51"/>
          <p:cNvSpPr txBox="1">
            <a:spLocks noChangeArrowheads="1"/>
          </p:cNvSpPr>
          <p:nvPr/>
        </p:nvSpPr>
        <p:spPr bwMode="auto">
          <a:xfrm>
            <a:off x="222127" y="5607709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159" name="Text Box 52"/>
          <p:cNvSpPr txBox="1">
            <a:spLocks noChangeArrowheads="1"/>
          </p:cNvSpPr>
          <p:nvPr/>
        </p:nvSpPr>
        <p:spPr bwMode="auto">
          <a:xfrm>
            <a:off x="32272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60" name="Text Box 53"/>
          <p:cNvSpPr txBox="1">
            <a:spLocks noChangeArrowheads="1"/>
          </p:cNvSpPr>
          <p:nvPr/>
        </p:nvSpPr>
        <p:spPr bwMode="auto">
          <a:xfrm>
            <a:off x="3836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61" name="Text Box 103"/>
          <p:cNvSpPr txBox="1">
            <a:spLocks noChangeArrowheads="1"/>
          </p:cNvSpPr>
          <p:nvPr/>
        </p:nvSpPr>
        <p:spPr bwMode="auto">
          <a:xfrm>
            <a:off x="12460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2" name="Text Box 104"/>
          <p:cNvSpPr txBox="1">
            <a:spLocks noChangeArrowheads="1"/>
          </p:cNvSpPr>
          <p:nvPr/>
        </p:nvSpPr>
        <p:spPr bwMode="auto">
          <a:xfrm>
            <a:off x="1828677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3" name="Text Box 103"/>
          <p:cNvSpPr txBox="1">
            <a:spLocks noChangeArrowheads="1"/>
          </p:cNvSpPr>
          <p:nvPr/>
        </p:nvSpPr>
        <p:spPr bwMode="auto">
          <a:xfrm>
            <a:off x="245963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64" name="Text Box 104"/>
          <p:cNvSpPr txBox="1">
            <a:spLocks noChangeArrowheads="1"/>
          </p:cNvSpPr>
          <p:nvPr/>
        </p:nvSpPr>
        <p:spPr bwMode="auto">
          <a:xfrm>
            <a:off x="306482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5" name="Text Box 109"/>
          <p:cNvSpPr txBox="1">
            <a:spLocks noChangeArrowheads="1"/>
          </p:cNvSpPr>
          <p:nvPr/>
        </p:nvSpPr>
        <p:spPr bwMode="auto">
          <a:xfrm>
            <a:off x="3667883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6" name="Text Box 109"/>
          <p:cNvSpPr txBox="1">
            <a:spLocks noChangeArrowheads="1"/>
          </p:cNvSpPr>
          <p:nvPr/>
        </p:nvSpPr>
        <p:spPr bwMode="auto">
          <a:xfrm>
            <a:off x="6364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7" name="Text Box 103"/>
          <p:cNvSpPr txBox="1">
            <a:spLocks noChangeArrowheads="1"/>
          </p:cNvSpPr>
          <p:nvPr/>
        </p:nvSpPr>
        <p:spPr bwMode="auto">
          <a:xfrm>
            <a:off x="12517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68" name="Text Box 104"/>
          <p:cNvSpPr txBox="1">
            <a:spLocks noChangeArrowheads="1"/>
          </p:cNvSpPr>
          <p:nvPr/>
        </p:nvSpPr>
        <p:spPr bwMode="auto">
          <a:xfrm>
            <a:off x="1834320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9" name="Text Box 103"/>
          <p:cNvSpPr txBox="1">
            <a:spLocks noChangeArrowheads="1"/>
          </p:cNvSpPr>
          <p:nvPr/>
        </p:nvSpPr>
        <p:spPr bwMode="auto">
          <a:xfrm>
            <a:off x="246527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0" name="Text Box 104"/>
          <p:cNvSpPr txBox="1">
            <a:spLocks noChangeArrowheads="1"/>
          </p:cNvSpPr>
          <p:nvPr/>
        </p:nvSpPr>
        <p:spPr bwMode="auto">
          <a:xfrm>
            <a:off x="307046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2</a:t>
            </a:r>
          </a:p>
        </p:txBody>
      </p:sp>
      <p:sp>
        <p:nvSpPr>
          <p:cNvPr id="171" name="Text Box 109"/>
          <p:cNvSpPr txBox="1">
            <a:spLocks noChangeArrowheads="1"/>
          </p:cNvSpPr>
          <p:nvPr/>
        </p:nvSpPr>
        <p:spPr bwMode="auto">
          <a:xfrm>
            <a:off x="3673526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72" name="Text Box 109"/>
          <p:cNvSpPr txBox="1">
            <a:spLocks noChangeArrowheads="1"/>
          </p:cNvSpPr>
          <p:nvPr/>
        </p:nvSpPr>
        <p:spPr bwMode="auto">
          <a:xfrm>
            <a:off x="6421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3" name="Text Box 103"/>
          <p:cNvSpPr txBox="1">
            <a:spLocks noChangeArrowheads="1"/>
          </p:cNvSpPr>
          <p:nvPr/>
        </p:nvSpPr>
        <p:spPr bwMode="auto">
          <a:xfrm>
            <a:off x="12404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4" name="Text Box 104"/>
          <p:cNvSpPr txBox="1">
            <a:spLocks noChangeArrowheads="1"/>
          </p:cNvSpPr>
          <p:nvPr/>
        </p:nvSpPr>
        <p:spPr bwMode="auto">
          <a:xfrm>
            <a:off x="1823031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5" name="Text Box 103"/>
          <p:cNvSpPr txBox="1">
            <a:spLocks noChangeArrowheads="1"/>
          </p:cNvSpPr>
          <p:nvPr/>
        </p:nvSpPr>
        <p:spPr bwMode="auto">
          <a:xfrm>
            <a:off x="245398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6" name="Text Box 104"/>
          <p:cNvSpPr txBox="1">
            <a:spLocks noChangeArrowheads="1"/>
          </p:cNvSpPr>
          <p:nvPr/>
        </p:nvSpPr>
        <p:spPr bwMode="auto">
          <a:xfrm>
            <a:off x="305917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7" name="Text Box 109"/>
          <p:cNvSpPr txBox="1">
            <a:spLocks noChangeArrowheads="1"/>
          </p:cNvSpPr>
          <p:nvPr/>
        </p:nvSpPr>
        <p:spPr bwMode="auto">
          <a:xfrm>
            <a:off x="3662237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8" name="Text Box 109"/>
          <p:cNvSpPr txBox="1">
            <a:spLocks noChangeArrowheads="1"/>
          </p:cNvSpPr>
          <p:nvPr/>
        </p:nvSpPr>
        <p:spPr bwMode="auto">
          <a:xfrm>
            <a:off x="6308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9" name="Text Box 103"/>
          <p:cNvSpPr txBox="1">
            <a:spLocks noChangeArrowheads="1"/>
          </p:cNvSpPr>
          <p:nvPr/>
        </p:nvSpPr>
        <p:spPr bwMode="auto">
          <a:xfrm>
            <a:off x="12347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0" name="Text Box 104"/>
          <p:cNvSpPr txBox="1">
            <a:spLocks noChangeArrowheads="1"/>
          </p:cNvSpPr>
          <p:nvPr/>
        </p:nvSpPr>
        <p:spPr bwMode="auto">
          <a:xfrm>
            <a:off x="1817385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1" name="Text Box 103"/>
          <p:cNvSpPr txBox="1">
            <a:spLocks noChangeArrowheads="1"/>
          </p:cNvSpPr>
          <p:nvPr/>
        </p:nvSpPr>
        <p:spPr bwMode="auto">
          <a:xfrm>
            <a:off x="244833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2" name="Text Box 104"/>
          <p:cNvSpPr txBox="1">
            <a:spLocks noChangeArrowheads="1"/>
          </p:cNvSpPr>
          <p:nvPr/>
        </p:nvSpPr>
        <p:spPr bwMode="auto">
          <a:xfrm>
            <a:off x="305352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3" name="Text Box 109"/>
          <p:cNvSpPr txBox="1">
            <a:spLocks noChangeArrowheads="1"/>
          </p:cNvSpPr>
          <p:nvPr/>
        </p:nvSpPr>
        <p:spPr bwMode="auto">
          <a:xfrm>
            <a:off x="3656591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4" name="Text Box 109"/>
          <p:cNvSpPr txBox="1">
            <a:spLocks noChangeArrowheads="1"/>
          </p:cNvSpPr>
          <p:nvPr/>
        </p:nvSpPr>
        <p:spPr bwMode="auto">
          <a:xfrm>
            <a:off x="6251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5" name="Text Box 103"/>
          <p:cNvSpPr txBox="1">
            <a:spLocks noChangeArrowheads="1"/>
          </p:cNvSpPr>
          <p:nvPr/>
        </p:nvSpPr>
        <p:spPr bwMode="auto">
          <a:xfrm>
            <a:off x="12517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6" name="Text Box 104"/>
          <p:cNvSpPr txBox="1">
            <a:spLocks noChangeArrowheads="1"/>
          </p:cNvSpPr>
          <p:nvPr/>
        </p:nvSpPr>
        <p:spPr bwMode="auto">
          <a:xfrm>
            <a:off x="1834320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7" name="Text Box 103"/>
          <p:cNvSpPr txBox="1">
            <a:spLocks noChangeArrowheads="1"/>
          </p:cNvSpPr>
          <p:nvPr/>
        </p:nvSpPr>
        <p:spPr bwMode="auto">
          <a:xfrm>
            <a:off x="246527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8" name="Text Box 104"/>
          <p:cNvSpPr txBox="1">
            <a:spLocks noChangeArrowheads="1"/>
          </p:cNvSpPr>
          <p:nvPr/>
        </p:nvSpPr>
        <p:spPr bwMode="auto">
          <a:xfrm>
            <a:off x="307046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9" name="Text Box 109"/>
          <p:cNvSpPr txBox="1">
            <a:spLocks noChangeArrowheads="1"/>
          </p:cNvSpPr>
          <p:nvPr/>
        </p:nvSpPr>
        <p:spPr bwMode="auto">
          <a:xfrm>
            <a:off x="3673526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0" name="Text Box 109"/>
          <p:cNvSpPr txBox="1">
            <a:spLocks noChangeArrowheads="1"/>
          </p:cNvSpPr>
          <p:nvPr/>
        </p:nvSpPr>
        <p:spPr bwMode="auto">
          <a:xfrm>
            <a:off x="6421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7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 living cell with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 dirty="0">
                <a:latin typeface="Calibri"/>
                <a:cs typeface="Calibri"/>
              </a:rPr>
              <a:t>living neighbors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 dirty="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6498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 dirty="0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 dirty="0">
                <a:latin typeface="Calibri"/>
                <a:cs typeface="Calibri"/>
              </a:rPr>
              <a:t>.</a:t>
            </a:r>
          </a:p>
        </p:txBody>
      </p:sp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 dirty="0" smtClean="0">
                <a:solidFill>
                  <a:srgbClr val="000000"/>
                </a:solidFill>
                <a:latin typeface="Calibri"/>
                <a:cs typeface="Calibri"/>
              </a:rPr>
              <a:t>The rules…</a:t>
            </a:r>
            <a:endParaRPr lang="en-US" sz="48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5699602" y="6202136"/>
            <a:ext cx="26425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800000"/>
                </a:solidFill>
                <a:latin typeface="Calibri"/>
                <a:cs typeface="Calibri"/>
              </a:rPr>
              <a:t>Which ones will be living AFTER these rules run?</a:t>
            </a:r>
            <a:endParaRPr lang="en-US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63" name="Rectangle 5"/>
          <p:cNvSpPr>
            <a:spLocks noChangeArrowheads="1"/>
          </p:cNvSpPr>
          <p:nvPr/>
        </p:nvSpPr>
        <p:spPr bwMode="auto">
          <a:xfrm>
            <a:off x="51600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4702830" y="25581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65" name="Text Box 8"/>
          <p:cNvSpPr txBox="1">
            <a:spLocks noChangeArrowheads="1"/>
          </p:cNvSpPr>
          <p:nvPr/>
        </p:nvSpPr>
        <p:spPr bwMode="auto">
          <a:xfrm>
            <a:off x="4702830" y="31677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66" name="Text Box 9"/>
          <p:cNvSpPr txBox="1">
            <a:spLocks noChangeArrowheads="1"/>
          </p:cNvSpPr>
          <p:nvPr/>
        </p:nvSpPr>
        <p:spPr bwMode="auto">
          <a:xfrm>
            <a:off x="4702830" y="37773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67" name="Text Box 10"/>
          <p:cNvSpPr txBox="1">
            <a:spLocks noChangeArrowheads="1"/>
          </p:cNvSpPr>
          <p:nvPr/>
        </p:nvSpPr>
        <p:spPr bwMode="auto">
          <a:xfrm>
            <a:off x="4702830" y="43869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68" name="Text Box 11"/>
          <p:cNvSpPr txBox="1">
            <a:spLocks noChangeArrowheads="1"/>
          </p:cNvSpPr>
          <p:nvPr/>
        </p:nvSpPr>
        <p:spPr bwMode="auto">
          <a:xfrm>
            <a:off x="52695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9" name="Text Box 12"/>
          <p:cNvSpPr txBox="1">
            <a:spLocks noChangeArrowheads="1"/>
          </p:cNvSpPr>
          <p:nvPr/>
        </p:nvSpPr>
        <p:spPr bwMode="auto">
          <a:xfrm>
            <a:off x="58791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64887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71" name="Text Box 14"/>
          <p:cNvSpPr txBox="1">
            <a:spLocks noChangeArrowheads="1"/>
          </p:cNvSpPr>
          <p:nvPr/>
        </p:nvSpPr>
        <p:spPr bwMode="auto">
          <a:xfrm>
            <a:off x="70983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57696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3" name="Rectangle 16"/>
          <p:cNvSpPr>
            <a:spLocks noChangeArrowheads="1"/>
          </p:cNvSpPr>
          <p:nvPr/>
        </p:nvSpPr>
        <p:spPr bwMode="auto">
          <a:xfrm>
            <a:off x="63792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69888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>
            <a:off x="75984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8208030" y="24835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7" name="Rectangle 20"/>
          <p:cNvSpPr>
            <a:spLocks noChangeArrowheads="1"/>
          </p:cNvSpPr>
          <p:nvPr/>
        </p:nvSpPr>
        <p:spPr bwMode="auto">
          <a:xfrm>
            <a:off x="51600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8" name="Rectangle 21"/>
          <p:cNvSpPr>
            <a:spLocks noChangeArrowheads="1"/>
          </p:cNvSpPr>
          <p:nvPr/>
        </p:nvSpPr>
        <p:spPr bwMode="auto">
          <a:xfrm>
            <a:off x="5769630" y="30931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6379230" y="30931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69888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7598430" y="30931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2" name="Rectangle 25"/>
          <p:cNvSpPr>
            <a:spLocks noChangeArrowheads="1"/>
          </p:cNvSpPr>
          <p:nvPr/>
        </p:nvSpPr>
        <p:spPr bwMode="auto">
          <a:xfrm>
            <a:off x="82080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3" name="Rectangle 26"/>
          <p:cNvSpPr>
            <a:spLocks noChangeArrowheads="1"/>
          </p:cNvSpPr>
          <p:nvPr/>
        </p:nvSpPr>
        <p:spPr bwMode="auto">
          <a:xfrm>
            <a:off x="51600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4" name="Rectangle 27"/>
          <p:cNvSpPr>
            <a:spLocks noChangeArrowheads="1"/>
          </p:cNvSpPr>
          <p:nvPr/>
        </p:nvSpPr>
        <p:spPr bwMode="auto">
          <a:xfrm>
            <a:off x="5769630" y="37027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5" name="Rectangle 28"/>
          <p:cNvSpPr>
            <a:spLocks noChangeArrowheads="1"/>
          </p:cNvSpPr>
          <p:nvPr/>
        </p:nvSpPr>
        <p:spPr bwMode="auto">
          <a:xfrm>
            <a:off x="6379230" y="37027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6" name="Rectangle 29"/>
          <p:cNvSpPr>
            <a:spLocks noChangeArrowheads="1"/>
          </p:cNvSpPr>
          <p:nvPr/>
        </p:nvSpPr>
        <p:spPr bwMode="auto">
          <a:xfrm>
            <a:off x="6988830" y="37027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75984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8" name="Rectangle 31"/>
          <p:cNvSpPr>
            <a:spLocks noChangeArrowheads="1"/>
          </p:cNvSpPr>
          <p:nvPr/>
        </p:nvSpPr>
        <p:spPr bwMode="auto">
          <a:xfrm>
            <a:off x="82080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9" name="Rectangle 32"/>
          <p:cNvSpPr>
            <a:spLocks noChangeArrowheads="1"/>
          </p:cNvSpPr>
          <p:nvPr/>
        </p:nvSpPr>
        <p:spPr bwMode="auto">
          <a:xfrm>
            <a:off x="51600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0" name="Rectangle 33"/>
          <p:cNvSpPr>
            <a:spLocks noChangeArrowheads="1"/>
          </p:cNvSpPr>
          <p:nvPr/>
        </p:nvSpPr>
        <p:spPr bwMode="auto">
          <a:xfrm>
            <a:off x="5769630" y="43123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1" name="Rectangle 34"/>
          <p:cNvSpPr>
            <a:spLocks noChangeArrowheads="1"/>
          </p:cNvSpPr>
          <p:nvPr/>
        </p:nvSpPr>
        <p:spPr bwMode="auto">
          <a:xfrm>
            <a:off x="6379230" y="43123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2" name="Rectangle 35"/>
          <p:cNvSpPr>
            <a:spLocks noChangeArrowheads="1"/>
          </p:cNvSpPr>
          <p:nvPr/>
        </p:nvSpPr>
        <p:spPr bwMode="auto">
          <a:xfrm>
            <a:off x="69888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3" name="Rectangle 36"/>
          <p:cNvSpPr>
            <a:spLocks noChangeArrowheads="1"/>
          </p:cNvSpPr>
          <p:nvPr/>
        </p:nvSpPr>
        <p:spPr bwMode="auto">
          <a:xfrm>
            <a:off x="75984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4" name="Rectangle 37"/>
          <p:cNvSpPr>
            <a:spLocks noChangeArrowheads="1"/>
          </p:cNvSpPr>
          <p:nvPr/>
        </p:nvSpPr>
        <p:spPr bwMode="auto">
          <a:xfrm>
            <a:off x="82080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5" name="Rectangle 38"/>
          <p:cNvSpPr>
            <a:spLocks noChangeArrowheads="1"/>
          </p:cNvSpPr>
          <p:nvPr/>
        </p:nvSpPr>
        <p:spPr bwMode="auto">
          <a:xfrm>
            <a:off x="51600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6" name="Rectangle 39"/>
          <p:cNvSpPr>
            <a:spLocks noChangeArrowheads="1"/>
          </p:cNvSpPr>
          <p:nvPr/>
        </p:nvSpPr>
        <p:spPr bwMode="auto">
          <a:xfrm>
            <a:off x="57696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7" name="Rectangle 40"/>
          <p:cNvSpPr>
            <a:spLocks noChangeArrowheads="1"/>
          </p:cNvSpPr>
          <p:nvPr/>
        </p:nvSpPr>
        <p:spPr bwMode="auto">
          <a:xfrm>
            <a:off x="6379230" y="49219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8" name="Rectangle 41"/>
          <p:cNvSpPr>
            <a:spLocks noChangeArrowheads="1"/>
          </p:cNvSpPr>
          <p:nvPr/>
        </p:nvSpPr>
        <p:spPr bwMode="auto">
          <a:xfrm>
            <a:off x="6988830" y="49219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7598430" y="49219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0" name="Rectangle 43"/>
          <p:cNvSpPr>
            <a:spLocks noChangeArrowheads="1"/>
          </p:cNvSpPr>
          <p:nvPr/>
        </p:nvSpPr>
        <p:spPr bwMode="auto">
          <a:xfrm>
            <a:off x="82080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1" name="Rectangle 44"/>
          <p:cNvSpPr>
            <a:spLocks noChangeArrowheads="1"/>
          </p:cNvSpPr>
          <p:nvPr/>
        </p:nvSpPr>
        <p:spPr bwMode="auto">
          <a:xfrm>
            <a:off x="51600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2" name="Rectangle 45"/>
          <p:cNvSpPr>
            <a:spLocks noChangeArrowheads="1"/>
          </p:cNvSpPr>
          <p:nvPr/>
        </p:nvSpPr>
        <p:spPr bwMode="auto">
          <a:xfrm>
            <a:off x="57696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3" name="Rectangle 46"/>
          <p:cNvSpPr>
            <a:spLocks noChangeArrowheads="1"/>
          </p:cNvSpPr>
          <p:nvPr/>
        </p:nvSpPr>
        <p:spPr bwMode="auto">
          <a:xfrm>
            <a:off x="63792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4" name="Rectangle 47"/>
          <p:cNvSpPr>
            <a:spLocks noChangeArrowheads="1"/>
          </p:cNvSpPr>
          <p:nvPr/>
        </p:nvSpPr>
        <p:spPr bwMode="auto">
          <a:xfrm>
            <a:off x="69888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5" name="Rectangle 48"/>
          <p:cNvSpPr>
            <a:spLocks noChangeArrowheads="1"/>
          </p:cNvSpPr>
          <p:nvPr/>
        </p:nvSpPr>
        <p:spPr bwMode="auto">
          <a:xfrm>
            <a:off x="75984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82080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7" name="Text Box 50"/>
          <p:cNvSpPr txBox="1">
            <a:spLocks noChangeArrowheads="1"/>
          </p:cNvSpPr>
          <p:nvPr/>
        </p:nvSpPr>
        <p:spPr bwMode="auto">
          <a:xfrm>
            <a:off x="4702830" y="49965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108" name="Text Box 51"/>
          <p:cNvSpPr txBox="1">
            <a:spLocks noChangeArrowheads="1"/>
          </p:cNvSpPr>
          <p:nvPr/>
        </p:nvSpPr>
        <p:spPr bwMode="auto">
          <a:xfrm>
            <a:off x="4702830" y="560770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109" name="Text Box 52"/>
          <p:cNvSpPr txBox="1">
            <a:spLocks noChangeArrowheads="1"/>
          </p:cNvSpPr>
          <p:nvPr/>
        </p:nvSpPr>
        <p:spPr bwMode="auto">
          <a:xfrm>
            <a:off x="77079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10" name="Text Box 53"/>
          <p:cNvSpPr txBox="1">
            <a:spLocks noChangeArrowheads="1"/>
          </p:cNvSpPr>
          <p:nvPr/>
        </p:nvSpPr>
        <p:spPr bwMode="auto">
          <a:xfrm>
            <a:off x="83175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11" name="Text Box 3"/>
          <p:cNvSpPr txBox="1">
            <a:spLocks noChangeArrowheads="1"/>
          </p:cNvSpPr>
          <p:nvPr/>
        </p:nvSpPr>
        <p:spPr bwMode="auto">
          <a:xfrm>
            <a:off x="1433390" y="6258584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BEFORE</a:t>
            </a:r>
          </a:p>
        </p:txBody>
      </p:sp>
      <p:sp>
        <p:nvSpPr>
          <p:cNvPr id="112" name="Rectangle 5"/>
          <p:cNvSpPr>
            <a:spLocks noChangeArrowheads="1"/>
          </p:cNvSpPr>
          <p:nvPr/>
        </p:nvSpPr>
        <p:spPr bwMode="auto">
          <a:xfrm>
            <a:off x="6793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222127" y="25581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114" name="Text Box 8"/>
          <p:cNvSpPr txBox="1">
            <a:spLocks noChangeArrowheads="1"/>
          </p:cNvSpPr>
          <p:nvPr/>
        </p:nvSpPr>
        <p:spPr bwMode="auto">
          <a:xfrm>
            <a:off x="222127" y="31677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222127" y="37773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117" name="Text Box 10"/>
          <p:cNvSpPr txBox="1">
            <a:spLocks noChangeArrowheads="1"/>
          </p:cNvSpPr>
          <p:nvPr/>
        </p:nvSpPr>
        <p:spPr bwMode="auto">
          <a:xfrm>
            <a:off x="222127" y="43869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118" name="Text Box 11"/>
          <p:cNvSpPr txBox="1">
            <a:spLocks noChangeArrowheads="1"/>
          </p:cNvSpPr>
          <p:nvPr/>
        </p:nvSpPr>
        <p:spPr bwMode="auto">
          <a:xfrm>
            <a:off x="788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119" name="Text Box 12"/>
          <p:cNvSpPr txBox="1">
            <a:spLocks noChangeArrowheads="1"/>
          </p:cNvSpPr>
          <p:nvPr/>
        </p:nvSpPr>
        <p:spPr bwMode="auto">
          <a:xfrm>
            <a:off x="13984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120" name="Text Box 13"/>
          <p:cNvSpPr txBox="1">
            <a:spLocks noChangeArrowheads="1"/>
          </p:cNvSpPr>
          <p:nvPr/>
        </p:nvSpPr>
        <p:spPr bwMode="auto">
          <a:xfrm>
            <a:off x="20080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121" name="Text Box 14"/>
          <p:cNvSpPr txBox="1">
            <a:spLocks noChangeArrowheads="1"/>
          </p:cNvSpPr>
          <p:nvPr/>
        </p:nvSpPr>
        <p:spPr bwMode="auto">
          <a:xfrm>
            <a:off x="26176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22" name="Rectangle 15"/>
          <p:cNvSpPr>
            <a:spLocks noChangeArrowheads="1"/>
          </p:cNvSpPr>
          <p:nvPr/>
        </p:nvSpPr>
        <p:spPr bwMode="auto">
          <a:xfrm>
            <a:off x="12889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3" name="Rectangle 16"/>
          <p:cNvSpPr>
            <a:spLocks noChangeArrowheads="1"/>
          </p:cNvSpPr>
          <p:nvPr/>
        </p:nvSpPr>
        <p:spPr bwMode="auto">
          <a:xfrm>
            <a:off x="18985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4" name="Rectangle 17"/>
          <p:cNvSpPr>
            <a:spLocks noChangeArrowheads="1"/>
          </p:cNvSpPr>
          <p:nvPr/>
        </p:nvSpPr>
        <p:spPr bwMode="auto">
          <a:xfrm>
            <a:off x="25081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5" name="Rectangle 18"/>
          <p:cNvSpPr>
            <a:spLocks noChangeArrowheads="1"/>
          </p:cNvSpPr>
          <p:nvPr/>
        </p:nvSpPr>
        <p:spPr bwMode="auto">
          <a:xfrm>
            <a:off x="31177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6" name="Rectangle 19"/>
          <p:cNvSpPr>
            <a:spLocks noChangeArrowheads="1"/>
          </p:cNvSpPr>
          <p:nvPr/>
        </p:nvSpPr>
        <p:spPr bwMode="auto">
          <a:xfrm>
            <a:off x="3727327" y="24835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7" name="Rectangle 20"/>
          <p:cNvSpPr>
            <a:spLocks noChangeArrowheads="1"/>
          </p:cNvSpPr>
          <p:nvPr/>
        </p:nvSpPr>
        <p:spPr bwMode="auto">
          <a:xfrm>
            <a:off x="679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8" name="Rectangle 21"/>
          <p:cNvSpPr>
            <a:spLocks noChangeArrowheads="1"/>
          </p:cNvSpPr>
          <p:nvPr/>
        </p:nvSpPr>
        <p:spPr bwMode="auto">
          <a:xfrm>
            <a:off x="12889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9" name="Rectangle 22"/>
          <p:cNvSpPr>
            <a:spLocks noChangeArrowheads="1"/>
          </p:cNvSpPr>
          <p:nvPr/>
        </p:nvSpPr>
        <p:spPr bwMode="auto">
          <a:xfrm>
            <a:off x="1898527" y="30931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0" name="Rectangle 23"/>
          <p:cNvSpPr>
            <a:spLocks noChangeArrowheads="1"/>
          </p:cNvSpPr>
          <p:nvPr/>
        </p:nvSpPr>
        <p:spPr bwMode="auto">
          <a:xfrm>
            <a:off x="25081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1" name="Rectangle 24"/>
          <p:cNvSpPr>
            <a:spLocks noChangeArrowheads="1"/>
          </p:cNvSpPr>
          <p:nvPr/>
        </p:nvSpPr>
        <p:spPr bwMode="auto">
          <a:xfrm>
            <a:off x="3117727" y="3093109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2" name="Rectangle 25"/>
          <p:cNvSpPr>
            <a:spLocks noChangeArrowheads="1"/>
          </p:cNvSpPr>
          <p:nvPr/>
        </p:nvSpPr>
        <p:spPr bwMode="auto">
          <a:xfrm>
            <a:off x="3727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3" name="Rectangle 26"/>
          <p:cNvSpPr>
            <a:spLocks noChangeArrowheads="1"/>
          </p:cNvSpPr>
          <p:nvPr/>
        </p:nvSpPr>
        <p:spPr bwMode="auto">
          <a:xfrm>
            <a:off x="679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4" name="Rectangle 27"/>
          <p:cNvSpPr>
            <a:spLocks noChangeArrowheads="1"/>
          </p:cNvSpPr>
          <p:nvPr/>
        </p:nvSpPr>
        <p:spPr bwMode="auto">
          <a:xfrm>
            <a:off x="12889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5" name="Rectangle 28"/>
          <p:cNvSpPr>
            <a:spLocks noChangeArrowheads="1"/>
          </p:cNvSpPr>
          <p:nvPr/>
        </p:nvSpPr>
        <p:spPr bwMode="auto">
          <a:xfrm>
            <a:off x="18985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6" name="Rectangle 29"/>
          <p:cNvSpPr>
            <a:spLocks noChangeArrowheads="1"/>
          </p:cNvSpPr>
          <p:nvPr/>
        </p:nvSpPr>
        <p:spPr bwMode="auto">
          <a:xfrm>
            <a:off x="25081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7" name="Rectangle 30"/>
          <p:cNvSpPr>
            <a:spLocks noChangeArrowheads="1"/>
          </p:cNvSpPr>
          <p:nvPr/>
        </p:nvSpPr>
        <p:spPr bwMode="auto">
          <a:xfrm>
            <a:off x="31177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8" name="Rectangle 31"/>
          <p:cNvSpPr>
            <a:spLocks noChangeArrowheads="1"/>
          </p:cNvSpPr>
          <p:nvPr/>
        </p:nvSpPr>
        <p:spPr bwMode="auto">
          <a:xfrm>
            <a:off x="3727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9" name="Rectangle 32"/>
          <p:cNvSpPr>
            <a:spLocks noChangeArrowheads="1"/>
          </p:cNvSpPr>
          <p:nvPr/>
        </p:nvSpPr>
        <p:spPr bwMode="auto">
          <a:xfrm>
            <a:off x="679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0" name="Rectangle 33"/>
          <p:cNvSpPr>
            <a:spLocks noChangeArrowheads="1"/>
          </p:cNvSpPr>
          <p:nvPr/>
        </p:nvSpPr>
        <p:spPr bwMode="auto">
          <a:xfrm>
            <a:off x="12889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1" name="Rectangle 34"/>
          <p:cNvSpPr>
            <a:spLocks noChangeArrowheads="1"/>
          </p:cNvSpPr>
          <p:nvPr/>
        </p:nvSpPr>
        <p:spPr bwMode="auto">
          <a:xfrm>
            <a:off x="18985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2" name="Rectangle 35"/>
          <p:cNvSpPr>
            <a:spLocks noChangeArrowheads="1"/>
          </p:cNvSpPr>
          <p:nvPr/>
        </p:nvSpPr>
        <p:spPr bwMode="auto">
          <a:xfrm>
            <a:off x="25081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3" name="Rectangle 36"/>
          <p:cNvSpPr>
            <a:spLocks noChangeArrowheads="1"/>
          </p:cNvSpPr>
          <p:nvPr/>
        </p:nvSpPr>
        <p:spPr bwMode="auto">
          <a:xfrm>
            <a:off x="31177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4" name="Rectangle 37"/>
          <p:cNvSpPr>
            <a:spLocks noChangeArrowheads="1"/>
          </p:cNvSpPr>
          <p:nvPr/>
        </p:nvSpPr>
        <p:spPr bwMode="auto">
          <a:xfrm>
            <a:off x="3727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5" name="Rectangle 38"/>
          <p:cNvSpPr>
            <a:spLocks noChangeArrowheads="1"/>
          </p:cNvSpPr>
          <p:nvPr/>
        </p:nvSpPr>
        <p:spPr bwMode="auto">
          <a:xfrm>
            <a:off x="679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6" name="Rectangle 39"/>
          <p:cNvSpPr>
            <a:spLocks noChangeArrowheads="1"/>
          </p:cNvSpPr>
          <p:nvPr/>
        </p:nvSpPr>
        <p:spPr bwMode="auto">
          <a:xfrm>
            <a:off x="12889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7" name="Rectangle 40"/>
          <p:cNvSpPr>
            <a:spLocks noChangeArrowheads="1"/>
          </p:cNvSpPr>
          <p:nvPr/>
        </p:nvSpPr>
        <p:spPr bwMode="auto">
          <a:xfrm>
            <a:off x="18985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8" name="Rectangle 41"/>
          <p:cNvSpPr>
            <a:spLocks noChangeArrowheads="1"/>
          </p:cNvSpPr>
          <p:nvPr/>
        </p:nvSpPr>
        <p:spPr bwMode="auto">
          <a:xfrm>
            <a:off x="25081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9" name="Rectangle 42"/>
          <p:cNvSpPr>
            <a:spLocks noChangeArrowheads="1"/>
          </p:cNvSpPr>
          <p:nvPr/>
        </p:nvSpPr>
        <p:spPr bwMode="auto">
          <a:xfrm>
            <a:off x="31177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0" name="Rectangle 43"/>
          <p:cNvSpPr>
            <a:spLocks noChangeArrowheads="1"/>
          </p:cNvSpPr>
          <p:nvPr/>
        </p:nvSpPr>
        <p:spPr bwMode="auto">
          <a:xfrm>
            <a:off x="3727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1" name="Rectangle 44"/>
          <p:cNvSpPr>
            <a:spLocks noChangeArrowheads="1"/>
          </p:cNvSpPr>
          <p:nvPr/>
        </p:nvSpPr>
        <p:spPr bwMode="auto">
          <a:xfrm>
            <a:off x="679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2" name="Rectangle 45"/>
          <p:cNvSpPr>
            <a:spLocks noChangeArrowheads="1"/>
          </p:cNvSpPr>
          <p:nvPr/>
        </p:nvSpPr>
        <p:spPr bwMode="auto">
          <a:xfrm>
            <a:off x="12889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3" name="Rectangle 46"/>
          <p:cNvSpPr>
            <a:spLocks noChangeArrowheads="1"/>
          </p:cNvSpPr>
          <p:nvPr/>
        </p:nvSpPr>
        <p:spPr bwMode="auto">
          <a:xfrm>
            <a:off x="18985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4" name="Rectangle 47"/>
          <p:cNvSpPr>
            <a:spLocks noChangeArrowheads="1"/>
          </p:cNvSpPr>
          <p:nvPr/>
        </p:nvSpPr>
        <p:spPr bwMode="auto">
          <a:xfrm>
            <a:off x="25081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5" name="Rectangle 48"/>
          <p:cNvSpPr>
            <a:spLocks noChangeArrowheads="1"/>
          </p:cNvSpPr>
          <p:nvPr/>
        </p:nvSpPr>
        <p:spPr bwMode="auto">
          <a:xfrm>
            <a:off x="31177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6" name="Rectangle 49"/>
          <p:cNvSpPr>
            <a:spLocks noChangeArrowheads="1"/>
          </p:cNvSpPr>
          <p:nvPr/>
        </p:nvSpPr>
        <p:spPr bwMode="auto">
          <a:xfrm>
            <a:off x="3727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7" name="Text Box 50"/>
          <p:cNvSpPr txBox="1">
            <a:spLocks noChangeArrowheads="1"/>
          </p:cNvSpPr>
          <p:nvPr/>
        </p:nvSpPr>
        <p:spPr bwMode="auto">
          <a:xfrm>
            <a:off x="222127" y="49965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158" name="Text Box 51"/>
          <p:cNvSpPr txBox="1">
            <a:spLocks noChangeArrowheads="1"/>
          </p:cNvSpPr>
          <p:nvPr/>
        </p:nvSpPr>
        <p:spPr bwMode="auto">
          <a:xfrm>
            <a:off x="222127" y="5607709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159" name="Text Box 52"/>
          <p:cNvSpPr txBox="1">
            <a:spLocks noChangeArrowheads="1"/>
          </p:cNvSpPr>
          <p:nvPr/>
        </p:nvSpPr>
        <p:spPr bwMode="auto">
          <a:xfrm>
            <a:off x="32272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60" name="Text Box 53"/>
          <p:cNvSpPr txBox="1">
            <a:spLocks noChangeArrowheads="1"/>
          </p:cNvSpPr>
          <p:nvPr/>
        </p:nvSpPr>
        <p:spPr bwMode="auto">
          <a:xfrm>
            <a:off x="3836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61" name="Text Box 103"/>
          <p:cNvSpPr txBox="1">
            <a:spLocks noChangeArrowheads="1"/>
          </p:cNvSpPr>
          <p:nvPr/>
        </p:nvSpPr>
        <p:spPr bwMode="auto">
          <a:xfrm>
            <a:off x="12460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2" name="Text Box 104"/>
          <p:cNvSpPr txBox="1">
            <a:spLocks noChangeArrowheads="1"/>
          </p:cNvSpPr>
          <p:nvPr/>
        </p:nvSpPr>
        <p:spPr bwMode="auto">
          <a:xfrm>
            <a:off x="1828677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3" name="Text Box 103"/>
          <p:cNvSpPr txBox="1">
            <a:spLocks noChangeArrowheads="1"/>
          </p:cNvSpPr>
          <p:nvPr/>
        </p:nvSpPr>
        <p:spPr bwMode="auto">
          <a:xfrm>
            <a:off x="245963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64" name="Text Box 104"/>
          <p:cNvSpPr txBox="1">
            <a:spLocks noChangeArrowheads="1"/>
          </p:cNvSpPr>
          <p:nvPr/>
        </p:nvSpPr>
        <p:spPr bwMode="auto">
          <a:xfrm>
            <a:off x="306482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5" name="Text Box 109"/>
          <p:cNvSpPr txBox="1">
            <a:spLocks noChangeArrowheads="1"/>
          </p:cNvSpPr>
          <p:nvPr/>
        </p:nvSpPr>
        <p:spPr bwMode="auto">
          <a:xfrm>
            <a:off x="3667883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6" name="Text Box 109"/>
          <p:cNvSpPr txBox="1">
            <a:spLocks noChangeArrowheads="1"/>
          </p:cNvSpPr>
          <p:nvPr/>
        </p:nvSpPr>
        <p:spPr bwMode="auto">
          <a:xfrm>
            <a:off x="6364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7" name="Text Box 103"/>
          <p:cNvSpPr txBox="1">
            <a:spLocks noChangeArrowheads="1"/>
          </p:cNvSpPr>
          <p:nvPr/>
        </p:nvSpPr>
        <p:spPr bwMode="auto">
          <a:xfrm>
            <a:off x="12517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68" name="Text Box 104"/>
          <p:cNvSpPr txBox="1">
            <a:spLocks noChangeArrowheads="1"/>
          </p:cNvSpPr>
          <p:nvPr/>
        </p:nvSpPr>
        <p:spPr bwMode="auto">
          <a:xfrm>
            <a:off x="1834320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9" name="Text Box 103"/>
          <p:cNvSpPr txBox="1">
            <a:spLocks noChangeArrowheads="1"/>
          </p:cNvSpPr>
          <p:nvPr/>
        </p:nvSpPr>
        <p:spPr bwMode="auto">
          <a:xfrm>
            <a:off x="246527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0" name="Text Box 104"/>
          <p:cNvSpPr txBox="1">
            <a:spLocks noChangeArrowheads="1"/>
          </p:cNvSpPr>
          <p:nvPr/>
        </p:nvSpPr>
        <p:spPr bwMode="auto">
          <a:xfrm>
            <a:off x="307046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2</a:t>
            </a:r>
          </a:p>
        </p:txBody>
      </p:sp>
      <p:sp>
        <p:nvSpPr>
          <p:cNvPr id="171" name="Text Box 109"/>
          <p:cNvSpPr txBox="1">
            <a:spLocks noChangeArrowheads="1"/>
          </p:cNvSpPr>
          <p:nvPr/>
        </p:nvSpPr>
        <p:spPr bwMode="auto">
          <a:xfrm>
            <a:off x="3673526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72" name="Text Box 109"/>
          <p:cNvSpPr txBox="1">
            <a:spLocks noChangeArrowheads="1"/>
          </p:cNvSpPr>
          <p:nvPr/>
        </p:nvSpPr>
        <p:spPr bwMode="auto">
          <a:xfrm>
            <a:off x="6421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3" name="Text Box 103"/>
          <p:cNvSpPr txBox="1">
            <a:spLocks noChangeArrowheads="1"/>
          </p:cNvSpPr>
          <p:nvPr/>
        </p:nvSpPr>
        <p:spPr bwMode="auto">
          <a:xfrm>
            <a:off x="12404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4" name="Text Box 104"/>
          <p:cNvSpPr txBox="1">
            <a:spLocks noChangeArrowheads="1"/>
          </p:cNvSpPr>
          <p:nvPr/>
        </p:nvSpPr>
        <p:spPr bwMode="auto">
          <a:xfrm>
            <a:off x="1823031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5" name="Text Box 103"/>
          <p:cNvSpPr txBox="1">
            <a:spLocks noChangeArrowheads="1"/>
          </p:cNvSpPr>
          <p:nvPr/>
        </p:nvSpPr>
        <p:spPr bwMode="auto">
          <a:xfrm>
            <a:off x="245398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6" name="Text Box 104"/>
          <p:cNvSpPr txBox="1">
            <a:spLocks noChangeArrowheads="1"/>
          </p:cNvSpPr>
          <p:nvPr/>
        </p:nvSpPr>
        <p:spPr bwMode="auto">
          <a:xfrm>
            <a:off x="305917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7" name="Text Box 109"/>
          <p:cNvSpPr txBox="1">
            <a:spLocks noChangeArrowheads="1"/>
          </p:cNvSpPr>
          <p:nvPr/>
        </p:nvSpPr>
        <p:spPr bwMode="auto">
          <a:xfrm>
            <a:off x="3662237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8" name="Text Box 109"/>
          <p:cNvSpPr txBox="1">
            <a:spLocks noChangeArrowheads="1"/>
          </p:cNvSpPr>
          <p:nvPr/>
        </p:nvSpPr>
        <p:spPr bwMode="auto">
          <a:xfrm>
            <a:off x="6308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9" name="Text Box 103"/>
          <p:cNvSpPr txBox="1">
            <a:spLocks noChangeArrowheads="1"/>
          </p:cNvSpPr>
          <p:nvPr/>
        </p:nvSpPr>
        <p:spPr bwMode="auto">
          <a:xfrm>
            <a:off x="12347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0" name="Text Box 104"/>
          <p:cNvSpPr txBox="1">
            <a:spLocks noChangeArrowheads="1"/>
          </p:cNvSpPr>
          <p:nvPr/>
        </p:nvSpPr>
        <p:spPr bwMode="auto">
          <a:xfrm>
            <a:off x="1817385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1" name="Text Box 103"/>
          <p:cNvSpPr txBox="1">
            <a:spLocks noChangeArrowheads="1"/>
          </p:cNvSpPr>
          <p:nvPr/>
        </p:nvSpPr>
        <p:spPr bwMode="auto">
          <a:xfrm>
            <a:off x="244833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2" name="Text Box 104"/>
          <p:cNvSpPr txBox="1">
            <a:spLocks noChangeArrowheads="1"/>
          </p:cNvSpPr>
          <p:nvPr/>
        </p:nvSpPr>
        <p:spPr bwMode="auto">
          <a:xfrm>
            <a:off x="305352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3" name="Text Box 109"/>
          <p:cNvSpPr txBox="1">
            <a:spLocks noChangeArrowheads="1"/>
          </p:cNvSpPr>
          <p:nvPr/>
        </p:nvSpPr>
        <p:spPr bwMode="auto">
          <a:xfrm>
            <a:off x="3656591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4" name="Text Box 109"/>
          <p:cNvSpPr txBox="1">
            <a:spLocks noChangeArrowheads="1"/>
          </p:cNvSpPr>
          <p:nvPr/>
        </p:nvSpPr>
        <p:spPr bwMode="auto">
          <a:xfrm>
            <a:off x="6251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5" name="Text Box 103"/>
          <p:cNvSpPr txBox="1">
            <a:spLocks noChangeArrowheads="1"/>
          </p:cNvSpPr>
          <p:nvPr/>
        </p:nvSpPr>
        <p:spPr bwMode="auto">
          <a:xfrm>
            <a:off x="12517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6" name="Text Box 104"/>
          <p:cNvSpPr txBox="1">
            <a:spLocks noChangeArrowheads="1"/>
          </p:cNvSpPr>
          <p:nvPr/>
        </p:nvSpPr>
        <p:spPr bwMode="auto">
          <a:xfrm>
            <a:off x="1834320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7" name="Text Box 103"/>
          <p:cNvSpPr txBox="1">
            <a:spLocks noChangeArrowheads="1"/>
          </p:cNvSpPr>
          <p:nvPr/>
        </p:nvSpPr>
        <p:spPr bwMode="auto">
          <a:xfrm>
            <a:off x="246527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8" name="Text Box 104"/>
          <p:cNvSpPr txBox="1">
            <a:spLocks noChangeArrowheads="1"/>
          </p:cNvSpPr>
          <p:nvPr/>
        </p:nvSpPr>
        <p:spPr bwMode="auto">
          <a:xfrm>
            <a:off x="307046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9" name="Text Box 109"/>
          <p:cNvSpPr txBox="1">
            <a:spLocks noChangeArrowheads="1"/>
          </p:cNvSpPr>
          <p:nvPr/>
        </p:nvSpPr>
        <p:spPr bwMode="auto">
          <a:xfrm>
            <a:off x="3673526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0" name="Text Box 109"/>
          <p:cNvSpPr txBox="1">
            <a:spLocks noChangeArrowheads="1"/>
          </p:cNvSpPr>
          <p:nvPr/>
        </p:nvSpPr>
        <p:spPr bwMode="auto">
          <a:xfrm>
            <a:off x="6421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91" name="Text Box 103"/>
          <p:cNvSpPr txBox="1">
            <a:spLocks noChangeArrowheads="1"/>
          </p:cNvSpPr>
          <p:nvPr/>
        </p:nvSpPr>
        <p:spPr bwMode="auto">
          <a:xfrm>
            <a:off x="1251708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92" name="Text Box 104"/>
          <p:cNvSpPr txBox="1">
            <a:spLocks noChangeArrowheads="1"/>
          </p:cNvSpPr>
          <p:nvPr/>
        </p:nvSpPr>
        <p:spPr bwMode="auto">
          <a:xfrm>
            <a:off x="1834320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3" name="Text Box 103"/>
          <p:cNvSpPr txBox="1">
            <a:spLocks noChangeArrowheads="1"/>
          </p:cNvSpPr>
          <p:nvPr/>
        </p:nvSpPr>
        <p:spPr bwMode="auto">
          <a:xfrm>
            <a:off x="2465274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2</a:t>
            </a:r>
          </a:p>
        </p:txBody>
      </p:sp>
      <p:sp>
        <p:nvSpPr>
          <p:cNvPr id="194" name="Text Box 104"/>
          <p:cNvSpPr txBox="1">
            <a:spLocks noChangeArrowheads="1"/>
          </p:cNvSpPr>
          <p:nvPr/>
        </p:nvSpPr>
        <p:spPr bwMode="auto">
          <a:xfrm>
            <a:off x="3070464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95" name="Text Box 109"/>
          <p:cNvSpPr txBox="1">
            <a:spLocks noChangeArrowheads="1"/>
          </p:cNvSpPr>
          <p:nvPr/>
        </p:nvSpPr>
        <p:spPr bwMode="auto">
          <a:xfrm>
            <a:off x="3673526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96" name="Text Box 109"/>
          <p:cNvSpPr txBox="1">
            <a:spLocks noChangeArrowheads="1"/>
          </p:cNvSpPr>
          <p:nvPr/>
        </p:nvSpPr>
        <p:spPr bwMode="auto">
          <a:xfrm>
            <a:off x="642108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29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Rules of </a:t>
            </a:r>
            <a:r>
              <a:rPr lang="en-US" sz="4800" i="1">
                <a:solidFill>
                  <a:srgbClr val="000000"/>
                </a:solidFill>
                <a:latin typeface="Calibri"/>
                <a:cs typeface="Calibri"/>
              </a:rPr>
              <a:t>Life</a:t>
            </a:r>
            <a:endParaRPr lang="en-US" sz="480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2" name="Text Box 3"/>
          <p:cNvSpPr txBox="1">
            <a:spLocks noChangeArrowheads="1"/>
          </p:cNvSpPr>
          <p:nvPr/>
        </p:nvSpPr>
        <p:spPr bwMode="auto">
          <a:xfrm>
            <a:off x="5914093" y="6258581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AFTER</a:t>
            </a:r>
            <a:endParaRPr lang="en-US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63" name="Rectangle 5"/>
          <p:cNvSpPr>
            <a:spLocks noChangeArrowheads="1"/>
          </p:cNvSpPr>
          <p:nvPr/>
        </p:nvSpPr>
        <p:spPr bwMode="auto">
          <a:xfrm>
            <a:off x="51600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4" name="Text Box 7"/>
          <p:cNvSpPr txBox="1">
            <a:spLocks noChangeArrowheads="1"/>
          </p:cNvSpPr>
          <p:nvPr/>
        </p:nvSpPr>
        <p:spPr bwMode="auto">
          <a:xfrm>
            <a:off x="4702830" y="25581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65" name="Text Box 8"/>
          <p:cNvSpPr txBox="1">
            <a:spLocks noChangeArrowheads="1"/>
          </p:cNvSpPr>
          <p:nvPr/>
        </p:nvSpPr>
        <p:spPr bwMode="auto">
          <a:xfrm>
            <a:off x="4702830" y="31677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66" name="Text Box 9"/>
          <p:cNvSpPr txBox="1">
            <a:spLocks noChangeArrowheads="1"/>
          </p:cNvSpPr>
          <p:nvPr/>
        </p:nvSpPr>
        <p:spPr bwMode="auto">
          <a:xfrm>
            <a:off x="4702830" y="37773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67" name="Text Box 10"/>
          <p:cNvSpPr txBox="1">
            <a:spLocks noChangeArrowheads="1"/>
          </p:cNvSpPr>
          <p:nvPr/>
        </p:nvSpPr>
        <p:spPr bwMode="auto">
          <a:xfrm>
            <a:off x="4702830" y="43869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68" name="Text Box 11"/>
          <p:cNvSpPr txBox="1">
            <a:spLocks noChangeArrowheads="1"/>
          </p:cNvSpPr>
          <p:nvPr/>
        </p:nvSpPr>
        <p:spPr bwMode="auto">
          <a:xfrm>
            <a:off x="52695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9" name="Text Box 12"/>
          <p:cNvSpPr txBox="1">
            <a:spLocks noChangeArrowheads="1"/>
          </p:cNvSpPr>
          <p:nvPr/>
        </p:nvSpPr>
        <p:spPr bwMode="auto">
          <a:xfrm>
            <a:off x="58791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64887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71" name="Text Box 14"/>
          <p:cNvSpPr txBox="1">
            <a:spLocks noChangeArrowheads="1"/>
          </p:cNvSpPr>
          <p:nvPr/>
        </p:nvSpPr>
        <p:spPr bwMode="auto">
          <a:xfrm>
            <a:off x="70983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72" name="Rectangle 15"/>
          <p:cNvSpPr>
            <a:spLocks noChangeArrowheads="1"/>
          </p:cNvSpPr>
          <p:nvPr/>
        </p:nvSpPr>
        <p:spPr bwMode="auto">
          <a:xfrm>
            <a:off x="57696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3" name="Rectangle 16"/>
          <p:cNvSpPr>
            <a:spLocks noChangeArrowheads="1"/>
          </p:cNvSpPr>
          <p:nvPr/>
        </p:nvSpPr>
        <p:spPr bwMode="auto">
          <a:xfrm>
            <a:off x="63792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4" name="Rectangle 17"/>
          <p:cNvSpPr>
            <a:spLocks noChangeArrowheads="1"/>
          </p:cNvSpPr>
          <p:nvPr/>
        </p:nvSpPr>
        <p:spPr bwMode="auto">
          <a:xfrm>
            <a:off x="69888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5" name="Rectangle 18"/>
          <p:cNvSpPr>
            <a:spLocks noChangeArrowheads="1"/>
          </p:cNvSpPr>
          <p:nvPr/>
        </p:nvSpPr>
        <p:spPr bwMode="auto">
          <a:xfrm>
            <a:off x="7598430" y="2483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6" name="Rectangle 19"/>
          <p:cNvSpPr>
            <a:spLocks noChangeArrowheads="1"/>
          </p:cNvSpPr>
          <p:nvPr/>
        </p:nvSpPr>
        <p:spPr bwMode="auto">
          <a:xfrm>
            <a:off x="8208030" y="24835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7" name="Rectangle 20"/>
          <p:cNvSpPr>
            <a:spLocks noChangeArrowheads="1"/>
          </p:cNvSpPr>
          <p:nvPr/>
        </p:nvSpPr>
        <p:spPr bwMode="auto">
          <a:xfrm>
            <a:off x="51600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8" name="Rectangle 21"/>
          <p:cNvSpPr>
            <a:spLocks noChangeArrowheads="1"/>
          </p:cNvSpPr>
          <p:nvPr/>
        </p:nvSpPr>
        <p:spPr bwMode="auto">
          <a:xfrm>
            <a:off x="5769630" y="30931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79" name="Rectangle 22"/>
          <p:cNvSpPr>
            <a:spLocks noChangeArrowheads="1"/>
          </p:cNvSpPr>
          <p:nvPr/>
        </p:nvSpPr>
        <p:spPr bwMode="auto">
          <a:xfrm>
            <a:off x="6379230" y="30931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0" name="Rectangle 23"/>
          <p:cNvSpPr>
            <a:spLocks noChangeArrowheads="1"/>
          </p:cNvSpPr>
          <p:nvPr/>
        </p:nvSpPr>
        <p:spPr bwMode="auto">
          <a:xfrm>
            <a:off x="69888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1" name="Rectangle 24"/>
          <p:cNvSpPr>
            <a:spLocks noChangeArrowheads="1"/>
          </p:cNvSpPr>
          <p:nvPr/>
        </p:nvSpPr>
        <p:spPr bwMode="auto">
          <a:xfrm>
            <a:off x="7598430" y="30931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2" name="Rectangle 25"/>
          <p:cNvSpPr>
            <a:spLocks noChangeArrowheads="1"/>
          </p:cNvSpPr>
          <p:nvPr/>
        </p:nvSpPr>
        <p:spPr bwMode="auto">
          <a:xfrm>
            <a:off x="8208030" y="30931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3" name="Rectangle 26"/>
          <p:cNvSpPr>
            <a:spLocks noChangeArrowheads="1"/>
          </p:cNvSpPr>
          <p:nvPr/>
        </p:nvSpPr>
        <p:spPr bwMode="auto">
          <a:xfrm>
            <a:off x="51600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4" name="Rectangle 27"/>
          <p:cNvSpPr>
            <a:spLocks noChangeArrowheads="1"/>
          </p:cNvSpPr>
          <p:nvPr/>
        </p:nvSpPr>
        <p:spPr bwMode="auto">
          <a:xfrm>
            <a:off x="5769630" y="37027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5" name="Rectangle 28"/>
          <p:cNvSpPr>
            <a:spLocks noChangeArrowheads="1"/>
          </p:cNvSpPr>
          <p:nvPr/>
        </p:nvSpPr>
        <p:spPr bwMode="auto">
          <a:xfrm>
            <a:off x="6379230" y="37027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6" name="Rectangle 29"/>
          <p:cNvSpPr>
            <a:spLocks noChangeArrowheads="1"/>
          </p:cNvSpPr>
          <p:nvPr/>
        </p:nvSpPr>
        <p:spPr bwMode="auto">
          <a:xfrm>
            <a:off x="6988830" y="37027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auto">
          <a:xfrm>
            <a:off x="75984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8" name="Rectangle 31"/>
          <p:cNvSpPr>
            <a:spLocks noChangeArrowheads="1"/>
          </p:cNvSpPr>
          <p:nvPr/>
        </p:nvSpPr>
        <p:spPr bwMode="auto">
          <a:xfrm>
            <a:off x="8208030" y="37027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89" name="Rectangle 32"/>
          <p:cNvSpPr>
            <a:spLocks noChangeArrowheads="1"/>
          </p:cNvSpPr>
          <p:nvPr/>
        </p:nvSpPr>
        <p:spPr bwMode="auto">
          <a:xfrm>
            <a:off x="51600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0" name="Rectangle 33"/>
          <p:cNvSpPr>
            <a:spLocks noChangeArrowheads="1"/>
          </p:cNvSpPr>
          <p:nvPr/>
        </p:nvSpPr>
        <p:spPr bwMode="auto">
          <a:xfrm>
            <a:off x="5769630" y="43123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1" name="Rectangle 34"/>
          <p:cNvSpPr>
            <a:spLocks noChangeArrowheads="1"/>
          </p:cNvSpPr>
          <p:nvPr/>
        </p:nvSpPr>
        <p:spPr bwMode="auto">
          <a:xfrm>
            <a:off x="6379230" y="43123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2" name="Rectangle 35"/>
          <p:cNvSpPr>
            <a:spLocks noChangeArrowheads="1"/>
          </p:cNvSpPr>
          <p:nvPr/>
        </p:nvSpPr>
        <p:spPr bwMode="auto">
          <a:xfrm>
            <a:off x="69888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3" name="Rectangle 36"/>
          <p:cNvSpPr>
            <a:spLocks noChangeArrowheads="1"/>
          </p:cNvSpPr>
          <p:nvPr/>
        </p:nvSpPr>
        <p:spPr bwMode="auto">
          <a:xfrm>
            <a:off x="75984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4" name="Rectangle 37"/>
          <p:cNvSpPr>
            <a:spLocks noChangeArrowheads="1"/>
          </p:cNvSpPr>
          <p:nvPr/>
        </p:nvSpPr>
        <p:spPr bwMode="auto">
          <a:xfrm>
            <a:off x="8208030" y="43123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5" name="Rectangle 38"/>
          <p:cNvSpPr>
            <a:spLocks noChangeArrowheads="1"/>
          </p:cNvSpPr>
          <p:nvPr/>
        </p:nvSpPr>
        <p:spPr bwMode="auto">
          <a:xfrm>
            <a:off x="51600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6" name="Rectangle 39"/>
          <p:cNvSpPr>
            <a:spLocks noChangeArrowheads="1"/>
          </p:cNvSpPr>
          <p:nvPr/>
        </p:nvSpPr>
        <p:spPr bwMode="auto">
          <a:xfrm>
            <a:off x="57696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7" name="Rectangle 40"/>
          <p:cNvSpPr>
            <a:spLocks noChangeArrowheads="1"/>
          </p:cNvSpPr>
          <p:nvPr/>
        </p:nvSpPr>
        <p:spPr bwMode="auto">
          <a:xfrm>
            <a:off x="6379230" y="49219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8" name="Rectangle 41"/>
          <p:cNvSpPr>
            <a:spLocks noChangeArrowheads="1"/>
          </p:cNvSpPr>
          <p:nvPr/>
        </p:nvSpPr>
        <p:spPr bwMode="auto">
          <a:xfrm>
            <a:off x="6988830" y="4921906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99" name="Rectangle 42"/>
          <p:cNvSpPr>
            <a:spLocks noChangeArrowheads="1"/>
          </p:cNvSpPr>
          <p:nvPr/>
        </p:nvSpPr>
        <p:spPr bwMode="auto">
          <a:xfrm>
            <a:off x="7598430" y="4921906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0" name="Rectangle 43"/>
          <p:cNvSpPr>
            <a:spLocks noChangeArrowheads="1"/>
          </p:cNvSpPr>
          <p:nvPr/>
        </p:nvSpPr>
        <p:spPr bwMode="auto">
          <a:xfrm>
            <a:off x="8208030" y="49219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1" name="Rectangle 44"/>
          <p:cNvSpPr>
            <a:spLocks noChangeArrowheads="1"/>
          </p:cNvSpPr>
          <p:nvPr/>
        </p:nvSpPr>
        <p:spPr bwMode="auto">
          <a:xfrm>
            <a:off x="51600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2" name="Rectangle 45"/>
          <p:cNvSpPr>
            <a:spLocks noChangeArrowheads="1"/>
          </p:cNvSpPr>
          <p:nvPr/>
        </p:nvSpPr>
        <p:spPr bwMode="auto">
          <a:xfrm>
            <a:off x="57696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3" name="Rectangle 46"/>
          <p:cNvSpPr>
            <a:spLocks noChangeArrowheads="1"/>
          </p:cNvSpPr>
          <p:nvPr/>
        </p:nvSpPr>
        <p:spPr bwMode="auto">
          <a:xfrm>
            <a:off x="63792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4" name="Rectangle 47"/>
          <p:cNvSpPr>
            <a:spLocks noChangeArrowheads="1"/>
          </p:cNvSpPr>
          <p:nvPr/>
        </p:nvSpPr>
        <p:spPr bwMode="auto">
          <a:xfrm>
            <a:off x="69888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5" name="Rectangle 48"/>
          <p:cNvSpPr>
            <a:spLocks noChangeArrowheads="1"/>
          </p:cNvSpPr>
          <p:nvPr/>
        </p:nvSpPr>
        <p:spPr bwMode="auto">
          <a:xfrm>
            <a:off x="75984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8208030" y="5531506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7" name="Text Box 50"/>
          <p:cNvSpPr txBox="1">
            <a:spLocks noChangeArrowheads="1"/>
          </p:cNvSpPr>
          <p:nvPr/>
        </p:nvSpPr>
        <p:spPr bwMode="auto">
          <a:xfrm>
            <a:off x="4702830" y="499651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108" name="Text Box 51"/>
          <p:cNvSpPr txBox="1">
            <a:spLocks noChangeArrowheads="1"/>
          </p:cNvSpPr>
          <p:nvPr/>
        </p:nvSpPr>
        <p:spPr bwMode="auto">
          <a:xfrm>
            <a:off x="4702830" y="560770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109" name="Text Box 52"/>
          <p:cNvSpPr txBox="1">
            <a:spLocks noChangeArrowheads="1"/>
          </p:cNvSpPr>
          <p:nvPr/>
        </p:nvSpPr>
        <p:spPr bwMode="auto">
          <a:xfrm>
            <a:off x="77079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10" name="Text Box 53"/>
          <p:cNvSpPr txBox="1">
            <a:spLocks noChangeArrowheads="1"/>
          </p:cNvSpPr>
          <p:nvPr/>
        </p:nvSpPr>
        <p:spPr bwMode="auto">
          <a:xfrm>
            <a:off x="8317568" y="202789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11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 living cell with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 dirty="0">
                <a:latin typeface="Calibri"/>
                <a:cs typeface="Calibri"/>
              </a:rPr>
              <a:t>living neighbors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 dirty="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 dirty="0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 dirty="0">
                <a:latin typeface="Calibri"/>
                <a:cs typeface="Calibri"/>
              </a:rPr>
              <a:t>.</a:t>
            </a:r>
          </a:p>
        </p:txBody>
      </p:sp>
      <p:sp>
        <p:nvSpPr>
          <p:cNvPr id="113" name="Text Box 3"/>
          <p:cNvSpPr txBox="1">
            <a:spLocks noChangeArrowheads="1"/>
          </p:cNvSpPr>
          <p:nvPr/>
        </p:nvSpPr>
        <p:spPr bwMode="auto">
          <a:xfrm>
            <a:off x="1433390" y="6258584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BEFORE</a:t>
            </a:r>
          </a:p>
        </p:txBody>
      </p:sp>
      <p:sp>
        <p:nvSpPr>
          <p:cNvPr id="114" name="Rectangle 5"/>
          <p:cNvSpPr>
            <a:spLocks noChangeArrowheads="1"/>
          </p:cNvSpPr>
          <p:nvPr/>
        </p:nvSpPr>
        <p:spPr bwMode="auto">
          <a:xfrm>
            <a:off x="6793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5" name="Text Box 7"/>
          <p:cNvSpPr txBox="1">
            <a:spLocks noChangeArrowheads="1"/>
          </p:cNvSpPr>
          <p:nvPr/>
        </p:nvSpPr>
        <p:spPr bwMode="auto">
          <a:xfrm>
            <a:off x="222127" y="25581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117" name="Text Box 8"/>
          <p:cNvSpPr txBox="1">
            <a:spLocks noChangeArrowheads="1"/>
          </p:cNvSpPr>
          <p:nvPr/>
        </p:nvSpPr>
        <p:spPr bwMode="auto">
          <a:xfrm>
            <a:off x="222127" y="31677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118" name="Text Box 9"/>
          <p:cNvSpPr txBox="1">
            <a:spLocks noChangeArrowheads="1"/>
          </p:cNvSpPr>
          <p:nvPr/>
        </p:nvSpPr>
        <p:spPr bwMode="auto">
          <a:xfrm>
            <a:off x="222127" y="37773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119" name="Text Box 10"/>
          <p:cNvSpPr txBox="1">
            <a:spLocks noChangeArrowheads="1"/>
          </p:cNvSpPr>
          <p:nvPr/>
        </p:nvSpPr>
        <p:spPr bwMode="auto">
          <a:xfrm>
            <a:off x="222127" y="43869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120" name="Text Box 11"/>
          <p:cNvSpPr txBox="1">
            <a:spLocks noChangeArrowheads="1"/>
          </p:cNvSpPr>
          <p:nvPr/>
        </p:nvSpPr>
        <p:spPr bwMode="auto">
          <a:xfrm>
            <a:off x="788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121" name="Text Box 12"/>
          <p:cNvSpPr txBox="1">
            <a:spLocks noChangeArrowheads="1"/>
          </p:cNvSpPr>
          <p:nvPr/>
        </p:nvSpPr>
        <p:spPr bwMode="auto">
          <a:xfrm>
            <a:off x="13984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122" name="Text Box 13"/>
          <p:cNvSpPr txBox="1">
            <a:spLocks noChangeArrowheads="1"/>
          </p:cNvSpPr>
          <p:nvPr/>
        </p:nvSpPr>
        <p:spPr bwMode="auto">
          <a:xfrm>
            <a:off x="20080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123" name="Text Box 14"/>
          <p:cNvSpPr txBox="1">
            <a:spLocks noChangeArrowheads="1"/>
          </p:cNvSpPr>
          <p:nvPr/>
        </p:nvSpPr>
        <p:spPr bwMode="auto">
          <a:xfrm>
            <a:off x="26176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124" name="Rectangle 15"/>
          <p:cNvSpPr>
            <a:spLocks noChangeArrowheads="1"/>
          </p:cNvSpPr>
          <p:nvPr/>
        </p:nvSpPr>
        <p:spPr bwMode="auto">
          <a:xfrm>
            <a:off x="12889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5" name="Rectangle 16"/>
          <p:cNvSpPr>
            <a:spLocks noChangeArrowheads="1"/>
          </p:cNvSpPr>
          <p:nvPr/>
        </p:nvSpPr>
        <p:spPr bwMode="auto">
          <a:xfrm>
            <a:off x="18985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6" name="Rectangle 17"/>
          <p:cNvSpPr>
            <a:spLocks noChangeArrowheads="1"/>
          </p:cNvSpPr>
          <p:nvPr/>
        </p:nvSpPr>
        <p:spPr bwMode="auto">
          <a:xfrm>
            <a:off x="25081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7" name="Rectangle 18"/>
          <p:cNvSpPr>
            <a:spLocks noChangeArrowheads="1"/>
          </p:cNvSpPr>
          <p:nvPr/>
        </p:nvSpPr>
        <p:spPr bwMode="auto">
          <a:xfrm>
            <a:off x="3117727" y="2483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8" name="Rectangle 19"/>
          <p:cNvSpPr>
            <a:spLocks noChangeArrowheads="1"/>
          </p:cNvSpPr>
          <p:nvPr/>
        </p:nvSpPr>
        <p:spPr bwMode="auto">
          <a:xfrm>
            <a:off x="3727327" y="24835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29" name="Rectangle 20"/>
          <p:cNvSpPr>
            <a:spLocks noChangeArrowheads="1"/>
          </p:cNvSpPr>
          <p:nvPr/>
        </p:nvSpPr>
        <p:spPr bwMode="auto">
          <a:xfrm>
            <a:off x="679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0" name="Rectangle 21"/>
          <p:cNvSpPr>
            <a:spLocks noChangeArrowheads="1"/>
          </p:cNvSpPr>
          <p:nvPr/>
        </p:nvSpPr>
        <p:spPr bwMode="auto">
          <a:xfrm>
            <a:off x="12889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1" name="Rectangle 22"/>
          <p:cNvSpPr>
            <a:spLocks noChangeArrowheads="1"/>
          </p:cNvSpPr>
          <p:nvPr/>
        </p:nvSpPr>
        <p:spPr bwMode="auto">
          <a:xfrm>
            <a:off x="1898527" y="30931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2" name="Rectangle 23"/>
          <p:cNvSpPr>
            <a:spLocks noChangeArrowheads="1"/>
          </p:cNvSpPr>
          <p:nvPr/>
        </p:nvSpPr>
        <p:spPr bwMode="auto">
          <a:xfrm>
            <a:off x="25081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3" name="Rectangle 24"/>
          <p:cNvSpPr>
            <a:spLocks noChangeArrowheads="1"/>
          </p:cNvSpPr>
          <p:nvPr/>
        </p:nvSpPr>
        <p:spPr bwMode="auto">
          <a:xfrm>
            <a:off x="3117727" y="3093109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4" name="Rectangle 25"/>
          <p:cNvSpPr>
            <a:spLocks noChangeArrowheads="1"/>
          </p:cNvSpPr>
          <p:nvPr/>
        </p:nvSpPr>
        <p:spPr bwMode="auto">
          <a:xfrm>
            <a:off x="3727327" y="30931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5" name="Rectangle 26"/>
          <p:cNvSpPr>
            <a:spLocks noChangeArrowheads="1"/>
          </p:cNvSpPr>
          <p:nvPr/>
        </p:nvSpPr>
        <p:spPr bwMode="auto">
          <a:xfrm>
            <a:off x="679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6" name="Rectangle 27"/>
          <p:cNvSpPr>
            <a:spLocks noChangeArrowheads="1"/>
          </p:cNvSpPr>
          <p:nvPr/>
        </p:nvSpPr>
        <p:spPr bwMode="auto">
          <a:xfrm>
            <a:off x="12889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7" name="Rectangle 28"/>
          <p:cNvSpPr>
            <a:spLocks noChangeArrowheads="1"/>
          </p:cNvSpPr>
          <p:nvPr/>
        </p:nvSpPr>
        <p:spPr bwMode="auto">
          <a:xfrm>
            <a:off x="1898527" y="37027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8" name="Rectangle 29"/>
          <p:cNvSpPr>
            <a:spLocks noChangeArrowheads="1"/>
          </p:cNvSpPr>
          <p:nvPr/>
        </p:nvSpPr>
        <p:spPr bwMode="auto">
          <a:xfrm>
            <a:off x="25081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39" name="Rectangle 30"/>
          <p:cNvSpPr>
            <a:spLocks noChangeArrowheads="1"/>
          </p:cNvSpPr>
          <p:nvPr/>
        </p:nvSpPr>
        <p:spPr bwMode="auto">
          <a:xfrm>
            <a:off x="31177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0" name="Rectangle 31"/>
          <p:cNvSpPr>
            <a:spLocks noChangeArrowheads="1"/>
          </p:cNvSpPr>
          <p:nvPr/>
        </p:nvSpPr>
        <p:spPr bwMode="auto">
          <a:xfrm>
            <a:off x="3727327" y="37027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1" name="Rectangle 32"/>
          <p:cNvSpPr>
            <a:spLocks noChangeArrowheads="1"/>
          </p:cNvSpPr>
          <p:nvPr/>
        </p:nvSpPr>
        <p:spPr bwMode="auto">
          <a:xfrm>
            <a:off x="679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2" name="Rectangle 33"/>
          <p:cNvSpPr>
            <a:spLocks noChangeArrowheads="1"/>
          </p:cNvSpPr>
          <p:nvPr/>
        </p:nvSpPr>
        <p:spPr bwMode="auto">
          <a:xfrm>
            <a:off x="12889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3" name="Rectangle 34"/>
          <p:cNvSpPr>
            <a:spLocks noChangeArrowheads="1"/>
          </p:cNvSpPr>
          <p:nvPr/>
        </p:nvSpPr>
        <p:spPr bwMode="auto">
          <a:xfrm>
            <a:off x="1898527" y="43123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4" name="Rectangle 35"/>
          <p:cNvSpPr>
            <a:spLocks noChangeArrowheads="1"/>
          </p:cNvSpPr>
          <p:nvPr/>
        </p:nvSpPr>
        <p:spPr bwMode="auto">
          <a:xfrm>
            <a:off x="25081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5" name="Rectangle 36"/>
          <p:cNvSpPr>
            <a:spLocks noChangeArrowheads="1"/>
          </p:cNvSpPr>
          <p:nvPr/>
        </p:nvSpPr>
        <p:spPr bwMode="auto">
          <a:xfrm>
            <a:off x="31177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6" name="Rectangle 37"/>
          <p:cNvSpPr>
            <a:spLocks noChangeArrowheads="1"/>
          </p:cNvSpPr>
          <p:nvPr/>
        </p:nvSpPr>
        <p:spPr bwMode="auto">
          <a:xfrm>
            <a:off x="3727327" y="43123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7" name="Rectangle 38"/>
          <p:cNvSpPr>
            <a:spLocks noChangeArrowheads="1"/>
          </p:cNvSpPr>
          <p:nvPr/>
        </p:nvSpPr>
        <p:spPr bwMode="auto">
          <a:xfrm>
            <a:off x="679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8" name="Rectangle 39"/>
          <p:cNvSpPr>
            <a:spLocks noChangeArrowheads="1"/>
          </p:cNvSpPr>
          <p:nvPr/>
        </p:nvSpPr>
        <p:spPr bwMode="auto">
          <a:xfrm>
            <a:off x="12889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49" name="Rectangle 40"/>
          <p:cNvSpPr>
            <a:spLocks noChangeArrowheads="1"/>
          </p:cNvSpPr>
          <p:nvPr/>
        </p:nvSpPr>
        <p:spPr bwMode="auto">
          <a:xfrm>
            <a:off x="18985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0" name="Rectangle 41"/>
          <p:cNvSpPr>
            <a:spLocks noChangeArrowheads="1"/>
          </p:cNvSpPr>
          <p:nvPr/>
        </p:nvSpPr>
        <p:spPr bwMode="auto">
          <a:xfrm>
            <a:off x="25081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1" name="Rectangle 42"/>
          <p:cNvSpPr>
            <a:spLocks noChangeArrowheads="1"/>
          </p:cNvSpPr>
          <p:nvPr/>
        </p:nvSpPr>
        <p:spPr bwMode="auto">
          <a:xfrm>
            <a:off x="3117727" y="4921909"/>
            <a:ext cx="609600" cy="609600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2" name="Rectangle 43"/>
          <p:cNvSpPr>
            <a:spLocks noChangeArrowheads="1"/>
          </p:cNvSpPr>
          <p:nvPr/>
        </p:nvSpPr>
        <p:spPr bwMode="auto">
          <a:xfrm>
            <a:off x="3727327" y="49219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3" name="Rectangle 44"/>
          <p:cNvSpPr>
            <a:spLocks noChangeArrowheads="1"/>
          </p:cNvSpPr>
          <p:nvPr/>
        </p:nvSpPr>
        <p:spPr bwMode="auto">
          <a:xfrm>
            <a:off x="679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4" name="Rectangle 45"/>
          <p:cNvSpPr>
            <a:spLocks noChangeArrowheads="1"/>
          </p:cNvSpPr>
          <p:nvPr/>
        </p:nvSpPr>
        <p:spPr bwMode="auto">
          <a:xfrm>
            <a:off x="12889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5" name="Rectangle 46"/>
          <p:cNvSpPr>
            <a:spLocks noChangeArrowheads="1"/>
          </p:cNvSpPr>
          <p:nvPr/>
        </p:nvSpPr>
        <p:spPr bwMode="auto">
          <a:xfrm>
            <a:off x="18985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6" name="Rectangle 47"/>
          <p:cNvSpPr>
            <a:spLocks noChangeArrowheads="1"/>
          </p:cNvSpPr>
          <p:nvPr/>
        </p:nvSpPr>
        <p:spPr bwMode="auto">
          <a:xfrm>
            <a:off x="25081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7" name="Rectangle 48"/>
          <p:cNvSpPr>
            <a:spLocks noChangeArrowheads="1"/>
          </p:cNvSpPr>
          <p:nvPr/>
        </p:nvSpPr>
        <p:spPr bwMode="auto">
          <a:xfrm>
            <a:off x="31177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8" name="Rectangle 49"/>
          <p:cNvSpPr>
            <a:spLocks noChangeArrowheads="1"/>
          </p:cNvSpPr>
          <p:nvPr/>
        </p:nvSpPr>
        <p:spPr bwMode="auto">
          <a:xfrm>
            <a:off x="3727327" y="5531509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59" name="Text Box 50"/>
          <p:cNvSpPr txBox="1">
            <a:spLocks noChangeArrowheads="1"/>
          </p:cNvSpPr>
          <p:nvPr/>
        </p:nvSpPr>
        <p:spPr bwMode="auto">
          <a:xfrm>
            <a:off x="222127" y="4996521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160" name="Text Box 51"/>
          <p:cNvSpPr txBox="1">
            <a:spLocks noChangeArrowheads="1"/>
          </p:cNvSpPr>
          <p:nvPr/>
        </p:nvSpPr>
        <p:spPr bwMode="auto">
          <a:xfrm>
            <a:off x="222127" y="5607709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161" name="Text Box 52"/>
          <p:cNvSpPr txBox="1">
            <a:spLocks noChangeArrowheads="1"/>
          </p:cNvSpPr>
          <p:nvPr/>
        </p:nvSpPr>
        <p:spPr bwMode="auto">
          <a:xfrm>
            <a:off x="32272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162" name="Text Box 53"/>
          <p:cNvSpPr txBox="1">
            <a:spLocks noChangeArrowheads="1"/>
          </p:cNvSpPr>
          <p:nvPr/>
        </p:nvSpPr>
        <p:spPr bwMode="auto">
          <a:xfrm>
            <a:off x="3836865" y="202789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63" name="Text Box 103"/>
          <p:cNvSpPr txBox="1">
            <a:spLocks noChangeArrowheads="1"/>
          </p:cNvSpPr>
          <p:nvPr/>
        </p:nvSpPr>
        <p:spPr bwMode="auto">
          <a:xfrm>
            <a:off x="12460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4" name="Text Box 104"/>
          <p:cNvSpPr txBox="1">
            <a:spLocks noChangeArrowheads="1"/>
          </p:cNvSpPr>
          <p:nvPr/>
        </p:nvSpPr>
        <p:spPr bwMode="auto">
          <a:xfrm>
            <a:off x="1828677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5" name="Text Box 103"/>
          <p:cNvSpPr txBox="1">
            <a:spLocks noChangeArrowheads="1"/>
          </p:cNvSpPr>
          <p:nvPr/>
        </p:nvSpPr>
        <p:spPr bwMode="auto">
          <a:xfrm>
            <a:off x="245963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66" name="Text Box 104"/>
          <p:cNvSpPr txBox="1">
            <a:spLocks noChangeArrowheads="1"/>
          </p:cNvSpPr>
          <p:nvPr/>
        </p:nvSpPr>
        <p:spPr bwMode="auto">
          <a:xfrm>
            <a:off x="3064821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7" name="Text Box 109"/>
          <p:cNvSpPr txBox="1">
            <a:spLocks noChangeArrowheads="1"/>
          </p:cNvSpPr>
          <p:nvPr/>
        </p:nvSpPr>
        <p:spPr bwMode="auto">
          <a:xfrm>
            <a:off x="3667883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8" name="Text Box 109"/>
          <p:cNvSpPr txBox="1">
            <a:spLocks noChangeArrowheads="1"/>
          </p:cNvSpPr>
          <p:nvPr/>
        </p:nvSpPr>
        <p:spPr bwMode="auto">
          <a:xfrm>
            <a:off x="636465" y="3858288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69" name="Text Box 103"/>
          <p:cNvSpPr txBox="1">
            <a:spLocks noChangeArrowheads="1"/>
          </p:cNvSpPr>
          <p:nvPr/>
        </p:nvSpPr>
        <p:spPr bwMode="auto">
          <a:xfrm>
            <a:off x="12517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70" name="Text Box 104"/>
          <p:cNvSpPr txBox="1">
            <a:spLocks noChangeArrowheads="1"/>
          </p:cNvSpPr>
          <p:nvPr/>
        </p:nvSpPr>
        <p:spPr bwMode="auto">
          <a:xfrm>
            <a:off x="1834320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1" name="Text Box 103"/>
          <p:cNvSpPr txBox="1">
            <a:spLocks noChangeArrowheads="1"/>
          </p:cNvSpPr>
          <p:nvPr/>
        </p:nvSpPr>
        <p:spPr bwMode="auto">
          <a:xfrm>
            <a:off x="246527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4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2" name="Text Box 104"/>
          <p:cNvSpPr txBox="1">
            <a:spLocks noChangeArrowheads="1"/>
          </p:cNvSpPr>
          <p:nvPr/>
        </p:nvSpPr>
        <p:spPr bwMode="auto">
          <a:xfrm>
            <a:off x="3070464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2</a:t>
            </a:r>
          </a:p>
        </p:txBody>
      </p:sp>
      <p:sp>
        <p:nvSpPr>
          <p:cNvPr id="173" name="Text Box 109"/>
          <p:cNvSpPr txBox="1">
            <a:spLocks noChangeArrowheads="1"/>
          </p:cNvSpPr>
          <p:nvPr/>
        </p:nvSpPr>
        <p:spPr bwMode="auto">
          <a:xfrm>
            <a:off x="3673526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74" name="Text Box 109"/>
          <p:cNvSpPr txBox="1">
            <a:spLocks noChangeArrowheads="1"/>
          </p:cNvSpPr>
          <p:nvPr/>
        </p:nvSpPr>
        <p:spPr bwMode="auto">
          <a:xfrm>
            <a:off x="642108" y="448482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5" name="Text Box 103"/>
          <p:cNvSpPr txBox="1">
            <a:spLocks noChangeArrowheads="1"/>
          </p:cNvSpPr>
          <p:nvPr/>
        </p:nvSpPr>
        <p:spPr bwMode="auto">
          <a:xfrm>
            <a:off x="12404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6" name="Text Box 104"/>
          <p:cNvSpPr txBox="1">
            <a:spLocks noChangeArrowheads="1"/>
          </p:cNvSpPr>
          <p:nvPr/>
        </p:nvSpPr>
        <p:spPr bwMode="auto">
          <a:xfrm>
            <a:off x="1823031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3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7" name="Text Box 103"/>
          <p:cNvSpPr txBox="1">
            <a:spLocks noChangeArrowheads="1"/>
          </p:cNvSpPr>
          <p:nvPr/>
        </p:nvSpPr>
        <p:spPr bwMode="auto">
          <a:xfrm>
            <a:off x="245398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8" name="Text Box 104"/>
          <p:cNvSpPr txBox="1">
            <a:spLocks noChangeArrowheads="1"/>
          </p:cNvSpPr>
          <p:nvPr/>
        </p:nvSpPr>
        <p:spPr bwMode="auto">
          <a:xfrm>
            <a:off x="3059175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79" name="Text Box 109"/>
          <p:cNvSpPr txBox="1">
            <a:spLocks noChangeArrowheads="1"/>
          </p:cNvSpPr>
          <p:nvPr/>
        </p:nvSpPr>
        <p:spPr bwMode="auto">
          <a:xfrm>
            <a:off x="3662237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0" name="Text Box 109"/>
          <p:cNvSpPr txBox="1">
            <a:spLocks noChangeArrowheads="1"/>
          </p:cNvSpPr>
          <p:nvPr/>
        </p:nvSpPr>
        <p:spPr bwMode="auto">
          <a:xfrm>
            <a:off x="630819" y="5083143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1" name="Text Box 103"/>
          <p:cNvSpPr txBox="1">
            <a:spLocks noChangeArrowheads="1"/>
          </p:cNvSpPr>
          <p:nvPr/>
        </p:nvSpPr>
        <p:spPr bwMode="auto">
          <a:xfrm>
            <a:off x="12347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2" name="Text Box 104"/>
          <p:cNvSpPr txBox="1">
            <a:spLocks noChangeArrowheads="1"/>
          </p:cNvSpPr>
          <p:nvPr/>
        </p:nvSpPr>
        <p:spPr bwMode="auto">
          <a:xfrm>
            <a:off x="1817385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3" name="Text Box 103"/>
          <p:cNvSpPr txBox="1">
            <a:spLocks noChangeArrowheads="1"/>
          </p:cNvSpPr>
          <p:nvPr/>
        </p:nvSpPr>
        <p:spPr bwMode="auto">
          <a:xfrm>
            <a:off x="244833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4" name="Text Box 104"/>
          <p:cNvSpPr txBox="1">
            <a:spLocks noChangeArrowheads="1"/>
          </p:cNvSpPr>
          <p:nvPr/>
        </p:nvSpPr>
        <p:spPr bwMode="auto">
          <a:xfrm>
            <a:off x="3053529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5" name="Text Box 109"/>
          <p:cNvSpPr txBox="1">
            <a:spLocks noChangeArrowheads="1"/>
          </p:cNvSpPr>
          <p:nvPr/>
        </p:nvSpPr>
        <p:spPr bwMode="auto">
          <a:xfrm>
            <a:off x="3656591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86" name="Text Box 109"/>
          <p:cNvSpPr txBox="1">
            <a:spLocks noChangeArrowheads="1"/>
          </p:cNvSpPr>
          <p:nvPr/>
        </p:nvSpPr>
        <p:spPr bwMode="auto">
          <a:xfrm>
            <a:off x="625173" y="569839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87" name="Text Box 103"/>
          <p:cNvSpPr txBox="1">
            <a:spLocks noChangeArrowheads="1"/>
          </p:cNvSpPr>
          <p:nvPr/>
        </p:nvSpPr>
        <p:spPr bwMode="auto">
          <a:xfrm>
            <a:off x="12517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8" name="Text Box 104"/>
          <p:cNvSpPr txBox="1">
            <a:spLocks noChangeArrowheads="1"/>
          </p:cNvSpPr>
          <p:nvPr/>
        </p:nvSpPr>
        <p:spPr bwMode="auto">
          <a:xfrm>
            <a:off x="1834320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89" name="Text Box 103"/>
          <p:cNvSpPr txBox="1">
            <a:spLocks noChangeArrowheads="1"/>
          </p:cNvSpPr>
          <p:nvPr/>
        </p:nvSpPr>
        <p:spPr bwMode="auto">
          <a:xfrm>
            <a:off x="246527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1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0" name="Text Box 104"/>
          <p:cNvSpPr txBox="1">
            <a:spLocks noChangeArrowheads="1"/>
          </p:cNvSpPr>
          <p:nvPr/>
        </p:nvSpPr>
        <p:spPr bwMode="auto">
          <a:xfrm>
            <a:off x="3070464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91" name="Text Box 109"/>
          <p:cNvSpPr txBox="1">
            <a:spLocks noChangeArrowheads="1"/>
          </p:cNvSpPr>
          <p:nvPr/>
        </p:nvSpPr>
        <p:spPr bwMode="auto">
          <a:xfrm>
            <a:off x="3673526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0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2" name="Text Box 109"/>
          <p:cNvSpPr txBox="1">
            <a:spLocks noChangeArrowheads="1"/>
          </p:cNvSpPr>
          <p:nvPr/>
        </p:nvSpPr>
        <p:spPr bwMode="auto">
          <a:xfrm>
            <a:off x="642108" y="2610852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0</a:t>
            </a:r>
          </a:p>
        </p:txBody>
      </p:sp>
      <p:sp>
        <p:nvSpPr>
          <p:cNvPr id="193" name="Text Box 103"/>
          <p:cNvSpPr txBox="1">
            <a:spLocks noChangeArrowheads="1"/>
          </p:cNvSpPr>
          <p:nvPr/>
        </p:nvSpPr>
        <p:spPr bwMode="auto">
          <a:xfrm>
            <a:off x="1251708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3</a:t>
            </a:r>
          </a:p>
        </p:txBody>
      </p:sp>
      <p:sp>
        <p:nvSpPr>
          <p:cNvPr id="194" name="Text Box 104"/>
          <p:cNvSpPr txBox="1">
            <a:spLocks noChangeArrowheads="1"/>
          </p:cNvSpPr>
          <p:nvPr/>
        </p:nvSpPr>
        <p:spPr bwMode="auto">
          <a:xfrm>
            <a:off x="1834320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Calibri"/>
                <a:cs typeface="Calibri"/>
              </a:rPr>
              <a:t>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95" name="Text Box 103"/>
          <p:cNvSpPr txBox="1">
            <a:spLocks noChangeArrowheads="1"/>
          </p:cNvSpPr>
          <p:nvPr/>
        </p:nvSpPr>
        <p:spPr bwMode="auto">
          <a:xfrm>
            <a:off x="2465274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2</a:t>
            </a:r>
          </a:p>
        </p:txBody>
      </p:sp>
      <p:sp>
        <p:nvSpPr>
          <p:cNvPr id="196" name="Text Box 104"/>
          <p:cNvSpPr txBox="1">
            <a:spLocks noChangeArrowheads="1"/>
          </p:cNvSpPr>
          <p:nvPr/>
        </p:nvSpPr>
        <p:spPr bwMode="auto">
          <a:xfrm>
            <a:off x="3070464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97" name="Text Box 109"/>
          <p:cNvSpPr txBox="1">
            <a:spLocks noChangeArrowheads="1"/>
          </p:cNvSpPr>
          <p:nvPr/>
        </p:nvSpPr>
        <p:spPr bwMode="auto">
          <a:xfrm>
            <a:off x="3673526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  <p:sp>
        <p:nvSpPr>
          <p:cNvPr id="198" name="Text Box 109"/>
          <p:cNvSpPr txBox="1">
            <a:spLocks noChangeArrowheads="1"/>
          </p:cNvSpPr>
          <p:nvPr/>
        </p:nvSpPr>
        <p:spPr bwMode="auto">
          <a:xfrm>
            <a:off x="642108" y="3243036"/>
            <a:ext cx="68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latin typeface="Calibri"/>
                <a:cs typeface="Calibri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567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 Box 10"/>
          <p:cNvSpPr txBox="1">
            <a:spLocks noChangeArrowheads="1"/>
          </p:cNvSpPr>
          <p:nvPr/>
        </p:nvSpPr>
        <p:spPr bwMode="auto">
          <a:xfrm>
            <a:off x="365125" y="6173586"/>
            <a:ext cx="426720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>
                <a:solidFill>
                  <a:srgbClr val="000000"/>
                </a:solidFill>
              </a:rPr>
              <a:t>Fill in the </a:t>
            </a:r>
            <a:r>
              <a:rPr lang="en-US" b="1" i="1" dirty="0" smtClean="0">
                <a:solidFill>
                  <a:srgbClr val="800000"/>
                </a:solidFill>
              </a:rPr>
              <a:t>number of living neighbors</a:t>
            </a:r>
            <a:r>
              <a:rPr lang="en-US" b="1" i="1" dirty="0">
                <a:solidFill>
                  <a:srgbClr val="000000"/>
                </a:solidFill>
              </a:rPr>
              <a:t> </a:t>
            </a:r>
            <a:r>
              <a:rPr lang="en-US" b="1" i="1" dirty="0" smtClean="0">
                <a:solidFill>
                  <a:srgbClr val="000000"/>
                </a:solidFill>
              </a:rPr>
              <a:t>on top of this grid</a:t>
            </a:r>
            <a:r>
              <a:rPr lang="en-US" b="1" i="1" dirty="0" smtClean="0">
                <a:solidFill>
                  <a:srgbClr val="000000"/>
                </a:solidFill>
              </a:rPr>
              <a:t>.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6858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69" name="Text Box 65"/>
          <p:cNvSpPr txBox="1">
            <a:spLocks noChangeArrowheads="1"/>
          </p:cNvSpPr>
          <p:nvPr/>
        </p:nvSpPr>
        <p:spPr bwMode="auto">
          <a:xfrm>
            <a:off x="228600" y="25979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228600" y="32075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228600" y="38171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572" name="Text Box 68"/>
          <p:cNvSpPr txBox="1">
            <a:spLocks noChangeArrowheads="1"/>
          </p:cNvSpPr>
          <p:nvPr/>
        </p:nvSpPr>
        <p:spPr bwMode="auto">
          <a:xfrm>
            <a:off x="228600" y="44267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795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1404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20145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576" name="Text Box 72"/>
          <p:cNvSpPr txBox="1">
            <a:spLocks noChangeArrowheads="1"/>
          </p:cNvSpPr>
          <p:nvPr/>
        </p:nvSpPr>
        <p:spPr bwMode="auto">
          <a:xfrm>
            <a:off x="26241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2954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8" name="Rectangle 74"/>
          <p:cNvSpPr>
            <a:spLocks noChangeArrowheads="1"/>
          </p:cNvSpPr>
          <p:nvPr/>
        </p:nvSpPr>
        <p:spPr bwMode="auto">
          <a:xfrm>
            <a:off x="19050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9" name="Rectangle 75"/>
          <p:cNvSpPr>
            <a:spLocks noChangeArrowheads="1"/>
          </p:cNvSpPr>
          <p:nvPr/>
        </p:nvSpPr>
        <p:spPr bwMode="auto">
          <a:xfrm>
            <a:off x="25146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0" name="Rectangle 76"/>
          <p:cNvSpPr>
            <a:spLocks noChangeArrowheads="1"/>
          </p:cNvSpPr>
          <p:nvPr/>
        </p:nvSpPr>
        <p:spPr bwMode="auto">
          <a:xfrm>
            <a:off x="31242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1" name="Rectangle 77"/>
          <p:cNvSpPr>
            <a:spLocks noChangeArrowheads="1"/>
          </p:cNvSpPr>
          <p:nvPr/>
        </p:nvSpPr>
        <p:spPr bwMode="auto">
          <a:xfrm>
            <a:off x="3733800" y="25233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2" name="Rectangle 78"/>
          <p:cNvSpPr>
            <a:spLocks noChangeArrowheads="1"/>
          </p:cNvSpPr>
          <p:nvPr/>
        </p:nvSpPr>
        <p:spPr bwMode="auto">
          <a:xfrm>
            <a:off x="6858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3" name="Rectangle 79"/>
          <p:cNvSpPr>
            <a:spLocks noChangeArrowheads="1"/>
          </p:cNvSpPr>
          <p:nvPr/>
        </p:nvSpPr>
        <p:spPr bwMode="auto">
          <a:xfrm>
            <a:off x="1295400" y="31329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4" name="Rectangle 80"/>
          <p:cNvSpPr>
            <a:spLocks noChangeArrowheads="1"/>
          </p:cNvSpPr>
          <p:nvPr/>
        </p:nvSpPr>
        <p:spPr bwMode="auto">
          <a:xfrm>
            <a:off x="1905000" y="31329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5" name="Rectangle 81"/>
          <p:cNvSpPr>
            <a:spLocks noChangeArrowheads="1"/>
          </p:cNvSpPr>
          <p:nvPr/>
        </p:nvSpPr>
        <p:spPr bwMode="auto">
          <a:xfrm>
            <a:off x="25146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6" name="Rectangle 82"/>
          <p:cNvSpPr>
            <a:spLocks noChangeArrowheads="1"/>
          </p:cNvSpPr>
          <p:nvPr/>
        </p:nvSpPr>
        <p:spPr bwMode="auto">
          <a:xfrm>
            <a:off x="31242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7" name="Rectangle 83"/>
          <p:cNvSpPr>
            <a:spLocks noChangeArrowheads="1"/>
          </p:cNvSpPr>
          <p:nvPr/>
        </p:nvSpPr>
        <p:spPr bwMode="auto">
          <a:xfrm>
            <a:off x="37338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8" name="Rectangle 84"/>
          <p:cNvSpPr>
            <a:spLocks noChangeArrowheads="1"/>
          </p:cNvSpPr>
          <p:nvPr/>
        </p:nvSpPr>
        <p:spPr bwMode="auto">
          <a:xfrm>
            <a:off x="685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9" name="Rectangle 85"/>
          <p:cNvSpPr>
            <a:spLocks noChangeArrowheads="1"/>
          </p:cNvSpPr>
          <p:nvPr/>
        </p:nvSpPr>
        <p:spPr bwMode="auto">
          <a:xfrm>
            <a:off x="12954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19050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1" name="Rectangle 87"/>
          <p:cNvSpPr>
            <a:spLocks noChangeArrowheads="1"/>
          </p:cNvSpPr>
          <p:nvPr/>
        </p:nvSpPr>
        <p:spPr bwMode="auto">
          <a:xfrm>
            <a:off x="2514600" y="37425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2" name="Rectangle 88"/>
          <p:cNvSpPr>
            <a:spLocks noChangeArrowheads="1"/>
          </p:cNvSpPr>
          <p:nvPr/>
        </p:nvSpPr>
        <p:spPr bwMode="auto">
          <a:xfrm>
            <a:off x="31242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3" name="Rectangle 89"/>
          <p:cNvSpPr>
            <a:spLocks noChangeArrowheads="1"/>
          </p:cNvSpPr>
          <p:nvPr/>
        </p:nvSpPr>
        <p:spPr bwMode="auto">
          <a:xfrm>
            <a:off x="3733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4" name="Rectangle 90"/>
          <p:cNvSpPr>
            <a:spLocks noChangeArrowheads="1"/>
          </p:cNvSpPr>
          <p:nvPr/>
        </p:nvSpPr>
        <p:spPr bwMode="auto">
          <a:xfrm>
            <a:off x="685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5" name="Rectangle 91"/>
          <p:cNvSpPr>
            <a:spLocks noChangeArrowheads="1"/>
          </p:cNvSpPr>
          <p:nvPr/>
        </p:nvSpPr>
        <p:spPr bwMode="auto">
          <a:xfrm>
            <a:off x="1295400" y="43521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6" name="Rectangle 92"/>
          <p:cNvSpPr>
            <a:spLocks noChangeArrowheads="1"/>
          </p:cNvSpPr>
          <p:nvPr/>
        </p:nvSpPr>
        <p:spPr bwMode="auto">
          <a:xfrm>
            <a:off x="1905000" y="43521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25146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31242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9" name="Rectangle 95"/>
          <p:cNvSpPr>
            <a:spLocks noChangeArrowheads="1"/>
          </p:cNvSpPr>
          <p:nvPr/>
        </p:nvSpPr>
        <p:spPr bwMode="auto">
          <a:xfrm>
            <a:off x="3733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0" name="Rectangle 96"/>
          <p:cNvSpPr>
            <a:spLocks noChangeArrowheads="1"/>
          </p:cNvSpPr>
          <p:nvPr/>
        </p:nvSpPr>
        <p:spPr bwMode="auto">
          <a:xfrm>
            <a:off x="6858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1" name="Rectangle 97"/>
          <p:cNvSpPr>
            <a:spLocks noChangeArrowheads="1"/>
          </p:cNvSpPr>
          <p:nvPr/>
        </p:nvSpPr>
        <p:spPr bwMode="auto">
          <a:xfrm>
            <a:off x="1295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2" name="Rectangle 98"/>
          <p:cNvSpPr>
            <a:spLocks noChangeArrowheads="1"/>
          </p:cNvSpPr>
          <p:nvPr/>
        </p:nvSpPr>
        <p:spPr bwMode="auto">
          <a:xfrm>
            <a:off x="1905000" y="49617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3" name="Rectangle 99"/>
          <p:cNvSpPr>
            <a:spLocks noChangeArrowheads="1"/>
          </p:cNvSpPr>
          <p:nvPr/>
        </p:nvSpPr>
        <p:spPr bwMode="auto">
          <a:xfrm>
            <a:off x="2514600" y="49617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4" name="Rectangle 100"/>
          <p:cNvSpPr>
            <a:spLocks noChangeArrowheads="1"/>
          </p:cNvSpPr>
          <p:nvPr/>
        </p:nvSpPr>
        <p:spPr bwMode="auto">
          <a:xfrm>
            <a:off x="31242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5" name="Rectangle 101"/>
          <p:cNvSpPr>
            <a:spLocks noChangeArrowheads="1"/>
          </p:cNvSpPr>
          <p:nvPr/>
        </p:nvSpPr>
        <p:spPr bwMode="auto">
          <a:xfrm>
            <a:off x="37338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6" name="Rectangle 102"/>
          <p:cNvSpPr>
            <a:spLocks noChangeArrowheads="1"/>
          </p:cNvSpPr>
          <p:nvPr/>
        </p:nvSpPr>
        <p:spPr bwMode="auto">
          <a:xfrm>
            <a:off x="685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7" name="Rectangle 103"/>
          <p:cNvSpPr>
            <a:spLocks noChangeArrowheads="1"/>
          </p:cNvSpPr>
          <p:nvPr/>
        </p:nvSpPr>
        <p:spPr bwMode="auto">
          <a:xfrm>
            <a:off x="1295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8" name="Rectangle 104"/>
          <p:cNvSpPr>
            <a:spLocks noChangeArrowheads="1"/>
          </p:cNvSpPr>
          <p:nvPr/>
        </p:nvSpPr>
        <p:spPr bwMode="auto">
          <a:xfrm>
            <a:off x="19050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9" name="Rectangle 105"/>
          <p:cNvSpPr>
            <a:spLocks noChangeArrowheads="1"/>
          </p:cNvSpPr>
          <p:nvPr/>
        </p:nvSpPr>
        <p:spPr bwMode="auto">
          <a:xfrm>
            <a:off x="25146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0" name="Rectangle 106"/>
          <p:cNvSpPr>
            <a:spLocks noChangeArrowheads="1"/>
          </p:cNvSpPr>
          <p:nvPr/>
        </p:nvSpPr>
        <p:spPr bwMode="auto">
          <a:xfrm>
            <a:off x="31242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1" name="Rectangle 107"/>
          <p:cNvSpPr>
            <a:spLocks noChangeArrowheads="1"/>
          </p:cNvSpPr>
          <p:nvPr/>
        </p:nvSpPr>
        <p:spPr bwMode="auto">
          <a:xfrm>
            <a:off x="3733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2" name="Text Box 108"/>
          <p:cNvSpPr txBox="1">
            <a:spLocks noChangeArrowheads="1"/>
          </p:cNvSpPr>
          <p:nvPr/>
        </p:nvSpPr>
        <p:spPr bwMode="auto">
          <a:xfrm>
            <a:off x="228600" y="50363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13" name="Text Box 109"/>
          <p:cNvSpPr txBox="1">
            <a:spLocks noChangeArrowheads="1"/>
          </p:cNvSpPr>
          <p:nvPr/>
        </p:nvSpPr>
        <p:spPr bwMode="auto">
          <a:xfrm>
            <a:off x="228600" y="564750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14" name="Text Box 110"/>
          <p:cNvSpPr txBox="1">
            <a:spLocks noChangeArrowheads="1"/>
          </p:cNvSpPr>
          <p:nvPr/>
        </p:nvSpPr>
        <p:spPr bwMode="auto">
          <a:xfrm>
            <a:off x="32337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15" name="Text Box 111"/>
          <p:cNvSpPr txBox="1">
            <a:spLocks noChangeArrowheads="1"/>
          </p:cNvSpPr>
          <p:nvPr/>
        </p:nvSpPr>
        <p:spPr bwMode="auto">
          <a:xfrm>
            <a:off x="3843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21617" name="Rectangle 113"/>
          <p:cNvSpPr>
            <a:spLocks noChangeArrowheads="1"/>
          </p:cNvSpPr>
          <p:nvPr/>
        </p:nvSpPr>
        <p:spPr bwMode="auto">
          <a:xfrm>
            <a:off x="51054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8" name="Text Box 114"/>
          <p:cNvSpPr txBox="1">
            <a:spLocks noChangeArrowheads="1"/>
          </p:cNvSpPr>
          <p:nvPr/>
        </p:nvSpPr>
        <p:spPr bwMode="auto">
          <a:xfrm>
            <a:off x="4648200" y="25979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619" name="Text Box 115"/>
          <p:cNvSpPr txBox="1">
            <a:spLocks noChangeArrowheads="1"/>
          </p:cNvSpPr>
          <p:nvPr/>
        </p:nvSpPr>
        <p:spPr bwMode="auto">
          <a:xfrm>
            <a:off x="4648200" y="32075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620" name="Text Box 116"/>
          <p:cNvSpPr txBox="1">
            <a:spLocks noChangeArrowheads="1"/>
          </p:cNvSpPr>
          <p:nvPr/>
        </p:nvSpPr>
        <p:spPr bwMode="auto">
          <a:xfrm>
            <a:off x="4648200" y="38171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621" name="Text Box 117"/>
          <p:cNvSpPr txBox="1">
            <a:spLocks noChangeArrowheads="1"/>
          </p:cNvSpPr>
          <p:nvPr/>
        </p:nvSpPr>
        <p:spPr bwMode="auto">
          <a:xfrm>
            <a:off x="4648200" y="44267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622" name="Text Box 118"/>
          <p:cNvSpPr txBox="1">
            <a:spLocks noChangeArrowheads="1"/>
          </p:cNvSpPr>
          <p:nvPr/>
        </p:nvSpPr>
        <p:spPr bwMode="auto">
          <a:xfrm>
            <a:off x="5214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623" name="Text Box 119"/>
          <p:cNvSpPr txBox="1">
            <a:spLocks noChangeArrowheads="1"/>
          </p:cNvSpPr>
          <p:nvPr/>
        </p:nvSpPr>
        <p:spPr bwMode="auto">
          <a:xfrm>
            <a:off x="58245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624" name="Text Box 120"/>
          <p:cNvSpPr txBox="1">
            <a:spLocks noChangeArrowheads="1"/>
          </p:cNvSpPr>
          <p:nvPr/>
        </p:nvSpPr>
        <p:spPr bwMode="auto">
          <a:xfrm>
            <a:off x="64341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625" name="Text Box 121"/>
          <p:cNvSpPr txBox="1">
            <a:spLocks noChangeArrowheads="1"/>
          </p:cNvSpPr>
          <p:nvPr/>
        </p:nvSpPr>
        <p:spPr bwMode="auto">
          <a:xfrm>
            <a:off x="70437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626" name="Rectangle 122"/>
          <p:cNvSpPr>
            <a:spLocks noChangeArrowheads="1"/>
          </p:cNvSpPr>
          <p:nvPr/>
        </p:nvSpPr>
        <p:spPr bwMode="auto">
          <a:xfrm>
            <a:off x="57150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7" name="Rectangle 123"/>
          <p:cNvSpPr>
            <a:spLocks noChangeArrowheads="1"/>
          </p:cNvSpPr>
          <p:nvPr/>
        </p:nvSpPr>
        <p:spPr bwMode="auto">
          <a:xfrm>
            <a:off x="63246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8" name="Rectangle 124"/>
          <p:cNvSpPr>
            <a:spLocks noChangeArrowheads="1"/>
          </p:cNvSpPr>
          <p:nvPr/>
        </p:nvSpPr>
        <p:spPr bwMode="auto">
          <a:xfrm>
            <a:off x="69342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9" name="Rectangle 125"/>
          <p:cNvSpPr>
            <a:spLocks noChangeArrowheads="1"/>
          </p:cNvSpPr>
          <p:nvPr/>
        </p:nvSpPr>
        <p:spPr bwMode="auto">
          <a:xfrm>
            <a:off x="75438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0" name="Rectangle 126"/>
          <p:cNvSpPr>
            <a:spLocks noChangeArrowheads="1"/>
          </p:cNvSpPr>
          <p:nvPr/>
        </p:nvSpPr>
        <p:spPr bwMode="auto">
          <a:xfrm>
            <a:off x="8153400" y="25233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1" name="Rectangle 127"/>
          <p:cNvSpPr>
            <a:spLocks noChangeArrowheads="1"/>
          </p:cNvSpPr>
          <p:nvPr/>
        </p:nvSpPr>
        <p:spPr bwMode="auto">
          <a:xfrm>
            <a:off x="51054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2" name="Rectangle 128"/>
          <p:cNvSpPr>
            <a:spLocks noChangeArrowheads="1"/>
          </p:cNvSpPr>
          <p:nvPr/>
        </p:nvSpPr>
        <p:spPr bwMode="auto">
          <a:xfrm>
            <a:off x="57150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3" name="Rectangle 129"/>
          <p:cNvSpPr>
            <a:spLocks noChangeArrowheads="1"/>
          </p:cNvSpPr>
          <p:nvPr/>
        </p:nvSpPr>
        <p:spPr bwMode="auto">
          <a:xfrm>
            <a:off x="63246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4" name="Rectangle 130"/>
          <p:cNvSpPr>
            <a:spLocks noChangeArrowheads="1"/>
          </p:cNvSpPr>
          <p:nvPr/>
        </p:nvSpPr>
        <p:spPr bwMode="auto">
          <a:xfrm>
            <a:off x="69342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5" name="Rectangle 131"/>
          <p:cNvSpPr>
            <a:spLocks noChangeArrowheads="1"/>
          </p:cNvSpPr>
          <p:nvPr/>
        </p:nvSpPr>
        <p:spPr bwMode="auto">
          <a:xfrm>
            <a:off x="75438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6" name="Rectangle 132"/>
          <p:cNvSpPr>
            <a:spLocks noChangeArrowheads="1"/>
          </p:cNvSpPr>
          <p:nvPr/>
        </p:nvSpPr>
        <p:spPr bwMode="auto">
          <a:xfrm>
            <a:off x="81534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7" name="Rectangle 133"/>
          <p:cNvSpPr>
            <a:spLocks noChangeArrowheads="1"/>
          </p:cNvSpPr>
          <p:nvPr/>
        </p:nvSpPr>
        <p:spPr bwMode="auto">
          <a:xfrm>
            <a:off x="51054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8" name="Rectangle 134"/>
          <p:cNvSpPr>
            <a:spLocks noChangeArrowheads="1"/>
          </p:cNvSpPr>
          <p:nvPr/>
        </p:nvSpPr>
        <p:spPr bwMode="auto">
          <a:xfrm>
            <a:off x="57150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63246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0" name="Rectangle 136"/>
          <p:cNvSpPr>
            <a:spLocks noChangeArrowheads="1"/>
          </p:cNvSpPr>
          <p:nvPr/>
        </p:nvSpPr>
        <p:spPr bwMode="auto">
          <a:xfrm>
            <a:off x="69342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1" name="Rectangle 137"/>
          <p:cNvSpPr>
            <a:spLocks noChangeArrowheads="1"/>
          </p:cNvSpPr>
          <p:nvPr/>
        </p:nvSpPr>
        <p:spPr bwMode="auto">
          <a:xfrm>
            <a:off x="7543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2" name="Rectangle 138"/>
          <p:cNvSpPr>
            <a:spLocks noChangeArrowheads="1"/>
          </p:cNvSpPr>
          <p:nvPr/>
        </p:nvSpPr>
        <p:spPr bwMode="auto">
          <a:xfrm>
            <a:off x="81534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3" name="Rectangle 139"/>
          <p:cNvSpPr>
            <a:spLocks noChangeArrowheads="1"/>
          </p:cNvSpPr>
          <p:nvPr/>
        </p:nvSpPr>
        <p:spPr bwMode="auto">
          <a:xfrm>
            <a:off x="51054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4" name="Rectangle 140"/>
          <p:cNvSpPr>
            <a:spLocks noChangeArrowheads="1"/>
          </p:cNvSpPr>
          <p:nvPr/>
        </p:nvSpPr>
        <p:spPr bwMode="auto">
          <a:xfrm>
            <a:off x="5715000" y="4353690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324600" y="43521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6" name="Rectangle 142"/>
          <p:cNvSpPr>
            <a:spLocks noChangeArrowheads="1"/>
          </p:cNvSpPr>
          <p:nvPr/>
        </p:nvSpPr>
        <p:spPr bwMode="auto">
          <a:xfrm>
            <a:off x="69342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7" name="Rectangle 143"/>
          <p:cNvSpPr>
            <a:spLocks noChangeArrowheads="1"/>
          </p:cNvSpPr>
          <p:nvPr/>
        </p:nvSpPr>
        <p:spPr bwMode="auto">
          <a:xfrm>
            <a:off x="7543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8" name="Rectangle 144"/>
          <p:cNvSpPr>
            <a:spLocks noChangeArrowheads="1"/>
          </p:cNvSpPr>
          <p:nvPr/>
        </p:nvSpPr>
        <p:spPr bwMode="auto">
          <a:xfrm>
            <a:off x="81534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9" name="Rectangle 145"/>
          <p:cNvSpPr>
            <a:spLocks noChangeArrowheads="1"/>
          </p:cNvSpPr>
          <p:nvPr/>
        </p:nvSpPr>
        <p:spPr bwMode="auto">
          <a:xfrm>
            <a:off x="5105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57150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63246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2" name="Rectangle 148"/>
          <p:cNvSpPr>
            <a:spLocks noChangeArrowheads="1"/>
          </p:cNvSpPr>
          <p:nvPr/>
        </p:nvSpPr>
        <p:spPr bwMode="auto">
          <a:xfrm>
            <a:off x="69342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3" name="Rectangle 149"/>
          <p:cNvSpPr>
            <a:spLocks noChangeArrowheads="1"/>
          </p:cNvSpPr>
          <p:nvPr/>
        </p:nvSpPr>
        <p:spPr bwMode="auto">
          <a:xfrm>
            <a:off x="75438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4" name="Rectangle 150"/>
          <p:cNvSpPr>
            <a:spLocks noChangeArrowheads="1"/>
          </p:cNvSpPr>
          <p:nvPr/>
        </p:nvSpPr>
        <p:spPr bwMode="auto">
          <a:xfrm>
            <a:off x="8153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5" name="Rectangle 151"/>
          <p:cNvSpPr>
            <a:spLocks noChangeArrowheads="1"/>
          </p:cNvSpPr>
          <p:nvPr/>
        </p:nvSpPr>
        <p:spPr bwMode="auto">
          <a:xfrm>
            <a:off x="5105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6" name="Rectangle 152"/>
          <p:cNvSpPr>
            <a:spLocks noChangeArrowheads="1"/>
          </p:cNvSpPr>
          <p:nvPr/>
        </p:nvSpPr>
        <p:spPr bwMode="auto">
          <a:xfrm>
            <a:off x="57150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7" name="Rectangle 153"/>
          <p:cNvSpPr>
            <a:spLocks noChangeArrowheads="1"/>
          </p:cNvSpPr>
          <p:nvPr/>
        </p:nvSpPr>
        <p:spPr bwMode="auto">
          <a:xfrm>
            <a:off x="63246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8" name="Rectangle 154"/>
          <p:cNvSpPr>
            <a:spLocks noChangeArrowheads="1"/>
          </p:cNvSpPr>
          <p:nvPr/>
        </p:nvSpPr>
        <p:spPr bwMode="auto">
          <a:xfrm>
            <a:off x="69342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9" name="Rectangle 155"/>
          <p:cNvSpPr>
            <a:spLocks noChangeArrowheads="1"/>
          </p:cNvSpPr>
          <p:nvPr/>
        </p:nvSpPr>
        <p:spPr bwMode="auto">
          <a:xfrm>
            <a:off x="7543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0" name="Rectangle 156"/>
          <p:cNvSpPr>
            <a:spLocks noChangeArrowheads="1"/>
          </p:cNvSpPr>
          <p:nvPr/>
        </p:nvSpPr>
        <p:spPr bwMode="auto">
          <a:xfrm>
            <a:off x="8153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1" name="Text Box 157"/>
          <p:cNvSpPr txBox="1">
            <a:spLocks noChangeArrowheads="1"/>
          </p:cNvSpPr>
          <p:nvPr/>
        </p:nvSpPr>
        <p:spPr bwMode="auto">
          <a:xfrm>
            <a:off x="4648200" y="50363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62" name="Text Box 158"/>
          <p:cNvSpPr txBox="1">
            <a:spLocks noChangeArrowheads="1"/>
          </p:cNvSpPr>
          <p:nvPr/>
        </p:nvSpPr>
        <p:spPr bwMode="auto">
          <a:xfrm>
            <a:off x="4648200" y="564750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63" name="Text Box 159"/>
          <p:cNvSpPr txBox="1">
            <a:spLocks noChangeArrowheads="1"/>
          </p:cNvSpPr>
          <p:nvPr/>
        </p:nvSpPr>
        <p:spPr bwMode="auto">
          <a:xfrm>
            <a:off x="7653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64" name="Text Box 160"/>
          <p:cNvSpPr txBox="1">
            <a:spLocks noChangeArrowheads="1"/>
          </p:cNvSpPr>
          <p:nvPr/>
        </p:nvSpPr>
        <p:spPr bwMode="auto">
          <a:xfrm>
            <a:off x="8262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Rules of </a:t>
            </a:r>
            <a:r>
              <a:rPr lang="en-US" sz="4800" i="1">
                <a:solidFill>
                  <a:srgbClr val="000000"/>
                </a:solidFill>
                <a:latin typeface="Calibri"/>
                <a:cs typeface="Calibri"/>
              </a:rPr>
              <a:t>Life</a:t>
            </a:r>
            <a:endParaRPr lang="en-US" sz="480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4832139" y="6284967"/>
            <a:ext cx="42672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 dirty="0" smtClean="0">
                <a:solidFill>
                  <a:srgbClr val="000000"/>
                </a:solidFill>
              </a:rPr>
              <a:t>then, f</a:t>
            </a:r>
            <a:r>
              <a:rPr lang="en-US" b="1" i="1" dirty="0" smtClean="0">
                <a:solidFill>
                  <a:srgbClr val="000000"/>
                </a:solidFill>
              </a:rPr>
              <a:t>ill </a:t>
            </a:r>
            <a:r>
              <a:rPr lang="en-US" b="1" i="1" dirty="0">
                <a:solidFill>
                  <a:srgbClr val="000000"/>
                </a:solidFill>
              </a:rPr>
              <a:t>in the </a:t>
            </a:r>
            <a:r>
              <a:rPr lang="en-US" b="1" i="1" dirty="0">
                <a:solidFill>
                  <a:srgbClr val="800000"/>
                </a:solidFill>
              </a:rPr>
              <a:t>next </a:t>
            </a:r>
            <a:r>
              <a:rPr lang="en-US" b="1" i="1" dirty="0">
                <a:solidFill>
                  <a:srgbClr val="000000"/>
                </a:solidFill>
              </a:rPr>
              <a:t>generation here.</a:t>
            </a:r>
          </a:p>
        </p:txBody>
      </p:sp>
      <p:sp>
        <p:nvSpPr>
          <p:cNvPr id="103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 living cell with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 dirty="0">
                <a:latin typeface="Calibri"/>
                <a:cs typeface="Calibri"/>
              </a:rPr>
              <a:t>living neighbors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 dirty="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07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 dirty="0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 dirty="0"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800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6858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69" name="Text Box 65"/>
          <p:cNvSpPr txBox="1">
            <a:spLocks noChangeArrowheads="1"/>
          </p:cNvSpPr>
          <p:nvPr/>
        </p:nvSpPr>
        <p:spPr bwMode="auto">
          <a:xfrm>
            <a:off x="228600" y="26412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228600" y="32508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228600" y="38604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572" name="Text Box 68"/>
          <p:cNvSpPr txBox="1">
            <a:spLocks noChangeArrowheads="1"/>
          </p:cNvSpPr>
          <p:nvPr/>
        </p:nvSpPr>
        <p:spPr bwMode="auto">
          <a:xfrm>
            <a:off x="228600" y="44700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7953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14049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20145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576" name="Text Box 72"/>
          <p:cNvSpPr txBox="1">
            <a:spLocks noChangeArrowheads="1"/>
          </p:cNvSpPr>
          <p:nvPr/>
        </p:nvSpPr>
        <p:spPr bwMode="auto">
          <a:xfrm>
            <a:off x="26241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2954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8" name="Rectangle 74"/>
          <p:cNvSpPr>
            <a:spLocks noChangeArrowheads="1"/>
          </p:cNvSpPr>
          <p:nvPr/>
        </p:nvSpPr>
        <p:spPr bwMode="auto">
          <a:xfrm>
            <a:off x="19050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9" name="Rectangle 75"/>
          <p:cNvSpPr>
            <a:spLocks noChangeArrowheads="1"/>
          </p:cNvSpPr>
          <p:nvPr/>
        </p:nvSpPr>
        <p:spPr bwMode="auto">
          <a:xfrm>
            <a:off x="25146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0" name="Rectangle 76"/>
          <p:cNvSpPr>
            <a:spLocks noChangeArrowheads="1"/>
          </p:cNvSpPr>
          <p:nvPr/>
        </p:nvSpPr>
        <p:spPr bwMode="auto">
          <a:xfrm>
            <a:off x="31242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1" name="Rectangle 77"/>
          <p:cNvSpPr>
            <a:spLocks noChangeArrowheads="1"/>
          </p:cNvSpPr>
          <p:nvPr/>
        </p:nvSpPr>
        <p:spPr bwMode="auto">
          <a:xfrm>
            <a:off x="3733800" y="25666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2" name="Rectangle 78"/>
          <p:cNvSpPr>
            <a:spLocks noChangeArrowheads="1"/>
          </p:cNvSpPr>
          <p:nvPr/>
        </p:nvSpPr>
        <p:spPr bwMode="auto">
          <a:xfrm>
            <a:off x="6858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3" name="Rectangle 79"/>
          <p:cNvSpPr>
            <a:spLocks noChangeArrowheads="1"/>
          </p:cNvSpPr>
          <p:nvPr/>
        </p:nvSpPr>
        <p:spPr bwMode="auto">
          <a:xfrm>
            <a:off x="1295400" y="31762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4" name="Rectangle 80"/>
          <p:cNvSpPr>
            <a:spLocks noChangeArrowheads="1"/>
          </p:cNvSpPr>
          <p:nvPr/>
        </p:nvSpPr>
        <p:spPr bwMode="auto">
          <a:xfrm>
            <a:off x="1905000" y="31762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5" name="Rectangle 81"/>
          <p:cNvSpPr>
            <a:spLocks noChangeArrowheads="1"/>
          </p:cNvSpPr>
          <p:nvPr/>
        </p:nvSpPr>
        <p:spPr bwMode="auto">
          <a:xfrm>
            <a:off x="25146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6" name="Rectangle 82"/>
          <p:cNvSpPr>
            <a:spLocks noChangeArrowheads="1"/>
          </p:cNvSpPr>
          <p:nvPr/>
        </p:nvSpPr>
        <p:spPr bwMode="auto">
          <a:xfrm>
            <a:off x="3124200" y="31762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7" name="Rectangle 83"/>
          <p:cNvSpPr>
            <a:spLocks noChangeArrowheads="1"/>
          </p:cNvSpPr>
          <p:nvPr/>
        </p:nvSpPr>
        <p:spPr bwMode="auto">
          <a:xfrm>
            <a:off x="37338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8" name="Rectangle 84"/>
          <p:cNvSpPr>
            <a:spLocks noChangeArrowheads="1"/>
          </p:cNvSpPr>
          <p:nvPr/>
        </p:nvSpPr>
        <p:spPr bwMode="auto">
          <a:xfrm>
            <a:off x="6858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9" name="Rectangle 85"/>
          <p:cNvSpPr>
            <a:spLocks noChangeArrowheads="1"/>
          </p:cNvSpPr>
          <p:nvPr/>
        </p:nvSpPr>
        <p:spPr bwMode="auto">
          <a:xfrm>
            <a:off x="1295400" y="37858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1905000" y="37858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1" name="Rectangle 87"/>
          <p:cNvSpPr>
            <a:spLocks noChangeArrowheads="1"/>
          </p:cNvSpPr>
          <p:nvPr/>
        </p:nvSpPr>
        <p:spPr bwMode="auto">
          <a:xfrm>
            <a:off x="2514600" y="37858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2" name="Rectangle 88"/>
          <p:cNvSpPr>
            <a:spLocks noChangeArrowheads="1"/>
          </p:cNvSpPr>
          <p:nvPr/>
        </p:nvSpPr>
        <p:spPr bwMode="auto">
          <a:xfrm>
            <a:off x="31242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3" name="Rectangle 89"/>
          <p:cNvSpPr>
            <a:spLocks noChangeArrowheads="1"/>
          </p:cNvSpPr>
          <p:nvPr/>
        </p:nvSpPr>
        <p:spPr bwMode="auto">
          <a:xfrm>
            <a:off x="37338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4" name="Rectangle 90"/>
          <p:cNvSpPr>
            <a:spLocks noChangeArrowheads="1"/>
          </p:cNvSpPr>
          <p:nvPr/>
        </p:nvSpPr>
        <p:spPr bwMode="auto">
          <a:xfrm>
            <a:off x="6858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5" name="Rectangle 91"/>
          <p:cNvSpPr>
            <a:spLocks noChangeArrowheads="1"/>
          </p:cNvSpPr>
          <p:nvPr/>
        </p:nvSpPr>
        <p:spPr bwMode="auto">
          <a:xfrm>
            <a:off x="1295400" y="43954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6" name="Rectangle 92"/>
          <p:cNvSpPr>
            <a:spLocks noChangeArrowheads="1"/>
          </p:cNvSpPr>
          <p:nvPr/>
        </p:nvSpPr>
        <p:spPr bwMode="auto">
          <a:xfrm>
            <a:off x="1905000" y="43954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25146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31242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9" name="Rectangle 95"/>
          <p:cNvSpPr>
            <a:spLocks noChangeArrowheads="1"/>
          </p:cNvSpPr>
          <p:nvPr/>
        </p:nvSpPr>
        <p:spPr bwMode="auto">
          <a:xfrm>
            <a:off x="37338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0" name="Rectangle 96"/>
          <p:cNvSpPr>
            <a:spLocks noChangeArrowheads="1"/>
          </p:cNvSpPr>
          <p:nvPr/>
        </p:nvSpPr>
        <p:spPr bwMode="auto">
          <a:xfrm>
            <a:off x="6858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1" name="Rectangle 97"/>
          <p:cNvSpPr>
            <a:spLocks noChangeArrowheads="1"/>
          </p:cNvSpPr>
          <p:nvPr/>
        </p:nvSpPr>
        <p:spPr bwMode="auto">
          <a:xfrm>
            <a:off x="12954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2" name="Rectangle 98"/>
          <p:cNvSpPr>
            <a:spLocks noChangeArrowheads="1"/>
          </p:cNvSpPr>
          <p:nvPr/>
        </p:nvSpPr>
        <p:spPr bwMode="auto">
          <a:xfrm>
            <a:off x="1905000" y="50050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3" name="Rectangle 99"/>
          <p:cNvSpPr>
            <a:spLocks noChangeArrowheads="1"/>
          </p:cNvSpPr>
          <p:nvPr/>
        </p:nvSpPr>
        <p:spPr bwMode="auto">
          <a:xfrm>
            <a:off x="2514600" y="5005035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4" name="Rectangle 100"/>
          <p:cNvSpPr>
            <a:spLocks noChangeArrowheads="1"/>
          </p:cNvSpPr>
          <p:nvPr/>
        </p:nvSpPr>
        <p:spPr bwMode="auto">
          <a:xfrm>
            <a:off x="3124200" y="50050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5" name="Rectangle 101"/>
          <p:cNvSpPr>
            <a:spLocks noChangeArrowheads="1"/>
          </p:cNvSpPr>
          <p:nvPr/>
        </p:nvSpPr>
        <p:spPr bwMode="auto">
          <a:xfrm>
            <a:off x="37338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6" name="Rectangle 102"/>
          <p:cNvSpPr>
            <a:spLocks noChangeArrowheads="1"/>
          </p:cNvSpPr>
          <p:nvPr/>
        </p:nvSpPr>
        <p:spPr bwMode="auto">
          <a:xfrm>
            <a:off x="6858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7" name="Rectangle 103"/>
          <p:cNvSpPr>
            <a:spLocks noChangeArrowheads="1"/>
          </p:cNvSpPr>
          <p:nvPr/>
        </p:nvSpPr>
        <p:spPr bwMode="auto">
          <a:xfrm>
            <a:off x="12954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8" name="Rectangle 104"/>
          <p:cNvSpPr>
            <a:spLocks noChangeArrowheads="1"/>
          </p:cNvSpPr>
          <p:nvPr/>
        </p:nvSpPr>
        <p:spPr bwMode="auto">
          <a:xfrm>
            <a:off x="19050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9" name="Rectangle 105"/>
          <p:cNvSpPr>
            <a:spLocks noChangeArrowheads="1"/>
          </p:cNvSpPr>
          <p:nvPr/>
        </p:nvSpPr>
        <p:spPr bwMode="auto">
          <a:xfrm>
            <a:off x="25146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0" name="Rectangle 106"/>
          <p:cNvSpPr>
            <a:spLocks noChangeArrowheads="1"/>
          </p:cNvSpPr>
          <p:nvPr/>
        </p:nvSpPr>
        <p:spPr bwMode="auto">
          <a:xfrm>
            <a:off x="31242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1" name="Rectangle 107"/>
          <p:cNvSpPr>
            <a:spLocks noChangeArrowheads="1"/>
          </p:cNvSpPr>
          <p:nvPr/>
        </p:nvSpPr>
        <p:spPr bwMode="auto">
          <a:xfrm>
            <a:off x="37338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2" name="Text Box 108"/>
          <p:cNvSpPr txBox="1">
            <a:spLocks noChangeArrowheads="1"/>
          </p:cNvSpPr>
          <p:nvPr/>
        </p:nvSpPr>
        <p:spPr bwMode="auto">
          <a:xfrm>
            <a:off x="228600" y="50796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13" name="Text Box 109"/>
          <p:cNvSpPr txBox="1">
            <a:spLocks noChangeArrowheads="1"/>
          </p:cNvSpPr>
          <p:nvPr/>
        </p:nvSpPr>
        <p:spPr bwMode="auto">
          <a:xfrm>
            <a:off x="228600" y="569083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14" name="Text Box 110"/>
          <p:cNvSpPr txBox="1">
            <a:spLocks noChangeArrowheads="1"/>
          </p:cNvSpPr>
          <p:nvPr/>
        </p:nvSpPr>
        <p:spPr bwMode="auto">
          <a:xfrm>
            <a:off x="32337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15" name="Text Box 111"/>
          <p:cNvSpPr txBox="1">
            <a:spLocks noChangeArrowheads="1"/>
          </p:cNvSpPr>
          <p:nvPr/>
        </p:nvSpPr>
        <p:spPr bwMode="auto">
          <a:xfrm>
            <a:off x="38433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21617" name="Rectangle 113"/>
          <p:cNvSpPr>
            <a:spLocks noChangeArrowheads="1"/>
          </p:cNvSpPr>
          <p:nvPr/>
        </p:nvSpPr>
        <p:spPr bwMode="auto">
          <a:xfrm>
            <a:off x="51054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8" name="Text Box 114"/>
          <p:cNvSpPr txBox="1">
            <a:spLocks noChangeArrowheads="1"/>
          </p:cNvSpPr>
          <p:nvPr/>
        </p:nvSpPr>
        <p:spPr bwMode="auto">
          <a:xfrm>
            <a:off x="4648200" y="26412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619" name="Text Box 115"/>
          <p:cNvSpPr txBox="1">
            <a:spLocks noChangeArrowheads="1"/>
          </p:cNvSpPr>
          <p:nvPr/>
        </p:nvSpPr>
        <p:spPr bwMode="auto">
          <a:xfrm>
            <a:off x="4648200" y="32508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620" name="Text Box 116"/>
          <p:cNvSpPr txBox="1">
            <a:spLocks noChangeArrowheads="1"/>
          </p:cNvSpPr>
          <p:nvPr/>
        </p:nvSpPr>
        <p:spPr bwMode="auto">
          <a:xfrm>
            <a:off x="4648200" y="38604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621" name="Text Box 117"/>
          <p:cNvSpPr txBox="1">
            <a:spLocks noChangeArrowheads="1"/>
          </p:cNvSpPr>
          <p:nvPr/>
        </p:nvSpPr>
        <p:spPr bwMode="auto">
          <a:xfrm>
            <a:off x="4648200" y="44700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622" name="Text Box 118"/>
          <p:cNvSpPr txBox="1">
            <a:spLocks noChangeArrowheads="1"/>
          </p:cNvSpPr>
          <p:nvPr/>
        </p:nvSpPr>
        <p:spPr bwMode="auto">
          <a:xfrm>
            <a:off x="52149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623" name="Text Box 119"/>
          <p:cNvSpPr txBox="1">
            <a:spLocks noChangeArrowheads="1"/>
          </p:cNvSpPr>
          <p:nvPr/>
        </p:nvSpPr>
        <p:spPr bwMode="auto">
          <a:xfrm>
            <a:off x="58245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624" name="Text Box 120"/>
          <p:cNvSpPr txBox="1">
            <a:spLocks noChangeArrowheads="1"/>
          </p:cNvSpPr>
          <p:nvPr/>
        </p:nvSpPr>
        <p:spPr bwMode="auto">
          <a:xfrm>
            <a:off x="64341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625" name="Text Box 121"/>
          <p:cNvSpPr txBox="1">
            <a:spLocks noChangeArrowheads="1"/>
          </p:cNvSpPr>
          <p:nvPr/>
        </p:nvSpPr>
        <p:spPr bwMode="auto">
          <a:xfrm>
            <a:off x="70437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626" name="Rectangle 122"/>
          <p:cNvSpPr>
            <a:spLocks noChangeArrowheads="1"/>
          </p:cNvSpPr>
          <p:nvPr/>
        </p:nvSpPr>
        <p:spPr bwMode="auto">
          <a:xfrm>
            <a:off x="57150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7" name="Rectangle 123"/>
          <p:cNvSpPr>
            <a:spLocks noChangeArrowheads="1"/>
          </p:cNvSpPr>
          <p:nvPr/>
        </p:nvSpPr>
        <p:spPr bwMode="auto">
          <a:xfrm>
            <a:off x="63246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8" name="Rectangle 124"/>
          <p:cNvSpPr>
            <a:spLocks noChangeArrowheads="1"/>
          </p:cNvSpPr>
          <p:nvPr/>
        </p:nvSpPr>
        <p:spPr bwMode="auto">
          <a:xfrm>
            <a:off x="69342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9" name="Rectangle 125"/>
          <p:cNvSpPr>
            <a:spLocks noChangeArrowheads="1"/>
          </p:cNvSpPr>
          <p:nvPr/>
        </p:nvSpPr>
        <p:spPr bwMode="auto">
          <a:xfrm>
            <a:off x="7543800" y="2566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0" name="Rectangle 126"/>
          <p:cNvSpPr>
            <a:spLocks noChangeArrowheads="1"/>
          </p:cNvSpPr>
          <p:nvPr/>
        </p:nvSpPr>
        <p:spPr bwMode="auto">
          <a:xfrm>
            <a:off x="8153400" y="25666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1" name="Rectangle 127"/>
          <p:cNvSpPr>
            <a:spLocks noChangeArrowheads="1"/>
          </p:cNvSpPr>
          <p:nvPr/>
        </p:nvSpPr>
        <p:spPr bwMode="auto">
          <a:xfrm>
            <a:off x="51054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2" name="Rectangle 128"/>
          <p:cNvSpPr>
            <a:spLocks noChangeArrowheads="1"/>
          </p:cNvSpPr>
          <p:nvPr/>
        </p:nvSpPr>
        <p:spPr bwMode="auto">
          <a:xfrm>
            <a:off x="5715000" y="31762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3" name="Rectangle 129"/>
          <p:cNvSpPr>
            <a:spLocks noChangeArrowheads="1"/>
          </p:cNvSpPr>
          <p:nvPr/>
        </p:nvSpPr>
        <p:spPr bwMode="auto">
          <a:xfrm>
            <a:off x="6324600" y="31762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4" name="Rectangle 130"/>
          <p:cNvSpPr>
            <a:spLocks noChangeArrowheads="1"/>
          </p:cNvSpPr>
          <p:nvPr/>
        </p:nvSpPr>
        <p:spPr bwMode="auto">
          <a:xfrm>
            <a:off x="69342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5" name="Rectangle 131"/>
          <p:cNvSpPr>
            <a:spLocks noChangeArrowheads="1"/>
          </p:cNvSpPr>
          <p:nvPr/>
        </p:nvSpPr>
        <p:spPr bwMode="auto">
          <a:xfrm>
            <a:off x="7543800" y="31762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6" name="Rectangle 132"/>
          <p:cNvSpPr>
            <a:spLocks noChangeArrowheads="1"/>
          </p:cNvSpPr>
          <p:nvPr/>
        </p:nvSpPr>
        <p:spPr bwMode="auto">
          <a:xfrm>
            <a:off x="8153400" y="31762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7" name="Rectangle 133"/>
          <p:cNvSpPr>
            <a:spLocks noChangeArrowheads="1"/>
          </p:cNvSpPr>
          <p:nvPr/>
        </p:nvSpPr>
        <p:spPr bwMode="auto">
          <a:xfrm>
            <a:off x="51054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8" name="Rectangle 134"/>
          <p:cNvSpPr>
            <a:spLocks noChangeArrowheads="1"/>
          </p:cNvSpPr>
          <p:nvPr/>
        </p:nvSpPr>
        <p:spPr bwMode="auto">
          <a:xfrm>
            <a:off x="5715000" y="37858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6324600" y="37858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0" name="Rectangle 136"/>
          <p:cNvSpPr>
            <a:spLocks noChangeArrowheads="1"/>
          </p:cNvSpPr>
          <p:nvPr/>
        </p:nvSpPr>
        <p:spPr bwMode="auto">
          <a:xfrm>
            <a:off x="6934200" y="37858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1" name="Rectangle 137"/>
          <p:cNvSpPr>
            <a:spLocks noChangeArrowheads="1"/>
          </p:cNvSpPr>
          <p:nvPr/>
        </p:nvSpPr>
        <p:spPr bwMode="auto">
          <a:xfrm>
            <a:off x="75438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2" name="Rectangle 138"/>
          <p:cNvSpPr>
            <a:spLocks noChangeArrowheads="1"/>
          </p:cNvSpPr>
          <p:nvPr/>
        </p:nvSpPr>
        <p:spPr bwMode="auto">
          <a:xfrm>
            <a:off x="8153400" y="37858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3" name="Rectangle 139"/>
          <p:cNvSpPr>
            <a:spLocks noChangeArrowheads="1"/>
          </p:cNvSpPr>
          <p:nvPr/>
        </p:nvSpPr>
        <p:spPr bwMode="auto">
          <a:xfrm>
            <a:off x="51054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4" name="Rectangle 140"/>
          <p:cNvSpPr>
            <a:spLocks noChangeArrowheads="1"/>
          </p:cNvSpPr>
          <p:nvPr/>
        </p:nvSpPr>
        <p:spPr bwMode="auto">
          <a:xfrm>
            <a:off x="5715000" y="4397022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324600" y="43954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6" name="Rectangle 142"/>
          <p:cNvSpPr>
            <a:spLocks noChangeArrowheads="1"/>
          </p:cNvSpPr>
          <p:nvPr/>
        </p:nvSpPr>
        <p:spPr bwMode="auto">
          <a:xfrm>
            <a:off x="69342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7" name="Rectangle 143"/>
          <p:cNvSpPr>
            <a:spLocks noChangeArrowheads="1"/>
          </p:cNvSpPr>
          <p:nvPr/>
        </p:nvSpPr>
        <p:spPr bwMode="auto">
          <a:xfrm>
            <a:off x="75438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8" name="Rectangle 144"/>
          <p:cNvSpPr>
            <a:spLocks noChangeArrowheads="1"/>
          </p:cNvSpPr>
          <p:nvPr/>
        </p:nvSpPr>
        <p:spPr bwMode="auto">
          <a:xfrm>
            <a:off x="8153400" y="43954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9" name="Rectangle 145"/>
          <p:cNvSpPr>
            <a:spLocks noChangeArrowheads="1"/>
          </p:cNvSpPr>
          <p:nvPr/>
        </p:nvSpPr>
        <p:spPr bwMode="auto">
          <a:xfrm>
            <a:off x="51054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57150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6324600" y="50050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2" name="Rectangle 148"/>
          <p:cNvSpPr>
            <a:spLocks noChangeArrowheads="1"/>
          </p:cNvSpPr>
          <p:nvPr/>
        </p:nvSpPr>
        <p:spPr bwMode="auto">
          <a:xfrm>
            <a:off x="6934200" y="50050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3" name="Rectangle 149"/>
          <p:cNvSpPr>
            <a:spLocks noChangeArrowheads="1"/>
          </p:cNvSpPr>
          <p:nvPr/>
        </p:nvSpPr>
        <p:spPr bwMode="auto">
          <a:xfrm>
            <a:off x="7543800" y="5005035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4" name="Rectangle 150"/>
          <p:cNvSpPr>
            <a:spLocks noChangeArrowheads="1"/>
          </p:cNvSpPr>
          <p:nvPr/>
        </p:nvSpPr>
        <p:spPr bwMode="auto">
          <a:xfrm>
            <a:off x="8153400" y="50050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5" name="Rectangle 151"/>
          <p:cNvSpPr>
            <a:spLocks noChangeArrowheads="1"/>
          </p:cNvSpPr>
          <p:nvPr/>
        </p:nvSpPr>
        <p:spPr bwMode="auto">
          <a:xfrm>
            <a:off x="51054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6" name="Rectangle 152"/>
          <p:cNvSpPr>
            <a:spLocks noChangeArrowheads="1"/>
          </p:cNvSpPr>
          <p:nvPr/>
        </p:nvSpPr>
        <p:spPr bwMode="auto">
          <a:xfrm>
            <a:off x="57150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7" name="Rectangle 153"/>
          <p:cNvSpPr>
            <a:spLocks noChangeArrowheads="1"/>
          </p:cNvSpPr>
          <p:nvPr/>
        </p:nvSpPr>
        <p:spPr bwMode="auto">
          <a:xfrm>
            <a:off x="63246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8" name="Rectangle 154"/>
          <p:cNvSpPr>
            <a:spLocks noChangeArrowheads="1"/>
          </p:cNvSpPr>
          <p:nvPr/>
        </p:nvSpPr>
        <p:spPr bwMode="auto">
          <a:xfrm>
            <a:off x="69342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9" name="Rectangle 155"/>
          <p:cNvSpPr>
            <a:spLocks noChangeArrowheads="1"/>
          </p:cNvSpPr>
          <p:nvPr/>
        </p:nvSpPr>
        <p:spPr bwMode="auto">
          <a:xfrm>
            <a:off x="75438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0" name="Rectangle 156"/>
          <p:cNvSpPr>
            <a:spLocks noChangeArrowheads="1"/>
          </p:cNvSpPr>
          <p:nvPr/>
        </p:nvSpPr>
        <p:spPr bwMode="auto">
          <a:xfrm>
            <a:off x="8153400" y="5614635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1" name="Text Box 157"/>
          <p:cNvSpPr txBox="1">
            <a:spLocks noChangeArrowheads="1"/>
          </p:cNvSpPr>
          <p:nvPr/>
        </p:nvSpPr>
        <p:spPr bwMode="auto">
          <a:xfrm>
            <a:off x="4648200" y="5079647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62" name="Text Box 158"/>
          <p:cNvSpPr txBox="1">
            <a:spLocks noChangeArrowheads="1"/>
          </p:cNvSpPr>
          <p:nvPr/>
        </p:nvSpPr>
        <p:spPr bwMode="auto">
          <a:xfrm>
            <a:off x="4648200" y="569083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63" name="Text Box 159"/>
          <p:cNvSpPr txBox="1">
            <a:spLocks noChangeArrowheads="1"/>
          </p:cNvSpPr>
          <p:nvPr/>
        </p:nvSpPr>
        <p:spPr bwMode="auto">
          <a:xfrm>
            <a:off x="76533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64" name="Text Box 160"/>
          <p:cNvSpPr txBox="1">
            <a:spLocks noChangeArrowheads="1"/>
          </p:cNvSpPr>
          <p:nvPr/>
        </p:nvSpPr>
        <p:spPr bwMode="auto">
          <a:xfrm>
            <a:off x="8262938" y="2111022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Rules of </a:t>
            </a:r>
            <a:r>
              <a:rPr lang="en-US" sz="4800" i="1">
                <a:solidFill>
                  <a:srgbClr val="000000"/>
                </a:solidFill>
                <a:latin typeface="Calibri"/>
                <a:cs typeface="Calibri"/>
              </a:rPr>
              <a:t>Life</a:t>
            </a:r>
            <a:endParaRPr lang="en-US" sz="480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76112" y="6219067"/>
            <a:ext cx="3429000" cy="58477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3200" b="1" i="1">
                <a:solidFill>
                  <a:srgbClr val="FF0000"/>
                </a:solidFill>
                <a:latin typeface="Calibri"/>
                <a:cs typeface="Calibri"/>
              </a:rPr>
              <a:t>and TWO are born.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776112" y="5779385"/>
            <a:ext cx="3419864" cy="584776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algn="ctr"/>
            <a:r>
              <a:rPr lang="en-US" sz="3200" b="1" i="1" dirty="0">
                <a:solidFill>
                  <a:srgbClr val="FF0000"/>
                </a:solidFill>
                <a:latin typeface="Calibri"/>
                <a:cs typeface="Calibri"/>
              </a:rPr>
              <a:t>Only TWO survive,</a:t>
            </a:r>
          </a:p>
        </p:txBody>
      </p:sp>
      <p:sp>
        <p:nvSpPr>
          <p:cNvPr id="109" name="Right Arrow 108"/>
          <p:cNvSpPr/>
          <p:nvPr/>
        </p:nvSpPr>
        <p:spPr bwMode="auto">
          <a:xfrm>
            <a:off x="4155189" y="6212939"/>
            <a:ext cx="457200" cy="381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4832139" y="6328299"/>
            <a:ext cx="42672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000000"/>
                </a:solidFill>
              </a:rPr>
              <a:t>Fill in the </a:t>
            </a:r>
            <a:r>
              <a:rPr lang="en-US" b="1" i="1">
                <a:solidFill>
                  <a:srgbClr val="800000"/>
                </a:solidFill>
              </a:rPr>
              <a:t>next </a:t>
            </a:r>
            <a:r>
              <a:rPr lang="en-US" b="1" i="1">
                <a:solidFill>
                  <a:srgbClr val="000000"/>
                </a:solidFill>
              </a:rPr>
              <a:t>generation here.</a:t>
            </a:r>
          </a:p>
        </p:txBody>
      </p:sp>
      <p:sp>
        <p:nvSpPr>
          <p:cNvPr id="116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 living cell with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 dirty="0">
                <a:latin typeface="Calibri"/>
                <a:cs typeface="Calibri"/>
              </a:rPr>
              <a:t>living neighbors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 dirty="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17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 dirty="0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 dirty="0">
                <a:latin typeface="Calibri"/>
                <a:cs typeface="Calibri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6858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69" name="Text Box 65"/>
          <p:cNvSpPr txBox="1">
            <a:spLocks noChangeArrowheads="1"/>
          </p:cNvSpPr>
          <p:nvPr/>
        </p:nvSpPr>
        <p:spPr bwMode="auto">
          <a:xfrm>
            <a:off x="228600" y="2663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228600" y="3273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228600" y="3883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572" name="Text Box 68"/>
          <p:cNvSpPr txBox="1">
            <a:spLocks noChangeArrowheads="1"/>
          </p:cNvSpPr>
          <p:nvPr/>
        </p:nvSpPr>
        <p:spPr bwMode="auto">
          <a:xfrm>
            <a:off x="228600" y="4492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7953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14049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20145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576" name="Text Box 72"/>
          <p:cNvSpPr txBox="1">
            <a:spLocks noChangeArrowheads="1"/>
          </p:cNvSpPr>
          <p:nvPr/>
        </p:nvSpPr>
        <p:spPr bwMode="auto">
          <a:xfrm>
            <a:off x="26241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2954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8" name="Rectangle 74"/>
          <p:cNvSpPr>
            <a:spLocks noChangeArrowheads="1"/>
          </p:cNvSpPr>
          <p:nvPr/>
        </p:nvSpPr>
        <p:spPr bwMode="auto">
          <a:xfrm>
            <a:off x="19050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9" name="Rectangle 75"/>
          <p:cNvSpPr>
            <a:spLocks noChangeArrowheads="1"/>
          </p:cNvSpPr>
          <p:nvPr/>
        </p:nvSpPr>
        <p:spPr bwMode="auto">
          <a:xfrm>
            <a:off x="25146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0" name="Rectangle 76"/>
          <p:cNvSpPr>
            <a:spLocks noChangeArrowheads="1"/>
          </p:cNvSpPr>
          <p:nvPr/>
        </p:nvSpPr>
        <p:spPr bwMode="auto">
          <a:xfrm>
            <a:off x="31242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1" name="Rectangle 77"/>
          <p:cNvSpPr>
            <a:spLocks noChangeArrowheads="1"/>
          </p:cNvSpPr>
          <p:nvPr/>
        </p:nvSpPr>
        <p:spPr bwMode="auto">
          <a:xfrm>
            <a:off x="3733800" y="25892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2" name="Rectangle 78"/>
          <p:cNvSpPr>
            <a:spLocks noChangeArrowheads="1"/>
          </p:cNvSpPr>
          <p:nvPr/>
        </p:nvSpPr>
        <p:spPr bwMode="auto">
          <a:xfrm>
            <a:off x="6858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3" name="Rectangle 79"/>
          <p:cNvSpPr>
            <a:spLocks noChangeArrowheads="1"/>
          </p:cNvSpPr>
          <p:nvPr/>
        </p:nvSpPr>
        <p:spPr bwMode="auto">
          <a:xfrm>
            <a:off x="1295400" y="31988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4" name="Rectangle 80"/>
          <p:cNvSpPr>
            <a:spLocks noChangeArrowheads="1"/>
          </p:cNvSpPr>
          <p:nvPr/>
        </p:nvSpPr>
        <p:spPr bwMode="auto">
          <a:xfrm>
            <a:off x="1905000" y="31988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5" name="Rectangle 81"/>
          <p:cNvSpPr>
            <a:spLocks noChangeArrowheads="1"/>
          </p:cNvSpPr>
          <p:nvPr/>
        </p:nvSpPr>
        <p:spPr bwMode="auto">
          <a:xfrm>
            <a:off x="25146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6" name="Rectangle 82"/>
          <p:cNvSpPr>
            <a:spLocks noChangeArrowheads="1"/>
          </p:cNvSpPr>
          <p:nvPr/>
        </p:nvSpPr>
        <p:spPr bwMode="auto">
          <a:xfrm>
            <a:off x="3124200" y="31988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7" name="Rectangle 83"/>
          <p:cNvSpPr>
            <a:spLocks noChangeArrowheads="1"/>
          </p:cNvSpPr>
          <p:nvPr/>
        </p:nvSpPr>
        <p:spPr bwMode="auto">
          <a:xfrm>
            <a:off x="37338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8" name="Rectangle 84"/>
          <p:cNvSpPr>
            <a:spLocks noChangeArrowheads="1"/>
          </p:cNvSpPr>
          <p:nvPr/>
        </p:nvSpPr>
        <p:spPr bwMode="auto">
          <a:xfrm>
            <a:off x="6858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9" name="Rectangle 85"/>
          <p:cNvSpPr>
            <a:spLocks noChangeArrowheads="1"/>
          </p:cNvSpPr>
          <p:nvPr/>
        </p:nvSpPr>
        <p:spPr bwMode="auto">
          <a:xfrm>
            <a:off x="1295400" y="38084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1905000" y="38084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1" name="Rectangle 87"/>
          <p:cNvSpPr>
            <a:spLocks noChangeArrowheads="1"/>
          </p:cNvSpPr>
          <p:nvPr/>
        </p:nvSpPr>
        <p:spPr bwMode="auto">
          <a:xfrm>
            <a:off x="2514600" y="38084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2" name="Rectangle 88"/>
          <p:cNvSpPr>
            <a:spLocks noChangeArrowheads="1"/>
          </p:cNvSpPr>
          <p:nvPr/>
        </p:nvSpPr>
        <p:spPr bwMode="auto">
          <a:xfrm>
            <a:off x="31242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3" name="Rectangle 89"/>
          <p:cNvSpPr>
            <a:spLocks noChangeArrowheads="1"/>
          </p:cNvSpPr>
          <p:nvPr/>
        </p:nvSpPr>
        <p:spPr bwMode="auto">
          <a:xfrm>
            <a:off x="37338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4" name="Rectangle 90"/>
          <p:cNvSpPr>
            <a:spLocks noChangeArrowheads="1"/>
          </p:cNvSpPr>
          <p:nvPr/>
        </p:nvSpPr>
        <p:spPr bwMode="auto">
          <a:xfrm>
            <a:off x="6858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5" name="Rectangle 91"/>
          <p:cNvSpPr>
            <a:spLocks noChangeArrowheads="1"/>
          </p:cNvSpPr>
          <p:nvPr/>
        </p:nvSpPr>
        <p:spPr bwMode="auto">
          <a:xfrm>
            <a:off x="1295400" y="44180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6" name="Rectangle 92"/>
          <p:cNvSpPr>
            <a:spLocks noChangeArrowheads="1"/>
          </p:cNvSpPr>
          <p:nvPr/>
        </p:nvSpPr>
        <p:spPr bwMode="auto">
          <a:xfrm>
            <a:off x="1905000" y="44180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25146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31242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9" name="Rectangle 95"/>
          <p:cNvSpPr>
            <a:spLocks noChangeArrowheads="1"/>
          </p:cNvSpPr>
          <p:nvPr/>
        </p:nvSpPr>
        <p:spPr bwMode="auto">
          <a:xfrm>
            <a:off x="37338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0" name="Rectangle 96"/>
          <p:cNvSpPr>
            <a:spLocks noChangeArrowheads="1"/>
          </p:cNvSpPr>
          <p:nvPr/>
        </p:nvSpPr>
        <p:spPr bwMode="auto">
          <a:xfrm>
            <a:off x="6858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1" name="Rectangle 97"/>
          <p:cNvSpPr>
            <a:spLocks noChangeArrowheads="1"/>
          </p:cNvSpPr>
          <p:nvPr/>
        </p:nvSpPr>
        <p:spPr bwMode="auto">
          <a:xfrm>
            <a:off x="12954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2" name="Rectangle 98"/>
          <p:cNvSpPr>
            <a:spLocks noChangeArrowheads="1"/>
          </p:cNvSpPr>
          <p:nvPr/>
        </p:nvSpPr>
        <p:spPr bwMode="auto">
          <a:xfrm>
            <a:off x="1905000" y="50276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3" name="Rectangle 99"/>
          <p:cNvSpPr>
            <a:spLocks noChangeArrowheads="1"/>
          </p:cNvSpPr>
          <p:nvPr/>
        </p:nvSpPr>
        <p:spPr bwMode="auto">
          <a:xfrm>
            <a:off x="2514600" y="502761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4" name="Rectangle 100"/>
          <p:cNvSpPr>
            <a:spLocks noChangeArrowheads="1"/>
          </p:cNvSpPr>
          <p:nvPr/>
        </p:nvSpPr>
        <p:spPr bwMode="auto">
          <a:xfrm>
            <a:off x="3124200" y="50276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5" name="Rectangle 101"/>
          <p:cNvSpPr>
            <a:spLocks noChangeArrowheads="1"/>
          </p:cNvSpPr>
          <p:nvPr/>
        </p:nvSpPr>
        <p:spPr bwMode="auto">
          <a:xfrm>
            <a:off x="37338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6" name="Rectangle 102"/>
          <p:cNvSpPr>
            <a:spLocks noChangeArrowheads="1"/>
          </p:cNvSpPr>
          <p:nvPr/>
        </p:nvSpPr>
        <p:spPr bwMode="auto">
          <a:xfrm>
            <a:off x="6858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7" name="Rectangle 103"/>
          <p:cNvSpPr>
            <a:spLocks noChangeArrowheads="1"/>
          </p:cNvSpPr>
          <p:nvPr/>
        </p:nvSpPr>
        <p:spPr bwMode="auto">
          <a:xfrm>
            <a:off x="12954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8" name="Rectangle 104"/>
          <p:cNvSpPr>
            <a:spLocks noChangeArrowheads="1"/>
          </p:cNvSpPr>
          <p:nvPr/>
        </p:nvSpPr>
        <p:spPr bwMode="auto">
          <a:xfrm>
            <a:off x="19050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9" name="Rectangle 105"/>
          <p:cNvSpPr>
            <a:spLocks noChangeArrowheads="1"/>
          </p:cNvSpPr>
          <p:nvPr/>
        </p:nvSpPr>
        <p:spPr bwMode="auto">
          <a:xfrm>
            <a:off x="25146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0" name="Rectangle 106"/>
          <p:cNvSpPr>
            <a:spLocks noChangeArrowheads="1"/>
          </p:cNvSpPr>
          <p:nvPr/>
        </p:nvSpPr>
        <p:spPr bwMode="auto">
          <a:xfrm>
            <a:off x="31242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1" name="Rectangle 107"/>
          <p:cNvSpPr>
            <a:spLocks noChangeArrowheads="1"/>
          </p:cNvSpPr>
          <p:nvPr/>
        </p:nvSpPr>
        <p:spPr bwMode="auto">
          <a:xfrm>
            <a:off x="37338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2" name="Text Box 108"/>
          <p:cNvSpPr txBox="1">
            <a:spLocks noChangeArrowheads="1"/>
          </p:cNvSpPr>
          <p:nvPr/>
        </p:nvSpPr>
        <p:spPr bwMode="auto">
          <a:xfrm>
            <a:off x="228600" y="5102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13" name="Text Box 109"/>
          <p:cNvSpPr txBox="1">
            <a:spLocks noChangeArrowheads="1"/>
          </p:cNvSpPr>
          <p:nvPr/>
        </p:nvSpPr>
        <p:spPr bwMode="auto">
          <a:xfrm>
            <a:off x="228600" y="57134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14" name="Text Box 110"/>
          <p:cNvSpPr txBox="1">
            <a:spLocks noChangeArrowheads="1"/>
          </p:cNvSpPr>
          <p:nvPr/>
        </p:nvSpPr>
        <p:spPr bwMode="auto">
          <a:xfrm>
            <a:off x="32337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15" name="Text Box 111"/>
          <p:cNvSpPr txBox="1">
            <a:spLocks noChangeArrowheads="1"/>
          </p:cNvSpPr>
          <p:nvPr/>
        </p:nvSpPr>
        <p:spPr bwMode="auto">
          <a:xfrm>
            <a:off x="38433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21616" name="Text Box 112"/>
          <p:cNvSpPr txBox="1">
            <a:spLocks noChangeArrowheads="1"/>
          </p:cNvSpPr>
          <p:nvPr/>
        </p:nvSpPr>
        <p:spPr bwMode="auto">
          <a:xfrm>
            <a:off x="5715000" y="6355529"/>
            <a:ext cx="2482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AFTER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7" name="Rectangle 113"/>
          <p:cNvSpPr>
            <a:spLocks noChangeArrowheads="1"/>
          </p:cNvSpPr>
          <p:nvPr/>
        </p:nvSpPr>
        <p:spPr bwMode="auto">
          <a:xfrm>
            <a:off x="51054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8" name="Text Box 114"/>
          <p:cNvSpPr txBox="1">
            <a:spLocks noChangeArrowheads="1"/>
          </p:cNvSpPr>
          <p:nvPr/>
        </p:nvSpPr>
        <p:spPr bwMode="auto">
          <a:xfrm>
            <a:off x="4648200" y="26638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619" name="Text Box 115"/>
          <p:cNvSpPr txBox="1">
            <a:spLocks noChangeArrowheads="1"/>
          </p:cNvSpPr>
          <p:nvPr/>
        </p:nvSpPr>
        <p:spPr bwMode="auto">
          <a:xfrm>
            <a:off x="4648200" y="32734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620" name="Text Box 116"/>
          <p:cNvSpPr txBox="1">
            <a:spLocks noChangeArrowheads="1"/>
          </p:cNvSpPr>
          <p:nvPr/>
        </p:nvSpPr>
        <p:spPr bwMode="auto">
          <a:xfrm>
            <a:off x="4648200" y="38830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621" name="Text Box 117"/>
          <p:cNvSpPr txBox="1">
            <a:spLocks noChangeArrowheads="1"/>
          </p:cNvSpPr>
          <p:nvPr/>
        </p:nvSpPr>
        <p:spPr bwMode="auto">
          <a:xfrm>
            <a:off x="4648200" y="44926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622" name="Text Box 118"/>
          <p:cNvSpPr txBox="1">
            <a:spLocks noChangeArrowheads="1"/>
          </p:cNvSpPr>
          <p:nvPr/>
        </p:nvSpPr>
        <p:spPr bwMode="auto">
          <a:xfrm>
            <a:off x="52149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623" name="Text Box 119"/>
          <p:cNvSpPr txBox="1">
            <a:spLocks noChangeArrowheads="1"/>
          </p:cNvSpPr>
          <p:nvPr/>
        </p:nvSpPr>
        <p:spPr bwMode="auto">
          <a:xfrm>
            <a:off x="58245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624" name="Text Box 120"/>
          <p:cNvSpPr txBox="1">
            <a:spLocks noChangeArrowheads="1"/>
          </p:cNvSpPr>
          <p:nvPr/>
        </p:nvSpPr>
        <p:spPr bwMode="auto">
          <a:xfrm>
            <a:off x="64341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625" name="Text Box 121"/>
          <p:cNvSpPr txBox="1">
            <a:spLocks noChangeArrowheads="1"/>
          </p:cNvSpPr>
          <p:nvPr/>
        </p:nvSpPr>
        <p:spPr bwMode="auto">
          <a:xfrm>
            <a:off x="70437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626" name="Rectangle 122"/>
          <p:cNvSpPr>
            <a:spLocks noChangeArrowheads="1"/>
          </p:cNvSpPr>
          <p:nvPr/>
        </p:nvSpPr>
        <p:spPr bwMode="auto">
          <a:xfrm>
            <a:off x="57150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7" name="Rectangle 123"/>
          <p:cNvSpPr>
            <a:spLocks noChangeArrowheads="1"/>
          </p:cNvSpPr>
          <p:nvPr/>
        </p:nvSpPr>
        <p:spPr bwMode="auto">
          <a:xfrm>
            <a:off x="63246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8" name="Rectangle 124"/>
          <p:cNvSpPr>
            <a:spLocks noChangeArrowheads="1"/>
          </p:cNvSpPr>
          <p:nvPr/>
        </p:nvSpPr>
        <p:spPr bwMode="auto">
          <a:xfrm>
            <a:off x="69342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9" name="Rectangle 125"/>
          <p:cNvSpPr>
            <a:spLocks noChangeArrowheads="1"/>
          </p:cNvSpPr>
          <p:nvPr/>
        </p:nvSpPr>
        <p:spPr bwMode="auto">
          <a:xfrm>
            <a:off x="7543800" y="2589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0" name="Rectangle 126"/>
          <p:cNvSpPr>
            <a:spLocks noChangeArrowheads="1"/>
          </p:cNvSpPr>
          <p:nvPr/>
        </p:nvSpPr>
        <p:spPr bwMode="auto">
          <a:xfrm>
            <a:off x="8153400" y="25892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1" name="Rectangle 127"/>
          <p:cNvSpPr>
            <a:spLocks noChangeArrowheads="1"/>
          </p:cNvSpPr>
          <p:nvPr/>
        </p:nvSpPr>
        <p:spPr bwMode="auto">
          <a:xfrm>
            <a:off x="51054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2" name="Rectangle 128"/>
          <p:cNvSpPr>
            <a:spLocks noChangeArrowheads="1"/>
          </p:cNvSpPr>
          <p:nvPr/>
        </p:nvSpPr>
        <p:spPr bwMode="auto">
          <a:xfrm>
            <a:off x="5715000" y="31988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3" name="Rectangle 129"/>
          <p:cNvSpPr>
            <a:spLocks noChangeArrowheads="1"/>
          </p:cNvSpPr>
          <p:nvPr/>
        </p:nvSpPr>
        <p:spPr bwMode="auto">
          <a:xfrm>
            <a:off x="6324600" y="3198813"/>
            <a:ext cx="609600" cy="609600"/>
          </a:xfrm>
          <a:prstGeom prst="rect">
            <a:avLst/>
          </a:prstGeom>
          <a:solidFill>
            <a:srgbClr val="A6A6A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4" name="Rectangle 130"/>
          <p:cNvSpPr>
            <a:spLocks noChangeArrowheads="1"/>
          </p:cNvSpPr>
          <p:nvPr/>
        </p:nvSpPr>
        <p:spPr bwMode="auto">
          <a:xfrm>
            <a:off x="69342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5" name="Rectangle 131"/>
          <p:cNvSpPr>
            <a:spLocks noChangeArrowheads="1"/>
          </p:cNvSpPr>
          <p:nvPr/>
        </p:nvSpPr>
        <p:spPr bwMode="auto">
          <a:xfrm>
            <a:off x="7543800" y="31988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6" name="Rectangle 132"/>
          <p:cNvSpPr>
            <a:spLocks noChangeArrowheads="1"/>
          </p:cNvSpPr>
          <p:nvPr/>
        </p:nvSpPr>
        <p:spPr bwMode="auto">
          <a:xfrm>
            <a:off x="8153400" y="31988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7" name="Rectangle 133"/>
          <p:cNvSpPr>
            <a:spLocks noChangeArrowheads="1"/>
          </p:cNvSpPr>
          <p:nvPr/>
        </p:nvSpPr>
        <p:spPr bwMode="auto">
          <a:xfrm>
            <a:off x="51054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8" name="Rectangle 134"/>
          <p:cNvSpPr>
            <a:spLocks noChangeArrowheads="1"/>
          </p:cNvSpPr>
          <p:nvPr/>
        </p:nvSpPr>
        <p:spPr bwMode="auto">
          <a:xfrm>
            <a:off x="5715000" y="3808413"/>
            <a:ext cx="609600" cy="609600"/>
          </a:xfrm>
          <a:prstGeom prst="rect">
            <a:avLst/>
          </a:prstGeom>
          <a:solidFill>
            <a:srgbClr val="A6A6A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6324600" y="38084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0" name="Rectangle 136"/>
          <p:cNvSpPr>
            <a:spLocks noChangeArrowheads="1"/>
          </p:cNvSpPr>
          <p:nvPr/>
        </p:nvSpPr>
        <p:spPr bwMode="auto">
          <a:xfrm>
            <a:off x="6934200" y="38084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1" name="Rectangle 137"/>
          <p:cNvSpPr>
            <a:spLocks noChangeArrowheads="1"/>
          </p:cNvSpPr>
          <p:nvPr/>
        </p:nvSpPr>
        <p:spPr bwMode="auto">
          <a:xfrm>
            <a:off x="75438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2" name="Rectangle 138"/>
          <p:cNvSpPr>
            <a:spLocks noChangeArrowheads="1"/>
          </p:cNvSpPr>
          <p:nvPr/>
        </p:nvSpPr>
        <p:spPr bwMode="auto">
          <a:xfrm>
            <a:off x="8153400" y="38084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3" name="Rectangle 139"/>
          <p:cNvSpPr>
            <a:spLocks noChangeArrowheads="1"/>
          </p:cNvSpPr>
          <p:nvPr/>
        </p:nvSpPr>
        <p:spPr bwMode="auto">
          <a:xfrm>
            <a:off x="51054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4" name="Rectangle 140"/>
          <p:cNvSpPr>
            <a:spLocks noChangeArrowheads="1"/>
          </p:cNvSpPr>
          <p:nvPr/>
        </p:nvSpPr>
        <p:spPr bwMode="auto">
          <a:xfrm>
            <a:off x="5715000" y="4419600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324600" y="44180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6" name="Rectangle 142"/>
          <p:cNvSpPr>
            <a:spLocks noChangeArrowheads="1"/>
          </p:cNvSpPr>
          <p:nvPr/>
        </p:nvSpPr>
        <p:spPr bwMode="auto">
          <a:xfrm>
            <a:off x="6934200" y="4418013"/>
            <a:ext cx="609600" cy="609600"/>
          </a:xfrm>
          <a:prstGeom prst="rect">
            <a:avLst/>
          </a:prstGeom>
          <a:solidFill>
            <a:srgbClr val="A6A6A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7" name="Rectangle 143"/>
          <p:cNvSpPr>
            <a:spLocks noChangeArrowheads="1"/>
          </p:cNvSpPr>
          <p:nvPr/>
        </p:nvSpPr>
        <p:spPr bwMode="auto">
          <a:xfrm>
            <a:off x="75438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8" name="Rectangle 144"/>
          <p:cNvSpPr>
            <a:spLocks noChangeArrowheads="1"/>
          </p:cNvSpPr>
          <p:nvPr/>
        </p:nvSpPr>
        <p:spPr bwMode="auto">
          <a:xfrm>
            <a:off x="8153400" y="44180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9" name="Rectangle 145"/>
          <p:cNvSpPr>
            <a:spLocks noChangeArrowheads="1"/>
          </p:cNvSpPr>
          <p:nvPr/>
        </p:nvSpPr>
        <p:spPr bwMode="auto">
          <a:xfrm>
            <a:off x="51054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57150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6324600" y="5027613"/>
            <a:ext cx="609600" cy="609600"/>
          </a:xfrm>
          <a:prstGeom prst="rect">
            <a:avLst/>
          </a:prstGeom>
          <a:solidFill>
            <a:srgbClr val="A6A6A6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2" name="Rectangle 148"/>
          <p:cNvSpPr>
            <a:spLocks noChangeArrowheads="1"/>
          </p:cNvSpPr>
          <p:nvPr/>
        </p:nvSpPr>
        <p:spPr bwMode="auto">
          <a:xfrm>
            <a:off x="6934200" y="50276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3" name="Rectangle 149"/>
          <p:cNvSpPr>
            <a:spLocks noChangeArrowheads="1"/>
          </p:cNvSpPr>
          <p:nvPr/>
        </p:nvSpPr>
        <p:spPr bwMode="auto">
          <a:xfrm>
            <a:off x="7543800" y="502761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4" name="Rectangle 150"/>
          <p:cNvSpPr>
            <a:spLocks noChangeArrowheads="1"/>
          </p:cNvSpPr>
          <p:nvPr/>
        </p:nvSpPr>
        <p:spPr bwMode="auto">
          <a:xfrm>
            <a:off x="8153400" y="50276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5" name="Rectangle 151"/>
          <p:cNvSpPr>
            <a:spLocks noChangeArrowheads="1"/>
          </p:cNvSpPr>
          <p:nvPr/>
        </p:nvSpPr>
        <p:spPr bwMode="auto">
          <a:xfrm>
            <a:off x="51054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6" name="Rectangle 152"/>
          <p:cNvSpPr>
            <a:spLocks noChangeArrowheads="1"/>
          </p:cNvSpPr>
          <p:nvPr/>
        </p:nvSpPr>
        <p:spPr bwMode="auto">
          <a:xfrm>
            <a:off x="57150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7" name="Rectangle 153"/>
          <p:cNvSpPr>
            <a:spLocks noChangeArrowheads="1"/>
          </p:cNvSpPr>
          <p:nvPr/>
        </p:nvSpPr>
        <p:spPr bwMode="auto">
          <a:xfrm>
            <a:off x="63246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8" name="Rectangle 154"/>
          <p:cNvSpPr>
            <a:spLocks noChangeArrowheads="1"/>
          </p:cNvSpPr>
          <p:nvPr/>
        </p:nvSpPr>
        <p:spPr bwMode="auto">
          <a:xfrm>
            <a:off x="69342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9" name="Rectangle 155"/>
          <p:cNvSpPr>
            <a:spLocks noChangeArrowheads="1"/>
          </p:cNvSpPr>
          <p:nvPr/>
        </p:nvSpPr>
        <p:spPr bwMode="auto">
          <a:xfrm>
            <a:off x="75438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0" name="Rectangle 156"/>
          <p:cNvSpPr>
            <a:spLocks noChangeArrowheads="1"/>
          </p:cNvSpPr>
          <p:nvPr/>
        </p:nvSpPr>
        <p:spPr bwMode="auto">
          <a:xfrm>
            <a:off x="8153400" y="563721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1" name="Text Box 157"/>
          <p:cNvSpPr txBox="1">
            <a:spLocks noChangeArrowheads="1"/>
          </p:cNvSpPr>
          <p:nvPr/>
        </p:nvSpPr>
        <p:spPr bwMode="auto">
          <a:xfrm>
            <a:off x="4648200" y="5102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62" name="Text Box 158"/>
          <p:cNvSpPr txBox="1">
            <a:spLocks noChangeArrowheads="1"/>
          </p:cNvSpPr>
          <p:nvPr/>
        </p:nvSpPr>
        <p:spPr bwMode="auto">
          <a:xfrm>
            <a:off x="4648200" y="571341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63" name="Text Box 159"/>
          <p:cNvSpPr txBox="1">
            <a:spLocks noChangeArrowheads="1"/>
          </p:cNvSpPr>
          <p:nvPr/>
        </p:nvSpPr>
        <p:spPr bwMode="auto">
          <a:xfrm>
            <a:off x="76533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64" name="Text Box 160"/>
          <p:cNvSpPr txBox="1">
            <a:spLocks noChangeArrowheads="1"/>
          </p:cNvSpPr>
          <p:nvPr/>
        </p:nvSpPr>
        <p:spPr bwMode="auto">
          <a:xfrm>
            <a:off x="8262938" y="2133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04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A living cell with </a:t>
            </a:r>
            <a:r>
              <a:rPr lang="en-US" sz="2100" b="1" i="1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>
                <a:latin typeface="Calibri"/>
                <a:cs typeface="Calibri"/>
              </a:rPr>
              <a:t>living neighbors </a:t>
            </a:r>
            <a:r>
              <a:rPr lang="en-US" sz="2100" b="1" i="1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05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>
                <a:latin typeface="Calibri"/>
                <a:cs typeface="Calibri"/>
              </a:rPr>
              <a:t>.</a:t>
            </a:r>
          </a:p>
        </p:txBody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Rules of </a:t>
            </a:r>
            <a:r>
              <a:rPr lang="en-US" sz="4800" i="1">
                <a:solidFill>
                  <a:srgbClr val="000000"/>
                </a:solidFill>
                <a:latin typeface="Calibri"/>
                <a:cs typeface="Calibri"/>
              </a:rPr>
              <a:t>Life</a:t>
            </a:r>
            <a:endParaRPr lang="en-US" sz="480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03" name="Text Box 63"/>
          <p:cNvSpPr txBox="1">
            <a:spLocks noChangeArrowheads="1"/>
          </p:cNvSpPr>
          <p:nvPr/>
        </p:nvSpPr>
        <p:spPr bwMode="auto">
          <a:xfrm>
            <a:off x="1524000" y="63642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BEFORE</a:t>
            </a:r>
            <a:endParaRPr lang="en-US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8191933" y="6418318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800000"/>
                </a:solidFill>
                <a:latin typeface="Calibri"/>
                <a:cs typeface="Calibri"/>
              </a:rPr>
              <a:t>next...?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82" name="Text Box 82"/>
          <p:cNvSpPr txBox="1">
            <a:spLocks noChangeArrowheads="1"/>
          </p:cNvSpPr>
          <p:nvPr/>
        </p:nvSpPr>
        <p:spPr bwMode="auto">
          <a:xfrm>
            <a:off x="652463" y="671513"/>
            <a:ext cx="78486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>
                <a:solidFill>
                  <a:srgbClr val="000000"/>
                </a:solidFill>
                <a:latin typeface="Calibri"/>
                <a:cs typeface="Calibri"/>
              </a:rPr>
              <a:t>Simple cells</a:t>
            </a:r>
          </a:p>
        </p:txBody>
      </p:sp>
      <p:sp>
        <p:nvSpPr>
          <p:cNvPr id="25683" name="Text Box 83"/>
          <p:cNvSpPr txBox="1">
            <a:spLocks noChangeArrowheads="1"/>
          </p:cNvSpPr>
          <p:nvPr/>
        </p:nvSpPr>
        <p:spPr bwMode="auto">
          <a:xfrm>
            <a:off x="652463" y="5066357"/>
            <a:ext cx="78486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 i="1">
                <a:solidFill>
                  <a:srgbClr val="000000"/>
                </a:solidFill>
                <a:latin typeface="Calibri"/>
                <a:cs typeface="Calibri"/>
              </a:rPr>
              <a:t>Complex behavior</a:t>
            </a:r>
          </a:p>
        </p:txBody>
      </p:sp>
      <p:sp>
        <p:nvSpPr>
          <p:cNvPr id="25684" name="Text Box 84"/>
          <p:cNvSpPr txBox="1">
            <a:spLocks noChangeArrowheads="1"/>
          </p:cNvSpPr>
          <p:nvPr/>
        </p:nvSpPr>
        <p:spPr bwMode="auto">
          <a:xfrm>
            <a:off x="6580188" y="1123950"/>
            <a:ext cx="1874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living cells</a:t>
            </a:r>
          </a:p>
        </p:txBody>
      </p:sp>
      <p:sp>
        <p:nvSpPr>
          <p:cNvPr id="25685" name="Text Box 85"/>
          <p:cNvSpPr txBox="1">
            <a:spLocks noChangeArrowheads="1"/>
          </p:cNvSpPr>
          <p:nvPr/>
        </p:nvSpPr>
        <p:spPr bwMode="auto">
          <a:xfrm>
            <a:off x="519113" y="1123950"/>
            <a:ext cx="2179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empty space</a:t>
            </a:r>
          </a:p>
        </p:txBody>
      </p:sp>
      <p:sp>
        <p:nvSpPr>
          <p:cNvPr id="25686" name="Rectangle 86"/>
          <p:cNvSpPr>
            <a:spLocks noChangeArrowheads="1"/>
          </p:cNvSpPr>
          <p:nvPr/>
        </p:nvSpPr>
        <p:spPr bwMode="auto">
          <a:xfrm>
            <a:off x="7239000" y="381000"/>
            <a:ext cx="609600" cy="60960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5687" name="Rectangle 87"/>
          <p:cNvSpPr>
            <a:spLocks noChangeArrowheads="1"/>
          </p:cNvSpPr>
          <p:nvPr/>
        </p:nvSpPr>
        <p:spPr bwMode="auto">
          <a:xfrm>
            <a:off x="1295400" y="381000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5688" name="Text Box 88"/>
          <p:cNvSpPr txBox="1">
            <a:spLocks noChangeArrowheads="1"/>
          </p:cNvSpPr>
          <p:nvPr/>
        </p:nvSpPr>
        <p:spPr bwMode="auto">
          <a:xfrm>
            <a:off x="652463" y="2322513"/>
            <a:ext cx="78486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200">
                <a:solidFill>
                  <a:srgbClr val="000000"/>
                </a:solidFill>
                <a:latin typeface="Calibri"/>
                <a:cs typeface="Calibri"/>
              </a:rPr>
              <a:t>Simple rules</a:t>
            </a:r>
          </a:p>
        </p:txBody>
      </p:sp>
      <p:sp>
        <p:nvSpPr>
          <p:cNvPr id="25692" name="Rectangle 92"/>
          <p:cNvSpPr>
            <a:spLocks noChangeArrowheads="1"/>
          </p:cNvSpPr>
          <p:nvPr/>
        </p:nvSpPr>
        <p:spPr bwMode="auto">
          <a:xfrm>
            <a:off x="4356100" y="1524000"/>
            <a:ext cx="45291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>
                <a:solidFill>
                  <a:srgbClr val="000000"/>
                </a:solidFill>
                <a:latin typeface="Calibri"/>
                <a:cs typeface="Calibri"/>
              </a:rPr>
              <a:t>+</a:t>
            </a:r>
          </a:p>
        </p:txBody>
      </p:sp>
      <p:sp>
        <p:nvSpPr>
          <p:cNvPr id="25693" name="Rectangle 93"/>
          <p:cNvSpPr>
            <a:spLocks noChangeArrowheads="1"/>
          </p:cNvSpPr>
          <p:nvPr/>
        </p:nvSpPr>
        <p:spPr bwMode="auto">
          <a:xfrm>
            <a:off x="4348163" y="4093219"/>
            <a:ext cx="45561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200">
                <a:solidFill>
                  <a:srgbClr val="000000"/>
                </a:solidFill>
                <a:latin typeface="Calibri"/>
                <a:cs typeface="Calibri"/>
              </a:rPr>
              <a:t>=</a:t>
            </a:r>
          </a:p>
        </p:txBody>
      </p:sp>
      <p:sp>
        <p:nvSpPr>
          <p:cNvPr id="14" name="Text Box 113"/>
          <p:cNvSpPr txBox="1">
            <a:spLocks noChangeArrowheads="1"/>
          </p:cNvSpPr>
          <p:nvPr/>
        </p:nvSpPr>
        <p:spPr bwMode="auto">
          <a:xfrm>
            <a:off x="372153" y="3363967"/>
            <a:ext cx="39629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A living cell with </a:t>
            </a:r>
            <a:r>
              <a:rPr lang="en-US" sz="2100" b="1" i="1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>
                <a:latin typeface="Calibri"/>
                <a:cs typeface="Calibri"/>
              </a:rPr>
              <a:t>living neighbors </a:t>
            </a:r>
            <a:r>
              <a:rPr lang="en-US" sz="2100" b="1" i="1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5" name="Text Box 114"/>
          <p:cNvSpPr txBox="1">
            <a:spLocks noChangeArrowheads="1"/>
          </p:cNvSpPr>
          <p:nvPr/>
        </p:nvSpPr>
        <p:spPr bwMode="auto">
          <a:xfrm>
            <a:off x="5029200" y="3352800"/>
            <a:ext cx="3505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>
                <a:latin typeface="Calibri"/>
                <a:cs typeface="Calibri"/>
              </a:rPr>
              <a:t>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36677" y="6309713"/>
            <a:ext cx="2021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>
                <a:solidFill>
                  <a:srgbClr val="800000"/>
                </a:solidFill>
                <a:latin typeface="Calibri"/>
                <a:cs typeface="Calibri"/>
              </a:rPr>
              <a:t>"Game of Life"</a:t>
            </a:r>
            <a:endParaRPr lang="en-US" sz="240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Biology Rules…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30128"/>
            <a:ext cx="7162800" cy="14478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What looks complicated in </a:t>
            </a:r>
            <a:r>
              <a:rPr lang="en-US" dirty="0" smtClean="0">
                <a:solidFill>
                  <a:srgbClr val="0000FF"/>
                </a:solidFill>
              </a:rPr>
              <a:t>biology</a:t>
            </a:r>
            <a:r>
              <a:rPr lang="en-US" dirty="0" smtClean="0"/>
              <a:t> can often be explained by simple </a:t>
            </a:r>
            <a:r>
              <a:rPr lang="en-US" dirty="0" smtClean="0">
                <a:solidFill>
                  <a:srgbClr val="0000FF"/>
                </a:solidFill>
              </a:rPr>
              <a:t>rules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 descr="Dragon-blood-t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49688"/>
            <a:ext cx="4806731" cy="3605049"/>
          </a:xfrm>
          <a:prstGeom prst="rect">
            <a:avLst/>
          </a:prstGeom>
        </p:spPr>
      </p:pic>
      <p:pic>
        <p:nvPicPr>
          <p:cNvPr id="6" name="Picture 5" descr="dragon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355349" y="3398456"/>
            <a:ext cx="3605005" cy="2707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909210" y="317522"/>
            <a:ext cx="726394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200" dirty="0" smtClean="0"/>
              <a:t>Let's see it in action…</a:t>
            </a:r>
            <a:endParaRPr lang="en-US" sz="4200" dirty="0"/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092" y="1356077"/>
            <a:ext cx="6350176" cy="454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08009" y="6021401"/>
            <a:ext cx="3266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Lives of a cell</a:t>
            </a:r>
            <a:r>
              <a:rPr lang="en-US" dirty="0" smtClean="0"/>
              <a:t>, Harvard University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16097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56008" y="45105"/>
            <a:ext cx="3112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Tree Rules</a:t>
            </a:r>
            <a:endParaRPr lang="en-US" sz="3600"/>
          </a:p>
        </p:txBody>
      </p:sp>
      <p:sp>
        <p:nvSpPr>
          <p:cNvPr id="15" name="Rectangle 14"/>
          <p:cNvSpPr/>
          <p:nvPr/>
        </p:nvSpPr>
        <p:spPr>
          <a:xfrm>
            <a:off x="215900" y="1344879"/>
            <a:ext cx="490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(1) At each new dot:</a:t>
            </a:r>
          </a:p>
          <a:p>
            <a:r>
              <a:rPr lang="en-US" sz="2000" dirty="0" smtClean="0"/>
              <a:t>	(2) Draw a </a:t>
            </a:r>
            <a:r>
              <a:rPr lang="en-US" sz="2000" b="1" dirty="0" smtClean="0"/>
              <a:t>T </a:t>
            </a:r>
            <a:r>
              <a:rPr lang="en-US" sz="2000" dirty="0" smtClean="0"/>
              <a:t>with dots on its ends</a:t>
            </a:r>
          </a:p>
          <a:p>
            <a:r>
              <a:rPr lang="en-US" sz="2000" dirty="0" smtClean="0"/>
              <a:t>	(3) Divide </a:t>
            </a:r>
            <a:r>
              <a:rPr lang="en-US" sz="2000" i="1" dirty="0" smtClean="0"/>
              <a:t>height </a:t>
            </a:r>
            <a:r>
              <a:rPr lang="en-US" sz="2000" dirty="0" smtClean="0"/>
              <a:t>by 2 </a:t>
            </a:r>
          </a:p>
          <a:p>
            <a:r>
              <a:rPr lang="en-US" sz="2000" b="1" i="1" dirty="0" smtClean="0"/>
              <a:t>	Go back to step (1) and continue</a:t>
            </a:r>
            <a:endParaRPr lang="en-US" sz="2000" b="1" i="1" dirty="0"/>
          </a:p>
        </p:txBody>
      </p:sp>
      <p:pic>
        <p:nvPicPr>
          <p:cNvPr id="19" name="Picture 18" descr="gpaper.bmp"/>
          <p:cNvPicPr>
            <a:picLocks noChangeAspect="1"/>
          </p:cNvPicPr>
          <p:nvPr/>
        </p:nvPicPr>
        <p:blipFill>
          <a:blip r:embed="rId2"/>
          <a:srcRect t="38563" r="66314" b="42608"/>
          <a:stretch>
            <a:fillRect/>
          </a:stretch>
        </p:blipFill>
        <p:spPr>
          <a:xfrm>
            <a:off x="5410200" y="907828"/>
            <a:ext cx="3361173" cy="2507818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7023100" y="3193828"/>
            <a:ext cx="127000" cy="128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334000" y="996728"/>
            <a:ext cx="3505200" cy="1588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66700" y="767483"/>
            <a:ext cx="231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height </a:t>
            </a:r>
            <a:r>
              <a:rPr lang="en-US" sz="2400" dirty="0" smtClean="0"/>
              <a:t>= 4 cm</a:t>
            </a:r>
            <a:endParaRPr lang="en-US" sz="2400"/>
          </a:p>
        </p:txBody>
      </p:sp>
      <p:pic>
        <p:nvPicPr>
          <p:cNvPr id="8" name="Picture 7" descr="gpaper.bmp"/>
          <p:cNvPicPr>
            <a:picLocks noChangeAspect="1"/>
          </p:cNvPicPr>
          <p:nvPr/>
        </p:nvPicPr>
        <p:blipFill>
          <a:blip r:embed="rId2"/>
          <a:srcRect t="38563" r="66314" b="42608"/>
          <a:stretch>
            <a:fillRect/>
          </a:stretch>
        </p:blipFill>
        <p:spPr>
          <a:xfrm>
            <a:off x="5418713" y="3931738"/>
            <a:ext cx="3361173" cy="25078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5900" y="4540017"/>
            <a:ext cx="4902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(1) At each new dot:</a:t>
            </a:r>
          </a:p>
          <a:p>
            <a:r>
              <a:rPr lang="en-US" sz="2000" dirty="0" smtClean="0"/>
              <a:t>	(2) Draw a </a:t>
            </a:r>
            <a:r>
              <a:rPr lang="en-US" sz="2000" b="1" u="sng" dirty="0" smtClean="0">
                <a:solidFill>
                  <a:srgbClr val="FF0000"/>
                </a:solidFill>
              </a:rPr>
              <a:t>T</a:t>
            </a:r>
            <a:r>
              <a:rPr lang="en-US" sz="2000" b="1" dirty="0" smtClean="0"/>
              <a:t> </a:t>
            </a:r>
            <a:r>
              <a:rPr lang="en-US" sz="2000" dirty="0" smtClean="0"/>
              <a:t>with dots on its ends</a:t>
            </a:r>
          </a:p>
          <a:p>
            <a:r>
              <a:rPr lang="en-US" sz="2000" dirty="0" smtClean="0"/>
              <a:t>	(3) Divide </a:t>
            </a:r>
            <a:r>
              <a:rPr lang="en-US" sz="2000" i="1" dirty="0" smtClean="0"/>
              <a:t>height </a:t>
            </a:r>
            <a:r>
              <a:rPr lang="en-US" sz="2000" dirty="0" smtClean="0"/>
              <a:t>by </a:t>
            </a:r>
            <a:r>
              <a:rPr lang="en-US" sz="2000" u="sng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/>
              <a:t> </a:t>
            </a:r>
          </a:p>
          <a:p>
            <a:r>
              <a:rPr lang="en-US" sz="2000" b="1" i="1" dirty="0" smtClean="0"/>
              <a:t>	Go back to step (1) and continue</a:t>
            </a:r>
            <a:endParaRPr lang="en-US" sz="2000" b="1" i="1"/>
          </a:p>
        </p:txBody>
      </p:sp>
      <p:cxnSp>
        <p:nvCxnSpPr>
          <p:cNvPr id="10" name="Straight Connector 9"/>
          <p:cNvCxnSpPr/>
          <p:nvPr/>
        </p:nvCxnSpPr>
        <p:spPr>
          <a:xfrm>
            <a:off x="228600" y="3663728"/>
            <a:ext cx="8686800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7105649" y="5462089"/>
            <a:ext cx="825503" cy="8128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6273800" y="5455738"/>
            <a:ext cx="838200" cy="8382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28600" y="4006617"/>
            <a:ext cx="231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height </a:t>
            </a:r>
            <a:r>
              <a:rPr lang="en-US" sz="2400" dirty="0" smtClean="0"/>
              <a:t>= </a:t>
            </a:r>
            <a:r>
              <a:rPr lang="en-US" sz="2400" u="sng" dirty="0" smtClean="0">
                <a:solidFill>
                  <a:srgbClr val="FF0000"/>
                </a:solidFill>
              </a:rPr>
              <a:t>4 cm</a:t>
            </a:r>
            <a:endParaRPr lang="en-US" sz="2400" u="sng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8369" y="6400800"/>
            <a:ext cx="4495800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100" i="1" dirty="0" smtClean="0">
                <a:solidFill>
                  <a:srgbClr val="000090"/>
                </a:solidFill>
              </a:rPr>
              <a:t>Change the underlined parts...</a:t>
            </a:r>
            <a:endParaRPr lang="en-US" sz="2100" dirty="0">
              <a:solidFill>
                <a:srgbClr val="00009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924801" y="5455738"/>
            <a:ext cx="533399" cy="127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7639448" y="5194196"/>
            <a:ext cx="572294" cy="1588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7927830" y="4645964"/>
            <a:ext cx="274934" cy="25241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6699248" y="5868489"/>
            <a:ext cx="825506" cy="1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047706" y="6224088"/>
            <a:ext cx="127000" cy="128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16200000" flipV="1">
            <a:off x="7648430" y="4645964"/>
            <a:ext cx="274934" cy="25241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929036" y="5134005"/>
            <a:ext cx="338668" cy="31750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V="1">
            <a:off x="7789452" y="4770053"/>
            <a:ext cx="274934" cy="4234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772400" y="4490537"/>
            <a:ext cx="304800" cy="135479"/>
            <a:chOff x="7772400" y="4648199"/>
            <a:chExt cx="304800" cy="135479"/>
          </a:xfrm>
        </p:grpSpPr>
        <p:cxnSp>
          <p:nvCxnSpPr>
            <p:cNvPr id="29" name="Straight Connector 28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2774635">
            <a:off x="8100708" y="4504863"/>
            <a:ext cx="304800" cy="135479"/>
            <a:chOff x="7772400" y="4648199"/>
            <a:chExt cx="304800" cy="135479"/>
          </a:xfrm>
        </p:grpSpPr>
        <p:cxnSp>
          <p:nvCxnSpPr>
            <p:cNvPr id="33" name="Straight Connector 32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18825365" flipH="1">
            <a:off x="7435656" y="4507757"/>
            <a:ext cx="304800" cy="135479"/>
            <a:chOff x="7772400" y="4648199"/>
            <a:chExt cx="304800" cy="135479"/>
          </a:xfrm>
        </p:grpSpPr>
        <p:cxnSp>
          <p:nvCxnSpPr>
            <p:cNvPr id="37" name="Straight Connector 36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2777158">
            <a:off x="8057934" y="4712699"/>
            <a:ext cx="800531" cy="489434"/>
            <a:chOff x="7672716" y="4730265"/>
            <a:chExt cx="800531" cy="489434"/>
          </a:xfrm>
        </p:grpSpPr>
        <p:cxnSp>
          <p:nvCxnSpPr>
            <p:cNvPr id="42" name="Straight Connector 41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86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90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94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/>
          <p:cNvGrpSpPr/>
          <p:nvPr/>
        </p:nvGrpSpPr>
        <p:grpSpPr>
          <a:xfrm rot="5400000">
            <a:off x="8330334" y="5206790"/>
            <a:ext cx="800531" cy="489434"/>
            <a:chOff x="7672716" y="4730265"/>
            <a:chExt cx="800531" cy="489434"/>
          </a:xfrm>
        </p:grpSpPr>
        <p:cxnSp>
          <p:nvCxnSpPr>
            <p:cNvPr id="58" name="Straight Connector 57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86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90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94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 rot="16200000">
            <a:off x="5218228" y="4404772"/>
            <a:ext cx="1455001" cy="1431569"/>
            <a:chOff x="7672716" y="4730265"/>
            <a:chExt cx="1455001" cy="1431569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8077201" y="5765800"/>
              <a:ext cx="533399" cy="1270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 flipH="1" flipV="1">
              <a:off x="7791848" y="5504258"/>
              <a:ext cx="572294" cy="1588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8081436" y="5444067"/>
              <a:ext cx="338668" cy="31750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137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141"/>
            <p:cNvGrpSpPr/>
            <p:nvPr/>
          </p:nvGrpSpPr>
          <p:grpSpPr>
            <a:xfrm rot="2774635">
              <a:off x="8253108" y="4814923"/>
              <a:ext cx="304800" cy="135479"/>
              <a:chOff x="7772400" y="4648199"/>
              <a:chExt cx="304800" cy="135479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145"/>
            <p:cNvGrpSpPr/>
            <p:nvPr/>
          </p:nvGrpSpPr>
          <p:grpSpPr>
            <a:xfrm rot="18825365" flipH="1">
              <a:off x="7588056" y="4817817"/>
              <a:ext cx="304800" cy="135479"/>
              <a:chOff x="7772400" y="4648199"/>
              <a:chExt cx="304800" cy="135479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149"/>
            <p:cNvGrpSpPr/>
            <p:nvPr/>
          </p:nvGrpSpPr>
          <p:grpSpPr>
            <a:xfrm rot="2777158">
              <a:off x="8210334" y="5022756"/>
              <a:ext cx="800531" cy="489440"/>
              <a:chOff x="7672716" y="4730259"/>
              <a:chExt cx="800531" cy="489440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12" name="Straight Connector 111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" name="Group 90"/>
              <p:cNvGrpSpPr/>
              <p:nvPr/>
            </p:nvGrpSpPr>
            <p:grpSpPr>
              <a:xfrm rot="2774635">
                <a:off x="8253108" y="481491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" name="Group 94"/>
              <p:cNvGrpSpPr/>
              <p:nvPr/>
            </p:nvGrpSpPr>
            <p:grpSpPr>
              <a:xfrm rot="18825365" flipH="1">
                <a:off x="7588056" y="4817813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06" name="Straight Connector 105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4" name="Group 165"/>
            <p:cNvGrpSpPr/>
            <p:nvPr/>
          </p:nvGrpSpPr>
          <p:grpSpPr>
            <a:xfrm rot="5400000">
              <a:off x="8482742" y="5516854"/>
              <a:ext cx="800531" cy="489440"/>
              <a:chOff x="7672716" y="4730259"/>
              <a:chExt cx="800531" cy="489440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90"/>
              <p:cNvGrpSpPr/>
              <p:nvPr/>
            </p:nvGrpSpPr>
            <p:grpSpPr>
              <a:xfrm rot="2774635">
                <a:off x="8253108" y="481491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94"/>
              <p:cNvGrpSpPr/>
              <p:nvPr/>
            </p:nvGrpSpPr>
            <p:grpSpPr>
              <a:xfrm rot="18825365" flipH="1">
                <a:off x="7588056" y="4817813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4" name="Group 123"/>
          <p:cNvGrpSpPr/>
          <p:nvPr/>
        </p:nvGrpSpPr>
        <p:grpSpPr>
          <a:xfrm rot="18855768">
            <a:off x="6375740" y="4259065"/>
            <a:ext cx="1455001" cy="1431569"/>
            <a:chOff x="7672716" y="4730265"/>
            <a:chExt cx="1455001" cy="1431569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8077201" y="5765800"/>
              <a:ext cx="533399" cy="1270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5400000" flipH="1" flipV="1">
              <a:off x="7791848" y="5504258"/>
              <a:ext cx="572294" cy="1588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8081436" y="5444067"/>
              <a:ext cx="338668" cy="31750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7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41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169" name="Straight Connector 168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45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49"/>
            <p:cNvGrpSpPr/>
            <p:nvPr/>
          </p:nvGrpSpPr>
          <p:grpSpPr>
            <a:xfrm rot="2777158">
              <a:off x="8210332" y="5022754"/>
              <a:ext cx="800531" cy="489442"/>
              <a:chOff x="7672716" y="4730257"/>
              <a:chExt cx="800531" cy="489442"/>
            </a:xfrm>
          </p:grpSpPr>
          <p:cxnSp>
            <p:nvCxnSpPr>
              <p:cNvPr id="151" name="Straight Connector 150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4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63" name="Straight Connector 162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" name="Group 90"/>
              <p:cNvGrpSpPr/>
              <p:nvPr/>
            </p:nvGrpSpPr>
            <p:grpSpPr>
              <a:xfrm rot="2774635">
                <a:off x="8253108" y="4814917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oup 94"/>
              <p:cNvGrpSpPr/>
              <p:nvPr/>
            </p:nvGrpSpPr>
            <p:grpSpPr>
              <a:xfrm rot="18825365" flipH="1">
                <a:off x="7588056" y="4817811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57" name="Straight Connector 156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5" name="Group 165"/>
            <p:cNvGrpSpPr/>
            <p:nvPr/>
          </p:nvGrpSpPr>
          <p:grpSpPr>
            <a:xfrm rot="5400000">
              <a:off x="8482748" y="5516858"/>
              <a:ext cx="800531" cy="489442"/>
              <a:chOff x="7672716" y="4730257"/>
              <a:chExt cx="800531" cy="489442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9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8" name="Straight Connector 147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90"/>
              <p:cNvGrpSpPr/>
              <p:nvPr/>
            </p:nvGrpSpPr>
            <p:grpSpPr>
              <a:xfrm rot="2774635">
                <a:off x="8253108" y="4814917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5" name="Straight Connector 144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 94"/>
              <p:cNvGrpSpPr/>
              <p:nvPr/>
            </p:nvGrpSpPr>
            <p:grpSpPr>
              <a:xfrm rot="18825365" flipH="1">
                <a:off x="7588056" y="4817811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2" name="Straight Connector 141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75" name="Rectangle 174"/>
          <p:cNvSpPr/>
          <p:nvPr/>
        </p:nvSpPr>
        <p:spPr>
          <a:xfrm>
            <a:off x="5638800" y="6400800"/>
            <a:ext cx="2870307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100" i="1" dirty="0" smtClean="0">
                <a:solidFill>
                  <a:srgbClr val="000090"/>
                </a:solidFill>
              </a:rPr>
              <a:t>...to create this "tree"</a:t>
            </a:r>
            <a:endParaRPr lang="en-US" sz="210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3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7" name="Text Box 63"/>
          <p:cNvSpPr txBox="1">
            <a:spLocks noChangeArrowheads="1"/>
          </p:cNvSpPr>
          <p:nvPr/>
        </p:nvSpPr>
        <p:spPr bwMode="auto">
          <a:xfrm>
            <a:off x="1524000" y="629837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800000"/>
                </a:solidFill>
                <a:latin typeface="Calibri"/>
                <a:cs typeface="Calibri"/>
              </a:rPr>
              <a:t>BEFORE</a:t>
            </a:r>
            <a:endParaRPr lang="en-US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21568" name="Rectangle 64"/>
          <p:cNvSpPr>
            <a:spLocks noChangeArrowheads="1"/>
          </p:cNvSpPr>
          <p:nvPr/>
        </p:nvSpPr>
        <p:spPr bwMode="auto">
          <a:xfrm>
            <a:off x="6858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69" name="Text Box 65"/>
          <p:cNvSpPr txBox="1">
            <a:spLocks noChangeArrowheads="1"/>
          </p:cNvSpPr>
          <p:nvPr/>
        </p:nvSpPr>
        <p:spPr bwMode="auto">
          <a:xfrm>
            <a:off x="228600" y="25979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570" name="Text Box 66"/>
          <p:cNvSpPr txBox="1">
            <a:spLocks noChangeArrowheads="1"/>
          </p:cNvSpPr>
          <p:nvPr/>
        </p:nvSpPr>
        <p:spPr bwMode="auto">
          <a:xfrm>
            <a:off x="228600" y="32075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571" name="Text Box 67"/>
          <p:cNvSpPr txBox="1">
            <a:spLocks noChangeArrowheads="1"/>
          </p:cNvSpPr>
          <p:nvPr/>
        </p:nvSpPr>
        <p:spPr bwMode="auto">
          <a:xfrm>
            <a:off x="228600" y="38171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572" name="Text Box 68"/>
          <p:cNvSpPr txBox="1">
            <a:spLocks noChangeArrowheads="1"/>
          </p:cNvSpPr>
          <p:nvPr/>
        </p:nvSpPr>
        <p:spPr bwMode="auto">
          <a:xfrm>
            <a:off x="228600" y="44267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573" name="Text Box 69"/>
          <p:cNvSpPr txBox="1">
            <a:spLocks noChangeArrowheads="1"/>
          </p:cNvSpPr>
          <p:nvPr/>
        </p:nvSpPr>
        <p:spPr bwMode="auto">
          <a:xfrm>
            <a:off x="795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574" name="Text Box 70"/>
          <p:cNvSpPr txBox="1">
            <a:spLocks noChangeArrowheads="1"/>
          </p:cNvSpPr>
          <p:nvPr/>
        </p:nvSpPr>
        <p:spPr bwMode="auto">
          <a:xfrm>
            <a:off x="1404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575" name="Text Box 71"/>
          <p:cNvSpPr txBox="1">
            <a:spLocks noChangeArrowheads="1"/>
          </p:cNvSpPr>
          <p:nvPr/>
        </p:nvSpPr>
        <p:spPr bwMode="auto">
          <a:xfrm>
            <a:off x="20145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576" name="Text Box 72"/>
          <p:cNvSpPr txBox="1">
            <a:spLocks noChangeArrowheads="1"/>
          </p:cNvSpPr>
          <p:nvPr/>
        </p:nvSpPr>
        <p:spPr bwMode="auto">
          <a:xfrm>
            <a:off x="26241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577" name="Rectangle 73"/>
          <p:cNvSpPr>
            <a:spLocks noChangeArrowheads="1"/>
          </p:cNvSpPr>
          <p:nvPr/>
        </p:nvSpPr>
        <p:spPr bwMode="auto">
          <a:xfrm>
            <a:off x="12954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8" name="Rectangle 74"/>
          <p:cNvSpPr>
            <a:spLocks noChangeArrowheads="1"/>
          </p:cNvSpPr>
          <p:nvPr/>
        </p:nvSpPr>
        <p:spPr bwMode="auto">
          <a:xfrm>
            <a:off x="19050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79" name="Rectangle 75"/>
          <p:cNvSpPr>
            <a:spLocks noChangeArrowheads="1"/>
          </p:cNvSpPr>
          <p:nvPr/>
        </p:nvSpPr>
        <p:spPr bwMode="auto">
          <a:xfrm>
            <a:off x="25146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0" name="Rectangle 76"/>
          <p:cNvSpPr>
            <a:spLocks noChangeArrowheads="1"/>
          </p:cNvSpPr>
          <p:nvPr/>
        </p:nvSpPr>
        <p:spPr bwMode="auto">
          <a:xfrm>
            <a:off x="31242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1" name="Rectangle 77"/>
          <p:cNvSpPr>
            <a:spLocks noChangeArrowheads="1"/>
          </p:cNvSpPr>
          <p:nvPr/>
        </p:nvSpPr>
        <p:spPr bwMode="auto">
          <a:xfrm>
            <a:off x="3733800" y="25233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2" name="Rectangle 78"/>
          <p:cNvSpPr>
            <a:spLocks noChangeArrowheads="1"/>
          </p:cNvSpPr>
          <p:nvPr/>
        </p:nvSpPr>
        <p:spPr bwMode="auto">
          <a:xfrm>
            <a:off x="6858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3" name="Rectangle 79"/>
          <p:cNvSpPr>
            <a:spLocks noChangeArrowheads="1"/>
          </p:cNvSpPr>
          <p:nvPr/>
        </p:nvSpPr>
        <p:spPr bwMode="auto">
          <a:xfrm>
            <a:off x="1295400" y="31329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4" name="Rectangle 80"/>
          <p:cNvSpPr>
            <a:spLocks noChangeArrowheads="1"/>
          </p:cNvSpPr>
          <p:nvPr/>
        </p:nvSpPr>
        <p:spPr bwMode="auto">
          <a:xfrm>
            <a:off x="1905000" y="31329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5" name="Rectangle 81"/>
          <p:cNvSpPr>
            <a:spLocks noChangeArrowheads="1"/>
          </p:cNvSpPr>
          <p:nvPr/>
        </p:nvSpPr>
        <p:spPr bwMode="auto">
          <a:xfrm>
            <a:off x="25146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6" name="Rectangle 82"/>
          <p:cNvSpPr>
            <a:spLocks noChangeArrowheads="1"/>
          </p:cNvSpPr>
          <p:nvPr/>
        </p:nvSpPr>
        <p:spPr bwMode="auto">
          <a:xfrm>
            <a:off x="31242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7" name="Rectangle 83"/>
          <p:cNvSpPr>
            <a:spLocks noChangeArrowheads="1"/>
          </p:cNvSpPr>
          <p:nvPr/>
        </p:nvSpPr>
        <p:spPr bwMode="auto">
          <a:xfrm>
            <a:off x="37338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8" name="Rectangle 84"/>
          <p:cNvSpPr>
            <a:spLocks noChangeArrowheads="1"/>
          </p:cNvSpPr>
          <p:nvPr/>
        </p:nvSpPr>
        <p:spPr bwMode="auto">
          <a:xfrm>
            <a:off x="685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89" name="Rectangle 85"/>
          <p:cNvSpPr>
            <a:spLocks noChangeArrowheads="1"/>
          </p:cNvSpPr>
          <p:nvPr/>
        </p:nvSpPr>
        <p:spPr bwMode="auto">
          <a:xfrm>
            <a:off x="12954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0" name="Rectangle 86"/>
          <p:cNvSpPr>
            <a:spLocks noChangeArrowheads="1"/>
          </p:cNvSpPr>
          <p:nvPr/>
        </p:nvSpPr>
        <p:spPr bwMode="auto">
          <a:xfrm>
            <a:off x="19050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1" name="Rectangle 87"/>
          <p:cNvSpPr>
            <a:spLocks noChangeArrowheads="1"/>
          </p:cNvSpPr>
          <p:nvPr/>
        </p:nvSpPr>
        <p:spPr bwMode="auto">
          <a:xfrm>
            <a:off x="2514600" y="37425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2" name="Rectangle 88"/>
          <p:cNvSpPr>
            <a:spLocks noChangeArrowheads="1"/>
          </p:cNvSpPr>
          <p:nvPr/>
        </p:nvSpPr>
        <p:spPr bwMode="auto">
          <a:xfrm>
            <a:off x="31242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3" name="Rectangle 89"/>
          <p:cNvSpPr>
            <a:spLocks noChangeArrowheads="1"/>
          </p:cNvSpPr>
          <p:nvPr/>
        </p:nvSpPr>
        <p:spPr bwMode="auto">
          <a:xfrm>
            <a:off x="3733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4" name="Rectangle 90"/>
          <p:cNvSpPr>
            <a:spLocks noChangeArrowheads="1"/>
          </p:cNvSpPr>
          <p:nvPr/>
        </p:nvSpPr>
        <p:spPr bwMode="auto">
          <a:xfrm>
            <a:off x="685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5" name="Rectangle 91"/>
          <p:cNvSpPr>
            <a:spLocks noChangeArrowheads="1"/>
          </p:cNvSpPr>
          <p:nvPr/>
        </p:nvSpPr>
        <p:spPr bwMode="auto">
          <a:xfrm>
            <a:off x="1295400" y="43521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6" name="Rectangle 92"/>
          <p:cNvSpPr>
            <a:spLocks noChangeArrowheads="1"/>
          </p:cNvSpPr>
          <p:nvPr/>
        </p:nvSpPr>
        <p:spPr bwMode="auto">
          <a:xfrm>
            <a:off x="1905000" y="43521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7" name="Rectangle 93"/>
          <p:cNvSpPr>
            <a:spLocks noChangeArrowheads="1"/>
          </p:cNvSpPr>
          <p:nvPr/>
        </p:nvSpPr>
        <p:spPr bwMode="auto">
          <a:xfrm>
            <a:off x="25146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8" name="Rectangle 94"/>
          <p:cNvSpPr>
            <a:spLocks noChangeArrowheads="1"/>
          </p:cNvSpPr>
          <p:nvPr/>
        </p:nvSpPr>
        <p:spPr bwMode="auto">
          <a:xfrm>
            <a:off x="31242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599" name="Rectangle 95"/>
          <p:cNvSpPr>
            <a:spLocks noChangeArrowheads="1"/>
          </p:cNvSpPr>
          <p:nvPr/>
        </p:nvSpPr>
        <p:spPr bwMode="auto">
          <a:xfrm>
            <a:off x="3733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0" name="Rectangle 96"/>
          <p:cNvSpPr>
            <a:spLocks noChangeArrowheads="1"/>
          </p:cNvSpPr>
          <p:nvPr/>
        </p:nvSpPr>
        <p:spPr bwMode="auto">
          <a:xfrm>
            <a:off x="6858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1" name="Rectangle 97"/>
          <p:cNvSpPr>
            <a:spLocks noChangeArrowheads="1"/>
          </p:cNvSpPr>
          <p:nvPr/>
        </p:nvSpPr>
        <p:spPr bwMode="auto">
          <a:xfrm>
            <a:off x="1295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2" name="Rectangle 98"/>
          <p:cNvSpPr>
            <a:spLocks noChangeArrowheads="1"/>
          </p:cNvSpPr>
          <p:nvPr/>
        </p:nvSpPr>
        <p:spPr bwMode="auto">
          <a:xfrm>
            <a:off x="1905000" y="49617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3" name="Rectangle 99"/>
          <p:cNvSpPr>
            <a:spLocks noChangeArrowheads="1"/>
          </p:cNvSpPr>
          <p:nvPr/>
        </p:nvSpPr>
        <p:spPr bwMode="auto">
          <a:xfrm>
            <a:off x="2514600" y="4961703"/>
            <a:ext cx="609600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4" name="Rectangle 100"/>
          <p:cNvSpPr>
            <a:spLocks noChangeArrowheads="1"/>
          </p:cNvSpPr>
          <p:nvPr/>
        </p:nvSpPr>
        <p:spPr bwMode="auto">
          <a:xfrm>
            <a:off x="31242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5" name="Rectangle 101"/>
          <p:cNvSpPr>
            <a:spLocks noChangeArrowheads="1"/>
          </p:cNvSpPr>
          <p:nvPr/>
        </p:nvSpPr>
        <p:spPr bwMode="auto">
          <a:xfrm>
            <a:off x="37338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6" name="Rectangle 102"/>
          <p:cNvSpPr>
            <a:spLocks noChangeArrowheads="1"/>
          </p:cNvSpPr>
          <p:nvPr/>
        </p:nvSpPr>
        <p:spPr bwMode="auto">
          <a:xfrm>
            <a:off x="685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7" name="Rectangle 103"/>
          <p:cNvSpPr>
            <a:spLocks noChangeArrowheads="1"/>
          </p:cNvSpPr>
          <p:nvPr/>
        </p:nvSpPr>
        <p:spPr bwMode="auto">
          <a:xfrm>
            <a:off x="1295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8" name="Rectangle 104"/>
          <p:cNvSpPr>
            <a:spLocks noChangeArrowheads="1"/>
          </p:cNvSpPr>
          <p:nvPr/>
        </p:nvSpPr>
        <p:spPr bwMode="auto">
          <a:xfrm>
            <a:off x="19050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09" name="Rectangle 105"/>
          <p:cNvSpPr>
            <a:spLocks noChangeArrowheads="1"/>
          </p:cNvSpPr>
          <p:nvPr/>
        </p:nvSpPr>
        <p:spPr bwMode="auto">
          <a:xfrm>
            <a:off x="25146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0" name="Rectangle 106"/>
          <p:cNvSpPr>
            <a:spLocks noChangeArrowheads="1"/>
          </p:cNvSpPr>
          <p:nvPr/>
        </p:nvSpPr>
        <p:spPr bwMode="auto">
          <a:xfrm>
            <a:off x="31242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1" name="Rectangle 107"/>
          <p:cNvSpPr>
            <a:spLocks noChangeArrowheads="1"/>
          </p:cNvSpPr>
          <p:nvPr/>
        </p:nvSpPr>
        <p:spPr bwMode="auto">
          <a:xfrm>
            <a:off x="3733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2" name="Text Box 108"/>
          <p:cNvSpPr txBox="1">
            <a:spLocks noChangeArrowheads="1"/>
          </p:cNvSpPr>
          <p:nvPr/>
        </p:nvSpPr>
        <p:spPr bwMode="auto">
          <a:xfrm>
            <a:off x="228600" y="50363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13" name="Text Box 109"/>
          <p:cNvSpPr txBox="1">
            <a:spLocks noChangeArrowheads="1"/>
          </p:cNvSpPr>
          <p:nvPr/>
        </p:nvSpPr>
        <p:spPr bwMode="auto">
          <a:xfrm>
            <a:off x="228600" y="564750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14" name="Text Box 110"/>
          <p:cNvSpPr txBox="1">
            <a:spLocks noChangeArrowheads="1"/>
          </p:cNvSpPr>
          <p:nvPr/>
        </p:nvSpPr>
        <p:spPr bwMode="auto">
          <a:xfrm>
            <a:off x="32337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15" name="Text Box 111"/>
          <p:cNvSpPr txBox="1">
            <a:spLocks noChangeArrowheads="1"/>
          </p:cNvSpPr>
          <p:nvPr/>
        </p:nvSpPr>
        <p:spPr bwMode="auto">
          <a:xfrm>
            <a:off x="3843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21617" name="Rectangle 113"/>
          <p:cNvSpPr>
            <a:spLocks noChangeArrowheads="1"/>
          </p:cNvSpPr>
          <p:nvPr/>
        </p:nvSpPr>
        <p:spPr bwMode="auto">
          <a:xfrm>
            <a:off x="51054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18" name="Text Box 114"/>
          <p:cNvSpPr txBox="1">
            <a:spLocks noChangeArrowheads="1"/>
          </p:cNvSpPr>
          <p:nvPr/>
        </p:nvSpPr>
        <p:spPr bwMode="auto">
          <a:xfrm>
            <a:off x="4648200" y="25979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A</a:t>
            </a:r>
          </a:p>
        </p:txBody>
      </p:sp>
      <p:sp>
        <p:nvSpPr>
          <p:cNvPr id="21619" name="Text Box 115"/>
          <p:cNvSpPr txBox="1">
            <a:spLocks noChangeArrowheads="1"/>
          </p:cNvSpPr>
          <p:nvPr/>
        </p:nvSpPr>
        <p:spPr bwMode="auto">
          <a:xfrm>
            <a:off x="4648200" y="32075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B</a:t>
            </a:r>
          </a:p>
        </p:txBody>
      </p:sp>
      <p:sp>
        <p:nvSpPr>
          <p:cNvPr id="21620" name="Text Box 116"/>
          <p:cNvSpPr txBox="1">
            <a:spLocks noChangeArrowheads="1"/>
          </p:cNvSpPr>
          <p:nvPr/>
        </p:nvSpPr>
        <p:spPr bwMode="auto">
          <a:xfrm>
            <a:off x="4648200" y="38171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C</a:t>
            </a:r>
          </a:p>
        </p:txBody>
      </p:sp>
      <p:sp>
        <p:nvSpPr>
          <p:cNvPr id="21621" name="Text Box 117"/>
          <p:cNvSpPr txBox="1">
            <a:spLocks noChangeArrowheads="1"/>
          </p:cNvSpPr>
          <p:nvPr/>
        </p:nvSpPr>
        <p:spPr bwMode="auto">
          <a:xfrm>
            <a:off x="4648200" y="44267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D</a:t>
            </a:r>
          </a:p>
        </p:txBody>
      </p:sp>
      <p:sp>
        <p:nvSpPr>
          <p:cNvPr id="21622" name="Text Box 118"/>
          <p:cNvSpPr txBox="1">
            <a:spLocks noChangeArrowheads="1"/>
          </p:cNvSpPr>
          <p:nvPr/>
        </p:nvSpPr>
        <p:spPr bwMode="auto">
          <a:xfrm>
            <a:off x="5214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21623" name="Text Box 119"/>
          <p:cNvSpPr txBox="1">
            <a:spLocks noChangeArrowheads="1"/>
          </p:cNvSpPr>
          <p:nvPr/>
        </p:nvSpPr>
        <p:spPr bwMode="auto">
          <a:xfrm>
            <a:off x="58245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21624" name="Text Box 120"/>
          <p:cNvSpPr txBox="1">
            <a:spLocks noChangeArrowheads="1"/>
          </p:cNvSpPr>
          <p:nvPr/>
        </p:nvSpPr>
        <p:spPr bwMode="auto">
          <a:xfrm>
            <a:off x="64341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21625" name="Text Box 121"/>
          <p:cNvSpPr txBox="1">
            <a:spLocks noChangeArrowheads="1"/>
          </p:cNvSpPr>
          <p:nvPr/>
        </p:nvSpPr>
        <p:spPr bwMode="auto">
          <a:xfrm>
            <a:off x="70437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1626" name="Rectangle 122"/>
          <p:cNvSpPr>
            <a:spLocks noChangeArrowheads="1"/>
          </p:cNvSpPr>
          <p:nvPr/>
        </p:nvSpPr>
        <p:spPr bwMode="auto">
          <a:xfrm>
            <a:off x="57150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7" name="Rectangle 123"/>
          <p:cNvSpPr>
            <a:spLocks noChangeArrowheads="1"/>
          </p:cNvSpPr>
          <p:nvPr/>
        </p:nvSpPr>
        <p:spPr bwMode="auto">
          <a:xfrm>
            <a:off x="63246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8" name="Rectangle 124"/>
          <p:cNvSpPr>
            <a:spLocks noChangeArrowheads="1"/>
          </p:cNvSpPr>
          <p:nvPr/>
        </p:nvSpPr>
        <p:spPr bwMode="auto">
          <a:xfrm>
            <a:off x="69342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29" name="Rectangle 125"/>
          <p:cNvSpPr>
            <a:spLocks noChangeArrowheads="1"/>
          </p:cNvSpPr>
          <p:nvPr/>
        </p:nvSpPr>
        <p:spPr bwMode="auto">
          <a:xfrm>
            <a:off x="7543800" y="2523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0" name="Rectangle 126"/>
          <p:cNvSpPr>
            <a:spLocks noChangeArrowheads="1"/>
          </p:cNvSpPr>
          <p:nvPr/>
        </p:nvSpPr>
        <p:spPr bwMode="auto">
          <a:xfrm>
            <a:off x="8153400" y="25233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1" name="Rectangle 127"/>
          <p:cNvSpPr>
            <a:spLocks noChangeArrowheads="1"/>
          </p:cNvSpPr>
          <p:nvPr/>
        </p:nvSpPr>
        <p:spPr bwMode="auto">
          <a:xfrm>
            <a:off x="51054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2" name="Rectangle 128"/>
          <p:cNvSpPr>
            <a:spLocks noChangeArrowheads="1"/>
          </p:cNvSpPr>
          <p:nvPr/>
        </p:nvSpPr>
        <p:spPr bwMode="auto">
          <a:xfrm>
            <a:off x="57150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3" name="Rectangle 129"/>
          <p:cNvSpPr>
            <a:spLocks noChangeArrowheads="1"/>
          </p:cNvSpPr>
          <p:nvPr/>
        </p:nvSpPr>
        <p:spPr bwMode="auto">
          <a:xfrm>
            <a:off x="63246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4" name="Rectangle 130"/>
          <p:cNvSpPr>
            <a:spLocks noChangeArrowheads="1"/>
          </p:cNvSpPr>
          <p:nvPr/>
        </p:nvSpPr>
        <p:spPr bwMode="auto">
          <a:xfrm>
            <a:off x="69342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5" name="Rectangle 131"/>
          <p:cNvSpPr>
            <a:spLocks noChangeArrowheads="1"/>
          </p:cNvSpPr>
          <p:nvPr/>
        </p:nvSpPr>
        <p:spPr bwMode="auto">
          <a:xfrm>
            <a:off x="7543800" y="31329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6" name="Rectangle 132"/>
          <p:cNvSpPr>
            <a:spLocks noChangeArrowheads="1"/>
          </p:cNvSpPr>
          <p:nvPr/>
        </p:nvSpPr>
        <p:spPr bwMode="auto">
          <a:xfrm>
            <a:off x="8153400" y="31329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7" name="Rectangle 133"/>
          <p:cNvSpPr>
            <a:spLocks noChangeArrowheads="1"/>
          </p:cNvSpPr>
          <p:nvPr/>
        </p:nvSpPr>
        <p:spPr bwMode="auto">
          <a:xfrm>
            <a:off x="51054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8" name="Rectangle 134"/>
          <p:cNvSpPr>
            <a:spLocks noChangeArrowheads="1"/>
          </p:cNvSpPr>
          <p:nvPr/>
        </p:nvSpPr>
        <p:spPr bwMode="auto">
          <a:xfrm>
            <a:off x="57150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39" name="Rectangle 135"/>
          <p:cNvSpPr>
            <a:spLocks noChangeArrowheads="1"/>
          </p:cNvSpPr>
          <p:nvPr/>
        </p:nvSpPr>
        <p:spPr bwMode="auto">
          <a:xfrm>
            <a:off x="63246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0" name="Rectangle 136"/>
          <p:cNvSpPr>
            <a:spLocks noChangeArrowheads="1"/>
          </p:cNvSpPr>
          <p:nvPr/>
        </p:nvSpPr>
        <p:spPr bwMode="auto">
          <a:xfrm>
            <a:off x="6934200" y="37425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1" name="Rectangle 137"/>
          <p:cNvSpPr>
            <a:spLocks noChangeArrowheads="1"/>
          </p:cNvSpPr>
          <p:nvPr/>
        </p:nvSpPr>
        <p:spPr bwMode="auto">
          <a:xfrm>
            <a:off x="75438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2" name="Rectangle 138"/>
          <p:cNvSpPr>
            <a:spLocks noChangeArrowheads="1"/>
          </p:cNvSpPr>
          <p:nvPr/>
        </p:nvSpPr>
        <p:spPr bwMode="auto">
          <a:xfrm>
            <a:off x="8153400" y="37425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3" name="Rectangle 139"/>
          <p:cNvSpPr>
            <a:spLocks noChangeArrowheads="1"/>
          </p:cNvSpPr>
          <p:nvPr/>
        </p:nvSpPr>
        <p:spPr bwMode="auto">
          <a:xfrm>
            <a:off x="51054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4" name="Rectangle 140"/>
          <p:cNvSpPr>
            <a:spLocks noChangeArrowheads="1"/>
          </p:cNvSpPr>
          <p:nvPr/>
        </p:nvSpPr>
        <p:spPr bwMode="auto">
          <a:xfrm>
            <a:off x="5715000" y="4353690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324600" y="43521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6" name="Rectangle 142"/>
          <p:cNvSpPr>
            <a:spLocks noChangeArrowheads="1"/>
          </p:cNvSpPr>
          <p:nvPr/>
        </p:nvSpPr>
        <p:spPr bwMode="auto">
          <a:xfrm>
            <a:off x="69342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7" name="Rectangle 143"/>
          <p:cNvSpPr>
            <a:spLocks noChangeArrowheads="1"/>
          </p:cNvSpPr>
          <p:nvPr/>
        </p:nvSpPr>
        <p:spPr bwMode="auto">
          <a:xfrm>
            <a:off x="75438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8" name="Rectangle 144"/>
          <p:cNvSpPr>
            <a:spLocks noChangeArrowheads="1"/>
          </p:cNvSpPr>
          <p:nvPr/>
        </p:nvSpPr>
        <p:spPr bwMode="auto">
          <a:xfrm>
            <a:off x="8153400" y="43521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49" name="Rectangle 145"/>
          <p:cNvSpPr>
            <a:spLocks noChangeArrowheads="1"/>
          </p:cNvSpPr>
          <p:nvPr/>
        </p:nvSpPr>
        <p:spPr bwMode="auto">
          <a:xfrm>
            <a:off x="5105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57150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63246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2" name="Rectangle 148"/>
          <p:cNvSpPr>
            <a:spLocks noChangeArrowheads="1"/>
          </p:cNvSpPr>
          <p:nvPr/>
        </p:nvSpPr>
        <p:spPr bwMode="auto">
          <a:xfrm>
            <a:off x="69342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3" name="Rectangle 149"/>
          <p:cNvSpPr>
            <a:spLocks noChangeArrowheads="1"/>
          </p:cNvSpPr>
          <p:nvPr/>
        </p:nvSpPr>
        <p:spPr bwMode="auto">
          <a:xfrm>
            <a:off x="7543800" y="4961703"/>
            <a:ext cx="609600" cy="609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4" name="Rectangle 150"/>
          <p:cNvSpPr>
            <a:spLocks noChangeArrowheads="1"/>
          </p:cNvSpPr>
          <p:nvPr/>
        </p:nvSpPr>
        <p:spPr bwMode="auto">
          <a:xfrm>
            <a:off x="8153400" y="49617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5" name="Rectangle 151"/>
          <p:cNvSpPr>
            <a:spLocks noChangeArrowheads="1"/>
          </p:cNvSpPr>
          <p:nvPr/>
        </p:nvSpPr>
        <p:spPr bwMode="auto">
          <a:xfrm>
            <a:off x="5105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6" name="Rectangle 152"/>
          <p:cNvSpPr>
            <a:spLocks noChangeArrowheads="1"/>
          </p:cNvSpPr>
          <p:nvPr/>
        </p:nvSpPr>
        <p:spPr bwMode="auto">
          <a:xfrm>
            <a:off x="57150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7" name="Rectangle 153"/>
          <p:cNvSpPr>
            <a:spLocks noChangeArrowheads="1"/>
          </p:cNvSpPr>
          <p:nvPr/>
        </p:nvSpPr>
        <p:spPr bwMode="auto">
          <a:xfrm>
            <a:off x="63246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8" name="Rectangle 154"/>
          <p:cNvSpPr>
            <a:spLocks noChangeArrowheads="1"/>
          </p:cNvSpPr>
          <p:nvPr/>
        </p:nvSpPr>
        <p:spPr bwMode="auto">
          <a:xfrm>
            <a:off x="69342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59" name="Rectangle 155"/>
          <p:cNvSpPr>
            <a:spLocks noChangeArrowheads="1"/>
          </p:cNvSpPr>
          <p:nvPr/>
        </p:nvSpPr>
        <p:spPr bwMode="auto">
          <a:xfrm>
            <a:off x="75438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0" name="Rectangle 156"/>
          <p:cNvSpPr>
            <a:spLocks noChangeArrowheads="1"/>
          </p:cNvSpPr>
          <p:nvPr/>
        </p:nvSpPr>
        <p:spPr bwMode="auto">
          <a:xfrm>
            <a:off x="8153400" y="5571303"/>
            <a:ext cx="609600" cy="609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661" name="Text Box 157"/>
          <p:cNvSpPr txBox="1">
            <a:spLocks noChangeArrowheads="1"/>
          </p:cNvSpPr>
          <p:nvPr/>
        </p:nvSpPr>
        <p:spPr bwMode="auto">
          <a:xfrm>
            <a:off x="4648200" y="503631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E</a:t>
            </a:r>
          </a:p>
        </p:txBody>
      </p:sp>
      <p:sp>
        <p:nvSpPr>
          <p:cNvPr id="21662" name="Text Box 158"/>
          <p:cNvSpPr txBox="1">
            <a:spLocks noChangeArrowheads="1"/>
          </p:cNvSpPr>
          <p:nvPr/>
        </p:nvSpPr>
        <p:spPr bwMode="auto">
          <a:xfrm>
            <a:off x="4648200" y="564750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F</a:t>
            </a:r>
          </a:p>
        </p:txBody>
      </p:sp>
      <p:sp>
        <p:nvSpPr>
          <p:cNvPr id="21663" name="Text Box 159"/>
          <p:cNvSpPr txBox="1">
            <a:spLocks noChangeArrowheads="1"/>
          </p:cNvSpPr>
          <p:nvPr/>
        </p:nvSpPr>
        <p:spPr bwMode="auto">
          <a:xfrm>
            <a:off x="76533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1664" name="Text Box 160"/>
          <p:cNvSpPr txBox="1">
            <a:spLocks noChangeArrowheads="1"/>
          </p:cNvSpPr>
          <p:nvPr/>
        </p:nvSpPr>
        <p:spPr bwMode="auto">
          <a:xfrm>
            <a:off x="8262938" y="206769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alibri"/>
                <a:cs typeface="Calibri"/>
              </a:rPr>
              <a:t>6</a:t>
            </a:r>
          </a:p>
        </p:txBody>
      </p:sp>
      <p:sp>
        <p:nvSpPr>
          <p:cNvPr id="106" name="Text Box 2"/>
          <p:cNvSpPr txBox="1">
            <a:spLocks noChangeArrowheads="1"/>
          </p:cNvSpPr>
          <p:nvPr/>
        </p:nvSpPr>
        <p:spPr bwMode="auto">
          <a:xfrm>
            <a:off x="708025" y="142265"/>
            <a:ext cx="784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4800">
                <a:solidFill>
                  <a:srgbClr val="000000"/>
                </a:solidFill>
                <a:latin typeface="Calibri"/>
                <a:cs typeface="Calibri"/>
              </a:rPr>
              <a:t>Rules of </a:t>
            </a:r>
            <a:r>
              <a:rPr lang="en-US" sz="4800" i="1">
                <a:solidFill>
                  <a:srgbClr val="000000"/>
                </a:solidFill>
                <a:latin typeface="Calibri"/>
                <a:cs typeface="Calibri"/>
              </a:rPr>
              <a:t>Life</a:t>
            </a:r>
            <a:endParaRPr lang="en-US" sz="480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4832139" y="6284967"/>
            <a:ext cx="42672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b="1" i="1">
                <a:solidFill>
                  <a:srgbClr val="000000"/>
                </a:solidFill>
              </a:rPr>
              <a:t>Fill in the </a:t>
            </a:r>
            <a:r>
              <a:rPr lang="en-US" b="1" i="1">
                <a:solidFill>
                  <a:srgbClr val="800000"/>
                </a:solidFill>
              </a:rPr>
              <a:t>next </a:t>
            </a:r>
            <a:r>
              <a:rPr lang="en-US" b="1" i="1">
                <a:solidFill>
                  <a:srgbClr val="000000"/>
                </a:solidFill>
              </a:rPr>
              <a:t>generation here.</a:t>
            </a:r>
          </a:p>
        </p:txBody>
      </p:sp>
      <p:sp>
        <p:nvSpPr>
          <p:cNvPr id="103" name="Text Box 113"/>
          <p:cNvSpPr txBox="1">
            <a:spLocks noChangeArrowheads="1"/>
          </p:cNvSpPr>
          <p:nvPr/>
        </p:nvSpPr>
        <p:spPr bwMode="auto">
          <a:xfrm>
            <a:off x="544713" y="1107055"/>
            <a:ext cx="3962910" cy="738664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 living cell with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2 or 3 </a:t>
            </a:r>
            <a:r>
              <a:rPr lang="en-US" sz="2100" dirty="0">
                <a:latin typeface="Calibri"/>
                <a:cs typeface="Calibri"/>
              </a:rPr>
              <a:t>living neighbors </a:t>
            </a:r>
            <a:r>
              <a:rPr lang="en-US" sz="2100" b="1" i="1" dirty="0">
                <a:solidFill>
                  <a:srgbClr val="0000FF"/>
                </a:solidFill>
                <a:latin typeface="Calibri"/>
                <a:cs typeface="Calibri"/>
              </a:rPr>
              <a:t>survives</a:t>
            </a:r>
            <a:r>
              <a:rPr lang="en-US" sz="2100" dirty="0">
                <a:latin typeface="Calibri"/>
                <a:cs typeface="Calibri"/>
              </a:rPr>
              <a:t>. Others die.</a:t>
            </a:r>
          </a:p>
        </p:txBody>
      </p:sp>
      <p:sp>
        <p:nvSpPr>
          <p:cNvPr id="107" name="Text Box 114"/>
          <p:cNvSpPr txBox="1">
            <a:spLocks noChangeArrowheads="1"/>
          </p:cNvSpPr>
          <p:nvPr/>
        </p:nvSpPr>
        <p:spPr bwMode="auto">
          <a:xfrm>
            <a:off x="5201760" y="1095888"/>
            <a:ext cx="3505200" cy="738664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100" dirty="0">
                <a:latin typeface="Calibri"/>
                <a:cs typeface="Calibri"/>
              </a:rPr>
              <a:t>An empty cell with exactly 3 living neighbors </a:t>
            </a:r>
            <a:r>
              <a:rPr lang="en-US" sz="2100" b="1" i="1" dirty="0">
                <a:solidFill>
                  <a:srgbClr val="008000"/>
                </a:solidFill>
                <a:latin typeface="Calibri"/>
                <a:cs typeface="Calibri"/>
              </a:rPr>
              <a:t>comes to life</a:t>
            </a:r>
            <a:r>
              <a:rPr lang="en-US" sz="2100" dirty="0">
                <a:latin typeface="Calibri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119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56008" y="45105"/>
            <a:ext cx="3112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Tree Rules</a:t>
            </a:r>
            <a:endParaRPr lang="en-US" sz="3600"/>
          </a:p>
        </p:txBody>
      </p:sp>
      <p:sp>
        <p:nvSpPr>
          <p:cNvPr id="15" name="Rectangle 14"/>
          <p:cNvSpPr/>
          <p:nvPr/>
        </p:nvSpPr>
        <p:spPr>
          <a:xfrm>
            <a:off x="215900" y="1344879"/>
            <a:ext cx="490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(1) At each new dot:</a:t>
            </a:r>
          </a:p>
          <a:p>
            <a:r>
              <a:rPr lang="en-US" sz="2400" dirty="0" smtClean="0"/>
              <a:t>	(2) Draw a </a:t>
            </a:r>
            <a:r>
              <a:rPr lang="en-US" sz="2400" b="1" dirty="0" smtClean="0"/>
              <a:t>T </a:t>
            </a:r>
            <a:r>
              <a:rPr lang="en-US" sz="2400" dirty="0" smtClean="0"/>
              <a:t>with dots on its ends</a:t>
            </a:r>
          </a:p>
          <a:p>
            <a:r>
              <a:rPr lang="en-US" sz="2400" dirty="0" smtClean="0"/>
              <a:t>	(3) Divide </a:t>
            </a:r>
            <a:r>
              <a:rPr lang="en-US" sz="2400" i="1" dirty="0" smtClean="0"/>
              <a:t>height </a:t>
            </a:r>
            <a:r>
              <a:rPr lang="en-US" sz="2400" dirty="0" smtClean="0"/>
              <a:t>by 2 </a:t>
            </a:r>
          </a:p>
          <a:p>
            <a:r>
              <a:rPr lang="en-US" sz="2400" b="1" i="1" dirty="0" smtClean="0"/>
              <a:t>	Go back to step (1) and continue</a:t>
            </a:r>
            <a:endParaRPr lang="en-US" sz="2400" b="1" i="1"/>
          </a:p>
        </p:txBody>
      </p:sp>
      <p:pic>
        <p:nvPicPr>
          <p:cNvPr id="19" name="Picture 18" descr="gpaper.bmp"/>
          <p:cNvPicPr>
            <a:picLocks noChangeAspect="1"/>
          </p:cNvPicPr>
          <p:nvPr/>
        </p:nvPicPr>
        <p:blipFill>
          <a:blip r:embed="rId2"/>
          <a:srcRect t="38563" r="66314" b="42608"/>
          <a:stretch>
            <a:fillRect/>
          </a:stretch>
        </p:blipFill>
        <p:spPr>
          <a:xfrm>
            <a:off x="5410200" y="907828"/>
            <a:ext cx="3361173" cy="2507818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7023100" y="3193828"/>
            <a:ext cx="127000" cy="128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334000" y="996728"/>
            <a:ext cx="3505200" cy="1588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66700" y="767483"/>
            <a:ext cx="231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height </a:t>
            </a:r>
            <a:r>
              <a:rPr lang="en-US" sz="2400" dirty="0" smtClean="0"/>
              <a:t>= 4 cm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56008" y="45105"/>
            <a:ext cx="3112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/>
              <a:t>Tree Rules</a:t>
            </a:r>
            <a:endParaRPr lang="en-US" sz="3600"/>
          </a:p>
        </p:txBody>
      </p:sp>
      <p:sp>
        <p:nvSpPr>
          <p:cNvPr id="15" name="Rectangle 14"/>
          <p:cNvSpPr/>
          <p:nvPr/>
        </p:nvSpPr>
        <p:spPr>
          <a:xfrm>
            <a:off x="215900" y="1344879"/>
            <a:ext cx="490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(1) At each new dot:</a:t>
            </a:r>
          </a:p>
          <a:p>
            <a:r>
              <a:rPr lang="en-US" sz="2400" dirty="0" smtClean="0"/>
              <a:t>	(2) Draw a </a:t>
            </a:r>
            <a:r>
              <a:rPr lang="en-US" sz="2400" b="1" dirty="0" smtClean="0"/>
              <a:t>T </a:t>
            </a:r>
            <a:r>
              <a:rPr lang="en-US" sz="2400" dirty="0" smtClean="0"/>
              <a:t>with dots on its ends</a:t>
            </a:r>
          </a:p>
          <a:p>
            <a:r>
              <a:rPr lang="en-US" sz="2400" dirty="0" smtClean="0"/>
              <a:t>	(3) Divide </a:t>
            </a:r>
            <a:r>
              <a:rPr lang="en-US" sz="2400" i="1" dirty="0" smtClean="0"/>
              <a:t>height </a:t>
            </a:r>
            <a:r>
              <a:rPr lang="en-US" sz="2400" dirty="0" smtClean="0"/>
              <a:t>by 2 </a:t>
            </a:r>
          </a:p>
          <a:p>
            <a:r>
              <a:rPr lang="en-US" sz="2400" b="1" i="1" dirty="0" smtClean="0"/>
              <a:t>	Go back to step (1) and continue</a:t>
            </a:r>
            <a:endParaRPr lang="en-US" sz="2400" b="1" i="1"/>
          </a:p>
        </p:txBody>
      </p:sp>
      <p:pic>
        <p:nvPicPr>
          <p:cNvPr id="19" name="Picture 18" descr="gpaper.bmp"/>
          <p:cNvPicPr>
            <a:picLocks noChangeAspect="1"/>
          </p:cNvPicPr>
          <p:nvPr/>
        </p:nvPicPr>
        <p:blipFill>
          <a:blip r:embed="rId2"/>
          <a:srcRect t="38563" r="66314" b="42608"/>
          <a:stretch>
            <a:fillRect/>
          </a:stretch>
        </p:blipFill>
        <p:spPr>
          <a:xfrm>
            <a:off x="5410200" y="907828"/>
            <a:ext cx="3361173" cy="2507818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7023100" y="3193828"/>
            <a:ext cx="127000" cy="128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5334000" y="996728"/>
            <a:ext cx="3505200" cy="1588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66700" y="767483"/>
            <a:ext cx="231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height </a:t>
            </a:r>
            <a:r>
              <a:rPr lang="en-US" sz="2400" dirty="0" smtClean="0"/>
              <a:t>= 4 cm</a:t>
            </a:r>
            <a:endParaRPr lang="en-US" sz="2400"/>
          </a:p>
        </p:txBody>
      </p:sp>
      <p:pic>
        <p:nvPicPr>
          <p:cNvPr id="8" name="Picture 7" descr="gpaper.bmp"/>
          <p:cNvPicPr>
            <a:picLocks noChangeAspect="1"/>
          </p:cNvPicPr>
          <p:nvPr/>
        </p:nvPicPr>
        <p:blipFill>
          <a:blip r:embed="rId2"/>
          <a:srcRect t="38563" r="66314" b="42608"/>
          <a:stretch>
            <a:fillRect/>
          </a:stretch>
        </p:blipFill>
        <p:spPr>
          <a:xfrm>
            <a:off x="5418713" y="3931738"/>
            <a:ext cx="3361173" cy="25078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5900" y="4540017"/>
            <a:ext cx="490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(1) At each new dot:</a:t>
            </a:r>
          </a:p>
          <a:p>
            <a:r>
              <a:rPr lang="en-US" sz="2400" dirty="0" smtClean="0"/>
              <a:t>	(2) Draw a </a:t>
            </a:r>
            <a:r>
              <a:rPr lang="en-US" sz="2400" b="1" u="sng" dirty="0" smtClean="0">
                <a:solidFill>
                  <a:srgbClr val="FF0000"/>
                </a:solidFill>
              </a:rPr>
              <a:t>T</a:t>
            </a:r>
            <a:r>
              <a:rPr lang="en-US" sz="2400" b="1" dirty="0" smtClean="0"/>
              <a:t> </a:t>
            </a:r>
            <a:r>
              <a:rPr lang="en-US" sz="2400" dirty="0" smtClean="0"/>
              <a:t>with dots on its ends</a:t>
            </a:r>
          </a:p>
          <a:p>
            <a:r>
              <a:rPr lang="en-US" sz="2400" dirty="0" smtClean="0"/>
              <a:t>	(3) Divide </a:t>
            </a:r>
            <a:r>
              <a:rPr lang="en-US" sz="2400" i="1" dirty="0" smtClean="0"/>
              <a:t>height </a:t>
            </a:r>
            <a:r>
              <a:rPr lang="en-US" sz="2400" dirty="0" smtClean="0"/>
              <a:t>by </a:t>
            </a:r>
            <a:r>
              <a:rPr lang="en-US" sz="2400" u="sng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</a:t>
            </a:r>
          </a:p>
          <a:p>
            <a:r>
              <a:rPr lang="en-US" sz="2400" b="1" i="1" dirty="0" smtClean="0"/>
              <a:t>	Go back to step (1) and continue</a:t>
            </a:r>
            <a:endParaRPr lang="en-US" sz="2400" b="1" i="1"/>
          </a:p>
        </p:txBody>
      </p:sp>
      <p:cxnSp>
        <p:nvCxnSpPr>
          <p:cNvPr id="10" name="Straight Connector 9"/>
          <p:cNvCxnSpPr/>
          <p:nvPr/>
        </p:nvCxnSpPr>
        <p:spPr>
          <a:xfrm>
            <a:off x="228600" y="3663728"/>
            <a:ext cx="8686800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7105649" y="5462089"/>
            <a:ext cx="825503" cy="8128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6273800" y="5455738"/>
            <a:ext cx="838200" cy="8382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28600" y="4006617"/>
            <a:ext cx="231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/>
              <a:t>height </a:t>
            </a:r>
            <a:r>
              <a:rPr lang="en-US" sz="2400" dirty="0" smtClean="0"/>
              <a:t>= </a:t>
            </a:r>
            <a:r>
              <a:rPr lang="en-US" sz="2400" u="sng" dirty="0" smtClean="0">
                <a:solidFill>
                  <a:srgbClr val="FF0000"/>
                </a:solidFill>
              </a:rPr>
              <a:t>4 cm</a:t>
            </a:r>
            <a:endParaRPr lang="en-US" sz="2400" u="sng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78369" y="6400800"/>
            <a:ext cx="4495800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100" i="1" dirty="0" smtClean="0">
                <a:solidFill>
                  <a:srgbClr val="000090"/>
                </a:solidFill>
              </a:rPr>
              <a:t>Change the underlined parts...</a:t>
            </a:r>
            <a:endParaRPr lang="en-US" sz="2100" dirty="0">
              <a:solidFill>
                <a:srgbClr val="00009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924801" y="5455738"/>
            <a:ext cx="533399" cy="12700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H="1" flipV="1">
            <a:off x="7639448" y="5194196"/>
            <a:ext cx="572294" cy="1588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7927830" y="4645964"/>
            <a:ext cx="274934" cy="25241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6699248" y="5868489"/>
            <a:ext cx="825506" cy="1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7047706" y="6224088"/>
            <a:ext cx="127000" cy="12801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16200000" flipV="1">
            <a:off x="7648430" y="4645964"/>
            <a:ext cx="274934" cy="25241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929036" y="5134005"/>
            <a:ext cx="338668" cy="317502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V="1">
            <a:off x="7789452" y="4770053"/>
            <a:ext cx="274934" cy="4234"/>
          </a:xfrm>
          <a:prstGeom prst="line">
            <a:avLst/>
          </a:prstGeom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772400" y="4490537"/>
            <a:ext cx="304800" cy="135479"/>
            <a:chOff x="7772400" y="4648199"/>
            <a:chExt cx="304800" cy="135479"/>
          </a:xfrm>
        </p:grpSpPr>
        <p:cxnSp>
          <p:nvCxnSpPr>
            <p:cNvPr id="29" name="Straight Connector 28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2774635">
            <a:off x="8100708" y="4504863"/>
            <a:ext cx="304800" cy="135479"/>
            <a:chOff x="7772400" y="4648199"/>
            <a:chExt cx="304800" cy="135479"/>
          </a:xfrm>
        </p:grpSpPr>
        <p:cxnSp>
          <p:nvCxnSpPr>
            <p:cNvPr id="33" name="Straight Connector 32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18825365" flipH="1">
            <a:off x="7435656" y="4507757"/>
            <a:ext cx="304800" cy="135479"/>
            <a:chOff x="7772400" y="4648199"/>
            <a:chExt cx="304800" cy="135479"/>
          </a:xfrm>
        </p:grpSpPr>
        <p:cxnSp>
          <p:nvCxnSpPr>
            <p:cNvPr id="37" name="Straight Connector 36"/>
            <p:cNvCxnSpPr/>
            <p:nvPr/>
          </p:nvCxnSpPr>
          <p:spPr>
            <a:xfrm rot="16200000" flipV="1">
              <a:off x="7859187" y="4713813"/>
              <a:ext cx="131232" cy="5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7943851" y="4650328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V="1">
              <a:off x="7770271" y="4650329"/>
              <a:ext cx="135478" cy="13122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2777158">
            <a:off x="8057934" y="4712699"/>
            <a:ext cx="800531" cy="489434"/>
            <a:chOff x="7672716" y="4730265"/>
            <a:chExt cx="800531" cy="489434"/>
          </a:xfrm>
        </p:grpSpPr>
        <p:cxnSp>
          <p:nvCxnSpPr>
            <p:cNvPr id="42" name="Straight Connector 41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86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90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94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/>
          <p:cNvGrpSpPr/>
          <p:nvPr/>
        </p:nvGrpSpPr>
        <p:grpSpPr>
          <a:xfrm rot="5400000">
            <a:off x="8330334" y="5206790"/>
            <a:ext cx="800531" cy="489434"/>
            <a:chOff x="7672716" y="4730265"/>
            <a:chExt cx="800531" cy="489434"/>
          </a:xfrm>
        </p:grpSpPr>
        <p:cxnSp>
          <p:nvCxnSpPr>
            <p:cNvPr id="58" name="Straight Connector 57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86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90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67" name="Straight Connector 66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94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 rot="16200000">
            <a:off x="5218228" y="4404772"/>
            <a:ext cx="1455001" cy="1431569"/>
            <a:chOff x="7672716" y="4730265"/>
            <a:chExt cx="1455001" cy="1431569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8077201" y="5765800"/>
              <a:ext cx="533399" cy="1270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 flipH="1" flipV="1">
              <a:off x="7791848" y="5504258"/>
              <a:ext cx="572294" cy="1588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8081436" y="5444067"/>
              <a:ext cx="338668" cy="31750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137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141"/>
            <p:cNvGrpSpPr/>
            <p:nvPr/>
          </p:nvGrpSpPr>
          <p:grpSpPr>
            <a:xfrm rot="2774635">
              <a:off x="8253108" y="4814923"/>
              <a:ext cx="304800" cy="135479"/>
              <a:chOff x="7772400" y="4648199"/>
              <a:chExt cx="304800" cy="135479"/>
            </a:xfrm>
          </p:grpSpPr>
          <p:cxnSp>
            <p:nvCxnSpPr>
              <p:cNvPr id="118" name="Straight Connector 117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145"/>
            <p:cNvGrpSpPr/>
            <p:nvPr/>
          </p:nvGrpSpPr>
          <p:grpSpPr>
            <a:xfrm rot="18825365" flipH="1">
              <a:off x="7588056" y="4817817"/>
              <a:ext cx="304800" cy="135479"/>
              <a:chOff x="7772400" y="4648199"/>
              <a:chExt cx="304800" cy="135479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149"/>
            <p:cNvGrpSpPr/>
            <p:nvPr/>
          </p:nvGrpSpPr>
          <p:grpSpPr>
            <a:xfrm rot="2777158">
              <a:off x="8210334" y="5022756"/>
              <a:ext cx="800531" cy="489440"/>
              <a:chOff x="7672716" y="4730259"/>
              <a:chExt cx="800531" cy="489440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3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12" name="Straight Connector 111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" name="Group 90"/>
              <p:cNvGrpSpPr/>
              <p:nvPr/>
            </p:nvGrpSpPr>
            <p:grpSpPr>
              <a:xfrm rot="2774635">
                <a:off x="8253108" y="481491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09" name="Straight Connector 108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5" name="Group 94"/>
              <p:cNvGrpSpPr/>
              <p:nvPr/>
            </p:nvGrpSpPr>
            <p:grpSpPr>
              <a:xfrm rot="18825365" flipH="1">
                <a:off x="7588056" y="4817813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06" name="Straight Connector 105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4" name="Group 165"/>
            <p:cNvGrpSpPr/>
            <p:nvPr/>
          </p:nvGrpSpPr>
          <p:grpSpPr>
            <a:xfrm rot="5400000">
              <a:off x="8482742" y="5516854"/>
              <a:ext cx="800531" cy="489440"/>
              <a:chOff x="7672716" y="4730259"/>
              <a:chExt cx="800531" cy="489440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8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90"/>
              <p:cNvGrpSpPr/>
              <p:nvPr/>
            </p:nvGrpSpPr>
            <p:grpSpPr>
              <a:xfrm rot="2774635">
                <a:off x="8253108" y="481491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4" name="Straight Connector 93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94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95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94"/>
              <p:cNvGrpSpPr/>
              <p:nvPr/>
            </p:nvGrpSpPr>
            <p:grpSpPr>
              <a:xfrm rot="18825365" flipH="1">
                <a:off x="7588056" y="4817813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4" name="Group 123"/>
          <p:cNvGrpSpPr/>
          <p:nvPr/>
        </p:nvGrpSpPr>
        <p:grpSpPr>
          <a:xfrm rot="18855768">
            <a:off x="6375740" y="4259065"/>
            <a:ext cx="1455001" cy="1431569"/>
            <a:chOff x="7672716" y="4730265"/>
            <a:chExt cx="1455001" cy="1431569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8077201" y="5765800"/>
              <a:ext cx="533399" cy="12700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5400000" flipH="1" flipV="1">
              <a:off x="7791848" y="5504258"/>
              <a:ext cx="572294" cy="1588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rot="5400000" flipH="1" flipV="1">
              <a:off x="80802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16200000" flipV="1">
              <a:off x="7800830" y="4956026"/>
              <a:ext cx="274934" cy="25241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V="1">
              <a:off x="8081436" y="5444067"/>
              <a:ext cx="338668" cy="317502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16200000" flipV="1">
              <a:off x="7941852" y="5080115"/>
              <a:ext cx="274934" cy="4234"/>
            </a:xfrm>
            <a:prstGeom prst="line">
              <a:avLst/>
            </a:prstGeom>
            <a:ln w="381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1" name="Group 137"/>
            <p:cNvGrpSpPr/>
            <p:nvPr/>
          </p:nvGrpSpPr>
          <p:grpSpPr>
            <a:xfrm>
              <a:off x="7924800" y="4800599"/>
              <a:ext cx="304800" cy="135479"/>
              <a:chOff x="7772400" y="4648199"/>
              <a:chExt cx="304800" cy="135479"/>
            </a:xfrm>
          </p:grpSpPr>
          <p:cxnSp>
            <p:nvCxnSpPr>
              <p:cNvPr id="172" name="Straight Connector 171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41"/>
            <p:cNvGrpSpPr/>
            <p:nvPr/>
          </p:nvGrpSpPr>
          <p:grpSpPr>
            <a:xfrm rot="2774635">
              <a:off x="8253108" y="4814921"/>
              <a:ext cx="304800" cy="135479"/>
              <a:chOff x="7772400" y="4648199"/>
              <a:chExt cx="304800" cy="135479"/>
            </a:xfrm>
          </p:grpSpPr>
          <p:cxnSp>
            <p:nvCxnSpPr>
              <p:cNvPr id="169" name="Straight Connector 168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Group 145"/>
            <p:cNvGrpSpPr/>
            <p:nvPr/>
          </p:nvGrpSpPr>
          <p:grpSpPr>
            <a:xfrm rot="18825365" flipH="1">
              <a:off x="7588056" y="4817815"/>
              <a:ext cx="304800" cy="135479"/>
              <a:chOff x="7772400" y="4648199"/>
              <a:chExt cx="304800" cy="135479"/>
            </a:xfrm>
          </p:grpSpPr>
          <p:cxnSp>
            <p:nvCxnSpPr>
              <p:cNvPr id="166" name="Straight Connector 165"/>
              <p:cNvCxnSpPr/>
              <p:nvPr/>
            </p:nvCxnSpPr>
            <p:spPr>
              <a:xfrm rot="16200000" flipV="1">
                <a:off x="7859187" y="4713813"/>
                <a:ext cx="131232" cy="5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 rot="5400000" flipH="1" flipV="1">
                <a:off x="7943851" y="4650328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16200000" flipV="1">
                <a:off x="7770271" y="4650329"/>
                <a:ext cx="135478" cy="131220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Group 149"/>
            <p:cNvGrpSpPr/>
            <p:nvPr/>
          </p:nvGrpSpPr>
          <p:grpSpPr>
            <a:xfrm rot="2777158">
              <a:off x="8210332" y="5022754"/>
              <a:ext cx="800531" cy="489442"/>
              <a:chOff x="7672716" y="4730257"/>
              <a:chExt cx="800531" cy="489442"/>
            </a:xfrm>
          </p:grpSpPr>
          <p:cxnSp>
            <p:nvCxnSpPr>
              <p:cNvPr id="151" name="Straight Connector 150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4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63" name="Straight Connector 162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5" name="Group 90"/>
              <p:cNvGrpSpPr/>
              <p:nvPr/>
            </p:nvGrpSpPr>
            <p:grpSpPr>
              <a:xfrm rot="2774635">
                <a:off x="8253108" y="4814917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60" name="Straight Connector 159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6" name="Group 94"/>
              <p:cNvGrpSpPr/>
              <p:nvPr/>
            </p:nvGrpSpPr>
            <p:grpSpPr>
              <a:xfrm rot="18825365" flipH="1">
                <a:off x="7588056" y="4817811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57" name="Straight Connector 156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5" name="Group 165"/>
            <p:cNvGrpSpPr/>
            <p:nvPr/>
          </p:nvGrpSpPr>
          <p:grpSpPr>
            <a:xfrm rot="5400000">
              <a:off x="8482748" y="5516858"/>
              <a:ext cx="800531" cy="489442"/>
              <a:chOff x="7672716" y="4730257"/>
              <a:chExt cx="800531" cy="489442"/>
            </a:xfrm>
          </p:grpSpPr>
          <p:cxnSp>
            <p:nvCxnSpPr>
              <p:cNvPr id="136" name="Straight Connector 135"/>
              <p:cNvCxnSpPr/>
              <p:nvPr/>
            </p:nvCxnSpPr>
            <p:spPr>
              <a:xfrm rot="5400000" flipH="1" flipV="1">
                <a:off x="80802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rot="16200000" flipV="1">
                <a:off x="7800830" y="4956026"/>
                <a:ext cx="274934" cy="252412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>
              <a:xfrm rot="16200000" flipV="1">
                <a:off x="7941852" y="5080115"/>
                <a:ext cx="274934" cy="4234"/>
              </a:xfrm>
              <a:prstGeom prst="line">
                <a:avLst/>
              </a:prstGeom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oval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9" name="Group 86"/>
              <p:cNvGrpSpPr/>
              <p:nvPr/>
            </p:nvGrpSpPr>
            <p:grpSpPr>
              <a:xfrm>
                <a:off x="7924800" y="4800599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8" name="Straight Connector 147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90"/>
              <p:cNvGrpSpPr/>
              <p:nvPr/>
            </p:nvGrpSpPr>
            <p:grpSpPr>
              <a:xfrm rot="2774635">
                <a:off x="8253108" y="4814917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5" name="Straight Connector 144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 94"/>
              <p:cNvGrpSpPr/>
              <p:nvPr/>
            </p:nvGrpSpPr>
            <p:grpSpPr>
              <a:xfrm rot="18825365" flipH="1">
                <a:off x="7588056" y="4817811"/>
                <a:ext cx="304800" cy="135479"/>
                <a:chOff x="7772400" y="4648199"/>
                <a:chExt cx="304800" cy="135479"/>
              </a:xfrm>
            </p:grpSpPr>
            <p:cxnSp>
              <p:nvCxnSpPr>
                <p:cNvPr id="142" name="Straight Connector 141"/>
                <p:cNvCxnSpPr/>
                <p:nvPr/>
              </p:nvCxnSpPr>
              <p:spPr>
                <a:xfrm rot="16200000" flipV="1">
                  <a:off x="7859187" y="4713813"/>
                  <a:ext cx="131232" cy="5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>
                <a:xfrm rot="5400000" flipH="1" flipV="1">
                  <a:off x="7943851" y="4650328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>
                <a:xfrm rot="16200000" flipV="1">
                  <a:off x="7770271" y="4650329"/>
                  <a:ext cx="135478" cy="131220"/>
                </a:xfrm>
                <a:prstGeom prst="line">
                  <a:avLst/>
                </a:prstGeom>
                <a:ln w="38100" cap="flat" cmpd="sng" algn="ctr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oval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75" name="Rectangle 174"/>
          <p:cNvSpPr/>
          <p:nvPr/>
        </p:nvSpPr>
        <p:spPr>
          <a:xfrm>
            <a:off x="5638800" y="6400800"/>
            <a:ext cx="2870307" cy="4154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100" i="1" dirty="0" smtClean="0">
                <a:solidFill>
                  <a:srgbClr val="000090"/>
                </a:solidFill>
              </a:rPr>
              <a:t>...to create this "tree"</a:t>
            </a:r>
            <a:endParaRPr lang="en-US" sz="210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11" name="Rectangle 10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rgbClr val="FF0000"/>
                </a:solidFill>
              </a:rPr>
              <a:t>and no.</a:t>
            </a:r>
            <a:endParaRPr lang="en-US" sz="360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800" y="6172200"/>
            <a:ext cx="4741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The rules </a:t>
            </a:r>
            <a:r>
              <a:rPr lang="en-US" b="1" i="1" dirty="0" smtClean="0"/>
              <a:t>can </a:t>
            </a:r>
            <a:r>
              <a:rPr lang="en-US" dirty="0" smtClean="0"/>
              <a:t>create many different fractal forms</a:t>
            </a:r>
            <a:endParaRPr lang="en-US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453" y="1262911"/>
            <a:ext cx="5984045" cy="466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11" name="Rectangle 10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rgbClr val="FF0000"/>
                </a:solidFill>
              </a:rPr>
              <a:t>and no.</a:t>
            </a:r>
            <a:endParaRPr lang="en-US" sz="360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6172200"/>
            <a:ext cx="3455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 elegant recursive drawing site…</a:t>
            </a:r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11" y="1228549"/>
            <a:ext cx="7484869" cy="474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65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c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61" y="0"/>
            <a:ext cx="8616677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sp>
        <p:nvSpPr>
          <p:cNvPr id="7" name="Rectangle 6"/>
          <p:cNvSpPr/>
          <p:nvPr/>
        </p:nvSpPr>
        <p:spPr>
          <a:xfrm>
            <a:off x="2206334" y="6391175"/>
            <a:ext cx="468685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biology </a:t>
            </a:r>
            <a:r>
              <a:rPr lang="en-US" b="1" i="1" dirty="0" smtClean="0">
                <a:solidFill>
                  <a:srgbClr val="008000"/>
                </a:solidFill>
              </a:rPr>
              <a:t>does </a:t>
            </a:r>
            <a:r>
              <a:rPr lang="en-US" dirty="0" smtClean="0">
                <a:solidFill>
                  <a:srgbClr val="008000"/>
                </a:solidFill>
              </a:rPr>
              <a:t>create many different fractal forms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73990" y="190500"/>
            <a:ext cx="3167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008000"/>
                </a:solidFill>
              </a:rPr>
              <a:t>Yes...  </a:t>
            </a:r>
            <a:r>
              <a:rPr lang="en-US" sz="3600" dirty="0" smtClean="0">
                <a:solidFill>
                  <a:schemeClr val="bg1">
                    <a:lumMod val="65000"/>
                  </a:schemeClr>
                </a:solidFill>
              </a:rPr>
              <a:t>and no.</a:t>
            </a:r>
            <a:endParaRPr lang="en-US" sz="36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268" y="190500"/>
            <a:ext cx="467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Are these rules for real?</a:t>
            </a:r>
            <a:endParaRPr lang="en-US" sz="3600"/>
          </a:p>
        </p:txBody>
      </p:sp>
      <p:pic>
        <p:nvPicPr>
          <p:cNvPr id="9" name="Picture 8" descr="Lcr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885" y="0"/>
            <a:ext cx="10312176" cy="68579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02635" y="6391175"/>
            <a:ext cx="369428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but maybe fractals are only in plants?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1" charset="0"/>
            <a:ea typeface="ＭＳ Ｐゴシック" pitchFamily="-111" charset="-128"/>
            <a:cs typeface="ＭＳ Ｐゴシック" pitchFamily="-11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7641</TotalTime>
  <Words>1102</Words>
  <Application>Microsoft Office PowerPoint</Application>
  <PresentationFormat>On-screen Show (4:3)</PresentationFormat>
  <Paragraphs>472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Blank Presentation</vt:lpstr>
      <vt:lpstr>Biology-inspired algorithms</vt:lpstr>
      <vt:lpstr>Biology-inspired algorithms</vt:lpstr>
      <vt:lpstr>Biology Rules…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 Rules!</dc:title>
  <dc:creator>Ran Libeskind-Hadas</dc:creator>
  <cp:lastModifiedBy>Owner</cp:lastModifiedBy>
  <cp:revision>94</cp:revision>
  <cp:lastPrinted>2013-07-18T14:42:10Z</cp:lastPrinted>
  <dcterms:created xsi:type="dcterms:W3CDTF">2010-10-19T06:02:28Z</dcterms:created>
  <dcterms:modified xsi:type="dcterms:W3CDTF">2013-07-18T14:46:17Z</dcterms:modified>
</cp:coreProperties>
</file>