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6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7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0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34.xml" ContentType="application/vnd.openxmlformats-officedocument.presentationml.notesSlide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86" r:id="rId2"/>
    <p:sldMasterId id="2147483731" r:id="rId3"/>
  </p:sldMasterIdLst>
  <p:notesMasterIdLst>
    <p:notesMasterId r:id="rId62"/>
  </p:notesMasterIdLst>
  <p:handoutMasterIdLst>
    <p:handoutMasterId r:id="rId63"/>
  </p:handoutMasterIdLst>
  <p:sldIdLst>
    <p:sldId id="1368" r:id="rId4"/>
    <p:sldId id="1369" r:id="rId5"/>
    <p:sldId id="1325" r:id="rId6"/>
    <p:sldId id="921" r:id="rId7"/>
    <p:sldId id="1284" r:id="rId8"/>
    <p:sldId id="1285" r:id="rId9"/>
    <p:sldId id="1297" r:id="rId10"/>
    <p:sldId id="1298" r:id="rId11"/>
    <p:sldId id="1212" r:id="rId12"/>
    <p:sldId id="1362" r:id="rId13"/>
    <p:sldId id="1363" r:id="rId14"/>
    <p:sldId id="1213" r:id="rId15"/>
    <p:sldId id="1299" r:id="rId16"/>
    <p:sldId id="1167" r:id="rId17"/>
    <p:sldId id="1301" r:id="rId18"/>
    <p:sldId id="1209" r:id="rId19"/>
    <p:sldId id="1356" r:id="rId20"/>
    <p:sldId id="1364" r:id="rId21"/>
    <p:sldId id="1082" r:id="rId22"/>
    <p:sldId id="1214" r:id="rId23"/>
    <p:sldId id="1276" r:id="rId24"/>
    <p:sldId id="1302" r:id="rId25"/>
    <p:sldId id="1236" r:id="rId26"/>
    <p:sldId id="1259" r:id="rId27"/>
    <p:sldId id="1237" r:id="rId28"/>
    <p:sldId id="1238" r:id="rId29"/>
    <p:sldId id="1239" r:id="rId30"/>
    <p:sldId id="1242" r:id="rId31"/>
    <p:sldId id="1296" r:id="rId32"/>
    <p:sldId id="1243" r:id="rId33"/>
    <p:sldId id="1245" r:id="rId34"/>
    <p:sldId id="1365" r:id="rId35"/>
    <p:sldId id="1366" r:id="rId36"/>
    <p:sldId id="1371" r:id="rId37"/>
    <p:sldId id="1331" r:id="rId38"/>
    <p:sldId id="1326" r:id="rId39"/>
    <p:sldId id="1305" r:id="rId40"/>
    <p:sldId id="1306" r:id="rId41"/>
    <p:sldId id="1307" r:id="rId42"/>
    <p:sldId id="1354" r:id="rId43"/>
    <p:sldId id="1367" r:id="rId44"/>
    <p:sldId id="1308" r:id="rId45"/>
    <p:sldId id="1324" r:id="rId46"/>
    <p:sldId id="1310" r:id="rId47"/>
    <p:sldId id="1311" r:id="rId48"/>
    <p:sldId id="1355" r:id="rId49"/>
    <p:sldId id="1312" r:id="rId50"/>
    <p:sldId id="1313" r:id="rId51"/>
    <p:sldId id="1314" r:id="rId52"/>
    <p:sldId id="1315" r:id="rId53"/>
    <p:sldId id="1316" r:id="rId54"/>
    <p:sldId id="1317" r:id="rId55"/>
    <p:sldId id="1319" r:id="rId56"/>
    <p:sldId id="1320" r:id="rId57"/>
    <p:sldId id="1321" r:id="rId58"/>
    <p:sldId id="1322" r:id="rId59"/>
    <p:sldId id="1132" r:id="rId60"/>
    <p:sldId id="1370" r:id="rId61"/>
  </p:sldIdLst>
  <p:sldSz cx="9144000" cy="6858000" type="screen4x3"/>
  <p:notesSz cx="6858000" cy="9144000"/>
  <p:custDataLst>
    <p:tags r:id="rId64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-105" charset="0"/>
        <a:ea typeface="ＭＳ Ｐゴシック" pitchFamily="-10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00"/>
    <a:srgbClr val="0A8E17"/>
    <a:srgbClr val="CCCCFF"/>
    <a:srgbClr val="FFE4C9"/>
    <a:srgbClr val="D9D9FF"/>
    <a:srgbClr val="0E0BEE"/>
    <a:srgbClr val="CCECFF"/>
    <a:srgbClr val="FFCC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9" autoAdjust="0"/>
    <p:restoredTop sz="94660"/>
  </p:normalViewPr>
  <p:slideViewPr>
    <p:cSldViewPr>
      <p:cViewPr varScale="1">
        <p:scale>
          <a:sx n="106" d="100"/>
          <a:sy n="106" d="100"/>
        </p:scale>
        <p:origin x="5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0" d="100"/>
          <a:sy n="120" d="100"/>
        </p:scale>
        <p:origin x="-263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200">
                <a:latin typeface="Times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>
                <a:latin typeface="Times" pitchFamily="-105" charset="0"/>
              </a:defRPr>
            </a:lvl1pPr>
          </a:lstStyle>
          <a:p>
            <a:pPr>
              <a:defRPr/>
            </a:pPr>
            <a:fld id="{3ED932B6-9941-48F1-9E7A-72F5E0063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299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25T20:45:05.607"/>
    </inkml:context>
    <inkml:brush xml:id="br0">
      <inkml:brushProperty name="width" value="0.05292" units="cm"/>
      <inkml:brushProperty name="height" value="0.05292" units="cm"/>
      <inkml:brushProperty name="color" value="#2A415D"/>
      <inkml:brushProperty name="fitToCurve" value="1"/>
    </inkml:brush>
  </inkml:definitions>
  <inkml:trace contextRef="#ctx0" brushRef="#br0">7 20 23,'0'0'23,"0"0"-3,0 0-1,0 0-2,0 0-2,0 0-5,0 0-1,0 0-3,0 0 0,0 0-2,0 0-1,0 0-2,12-4 0,-12 4 0,0 0-1,0 0 1,0 0-1,0 0 1,0 0 0,0 0 0,0 0 0,0 0 0,0 0 0,0 0-1,0 0 1,0 0-1,0 0 1,0 0 0,0 0 1,0 0-2,0 0 1,0 0-1,0 0 0,0 0-3,0 0-5,0 0-26,-2-9 1,2 9-3,-17-8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760" units="cm"/>
          <inkml:channel name="Y" type="integer" max="15694" units="cm"/>
          <inkml:channel name="F" type="integer" max="255" units="dev"/>
          <inkml:channel name="T" type="integer" max="2.14748E9" units="dev"/>
        </inkml:traceFormat>
        <inkml:channelProperties>
          <inkml:channelProperty channel="X" name="resolution" value="1004.70502" units="1/cm"/>
          <inkml:channelProperty channel="Y" name="resolution" value="1000.25494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03-18T18:10:39.2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19369 6679 180 0,'-13'-10'34'15,"13"10"0"-15,-20-3-36 16,20 3 3-16,-16 11-1 15,16-11 0-15,-13 17 0 0,13-17 0 16,-8 21 0-16,5-10 0 16,4 1-1-16,-1-12 2 15,11 15-1-15,-11-15 0 16,21 8-1-16,-10-4 2 16,4-5-2-16,-2-1 1 15,-2-4 0-15,0 0 0 16,-11 6 0-16,13-18 0 15,-13 18 0-15,1-24 0 16,-4 10 0-16,-6 3 1 16,-3 4-2-16,-3 3 2 15,0 6-1-15,-1 1 0 16,0 5 0-16,3 4-1 0,2 5 1 16,6 0 0-16,5 0 0 15,2-3 0-15,6 1 0 16,3-5 0-16,2-3 0 15,4-3 0-15,2-6 0 16,-3-4 0-16,0-3 0 16,-3-4 0-16,-4-1 0 15,-4-1 0-15,-7-2 0 16,-5-1 0-16,-5 2-1 16,-5 2 1-16,-4 4 0 15,-2 4 0-15,0 5 0 16,1 6 0-16,5 2 0 15,4 5 0-15,3 3 0 0,5 2 0 16,10 1 0-16,3-4 0 16,5-2 0-1,5-4 0-15,3-3 0 16,-1-4 0-16,1-6 0 0,1 0 0 16,-6-5 0-16,-4-2 0 15,-7 0 0-15,-5 1 0 16,-4 0 0-16,4 11 0 15,-17-6 1-15,5 5-1 16,1 6 0-16,-1 0 0 16,6 6 0-16,2 0 0 15,4-11 1-15,3 20-4 16,10-4-30-16,-13-16-1 0,11 2 0 16,-11-2-1-16,0 0-1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10-26T21:12:47.52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61 0 101,'-11'14'39,"3"-3"1,8-11-4,-10 3-37,10-3-3,0 0-1,0 0-3,0 0-7,0 0-24,-14 14 1,7 0 0,-4 4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5-10-28T02:56:11.0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16049 16272,'24'0,"26"0,0 0,49 0,25-25,0 25,50 0,-26-25,-48 25,-26 0,-24 0,-1 0,-49 0,25-25,-25 25,25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29T21:28:19.894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19421 4604,'0'0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0-31T21:33:33.9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24818 3836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5-03-25T10:39:54.51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5-03-25T10:55:25.63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-2147483648-2147483648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25T20:45:05.607"/>
    </inkml:context>
    <inkml:brush xml:id="br0">
      <inkml:brushProperty name="width" value="0.05292" units="cm"/>
      <inkml:brushProperty name="height" value="0.05292" units="cm"/>
      <inkml:brushProperty name="color" value="#2A415D"/>
      <inkml:brushProperty name="fitToCurve" value="1"/>
    </inkml:brush>
  </inkml:definitions>
  <inkml:trace contextRef="#ctx0" brushRef="#br0">7 20 23,'0'0'23,"0"0"-3,0 0-1,0 0-2,0 0-2,0 0-5,0 0-1,0 0-3,0 0 0,0 0-2,0 0-1,0 0-2,12-4 0,-12 4 0,0 0-1,0 0 1,0 0-1,0 0 1,0 0 0,0 0 0,0 0 0,0 0 0,0 0 0,0 0-1,0 0 1,0 0-1,0 0 1,0 0 0,0 0 1,0 0-2,0 0 1,0 0-1,0 0 0,0 0-3,0 0-5,0 0-26,-2-9 1,2 9-3,-17-8 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5-03-25T10:39:54.51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5-03-25T10:55:25.63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-2147483648-2147483648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0-25T20:45:05.607"/>
    </inkml:context>
    <inkml:brush xml:id="br0">
      <inkml:brushProperty name="width" value="0.05292" units="cm"/>
      <inkml:brushProperty name="height" value="0.05292" units="cm"/>
      <inkml:brushProperty name="color" value="#2A415D"/>
      <inkml:brushProperty name="fitToCurve" value="1"/>
    </inkml:brush>
  </inkml:definitions>
  <inkml:trace contextRef="#ctx0" brushRef="#br0">7 20 23,'0'0'23,"0"0"-3,0 0-1,0 0-2,0 0-2,0 0-5,0 0-1,0 0-3,0 0 0,0 0-2,0 0-1,0 0-2,12-4 0,-12 4 0,0 0-1,0 0 1,0 0-1,0 0 1,0 0 0,0 0 0,0 0 0,0 0 0,0 0 0,0 0-1,0 0 1,0 0-1,0 0 1,0 0 0,0 0 1,0 0-2,0 0 1,0 0-1,0 0 0,0 0-3,0 0-5,0 0-26,-2-9 1,2 9-3,-17-8 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5-03-25T10:39:54.51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28.36565" units="1/cm"/>
          <inkml:channelProperty channel="Y" name="resolution" value="28.33948" units="1/cm"/>
        </inkml:channelProperties>
      </inkml:inkSource>
      <inkml:timestamp xml:id="ts0" timeString="2015-03-25T10:55:25.63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-2147483648-2147483648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8A580E6-B8F6-411C-9251-272ED4971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93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B1200353-B1F0-4A91-8EA3-7A6832550045}" type="slidenum">
              <a:rPr lang="en-US" sz="1200" smtClean="0">
                <a:latin typeface="Arial" charset="0"/>
              </a:rPr>
              <a:pPr/>
              <a:t>3</a:t>
            </a:fld>
            <a:endParaRPr lang="en-US" sz="1200"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023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3E6991D6-5698-4009-A100-62AB8E5F86EE}" type="slidenum">
              <a:rPr lang="en-US" sz="1200" smtClean="0">
                <a:latin typeface="Arial" charset="0"/>
              </a:rPr>
              <a:pPr/>
              <a:t>12</a:t>
            </a:fld>
            <a:endParaRPr lang="en-US" sz="1200">
              <a:latin typeface="Arial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0850D21E-EAA2-4D41-9BBD-AA848FD0F8F8}" type="slidenum">
              <a:rPr lang="en-US" sz="1200" smtClean="0">
                <a:latin typeface="Arial" charset="0"/>
              </a:rPr>
              <a:pPr/>
              <a:t>13</a:t>
            </a:fld>
            <a:endParaRPr lang="en-US" sz="120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2308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 pi_darts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A580E6-B8F6-411C-9251-272ED497164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822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41E75CD5-6013-46CE-B548-69507B106A2D}" type="slidenum">
              <a:rPr lang="en-US" sz="1200" smtClean="0">
                <a:latin typeface="Times" pitchFamily="-105" charset="0"/>
              </a:rPr>
              <a:pPr/>
              <a:t>19</a:t>
            </a:fld>
            <a:endParaRPr lang="en-US" sz="1200">
              <a:latin typeface="Times" pitchFamily="-105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41E75CD5-6013-46CE-B548-69507B106A2D}" type="slidenum">
              <a:rPr lang="en-US" sz="1200" smtClean="0">
                <a:latin typeface="Times" pitchFamily="-105" charset="0"/>
              </a:rPr>
              <a:pPr/>
              <a:t>20</a:t>
            </a:fld>
            <a:endParaRPr lang="en-US" sz="1200">
              <a:latin typeface="Times" pitchFamily="-105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Times" pitchFamily="-105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0850D21E-EAA2-4D41-9BBD-AA848FD0F8F8}" type="slidenum">
              <a:rPr lang="en-US" sz="1200" smtClean="0">
                <a:latin typeface="Arial" charset="0"/>
              </a:rPr>
              <a:pPr/>
              <a:t>22</a:t>
            </a:fld>
            <a:endParaRPr lang="en-US" sz="120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6493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1457FBE2-7294-40AF-B577-886D1A84A7D0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23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1457FBE2-7294-40AF-B577-886D1A84A7D0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24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1457FBE2-7294-40AF-B577-886D1A84A7D0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25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1457FBE2-7294-40AF-B577-886D1A84A7D0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26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0850D21E-EAA2-4D41-9BBD-AA848FD0F8F8}" type="slidenum">
              <a:rPr lang="en-US" sz="1200" smtClean="0">
                <a:latin typeface="Arial" charset="0"/>
              </a:rPr>
              <a:pPr/>
              <a:t>4</a:t>
            </a:fld>
            <a:endParaRPr lang="en-US" sz="120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1457FBE2-7294-40AF-B577-886D1A84A7D0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27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B7639D05-194E-4EFE-8E19-FF2F12833F8E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28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dirty="0">
                <a:latin typeface="Arial" charset="0"/>
                <a:ea typeface="ＭＳ Ｐゴシック" pitchFamily="-105" charset="-128"/>
              </a:rPr>
              <a:t>This is ex1()</a:t>
            </a:r>
          </a:p>
          <a:p>
            <a:pPr eaLnBrk="1" hangingPunct="1"/>
            <a:endParaRPr lang="en-US" dirty="0">
              <a:latin typeface="Arial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B7639D05-194E-4EFE-8E19-FF2F12833F8E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29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dirty="0">
                <a:latin typeface="Arial" charset="0"/>
                <a:ea typeface="ＭＳ Ｐゴシック" pitchFamily="-105" charset="-128"/>
              </a:rPr>
              <a:t>This is ex2()</a:t>
            </a:r>
          </a:p>
          <a:p>
            <a:pPr eaLnBrk="1" hangingPunct="1"/>
            <a:endParaRPr lang="en-US" dirty="0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245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9F89D21F-D335-4EB1-8148-BEBCE04617C7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30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 dirty="0">
              <a:latin typeface="Arial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9F89D21F-D335-4EB1-8148-BEBCE04617C7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31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dirty="0">
                <a:latin typeface="Arial" charset="0"/>
                <a:ea typeface="ＭＳ Ｐゴシック" pitchFamily="-105" charset="-128"/>
              </a:rPr>
              <a:t>This is ex3()</a:t>
            </a:r>
          </a:p>
          <a:p>
            <a:pPr eaLnBrk="1" hangingPunct="1"/>
            <a:endParaRPr lang="en-US" dirty="0">
              <a:latin typeface="Arial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8854BA55-47D6-4158-A306-E42AD2090CF2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32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dirty="0">
                <a:latin typeface="Arial" charset="0"/>
                <a:ea typeface="ＭＳ Ｐゴシック" pitchFamily="-105" charset="-128"/>
              </a:rPr>
              <a:t>A 3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pitchFamily="-105" charset="-128"/>
              </a:rPr>
              <a:t>B 4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pitchFamily="-105" charset="-128"/>
              </a:rPr>
              <a:t>C 2</a:t>
            </a:r>
          </a:p>
          <a:p>
            <a:pPr eaLnBrk="1" hangingPunct="1"/>
            <a:r>
              <a:rPr lang="en-US" dirty="0">
                <a:latin typeface="Arial" charset="0"/>
                <a:ea typeface="ＭＳ Ｐゴシック" pitchFamily="-105" charset="-128"/>
              </a:rPr>
              <a:t>1: c+r &lt;= 4</a:t>
            </a:r>
          </a:p>
          <a:p>
            <a:pPr eaLnBrk="1" hangingPunct="1"/>
            <a:endParaRPr lang="en-US" dirty="0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06817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8854BA55-47D6-4158-A306-E42AD2090CF2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33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56628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8854BA55-47D6-4158-A306-E42AD2090CF2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34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9197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376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535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8695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5854" indent="-22858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1457FBE2-7294-40AF-B577-886D1A84A7D0}" type="slidenum">
              <a:rPr lang="en-US" sz="1200">
                <a:solidFill>
                  <a:srgbClr val="000000"/>
                </a:solidFill>
                <a:latin typeface="Arial" charset="0"/>
              </a:rPr>
              <a:pPr/>
              <a:t>35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9996" tIns="44998" rIns="89996" bIns="44998"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1562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87ADCCCC-0A19-456E-B462-948531689832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36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5911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0850D21E-EAA2-4D41-9BBD-AA848FD0F8F8}" type="slidenum">
              <a:rPr lang="en-US" sz="1200" smtClean="0">
                <a:latin typeface="Arial" charset="0"/>
              </a:rPr>
              <a:pPr/>
              <a:t>5</a:t>
            </a:fld>
            <a:endParaRPr lang="en-US" sz="120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22903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99D6C9-224C-4F03-82FF-FC6BECECAE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61170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99D6C9-224C-4F03-82FF-FC6BECECAE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-105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23155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B9017154-D0F7-424B-B38A-10E976C766FB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39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-105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57052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Run </a:t>
            </a:r>
            <a:r>
              <a:rPr lang="en-US" dirty="0" err="1"/>
              <a:t>mshow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A580E6-B8F6-411C-9251-272ED497164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537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87ADCCCC-0A19-456E-B462-948531689832}" type="slidenum">
              <a:rPr lang="en-US" sz="1200" smtClean="0">
                <a:solidFill>
                  <a:srgbClr val="000000"/>
                </a:solidFill>
                <a:latin typeface="Arial" charset="0"/>
              </a:rPr>
              <a:pPr/>
              <a:t>57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0850D21E-EAA2-4D41-9BBD-AA848FD0F8F8}" type="slidenum">
              <a:rPr lang="en-US" sz="1200" smtClean="0">
                <a:latin typeface="Arial" charset="0"/>
              </a:rPr>
              <a:pPr/>
              <a:t>6</a:t>
            </a:fld>
            <a:endParaRPr lang="en-US" sz="120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1060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0850D21E-EAA2-4D41-9BBD-AA848FD0F8F8}" type="slidenum">
              <a:rPr lang="en-US" sz="1200" smtClean="0">
                <a:latin typeface="Arial" charset="0"/>
              </a:rPr>
              <a:pPr/>
              <a:t>7</a:t>
            </a:fld>
            <a:endParaRPr lang="en-US" sz="120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5204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0850D21E-EAA2-4D41-9BBD-AA848FD0F8F8}" type="slidenum">
              <a:rPr lang="en-US" sz="1200" smtClean="0">
                <a:latin typeface="Arial" charset="0"/>
              </a:rPr>
              <a:pPr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915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3E6991D6-5698-4009-A100-62AB8E5F86EE}" type="slidenum">
              <a:rPr lang="en-US" sz="1200" smtClean="0">
                <a:latin typeface="Arial" charset="0"/>
              </a:rPr>
              <a:pPr/>
              <a:t>9</a:t>
            </a:fld>
            <a:endParaRPr lang="en-US" sz="1200">
              <a:latin typeface="Arial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0850D21E-EAA2-4D41-9BBD-AA848FD0F8F8}" type="slidenum">
              <a:rPr lang="en-US" sz="1200" smtClean="0">
                <a:latin typeface="Arial" charset="0"/>
              </a:rPr>
              <a:pPr/>
              <a:t>10</a:t>
            </a:fld>
            <a:endParaRPr lang="en-US" sz="120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1034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fld id="{0850D21E-EAA2-4D41-9BBD-AA848FD0F8F8}" type="slidenum">
              <a:rPr lang="en-US" sz="1200" smtClean="0">
                <a:latin typeface="Arial" charset="0"/>
              </a:rPr>
              <a:pPr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0267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B6129-7378-41A0-85AA-C106B444D3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1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94873-CEAE-4723-804E-8488813B2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34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68A6-FDAB-4A13-8B90-93FF5E32F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71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61FE7-5A10-4849-808C-6231E7AE6C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2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A3F47-8F12-45A9-A19B-8181553C7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75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DA218-BF5A-47F0-B71A-ACC122DB7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86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3C4C2-1DC3-4BF1-81EA-ADF36510D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18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6EEA7-A263-494B-96FD-60AFA3E3A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85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A73D1-A5F6-4DFA-BDF1-F504DCD57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19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028DB-E129-431B-95C0-EB2CEDE28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97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6A150-16BB-4100-BF92-739E2A29B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24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2EFEE-787C-420F-8D4F-7CF068842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24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44844-0AA9-4FA7-AC42-72B315FE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72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2907C-2B0B-4ABF-9A94-523C9D947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FB5E0-122B-4192-944B-B06184C2E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93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B6129-7378-41A0-85AA-C106B444D3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166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2EFEE-787C-420F-8D4F-7CF068842B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36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F7B71-37EC-4CE9-97CC-5D04141BB1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8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A5854-D092-48AD-BCD5-89596DFB26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343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291DB-0653-4424-9C71-F038F8A72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342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5FE98-123A-43E3-B8BC-FEDD189E4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45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DD231-EE11-4BAA-AB80-2649364886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85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F7B71-37EC-4CE9-97CC-5D04141BB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91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590DB-BC7D-497A-934C-DE8067B28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983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CF308-9838-4F42-9AEA-34FAAC5C74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023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94873-CEAE-4723-804E-8488813B27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08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68A6-FDAB-4A13-8B90-93FF5E32FC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7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A5854-D092-48AD-BCD5-89596DFB2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76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291DB-0653-4424-9C71-F038F8A72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8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5FE98-123A-43E3-B8BC-FEDD189E4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5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DD231-EE11-4BAA-AB80-264936488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77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590DB-BC7D-497A-934C-DE8067B28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84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CF308-9838-4F42-9AEA-34FAAC5C7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8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434D441-9DC8-4AFF-8521-90C59220C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1pPr>
          </a:lstStyle>
          <a:p>
            <a:pPr>
              <a:defRPr/>
            </a:pPr>
            <a:fld id="{0838BB71-820D-44C5-B635-C54C2C10B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01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6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434D441-9DC8-4AFF-8521-90C59220C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8.png"/><Relationship Id="rId5" Type="http://schemas.openxmlformats.org/officeDocument/2006/relationships/tags" Target="../tags/tag15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9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0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6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00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10.emf"/><Relationship Id="rId5" Type="http://schemas.openxmlformats.org/officeDocument/2006/relationships/customXml" Target="../ink/ink2.xml"/><Relationship Id="rId4" Type="http://schemas.openxmlformats.org/officeDocument/2006/relationships/image" Target="../media/image150.emf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00.emf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10.emf"/><Relationship Id="rId5" Type="http://schemas.openxmlformats.org/officeDocument/2006/relationships/customXml" Target="../ink/ink5.xml"/><Relationship Id="rId4" Type="http://schemas.openxmlformats.org/officeDocument/2006/relationships/image" Target="../media/image150.emf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100.emf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10.emf"/><Relationship Id="rId5" Type="http://schemas.openxmlformats.org/officeDocument/2006/relationships/customXml" Target="../ink/ink8.xml"/><Relationship Id="rId15" Type="http://schemas.openxmlformats.org/officeDocument/2006/relationships/image" Target="../media/image24.png"/><Relationship Id="rId4" Type="http://schemas.openxmlformats.org/officeDocument/2006/relationships/image" Target="../media/image150.emf"/><Relationship Id="rId1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7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10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emf"/><Relationship Id="rId4" Type="http://schemas.openxmlformats.org/officeDocument/2006/relationships/customXml" Target="../ink/ink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1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emf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5943599" y="4131029"/>
            <a:ext cx="2604887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Guest Lecture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~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Tues. Prof. Julie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Medero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!</a:t>
            </a:r>
          </a:p>
        </p:txBody>
      </p:sp>
      <p:pic>
        <p:nvPicPr>
          <p:cNvPr id="1026" name="Picture 2" descr="Lo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61" y="421747"/>
            <a:ext cx="4390439" cy="61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694" y="5791200"/>
            <a:ext cx="1447800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</a:rPr>
              <a:t>and this, before watches – or          .     glasses...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5943600" y="1371600"/>
            <a:ext cx="2604887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use Hmmm code somewhere in your first 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Writ1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or </a:t>
            </a:r>
            <a:r>
              <a:rPr kumimoji="0" lang="en-US" sz="2100" b="1" i="0" u="sng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SpecRel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assignment…</a:t>
            </a: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5393075" y="872205"/>
            <a:ext cx="175560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99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Challenge: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761" y="152400"/>
            <a:ext cx="3657601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itchFamily="18" charset="0"/>
              </a:rPr>
              <a:t>Loop of life, XKCD's take:</a:t>
            </a: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5551457" y="3644993"/>
            <a:ext cx="1632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99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Next Tues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67261" y="6339115"/>
            <a:ext cx="381000" cy="435489"/>
            <a:chOff x="3456" y="1784"/>
            <a:chExt cx="952" cy="1048"/>
          </a:xfrm>
        </p:grpSpPr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3011 w 112"/>
                <a:gd name="T3" fmla="*/ 2 h 104"/>
                <a:gd name="T4" fmla="*/ 5211 w 112"/>
                <a:gd name="T5" fmla="*/ 2 h 104"/>
                <a:gd name="T6" fmla="*/ 3011 w 112"/>
                <a:gd name="T7" fmla="*/ 2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3011 w 112"/>
                <a:gd name="T3" fmla="*/ 2 h 104"/>
                <a:gd name="T4" fmla="*/ 5211 w 112"/>
                <a:gd name="T5" fmla="*/ 2 h 104"/>
                <a:gd name="T6" fmla="*/ 3011 w 112"/>
                <a:gd name="T7" fmla="*/ 2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3011 w 112"/>
                <a:gd name="T3" fmla="*/ 2 h 104"/>
                <a:gd name="T4" fmla="*/ 5211 w 112"/>
                <a:gd name="T5" fmla="*/ 2 h 104"/>
                <a:gd name="T6" fmla="*/ 3011 w 112"/>
                <a:gd name="T7" fmla="*/ 2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7 w 1048"/>
                <a:gd name="T1" fmla="*/ 21 h 250"/>
                <a:gd name="T2" fmla="*/ 12 w 1048"/>
                <a:gd name="T3" fmla="*/ 83 h 250"/>
                <a:gd name="T4" fmla="*/ 12 w 1048"/>
                <a:gd name="T5" fmla="*/ 111 h 250"/>
                <a:gd name="T6" fmla="*/ 13 w 1048"/>
                <a:gd name="T7" fmla="*/ 125 h 250"/>
                <a:gd name="T8" fmla="*/ 13 w 1048"/>
                <a:gd name="T9" fmla="*/ 162 h 250"/>
                <a:gd name="T10" fmla="*/ 9 w 1048"/>
                <a:gd name="T11" fmla="*/ 231 h 250"/>
                <a:gd name="T12" fmla="*/ 2 w 1048"/>
                <a:gd name="T13" fmla="*/ 211 h 250"/>
                <a:gd name="T14" fmla="*/ 0 w 1048"/>
                <a:gd name="T15" fmla="*/ 190 h 250"/>
                <a:gd name="T16" fmla="*/ 2 w 1048"/>
                <a:gd name="T17" fmla="*/ 156 h 250"/>
                <a:gd name="T18" fmla="*/ 2 w 1048"/>
                <a:gd name="T19" fmla="*/ 125 h 250"/>
                <a:gd name="T20" fmla="*/ 2 w 1048"/>
                <a:gd name="T21" fmla="*/ 76 h 250"/>
                <a:gd name="T22" fmla="*/ 4 w 1048"/>
                <a:gd name="T23" fmla="*/ 55 h 250"/>
                <a:gd name="T24" fmla="*/ 4 w 1048"/>
                <a:gd name="T25" fmla="*/ 28 h 250"/>
                <a:gd name="T26" fmla="*/ 5 w 1048"/>
                <a:gd name="T27" fmla="*/ 14 h 250"/>
                <a:gd name="T28" fmla="*/ 6 w 1048"/>
                <a:gd name="T29" fmla="*/ 28 h 250"/>
                <a:gd name="T30" fmla="*/ 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001" t="4462" r="39599" b="51231"/>
          <a:stretch/>
        </p:blipFill>
        <p:spPr>
          <a:xfrm>
            <a:off x="6277269" y="4938297"/>
            <a:ext cx="1851279" cy="175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69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1093"/>
            <a:ext cx="4648200" cy="6548971"/>
          </a:xfrm>
          <a:prstGeom prst="rect">
            <a:avLst/>
          </a:prstGeom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5486400" y="139005"/>
            <a:ext cx="35520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200" dirty="0">
                <a:latin typeface="Cambria" pitchFamily="18" charset="0"/>
              </a:rPr>
              <a:t>Loop design...</a:t>
            </a:r>
            <a:endParaRPr lang="en-US" sz="4200" b="1" dirty="0">
              <a:latin typeface="Cambria" pitchFamily="18" charset="0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724400" y="3134119"/>
            <a:ext cx="2075516" cy="46166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mbria" pitchFamily="18" charset="0"/>
              </a:rPr>
              <a:t>Careful here!</a:t>
            </a:r>
            <a:endParaRPr lang="en-US" b="1" dirty="0">
              <a:latin typeface="Cambria" pitchFamily="18" charset="0"/>
            </a:endParaRPr>
          </a:p>
        </p:txBody>
      </p:sp>
      <p:sp>
        <p:nvSpPr>
          <p:cNvPr id="3" name="Down Arrow 2"/>
          <p:cNvSpPr/>
          <p:nvPr/>
        </p:nvSpPr>
        <p:spPr bwMode="auto">
          <a:xfrm rot="5400000">
            <a:off x="4267200" y="3092166"/>
            <a:ext cx="381000" cy="533400"/>
          </a:xfrm>
          <a:prstGeom prst="downArrow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034516" y="6386899"/>
            <a:ext cx="2456516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500" dirty="0">
                <a:latin typeface="Cambria" pitchFamily="18" charset="0"/>
              </a:rPr>
              <a:t>Table tent…</a:t>
            </a:r>
            <a:endParaRPr lang="en-US" sz="1500" b="1" dirty="0">
              <a:latin typeface="Cambria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973184" y="2574036"/>
            <a:ext cx="1664712" cy="1569660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</a:rPr>
              <a:t>Is this 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</a:rPr>
              <a:t>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for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</a:rPr>
              <a:t> or a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while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</a:rPr>
              <a:t> loop?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2100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1093"/>
            <a:ext cx="4648200" cy="6548971"/>
          </a:xfrm>
          <a:prstGeom prst="rect">
            <a:avLst/>
          </a:prstGeom>
        </p:spPr>
      </p:pic>
      <p:pic>
        <p:nvPicPr>
          <p:cNvPr id="33075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36116"/>
            <a:ext cx="2895600" cy="427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975654" y="1752600"/>
            <a:ext cx="1664712" cy="1569660"/>
          </a:xfrm>
          <a:prstGeom prst="rect">
            <a:avLst/>
          </a:prstGeom>
          <a:solidFill>
            <a:srgbClr val="FFE4C9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</a:rPr>
              <a:t>Is this 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</a:rPr>
              <a:t>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for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</a:rPr>
              <a:t> or a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olas" panose="020B0609020204030204" pitchFamily="49" charset="0"/>
              </a:rPr>
              <a:t>while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</a:rPr>
              <a:t> loop?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itchFamily="18" charset="0"/>
              <a:ea typeface="ＭＳ Ｐゴシック" pitchFamily="-105" charset="-128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86400" y="139005"/>
            <a:ext cx="35520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200" dirty="0">
                <a:latin typeface="Cambria" pitchFamily="18" charset="0"/>
              </a:rPr>
              <a:t>Loop design...</a:t>
            </a:r>
            <a:endParaRPr lang="en-US" sz="42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288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37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Thinking in  </a:t>
            </a:r>
            <a:r>
              <a:rPr lang="en-US" sz="4000" b="1" i="1" dirty="0">
                <a:latin typeface="Cambria" pitchFamily="18" charset="0"/>
              </a:rPr>
              <a:t>loops</a:t>
            </a:r>
          </a:p>
        </p:txBody>
      </p:sp>
      <p:cxnSp>
        <p:nvCxnSpPr>
          <p:cNvPr id="11272" name="Straight Connector 11"/>
          <p:cNvCxnSpPr>
            <a:cxnSpLocks noChangeShapeType="1"/>
          </p:cNvCxnSpPr>
          <p:nvPr/>
        </p:nvCxnSpPr>
        <p:spPr bwMode="auto">
          <a:xfrm>
            <a:off x="4724400" y="1447800"/>
            <a:ext cx="0" cy="3570111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257300" y="2898775"/>
            <a:ext cx="2362200" cy="1200150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i="1" dirty="0">
                <a:latin typeface="Cambria" pitchFamily="18" charset="0"/>
              </a:rPr>
              <a:t>definite iteration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524500" y="2895600"/>
            <a:ext cx="2362200" cy="1200150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600" b="1" i="1">
                <a:latin typeface="Cambria" pitchFamily="18" charset="0"/>
              </a:rPr>
              <a:t>indefinite iteration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914400" y="4949825"/>
            <a:ext cx="297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For a </a:t>
            </a:r>
            <a:r>
              <a:rPr lang="en-US" b="1" dirty="0">
                <a:solidFill>
                  <a:srgbClr val="FF6600"/>
                </a:solidFill>
                <a:latin typeface="Cambria" pitchFamily="18" charset="0"/>
              </a:rPr>
              <a:t>known</a:t>
            </a:r>
            <a:r>
              <a:rPr lang="en-US" dirty="0">
                <a:latin typeface="Cambria" pitchFamily="18" charset="0"/>
              </a:rPr>
              <a:t> list or # of iterations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105400" y="4949825"/>
            <a:ext cx="320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For an </a:t>
            </a:r>
            <a:r>
              <a:rPr lang="en-US" b="1" dirty="0">
                <a:solidFill>
                  <a:srgbClr val="FF6600"/>
                </a:solidFill>
                <a:latin typeface="Cambria" pitchFamily="18" charset="0"/>
              </a:rPr>
              <a:t>unknown</a:t>
            </a:r>
            <a:r>
              <a:rPr lang="en-US" dirty="0">
                <a:latin typeface="Cambria" pitchFamily="18" charset="0"/>
              </a:rPr>
              <a:t> number of iterations</a:t>
            </a:r>
          </a:p>
        </p:txBody>
      </p:sp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1257300" y="1447800"/>
            <a:ext cx="2362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dirty="0">
                <a:solidFill>
                  <a:srgbClr val="0E0BEE"/>
                </a:solidFill>
                <a:latin typeface="Courier New" pitchFamily="-105" charset="0"/>
              </a:rPr>
              <a:t>for</a:t>
            </a: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5745205" y="1447800"/>
            <a:ext cx="2362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dirty="0">
                <a:solidFill>
                  <a:srgbClr val="0E0BEE"/>
                </a:solidFill>
                <a:latin typeface="Courier New" pitchFamily="-105" charset="0"/>
              </a:rPr>
              <a:t>while</a:t>
            </a:r>
          </a:p>
        </p:txBody>
      </p:sp>
    </p:spTree>
    <p:extLst>
      <p:ext uri="{BB962C8B-B14F-4D97-AF65-F5344CB8AC3E}">
        <p14:creationId xmlns:p14="http://schemas.microsoft.com/office/powerpoint/2010/main" val="185436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235"/>
          <p:cNvSpPr txBox="1">
            <a:spLocks noChangeArrowheads="1"/>
          </p:cNvSpPr>
          <p:nvPr/>
        </p:nvSpPr>
        <p:spPr bwMode="auto">
          <a:xfrm>
            <a:off x="2825750" y="3124200"/>
            <a:ext cx="4373957" cy="579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i="1" dirty="0">
                <a:latin typeface="Cambria" pitchFamily="18" charset="0"/>
              </a:rPr>
              <a:t>Lots of loops!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609600" y="1435443"/>
            <a:ext cx="6934200" cy="838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2042718" y="209550"/>
            <a:ext cx="51569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>
                <a:latin typeface="Cambria" pitchFamily="18" charset="0"/>
              </a:rPr>
              <a:t>Homework 8 preview</a:t>
            </a:r>
            <a:endParaRPr lang="en-US" sz="4200" b="1">
              <a:latin typeface="Cambria" pitchFamily="18" charset="0"/>
            </a:endParaRPr>
          </a:p>
        </p:txBody>
      </p:sp>
      <p:sp>
        <p:nvSpPr>
          <p:cNvPr id="7172" name="Text Box 233"/>
          <p:cNvSpPr txBox="1">
            <a:spLocks noChangeArrowheads="1"/>
          </p:cNvSpPr>
          <p:nvPr/>
        </p:nvSpPr>
        <p:spPr bwMode="auto">
          <a:xfrm>
            <a:off x="2819400" y="2468563"/>
            <a:ext cx="4648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The Mandelbrot Set</a:t>
            </a:r>
          </a:p>
        </p:txBody>
      </p:sp>
      <p:sp>
        <p:nvSpPr>
          <p:cNvPr id="7173" name="Text Box 234"/>
          <p:cNvSpPr txBox="1">
            <a:spLocks noChangeArrowheads="1"/>
          </p:cNvSpPr>
          <p:nvPr/>
        </p:nvSpPr>
        <p:spPr bwMode="auto">
          <a:xfrm>
            <a:off x="2809875" y="4525962"/>
            <a:ext cx="5019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dirty="0">
                <a:latin typeface="Cambria" pitchFamily="18" charset="0"/>
              </a:rPr>
              <a:t>TTS Securities</a:t>
            </a:r>
          </a:p>
        </p:txBody>
      </p:sp>
      <p:sp>
        <p:nvSpPr>
          <p:cNvPr id="7174" name="Text Box 235"/>
          <p:cNvSpPr txBox="1">
            <a:spLocks noChangeArrowheads="1"/>
          </p:cNvSpPr>
          <p:nvPr/>
        </p:nvSpPr>
        <p:spPr bwMode="auto">
          <a:xfrm>
            <a:off x="2819400" y="3788677"/>
            <a:ext cx="5019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i="1" dirty="0">
                <a:solidFill>
                  <a:srgbClr val="FF6600"/>
                </a:solidFill>
                <a:latin typeface="Cambria" pitchFamily="18" charset="0"/>
              </a:rPr>
              <a:t>Pi from Pie</a:t>
            </a:r>
          </a:p>
        </p:txBody>
      </p:sp>
      <p:sp>
        <p:nvSpPr>
          <p:cNvPr id="7175" name="Text Box 245"/>
          <p:cNvSpPr txBox="1">
            <a:spLocks noChangeArrowheads="1"/>
          </p:cNvSpPr>
          <p:nvPr/>
        </p:nvSpPr>
        <p:spPr bwMode="auto">
          <a:xfrm>
            <a:off x="2895600" y="1614488"/>
            <a:ext cx="533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i="1" dirty="0">
                <a:latin typeface="Cambria" pitchFamily="18" charset="0"/>
              </a:rPr>
              <a:t>When Algorithms Discriminate...</a:t>
            </a:r>
          </a:p>
        </p:txBody>
      </p:sp>
      <p:sp>
        <p:nvSpPr>
          <p:cNvPr id="7176" name="Text Box 233"/>
          <p:cNvSpPr txBox="1">
            <a:spLocks noChangeArrowheads="1"/>
          </p:cNvSpPr>
          <p:nvPr/>
        </p:nvSpPr>
        <p:spPr bwMode="auto">
          <a:xfrm>
            <a:off x="2895600" y="5337175"/>
            <a:ext cx="464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ASCII Art</a:t>
            </a:r>
          </a:p>
        </p:txBody>
      </p:sp>
      <p:cxnSp>
        <p:nvCxnSpPr>
          <p:cNvPr id="7177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5943600" y="3429000"/>
            <a:ext cx="1447800" cy="8382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8" name="Straight Arrow Connector 18"/>
          <p:cNvCxnSpPr>
            <a:cxnSpLocks noChangeShapeType="1"/>
          </p:cNvCxnSpPr>
          <p:nvPr/>
        </p:nvCxnSpPr>
        <p:spPr bwMode="auto">
          <a:xfrm flipH="1" flipV="1">
            <a:off x="5397500" y="3505200"/>
            <a:ext cx="1384300" cy="10668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9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4953000" y="5029200"/>
            <a:ext cx="1676400" cy="6096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80" name="Rectangle 26"/>
          <p:cNvSpPr>
            <a:spLocks noChangeArrowheads="1"/>
          </p:cNvSpPr>
          <p:nvPr/>
        </p:nvSpPr>
        <p:spPr bwMode="auto">
          <a:xfrm>
            <a:off x="6569075" y="4743450"/>
            <a:ext cx="1660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0E0BEE"/>
                </a:solidFill>
                <a:latin typeface="Cambria" pitchFamily="18" charset="0"/>
              </a:rPr>
              <a:t>Loopy</a:t>
            </a:r>
            <a:r>
              <a:rPr lang="en-US" b="1">
                <a:solidFill>
                  <a:srgbClr val="0E0BEE"/>
                </a:solidFill>
                <a:latin typeface="Cambria" pitchFamily="18" charset="0"/>
              </a:rPr>
              <a:t> thinking</a:t>
            </a:r>
          </a:p>
        </p:txBody>
      </p:sp>
      <p:sp>
        <p:nvSpPr>
          <p:cNvPr id="7184" name="Text Box 244"/>
          <p:cNvSpPr txBox="1">
            <a:spLocks noChangeArrowheads="1"/>
          </p:cNvSpPr>
          <p:nvPr/>
        </p:nvSpPr>
        <p:spPr bwMode="auto">
          <a:xfrm>
            <a:off x="914400" y="5398294"/>
            <a:ext cx="1371600" cy="4572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(Extra)</a:t>
            </a:r>
          </a:p>
        </p:txBody>
      </p:sp>
      <p:cxnSp>
        <p:nvCxnSpPr>
          <p:cNvPr id="7186" name="Straight Arrow Connector 18"/>
          <p:cNvCxnSpPr>
            <a:cxnSpLocks noChangeShapeType="1"/>
          </p:cNvCxnSpPr>
          <p:nvPr/>
        </p:nvCxnSpPr>
        <p:spPr bwMode="auto">
          <a:xfrm flipH="1">
            <a:off x="5486400" y="4876800"/>
            <a:ext cx="1143000" cy="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241"/>
          <p:cNvSpPr txBox="1">
            <a:spLocks noChangeArrowheads="1"/>
          </p:cNvSpPr>
          <p:nvPr/>
        </p:nvSpPr>
        <p:spPr bwMode="auto">
          <a:xfrm>
            <a:off x="1038225" y="4577556"/>
            <a:ext cx="1109663" cy="476250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#4</a:t>
            </a:r>
          </a:p>
        </p:txBody>
      </p:sp>
      <p:sp>
        <p:nvSpPr>
          <p:cNvPr id="22" name="Text Box 242"/>
          <p:cNvSpPr txBox="1">
            <a:spLocks noChangeArrowheads="1"/>
          </p:cNvSpPr>
          <p:nvPr/>
        </p:nvSpPr>
        <p:spPr bwMode="auto">
          <a:xfrm>
            <a:off x="838200" y="2527300"/>
            <a:ext cx="1600200" cy="461962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#1 ~ lab</a:t>
            </a:r>
          </a:p>
        </p:txBody>
      </p:sp>
      <p:sp>
        <p:nvSpPr>
          <p:cNvPr id="23" name="Text Box 243"/>
          <p:cNvSpPr txBox="1">
            <a:spLocks noChangeArrowheads="1"/>
          </p:cNvSpPr>
          <p:nvPr/>
        </p:nvSpPr>
        <p:spPr bwMode="auto">
          <a:xfrm>
            <a:off x="1212850" y="3840270"/>
            <a:ext cx="762000" cy="476250"/>
          </a:xfrm>
          <a:prstGeom prst="rect">
            <a:avLst/>
          </a:prstGeom>
          <a:solidFill>
            <a:srgbClr val="FFE4C9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#3</a:t>
            </a:r>
          </a:p>
        </p:txBody>
      </p:sp>
      <p:sp>
        <p:nvSpPr>
          <p:cNvPr id="24" name="Text Box 246"/>
          <p:cNvSpPr txBox="1">
            <a:spLocks noChangeArrowheads="1"/>
          </p:cNvSpPr>
          <p:nvPr/>
        </p:nvSpPr>
        <p:spPr bwMode="auto">
          <a:xfrm>
            <a:off x="1212850" y="1639329"/>
            <a:ext cx="762000" cy="4762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#0</a:t>
            </a:r>
          </a:p>
        </p:txBody>
      </p:sp>
      <p:sp>
        <p:nvSpPr>
          <p:cNvPr id="19" name="Text Box 233"/>
          <p:cNvSpPr txBox="1">
            <a:spLocks noChangeArrowheads="1"/>
          </p:cNvSpPr>
          <p:nvPr/>
        </p:nvSpPr>
        <p:spPr bwMode="auto">
          <a:xfrm>
            <a:off x="2895600" y="6156721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CSS: Cascading Style Sheets</a:t>
            </a:r>
          </a:p>
        </p:txBody>
      </p:sp>
      <p:sp>
        <p:nvSpPr>
          <p:cNvPr id="20" name="Text Box 244"/>
          <p:cNvSpPr txBox="1">
            <a:spLocks noChangeArrowheads="1"/>
          </p:cNvSpPr>
          <p:nvPr/>
        </p:nvSpPr>
        <p:spPr bwMode="auto">
          <a:xfrm>
            <a:off x="914400" y="6156721"/>
            <a:ext cx="1371600" cy="36933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(Web extra)</a:t>
            </a:r>
          </a:p>
        </p:txBody>
      </p:sp>
      <p:sp>
        <p:nvSpPr>
          <p:cNvPr id="26" name="Text Box 243"/>
          <p:cNvSpPr txBox="1">
            <a:spLocks noChangeArrowheads="1"/>
          </p:cNvSpPr>
          <p:nvPr/>
        </p:nvSpPr>
        <p:spPr bwMode="auto">
          <a:xfrm>
            <a:off x="1219200" y="3175793"/>
            <a:ext cx="762000" cy="4762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#2</a:t>
            </a:r>
          </a:p>
        </p:txBody>
      </p:sp>
      <p:cxnSp>
        <p:nvCxnSpPr>
          <p:cNvPr id="27" name="Straight Arrow Connector 18"/>
          <p:cNvCxnSpPr>
            <a:cxnSpLocks noChangeShapeType="1"/>
          </p:cNvCxnSpPr>
          <p:nvPr/>
        </p:nvCxnSpPr>
        <p:spPr bwMode="auto">
          <a:xfrm flipH="1" flipV="1">
            <a:off x="4953000" y="4114800"/>
            <a:ext cx="1676400" cy="62865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ight Arrow 27"/>
          <p:cNvSpPr/>
          <p:nvPr/>
        </p:nvSpPr>
        <p:spPr bwMode="auto">
          <a:xfrm>
            <a:off x="5546381" y="3843614"/>
            <a:ext cx="2445094" cy="579867"/>
          </a:xfrm>
          <a:prstGeom prst="rightArrow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4624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3612969" y="468868"/>
            <a:ext cx="44642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Pi from Pie?</a:t>
            </a: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685800" y="381000"/>
            <a:ext cx="1371600" cy="457200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Hw8 Pr3</a:t>
            </a:r>
          </a:p>
        </p:txBody>
      </p:sp>
      <p:pic>
        <p:nvPicPr>
          <p:cNvPr id="1026" name="Picture 2" descr="http://barsupplies.com/images/pizza-box-support-triangle-bs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9"/>
          <a:stretch/>
        </p:blipFill>
        <p:spPr bwMode="auto">
          <a:xfrm>
            <a:off x="181386" y="2362200"/>
            <a:ext cx="557987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 bwMode="auto">
          <a:xfrm rot="20475182">
            <a:off x="5634077" y="2614575"/>
            <a:ext cx="1459875" cy="685800"/>
          </a:xfrm>
          <a:prstGeom prst="rightArrow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383068">
            <a:off x="5635611" y="3789767"/>
            <a:ext cx="1534248" cy="685800"/>
          </a:xfrm>
          <a:prstGeom prst="rightArrow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47226" y="3512422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Symbol" panose="05050102010706020507" pitchFamily="18" charset="2"/>
              </a:rPr>
              <a:t>p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47" y="1836469"/>
            <a:ext cx="147406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8467790" y="6096000"/>
            <a:ext cx="536081" cy="539187"/>
            <a:chOff x="3456" y="1784"/>
            <a:chExt cx="952" cy="1048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6689509" y="5922301"/>
            <a:ext cx="1828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>
                <a:solidFill>
                  <a:srgbClr val="0AA318"/>
                </a:solidFill>
                <a:latin typeface="Cambria" pitchFamily="18" charset="0"/>
              </a:rPr>
              <a:t>Pizza is the universal constant, after all… 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7162800" y="3886200"/>
            <a:ext cx="1169153" cy="1195882"/>
          </a:xfrm>
          <a:prstGeom prst="ellipse">
            <a:avLst/>
          </a:prstGeom>
          <a:noFill/>
          <a:ln w="3175" cap="flat" cmpd="sng" algn="ctr">
            <a:solidFill>
              <a:srgbClr val="0E0B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3612969" y="468868"/>
            <a:ext cx="446423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Pi from Pie?</a:t>
            </a:r>
          </a:p>
        </p:txBody>
      </p:sp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685800" y="381000"/>
            <a:ext cx="1371600" cy="457200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Hw8 Pr3</a:t>
            </a:r>
          </a:p>
        </p:txBody>
      </p:sp>
      <p:pic>
        <p:nvPicPr>
          <p:cNvPr id="1026" name="Picture 2" descr="http://barsupplies.com/images/pizza-box-support-triangle-bs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9"/>
          <a:stretch/>
        </p:blipFill>
        <p:spPr bwMode="auto">
          <a:xfrm>
            <a:off x="181386" y="2362200"/>
            <a:ext cx="557987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 bwMode="auto">
          <a:xfrm rot="20475182">
            <a:off x="5634077" y="2614575"/>
            <a:ext cx="1459875" cy="685800"/>
          </a:xfrm>
          <a:prstGeom prst="rightArrow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383068">
            <a:off x="5635611" y="3789767"/>
            <a:ext cx="1534248" cy="685800"/>
          </a:xfrm>
          <a:prstGeom prst="rightArrow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47226" y="3512422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Symbol" panose="05050102010706020507" pitchFamily="18" charset="2"/>
              </a:rPr>
              <a:t>p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47" y="1836469"/>
            <a:ext cx="147406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6"/>
          <p:cNvGrpSpPr>
            <a:grpSpLocks/>
          </p:cNvGrpSpPr>
          <p:nvPr/>
        </p:nvGrpSpPr>
        <p:grpSpPr bwMode="auto">
          <a:xfrm>
            <a:off x="8467790" y="6096000"/>
            <a:ext cx="536081" cy="539187"/>
            <a:chOff x="3456" y="1784"/>
            <a:chExt cx="952" cy="1048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2579751" y="6181796"/>
            <a:ext cx="58513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>
                <a:solidFill>
                  <a:srgbClr val="0AA318"/>
                </a:solidFill>
                <a:latin typeface="Cambria" pitchFamily="18" charset="0"/>
              </a:rPr>
              <a:t>This couldn't be just a coincidence!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7162800" y="3886200"/>
            <a:ext cx="1169153" cy="1195882"/>
          </a:xfrm>
          <a:prstGeom prst="ellipse">
            <a:avLst/>
          </a:prstGeom>
          <a:noFill/>
          <a:ln w="3175" cap="flat" cmpd="sng" algn="ctr">
            <a:solidFill>
              <a:srgbClr val="0E0B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63" y="1324840"/>
            <a:ext cx="7205663" cy="476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18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934201" y="838200"/>
            <a:ext cx="1752599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Estimating </a:t>
            </a:r>
            <a:r>
              <a:rPr lang="en-US" i="1" dirty="0">
                <a:latin typeface="Calibri" pitchFamily="-105" charset="0"/>
              </a:rPr>
              <a:t>π</a:t>
            </a:r>
            <a:r>
              <a:rPr lang="en-US" dirty="0">
                <a:latin typeface="Cambria" pitchFamily="18" charset="0"/>
              </a:rPr>
              <a:t> from pie?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20000" y="76200"/>
            <a:ext cx="1371600" cy="457200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Hw8 Pr3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7124700" y="2479693"/>
            <a:ext cx="1371600" cy="2308324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What if we just throw darts at this picture?</a:t>
            </a:r>
          </a:p>
        </p:txBody>
      </p:sp>
      <p:sp>
        <p:nvSpPr>
          <p:cNvPr id="14" name="Right Arrow 13"/>
          <p:cNvSpPr/>
          <p:nvPr/>
        </p:nvSpPr>
        <p:spPr bwMode="auto">
          <a:xfrm rot="10800000">
            <a:off x="6613351" y="3962400"/>
            <a:ext cx="641698" cy="565330"/>
          </a:xfrm>
          <a:prstGeom prst="rightArrow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6673" y="643983"/>
            <a:ext cx="5699125" cy="570101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-105" charset="0"/>
            </a:endParaRPr>
          </a:p>
        </p:txBody>
      </p:sp>
      <p:sp>
        <p:nvSpPr>
          <p:cNvPr id="17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76673" y="643982"/>
            <a:ext cx="5699125" cy="571053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-105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1979" y="5883031"/>
            <a:ext cx="11128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libri" pitchFamily="-105" charset="0"/>
              </a:rPr>
              <a:t>(-1,-1)</a:t>
            </a:r>
          </a:p>
        </p:txBody>
      </p:sp>
      <p:sp>
        <p:nvSpPr>
          <p:cNvPr id="19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28603" y="609600"/>
            <a:ext cx="947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libri" pitchFamily="-105" charset="0"/>
              </a:rPr>
              <a:t>(1,1)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797012" y="1739099"/>
            <a:ext cx="925513" cy="64135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27F04"/>
                </a:solidFill>
                <a:latin typeface="Comic Sans MS" pitchFamily="-105" charset="0"/>
              </a:rPr>
              <a:t>Pie</a:t>
            </a:r>
            <a:endParaRPr lang="en-US" dirty="0">
              <a:latin typeface="Calibri" pitchFamily="-105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152400" y="846966"/>
            <a:ext cx="1107368" cy="646331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Comic Sans MS" pitchFamily="-105" charset="0"/>
              </a:rPr>
              <a:t>Box</a:t>
            </a:r>
            <a:endParaRPr lang="en-US" dirty="0">
              <a:solidFill>
                <a:srgbClr val="FF0000"/>
              </a:solidFill>
              <a:latin typeface="Calibri" pitchFamily="-105" charset="0"/>
            </a:endParaRPr>
          </a:p>
        </p:txBody>
      </p:sp>
      <p:sp>
        <p:nvSpPr>
          <p:cNvPr id="22" name="Text Box 7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30124" y="3432791"/>
            <a:ext cx="947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libri" pitchFamily="-105" charset="0"/>
              </a:rPr>
              <a:t>(0,0)</a:t>
            </a:r>
          </a:p>
        </p:txBody>
      </p:sp>
      <p:sp>
        <p:nvSpPr>
          <p:cNvPr id="23" name="Oval 22"/>
          <p:cNvSpPr/>
          <p:nvPr/>
        </p:nvSpPr>
        <p:spPr bwMode="auto">
          <a:xfrm>
            <a:off x="3482908" y="3451161"/>
            <a:ext cx="86654" cy="86654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328212" y="619124"/>
            <a:ext cx="86654" cy="86654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42939" y="6322912"/>
            <a:ext cx="86654" cy="86654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7556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6"/>
          <p:cNvSpPr txBox="1">
            <a:spLocks noChangeArrowheads="1"/>
          </p:cNvSpPr>
          <p:nvPr/>
        </p:nvSpPr>
        <p:spPr bwMode="auto">
          <a:xfrm>
            <a:off x="6934201" y="838200"/>
            <a:ext cx="1752599" cy="830997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Estimating </a:t>
            </a:r>
            <a:r>
              <a:rPr lang="en-US" i="1" dirty="0">
                <a:latin typeface="Calibri" pitchFamily="-105" charset="0"/>
              </a:rPr>
              <a:t>π</a:t>
            </a:r>
            <a:r>
              <a:rPr lang="en-US" dirty="0">
                <a:latin typeface="Cambria" pitchFamily="18" charset="0"/>
              </a:rPr>
              <a:t> from pie?</a:t>
            </a:r>
          </a:p>
        </p:txBody>
      </p:sp>
      <p:sp>
        <p:nvSpPr>
          <p:cNvPr id="9220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1133" y="863817"/>
            <a:ext cx="5699125" cy="570101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-105" charset="0"/>
            </a:endParaRPr>
          </a:p>
        </p:txBody>
      </p:sp>
      <p:sp>
        <p:nvSpPr>
          <p:cNvPr id="9221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1133" y="863816"/>
            <a:ext cx="5699125" cy="571053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-105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26439" y="6102865"/>
            <a:ext cx="11128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libri" pitchFamily="-105" charset="0"/>
              </a:rPr>
              <a:t>(-1,-1)</a:t>
            </a:r>
          </a:p>
        </p:txBody>
      </p:sp>
      <p:sp>
        <p:nvSpPr>
          <p:cNvPr id="922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53063" y="829434"/>
            <a:ext cx="947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libri" pitchFamily="-105" charset="0"/>
              </a:rPr>
              <a:t>(1,1)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794863" y="4868988"/>
            <a:ext cx="2057400" cy="170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E0BEE"/>
                </a:solidFill>
                <a:latin typeface="Cambria" pitchFamily="18" charset="0"/>
              </a:rPr>
              <a:t>Hints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Cambria" pitchFamily="18" charset="0"/>
              </a:rPr>
              <a:t>How big is a </a:t>
            </a:r>
            <a:r>
              <a:rPr lang="en-US" sz="1400" b="1" dirty="0">
                <a:latin typeface="Cambria" pitchFamily="18" charset="0"/>
              </a:rPr>
              <a:t>side</a:t>
            </a:r>
            <a:r>
              <a:rPr lang="en-US" sz="1400" dirty="0">
                <a:latin typeface="Cambria" pitchFamily="18" charset="0"/>
              </a:rPr>
              <a:t> of the square?   its </a:t>
            </a:r>
            <a:r>
              <a:rPr lang="en-US" sz="1400" b="1" dirty="0">
                <a:latin typeface="Cambria" pitchFamily="18" charset="0"/>
              </a:rPr>
              <a:t>area</a:t>
            </a:r>
            <a:r>
              <a:rPr lang="en-US" sz="1400" dirty="0">
                <a:latin typeface="Cambria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1400" dirty="0">
                <a:latin typeface="Cambria" pitchFamily="18" charset="0"/>
              </a:rPr>
              <a:t>How big is the </a:t>
            </a:r>
            <a:r>
              <a:rPr lang="en-US" sz="1400" b="1" dirty="0">
                <a:latin typeface="Cambria" pitchFamily="18" charset="0"/>
              </a:rPr>
              <a:t>radius</a:t>
            </a:r>
            <a:r>
              <a:rPr lang="en-US" sz="1400" dirty="0">
                <a:latin typeface="Cambria" pitchFamily="18" charset="0"/>
              </a:rPr>
              <a:t> of the circle?   its  </a:t>
            </a:r>
            <a:r>
              <a:rPr lang="en-US" sz="1400" b="1" dirty="0">
                <a:latin typeface="Cambria" pitchFamily="18" charset="0"/>
              </a:rPr>
              <a:t>area</a:t>
            </a:r>
            <a:r>
              <a:rPr lang="en-US" sz="1400" dirty="0">
                <a:latin typeface="Cambria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1400" i="1" dirty="0">
                <a:latin typeface="Cambria" pitchFamily="18" charset="0"/>
              </a:rPr>
              <a:t>How do these help!?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407368" y="3670995"/>
            <a:ext cx="86654" cy="86654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154362"/>
            <a:ext cx="326542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i="1" dirty="0">
                <a:latin typeface="Cambria" pitchFamily="18" charset="0"/>
              </a:rPr>
              <a:t>Pi-design challenge...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6252672" y="838958"/>
            <a:ext cx="86654" cy="86654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7399" y="6542746"/>
            <a:ext cx="86654" cy="86654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7" y="749231"/>
            <a:ext cx="5873933" cy="6009729"/>
          </a:xfrm>
          <a:prstGeom prst="rect">
            <a:avLst/>
          </a:prstGeom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208942" y="4380887"/>
            <a:ext cx="925513" cy="64135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27F04"/>
                </a:solidFill>
                <a:latin typeface="Comic Sans MS" pitchFamily="-105" charset="0"/>
              </a:rPr>
              <a:t>Pie</a:t>
            </a:r>
            <a:endParaRPr lang="en-US" dirty="0">
              <a:latin typeface="Calibri" pitchFamily="-105" charset="0"/>
            </a:endParaRPr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228600" y="1722141"/>
            <a:ext cx="1107368" cy="646331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Comic Sans MS" pitchFamily="-105" charset="0"/>
              </a:rPr>
              <a:t>Box</a:t>
            </a:r>
            <a:endParaRPr lang="en-US" dirty="0">
              <a:solidFill>
                <a:srgbClr val="FF0000"/>
              </a:solidFill>
              <a:latin typeface="Calibri" pitchFamily="-105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678084" y="3657600"/>
            <a:ext cx="2313516" cy="914400"/>
          </a:xfrm>
          <a:prstGeom prst="roundRect">
            <a:avLst/>
          </a:prstGeom>
          <a:solidFill>
            <a:srgbClr val="FFE4C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6678084" y="1981200"/>
            <a:ext cx="22373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dirty="0">
                <a:latin typeface="Cambria" pitchFamily="18" charset="0"/>
              </a:rPr>
              <a:t>(1) Suppose you throw 100 darts at the square          (</a:t>
            </a:r>
            <a:r>
              <a:rPr lang="en-US" sz="1400" i="1" dirty="0">
                <a:latin typeface="Cambria" pitchFamily="18" charset="0"/>
              </a:rPr>
              <a:t>All of them hit the square</a:t>
            </a:r>
            <a:r>
              <a:rPr lang="en-US" sz="1400" dirty="0">
                <a:latin typeface="Cambria" pitchFamily="18" charset="0"/>
              </a:rPr>
              <a:t>)</a:t>
            </a: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6706387" y="2981980"/>
            <a:ext cx="20087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dirty="0">
                <a:latin typeface="Cambria" pitchFamily="18" charset="0"/>
              </a:rPr>
              <a:t>(2) Suppose 80 of the 100 hit </a:t>
            </a:r>
            <a:r>
              <a:rPr lang="en-US" sz="1400" u="sng" dirty="0">
                <a:latin typeface="Cambria" pitchFamily="18" charset="0"/>
              </a:rPr>
              <a:t>inside the circle</a:t>
            </a:r>
            <a:r>
              <a:rPr lang="en-US" sz="1400" dirty="0">
                <a:latin typeface="Cambria" pitchFamily="18" charset="0"/>
              </a:rPr>
              <a:t>.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6705600" y="3733800"/>
            <a:ext cx="167204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dirty="0">
                <a:latin typeface="Cambria" pitchFamily="18" charset="0"/>
              </a:rPr>
              <a:t>(3) How could you estimate </a:t>
            </a:r>
            <a:r>
              <a:rPr lang="en-US" sz="1400" i="1" dirty="0">
                <a:latin typeface="Calibri" pitchFamily="-105" charset="0"/>
              </a:rPr>
              <a:t>π </a:t>
            </a:r>
            <a:r>
              <a:rPr lang="en-US" sz="1400" dirty="0">
                <a:latin typeface="Cambria" pitchFamily="18" charset="0"/>
              </a:rPr>
              <a:t>from these throws?</a:t>
            </a:r>
          </a:p>
        </p:txBody>
      </p:sp>
      <p:sp>
        <p:nvSpPr>
          <p:cNvPr id="26" name="Right Arrow 25"/>
          <p:cNvSpPr/>
          <p:nvPr/>
        </p:nvSpPr>
        <p:spPr bwMode="auto">
          <a:xfrm rot="10800000">
            <a:off x="8377645" y="3950732"/>
            <a:ext cx="442655" cy="304800"/>
          </a:xfrm>
          <a:prstGeom prst="rightArrow">
            <a:avLst/>
          </a:prstGeom>
          <a:solidFill>
            <a:srgbClr val="FFE4C9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9729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6"/>
          <p:cNvSpPr txBox="1">
            <a:spLocks noChangeArrowheads="1"/>
          </p:cNvSpPr>
          <p:nvPr/>
        </p:nvSpPr>
        <p:spPr bwMode="auto">
          <a:xfrm>
            <a:off x="6934201" y="838200"/>
            <a:ext cx="1752599" cy="830997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Estimating </a:t>
            </a:r>
            <a:r>
              <a:rPr lang="en-US" i="1" dirty="0">
                <a:latin typeface="Calibri" pitchFamily="-105" charset="0"/>
              </a:rPr>
              <a:t>π</a:t>
            </a:r>
            <a:r>
              <a:rPr lang="en-US" dirty="0">
                <a:latin typeface="Cambria" pitchFamily="18" charset="0"/>
              </a:rPr>
              <a:t> from pie?</a:t>
            </a:r>
          </a:p>
        </p:txBody>
      </p:sp>
      <p:sp>
        <p:nvSpPr>
          <p:cNvPr id="9220" name="Oval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01133" y="863817"/>
            <a:ext cx="5699125" cy="570101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-105" charset="0"/>
            </a:endParaRPr>
          </a:p>
        </p:txBody>
      </p:sp>
      <p:sp>
        <p:nvSpPr>
          <p:cNvPr id="9221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1133" y="863816"/>
            <a:ext cx="5699125" cy="571053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-105" charset="0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26439" y="6102865"/>
            <a:ext cx="11128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libri" pitchFamily="-105" charset="0"/>
              </a:rPr>
              <a:t>(-1,-1)</a:t>
            </a:r>
          </a:p>
        </p:txBody>
      </p:sp>
      <p:sp>
        <p:nvSpPr>
          <p:cNvPr id="922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53063" y="829434"/>
            <a:ext cx="947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libri" pitchFamily="-105" charset="0"/>
              </a:rPr>
              <a:t>(1,1)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407368" y="3670995"/>
            <a:ext cx="86654" cy="86654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154362"/>
            <a:ext cx="326542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i="1" dirty="0">
                <a:latin typeface="Cambria" pitchFamily="18" charset="0"/>
              </a:rPr>
              <a:t>Pi-design challenge...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6252672" y="838958"/>
            <a:ext cx="86654" cy="86654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567399" y="6542746"/>
            <a:ext cx="86654" cy="86654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7" y="749231"/>
            <a:ext cx="5873933" cy="6009729"/>
          </a:xfrm>
          <a:prstGeom prst="rect">
            <a:avLst/>
          </a:prstGeom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208942" y="4380887"/>
            <a:ext cx="925513" cy="64135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027F04"/>
                </a:solidFill>
                <a:latin typeface="Comic Sans MS" pitchFamily="-105" charset="0"/>
              </a:rPr>
              <a:t>Pie</a:t>
            </a:r>
            <a:endParaRPr lang="en-US" dirty="0">
              <a:latin typeface="Calibri" pitchFamily="-105" charset="0"/>
            </a:endParaRPr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228600" y="1722141"/>
            <a:ext cx="1107368" cy="646331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Comic Sans MS" pitchFamily="-105" charset="0"/>
              </a:rPr>
              <a:t>Box</a:t>
            </a:r>
            <a:endParaRPr lang="en-US" dirty="0">
              <a:solidFill>
                <a:srgbClr val="FF0000"/>
              </a:solidFill>
              <a:latin typeface="Calibri" pitchFamily="-105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433845" y="4755825"/>
            <a:ext cx="338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itchFamily="-105" charset="0"/>
              </a:rPr>
              <a:t>*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8054623" y="2698425"/>
            <a:ext cx="758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 pitchFamily="18" charset="0"/>
              </a:rPr>
              <a:t>area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8054623" y="3172528"/>
            <a:ext cx="758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 pitchFamily="18" charset="0"/>
              </a:rPr>
              <a:t>area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109612" y="2889883"/>
            <a:ext cx="404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mbria" pitchFamily="18" charset="0"/>
              </a:rPr>
              <a:t>=</a:t>
            </a:r>
            <a:endParaRPr lang="en-US" dirty="0"/>
          </a:p>
        </p:txBody>
      </p:sp>
      <p:sp>
        <p:nvSpPr>
          <p:cNvPr id="32" name="Rectangle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53867" y="3257026"/>
            <a:ext cx="381000" cy="3604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-105" charset="0"/>
            </a:endParaRPr>
          </a:p>
        </p:txBody>
      </p:sp>
      <p:sp>
        <p:nvSpPr>
          <p:cNvPr id="33" name="Oval 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653867" y="2753818"/>
            <a:ext cx="381000" cy="350879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-105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7620000" y="3170230"/>
            <a:ext cx="1156248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Rectangle 34"/>
          <p:cNvSpPr/>
          <p:nvPr/>
        </p:nvSpPr>
        <p:spPr>
          <a:xfrm>
            <a:off x="6705600" y="4923725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itchFamily="-105" charset="0"/>
              </a:rPr>
              <a:t>π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954366" y="4923725"/>
            <a:ext cx="4043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mbria" pitchFamily="18" charset="0"/>
              </a:rPr>
              <a:t>~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8198297" y="4680454"/>
            <a:ext cx="676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 pitchFamily="18" charset="0"/>
              </a:rPr>
              <a:t>hits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7985593" y="5177135"/>
            <a:ext cx="6767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mbria" pitchFamily="18" charset="0"/>
              </a:rPr>
              <a:t>hits</a:t>
            </a:r>
            <a:endParaRPr lang="en-US" dirty="0"/>
          </a:p>
        </p:txBody>
      </p:sp>
      <p:sp>
        <p:nvSpPr>
          <p:cNvPr id="39" name="Rectangle 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555089" y="5239055"/>
            <a:ext cx="381000" cy="36040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-105" charset="0"/>
            </a:endParaRPr>
          </a:p>
        </p:txBody>
      </p:sp>
      <p:sp>
        <p:nvSpPr>
          <p:cNvPr id="40" name="Oval 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756504" y="4735847"/>
            <a:ext cx="381000" cy="350879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 pitchFamily="-105" charset="0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7391400" y="5152259"/>
            <a:ext cx="1414107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41"/>
          <p:cNvSpPr/>
          <p:nvPr/>
        </p:nvSpPr>
        <p:spPr>
          <a:xfrm>
            <a:off x="7250289" y="4690594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itchFamily="-105" charset="0"/>
              </a:rPr>
              <a:t>4</a:t>
            </a:r>
            <a:endParaRPr lang="en-US" dirty="0"/>
          </a:p>
        </p:txBody>
      </p:sp>
      <p:sp>
        <p:nvSpPr>
          <p:cNvPr id="43" name="Down Arrow 42"/>
          <p:cNvSpPr/>
          <p:nvPr/>
        </p:nvSpPr>
        <p:spPr bwMode="auto">
          <a:xfrm>
            <a:off x="7586425" y="3917625"/>
            <a:ext cx="490775" cy="533400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4" name="Down Arrow 43"/>
          <p:cNvSpPr/>
          <p:nvPr/>
        </p:nvSpPr>
        <p:spPr bwMode="auto">
          <a:xfrm>
            <a:off x="7593359" y="2057400"/>
            <a:ext cx="490775" cy="533400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707559" y="2692033"/>
            <a:ext cx="354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itchFamily="-105" charset="0"/>
              </a:rPr>
              <a:t>π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6714772" y="3166136"/>
            <a:ext cx="340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Calibri" pitchFamily="-105" charset="0"/>
              </a:rPr>
              <a:t>4</a:t>
            </a:r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 bwMode="auto">
          <a:xfrm>
            <a:off x="6718244" y="3146150"/>
            <a:ext cx="310993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Text Box 7"/>
          <p:cNvSpPr txBox="1">
            <a:spLocks noChangeArrowheads="1"/>
          </p:cNvSpPr>
          <p:nvPr/>
        </p:nvSpPr>
        <p:spPr bwMode="auto">
          <a:xfrm>
            <a:off x="7165091" y="6128873"/>
            <a:ext cx="1371600" cy="457200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Hw8 Pr3</a:t>
            </a:r>
          </a:p>
        </p:txBody>
      </p:sp>
    </p:spTree>
    <p:extLst>
      <p:ext uri="{BB962C8B-B14F-4D97-AF65-F5344CB8AC3E}">
        <p14:creationId xmlns:p14="http://schemas.microsoft.com/office/powerpoint/2010/main" val="33166125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793750" y="3425825"/>
            <a:ext cx="3324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-105" charset="0"/>
              </a:rPr>
              <a:t>pi_two(n)</a:t>
            </a: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801688" y="1828800"/>
            <a:ext cx="3324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dirty="0" err="1">
                <a:latin typeface="Courier New" pitchFamily="-105" charset="0"/>
              </a:rPr>
              <a:t>pi_one</a:t>
            </a:r>
            <a:r>
              <a:rPr lang="en-US" sz="4200" b="1" dirty="0">
                <a:latin typeface="Courier New" pitchFamily="-105" charset="0"/>
              </a:rPr>
              <a:t>(e)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5441950" y="3425825"/>
            <a:ext cx="2662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latin typeface="Calibri" pitchFamily="-105" charset="0"/>
              </a:rPr>
              <a:t>n == number of darts to throw</a:t>
            </a: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5486400" y="1898650"/>
            <a:ext cx="273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>
                <a:latin typeface="Calibri" pitchFamily="-105" charset="0"/>
              </a:rPr>
              <a:t>e == how close to π we need to get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1763713" y="5864225"/>
            <a:ext cx="5707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 dirty="0">
                <a:latin typeface="Calibri" pitchFamily="-105" charset="0"/>
              </a:rPr>
              <a:t>Which function will use which kind of loop?</a:t>
            </a:r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36563" y="381000"/>
            <a:ext cx="7378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Loops: </a:t>
            </a:r>
            <a:r>
              <a:rPr lang="en-US" sz="40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4000" dirty="0"/>
              <a:t> </a:t>
            </a:r>
            <a:r>
              <a:rPr lang="en-US" sz="4000" dirty="0">
                <a:latin typeface="Cambria" pitchFamily="18" charset="0"/>
              </a:rPr>
              <a:t>or</a:t>
            </a:r>
            <a:r>
              <a:rPr lang="en-US" sz="4000" dirty="0"/>
              <a:t> </a:t>
            </a:r>
            <a:r>
              <a:rPr lang="en-US" sz="4000" b="1" dirty="0">
                <a:solidFill>
                  <a:srgbClr val="FF6600"/>
                </a:solidFill>
                <a:latin typeface="Courier New" pitchFamily="-105" charset="0"/>
              </a:rPr>
              <a:t>while</a:t>
            </a:r>
            <a:r>
              <a:rPr lang="en-US" sz="4000" dirty="0">
                <a:latin typeface="Cambria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5943599" y="4131029"/>
            <a:ext cx="2604887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Guest Lecture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~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Tues. Prof. Julie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Medero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!</a:t>
            </a:r>
          </a:p>
        </p:txBody>
      </p:sp>
      <p:pic>
        <p:nvPicPr>
          <p:cNvPr id="1026" name="Picture 2" descr="Lo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61" y="421747"/>
            <a:ext cx="4390439" cy="613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694" y="5791200"/>
            <a:ext cx="1447800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alibri" panose="020F0502020204030204" pitchFamily="34" charset="0"/>
              </a:rPr>
              <a:t>and this, before watches – or          .     glasses...</a:t>
            </a: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5943600" y="1371600"/>
            <a:ext cx="2604887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use Hmmm code somewhere in your first 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Writ1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or </a:t>
            </a:r>
            <a:r>
              <a:rPr kumimoji="0" lang="en-US" sz="2100" b="1" i="0" u="sng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SpecRel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assignment…</a:t>
            </a:r>
          </a:p>
        </p:txBody>
      </p:sp>
      <p:sp>
        <p:nvSpPr>
          <p:cNvPr id="28" name="Rectangle 8"/>
          <p:cNvSpPr>
            <a:spLocks noChangeArrowheads="1"/>
          </p:cNvSpPr>
          <p:nvPr/>
        </p:nvSpPr>
        <p:spPr bwMode="auto">
          <a:xfrm>
            <a:off x="5393075" y="872205"/>
            <a:ext cx="1755609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99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Challenge: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761" y="152400"/>
            <a:ext cx="4923839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itchFamily="18" charset="0"/>
              </a:rPr>
              <a:t>Loop of life, </a:t>
            </a:r>
            <a:r>
              <a:rPr lang="en-US" b="1" dirty="0">
                <a:solidFill>
                  <a:srgbClr val="0000FF"/>
                </a:solidFill>
                <a:latin typeface="Cambria" pitchFamily="18" charset="0"/>
              </a:rPr>
              <a:t>Prof. </a:t>
            </a:r>
            <a:r>
              <a:rPr lang="en-US" b="1" dirty="0" err="1">
                <a:solidFill>
                  <a:srgbClr val="0000FF"/>
                </a:solidFill>
                <a:latin typeface="Cambria" pitchFamily="18" charset="0"/>
              </a:rPr>
              <a:t>Medero's</a:t>
            </a:r>
            <a:r>
              <a:rPr lang="en-US" b="1" dirty="0">
                <a:solidFill>
                  <a:srgbClr val="0000FF"/>
                </a:solidFill>
                <a:latin typeface="Cambria" pitchFamily="18" charset="0"/>
              </a:rPr>
              <a:t> </a:t>
            </a:r>
            <a:r>
              <a:rPr lang="en-US" b="1" dirty="0">
                <a:latin typeface="Cambria" pitchFamily="18" charset="0"/>
              </a:rPr>
              <a:t>take:</a:t>
            </a: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5551457" y="3644993"/>
            <a:ext cx="16323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99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Next Tues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67261" y="6339115"/>
            <a:ext cx="381000" cy="435489"/>
            <a:chOff x="3456" y="1784"/>
            <a:chExt cx="952" cy="1048"/>
          </a:xfrm>
        </p:grpSpPr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3011 w 112"/>
                <a:gd name="T3" fmla="*/ 2 h 104"/>
                <a:gd name="T4" fmla="*/ 5211 w 112"/>
                <a:gd name="T5" fmla="*/ 2 h 104"/>
                <a:gd name="T6" fmla="*/ 3011 w 112"/>
                <a:gd name="T7" fmla="*/ 2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3011 w 112"/>
                <a:gd name="T3" fmla="*/ 2 h 104"/>
                <a:gd name="T4" fmla="*/ 5211 w 112"/>
                <a:gd name="T5" fmla="*/ 2 h 104"/>
                <a:gd name="T6" fmla="*/ 3011 w 112"/>
                <a:gd name="T7" fmla="*/ 2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3011 w 112"/>
                <a:gd name="T3" fmla="*/ 2 h 104"/>
                <a:gd name="T4" fmla="*/ 5211 w 112"/>
                <a:gd name="T5" fmla="*/ 2 h 104"/>
                <a:gd name="T6" fmla="*/ 3011 w 112"/>
                <a:gd name="T7" fmla="*/ 2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7 w 1048"/>
                <a:gd name="T1" fmla="*/ 21 h 250"/>
                <a:gd name="T2" fmla="*/ 12 w 1048"/>
                <a:gd name="T3" fmla="*/ 83 h 250"/>
                <a:gd name="T4" fmla="*/ 12 w 1048"/>
                <a:gd name="T5" fmla="*/ 111 h 250"/>
                <a:gd name="T6" fmla="*/ 13 w 1048"/>
                <a:gd name="T7" fmla="*/ 125 h 250"/>
                <a:gd name="T8" fmla="*/ 13 w 1048"/>
                <a:gd name="T9" fmla="*/ 162 h 250"/>
                <a:gd name="T10" fmla="*/ 9 w 1048"/>
                <a:gd name="T11" fmla="*/ 231 h 250"/>
                <a:gd name="T12" fmla="*/ 2 w 1048"/>
                <a:gd name="T13" fmla="*/ 211 h 250"/>
                <a:gd name="T14" fmla="*/ 0 w 1048"/>
                <a:gd name="T15" fmla="*/ 190 h 250"/>
                <a:gd name="T16" fmla="*/ 2 w 1048"/>
                <a:gd name="T17" fmla="*/ 156 h 250"/>
                <a:gd name="T18" fmla="*/ 2 w 1048"/>
                <a:gd name="T19" fmla="*/ 125 h 250"/>
                <a:gd name="T20" fmla="*/ 2 w 1048"/>
                <a:gd name="T21" fmla="*/ 76 h 250"/>
                <a:gd name="T22" fmla="*/ 4 w 1048"/>
                <a:gd name="T23" fmla="*/ 55 h 250"/>
                <a:gd name="T24" fmla="*/ 4 w 1048"/>
                <a:gd name="T25" fmla="*/ 28 h 250"/>
                <a:gd name="T26" fmla="*/ 5 w 1048"/>
                <a:gd name="T27" fmla="*/ 14 h 250"/>
                <a:gd name="T28" fmla="*/ 6 w 1048"/>
                <a:gd name="T29" fmla="*/ 28 h 250"/>
                <a:gd name="T30" fmla="*/ 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8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19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001" t="4462" r="39599" b="51231"/>
          <a:stretch/>
        </p:blipFill>
        <p:spPr>
          <a:xfrm>
            <a:off x="6277269" y="4938297"/>
            <a:ext cx="1851279" cy="1753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05" y="858346"/>
            <a:ext cx="3765952" cy="282446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9" name="IMG_1343.jpeg" descr="IMG_1343.jpeg">
            <a:extLst>
              <a:ext uri="{FF2B5EF4-FFF2-40B4-BE49-F238E27FC236}">
                <a16:creationId xmlns:a16="http://schemas.microsoft.com/office/drawing/2014/main" id="{CE4EADA2-811D-804A-B159-ACE17DA175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568" t="17117" r="16568" b="3161"/>
          <a:stretch>
            <a:fillRect/>
          </a:stretch>
        </p:blipFill>
        <p:spPr>
          <a:xfrm>
            <a:off x="4502891" y="872205"/>
            <a:ext cx="3230041" cy="2888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G_2049.jpg" descr="IMG_2049.jpg">
            <a:extLst>
              <a:ext uri="{FF2B5EF4-FFF2-40B4-BE49-F238E27FC236}">
                <a16:creationId xmlns:a16="http://schemas.microsoft.com/office/drawing/2014/main" id="{69328DE1-A12F-4F43-AE27-A3FE38E4C7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3033" b="16553"/>
          <a:stretch>
            <a:fillRect/>
          </a:stretch>
        </p:blipFill>
        <p:spPr>
          <a:xfrm>
            <a:off x="2257688" y="3682810"/>
            <a:ext cx="6660349" cy="30178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IMG_5684.jpg" descr="IMG_5684.jpg">
            <a:extLst>
              <a:ext uri="{FF2B5EF4-FFF2-40B4-BE49-F238E27FC236}">
                <a16:creationId xmlns:a16="http://schemas.microsoft.com/office/drawing/2014/main" id="{91C861AE-BF6D-5B46-9E34-26B8C71520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05" r="19859"/>
          <a:stretch>
            <a:fillRect/>
          </a:stretch>
        </p:blipFill>
        <p:spPr>
          <a:xfrm>
            <a:off x="321917" y="3068646"/>
            <a:ext cx="3381615" cy="3188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24940-887A-8C44-8051-3D67DDF798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994" y="2357446"/>
            <a:ext cx="1905000" cy="14224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33A9DE2-49DB-1148-AD88-88FEC036DF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7911" y="1587660"/>
            <a:ext cx="28575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6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 advAuto="0"/>
      <p:bldP spid="33" grpId="0" animBg="1" advAuto="0"/>
      <p:bldP spid="30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436563" y="381000"/>
            <a:ext cx="7378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Loops: </a:t>
            </a:r>
            <a:r>
              <a:rPr lang="en-US" sz="40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4000" dirty="0"/>
              <a:t> </a:t>
            </a:r>
            <a:r>
              <a:rPr lang="en-US" sz="4000" dirty="0">
                <a:latin typeface="Cambria" pitchFamily="18" charset="0"/>
              </a:rPr>
              <a:t>or</a:t>
            </a:r>
            <a:r>
              <a:rPr lang="en-US" sz="4000" dirty="0"/>
              <a:t> </a:t>
            </a:r>
            <a:r>
              <a:rPr lang="en-US" sz="4000" b="1" dirty="0">
                <a:solidFill>
                  <a:srgbClr val="FF6600"/>
                </a:solidFill>
                <a:latin typeface="Courier New" pitchFamily="-105" charset="0"/>
              </a:rPr>
              <a:t>while</a:t>
            </a:r>
            <a:r>
              <a:rPr lang="en-US" sz="4000" dirty="0">
                <a:latin typeface="Cambria" pitchFamily="18" charset="0"/>
              </a:rPr>
              <a:t>?</a:t>
            </a:r>
          </a:p>
        </p:txBody>
      </p:sp>
      <p:sp>
        <p:nvSpPr>
          <p:cNvPr id="10243" name="Text Box 6"/>
          <p:cNvSpPr txBox="1">
            <a:spLocks noChangeArrowheads="1"/>
          </p:cNvSpPr>
          <p:nvPr/>
        </p:nvSpPr>
        <p:spPr bwMode="auto">
          <a:xfrm>
            <a:off x="793750" y="3425825"/>
            <a:ext cx="3324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>
                <a:latin typeface="Courier New" pitchFamily="-105" charset="0"/>
              </a:rPr>
              <a:t>pi_two(n)</a:t>
            </a:r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801688" y="1828800"/>
            <a:ext cx="33242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dirty="0" err="1">
                <a:latin typeface="Courier New" pitchFamily="-105" charset="0"/>
              </a:rPr>
              <a:t>pi_one</a:t>
            </a:r>
            <a:r>
              <a:rPr lang="en-US" sz="4200" b="1" dirty="0">
                <a:latin typeface="Courier New" pitchFamily="-105" charset="0"/>
              </a:rPr>
              <a:t>(e)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>
            <a:off x="5441950" y="3425825"/>
            <a:ext cx="2662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latin typeface="Calibri" pitchFamily="-105" charset="0"/>
              </a:rPr>
              <a:t>n == number of darts to throw</a:t>
            </a: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5486400" y="1898650"/>
            <a:ext cx="273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>
                <a:latin typeface="Calibri" pitchFamily="-105" charset="0"/>
              </a:rPr>
              <a:t>e == how close to π we need to get</a:t>
            </a:r>
          </a:p>
        </p:txBody>
      </p:sp>
      <p:sp>
        <p:nvSpPr>
          <p:cNvPr id="3" name="Rectangle 2"/>
          <p:cNvSpPr/>
          <p:nvPr/>
        </p:nvSpPr>
        <p:spPr>
          <a:xfrm rot="21091248">
            <a:off x="3322733" y="3872737"/>
            <a:ext cx="1107996" cy="707886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rot="21091248">
            <a:off x="3014958" y="2264984"/>
            <a:ext cx="1723549" cy="707886"/>
          </a:xfrm>
          <a:prstGeom prst="rect">
            <a:avLst/>
          </a:prstGeom>
          <a:solidFill>
            <a:schemeClr val="bg1"/>
          </a:solidFill>
          <a:ln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6600"/>
                </a:solidFill>
                <a:latin typeface="Courier New" pitchFamily="-105" charset="0"/>
              </a:rPr>
              <a:t>while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41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65632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36563" y="206375"/>
            <a:ext cx="7378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i="1" dirty="0">
                <a:latin typeface="Calibri" pitchFamily="-105" charset="0"/>
              </a:rPr>
              <a:t>π </a:t>
            </a:r>
            <a:r>
              <a:rPr lang="en-US" sz="4000" dirty="0">
                <a:latin typeface="Cambria" pitchFamily="18" charset="0"/>
              </a:rPr>
              <a:t>day!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3600" y="329554"/>
            <a:ext cx="2733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3/14/15 9:26:53</a:t>
            </a:r>
          </a:p>
        </p:txBody>
      </p:sp>
    </p:spTree>
    <p:extLst>
      <p:ext uri="{BB962C8B-B14F-4D97-AF65-F5344CB8AC3E}">
        <p14:creationId xmlns:p14="http://schemas.microsoft.com/office/powerpoint/2010/main" val="1725455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235"/>
          <p:cNvSpPr txBox="1">
            <a:spLocks noChangeArrowheads="1"/>
          </p:cNvSpPr>
          <p:nvPr/>
        </p:nvSpPr>
        <p:spPr bwMode="auto">
          <a:xfrm>
            <a:off x="2825750" y="3124200"/>
            <a:ext cx="4373957" cy="579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i="1" dirty="0">
                <a:latin typeface="Cambria" pitchFamily="18" charset="0"/>
              </a:rPr>
              <a:t>Lots of loops!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609600" y="1435443"/>
            <a:ext cx="6934200" cy="838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2042718" y="209550"/>
            <a:ext cx="51569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>
                <a:latin typeface="Cambria" pitchFamily="18" charset="0"/>
              </a:rPr>
              <a:t>Homework 8 preview</a:t>
            </a:r>
            <a:endParaRPr lang="en-US" sz="4200" b="1">
              <a:latin typeface="Cambria" pitchFamily="18" charset="0"/>
            </a:endParaRPr>
          </a:p>
        </p:txBody>
      </p:sp>
      <p:sp>
        <p:nvSpPr>
          <p:cNvPr id="7172" name="Text Box 233"/>
          <p:cNvSpPr txBox="1">
            <a:spLocks noChangeArrowheads="1"/>
          </p:cNvSpPr>
          <p:nvPr/>
        </p:nvSpPr>
        <p:spPr bwMode="auto">
          <a:xfrm>
            <a:off x="2819400" y="2468563"/>
            <a:ext cx="4648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The Mandelbrot Set</a:t>
            </a:r>
          </a:p>
        </p:txBody>
      </p:sp>
      <p:sp>
        <p:nvSpPr>
          <p:cNvPr id="7173" name="Text Box 234"/>
          <p:cNvSpPr txBox="1">
            <a:spLocks noChangeArrowheads="1"/>
          </p:cNvSpPr>
          <p:nvPr/>
        </p:nvSpPr>
        <p:spPr bwMode="auto">
          <a:xfrm>
            <a:off x="2809875" y="4525962"/>
            <a:ext cx="5019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dirty="0">
                <a:latin typeface="Cambria" pitchFamily="18" charset="0"/>
              </a:rPr>
              <a:t>TTS Securities</a:t>
            </a:r>
          </a:p>
        </p:txBody>
      </p:sp>
      <p:sp>
        <p:nvSpPr>
          <p:cNvPr id="7174" name="Text Box 235"/>
          <p:cNvSpPr txBox="1">
            <a:spLocks noChangeArrowheads="1"/>
          </p:cNvSpPr>
          <p:nvPr/>
        </p:nvSpPr>
        <p:spPr bwMode="auto">
          <a:xfrm>
            <a:off x="2819400" y="3788677"/>
            <a:ext cx="4380307" cy="5794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dirty="0">
                <a:latin typeface="Cambria" pitchFamily="18" charset="0"/>
              </a:rPr>
              <a:t>Pi from Pie</a:t>
            </a:r>
          </a:p>
        </p:txBody>
      </p:sp>
      <p:sp>
        <p:nvSpPr>
          <p:cNvPr id="7175" name="Text Box 245"/>
          <p:cNvSpPr txBox="1">
            <a:spLocks noChangeArrowheads="1"/>
          </p:cNvSpPr>
          <p:nvPr/>
        </p:nvSpPr>
        <p:spPr bwMode="auto">
          <a:xfrm>
            <a:off x="2895600" y="1614488"/>
            <a:ext cx="533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i="1" dirty="0">
                <a:latin typeface="Cambria" pitchFamily="18" charset="0"/>
              </a:rPr>
              <a:t>When Algorithms Discriminate...</a:t>
            </a:r>
          </a:p>
        </p:txBody>
      </p:sp>
      <p:sp>
        <p:nvSpPr>
          <p:cNvPr id="7176" name="Text Box 233"/>
          <p:cNvSpPr txBox="1">
            <a:spLocks noChangeArrowheads="1"/>
          </p:cNvSpPr>
          <p:nvPr/>
        </p:nvSpPr>
        <p:spPr bwMode="auto">
          <a:xfrm>
            <a:off x="2895600" y="5337175"/>
            <a:ext cx="464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ASCII Art</a:t>
            </a:r>
          </a:p>
        </p:txBody>
      </p:sp>
      <p:cxnSp>
        <p:nvCxnSpPr>
          <p:cNvPr id="7177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5943600" y="3429000"/>
            <a:ext cx="1447800" cy="838200"/>
          </a:xfrm>
          <a:prstGeom prst="straightConnector1">
            <a:avLst/>
          </a:prstGeom>
          <a:noFill/>
          <a:ln w="19050" algn="ctr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8" name="Straight Arrow Connector 18"/>
          <p:cNvCxnSpPr>
            <a:cxnSpLocks noChangeShapeType="1"/>
          </p:cNvCxnSpPr>
          <p:nvPr/>
        </p:nvCxnSpPr>
        <p:spPr bwMode="auto">
          <a:xfrm flipH="1" flipV="1">
            <a:off x="5397500" y="3505200"/>
            <a:ext cx="1384300" cy="1066800"/>
          </a:xfrm>
          <a:prstGeom prst="straightConnector1">
            <a:avLst/>
          </a:prstGeom>
          <a:noFill/>
          <a:ln w="19050" algn="ctr">
            <a:solidFill>
              <a:schemeClr val="bg1">
                <a:lumMod val="6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9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4953000" y="5029200"/>
            <a:ext cx="1676400" cy="609600"/>
          </a:xfrm>
          <a:prstGeom prst="straightConnector1">
            <a:avLst/>
          </a:prstGeom>
          <a:noFill/>
          <a:ln w="19050" algn="ctr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80" name="Rectangle 26"/>
          <p:cNvSpPr>
            <a:spLocks noChangeArrowheads="1"/>
          </p:cNvSpPr>
          <p:nvPr/>
        </p:nvSpPr>
        <p:spPr bwMode="auto">
          <a:xfrm>
            <a:off x="6713409" y="4723155"/>
            <a:ext cx="235585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6600"/>
                </a:solidFill>
                <a:latin typeface="Cambria" pitchFamily="18" charset="0"/>
              </a:rPr>
              <a:t>Not just loops...</a:t>
            </a:r>
          </a:p>
          <a:p>
            <a:r>
              <a:rPr lang="en-US" b="1" i="1" u="sng" dirty="0">
                <a:solidFill>
                  <a:srgbClr val="FF6600"/>
                </a:solidFill>
                <a:latin typeface="Cambria" pitchFamily="18" charset="0"/>
              </a:rPr>
              <a:t>Nested</a:t>
            </a:r>
            <a:r>
              <a:rPr lang="en-US" b="1" i="1" dirty="0">
                <a:solidFill>
                  <a:srgbClr val="FF6600"/>
                </a:solidFill>
                <a:latin typeface="Cambria" pitchFamily="18" charset="0"/>
              </a:rPr>
              <a:t>  </a:t>
            </a:r>
            <a:r>
              <a:rPr lang="en-US" dirty="0">
                <a:solidFill>
                  <a:srgbClr val="FF6600"/>
                </a:solidFill>
                <a:latin typeface="Cambria" pitchFamily="18" charset="0"/>
              </a:rPr>
              <a:t>loops</a:t>
            </a:r>
          </a:p>
        </p:txBody>
      </p:sp>
      <p:sp>
        <p:nvSpPr>
          <p:cNvPr id="7184" name="Text Box 244"/>
          <p:cNvSpPr txBox="1">
            <a:spLocks noChangeArrowheads="1"/>
          </p:cNvSpPr>
          <p:nvPr/>
        </p:nvSpPr>
        <p:spPr bwMode="auto">
          <a:xfrm>
            <a:off x="914400" y="5398294"/>
            <a:ext cx="1371600" cy="457200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(Extra)</a:t>
            </a:r>
          </a:p>
        </p:txBody>
      </p:sp>
      <p:cxnSp>
        <p:nvCxnSpPr>
          <p:cNvPr id="7186" name="Straight Arrow Connector 18"/>
          <p:cNvCxnSpPr>
            <a:cxnSpLocks noChangeShapeType="1"/>
          </p:cNvCxnSpPr>
          <p:nvPr/>
        </p:nvCxnSpPr>
        <p:spPr bwMode="auto">
          <a:xfrm flipH="1">
            <a:off x="5486400" y="4876800"/>
            <a:ext cx="1143000" cy="0"/>
          </a:xfrm>
          <a:prstGeom prst="straightConnector1">
            <a:avLst/>
          </a:prstGeom>
          <a:noFill/>
          <a:ln w="19050" algn="ctr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241"/>
          <p:cNvSpPr txBox="1">
            <a:spLocks noChangeArrowheads="1"/>
          </p:cNvSpPr>
          <p:nvPr/>
        </p:nvSpPr>
        <p:spPr bwMode="auto">
          <a:xfrm>
            <a:off x="1038225" y="4577556"/>
            <a:ext cx="1109663" cy="476250"/>
          </a:xfrm>
          <a:prstGeom prst="rect">
            <a:avLst/>
          </a:prstGeom>
          <a:solidFill>
            <a:srgbClr val="FFE4C9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#4</a:t>
            </a:r>
          </a:p>
        </p:txBody>
      </p:sp>
      <p:sp>
        <p:nvSpPr>
          <p:cNvPr id="22" name="Text Box 242"/>
          <p:cNvSpPr txBox="1">
            <a:spLocks noChangeArrowheads="1"/>
          </p:cNvSpPr>
          <p:nvPr/>
        </p:nvSpPr>
        <p:spPr bwMode="auto">
          <a:xfrm>
            <a:off x="838200" y="2527300"/>
            <a:ext cx="1600200" cy="461962"/>
          </a:xfrm>
          <a:prstGeom prst="rect">
            <a:avLst/>
          </a:prstGeom>
          <a:solidFill>
            <a:srgbClr val="FFE4C9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#1 ~ lab</a:t>
            </a:r>
          </a:p>
        </p:txBody>
      </p:sp>
      <p:sp>
        <p:nvSpPr>
          <p:cNvPr id="23" name="Text Box 243"/>
          <p:cNvSpPr txBox="1">
            <a:spLocks noChangeArrowheads="1"/>
          </p:cNvSpPr>
          <p:nvPr/>
        </p:nvSpPr>
        <p:spPr bwMode="auto">
          <a:xfrm>
            <a:off x="1212850" y="3840270"/>
            <a:ext cx="762000" cy="4762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#3</a:t>
            </a:r>
          </a:p>
        </p:txBody>
      </p:sp>
      <p:sp>
        <p:nvSpPr>
          <p:cNvPr id="24" name="Text Box 246"/>
          <p:cNvSpPr txBox="1">
            <a:spLocks noChangeArrowheads="1"/>
          </p:cNvSpPr>
          <p:nvPr/>
        </p:nvSpPr>
        <p:spPr bwMode="auto">
          <a:xfrm>
            <a:off x="1212850" y="1639329"/>
            <a:ext cx="762000" cy="4762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#0</a:t>
            </a:r>
          </a:p>
        </p:txBody>
      </p:sp>
      <p:sp>
        <p:nvSpPr>
          <p:cNvPr id="26" name="Text Box 243"/>
          <p:cNvSpPr txBox="1">
            <a:spLocks noChangeArrowheads="1"/>
          </p:cNvSpPr>
          <p:nvPr/>
        </p:nvSpPr>
        <p:spPr bwMode="auto">
          <a:xfrm>
            <a:off x="1219200" y="3175793"/>
            <a:ext cx="762000" cy="4762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#2</a:t>
            </a:r>
          </a:p>
        </p:txBody>
      </p:sp>
      <p:cxnSp>
        <p:nvCxnSpPr>
          <p:cNvPr id="27" name="Straight Arrow Connector 18"/>
          <p:cNvCxnSpPr>
            <a:cxnSpLocks noChangeShapeType="1"/>
          </p:cNvCxnSpPr>
          <p:nvPr/>
        </p:nvCxnSpPr>
        <p:spPr bwMode="auto">
          <a:xfrm flipH="1" flipV="1">
            <a:off x="4953000" y="4114800"/>
            <a:ext cx="1676400" cy="628650"/>
          </a:xfrm>
          <a:prstGeom prst="straightConnector1">
            <a:avLst/>
          </a:prstGeom>
          <a:noFill/>
          <a:ln w="19050" algn="ctr">
            <a:solidFill>
              <a:schemeClr val="bg1">
                <a:lumMod val="65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3113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1"/>
          <p:cNvSpPr>
            <a:spLocks noChangeArrowheads="1"/>
          </p:cNvSpPr>
          <p:nvPr/>
        </p:nvSpPr>
        <p:spPr bwMode="auto">
          <a:xfrm>
            <a:off x="888444" y="231567"/>
            <a:ext cx="71125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200" i="1" dirty="0">
                <a:solidFill>
                  <a:srgbClr val="000000"/>
                </a:solidFill>
                <a:latin typeface="Cambria" pitchFamily="18" charset="0"/>
              </a:rPr>
              <a:t>Nested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 loops are familiar, too!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633847" y="2773740"/>
            <a:ext cx="59099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for </a:t>
            </a:r>
            <a:r>
              <a:rPr lang="en-US" sz="3200" b="1" dirty="0" err="1">
                <a:solidFill>
                  <a:srgbClr val="000000"/>
                </a:solidFill>
                <a:latin typeface="Courier New" pitchFamily="-105" charset="0"/>
              </a:rPr>
              <a:t>mn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(60):</a:t>
            </a:r>
            <a:endParaRPr lang="en-US" sz="3200" b="1" dirty="0">
              <a:solidFill>
                <a:srgbClr val="FF6600"/>
              </a:solidFill>
              <a:latin typeface="Courier New" pitchFamily="-105" charset="0"/>
            </a:endParaRPr>
          </a:p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    for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s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(60):</a:t>
            </a:r>
          </a:p>
          <a:p>
            <a:pPr algn="l"/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       tick()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0957" y="2817342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8162" y="3299256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</p:spTree>
    <p:extLst>
      <p:ext uri="{BB962C8B-B14F-4D97-AF65-F5344CB8AC3E}">
        <p14:creationId xmlns:p14="http://schemas.microsoft.com/office/powerpoint/2010/main" val="3139822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1"/>
          <p:cNvSpPr>
            <a:spLocks noChangeArrowheads="1"/>
          </p:cNvSpPr>
          <p:nvPr/>
        </p:nvSpPr>
        <p:spPr bwMode="auto">
          <a:xfrm>
            <a:off x="888444" y="231567"/>
            <a:ext cx="71125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200" i="1" dirty="0">
                <a:solidFill>
                  <a:srgbClr val="000000"/>
                </a:solidFill>
                <a:latin typeface="Cambria" pitchFamily="18" charset="0"/>
              </a:rPr>
              <a:t>Nested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 loops are familiar, too!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24000" r="2136" b="6000"/>
          <a:stretch/>
        </p:blipFill>
        <p:spPr bwMode="auto">
          <a:xfrm>
            <a:off x="357051" y="1676400"/>
            <a:ext cx="848106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2769326" y="4369525"/>
            <a:ext cx="3291840" cy="144344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1" charset="0"/>
              <a:ea typeface="ＭＳ Ｐゴシック" pitchFamily="1" charset="-128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993744" y="4759514"/>
            <a:ext cx="536081" cy="539187"/>
            <a:chOff x="3456" y="1784"/>
            <a:chExt cx="952" cy="1048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3313611" y="5343699"/>
            <a:ext cx="18288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AA318"/>
                </a:solidFill>
                <a:latin typeface="Cambria" pitchFamily="18" charset="0"/>
              </a:rPr>
              <a:t>So close!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2564676" y="5486400"/>
            <a:ext cx="1275804" cy="76200"/>
          </a:xfrm>
          <a:prstGeom prst="straightConnector1">
            <a:avLst/>
          </a:prstGeom>
          <a:noFill/>
          <a:ln w="38100" cap="flat" cmpd="sng" algn="ctr">
            <a:solidFill>
              <a:srgbClr val="0A8E17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4611189" y="4191002"/>
            <a:ext cx="3085011" cy="1256209"/>
          </a:xfrm>
          <a:prstGeom prst="straightConnector1">
            <a:avLst/>
          </a:prstGeom>
          <a:noFill/>
          <a:ln w="38100" cap="flat" cmpd="sng" algn="ctr">
            <a:solidFill>
              <a:srgbClr val="0A8E17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859080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1"/>
          <p:cNvSpPr>
            <a:spLocks noChangeArrowheads="1"/>
          </p:cNvSpPr>
          <p:nvPr/>
        </p:nvSpPr>
        <p:spPr bwMode="auto">
          <a:xfrm>
            <a:off x="888444" y="231567"/>
            <a:ext cx="39624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200" i="1" dirty="0">
                <a:solidFill>
                  <a:srgbClr val="000000"/>
                </a:solidFill>
                <a:latin typeface="Cambria" pitchFamily="18" charset="0"/>
              </a:rPr>
              <a:t>Nested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 loops</a:t>
            </a:r>
          </a:p>
        </p:txBody>
      </p:sp>
      <p:pic>
        <p:nvPicPr>
          <p:cNvPr id="3153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t="17703" r="27320" b="6371"/>
          <a:stretch/>
        </p:blipFill>
        <p:spPr bwMode="auto">
          <a:xfrm>
            <a:off x="6019800" y="152400"/>
            <a:ext cx="2971800" cy="290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77590" y="152400"/>
            <a:ext cx="104221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E0BEE"/>
                </a:solidFill>
                <a:latin typeface="Cambria" pitchFamily="18" charset="0"/>
              </a:rPr>
              <a:t>Life clock</a:t>
            </a:r>
            <a:endParaRPr lang="en-US" i="1" dirty="0">
              <a:solidFill>
                <a:srgbClr val="0E0BEE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03288" y="3048000"/>
            <a:ext cx="7543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for 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y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(84):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  for 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m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(12):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    for 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d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3200" b="1" dirty="0">
                <a:solidFill>
                  <a:srgbClr val="FFFFFF">
                    <a:lumMod val="65000"/>
                  </a:srgbClr>
                </a:solidFill>
                <a:latin typeface="Courier New" pitchFamily="-105" charset="0"/>
              </a:rPr>
              <a:t>f(</a:t>
            </a:r>
            <a:r>
              <a:rPr lang="en-US" sz="3200" b="1" dirty="0" err="1">
                <a:solidFill>
                  <a:srgbClr val="FFFFFF">
                    <a:lumMod val="65000"/>
                  </a:srgbClr>
                </a:solidFill>
                <a:latin typeface="Courier New" pitchFamily="-105" charset="0"/>
              </a:rPr>
              <a:t>m,y</a:t>
            </a:r>
            <a:r>
              <a:rPr lang="en-US" sz="3200" b="1" dirty="0">
                <a:solidFill>
                  <a:srgbClr val="FFFFFF">
                    <a:lumMod val="65000"/>
                  </a:srgbClr>
                </a:solidFill>
                <a:latin typeface="Courier New" pitchFamily="-105" charset="0"/>
              </a:rPr>
              <a:t>)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):</a:t>
            </a:r>
            <a:endParaRPr lang="en-US" sz="3200" b="1" dirty="0">
              <a:solidFill>
                <a:srgbClr val="FF6600"/>
              </a:solidFill>
              <a:latin typeface="Courier New" pitchFamily="-105" charset="0"/>
            </a:endParaRPr>
          </a:p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      for 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h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(24):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        for </a:t>
            </a:r>
            <a:r>
              <a:rPr lang="en-US" sz="3200" b="1" dirty="0" err="1">
                <a:solidFill>
                  <a:srgbClr val="000000"/>
                </a:solidFill>
                <a:latin typeface="Courier New" pitchFamily="-105" charset="0"/>
              </a:rPr>
              <a:t>mn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(60):</a:t>
            </a:r>
            <a:endParaRPr lang="en-US" sz="3200" b="1" dirty="0">
              <a:solidFill>
                <a:srgbClr val="FF6600"/>
              </a:solidFill>
              <a:latin typeface="Courier New" pitchFamily="-105" charset="0"/>
            </a:endParaRPr>
          </a:p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          for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s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(60):</a:t>
            </a:r>
          </a:p>
          <a:p>
            <a:pPr algn="l"/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           tick()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0924" y="5026968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20162" y="5508882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87129" y="3085071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63676" y="3566985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6461" y="4069323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5147" y="4555353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</p:spTree>
    <p:extLst>
      <p:ext uri="{BB962C8B-B14F-4D97-AF65-F5344CB8AC3E}">
        <p14:creationId xmlns:p14="http://schemas.microsoft.com/office/powerpoint/2010/main" val="623618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1"/>
          <p:cNvSpPr>
            <a:spLocks noChangeArrowheads="1"/>
          </p:cNvSpPr>
          <p:nvPr/>
        </p:nvSpPr>
        <p:spPr bwMode="auto">
          <a:xfrm>
            <a:off x="888444" y="231567"/>
            <a:ext cx="39624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200" i="1" dirty="0">
                <a:solidFill>
                  <a:srgbClr val="000000"/>
                </a:solidFill>
                <a:latin typeface="Cambria" pitchFamily="18" charset="0"/>
              </a:rPr>
              <a:t>Nested </a:t>
            </a:r>
            <a:r>
              <a:rPr lang="en-US" sz="4200" dirty="0">
                <a:solidFill>
                  <a:srgbClr val="000000"/>
                </a:solidFill>
                <a:latin typeface="Cambria" pitchFamily="18" charset="0"/>
              </a:rPr>
              <a:t>loops!</a:t>
            </a:r>
          </a:p>
        </p:txBody>
      </p:sp>
      <p:sp>
        <p:nvSpPr>
          <p:cNvPr id="15363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03288" y="3048000"/>
            <a:ext cx="75438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for 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y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(84):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  for 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m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(12):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    for 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d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3200" b="1" dirty="0">
                <a:solidFill>
                  <a:srgbClr val="FFFFFF">
                    <a:lumMod val="65000"/>
                  </a:srgbClr>
                </a:solidFill>
                <a:latin typeface="Courier New" pitchFamily="-105" charset="0"/>
              </a:rPr>
              <a:t>f(</a:t>
            </a:r>
            <a:r>
              <a:rPr lang="en-US" sz="3200" b="1" dirty="0" err="1">
                <a:solidFill>
                  <a:srgbClr val="FFFFFF">
                    <a:lumMod val="65000"/>
                  </a:srgbClr>
                </a:solidFill>
                <a:latin typeface="Courier New" pitchFamily="-105" charset="0"/>
              </a:rPr>
              <a:t>m,y</a:t>
            </a:r>
            <a:r>
              <a:rPr lang="en-US" sz="3200" b="1" dirty="0">
                <a:solidFill>
                  <a:srgbClr val="FFFFFF">
                    <a:lumMod val="65000"/>
                  </a:srgbClr>
                </a:solidFill>
                <a:latin typeface="Courier New" pitchFamily="-105" charset="0"/>
              </a:rPr>
              <a:t>)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):</a:t>
            </a:r>
            <a:endParaRPr lang="en-US" sz="3200" b="1" dirty="0">
              <a:solidFill>
                <a:srgbClr val="FF6600"/>
              </a:solidFill>
              <a:latin typeface="Courier New" pitchFamily="-105" charset="0"/>
            </a:endParaRPr>
          </a:p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      for 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h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(24):</a:t>
            </a:r>
          </a:p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        for </a:t>
            </a:r>
            <a:r>
              <a:rPr lang="en-US" sz="3200" b="1" dirty="0" err="1">
                <a:solidFill>
                  <a:srgbClr val="000000"/>
                </a:solidFill>
                <a:latin typeface="Courier New" pitchFamily="-105" charset="0"/>
              </a:rPr>
              <a:t>mn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(60):</a:t>
            </a:r>
            <a:endParaRPr lang="en-US" sz="3200" b="1" dirty="0">
              <a:solidFill>
                <a:srgbClr val="FF6600"/>
              </a:solidFill>
              <a:latin typeface="Courier New" pitchFamily="-105" charset="0"/>
            </a:endParaRPr>
          </a:p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          for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s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(60):</a:t>
            </a:r>
          </a:p>
          <a:p>
            <a:pPr algn="l"/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           tick()</a:t>
            </a:r>
          </a:p>
        </p:txBody>
      </p:sp>
      <p:pic>
        <p:nvPicPr>
          <p:cNvPr id="3153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4" t="17703" r="27320" b="6371"/>
          <a:stretch/>
        </p:blipFill>
        <p:spPr bwMode="auto">
          <a:xfrm>
            <a:off x="6019800" y="152400"/>
            <a:ext cx="2971800" cy="290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80930" name="Picture 2" descr="http://upload.wikimedia.org/wikipedia/en/thumb/d/dd/The_Persistence_of_Memory.jpg/300px-The_Persistence_of_Memor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1"/>
            <a:ext cx="5562600" cy="409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2209800" y="970231"/>
            <a:ext cx="457200" cy="782369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2430354" y="4846078"/>
            <a:ext cx="3259932" cy="3231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Cambria" pitchFamily="18" charset="0"/>
              </a:rPr>
              <a:t>How nested loops can </a:t>
            </a:r>
            <a:r>
              <a:rPr lang="en-US" sz="1500" b="1" i="1" dirty="0">
                <a:solidFill>
                  <a:schemeClr val="bg1"/>
                </a:solidFill>
                <a:latin typeface="Cambria" pitchFamily="18" charset="0"/>
              </a:rPr>
              <a:t>feel ...</a:t>
            </a:r>
            <a:endParaRPr lang="en-US" sz="1500" b="1" i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471" y="5245443"/>
            <a:ext cx="18710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Persistence of Memory, S. Dali (MoMA)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0924" y="5026968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0162" y="5508882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</p:spTree>
    <p:extLst>
      <p:ext uri="{BB962C8B-B14F-4D97-AF65-F5344CB8AC3E}">
        <p14:creationId xmlns:p14="http://schemas.microsoft.com/office/powerpoint/2010/main" val="3166470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" name="Rectangle 15359"/>
          <p:cNvSpPr/>
          <p:nvPr/>
        </p:nvSpPr>
        <p:spPr bwMode="auto">
          <a:xfrm>
            <a:off x="3129031" y="618657"/>
            <a:ext cx="4114800" cy="4114800"/>
          </a:xfrm>
          <a:prstGeom prst="rect">
            <a:avLst/>
          </a:prstGeom>
          <a:solidFill>
            <a:srgbClr val="CC009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1" charset="0"/>
              <a:ea typeface="ＭＳ Ｐゴシック" pitchFamily="1" charset="-128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2826088" y="607368"/>
            <a:ext cx="4706423" cy="4114800"/>
            <a:chOff x="762000" y="381000"/>
            <a:chExt cx="5486400" cy="4114800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762000" y="38100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Straight Connector 69"/>
            <p:cNvCxnSpPr/>
            <p:nvPr/>
          </p:nvCxnSpPr>
          <p:spPr bwMode="auto">
            <a:xfrm>
              <a:off x="762000" y="52048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Straight Connector 70"/>
            <p:cNvCxnSpPr/>
            <p:nvPr/>
          </p:nvCxnSpPr>
          <p:spPr bwMode="auto">
            <a:xfrm>
              <a:off x="762000" y="65996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762000" y="79945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762000" y="93893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>
              <a:off x="762000" y="107842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762000" y="121790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>
              <a:off x="762000" y="135738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/>
            <p:nvPr/>
          </p:nvCxnSpPr>
          <p:spPr bwMode="auto">
            <a:xfrm>
              <a:off x="762000" y="149687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762000" y="163635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Straight Connector 78"/>
            <p:cNvCxnSpPr/>
            <p:nvPr/>
          </p:nvCxnSpPr>
          <p:spPr bwMode="auto">
            <a:xfrm>
              <a:off x="762000" y="45074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 bwMode="auto">
            <a:xfrm>
              <a:off x="762000" y="59022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>
              <a:off x="762000" y="72971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762000" y="86919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762000" y="100867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762000" y="114816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762000" y="128764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762000" y="142713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762000" y="156661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Straight Connector 87"/>
            <p:cNvCxnSpPr/>
            <p:nvPr/>
          </p:nvCxnSpPr>
          <p:spPr bwMode="auto">
            <a:xfrm>
              <a:off x="762000" y="177584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Straight Connector 88"/>
            <p:cNvCxnSpPr/>
            <p:nvPr/>
          </p:nvCxnSpPr>
          <p:spPr bwMode="auto">
            <a:xfrm>
              <a:off x="762000" y="296145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762000" y="324042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762000" y="344964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762000" y="358913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762000" y="372861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/>
            <p:cNvCxnSpPr/>
            <p:nvPr/>
          </p:nvCxnSpPr>
          <p:spPr bwMode="auto">
            <a:xfrm>
              <a:off x="762000" y="386810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762000" y="400758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762000" y="414706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762000" y="428655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Straight Connector 97"/>
            <p:cNvCxnSpPr/>
            <p:nvPr/>
          </p:nvCxnSpPr>
          <p:spPr bwMode="auto">
            <a:xfrm>
              <a:off x="762000" y="442603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762000" y="310093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762000" y="337990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762000" y="351939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>
              <a:off x="762000" y="365887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>
              <a:off x="762000" y="379835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>
              <a:off x="762000" y="393784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762000" y="407732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>
              <a:off x="762000" y="421681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762000" y="435629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Straight Connector 107"/>
            <p:cNvCxnSpPr/>
            <p:nvPr/>
          </p:nvCxnSpPr>
          <p:spPr bwMode="auto">
            <a:xfrm>
              <a:off x="762000" y="449580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>
              <a:off x="762000" y="170609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>
              <a:off x="762000" y="191532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>
              <a:off x="762000" y="205480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Straight Connector 111"/>
            <p:cNvCxnSpPr/>
            <p:nvPr/>
          </p:nvCxnSpPr>
          <p:spPr bwMode="auto">
            <a:xfrm>
              <a:off x="762000" y="219429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Straight Connector 112"/>
            <p:cNvCxnSpPr/>
            <p:nvPr/>
          </p:nvCxnSpPr>
          <p:spPr bwMode="auto">
            <a:xfrm>
              <a:off x="762000" y="233377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Straight Connector 113"/>
            <p:cNvCxnSpPr/>
            <p:nvPr/>
          </p:nvCxnSpPr>
          <p:spPr bwMode="auto">
            <a:xfrm>
              <a:off x="762000" y="247326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Straight Connector 114"/>
            <p:cNvCxnSpPr/>
            <p:nvPr/>
          </p:nvCxnSpPr>
          <p:spPr bwMode="auto">
            <a:xfrm>
              <a:off x="762000" y="261274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Straight Connector 115"/>
            <p:cNvCxnSpPr/>
            <p:nvPr/>
          </p:nvCxnSpPr>
          <p:spPr bwMode="auto">
            <a:xfrm>
              <a:off x="762000" y="275222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Straight Connector 116"/>
            <p:cNvCxnSpPr/>
            <p:nvPr/>
          </p:nvCxnSpPr>
          <p:spPr bwMode="auto">
            <a:xfrm>
              <a:off x="762000" y="289171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Straight Connector 117"/>
            <p:cNvCxnSpPr/>
            <p:nvPr/>
          </p:nvCxnSpPr>
          <p:spPr bwMode="auto">
            <a:xfrm>
              <a:off x="762000" y="317068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Straight Connector 118"/>
            <p:cNvCxnSpPr/>
            <p:nvPr/>
          </p:nvCxnSpPr>
          <p:spPr bwMode="auto">
            <a:xfrm>
              <a:off x="762000" y="184558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Straight Connector 119"/>
            <p:cNvCxnSpPr/>
            <p:nvPr/>
          </p:nvCxnSpPr>
          <p:spPr bwMode="auto">
            <a:xfrm>
              <a:off x="762000" y="198506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Straight Connector 120"/>
            <p:cNvCxnSpPr/>
            <p:nvPr/>
          </p:nvCxnSpPr>
          <p:spPr bwMode="auto">
            <a:xfrm>
              <a:off x="762000" y="212455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>
              <a:off x="762000" y="226403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762000" y="240351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>
              <a:off x="762000" y="254300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762000" y="268248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762000" y="282197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762000" y="303119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Straight Connector 127"/>
            <p:cNvCxnSpPr/>
            <p:nvPr/>
          </p:nvCxnSpPr>
          <p:spPr bwMode="auto">
            <a:xfrm>
              <a:off x="762000" y="331016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0" name="Group 129"/>
          <p:cNvGrpSpPr/>
          <p:nvPr/>
        </p:nvGrpSpPr>
        <p:grpSpPr>
          <a:xfrm rot="5400000">
            <a:off x="2990537" y="556363"/>
            <a:ext cx="4369210" cy="4114800"/>
            <a:chOff x="762000" y="381000"/>
            <a:chExt cx="5486400" cy="4114800"/>
          </a:xfrm>
        </p:grpSpPr>
        <p:cxnSp>
          <p:nvCxnSpPr>
            <p:cNvPr id="131" name="Straight Connector 130"/>
            <p:cNvCxnSpPr/>
            <p:nvPr/>
          </p:nvCxnSpPr>
          <p:spPr bwMode="auto">
            <a:xfrm>
              <a:off x="762000" y="38100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 bwMode="auto">
            <a:xfrm>
              <a:off x="762000" y="52048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 bwMode="auto">
            <a:xfrm>
              <a:off x="762000" y="65996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>
              <a:off x="762000" y="79945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>
              <a:off x="762000" y="93893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>
              <a:off x="762000" y="107842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>
              <a:off x="762000" y="121790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>
              <a:off x="762000" y="135738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762000" y="149687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762000" y="163635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762000" y="45074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2" name="Straight Connector 141"/>
            <p:cNvCxnSpPr/>
            <p:nvPr/>
          </p:nvCxnSpPr>
          <p:spPr bwMode="auto">
            <a:xfrm>
              <a:off x="762000" y="59022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Straight Connector 142"/>
            <p:cNvCxnSpPr/>
            <p:nvPr/>
          </p:nvCxnSpPr>
          <p:spPr bwMode="auto">
            <a:xfrm>
              <a:off x="762000" y="72971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4" name="Straight Connector 143"/>
            <p:cNvCxnSpPr/>
            <p:nvPr/>
          </p:nvCxnSpPr>
          <p:spPr bwMode="auto">
            <a:xfrm>
              <a:off x="762000" y="86919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762000" y="100867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762000" y="114816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Straight Connector 146"/>
            <p:cNvCxnSpPr/>
            <p:nvPr/>
          </p:nvCxnSpPr>
          <p:spPr bwMode="auto">
            <a:xfrm>
              <a:off x="762000" y="128764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8" name="Straight Connector 147"/>
            <p:cNvCxnSpPr/>
            <p:nvPr/>
          </p:nvCxnSpPr>
          <p:spPr bwMode="auto">
            <a:xfrm>
              <a:off x="762000" y="142713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9" name="Straight Connector 148"/>
            <p:cNvCxnSpPr/>
            <p:nvPr/>
          </p:nvCxnSpPr>
          <p:spPr bwMode="auto">
            <a:xfrm>
              <a:off x="762000" y="156661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0" name="Straight Connector 149"/>
            <p:cNvCxnSpPr/>
            <p:nvPr/>
          </p:nvCxnSpPr>
          <p:spPr bwMode="auto">
            <a:xfrm>
              <a:off x="762000" y="177584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Straight Connector 150"/>
            <p:cNvCxnSpPr/>
            <p:nvPr/>
          </p:nvCxnSpPr>
          <p:spPr bwMode="auto">
            <a:xfrm>
              <a:off x="762000" y="296145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151"/>
            <p:cNvCxnSpPr/>
            <p:nvPr/>
          </p:nvCxnSpPr>
          <p:spPr bwMode="auto">
            <a:xfrm>
              <a:off x="762000" y="324042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152"/>
            <p:cNvCxnSpPr/>
            <p:nvPr/>
          </p:nvCxnSpPr>
          <p:spPr bwMode="auto">
            <a:xfrm>
              <a:off x="762000" y="344964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153"/>
            <p:cNvCxnSpPr/>
            <p:nvPr/>
          </p:nvCxnSpPr>
          <p:spPr bwMode="auto">
            <a:xfrm>
              <a:off x="762000" y="358913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Straight Connector 154"/>
            <p:cNvCxnSpPr/>
            <p:nvPr/>
          </p:nvCxnSpPr>
          <p:spPr bwMode="auto">
            <a:xfrm>
              <a:off x="762000" y="372861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6" name="Straight Connector 155"/>
            <p:cNvCxnSpPr/>
            <p:nvPr/>
          </p:nvCxnSpPr>
          <p:spPr bwMode="auto">
            <a:xfrm>
              <a:off x="762000" y="386810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7" name="Straight Connector 156"/>
            <p:cNvCxnSpPr/>
            <p:nvPr/>
          </p:nvCxnSpPr>
          <p:spPr bwMode="auto">
            <a:xfrm>
              <a:off x="762000" y="400758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8" name="Straight Connector 157"/>
            <p:cNvCxnSpPr/>
            <p:nvPr/>
          </p:nvCxnSpPr>
          <p:spPr bwMode="auto">
            <a:xfrm>
              <a:off x="762000" y="414706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Straight Connector 158"/>
            <p:cNvCxnSpPr/>
            <p:nvPr/>
          </p:nvCxnSpPr>
          <p:spPr bwMode="auto">
            <a:xfrm>
              <a:off x="762000" y="428655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0" name="Straight Connector 159"/>
            <p:cNvCxnSpPr/>
            <p:nvPr/>
          </p:nvCxnSpPr>
          <p:spPr bwMode="auto">
            <a:xfrm>
              <a:off x="762000" y="442603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 bwMode="auto">
            <a:xfrm>
              <a:off x="762000" y="310093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 bwMode="auto">
            <a:xfrm>
              <a:off x="762000" y="337990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 bwMode="auto">
            <a:xfrm>
              <a:off x="762000" y="351939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 bwMode="auto">
            <a:xfrm>
              <a:off x="762000" y="365887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 bwMode="auto">
            <a:xfrm>
              <a:off x="762000" y="379835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762000" y="393784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762000" y="407732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8" name="Straight Connector 167"/>
            <p:cNvCxnSpPr/>
            <p:nvPr/>
          </p:nvCxnSpPr>
          <p:spPr bwMode="auto">
            <a:xfrm>
              <a:off x="762000" y="421681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9" name="Straight Connector 168"/>
            <p:cNvCxnSpPr/>
            <p:nvPr/>
          </p:nvCxnSpPr>
          <p:spPr bwMode="auto">
            <a:xfrm>
              <a:off x="762000" y="435629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0" name="Straight Connector 169"/>
            <p:cNvCxnSpPr/>
            <p:nvPr/>
          </p:nvCxnSpPr>
          <p:spPr bwMode="auto">
            <a:xfrm>
              <a:off x="762000" y="449580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Straight Connector 170"/>
            <p:cNvCxnSpPr/>
            <p:nvPr/>
          </p:nvCxnSpPr>
          <p:spPr bwMode="auto">
            <a:xfrm>
              <a:off x="762000" y="170609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>
              <a:off x="762000" y="191532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3" name="Straight Connector 172"/>
            <p:cNvCxnSpPr/>
            <p:nvPr/>
          </p:nvCxnSpPr>
          <p:spPr bwMode="auto">
            <a:xfrm>
              <a:off x="762000" y="205480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4" name="Straight Connector 173"/>
            <p:cNvCxnSpPr/>
            <p:nvPr/>
          </p:nvCxnSpPr>
          <p:spPr bwMode="auto">
            <a:xfrm>
              <a:off x="762000" y="219429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Straight Connector 174"/>
            <p:cNvCxnSpPr/>
            <p:nvPr/>
          </p:nvCxnSpPr>
          <p:spPr bwMode="auto">
            <a:xfrm>
              <a:off x="762000" y="233377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6" name="Straight Connector 175"/>
            <p:cNvCxnSpPr/>
            <p:nvPr/>
          </p:nvCxnSpPr>
          <p:spPr bwMode="auto">
            <a:xfrm>
              <a:off x="762000" y="247326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7" name="Straight Connector 176"/>
            <p:cNvCxnSpPr/>
            <p:nvPr/>
          </p:nvCxnSpPr>
          <p:spPr bwMode="auto">
            <a:xfrm>
              <a:off x="762000" y="261274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8" name="Straight Connector 177"/>
            <p:cNvCxnSpPr/>
            <p:nvPr/>
          </p:nvCxnSpPr>
          <p:spPr bwMode="auto">
            <a:xfrm>
              <a:off x="762000" y="275222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Straight Connector 178"/>
            <p:cNvCxnSpPr/>
            <p:nvPr/>
          </p:nvCxnSpPr>
          <p:spPr bwMode="auto">
            <a:xfrm>
              <a:off x="762000" y="289171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0" name="Straight Connector 179"/>
            <p:cNvCxnSpPr/>
            <p:nvPr/>
          </p:nvCxnSpPr>
          <p:spPr bwMode="auto">
            <a:xfrm>
              <a:off x="762000" y="317068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" name="Straight Connector 180"/>
            <p:cNvCxnSpPr/>
            <p:nvPr/>
          </p:nvCxnSpPr>
          <p:spPr bwMode="auto">
            <a:xfrm>
              <a:off x="762000" y="184558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2" name="Straight Connector 181"/>
            <p:cNvCxnSpPr/>
            <p:nvPr/>
          </p:nvCxnSpPr>
          <p:spPr bwMode="auto">
            <a:xfrm>
              <a:off x="762000" y="198506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3" name="Straight Connector 182"/>
            <p:cNvCxnSpPr/>
            <p:nvPr/>
          </p:nvCxnSpPr>
          <p:spPr bwMode="auto">
            <a:xfrm>
              <a:off x="762000" y="212455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4" name="Straight Connector 183"/>
            <p:cNvCxnSpPr/>
            <p:nvPr/>
          </p:nvCxnSpPr>
          <p:spPr bwMode="auto">
            <a:xfrm>
              <a:off x="762000" y="226403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5" name="Straight Connector 184"/>
            <p:cNvCxnSpPr/>
            <p:nvPr/>
          </p:nvCxnSpPr>
          <p:spPr bwMode="auto">
            <a:xfrm>
              <a:off x="762000" y="2403518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6" name="Straight Connector 185"/>
            <p:cNvCxnSpPr/>
            <p:nvPr/>
          </p:nvCxnSpPr>
          <p:spPr bwMode="auto">
            <a:xfrm>
              <a:off x="762000" y="2543002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Straight Connector 186"/>
            <p:cNvCxnSpPr/>
            <p:nvPr/>
          </p:nvCxnSpPr>
          <p:spPr bwMode="auto">
            <a:xfrm>
              <a:off x="762000" y="268248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/>
            <p:cNvCxnSpPr/>
            <p:nvPr/>
          </p:nvCxnSpPr>
          <p:spPr bwMode="auto">
            <a:xfrm>
              <a:off x="762000" y="2821970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9" name="Straight Connector 188"/>
            <p:cNvCxnSpPr/>
            <p:nvPr/>
          </p:nvCxnSpPr>
          <p:spPr bwMode="auto">
            <a:xfrm>
              <a:off x="762000" y="3031196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0" name="Straight Connector 189"/>
            <p:cNvCxnSpPr/>
            <p:nvPr/>
          </p:nvCxnSpPr>
          <p:spPr bwMode="auto">
            <a:xfrm>
              <a:off x="762000" y="3310164"/>
              <a:ext cx="5486400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Rectangle 3"/>
          <p:cNvSpPr/>
          <p:nvPr/>
        </p:nvSpPr>
        <p:spPr>
          <a:xfrm>
            <a:off x="2853047" y="5005895"/>
            <a:ext cx="59099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for </a:t>
            </a:r>
            <a:r>
              <a:rPr lang="en-US" sz="3200" b="1" dirty="0" err="1">
                <a:solidFill>
                  <a:srgbClr val="000000"/>
                </a:solidFill>
                <a:latin typeface="Courier New" pitchFamily="-105" charset="0"/>
              </a:rPr>
              <a:t>mn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(60):</a:t>
            </a:r>
            <a:endParaRPr lang="en-US" sz="3200" b="1" dirty="0">
              <a:solidFill>
                <a:srgbClr val="FF6600"/>
              </a:solidFill>
              <a:latin typeface="Courier New" pitchFamily="-105" charset="0"/>
            </a:endParaRPr>
          </a:p>
          <a:p>
            <a:pPr algn="l"/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  for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s </a:t>
            </a:r>
            <a:r>
              <a:rPr lang="en-US" sz="32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(60):</a:t>
            </a:r>
          </a:p>
          <a:p>
            <a:pPr algn="l"/>
            <a:r>
              <a:rPr lang="en-US" sz="3200" b="1" dirty="0">
                <a:solidFill>
                  <a:srgbClr val="000000"/>
                </a:solidFill>
                <a:latin typeface="Courier New" pitchFamily="-105" charset="0"/>
              </a:rPr>
              <a:t>    tick()</a:t>
            </a:r>
          </a:p>
        </p:txBody>
      </p:sp>
      <p:sp>
        <p:nvSpPr>
          <p:cNvPr id="193" name="Rectangle 21"/>
          <p:cNvSpPr>
            <a:spLocks noChangeArrowheads="1"/>
          </p:cNvSpPr>
          <p:nvPr/>
        </p:nvSpPr>
        <p:spPr bwMode="auto">
          <a:xfrm>
            <a:off x="460252" y="1397843"/>
            <a:ext cx="1981200" cy="1338828"/>
          </a:xfrm>
          <a:prstGeom prst="rect">
            <a:avLst/>
          </a:prstGeom>
          <a:solidFill>
            <a:srgbClr val="D9D9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rgbClr val="000000"/>
                </a:solidFill>
                <a:latin typeface="Cambria" pitchFamily="18" charset="0"/>
              </a:rPr>
              <a:t>Nested loops'</a:t>
            </a:r>
            <a:r>
              <a:rPr lang="en-US" sz="2700" i="1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2700" b="1" i="1" dirty="0">
                <a:solidFill>
                  <a:srgbClr val="000000"/>
                </a:solidFill>
                <a:latin typeface="Cambria" pitchFamily="18" charset="0"/>
              </a:rPr>
              <a:t>2d structure</a:t>
            </a:r>
            <a:endParaRPr lang="en-US" sz="2700" b="1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15364" name="Rectangle 15363"/>
          <p:cNvSpPr/>
          <p:nvPr/>
        </p:nvSpPr>
        <p:spPr>
          <a:xfrm>
            <a:off x="3570243" y="2429831"/>
            <a:ext cx="322716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  <a:latin typeface="Cambria" pitchFamily="18" charset="0"/>
              </a:rPr>
              <a:t>One hour ~ 3600 seconds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522716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mn</a:t>
            </a:r>
            <a:r>
              <a:rPr lang="en-US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== 0</a:t>
            </a:r>
          </a:p>
        </p:txBody>
      </p:sp>
      <p:cxnSp>
        <p:nvCxnSpPr>
          <p:cNvPr id="191" name="Straight Arrow Connector 190"/>
          <p:cNvCxnSpPr>
            <a:stCxn id="5" idx="3"/>
          </p:cNvCxnSpPr>
          <p:nvPr/>
        </p:nvCxnSpPr>
        <p:spPr bwMode="auto">
          <a:xfrm flipV="1">
            <a:off x="2667000" y="620834"/>
            <a:ext cx="428897" cy="13271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2" name="TextBox 191"/>
          <p:cNvSpPr txBox="1"/>
          <p:nvPr/>
        </p:nvSpPr>
        <p:spPr>
          <a:xfrm>
            <a:off x="864325" y="3227231"/>
            <a:ext cx="176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== 42</a:t>
            </a:r>
          </a:p>
        </p:txBody>
      </p:sp>
      <p:cxnSp>
        <p:nvCxnSpPr>
          <p:cNvPr id="194" name="Straight Arrow Connector 193"/>
          <p:cNvCxnSpPr>
            <a:stCxn id="192" idx="3"/>
          </p:cNvCxnSpPr>
          <p:nvPr/>
        </p:nvCxnSpPr>
        <p:spPr bwMode="auto">
          <a:xfrm flipV="1">
            <a:off x="2627811" y="3377097"/>
            <a:ext cx="455023" cy="80967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5" name="TextBox 194"/>
          <p:cNvSpPr txBox="1"/>
          <p:nvPr/>
        </p:nvSpPr>
        <p:spPr>
          <a:xfrm>
            <a:off x="903514" y="4491335"/>
            <a:ext cx="1763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mn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== 59</a:t>
            </a:r>
          </a:p>
        </p:txBody>
      </p:sp>
      <p:cxnSp>
        <p:nvCxnSpPr>
          <p:cNvPr id="196" name="Straight Arrow Connector 195"/>
          <p:cNvCxnSpPr>
            <a:stCxn id="195" idx="3"/>
          </p:cNvCxnSpPr>
          <p:nvPr/>
        </p:nvCxnSpPr>
        <p:spPr bwMode="auto">
          <a:xfrm flipV="1">
            <a:off x="2667000" y="4696446"/>
            <a:ext cx="441960" cy="25722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7" name="TextBox 196"/>
          <p:cNvSpPr txBox="1"/>
          <p:nvPr/>
        </p:nvSpPr>
        <p:spPr>
          <a:xfrm>
            <a:off x="1943525" y="46763"/>
            <a:ext cx="152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 == 0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5969726" y="46763"/>
            <a:ext cx="152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 == 59</a:t>
            </a:r>
          </a:p>
        </p:txBody>
      </p:sp>
      <p:cxnSp>
        <p:nvCxnSpPr>
          <p:cNvPr id="199" name="Straight Arrow Connector 198"/>
          <p:cNvCxnSpPr/>
          <p:nvPr/>
        </p:nvCxnSpPr>
        <p:spPr bwMode="auto">
          <a:xfrm flipH="1">
            <a:off x="7197634" y="287383"/>
            <a:ext cx="91440" cy="313509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0" name="Straight Arrow Connector 199"/>
          <p:cNvCxnSpPr/>
          <p:nvPr/>
        </p:nvCxnSpPr>
        <p:spPr bwMode="auto">
          <a:xfrm flipH="1">
            <a:off x="3165809" y="283028"/>
            <a:ext cx="91440" cy="313509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7152501" y="3340443"/>
            <a:ext cx="87489" cy="69742"/>
          </a:xfrm>
          <a:prstGeom prst="rect">
            <a:avLst/>
          </a:prstGeom>
          <a:solidFill>
            <a:srgbClr val="FF99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201" name="Straight Arrow Connector 200"/>
          <p:cNvCxnSpPr/>
          <p:nvPr/>
        </p:nvCxnSpPr>
        <p:spPr bwMode="auto">
          <a:xfrm flipH="1" flipV="1">
            <a:off x="7315200" y="3443016"/>
            <a:ext cx="574766" cy="342270"/>
          </a:xfrm>
          <a:prstGeom prst="straightConnector1">
            <a:avLst/>
          </a:pr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Rectangle 5"/>
          <p:cNvSpPr/>
          <p:nvPr/>
        </p:nvSpPr>
        <p:spPr>
          <a:xfrm>
            <a:off x="7409940" y="3821668"/>
            <a:ext cx="1512786" cy="369332"/>
          </a:xfrm>
          <a:prstGeom prst="rect">
            <a:avLst/>
          </a:prstGeom>
          <a:solidFill>
            <a:srgbClr val="FFE4C9"/>
          </a:solidFill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mbria" pitchFamily="18" charset="0"/>
              </a:rPr>
              <a:t>42</a:t>
            </a:r>
            <a:r>
              <a:rPr lang="en-US" sz="1800" baseline="30000" dirty="0">
                <a:solidFill>
                  <a:srgbClr val="000000"/>
                </a:solidFill>
                <a:latin typeface="Cambria" pitchFamily="18" charset="0"/>
              </a:rPr>
              <a:t>nd</a:t>
            </a:r>
            <a:r>
              <a:rPr lang="en-US" sz="1800" dirty="0">
                <a:solidFill>
                  <a:srgbClr val="000000"/>
                </a:solidFill>
                <a:latin typeface="Cambria" pitchFamily="18" charset="0"/>
              </a:rPr>
              <a:t> minute's</a:t>
            </a:r>
            <a:endParaRPr lang="en-US" sz="1800" dirty="0"/>
          </a:p>
        </p:txBody>
      </p:sp>
      <p:sp>
        <p:nvSpPr>
          <p:cNvPr id="202" name="Rectangle 201"/>
          <p:cNvSpPr/>
          <p:nvPr/>
        </p:nvSpPr>
        <p:spPr>
          <a:xfrm>
            <a:off x="7805355" y="4139514"/>
            <a:ext cx="1067921" cy="307777"/>
          </a:xfrm>
          <a:prstGeom prst="rect">
            <a:avLst/>
          </a:prstGeom>
          <a:solidFill>
            <a:srgbClr val="FFE4C9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59</a:t>
            </a:r>
            <a:r>
              <a:rPr lang="en-US" sz="1400" baseline="30000" dirty="0">
                <a:solidFill>
                  <a:srgbClr val="000000"/>
                </a:solidFill>
                <a:latin typeface="Cambria" pitchFamily="18" charset="0"/>
              </a:rPr>
              <a:t>th</a:t>
            </a:r>
            <a:r>
              <a:rPr lang="en-US" sz="1400" dirty="0">
                <a:solidFill>
                  <a:srgbClr val="000000"/>
                </a:solidFill>
                <a:latin typeface="Cambria" pitchFamily="18" charset="0"/>
              </a:rPr>
              <a:t> second</a:t>
            </a:r>
            <a:endParaRPr lang="en-US" sz="1400" dirty="0"/>
          </a:p>
        </p:txBody>
      </p:sp>
      <p:sp>
        <p:nvSpPr>
          <p:cNvPr id="203" name="TextBox 202"/>
          <p:cNvSpPr txBox="1"/>
          <p:nvPr/>
        </p:nvSpPr>
        <p:spPr>
          <a:xfrm>
            <a:off x="5260924" y="5026968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204" name="TextBox 203"/>
          <p:cNvSpPr txBox="1"/>
          <p:nvPr/>
        </p:nvSpPr>
        <p:spPr>
          <a:xfrm>
            <a:off x="5520162" y="5508882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7" name="Rectangle 6"/>
          <p:cNvSpPr/>
          <p:nvPr/>
        </p:nvSpPr>
        <p:spPr>
          <a:xfrm>
            <a:off x="142906" y="6390889"/>
            <a:ext cx="944489" cy="369332"/>
          </a:xfrm>
          <a:prstGeom prst="rect">
            <a:avLst/>
          </a:prstGeom>
          <a:solidFill>
            <a:srgbClr val="D9D9FF"/>
          </a:solidFill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Consolas" panose="020B0609020204030204" pitchFamily="49" charset="0"/>
              </a:rPr>
              <a:t>hour()</a:t>
            </a:r>
            <a:endParaRPr lang="en-US" sz="18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49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1"/>
          <p:cNvSpPr>
            <a:spLocks noChangeArrowheads="1"/>
          </p:cNvSpPr>
          <p:nvPr/>
        </p:nvSpPr>
        <p:spPr bwMode="auto">
          <a:xfrm>
            <a:off x="183921" y="173037"/>
            <a:ext cx="64690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dirty="0">
                <a:solidFill>
                  <a:srgbClr val="000000"/>
                </a:solidFill>
                <a:latin typeface="Cambria" pitchFamily="18" charset="0"/>
              </a:rPr>
              <a:t>Creating 2d structure ~ in ASCII</a:t>
            </a:r>
          </a:p>
        </p:txBody>
      </p:sp>
      <p:sp>
        <p:nvSpPr>
          <p:cNvPr id="17411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00" y="4646612"/>
            <a:ext cx="6858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/>
            <a:r>
              <a:rPr lang="en-US" sz="36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 row </a:t>
            </a:r>
            <a:r>
              <a:rPr lang="en-US" sz="36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 range(3):</a:t>
            </a:r>
          </a:p>
          <a:p>
            <a:pPr algn="l"/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36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 col </a:t>
            </a:r>
            <a:r>
              <a:rPr lang="en-US" sz="36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 range(4):</a:t>
            </a:r>
          </a:p>
          <a:p>
            <a:pPr algn="l"/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3600" b="1" dirty="0">
                <a:solidFill>
                  <a:srgbClr val="7030A0"/>
                </a:solidFill>
                <a:latin typeface="Courier New" pitchFamily="-105" charset="0"/>
              </a:rPr>
              <a:t>print</a:t>
            </a:r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3600" b="1" dirty="0">
                <a:solidFill>
                  <a:srgbClr val="0A8E17"/>
                </a:solidFill>
                <a:latin typeface="Courier New" pitchFamily="-105" charset="0"/>
              </a:rPr>
              <a:t>"#"</a:t>
            </a:r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  <a:endParaRPr lang="en-US" sz="3600" b="1" dirty="0">
              <a:solidFill>
                <a:srgbClr val="0A8E17"/>
              </a:solidFill>
              <a:latin typeface="Courier New" pitchFamily="-105" charset="0"/>
            </a:endParaRPr>
          </a:p>
        </p:txBody>
      </p:sp>
      <p:sp>
        <p:nvSpPr>
          <p:cNvPr id="17412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02224" y="1999543"/>
            <a:ext cx="35353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/>
            <a:r>
              <a:rPr lang="en-US" sz="4000" b="1" dirty="0">
                <a:solidFill>
                  <a:srgbClr val="000000"/>
                </a:solidFill>
                <a:latin typeface="Courier New" pitchFamily="-105" charset="0"/>
              </a:rPr>
              <a:t># # # #</a:t>
            </a:r>
          </a:p>
          <a:p>
            <a:pPr algn="l"/>
            <a:r>
              <a:rPr lang="en-US" sz="4000" b="1" dirty="0">
                <a:solidFill>
                  <a:srgbClr val="000000"/>
                </a:solidFill>
                <a:latin typeface="Courier New" pitchFamily="-105" charset="0"/>
              </a:rPr>
              <a:t># # # #</a:t>
            </a:r>
          </a:p>
          <a:p>
            <a:pPr algn="l"/>
            <a:r>
              <a:rPr lang="en-US" sz="4000" b="1" dirty="0">
                <a:solidFill>
                  <a:srgbClr val="000000"/>
                </a:solidFill>
                <a:latin typeface="Courier New" pitchFamily="-105" charset="0"/>
              </a:rPr>
              <a:t># # # #</a:t>
            </a:r>
          </a:p>
        </p:txBody>
      </p:sp>
      <p:sp>
        <p:nvSpPr>
          <p:cNvPr id="17413" name="Rectangle 21"/>
          <p:cNvSpPr>
            <a:spLocks noChangeArrowheads="1"/>
          </p:cNvSpPr>
          <p:nvPr/>
        </p:nvSpPr>
        <p:spPr bwMode="auto">
          <a:xfrm>
            <a:off x="7162800" y="6052346"/>
            <a:ext cx="1483949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A8E17"/>
                </a:solidFill>
                <a:latin typeface="Calibri" pitchFamily="-105" charset="0"/>
              </a:rPr>
              <a:t>Wait! this needs something more…</a:t>
            </a:r>
            <a:endParaRPr lang="en-US" sz="1200" dirty="0">
              <a:solidFill>
                <a:srgbClr val="0A8E17"/>
              </a:solidFill>
              <a:latin typeface="Calibri" pitchFamily="-105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906898" y="1295400"/>
            <a:ext cx="914400" cy="40011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col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 rot="16200000">
            <a:off x="1952656" y="2791266"/>
            <a:ext cx="9144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row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573523" y="1735138"/>
            <a:ext cx="914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1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189473" y="1727200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2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821298" y="1727200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3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990911" y="1739900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0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471799" y="3365147"/>
            <a:ext cx="914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2468624" y="2788885"/>
            <a:ext cx="914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2457511" y="2250722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grpSp>
        <p:nvGrpSpPr>
          <p:cNvPr id="16" name="Group 6"/>
          <p:cNvGrpSpPr>
            <a:grpSpLocks/>
          </p:cNvGrpSpPr>
          <p:nvPr/>
        </p:nvGrpSpPr>
        <p:grpSpPr bwMode="auto">
          <a:xfrm>
            <a:off x="8494708" y="6192539"/>
            <a:ext cx="536081" cy="539187"/>
            <a:chOff x="3456" y="1784"/>
            <a:chExt cx="952" cy="1048"/>
          </a:xfrm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953000" y="5282340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06551" y="4722168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</p:spTree>
    <p:extLst>
      <p:ext uri="{BB962C8B-B14F-4D97-AF65-F5344CB8AC3E}">
        <p14:creationId xmlns:p14="http://schemas.microsoft.com/office/powerpoint/2010/main" val="3165195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1"/>
          <p:cNvSpPr>
            <a:spLocks noChangeArrowheads="1"/>
          </p:cNvSpPr>
          <p:nvPr/>
        </p:nvSpPr>
        <p:spPr bwMode="auto">
          <a:xfrm>
            <a:off x="183921" y="173037"/>
            <a:ext cx="43838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dirty="0">
                <a:solidFill>
                  <a:srgbClr val="000000"/>
                </a:solidFill>
                <a:latin typeface="Cambria" pitchFamily="18" charset="0"/>
              </a:rPr>
              <a:t>Creating 2d structure</a:t>
            </a:r>
          </a:p>
        </p:txBody>
      </p:sp>
      <p:sp>
        <p:nvSpPr>
          <p:cNvPr id="17411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00" y="4646612"/>
            <a:ext cx="6858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/>
            <a:r>
              <a:rPr lang="en-US" sz="36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 row </a:t>
            </a:r>
            <a:r>
              <a:rPr lang="en-US" sz="36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 range(3):</a:t>
            </a:r>
          </a:p>
          <a:p>
            <a:pPr algn="l"/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36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 col </a:t>
            </a:r>
            <a:r>
              <a:rPr lang="en-US" sz="36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 range(4):</a:t>
            </a:r>
          </a:p>
          <a:p>
            <a:pPr algn="l"/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3600" b="1" dirty="0">
                <a:solidFill>
                  <a:srgbClr val="7030A0"/>
                </a:solidFill>
                <a:latin typeface="Courier New" pitchFamily="-105" charset="0"/>
              </a:rPr>
              <a:t>print</a:t>
            </a:r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3600" b="1" dirty="0">
                <a:solidFill>
                  <a:srgbClr val="0A8E17"/>
                </a:solidFill>
                <a:latin typeface="Courier New" pitchFamily="-105" charset="0"/>
              </a:rPr>
              <a:t>"#"</a:t>
            </a:r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, end=</a:t>
            </a:r>
            <a:r>
              <a:rPr lang="en-US" sz="3600" b="1" dirty="0">
                <a:solidFill>
                  <a:srgbClr val="0A8E17"/>
                </a:solidFill>
                <a:latin typeface="Courier New" pitchFamily="-105" charset="0"/>
              </a:rPr>
              <a:t>''</a:t>
            </a:r>
            <a:r>
              <a:rPr lang="en-US" sz="36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  <a:endParaRPr lang="en-US" sz="3600" b="1" dirty="0">
              <a:solidFill>
                <a:srgbClr val="0A8E17"/>
              </a:solidFill>
              <a:latin typeface="Courier New" pitchFamily="-105" charset="0"/>
            </a:endParaRPr>
          </a:p>
        </p:txBody>
      </p:sp>
      <p:sp>
        <p:nvSpPr>
          <p:cNvPr id="17412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02224" y="1999543"/>
            <a:ext cx="353536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/>
            <a:r>
              <a:rPr lang="en-US" sz="4000" b="1" dirty="0">
                <a:solidFill>
                  <a:srgbClr val="000000"/>
                </a:solidFill>
                <a:latin typeface="Courier New" pitchFamily="-105" charset="0"/>
              </a:rPr>
              <a:t># # # #</a:t>
            </a:r>
          </a:p>
          <a:p>
            <a:pPr algn="l"/>
            <a:r>
              <a:rPr lang="en-US" sz="4000" b="1" dirty="0">
                <a:solidFill>
                  <a:srgbClr val="000000"/>
                </a:solidFill>
                <a:latin typeface="Courier New" pitchFamily="-105" charset="0"/>
              </a:rPr>
              <a:t># # # #</a:t>
            </a:r>
          </a:p>
          <a:p>
            <a:pPr algn="l"/>
            <a:r>
              <a:rPr lang="en-US" sz="4000" b="1" dirty="0">
                <a:solidFill>
                  <a:srgbClr val="000000"/>
                </a:solidFill>
                <a:latin typeface="Courier New" pitchFamily="-105" charset="0"/>
              </a:rPr>
              <a:t># # # #</a:t>
            </a:r>
          </a:p>
        </p:txBody>
      </p:sp>
      <p:sp>
        <p:nvSpPr>
          <p:cNvPr id="17413" name="Rectangle 21"/>
          <p:cNvSpPr>
            <a:spLocks noChangeArrowheads="1"/>
          </p:cNvSpPr>
          <p:nvPr/>
        </p:nvSpPr>
        <p:spPr bwMode="auto">
          <a:xfrm>
            <a:off x="7162800" y="6052346"/>
            <a:ext cx="148394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rgbClr val="0A8E17"/>
                </a:solidFill>
                <a:latin typeface="Calibri" pitchFamily="-105" charset="0"/>
              </a:rPr>
              <a:t>Hmmm...</a:t>
            </a:r>
            <a:endParaRPr lang="en-US" sz="1200" dirty="0">
              <a:solidFill>
                <a:srgbClr val="0A8E17"/>
              </a:solidFill>
              <a:latin typeface="Calibri" pitchFamily="-105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3906898" y="1295400"/>
            <a:ext cx="914400" cy="40011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col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 rot="16200000">
            <a:off x="1952656" y="2791266"/>
            <a:ext cx="9144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row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573523" y="1735138"/>
            <a:ext cx="914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1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4189473" y="1727200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2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4821298" y="1727200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3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990911" y="1739900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0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471799" y="3365147"/>
            <a:ext cx="914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2468624" y="2788885"/>
            <a:ext cx="914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2457511" y="2250722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grpSp>
        <p:nvGrpSpPr>
          <p:cNvPr id="16" name="Group 6"/>
          <p:cNvGrpSpPr>
            <a:grpSpLocks/>
          </p:cNvGrpSpPr>
          <p:nvPr/>
        </p:nvGrpSpPr>
        <p:grpSpPr bwMode="auto">
          <a:xfrm>
            <a:off x="8494708" y="6192539"/>
            <a:ext cx="536081" cy="539187"/>
            <a:chOff x="3456" y="1784"/>
            <a:chExt cx="952" cy="1048"/>
          </a:xfrm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953000" y="5282340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06551" y="4722168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</p:spTree>
    <p:extLst>
      <p:ext uri="{BB962C8B-B14F-4D97-AF65-F5344CB8AC3E}">
        <p14:creationId xmlns:p14="http://schemas.microsoft.com/office/powerpoint/2010/main" val="3130276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2" t="14972" r="10310" b="3671"/>
          <a:stretch>
            <a:fillRect/>
          </a:stretch>
        </p:blipFill>
        <p:spPr bwMode="auto">
          <a:xfrm>
            <a:off x="304800" y="1371600"/>
            <a:ext cx="510540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04800" y="222475"/>
            <a:ext cx="27320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4200" dirty="0">
                <a:latin typeface="Cambria" pitchFamily="18" charset="0"/>
              </a:rPr>
              <a:t>CS 5 Today</a:t>
            </a:r>
          </a:p>
        </p:txBody>
      </p:sp>
      <p:grpSp>
        <p:nvGrpSpPr>
          <p:cNvPr id="5124" name="Group 6"/>
          <p:cNvGrpSpPr>
            <a:grpSpLocks/>
          </p:cNvGrpSpPr>
          <p:nvPr/>
        </p:nvGrpSpPr>
        <p:grpSpPr bwMode="auto">
          <a:xfrm>
            <a:off x="7010400" y="329400"/>
            <a:ext cx="536081" cy="539187"/>
            <a:chOff x="3456" y="1784"/>
            <a:chExt cx="952" cy="1048"/>
          </a:xfrm>
        </p:grpSpPr>
        <p:sp>
          <p:nvSpPr>
            <p:cNvPr id="5136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1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52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6" name="Rectangle 25"/>
          <p:cNvSpPr>
            <a:spLocks noChangeArrowheads="1"/>
          </p:cNvSpPr>
          <p:nvPr/>
        </p:nvSpPr>
        <p:spPr bwMode="auto">
          <a:xfrm>
            <a:off x="6355699" y="1371600"/>
            <a:ext cx="1972976" cy="523220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ambria" pitchFamily="18" charset="0"/>
              </a:rPr>
              <a:t>CS Midterm</a:t>
            </a:r>
          </a:p>
        </p:txBody>
      </p:sp>
      <p:sp>
        <p:nvSpPr>
          <p:cNvPr id="5127" name="Text Box 26"/>
          <p:cNvSpPr txBox="1">
            <a:spLocks noChangeArrowheads="1"/>
          </p:cNvSpPr>
          <p:nvPr/>
        </p:nvSpPr>
        <p:spPr bwMode="auto">
          <a:xfrm>
            <a:off x="7166934" y="7742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>
                <a:solidFill>
                  <a:srgbClr val="0AA318"/>
                </a:solidFill>
                <a:latin typeface="Cambria" pitchFamily="18" charset="0"/>
              </a:rPr>
              <a:t>Seems more like two-thirds term to me...</a:t>
            </a:r>
          </a:p>
        </p:txBody>
      </p:sp>
      <p:sp>
        <p:nvSpPr>
          <p:cNvPr id="5128" name="Text Box 27"/>
          <p:cNvSpPr txBox="1">
            <a:spLocks noChangeArrowheads="1"/>
          </p:cNvSpPr>
          <p:nvPr/>
        </p:nvSpPr>
        <p:spPr bwMode="auto">
          <a:xfrm>
            <a:off x="5791200" y="1981200"/>
            <a:ext cx="3101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E0BEE"/>
                </a:solidFill>
                <a:latin typeface="Cambria" pitchFamily="18" charset="0"/>
              </a:rPr>
              <a:t>Thursday, Nov. 7</a:t>
            </a:r>
          </a:p>
        </p:txBody>
      </p:sp>
      <p:sp>
        <p:nvSpPr>
          <p:cNvPr id="5130" name="Text Box 34"/>
          <p:cNvSpPr txBox="1">
            <a:spLocks noChangeArrowheads="1"/>
          </p:cNvSpPr>
          <p:nvPr/>
        </p:nvSpPr>
        <p:spPr bwMode="auto">
          <a:xfrm>
            <a:off x="6184987" y="2486556"/>
            <a:ext cx="2209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dirty="0">
                <a:latin typeface="Cambria" pitchFamily="18" charset="0"/>
              </a:rPr>
              <a:t>In-class, written</a:t>
            </a:r>
          </a:p>
          <a:p>
            <a:pPr algn="l">
              <a:spcBef>
                <a:spcPct val="50000"/>
              </a:spcBef>
            </a:pPr>
            <a:r>
              <a:rPr lang="en-US" sz="1800" b="1" dirty="0">
                <a:latin typeface="Cambria" pitchFamily="18" charset="0"/>
              </a:rPr>
              <a:t>Page of notes is OK</a:t>
            </a:r>
          </a:p>
        </p:txBody>
      </p:sp>
      <p:sp>
        <p:nvSpPr>
          <p:cNvPr id="5129" name="Text Box 33"/>
          <p:cNvSpPr txBox="1">
            <a:spLocks noChangeArrowheads="1"/>
          </p:cNvSpPr>
          <p:nvPr/>
        </p:nvSpPr>
        <p:spPr bwMode="auto">
          <a:xfrm>
            <a:off x="6410325" y="3429000"/>
            <a:ext cx="27336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1800" b="1" i="1" dirty="0">
                <a:latin typeface="Cambria" pitchFamily="18" charset="0"/>
              </a:rPr>
              <a:t> </a:t>
            </a:r>
            <a:r>
              <a:rPr lang="en-US" sz="1800" dirty="0">
                <a:latin typeface="Cambria" pitchFamily="18" charset="0"/>
              </a:rPr>
              <a:t>Recursion in Python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1800" dirty="0">
                <a:latin typeface="Cambria" pitchFamily="18" charset="0"/>
              </a:rPr>
              <a:t> Function composition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1800" dirty="0">
                <a:latin typeface="Cambria" pitchFamily="18" charset="0"/>
              </a:rPr>
              <a:t> Circuit design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1800" dirty="0">
                <a:latin typeface="Cambria" pitchFamily="18" charset="0"/>
              </a:rPr>
              <a:t> Hmmm assembly code</a:t>
            </a:r>
          </a:p>
          <a:p>
            <a:pPr algn="l">
              <a:spcBef>
                <a:spcPct val="50000"/>
              </a:spcBef>
              <a:buFont typeface="Arial" charset="0"/>
              <a:buChar char="•"/>
            </a:pPr>
            <a:r>
              <a:rPr lang="en-US" sz="1800" dirty="0">
                <a:latin typeface="Cambria" pitchFamily="18" charset="0"/>
              </a:rPr>
              <a:t> Loops in Python</a:t>
            </a:r>
          </a:p>
        </p:txBody>
      </p:sp>
      <p:sp>
        <p:nvSpPr>
          <p:cNvPr id="5131" name="Line 36"/>
          <p:cNvSpPr>
            <a:spLocks noChangeShapeType="1"/>
          </p:cNvSpPr>
          <p:nvPr/>
        </p:nvSpPr>
        <p:spPr bwMode="auto">
          <a:xfrm>
            <a:off x="5792436" y="1644297"/>
            <a:ext cx="1587" cy="4387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132" name="Text Box 38"/>
          <p:cNvSpPr txBox="1">
            <a:spLocks noChangeArrowheads="1"/>
          </p:cNvSpPr>
          <p:nvPr/>
        </p:nvSpPr>
        <p:spPr bwMode="auto">
          <a:xfrm>
            <a:off x="465138" y="1066800"/>
            <a:ext cx="410686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infinitely </a:t>
            </a:r>
            <a:r>
              <a:rPr lang="en-US" b="1" i="1" dirty="0">
                <a:latin typeface="Cambria" pitchFamily="18" charset="0"/>
              </a:rPr>
              <a:t>nested</a:t>
            </a:r>
            <a:r>
              <a:rPr lang="en-US" dirty="0">
                <a:latin typeface="Cambria" pitchFamily="18" charset="0"/>
              </a:rPr>
              <a:t> structure…</a:t>
            </a:r>
          </a:p>
        </p:txBody>
      </p:sp>
      <p:sp>
        <p:nvSpPr>
          <p:cNvPr id="5133" name="Text Box 40"/>
          <p:cNvSpPr txBox="1">
            <a:spLocks noChangeArrowheads="1"/>
          </p:cNvSpPr>
          <p:nvPr/>
        </p:nvSpPr>
        <p:spPr bwMode="auto">
          <a:xfrm>
            <a:off x="1673577" y="4873685"/>
            <a:ext cx="35814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from finitely </a:t>
            </a:r>
            <a:r>
              <a:rPr lang="en-US" b="1" i="1" dirty="0">
                <a:latin typeface="Cambria" pitchFamily="18" charset="0"/>
              </a:rPr>
              <a:t>nested</a:t>
            </a:r>
            <a:r>
              <a:rPr lang="en-US" dirty="0">
                <a:latin typeface="Cambria" pitchFamily="18" charset="0"/>
              </a:rPr>
              <a:t> loops</a:t>
            </a:r>
          </a:p>
        </p:txBody>
      </p:sp>
      <p:sp>
        <p:nvSpPr>
          <p:cNvPr id="5134" name="Rectangle 38"/>
          <p:cNvSpPr>
            <a:spLocks noChangeArrowheads="1"/>
          </p:cNvSpPr>
          <p:nvPr/>
        </p:nvSpPr>
        <p:spPr bwMode="auto">
          <a:xfrm rot="16200000">
            <a:off x="5740520" y="4245252"/>
            <a:ext cx="8681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Cambria" pitchFamily="18" charset="0"/>
              </a:rPr>
              <a:t>Topics</a:t>
            </a:r>
            <a:endParaRPr lang="en-US" sz="1800">
              <a:latin typeface="Cambria" pitchFamily="18" charset="0"/>
            </a:endParaRPr>
          </a:p>
        </p:txBody>
      </p:sp>
      <p:sp>
        <p:nvSpPr>
          <p:cNvPr id="5135" name="Text Box 27"/>
          <p:cNvSpPr txBox="1">
            <a:spLocks noChangeArrowheads="1"/>
          </p:cNvSpPr>
          <p:nvPr/>
        </p:nvSpPr>
        <p:spPr bwMode="auto">
          <a:xfrm>
            <a:off x="5957888" y="5680075"/>
            <a:ext cx="3101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E0BEE"/>
                </a:solidFill>
                <a:latin typeface="Cambria" pitchFamily="18" charset="0"/>
              </a:rPr>
              <a:t>See online practice…</a:t>
            </a:r>
          </a:p>
        </p:txBody>
      </p:sp>
      <p:sp>
        <p:nvSpPr>
          <p:cNvPr id="3" name="Rectangle 2"/>
          <p:cNvSpPr/>
          <p:nvPr/>
        </p:nvSpPr>
        <p:spPr>
          <a:xfrm>
            <a:off x="419945" y="5865018"/>
            <a:ext cx="4875117" cy="415498"/>
          </a:xfrm>
          <a:prstGeom prst="rect">
            <a:avLst/>
          </a:prstGeom>
          <a:solidFill>
            <a:srgbClr val="FFE4C9"/>
          </a:solidFill>
        </p:spPr>
        <p:txBody>
          <a:bodyPr wrap="none">
            <a:spAutoFit/>
          </a:bodyPr>
          <a:lstStyle/>
          <a:p>
            <a:r>
              <a:rPr lang="en-US" sz="2100" dirty="0">
                <a:latin typeface="Cambria" pitchFamily="18" charset="0"/>
              </a:rPr>
              <a:t>Homework 8       </a:t>
            </a:r>
            <a:r>
              <a:rPr lang="en-US" sz="2100" b="1" i="1" dirty="0">
                <a:latin typeface="Cambria" pitchFamily="18" charset="0"/>
              </a:rPr>
              <a:t>Loops!</a:t>
            </a:r>
            <a:r>
              <a:rPr lang="en-US" sz="2100" dirty="0">
                <a:latin typeface="Cambria" pitchFamily="18" charset="0"/>
              </a:rPr>
              <a:t>    due Mon. 11/4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184987" y="6269037"/>
            <a:ext cx="203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spcBef>
                <a:spcPct val="50000"/>
              </a:spcBef>
            </a:pPr>
            <a:r>
              <a:rPr lang="en-US" sz="1800" dirty="0">
                <a:solidFill>
                  <a:schemeClr val="bg1">
                    <a:lumMod val="85000"/>
                  </a:schemeClr>
                </a:solidFill>
                <a:latin typeface="Cambria" pitchFamily="18" charset="0"/>
              </a:rPr>
              <a:t>Accommodations...</a:t>
            </a:r>
          </a:p>
        </p:txBody>
      </p:sp>
    </p:spTree>
    <p:extLst>
      <p:ext uri="{BB962C8B-B14F-4D97-AF65-F5344CB8AC3E}">
        <p14:creationId xmlns:p14="http://schemas.microsoft.com/office/powerpoint/2010/main" val="1513263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 bwMode="auto">
          <a:xfrm>
            <a:off x="304799" y="939114"/>
            <a:ext cx="4897395" cy="271848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" charset="0"/>
              <a:ea typeface="ＭＳ Ｐゴシック" pitchFamily="1" charset="-128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951411" y="1960602"/>
            <a:ext cx="3998913" cy="934998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18436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1000" y="1295400"/>
            <a:ext cx="46085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/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row </a:t>
            </a: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(3):</a:t>
            </a:r>
          </a:p>
          <a:p>
            <a:pPr algn="l"/>
            <a:endParaRPr lang="en-US" b="1" dirty="0">
              <a:solidFill>
                <a:srgbClr val="000000"/>
              </a:solidFill>
              <a:latin typeface="Courier New" pitchFamily="-105" charset="0"/>
            </a:endParaRP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col </a:t>
            </a: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(4):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print</a:t>
            </a:r>
            <a:r>
              <a:rPr lang="en-US" b="1" dirty="0">
                <a:latin typeface="Courier New" pitchFamily="-105" charset="0"/>
              </a:rPr>
              <a:t>(</a:t>
            </a:r>
            <a:r>
              <a:rPr lang="en-US" b="1" dirty="0">
                <a:solidFill>
                  <a:srgbClr val="0A8E17"/>
                </a:solidFill>
                <a:latin typeface="Courier New" pitchFamily="-105" charset="0"/>
              </a:rPr>
              <a:t>'#'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,</a:t>
            </a:r>
            <a:r>
              <a:rPr lang="en-US" b="1" dirty="0">
                <a:latin typeface="Courier New" pitchFamily="-105" charset="0"/>
              </a:rPr>
              <a:t>end=</a:t>
            </a:r>
            <a:r>
              <a:rPr lang="en-US" b="1" dirty="0">
                <a:solidFill>
                  <a:srgbClr val="0A8E17"/>
                </a:solidFill>
                <a:latin typeface="Courier New" pitchFamily="-105" charset="0"/>
              </a:rPr>
              <a:t>''</a:t>
            </a:r>
            <a:r>
              <a:rPr lang="en-US" b="1" dirty="0">
                <a:latin typeface="Courier New" pitchFamily="-105" charset="0"/>
              </a:rPr>
              <a:t>)</a:t>
            </a:r>
            <a:endParaRPr lang="en-US" b="1" dirty="0">
              <a:solidFill>
                <a:srgbClr val="000000"/>
              </a:solidFill>
              <a:latin typeface="Courier New" pitchFamily="-105" charset="0"/>
            </a:endParaRPr>
          </a:p>
          <a:p>
            <a:pPr algn="l"/>
            <a:endParaRPr lang="en-US" b="1" dirty="0">
              <a:solidFill>
                <a:srgbClr val="000000"/>
              </a:solidFill>
              <a:latin typeface="Courier New" pitchFamily="-105" charset="0"/>
            </a:endParaRP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print</a:t>
            </a:r>
            <a:r>
              <a:rPr lang="en-US" b="1" dirty="0">
                <a:latin typeface="Courier New" pitchFamily="-105" charset="0"/>
              </a:rPr>
              <a:t>()</a:t>
            </a:r>
          </a:p>
        </p:txBody>
      </p:sp>
      <p:sp>
        <p:nvSpPr>
          <p:cNvPr id="18437" name="AutoShape 11" descr="data:image/jpg;base64,/9j/4AAQSkZJRgABAQAAAQABAAD/2wBDAAkGBwgHBgkIBwgKCgkLDRYPDQwMDRsUFRAWIB0iIiAdHx8kKDQsJCYxJx8fLT0tMTU3Ojo6Iys/RD84QzQ5Ojf/2wBDAQoKCg0MDRoPDxo3JR8lNzc3Nzc3Nzc3Nzc3Nzc3Nzc3Nzc3Nzc3Nzc3Nzc3Nzc3Nzc3Nzc3Nzc3Nzc3Nzc3Nzf/wAARCABeAEwDASIAAhEBAxEB/8QAGwAAAQUBAQAAAAAAAAAAAAAABQADBAYHAQL/xAA2EAACAQMDAwIFAgQFBQAAAAABAgMEBREAEiEGMUETUSIyYXGBFJEVI0JyFjNSscE0Q5Khsv/EABgBAAMBAQAAAAAAAAAAAAAAAAECAwQA/8QAKBEAAgMAAQMCBQUAAAAAAAAAAQIAAxEhBBIxInEFE0JRsWGBkfDx/9oADAMBAAIRAxEAPwDcdLS0tdOi0tLXDrp07ofVXmhpKtaWomCSEA8g4Gc4yew7H9tNSXuAOwhhnnRSQZIlG3P0yRu/GdZl1XQm8VFTNa6mcPTTuzpJujV8kkMAcEMC5XtyANESbv2jQNmtQ1tPNK0UUyNIvdQedSNY90VJV0HUopXWrqVmkV9wfcpbkE558HOfOMHjvsA1xGQo3cNndLS0tCPOHtqinqivqr7bqWOkmgqcOskPzROd4DAkf6QM5IGOfHe6PV06VSUryqJ3QyLGTyyggEj7ZH76jRy21LtLBH6K3AxCSQBMOyE4BJ89v9vproCDJ+eNB73XRyQvQU8haeVhHJ6XJiU/MSR8pxkDzkjTF7rJp2mp6UuI4QfUCNtaV8ZCBv6RyMn64yMHWR1l8uE8QoZK2ahlkZ4pKZYkghiO4AKDjIwMszE/T66YDZG24JxNXVVRQqKFVRgKBgADwNCLrapqqsEtOyqrR/HubALDtwFOeMft20x0ybxS0VXT3eKSRqeQ+jMG3NOpJOQCftjtwceNSJLnVQSenUU6RI3CVUx2Rj7jJwfYFhn6aWypbF7Wio5HqEldNU1XT3GniFfO9KlOR6MjEgbMLgDtgEjB7/X3uGRquWUpBdTGfjM8JeIj/tqpXI+uS4OfJ+wxCv0PUMF3mNnR2pqvZ6jLs3JhSpwSRg5A/fjHOgEC8CXDErphKquVx/xJBQ09Of02A0jlMgjHJz49h9Rg9xo8ND7BTVNHaKWnrXDzxptYqxb7cnvxgaIjSqpBOnY5OyrdVUS1F6tVSocz0KTVMShyFkK7AEI9juznuCB9QYkEFJU9RQ9QNGGqPXNNE3bbDtIHHk5yc98HHbU/rqkrprUZrVVLS1iAxpO3ZA+Bk8HjcEyfAydAbXZn/ituqKmrlE1DuheFOI5N+ELEe+VJH9w/KMT3eZ2mCOqjeoIbfd6GdxBGFlmiSQqTJI+eVHzAlgMc49udVVa4SWueA26omqqtEjilZMj598jLxksz57ew9sa1i3tvt9K3vCn/AMjQxrsKO8rSSRxU9EC0KsGx/MIR8kdgp3YB9zrSWAHMxjp3tY9v22TrLTy0dnoqaoJM0UCI/PkAZH/H41N8586G1d9oKSvjo5p1DtneT2jOARuPgHOp0VRBNj0ZopM8/A4b/bXAg+DHNbKoJGCM1sjRSUzI5jLTBBIo5QkHBz9wBg8HdjVhtVWayiWWRQsisySKDwGU4OPpxkfQjQCvgeop/TiKq+5Srn+jnlh7kDOPGcZ1O6bfCVNNUKUqnleZlDZUoThSp84AAPY5+hGQ0as85C61lK0jRLURGRTgoHGQfbGnwc6z7qDpeR7qptNqKrDCoilEwUB8nJ+bOcEdx3Gr/FuEa7zlscn3OllQeZ5niSaF4pVDxupVlPYg8EayC49RV36x/wBBL6XozOgd0DGQq+1WORnOI0yPdc+41sTdtZdTUtXZJZKJrbHUTUjkLWRP6bShgrgkhC+eccEeRyOdSsrZ8CzX0z1IS1g39NyTbPUTWej2X2ZRLNKXZznKMw3bXHYcDPHCggHHkPcoKzqWeqr7fAf0tMnpxnZ8VQQeQPc4z37cDuTjxdLZUVs9JNcKmCBVDE06EqkIJzgAeSc5bOSe2TzqNdr/AGOljlprfTpVVtPHn0aZQJMDAzgd8dyDzjPBGdUNerlhwfmILlpf5lHLH+B7e8jWr+EJUN/Fq+Omjib4qchvUkP+nAGR4476uPSrW80M9TQtEqVE7SekJAWiAwoVueCAvIPYkjVY6LslJeJpG6itdVbZppM0/wDMjIfj5T8O5T7Z+2ew1Yep+gI6eminsFM88iZEsMkm5mXwV3cZHtxkH3ABitTU6QNm3qepTre1GftHtx+Zyt6nhoZWaeSOQjj0Kdt5jUHJZ2GRuxj4Rn86tVijmqKkVrxPFCsRSMSIUZyxBJ2tggDaAMgE88diaPbbLVT0Mtvgs1V+pqh6ctVWQenHTIeCVzyT37dzjsNacZoKSJBLKka8KpdgMnwOe541RHZgS3ExdR09NRArOn7x/Gu6Q0tPIRazrrfqOhsd4nNU+0NHCgOCcyEvkYHJIUoSB4I7ca0XVA606aMnU1N1BBb2q5Fp/ROxdxiYMSH2jkkg4yASNo98h6zjQMoYYZSam19R3e8yNU1gttugn3R/pyGknwchj4APHB/IPfU6hsFusUxeipEXeGb1edwI52/2kA8amS3hIqUVRRjCV3hljZvhxnOAM9tEksl+uMbBKNaYbdytVkAZ8fCCW7++NaWSsHW8zhwMEYd2qKuko6XJnlnj247rhgxP4AJ/GtBkJp7nG2T6dUpTB7B15H7ru/8AEaovQdPKepqpaoMk1BE8bEMMsS2CGxxj4cgfQHV5vX/QNMvenZZ8/RSCf3UEfnWeyxXPpjsjIcaTsAaG32y097pRBOxG05VgAcfcHuNQbhFdrra91JMsPrSbkUZQiLB25Yc5Pwk9sA48ZLz3qhslPFTXau2zxxLl5Fb+acYyDj4ufz76zn1kow4g8cgwvSwinpooQzMI0CbmPJwMZOndDrLd6a80rVFKJAquUYOuCGHcZHB/B0R1SCeJi6xOYlDyBSVUnAJ8DPjQa0tfpK6Z7pHTpSsmY40IJRsjyO+Rn/1j2BzS0pXSDsOygUvSVdbL1V10FDb61JJHaFZn2hNzFuV24yOw+314MtUdWkfBQW1fvKx/51ZtLUzST9R/v7R2sLHWlCulu6kryzVFotcjkY9RcB8f3Fs6AN0pfv8ALehl2NwxEikY8/1a1zXMDWV/h6OdZjCLSJnQ6Tnoikc/UMVM2BhQzA+w7sNHenFikaSiqrq10XbvWOeDgYIBILZJ7j99HKq1UVXUJUVFOkkqAAMc9gcjI8/nT8NLTwO7wwRRu/zMiAFvvjvqlXSCt9Xx7n/IGfRzPUMMUK7YY0Rc5wqgDTmlpa2Sc//Z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AutoShape 13" descr="data:image/jpg;base64,/9j/4AAQSkZJRgABAQAAAQABAAD/2wBDAAkGBwgHBgkIBwgKCgkLDRYPDQwMDRsUFRAWIB0iIiAdHx8kKDQsJCYxJx8fLT0tMTU3Ojo6Iys/RD84QzQ5Ojf/2wBDAQoKCg0MDRoPDxo3JR8lNzc3Nzc3Nzc3Nzc3Nzc3Nzc3Nzc3Nzc3Nzc3Nzc3Nzc3Nzc3Nzc3Nzc3Nzc3Nzc3Nzf/wAARCABeAEwDASIAAhEBAxEB/8QAGwAAAQUBAQAAAAAAAAAAAAAABQADBAYHAQL/xAA2EAACAQMDAwIFAgQFBQAAAAABAgMEBREAEiEGMUETUSIyYXGBFJEVI0JyFjNSscE0Q5Khsv/EABgBAAMBAQAAAAAAAAAAAAAAAAECAwQA/8QAKBEAAgMAAQMCBQUAAAAAAAAAAQIAAxEhBBIxInEFE0JRsWGBkfDx/9oADAMBAAIRAxEAPwDcdLS0tdOi0tLXDrp07ofVXmhpKtaWomCSEA8g4Gc4yew7H9tNSXuAOwhhnnRSQZIlG3P0yRu/GdZl1XQm8VFTNa6mcPTTuzpJujV8kkMAcEMC5XtyANESbv2jQNmtQ1tPNK0UUyNIvdQedSNY90VJV0HUopXWrqVmkV9wfcpbkE558HOfOMHjvsA1xGQo3cNndLS0tCPOHtqinqivqr7bqWOkmgqcOskPzROd4DAkf6QM5IGOfHe6PV06VSUryqJ3QyLGTyyggEj7ZH76jRy21LtLBH6K3AxCSQBMOyE4BJ89v9vproCDJ+eNB73XRyQvQU8haeVhHJ6XJiU/MSR8pxkDzkjTF7rJp2mp6UuI4QfUCNtaV8ZCBv6RyMn64yMHWR1l8uE8QoZK2ahlkZ4pKZYkghiO4AKDjIwMszE/T66YDZG24JxNXVVRQqKFVRgKBgADwNCLrapqqsEtOyqrR/HubALDtwFOeMft20x0ybxS0VXT3eKSRqeQ+jMG3NOpJOQCftjtwceNSJLnVQSenUU6RI3CVUx2Rj7jJwfYFhn6aWypbF7Wio5HqEldNU1XT3GniFfO9KlOR6MjEgbMLgDtgEjB7/X3uGRquWUpBdTGfjM8JeIj/tqpXI+uS4OfJ+wxCv0PUMF3mNnR2pqvZ6jLs3JhSpwSRg5A/fjHOgEC8CXDErphKquVx/xJBQ09Of02A0jlMgjHJz49h9Rg9xo8ND7BTVNHaKWnrXDzxptYqxb7cnvxgaIjSqpBOnY5OyrdVUS1F6tVSocz0KTVMShyFkK7AEI9juznuCB9QYkEFJU9RQ9QNGGqPXNNE3bbDtIHHk5yc98HHbU/rqkrprUZrVVLS1iAxpO3ZA+Bk8HjcEyfAydAbXZn/ituqKmrlE1DuheFOI5N+ELEe+VJH9w/KMT3eZ2mCOqjeoIbfd6GdxBGFlmiSQqTJI+eVHzAlgMc49udVVa4SWueA26omqqtEjilZMj598jLxksz57ew9sa1i3tvt9K3vCn/AMjQxrsKO8rSSRxU9EC0KsGx/MIR8kdgp3YB9zrSWAHMxjp3tY9v22TrLTy0dnoqaoJM0UCI/PkAZH/H41N8586G1d9oKSvjo5p1DtneT2jOARuPgHOp0VRBNj0ZopM8/A4b/bXAg+DHNbKoJGCM1sjRSUzI5jLTBBIo5QkHBz9wBg8HdjVhtVWayiWWRQsisySKDwGU4OPpxkfQjQCvgeop/TiKq+5Srn+jnlh7kDOPGcZ1O6bfCVNNUKUqnleZlDZUoThSp84AAPY5+hGQ0as85C61lK0jRLURGRTgoHGQfbGnwc6z7qDpeR7qptNqKrDCoilEwUB8nJ+bOcEdx3Gr/FuEa7zlscn3OllQeZ5niSaF4pVDxupVlPYg8EayC49RV36x/wBBL6XozOgd0DGQq+1WORnOI0yPdc+41sTdtZdTUtXZJZKJrbHUTUjkLWRP6bShgrgkhC+eccEeRyOdSsrZ8CzX0z1IS1g39NyTbPUTWej2X2ZRLNKXZznKMw3bXHYcDPHCggHHkPcoKzqWeqr7fAf0tMnpxnZ8VQQeQPc4z37cDuTjxdLZUVs9JNcKmCBVDE06EqkIJzgAeSc5bOSe2TzqNdr/AGOljlprfTpVVtPHn0aZQJMDAzgd8dyDzjPBGdUNerlhwfmILlpf5lHLH+B7e8jWr+EJUN/Fq+Omjib4qchvUkP+nAGR4476uPSrW80M9TQtEqVE7SekJAWiAwoVueCAvIPYkjVY6LslJeJpG6itdVbZppM0/wDMjIfj5T8O5T7Z+2ew1Yep+gI6eminsFM88iZEsMkm5mXwV3cZHtxkH3ABitTU6QNm3qepTre1GftHtx+Zyt6nhoZWaeSOQjj0Kdt5jUHJZ2GRuxj4Rn86tVijmqKkVrxPFCsRSMSIUZyxBJ2tggDaAMgE88diaPbbLVT0Mtvgs1V+pqh6ctVWQenHTIeCVzyT37dzjsNacZoKSJBLKka8KpdgMnwOe541RHZgS3ExdR09NRArOn7x/Gu6Q0tPIRazrrfqOhsd4nNU+0NHCgOCcyEvkYHJIUoSB4I7ca0XVA606aMnU1N1BBb2q5Fp/ROxdxiYMSH2jkkg4yASNo98h6zjQMoYYZSam19R3e8yNU1gttugn3R/pyGknwchj4APHB/IPfU6hsFusUxeipEXeGb1edwI52/2kA8amS3hIqUVRRjCV3hljZvhxnOAM9tEksl+uMbBKNaYbdytVkAZ8fCCW7++NaWSsHW8zhwMEYd2qKuko6XJnlnj247rhgxP4AJ/GtBkJp7nG2T6dUpTB7B15H7ru/8AEaovQdPKepqpaoMk1BE8bEMMsS2CGxxj4cgfQHV5vX/QNMvenZZ8/RSCf3UEfnWeyxXPpjsjIcaTsAaG32y097pRBOxG05VgAcfcHuNQbhFdrra91JMsPrSbkUZQiLB25Yc5Pwk9sA48ZLz3qhslPFTXau2zxxLl5Fb+acYyDj4ufz76zn1kow4g8cgwvSwinpooQzMI0CbmPJwMZOndDrLd6a80rVFKJAquUYOuCGHcZHB/B0R1SCeJi6xOYlDyBSVUnAJ8DPjQa0tfpK6Z7pHTpSsmY40IJRsjyO+Rn/1j2BzS0pXSDsOygUvSVdbL1V10FDb61JJHaFZn2hNzFuV24yOw+314MtUdWkfBQW1fvKx/51ZtLUzST9R/v7R2sLHWlCulu6kryzVFotcjkY9RcB8f3Fs6AN0pfv8ALehl2NwxEikY8/1a1zXMDWV/h6OdZjCLSJnQ6Tnoikc/UMVM2BhQzA+w7sNHenFikaSiqrq10XbvWOeDgYIBILZJ7j99HKq1UVXUJUVFOkkqAAMc9gcjI8/nT8NLTwO7wwRRu/zMiAFvvjvqlXSCt9Xx7n/IGfRzPUMMUK7YY0Rc5wqgDTmlpa2Sc//Z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48" name="Text Box 8"/>
          <p:cNvSpPr txBox="1">
            <a:spLocks noChangeArrowheads="1"/>
          </p:cNvSpPr>
          <p:nvPr/>
        </p:nvSpPr>
        <p:spPr bwMode="auto">
          <a:xfrm>
            <a:off x="6477000" y="1609725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-105" charset="0"/>
                <a:cs typeface="Courier New" pitchFamily="-105" charset="0"/>
              </a:rPr>
              <a:t>row =</a:t>
            </a:r>
          </a:p>
        </p:txBody>
      </p:sp>
      <p:sp>
        <p:nvSpPr>
          <p:cNvPr id="18449" name="Text Box 8"/>
          <p:cNvSpPr txBox="1">
            <a:spLocks noChangeArrowheads="1"/>
          </p:cNvSpPr>
          <p:nvPr/>
        </p:nvSpPr>
        <p:spPr bwMode="auto">
          <a:xfrm>
            <a:off x="7010400" y="2108200"/>
            <a:ext cx="11430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</p:txBody>
      </p:sp>
      <p:sp>
        <p:nvSpPr>
          <p:cNvPr id="18450" name="Text Box 8"/>
          <p:cNvSpPr txBox="1">
            <a:spLocks noChangeArrowheads="1"/>
          </p:cNvSpPr>
          <p:nvPr/>
        </p:nvSpPr>
        <p:spPr bwMode="auto">
          <a:xfrm>
            <a:off x="6477000" y="3362325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-105" charset="0"/>
                <a:cs typeface="Courier New" pitchFamily="-105" charset="0"/>
              </a:rPr>
              <a:t>row =</a:t>
            </a:r>
          </a:p>
        </p:txBody>
      </p:sp>
      <p:sp>
        <p:nvSpPr>
          <p:cNvPr id="18451" name="Text Box 8"/>
          <p:cNvSpPr txBox="1">
            <a:spLocks noChangeArrowheads="1"/>
          </p:cNvSpPr>
          <p:nvPr/>
        </p:nvSpPr>
        <p:spPr bwMode="auto">
          <a:xfrm>
            <a:off x="7010400" y="3860800"/>
            <a:ext cx="11430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</p:txBody>
      </p:sp>
      <p:sp>
        <p:nvSpPr>
          <p:cNvPr id="18452" name="Text Box 8"/>
          <p:cNvSpPr txBox="1">
            <a:spLocks noChangeArrowheads="1"/>
          </p:cNvSpPr>
          <p:nvPr/>
        </p:nvSpPr>
        <p:spPr bwMode="auto">
          <a:xfrm>
            <a:off x="6477000" y="5110163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-105" charset="0"/>
                <a:cs typeface="Courier New" pitchFamily="-105" charset="0"/>
              </a:rPr>
              <a:t>row =</a:t>
            </a:r>
          </a:p>
        </p:txBody>
      </p:sp>
      <p:sp>
        <p:nvSpPr>
          <p:cNvPr id="18453" name="Text Box 8"/>
          <p:cNvSpPr txBox="1">
            <a:spLocks noChangeArrowheads="1"/>
          </p:cNvSpPr>
          <p:nvPr/>
        </p:nvSpPr>
        <p:spPr bwMode="auto">
          <a:xfrm>
            <a:off x="7010400" y="5608638"/>
            <a:ext cx="11430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5334000" y="1609725"/>
            <a:ext cx="990600" cy="498475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" charset="0"/>
              <a:ea typeface="ＭＳ Ｐゴシック" pitchFamily="1" charset="-128"/>
            </a:endParaRP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1906587" y="3845278"/>
            <a:ext cx="914400" cy="40011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col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 rot="16200000">
            <a:off x="-47655" y="5341144"/>
            <a:ext cx="9144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row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573212" y="4285016"/>
            <a:ext cx="914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1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2189162" y="4277078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2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2820987" y="4277078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3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990600" y="4289778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0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471488" y="5915025"/>
            <a:ext cx="914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468313" y="5338763"/>
            <a:ext cx="914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457200" y="4800600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90434" y="1042869"/>
            <a:ext cx="121920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FF">
                    <a:lumMod val="65000"/>
                  </a:srgbClr>
                </a:solidFill>
                <a:latin typeface="Courier New" pitchFamily="49" charset="0"/>
                <a:cs typeface="Courier New" pitchFamily="49" charset="0"/>
              </a:rPr>
              <a:t>[0,1,2]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156479" y="1954117"/>
            <a:ext cx="1441804" cy="92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ts val="0"/>
              </a:lnSpc>
            </a:pPr>
            <a:r>
              <a:rPr lang="en-US" sz="1800" b="1" dirty="0">
                <a:solidFill>
                  <a:srgbClr val="FFFFFF">
                    <a:lumMod val="65000"/>
                  </a:srgbClr>
                </a:solidFill>
                <a:latin typeface="Courier New" pitchFamily="49" charset="0"/>
                <a:cs typeface="Courier New" pitchFamily="49" charset="0"/>
              </a:rPr>
              <a:t>[0,1,2,3]</a:t>
            </a:r>
          </a:p>
        </p:txBody>
      </p:sp>
      <p:sp>
        <p:nvSpPr>
          <p:cNvPr id="33" name="Rectangle 21"/>
          <p:cNvSpPr>
            <a:spLocks noChangeArrowheads="1"/>
          </p:cNvSpPr>
          <p:nvPr/>
        </p:nvSpPr>
        <p:spPr bwMode="auto">
          <a:xfrm>
            <a:off x="183921" y="173037"/>
            <a:ext cx="43838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dirty="0">
                <a:solidFill>
                  <a:srgbClr val="000000"/>
                </a:solidFill>
                <a:latin typeface="Cambria" pitchFamily="18" charset="0"/>
              </a:rPr>
              <a:t>Creating 2d structure</a:t>
            </a:r>
          </a:p>
        </p:txBody>
      </p:sp>
    </p:spTree>
    <p:extLst>
      <p:ext uri="{BB962C8B-B14F-4D97-AF65-F5344CB8AC3E}">
        <p14:creationId xmlns:p14="http://schemas.microsoft.com/office/powerpoint/2010/main" val="928946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 bwMode="auto">
          <a:xfrm>
            <a:off x="304799" y="1013254"/>
            <a:ext cx="5577017" cy="295785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1" charset="0"/>
              <a:ea typeface="ＭＳ Ｐゴシック" pitchFamily="1" charset="-128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912223" y="1692876"/>
            <a:ext cx="4673031" cy="1873284"/>
          </a:xfrm>
          <a:prstGeom prst="round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1475831" y="2051222"/>
            <a:ext cx="3899358" cy="1475749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  <p:sp>
        <p:nvSpPr>
          <p:cNvPr id="18436" name="Text Box 1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5991" y="1295400"/>
            <a:ext cx="516199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/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row </a:t>
            </a: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(3):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</a:t>
            </a: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col </a:t>
            </a: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(4):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if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col == row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:</a:t>
            </a:r>
          </a:p>
          <a:p>
            <a:pPr algn="l"/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         print</a:t>
            </a:r>
            <a:r>
              <a:rPr lang="en-US" b="1" dirty="0">
                <a:latin typeface="Courier New" pitchFamily="-105" charset="0"/>
              </a:rPr>
              <a:t>(</a:t>
            </a:r>
            <a:r>
              <a:rPr lang="en-US" b="1" dirty="0">
                <a:solidFill>
                  <a:srgbClr val="0A8E17"/>
                </a:solidFill>
                <a:latin typeface="Courier New" pitchFamily="-105" charset="0"/>
              </a:rPr>
              <a:t>'#'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,</a:t>
            </a:r>
            <a:r>
              <a:rPr lang="en-US" b="1" dirty="0">
                <a:latin typeface="Courier New" pitchFamily="-105" charset="0"/>
              </a:rPr>
              <a:t>end=</a:t>
            </a:r>
            <a:r>
              <a:rPr lang="en-US" b="1" dirty="0">
                <a:solidFill>
                  <a:srgbClr val="0A8E17"/>
                </a:solidFill>
                <a:latin typeface="Courier New" pitchFamily="-105" charset="0"/>
              </a:rPr>
              <a:t>''</a:t>
            </a:r>
            <a:r>
              <a:rPr lang="en-US" b="1" dirty="0">
                <a:latin typeface="Courier New" pitchFamily="-105" charset="0"/>
              </a:rPr>
              <a:t>)</a:t>
            </a:r>
          </a:p>
          <a:p>
            <a:pPr algn="l"/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      </a:t>
            </a: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else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:</a:t>
            </a:r>
          </a:p>
          <a:p>
            <a:pPr algn="l"/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         print</a:t>
            </a:r>
            <a:r>
              <a:rPr lang="en-US" b="1" dirty="0">
                <a:latin typeface="Courier New" pitchFamily="-105" charset="0"/>
              </a:rPr>
              <a:t>(</a:t>
            </a:r>
            <a:r>
              <a:rPr lang="en-US" b="1" dirty="0">
                <a:solidFill>
                  <a:srgbClr val="0A8E17"/>
                </a:solidFill>
                <a:latin typeface="Courier New" pitchFamily="-105" charset="0"/>
              </a:rPr>
              <a:t>' '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,</a:t>
            </a:r>
            <a:r>
              <a:rPr lang="en-US" b="1" dirty="0">
                <a:latin typeface="Courier New" pitchFamily="-105" charset="0"/>
              </a:rPr>
              <a:t>end=</a:t>
            </a:r>
            <a:r>
              <a:rPr lang="en-US" b="1" dirty="0">
                <a:solidFill>
                  <a:srgbClr val="0A8E17"/>
                </a:solidFill>
                <a:latin typeface="Courier New" pitchFamily="-105" charset="0"/>
              </a:rPr>
              <a:t>''</a:t>
            </a:r>
            <a:r>
              <a:rPr lang="en-US" b="1" dirty="0">
                <a:latin typeface="Courier New" pitchFamily="-105" charset="0"/>
              </a:rPr>
              <a:t>)</a:t>
            </a:r>
            <a:endParaRPr lang="en-US" b="1" dirty="0">
              <a:solidFill>
                <a:srgbClr val="000000"/>
              </a:solidFill>
              <a:latin typeface="Courier New" pitchFamily="-105" charset="0"/>
            </a:endParaRP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print</a:t>
            </a:r>
            <a:r>
              <a:rPr lang="en-US" b="1" dirty="0">
                <a:latin typeface="Courier New" pitchFamily="-105" charset="0"/>
              </a:rPr>
              <a:t>()</a:t>
            </a:r>
          </a:p>
        </p:txBody>
      </p:sp>
      <p:sp>
        <p:nvSpPr>
          <p:cNvPr id="18437" name="AutoShape 11" descr="data:image/jpg;base64,/9j/4AAQSkZJRgABAQAAAQABAAD/2wBDAAkGBwgHBgkIBwgKCgkLDRYPDQwMDRsUFRAWIB0iIiAdHx8kKDQsJCYxJx8fLT0tMTU3Ojo6Iys/RD84QzQ5Ojf/2wBDAQoKCg0MDRoPDxo3JR8lNzc3Nzc3Nzc3Nzc3Nzc3Nzc3Nzc3Nzc3Nzc3Nzc3Nzc3Nzc3Nzc3Nzc3Nzc3Nzc3Nzf/wAARCABeAEwDASIAAhEBAxEB/8QAGwAAAQUBAQAAAAAAAAAAAAAABQADBAYHAQL/xAA2EAACAQMDAwIFAgQFBQAAAAABAgMEBREAEiEGMUETUSIyYXGBFJEVI0JyFjNSscE0Q5Khsv/EABgBAAMBAQAAAAAAAAAAAAAAAAECAwQA/8QAKBEAAgMAAQMCBQUAAAAAAAAAAQIAAxEhBBIxInEFE0JRsWGBkfDx/9oADAMBAAIRAxEAPwDcdLS0tdOi0tLXDrp07ofVXmhpKtaWomCSEA8g4Gc4yew7H9tNSXuAOwhhnnRSQZIlG3P0yRu/GdZl1XQm8VFTNa6mcPTTuzpJujV8kkMAcEMC5XtyANESbv2jQNmtQ1tPNK0UUyNIvdQedSNY90VJV0HUopXWrqVmkV9wfcpbkE558HOfOMHjvsA1xGQo3cNndLS0tCPOHtqinqivqr7bqWOkmgqcOskPzROd4DAkf6QM5IGOfHe6PV06VSUryqJ3QyLGTyyggEj7ZH76jRy21LtLBH6K3AxCSQBMOyE4BJ89v9vproCDJ+eNB73XRyQvQU8haeVhHJ6XJiU/MSR8pxkDzkjTF7rJp2mp6UuI4QfUCNtaV8ZCBv6RyMn64yMHWR1l8uE8QoZK2ahlkZ4pKZYkghiO4AKDjIwMszE/T66YDZG24JxNXVVRQqKFVRgKBgADwNCLrapqqsEtOyqrR/HubALDtwFOeMft20x0ybxS0VXT3eKSRqeQ+jMG3NOpJOQCftjtwceNSJLnVQSenUU6RI3CVUx2Rj7jJwfYFhn6aWypbF7Wio5HqEldNU1XT3GniFfO9KlOR6MjEgbMLgDtgEjB7/X3uGRquWUpBdTGfjM8JeIj/tqpXI+uS4OfJ+wxCv0PUMF3mNnR2pqvZ6jLs3JhSpwSRg5A/fjHOgEC8CXDErphKquVx/xJBQ09Of02A0jlMgjHJz49h9Rg9xo8ND7BTVNHaKWnrXDzxptYqxb7cnvxgaIjSqpBOnY5OyrdVUS1F6tVSocz0KTVMShyFkK7AEI9juznuCB9QYkEFJU9RQ9QNGGqPXNNE3bbDtIHHk5yc98HHbU/rqkrprUZrVVLS1iAxpO3ZA+Bk8HjcEyfAydAbXZn/ituqKmrlE1DuheFOI5N+ELEe+VJH9w/KMT3eZ2mCOqjeoIbfd6GdxBGFlmiSQqTJI+eVHzAlgMc49udVVa4SWueA26omqqtEjilZMj598jLxksz57ew9sa1i3tvt9K3vCn/AMjQxrsKO8rSSRxU9EC0KsGx/MIR8kdgp3YB9zrSWAHMxjp3tY9v22TrLTy0dnoqaoJM0UCI/PkAZH/H41N8586G1d9oKSvjo5p1DtneT2jOARuPgHOp0VRBNj0ZopM8/A4b/bXAg+DHNbKoJGCM1sjRSUzI5jLTBBIo5QkHBz9wBg8HdjVhtVWayiWWRQsisySKDwGU4OPpxkfQjQCvgeop/TiKq+5Srn+jnlh7kDOPGcZ1O6bfCVNNUKUqnleZlDZUoThSp84AAPY5+hGQ0as85C61lK0jRLURGRTgoHGQfbGnwc6z7qDpeR7qptNqKrDCoilEwUB8nJ+bOcEdx3Gr/FuEa7zlscn3OllQeZ5niSaF4pVDxupVlPYg8EayC49RV36x/wBBL6XozOgd0DGQq+1WORnOI0yPdc+41sTdtZdTUtXZJZKJrbHUTUjkLWRP6bShgrgkhC+eccEeRyOdSsrZ8CzX0z1IS1g39NyTbPUTWej2X2ZRLNKXZznKMw3bXHYcDPHCggHHkPcoKzqWeqr7fAf0tMnpxnZ8VQQeQPc4z37cDuTjxdLZUVs9JNcKmCBVDE06EqkIJzgAeSc5bOSe2TzqNdr/AGOljlprfTpVVtPHn0aZQJMDAzgd8dyDzjPBGdUNerlhwfmILlpf5lHLH+B7e8jWr+EJUN/Fq+Omjib4qchvUkP+nAGR4476uPSrW80M9TQtEqVE7SekJAWiAwoVueCAvIPYkjVY6LslJeJpG6itdVbZppM0/wDMjIfj5T8O5T7Z+2ew1Yep+gI6eminsFM88iZEsMkm5mXwV3cZHtxkH3ABitTU6QNm3qepTre1GftHtx+Zyt6nhoZWaeSOQjj0Kdt5jUHJZ2GRuxj4Rn86tVijmqKkVrxPFCsRSMSIUZyxBJ2tggDaAMgE88diaPbbLVT0Mtvgs1V+pqh6ctVWQenHTIeCVzyT37dzjsNacZoKSJBLKka8KpdgMnwOe541RHZgS3ExdR09NRArOn7x/Gu6Q0tPIRazrrfqOhsd4nNU+0NHCgOCcyEvkYHJIUoSB4I7ca0XVA606aMnU1N1BBb2q5Fp/ROxdxiYMSH2jkkg4yASNo98h6zjQMoYYZSam19R3e8yNU1gttugn3R/pyGknwchj4APHB/IPfU6hsFusUxeipEXeGb1edwI52/2kA8amS3hIqUVRRjCV3hljZvhxnOAM9tEksl+uMbBKNaYbdytVkAZ8fCCW7++NaWSsHW8zhwMEYd2qKuko6XJnlnj247rhgxP4AJ/GtBkJp7nG2T6dUpTB7B15H7ru/8AEaovQdPKepqpaoMk1BE8bEMMsS2CGxxj4cgfQHV5vX/QNMvenZZ8/RSCf3UEfnWeyxXPpjsjIcaTsAaG32y097pRBOxG05VgAcfcHuNQbhFdrra91JMsPrSbkUZQiLB25Yc5Pwk9sA48ZLz3qhslPFTXau2zxxLl5Fb+acYyDj4ufz76zn1kow4g8cgwvSwinpooQzMI0CbmPJwMZOndDrLd6a80rVFKJAquUYOuCGHcZHB/B0R1SCeJi6xOYlDyBSVUnAJ8DPjQa0tfpK6Z7pHTpSsmY40IJRsjyO+Rn/1j2BzS0pXSDsOygUvSVdbL1V10FDb61JJHaFZn2hNzFuV24yOw+314MtUdWkfBQW1fvKx/51ZtLUzST9R/v7R2sLHWlCulu6kryzVFotcjkY9RcB8f3Fs6AN0pfv8ALehl2NwxEikY8/1a1zXMDWV/h6OdZjCLSJnQ6Tnoikc/UMVM2BhQzA+w7sNHenFikaSiqrq10XbvWOeDgYIBILZJ7j99HKq1UVXUJUVFOkkqAAMc9gcjI8/nT8NLTwO7wwRRu/zMiAFvvjvqlXSCt9Xx7n/IGfRzPUMMUK7YY0Rc5wqgDTmlpa2Sc//Z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AutoShape 13" descr="data:image/jpg;base64,/9j/4AAQSkZJRgABAQAAAQABAAD/2wBDAAkGBwgHBgkIBwgKCgkLDRYPDQwMDRsUFRAWIB0iIiAdHx8kKDQsJCYxJx8fLT0tMTU3Ojo6Iys/RD84QzQ5Ojf/2wBDAQoKCg0MDRoPDxo3JR8lNzc3Nzc3Nzc3Nzc3Nzc3Nzc3Nzc3Nzc3Nzc3Nzc3Nzc3Nzc3Nzc3Nzc3Nzc3Nzc3Nzf/wAARCABeAEwDASIAAhEBAxEB/8QAGwAAAQUBAQAAAAAAAAAAAAAABQADBAYHAQL/xAA2EAACAQMDAwIFAgQFBQAAAAABAgMEBREAEiEGMUETUSIyYXGBFJEVI0JyFjNSscE0Q5Khsv/EABgBAAMBAQAAAAAAAAAAAAAAAAECAwQA/8QAKBEAAgMAAQMCBQUAAAAAAAAAAQIAAxEhBBIxInEFE0JRsWGBkfDx/9oADAMBAAIRAxEAPwDcdLS0tdOi0tLXDrp07ofVXmhpKtaWomCSEA8g4Gc4yew7H9tNSXuAOwhhnnRSQZIlG3P0yRu/GdZl1XQm8VFTNa6mcPTTuzpJujV8kkMAcEMC5XtyANESbv2jQNmtQ1tPNK0UUyNIvdQedSNY90VJV0HUopXWrqVmkV9wfcpbkE558HOfOMHjvsA1xGQo3cNndLS0tCPOHtqinqivqr7bqWOkmgqcOskPzROd4DAkf6QM5IGOfHe6PV06VSUryqJ3QyLGTyyggEj7ZH76jRy21LtLBH6K3AxCSQBMOyE4BJ89v9vproCDJ+eNB73XRyQvQU8haeVhHJ6XJiU/MSR8pxkDzkjTF7rJp2mp6UuI4QfUCNtaV8ZCBv6RyMn64yMHWR1l8uE8QoZK2ahlkZ4pKZYkghiO4AKDjIwMszE/T66YDZG24JxNXVVRQqKFVRgKBgADwNCLrapqqsEtOyqrR/HubALDtwFOeMft20x0ybxS0VXT3eKSRqeQ+jMG3NOpJOQCftjtwceNSJLnVQSenUU6RI3CVUx2Rj7jJwfYFhn6aWypbF7Wio5HqEldNU1XT3GniFfO9KlOR6MjEgbMLgDtgEjB7/X3uGRquWUpBdTGfjM8JeIj/tqpXI+uS4OfJ+wxCv0PUMF3mNnR2pqvZ6jLs3JhSpwSRg5A/fjHOgEC8CXDErphKquVx/xJBQ09Of02A0jlMgjHJz49h9Rg9xo8ND7BTVNHaKWnrXDzxptYqxb7cnvxgaIjSqpBOnY5OyrdVUS1F6tVSocz0KTVMShyFkK7AEI9juznuCB9QYkEFJU9RQ9QNGGqPXNNE3bbDtIHHk5yc98HHbU/rqkrprUZrVVLS1iAxpO3ZA+Bk8HjcEyfAydAbXZn/ituqKmrlE1DuheFOI5N+ELEe+VJH9w/KMT3eZ2mCOqjeoIbfd6GdxBGFlmiSQqTJI+eVHzAlgMc49udVVa4SWueA26omqqtEjilZMj598jLxksz57ew9sa1i3tvt9K3vCn/AMjQxrsKO8rSSRxU9EC0KsGx/MIR8kdgp3YB9zrSWAHMxjp3tY9v22TrLTy0dnoqaoJM0UCI/PkAZH/H41N8586G1d9oKSvjo5p1DtneT2jOARuPgHOp0VRBNj0ZopM8/A4b/bXAg+DHNbKoJGCM1sjRSUzI5jLTBBIo5QkHBz9wBg8HdjVhtVWayiWWRQsisySKDwGU4OPpxkfQjQCvgeop/TiKq+5Srn+jnlh7kDOPGcZ1O6bfCVNNUKUqnleZlDZUoThSp84AAPY5+hGQ0as85C61lK0jRLURGRTgoHGQfbGnwc6z7qDpeR7qptNqKrDCoilEwUB8nJ+bOcEdx3Gr/FuEa7zlscn3OllQeZ5niSaF4pVDxupVlPYg8EayC49RV36x/wBBL6XozOgd0DGQq+1WORnOI0yPdc+41sTdtZdTUtXZJZKJrbHUTUjkLWRP6bShgrgkhC+eccEeRyOdSsrZ8CzX0z1IS1g39NyTbPUTWej2X2ZRLNKXZznKMw3bXHYcDPHCggHHkPcoKzqWeqr7fAf0tMnpxnZ8VQQeQPc4z37cDuTjxdLZUVs9JNcKmCBVDE06EqkIJzgAeSc5bOSe2TzqNdr/AGOljlprfTpVVtPHn0aZQJMDAzgd8dyDzjPBGdUNerlhwfmILlpf5lHLH+B7e8jWr+EJUN/Fq+Omjib4qchvUkP+nAGR4476uPSrW80M9TQtEqVE7SekJAWiAwoVueCAvIPYkjVY6LslJeJpG6itdVbZppM0/wDMjIfj5T8O5T7Z+2ew1Yep+gI6eminsFM88iZEsMkm5mXwV3cZHtxkH3ABitTU6QNm3qepTre1GftHtx+Zyt6nhoZWaeSOQjj0Kdt5jUHJZ2GRuxj4Rn86tVijmqKkVrxPFCsRSMSIUZyxBJ2tggDaAMgE88diaPbbLVT0Mtvgs1V+pqh6ctVWQenHTIeCVzyT37dzjsNacZoKSJBLKka8KpdgMnwOe541RHZgS3ExdR09NRArOn7x/Gu6Q0tPIRazrrfqOhsd4nNU+0NHCgOCcyEvkYHJIUoSB4I7ca0XVA606aMnU1N1BBb2q5Fp/ROxdxiYMSH2jkkg4yASNo98h6zjQMoYYZSam19R3e8yNU1gttugn3R/pyGknwchj4APHB/IPfU6hsFusUxeipEXeGb1edwI52/2kA8amS3hIqUVRRjCV3hljZvhxnOAM9tEksl+uMbBKNaYbdytVkAZ8fCCW7++NaWSsHW8zhwMEYd2qKuko6XJnlnj247rhgxP4AJ/GtBkJp7nG2T6dUpTB7B15H7ru/8AEaovQdPKepqpaoMk1BE8bEMMsS2CGxxj4cgfQHV5vX/QNMvenZZ8/RSCf3UEfnWeyxXPpjsjIcaTsAaG32y097pRBOxG05VgAcfcHuNQbhFdrra91JMsPrSbkUZQiLB25Yc5Pwk9sA48ZLz3qhslPFTXau2zxxLl5Fb+acYyDj4ufz76zn1kow4g8cgwvSwinpooQzMI0CbmPJwMZOndDrLd6a80rVFKJAquUYOuCGHcZHB/B0R1SCeJi6xOYlDyBSVUnAJ8DPjQa0tfpK6Z7pHTpSsmY40IJRsjyO+Rn/1j2BzS0pXSDsOygUvSVdbL1V10FDb61JJHaFZn2hNzFuV24yOw+314MtUdWkfBQW1fvKx/51ZtLUzST9R/v7R2sLHWlCulu6kryzVFotcjkY9RcB8f3Fs6AN0pfv8ALehl2NwxEikY8/1a1zXMDWV/h6OdZjCLSJnQ6Tnoikc/UMVM2BhQzA+w7sNHenFikaSiqrq10XbvWOeDgYIBILZJ7j99HKq1UVXUJUVFOkkqAAMc9gcjI8/nT8NLTwO7wwRRu/zMiAFvvjvqlXSCt9Xx7n/IGfRzPUMMUK7YY0Rc5wqgDTmlpa2Sc//Z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8448" name="Text Box 8"/>
          <p:cNvSpPr txBox="1">
            <a:spLocks noChangeArrowheads="1"/>
          </p:cNvSpPr>
          <p:nvPr/>
        </p:nvSpPr>
        <p:spPr bwMode="auto">
          <a:xfrm>
            <a:off x="6874329" y="1461271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-105" charset="0"/>
                <a:cs typeface="Courier New" pitchFamily="-105" charset="0"/>
              </a:rPr>
              <a:t>row =</a:t>
            </a:r>
          </a:p>
        </p:txBody>
      </p:sp>
      <p:sp>
        <p:nvSpPr>
          <p:cNvPr id="18449" name="Text Box 8"/>
          <p:cNvSpPr txBox="1">
            <a:spLocks noChangeArrowheads="1"/>
          </p:cNvSpPr>
          <p:nvPr/>
        </p:nvSpPr>
        <p:spPr bwMode="auto">
          <a:xfrm>
            <a:off x="7407729" y="1959746"/>
            <a:ext cx="11430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</p:txBody>
      </p:sp>
      <p:sp>
        <p:nvSpPr>
          <p:cNvPr id="18450" name="Text Box 8"/>
          <p:cNvSpPr txBox="1">
            <a:spLocks noChangeArrowheads="1"/>
          </p:cNvSpPr>
          <p:nvPr/>
        </p:nvSpPr>
        <p:spPr bwMode="auto">
          <a:xfrm>
            <a:off x="6874329" y="3213871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-105" charset="0"/>
                <a:cs typeface="Courier New" pitchFamily="-105" charset="0"/>
              </a:rPr>
              <a:t>row =</a:t>
            </a:r>
          </a:p>
        </p:txBody>
      </p:sp>
      <p:sp>
        <p:nvSpPr>
          <p:cNvPr id="18451" name="Text Box 8"/>
          <p:cNvSpPr txBox="1">
            <a:spLocks noChangeArrowheads="1"/>
          </p:cNvSpPr>
          <p:nvPr/>
        </p:nvSpPr>
        <p:spPr bwMode="auto">
          <a:xfrm>
            <a:off x="7407729" y="3712346"/>
            <a:ext cx="11430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</p:txBody>
      </p:sp>
      <p:sp>
        <p:nvSpPr>
          <p:cNvPr id="18452" name="Text Box 8"/>
          <p:cNvSpPr txBox="1">
            <a:spLocks noChangeArrowheads="1"/>
          </p:cNvSpPr>
          <p:nvPr/>
        </p:nvSpPr>
        <p:spPr bwMode="auto">
          <a:xfrm>
            <a:off x="6874329" y="4961709"/>
            <a:ext cx="129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-105" charset="0"/>
                <a:cs typeface="Courier New" pitchFamily="-105" charset="0"/>
              </a:rPr>
              <a:t>row =</a:t>
            </a:r>
          </a:p>
        </p:txBody>
      </p:sp>
      <p:sp>
        <p:nvSpPr>
          <p:cNvPr id="18453" name="Text Box 8"/>
          <p:cNvSpPr txBox="1">
            <a:spLocks noChangeArrowheads="1"/>
          </p:cNvSpPr>
          <p:nvPr/>
        </p:nvSpPr>
        <p:spPr bwMode="auto">
          <a:xfrm>
            <a:off x="7407729" y="5460184"/>
            <a:ext cx="11430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  <a:p>
            <a:pPr algn="l">
              <a:lnSpc>
                <a:spcPts val="1000"/>
              </a:lnSpc>
              <a:spcBef>
                <a:spcPct val="50000"/>
              </a:spcBef>
            </a:pPr>
            <a:r>
              <a:rPr lang="en-US" sz="1800" b="1">
                <a:solidFill>
                  <a:srgbClr val="C00000"/>
                </a:solidFill>
                <a:latin typeface="Courier New" pitchFamily="-105" charset="0"/>
                <a:cs typeface="Courier New" pitchFamily="-105" charset="0"/>
              </a:rPr>
              <a:t>col =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1906587" y="4159603"/>
            <a:ext cx="914400" cy="400110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col</a:t>
            </a: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 rot="16200000">
            <a:off x="-47655" y="5655469"/>
            <a:ext cx="9144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row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1573212" y="4599341"/>
            <a:ext cx="9144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1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2189162" y="4591403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2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2820987" y="4591403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3</a:t>
            </a: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990600" y="4604103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C00000"/>
                </a:solidFill>
                <a:latin typeface="Arial" charset="0"/>
              </a:rPr>
              <a:t>0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471488" y="6229350"/>
            <a:ext cx="914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468313" y="5653088"/>
            <a:ext cx="914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457200" y="5114925"/>
            <a:ext cx="914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b="1">
                <a:solidFill>
                  <a:srgbClr val="000000"/>
                </a:solidFill>
                <a:latin typeface="Arial" charset="0"/>
              </a:rPr>
              <a:t>0</a:t>
            </a:r>
          </a:p>
        </p:txBody>
      </p:sp>
      <p:sp>
        <p:nvSpPr>
          <p:cNvPr id="33" name="Rectangle 21"/>
          <p:cNvSpPr>
            <a:spLocks noChangeArrowheads="1"/>
          </p:cNvSpPr>
          <p:nvPr/>
        </p:nvSpPr>
        <p:spPr bwMode="auto">
          <a:xfrm>
            <a:off x="183921" y="173037"/>
            <a:ext cx="43838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dirty="0">
                <a:solidFill>
                  <a:srgbClr val="000000"/>
                </a:solidFill>
                <a:latin typeface="Cambria" pitchFamily="18" charset="0"/>
              </a:rPr>
              <a:t>Creating 2d structure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6379" y="1295400"/>
            <a:ext cx="266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043455" y="3065123"/>
            <a:ext cx="266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36379" y="4775495"/>
            <a:ext cx="266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230145" y="1798156"/>
            <a:ext cx="361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232866" y="2063859"/>
            <a:ext cx="361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32866" y="2331648"/>
            <a:ext cx="361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232866" y="2623385"/>
            <a:ext cx="361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232866" y="3550756"/>
            <a:ext cx="361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235587" y="3816459"/>
            <a:ext cx="361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235587" y="4084248"/>
            <a:ext cx="361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235587" y="4375985"/>
            <a:ext cx="361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245929" y="5303356"/>
            <a:ext cx="361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248650" y="5569059"/>
            <a:ext cx="361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48650" y="5836848"/>
            <a:ext cx="361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248650" y="6128585"/>
            <a:ext cx="3619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53" name="Rectangle 21"/>
          <p:cNvSpPr>
            <a:spLocks noChangeArrowheads="1"/>
          </p:cNvSpPr>
          <p:nvPr/>
        </p:nvSpPr>
        <p:spPr bwMode="auto">
          <a:xfrm>
            <a:off x="7086600" y="152400"/>
            <a:ext cx="129504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A8E17"/>
                </a:solidFill>
                <a:latin typeface="Calibri" pitchFamily="-105" charset="0"/>
              </a:rPr>
              <a:t>Let's take an alien's-eye view!</a:t>
            </a:r>
            <a:endParaRPr lang="en-US" sz="1200" dirty="0">
              <a:solidFill>
                <a:srgbClr val="0A8E17"/>
              </a:solidFill>
              <a:latin typeface="Calibri" pitchFamily="-105" charset="0"/>
            </a:endParaRPr>
          </a:p>
        </p:txBody>
      </p:sp>
      <p:grpSp>
        <p:nvGrpSpPr>
          <p:cNvPr id="54" name="Group 6"/>
          <p:cNvGrpSpPr>
            <a:grpSpLocks/>
          </p:cNvGrpSpPr>
          <p:nvPr/>
        </p:nvGrpSpPr>
        <p:grpSpPr bwMode="auto">
          <a:xfrm>
            <a:off x="8303119" y="292593"/>
            <a:ext cx="536081" cy="539187"/>
            <a:chOff x="3456" y="1784"/>
            <a:chExt cx="952" cy="1048"/>
          </a:xfrm>
        </p:grpSpPr>
        <p:sp>
          <p:nvSpPr>
            <p:cNvPr id="55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839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672738" y="5423263"/>
            <a:ext cx="2397125" cy="1200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# #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# # #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# # # #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756512" y="526415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19466" name="Text Box 15"/>
          <p:cNvSpPr txBox="1">
            <a:spLocks noChangeArrowheads="1"/>
          </p:cNvSpPr>
          <p:nvPr/>
        </p:nvSpPr>
        <p:spPr bwMode="auto">
          <a:xfrm>
            <a:off x="2287568" y="5119883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19467" name="Text Box 16"/>
          <p:cNvSpPr txBox="1">
            <a:spLocks noChangeArrowheads="1"/>
          </p:cNvSpPr>
          <p:nvPr/>
        </p:nvSpPr>
        <p:spPr bwMode="auto">
          <a:xfrm>
            <a:off x="1143862" y="52562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19468" name="Text Box 17"/>
          <p:cNvSpPr txBox="1">
            <a:spLocks noChangeArrowheads="1"/>
          </p:cNvSpPr>
          <p:nvPr/>
        </p:nvSpPr>
        <p:spPr bwMode="auto">
          <a:xfrm>
            <a:off x="1515337" y="52562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19469" name="Text Box 18"/>
          <p:cNvSpPr txBox="1">
            <a:spLocks noChangeArrowheads="1"/>
          </p:cNvSpPr>
          <p:nvPr/>
        </p:nvSpPr>
        <p:spPr bwMode="auto">
          <a:xfrm>
            <a:off x="1896337" y="52562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19470" name="Text Box 19"/>
          <p:cNvSpPr txBox="1">
            <a:spLocks noChangeArrowheads="1"/>
          </p:cNvSpPr>
          <p:nvPr/>
        </p:nvSpPr>
        <p:spPr bwMode="auto">
          <a:xfrm>
            <a:off x="2223362" y="52562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5</a:t>
            </a:r>
          </a:p>
        </p:txBody>
      </p:sp>
      <p:sp>
        <p:nvSpPr>
          <p:cNvPr id="19471" name="Text Box 9"/>
          <p:cNvSpPr txBox="1">
            <a:spLocks noChangeArrowheads="1"/>
          </p:cNvSpPr>
          <p:nvPr/>
        </p:nvSpPr>
        <p:spPr bwMode="auto">
          <a:xfrm>
            <a:off x="402500" y="52689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19472" name="Text Box 8"/>
          <p:cNvSpPr txBox="1">
            <a:spLocks noChangeArrowheads="1"/>
          </p:cNvSpPr>
          <p:nvPr/>
        </p:nvSpPr>
        <p:spPr bwMode="auto">
          <a:xfrm>
            <a:off x="148810" y="6372568"/>
            <a:ext cx="522516" cy="24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rows</a:t>
            </a:r>
          </a:p>
        </p:txBody>
      </p:sp>
      <p:sp>
        <p:nvSpPr>
          <p:cNvPr id="19473" name="Text Box 10"/>
          <p:cNvSpPr txBox="1">
            <a:spLocks noChangeArrowheads="1"/>
          </p:cNvSpPr>
          <p:nvPr/>
        </p:nvSpPr>
        <p:spPr bwMode="auto">
          <a:xfrm>
            <a:off x="104413" y="62230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19474" name="Text Box 24"/>
          <p:cNvSpPr txBox="1">
            <a:spLocks noChangeArrowheads="1"/>
          </p:cNvSpPr>
          <p:nvPr/>
        </p:nvSpPr>
        <p:spPr bwMode="auto">
          <a:xfrm>
            <a:off x="101238" y="5875337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19475" name="Text Box 24"/>
          <p:cNvSpPr txBox="1">
            <a:spLocks noChangeArrowheads="1"/>
          </p:cNvSpPr>
          <p:nvPr/>
        </p:nvSpPr>
        <p:spPr bwMode="auto">
          <a:xfrm>
            <a:off x="90125" y="5522912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198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07925" y="5943600"/>
              <a:ext cx="6350" cy="7937"/>
            </p14:xfrm>
          </p:contentPart>
        </mc:Choice>
        <mc:Fallback xmlns="">
          <p:pic>
            <p:nvPicPr>
              <p:cNvPr id="8198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8960" y="5937828"/>
                <a:ext cx="27641" cy="24893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52400" y="1143002"/>
            <a:ext cx="2581275" cy="170816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r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(3):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(6):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if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 &gt;= r: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'#'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else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:         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 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7030A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latin typeface="Courier New" pitchFamily="-105" charset="0"/>
              </a:rPr>
              <a:t>()</a:t>
            </a: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448" y="1143000"/>
            <a:ext cx="2555182" cy="170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r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(3):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(6):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if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c%2 == 1: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'#'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else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:         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 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7030A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latin typeface="Courier New" pitchFamily="-105" charset="0"/>
              </a:rPr>
              <a:t>()</a:t>
            </a: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6374402" y="1143000"/>
            <a:ext cx="2540998" cy="1708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r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(3):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(6):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if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c%2 == r%2: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'#'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else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:         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 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7030A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latin typeface="Courier New" pitchFamily="-105" charset="0"/>
              </a:rPr>
              <a:t>()</a:t>
            </a: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658813" y="3540851"/>
            <a:ext cx="258115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# # 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#     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      </a:t>
            </a: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742587" y="3381738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2273643" y="3237471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1129937" y="33738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1501412" y="33738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1882412" y="33738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2209437" y="33738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5</a:t>
            </a: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388575" y="33865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134885" y="4490156"/>
            <a:ext cx="522516" cy="24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rows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90488" y="4340588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87313" y="3992925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76200" y="36405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57400" y="102761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ourier New" pitchFamily="49" charset="0"/>
              </a:rPr>
              <a:t>[0,1,2]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96737" y="1563189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ourier New" pitchFamily="49" charset="0"/>
              </a:rPr>
              <a:t>[0,1,2,3,4,5]</a:t>
            </a: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3887612" y="3540850"/>
            <a:ext cx="239681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  #   # 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  #  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  #   #  </a:t>
            </a: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3971386" y="3381737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5502442" y="3237470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4358736" y="3373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4730211" y="3373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5111211" y="3373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55" name="Text Box 19"/>
          <p:cNvSpPr txBox="1">
            <a:spLocks noChangeArrowheads="1"/>
          </p:cNvSpPr>
          <p:nvPr/>
        </p:nvSpPr>
        <p:spPr bwMode="auto">
          <a:xfrm>
            <a:off x="5438236" y="3373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5</a:t>
            </a: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3617374" y="33865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2971800" y="4490155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rows</a:t>
            </a:r>
          </a:p>
        </p:txBody>
      </p:sp>
      <p:sp>
        <p:nvSpPr>
          <p:cNvPr id="58" name="Text Box 10"/>
          <p:cNvSpPr txBox="1">
            <a:spLocks noChangeArrowheads="1"/>
          </p:cNvSpPr>
          <p:nvPr/>
        </p:nvSpPr>
        <p:spPr bwMode="auto">
          <a:xfrm>
            <a:off x="3319287" y="4340587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3316112" y="3992924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60" name="Text Box 24"/>
          <p:cNvSpPr txBox="1">
            <a:spLocks noChangeArrowheads="1"/>
          </p:cNvSpPr>
          <p:nvPr/>
        </p:nvSpPr>
        <p:spPr bwMode="auto">
          <a:xfrm>
            <a:off x="3304999" y="364049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1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79034" y="4148499"/>
              <a:ext cx="1587" cy="1588"/>
            </p14:xfrm>
          </p:contentPart>
        </mc:Choice>
        <mc:Fallback xmlns="">
          <p:pic>
            <p:nvPicPr>
              <p:cNvPr id="61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37772" y="4107211"/>
                <a:ext cx="84111" cy="84164"/>
              </a:xfrm>
              <a:prstGeom prst="rect">
                <a:avLst/>
              </a:prstGeom>
            </p:spPr>
          </p:pic>
        </mc:Fallback>
      </mc:AlternateContent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3898860" y="5413526"/>
            <a:ext cx="239681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  #  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  #  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  #   #</a:t>
            </a:r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3982634" y="52544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65" name="Text Box 15"/>
          <p:cNvSpPr txBox="1">
            <a:spLocks noChangeArrowheads="1"/>
          </p:cNvSpPr>
          <p:nvPr/>
        </p:nvSpPr>
        <p:spPr bwMode="auto">
          <a:xfrm>
            <a:off x="5513690" y="5110146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66" name="Text Box 16"/>
          <p:cNvSpPr txBox="1">
            <a:spLocks noChangeArrowheads="1"/>
          </p:cNvSpPr>
          <p:nvPr/>
        </p:nvSpPr>
        <p:spPr bwMode="auto">
          <a:xfrm>
            <a:off x="4369984" y="52464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67" name="Text Box 17"/>
          <p:cNvSpPr txBox="1">
            <a:spLocks noChangeArrowheads="1"/>
          </p:cNvSpPr>
          <p:nvPr/>
        </p:nvSpPr>
        <p:spPr bwMode="auto">
          <a:xfrm>
            <a:off x="4741459" y="52464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68" name="Text Box 18"/>
          <p:cNvSpPr txBox="1">
            <a:spLocks noChangeArrowheads="1"/>
          </p:cNvSpPr>
          <p:nvPr/>
        </p:nvSpPr>
        <p:spPr bwMode="auto">
          <a:xfrm>
            <a:off x="5122459" y="52464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5449484" y="52464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5</a:t>
            </a:r>
          </a:p>
        </p:txBody>
      </p:sp>
      <p:sp>
        <p:nvSpPr>
          <p:cNvPr id="70" name="Text Box 9"/>
          <p:cNvSpPr txBox="1">
            <a:spLocks noChangeArrowheads="1"/>
          </p:cNvSpPr>
          <p:nvPr/>
        </p:nvSpPr>
        <p:spPr bwMode="auto">
          <a:xfrm>
            <a:off x="3628622" y="52591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2983048" y="636283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rows</a:t>
            </a:r>
          </a:p>
        </p:txBody>
      </p:sp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3330535" y="621326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73" name="Text Box 24"/>
          <p:cNvSpPr txBox="1">
            <a:spLocks noChangeArrowheads="1"/>
          </p:cNvSpPr>
          <p:nvPr/>
        </p:nvSpPr>
        <p:spPr bwMode="auto">
          <a:xfrm>
            <a:off x="3327360" y="58656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74" name="Text Box 24"/>
          <p:cNvSpPr txBox="1">
            <a:spLocks noChangeArrowheads="1"/>
          </p:cNvSpPr>
          <p:nvPr/>
        </p:nvSpPr>
        <p:spPr bwMode="auto">
          <a:xfrm>
            <a:off x="3316247" y="5513175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9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2213" y="588936"/>
              <a:ext cx="1587" cy="1588"/>
            </p14:xfrm>
          </p:contentPart>
        </mc:Choice>
        <mc:Fallback xmlns="">
          <p:pic>
            <p:nvPicPr>
              <p:cNvPr id="79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TextBox 79"/>
          <p:cNvSpPr txBox="1"/>
          <p:nvPr/>
        </p:nvSpPr>
        <p:spPr>
          <a:xfrm>
            <a:off x="236717" y="165408"/>
            <a:ext cx="1564369" cy="584775"/>
          </a:xfrm>
          <a:prstGeom prst="rect">
            <a:avLst/>
          </a:prstGeom>
          <a:solidFill>
            <a:srgbClr val="FFE4C9"/>
          </a:solidFill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</a:rPr>
              <a:t>Match!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918561" y="127686"/>
            <a:ext cx="1281839" cy="400110"/>
          </a:xfrm>
          <a:prstGeom prst="rect">
            <a:avLst/>
          </a:prstGeom>
          <a:solidFill>
            <a:srgbClr val="E8D2FE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What code creates the fourth one?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669" y="1749155"/>
            <a:ext cx="370615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300929" y="1749154"/>
            <a:ext cx="357791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B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397056" y="1769320"/>
            <a:ext cx="344967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C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28600" y="3023286"/>
            <a:ext cx="8567308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Rectangle 77"/>
          <p:cNvSpPr/>
          <p:nvPr/>
        </p:nvSpPr>
        <p:spPr>
          <a:xfrm>
            <a:off x="362115" y="3188748"/>
            <a:ext cx="340158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1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626838" y="3185029"/>
            <a:ext cx="340158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2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03891" y="5043190"/>
            <a:ext cx="340158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3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604477" y="4985430"/>
            <a:ext cx="340158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4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5" name="Rectangle 7"/>
          <p:cNvSpPr>
            <a:spLocks noChangeArrowheads="1"/>
          </p:cNvSpPr>
          <p:nvPr/>
        </p:nvSpPr>
        <p:spPr bwMode="auto">
          <a:xfrm>
            <a:off x="7095667" y="3542753"/>
            <a:ext cx="184377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# #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#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#    </a:t>
            </a:r>
          </a:p>
        </p:txBody>
      </p:sp>
      <p:sp>
        <p:nvSpPr>
          <p:cNvPr id="86" name="Text Box 9"/>
          <p:cNvSpPr txBox="1">
            <a:spLocks noChangeArrowheads="1"/>
          </p:cNvSpPr>
          <p:nvPr/>
        </p:nvSpPr>
        <p:spPr bwMode="auto">
          <a:xfrm>
            <a:off x="7179441" y="338364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87" name="Text Box 15"/>
          <p:cNvSpPr txBox="1">
            <a:spLocks noChangeArrowheads="1"/>
          </p:cNvSpPr>
          <p:nvPr/>
        </p:nvSpPr>
        <p:spPr bwMode="auto">
          <a:xfrm>
            <a:off x="8364158" y="3239373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88" name="Text Box 16"/>
          <p:cNvSpPr txBox="1">
            <a:spLocks noChangeArrowheads="1"/>
          </p:cNvSpPr>
          <p:nvPr/>
        </p:nvSpPr>
        <p:spPr bwMode="auto">
          <a:xfrm>
            <a:off x="7566791" y="33757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89" name="Text Box 17"/>
          <p:cNvSpPr txBox="1">
            <a:spLocks noChangeArrowheads="1"/>
          </p:cNvSpPr>
          <p:nvPr/>
        </p:nvSpPr>
        <p:spPr bwMode="auto">
          <a:xfrm>
            <a:off x="7938266" y="33757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90" name="Text Box 18"/>
          <p:cNvSpPr txBox="1">
            <a:spLocks noChangeArrowheads="1"/>
          </p:cNvSpPr>
          <p:nvPr/>
        </p:nvSpPr>
        <p:spPr bwMode="auto">
          <a:xfrm>
            <a:off x="8294552" y="33757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92" name="Text Box 9"/>
          <p:cNvSpPr txBox="1">
            <a:spLocks noChangeArrowheads="1"/>
          </p:cNvSpPr>
          <p:nvPr/>
        </p:nvSpPr>
        <p:spPr bwMode="auto">
          <a:xfrm>
            <a:off x="6825429" y="33884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93" name="Text Box 10"/>
          <p:cNvSpPr txBox="1">
            <a:spLocks noChangeArrowheads="1"/>
          </p:cNvSpPr>
          <p:nvPr/>
        </p:nvSpPr>
        <p:spPr bwMode="auto">
          <a:xfrm>
            <a:off x="6512131" y="434249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94" name="Text Box 24"/>
          <p:cNvSpPr txBox="1">
            <a:spLocks noChangeArrowheads="1"/>
          </p:cNvSpPr>
          <p:nvPr/>
        </p:nvSpPr>
        <p:spPr bwMode="auto">
          <a:xfrm>
            <a:off x="6508956" y="3994827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97" name="Rectangle 7"/>
          <p:cNvSpPr>
            <a:spLocks noChangeArrowheads="1"/>
          </p:cNvSpPr>
          <p:nvPr/>
        </p:nvSpPr>
        <p:spPr bwMode="auto">
          <a:xfrm>
            <a:off x="7106915" y="5415429"/>
            <a:ext cx="184377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#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  #   #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  # #</a:t>
            </a:r>
          </a:p>
        </p:txBody>
      </p:sp>
      <p:sp>
        <p:nvSpPr>
          <p:cNvPr id="98" name="Text Box 9"/>
          <p:cNvSpPr txBox="1">
            <a:spLocks noChangeArrowheads="1"/>
          </p:cNvSpPr>
          <p:nvPr/>
        </p:nvSpPr>
        <p:spPr bwMode="auto">
          <a:xfrm>
            <a:off x="7190689" y="525631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99" name="Text Box 15"/>
          <p:cNvSpPr txBox="1">
            <a:spLocks noChangeArrowheads="1"/>
          </p:cNvSpPr>
          <p:nvPr/>
        </p:nvSpPr>
        <p:spPr bwMode="auto">
          <a:xfrm>
            <a:off x="8375406" y="5112049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100" name="Text Box 16"/>
          <p:cNvSpPr txBox="1">
            <a:spLocks noChangeArrowheads="1"/>
          </p:cNvSpPr>
          <p:nvPr/>
        </p:nvSpPr>
        <p:spPr bwMode="auto">
          <a:xfrm>
            <a:off x="7578039" y="524837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101" name="Text Box 17"/>
          <p:cNvSpPr txBox="1">
            <a:spLocks noChangeArrowheads="1"/>
          </p:cNvSpPr>
          <p:nvPr/>
        </p:nvSpPr>
        <p:spPr bwMode="auto">
          <a:xfrm>
            <a:off x="7949514" y="524837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102" name="Text Box 18"/>
          <p:cNvSpPr txBox="1">
            <a:spLocks noChangeArrowheads="1"/>
          </p:cNvSpPr>
          <p:nvPr/>
        </p:nvSpPr>
        <p:spPr bwMode="auto">
          <a:xfrm>
            <a:off x="8305800" y="524837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104" name="Text Box 9"/>
          <p:cNvSpPr txBox="1">
            <a:spLocks noChangeArrowheads="1"/>
          </p:cNvSpPr>
          <p:nvPr/>
        </p:nvSpPr>
        <p:spPr bwMode="auto">
          <a:xfrm>
            <a:off x="6836677" y="526107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105" name="Text Box 10"/>
          <p:cNvSpPr txBox="1">
            <a:spLocks noChangeArrowheads="1"/>
          </p:cNvSpPr>
          <p:nvPr/>
        </p:nvSpPr>
        <p:spPr bwMode="auto">
          <a:xfrm>
            <a:off x="6523379" y="621516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106" name="Text Box 24"/>
          <p:cNvSpPr txBox="1">
            <a:spLocks noChangeArrowheads="1"/>
          </p:cNvSpPr>
          <p:nvPr/>
        </p:nvSpPr>
        <p:spPr bwMode="auto">
          <a:xfrm>
            <a:off x="6520204" y="58675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107" name="Text Box 24"/>
          <p:cNvSpPr txBox="1">
            <a:spLocks noChangeArrowheads="1"/>
          </p:cNvSpPr>
          <p:nvPr/>
        </p:nvSpPr>
        <p:spPr bwMode="auto">
          <a:xfrm>
            <a:off x="6509091" y="5515078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6835695" y="3186932"/>
            <a:ext cx="33855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*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736390" y="4987333"/>
            <a:ext cx="49244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**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1" name="Text Box 24"/>
          <p:cNvSpPr txBox="1">
            <a:spLocks noChangeArrowheads="1"/>
          </p:cNvSpPr>
          <p:nvPr/>
        </p:nvSpPr>
        <p:spPr bwMode="auto">
          <a:xfrm>
            <a:off x="6512331" y="362883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5025" y="571550"/>
            <a:ext cx="1168910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* and ** are extra!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62199" y="280967"/>
            <a:ext cx="470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Name(s) 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645826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672738" y="5423263"/>
            <a:ext cx="2397125" cy="1200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# #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# # #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# # # #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756512" y="526415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19466" name="Text Box 15"/>
          <p:cNvSpPr txBox="1">
            <a:spLocks noChangeArrowheads="1"/>
          </p:cNvSpPr>
          <p:nvPr/>
        </p:nvSpPr>
        <p:spPr bwMode="auto">
          <a:xfrm>
            <a:off x="2287568" y="5119883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19467" name="Text Box 16"/>
          <p:cNvSpPr txBox="1">
            <a:spLocks noChangeArrowheads="1"/>
          </p:cNvSpPr>
          <p:nvPr/>
        </p:nvSpPr>
        <p:spPr bwMode="auto">
          <a:xfrm>
            <a:off x="1143862" y="52562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19468" name="Text Box 17"/>
          <p:cNvSpPr txBox="1">
            <a:spLocks noChangeArrowheads="1"/>
          </p:cNvSpPr>
          <p:nvPr/>
        </p:nvSpPr>
        <p:spPr bwMode="auto">
          <a:xfrm>
            <a:off x="1515337" y="52562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19469" name="Text Box 18"/>
          <p:cNvSpPr txBox="1">
            <a:spLocks noChangeArrowheads="1"/>
          </p:cNvSpPr>
          <p:nvPr/>
        </p:nvSpPr>
        <p:spPr bwMode="auto">
          <a:xfrm>
            <a:off x="1896337" y="52562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19470" name="Text Box 19"/>
          <p:cNvSpPr txBox="1">
            <a:spLocks noChangeArrowheads="1"/>
          </p:cNvSpPr>
          <p:nvPr/>
        </p:nvSpPr>
        <p:spPr bwMode="auto">
          <a:xfrm>
            <a:off x="2223362" y="52562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5</a:t>
            </a:r>
          </a:p>
        </p:txBody>
      </p:sp>
      <p:sp>
        <p:nvSpPr>
          <p:cNvPr id="19471" name="Text Box 9"/>
          <p:cNvSpPr txBox="1">
            <a:spLocks noChangeArrowheads="1"/>
          </p:cNvSpPr>
          <p:nvPr/>
        </p:nvSpPr>
        <p:spPr bwMode="auto">
          <a:xfrm>
            <a:off x="402500" y="52689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19472" name="Text Box 8"/>
          <p:cNvSpPr txBox="1">
            <a:spLocks noChangeArrowheads="1"/>
          </p:cNvSpPr>
          <p:nvPr/>
        </p:nvSpPr>
        <p:spPr bwMode="auto">
          <a:xfrm>
            <a:off x="148810" y="6372568"/>
            <a:ext cx="522516" cy="24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rows</a:t>
            </a:r>
          </a:p>
        </p:txBody>
      </p:sp>
      <p:sp>
        <p:nvSpPr>
          <p:cNvPr id="19473" name="Text Box 10"/>
          <p:cNvSpPr txBox="1">
            <a:spLocks noChangeArrowheads="1"/>
          </p:cNvSpPr>
          <p:nvPr/>
        </p:nvSpPr>
        <p:spPr bwMode="auto">
          <a:xfrm>
            <a:off x="104413" y="62230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19474" name="Text Box 24"/>
          <p:cNvSpPr txBox="1">
            <a:spLocks noChangeArrowheads="1"/>
          </p:cNvSpPr>
          <p:nvPr/>
        </p:nvSpPr>
        <p:spPr bwMode="auto">
          <a:xfrm>
            <a:off x="101238" y="5875337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19475" name="Text Box 24"/>
          <p:cNvSpPr txBox="1">
            <a:spLocks noChangeArrowheads="1"/>
          </p:cNvSpPr>
          <p:nvPr/>
        </p:nvSpPr>
        <p:spPr bwMode="auto">
          <a:xfrm>
            <a:off x="90125" y="5522912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198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07925" y="5943600"/>
              <a:ext cx="6350" cy="7937"/>
            </p14:xfrm>
          </p:contentPart>
        </mc:Choice>
        <mc:Fallback xmlns="">
          <p:pic>
            <p:nvPicPr>
              <p:cNvPr id="8198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8960" y="5937828"/>
                <a:ext cx="27641" cy="24893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52400" y="1143002"/>
            <a:ext cx="2581275" cy="170816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r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(3):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(6):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if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 &gt;= r: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'#'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else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:         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 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7030A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latin typeface="Courier New" pitchFamily="-105" charset="0"/>
              </a:rPr>
              <a:t>()</a:t>
            </a: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448" y="1143000"/>
            <a:ext cx="2555182" cy="170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r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(3):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(6):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if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c%2 == 1: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'#'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else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:         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 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7030A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latin typeface="Courier New" pitchFamily="-105" charset="0"/>
              </a:rPr>
              <a:t>()</a:t>
            </a: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6374402" y="1143000"/>
            <a:ext cx="2540998" cy="1708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r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(3):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(6):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if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c%2 == r%2: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'#'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else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:         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 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7030A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latin typeface="Courier New" pitchFamily="-105" charset="0"/>
              </a:rPr>
              <a:t>()</a:t>
            </a: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658813" y="3540851"/>
            <a:ext cx="258115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# # 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#     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      </a:t>
            </a: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742587" y="3381738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2273643" y="3237471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1129937" y="33738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1501412" y="33738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1882412" y="33738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2209437" y="33738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5</a:t>
            </a: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388575" y="33865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134885" y="4490156"/>
            <a:ext cx="522516" cy="24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rows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90488" y="4340588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87313" y="3992925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76200" y="36405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57400" y="102761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ourier New" pitchFamily="49" charset="0"/>
              </a:rPr>
              <a:t>[0,1,2]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96737" y="1563189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ourier New" pitchFamily="49" charset="0"/>
              </a:rPr>
              <a:t>[0,1,2,3,4,5]</a:t>
            </a: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3887612" y="3540850"/>
            <a:ext cx="239681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  #   # 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  #  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  #   #  </a:t>
            </a: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3971386" y="3381737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5502442" y="3237470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4358736" y="3373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4730211" y="3373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5111211" y="3373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55" name="Text Box 19"/>
          <p:cNvSpPr txBox="1">
            <a:spLocks noChangeArrowheads="1"/>
          </p:cNvSpPr>
          <p:nvPr/>
        </p:nvSpPr>
        <p:spPr bwMode="auto">
          <a:xfrm>
            <a:off x="5438236" y="3373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5</a:t>
            </a: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3617374" y="33865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2971800" y="4490155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rows</a:t>
            </a:r>
          </a:p>
        </p:txBody>
      </p:sp>
      <p:sp>
        <p:nvSpPr>
          <p:cNvPr id="58" name="Text Box 10"/>
          <p:cNvSpPr txBox="1">
            <a:spLocks noChangeArrowheads="1"/>
          </p:cNvSpPr>
          <p:nvPr/>
        </p:nvSpPr>
        <p:spPr bwMode="auto">
          <a:xfrm>
            <a:off x="3319287" y="4340587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3316112" y="3992924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60" name="Text Box 24"/>
          <p:cNvSpPr txBox="1">
            <a:spLocks noChangeArrowheads="1"/>
          </p:cNvSpPr>
          <p:nvPr/>
        </p:nvSpPr>
        <p:spPr bwMode="auto">
          <a:xfrm>
            <a:off x="3304999" y="364049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1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79034" y="4148499"/>
              <a:ext cx="1587" cy="1588"/>
            </p14:xfrm>
          </p:contentPart>
        </mc:Choice>
        <mc:Fallback xmlns="">
          <p:pic>
            <p:nvPicPr>
              <p:cNvPr id="61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37772" y="4107211"/>
                <a:ext cx="84111" cy="84164"/>
              </a:xfrm>
              <a:prstGeom prst="rect">
                <a:avLst/>
              </a:prstGeom>
            </p:spPr>
          </p:pic>
        </mc:Fallback>
      </mc:AlternateContent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3898860" y="5413526"/>
            <a:ext cx="239681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  #  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  #  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  #   #</a:t>
            </a:r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3982634" y="52544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65" name="Text Box 15"/>
          <p:cNvSpPr txBox="1">
            <a:spLocks noChangeArrowheads="1"/>
          </p:cNvSpPr>
          <p:nvPr/>
        </p:nvSpPr>
        <p:spPr bwMode="auto">
          <a:xfrm>
            <a:off x="5513690" y="5110146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66" name="Text Box 16"/>
          <p:cNvSpPr txBox="1">
            <a:spLocks noChangeArrowheads="1"/>
          </p:cNvSpPr>
          <p:nvPr/>
        </p:nvSpPr>
        <p:spPr bwMode="auto">
          <a:xfrm>
            <a:off x="4369984" y="52464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67" name="Text Box 17"/>
          <p:cNvSpPr txBox="1">
            <a:spLocks noChangeArrowheads="1"/>
          </p:cNvSpPr>
          <p:nvPr/>
        </p:nvSpPr>
        <p:spPr bwMode="auto">
          <a:xfrm>
            <a:off x="4741459" y="52464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68" name="Text Box 18"/>
          <p:cNvSpPr txBox="1">
            <a:spLocks noChangeArrowheads="1"/>
          </p:cNvSpPr>
          <p:nvPr/>
        </p:nvSpPr>
        <p:spPr bwMode="auto">
          <a:xfrm>
            <a:off x="5122459" y="52464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5449484" y="52464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5</a:t>
            </a:r>
          </a:p>
        </p:txBody>
      </p:sp>
      <p:sp>
        <p:nvSpPr>
          <p:cNvPr id="70" name="Text Box 9"/>
          <p:cNvSpPr txBox="1">
            <a:spLocks noChangeArrowheads="1"/>
          </p:cNvSpPr>
          <p:nvPr/>
        </p:nvSpPr>
        <p:spPr bwMode="auto">
          <a:xfrm>
            <a:off x="3628622" y="52591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2983048" y="636283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rows</a:t>
            </a:r>
          </a:p>
        </p:txBody>
      </p:sp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3330535" y="621326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73" name="Text Box 24"/>
          <p:cNvSpPr txBox="1">
            <a:spLocks noChangeArrowheads="1"/>
          </p:cNvSpPr>
          <p:nvPr/>
        </p:nvSpPr>
        <p:spPr bwMode="auto">
          <a:xfrm>
            <a:off x="3327360" y="58656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74" name="Text Box 24"/>
          <p:cNvSpPr txBox="1">
            <a:spLocks noChangeArrowheads="1"/>
          </p:cNvSpPr>
          <p:nvPr/>
        </p:nvSpPr>
        <p:spPr bwMode="auto">
          <a:xfrm>
            <a:off x="3316247" y="5513175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9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2213" y="588936"/>
              <a:ext cx="1587" cy="1588"/>
            </p14:xfrm>
          </p:contentPart>
        </mc:Choice>
        <mc:Fallback xmlns="">
          <p:pic>
            <p:nvPicPr>
              <p:cNvPr id="79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TextBox 79"/>
          <p:cNvSpPr txBox="1"/>
          <p:nvPr/>
        </p:nvSpPr>
        <p:spPr>
          <a:xfrm>
            <a:off x="236717" y="165408"/>
            <a:ext cx="1564369" cy="584775"/>
          </a:xfrm>
          <a:prstGeom prst="rect">
            <a:avLst/>
          </a:prstGeom>
          <a:solidFill>
            <a:srgbClr val="FFE4C9"/>
          </a:solidFill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</a:rPr>
              <a:t>Match!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918561" y="127686"/>
            <a:ext cx="1281839" cy="400110"/>
          </a:xfrm>
          <a:prstGeom prst="rect">
            <a:avLst/>
          </a:prstGeom>
          <a:solidFill>
            <a:srgbClr val="E8D2FE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What code creates the fourth one?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669" y="1749155"/>
            <a:ext cx="370615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300929" y="1749154"/>
            <a:ext cx="357791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B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397056" y="1769320"/>
            <a:ext cx="344967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C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28600" y="3023286"/>
            <a:ext cx="8567308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Rectangle 77"/>
          <p:cNvSpPr/>
          <p:nvPr/>
        </p:nvSpPr>
        <p:spPr>
          <a:xfrm>
            <a:off x="362115" y="3188748"/>
            <a:ext cx="340158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1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626838" y="3185029"/>
            <a:ext cx="340158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2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03891" y="5043190"/>
            <a:ext cx="340158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3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604477" y="4985430"/>
            <a:ext cx="340158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4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5" name="Rectangle 7"/>
          <p:cNvSpPr>
            <a:spLocks noChangeArrowheads="1"/>
          </p:cNvSpPr>
          <p:nvPr/>
        </p:nvSpPr>
        <p:spPr bwMode="auto">
          <a:xfrm>
            <a:off x="7095667" y="3542753"/>
            <a:ext cx="184377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# #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#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#    </a:t>
            </a:r>
          </a:p>
        </p:txBody>
      </p:sp>
      <p:sp>
        <p:nvSpPr>
          <p:cNvPr id="86" name="Text Box 9"/>
          <p:cNvSpPr txBox="1">
            <a:spLocks noChangeArrowheads="1"/>
          </p:cNvSpPr>
          <p:nvPr/>
        </p:nvSpPr>
        <p:spPr bwMode="auto">
          <a:xfrm>
            <a:off x="7179441" y="338364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87" name="Text Box 15"/>
          <p:cNvSpPr txBox="1">
            <a:spLocks noChangeArrowheads="1"/>
          </p:cNvSpPr>
          <p:nvPr/>
        </p:nvSpPr>
        <p:spPr bwMode="auto">
          <a:xfrm>
            <a:off x="8364158" y="3239373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88" name="Text Box 16"/>
          <p:cNvSpPr txBox="1">
            <a:spLocks noChangeArrowheads="1"/>
          </p:cNvSpPr>
          <p:nvPr/>
        </p:nvSpPr>
        <p:spPr bwMode="auto">
          <a:xfrm>
            <a:off x="7566791" y="33757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89" name="Text Box 17"/>
          <p:cNvSpPr txBox="1">
            <a:spLocks noChangeArrowheads="1"/>
          </p:cNvSpPr>
          <p:nvPr/>
        </p:nvSpPr>
        <p:spPr bwMode="auto">
          <a:xfrm>
            <a:off x="7938266" y="33757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90" name="Text Box 18"/>
          <p:cNvSpPr txBox="1">
            <a:spLocks noChangeArrowheads="1"/>
          </p:cNvSpPr>
          <p:nvPr/>
        </p:nvSpPr>
        <p:spPr bwMode="auto">
          <a:xfrm>
            <a:off x="8294552" y="33757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92" name="Text Box 9"/>
          <p:cNvSpPr txBox="1">
            <a:spLocks noChangeArrowheads="1"/>
          </p:cNvSpPr>
          <p:nvPr/>
        </p:nvSpPr>
        <p:spPr bwMode="auto">
          <a:xfrm>
            <a:off x="6825429" y="33884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93" name="Text Box 10"/>
          <p:cNvSpPr txBox="1">
            <a:spLocks noChangeArrowheads="1"/>
          </p:cNvSpPr>
          <p:nvPr/>
        </p:nvSpPr>
        <p:spPr bwMode="auto">
          <a:xfrm>
            <a:off x="6512131" y="434249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94" name="Text Box 24"/>
          <p:cNvSpPr txBox="1">
            <a:spLocks noChangeArrowheads="1"/>
          </p:cNvSpPr>
          <p:nvPr/>
        </p:nvSpPr>
        <p:spPr bwMode="auto">
          <a:xfrm>
            <a:off x="6508956" y="3994827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97" name="Rectangle 7"/>
          <p:cNvSpPr>
            <a:spLocks noChangeArrowheads="1"/>
          </p:cNvSpPr>
          <p:nvPr/>
        </p:nvSpPr>
        <p:spPr bwMode="auto">
          <a:xfrm>
            <a:off x="7106915" y="5415429"/>
            <a:ext cx="184377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#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  #   #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  # #</a:t>
            </a:r>
          </a:p>
        </p:txBody>
      </p:sp>
      <p:sp>
        <p:nvSpPr>
          <p:cNvPr id="98" name="Text Box 9"/>
          <p:cNvSpPr txBox="1">
            <a:spLocks noChangeArrowheads="1"/>
          </p:cNvSpPr>
          <p:nvPr/>
        </p:nvSpPr>
        <p:spPr bwMode="auto">
          <a:xfrm>
            <a:off x="7190689" y="525631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99" name="Text Box 15"/>
          <p:cNvSpPr txBox="1">
            <a:spLocks noChangeArrowheads="1"/>
          </p:cNvSpPr>
          <p:nvPr/>
        </p:nvSpPr>
        <p:spPr bwMode="auto">
          <a:xfrm>
            <a:off x="8375406" y="5112049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100" name="Text Box 16"/>
          <p:cNvSpPr txBox="1">
            <a:spLocks noChangeArrowheads="1"/>
          </p:cNvSpPr>
          <p:nvPr/>
        </p:nvSpPr>
        <p:spPr bwMode="auto">
          <a:xfrm>
            <a:off x="7578039" y="524837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101" name="Text Box 17"/>
          <p:cNvSpPr txBox="1">
            <a:spLocks noChangeArrowheads="1"/>
          </p:cNvSpPr>
          <p:nvPr/>
        </p:nvSpPr>
        <p:spPr bwMode="auto">
          <a:xfrm>
            <a:off x="7949514" y="524837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102" name="Text Box 18"/>
          <p:cNvSpPr txBox="1">
            <a:spLocks noChangeArrowheads="1"/>
          </p:cNvSpPr>
          <p:nvPr/>
        </p:nvSpPr>
        <p:spPr bwMode="auto">
          <a:xfrm>
            <a:off x="8305800" y="524837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104" name="Text Box 9"/>
          <p:cNvSpPr txBox="1">
            <a:spLocks noChangeArrowheads="1"/>
          </p:cNvSpPr>
          <p:nvPr/>
        </p:nvSpPr>
        <p:spPr bwMode="auto">
          <a:xfrm>
            <a:off x="6836677" y="526107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105" name="Text Box 10"/>
          <p:cNvSpPr txBox="1">
            <a:spLocks noChangeArrowheads="1"/>
          </p:cNvSpPr>
          <p:nvPr/>
        </p:nvSpPr>
        <p:spPr bwMode="auto">
          <a:xfrm>
            <a:off x="6523379" y="621516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106" name="Text Box 24"/>
          <p:cNvSpPr txBox="1">
            <a:spLocks noChangeArrowheads="1"/>
          </p:cNvSpPr>
          <p:nvPr/>
        </p:nvSpPr>
        <p:spPr bwMode="auto">
          <a:xfrm>
            <a:off x="6520204" y="58675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107" name="Text Box 24"/>
          <p:cNvSpPr txBox="1">
            <a:spLocks noChangeArrowheads="1"/>
          </p:cNvSpPr>
          <p:nvPr/>
        </p:nvSpPr>
        <p:spPr bwMode="auto">
          <a:xfrm>
            <a:off x="6509091" y="5515078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6835695" y="3186932"/>
            <a:ext cx="33855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*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736390" y="4987333"/>
            <a:ext cx="49244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**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1" name="Text Box 24"/>
          <p:cNvSpPr txBox="1">
            <a:spLocks noChangeArrowheads="1"/>
          </p:cNvSpPr>
          <p:nvPr/>
        </p:nvSpPr>
        <p:spPr bwMode="auto">
          <a:xfrm>
            <a:off x="6512331" y="362883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5025" y="571550"/>
            <a:ext cx="1168910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* and ** are extra!</a:t>
            </a:r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2089255" y="4508178"/>
            <a:ext cx="1079142" cy="307777"/>
          </a:xfrm>
          <a:prstGeom prst="rect">
            <a:avLst/>
          </a:prstGeom>
          <a:solidFill>
            <a:srgbClr val="FFE4C9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6600"/>
                </a:solidFill>
                <a:latin typeface="Consolas" panose="020B0609020204030204" pitchFamily="49" charset="0"/>
              </a:rPr>
              <a:t>if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c+r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&lt;=4</a:t>
            </a:r>
            <a:endParaRPr lang="en-US" sz="1400" dirty="0">
              <a:latin typeface="Consolas" panose="020B0609020204030204" pitchFamily="49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7043102" y="4559643"/>
            <a:ext cx="1973617" cy="307777"/>
          </a:xfrm>
          <a:prstGeom prst="rect">
            <a:avLst/>
          </a:prstGeom>
          <a:solidFill>
            <a:srgbClr val="FFE4C9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6600"/>
                </a:solidFill>
                <a:latin typeface="Consolas" panose="020B0609020204030204" pitchFamily="49" charset="0"/>
              </a:rPr>
              <a:t>if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c+r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&lt;=4 </a:t>
            </a:r>
            <a:r>
              <a:rPr lang="en-US" sz="1400" b="1" dirty="0">
                <a:solidFill>
                  <a:srgbClr val="FF6600"/>
                </a:solidFill>
                <a:latin typeface="Consolas" panose="020B0609020204030204" pitchFamily="49" charset="0"/>
              </a:rPr>
              <a:t>and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 c&gt;=r</a:t>
            </a:r>
            <a:endParaRPr lang="en-US" sz="1400" dirty="0">
              <a:latin typeface="Consolas" panose="020B0609020204030204" pitchFamily="49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533409" y="6500795"/>
            <a:ext cx="2470548" cy="307777"/>
          </a:xfrm>
          <a:prstGeom prst="rect">
            <a:avLst/>
          </a:prstGeom>
          <a:solidFill>
            <a:srgbClr val="FFE4C9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6600"/>
                </a:solidFill>
                <a:latin typeface="Consolas" panose="020B0609020204030204" pitchFamily="49" charset="0"/>
              </a:rPr>
              <a:t>if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>
                <a:solidFill>
                  <a:srgbClr val="FF6600"/>
                </a:solidFill>
                <a:latin typeface="Consolas" panose="020B0609020204030204" pitchFamily="49" charset="0"/>
              </a:rPr>
              <a:t>not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 (c==r </a:t>
            </a:r>
            <a:r>
              <a:rPr lang="en-US" sz="1400" b="1" dirty="0">
                <a:solidFill>
                  <a:srgbClr val="FF6600"/>
                </a:solidFill>
                <a:latin typeface="Consolas" panose="020B0609020204030204" pitchFamily="49" charset="0"/>
              </a:rPr>
              <a:t>or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c+r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==4)</a:t>
            </a:r>
            <a:endParaRPr lang="en-US" sz="1400" dirty="0">
              <a:latin typeface="Consolas" panose="020B0609020204030204" pitchFamily="49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991074" y="5038080"/>
            <a:ext cx="370615" cy="461665"/>
          </a:xfrm>
          <a:prstGeom prst="rect">
            <a:avLst/>
          </a:prstGeom>
          <a:solidFill>
            <a:srgbClr val="FFE4C9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218568" y="4978064"/>
            <a:ext cx="357791" cy="461665"/>
          </a:xfrm>
          <a:prstGeom prst="rect">
            <a:avLst/>
          </a:prstGeom>
          <a:solidFill>
            <a:srgbClr val="FFE4C9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B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275598" y="3169413"/>
            <a:ext cx="344967" cy="461665"/>
          </a:xfrm>
          <a:prstGeom prst="rect">
            <a:avLst/>
          </a:prstGeom>
          <a:solidFill>
            <a:srgbClr val="FFE4C9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C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850859" y="142996"/>
            <a:ext cx="3365100" cy="584775"/>
          </a:xfrm>
          <a:prstGeom prst="rect">
            <a:avLst/>
          </a:prstGeom>
          <a:solidFill>
            <a:srgbClr val="FFE4C9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answers...</a:t>
            </a:r>
          </a:p>
        </p:txBody>
      </p:sp>
    </p:spTree>
    <p:extLst>
      <p:ext uri="{BB962C8B-B14F-4D97-AF65-F5344CB8AC3E}">
        <p14:creationId xmlns:p14="http://schemas.microsoft.com/office/powerpoint/2010/main" val="29098587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672738" y="5423263"/>
            <a:ext cx="2397125" cy="12001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# #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# # #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# # # #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756512" y="526415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19466" name="Text Box 15"/>
          <p:cNvSpPr txBox="1">
            <a:spLocks noChangeArrowheads="1"/>
          </p:cNvSpPr>
          <p:nvPr/>
        </p:nvSpPr>
        <p:spPr bwMode="auto">
          <a:xfrm>
            <a:off x="2287568" y="5119883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19467" name="Text Box 16"/>
          <p:cNvSpPr txBox="1">
            <a:spLocks noChangeArrowheads="1"/>
          </p:cNvSpPr>
          <p:nvPr/>
        </p:nvSpPr>
        <p:spPr bwMode="auto">
          <a:xfrm>
            <a:off x="1143862" y="52562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19468" name="Text Box 17"/>
          <p:cNvSpPr txBox="1">
            <a:spLocks noChangeArrowheads="1"/>
          </p:cNvSpPr>
          <p:nvPr/>
        </p:nvSpPr>
        <p:spPr bwMode="auto">
          <a:xfrm>
            <a:off x="1515337" y="52562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19469" name="Text Box 18"/>
          <p:cNvSpPr txBox="1">
            <a:spLocks noChangeArrowheads="1"/>
          </p:cNvSpPr>
          <p:nvPr/>
        </p:nvSpPr>
        <p:spPr bwMode="auto">
          <a:xfrm>
            <a:off x="1896337" y="52562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19470" name="Text Box 19"/>
          <p:cNvSpPr txBox="1">
            <a:spLocks noChangeArrowheads="1"/>
          </p:cNvSpPr>
          <p:nvPr/>
        </p:nvSpPr>
        <p:spPr bwMode="auto">
          <a:xfrm>
            <a:off x="2223362" y="52562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5</a:t>
            </a:r>
          </a:p>
        </p:txBody>
      </p:sp>
      <p:sp>
        <p:nvSpPr>
          <p:cNvPr id="19471" name="Text Box 9"/>
          <p:cNvSpPr txBox="1">
            <a:spLocks noChangeArrowheads="1"/>
          </p:cNvSpPr>
          <p:nvPr/>
        </p:nvSpPr>
        <p:spPr bwMode="auto">
          <a:xfrm>
            <a:off x="402500" y="52689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19472" name="Text Box 8"/>
          <p:cNvSpPr txBox="1">
            <a:spLocks noChangeArrowheads="1"/>
          </p:cNvSpPr>
          <p:nvPr/>
        </p:nvSpPr>
        <p:spPr bwMode="auto">
          <a:xfrm>
            <a:off x="148810" y="6372568"/>
            <a:ext cx="522516" cy="24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rows</a:t>
            </a:r>
          </a:p>
        </p:txBody>
      </p:sp>
      <p:sp>
        <p:nvSpPr>
          <p:cNvPr id="19473" name="Text Box 10"/>
          <p:cNvSpPr txBox="1">
            <a:spLocks noChangeArrowheads="1"/>
          </p:cNvSpPr>
          <p:nvPr/>
        </p:nvSpPr>
        <p:spPr bwMode="auto">
          <a:xfrm>
            <a:off x="104413" y="62230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19474" name="Text Box 24"/>
          <p:cNvSpPr txBox="1">
            <a:spLocks noChangeArrowheads="1"/>
          </p:cNvSpPr>
          <p:nvPr/>
        </p:nvSpPr>
        <p:spPr bwMode="auto">
          <a:xfrm>
            <a:off x="101238" y="5875337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19475" name="Text Box 24"/>
          <p:cNvSpPr txBox="1">
            <a:spLocks noChangeArrowheads="1"/>
          </p:cNvSpPr>
          <p:nvPr/>
        </p:nvSpPr>
        <p:spPr bwMode="auto">
          <a:xfrm>
            <a:off x="90125" y="5522912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198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07925" y="5943600"/>
              <a:ext cx="6350" cy="7937"/>
            </p14:xfrm>
          </p:contentPart>
        </mc:Choice>
        <mc:Fallback xmlns="">
          <p:pic>
            <p:nvPicPr>
              <p:cNvPr id="8198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98960" y="5937828"/>
                <a:ext cx="27641" cy="24893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152400" y="1143002"/>
            <a:ext cx="2581275" cy="170816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r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(3):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(6):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if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 &gt;= r: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'#'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else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:         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 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7030A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latin typeface="Courier New" pitchFamily="-105" charset="0"/>
              </a:rPr>
              <a:t>()</a:t>
            </a:r>
          </a:p>
        </p:txBody>
      </p: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276448" y="1143000"/>
            <a:ext cx="2555182" cy="170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r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(3):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(6):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if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c%2 == 1: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'#'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else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:         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 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7030A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latin typeface="Courier New" pitchFamily="-105" charset="0"/>
              </a:rPr>
              <a:t>()</a:t>
            </a:r>
          </a:p>
        </p:txBody>
      </p:sp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6374402" y="1143000"/>
            <a:ext cx="2540998" cy="1708160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r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(3):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Courier New" pitchFamily="-105" charset="0"/>
              </a:rPr>
              <a:t>range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(6):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if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c%2 == r%2: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'#'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500" b="1" dirty="0">
                <a:solidFill>
                  <a:srgbClr val="FF6600"/>
                </a:solidFill>
                <a:latin typeface="Courier New" pitchFamily="-105" charset="0"/>
              </a:rPr>
              <a:t>else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:           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    </a:t>
            </a:r>
            <a:r>
              <a:rPr lang="en-US" sz="1500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500" b="1" dirty="0">
                <a:solidFill>
                  <a:srgbClr val="0A8E17"/>
                </a:solidFill>
                <a:latin typeface="Courier New" pitchFamily="-105" charset="0"/>
              </a:rPr>
              <a:t>' 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,</a:t>
            </a:r>
            <a:r>
              <a:rPr lang="en-US" sz="1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end=''</a:t>
            </a:r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  <a:p>
            <a:pPr algn="l"/>
            <a:r>
              <a:rPr lang="en-US" sz="1500" b="1" dirty="0">
                <a:solidFill>
                  <a:srgbClr val="000000"/>
                </a:solidFill>
                <a:latin typeface="Courier New" pitchFamily="-105" charset="0"/>
              </a:rPr>
              <a:t>  </a:t>
            </a:r>
            <a:r>
              <a:rPr lang="en-US" sz="1500" b="1" dirty="0">
                <a:solidFill>
                  <a:srgbClr val="7030A0"/>
                </a:solidFill>
                <a:latin typeface="Courier New" pitchFamily="-105" charset="0"/>
              </a:rPr>
              <a:t>print</a:t>
            </a:r>
            <a:r>
              <a:rPr lang="en-US" sz="1500" b="1" dirty="0">
                <a:latin typeface="Courier New" pitchFamily="-105" charset="0"/>
              </a:rPr>
              <a:t>()</a:t>
            </a: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658813" y="3540851"/>
            <a:ext cx="258115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# # 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#     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      </a:t>
            </a:r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742587" y="3381738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35" name="Text Box 15"/>
          <p:cNvSpPr txBox="1">
            <a:spLocks noChangeArrowheads="1"/>
          </p:cNvSpPr>
          <p:nvPr/>
        </p:nvSpPr>
        <p:spPr bwMode="auto">
          <a:xfrm>
            <a:off x="2273643" y="3237471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36" name="Text Box 16"/>
          <p:cNvSpPr txBox="1">
            <a:spLocks noChangeArrowheads="1"/>
          </p:cNvSpPr>
          <p:nvPr/>
        </p:nvSpPr>
        <p:spPr bwMode="auto">
          <a:xfrm>
            <a:off x="1129937" y="33738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1501412" y="33738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38" name="Text Box 18"/>
          <p:cNvSpPr txBox="1">
            <a:spLocks noChangeArrowheads="1"/>
          </p:cNvSpPr>
          <p:nvPr/>
        </p:nvSpPr>
        <p:spPr bwMode="auto">
          <a:xfrm>
            <a:off x="1882412" y="33738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39" name="Text Box 19"/>
          <p:cNvSpPr txBox="1">
            <a:spLocks noChangeArrowheads="1"/>
          </p:cNvSpPr>
          <p:nvPr/>
        </p:nvSpPr>
        <p:spPr bwMode="auto">
          <a:xfrm>
            <a:off x="2209437" y="33738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5</a:t>
            </a: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388575" y="338650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134885" y="4490156"/>
            <a:ext cx="522516" cy="24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rows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90488" y="4340588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87313" y="3992925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76200" y="36405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057400" y="1027611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ourier New" pitchFamily="49" charset="0"/>
              </a:rPr>
              <a:t>[0,1,2]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196737" y="1563189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ourier New" pitchFamily="49" charset="0"/>
              </a:rPr>
              <a:t>[0,1,2,3,4,5]</a:t>
            </a: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3887612" y="3540850"/>
            <a:ext cx="239681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  #   # 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  #  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  #   #  </a:t>
            </a:r>
          </a:p>
        </p:txBody>
      </p:sp>
      <p:sp>
        <p:nvSpPr>
          <p:cNvPr id="50" name="Text Box 9"/>
          <p:cNvSpPr txBox="1">
            <a:spLocks noChangeArrowheads="1"/>
          </p:cNvSpPr>
          <p:nvPr/>
        </p:nvSpPr>
        <p:spPr bwMode="auto">
          <a:xfrm>
            <a:off x="3971386" y="3381737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5502442" y="3237470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4358736" y="3373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4730211" y="3373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5111211" y="3373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55" name="Text Box 19"/>
          <p:cNvSpPr txBox="1">
            <a:spLocks noChangeArrowheads="1"/>
          </p:cNvSpPr>
          <p:nvPr/>
        </p:nvSpPr>
        <p:spPr bwMode="auto">
          <a:xfrm>
            <a:off x="5438236" y="33738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5</a:t>
            </a: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3617374" y="33865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57" name="Text Box 8"/>
          <p:cNvSpPr txBox="1">
            <a:spLocks noChangeArrowheads="1"/>
          </p:cNvSpPr>
          <p:nvPr/>
        </p:nvSpPr>
        <p:spPr bwMode="auto">
          <a:xfrm>
            <a:off x="2971800" y="4490155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rows</a:t>
            </a:r>
          </a:p>
        </p:txBody>
      </p:sp>
      <p:sp>
        <p:nvSpPr>
          <p:cNvPr id="58" name="Text Box 10"/>
          <p:cNvSpPr txBox="1">
            <a:spLocks noChangeArrowheads="1"/>
          </p:cNvSpPr>
          <p:nvPr/>
        </p:nvSpPr>
        <p:spPr bwMode="auto">
          <a:xfrm>
            <a:off x="3319287" y="4340587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59" name="Text Box 24"/>
          <p:cNvSpPr txBox="1">
            <a:spLocks noChangeArrowheads="1"/>
          </p:cNvSpPr>
          <p:nvPr/>
        </p:nvSpPr>
        <p:spPr bwMode="auto">
          <a:xfrm>
            <a:off x="3316112" y="3992924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60" name="Text Box 24"/>
          <p:cNvSpPr txBox="1">
            <a:spLocks noChangeArrowheads="1"/>
          </p:cNvSpPr>
          <p:nvPr/>
        </p:nvSpPr>
        <p:spPr bwMode="auto">
          <a:xfrm>
            <a:off x="3304999" y="364049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1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79034" y="4148499"/>
              <a:ext cx="1587" cy="1588"/>
            </p14:xfrm>
          </p:contentPart>
        </mc:Choice>
        <mc:Fallback xmlns="">
          <p:pic>
            <p:nvPicPr>
              <p:cNvPr id="61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37772" y="4107211"/>
                <a:ext cx="84111" cy="84164"/>
              </a:xfrm>
              <a:prstGeom prst="rect">
                <a:avLst/>
              </a:prstGeom>
            </p:spPr>
          </p:pic>
        </mc:Fallback>
      </mc:AlternateContent>
      <p:sp>
        <p:nvSpPr>
          <p:cNvPr id="63" name="Rectangle 7"/>
          <p:cNvSpPr>
            <a:spLocks noChangeArrowheads="1"/>
          </p:cNvSpPr>
          <p:nvPr/>
        </p:nvSpPr>
        <p:spPr bwMode="auto">
          <a:xfrm>
            <a:off x="3898860" y="5413526"/>
            <a:ext cx="239681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  #  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  #  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  #   #</a:t>
            </a:r>
          </a:p>
        </p:txBody>
      </p:sp>
      <p:sp>
        <p:nvSpPr>
          <p:cNvPr id="64" name="Text Box 9"/>
          <p:cNvSpPr txBox="1">
            <a:spLocks noChangeArrowheads="1"/>
          </p:cNvSpPr>
          <p:nvPr/>
        </p:nvSpPr>
        <p:spPr bwMode="auto">
          <a:xfrm>
            <a:off x="3982634" y="52544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65" name="Text Box 15"/>
          <p:cNvSpPr txBox="1">
            <a:spLocks noChangeArrowheads="1"/>
          </p:cNvSpPr>
          <p:nvPr/>
        </p:nvSpPr>
        <p:spPr bwMode="auto">
          <a:xfrm>
            <a:off x="5513690" y="5110146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66" name="Text Box 16"/>
          <p:cNvSpPr txBox="1">
            <a:spLocks noChangeArrowheads="1"/>
          </p:cNvSpPr>
          <p:nvPr/>
        </p:nvSpPr>
        <p:spPr bwMode="auto">
          <a:xfrm>
            <a:off x="4369984" y="52464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67" name="Text Box 17"/>
          <p:cNvSpPr txBox="1">
            <a:spLocks noChangeArrowheads="1"/>
          </p:cNvSpPr>
          <p:nvPr/>
        </p:nvSpPr>
        <p:spPr bwMode="auto">
          <a:xfrm>
            <a:off x="4741459" y="52464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68" name="Text Box 18"/>
          <p:cNvSpPr txBox="1">
            <a:spLocks noChangeArrowheads="1"/>
          </p:cNvSpPr>
          <p:nvPr/>
        </p:nvSpPr>
        <p:spPr bwMode="auto">
          <a:xfrm>
            <a:off x="5122459" y="52464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5449484" y="52464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5</a:t>
            </a:r>
          </a:p>
        </p:txBody>
      </p:sp>
      <p:sp>
        <p:nvSpPr>
          <p:cNvPr id="70" name="Text Box 9"/>
          <p:cNvSpPr txBox="1">
            <a:spLocks noChangeArrowheads="1"/>
          </p:cNvSpPr>
          <p:nvPr/>
        </p:nvSpPr>
        <p:spPr bwMode="auto">
          <a:xfrm>
            <a:off x="3628622" y="525917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71" name="Text Box 8"/>
          <p:cNvSpPr txBox="1">
            <a:spLocks noChangeArrowheads="1"/>
          </p:cNvSpPr>
          <p:nvPr/>
        </p:nvSpPr>
        <p:spPr bwMode="auto">
          <a:xfrm>
            <a:off x="2983048" y="6362831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rows</a:t>
            </a:r>
          </a:p>
        </p:txBody>
      </p:sp>
      <p:sp>
        <p:nvSpPr>
          <p:cNvPr id="72" name="Text Box 10"/>
          <p:cNvSpPr txBox="1">
            <a:spLocks noChangeArrowheads="1"/>
          </p:cNvSpPr>
          <p:nvPr/>
        </p:nvSpPr>
        <p:spPr bwMode="auto">
          <a:xfrm>
            <a:off x="3330535" y="621326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73" name="Text Box 24"/>
          <p:cNvSpPr txBox="1">
            <a:spLocks noChangeArrowheads="1"/>
          </p:cNvSpPr>
          <p:nvPr/>
        </p:nvSpPr>
        <p:spPr bwMode="auto">
          <a:xfrm>
            <a:off x="3327360" y="586560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74" name="Text Box 24"/>
          <p:cNvSpPr txBox="1">
            <a:spLocks noChangeArrowheads="1"/>
          </p:cNvSpPr>
          <p:nvPr/>
        </p:nvSpPr>
        <p:spPr bwMode="auto">
          <a:xfrm>
            <a:off x="3316247" y="5513175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9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2213" y="588936"/>
              <a:ext cx="1587" cy="1588"/>
            </p14:xfrm>
          </p:contentPart>
        </mc:Choice>
        <mc:Fallback xmlns="">
          <p:pic>
            <p:nvPicPr>
              <p:cNvPr id="79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TextBox 79"/>
          <p:cNvSpPr txBox="1"/>
          <p:nvPr/>
        </p:nvSpPr>
        <p:spPr>
          <a:xfrm>
            <a:off x="236717" y="165408"/>
            <a:ext cx="1564369" cy="584775"/>
          </a:xfrm>
          <a:prstGeom prst="rect">
            <a:avLst/>
          </a:prstGeom>
          <a:solidFill>
            <a:srgbClr val="FFE4C9"/>
          </a:solidFill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0000"/>
                </a:solidFill>
                <a:latin typeface="Calibri" panose="020F0502020204030204" pitchFamily="34" charset="0"/>
              </a:rPr>
              <a:t>Match!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918561" y="127686"/>
            <a:ext cx="1281839" cy="400110"/>
          </a:xfrm>
          <a:prstGeom prst="rect">
            <a:avLst/>
          </a:prstGeom>
          <a:solidFill>
            <a:srgbClr val="E8D2FE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What code creates the fourth one?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669" y="1749155"/>
            <a:ext cx="370615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300929" y="1749154"/>
            <a:ext cx="357791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B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397056" y="1769320"/>
            <a:ext cx="344967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C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28600" y="3023286"/>
            <a:ext cx="8567308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Rectangle 77"/>
          <p:cNvSpPr/>
          <p:nvPr/>
        </p:nvSpPr>
        <p:spPr>
          <a:xfrm>
            <a:off x="362115" y="3188748"/>
            <a:ext cx="340158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1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626838" y="3185029"/>
            <a:ext cx="340158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2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403891" y="5043190"/>
            <a:ext cx="340158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3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604477" y="4985430"/>
            <a:ext cx="340158" cy="461665"/>
          </a:xfrm>
          <a:prstGeom prst="rect">
            <a:avLst/>
          </a:prstGeom>
          <a:solidFill>
            <a:srgbClr val="E8D2FE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4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5" name="Rectangle 7"/>
          <p:cNvSpPr>
            <a:spLocks noChangeArrowheads="1"/>
          </p:cNvSpPr>
          <p:nvPr/>
        </p:nvSpPr>
        <p:spPr bwMode="auto">
          <a:xfrm>
            <a:off x="7095667" y="3542753"/>
            <a:ext cx="184377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# # #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#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#    </a:t>
            </a:r>
          </a:p>
        </p:txBody>
      </p:sp>
      <p:sp>
        <p:nvSpPr>
          <p:cNvPr id="86" name="Text Box 9"/>
          <p:cNvSpPr txBox="1">
            <a:spLocks noChangeArrowheads="1"/>
          </p:cNvSpPr>
          <p:nvPr/>
        </p:nvSpPr>
        <p:spPr bwMode="auto">
          <a:xfrm>
            <a:off x="7179441" y="338364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87" name="Text Box 15"/>
          <p:cNvSpPr txBox="1">
            <a:spLocks noChangeArrowheads="1"/>
          </p:cNvSpPr>
          <p:nvPr/>
        </p:nvSpPr>
        <p:spPr bwMode="auto">
          <a:xfrm>
            <a:off x="8364158" y="3239373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88" name="Text Box 16"/>
          <p:cNvSpPr txBox="1">
            <a:spLocks noChangeArrowheads="1"/>
          </p:cNvSpPr>
          <p:nvPr/>
        </p:nvSpPr>
        <p:spPr bwMode="auto">
          <a:xfrm>
            <a:off x="7566791" y="33757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89" name="Text Box 17"/>
          <p:cNvSpPr txBox="1">
            <a:spLocks noChangeArrowheads="1"/>
          </p:cNvSpPr>
          <p:nvPr/>
        </p:nvSpPr>
        <p:spPr bwMode="auto">
          <a:xfrm>
            <a:off x="7938266" y="33757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90" name="Text Box 18"/>
          <p:cNvSpPr txBox="1">
            <a:spLocks noChangeArrowheads="1"/>
          </p:cNvSpPr>
          <p:nvPr/>
        </p:nvSpPr>
        <p:spPr bwMode="auto">
          <a:xfrm>
            <a:off x="8294552" y="33757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92" name="Text Box 9"/>
          <p:cNvSpPr txBox="1">
            <a:spLocks noChangeArrowheads="1"/>
          </p:cNvSpPr>
          <p:nvPr/>
        </p:nvSpPr>
        <p:spPr bwMode="auto">
          <a:xfrm>
            <a:off x="6825429" y="33884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93" name="Text Box 10"/>
          <p:cNvSpPr txBox="1">
            <a:spLocks noChangeArrowheads="1"/>
          </p:cNvSpPr>
          <p:nvPr/>
        </p:nvSpPr>
        <p:spPr bwMode="auto">
          <a:xfrm>
            <a:off x="6512131" y="4342490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94" name="Text Box 24"/>
          <p:cNvSpPr txBox="1">
            <a:spLocks noChangeArrowheads="1"/>
          </p:cNvSpPr>
          <p:nvPr/>
        </p:nvSpPr>
        <p:spPr bwMode="auto">
          <a:xfrm>
            <a:off x="6508956" y="3994827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97" name="Rectangle 7"/>
          <p:cNvSpPr>
            <a:spLocks noChangeArrowheads="1"/>
          </p:cNvSpPr>
          <p:nvPr/>
        </p:nvSpPr>
        <p:spPr bwMode="auto">
          <a:xfrm>
            <a:off x="7106915" y="5415429"/>
            <a:ext cx="1843774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# # # 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  #   #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# #   # #</a:t>
            </a:r>
          </a:p>
        </p:txBody>
      </p:sp>
      <p:sp>
        <p:nvSpPr>
          <p:cNvPr id="98" name="Text Box 9"/>
          <p:cNvSpPr txBox="1">
            <a:spLocks noChangeArrowheads="1"/>
          </p:cNvSpPr>
          <p:nvPr/>
        </p:nvSpPr>
        <p:spPr bwMode="auto">
          <a:xfrm>
            <a:off x="7190689" y="525631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99" name="Text Box 15"/>
          <p:cNvSpPr txBox="1">
            <a:spLocks noChangeArrowheads="1"/>
          </p:cNvSpPr>
          <p:nvPr/>
        </p:nvSpPr>
        <p:spPr bwMode="auto">
          <a:xfrm>
            <a:off x="8375406" y="5112049"/>
            <a:ext cx="5626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cols</a:t>
            </a:r>
          </a:p>
        </p:txBody>
      </p:sp>
      <p:sp>
        <p:nvSpPr>
          <p:cNvPr id="100" name="Text Box 16"/>
          <p:cNvSpPr txBox="1">
            <a:spLocks noChangeArrowheads="1"/>
          </p:cNvSpPr>
          <p:nvPr/>
        </p:nvSpPr>
        <p:spPr bwMode="auto">
          <a:xfrm>
            <a:off x="7578039" y="524837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101" name="Text Box 17"/>
          <p:cNvSpPr txBox="1">
            <a:spLocks noChangeArrowheads="1"/>
          </p:cNvSpPr>
          <p:nvPr/>
        </p:nvSpPr>
        <p:spPr bwMode="auto">
          <a:xfrm>
            <a:off x="7949514" y="524837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3</a:t>
            </a:r>
          </a:p>
        </p:txBody>
      </p:sp>
      <p:sp>
        <p:nvSpPr>
          <p:cNvPr id="102" name="Text Box 18"/>
          <p:cNvSpPr txBox="1">
            <a:spLocks noChangeArrowheads="1"/>
          </p:cNvSpPr>
          <p:nvPr/>
        </p:nvSpPr>
        <p:spPr bwMode="auto">
          <a:xfrm>
            <a:off x="8305800" y="524837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4</a:t>
            </a:r>
          </a:p>
        </p:txBody>
      </p:sp>
      <p:sp>
        <p:nvSpPr>
          <p:cNvPr id="104" name="Text Box 9"/>
          <p:cNvSpPr txBox="1">
            <a:spLocks noChangeArrowheads="1"/>
          </p:cNvSpPr>
          <p:nvPr/>
        </p:nvSpPr>
        <p:spPr bwMode="auto">
          <a:xfrm>
            <a:off x="6836677" y="526107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105" name="Text Box 10"/>
          <p:cNvSpPr txBox="1">
            <a:spLocks noChangeArrowheads="1"/>
          </p:cNvSpPr>
          <p:nvPr/>
        </p:nvSpPr>
        <p:spPr bwMode="auto">
          <a:xfrm>
            <a:off x="6523379" y="6215166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2</a:t>
            </a:r>
          </a:p>
        </p:txBody>
      </p:sp>
      <p:sp>
        <p:nvSpPr>
          <p:cNvPr id="106" name="Text Box 24"/>
          <p:cNvSpPr txBox="1">
            <a:spLocks noChangeArrowheads="1"/>
          </p:cNvSpPr>
          <p:nvPr/>
        </p:nvSpPr>
        <p:spPr bwMode="auto">
          <a:xfrm>
            <a:off x="6520204" y="586750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107" name="Text Box 24"/>
          <p:cNvSpPr txBox="1">
            <a:spLocks noChangeArrowheads="1"/>
          </p:cNvSpPr>
          <p:nvPr/>
        </p:nvSpPr>
        <p:spPr bwMode="auto">
          <a:xfrm>
            <a:off x="6509091" y="5515078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6835695" y="3186932"/>
            <a:ext cx="33855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*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6736390" y="4987333"/>
            <a:ext cx="49244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**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1" name="Text Box 24"/>
          <p:cNvSpPr txBox="1">
            <a:spLocks noChangeArrowheads="1"/>
          </p:cNvSpPr>
          <p:nvPr/>
        </p:nvSpPr>
        <p:spPr bwMode="auto">
          <a:xfrm>
            <a:off x="6512331" y="3628839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srgbClr val="FFFFFF">
                    <a:lumMod val="50000"/>
                  </a:srgbClr>
                </a:solidFill>
                <a:latin typeface="Arial" charset="0"/>
              </a:rPr>
              <a:t>0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5025" y="571550"/>
            <a:ext cx="1168910" cy="2462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</a:rPr>
              <a:t>* and ** are extra!</a:t>
            </a:r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2089255" y="4508178"/>
            <a:ext cx="1079142" cy="307777"/>
          </a:xfrm>
          <a:prstGeom prst="rect">
            <a:avLst/>
          </a:prstGeom>
          <a:solidFill>
            <a:srgbClr val="FFE4C9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6600"/>
                </a:solidFill>
                <a:latin typeface="Consolas" panose="020B0609020204030204" pitchFamily="49" charset="0"/>
              </a:rPr>
              <a:t>if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c+r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&lt;=4</a:t>
            </a:r>
            <a:endParaRPr lang="en-US" sz="1400" dirty="0">
              <a:latin typeface="Consolas" panose="020B0609020204030204" pitchFamily="49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7043102" y="4559643"/>
            <a:ext cx="1973617" cy="307777"/>
          </a:xfrm>
          <a:prstGeom prst="rect">
            <a:avLst/>
          </a:prstGeom>
          <a:solidFill>
            <a:srgbClr val="FFE4C9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6600"/>
                </a:solidFill>
                <a:latin typeface="Consolas" panose="020B0609020204030204" pitchFamily="49" charset="0"/>
              </a:rPr>
              <a:t>if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c+r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&lt;=4 </a:t>
            </a:r>
            <a:r>
              <a:rPr lang="en-US" sz="1400" b="1" dirty="0">
                <a:solidFill>
                  <a:srgbClr val="FF6600"/>
                </a:solidFill>
                <a:latin typeface="Consolas" panose="020B0609020204030204" pitchFamily="49" charset="0"/>
              </a:rPr>
              <a:t>and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 c&gt;=r</a:t>
            </a:r>
            <a:endParaRPr lang="en-US" sz="1400" dirty="0">
              <a:latin typeface="Consolas" panose="020B0609020204030204" pitchFamily="49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533409" y="6500795"/>
            <a:ext cx="2470548" cy="307777"/>
          </a:xfrm>
          <a:prstGeom prst="rect">
            <a:avLst/>
          </a:prstGeom>
          <a:solidFill>
            <a:srgbClr val="FFE4C9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6600"/>
                </a:solidFill>
                <a:latin typeface="Consolas" panose="020B0609020204030204" pitchFamily="49" charset="0"/>
              </a:rPr>
              <a:t>if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>
                <a:solidFill>
                  <a:srgbClr val="FF6600"/>
                </a:solidFill>
                <a:latin typeface="Consolas" panose="020B0609020204030204" pitchFamily="49" charset="0"/>
              </a:rPr>
              <a:t>not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 (c==r </a:t>
            </a:r>
            <a:r>
              <a:rPr lang="en-US" sz="1400" b="1" dirty="0">
                <a:solidFill>
                  <a:srgbClr val="FF6600"/>
                </a:solidFill>
                <a:latin typeface="Consolas" panose="020B0609020204030204" pitchFamily="49" charset="0"/>
              </a:rPr>
              <a:t>or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c+r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==4)</a:t>
            </a:r>
            <a:endParaRPr lang="en-US" sz="1400" dirty="0">
              <a:latin typeface="Consolas" panose="020B0609020204030204" pitchFamily="49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991074" y="5038080"/>
            <a:ext cx="370615" cy="461665"/>
          </a:xfrm>
          <a:prstGeom prst="rect">
            <a:avLst/>
          </a:prstGeom>
          <a:solidFill>
            <a:srgbClr val="FFE4C9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A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218568" y="4978064"/>
            <a:ext cx="357791" cy="461665"/>
          </a:xfrm>
          <a:prstGeom prst="rect">
            <a:avLst/>
          </a:prstGeom>
          <a:solidFill>
            <a:srgbClr val="FFE4C9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B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275598" y="3169413"/>
            <a:ext cx="344967" cy="461665"/>
          </a:xfrm>
          <a:prstGeom prst="rect">
            <a:avLst/>
          </a:prstGeom>
          <a:solidFill>
            <a:srgbClr val="FFE4C9"/>
          </a:solidFill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7030A0"/>
                </a:solidFill>
                <a:latin typeface="Calibri" panose="020F0502020204030204" pitchFamily="34" charset="0"/>
              </a:rPr>
              <a:t>C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850859" y="142996"/>
            <a:ext cx="3365100" cy="584775"/>
          </a:xfrm>
          <a:prstGeom prst="rect">
            <a:avLst/>
          </a:prstGeom>
          <a:solidFill>
            <a:srgbClr val="FFE4C9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answers...</a:t>
            </a:r>
          </a:p>
        </p:txBody>
      </p:sp>
      <p:sp>
        <p:nvSpPr>
          <p:cNvPr id="2" name="TextBox 1"/>
          <p:cNvSpPr txBox="1"/>
          <p:nvPr/>
        </p:nvSpPr>
        <p:spPr>
          <a:xfrm rot="21240417">
            <a:off x="1315065" y="1157274"/>
            <a:ext cx="6360203" cy="156966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 those...</a:t>
            </a:r>
          </a:p>
        </p:txBody>
      </p:sp>
      <p:pic>
        <p:nvPicPr>
          <p:cNvPr id="1026" name="Picture 2" descr="Image result for Washington Nationals logo gif transparen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ouston astros H transparent 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2506">
            <a:off x="3068511" y="4049473"/>
            <a:ext cx="2997835" cy="299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/>
          <p:cNvSpPr txBox="1"/>
          <p:nvPr/>
        </p:nvSpPr>
        <p:spPr>
          <a:xfrm rot="20922719">
            <a:off x="2041232" y="3577420"/>
            <a:ext cx="4336444" cy="73866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4200" dirty="0" err="1">
                <a:solidFill>
                  <a:schemeClr val="bg1"/>
                </a:solidFill>
                <a:latin typeface="Consolas" panose="020B0609020204030204" pitchFamily="49" charset="0"/>
              </a:rPr>
              <a:t>ashington</a:t>
            </a:r>
            <a:r>
              <a:rPr lang="en-US" sz="4200" dirty="0">
                <a:solidFill>
                  <a:schemeClr val="bg1"/>
                </a:solidFill>
                <a:latin typeface="Consolas" panose="020B0609020204030204" pitchFamily="49" charset="0"/>
              </a:rPr>
              <a:t>-ward</a:t>
            </a:r>
          </a:p>
        </p:txBody>
      </p:sp>
      <p:sp>
        <p:nvSpPr>
          <p:cNvPr id="115" name="TextBox 114"/>
          <p:cNvSpPr txBox="1"/>
          <p:nvPr/>
        </p:nvSpPr>
        <p:spPr>
          <a:xfrm rot="20922719">
            <a:off x="5429667" y="5200717"/>
            <a:ext cx="3446777" cy="738664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sz="4200" dirty="0" err="1">
                <a:solidFill>
                  <a:schemeClr val="bg1"/>
                </a:solidFill>
                <a:latin typeface="Consolas" panose="020B0609020204030204" pitchFamily="49" charset="0"/>
              </a:rPr>
              <a:t>ouston</a:t>
            </a:r>
            <a:r>
              <a:rPr lang="en-US" sz="4200" dirty="0">
                <a:solidFill>
                  <a:schemeClr val="bg1"/>
                </a:solidFill>
                <a:latin typeface="Consolas" panose="020B0609020204030204" pitchFamily="49" charset="0"/>
              </a:rPr>
              <a:t>-ward</a:t>
            </a:r>
          </a:p>
        </p:txBody>
      </p:sp>
    </p:spTree>
    <p:extLst>
      <p:ext uri="{BB962C8B-B14F-4D97-AF65-F5344CB8AC3E}">
        <p14:creationId xmlns:p14="http://schemas.microsoft.com/office/powerpoint/2010/main" val="3702538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40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" t="17604" r="48535" b="8598"/>
          <a:stretch/>
        </p:blipFill>
        <p:spPr bwMode="auto">
          <a:xfrm>
            <a:off x="0" y="-18868"/>
            <a:ext cx="7010400" cy="687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5488578" y="-5322"/>
            <a:ext cx="1676400" cy="4953000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1" charset="0"/>
              <a:ea typeface="ＭＳ Ｐゴシック" pitchFamily="1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96247" y="1972270"/>
            <a:ext cx="34715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1" dirty="0">
                <a:solidFill>
                  <a:srgbClr val="FF6600"/>
                </a:solidFill>
                <a:latin typeface="Courier New" pitchFamily="-105" charset="0"/>
              </a:rPr>
              <a:t>for </a:t>
            </a:r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</a:rPr>
              <a:t>d </a:t>
            </a:r>
            <a:r>
              <a:rPr lang="en-US" sz="18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800" b="1" dirty="0">
                <a:solidFill>
                  <a:srgbClr val="FFFFFF">
                    <a:lumMod val="65000"/>
                  </a:srgbClr>
                </a:solidFill>
                <a:latin typeface="Courier New" pitchFamily="-105" charset="0"/>
              </a:rPr>
              <a:t>f(m)</a:t>
            </a:r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</a:rPr>
              <a:t>):</a:t>
            </a:r>
            <a:endParaRPr lang="en-US" sz="1800" b="1" dirty="0">
              <a:solidFill>
                <a:srgbClr val="FF6600"/>
              </a:solidFill>
              <a:latin typeface="Courier New" pitchFamily="-105" charset="0"/>
            </a:endParaRPr>
          </a:p>
          <a:p>
            <a:pPr algn="l"/>
            <a:r>
              <a:rPr lang="en-US" sz="1800" b="1" dirty="0">
                <a:solidFill>
                  <a:srgbClr val="FF6600"/>
                </a:solidFill>
                <a:latin typeface="Courier New" pitchFamily="-105" charset="0"/>
              </a:rPr>
              <a:t>  for</a:t>
            </a:r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</a:rPr>
              <a:t> m </a:t>
            </a:r>
            <a:r>
              <a:rPr lang="en-US" sz="1800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800" b="1" dirty="0">
                <a:solidFill>
                  <a:srgbClr val="FFFFFF">
                    <a:lumMod val="65000"/>
                  </a:srgbClr>
                </a:solidFill>
                <a:latin typeface="Courier New" pitchFamily="-105" charset="0"/>
              </a:rPr>
              <a:t>1,13</a:t>
            </a:r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</a:rPr>
              <a:t>):</a:t>
            </a:r>
          </a:p>
          <a:p>
            <a:pPr algn="l"/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sz="1800" b="1" dirty="0" err="1">
                <a:solidFill>
                  <a:srgbClr val="000000"/>
                </a:solidFill>
                <a:latin typeface="Courier New" pitchFamily="-105" charset="0"/>
              </a:rPr>
              <a:t>num_bdays</a:t>
            </a:r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</a:rPr>
              <a:t>(</a:t>
            </a:r>
            <a:r>
              <a:rPr lang="en-US" sz="1800" b="1" dirty="0" err="1">
                <a:solidFill>
                  <a:srgbClr val="000000"/>
                </a:solidFill>
                <a:latin typeface="Courier New" pitchFamily="-105" charset="0"/>
              </a:rPr>
              <a:t>m,d</a:t>
            </a:r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</a:rPr>
              <a:t>)</a:t>
            </a:r>
          </a:p>
        </p:txBody>
      </p:sp>
      <p:sp>
        <p:nvSpPr>
          <p:cNvPr id="193" name="Rectangle 21"/>
          <p:cNvSpPr>
            <a:spLocks noChangeArrowheads="1"/>
          </p:cNvSpPr>
          <p:nvPr/>
        </p:nvSpPr>
        <p:spPr bwMode="auto">
          <a:xfrm>
            <a:off x="5842054" y="457200"/>
            <a:ext cx="24890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700" dirty="0">
                <a:solidFill>
                  <a:srgbClr val="000000"/>
                </a:solidFill>
                <a:latin typeface="Cambria" pitchFamily="18" charset="0"/>
              </a:rPr>
              <a:t>Nested loops'</a:t>
            </a:r>
            <a:r>
              <a:rPr lang="en-US" sz="2700" i="1" dirty="0">
                <a:solidFill>
                  <a:srgbClr val="000000"/>
                </a:solidFill>
                <a:latin typeface="Cambria" pitchFamily="18" charset="0"/>
              </a:rPr>
              <a:t> </a:t>
            </a:r>
            <a:r>
              <a:rPr lang="en-US" sz="2700" b="1" i="1" dirty="0">
                <a:solidFill>
                  <a:srgbClr val="000000"/>
                </a:solidFill>
                <a:latin typeface="Cambria" pitchFamily="18" charset="0"/>
              </a:rPr>
              <a:t>2d structure</a:t>
            </a:r>
            <a:endParaRPr lang="en-US" sz="2700" b="1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17255" y="6403622"/>
            <a:ext cx="1165578" cy="44026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imes New Roman" pitchFamily="1" charset="0"/>
              <a:ea typeface="ＭＳ Ｐゴシック" pitchFamily="1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98126" y="6579326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900" dirty="0">
                <a:solidFill>
                  <a:srgbClr val="000000"/>
                </a:solidFill>
                <a:latin typeface="Calibri" pitchFamily="34" charset="0"/>
              </a:rPr>
              <a:t>vizwiz.blogspot.com/2012/05/how-common-is-your-birthday-find-out.html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5351" y="5598465"/>
            <a:ext cx="233685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C3300"/>
                </a:solidFill>
                <a:latin typeface="Calibri" panose="020F0502020204030204" pitchFamily="34" charset="0"/>
              </a:rPr>
              <a:t>how many </a:t>
            </a:r>
            <a:r>
              <a:rPr lang="en-US" sz="1800" b="1" i="1" dirty="0">
                <a:solidFill>
                  <a:srgbClr val="CC3300"/>
                </a:solidFill>
                <a:latin typeface="Calibri" panose="020F0502020204030204" pitchFamily="34" charset="0"/>
              </a:rPr>
              <a:t>shared</a:t>
            </a:r>
            <a:r>
              <a:rPr lang="en-US" sz="1800" dirty="0">
                <a:solidFill>
                  <a:srgbClr val="CC3300"/>
                </a:solidFill>
                <a:latin typeface="Calibri" panose="020F0502020204030204" pitchFamily="34" charset="0"/>
              </a:rPr>
              <a:t> birthdays are in CS5?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96247" y="3048000"/>
            <a:ext cx="2336856" cy="646331"/>
          </a:xfrm>
          <a:prstGeom prst="rect">
            <a:avLst/>
          </a:prstGeom>
          <a:solidFill>
            <a:srgbClr val="FFE4C9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C3300"/>
                </a:solidFill>
                <a:latin typeface="Calibri" panose="020F0502020204030204" pitchFamily="34" charset="0"/>
              </a:rPr>
              <a:t>What trends appear in this birthday data?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96247" y="3780694"/>
            <a:ext cx="2336856" cy="923330"/>
          </a:xfrm>
          <a:prstGeom prst="rect">
            <a:avLst/>
          </a:prstGeom>
          <a:solidFill>
            <a:srgbClr val="FFE4C9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CC3300"/>
                </a:solidFill>
                <a:latin typeface="Calibri" panose="020F0502020204030204" pitchFamily="34" charset="0"/>
              </a:rPr>
              <a:t>How might we be suspicious of the </a:t>
            </a:r>
            <a:r>
              <a:rPr lang="en-US" sz="1800" b="1" i="1" u="sng" dirty="0">
                <a:solidFill>
                  <a:srgbClr val="CC3300"/>
                </a:solidFill>
                <a:latin typeface="Calibri" panose="020F0502020204030204" pitchFamily="34" charset="0"/>
              </a:rPr>
              <a:t>fairness</a:t>
            </a:r>
            <a:r>
              <a:rPr lang="en-US" sz="1800" dirty="0">
                <a:solidFill>
                  <a:srgbClr val="CC3300"/>
                </a:solidFill>
                <a:latin typeface="Calibri" panose="020F0502020204030204" pitchFamily="34" charset="0"/>
              </a:rPr>
              <a:t> of this data?!</a:t>
            </a:r>
          </a:p>
        </p:txBody>
      </p:sp>
    </p:spTree>
    <p:extLst>
      <p:ext uri="{BB962C8B-B14F-4D97-AF65-F5344CB8AC3E}">
        <p14:creationId xmlns:p14="http://schemas.microsoft.com/office/powerpoint/2010/main" val="2991751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8" descr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257" y="382155"/>
            <a:ext cx="4990287" cy="534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0" name="Group 11"/>
          <p:cNvGrpSpPr>
            <a:grpSpLocks/>
          </p:cNvGrpSpPr>
          <p:nvPr/>
        </p:nvGrpSpPr>
        <p:grpSpPr bwMode="auto">
          <a:xfrm>
            <a:off x="1219200" y="3505200"/>
            <a:ext cx="1143000" cy="1371600"/>
            <a:chOff x="3456" y="1784"/>
            <a:chExt cx="952" cy="1048"/>
          </a:xfrm>
        </p:grpSpPr>
        <p:sp>
          <p:nvSpPr>
            <p:cNvPr id="24582" name="Freeform 12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919 w 112"/>
                <a:gd name="T3" fmla="*/ 2 h 104"/>
                <a:gd name="T4" fmla="*/ 1591 w 112"/>
                <a:gd name="T5" fmla="*/ 2 h 104"/>
                <a:gd name="T6" fmla="*/ 919 w 112"/>
                <a:gd name="T7" fmla="*/ 5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83" name="Freeform 13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919 w 112"/>
                <a:gd name="T3" fmla="*/ 2 h 104"/>
                <a:gd name="T4" fmla="*/ 1591 w 112"/>
                <a:gd name="T5" fmla="*/ 2 h 104"/>
                <a:gd name="T6" fmla="*/ 919 w 112"/>
                <a:gd name="T7" fmla="*/ 5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84" name="Freeform 14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919 w 112"/>
                <a:gd name="T3" fmla="*/ 2 h 104"/>
                <a:gd name="T4" fmla="*/ 1591 w 112"/>
                <a:gd name="T5" fmla="*/ 2 h 104"/>
                <a:gd name="T6" fmla="*/ 919 w 112"/>
                <a:gd name="T7" fmla="*/ 5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85" name="Freeform 15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24 w 1048"/>
                <a:gd name="T1" fmla="*/ 21 h 250"/>
                <a:gd name="T2" fmla="*/ 42 w 1048"/>
                <a:gd name="T3" fmla="*/ 83 h 250"/>
                <a:gd name="T4" fmla="*/ 43 w 1048"/>
                <a:gd name="T5" fmla="*/ 111 h 250"/>
                <a:gd name="T6" fmla="*/ 46 w 1048"/>
                <a:gd name="T7" fmla="*/ 126 h 250"/>
                <a:gd name="T8" fmla="*/ 48 w 1048"/>
                <a:gd name="T9" fmla="*/ 167 h 250"/>
                <a:gd name="T10" fmla="*/ 33 w 1048"/>
                <a:gd name="T11" fmla="*/ 236 h 250"/>
                <a:gd name="T12" fmla="*/ 4 w 1048"/>
                <a:gd name="T13" fmla="*/ 216 h 250"/>
                <a:gd name="T14" fmla="*/ 0 w 1048"/>
                <a:gd name="T15" fmla="*/ 195 h 250"/>
                <a:gd name="T16" fmla="*/ 2 w 1048"/>
                <a:gd name="T17" fmla="*/ 161 h 250"/>
                <a:gd name="T18" fmla="*/ 4 w 1048"/>
                <a:gd name="T19" fmla="*/ 125 h 250"/>
                <a:gd name="T20" fmla="*/ 9 w 1048"/>
                <a:gd name="T21" fmla="*/ 76 h 250"/>
                <a:gd name="T22" fmla="*/ 13 w 1048"/>
                <a:gd name="T23" fmla="*/ 55 h 250"/>
                <a:gd name="T24" fmla="*/ 15 w 1048"/>
                <a:gd name="T25" fmla="*/ 28 h 250"/>
                <a:gd name="T26" fmla="*/ 17 w 1048"/>
                <a:gd name="T27" fmla="*/ 14 h 250"/>
                <a:gd name="T28" fmla="*/ 22 w 1048"/>
                <a:gd name="T29" fmla="*/ 28 h 250"/>
                <a:gd name="T30" fmla="*/ 24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86" name="Oval 16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87" name="Oval 17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88" name="Oval 18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89" name="Oval 19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90" name="Oval 20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91" name="Oval 21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92" name="Oval 22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93" name="AutoShape 23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94" name="Freeform 24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95" name="Freeform 25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96" name="Freeform 26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 cmpd="sng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97" name="Freeform 27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98" name="Freeform 28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4581" name="Text Box 31"/>
          <p:cNvSpPr txBox="1">
            <a:spLocks noChangeArrowheads="1"/>
          </p:cNvSpPr>
          <p:nvPr/>
        </p:nvSpPr>
        <p:spPr bwMode="auto">
          <a:xfrm>
            <a:off x="990600" y="4953000"/>
            <a:ext cx="1371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500" dirty="0">
                <a:solidFill>
                  <a:srgbClr val="0A6819"/>
                </a:solidFill>
                <a:latin typeface="Calibri" pitchFamily="-105" charset="0"/>
              </a:rPr>
              <a:t>That's my </a:t>
            </a:r>
            <a:r>
              <a:rPr lang="en-US" sz="1500" b="1" i="1" dirty="0">
                <a:solidFill>
                  <a:srgbClr val="0A6819"/>
                </a:solidFill>
                <a:latin typeface="Calibri" pitchFamily="-105" charset="0"/>
              </a:rPr>
              <a:t>type</a:t>
            </a:r>
            <a:r>
              <a:rPr lang="en-US" sz="1500" dirty="0">
                <a:solidFill>
                  <a:srgbClr val="0A6819"/>
                </a:solidFill>
                <a:latin typeface="Calibri" pitchFamily="-105" charset="0"/>
              </a:rPr>
              <a:t> of alien!</a:t>
            </a:r>
          </a:p>
        </p:txBody>
      </p:sp>
      <p:sp>
        <p:nvSpPr>
          <p:cNvPr id="24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599" y="211137"/>
            <a:ext cx="3094657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200" kern="0" dirty="0">
                <a:solidFill>
                  <a:srgbClr val="000000"/>
                </a:solidFill>
                <a:latin typeface="Cambria" pitchFamily="18" charset="0"/>
              </a:rPr>
              <a:t>Nested loops: from ASCII Art</a:t>
            </a:r>
            <a:endParaRPr lang="en-US" kern="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451771" y="5950783"/>
            <a:ext cx="737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Cambria" pitchFamily="18" charset="0"/>
              </a:rPr>
              <a:t>...  to </a:t>
            </a:r>
            <a:r>
              <a:rPr lang="en-US" sz="4000" i="1" dirty="0">
                <a:solidFill>
                  <a:srgbClr val="000000"/>
                </a:solidFill>
                <a:latin typeface="Cambria" pitchFamily="18" charset="0"/>
              </a:rPr>
              <a:t>"real"</a:t>
            </a:r>
            <a:r>
              <a:rPr lang="en-US" sz="4000" dirty="0">
                <a:solidFill>
                  <a:srgbClr val="000000"/>
                </a:solidFill>
                <a:latin typeface="Cambria" pitchFamily="18" charset="0"/>
              </a:rPr>
              <a:t> images!</a:t>
            </a:r>
          </a:p>
        </p:txBody>
      </p:sp>
    </p:spTree>
    <p:extLst>
      <p:ext uri="{BB962C8B-B14F-4D97-AF65-F5344CB8AC3E}">
        <p14:creationId xmlns:p14="http://schemas.microsoft.com/office/powerpoint/2010/main" val="18852143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685800" y="228600"/>
            <a:ext cx="7759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  <a:cs typeface="+mn-cs"/>
              </a:rPr>
              <a:t>Python and images</a:t>
            </a:r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609600" y="1219200"/>
            <a:ext cx="5819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from cs5png import *</a:t>
            </a:r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609600" y="2514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 =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PNGImage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(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300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AA318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200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 )</a:t>
            </a:r>
          </a:p>
        </p:txBody>
      </p:sp>
      <p:sp>
        <p:nvSpPr>
          <p:cNvPr id="31" name="Rectangle 34"/>
          <p:cNvSpPr>
            <a:spLocks noChangeArrowheads="1"/>
          </p:cNvSpPr>
          <p:nvPr/>
        </p:nvSpPr>
        <p:spPr bwMode="auto">
          <a:xfrm>
            <a:off x="2335213" y="1828800"/>
            <a:ext cx="362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rPr>
              <a:t>inputs are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30E1F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rPr>
              <a:t>width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rPr>
              <a:t> and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A318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rPr>
              <a:t>height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AA318"/>
              </a:solidFill>
              <a:effectLst/>
              <a:uLnTx/>
              <a:uFillTx/>
              <a:latin typeface="Times" pitchFamily="-105" charset="0"/>
              <a:ea typeface="ＭＳ Ｐゴシック" pitchFamily="-105" charset="-128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4205111" y="2230768"/>
            <a:ext cx="0" cy="314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5181600" y="2248308"/>
            <a:ext cx="0" cy="314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A8E17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6672859" y="1369654"/>
            <a:ext cx="2133600" cy="134398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  <a:ea typeface="ＭＳ Ｐゴシック" pitchFamily="-105" charset="-128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458331" y="1387911"/>
            <a:ext cx="0" cy="12930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A8E1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221628" y="1143000"/>
            <a:ext cx="4635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A318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200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314602" y="2692004"/>
            <a:ext cx="277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A318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79359" y="2775267"/>
            <a:ext cx="277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-105" charset="0"/>
              <a:ea typeface="ＭＳ Ｐゴシック" pitchFamily="-105" charset="-128"/>
              <a:cs typeface="+mn-cs"/>
            </a:endParaRPr>
          </a:p>
        </p:txBody>
      </p:sp>
      <p:cxnSp>
        <p:nvCxnSpPr>
          <p:cNvPr id="45" name="Straight Connector 44"/>
          <p:cNvCxnSpPr/>
          <p:nvPr/>
        </p:nvCxnSpPr>
        <p:spPr bwMode="auto">
          <a:xfrm flipH="1">
            <a:off x="6744643" y="2913766"/>
            <a:ext cx="197922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/>
          <p:cNvSpPr/>
          <p:nvPr/>
        </p:nvSpPr>
        <p:spPr>
          <a:xfrm>
            <a:off x="8671249" y="2775267"/>
            <a:ext cx="4635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300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9" name="Text Box 14"/>
          <p:cNvSpPr txBox="1">
            <a:spLocks noChangeArrowheads="1"/>
          </p:cNvSpPr>
          <p:nvPr/>
        </p:nvSpPr>
        <p:spPr bwMode="auto">
          <a:xfrm>
            <a:off x="609600" y="4114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im.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plotPixel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( 10, 100 )</a:t>
            </a:r>
          </a:p>
        </p:txBody>
      </p:sp>
      <p:sp>
        <p:nvSpPr>
          <p:cNvPr id="19" name="Oval 18"/>
          <p:cNvSpPr/>
          <p:nvPr/>
        </p:nvSpPr>
        <p:spPr bwMode="auto">
          <a:xfrm>
            <a:off x="6814752" y="201827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94157" y="1779372"/>
            <a:ext cx="928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(10,100)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5" charset="0"/>
              <a:ea typeface="ＭＳ Ｐゴシック" pitchFamily="-105" charset="-128"/>
              <a:cs typeface="+mn-cs"/>
            </a:endParaRPr>
          </a:p>
        </p:txBody>
      </p:sp>
      <p:cxnSp>
        <p:nvCxnSpPr>
          <p:cNvPr id="18" name="Straight Arrow Connector 37"/>
          <p:cNvCxnSpPr>
            <a:cxnSpLocks noChangeShapeType="1"/>
          </p:cNvCxnSpPr>
          <p:nvPr/>
        </p:nvCxnSpPr>
        <p:spPr bwMode="auto">
          <a:xfrm flipH="1" flipV="1">
            <a:off x="6744643" y="2762037"/>
            <a:ext cx="989613" cy="446899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/>
          <p:nvPr/>
        </p:nvSpPr>
        <p:spPr>
          <a:xfrm>
            <a:off x="7619734" y="3006379"/>
            <a:ext cx="1223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(0,0) is in the usual place!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849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685800" y="228600"/>
            <a:ext cx="7759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  <a:cs typeface="+mn-cs"/>
              </a:rPr>
              <a:t>Python and images</a:t>
            </a:r>
          </a:p>
        </p:txBody>
      </p:sp>
      <p:sp>
        <p:nvSpPr>
          <p:cNvPr id="26627" name="Text Box 14"/>
          <p:cNvSpPr txBox="1">
            <a:spLocks noChangeArrowheads="1"/>
          </p:cNvSpPr>
          <p:nvPr/>
        </p:nvSpPr>
        <p:spPr bwMode="auto">
          <a:xfrm>
            <a:off x="609600" y="4114800"/>
            <a:ext cx="579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im.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plotPixel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( 10, 100 )</a:t>
            </a:r>
          </a:p>
        </p:txBody>
      </p:sp>
      <p:sp>
        <p:nvSpPr>
          <p:cNvPr id="26628" name="Text Box 14"/>
          <p:cNvSpPr txBox="1">
            <a:spLocks noChangeArrowheads="1"/>
          </p:cNvSpPr>
          <p:nvPr/>
        </p:nvSpPr>
        <p:spPr bwMode="auto">
          <a:xfrm>
            <a:off x="609600" y="4572000"/>
            <a:ext cx="716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im.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plotPixel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( 42, 42, (255,0,0) )</a:t>
            </a:r>
          </a:p>
        </p:txBody>
      </p:sp>
      <p:sp>
        <p:nvSpPr>
          <p:cNvPr id="26629" name="Text Box 34"/>
          <p:cNvSpPr txBox="1">
            <a:spLocks noChangeArrowheads="1"/>
          </p:cNvSpPr>
          <p:nvPr/>
        </p:nvSpPr>
        <p:spPr bwMode="auto">
          <a:xfrm>
            <a:off x="609600" y="5562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im.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saveFile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( )</a:t>
            </a:r>
          </a:p>
        </p:txBody>
      </p:sp>
      <p:grpSp>
        <p:nvGrpSpPr>
          <p:cNvPr id="26630" name="Group 13"/>
          <p:cNvGrpSpPr>
            <a:grpSpLocks/>
          </p:cNvGrpSpPr>
          <p:nvPr/>
        </p:nvGrpSpPr>
        <p:grpSpPr bwMode="auto">
          <a:xfrm>
            <a:off x="5638800" y="5803900"/>
            <a:ext cx="596900" cy="749300"/>
            <a:chOff x="3456" y="1784"/>
            <a:chExt cx="952" cy="1048"/>
          </a:xfrm>
        </p:grpSpPr>
        <p:sp>
          <p:nvSpPr>
            <p:cNvPr id="26638" name="Freeform 14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4 h 104"/>
                <a:gd name="T2" fmla="*/ 572 w 112"/>
                <a:gd name="T3" fmla="*/ 2 h 104"/>
                <a:gd name="T4" fmla="*/ 990 w 112"/>
                <a:gd name="T5" fmla="*/ 2 h 104"/>
                <a:gd name="T6" fmla="*/ 572 w 112"/>
                <a:gd name="T7" fmla="*/ 9 h 104"/>
                <a:gd name="T8" fmla="*/ 0 w 112"/>
                <a:gd name="T9" fmla="*/ 4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4 h 104"/>
                <a:gd name="T2" fmla="*/ 572 w 112"/>
                <a:gd name="T3" fmla="*/ 2 h 104"/>
                <a:gd name="T4" fmla="*/ 990 w 112"/>
                <a:gd name="T5" fmla="*/ 2 h 104"/>
                <a:gd name="T6" fmla="*/ 572 w 112"/>
                <a:gd name="T7" fmla="*/ 9 h 104"/>
                <a:gd name="T8" fmla="*/ 0 w 112"/>
                <a:gd name="T9" fmla="*/ 4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4 h 104"/>
                <a:gd name="T2" fmla="*/ 572 w 112"/>
                <a:gd name="T3" fmla="*/ 2 h 104"/>
                <a:gd name="T4" fmla="*/ 990 w 112"/>
                <a:gd name="T5" fmla="*/ 2 h 104"/>
                <a:gd name="T6" fmla="*/ 572 w 112"/>
                <a:gd name="T7" fmla="*/ 9 h 104"/>
                <a:gd name="T8" fmla="*/ 0 w 112"/>
                <a:gd name="T9" fmla="*/ 4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40 w 1048"/>
                <a:gd name="T1" fmla="*/ 21 h 250"/>
                <a:gd name="T2" fmla="*/ 70 w 1048"/>
                <a:gd name="T3" fmla="*/ 83 h 250"/>
                <a:gd name="T4" fmla="*/ 73 w 1048"/>
                <a:gd name="T5" fmla="*/ 111 h 250"/>
                <a:gd name="T6" fmla="*/ 76 w 1048"/>
                <a:gd name="T7" fmla="*/ 128 h 250"/>
                <a:gd name="T8" fmla="*/ 80 w 1048"/>
                <a:gd name="T9" fmla="*/ 169 h 250"/>
                <a:gd name="T10" fmla="*/ 56 w 1048"/>
                <a:gd name="T11" fmla="*/ 238 h 250"/>
                <a:gd name="T12" fmla="*/ 6 w 1048"/>
                <a:gd name="T13" fmla="*/ 218 h 250"/>
                <a:gd name="T14" fmla="*/ 0 w 1048"/>
                <a:gd name="T15" fmla="*/ 197 h 250"/>
                <a:gd name="T16" fmla="*/ 2 w 1048"/>
                <a:gd name="T17" fmla="*/ 163 h 250"/>
                <a:gd name="T18" fmla="*/ 7 w 1048"/>
                <a:gd name="T19" fmla="*/ 125 h 250"/>
                <a:gd name="T20" fmla="*/ 15 w 1048"/>
                <a:gd name="T21" fmla="*/ 76 h 250"/>
                <a:gd name="T22" fmla="*/ 22 w 1048"/>
                <a:gd name="T23" fmla="*/ 55 h 250"/>
                <a:gd name="T24" fmla="*/ 25 w 1048"/>
                <a:gd name="T25" fmla="*/ 28 h 250"/>
                <a:gd name="T26" fmla="*/ 29 w 1048"/>
                <a:gd name="T27" fmla="*/ 14 h 250"/>
                <a:gd name="T28" fmla="*/ 38 w 1048"/>
                <a:gd name="T29" fmla="*/ 28 h 250"/>
                <a:gd name="T30" fmla="*/ 40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42" name="Oval 18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43" name="Oval 19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44" name="Oval 20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45" name="Oval 21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46" name="Oval 22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47" name="Oval 23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48" name="Oval 24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49" name="AutoShape 25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  <a:cs typeface="+mn-cs"/>
              </a:endParaRPr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-105" charset="0"/>
                <a:ea typeface="ＭＳ Ｐゴシック" pitchFamily="-105" charset="-128"/>
                <a:cs typeface="+mn-cs"/>
              </a:endParaRPr>
            </a:p>
          </p:txBody>
        </p:sp>
      </p:grpSp>
      <p:sp>
        <p:nvSpPr>
          <p:cNvPr id="26631" name="Text Box 31"/>
          <p:cNvSpPr txBox="1">
            <a:spLocks noChangeArrowheads="1"/>
          </p:cNvSpPr>
          <p:nvPr/>
        </p:nvSpPr>
        <p:spPr bwMode="auto">
          <a:xfrm>
            <a:off x="6324600" y="5651500"/>
            <a:ext cx="25908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6819"/>
                </a:solidFill>
                <a:effectLst/>
                <a:uLnTx/>
                <a:uFillTx/>
                <a:latin typeface="Calibri" pitchFamily="-105" charset="0"/>
                <a:ea typeface="ＭＳ Ｐゴシック" pitchFamily="-105" charset="-128"/>
                <a:cs typeface="+mn-cs"/>
              </a:rPr>
              <a:t>These functions are clearly </a:t>
            </a:r>
            <a:r>
              <a:rPr kumimoji="0" lang="en-US" sz="1500" b="1" i="1" u="none" strike="noStrike" kern="1200" cap="none" spc="0" normalizeH="0" baseline="0" noProof="0">
                <a:ln>
                  <a:noFill/>
                </a:ln>
                <a:solidFill>
                  <a:srgbClr val="0A6819"/>
                </a:solidFill>
                <a:effectLst/>
                <a:uLnTx/>
                <a:uFillTx/>
                <a:latin typeface="Calibri" pitchFamily="-105" charset="0"/>
                <a:ea typeface="ＭＳ Ｐゴシック" pitchFamily="-105" charset="-128"/>
                <a:cs typeface="+mn-cs"/>
              </a:rPr>
              <a:t>plotting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6819"/>
                </a:solidFill>
                <a:effectLst/>
                <a:uLnTx/>
                <a:uFillTx/>
                <a:latin typeface="Calibri" pitchFamily="-105" charset="0"/>
                <a:ea typeface="ＭＳ Ｐゴシック" pitchFamily="-105" charset="-128"/>
                <a:cs typeface="+mn-cs"/>
              </a:rPr>
              <a:t> </a:t>
            </a:r>
            <a:r>
              <a:rPr kumimoji="0" lang="en-US" sz="1500" b="1" i="1" u="none" strike="noStrike" kern="1200" cap="none" spc="0" normalizeH="0" baseline="0" noProof="0">
                <a:ln>
                  <a:noFill/>
                </a:ln>
                <a:solidFill>
                  <a:srgbClr val="0A6819"/>
                </a:solidFill>
                <a:effectLst/>
                <a:uLnTx/>
                <a:uFillTx/>
                <a:latin typeface="Calibri" pitchFamily="-105" charset="0"/>
                <a:ea typeface="ＭＳ Ｐゴシック" pitchFamily="-105" charset="-128"/>
                <a:cs typeface="+mn-cs"/>
              </a:rPr>
              <a:t>something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A6819"/>
                </a:solidFill>
                <a:effectLst/>
                <a:uLnTx/>
                <a:uFillTx/>
                <a:latin typeface="Calibri" pitchFamily="-105" charset="0"/>
                <a:ea typeface="ＭＳ Ｐゴシック" pitchFamily="-105" charset="-128"/>
                <a:cs typeface="+mn-cs"/>
              </a:rPr>
              <a:t> – if only I knew what they were up to...</a:t>
            </a:r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609600" y="1219200"/>
            <a:ext cx="5819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from cs5png import *</a:t>
            </a:r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609600" y="2514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im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 =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PNGImage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(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300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AA318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200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 )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1935163" y="3124200"/>
            <a:ext cx="5837237" cy="8318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  <a:cs typeface="+mn-cs"/>
              </a:rPr>
              <a:t>objects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  <a:cs typeface="+mn-cs"/>
              </a:rPr>
              <a:t> are variables that can contain their own functions, often called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ambria" pitchFamily="18" charset="0"/>
                <a:ea typeface="ＭＳ Ｐゴシック" pitchFamily="-105" charset="-128"/>
                <a:cs typeface="+mn-cs"/>
              </a:rPr>
              <a:t>methods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E0BEE"/>
              </a:solidFill>
              <a:effectLst/>
              <a:uLnTx/>
              <a:uFillTx/>
              <a:latin typeface="Cambria" pitchFamily="18" charset="0"/>
              <a:ea typeface="ＭＳ Ｐゴシック" pitchFamily="-105" charset="-128"/>
              <a:cs typeface="+mn-cs"/>
            </a:endParaRPr>
          </a:p>
        </p:txBody>
      </p:sp>
      <p:cxnSp>
        <p:nvCxnSpPr>
          <p:cNvPr id="26636" name="Straight Arrow Connector 37"/>
          <p:cNvCxnSpPr>
            <a:cxnSpLocks noChangeShapeType="1"/>
          </p:cNvCxnSpPr>
          <p:nvPr/>
        </p:nvCxnSpPr>
        <p:spPr bwMode="auto">
          <a:xfrm rot="10800000">
            <a:off x="1219200" y="2971800"/>
            <a:ext cx="609600" cy="3810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637" name="Straight Arrow Connector 38"/>
          <p:cNvCxnSpPr>
            <a:cxnSpLocks noChangeShapeType="1"/>
          </p:cNvCxnSpPr>
          <p:nvPr/>
        </p:nvCxnSpPr>
        <p:spPr bwMode="auto">
          <a:xfrm rot="10800000" flipV="1">
            <a:off x="1219200" y="3733800"/>
            <a:ext cx="533400" cy="3810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Rectangle 34"/>
          <p:cNvSpPr>
            <a:spLocks noChangeArrowheads="1"/>
          </p:cNvSpPr>
          <p:nvPr/>
        </p:nvSpPr>
        <p:spPr bwMode="auto">
          <a:xfrm>
            <a:off x="2335213" y="1828800"/>
            <a:ext cx="362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rPr>
              <a:t>inputs are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30E1F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rPr>
              <a:t>width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rPr>
              <a:t> and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AA318"/>
                </a:solidFill>
                <a:effectLst/>
                <a:uLnTx/>
                <a:uFillTx/>
                <a:latin typeface="Times" pitchFamily="-105" charset="0"/>
                <a:ea typeface="ＭＳ Ｐゴシック" pitchFamily="-105" charset="-128"/>
                <a:cs typeface="+mn-cs"/>
              </a:rPr>
              <a:t>height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AA318"/>
              </a:solidFill>
              <a:effectLst/>
              <a:uLnTx/>
              <a:uFillTx/>
              <a:latin typeface="Times" pitchFamily="-105" charset="0"/>
              <a:ea typeface="ＭＳ Ｐゴシック" pitchFamily="-105" charset="-128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4205111" y="2230768"/>
            <a:ext cx="0" cy="314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5181600" y="2248308"/>
            <a:ext cx="0" cy="3148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A8E17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5561694" y="4898657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5" charset="-128"/>
                <a:cs typeface="Calibri" panose="020F0502020204030204" pitchFamily="34" charset="0"/>
              </a:rPr>
              <a:t>red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005042" y="4898657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5" charset="-128"/>
                <a:cs typeface="Calibri" panose="020F0502020204030204" pitchFamily="34" charset="0"/>
              </a:rPr>
              <a:t>green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41274" y="4898657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E0BE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5" charset="-128"/>
                <a:cs typeface="Calibri" panose="020F0502020204030204" pitchFamily="34" charset="0"/>
              </a:rPr>
              <a:t>blue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782120" y="4898657"/>
            <a:ext cx="4491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5" charset="-128"/>
                <a:cs typeface="Calibri" panose="020F0502020204030204" pitchFamily="34" charset="0"/>
              </a:rPr>
              <a:t>col  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33996" y="4898657"/>
            <a:ext cx="50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5" charset="-128"/>
                <a:cs typeface="Calibri" panose="020F0502020204030204" pitchFamily="34" charset="0"/>
              </a:rPr>
              <a:t>row  y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672859" y="1369654"/>
            <a:ext cx="2133600" cy="134398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  <a:ea typeface="ＭＳ Ｐゴシック" pitchFamily="-105" charset="-128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458331" y="1387911"/>
            <a:ext cx="0" cy="129301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A8E17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221628" y="1143000"/>
            <a:ext cx="4635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A318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200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314602" y="2692004"/>
            <a:ext cx="277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AA318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5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479359" y="2775267"/>
            <a:ext cx="277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-105" charset="0"/>
              <a:ea typeface="ＭＳ Ｐゴシック" pitchFamily="-105" charset="-128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7002702" y="2347092"/>
              <a:ext cx="62280" cy="51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6502" y="2330892"/>
                <a:ext cx="94680" cy="8352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Rectangle 46"/>
          <p:cNvSpPr/>
          <p:nvPr/>
        </p:nvSpPr>
        <p:spPr>
          <a:xfrm>
            <a:off x="7035770" y="2175972"/>
            <a:ext cx="8354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(42,42)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ＭＳ Ｐゴシック" pitchFamily="-105" charset="-128"/>
              <a:cs typeface="+mn-cs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6814752" y="2018271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  <a:ea typeface="ＭＳ Ｐゴシック" pitchFamily="-105" charset="-128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794157" y="1779372"/>
            <a:ext cx="928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(10,100)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-105" charset="0"/>
              <a:ea typeface="ＭＳ Ｐゴシック" pitchFamily="-105" charset="-128"/>
              <a:cs typeface="+mn-cs"/>
            </a:endParaRPr>
          </a:p>
        </p:txBody>
      </p:sp>
      <p:cxnSp>
        <p:nvCxnSpPr>
          <p:cNvPr id="51" name="Straight Connector 50"/>
          <p:cNvCxnSpPr/>
          <p:nvPr/>
        </p:nvCxnSpPr>
        <p:spPr bwMode="auto">
          <a:xfrm flipH="1">
            <a:off x="6744643" y="2913766"/>
            <a:ext cx="1979227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>
          <a:xfrm>
            <a:off x="8671249" y="2775267"/>
            <a:ext cx="4635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 New" pitchFamily="-105" charset="0"/>
                <a:ea typeface="ＭＳ Ｐゴシック" pitchFamily="-105" charset="-128"/>
                <a:cs typeface="+mn-cs"/>
              </a:rPr>
              <a:t>300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-105" charset="0"/>
              <a:ea typeface="ＭＳ Ｐゴシック" pitchFamily="-10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23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7024688" y="2328863"/>
            <a:ext cx="1905000" cy="1752600"/>
          </a:xfrm>
          <a:prstGeom prst="round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Times" pitchFamily="1" charset="0"/>
            </a:endParaRPr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6243638" y="127000"/>
            <a:ext cx="27320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Cambria" pitchFamily="18" charset="0"/>
              </a:rPr>
              <a:t>Imagining Images</a:t>
            </a: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266700" y="182563"/>
            <a:ext cx="819150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/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from 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cs5png </a:t>
            </a: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import 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*</a:t>
            </a:r>
            <a:endParaRPr lang="en-US" b="1" dirty="0">
              <a:solidFill>
                <a:srgbClr val="FF6600"/>
              </a:solidFill>
              <a:latin typeface="Courier New" pitchFamily="-105" charset="0"/>
            </a:endParaRPr>
          </a:p>
          <a:p>
            <a:pPr algn="l"/>
            <a:endParaRPr lang="en-US" b="1" dirty="0">
              <a:solidFill>
                <a:srgbClr val="FF6600"/>
              </a:solidFill>
              <a:latin typeface="Courier New" pitchFamily="-105" charset="0"/>
            </a:endParaRPr>
          </a:p>
          <a:p>
            <a:pPr algn="l"/>
            <a:r>
              <a:rPr lang="en-US" b="1" dirty="0" err="1">
                <a:solidFill>
                  <a:srgbClr val="FF6600"/>
                </a:solidFill>
                <a:latin typeface="Courier New" pitchFamily="-105" charset="0"/>
              </a:rPr>
              <a:t>def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urier New" pitchFamily="-105" charset="0"/>
              </a:rPr>
              <a:t>testImage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():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b="1" dirty="0">
                <a:solidFill>
                  <a:srgbClr val="0A6819"/>
                </a:solidFill>
                <a:latin typeface="Courier New" pitchFamily="-105" charset="0"/>
              </a:rPr>
              <a:t>""" image demonstration """</a:t>
            </a:r>
          </a:p>
          <a:p>
            <a:pPr algn="l"/>
            <a:r>
              <a:rPr lang="en-US" b="1" dirty="0">
                <a:latin typeface="Courier New" pitchFamily="-105" charset="0"/>
              </a:rPr>
              <a:t>    WD = 300</a:t>
            </a:r>
          </a:p>
          <a:p>
            <a:pPr algn="l"/>
            <a:r>
              <a:rPr lang="en-US" b="1" dirty="0">
                <a:latin typeface="Courier New" pitchFamily="-105" charset="0"/>
              </a:rPr>
              <a:t>    HT = 200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b="1" dirty="0" err="1">
                <a:solidFill>
                  <a:srgbClr val="000000"/>
                </a:solidFill>
                <a:latin typeface="Courier New" pitchFamily="-105" charset="0"/>
              </a:rPr>
              <a:t>im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= </a:t>
            </a:r>
            <a:r>
              <a:rPr lang="en-US" b="1" dirty="0" err="1">
                <a:solidFill>
                  <a:srgbClr val="000000"/>
                </a:solidFill>
                <a:latin typeface="Courier New" pitchFamily="-105" charset="0"/>
              </a:rPr>
              <a:t>PNGImage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( WD, HT )</a:t>
            </a:r>
          </a:p>
          <a:p>
            <a:pPr algn="l"/>
            <a:endParaRPr lang="en-US" b="1" dirty="0">
              <a:solidFill>
                <a:srgbClr val="000000"/>
              </a:solidFill>
              <a:latin typeface="Courier New" pitchFamily="-105" charset="0"/>
            </a:endParaRPr>
          </a:p>
          <a:p>
            <a:pPr algn="l"/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    for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row </a:t>
            </a: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(HT):</a:t>
            </a: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    </a:t>
            </a: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col </a:t>
            </a: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(WD):</a:t>
            </a:r>
          </a:p>
          <a:p>
            <a:pPr algn="l"/>
            <a:endParaRPr lang="en-US" b="1" dirty="0">
              <a:solidFill>
                <a:srgbClr val="000000"/>
              </a:solidFill>
              <a:latin typeface="Courier New" pitchFamily="-105" charset="0"/>
            </a:endParaRP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        </a:t>
            </a: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if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col == row:</a:t>
            </a:r>
          </a:p>
          <a:p>
            <a:pPr algn="l"/>
            <a:endParaRPr lang="en-US" b="1" dirty="0">
              <a:solidFill>
                <a:srgbClr val="000000"/>
              </a:solidFill>
              <a:latin typeface="Courier New" pitchFamily="-105" charset="0"/>
            </a:endParaRP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            </a:t>
            </a:r>
            <a:r>
              <a:rPr lang="en-US" b="1" dirty="0" err="1">
                <a:solidFill>
                  <a:srgbClr val="000000"/>
                </a:solidFill>
                <a:latin typeface="Courier New" pitchFamily="-105" charset="0"/>
              </a:rPr>
              <a:t>im.plotPoint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( col, row )</a:t>
            </a:r>
          </a:p>
          <a:p>
            <a:pPr algn="l"/>
            <a:endParaRPr lang="en-US" b="1" dirty="0">
              <a:solidFill>
                <a:srgbClr val="000000"/>
              </a:solidFill>
              <a:latin typeface="Courier New" pitchFamily="-105" charset="0"/>
            </a:endParaRPr>
          </a:p>
          <a:p>
            <a:pPr algn="l"/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    </a:t>
            </a:r>
            <a:r>
              <a:rPr lang="en-US" b="1" dirty="0" err="1">
                <a:solidFill>
                  <a:srgbClr val="000000"/>
                </a:solidFill>
                <a:latin typeface="Courier New" pitchFamily="-105" charset="0"/>
              </a:rPr>
              <a:t>im.saveFile</a:t>
            </a:r>
            <a:r>
              <a:rPr lang="en-US" b="1" dirty="0">
                <a:solidFill>
                  <a:srgbClr val="000000"/>
                </a:solidFill>
                <a:latin typeface="Courier New" pitchFamily="-105" charset="0"/>
              </a:rPr>
              <a:t>()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6477000" y="2438400"/>
            <a:ext cx="2322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solidFill>
                  <a:srgbClr val="0E0BEE"/>
                </a:solidFill>
                <a:latin typeface="Arial" charset="0"/>
              </a:rPr>
              <a:t>thicker line?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6467475" y="2743200"/>
            <a:ext cx="2322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solidFill>
                  <a:srgbClr val="0E0BEE"/>
                </a:solidFill>
                <a:latin typeface="Arial" charset="0"/>
              </a:rPr>
              <a:t>other diagonal?</a:t>
            </a:r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6467475" y="3048000"/>
            <a:ext cx="23225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 dirty="0">
                <a:solidFill>
                  <a:srgbClr val="0E0BEE"/>
                </a:solidFill>
                <a:latin typeface="Arial" charset="0"/>
              </a:rPr>
              <a:t>stripes ?</a:t>
            </a:r>
          </a:p>
          <a:p>
            <a:pPr algn="r">
              <a:spcBef>
                <a:spcPct val="50000"/>
              </a:spcBef>
            </a:pPr>
            <a:r>
              <a:rPr lang="en-US" sz="1400" b="1" dirty="0">
                <a:solidFill>
                  <a:srgbClr val="0E0BEE"/>
                </a:solidFill>
                <a:latin typeface="Arial" charset="0"/>
              </a:rPr>
              <a:t>thicker stripes?</a:t>
            </a:r>
          </a:p>
          <a:p>
            <a:pPr algn="r">
              <a:spcBef>
                <a:spcPct val="50000"/>
              </a:spcBef>
            </a:pPr>
            <a:r>
              <a:rPr lang="en-US" sz="1400" b="1" dirty="0">
                <a:solidFill>
                  <a:srgbClr val="0E0BEE"/>
                </a:solidFill>
                <a:latin typeface="Arial" charset="0"/>
              </a:rPr>
              <a:t>thatching?</a:t>
            </a:r>
          </a:p>
        </p:txBody>
      </p:sp>
    </p:spTree>
    <p:extLst>
      <p:ext uri="{BB962C8B-B14F-4D97-AF65-F5344CB8AC3E}">
        <p14:creationId xmlns:p14="http://schemas.microsoft.com/office/powerpoint/2010/main" val="624641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609600" y="1435443"/>
            <a:ext cx="6934200" cy="838200"/>
          </a:xfrm>
          <a:prstGeom prst="round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2042718" y="209550"/>
            <a:ext cx="51569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>
                <a:latin typeface="Cambria" pitchFamily="18" charset="0"/>
              </a:rPr>
              <a:t>Homework 8 preview</a:t>
            </a:r>
            <a:endParaRPr lang="en-US" sz="4200" b="1">
              <a:latin typeface="Cambria" pitchFamily="18" charset="0"/>
            </a:endParaRPr>
          </a:p>
        </p:txBody>
      </p:sp>
      <p:sp>
        <p:nvSpPr>
          <p:cNvPr id="7172" name="Text Box 233"/>
          <p:cNvSpPr txBox="1">
            <a:spLocks noChangeArrowheads="1"/>
          </p:cNvSpPr>
          <p:nvPr/>
        </p:nvSpPr>
        <p:spPr bwMode="auto">
          <a:xfrm>
            <a:off x="2819400" y="2468563"/>
            <a:ext cx="4648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The Mandelbrot Set</a:t>
            </a:r>
          </a:p>
        </p:txBody>
      </p:sp>
      <p:sp>
        <p:nvSpPr>
          <p:cNvPr id="7173" name="Text Box 234"/>
          <p:cNvSpPr txBox="1">
            <a:spLocks noChangeArrowheads="1"/>
          </p:cNvSpPr>
          <p:nvPr/>
        </p:nvSpPr>
        <p:spPr bwMode="auto">
          <a:xfrm>
            <a:off x="2809875" y="4525962"/>
            <a:ext cx="5019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dirty="0">
                <a:latin typeface="Cambria" pitchFamily="18" charset="0"/>
              </a:rPr>
              <a:t>TTS Securities</a:t>
            </a:r>
          </a:p>
        </p:txBody>
      </p:sp>
      <p:sp>
        <p:nvSpPr>
          <p:cNvPr id="7174" name="Text Box 235"/>
          <p:cNvSpPr txBox="1">
            <a:spLocks noChangeArrowheads="1"/>
          </p:cNvSpPr>
          <p:nvPr/>
        </p:nvSpPr>
        <p:spPr bwMode="auto">
          <a:xfrm>
            <a:off x="2819400" y="3788677"/>
            <a:ext cx="5019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i="1" dirty="0">
                <a:latin typeface="Cambria" pitchFamily="18" charset="0"/>
              </a:rPr>
              <a:t>Pi from Pie</a:t>
            </a:r>
          </a:p>
        </p:txBody>
      </p:sp>
      <p:sp>
        <p:nvSpPr>
          <p:cNvPr id="7175" name="Text Box 245"/>
          <p:cNvSpPr txBox="1">
            <a:spLocks noChangeArrowheads="1"/>
          </p:cNvSpPr>
          <p:nvPr/>
        </p:nvSpPr>
        <p:spPr bwMode="auto">
          <a:xfrm>
            <a:off x="2895600" y="1614488"/>
            <a:ext cx="533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i="1" dirty="0">
                <a:latin typeface="Cambria" pitchFamily="18" charset="0"/>
              </a:rPr>
              <a:t>When Algorithms Discriminate...</a:t>
            </a:r>
          </a:p>
        </p:txBody>
      </p:sp>
      <p:sp>
        <p:nvSpPr>
          <p:cNvPr id="7176" name="Text Box 233"/>
          <p:cNvSpPr txBox="1">
            <a:spLocks noChangeArrowheads="1"/>
          </p:cNvSpPr>
          <p:nvPr/>
        </p:nvSpPr>
        <p:spPr bwMode="auto">
          <a:xfrm>
            <a:off x="2895600" y="5337175"/>
            <a:ext cx="464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ASCII Art</a:t>
            </a:r>
          </a:p>
        </p:txBody>
      </p:sp>
      <p:cxnSp>
        <p:nvCxnSpPr>
          <p:cNvPr id="7177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5943600" y="3429000"/>
            <a:ext cx="1447800" cy="8382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8" name="Straight Arrow Connector 18"/>
          <p:cNvCxnSpPr>
            <a:cxnSpLocks noChangeShapeType="1"/>
          </p:cNvCxnSpPr>
          <p:nvPr/>
        </p:nvCxnSpPr>
        <p:spPr bwMode="auto">
          <a:xfrm flipH="1" flipV="1">
            <a:off x="5397500" y="3505200"/>
            <a:ext cx="1384300" cy="10668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9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4953000" y="5029200"/>
            <a:ext cx="1676400" cy="6096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80" name="Rectangle 26"/>
          <p:cNvSpPr>
            <a:spLocks noChangeArrowheads="1"/>
          </p:cNvSpPr>
          <p:nvPr/>
        </p:nvSpPr>
        <p:spPr bwMode="auto">
          <a:xfrm>
            <a:off x="6569075" y="4743450"/>
            <a:ext cx="1660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0E0BEE"/>
                </a:solidFill>
                <a:latin typeface="Cambria" pitchFamily="18" charset="0"/>
              </a:rPr>
              <a:t>Thinking in Loops...</a:t>
            </a:r>
            <a:endParaRPr lang="en-US" b="1" dirty="0">
              <a:solidFill>
                <a:srgbClr val="0E0BEE"/>
              </a:solidFill>
              <a:latin typeface="Cambria" pitchFamily="18" charset="0"/>
            </a:endParaRPr>
          </a:p>
        </p:txBody>
      </p:sp>
      <p:sp>
        <p:nvSpPr>
          <p:cNvPr id="7184" name="Text Box 244"/>
          <p:cNvSpPr txBox="1">
            <a:spLocks noChangeArrowheads="1"/>
          </p:cNvSpPr>
          <p:nvPr/>
        </p:nvSpPr>
        <p:spPr bwMode="auto">
          <a:xfrm>
            <a:off x="914400" y="5398294"/>
            <a:ext cx="1371600" cy="4572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(Extra)</a:t>
            </a:r>
          </a:p>
        </p:txBody>
      </p:sp>
      <p:cxnSp>
        <p:nvCxnSpPr>
          <p:cNvPr id="7186" name="Straight Arrow Connector 18"/>
          <p:cNvCxnSpPr>
            <a:cxnSpLocks noChangeShapeType="1"/>
          </p:cNvCxnSpPr>
          <p:nvPr/>
        </p:nvCxnSpPr>
        <p:spPr bwMode="auto">
          <a:xfrm flipH="1">
            <a:off x="5486400" y="4876800"/>
            <a:ext cx="1143000" cy="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241"/>
          <p:cNvSpPr txBox="1">
            <a:spLocks noChangeArrowheads="1"/>
          </p:cNvSpPr>
          <p:nvPr/>
        </p:nvSpPr>
        <p:spPr bwMode="auto">
          <a:xfrm>
            <a:off x="1038225" y="4577556"/>
            <a:ext cx="1109663" cy="476250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#4</a:t>
            </a:r>
          </a:p>
        </p:txBody>
      </p:sp>
      <p:sp>
        <p:nvSpPr>
          <p:cNvPr id="22" name="Text Box 242"/>
          <p:cNvSpPr txBox="1">
            <a:spLocks noChangeArrowheads="1"/>
          </p:cNvSpPr>
          <p:nvPr/>
        </p:nvSpPr>
        <p:spPr bwMode="auto">
          <a:xfrm>
            <a:off x="838200" y="2527300"/>
            <a:ext cx="1600200" cy="461962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#1 ~ lab</a:t>
            </a:r>
          </a:p>
        </p:txBody>
      </p:sp>
      <p:sp>
        <p:nvSpPr>
          <p:cNvPr id="23" name="Text Box 243"/>
          <p:cNvSpPr txBox="1">
            <a:spLocks noChangeArrowheads="1"/>
          </p:cNvSpPr>
          <p:nvPr/>
        </p:nvSpPr>
        <p:spPr bwMode="auto">
          <a:xfrm>
            <a:off x="1212850" y="3840270"/>
            <a:ext cx="762000" cy="476250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#3</a:t>
            </a:r>
          </a:p>
        </p:txBody>
      </p:sp>
      <p:sp>
        <p:nvSpPr>
          <p:cNvPr id="24" name="Text Box 246"/>
          <p:cNvSpPr txBox="1">
            <a:spLocks noChangeArrowheads="1"/>
          </p:cNvSpPr>
          <p:nvPr/>
        </p:nvSpPr>
        <p:spPr bwMode="auto">
          <a:xfrm>
            <a:off x="1212850" y="1639329"/>
            <a:ext cx="762000" cy="47625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#0</a:t>
            </a:r>
          </a:p>
        </p:txBody>
      </p:sp>
      <p:sp>
        <p:nvSpPr>
          <p:cNvPr id="25" name="Text Box 235"/>
          <p:cNvSpPr txBox="1">
            <a:spLocks noChangeArrowheads="1"/>
          </p:cNvSpPr>
          <p:nvPr/>
        </p:nvSpPr>
        <p:spPr bwMode="auto">
          <a:xfrm>
            <a:off x="2825750" y="3124200"/>
            <a:ext cx="5019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i="1" dirty="0">
                <a:latin typeface="Cambria" pitchFamily="18" charset="0"/>
              </a:rPr>
              <a:t>Lots of loops!</a:t>
            </a:r>
          </a:p>
        </p:txBody>
      </p:sp>
      <p:sp>
        <p:nvSpPr>
          <p:cNvPr id="26" name="Text Box 243"/>
          <p:cNvSpPr txBox="1">
            <a:spLocks noChangeArrowheads="1"/>
          </p:cNvSpPr>
          <p:nvPr/>
        </p:nvSpPr>
        <p:spPr bwMode="auto">
          <a:xfrm>
            <a:off x="1219200" y="3175793"/>
            <a:ext cx="762000" cy="476250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#2</a:t>
            </a:r>
          </a:p>
        </p:txBody>
      </p:sp>
      <p:cxnSp>
        <p:nvCxnSpPr>
          <p:cNvPr id="27" name="Straight Arrow Connector 18"/>
          <p:cNvCxnSpPr>
            <a:cxnSpLocks noChangeShapeType="1"/>
          </p:cNvCxnSpPr>
          <p:nvPr/>
        </p:nvCxnSpPr>
        <p:spPr bwMode="auto">
          <a:xfrm flipH="1" flipV="1">
            <a:off x="4953000" y="4114800"/>
            <a:ext cx="1676400" cy="62865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ight Arrow 9"/>
          <p:cNvSpPr/>
          <p:nvPr/>
        </p:nvSpPr>
        <p:spPr bwMode="auto">
          <a:xfrm>
            <a:off x="7857782" y="1510551"/>
            <a:ext cx="857250" cy="659155"/>
          </a:xfrm>
          <a:prstGeom prst="rightArrow">
            <a:avLst/>
          </a:prstGeom>
          <a:solidFill>
            <a:srgbClr val="FFE4C9"/>
          </a:solidFill>
          <a:ln w="19050" cap="flat" cmpd="sng" algn="ctr">
            <a:solidFill>
              <a:srgbClr val="FFE4C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02" y="952751"/>
            <a:ext cx="1674030" cy="1249084"/>
          </a:xfrm>
          <a:prstGeom prst="rect">
            <a:avLst/>
          </a:prstGeom>
        </p:spPr>
      </p:pic>
      <p:grpSp>
        <p:nvGrpSpPr>
          <p:cNvPr id="28693" name="Group 6"/>
          <p:cNvGrpSpPr>
            <a:grpSpLocks/>
          </p:cNvGrpSpPr>
          <p:nvPr/>
        </p:nvGrpSpPr>
        <p:grpSpPr bwMode="auto">
          <a:xfrm>
            <a:off x="7351872" y="597896"/>
            <a:ext cx="596900" cy="673100"/>
            <a:chOff x="3456" y="1784"/>
            <a:chExt cx="952" cy="1048"/>
          </a:xfrm>
        </p:grpSpPr>
        <p:sp>
          <p:nvSpPr>
            <p:cNvPr id="28700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5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6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7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8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9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0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1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2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94" name="Text Box 26"/>
          <p:cNvSpPr txBox="1">
            <a:spLocks noChangeArrowheads="1"/>
          </p:cNvSpPr>
          <p:nvPr/>
        </p:nvSpPr>
        <p:spPr bwMode="auto">
          <a:xfrm>
            <a:off x="7275672" y="140696"/>
            <a:ext cx="16764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 dirty="0">
                <a:solidFill>
                  <a:srgbClr val="0AA318"/>
                </a:solidFill>
                <a:latin typeface="Calibri" pitchFamily="-105" charset="0"/>
              </a:rPr>
              <a:t>Nothing's too </a:t>
            </a:r>
            <a:r>
              <a:rPr lang="en-US" sz="1500" b="1" i="1" dirty="0">
                <a:solidFill>
                  <a:srgbClr val="0AA318"/>
                </a:solidFill>
                <a:latin typeface="Calibri" pitchFamily="-105" charset="0"/>
              </a:rPr>
              <a:t>complex for Python!</a:t>
            </a:r>
            <a:endParaRPr lang="en-US" sz="1500" dirty="0">
              <a:solidFill>
                <a:srgbClr val="0AA318"/>
              </a:solidFill>
              <a:latin typeface="Calibri" pitchFamily="-105" charset="0"/>
            </a:endParaRP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443596" y="335663"/>
            <a:ext cx="737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Cambria" pitchFamily="18" charset="0"/>
              </a:rPr>
              <a:t>Complex #s !</a:t>
            </a:r>
            <a:endParaRPr lang="en-US" sz="4000" i="1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04288" y="2207655"/>
            <a:ext cx="2581156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1j * 1j == -1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653847" y="2205335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A8E17"/>
                </a:solidFill>
                <a:latin typeface="Courier New" pitchFamily="49" charset="0"/>
                <a:cs typeface="Courier New" pitchFamily="49" charset="0"/>
              </a:rPr>
              <a:t>i</a:t>
            </a:r>
            <a:endParaRPr lang="en-US" dirty="0">
              <a:solidFill>
                <a:srgbClr val="0A8E17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880625" y="2304191"/>
            <a:ext cx="1514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0A8E17"/>
                </a:solidFill>
                <a:latin typeface="Cambria" pitchFamily="18" charset="0"/>
              </a:rPr>
              <a:t>can't believe this!</a:t>
            </a:r>
            <a:endParaRPr lang="en-US" sz="1400" i="1" dirty="0">
              <a:solidFill>
                <a:srgbClr val="0A8E17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75491" y="2743200"/>
            <a:ext cx="1149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A8E17"/>
                </a:solidFill>
                <a:latin typeface="Courier New" pitchFamily="49" charset="0"/>
                <a:cs typeface="Courier New" pitchFamily="49" charset="0"/>
              </a:rPr>
              <a:t>(-1+0j)</a:t>
            </a:r>
            <a:endParaRPr lang="en-US" sz="1800" dirty="0">
              <a:solidFill>
                <a:srgbClr val="0A8E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8523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02" y="952751"/>
            <a:ext cx="1674030" cy="1249084"/>
          </a:xfrm>
          <a:prstGeom prst="rect">
            <a:avLst/>
          </a:prstGeom>
        </p:spPr>
      </p:pic>
      <p:grpSp>
        <p:nvGrpSpPr>
          <p:cNvPr id="28693" name="Group 6"/>
          <p:cNvGrpSpPr>
            <a:grpSpLocks/>
          </p:cNvGrpSpPr>
          <p:nvPr/>
        </p:nvGrpSpPr>
        <p:grpSpPr bwMode="auto">
          <a:xfrm>
            <a:off x="7351872" y="597896"/>
            <a:ext cx="596900" cy="673100"/>
            <a:chOff x="3456" y="1784"/>
            <a:chExt cx="952" cy="1048"/>
          </a:xfrm>
        </p:grpSpPr>
        <p:sp>
          <p:nvSpPr>
            <p:cNvPr id="28700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5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6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7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8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9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0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1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2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94" name="Text Box 26"/>
          <p:cNvSpPr txBox="1">
            <a:spLocks noChangeArrowheads="1"/>
          </p:cNvSpPr>
          <p:nvPr/>
        </p:nvSpPr>
        <p:spPr bwMode="auto">
          <a:xfrm>
            <a:off x="7275672" y="140696"/>
            <a:ext cx="16764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 dirty="0">
                <a:solidFill>
                  <a:srgbClr val="0AA318"/>
                </a:solidFill>
                <a:latin typeface="Calibri" pitchFamily="-105" charset="0"/>
              </a:rPr>
              <a:t>Nothing's too </a:t>
            </a:r>
            <a:r>
              <a:rPr lang="en-US" sz="1500" b="1" i="1" dirty="0">
                <a:solidFill>
                  <a:srgbClr val="0AA318"/>
                </a:solidFill>
                <a:latin typeface="Calibri" pitchFamily="-105" charset="0"/>
              </a:rPr>
              <a:t>complex for Python!</a:t>
            </a:r>
            <a:endParaRPr lang="en-US" sz="1500" dirty="0">
              <a:solidFill>
                <a:srgbClr val="0AA318"/>
              </a:solidFill>
              <a:latin typeface="Calibri" pitchFamily="-105" charset="0"/>
            </a:endParaRP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443596" y="335663"/>
            <a:ext cx="737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Cambria" pitchFamily="18" charset="0"/>
              </a:rPr>
              <a:t>Complex #s !</a:t>
            </a:r>
            <a:endParaRPr lang="en-US" sz="4000" i="1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04288" y="2207655"/>
            <a:ext cx="2581156" cy="461665"/>
          </a:xfrm>
          <a:prstGeom prst="rect">
            <a:avLst/>
          </a:prstGeom>
          <a:solidFill>
            <a:srgbClr val="CCFFCC"/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1j * 1j == -1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8015" y="3431921"/>
            <a:ext cx="4553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A8E17"/>
                </a:solidFill>
                <a:latin typeface="Courier New" pitchFamily="49" charset="0"/>
                <a:cs typeface="Courier New" pitchFamily="49" charset="0"/>
              </a:rPr>
              <a:t>In[]</a:t>
            </a:r>
            <a:r>
              <a:rPr lang="en-US" sz="2800" b="1" dirty="0">
                <a:latin typeface="Courier New" pitchFamily="49" charset="0"/>
                <a:cs typeface="Courier New" pitchFamily="49" charset="0"/>
              </a:rPr>
              <a:t>: c = -2+1j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8015" y="4524928"/>
            <a:ext cx="4553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A8E17"/>
                </a:solidFill>
                <a:latin typeface="Courier New" pitchFamily="49" charset="0"/>
                <a:cs typeface="Courier New" pitchFamily="49" charset="0"/>
              </a:rPr>
              <a:t>In[]</a:t>
            </a:r>
            <a:r>
              <a:rPr lang="en-US" sz="2800" b="1" dirty="0">
                <a:latin typeface="Courier New" pitchFamily="49" charset="0"/>
                <a:cs typeface="Courier New" pitchFamily="49" charset="0"/>
              </a:rPr>
              <a:t>: c**2</a:t>
            </a:r>
          </a:p>
          <a:p>
            <a:pPr algn="l"/>
            <a:r>
              <a:rPr lang="en-US" sz="2800" b="1" dirty="0">
                <a:latin typeface="Courier New" pitchFamily="49" charset="0"/>
                <a:cs typeface="Courier New" pitchFamily="49" charset="0"/>
              </a:rPr>
              <a:t>(3-4j)</a:t>
            </a:r>
          </a:p>
        </p:txBody>
      </p:sp>
      <p:sp>
        <p:nvSpPr>
          <p:cNvPr id="7" name="Right Arrow 6"/>
          <p:cNvSpPr/>
          <p:nvPr/>
        </p:nvSpPr>
        <p:spPr bwMode="auto">
          <a:xfrm>
            <a:off x="2971800" y="4485352"/>
            <a:ext cx="1524000" cy="609600"/>
          </a:xfrm>
          <a:prstGeom prst="rightArrow">
            <a:avLst/>
          </a:prstGeom>
          <a:solidFill>
            <a:srgbClr val="CCFFCC"/>
          </a:solidFill>
          <a:ln w="3175" cap="flat" cmpd="sng" algn="ctr">
            <a:solidFill>
              <a:srgbClr val="0A8E1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" charset="0"/>
              <a:ea typeface="ＭＳ Ｐゴシック" pitchFamily="1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7357" y="3401143"/>
            <a:ext cx="35750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A8E17"/>
                </a:solidFill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en-US" sz="3200" dirty="0">
                <a:latin typeface="Consolas" panose="020B0609020204030204" pitchFamily="49" charset="0"/>
                <a:cs typeface="Courier New" pitchFamily="49" charset="0"/>
              </a:rPr>
              <a:t>-2+1j</a:t>
            </a:r>
            <a:r>
              <a:rPr lang="en-US" sz="3200" dirty="0">
                <a:solidFill>
                  <a:srgbClr val="0A8E17"/>
                </a:solidFill>
                <a:latin typeface="Consolas" panose="020B0609020204030204" pitchFamily="49" charset="0"/>
                <a:cs typeface="Courier New" pitchFamily="49" charset="0"/>
              </a:rPr>
              <a:t>)</a:t>
            </a:r>
            <a:r>
              <a:rPr lang="en-US" sz="3200" b="1" dirty="0">
                <a:solidFill>
                  <a:srgbClr val="0A8E17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*</a:t>
            </a:r>
            <a:r>
              <a:rPr lang="en-US" sz="3200" dirty="0">
                <a:solidFill>
                  <a:srgbClr val="0A8E17"/>
                </a:solidFill>
                <a:latin typeface="Consolas" panose="020B0609020204030204" pitchFamily="49" charset="0"/>
                <a:cs typeface="Courier New" pitchFamily="49" charset="0"/>
              </a:rPr>
              <a:t>(</a:t>
            </a:r>
            <a:r>
              <a:rPr lang="en-US" sz="3200" dirty="0">
                <a:latin typeface="Consolas" panose="020B0609020204030204" pitchFamily="49" charset="0"/>
                <a:cs typeface="Courier New" pitchFamily="49" charset="0"/>
              </a:rPr>
              <a:t>-2+1j</a:t>
            </a:r>
            <a:r>
              <a:rPr lang="en-US" sz="3200" dirty="0">
                <a:solidFill>
                  <a:srgbClr val="0A8E17"/>
                </a:solidFill>
                <a:latin typeface="Consolas" panose="020B0609020204030204" pitchFamily="49" charset="0"/>
                <a:cs typeface="Courier New" pitchFamily="49" charset="0"/>
              </a:rPr>
              <a:t>)</a:t>
            </a:r>
            <a:endParaRPr lang="en-US" sz="3200" dirty="0">
              <a:solidFill>
                <a:srgbClr val="0A8E17"/>
              </a:solidFill>
              <a:latin typeface="Consolas" panose="020B0609020204030204" pitchFamily="49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653847" y="2205335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A8E17"/>
                </a:solidFill>
                <a:latin typeface="Courier New" pitchFamily="49" charset="0"/>
                <a:cs typeface="Courier New" pitchFamily="49" charset="0"/>
              </a:rPr>
              <a:t>i</a:t>
            </a:r>
            <a:endParaRPr lang="en-US" dirty="0">
              <a:solidFill>
                <a:srgbClr val="0A8E17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880625" y="2304191"/>
            <a:ext cx="1514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0A8E17"/>
                </a:solidFill>
                <a:latin typeface="Cambria" pitchFamily="18" charset="0"/>
              </a:rPr>
              <a:t>can't believe this!</a:t>
            </a:r>
            <a:endParaRPr lang="en-US" sz="1400" i="1" dirty="0">
              <a:solidFill>
                <a:srgbClr val="0A8E17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 bwMode="auto">
          <a:xfrm>
            <a:off x="2905339" y="2605518"/>
            <a:ext cx="523661" cy="826403"/>
          </a:xfrm>
          <a:prstGeom prst="straightConnector1">
            <a:avLst/>
          </a:prstGeom>
          <a:noFill/>
          <a:ln w="19050" cap="flat" cmpd="sng" algn="ctr">
            <a:solidFill>
              <a:srgbClr val="0A8E17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2250088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93" name="Group 6"/>
          <p:cNvGrpSpPr>
            <a:grpSpLocks/>
          </p:cNvGrpSpPr>
          <p:nvPr/>
        </p:nvGrpSpPr>
        <p:grpSpPr bwMode="auto">
          <a:xfrm>
            <a:off x="7351872" y="597896"/>
            <a:ext cx="596900" cy="673100"/>
            <a:chOff x="3456" y="1784"/>
            <a:chExt cx="952" cy="1048"/>
          </a:xfrm>
        </p:grpSpPr>
        <p:sp>
          <p:nvSpPr>
            <p:cNvPr id="28700" name="Freeform 7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Freeform 8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Freeform 9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7 h 104"/>
                <a:gd name="T2" fmla="*/ 356 w 112"/>
                <a:gd name="T3" fmla="*/ 2 h 104"/>
                <a:gd name="T4" fmla="*/ 616 w 112"/>
                <a:gd name="T5" fmla="*/ 2 h 104"/>
                <a:gd name="T6" fmla="*/ 356 w 112"/>
                <a:gd name="T7" fmla="*/ 14 h 104"/>
                <a:gd name="T8" fmla="*/ 0 w 112"/>
                <a:gd name="T9" fmla="*/ 7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Freeform 10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67 w 1048"/>
                <a:gd name="T1" fmla="*/ 21 h 250"/>
                <a:gd name="T2" fmla="*/ 116 w 1048"/>
                <a:gd name="T3" fmla="*/ 83 h 250"/>
                <a:gd name="T4" fmla="*/ 121 w 1048"/>
                <a:gd name="T5" fmla="*/ 111 h 250"/>
                <a:gd name="T6" fmla="*/ 127 w 1048"/>
                <a:gd name="T7" fmla="*/ 130 h 250"/>
                <a:gd name="T8" fmla="*/ 133 w 1048"/>
                <a:gd name="T9" fmla="*/ 171 h 250"/>
                <a:gd name="T10" fmla="*/ 95 w 1048"/>
                <a:gd name="T11" fmla="*/ 240 h 250"/>
                <a:gd name="T12" fmla="*/ 10 w 1048"/>
                <a:gd name="T13" fmla="*/ 220 h 250"/>
                <a:gd name="T14" fmla="*/ 0 w 1048"/>
                <a:gd name="T15" fmla="*/ 199 h 250"/>
                <a:gd name="T16" fmla="*/ 2 w 1048"/>
                <a:gd name="T17" fmla="*/ 165 h 250"/>
                <a:gd name="T18" fmla="*/ 12 w 1048"/>
                <a:gd name="T19" fmla="*/ 125 h 250"/>
                <a:gd name="T20" fmla="*/ 26 w 1048"/>
                <a:gd name="T21" fmla="*/ 76 h 250"/>
                <a:gd name="T22" fmla="*/ 36 w 1048"/>
                <a:gd name="T23" fmla="*/ 55 h 250"/>
                <a:gd name="T24" fmla="*/ 41 w 1048"/>
                <a:gd name="T25" fmla="*/ 28 h 250"/>
                <a:gd name="T26" fmla="*/ 48 w 1048"/>
                <a:gd name="T27" fmla="*/ 14 h 250"/>
                <a:gd name="T28" fmla="*/ 64 w 1048"/>
                <a:gd name="T29" fmla="*/ 28 h 250"/>
                <a:gd name="T30" fmla="*/ 67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4" name="Oval 11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5" name="Oval 12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6" name="Oval 13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7" name="Oval 14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8" name="Oval 15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09" name="Oval 16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0" name="Oval 17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1" name="AutoShape 18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12" name="Freeform 19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3" name="Freeform 20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4" name="Freeform 21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5" name="Freeform 22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16" name="Freeform 23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94" name="Text Box 26"/>
          <p:cNvSpPr txBox="1">
            <a:spLocks noChangeArrowheads="1"/>
          </p:cNvSpPr>
          <p:nvPr/>
        </p:nvSpPr>
        <p:spPr bwMode="auto">
          <a:xfrm>
            <a:off x="7275672" y="140696"/>
            <a:ext cx="16764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 dirty="0">
                <a:solidFill>
                  <a:srgbClr val="0AA318"/>
                </a:solidFill>
                <a:latin typeface="Calibri" pitchFamily="-105" charset="0"/>
              </a:rPr>
              <a:t>Nothing's too </a:t>
            </a:r>
            <a:r>
              <a:rPr lang="en-US" sz="1500" b="1" i="1" dirty="0">
                <a:solidFill>
                  <a:srgbClr val="0AA318"/>
                </a:solidFill>
                <a:latin typeface="Calibri" pitchFamily="-105" charset="0"/>
              </a:rPr>
              <a:t>complex for Python!</a:t>
            </a:r>
            <a:endParaRPr lang="en-US" sz="1500" dirty="0">
              <a:solidFill>
                <a:srgbClr val="0AA318"/>
              </a:solidFill>
              <a:latin typeface="Calibri" pitchFamily="-105" charset="0"/>
            </a:endParaRP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443596" y="335663"/>
            <a:ext cx="737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Cambria" pitchFamily="18" charset="0"/>
              </a:rPr>
              <a:t>Complex #s !</a:t>
            </a:r>
            <a:endParaRPr lang="en-US" sz="4000" i="1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53847" y="2205335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A8E17"/>
                </a:solidFill>
                <a:latin typeface="Courier New" pitchFamily="49" charset="0"/>
                <a:cs typeface="Courier New" pitchFamily="49" charset="0"/>
              </a:rPr>
              <a:t>i</a:t>
            </a:r>
            <a:endParaRPr lang="en-US" dirty="0">
              <a:solidFill>
                <a:srgbClr val="0A8E1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80625" y="2304191"/>
            <a:ext cx="15142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rgbClr val="0A8E17"/>
                </a:solidFill>
                <a:latin typeface="Cambria" pitchFamily="18" charset="0"/>
              </a:rPr>
              <a:t>can't believe this!</a:t>
            </a:r>
            <a:endParaRPr lang="en-US" sz="1400" i="1" dirty="0">
              <a:solidFill>
                <a:srgbClr val="0A8E17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8015" y="3431921"/>
            <a:ext cx="4553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A8E17"/>
                </a:solidFill>
                <a:latin typeface="Courier New" pitchFamily="49" charset="0"/>
                <a:cs typeface="Courier New" pitchFamily="49" charset="0"/>
              </a:rPr>
              <a:t>In[]</a:t>
            </a:r>
            <a:r>
              <a:rPr lang="en-US" sz="2800" b="1" dirty="0">
                <a:latin typeface="Courier New" pitchFamily="49" charset="0"/>
                <a:cs typeface="Courier New" pitchFamily="49" charset="0"/>
              </a:rPr>
              <a:t>: c = -2+1j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8015" y="4837093"/>
            <a:ext cx="45538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A8E17"/>
                </a:solidFill>
                <a:latin typeface="Courier New" pitchFamily="49" charset="0"/>
                <a:cs typeface="Courier New" pitchFamily="49" charset="0"/>
              </a:rPr>
              <a:t>In[]</a:t>
            </a:r>
            <a:r>
              <a:rPr lang="en-US" sz="2800" b="1" dirty="0">
                <a:latin typeface="Courier New" pitchFamily="49" charset="0"/>
                <a:cs typeface="Courier New" pitchFamily="49" charset="0"/>
              </a:rPr>
              <a:t>: c**2</a:t>
            </a:r>
          </a:p>
          <a:p>
            <a:pPr algn="l"/>
            <a:r>
              <a:rPr lang="en-US" sz="2800" b="1" dirty="0">
                <a:latin typeface="Courier New" pitchFamily="49" charset="0"/>
                <a:cs typeface="Courier New" pitchFamily="49" charset="0"/>
              </a:rPr>
              <a:t>(3-4j)</a:t>
            </a:r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6164976" y="2851150"/>
            <a:ext cx="34925" cy="3778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 flipV="1">
            <a:off x="4320067" y="4688944"/>
            <a:ext cx="3668289" cy="169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9"/>
          <p:cNvSpPr>
            <a:spLocks/>
          </p:cNvSpPr>
          <p:nvPr/>
        </p:nvSpPr>
        <p:spPr bwMode="auto">
          <a:xfrm>
            <a:off x="7950200" y="4399577"/>
            <a:ext cx="8188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l" eaLnBrk="1" hangingPunct="1"/>
            <a:r>
              <a:rPr lang="en-US" sz="1400" dirty="0">
                <a:solidFill>
                  <a:srgbClr val="0A8E17"/>
                </a:solidFill>
                <a:latin typeface="Arial" charset="0"/>
                <a:cs typeface="Arial" charset="0"/>
                <a:sym typeface="Arial" charset="0"/>
              </a:rPr>
              <a:t>Real axis</a:t>
            </a:r>
          </a:p>
        </p:txBody>
      </p:sp>
      <p:sp>
        <p:nvSpPr>
          <p:cNvPr id="38" name="Rectangle 10"/>
          <p:cNvSpPr>
            <a:spLocks/>
          </p:cNvSpPr>
          <p:nvPr/>
        </p:nvSpPr>
        <p:spPr bwMode="auto">
          <a:xfrm>
            <a:off x="6252719" y="2605518"/>
            <a:ext cx="12355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l" eaLnBrk="1" hangingPunct="1"/>
            <a:r>
              <a:rPr lang="en-US" sz="1400" dirty="0">
                <a:solidFill>
                  <a:srgbClr val="0A8E17"/>
                </a:solidFill>
                <a:latin typeface="Arial" charset="0"/>
                <a:cs typeface="Arial" charset="0"/>
                <a:sym typeface="Arial" charset="0"/>
              </a:rPr>
              <a:t>Imaginary axis</a:t>
            </a: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6540444" y="4607787"/>
            <a:ext cx="0" cy="16668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6924346" y="4607787"/>
            <a:ext cx="0" cy="16668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7308248" y="4607787"/>
            <a:ext cx="0" cy="16668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7692151" y="4607787"/>
            <a:ext cx="0" cy="16668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3" name="Group 42"/>
          <p:cNvGrpSpPr/>
          <p:nvPr/>
        </p:nvGrpSpPr>
        <p:grpSpPr>
          <a:xfrm rot="5400000">
            <a:off x="5593521" y="3679847"/>
            <a:ext cx="1151707" cy="166687"/>
            <a:chOff x="5020493" y="5014913"/>
            <a:chExt cx="1151707" cy="166687"/>
          </a:xfrm>
        </p:grpSpPr>
        <p:cxnSp>
          <p:nvCxnSpPr>
            <p:cNvPr id="44" name="Straight Connector 43"/>
            <p:cNvCxnSpPr/>
            <p:nvPr/>
          </p:nvCxnSpPr>
          <p:spPr bwMode="auto">
            <a:xfrm>
              <a:off x="5020493" y="5014913"/>
              <a:ext cx="0" cy="16668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5404395" y="5014913"/>
              <a:ext cx="0" cy="16668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 bwMode="auto">
            <a:xfrm>
              <a:off x="5788297" y="5014913"/>
              <a:ext cx="0" cy="16668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>
              <a:off x="6172200" y="5014913"/>
              <a:ext cx="0" cy="16668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1" name="Rectangle 50"/>
          <p:cNvSpPr/>
          <p:nvPr/>
        </p:nvSpPr>
        <p:spPr>
          <a:xfrm>
            <a:off x="7132625" y="4740275"/>
            <a:ext cx="367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mbria" pitchFamily="18" charset="0"/>
                <a:cs typeface="Arial" charset="0"/>
                <a:sym typeface="Arial" charset="0"/>
              </a:rPr>
              <a:t>3</a:t>
            </a:r>
            <a:endParaRPr lang="en-US" dirty="0"/>
          </a:p>
        </p:txBody>
      </p:sp>
      <p:cxnSp>
        <p:nvCxnSpPr>
          <p:cNvPr id="52" name="Straight Connector 51"/>
          <p:cNvCxnSpPr/>
          <p:nvPr/>
        </p:nvCxnSpPr>
        <p:spPr bwMode="auto">
          <a:xfrm>
            <a:off x="5469994" y="4609199"/>
            <a:ext cx="0" cy="16668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5853896" y="4609199"/>
            <a:ext cx="0" cy="16668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4693579" y="4613315"/>
            <a:ext cx="0" cy="16668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>
            <a:off x="5077481" y="4613315"/>
            <a:ext cx="0" cy="16668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9" name="Group 58"/>
          <p:cNvGrpSpPr/>
          <p:nvPr/>
        </p:nvGrpSpPr>
        <p:grpSpPr>
          <a:xfrm rot="5400000">
            <a:off x="5593522" y="5482996"/>
            <a:ext cx="1151707" cy="166687"/>
            <a:chOff x="5020493" y="5014913"/>
            <a:chExt cx="1151707" cy="166687"/>
          </a:xfrm>
        </p:grpSpPr>
        <p:cxnSp>
          <p:nvCxnSpPr>
            <p:cNvPr id="60" name="Straight Connector 59"/>
            <p:cNvCxnSpPr/>
            <p:nvPr/>
          </p:nvCxnSpPr>
          <p:spPr bwMode="auto">
            <a:xfrm>
              <a:off x="5020493" y="5014913"/>
              <a:ext cx="0" cy="16668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5404395" y="5014913"/>
              <a:ext cx="0" cy="16668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5788297" y="5014913"/>
              <a:ext cx="0" cy="16668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6172200" y="5014913"/>
              <a:ext cx="0" cy="16668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4" name="Rectangle 63"/>
          <p:cNvSpPr/>
          <p:nvPr/>
        </p:nvSpPr>
        <p:spPr>
          <a:xfrm>
            <a:off x="5182223" y="4732651"/>
            <a:ext cx="4716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mbria" pitchFamily="18" charset="0"/>
                <a:cs typeface="Arial" charset="0"/>
                <a:sym typeface="Arial" charset="0"/>
              </a:rPr>
              <a:t>-2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6108620" y="4109898"/>
            <a:ext cx="516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Cambria" pitchFamily="18" charset="0"/>
                <a:cs typeface="Arial" charset="0"/>
                <a:sym typeface="Arial" charset="0"/>
              </a:rPr>
              <a:t>1j</a:t>
            </a:r>
            <a:endParaRPr lang="en-US" sz="1800" dirty="0"/>
          </a:p>
        </p:txBody>
      </p:sp>
      <p:sp>
        <p:nvSpPr>
          <p:cNvPr id="66" name="Rectangle 65"/>
          <p:cNvSpPr/>
          <p:nvPr/>
        </p:nvSpPr>
        <p:spPr>
          <a:xfrm>
            <a:off x="6108620" y="3718711"/>
            <a:ext cx="516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Cambria" pitchFamily="18" charset="0"/>
                <a:cs typeface="Arial" charset="0"/>
                <a:sym typeface="Arial" charset="0"/>
              </a:rPr>
              <a:t>2j</a:t>
            </a:r>
            <a:endParaRPr lang="en-US" sz="1800" dirty="0"/>
          </a:p>
        </p:txBody>
      </p:sp>
      <p:sp>
        <p:nvSpPr>
          <p:cNvPr id="67" name="Rectangle 66"/>
          <p:cNvSpPr/>
          <p:nvPr/>
        </p:nvSpPr>
        <p:spPr>
          <a:xfrm>
            <a:off x="6116691" y="3342094"/>
            <a:ext cx="516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Cambria" pitchFamily="18" charset="0"/>
                <a:cs typeface="Arial" charset="0"/>
                <a:sym typeface="Arial" charset="0"/>
              </a:rPr>
              <a:t>3j</a:t>
            </a:r>
            <a:endParaRPr lang="en-US" sz="1800" dirty="0"/>
          </a:p>
        </p:txBody>
      </p:sp>
      <p:sp>
        <p:nvSpPr>
          <p:cNvPr id="68" name="Rectangle 67"/>
          <p:cNvSpPr/>
          <p:nvPr/>
        </p:nvSpPr>
        <p:spPr>
          <a:xfrm>
            <a:off x="5683272" y="6092273"/>
            <a:ext cx="5166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Cambria" pitchFamily="18" charset="0"/>
                <a:cs typeface="Arial" charset="0"/>
                <a:sym typeface="Arial" charset="0"/>
              </a:rPr>
              <a:t>-4j</a:t>
            </a:r>
            <a:endParaRPr lang="en-US" sz="1800" dirty="0"/>
          </a:p>
        </p:txBody>
      </p:sp>
      <p:sp>
        <p:nvSpPr>
          <p:cNvPr id="69" name="Rectangle 68"/>
          <p:cNvSpPr/>
          <p:nvPr/>
        </p:nvSpPr>
        <p:spPr>
          <a:xfrm>
            <a:off x="4396781" y="3937912"/>
            <a:ext cx="10134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" pitchFamily="18" charset="0"/>
                <a:cs typeface="Arial" charset="0"/>
                <a:sym typeface="Arial" charset="0"/>
              </a:rPr>
              <a:t>-2 + 1j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5443222" y="4306329"/>
            <a:ext cx="76200" cy="762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7281850" y="6093890"/>
            <a:ext cx="76200" cy="76200"/>
          </a:xfrm>
          <a:prstGeom prst="ellipse">
            <a:avLst/>
          </a:prstGeom>
          <a:solidFill>
            <a:srgbClr val="0E0BEE"/>
          </a:solidFill>
          <a:ln w="19050" cap="flat" cmpd="sng" algn="ctr">
            <a:solidFill>
              <a:srgbClr val="0E0B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374711" y="5776733"/>
            <a:ext cx="843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3 - 4j</a:t>
            </a:r>
            <a:endParaRPr lang="en-US" dirty="0">
              <a:solidFill>
                <a:srgbClr val="0E0BE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905339" y="2605518"/>
            <a:ext cx="523661" cy="826403"/>
          </a:xfrm>
          <a:prstGeom prst="straightConnector1">
            <a:avLst/>
          </a:prstGeom>
          <a:noFill/>
          <a:ln w="19050" cap="flat" cmpd="sng" algn="ctr">
            <a:solidFill>
              <a:srgbClr val="0A8E17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50137949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850900" y="114300"/>
            <a:ext cx="737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Cambria" pitchFamily="18" charset="0"/>
              </a:rPr>
              <a:t>Lab 8:  </a:t>
            </a:r>
            <a:r>
              <a:rPr lang="en-US" sz="4000" i="1" dirty="0">
                <a:solidFill>
                  <a:srgbClr val="000000"/>
                </a:solidFill>
                <a:latin typeface="Cambria" pitchFamily="18" charset="0"/>
              </a:rPr>
              <a:t>the Mandelbrot Set</a:t>
            </a:r>
          </a:p>
        </p:txBody>
      </p:sp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609600" y="1371600"/>
            <a:ext cx="3660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9688" algn="l" eaLnBrk="1" hangingPunct="1">
              <a:spcBef>
                <a:spcPts val="1600"/>
              </a:spcBef>
            </a:pP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Consider an </a:t>
            </a:r>
            <a:r>
              <a:rPr lang="en-US" b="1" i="1" dirty="0">
                <a:solidFill>
                  <a:srgbClr val="C00000"/>
                </a:solidFill>
                <a:latin typeface="Cambria" pitchFamily="18" charset="0"/>
                <a:cs typeface="Arial" charset="0"/>
                <a:sym typeface="Arial" charset="0"/>
              </a:rPr>
              <a:t>update rule </a:t>
            </a: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for all complex numbers </a:t>
            </a:r>
            <a:r>
              <a:rPr lang="en-US" b="1" i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61" name="Rectangle 27"/>
          <p:cNvSpPr>
            <a:spLocks noChangeArrowheads="1"/>
          </p:cNvSpPr>
          <p:nvPr/>
        </p:nvSpPr>
        <p:spPr bwMode="auto">
          <a:xfrm>
            <a:off x="5334000" y="1219200"/>
            <a:ext cx="2514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9688" algn="l" eaLnBrk="1" hangingPunct="1">
              <a:spcBef>
                <a:spcPts val="1600"/>
              </a:spcBef>
            </a:pP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0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= 0</a:t>
            </a:r>
          </a:p>
          <a:p>
            <a:pPr marL="39688" algn="l" eaLnBrk="1" hangingPunct="1">
              <a:spcBef>
                <a:spcPts val="1600"/>
              </a:spcBef>
            </a:pP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n+1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= 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</a:t>
            </a:r>
            <a:r>
              <a:rPr lang="en-US" sz="2800" b="1" baseline="30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2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+ </a:t>
            </a:r>
            <a:r>
              <a:rPr lang="en-US" sz="2800" b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4492625" y="2851150"/>
            <a:ext cx="34925" cy="3778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1219200" y="4679950"/>
            <a:ext cx="6434138" cy="3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7696200" y="4740275"/>
            <a:ext cx="812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l" eaLnBrk="1" hangingPunct="1"/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Real axis</a:t>
            </a: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4645937" y="6390433"/>
            <a:ext cx="12271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l" eaLnBrk="1" hangingPunct="1"/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Imaginary axis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868093" y="4607787"/>
            <a:ext cx="0" cy="16668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5251995" y="4607787"/>
            <a:ext cx="0" cy="16668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5635897" y="4607787"/>
            <a:ext cx="0" cy="16668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6019800" y="4607787"/>
            <a:ext cx="0" cy="166687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4"/>
          <p:cNvGrpSpPr/>
          <p:nvPr/>
        </p:nvGrpSpPr>
        <p:grpSpPr>
          <a:xfrm rot="5400000">
            <a:off x="3921170" y="3679847"/>
            <a:ext cx="1151707" cy="166687"/>
            <a:chOff x="5020493" y="5014913"/>
            <a:chExt cx="1151707" cy="166687"/>
          </a:xfrm>
        </p:grpSpPr>
        <p:cxnSp>
          <p:nvCxnSpPr>
            <p:cNvPr id="15" name="Straight Connector 14"/>
            <p:cNvCxnSpPr/>
            <p:nvPr/>
          </p:nvCxnSpPr>
          <p:spPr bwMode="auto">
            <a:xfrm>
              <a:off x="5020493" y="5014913"/>
              <a:ext cx="0" cy="16668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5404395" y="5014913"/>
              <a:ext cx="0" cy="16668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5788297" y="5014913"/>
              <a:ext cx="0" cy="16668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>
              <a:off x="6172200" y="5014913"/>
              <a:ext cx="0" cy="16668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9" name="Rectangle 18"/>
          <p:cNvSpPr/>
          <p:nvPr/>
        </p:nvSpPr>
        <p:spPr>
          <a:xfrm>
            <a:off x="5424206" y="4740275"/>
            <a:ext cx="439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mbria" pitchFamily="18" charset="0"/>
                <a:cs typeface="Arial" charset="0"/>
                <a:sym typeface="Arial" charset="0"/>
              </a:rPr>
              <a:t>.3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898415" y="2908663"/>
            <a:ext cx="5325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ambria" pitchFamily="18" charset="0"/>
                <a:cs typeface="Arial" charset="0"/>
                <a:sym typeface="Arial" charset="0"/>
              </a:rPr>
              <a:t>.4j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77002" y="6035131"/>
            <a:ext cx="4080847" cy="46166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Courier New" pitchFamily="49" charset="0"/>
                <a:cs typeface="Courier New" pitchFamily="49" charset="0"/>
              </a:rPr>
              <a:t>z = z**2+c ; print(z)</a:t>
            </a:r>
          </a:p>
        </p:txBody>
      </p:sp>
      <p:sp>
        <p:nvSpPr>
          <p:cNvPr id="24" name="Oval 23"/>
          <p:cNvSpPr/>
          <p:nvPr/>
        </p:nvSpPr>
        <p:spPr bwMode="auto">
          <a:xfrm>
            <a:off x="5579601" y="3136557"/>
            <a:ext cx="76200" cy="76200"/>
          </a:xfrm>
          <a:prstGeom prst="ellipse">
            <a:avLst/>
          </a:prstGeom>
          <a:solidFill>
            <a:srgbClr val="0E0BEE"/>
          </a:solidFill>
          <a:ln w="19050" cap="flat" cmpd="sng" algn="ctr">
            <a:solidFill>
              <a:srgbClr val="0E0B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61261" y="3029963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 </a:t>
            </a: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= .3 + .4j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896850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5046025" y="1219200"/>
            <a:ext cx="2802575" cy="1295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" charset="0"/>
              <a:ea typeface="ＭＳ Ｐゴシック" pitchFamily="1" charset="-128"/>
            </a:endParaRPr>
          </a:p>
        </p:txBody>
      </p:sp>
      <p:sp>
        <p:nvSpPr>
          <p:cNvPr id="28674" name="Line 7"/>
          <p:cNvSpPr>
            <a:spLocks noChangeShapeType="1"/>
          </p:cNvSpPr>
          <p:nvPr/>
        </p:nvSpPr>
        <p:spPr bwMode="auto">
          <a:xfrm>
            <a:off x="4492625" y="2851150"/>
            <a:ext cx="34925" cy="3778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Line 8"/>
          <p:cNvSpPr>
            <a:spLocks noChangeShapeType="1"/>
          </p:cNvSpPr>
          <p:nvPr/>
        </p:nvSpPr>
        <p:spPr bwMode="auto">
          <a:xfrm flipV="1">
            <a:off x="1219200" y="4679950"/>
            <a:ext cx="6434138" cy="3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6" name="Oval 11"/>
          <p:cNvSpPr>
            <a:spLocks/>
          </p:cNvSpPr>
          <p:nvPr/>
        </p:nvSpPr>
        <p:spPr bwMode="auto">
          <a:xfrm>
            <a:off x="4978400" y="4198938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imes" pitchFamily="-105" charset="0"/>
            </a:endParaRPr>
          </a:p>
        </p:txBody>
      </p:sp>
      <p:sp>
        <p:nvSpPr>
          <p:cNvPr id="28677" name="Line 12"/>
          <p:cNvSpPr>
            <a:spLocks noChangeShapeType="1"/>
          </p:cNvSpPr>
          <p:nvPr/>
        </p:nvSpPr>
        <p:spPr bwMode="auto">
          <a:xfrm rot="10800000" flipH="1">
            <a:off x="5016500" y="4154488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8" name="Oval 13"/>
          <p:cNvSpPr>
            <a:spLocks/>
          </p:cNvSpPr>
          <p:nvPr/>
        </p:nvSpPr>
        <p:spPr bwMode="auto">
          <a:xfrm>
            <a:off x="5508625" y="4114800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imes" pitchFamily="-105" charset="0"/>
            </a:endParaRPr>
          </a:p>
        </p:txBody>
      </p:sp>
      <p:sp>
        <p:nvSpPr>
          <p:cNvPr id="28679" name="Line 14"/>
          <p:cNvSpPr>
            <a:spLocks noChangeShapeType="1"/>
          </p:cNvSpPr>
          <p:nvPr/>
        </p:nvSpPr>
        <p:spPr bwMode="auto">
          <a:xfrm rot="10800000" flipH="1">
            <a:off x="5553075" y="3916363"/>
            <a:ext cx="457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0" name="Oval 15"/>
          <p:cNvSpPr>
            <a:spLocks/>
          </p:cNvSpPr>
          <p:nvPr/>
        </p:nvSpPr>
        <p:spPr bwMode="auto">
          <a:xfrm>
            <a:off x="6034088" y="3851275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imes" pitchFamily="-105" charset="0"/>
            </a:endParaRPr>
          </a:p>
        </p:txBody>
      </p:sp>
      <p:sp>
        <p:nvSpPr>
          <p:cNvPr id="28681" name="Rectangle 19"/>
          <p:cNvSpPr>
            <a:spLocks/>
          </p:cNvSpPr>
          <p:nvPr/>
        </p:nvSpPr>
        <p:spPr bwMode="auto">
          <a:xfrm>
            <a:off x="4861875" y="40148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800"/>
              </a:spcBef>
            </a:pPr>
            <a:r>
              <a:rPr lang="en-US" sz="1400" b="1" dirty="0">
                <a:solidFill>
                  <a:srgbClr val="0E0BEE"/>
                </a:solidFill>
                <a:latin typeface="Arial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28682" name="Line 20"/>
          <p:cNvSpPr>
            <a:spLocks noChangeShapeType="1"/>
          </p:cNvSpPr>
          <p:nvPr/>
        </p:nvSpPr>
        <p:spPr bwMode="auto">
          <a:xfrm rot="10800000" flipV="1">
            <a:off x="6057900" y="3878263"/>
            <a:ext cx="30163" cy="44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4" name="Line 24"/>
          <p:cNvSpPr>
            <a:spLocks noChangeShapeType="1"/>
          </p:cNvSpPr>
          <p:nvPr/>
        </p:nvSpPr>
        <p:spPr bwMode="auto">
          <a:xfrm rot="10800000" flipH="1">
            <a:off x="4541838" y="4279900"/>
            <a:ext cx="409575" cy="369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Oval 25"/>
          <p:cNvSpPr>
            <a:spLocks/>
          </p:cNvSpPr>
          <p:nvPr/>
        </p:nvSpPr>
        <p:spPr bwMode="auto">
          <a:xfrm>
            <a:off x="4473575" y="4635500"/>
            <a:ext cx="76200" cy="76200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imes" pitchFamily="-105" charset="0"/>
            </a:endParaRPr>
          </a:p>
        </p:txBody>
      </p:sp>
      <p:sp>
        <p:nvSpPr>
          <p:cNvPr id="28686" name="Rectangle 26"/>
          <p:cNvSpPr>
            <a:spLocks/>
          </p:cNvSpPr>
          <p:nvPr/>
        </p:nvSpPr>
        <p:spPr bwMode="auto">
          <a:xfrm>
            <a:off x="4270375" y="4724400"/>
            <a:ext cx="295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80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z</a:t>
            </a:r>
            <a:r>
              <a:rPr lang="en-US" sz="1400" baseline="-25000">
                <a:solidFill>
                  <a:srgbClr val="000000"/>
                </a:solidFill>
                <a:latin typeface="Arial" charset="0"/>
                <a:cs typeface="Arial" charset="0"/>
              </a:rPr>
              <a:t>0</a:t>
            </a:r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8687" name="Rectangle 27"/>
          <p:cNvSpPr>
            <a:spLocks/>
          </p:cNvSpPr>
          <p:nvPr/>
        </p:nvSpPr>
        <p:spPr bwMode="auto">
          <a:xfrm>
            <a:off x="4983163" y="4241800"/>
            <a:ext cx="295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80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z</a:t>
            </a:r>
            <a:r>
              <a:rPr lang="en-US" sz="1400" baseline="-2500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8688" name="Rectangle 28"/>
          <p:cNvSpPr>
            <a:spLocks/>
          </p:cNvSpPr>
          <p:nvPr/>
        </p:nvSpPr>
        <p:spPr bwMode="auto">
          <a:xfrm>
            <a:off x="5538258" y="4189236"/>
            <a:ext cx="295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800"/>
              </a:spcBef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z</a:t>
            </a:r>
            <a:r>
              <a:rPr lang="en-US" sz="1400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8689" name="Rectangle 29"/>
          <p:cNvSpPr>
            <a:spLocks/>
          </p:cNvSpPr>
          <p:nvPr/>
        </p:nvSpPr>
        <p:spPr bwMode="auto">
          <a:xfrm>
            <a:off x="6088063" y="3643313"/>
            <a:ext cx="295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80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z</a:t>
            </a:r>
            <a:r>
              <a:rPr lang="en-US" sz="1400" baseline="-25000">
                <a:solidFill>
                  <a:srgbClr val="000000"/>
                </a:solidFill>
                <a:latin typeface="Arial" charset="0"/>
                <a:cs typeface="Arial" charset="0"/>
              </a:rPr>
              <a:t>3</a:t>
            </a:r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8690" name="Rectangle 30"/>
          <p:cNvSpPr>
            <a:spLocks/>
          </p:cNvSpPr>
          <p:nvPr/>
        </p:nvSpPr>
        <p:spPr bwMode="auto">
          <a:xfrm>
            <a:off x="6027738" y="4273550"/>
            <a:ext cx="295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800"/>
              </a:spcBef>
            </a:pP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z</a:t>
            </a:r>
            <a:r>
              <a:rPr lang="en-US" sz="1400" baseline="-250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8695" name="Rectangle 9"/>
          <p:cNvSpPr>
            <a:spLocks/>
          </p:cNvSpPr>
          <p:nvPr/>
        </p:nvSpPr>
        <p:spPr bwMode="auto">
          <a:xfrm>
            <a:off x="7696200" y="4740275"/>
            <a:ext cx="812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l" eaLnBrk="1" hangingPunct="1"/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Real axis</a:t>
            </a:r>
          </a:p>
        </p:txBody>
      </p:sp>
      <p:sp>
        <p:nvSpPr>
          <p:cNvPr id="28696" name="Rectangle 10"/>
          <p:cNvSpPr>
            <a:spLocks/>
          </p:cNvSpPr>
          <p:nvPr/>
        </p:nvSpPr>
        <p:spPr bwMode="auto">
          <a:xfrm>
            <a:off x="3265487" y="2667726"/>
            <a:ext cx="12271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l" eaLnBrk="1" hangingPunct="1"/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Imaginary axis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243" name="Ink 5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81463" y="4243388"/>
              <a:ext cx="22225" cy="26987"/>
            </p14:xfrm>
          </p:contentPart>
        </mc:Choice>
        <mc:Fallback xmlns="">
          <p:pic>
            <p:nvPicPr>
              <p:cNvPr id="10243" name="Ink 5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77161" y="4235472"/>
                <a:ext cx="34413" cy="39221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850900" y="114300"/>
            <a:ext cx="737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Cambria" pitchFamily="18" charset="0"/>
              </a:rPr>
              <a:t>Mandelbrot Definition</a:t>
            </a:r>
          </a:p>
        </p:txBody>
      </p:sp>
      <p:sp>
        <p:nvSpPr>
          <p:cNvPr id="46" name="Rectangle 26"/>
          <p:cNvSpPr>
            <a:spLocks noChangeArrowheads="1"/>
          </p:cNvSpPr>
          <p:nvPr/>
        </p:nvSpPr>
        <p:spPr bwMode="auto">
          <a:xfrm>
            <a:off x="609600" y="1371600"/>
            <a:ext cx="3660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9688" algn="l" eaLnBrk="1" hangingPunct="1">
              <a:spcBef>
                <a:spcPts val="1600"/>
              </a:spcBef>
            </a:pP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Consider an </a:t>
            </a:r>
            <a:r>
              <a:rPr lang="en-US" b="1" i="1" dirty="0">
                <a:solidFill>
                  <a:srgbClr val="C00000"/>
                </a:solidFill>
                <a:latin typeface="Cambria" pitchFamily="18" charset="0"/>
                <a:cs typeface="Arial" charset="0"/>
                <a:sym typeface="Arial" charset="0"/>
              </a:rPr>
              <a:t>update rule </a:t>
            </a: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for all complex numbers </a:t>
            </a:r>
            <a:r>
              <a:rPr lang="en-US" b="1" i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47" name="Rectangle 27"/>
          <p:cNvSpPr>
            <a:spLocks noChangeArrowheads="1"/>
          </p:cNvSpPr>
          <p:nvPr/>
        </p:nvSpPr>
        <p:spPr bwMode="auto">
          <a:xfrm>
            <a:off x="5334000" y="1219200"/>
            <a:ext cx="2514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9688" algn="l" eaLnBrk="1" hangingPunct="1">
              <a:spcBef>
                <a:spcPts val="1600"/>
              </a:spcBef>
            </a:pP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0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= 0</a:t>
            </a:r>
          </a:p>
          <a:p>
            <a:pPr marL="39688" algn="l" eaLnBrk="1" hangingPunct="1">
              <a:spcBef>
                <a:spcPts val="1600"/>
              </a:spcBef>
            </a:pP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n+1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= 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</a:t>
            </a:r>
            <a:r>
              <a:rPr lang="en-US" sz="2800" b="1" baseline="30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2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+ </a:t>
            </a:r>
            <a:r>
              <a:rPr lang="en-US" sz="2800" b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48" name="Rectangle 50"/>
          <p:cNvSpPr>
            <a:spLocks noChangeArrowheads="1"/>
          </p:cNvSpPr>
          <p:nvPr/>
        </p:nvSpPr>
        <p:spPr bwMode="auto">
          <a:xfrm>
            <a:off x="1692687" y="3310275"/>
            <a:ext cx="2546020" cy="101566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latin typeface="Cambria" pitchFamily="18" charset="0"/>
                <a:cs typeface="Arial" charset="0"/>
                <a:sym typeface="Arial" charset="0"/>
              </a:rPr>
              <a:t>Small values of </a:t>
            </a:r>
            <a:r>
              <a:rPr lang="en-US" sz="2000" b="1" i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  <a:r>
              <a:rPr lang="en-US" sz="2000" i="1" dirty="0">
                <a:latin typeface="Cambria" pitchFamily="18" charset="0"/>
                <a:cs typeface="Arial" charset="0"/>
                <a:sym typeface="Arial" charset="0"/>
              </a:rPr>
              <a:t> keep the sequence near the origin, 0+0j. </a:t>
            </a:r>
            <a:endParaRPr lang="en-US" sz="2000" dirty="0">
              <a:latin typeface="Cambria" pitchFamily="18" charset="0"/>
            </a:endParaRPr>
          </a:p>
        </p:txBody>
      </p:sp>
      <p:cxnSp>
        <p:nvCxnSpPr>
          <p:cNvPr id="4" name="Straight Arrow Connector 3"/>
          <p:cNvCxnSpPr>
            <a:stCxn id="48" idx="3"/>
          </p:cNvCxnSpPr>
          <p:nvPr/>
        </p:nvCxnSpPr>
        <p:spPr bwMode="auto">
          <a:xfrm>
            <a:off x="4238707" y="3818107"/>
            <a:ext cx="618301" cy="278880"/>
          </a:xfrm>
          <a:prstGeom prst="straightConnector1">
            <a:avLst/>
          </a:prstGeom>
          <a:noFill/>
          <a:ln w="9525" cap="flat" cmpd="sng" algn="ctr">
            <a:solidFill>
              <a:srgbClr val="0E0BEE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Line 20"/>
          <p:cNvSpPr>
            <a:spLocks noChangeShapeType="1"/>
          </p:cNvSpPr>
          <p:nvPr/>
        </p:nvSpPr>
        <p:spPr bwMode="auto">
          <a:xfrm rot="10800000" flipV="1">
            <a:off x="5538258" y="4341637"/>
            <a:ext cx="489480" cy="5453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30"/>
          <p:cNvSpPr>
            <a:spLocks/>
          </p:cNvSpPr>
          <p:nvPr/>
        </p:nvSpPr>
        <p:spPr bwMode="auto">
          <a:xfrm>
            <a:off x="5471530" y="4865915"/>
            <a:ext cx="295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800"/>
              </a:spcBef>
            </a:pPr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z</a:t>
            </a:r>
            <a:r>
              <a:rPr lang="en-US" sz="1400" baseline="-25000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5</a:t>
            </a:r>
            <a:endParaRPr lang="en-US" sz="1400" dirty="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8" name="Rectangle 50"/>
          <p:cNvSpPr>
            <a:spLocks noChangeArrowheads="1"/>
          </p:cNvSpPr>
          <p:nvPr/>
        </p:nvSpPr>
        <p:spPr bwMode="auto">
          <a:xfrm>
            <a:off x="5182837" y="5170715"/>
            <a:ext cx="2818163" cy="707886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latin typeface="Cambria" pitchFamily="18" charset="0"/>
                <a:cs typeface="Arial" charset="0"/>
                <a:sym typeface="Arial" charset="0"/>
              </a:rPr>
              <a:t>some "stick around" ~  oscillate or converge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 rot="10800000" flipV="1">
            <a:off x="4994744" y="4873903"/>
            <a:ext cx="484717" cy="863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65675" y="2741505"/>
            <a:ext cx="1670650" cy="523220"/>
          </a:xfrm>
          <a:prstGeom prst="rect">
            <a:avLst/>
          </a:prstGeom>
          <a:solidFill>
            <a:srgbClr val="0E0BEE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.3 + .4j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7002" y="6035131"/>
            <a:ext cx="408084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Courier New" pitchFamily="49" charset="0"/>
                <a:cs typeface="Courier New" pitchFamily="49" charset="0"/>
              </a:rPr>
              <a:t>z = z**2+c ; print(z)</a:t>
            </a:r>
          </a:p>
        </p:txBody>
      </p:sp>
    </p:spTree>
    <p:extLst>
      <p:ext uri="{BB962C8B-B14F-4D97-AF65-F5344CB8AC3E}">
        <p14:creationId xmlns:p14="http://schemas.microsoft.com/office/powerpoint/2010/main" val="174165819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 bwMode="auto">
          <a:xfrm>
            <a:off x="5046025" y="1219200"/>
            <a:ext cx="2802575" cy="1295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" charset="0"/>
              <a:ea typeface="ＭＳ Ｐゴシック" pitchFamily="1" charset="-128"/>
            </a:endParaRPr>
          </a:p>
        </p:txBody>
      </p:sp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4492625" y="2851150"/>
            <a:ext cx="34925" cy="3778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9" name="Line 8"/>
          <p:cNvSpPr>
            <a:spLocks noChangeShapeType="1"/>
          </p:cNvSpPr>
          <p:nvPr/>
        </p:nvSpPr>
        <p:spPr bwMode="auto">
          <a:xfrm flipV="1">
            <a:off x="1219200" y="4679950"/>
            <a:ext cx="6434138" cy="3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Text Box 22"/>
          <p:cNvSpPr txBox="1">
            <a:spLocks noChangeArrowheads="1"/>
          </p:cNvSpPr>
          <p:nvPr/>
        </p:nvSpPr>
        <p:spPr bwMode="auto">
          <a:xfrm>
            <a:off x="850900" y="114300"/>
            <a:ext cx="737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Cambria" pitchFamily="18" charset="0"/>
              </a:rPr>
              <a:t>Mandelbrot Definition</a:t>
            </a:r>
          </a:p>
        </p:txBody>
      </p:sp>
      <p:sp>
        <p:nvSpPr>
          <p:cNvPr id="29702" name="Rectangle 9"/>
          <p:cNvSpPr>
            <a:spLocks/>
          </p:cNvSpPr>
          <p:nvPr/>
        </p:nvSpPr>
        <p:spPr bwMode="auto">
          <a:xfrm>
            <a:off x="7696200" y="4740275"/>
            <a:ext cx="812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l" eaLnBrk="1" hangingPunct="1"/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Real axis</a:t>
            </a:r>
          </a:p>
        </p:txBody>
      </p:sp>
      <p:sp>
        <p:nvSpPr>
          <p:cNvPr id="29703" name="Rectangle 10"/>
          <p:cNvSpPr>
            <a:spLocks/>
          </p:cNvSpPr>
          <p:nvPr/>
        </p:nvSpPr>
        <p:spPr bwMode="auto">
          <a:xfrm>
            <a:off x="3222753" y="2661079"/>
            <a:ext cx="12271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l" eaLnBrk="1" hangingPunct="1"/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Imaginary axis</a:t>
            </a:r>
          </a:p>
        </p:txBody>
      </p:sp>
      <p:sp>
        <p:nvSpPr>
          <p:cNvPr id="29704" name="Rectangle 49"/>
          <p:cNvSpPr>
            <a:spLocks noChangeArrowheads="1"/>
          </p:cNvSpPr>
          <p:nvPr/>
        </p:nvSpPr>
        <p:spPr bwMode="auto">
          <a:xfrm>
            <a:off x="6667500" y="5613737"/>
            <a:ext cx="2362200" cy="1015663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latin typeface="Cambria" pitchFamily="18" charset="0"/>
                <a:cs typeface="Arial" charset="0"/>
                <a:sym typeface="Arial" charset="0"/>
              </a:rPr>
              <a:t>Other values of </a:t>
            </a:r>
            <a:r>
              <a:rPr lang="en-US" sz="2000" b="1" i="1" dirty="0">
                <a:solidFill>
                  <a:srgbClr val="FF0000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  <a:r>
              <a:rPr lang="en-US" sz="2000" i="1" dirty="0">
                <a:latin typeface="Cambria" pitchFamily="18" charset="0"/>
                <a:cs typeface="Arial" charset="0"/>
                <a:sym typeface="Arial" charset="0"/>
              </a:rPr>
              <a:t> make the sequence head to infinity. 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6" name="Rectangle 19"/>
          <p:cNvSpPr>
            <a:spLocks/>
          </p:cNvSpPr>
          <p:nvPr/>
        </p:nvSpPr>
        <p:spPr bwMode="auto">
          <a:xfrm>
            <a:off x="4861875" y="40148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800"/>
              </a:spcBef>
            </a:pPr>
            <a:r>
              <a:rPr lang="en-US" sz="1400" b="1" dirty="0">
                <a:solidFill>
                  <a:srgbClr val="0E0BEE"/>
                </a:solidFill>
                <a:latin typeface="Arial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17" name="Rectangle 50"/>
          <p:cNvSpPr>
            <a:spLocks noChangeArrowheads="1"/>
          </p:cNvSpPr>
          <p:nvPr/>
        </p:nvSpPr>
        <p:spPr bwMode="auto">
          <a:xfrm>
            <a:off x="1692687" y="3310275"/>
            <a:ext cx="2546020" cy="101566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latin typeface="Cambria" pitchFamily="18" charset="0"/>
                <a:cs typeface="Arial" charset="0"/>
                <a:sym typeface="Arial" charset="0"/>
              </a:rPr>
              <a:t>Small values of </a:t>
            </a:r>
            <a:r>
              <a:rPr lang="en-US" sz="2000" b="1" i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  <a:r>
              <a:rPr lang="en-US" sz="2000" i="1" dirty="0">
                <a:latin typeface="Cambria" pitchFamily="18" charset="0"/>
                <a:cs typeface="Arial" charset="0"/>
                <a:sym typeface="Arial" charset="0"/>
              </a:rPr>
              <a:t> keep the sequence near the origin, 0+0j. </a:t>
            </a:r>
            <a:endParaRPr lang="en-US" sz="2000" dirty="0">
              <a:latin typeface="Cambria" pitchFamily="18" charset="0"/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 bwMode="auto">
          <a:xfrm>
            <a:off x="4238707" y="3818107"/>
            <a:ext cx="618301" cy="278880"/>
          </a:xfrm>
          <a:prstGeom prst="straightConnector1">
            <a:avLst/>
          </a:prstGeom>
          <a:noFill/>
          <a:ln w="9525" cap="flat" cmpd="sng" algn="ctr">
            <a:solidFill>
              <a:srgbClr val="0E0BEE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19"/>
          <p:cNvSpPr>
            <a:spLocks/>
          </p:cNvSpPr>
          <p:nvPr/>
        </p:nvSpPr>
        <p:spPr bwMode="auto">
          <a:xfrm>
            <a:off x="5562600" y="60198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800"/>
              </a:spcBef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 rot="10800000" flipH="1" flipV="1">
            <a:off x="5831641" y="6146636"/>
            <a:ext cx="781798" cy="5112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609600" y="1371600"/>
            <a:ext cx="3660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9688" algn="l" eaLnBrk="1" hangingPunct="1">
              <a:spcBef>
                <a:spcPts val="1600"/>
              </a:spcBef>
            </a:pP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Consider an </a:t>
            </a:r>
            <a:r>
              <a:rPr lang="en-US" b="1" i="1" dirty="0">
                <a:solidFill>
                  <a:srgbClr val="C00000"/>
                </a:solidFill>
                <a:latin typeface="Cambria" pitchFamily="18" charset="0"/>
                <a:cs typeface="Arial" charset="0"/>
                <a:sym typeface="Arial" charset="0"/>
              </a:rPr>
              <a:t>update rule </a:t>
            </a: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for all complex numbers </a:t>
            </a:r>
            <a:r>
              <a:rPr lang="en-US" b="1" i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5334000" y="1219200"/>
            <a:ext cx="2514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9688" algn="l" eaLnBrk="1" hangingPunct="1">
              <a:spcBef>
                <a:spcPts val="1600"/>
              </a:spcBef>
            </a:pP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0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= 0</a:t>
            </a:r>
          </a:p>
          <a:p>
            <a:pPr marL="39688" algn="l" eaLnBrk="1" hangingPunct="1">
              <a:spcBef>
                <a:spcPts val="1600"/>
              </a:spcBef>
            </a:pP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n+1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= 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</a:t>
            </a:r>
            <a:r>
              <a:rPr lang="en-US" sz="2800" b="1" baseline="30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2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+ </a:t>
            </a:r>
            <a:r>
              <a:rPr lang="en-US" sz="2800" b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7002" y="6035131"/>
            <a:ext cx="408084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Courier New" pitchFamily="49" charset="0"/>
                <a:cs typeface="Courier New" pitchFamily="49" charset="0"/>
              </a:rPr>
              <a:t>z = z**2+c ; print(z)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37493" y="6286592"/>
            <a:ext cx="1409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3 - 4j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35691" y="4123170"/>
            <a:ext cx="1670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E0B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.3 + .4j</a:t>
            </a:r>
          </a:p>
        </p:txBody>
      </p:sp>
    </p:spTree>
    <p:extLst>
      <p:ext uri="{BB962C8B-B14F-4D97-AF65-F5344CB8AC3E}">
        <p14:creationId xmlns:p14="http://schemas.microsoft.com/office/powerpoint/2010/main" val="176057010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 bwMode="auto">
          <a:xfrm>
            <a:off x="5046025" y="1219200"/>
            <a:ext cx="2802575" cy="1295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" charset="0"/>
              <a:ea typeface="ＭＳ Ｐゴシック" pitchFamily="1" charset="-128"/>
            </a:endParaRPr>
          </a:p>
        </p:txBody>
      </p:sp>
      <p:sp>
        <p:nvSpPr>
          <p:cNvPr id="36879" name="Rectangle 17"/>
          <p:cNvSpPr>
            <a:spLocks noChangeArrowheads="1"/>
          </p:cNvSpPr>
          <p:nvPr/>
        </p:nvSpPr>
        <p:spPr bwMode="auto">
          <a:xfrm rot="21018389">
            <a:off x="5487968" y="2987933"/>
            <a:ext cx="2384547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i="1" dirty="0">
                <a:latin typeface="Cambria" pitchFamily="18" charset="0"/>
                <a:cs typeface="Arial" charset="0"/>
                <a:sym typeface="Arial" charset="0"/>
              </a:rPr>
              <a:t>Which </a:t>
            </a:r>
            <a:r>
              <a:rPr lang="en-US" b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  <a:r>
              <a:rPr lang="en-US" b="1" dirty="0">
                <a:latin typeface="Cambria" pitchFamily="18" charset="0"/>
                <a:cs typeface="Arial" charset="0"/>
                <a:sym typeface="Arial" charset="0"/>
              </a:rPr>
              <a:t>'s</a:t>
            </a:r>
            <a:endParaRPr lang="en-US" dirty="0">
              <a:latin typeface="Arial" charset="0"/>
              <a:cs typeface="Arial" charset="0"/>
              <a:sym typeface="Arial" charset="0"/>
            </a:endParaRPr>
          </a:p>
          <a:p>
            <a:pPr>
              <a:defRPr/>
            </a:pPr>
            <a:r>
              <a:rPr lang="en-US" b="1" i="1" dirty="0">
                <a:latin typeface="Cambria" pitchFamily="18" charset="0"/>
                <a:cs typeface="Arial" charset="0"/>
                <a:sym typeface="Arial" charset="0"/>
              </a:rPr>
              <a:t>stick around?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9698" name="Line 7"/>
          <p:cNvSpPr>
            <a:spLocks noChangeShapeType="1"/>
          </p:cNvSpPr>
          <p:nvPr/>
        </p:nvSpPr>
        <p:spPr bwMode="auto">
          <a:xfrm>
            <a:off x="4492625" y="2851150"/>
            <a:ext cx="34925" cy="3778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9" name="Line 8"/>
          <p:cNvSpPr>
            <a:spLocks noChangeShapeType="1"/>
          </p:cNvSpPr>
          <p:nvPr/>
        </p:nvSpPr>
        <p:spPr bwMode="auto">
          <a:xfrm flipV="1">
            <a:off x="1219200" y="4679950"/>
            <a:ext cx="6434138" cy="30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Text Box 22"/>
          <p:cNvSpPr txBox="1">
            <a:spLocks noChangeArrowheads="1"/>
          </p:cNvSpPr>
          <p:nvPr/>
        </p:nvSpPr>
        <p:spPr bwMode="auto">
          <a:xfrm>
            <a:off x="850900" y="114300"/>
            <a:ext cx="737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Cambria" pitchFamily="18" charset="0"/>
              </a:rPr>
              <a:t>Mandelbrot Definition</a:t>
            </a:r>
          </a:p>
        </p:txBody>
      </p:sp>
      <p:sp>
        <p:nvSpPr>
          <p:cNvPr id="29702" name="Rectangle 9"/>
          <p:cNvSpPr>
            <a:spLocks/>
          </p:cNvSpPr>
          <p:nvPr/>
        </p:nvSpPr>
        <p:spPr bwMode="auto">
          <a:xfrm>
            <a:off x="7696200" y="4740275"/>
            <a:ext cx="8128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l" eaLnBrk="1" hangingPunct="1"/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Real axis</a:t>
            </a:r>
          </a:p>
        </p:txBody>
      </p:sp>
      <p:sp>
        <p:nvSpPr>
          <p:cNvPr id="29703" name="Rectangle 10"/>
          <p:cNvSpPr>
            <a:spLocks/>
          </p:cNvSpPr>
          <p:nvPr/>
        </p:nvSpPr>
        <p:spPr bwMode="auto">
          <a:xfrm>
            <a:off x="3222753" y="2661079"/>
            <a:ext cx="12271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l" eaLnBrk="1" hangingPunct="1"/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Imaginary axis</a:t>
            </a:r>
          </a:p>
        </p:txBody>
      </p:sp>
      <p:sp>
        <p:nvSpPr>
          <p:cNvPr id="29704" name="Rectangle 49"/>
          <p:cNvSpPr>
            <a:spLocks noChangeArrowheads="1"/>
          </p:cNvSpPr>
          <p:nvPr/>
        </p:nvSpPr>
        <p:spPr bwMode="auto">
          <a:xfrm>
            <a:off x="6667500" y="5613737"/>
            <a:ext cx="2362200" cy="1015663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latin typeface="Cambria" pitchFamily="18" charset="0"/>
                <a:cs typeface="Arial" charset="0"/>
                <a:sym typeface="Arial" charset="0"/>
              </a:rPr>
              <a:t>Other values of </a:t>
            </a:r>
            <a:r>
              <a:rPr lang="en-US" sz="2000" b="1" i="1" dirty="0">
                <a:solidFill>
                  <a:srgbClr val="FF0000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  <a:r>
              <a:rPr lang="en-US" sz="2000" i="1" dirty="0">
                <a:latin typeface="Cambria" pitchFamily="18" charset="0"/>
                <a:cs typeface="Arial" charset="0"/>
                <a:sym typeface="Arial" charset="0"/>
              </a:rPr>
              <a:t> make the sequence head to infinity. 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9709" name="Text Box 23"/>
          <p:cNvSpPr txBox="1">
            <a:spLocks noChangeArrowheads="1"/>
          </p:cNvSpPr>
          <p:nvPr/>
        </p:nvSpPr>
        <p:spPr bwMode="auto">
          <a:xfrm>
            <a:off x="7086600" y="3657465"/>
            <a:ext cx="1143000" cy="60016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100" b="1" dirty="0">
                <a:latin typeface="Cambria" pitchFamily="18" charset="0"/>
              </a:rPr>
              <a:t>Benoit B. Mandelbrot 1924 –  2010</a:t>
            </a:r>
          </a:p>
        </p:txBody>
      </p:sp>
      <p:sp>
        <p:nvSpPr>
          <p:cNvPr id="16" name="Rectangle 19"/>
          <p:cNvSpPr>
            <a:spLocks/>
          </p:cNvSpPr>
          <p:nvPr/>
        </p:nvSpPr>
        <p:spPr bwMode="auto">
          <a:xfrm>
            <a:off x="4861875" y="40148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800"/>
              </a:spcBef>
            </a:pPr>
            <a:r>
              <a:rPr lang="en-US" sz="1400" b="1" dirty="0">
                <a:solidFill>
                  <a:srgbClr val="0E0BEE"/>
                </a:solidFill>
                <a:latin typeface="Arial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17" name="Rectangle 50"/>
          <p:cNvSpPr>
            <a:spLocks noChangeArrowheads="1"/>
          </p:cNvSpPr>
          <p:nvPr/>
        </p:nvSpPr>
        <p:spPr bwMode="auto">
          <a:xfrm>
            <a:off x="1692687" y="3310275"/>
            <a:ext cx="2546020" cy="1015663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latin typeface="Cambria" pitchFamily="18" charset="0"/>
                <a:cs typeface="Arial" charset="0"/>
                <a:sym typeface="Arial" charset="0"/>
              </a:rPr>
              <a:t>Small values of </a:t>
            </a:r>
            <a:r>
              <a:rPr lang="en-US" sz="2000" b="1" i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  <a:r>
              <a:rPr lang="en-US" sz="2000" i="1" dirty="0">
                <a:latin typeface="Cambria" pitchFamily="18" charset="0"/>
                <a:cs typeface="Arial" charset="0"/>
                <a:sym typeface="Arial" charset="0"/>
              </a:rPr>
              <a:t> keep the sequence near the origin, 0+0j. </a:t>
            </a:r>
            <a:endParaRPr lang="en-US" sz="2000" dirty="0">
              <a:latin typeface="Cambria" pitchFamily="18" charset="0"/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 bwMode="auto">
          <a:xfrm>
            <a:off x="4238707" y="3818107"/>
            <a:ext cx="618301" cy="278880"/>
          </a:xfrm>
          <a:prstGeom prst="straightConnector1">
            <a:avLst/>
          </a:prstGeom>
          <a:noFill/>
          <a:ln w="9525" cap="flat" cmpd="sng" algn="ctr">
            <a:solidFill>
              <a:srgbClr val="0E0BEE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19"/>
          <p:cNvSpPr>
            <a:spLocks/>
          </p:cNvSpPr>
          <p:nvPr/>
        </p:nvSpPr>
        <p:spPr bwMode="auto">
          <a:xfrm>
            <a:off x="5562600" y="60198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l" eaLnBrk="1" hangingPunct="1">
              <a:spcBef>
                <a:spcPts val="800"/>
              </a:spcBef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 rot="10800000" flipH="1" flipV="1">
            <a:off x="5831641" y="6146636"/>
            <a:ext cx="781798" cy="5112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Rectangle 26"/>
          <p:cNvSpPr>
            <a:spLocks noChangeArrowheads="1"/>
          </p:cNvSpPr>
          <p:nvPr/>
        </p:nvSpPr>
        <p:spPr bwMode="auto">
          <a:xfrm>
            <a:off x="609600" y="1371600"/>
            <a:ext cx="3660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9688" algn="l" eaLnBrk="1" hangingPunct="1">
              <a:spcBef>
                <a:spcPts val="1600"/>
              </a:spcBef>
            </a:pP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Consider an </a:t>
            </a:r>
            <a:r>
              <a:rPr lang="en-US" b="1" i="1" dirty="0">
                <a:solidFill>
                  <a:srgbClr val="C00000"/>
                </a:solidFill>
                <a:latin typeface="Cambria" pitchFamily="18" charset="0"/>
                <a:cs typeface="Arial" charset="0"/>
                <a:sym typeface="Arial" charset="0"/>
              </a:rPr>
              <a:t>update rule </a:t>
            </a: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for all complex numbers </a:t>
            </a:r>
            <a:r>
              <a:rPr lang="en-US" b="1" i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25" name="Rectangle 27"/>
          <p:cNvSpPr>
            <a:spLocks noChangeArrowheads="1"/>
          </p:cNvSpPr>
          <p:nvPr/>
        </p:nvSpPr>
        <p:spPr bwMode="auto">
          <a:xfrm>
            <a:off x="5334000" y="1219200"/>
            <a:ext cx="2514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9688" algn="l" eaLnBrk="1" hangingPunct="1">
              <a:spcBef>
                <a:spcPts val="1600"/>
              </a:spcBef>
            </a:pP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0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= 0</a:t>
            </a:r>
          </a:p>
          <a:p>
            <a:pPr marL="39688" algn="l" eaLnBrk="1" hangingPunct="1">
              <a:spcBef>
                <a:spcPts val="1600"/>
              </a:spcBef>
            </a:pP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n+1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= 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</a:t>
            </a:r>
            <a:r>
              <a:rPr lang="en-US" sz="2800" b="1" baseline="30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2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+ </a:t>
            </a:r>
            <a:r>
              <a:rPr lang="en-US" sz="2800" b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7002" y="6035131"/>
            <a:ext cx="4080847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atin typeface="Courier New" pitchFamily="49" charset="0"/>
                <a:cs typeface="Courier New" pitchFamily="49" charset="0"/>
              </a:rPr>
              <a:t>z = z**2+c ; print(z)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37493" y="6286592"/>
            <a:ext cx="1409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3 - 4j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35691" y="4123170"/>
            <a:ext cx="1670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E0BE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 .3 + .4j</a:t>
            </a:r>
          </a:p>
        </p:txBody>
      </p:sp>
    </p:spTree>
    <p:extLst>
      <p:ext uri="{BB962C8B-B14F-4D97-AF65-F5344CB8AC3E}">
        <p14:creationId xmlns:p14="http://schemas.microsoft.com/office/powerpoint/2010/main" val="196768036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210" y="2806941"/>
            <a:ext cx="4366479" cy="3567733"/>
          </a:xfrm>
          <a:prstGeom prst="rect">
            <a:avLst/>
          </a:prstGeom>
        </p:spPr>
      </p:pic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850900" y="114300"/>
            <a:ext cx="737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Cambria" pitchFamily="18" charset="0"/>
              </a:rPr>
              <a:t>Lab 8:  </a:t>
            </a:r>
            <a:r>
              <a:rPr lang="en-US" sz="4000" i="1" dirty="0">
                <a:solidFill>
                  <a:srgbClr val="000000"/>
                </a:solidFill>
                <a:latin typeface="Cambria" pitchFamily="18" charset="0"/>
              </a:rPr>
              <a:t>the Mandelbrot Set</a:t>
            </a:r>
          </a:p>
        </p:txBody>
      </p:sp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609600" y="1371600"/>
            <a:ext cx="3660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9688" algn="l" eaLnBrk="1" hangingPunct="1">
              <a:spcBef>
                <a:spcPts val="1600"/>
              </a:spcBef>
            </a:pP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Consider an </a:t>
            </a:r>
            <a:r>
              <a:rPr lang="en-US" b="1" i="1" dirty="0">
                <a:solidFill>
                  <a:srgbClr val="C00000"/>
                </a:solidFill>
                <a:latin typeface="Cambria" pitchFamily="18" charset="0"/>
                <a:cs typeface="Arial" charset="0"/>
                <a:sym typeface="Arial" charset="0"/>
              </a:rPr>
              <a:t>update rule </a:t>
            </a: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for all complex numbers </a:t>
            </a:r>
            <a:r>
              <a:rPr lang="en-US" b="1" i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61" name="Rectangle 27"/>
          <p:cNvSpPr>
            <a:spLocks noChangeArrowheads="1"/>
          </p:cNvSpPr>
          <p:nvPr/>
        </p:nvSpPr>
        <p:spPr bwMode="auto">
          <a:xfrm>
            <a:off x="5334000" y="1219200"/>
            <a:ext cx="2514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9688" algn="l" eaLnBrk="1" hangingPunct="1">
              <a:spcBef>
                <a:spcPts val="1600"/>
              </a:spcBef>
            </a:pP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0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= 0</a:t>
            </a:r>
          </a:p>
          <a:p>
            <a:pPr marL="39688" algn="l" eaLnBrk="1" hangingPunct="1">
              <a:spcBef>
                <a:spcPts val="1600"/>
              </a:spcBef>
            </a:pP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n+1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= 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</a:t>
            </a:r>
            <a:r>
              <a:rPr lang="en-US" sz="2800" b="1" baseline="30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2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+ </a:t>
            </a:r>
            <a:r>
              <a:rPr lang="en-US" sz="2800" b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3" name="Right Arrow 2"/>
          <p:cNvSpPr/>
          <p:nvPr/>
        </p:nvSpPr>
        <p:spPr bwMode="auto">
          <a:xfrm rot="18354644">
            <a:off x="5608260" y="6403780"/>
            <a:ext cx="501650" cy="304800"/>
          </a:xfrm>
          <a:prstGeom prst="rightArrow">
            <a:avLst/>
          </a:prstGeom>
          <a:solidFill>
            <a:srgbClr val="FF66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 rot="20923419">
            <a:off x="5465566" y="4168921"/>
            <a:ext cx="2671120" cy="1200329"/>
          </a:xfrm>
          <a:prstGeom prst="rect">
            <a:avLst/>
          </a:prstGeom>
          <a:solidFill>
            <a:srgbClr val="FFE4C9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</a:rPr>
              <a:t>some </a:t>
            </a:r>
            <a:r>
              <a:rPr lang="en-US" sz="3600" b="1" dirty="0">
                <a:solidFill>
                  <a:srgbClr val="0E0BEE"/>
                </a:solidFill>
                <a:latin typeface="Calibri" panose="020F0502020204030204" pitchFamily="34" charset="0"/>
              </a:rPr>
              <a:t>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</a:rPr>
              <a:t>'s stick around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00400"/>
            <a:ext cx="4161335" cy="295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8271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850900" y="114300"/>
            <a:ext cx="737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00"/>
                </a:solidFill>
                <a:latin typeface="Cambria" pitchFamily="18" charset="0"/>
              </a:rPr>
              <a:t>Lab 8:  </a:t>
            </a:r>
            <a:r>
              <a:rPr lang="en-US" sz="4000" i="1" dirty="0">
                <a:solidFill>
                  <a:srgbClr val="000000"/>
                </a:solidFill>
                <a:latin typeface="Cambria" pitchFamily="18" charset="0"/>
              </a:rPr>
              <a:t>the Mandelbrot Set</a:t>
            </a:r>
          </a:p>
        </p:txBody>
      </p:sp>
      <p:sp>
        <p:nvSpPr>
          <p:cNvPr id="60" name="Rectangle 26"/>
          <p:cNvSpPr>
            <a:spLocks noChangeArrowheads="1"/>
          </p:cNvSpPr>
          <p:nvPr/>
        </p:nvSpPr>
        <p:spPr bwMode="auto">
          <a:xfrm>
            <a:off x="609600" y="1371600"/>
            <a:ext cx="3660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9688" algn="l" eaLnBrk="1" hangingPunct="1">
              <a:spcBef>
                <a:spcPts val="1600"/>
              </a:spcBef>
            </a:pP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Consider an </a:t>
            </a:r>
            <a:r>
              <a:rPr lang="en-US" b="1" i="1" dirty="0">
                <a:solidFill>
                  <a:srgbClr val="C00000"/>
                </a:solidFill>
                <a:latin typeface="Cambria" pitchFamily="18" charset="0"/>
                <a:cs typeface="Arial" charset="0"/>
                <a:sym typeface="Arial" charset="0"/>
              </a:rPr>
              <a:t>update rule </a:t>
            </a: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for all complex numbers </a:t>
            </a:r>
            <a:r>
              <a:rPr lang="en-US" b="1" i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</a:p>
        </p:txBody>
      </p:sp>
      <p:sp>
        <p:nvSpPr>
          <p:cNvPr id="61" name="Rectangle 27"/>
          <p:cNvSpPr>
            <a:spLocks noChangeArrowheads="1"/>
          </p:cNvSpPr>
          <p:nvPr/>
        </p:nvSpPr>
        <p:spPr bwMode="auto">
          <a:xfrm>
            <a:off x="5334000" y="1219200"/>
            <a:ext cx="2514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9688" algn="l" eaLnBrk="1" hangingPunct="1">
              <a:spcBef>
                <a:spcPts val="1600"/>
              </a:spcBef>
            </a:pP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0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= 0</a:t>
            </a:r>
          </a:p>
          <a:p>
            <a:pPr marL="39688" algn="l" eaLnBrk="1" hangingPunct="1">
              <a:spcBef>
                <a:spcPts val="1600"/>
              </a:spcBef>
            </a:pP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n+1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= z</a:t>
            </a:r>
            <a:r>
              <a:rPr lang="en-US" sz="2800" b="1" baseline="-25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</a:t>
            </a:r>
            <a:r>
              <a:rPr lang="en-US" sz="2800" b="1" baseline="300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2 </a:t>
            </a:r>
            <a:r>
              <a:rPr lang="en-US" sz="2800" b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+ </a:t>
            </a:r>
            <a:r>
              <a:rPr lang="en-US" sz="2800" b="1" dirty="0">
                <a:solidFill>
                  <a:srgbClr val="0E0BEE"/>
                </a:solidFill>
                <a:latin typeface="Cambria" pitchFamily="18" charset="0"/>
                <a:cs typeface="Arial" charset="0"/>
                <a:sym typeface="Arial" charset="0"/>
              </a:rPr>
              <a:t>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427" y="2936966"/>
            <a:ext cx="4315904" cy="3352801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 rot="18354644">
            <a:off x="5634386" y="6364591"/>
            <a:ext cx="501650" cy="304800"/>
          </a:xfrm>
          <a:prstGeom prst="rightArrow">
            <a:avLst/>
          </a:prstGeom>
          <a:solidFill>
            <a:srgbClr val="FF66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 rot="20923419">
            <a:off x="5653908" y="4150327"/>
            <a:ext cx="2480941" cy="1200329"/>
          </a:xfrm>
          <a:prstGeom prst="rect">
            <a:avLst/>
          </a:prstGeom>
          <a:solidFill>
            <a:srgbClr val="FFE4C9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</a:rPr>
              <a:t>other </a:t>
            </a:r>
            <a:r>
              <a:rPr lang="en-US" sz="3600" b="1" dirty="0">
                <a:solidFill>
                  <a:srgbClr val="0E0BEE"/>
                </a:solidFill>
                <a:latin typeface="Calibri" panose="020F0502020204030204" pitchFamily="34" charset="0"/>
              </a:rPr>
              <a:t>c</a:t>
            </a:r>
            <a:r>
              <a:rPr lang="en-US" sz="3600" b="1" dirty="0">
                <a:solidFill>
                  <a:srgbClr val="FF6600"/>
                </a:solidFill>
                <a:latin typeface="Calibri" panose="020F0502020204030204" pitchFamily="34" charset="0"/>
              </a:rPr>
              <a:t>'s diverge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15" y="3115903"/>
            <a:ext cx="4364492" cy="308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4626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7"/>
          <a:stretch>
            <a:fillRect/>
          </a:stretch>
        </p:blipFill>
        <p:spPr bwMode="auto">
          <a:xfrm>
            <a:off x="381000" y="1135063"/>
            <a:ext cx="8305800" cy="503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15"/>
          <p:cNvSpPr txBox="1">
            <a:spLocks noChangeArrowheads="1"/>
          </p:cNvSpPr>
          <p:nvPr/>
        </p:nvSpPr>
        <p:spPr bwMode="auto">
          <a:xfrm>
            <a:off x="622300" y="114300"/>
            <a:ext cx="7835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Cambria" pitchFamily="18" charset="0"/>
              </a:rPr>
              <a:t>Mandelbrot Set ~ </a:t>
            </a:r>
            <a:r>
              <a:rPr lang="en-US" sz="3200" i="1" dirty="0">
                <a:solidFill>
                  <a:srgbClr val="000000"/>
                </a:solidFill>
                <a:latin typeface="Cambria" pitchFamily="18" charset="0"/>
              </a:rPr>
              <a:t>points that stick around</a:t>
            </a:r>
            <a:endParaRPr lang="en-US" sz="3200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30724" name="Rectangle 16"/>
          <p:cNvSpPr>
            <a:spLocks noChangeArrowheads="1"/>
          </p:cNvSpPr>
          <p:nvPr/>
        </p:nvSpPr>
        <p:spPr bwMode="auto">
          <a:xfrm>
            <a:off x="1138662" y="6411913"/>
            <a:ext cx="70492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The shaded area are points that do </a:t>
            </a:r>
            <a:r>
              <a:rPr lang="en-US" sz="1800" b="1" i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not</a:t>
            </a:r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 diverge for   </a:t>
            </a:r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  <a:cs typeface="Courier New" pitchFamily="-105" charset="0"/>
                <a:sym typeface="Arial" charset="0"/>
              </a:rPr>
              <a:t>z = z**2 + c </a:t>
            </a:r>
          </a:p>
        </p:txBody>
      </p:sp>
      <p:sp>
        <p:nvSpPr>
          <p:cNvPr id="2" name="TextBox 1"/>
          <p:cNvSpPr txBox="1"/>
          <p:nvPr/>
        </p:nvSpPr>
        <p:spPr>
          <a:xfrm rot="769956">
            <a:off x="7007213" y="1019237"/>
            <a:ext cx="170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mid 70's resolution</a:t>
            </a:r>
          </a:p>
        </p:txBody>
      </p:sp>
    </p:spTree>
    <p:extLst>
      <p:ext uri="{BB962C8B-B14F-4D97-AF65-F5344CB8AC3E}">
        <p14:creationId xmlns:p14="http://schemas.microsoft.com/office/powerpoint/2010/main" val="27398465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609600" y="1435443"/>
            <a:ext cx="6934200" cy="838200"/>
          </a:xfrm>
          <a:prstGeom prst="round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381000" y="360257"/>
            <a:ext cx="58110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i="1" dirty="0">
                <a:latin typeface="Cambria" pitchFamily="18" charset="0"/>
              </a:rPr>
              <a:t>Algorithms ~ better angels... ?</a:t>
            </a:r>
            <a:endParaRPr lang="en-US" sz="3600" b="1" i="1" dirty="0">
              <a:latin typeface="Cambria" pitchFamily="18" charset="0"/>
            </a:endParaRPr>
          </a:p>
        </p:txBody>
      </p:sp>
      <p:sp>
        <p:nvSpPr>
          <p:cNvPr id="7172" name="Text Box 233"/>
          <p:cNvSpPr txBox="1">
            <a:spLocks noChangeArrowheads="1"/>
          </p:cNvSpPr>
          <p:nvPr/>
        </p:nvSpPr>
        <p:spPr bwMode="auto">
          <a:xfrm>
            <a:off x="2819400" y="2468563"/>
            <a:ext cx="4648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The Mandelbrot Set</a:t>
            </a:r>
          </a:p>
        </p:txBody>
      </p:sp>
      <p:sp>
        <p:nvSpPr>
          <p:cNvPr id="7173" name="Text Box 234"/>
          <p:cNvSpPr txBox="1">
            <a:spLocks noChangeArrowheads="1"/>
          </p:cNvSpPr>
          <p:nvPr/>
        </p:nvSpPr>
        <p:spPr bwMode="auto">
          <a:xfrm>
            <a:off x="2809875" y="4311650"/>
            <a:ext cx="5019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TTS Securities</a:t>
            </a:r>
          </a:p>
        </p:txBody>
      </p:sp>
      <p:sp>
        <p:nvSpPr>
          <p:cNvPr id="7174" name="Text Box 235"/>
          <p:cNvSpPr txBox="1">
            <a:spLocks noChangeArrowheads="1"/>
          </p:cNvSpPr>
          <p:nvPr/>
        </p:nvSpPr>
        <p:spPr bwMode="auto">
          <a:xfrm>
            <a:off x="2819400" y="3328988"/>
            <a:ext cx="5019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i="1">
                <a:solidFill>
                  <a:srgbClr val="0E0BEE"/>
                </a:solidFill>
                <a:latin typeface="Cambria" pitchFamily="18" charset="0"/>
              </a:rPr>
              <a:t>Pi from Pie</a:t>
            </a:r>
          </a:p>
        </p:txBody>
      </p:sp>
      <p:sp>
        <p:nvSpPr>
          <p:cNvPr id="7175" name="Text Box 245"/>
          <p:cNvSpPr txBox="1">
            <a:spLocks noChangeArrowheads="1"/>
          </p:cNvSpPr>
          <p:nvPr/>
        </p:nvSpPr>
        <p:spPr bwMode="auto">
          <a:xfrm>
            <a:off x="2895600" y="1614488"/>
            <a:ext cx="533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i="1" dirty="0">
                <a:latin typeface="Cambria" pitchFamily="18" charset="0"/>
              </a:rPr>
              <a:t>When Algorithms Discriminate...</a:t>
            </a:r>
          </a:p>
        </p:txBody>
      </p:sp>
      <p:sp>
        <p:nvSpPr>
          <p:cNvPr id="7176" name="Text Box 233"/>
          <p:cNvSpPr txBox="1">
            <a:spLocks noChangeArrowheads="1"/>
          </p:cNvSpPr>
          <p:nvPr/>
        </p:nvSpPr>
        <p:spPr bwMode="auto">
          <a:xfrm>
            <a:off x="2895600" y="5334000"/>
            <a:ext cx="464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ASCII Art</a:t>
            </a:r>
          </a:p>
        </p:txBody>
      </p:sp>
      <p:cxnSp>
        <p:nvCxnSpPr>
          <p:cNvPr id="7177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5943600" y="3429000"/>
            <a:ext cx="1447800" cy="8382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8" name="Straight Arrow Connector 18"/>
          <p:cNvCxnSpPr>
            <a:cxnSpLocks noChangeShapeType="1"/>
          </p:cNvCxnSpPr>
          <p:nvPr/>
        </p:nvCxnSpPr>
        <p:spPr bwMode="auto">
          <a:xfrm flipH="1" flipV="1">
            <a:off x="5105400" y="3733800"/>
            <a:ext cx="1752600" cy="9906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9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4953000" y="5029200"/>
            <a:ext cx="1676400" cy="6096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80" name="Rectangle 26"/>
          <p:cNvSpPr>
            <a:spLocks noChangeArrowheads="1"/>
          </p:cNvSpPr>
          <p:nvPr/>
        </p:nvSpPr>
        <p:spPr bwMode="auto">
          <a:xfrm>
            <a:off x="6569075" y="4743450"/>
            <a:ext cx="1660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0E0BEE"/>
                </a:solidFill>
                <a:latin typeface="Cambria" pitchFamily="18" charset="0"/>
              </a:rPr>
              <a:t>Loopy</a:t>
            </a:r>
            <a:r>
              <a:rPr lang="en-US" b="1">
                <a:solidFill>
                  <a:srgbClr val="0E0BEE"/>
                </a:solidFill>
                <a:latin typeface="Cambria" pitchFamily="18" charset="0"/>
              </a:rPr>
              <a:t> thinking</a:t>
            </a:r>
          </a:p>
        </p:txBody>
      </p:sp>
      <p:sp>
        <p:nvSpPr>
          <p:cNvPr id="7184" name="Text Box 244"/>
          <p:cNvSpPr txBox="1">
            <a:spLocks noChangeArrowheads="1"/>
          </p:cNvSpPr>
          <p:nvPr/>
        </p:nvSpPr>
        <p:spPr bwMode="auto">
          <a:xfrm>
            <a:off x="914400" y="5462588"/>
            <a:ext cx="1371600" cy="4572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ambria" pitchFamily="18" charset="0"/>
              </a:rPr>
              <a:t>(Extra)</a:t>
            </a:r>
          </a:p>
        </p:txBody>
      </p:sp>
      <p:cxnSp>
        <p:nvCxnSpPr>
          <p:cNvPr id="7186" name="Straight Arrow Connector 18"/>
          <p:cNvCxnSpPr>
            <a:cxnSpLocks noChangeShapeType="1"/>
          </p:cNvCxnSpPr>
          <p:nvPr/>
        </p:nvCxnSpPr>
        <p:spPr bwMode="auto">
          <a:xfrm flipH="1" flipV="1">
            <a:off x="5410200" y="4648200"/>
            <a:ext cx="1219200" cy="2286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241"/>
          <p:cNvSpPr txBox="1">
            <a:spLocks noChangeArrowheads="1"/>
          </p:cNvSpPr>
          <p:nvPr/>
        </p:nvSpPr>
        <p:spPr bwMode="auto">
          <a:xfrm>
            <a:off x="1038225" y="4465638"/>
            <a:ext cx="1109663" cy="476250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#3</a:t>
            </a:r>
          </a:p>
        </p:txBody>
      </p:sp>
      <p:sp>
        <p:nvSpPr>
          <p:cNvPr id="22" name="Text Box 242"/>
          <p:cNvSpPr txBox="1">
            <a:spLocks noChangeArrowheads="1"/>
          </p:cNvSpPr>
          <p:nvPr/>
        </p:nvSpPr>
        <p:spPr bwMode="auto">
          <a:xfrm>
            <a:off x="838200" y="2573338"/>
            <a:ext cx="1600200" cy="461962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#1 ~ lab</a:t>
            </a:r>
          </a:p>
        </p:txBody>
      </p:sp>
      <p:sp>
        <p:nvSpPr>
          <p:cNvPr id="23" name="Text Box 243"/>
          <p:cNvSpPr txBox="1">
            <a:spLocks noChangeArrowheads="1"/>
          </p:cNvSpPr>
          <p:nvPr/>
        </p:nvSpPr>
        <p:spPr bwMode="auto">
          <a:xfrm>
            <a:off x="1212850" y="3433763"/>
            <a:ext cx="762000" cy="476250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E0BEE"/>
                </a:solidFill>
                <a:latin typeface="Cambria" pitchFamily="18" charset="0"/>
              </a:rPr>
              <a:t>#2</a:t>
            </a:r>
          </a:p>
        </p:txBody>
      </p:sp>
      <p:sp>
        <p:nvSpPr>
          <p:cNvPr id="24" name="Text Box 246"/>
          <p:cNvSpPr txBox="1">
            <a:spLocks noChangeArrowheads="1"/>
          </p:cNvSpPr>
          <p:nvPr/>
        </p:nvSpPr>
        <p:spPr bwMode="auto">
          <a:xfrm>
            <a:off x="1212850" y="1639329"/>
            <a:ext cx="762000" cy="47625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#0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96" y="2475920"/>
            <a:ext cx="6477904" cy="4153480"/>
          </a:xfrm>
          <a:prstGeom prst="rect">
            <a:avLst/>
          </a:prstGeom>
          <a:ln w="38100">
            <a:solidFill>
              <a:srgbClr val="CC3300"/>
            </a:solidFill>
          </a:ln>
        </p:spPr>
      </p:pic>
    </p:spTree>
    <p:extLst>
      <p:ext uri="{BB962C8B-B14F-4D97-AF65-F5344CB8AC3E}">
        <p14:creationId xmlns:p14="http://schemas.microsoft.com/office/powerpoint/2010/main" val="2107313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5"/>
          <p:cNvSpPr txBox="1">
            <a:spLocks noChangeArrowheads="1"/>
          </p:cNvSpPr>
          <p:nvPr/>
        </p:nvSpPr>
        <p:spPr bwMode="auto">
          <a:xfrm>
            <a:off x="850900" y="114300"/>
            <a:ext cx="7378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Cambria" pitchFamily="18" charset="0"/>
              </a:rPr>
              <a:t>Higher-resolution M. Set</a:t>
            </a:r>
          </a:p>
        </p:txBody>
      </p:sp>
      <p:pic>
        <p:nvPicPr>
          <p:cNvPr id="31748" name="Picture 2" descr="http://local.wasp.uwa.edu.au/~pbourke/fractals/mandelbrot/mandel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50900"/>
            <a:ext cx="6477000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AutoShape 4" descr="http://www.daviddarling.info/images/Mandelbrot_set.jpg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AutoShape 6" descr="http://www.daviddarling.info/images/Mandelbrot_set.jpg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AutoShape 8" descr="http://www.daviddarling.info/images/Mandelbrot_set.jpg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1131711" y="793397"/>
            <a:ext cx="7162800" cy="5522913"/>
          </a:xfrm>
          <a:prstGeom prst="rect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1157240" y="6412468"/>
            <a:ext cx="7148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The black pixels are points that do </a:t>
            </a:r>
            <a:r>
              <a:rPr lang="en-US" sz="1800" b="1" i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not</a:t>
            </a:r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 diverge for   </a:t>
            </a:r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  <a:cs typeface="Courier New" pitchFamily="-105" charset="0"/>
                <a:sym typeface="Arial" charset="0"/>
              </a:rPr>
              <a:t>z = z**2 + c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384377"/>
            <a:ext cx="121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6600"/>
                </a:solidFill>
                <a:latin typeface="Courier New" pitchFamily="49" charset="0"/>
                <a:cs typeface="Courier New" pitchFamily="49" charset="0"/>
              </a:rPr>
              <a:t>-2 + 1j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1055511" y="716844"/>
            <a:ext cx="152400" cy="152400"/>
          </a:xfrm>
          <a:prstGeom prst="ellipse">
            <a:avLst/>
          </a:prstGeom>
          <a:solidFill>
            <a:srgbClr val="FF66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5791200"/>
            <a:ext cx="12192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6600"/>
                </a:solidFill>
                <a:latin typeface="Courier New" pitchFamily="49" charset="0"/>
                <a:cs typeface="Courier New" pitchFamily="49" charset="0"/>
              </a:rPr>
              <a:t>-2 - 1j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1052689" y="6225822"/>
            <a:ext cx="152400" cy="152400"/>
          </a:xfrm>
          <a:prstGeom prst="ellipse">
            <a:avLst/>
          </a:prstGeom>
          <a:solidFill>
            <a:srgbClr val="FF66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01000" y="945444"/>
            <a:ext cx="9144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>
                <a:solidFill>
                  <a:srgbClr val="FF6600"/>
                </a:solidFill>
                <a:latin typeface="Courier New" pitchFamily="49" charset="0"/>
                <a:cs typeface="Courier New" pitchFamily="49" charset="0"/>
              </a:rPr>
              <a:t>1 + 1j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8222016" y="716288"/>
            <a:ext cx="152400" cy="152400"/>
          </a:xfrm>
          <a:prstGeom prst="ellipse">
            <a:avLst/>
          </a:prstGeom>
          <a:solidFill>
            <a:srgbClr val="FF66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54622" y="5837746"/>
            <a:ext cx="9144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>
                <a:solidFill>
                  <a:srgbClr val="FF6600"/>
                </a:solidFill>
                <a:latin typeface="Courier New" pitchFamily="49" charset="0"/>
                <a:cs typeface="Courier New" pitchFamily="49" charset="0"/>
              </a:rPr>
              <a:t>1 - 1j</a:t>
            </a:r>
          </a:p>
        </p:txBody>
      </p:sp>
      <p:sp>
        <p:nvSpPr>
          <p:cNvPr id="18" name="Oval 17"/>
          <p:cNvSpPr/>
          <p:nvPr/>
        </p:nvSpPr>
        <p:spPr bwMode="auto">
          <a:xfrm>
            <a:off x="8226778" y="6251223"/>
            <a:ext cx="152400" cy="152400"/>
          </a:xfrm>
          <a:prstGeom prst="ellipse">
            <a:avLst/>
          </a:prstGeom>
          <a:solidFill>
            <a:srgbClr val="FF6600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381000" y="1143000"/>
            <a:ext cx="2057400" cy="461665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connected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394063" y="1748135"/>
            <a:ext cx="2057400" cy="461665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i="1" dirty="0">
                <a:latin typeface="Cambria" pitchFamily="18" charset="0"/>
                <a:cs typeface="Arial" charset="0"/>
                <a:sym typeface="Arial" charset="0"/>
              </a:rPr>
              <a:t>finite</a:t>
            </a: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 </a:t>
            </a:r>
            <a:r>
              <a:rPr lang="en-US" i="1" dirty="0">
                <a:latin typeface="Cambria" pitchFamily="18" charset="0"/>
                <a:cs typeface="Arial" charset="0"/>
                <a:sym typeface="Arial" charset="0"/>
              </a:rPr>
              <a:t>area</a:t>
            </a: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381000" y="2357735"/>
            <a:ext cx="2057400" cy="461665"/>
          </a:xfrm>
          <a:prstGeom prst="rect">
            <a:avLst/>
          </a:prstGeom>
          <a:solidFill>
            <a:srgbClr val="FFE4C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alibri" pitchFamily="34" charset="0"/>
                <a:sym typeface="Symbol"/>
              </a:rPr>
              <a:t> </a:t>
            </a:r>
            <a:r>
              <a:rPr lang="en-US" b="1" dirty="0">
                <a:latin typeface="Cambria" pitchFamily="18" charset="0"/>
                <a:cs typeface="Arial" charset="0"/>
                <a:sym typeface="Arial" charset="0"/>
              </a:rPr>
              <a:t>perimeter!</a:t>
            </a:r>
          </a:p>
        </p:txBody>
      </p:sp>
    </p:spTree>
    <p:extLst>
      <p:ext uri="{BB962C8B-B14F-4D97-AF65-F5344CB8AC3E}">
        <p14:creationId xmlns:p14="http://schemas.microsoft.com/office/powerpoint/2010/main" val="418400036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981370" y="6264883"/>
            <a:ext cx="71177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Complex things always consisted of simple parts…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326" y="1336670"/>
            <a:ext cx="4524317" cy="3523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26" y="1336671"/>
            <a:ext cx="4048658" cy="3523645"/>
          </a:xfrm>
          <a:prstGeom prst="rect">
            <a:avLst/>
          </a:prstGeom>
        </p:spPr>
      </p:pic>
      <p:sp>
        <p:nvSpPr>
          <p:cNvPr id="6" name="Double Bracket 5"/>
          <p:cNvSpPr/>
          <p:nvPr/>
        </p:nvSpPr>
        <p:spPr bwMode="auto">
          <a:xfrm rot="16200000">
            <a:off x="1007256" y="3717314"/>
            <a:ext cx="2209801" cy="76200"/>
          </a:xfrm>
          <a:prstGeom prst="bracketPair">
            <a:avLst/>
          </a:prstGeom>
          <a:solidFill>
            <a:srgbClr val="CC3300">
              <a:alpha val="33000"/>
            </a:srgbClr>
          </a:solidFill>
          <a:ln w="28575" cap="flat" cmpd="sng" algn="ctr">
            <a:solidFill>
              <a:srgbClr val="0E0B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3" name="Double Bracket 12"/>
          <p:cNvSpPr/>
          <p:nvPr/>
        </p:nvSpPr>
        <p:spPr bwMode="auto">
          <a:xfrm rot="16200000">
            <a:off x="5488032" y="2347347"/>
            <a:ext cx="2209801" cy="2816135"/>
          </a:xfrm>
          <a:prstGeom prst="bracketPair">
            <a:avLst>
              <a:gd name="adj" fmla="val 15485"/>
            </a:avLst>
          </a:prstGeom>
          <a:solidFill>
            <a:srgbClr val="CC3300">
              <a:alpha val="33000"/>
            </a:srgbClr>
          </a:solidFill>
          <a:ln w="28575" cap="flat" cmpd="sng" algn="ctr">
            <a:solidFill>
              <a:srgbClr val="0E0B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2105926" y="4975705"/>
            <a:ext cx="4621445" cy="739295"/>
          </a:xfrm>
          <a:custGeom>
            <a:avLst/>
            <a:gdLst>
              <a:gd name="connsiteX0" fmla="*/ 10257 w 4621445"/>
              <a:gd name="connsiteY0" fmla="*/ 0 h 739295"/>
              <a:gd name="connsiteX1" fmla="*/ 284577 w 4621445"/>
              <a:gd name="connsiteY1" fmla="*/ 653142 h 739295"/>
              <a:gd name="connsiteX2" fmla="*/ 1904371 w 4621445"/>
              <a:gd name="connsiteY2" fmla="*/ 692331 h 739295"/>
              <a:gd name="connsiteX3" fmla="*/ 4151183 w 4621445"/>
              <a:gd name="connsiteY3" fmla="*/ 692331 h 739295"/>
              <a:gd name="connsiteX4" fmla="*/ 4621445 w 4621445"/>
              <a:gd name="connsiteY4" fmla="*/ 78377 h 739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1445" h="739295">
                <a:moveTo>
                  <a:pt x="10257" y="0"/>
                </a:moveTo>
                <a:cubicBezTo>
                  <a:pt x="-10426" y="268877"/>
                  <a:pt x="-31109" y="537754"/>
                  <a:pt x="284577" y="653142"/>
                </a:cubicBezTo>
                <a:cubicBezTo>
                  <a:pt x="600263" y="768531"/>
                  <a:pt x="1259937" y="685800"/>
                  <a:pt x="1904371" y="692331"/>
                </a:cubicBezTo>
                <a:cubicBezTo>
                  <a:pt x="2548805" y="698863"/>
                  <a:pt x="3698337" y="794657"/>
                  <a:pt x="4151183" y="692331"/>
                </a:cubicBezTo>
                <a:cubicBezTo>
                  <a:pt x="4604029" y="590005"/>
                  <a:pt x="4612737" y="334191"/>
                  <a:pt x="4621445" y="78377"/>
                </a:cubicBezTo>
              </a:path>
            </a:pathLst>
          </a:custGeom>
          <a:noFill/>
          <a:ln w="38100" cap="flat" cmpd="sng" algn="ctr">
            <a:solidFill>
              <a:srgbClr val="0E0BEE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5184865" y="4975705"/>
            <a:ext cx="281613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E0BE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311748" y="152400"/>
            <a:ext cx="2209800" cy="83099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dirty="0">
                <a:solidFill>
                  <a:srgbClr val="000000"/>
                </a:solidFill>
                <a:latin typeface="Cambria" pitchFamily="18" charset="0"/>
              </a:rPr>
              <a:t>Chaos?</a:t>
            </a:r>
          </a:p>
        </p:txBody>
      </p:sp>
    </p:spTree>
    <p:extLst>
      <p:ext uri="{BB962C8B-B14F-4D97-AF65-F5344CB8AC3E}">
        <p14:creationId xmlns:p14="http://schemas.microsoft.com/office/powerpoint/2010/main" val="3281525571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7"/>
          <p:cNvSpPr txBox="1">
            <a:spLocks noChangeArrowheads="1"/>
          </p:cNvSpPr>
          <p:nvPr/>
        </p:nvSpPr>
        <p:spPr bwMode="auto">
          <a:xfrm>
            <a:off x="1245617" y="1676400"/>
            <a:ext cx="2209800" cy="83099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800" dirty="0">
                <a:solidFill>
                  <a:srgbClr val="000000"/>
                </a:solidFill>
                <a:latin typeface="Cambria" pitchFamily="18" charset="0"/>
              </a:rPr>
              <a:t>Chaos!</a:t>
            </a:r>
          </a:p>
        </p:txBody>
      </p:sp>
      <p:sp>
        <p:nvSpPr>
          <p:cNvPr id="33797" name="Rectangle 17"/>
          <p:cNvSpPr>
            <a:spLocks noChangeArrowheads="1"/>
          </p:cNvSpPr>
          <p:nvPr/>
        </p:nvSpPr>
        <p:spPr bwMode="auto">
          <a:xfrm>
            <a:off x="6134601" y="6307138"/>
            <a:ext cx="2860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rgbClr val="000000"/>
                </a:solidFill>
                <a:latin typeface="Calibri" pitchFamily="34" charset="0"/>
              </a:rPr>
              <a:t>http://www.youtube.com/watch?v=0jGaio87u3A</a:t>
            </a:r>
          </a:p>
        </p:txBody>
      </p:sp>
      <p:pic>
        <p:nvPicPr>
          <p:cNvPr id="33798" name="Picture 18" descr="Mandelz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6" y="4175125"/>
            <a:ext cx="8763000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19"/>
          <p:cNvSpPr>
            <a:spLocks noChangeArrowheads="1"/>
          </p:cNvSpPr>
          <p:nvPr/>
        </p:nvSpPr>
        <p:spPr bwMode="auto">
          <a:xfrm>
            <a:off x="6815624" y="3891461"/>
            <a:ext cx="21451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rgbClr val="000000"/>
                </a:solidFill>
                <a:latin typeface="Calibri" pitchFamily="34" charset="0"/>
              </a:rPr>
              <a:t>not self-similar but </a:t>
            </a:r>
            <a:r>
              <a:rPr lang="en-US" sz="1000" b="1" i="1" dirty="0">
                <a:solidFill>
                  <a:srgbClr val="000000"/>
                </a:solidFill>
                <a:latin typeface="Calibri" pitchFamily="34" charset="0"/>
              </a:rPr>
              <a:t>quasi</a:t>
            </a:r>
            <a:r>
              <a:rPr lang="en-US" sz="1000" dirty="0">
                <a:solidFill>
                  <a:srgbClr val="000000"/>
                </a:solidFill>
                <a:latin typeface="Calibri" pitchFamily="34" charset="0"/>
              </a:rPr>
              <a:t>-self-similar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76200" y="3200400"/>
            <a:ext cx="655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This was a </a:t>
            </a:r>
            <a:r>
              <a:rPr lang="en-US" i="1" dirty="0">
                <a:latin typeface="Cambria" pitchFamily="18" charset="0"/>
                <a:cs typeface="Arial" charset="0"/>
                <a:sym typeface="Arial" charset="0"/>
              </a:rPr>
              <a:t>"naturally occurring"</a:t>
            </a: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 object where zooming uncovers </a:t>
            </a:r>
            <a:r>
              <a:rPr lang="en-US" b="1" i="1" dirty="0">
                <a:latin typeface="Cambria" pitchFamily="18" charset="0"/>
                <a:cs typeface="Arial" charset="0"/>
                <a:sym typeface="Arial" charset="0"/>
              </a:rPr>
              <a:t>more </a:t>
            </a:r>
            <a:r>
              <a:rPr lang="en-US" dirty="0">
                <a:latin typeface="Cambria" pitchFamily="18" charset="0"/>
                <a:cs typeface="Arial" charset="0"/>
                <a:sym typeface="Arial" charset="0"/>
              </a:rPr>
              <a:t>detail, not less: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271743" y="381000"/>
            <a:ext cx="3612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latin typeface="Cambria" pitchFamily="18" charset="0"/>
                <a:cs typeface="Arial" charset="0"/>
                <a:sym typeface="Arial" charset="0"/>
              </a:rPr>
              <a:t>Before the M. Set, complex things were made of simple parts: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58" y="304800"/>
            <a:ext cx="3710442" cy="18851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1902822" y="4343400"/>
            <a:ext cx="461554" cy="25472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3287485" y="4988719"/>
            <a:ext cx="971006" cy="24948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6048102" y="5466159"/>
            <a:ext cx="715270" cy="12474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5777640" y="5830920"/>
              <a:ext cx="402120" cy="27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68280" y="5821560"/>
                <a:ext cx="420840" cy="4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0318735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1" descr="Mandelbrot_s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39800"/>
            <a:ext cx="67056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15"/>
          <p:cNvSpPr txBox="1">
            <a:spLocks noChangeArrowheads="1"/>
          </p:cNvSpPr>
          <p:nvPr/>
        </p:nvSpPr>
        <p:spPr bwMode="auto">
          <a:xfrm>
            <a:off x="669196" y="6048632"/>
            <a:ext cx="5137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Cambria" pitchFamily="18" charset="0"/>
              </a:rPr>
              <a:t>What are these colors?</a:t>
            </a:r>
          </a:p>
        </p:txBody>
      </p:sp>
      <p:sp>
        <p:nvSpPr>
          <p:cNvPr id="32773" name="AutoShape 4" descr="http://www.daviddarling.info/images/Mandelbrot_set.jpg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AutoShape 6" descr="http://www.daviddarling.info/images/Mandelbrot_set.jpg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AutoShape 8" descr="http://www.daviddarling.info/images/Mandelbrot_set.jpg"/>
          <p:cNvSpPr>
            <a:spLocks noChangeAspect="1" noChangeArrowheads="1"/>
          </p:cNvSpPr>
          <p:nvPr/>
        </p:nvSpPr>
        <p:spPr bwMode="auto">
          <a:xfrm>
            <a:off x="4541838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997720" y="380025"/>
            <a:ext cx="71485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The black pixels are points that do </a:t>
            </a:r>
            <a:r>
              <a:rPr lang="en-US" sz="1800" b="1" i="1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not</a:t>
            </a:r>
            <a:r>
              <a:rPr lang="en-US" sz="1800" dirty="0">
                <a:solidFill>
                  <a:srgbClr val="000000"/>
                </a:solidFill>
                <a:latin typeface="Cambria" pitchFamily="18" charset="0"/>
                <a:cs typeface="Arial" charset="0"/>
                <a:sym typeface="Arial" charset="0"/>
              </a:rPr>
              <a:t> diverge for   </a:t>
            </a:r>
            <a:r>
              <a:rPr lang="en-US" sz="1800" b="1" dirty="0">
                <a:solidFill>
                  <a:srgbClr val="000000"/>
                </a:solidFill>
                <a:latin typeface="Courier New" pitchFamily="-105" charset="0"/>
                <a:cs typeface="Courier New" pitchFamily="-105" charset="0"/>
                <a:sym typeface="Arial" charset="0"/>
              </a:rPr>
              <a:t>z = z**2 + c 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7496" y="5410200"/>
            <a:ext cx="1554607" cy="830997"/>
          </a:xfrm>
          <a:prstGeom prst="rect">
            <a:avLst/>
          </a:prstGeom>
          <a:solidFill>
            <a:srgbClr val="FFCCFF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Cambria" pitchFamily="18" charset="0"/>
              </a:rPr>
              <a:t>escape velocities!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7620000" y="5105400"/>
            <a:ext cx="0" cy="3048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7147496" y="4953000"/>
            <a:ext cx="472504" cy="4572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6609806" y="4911634"/>
            <a:ext cx="1010194" cy="49856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5791200" y="5181600"/>
            <a:ext cx="1828800" cy="228600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8182021" y="6229208"/>
            <a:ext cx="444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mbria" pitchFamily="18" charset="0"/>
              </a:rPr>
              <a:t>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74722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6" y="351530"/>
            <a:ext cx="7773924" cy="6201670"/>
          </a:xfrm>
          <a:prstGeom prst="rect">
            <a:avLst/>
          </a:prstGeom>
        </p:spPr>
      </p:pic>
      <p:sp>
        <p:nvSpPr>
          <p:cNvPr id="32771" name="Text Box 15"/>
          <p:cNvSpPr txBox="1">
            <a:spLocks noChangeArrowheads="1"/>
          </p:cNvSpPr>
          <p:nvPr/>
        </p:nvSpPr>
        <p:spPr bwMode="auto">
          <a:xfrm>
            <a:off x="1066038" y="163140"/>
            <a:ext cx="3581400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Cambria" pitchFamily="18" charset="0"/>
              </a:rPr>
              <a:t>Atlas of the M. Set</a:t>
            </a:r>
          </a:p>
        </p:txBody>
      </p:sp>
    </p:spTree>
    <p:extLst>
      <p:ext uri="{BB962C8B-B14F-4D97-AF65-F5344CB8AC3E}">
        <p14:creationId xmlns:p14="http://schemas.microsoft.com/office/powerpoint/2010/main" val="20245174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2771" name="Text Box 15"/>
          <p:cNvSpPr txBox="1">
            <a:spLocks noChangeArrowheads="1"/>
          </p:cNvSpPr>
          <p:nvPr/>
        </p:nvSpPr>
        <p:spPr bwMode="auto">
          <a:xfrm>
            <a:off x="152400" y="6172200"/>
            <a:ext cx="487756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Cambria" pitchFamily="18" charset="0"/>
              </a:rPr>
              <a:t>In the </a:t>
            </a:r>
            <a:r>
              <a:rPr lang="en-US" sz="3200" i="1" dirty="0">
                <a:solidFill>
                  <a:srgbClr val="000000"/>
                </a:solidFill>
                <a:latin typeface="Cambria" pitchFamily="18" charset="0"/>
              </a:rPr>
              <a:t>Seahorse Valley….</a:t>
            </a:r>
            <a:endParaRPr lang="en-US" sz="3200" dirty="0">
              <a:solidFill>
                <a:srgbClr val="0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1207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4" descr="mandelbr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7"/>
          <p:cNvSpPr txBox="1">
            <a:spLocks noChangeArrowheads="1"/>
          </p:cNvSpPr>
          <p:nvPr/>
        </p:nvSpPr>
        <p:spPr bwMode="auto">
          <a:xfrm>
            <a:off x="850900" y="114300"/>
            <a:ext cx="737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FFFFFF"/>
                </a:solidFill>
                <a:latin typeface="Cambria" pitchFamily="18" charset="0"/>
              </a:rPr>
              <a:t>Happy </a:t>
            </a:r>
            <a:r>
              <a:rPr lang="en-US" sz="4000" dirty="0" err="1">
                <a:solidFill>
                  <a:srgbClr val="FFFFFF"/>
                </a:solidFill>
                <a:latin typeface="Cambria" pitchFamily="18" charset="0"/>
              </a:rPr>
              <a:t>Mandelbrotting</a:t>
            </a:r>
            <a:r>
              <a:rPr lang="en-US" sz="4000" dirty="0">
                <a:solidFill>
                  <a:srgbClr val="FFFFFF"/>
                </a:solidFill>
                <a:latin typeface="Cambria" pitchFamily="18" charset="0"/>
              </a:rPr>
              <a:t>!</a:t>
            </a:r>
          </a:p>
        </p:txBody>
      </p:sp>
      <p:sp>
        <p:nvSpPr>
          <p:cNvPr id="34820" name="Rectangle 15"/>
          <p:cNvSpPr>
            <a:spLocks noChangeArrowheads="1"/>
          </p:cNvSpPr>
          <p:nvPr/>
        </p:nvSpPr>
        <p:spPr bwMode="auto">
          <a:xfrm>
            <a:off x="76200" y="6320135"/>
            <a:ext cx="48475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ambria" pitchFamily="18" charset="0"/>
              </a:rPr>
              <a:t>www.cs.hmc.edu/~jgrasel/projects</a:t>
            </a:r>
            <a:endParaRPr lang="en-US" dirty="0">
              <a:solidFill>
                <a:srgbClr val="000000"/>
              </a:solidFill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991560" y="165744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2200" y="164808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6134601" y="6427936"/>
            <a:ext cx="2860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http://www.youtube.com/watch?v=0jGaio87u3A</a:t>
            </a:r>
          </a:p>
        </p:txBody>
      </p:sp>
    </p:spTree>
    <p:extLst>
      <p:ext uri="{BB962C8B-B14F-4D97-AF65-F5344CB8AC3E}">
        <p14:creationId xmlns:p14="http://schemas.microsoft.com/office/powerpoint/2010/main" val="171766542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8130" name="Text Box 6"/>
          <p:cNvSpPr txBox="1">
            <a:spLocks noChangeArrowheads="1"/>
          </p:cNvSpPr>
          <p:nvPr/>
        </p:nvSpPr>
        <p:spPr bwMode="auto">
          <a:xfrm>
            <a:off x="826504" y="480536"/>
            <a:ext cx="747929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dirty="0">
                <a:solidFill>
                  <a:srgbClr val="FF6601"/>
                </a:solidFill>
                <a:latin typeface="Cambria" pitchFamily="18" charset="0"/>
              </a:rPr>
              <a:t>Have a great Hallo-week!</a:t>
            </a:r>
          </a:p>
        </p:txBody>
      </p:sp>
      <p:grpSp>
        <p:nvGrpSpPr>
          <p:cNvPr id="48131" name="Group 38"/>
          <p:cNvGrpSpPr>
            <a:grpSpLocks/>
          </p:cNvGrpSpPr>
          <p:nvPr/>
        </p:nvGrpSpPr>
        <p:grpSpPr bwMode="auto">
          <a:xfrm>
            <a:off x="2706574" y="2209800"/>
            <a:ext cx="3841750" cy="3835400"/>
            <a:chOff x="2438400" y="2609066"/>
            <a:chExt cx="3841296" cy="3836184"/>
          </a:xfrm>
        </p:grpSpPr>
        <p:sp>
          <p:nvSpPr>
            <p:cNvPr id="7" name="Freeform 1042"/>
            <p:cNvSpPr>
              <a:spLocks/>
            </p:cNvSpPr>
            <p:nvPr/>
          </p:nvSpPr>
          <p:spPr bwMode="auto">
            <a:xfrm>
              <a:off x="2438400" y="5395698"/>
              <a:ext cx="3812724" cy="1049552"/>
            </a:xfrm>
            <a:custGeom>
              <a:avLst/>
              <a:gdLst>
                <a:gd name="T0" fmla="*/ 531 w 1048"/>
                <a:gd name="T1" fmla="*/ 21 h 250"/>
                <a:gd name="T2" fmla="*/ 910 w 1048"/>
                <a:gd name="T3" fmla="*/ 83 h 250"/>
                <a:gd name="T4" fmla="*/ 951 w 1048"/>
                <a:gd name="T5" fmla="*/ 111 h 250"/>
                <a:gd name="T6" fmla="*/ 993 w 1048"/>
                <a:gd name="T7" fmla="*/ 138 h 250"/>
                <a:gd name="T8" fmla="*/ 1048 w 1048"/>
                <a:gd name="T9" fmla="*/ 179 h 250"/>
                <a:gd name="T10" fmla="*/ 751 w 1048"/>
                <a:gd name="T11" fmla="*/ 248 h 250"/>
                <a:gd name="T12" fmla="*/ 82 w 1048"/>
                <a:gd name="T13" fmla="*/ 228 h 250"/>
                <a:gd name="T14" fmla="*/ 0 w 1048"/>
                <a:gd name="T15" fmla="*/ 207 h 250"/>
                <a:gd name="T16" fmla="*/ 7 w 1048"/>
                <a:gd name="T17" fmla="*/ 173 h 250"/>
                <a:gd name="T18" fmla="*/ 96 w 1048"/>
                <a:gd name="T19" fmla="*/ 131 h 250"/>
                <a:gd name="T20" fmla="*/ 207 w 1048"/>
                <a:gd name="T21" fmla="*/ 76 h 250"/>
                <a:gd name="T22" fmla="*/ 275 w 1048"/>
                <a:gd name="T23" fmla="*/ 55 h 250"/>
                <a:gd name="T24" fmla="*/ 324 w 1048"/>
                <a:gd name="T25" fmla="*/ 28 h 250"/>
                <a:gd name="T26" fmla="*/ 379 w 1048"/>
                <a:gd name="T27" fmla="*/ 14 h 250"/>
                <a:gd name="T28" fmla="*/ 503 w 1048"/>
                <a:gd name="T29" fmla="*/ 28 h 250"/>
                <a:gd name="T30" fmla="*/ 5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sp>
          <p:nvSpPr>
            <p:cNvPr id="48134" name="Oval 1043"/>
            <p:cNvSpPr>
              <a:spLocks noChangeArrowheads="1"/>
            </p:cNvSpPr>
            <p:nvPr/>
          </p:nvSpPr>
          <p:spPr bwMode="auto">
            <a:xfrm>
              <a:off x="2612576" y="3209890"/>
              <a:ext cx="3667120" cy="2830940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5" name="Oval 1046"/>
            <p:cNvSpPr>
              <a:spLocks noChangeArrowheads="1"/>
            </p:cNvSpPr>
            <p:nvPr/>
          </p:nvSpPr>
          <p:spPr bwMode="auto">
            <a:xfrm rot="-2071034">
              <a:off x="5229930" y="4014517"/>
              <a:ext cx="701414" cy="1006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8136" name="Group 31"/>
            <p:cNvGrpSpPr>
              <a:grpSpLocks/>
            </p:cNvGrpSpPr>
            <p:nvPr/>
          </p:nvGrpSpPr>
          <p:grpSpPr bwMode="auto">
            <a:xfrm>
              <a:off x="5606844" y="4572000"/>
              <a:ext cx="152400" cy="391620"/>
              <a:chOff x="7482348" y="3435588"/>
              <a:chExt cx="152400" cy="544020"/>
            </a:xfrm>
          </p:grpSpPr>
          <p:sp>
            <p:nvSpPr>
              <p:cNvPr id="48153" name="Freeform 32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4" name="Rounded Rectangle 33"/>
              <p:cNvSpPr/>
              <p:nvPr/>
            </p:nvSpPr>
            <p:spPr bwMode="auto">
              <a:xfrm>
                <a:off x="7482180" y="3675480"/>
                <a:ext cx="152382" cy="304391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sp>
          <p:nvSpPr>
            <p:cNvPr id="48137" name="Freeform 20"/>
            <p:cNvSpPr>
              <a:spLocks/>
            </p:cNvSpPr>
            <p:nvPr/>
          </p:nvSpPr>
          <p:spPr bwMode="auto">
            <a:xfrm>
              <a:off x="4020886" y="2609066"/>
              <a:ext cx="1565446" cy="910882"/>
            </a:xfrm>
            <a:custGeom>
              <a:avLst/>
              <a:gdLst>
                <a:gd name="T0" fmla="*/ 0 w 1130692"/>
                <a:gd name="T1" fmla="*/ 10999180 h 716639"/>
                <a:gd name="T2" fmla="*/ 16206296 w 1130692"/>
                <a:gd name="T3" fmla="*/ 10999180 h 716639"/>
                <a:gd name="T4" fmla="*/ 19244920 w 1130692"/>
                <a:gd name="T5" fmla="*/ 10332568 h 716639"/>
                <a:gd name="T6" fmla="*/ 24309413 w 1130692"/>
                <a:gd name="T7" fmla="*/ 8666005 h 716639"/>
                <a:gd name="T8" fmla="*/ 26335216 w 1130692"/>
                <a:gd name="T9" fmla="*/ 7666099 h 716639"/>
                <a:gd name="T10" fmla="*/ 29373852 w 1130692"/>
                <a:gd name="T11" fmla="*/ 6666165 h 716639"/>
                <a:gd name="T12" fmla="*/ 34438321 w 1130692"/>
                <a:gd name="T13" fmla="*/ 4999649 h 716639"/>
                <a:gd name="T14" fmla="*/ 37476987 w 1130692"/>
                <a:gd name="T15" fmla="*/ 2999758 h 716639"/>
                <a:gd name="T16" fmla="*/ 39502800 w 1130692"/>
                <a:gd name="T17" fmla="*/ 0 h 716639"/>
                <a:gd name="T18" fmla="*/ 42541381 w 1130692"/>
                <a:gd name="T19" fmla="*/ 666611 h 716639"/>
                <a:gd name="T20" fmla="*/ 48618744 w 1130692"/>
                <a:gd name="T21" fmla="*/ 2333169 h 716639"/>
                <a:gd name="T22" fmla="*/ 52670369 w 1130692"/>
                <a:gd name="T23" fmla="*/ 2666464 h 716639"/>
                <a:gd name="T24" fmla="*/ 55708982 w 1130692"/>
                <a:gd name="T25" fmla="*/ 2999758 h 716639"/>
                <a:gd name="T26" fmla="*/ 63812109 w 1130692"/>
                <a:gd name="T27" fmla="*/ 2666464 h 716639"/>
                <a:gd name="T28" fmla="*/ 68876585 w 1130692"/>
                <a:gd name="T29" fmla="*/ 999916 h 716639"/>
                <a:gd name="T30" fmla="*/ 71915253 w 1130692"/>
                <a:gd name="T31" fmla="*/ 333291 h 716639"/>
                <a:gd name="T32" fmla="*/ 71915253 w 1130692"/>
                <a:gd name="T33" fmla="*/ 2333169 h 716639"/>
                <a:gd name="T34" fmla="*/ 68876585 w 1130692"/>
                <a:gd name="T35" fmla="*/ 8999321 h 716639"/>
                <a:gd name="T36" fmla="*/ 67863683 w 1130692"/>
                <a:gd name="T37" fmla="*/ 9999238 h 716639"/>
                <a:gd name="T38" fmla="*/ 65837868 w 1130692"/>
                <a:gd name="T39" fmla="*/ 10999180 h 716639"/>
                <a:gd name="T40" fmla="*/ 59760535 w 1130692"/>
                <a:gd name="T41" fmla="*/ 11665792 h 716639"/>
                <a:gd name="T42" fmla="*/ 56721854 w 1130692"/>
                <a:gd name="T43" fmla="*/ 13665653 h 716639"/>
                <a:gd name="T44" fmla="*/ 59760535 w 1130692"/>
                <a:gd name="T45" fmla="*/ 13998945 h 716639"/>
                <a:gd name="T46" fmla="*/ 76979734 w 1130692"/>
                <a:gd name="T47" fmla="*/ 13665653 h 71663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30692"/>
                <a:gd name="T73" fmla="*/ 0 h 716639"/>
                <a:gd name="T74" fmla="*/ 1130692 w 1130692"/>
                <a:gd name="T75" fmla="*/ 716639 h 71663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30692" h="716639">
                  <a:moveTo>
                    <a:pt x="0" y="486697"/>
                  </a:moveTo>
                  <a:cubicBezTo>
                    <a:pt x="82090" y="493011"/>
                    <a:pt x="161270" y="524049"/>
                    <a:pt x="235974" y="486697"/>
                  </a:cubicBezTo>
                  <a:cubicBezTo>
                    <a:pt x="251828" y="478770"/>
                    <a:pt x="265471" y="467032"/>
                    <a:pt x="280219" y="457200"/>
                  </a:cubicBezTo>
                  <a:cubicBezTo>
                    <a:pt x="358878" y="339213"/>
                    <a:pt x="255638" y="481781"/>
                    <a:pt x="353961" y="383458"/>
                  </a:cubicBezTo>
                  <a:cubicBezTo>
                    <a:pt x="366495" y="370924"/>
                    <a:pt x="372110" y="352830"/>
                    <a:pt x="383458" y="339213"/>
                  </a:cubicBezTo>
                  <a:cubicBezTo>
                    <a:pt x="396811" y="323190"/>
                    <a:pt x="414351" y="310991"/>
                    <a:pt x="427703" y="294968"/>
                  </a:cubicBezTo>
                  <a:cubicBezTo>
                    <a:pt x="489154" y="221226"/>
                    <a:pt x="420330" y="275302"/>
                    <a:pt x="501445" y="221226"/>
                  </a:cubicBezTo>
                  <a:cubicBezTo>
                    <a:pt x="538514" y="110015"/>
                    <a:pt x="488511" y="247093"/>
                    <a:pt x="545690" y="132735"/>
                  </a:cubicBezTo>
                  <a:cubicBezTo>
                    <a:pt x="563842" y="96430"/>
                    <a:pt x="569523" y="33982"/>
                    <a:pt x="575187" y="0"/>
                  </a:cubicBezTo>
                  <a:cubicBezTo>
                    <a:pt x="589935" y="9832"/>
                    <a:pt x="605815" y="18149"/>
                    <a:pt x="619432" y="29497"/>
                  </a:cubicBezTo>
                  <a:cubicBezTo>
                    <a:pt x="656951" y="60763"/>
                    <a:pt x="662691" y="83854"/>
                    <a:pt x="707922" y="103239"/>
                  </a:cubicBezTo>
                  <a:cubicBezTo>
                    <a:pt x="726553" y="111224"/>
                    <a:pt x="747426" y="112419"/>
                    <a:pt x="766916" y="117987"/>
                  </a:cubicBezTo>
                  <a:cubicBezTo>
                    <a:pt x="781864" y="122258"/>
                    <a:pt x="796413" y="127819"/>
                    <a:pt x="811161" y="132735"/>
                  </a:cubicBezTo>
                  <a:cubicBezTo>
                    <a:pt x="850490" y="127819"/>
                    <a:pt x="890910" y="128416"/>
                    <a:pt x="929148" y="117987"/>
                  </a:cubicBezTo>
                  <a:cubicBezTo>
                    <a:pt x="983224" y="103239"/>
                    <a:pt x="968478" y="78657"/>
                    <a:pt x="1002890" y="44245"/>
                  </a:cubicBezTo>
                  <a:cubicBezTo>
                    <a:pt x="1015424" y="31711"/>
                    <a:pt x="1032387" y="24580"/>
                    <a:pt x="1047135" y="14748"/>
                  </a:cubicBezTo>
                  <a:cubicBezTo>
                    <a:pt x="1076203" y="101955"/>
                    <a:pt x="1057395" y="16031"/>
                    <a:pt x="1047135" y="103239"/>
                  </a:cubicBezTo>
                  <a:cubicBezTo>
                    <a:pt x="1013210" y="391610"/>
                    <a:pt x="1061850" y="221329"/>
                    <a:pt x="1002890" y="398206"/>
                  </a:cubicBezTo>
                  <a:cubicBezTo>
                    <a:pt x="997974" y="412954"/>
                    <a:pt x="996764" y="429516"/>
                    <a:pt x="988141" y="442451"/>
                  </a:cubicBezTo>
                  <a:cubicBezTo>
                    <a:pt x="978309" y="457200"/>
                    <a:pt x="973676" y="477303"/>
                    <a:pt x="958645" y="486697"/>
                  </a:cubicBezTo>
                  <a:cubicBezTo>
                    <a:pt x="932279" y="503176"/>
                    <a:pt x="870154" y="516193"/>
                    <a:pt x="870154" y="516193"/>
                  </a:cubicBezTo>
                  <a:cubicBezTo>
                    <a:pt x="865187" y="523644"/>
                    <a:pt x="817187" y="587240"/>
                    <a:pt x="825909" y="604684"/>
                  </a:cubicBezTo>
                  <a:cubicBezTo>
                    <a:pt x="832861" y="618589"/>
                    <a:pt x="854685" y="617885"/>
                    <a:pt x="870154" y="619432"/>
                  </a:cubicBezTo>
                  <a:cubicBezTo>
                    <a:pt x="1130692" y="645485"/>
                    <a:pt x="1120877" y="716639"/>
                    <a:pt x="1120877" y="604684"/>
                  </a:cubicBezTo>
                </a:path>
              </a:pathLst>
            </a:custGeom>
            <a:solidFill>
              <a:srgbClr val="993300"/>
            </a:solidFill>
            <a:ln w="1905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38" name="Oval 1044"/>
            <p:cNvSpPr>
              <a:spLocks noChangeArrowheads="1"/>
            </p:cNvSpPr>
            <p:nvPr/>
          </p:nvSpPr>
          <p:spPr bwMode="auto">
            <a:xfrm rot="-1967255">
              <a:off x="2960929" y="3812307"/>
              <a:ext cx="875590" cy="8088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39" name="Oval 1045"/>
            <p:cNvSpPr>
              <a:spLocks noChangeArrowheads="1"/>
            </p:cNvSpPr>
            <p:nvPr/>
          </p:nvSpPr>
          <p:spPr bwMode="auto">
            <a:xfrm>
              <a:off x="4010695" y="3812307"/>
              <a:ext cx="1045058" cy="1006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0" name="AutoShape 1050"/>
            <p:cNvSpPr>
              <a:spLocks noChangeArrowheads="1"/>
            </p:cNvSpPr>
            <p:nvPr/>
          </p:nvSpPr>
          <p:spPr bwMode="auto">
            <a:xfrm rot="-5400000">
              <a:off x="4133513" y="4324688"/>
              <a:ext cx="533400" cy="2094824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1" name="Freeform 1051"/>
            <p:cNvSpPr>
              <a:spLocks/>
            </p:cNvSpPr>
            <p:nvPr/>
          </p:nvSpPr>
          <p:spPr bwMode="auto">
            <a:xfrm>
              <a:off x="3510402" y="3170903"/>
              <a:ext cx="2320980" cy="573299"/>
            </a:xfrm>
            <a:custGeom>
              <a:avLst/>
              <a:gdLst>
                <a:gd name="T0" fmla="*/ 2147483647 w 648"/>
                <a:gd name="T1" fmla="*/ 0 h 256"/>
                <a:gd name="T2" fmla="*/ 2147483647 w 648"/>
                <a:gd name="T3" fmla="*/ 2147483647 h 256"/>
                <a:gd name="T4" fmla="*/ 0 w 648"/>
                <a:gd name="T5" fmla="*/ 2147483647 h 256"/>
                <a:gd name="T6" fmla="*/ 2147483647 w 648"/>
                <a:gd name="T7" fmla="*/ 2147483647 h 256"/>
                <a:gd name="T8" fmla="*/ 2147483647 w 648"/>
                <a:gd name="T9" fmla="*/ 2147483647 h 256"/>
                <a:gd name="T10" fmla="*/ 2147483647 w 648"/>
                <a:gd name="T11" fmla="*/ 2147483647 h 256"/>
                <a:gd name="T12" fmla="*/ 2147483647 w 648"/>
                <a:gd name="T13" fmla="*/ 2147483647 h 256"/>
                <a:gd name="T14" fmla="*/ 2147483647 w 648"/>
                <a:gd name="T15" fmla="*/ 2147483647 h 256"/>
                <a:gd name="T16" fmla="*/ 2147483647 w 648"/>
                <a:gd name="T17" fmla="*/ 2147483647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993300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054"/>
            <p:cNvSpPr>
              <a:spLocks/>
            </p:cNvSpPr>
            <p:nvPr/>
          </p:nvSpPr>
          <p:spPr bwMode="auto">
            <a:xfrm>
              <a:off x="2895546" y="5576709"/>
              <a:ext cx="1011118" cy="585908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sp>
          <p:nvSpPr>
            <p:cNvPr id="20" name="Freeform 1055"/>
            <p:cNvSpPr>
              <a:spLocks/>
            </p:cNvSpPr>
            <p:nvPr/>
          </p:nvSpPr>
          <p:spPr bwMode="auto">
            <a:xfrm flipH="1">
              <a:off x="4924131" y="5624344"/>
              <a:ext cx="1012705" cy="58431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-106" charset="0"/>
                <a:ea typeface="ＭＳ Ｐゴシック" pitchFamily="-106" charset="-128"/>
              </a:endParaRPr>
            </a:p>
          </p:txBody>
        </p:sp>
        <p:grpSp>
          <p:nvGrpSpPr>
            <p:cNvPr id="48144" name="Group 27"/>
            <p:cNvGrpSpPr>
              <a:grpSpLocks/>
            </p:cNvGrpSpPr>
            <p:nvPr/>
          </p:nvGrpSpPr>
          <p:grpSpPr bwMode="auto">
            <a:xfrm>
              <a:off x="3261852" y="4070556"/>
              <a:ext cx="152400" cy="544020"/>
              <a:chOff x="7482348" y="3435588"/>
              <a:chExt cx="152400" cy="544020"/>
            </a:xfrm>
          </p:grpSpPr>
          <p:sp>
            <p:nvSpPr>
              <p:cNvPr id="48151" name="Freeform 25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Rounded Rectangle 24"/>
              <p:cNvSpPr/>
              <p:nvPr/>
            </p:nvSpPr>
            <p:spPr bwMode="auto">
              <a:xfrm>
                <a:off x="7482712" y="3674658"/>
                <a:ext cx="152382" cy="304862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grpSp>
          <p:nvGrpSpPr>
            <p:cNvPr id="48145" name="Group 28"/>
            <p:cNvGrpSpPr>
              <a:grpSpLocks/>
            </p:cNvGrpSpPr>
            <p:nvPr/>
          </p:nvGrpSpPr>
          <p:grpSpPr bwMode="auto">
            <a:xfrm>
              <a:off x="4387644" y="4343400"/>
              <a:ext cx="228600" cy="467820"/>
              <a:chOff x="7482348" y="3435588"/>
              <a:chExt cx="152400" cy="544020"/>
            </a:xfrm>
          </p:grpSpPr>
          <p:sp>
            <p:nvSpPr>
              <p:cNvPr id="48149" name="Freeform 29"/>
              <p:cNvSpPr>
                <a:spLocks/>
              </p:cNvSpPr>
              <p:nvPr/>
            </p:nvSpPr>
            <p:spPr bwMode="auto">
              <a:xfrm flipV="1">
                <a:off x="7513812" y="3435588"/>
                <a:ext cx="91440" cy="283464"/>
              </a:xfrm>
              <a:custGeom>
                <a:avLst/>
                <a:gdLst>
                  <a:gd name="T0" fmla="*/ 0 w 443612"/>
                  <a:gd name="T1" fmla="*/ 0 h 686676"/>
                  <a:gd name="T2" fmla="*/ 0 w 443612"/>
                  <a:gd name="T3" fmla="*/ 1 h 686676"/>
                  <a:gd name="T4" fmla="*/ 0 w 443612"/>
                  <a:gd name="T5" fmla="*/ 2 h 686676"/>
                  <a:gd name="T6" fmla="*/ 0 w 443612"/>
                  <a:gd name="T7" fmla="*/ 2 h 686676"/>
                  <a:gd name="T8" fmla="*/ 0 w 443612"/>
                  <a:gd name="T9" fmla="*/ 2 h 686676"/>
                  <a:gd name="T10" fmla="*/ 0 w 443612"/>
                  <a:gd name="T11" fmla="*/ 3 h 686676"/>
                  <a:gd name="T12" fmla="*/ 0 w 443612"/>
                  <a:gd name="T13" fmla="*/ 5 h 686676"/>
                  <a:gd name="T14" fmla="*/ 0 w 443612"/>
                  <a:gd name="T15" fmla="*/ 6 h 686676"/>
                  <a:gd name="T16" fmla="*/ 0 w 443612"/>
                  <a:gd name="T17" fmla="*/ 7 h 686676"/>
                  <a:gd name="T18" fmla="*/ 0 w 443612"/>
                  <a:gd name="T19" fmla="*/ 7 h 686676"/>
                  <a:gd name="T20" fmla="*/ 0 w 443612"/>
                  <a:gd name="T21" fmla="*/ 7 h 686676"/>
                  <a:gd name="T22" fmla="*/ 0 w 443612"/>
                  <a:gd name="T23" fmla="*/ 6 h 686676"/>
                  <a:gd name="T24" fmla="*/ 0 w 443612"/>
                  <a:gd name="T25" fmla="*/ 5 h 686676"/>
                  <a:gd name="T26" fmla="*/ 0 w 443612"/>
                  <a:gd name="T27" fmla="*/ 5 h 686676"/>
                  <a:gd name="T28" fmla="*/ 0 w 443612"/>
                  <a:gd name="T29" fmla="*/ 2 h 686676"/>
                  <a:gd name="T30" fmla="*/ 0 w 443612"/>
                  <a:gd name="T31" fmla="*/ 2 h 686676"/>
                  <a:gd name="T32" fmla="*/ 0 w 443612"/>
                  <a:gd name="T33" fmla="*/ 2 h 686676"/>
                  <a:gd name="T34" fmla="*/ 0 w 443612"/>
                  <a:gd name="T35" fmla="*/ 1 h 686676"/>
                  <a:gd name="T36" fmla="*/ 0 w 443612"/>
                  <a:gd name="T37" fmla="*/ 1 h 686676"/>
                  <a:gd name="T38" fmla="*/ 0 w 443612"/>
                  <a:gd name="T39" fmla="*/ 0 h 68667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3612"/>
                  <a:gd name="T61" fmla="*/ 0 h 686676"/>
                  <a:gd name="T62" fmla="*/ 443612 w 443612"/>
                  <a:gd name="T63" fmla="*/ 686676 h 68667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3612" h="686676">
                    <a:moveTo>
                      <a:pt x="207638" y="7374"/>
                    </a:moveTo>
                    <a:cubicBezTo>
                      <a:pt x="200264" y="14748"/>
                      <a:pt x="199707" y="76526"/>
                      <a:pt x="192889" y="110613"/>
                    </a:cubicBezTo>
                    <a:cubicBezTo>
                      <a:pt x="189840" y="125857"/>
                      <a:pt x="187852" y="142719"/>
                      <a:pt x="178141" y="154858"/>
                    </a:cubicBezTo>
                    <a:cubicBezTo>
                      <a:pt x="167068" y="168699"/>
                      <a:pt x="148644" y="174523"/>
                      <a:pt x="133896" y="184355"/>
                    </a:cubicBezTo>
                    <a:cubicBezTo>
                      <a:pt x="55237" y="302342"/>
                      <a:pt x="158477" y="159774"/>
                      <a:pt x="60154" y="258097"/>
                    </a:cubicBezTo>
                    <a:cubicBezTo>
                      <a:pt x="47620" y="270631"/>
                      <a:pt x="40489" y="287594"/>
                      <a:pt x="30657" y="302342"/>
                    </a:cubicBezTo>
                    <a:cubicBezTo>
                      <a:pt x="0" y="394317"/>
                      <a:pt x="10096" y="344323"/>
                      <a:pt x="30657" y="508819"/>
                    </a:cubicBezTo>
                    <a:cubicBezTo>
                      <a:pt x="36687" y="557058"/>
                      <a:pt x="40123" y="592028"/>
                      <a:pt x="74902" y="626807"/>
                    </a:cubicBezTo>
                    <a:cubicBezTo>
                      <a:pt x="100755" y="652660"/>
                      <a:pt x="129808" y="661456"/>
                      <a:pt x="163393" y="671052"/>
                    </a:cubicBezTo>
                    <a:cubicBezTo>
                      <a:pt x="182883" y="676620"/>
                      <a:pt x="202722" y="680884"/>
                      <a:pt x="222386" y="685800"/>
                    </a:cubicBezTo>
                    <a:cubicBezTo>
                      <a:pt x="271547" y="680884"/>
                      <a:pt x="322999" y="686676"/>
                      <a:pt x="369870" y="671052"/>
                    </a:cubicBezTo>
                    <a:cubicBezTo>
                      <a:pt x="386686" y="665447"/>
                      <a:pt x="392168" y="643005"/>
                      <a:pt x="399367" y="626807"/>
                    </a:cubicBezTo>
                    <a:cubicBezTo>
                      <a:pt x="411995" y="598394"/>
                      <a:pt x="419032" y="567813"/>
                      <a:pt x="428864" y="538316"/>
                    </a:cubicBezTo>
                    <a:lnTo>
                      <a:pt x="443612" y="494071"/>
                    </a:lnTo>
                    <a:cubicBezTo>
                      <a:pt x="438918" y="442431"/>
                      <a:pt x="438667" y="302297"/>
                      <a:pt x="399367" y="243348"/>
                    </a:cubicBezTo>
                    <a:cubicBezTo>
                      <a:pt x="389535" y="228600"/>
                      <a:pt x="382404" y="211637"/>
                      <a:pt x="369870" y="199103"/>
                    </a:cubicBezTo>
                    <a:cubicBezTo>
                      <a:pt x="357336" y="186569"/>
                      <a:pt x="340373" y="179439"/>
                      <a:pt x="325625" y="169607"/>
                    </a:cubicBezTo>
                    <a:cubicBezTo>
                      <a:pt x="293445" y="73070"/>
                      <a:pt x="338139" y="167819"/>
                      <a:pt x="266631" y="110613"/>
                    </a:cubicBezTo>
                    <a:cubicBezTo>
                      <a:pt x="252790" y="99540"/>
                      <a:pt x="246966" y="81116"/>
                      <a:pt x="237134" y="66368"/>
                    </a:cubicBezTo>
                    <a:cubicBezTo>
                      <a:pt x="220831" y="17459"/>
                      <a:pt x="215012" y="0"/>
                      <a:pt x="207638" y="7374"/>
                    </a:cubicBezTo>
                    <a:close/>
                  </a:path>
                </a:pathLst>
              </a:custGeom>
              <a:solidFill>
                <a:srgbClr val="FFFF29"/>
              </a:solidFill>
              <a:ln w="190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" name="Rounded Rectangle 30"/>
              <p:cNvSpPr/>
              <p:nvPr/>
            </p:nvSpPr>
            <p:spPr bwMode="auto">
              <a:xfrm>
                <a:off x="7482332" y="3675127"/>
                <a:ext cx="152382" cy="304665"/>
              </a:xfrm>
              <a:prstGeom prst="roundRect">
                <a:avLst/>
              </a:prstGeom>
              <a:solidFill>
                <a:schemeClr val="accent3">
                  <a:lumMod val="6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Times New Roman" pitchFamily="-106" charset="0"/>
                  <a:ea typeface="ＭＳ Ｐゴシック" pitchFamily="-106" charset="-128"/>
                </a:endParaRPr>
              </a:p>
            </p:txBody>
          </p:sp>
        </p:grpSp>
        <p:sp>
          <p:nvSpPr>
            <p:cNvPr id="48146" name="Rectangle 35"/>
            <p:cNvSpPr>
              <a:spLocks noChangeArrowheads="1"/>
            </p:cNvSpPr>
            <p:nvPr/>
          </p:nvSpPr>
          <p:spPr bwMode="auto">
            <a:xfrm rot="735376">
              <a:off x="3743199" y="5249341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47" name="Rectangle 36"/>
            <p:cNvSpPr>
              <a:spLocks noChangeArrowheads="1"/>
            </p:cNvSpPr>
            <p:nvPr/>
          </p:nvSpPr>
          <p:spPr bwMode="auto">
            <a:xfrm>
              <a:off x="4310150" y="5536000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8148" name="Rectangle 37"/>
            <p:cNvSpPr>
              <a:spLocks noChangeArrowheads="1"/>
            </p:cNvSpPr>
            <p:nvPr/>
          </p:nvSpPr>
          <p:spPr bwMode="auto">
            <a:xfrm rot="-1254644">
              <a:off x="4880660" y="5204293"/>
              <a:ext cx="304800" cy="152400"/>
            </a:xfrm>
            <a:prstGeom prst="rect">
              <a:avLst/>
            </a:prstGeom>
            <a:solidFill>
              <a:srgbClr val="FF9900"/>
            </a:solidFill>
            <a:ln w="19050">
              <a:solidFill>
                <a:srgbClr val="FF99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8934480" y="138096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25120" y="13716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66519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609600" y="1435443"/>
            <a:ext cx="6934200" cy="838200"/>
          </a:xfrm>
          <a:prstGeom prst="round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172" name="Text Box 233"/>
          <p:cNvSpPr txBox="1">
            <a:spLocks noChangeArrowheads="1"/>
          </p:cNvSpPr>
          <p:nvPr/>
        </p:nvSpPr>
        <p:spPr bwMode="auto">
          <a:xfrm>
            <a:off x="2819400" y="2468563"/>
            <a:ext cx="4648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The Mandelbrot Set</a:t>
            </a:r>
          </a:p>
        </p:txBody>
      </p:sp>
      <p:sp>
        <p:nvSpPr>
          <p:cNvPr id="7173" name="Text Box 234"/>
          <p:cNvSpPr txBox="1">
            <a:spLocks noChangeArrowheads="1"/>
          </p:cNvSpPr>
          <p:nvPr/>
        </p:nvSpPr>
        <p:spPr bwMode="auto">
          <a:xfrm>
            <a:off x="2809875" y="4311650"/>
            <a:ext cx="5019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TTS Securities</a:t>
            </a:r>
          </a:p>
        </p:txBody>
      </p:sp>
      <p:sp>
        <p:nvSpPr>
          <p:cNvPr id="7174" name="Text Box 235"/>
          <p:cNvSpPr txBox="1">
            <a:spLocks noChangeArrowheads="1"/>
          </p:cNvSpPr>
          <p:nvPr/>
        </p:nvSpPr>
        <p:spPr bwMode="auto">
          <a:xfrm>
            <a:off x="2819400" y="3328988"/>
            <a:ext cx="5019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b="1" i="1">
                <a:solidFill>
                  <a:srgbClr val="0E0BEE"/>
                </a:solidFill>
                <a:latin typeface="Cambria" pitchFamily="18" charset="0"/>
              </a:rPr>
              <a:t>Pi from Pie</a:t>
            </a:r>
          </a:p>
        </p:txBody>
      </p:sp>
      <p:sp>
        <p:nvSpPr>
          <p:cNvPr id="7175" name="Text Box 245"/>
          <p:cNvSpPr txBox="1">
            <a:spLocks noChangeArrowheads="1"/>
          </p:cNvSpPr>
          <p:nvPr/>
        </p:nvSpPr>
        <p:spPr bwMode="auto">
          <a:xfrm>
            <a:off x="2895600" y="1614488"/>
            <a:ext cx="533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i="1" dirty="0">
                <a:latin typeface="Cambria" pitchFamily="18" charset="0"/>
              </a:rPr>
              <a:t>When Algorithms Discriminate...</a:t>
            </a:r>
          </a:p>
        </p:txBody>
      </p:sp>
      <p:sp>
        <p:nvSpPr>
          <p:cNvPr id="7176" name="Text Box 233"/>
          <p:cNvSpPr txBox="1">
            <a:spLocks noChangeArrowheads="1"/>
          </p:cNvSpPr>
          <p:nvPr/>
        </p:nvSpPr>
        <p:spPr bwMode="auto">
          <a:xfrm>
            <a:off x="2895600" y="5334000"/>
            <a:ext cx="464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ASCII Art</a:t>
            </a:r>
          </a:p>
        </p:txBody>
      </p:sp>
      <p:cxnSp>
        <p:nvCxnSpPr>
          <p:cNvPr id="7177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5943600" y="3429000"/>
            <a:ext cx="1447800" cy="8382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8" name="Straight Arrow Connector 18"/>
          <p:cNvCxnSpPr>
            <a:cxnSpLocks noChangeShapeType="1"/>
          </p:cNvCxnSpPr>
          <p:nvPr/>
        </p:nvCxnSpPr>
        <p:spPr bwMode="auto">
          <a:xfrm flipH="1" flipV="1">
            <a:off x="5105400" y="3733800"/>
            <a:ext cx="1752600" cy="9906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9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4953000" y="5029200"/>
            <a:ext cx="1676400" cy="6096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80" name="Rectangle 26"/>
          <p:cNvSpPr>
            <a:spLocks noChangeArrowheads="1"/>
          </p:cNvSpPr>
          <p:nvPr/>
        </p:nvSpPr>
        <p:spPr bwMode="auto">
          <a:xfrm>
            <a:off x="6569075" y="4743450"/>
            <a:ext cx="1660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>
                <a:solidFill>
                  <a:srgbClr val="0E0BEE"/>
                </a:solidFill>
                <a:latin typeface="Cambria" pitchFamily="18" charset="0"/>
              </a:rPr>
              <a:t>Loopy</a:t>
            </a:r>
            <a:r>
              <a:rPr lang="en-US" b="1">
                <a:solidFill>
                  <a:srgbClr val="0E0BEE"/>
                </a:solidFill>
                <a:latin typeface="Cambria" pitchFamily="18" charset="0"/>
              </a:rPr>
              <a:t> thinking</a:t>
            </a:r>
          </a:p>
        </p:txBody>
      </p:sp>
      <p:sp>
        <p:nvSpPr>
          <p:cNvPr id="7184" name="Text Box 244"/>
          <p:cNvSpPr txBox="1">
            <a:spLocks noChangeArrowheads="1"/>
          </p:cNvSpPr>
          <p:nvPr/>
        </p:nvSpPr>
        <p:spPr bwMode="auto">
          <a:xfrm>
            <a:off x="914400" y="5462588"/>
            <a:ext cx="1371600" cy="4572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ambria" pitchFamily="18" charset="0"/>
              </a:rPr>
              <a:t>(Extra)</a:t>
            </a:r>
          </a:p>
        </p:txBody>
      </p:sp>
      <p:cxnSp>
        <p:nvCxnSpPr>
          <p:cNvPr id="7186" name="Straight Arrow Connector 18"/>
          <p:cNvCxnSpPr>
            <a:cxnSpLocks noChangeShapeType="1"/>
          </p:cNvCxnSpPr>
          <p:nvPr/>
        </p:nvCxnSpPr>
        <p:spPr bwMode="auto">
          <a:xfrm flipH="1" flipV="1">
            <a:off x="5410200" y="4648200"/>
            <a:ext cx="1219200" cy="2286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241"/>
          <p:cNvSpPr txBox="1">
            <a:spLocks noChangeArrowheads="1"/>
          </p:cNvSpPr>
          <p:nvPr/>
        </p:nvSpPr>
        <p:spPr bwMode="auto">
          <a:xfrm>
            <a:off x="1038225" y="4465638"/>
            <a:ext cx="1109663" cy="476250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mbria" pitchFamily="18" charset="0"/>
              </a:rPr>
              <a:t>#3</a:t>
            </a:r>
          </a:p>
        </p:txBody>
      </p:sp>
      <p:sp>
        <p:nvSpPr>
          <p:cNvPr id="22" name="Text Box 242"/>
          <p:cNvSpPr txBox="1">
            <a:spLocks noChangeArrowheads="1"/>
          </p:cNvSpPr>
          <p:nvPr/>
        </p:nvSpPr>
        <p:spPr bwMode="auto">
          <a:xfrm>
            <a:off x="838200" y="2573338"/>
            <a:ext cx="1600200" cy="461962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#1 ~ lab</a:t>
            </a:r>
          </a:p>
        </p:txBody>
      </p:sp>
      <p:sp>
        <p:nvSpPr>
          <p:cNvPr id="23" name="Text Box 243"/>
          <p:cNvSpPr txBox="1">
            <a:spLocks noChangeArrowheads="1"/>
          </p:cNvSpPr>
          <p:nvPr/>
        </p:nvSpPr>
        <p:spPr bwMode="auto">
          <a:xfrm>
            <a:off x="1212850" y="3433763"/>
            <a:ext cx="762000" cy="476250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E0BEE"/>
                </a:solidFill>
                <a:latin typeface="Cambria" pitchFamily="18" charset="0"/>
              </a:rPr>
              <a:t>#2</a:t>
            </a:r>
          </a:p>
        </p:txBody>
      </p:sp>
      <p:sp>
        <p:nvSpPr>
          <p:cNvPr id="24" name="Text Box 246"/>
          <p:cNvSpPr txBox="1">
            <a:spLocks noChangeArrowheads="1"/>
          </p:cNvSpPr>
          <p:nvPr/>
        </p:nvSpPr>
        <p:spPr bwMode="auto">
          <a:xfrm>
            <a:off x="1212850" y="1639329"/>
            <a:ext cx="762000" cy="47625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96" y="2475920"/>
            <a:ext cx="6477904" cy="4153480"/>
          </a:xfrm>
          <a:prstGeom prst="rect">
            <a:avLst/>
          </a:prstGeom>
          <a:ln w="38100">
            <a:solidFill>
              <a:srgbClr val="CC33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3078711"/>
            <a:ext cx="7105732" cy="3435874"/>
          </a:xfrm>
          <a:prstGeom prst="rect">
            <a:avLst/>
          </a:prstGeom>
          <a:ln w="38100">
            <a:solidFill>
              <a:srgbClr val="0E0BEE"/>
            </a:solidFill>
          </a:ln>
        </p:spPr>
      </p:pic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381000" y="360257"/>
            <a:ext cx="77603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600" i="1" dirty="0">
                <a:latin typeface="Cambria" pitchFamily="18" charset="0"/>
              </a:rPr>
              <a:t>Or  ~  </a:t>
            </a:r>
            <a:r>
              <a:rPr lang="en-US" sz="3600" i="1" u="sng" dirty="0">
                <a:latin typeface="Cambria" pitchFamily="18" charset="0"/>
              </a:rPr>
              <a:t>louder</a:t>
            </a:r>
            <a:r>
              <a:rPr lang="en-US" sz="3600" i="1" dirty="0">
                <a:latin typeface="Cambria" pitchFamily="18" charset="0"/>
              </a:rPr>
              <a:t> angels of human nature... ?</a:t>
            </a:r>
            <a:endParaRPr lang="en-US" sz="3600" b="1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810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609600" y="1435443"/>
            <a:ext cx="6934200" cy="838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2042718" y="209550"/>
            <a:ext cx="51569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>
                <a:latin typeface="Cambria" pitchFamily="18" charset="0"/>
              </a:rPr>
              <a:t>Homework 8 preview</a:t>
            </a:r>
            <a:endParaRPr lang="en-US" sz="4200" b="1">
              <a:latin typeface="Cambria" pitchFamily="18" charset="0"/>
            </a:endParaRPr>
          </a:p>
        </p:txBody>
      </p:sp>
      <p:sp>
        <p:nvSpPr>
          <p:cNvPr id="7172" name="Text Box 233"/>
          <p:cNvSpPr txBox="1">
            <a:spLocks noChangeArrowheads="1"/>
          </p:cNvSpPr>
          <p:nvPr/>
        </p:nvSpPr>
        <p:spPr bwMode="auto">
          <a:xfrm>
            <a:off x="2819400" y="2468563"/>
            <a:ext cx="46482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The Mandelbrot Set</a:t>
            </a:r>
          </a:p>
        </p:txBody>
      </p:sp>
      <p:sp>
        <p:nvSpPr>
          <p:cNvPr id="7173" name="Text Box 234"/>
          <p:cNvSpPr txBox="1">
            <a:spLocks noChangeArrowheads="1"/>
          </p:cNvSpPr>
          <p:nvPr/>
        </p:nvSpPr>
        <p:spPr bwMode="auto">
          <a:xfrm>
            <a:off x="2809875" y="4525962"/>
            <a:ext cx="5019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dirty="0">
                <a:latin typeface="Cambria" pitchFamily="18" charset="0"/>
              </a:rPr>
              <a:t>TTS Securities</a:t>
            </a:r>
          </a:p>
        </p:txBody>
      </p:sp>
      <p:sp>
        <p:nvSpPr>
          <p:cNvPr id="7174" name="Text Box 235"/>
          <p:cNvSpPr txBox="1">
            <a:spLocks noChangeArrowheads="1"/>
          </p:cNvSpPr>
          <p:nvPr/>
        </p:nvSpPr>
        <p:spPr bwMode="auto">
          <a:xfrm>
            <a:off x="2819400" y="3788677"/>
            <a:ext cx="5019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i="1" dirty="0">
                <a:latin typeface="Cambria" pitchFamily="18" charset="0"/>
              </a:rPr>
              <a:t>Pi from Pie</a:t>
            </a:r>
          </a:p>
        </p:txBody>
      </p:sp>
      <p:sp>
        <p:nvSpPr>
          <p:cNvPr id="7175" name="Text Box 245"/>
          <p:cNvSpPr txBox="1">
            <a:spLocks noChangeArrowheads="1"/>
          </p:cNvSpPr>
          <p:nvPr/>
        </p:nvSpPr>
        <p:spPr bwMode="auto">
          <a:xfrm>
            <a:off x="2895600" y="1614488"/>
            <a:ext cx="533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i="1" dirty="0">
                <a:latin typeface="Cambria" pitchFamily="18" charset="0"/>
              </a:rPr>
              <a:t>When Algorithms Discriminate...</a:t>
            </a:r>
          </a:p>
        </p:txBody>
      </p:sp>
      <p:sp>
        <p:nvSpPr>
          <p:cNvPr id="7176" name="Text Box 233"/>
          <p:cNvSpPr txBox="1">
            <a:spLocks noChangeArrowheads="1"/>
          </p:cNvSpPr>
          <p:nvPr/>
        </p:nvSpPr>
        <p:spPr bwMode="auto">
          <a:xfrm>
            <a:off x="2895600" y="5337175"/>
            <a:ext cx="464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ASCII Art</a:t>
            </a:r>
          </a:p>
        </p:txBody>
      </p:sp>
      <p:cxnSp>
        <p:nvCxnSpPr>
          <p:cNvPr id="7177" name="Straight Arrow Connector 17"/>
          <p:cNvCxnSpPr>
            <a:cxnSpLocks noChangeShapeType="1"/>
          </p:cNvCxnSpPr>
          <p:nvPr/>
        </p:nvCxnSpPr>
        <p:spPr bwMode="auto">
          <a:xfrm rot="16200000" flipV="1">
            <a:off x="5943600" y="3429000"/>
            <a:ext cx="1447800" cy="8382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8" name="Straight Arrow Connector 18"/>
          <p:cNvCxnSpPr>
            <a:cxnSpLocks noChangeShapeType="1"/>
          </p:cNvCxnSpPr>
          <p:nvPr/>
        </p:nvCxnSpPr>
        <p:spPr bwMode="auto">
          <a:xfrm flipH="1" flipV="1">
            <a:off x="5397500" y="3505200"/>
            <a:ext cx="1384300" cy="10668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79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4953000" y="5029200"/>
            <a:ext cx="1676400" cy="60960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80" name="Rectangle 26"/>
          <p:cNvSpPr>
            <a:spLocks noChangeArrowheads="1"/>
          </p:cNvSpPr>
          <p:nvPr/>
        </p:nvSpPr>
        <p:spPr bwMode="auto">
          <a:xfrm>
            <a:off x="6569075" y="4743450"/>
            <a:ext cx="1660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i="1" dirty="0">
                <a:solidFill>
                  <a:srgbClr val="0E0BEE"/>
                </a:solidFill>
                <a:latin typeface="Cambria" pitchFamily="18" charset="0"/>
              </a:rPr>
              <a:t>Thinking in Loops!</a:t>
            </a:r>
            <a:endParaRPr lang="en-US" b="1" dirty="0">
              <a:solidFill>
                <a:srgbClr val="0E0BEE"/>
              </a:solidFill>
              <a:latin typeface="Cambria" pitchFamily="18" charset="0"/>
            </a:endParaRPr>
          </a:p>
        </p:txBody>
      </p:sp>
      <p:sp>
        <p:nvSpPr>
          <p:cNvPr id="7184" name="Text Box 244"/>
          <p:cNvSpPr txBox="1">
            <a:spLocks noChangeArrowheads="1"/>
          </p:cNvSpPr>
          <p:nvPr/>
        </p:nvSpPr>
        <p:spPr bwMode="auto">
          <a:xfrm>
            <a:off x="914400" y="5398294"/>
            <a:ext cx="1371600" cy="457200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(Extra)</a:t>
            </a:r>
          </a:p>
        </p:txBody>
      </p:sp>
      <p:cxnSp>
        <p:nvCxnSpPr>
          <p:cNvPr id="7186" name="Straight Arrow Connector 18"/>
          <p:cNvCxnSpPr>
            <a:cxnSpLocks noChangeShapeType="1"/>
          </p:cNvCxnSpPr>
          <p:nvPr/>
        </p:nvCxnSpPr>
        <p:spPr bwMode="auto">
          <a:xfrm flipH="1">
            <a:off x="5486400" y="4876800"/>
            <a:ext cx="1143000" cy="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 Box 241"/>
          <p:cNvSpPr txBox="1">
            <a:spLocks noChangeArrowheads="1"/>
          </p:cNvSpPr>
          <p:nvPr/>
        </p:nvSpPr>
        <p:spPr bwMode="auto">
          <a:xfrm>
            <a:off x="1038225" y="4577556"/>
            <a:ext cx="1109663" cy="476250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#4</a:t>
            </a:r>
          </a:p>
        </p:txBody>
      </p:sp>
      <p:sp>
        <p:nvSpPr>
          <p:cNvPr id="22" name="Text Box 242"/>
          <p:cNvSpPr txBox="1">
            <a:spLocks noChangeArrowheads="1"/>
          </p:cNvSpPr>
          <p:nvPr/>
        </p:nvSpPr>
        <p:spPr bwMode="auto">
          <a:xfrm>
            <a:off x="838200" y="2527300"/>
            <a:ext cx="1600200" cy="461962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#1 ~ lab</a:t>
            </a:r>
          </a:p>
        </p:txBody>
      </p:sp>
      <p:sp>
        <p:nvSpPr>
          <p:cNvPr id="23" name="Text Box 243"/>
          <p:cNvSpPr txBox="1">
            <a:spLocks noChangeArrowheads="1"/>
          </p:cNvSpPr>
          <p:nvPr/>
        </p:nvSpPr>
        <p:spPr bwMode="auto">
          <a:xfrm>
            <a:off x="1212850" y="3840270"/>
            <a:ext cx="762000" cy="476250"/>
          </a:xfrm>
          <a:prstGeom prst="rect">
            <a:avLst/>
          </a:prstGeom>
          <a:solidFill>
            <a:srgbClr val="CCECFF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#3</a:t>
            </a:r>
          </a:p>
        </p:txBody>
      </p:sp>
      <p:sp>
        <p:nvSpPr>
          <p:cNvPr id="24" name="Text Box 246"/>
          <p:cNvSpPr txBox="1">
            <a:spLocks noChangeArrowheads="1"/>
          </p:cNvSpPr>
          <p:nvPr/>
        </p:nvSpPr>
        <p:spPr bwMode="auto">
          <a:xfrm>
            <a:off x="1212850" y="1639329"/>
            <a:ext cx="762000" cy="4762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#0</a:t>
            </a:r>
          </a:p>
        </p:txBody>
      </p:sp>
      <p:sp>
        <p:nvSpPr>
          <p:cNvPr id="25" name="Text Box 235"/>
          <p:cNvSpPr txBox="1">
            <a:spLocks noChangeArrowheads="1"/>
          </p:cNvSpPr>
          <p:nvPr/>
        </p:nvSpPr>
        <p:spPr bwMode="auto">
          <a:xfrm>
            <a:off x="2825750" y="3124200"/>
            <a:ext cx="5019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200" i="1" dirty="0">
                <a:latin typeface="Cambria" pitchFamily="18" charset="0"/>
              </a:rPr>
              <a:t>Lots of loops!</a:t>
            </a:r>
          </a:p>
        </p:txBody>
      </p:sp>
      <p:sp>
        <p:nvSpPr>
          <p:cNvPr id="26" name="Text Box 243"/>
          <p:cNvSpPr txBox="1">
            <a:spLocks noChangeArrowheads="1"/>
          </p:cNvSpPr>
          <p:nvPr/>
        </p:nvSpPr>
        <p:spPr bwMode="auto">
          <a:xfrm>
            <a:off x="1219200" y="3175793"/>
            <a:ext cx="762000" cy="476250"/>
          </a:xfrm>
          <a:prstGeom prst="rect">
            <a:avLst/>
          </a:prstGeom>
          <a:solidFill>
            <a:srgbClr val="FFE4C9"/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#2</a:t>
            </a:r>
          </a:p>
        </p:txBody>
      </p:sp>
      <p:cxnSp>
        <p:nvCxnSpPr>
          <p:cNvPr id="27" name="Straight Arrow Connector 18"/>
          <p:cNvCxnSpPr>
            <a:cxnSpLocks noChangeShapeType="1"/>
          </p:cNvCxnSpPr>
          <p:nvPr/>
        </p:nvCxnSpPr>
        <p:spPr bwMode="auto">
          <a:xfrm flipH="1" flipV="1">
            <a:off x="4953000" y="4114800"/>
            <a:ext cx="1676400" cy="628650"/>
          </a:xfrm>
          <a:prstGeom prst="straightConnector1">
            <a:avLst/>
          </a:prstGeom>
          <a:noFill/>
          <a:ln w="19050" algn="ctr">
            <a:solidFill>
              <a:srgbClr val="0E0BEE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Right Arrow 27"/>
          <p:cNvSpPr/>
          <p:nvPr/>
        </p:nvSpPr>
        <p:spPr bwMode="auto">
          <a:xfrm>
            <a:off x="5957501" y="3151874"/>
            <a:ext cx="2445094" cy="579867"/>
          </a:xfrm>
          <a:prstGeom prst="rightArrow">
            <a:avLst/>
          </a:prstGeom>
          <a:solidFill>
            <a:srgbClr val="FFE4C9"/>
          </a:solidFill>
          <a:ln w="19050" cap="flat" cmpd="sng" algn="ctr">
            <a:solidFill>
              <a:srgbClr val="FFE4C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8920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2590800" y="228600"/>
            <a:ext cx="60328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4200" dirty="0" err="1">
                <a:latin typeface="Cambria" pitchFamily="18" charset="0"/>
              </a:rPr>
              <a:t>PythonBat</a:t>
            </a:r>
            <a:r>
              <a:rPr lang="en-US" sz="4200" dirty="0">
                <a:latin typeface="Cambria" pitchFamily="18" charset="0"/>
              </a:rPr>
              <a:t> loop practice...</a:t>
            </a:r>
            <a:endParaRPr lang="en-US" sz="4200" b="1" dirty="0">
              <a:latin typeface="Cambria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0"/>
            <a:ext cx="7848600" cy="3898982"/>
          </a:xfrm>
          <a:prstGeom prst="rect">
            <a:avLst/>
          </a:prstGeom>
          <a:ln w="76200">
            <a:solidFill>
              <a:srgbClr val="CCCCFF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5424" y="1395799"/>
            <a:ext cx="4012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ambria" pitchFamily="18" charset="0"/>
              </a:rPr>
              <a:t>google for </a:t>
            </a:r>
            <a:r>
              <a:rPr lang="en-US" i="1" dirty="0">
                <a:solidFill>
                  <a:srgbClr val="7030A0"/>
                </a:solidFill>
                <a:latin typeface="Cambria" pitchFamily="18" charset="0"/>
              </a:rPr>
              <a:t>"</a:t>
            </a:r>
            <a:r>
              <a:rPr lang="en-US" i="1" dirty="0" err="1">
                <a:solidFill>
                  <a:srgbClr val="7030A0"/>
                </a:solidFill>
                <a:latin typeface="Cambria" pitchFamily="18" charset="0"/>
              </a:rPr>
              <a:t>PythonBat</a:t>
            </a:r>
            <a:r>
              <a:rPr lang="en-US" i="1" dirty="0">
                <a:solidFill>
                  <a:srgbClr val="7030A0"/>
                </a:solidFill>
                <a:latin typeface="Cambria" pitchFamily="18" charset="0"/>
              </a:rPr>
              <a:t>" </a:t>
            </a:r>
            <a:r>
              <a:rPr lang="en-US" dirty="0">
                <a:solidFill>
                  <a:srgbClr val="7030A0"/>
                </a:solidFill>
                <a:latin typeface="Cambria" pitchFamily="18" charset="0"/>
              </a:rPr>
              <a:t>then...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" name="Down Arrow 4"/>
          <p:cNvSpPr/>
          <p:nvPr/>
        </p:nvSpPr>
        <p:spPr bwMode="auto">
          <a:xfrm rot="1019168">
            <a:off x="2324100" y="2195518"/>
            <a:ext cx="533400" cy="733336"/>
          </a:xfrm>
          <a:prstGeom prst="downArrow">
            <a:avLst/>
          </a:prstGeom>
          <a:solidFill>
            <a:srgbClr val="CCCCFF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98246" y="6149971"/>
            <a:ext cx="4371197" cy="369332"/>
          </a:xfrm>
          <a:prstGeom prst="rect">
            <a:avLst/>
          </a:prstGeom>
          <a:solidFill>
            <a:schemeClr val="bg1"/>
          </a:solidFill>
          <a:ln>
            <a:solidFill>
              <a:srgbClr val="E8D2FE"/>
            </a:solidFill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points required, up to 11 points available...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416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 bwMode="auto">
          <a:xfrm>
            <a:off x="5334000" y="2263775"/>
            <a:ext cx="3132095" cy="2879726"/>
          </a:xfrm>
          <a:prstGeom prst="round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28147" y="2861253"/>
            <a:ext cx="4122695" cy="1643493"/>
          </a:xfrm>
          <a:prstGeom prst="roundRect">
            <a:avLst/>
          </a:prstGeom>
          <a:solidFill>
            <a:srgbClr val="FFE4C9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1600200" y="5715000"/>
            <a:ext cx="6096000" cy="830997"/>
          </a:xfrm>
          <a:prstGeom prst="roundRect">
            <a:avLst/>
          </a:prstGeom>
          <a:solidFill>
            <a:srgbClr val="CCEC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378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Thinking in  </a:t>
            </a:r>
            <a:r>
              <a:rPr lang="en-US" sz="4000" b="1" i="1" dirty="0">
                <a:latin typeface="Cambria" pitchFamily="18" charset="0"/>
              </a:rPr>
              <a:t>loops</a:t>
            </a: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1752600" y="5715000"/>
            <a:ext cx="5943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>
                <a:latin typeface="Cambria" pitchFamily="18" charset="0"/>
              </a:rPr>
              <a:t>What are the </a:t>
            </a:r>
            <a:r>
              <a:rPr lang="en-US" b="1" i="1" dirty="0">
                <a:solidFill>
                  <a:srgbClr val="0E0BEE"/>
                </a:solidFill>
                <a:latin typeface="Cambria" pitchFamily="18" charset="0"/>
              </a:rPr>
              <a:t>design</a:t>
            </a:r>
            <a:r>
              <a:rPr lang="en-US" b="1" i="1" dirty="0">
                <a:solidFill>
                  <a:srgbClr val="C00000"/>
                </a:solidFill>
                <a:latin typeface="Cambria" pitchFamily="18" charset="0"/>
              </a:rPr>
              <a:t> </a:t>
            </a:r>
            <a:r>
              <a:rPr lang="en-US" b="1" i="1" dirty="0">
                <a:latin typeface="Cambria" pitchFamily="18" charset="0"/>
              </a:rPr>
              <a:t>differences between these two types of Python loops?</a:t>
            </a:r>
          </a:p>
        </p:txBody>
      </p:sp>
      <p:sp>
        <p:nvSpPr>
          <p:cNvPr id="11270" name="Text Box 29"/>
          <p:cNvSpPr txBox="1">
            <a:spLocks noChangeArrowheads="1"/>
          </p:cNvSpPr>
          <p:nvPr/>
        </p:nvSpPr>
        <p:spPr bwMode="auto">
          <a:xfrm>
            <a:off x="533400" y="3175000"/>
            <a:ext cx="4191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for</a:t>
            </a:r>
            <a:r>
              <a:rPr lang="en-US" b="1" dirty="0">
                <a:latin typeface="Courier New" pitchFamily="-105" charset="0"/>
              </a:rPr>
              <a:t> x </a:t>
            </a: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in</a:t>
            </a:r>
            <a:r>
              <a:rPr lang="en-US" b="1" dirty="0">
                <a:latin typeface="Courier New" pitchFamily="-105" charset="0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urier New" pitchFamily="-105" charset="0"/>
              </a:rPr>
              <a:t>range</a:t>
            </a:r>
            <a:r>
              <a:rPr lang="en-US" b="1" dirty="0">
                <a:latin typeface="Courier New" pitchFamily="-105" charset="0"/>
              </a:rPr>
              <a:t>(42):</a:t>
            </a:r>
          </a:p>
          <a:p>
            <a:pPr algn="l">
              <a:spcBef>
                <a:spcPct val="50000"/>
              </a:spcBef>
            </a:pPr>
            <a:r>
              <a:rPr lang="en-US" b="1" dirty="0">
                <a:latin typeface="Courier New" pitchFamily="-105" charset="0"/>
              </a:rPr>
              <a:t>    </a:t>
            </a:r>
            <a:r>
              <a:rPr lang="en-US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b="1" dirty="0">
                <a:latin typeface="Courier New" pitchFamily="-105" charset="0"/>
              </a:rPr>
              <a:t>(x)</a:t>
            </a:r>
          </a:p>
        </p:txBody>
      </p:sp>
      <p:sp>
        <p:nvSpPr>
          <p:cNvPr id="11271" name="Text Box 29"/>
          <p:cNvSpPr txBox="1">
            <a:spLocks noChangeArrowheads="1"/>
          </p:cNvSpPr>
          <p:nvPr/>
        </p:nvSpPr>
        <p:spPr bwMode="auto">
          <a:xfrm>
            <a:off x="5554705" y="2676525"/>
            <a:ext cx="2743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 dirty="0">
                <a:latin typeface="Courier New" pitchFamily="-105" charset="0"/>
              </a:rPr>
              <a:t>x = 1</a:t>
            </a:r>
          </a:p>
          <a:p>
            <a:pPr algn="l">
              <a:spcBef>
                <a:spcPct val="50000"/>
              </a:spcBef>
            </a:pPr>
            <a:r>
              <a:rPr lang="en-US" b="1" dirty="0">
                <a:solidFill>
                  <a:srgbClr val="FF6600"/>
                </a:solidFill>
                <a:latin typeface="Courier New" pitchFamily="-105" charset="0"/>
              </a:rPr>
              <a:t>while</a:t>
            </a:r>
            <a:r>
              <a:rPr lang="en-US" b="1" dirty="0">
                <a:latin typeface="Courier New" pitchFamily="-105" charset="0"/>
              </a:rPr>
              <a:t> x &lt; 42:</a:t>
            </a:r>
          </a:p>
          <a:p>
            <a:pPr algn="l">
              <a:spcBef>
                <a:spcPct val="50000"/>
              </a:spcBef>
            </a:pPr>
            <a:r>
              <a:rPr lang="en-US" b="1" dirty="0">
                <a:latin typeface="Courier New" pitchFamily="-105" charset="0"/>
              </a:rPr>
              <a:t>    </a:t>
            </a:r>
            <a:r>
              <a:rPr lang="en-US" b="1" dirty="0">
                <a:solidFill>
                  <a:srgbClr val="800080"/>
                </a:solidFill>
                <a:latin typeface="Courier New" pitchFamily="-105" charset="0"/>
              </a:rPr>
              <a:t>print</a:t>
            </a:r>
            <a:r>
              <a:rPr lang="en-US" b="1" dirty="0">
                <a:latin typeface="Courier New" pitchFamily="-105" charset="0"/>
              </a:rPr>
              <a:t>(x)</a:t>
            </a:r>
          </a:p>
          <a:p>
            <a:pPr algn="l">
              <a:spcBef>
                <a:spcPct val="50000"/>
              </a:spcBef>
            </a:pPr>
            <a:r>
              <a:rPr lang="en-US" b="1" dirty="0">
                <a:latin typeface="Courier New" pitchFamily="-105" charset="0"/>
              </a:rPr>
              <a:t>    x *= 2</a:t>
            </a:r>
          </a:p>
        </p:txBody>
      </p:sp>
      <p:cxnSp>
        <p:nvCxnSpPr>
          <p:cNvPr id="11272" name="Straight Connector 11"/>
          <p:cNvCxnSpPr>
            <a:cxnSpLocks noChangeShapeType="1"/>
          </p:cNvCxnSpPr>
          <p:nvPr/>
        </p:nvCxnSpPr>
        <p:spPr bwMode="auto">
          <a:xfrm>
            <a:off x="4724400" y="1447800"/>
            <a:ext cx="0" cy="3570111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 Box 29"/>
          <p:cNvSpPr txBox="1">
            <a:spLocks noChangeArrowheads="1"/>
          </p:cNvSpPr>
          <p:nvPr/>
        </p:nvSpPr>
        <p:spPr bwMode="auto">
          <a:xfrm>
            <a:off x="1257300" y="1447800"/>
            <a:ext cx="2362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dirty="0">
                <a:solidFill>
                  <a:srgbClr val="0E0BEE"/>
                </a:solidFill>
                <a:latin typeface="Courier New" pitchFamily="-105" charset="0"/>
              </a:rPr>
              <a:t>for</a:t>
            </a: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5745205" y="1447800"/>
            <a:ext cx="23622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-105" charset="0"/>
                <a:ea typeface="ＭＳ Ｐゴシック" pitchFamily="-105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b="1" dirty="0">
                <a:solidFill>
                  <a:srgbClr val="0E0BEE"/>
                </a:solidFill>
                <a:latin typeface="Courier New" pitchFamily="-105" charset="0"/>
              </a:rPr>
              <a:t>while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8233" y="3157107"/>
            <a:ext cx="322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</a:p>
        </p:txBody>
      </p:sp>
    </p:spTree>
    <p:extLst>
      <p:ext uri="{BB962C8B-B14F-4D97-AF65-F5344CB8AC3E}">
        <p14:creationId xmlns:p14="http://schemas.microsoft.com/office/powerpoint/2010/main" val="25421217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2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  <a:ea typeface="ＭＳ Ｐゴシック" pitchFamily="1" charset="-128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lank Presentation">
  <a:themeElements>
    <a:clrScheme name="2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28495</TotalTime>
  <Words>3212</Words>
  <Application>Microsoft Office PowerPoint</Application>
  <PresentationFormat>On-screen Show (4:3)</PresentationFormat>
  <Paragraphs>956</Paragraphs>
  <Slides>58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2_Blank Presentation</vt:lpstr>
      <vt:lpstr>4_Blank Presentation</vt:lpstr>
      <vt:lpstr>5_Blank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Zachary Dodds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dodds</dc:creator>
  <cp:lastModifiedBy>Julie Medero</cp:lastModifiedBy>
  <cp:revision>589</cp:revision>
  <cp:lastPrinted>2019-10-25T14:37:43Z</cp:lastPrinted>
  <dcterms:created xsi:type="dcterms:W3CDTF">2010-10-25T17:33:31Z</dcterms:created>
  <dcterms:modified xsi:type="dcterms:W3CDTF">2019-10-28T22:01:14Z</dcterms:modified>
</cp:coreProperties>
</file>