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notesSlides/notesSlide1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ink/ink5.xml" ContentType="application/inkml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6.xml" ContentType="application/inkml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ink/ink7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1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22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23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24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5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26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29.xml" ContentType="application/vnd.openxmlformats-officedocument.presentationml.notesSlide+xml"/>
  <Override PartName="/ppt/ink/ink10.xml" ContentType="application/inkml+xml"/>
  <Override PartName="/ppt/tags/tag276.xml" ContentType="application/vnd.openxmlformats-officedocument.presentationml.tags+xml"/>
  <Override PartName="/ppt/notesSlides/notesSlide30.xml" ContentType="application/vnd.openxmlformats-officedocument.presentationml.notesSlide+xml"/>
  <Override PartName="/ppt/tags/tag27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ink/ink11.xml" ContentType="application/inkml+xml"/>
  <Override PartName="/ppt/ink/ink12.xml" ContentType="application/inkml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ink/ink13.xml" ContentType="application/inkml+xml"/>
  <Override PartName="/ppt/ink/ink14.xml" ContentType="application/inkml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39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296" r:id="rId2"/>
    <p:sldMasterId id="2147484846" r:id="rId3"/>
    <p:sldMasterId id="2147484858" r:id="rId4"/>
    <p:sldMasterId id="2147484870" r:id="rId5"/>
  </p:sldMasterIdLst>
  <p:notesMasterIdLst>
    <p:notesMasterId r:id="rId173"/>
  </p:notesMasterIdLst>
  <p:handoutMasterIdLst>
    <p:handoutMasterId r:id="rId174"/>
  </p:handoutMasterIdLst>
  <p:sldIdLst>
    <p:sldId id="790" r:id="rId6"/>
    <p:sldId id="743" r:id="rId7"/>
    <p:sldId id="789" r:id="rId8"/>
    <p:sldId id="741" r:id="rId9"/>
    <p:sldId id="355" r:id="rId10"/>
    <p:sldId id="508" r:id="rId11"/>
    <p:sldId id="744" r:id="rId12"/>
    <p:sldId id="745" r:id="rId13"/>
    <p:sldId id="768" r:id="rId14"/>
    <p:sldId id="769" r:id="rId15"/>
    <p:sldId id="774" r:id="rId16"/>
    <p:sldId id="747" r:id="rId17"/>
    <p:sldId id="748" r:id="rId18"/>
    <p:sldId id="652" r:id="rId19"/>
    <p:sldId id="653" r:id="rId20"/>
    <p:sldId id="654" r:id="rId21"/>
    <p:sldId id="770" r:id="rId22"/>
    <p:sldId id="786" r:id="rId23"/>
    <p:sldId id="771" r:id="rId24"/>
    <p:sldId id="772" r:id="rId25"/>
    <p:sldId id="773" r:id="rId26"/>
    <p:sldId id="509" r:id="rId27"/>
    <p:sldId id="510" r:id="rId28"/>
    <p:sldId id="541" r:id="rId29"/>
    <p:sldId id="775" r:id="rId30"/>
    <p:sldId id="807" r:id="rId31"/>
    <p:sldId id="788" r:id="rId32"/>
    <p:sldId id="711" r:id="rId33"/>
    <p:sldId id="762" r:id="rId34"/>
    <p:sldId id="805" r:id="rId35"/>
    <p:sldId id="694" r:id="rId36"/>
    <p:sldId id="787" r:id="rId37"/>
    <p:sldId id="811" r:id="rId38"/>
    <p:sldId id="810" r:id="rId39"/>
    <p:sldId id="809" r:id="rId40"/>
    <p:sldId id="806" r:id="rId41"/>
    <p:sldId id="732" r:id="rId42"/>
    <p:sldId id="731" r:id="rId43"/>
    <p:sldId id="516" r:id="rId44"/>
    <p:sldId id="542" r:id="rId45"/>
    <p:sldId id="443" r:id="rId46"/>
    <p:sldId id="517" r:id="rId47"/>
    <p:sldId id="518" r:id="rId48"/>
    <p:sldId id="520" r:id="rId49"/>
    <p:sldId id="521" r:id="rId50"/>
    <p:sldId id="666" r:id="rId51"/>
    <p:sldId id="667" r:id="rId52"/>
    <p:sldId id="668" r:id="rId53"/>
    <p:sldId id="524" r:id="rId54"/>
    <p:sldId id="576" r:id="rId55"/>
    <p:sldId id="567" r:id="rId56"/>
    <p:sldId id="525" r:id="rId57"/>
    <p:sldId id="569" r:id="rId58"/>
    <p:sldId id="570" r:id="rId59"/>
    <p:sldId id="602" r:id="rId60"/>
    <p:sldId id="543" r:id="rId61"/>
    <p:sldId id="801" r:id="rId62"/>
    <p:sldId id="812" r:id="rId63"/>
    <p:sldId id="802" r:id="rId64"/>
    <p:sldId id="813" r:id="rId65"/>
    <p:sldId id="803" r:id="rId66"/>
    <p:sldId id="814" r:id="rId67"/>
    <p:sldId id="546" r:id="rId68"/>
    <p:sldId id="545" r:id="rId69"/>
    <p:sldId id="639" r:id="rId70"/>
    <p:sldId id="683" r:id="rId71"/>
    <p:sldId id="796" r:id="rId72"/>
    <p:sldId id="804" r:id="rId73"/>
    <p:sldId id="752" r:id="rId74"/>
    <p:sldId id="600" r:id="rId75"/>
    <p:sldId id="601" r:id="rId76"/>
    <p:sldId id="703" r:id="rId77"/>
    <p:sldId id="674" r:id="rId78"/>
    <p:sldId id="675" r:id="rId79"/>
    <p:sldId id="783" r:id="rId80"/>
    <p:sldId id="593" r:id="rId81"/>
    <p:sldId id="590" r:id="rId82"/>
    <p:sldId id="591" r:id="rId83"/>
    <p:sldId id="592" r:id="rId84"/>
    <p:sldId id="763" r:id="rId85"/>
    <p:sldId id="780" r:id="rId86"/>
    <p:sldId id="522" r:id="rId87"/>
    <p:sldId id="268" r:id="rId88"/>
    <p:sldId id="529" r:id="rId89"/>
    <p:sldId id="626" r:id="rId90"/>
    <p:sldId id="687" r:id="rId91"/>
    <p:sldId id="701" r:id="rId92"/>
    <p:sldId id="785" r:id="rId93"/>
    <p:sldId id="784" r:id="rId94"/>
    <p:sldId id="702" r:id="rId95"/>
    <p:sldId id="286" r:id="rId96"/>
    <p:sldId id="682" r:id="rId97"/>
    <p:sldId id="815" r:id="rId98"/>
    <p:sldId id="816" r:id="rId99"/>
    <p:sldId id="767" r:id="rId100"/>
    <p:sldId id="753" r:id="rId101"/>
    <p:sldId id="764" r:id="rId102"/>
    <p:sldId id="742" r:id="rId103"/>
    <p:sldId id="761" r:id="rId104"/>
    <p:sldId id="726" r:id="rId105"/>
    <p:sldId id="727" r:id="rId106"/>
    <p:sldId id="728" r:id="rId107"/>
    <p:sldId id="729" r:id="rId108"/>
    <p:sldId id="730" r:id="rId109"/>
    <p:sldId id="708" r:id="rId110"/>
    <p:sldId id="709" r:id="rId111"/>
    <p:sldId id="716" r:id="rId112"/>
    <p:sldId id="700" r:id="rId113"/>
    <p:sldId id="686" r:id="rId114"/>
    <p:sldId id="669" r:id="rId115"/>
    <p:sldId id="670" r:id="rId116"/>
    <p:sldId id="671" r:id="rId117"/>
    <p:sldId id="673" r:id="rId118"/>
    <p:sldId id="604" r:id="rId119"/>
    <p:sldId id="446" r:id="rId120"/>
    <p:sldId id="677" r:id="rId121"/>
    <p:sldId id="678" r:id="rId122"/>
    <p:sldId id="679" r:id="rId123"/>
    <p:sldId id="680" r:id="rId124"/>
    <p:sldId id="646" r:id="rId125"/>
    <p:sldId id="647" r:id="rId126"/>
    <p:sldId id="648" r:id="rId127"/>
    <p:sldId id="756" r:id="rId128"/>
    <p:sldId id="757" r:id="rId129"/>
    <p:sldId id="758" r:id="rId130"/>
    <p:sldId id="759" r:id="rId131"/>
    <p:sldId id="649" r:id="rId132"/>
    <p:sldId id="650" r:id="rId133"/>
    <p:sldId id="605" r:id="rId134"/>
    <p:sldId id="606" r:id="rId135"/>
    <p:sldId id="607" r:id="rId136"/>
    <p:sldId id="608" r:id="rId137"/>
    <p:sldId id="609" r:id="rId138"/>
    <p:sldId id="610" r:id="rId139"/>
    <p:sldId id="611" r:id="rId140"/>
    <p:sldId id="612" r:id="rId141"/>
    <p:sldId id="613" r:id="rId142"/>
    <p:sldId id="614" r:id="rId143"/>
    <p:sldId id="615" r:id="rId144"/>
    <p:sldId id="616" r:id="rId145"/>
    <p:sldId id="617" r:id="rId146"/>
    <p:sldId id="618" r:id="rId147"/>
    <p:sldId id="621" r:id="rId148"/>
    <p:sldId id="622" r:id="rId149"/>
    <p:sldId id="623" r:id="rId150"/>
    <p:sldId id="624" r:id="rId151"/>
    <p:sldId id="625" r:id="rId152"/>
    <p:sldId id="633" r:id="rId153"/>
    <p:sldId id="634" r:id="rId154"/>
    <p:sldId id="479" r:id="rId155"/>
    <p:sldId id="490" r:id="rId156"/>
    <p:sldId id="291" r:id="rId157"/>
    <p:sldId id="445" r:id="rId158"/>
    <p:sldId id="295" r:id="rId159"/>
    <p:sldId id="414" r:id="rId160"/>
    <p:sldId id="415" r:id="rId161"/>
    <p:sldId id="416" r:id="rId162"/>
    <p:sldId id="297" r:id="rId163"/>
    <p:sldId id="298" r:id="rId164"/>
    <p:sldId id="409" r:id="rId165"/>
    <p:sldId id="434" r:id="rId166"/>
    <p:sldId id="435" r:id="rId167"/>
    <p:sldId id="436" r:id="rId168"/>
    <p:sldId id="574" r:id="rId169"/>
    <p:sldId id="575" r:id="rId170"/>
    <p:sldId id="800" r:id="rId171"/>
    <p:sldId id="808" r:id="rId1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99"/>
    <a:srgbClr val="120DFB"/>
    <a:srgbClr val="0D982A"/>
    <a:srgbClr val="CC6600"/>
    <a:srgbClr val="FFCCCC"/>
    <a:srgbClr val="FF9900"/>
    <a:srgbClr val="E2AC00"/>
    <a:srgbClr val="CCECFF"/>
    <a:srgbClr val="CC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2"/>
    <p:restoredTop sz="50315" autoAdjust="0"/>
  </p:normalViewPr>
  <p:slideViewPr>
    <p:cSldViewPr>
      <p:cViewPr varScale="1">
        <p:scale>
          <a:sx n="78" d="100"/>
          <a:sy n="78" d="100"/>
        </p:scale>
        <p:origin x="9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5" Type="http://schemas.openxmlformats.org/officeDocument/2006/relationships/presProps" Target="presProps.xml"/><Relationship Id="rId170" Type="http://schemas.openxmlformats.org/officeDocument/2006/relationships/slide" Target="slides/slide165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77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slide" Target="slides/slide167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100C234-EF21-4B99-A342-558D422A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68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2-08T16:26:56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17064 1611 76 0,'0'0'36'16,"15"-4"0"-16,13-8-31 16,-28 12-1-16,73-61-2 15,-73 61 3 1,98-83-5-16,-45 33 2 16,1-6-3-16,-2 3 4 15,-3 0-2-15,-49 53 1 16,81-75 1-16,-81 75-2 15,55-44 3-15,-55 44-1 16,0 0 0-16,0 0-2 16,49 55 1-16,-48-4-1 15,1 18 0-15,-2 3-2 0,-1 10-1 16,1 0 0-16,0 1 2 16,2-1-3-16,1-6 3 15,1-11-2-15,2-10 1 16,0-6 1-16,0-7 1 15,1-5-1-15,-1-6-2 16,0-14 0-16,-6-17-4 0,16 9-17 16,-21-29-14-16,9 7-2 15,-15-9 1-15,5 2 6 0</inkml:trace>
  <inkml:trace contextRef="#ctx0" brushRef="#br0" timeOffset="316.2521">17169 2281 77 0,'-14'28'35'0,"6"-15"2"16,20 2-32-16,8-11 0 16,17 3-4-16,14-12 2 15,12-7-1-15,11-1 0 0,13-4-1 16,11-1 0-16,3 1 2 15,4-2-2-15,0 2 3 16,-9 6-2-16,-6 4-2 16,-16 3 1-16,-12 4-1 15,-18 0 1-15,-13 2-2 16,-14 19-19 0,-17-21-19-16,-15 27-1 15,-12-16-3-15,-6-2 6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2-12T22:17:26.1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15452 14208,'26'-26,"-26"-1,27 1,-27-1,26 1,-26 26,-26-27,26 1,-27-1,-25 27,-1 0,0 0,-27 27,1-1,-27 27,27 0,-27 27,27-1,-1-26,27 26,27 1,-27-1,53-26,0 0,0 26,26-26,27-26,-26 26,26-1,-27-25,27 26,-27-27,1 27,-54-26,1 26,-27-27,0 27,-53 0,1 0,-1-27,-27 27,28-26,-1-1,0 27,0-53,53 26,-26-26,26 27,26-27,1 26,-1-26,1 0,26 0,0 0,0 0,0 0,0 0,0 0,0 0,-26 0,26 0,0 0,0 0,0 0,-27 0,27 0,-26 0,26 0,0 0,0 0,0-26,26-1,-26 1,27 0,-1-1,0-26,1 27,-1-27,1 26,-1 1,-26-1,27 27,-27 0,-27 0,27 27,-53 26,27 0,-27 26,-26-26,26 26,0 1,0-27,0 0,27-27,26 27,0-53,26 26,0-26,27 0,27-26,-1 26,27 0,-27 0,1 0,-54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12-11T03:06:10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21977 15850,'0'0,"-99"-25,-149 1,24 24,-73-25,-26 25,100-25,-99 0,98 25,-123 0,149-25,24 25,50 0,25 0,0 0,49 0,-24 0,-1 0,50 0,-24 0,-26 0,1 0,-1 0,26 0,-1 0,-24 0,24 0,-24 0,24 0,1 0,24 0,-25 0,1 0,49 0,-50 0,50 0,-25 0,-24 0,-26 0,26 0,-51 0,26 0,-25 0,-50 0,50 0,24-24,1 24,24 0,-24 0,49 0,0 0,-24 0,-26 0,26 0,-1 0,-24 0,24 0,0 0,-24 0,49 0,25 0,-25 0,0 0,25 0,-24 0,24 0,-25 24,0 1,0-25,0 50,-24-50,24 49,-49-24,49-25,0 50,0-50,0 25,-24-1,49-24,-25 0,0 50,0-50,1 25,-1 0,0-1,25 1,-25 0,25 0,-25-25,1 49,24-49,0 25,-25 0,25-25,0 25,-25-25,25 0,0 25,0-25,0 24,0 1,0 0,0-25,0 50,0-50,25 25,-25-1,25 26,24-25,-49 0,25-25,0 49,0 1,-1-25,26-1,-50 1,25 25,24-25,-24-1,-25 1,25 0,0-25,0 50,24-50,1 0,-1 24,1 1,24 0,-49-25,25 0,0 0,24 0,0 0,-24 0,24 0,-24 0,49 0,-24 0,-1 0,0 0,-24 0,49 0,-49 0,24 0,-49 0,25 0,24 0,1 0,-1 0,0 0,1 0,24 25,0-25,-24 25,-1-25,0 0,1 0,24 0,0 0,-49 0,0 0,-26 24,51-24,-50 0,49 0,-49 0,49 0,1 0,-1 25,0-25,1 0,-1 0,1 25,-1-25,25 0,-24 0,-1 0,25 0,-24 25,-1-25,1 0,24 0,-25 0,25 0,1 0,-1 0,25 0,0 0,-50 0,1 0,-1 0,-24 0,-25 0,24 0,1 0,-25 0,24 0,1 0,-1-25,1 25,0 0,24 0,0 0,1 0,-1 0,1 0,-1 0,1 0,-51 0,51 0,-50 0,-1 0,1 0,25 0,-50 0,25-25,24 0,-24 25,25 0,-1-24,26-26,-26 25,26 25,-1-25,-24-24,-1 24,1 0,-25 0,24 1,-49-1,25 0,-25 25,25-50,0 26,-25-1,0 0,25 0,-1-24,-24 49,0-50,0 50,0-25,0 0,0 1,0 24,0-25,0 25,0-25,0 25,0-25,0 0,0 25,0-25,0 25,0-24,-24-1,-26 0,0 0,1-24,24 24,0 0,0 0,0 0,-24 1,49 24,-25-25,0 25,25 0,-25-25,1 25,-26-25,50 25,-50 0,26-25,-1 1,-25 24,1 0,-1 0,0 0,1-25,-1 25,-24 0,-1 0,1 0,24 0,1 0,24 0</inkml:trace>
  <inkml:trace contextRef="#ctx0" brushRef="#br0" timeOffset="7817.4471">19918 16718,'25'0,"0"0,0 0,49 0,25 0,25 0,99 0,75 0,-99 0,-26 0,26 50,-51 0,1-50,-74 49,-26-49,51 25,-100-25,24 0,-24 0,25 0,0 0,25 0,-50 0,24 0,1 0,-25 0,50 0,-50 0,49 0,-49 0,25 0,25 25,-25-25,24 0,1 0,49 0,-49 0,-26 0,1 0,0 0,0 0,0 0,-25 0,24 0,1 0,-25 0,25 0,-25 0,25 0,-25 0,0 0,25-50,-25 1,25 24,-25-25,0 50,0-25,0 25,0-49,0-1,0-24,0 24,-50-24,25-50,0 49,0 1,1 24,24 1,0 24,0-25,0 50,0-25,-25 25,0 0,-25 0,-173 0,-74-24,-51-26,51 25,-51 25,76 0,98-25,75 25,49 0,25 0,25 0,-25 0,25 0,-24 0,-51 0,-49 0,-74 0,-1 0,26 0,-1-24,0-1,26 25,48 0,76 0,24 49,0 1,24 24,26 26,-50-76,0 26,25 0,-25-50,0 24,0 1,0 0,0 49,0-49,0 0,0 0,0 25,0-50,0 24,0 1,0-25,25 0,-25 25,0-25,24 25,1 0,50-25,-1 0,25 0,0 0,75 0,-50 0,0 0,-25 0,1 0,-26 0,-24 0,-1 0,-24 0,0 0,-25 0</inkml:trace>
  <inkml:trace contextRef="#ctx0" brushRef="#br0" timeOffset="10988.6285">9401 3150,'0'-25,"0"25,0 0,0 0,-25 25,25 0,0 0,-25 24,25 1,0 0,0 24,25-49,0 24,0-24,24-25,1-25,0-24,24-26,25-24,-24 0,24 0,-25 0,1 24,-1 1,-24-1,24 26,-49 24,25 0,-26 0,1 0,-25 25,25 0,0 0,-25 25,25 0,-1 0,-24 49,0-24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2-12T22:17:58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6774 1720,'-53'-53,"53"53,-27-27,1 1,26 26,0 26,0 1,-27 26,27 26,-26 1,26 25,-27 28,27-27,-26 26,26-26,0-1,0-52,26 0,1-26,26-27,0-27,0 1,0-27,26 0,0 27,-26-1,0 1,27 52,-54-26,0 53,27 0,-26 26,-1-26,1 0,-27-26,26 26,-26-27,0 0,0-26,0 27,0-27,-26 26,26-26</inkml:trace>
  <inkml:trace contextRef="#ctx0" brushRef="#br0" timeOffset="241.0134">7197 2937,'0'0,"0"0,-26 0,26 0,0 26,0 1,26-1,-26 1,26-1,1 27,-1-53,1 27,-1-1,-26-26,53-26,-26-1,-1-26,1 0,-1-26,27 26,-27 0,1-26,-1 52,1-26,-1 53</inkml:trace>
  <inkml:trace contextRef="#ctx0" brushRef="#br0" timeOffset="1150.0657">14526 16457,'-79'53,"-1"26,27-52,0 26,27-53,-1 0,1 26,26-26,0 0,26 0,27 0,27-26,26-1,26 1,27-27,26 0,53-26,0-1,53 1,0-27,53 0,0 0,53-26,26 26,1-26,78 0,1 26,-27-26,80-1,-53 27,-1 1,1-1,-27 26,-52 1,-27 0,-1-1,-105 54,27-54,-80 54,0 0,-53-1,-52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8T22:20:28.4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43 0 60,'-2'28'2,"-5"-14"-2,-4-14 0,-12-22-31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2-13T22:16:51.3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11733 5928,'0'0,"0"0,0 0,0 0,0 0,0-24,0 24,-25-25,25 25,-25 0,25-25,-25 25,0-25,1 0,-1 25,-25-25,25 1,-24-1,24 0,-25 25,26-25,-26 25,0-25,1 25,-1-24,25 24,-24 0,-1 0,0 0,1 24,-26 1,1 0,24-25,-24 50,0-26,-1 26,1 0,24-25,-24 24,24 1,1-25,-1 24,0 1,1-25,24 24,0-24,0 25,0-26,25 26,-24-25,24 0,0-1,0 1,0 0,-25 25,25-26,0 1,0 0,0 25,0-26,0 1,25 25,-25-25,0-1,0 26,24-25,1 0,-25 24,25-24,-25 0,25 0,0 0,0-1,-1 1,26 0,-25-25,0 25,24 0,-24-25,25 24,-1-24,-24 0,25 25,-1-25,1 0,-1 0,1 0,24 25,-24-25,0 0,24 25,-24-25,24 0,-24 25,-1-25,1 0,24 24,-24-24,0-24,24 24,-24 0,24-25,-24 0,-1 25,26-25,-26 0,1 1,-1-1,1 0,-25 0,24 25,-24-25,0 1,0 24,-25 0,25 0,-25 0,24 0,-24 0,25 0,-25 0</inkml:trace>
  <inkml:trace contextRef="#ctx0" brushRef="#br0" timeOffset="1839.1052">14089 11112,'-25'0,"25"0,-25-24,1 24,24 0,-25 24,0-24,25 0,0 25,-25-25,0 25,25 0,0 0,0 0,-24 24,48-49,-24 50,0-25,25-1,25 1,-25 0,24-25,26 25,-26-25,26 0,-1 25,25-25,1 0,-26 24,50-24,-25 0,25 25,0-25,-25 25,50-25,-25 0,0 0,25 0,0 0,0 0,-25 0,25 0,0 0,-25 0,24-25,1 25,0 0,0-25,0 25,-1-24,1-1,0 0,0 25,0-25,-25 0,0 1,0 24,0-25,0 0,-25 0,0 25,-24-25,24 25,-25-24,-24 24,0-25,-26 25,1 0,0-25,0 25,-25 0,0-25,0 25,0 0,0 0,-25-25,25 25,0 0,0 0,0 0,0 0</inkml:trace>
  <inkml:trace contextRef="#ctx0" brushRef="#br0" timeOffset="2740.1567">21878 15850,'0'-25,"-25"1,-25-1</inkml:trace>
  <inkml:trace contextRef="#ctx0" brushRef="#br0" timeOffset="3552.2032">19993 13395,'124'-25,"24"25,-48 0,24 25,-25-1,-25 51,1 24,-26 0,1 50,-50 25,0 24,0 1,0-26,0 50,-25-24,25-1,-25-24,25-25,-24 0,24-25,-50 0,25-25,-25-25,1 1,-1-26,1 1,-1-25,0-25,26-25,-1-25,0 1</inkml:trace>
  <inkml:trace contextRef="#ctx0" brushRef="#br0" timeOffset="3885.2223">21134 13841,'24'-50,"1"1,50-26,-26 26,50-26,1 26,-1-26,0 51,25-26,0 25,-25 25,1 0,-26 25,0 25,-49-1,-25 50,0-24,-49 49,-1 25,-24-25,-26 24,1 1,0-25,25 25,-1-50,1 25</inkml:trace>
  <inkml:trace contextRef="#ctx0" brushRef="#br0" timeOffset="4018.2299">21555 15503,'25'50,"-25"-26,25 26,0 0,-25-26,24-24,-24 0,0-24</inkml:trace>
  <inkml:trace contextRef="#ctx0" brushRef="#br0" timeOffset="4274.2445">22597 13345,'25'74,"-25"26,25 24,-25 24,0 26,0-25,0 24,-25 1,0-25,25-25,-25 0</inkml:trace>
  <inkml:trace contextRef="#ctx0" brushRef="#br0" timeOffset="4374.2502">22547 15329,'0'50,"25"0,-25-26,-25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6T22:26:15.4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6 236 24,'0'0'32,"-8"12"0,8-12-4,0 0-14,4-11 0,9 8-3,-8-14-2,13 6-2,-5-12-2,11 2-2,-1-8-1,4 4 0,-1-1 0,0 2-1,-2 4-1,-2 6 2,-4 6-2,-4 8 1,-5 7 0,-1 4-1,-5 1 1,0 5 0,2-4 0,2 2 0,5-7 1,6-5-1,6-5 0,6-6 0,2-2-1,5-5 2,-3-3-2,0 2 1,-3 1-1,-5 5 0,-4 2 1,-4 8 0,0 3 0,-2 6 0,-2 4-1,5-1 1,0 0 0,3-1-1,2-2-2,-2-11-7,8 5-28,-4-9-2,7 0 1,-7-5-1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6T22:26:15.4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6 236 24,'0'0'32,"-8"12"0,8-12-4,0 0-14,4-11 0,9 8-3,-8-14-2,13 6-2,-5-12-2,11 2-2,-1-8-1,4 4 0,-1-1 0,0 2-1,-2 4-1,-2 6 2,-4 6-2,-4 8 1,-5 7 0,-1 4-1,-5 1 1,0 5 0,2-4 0,2 2 0,5-7 1,6-5-1,6-5 0,6-6 0,2-2-1,5-5 2,-3-3-2,0 2 1,-3 1-1,-5 5 0,-4 2 1,-4 8 0,0 3 0,-2 6 0,-2 4-1,5-1 1,0 0 0,3-1-1,2-2-2,-2-11-7,8 5-28,-4-9-2,7 0 1,-7-5-1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6T22:26:15.4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6 236 24,'0'0'32,"-8"12"0,8-12-4,0 0-14,4-11 0,9 8-3,-8-14-2,13 6-2,-5-12-2,11 2-2,-1-8-1,4 4 0,-1-1 0,0 2-1,-2 4-1,-2 6 2,-4 6-2,-4 8 1,-5 7 0,-1 4-1,-5 1 1,0 5 0,2-4 0,2 2 0,5-7 1,6-5-1,6-5 0,6-6 0,2-2-1,5-5 2,-3-3-2,0 2 1,-3 1-1,-5 5 0,-4 2 1,-4 8 0,0 3 0,-2 6 0,-2 4-1,5-1 1,0 0 0,3-1-1,2-2-2,-2-11-7,8 5-28,-4-9-2,7 0 1,-7-5-1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2-13T16:37:56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16766 5119 107 0,'-10'-17'46'0,"10"17"-2"0,-9-23-45 15,4 12 2-15,5 11-1 16,-11-10 1-16,11 10-1 16,-11-8 0-16,11 8 0 15,0 0 1-15,0 0-1 16,-6 14 0-16,6-14 0 16,12 11 1-16,0-4-1 15,3 4 0-15,5-2 0 16,5-2 0-16,4-2 0 15,7-1 0-15,3-2 0 0,6-2-1 16,4-4 2-16,3 2-2 16,3-3 1-16,2-2 0 15,-1 2 0-15,2-1 0 16,-2 1 0 0,-2 1 1-16,-2 2-1 0,1-1 0 15,-3 0 0-15,1 2 0 16,-3 1 0-16,0-3 0 15,1 0 0-15,-1 1-1 16,-3 0 2-16,-1 3-1 16,-1 0 0-16,-6 3 0 15,1 3-1-15,-3 1 1 16,-3 4 0-16,-1-3 0 16,-1 5 0-16,3-3 0 15,-2 2 0-15,-1-1 0 16,-1-3 0-16,-1-1 1 15,-4 1-1-15,-1-1 1 0,-2 1-1 16,-5-3 0-16,0-1 0 16,-4-2 0-16,-1 1 0 15,-11-4 0-15,16 4 0 16,-16-4 0-16,12-9 0 16,-7-2 0-16,-1-1 0 15,-1-5 0-15,0-10 1 16,-1-2-1-1,1-9 0-15,-2-4 0 0,0-7 1 16,-1 0-2-16,0-4 1 16,1-5 0-16,-1 2 0 15,1-4 0-15,1 3-1 16,-1-2 2-16,1 4-2 0,1 0 2 16,-1-2-2-16,1 1 2 15,-1 4-1-15,-1 3 0 16,2 4 0-16,-2 4 0 15,-1 3 0-15,-1 4 0 16,-3 5 1-16,0-1-1 16,-2 7 0-16,0 1 0 15,-2 1 0-15,-1 1 0 16,2 2 0-16,-2 1 0 16,-1 1 0-16,2 4 0 15,-2-3 0-15,-1 2-1 16,0 1 2-16,-3 1-1 0,-2 1-1 15,-4 0 1-15,-3 3 0 16,-5 1 0-16,-4 2-1 16,-2-2 1-16,-5 5 0 15,-4-1 0-15,-2-1 0 16,-3 0 1-16,-2-1-1 16,-1 1 1-16,-1 0-1 15,-3 0 0-15,-1 1 0 16,-1 1 1-16,0 3-1 0,1-1-1 15,-1 2 2-15,-1-1-2 16,2-1 1-16,0-1 0 16,-2 2 0-16,2-7-1 15,1 1 1-15,2 2 0 0,1-4 0 16,4 0 1-16,1-3-1 16,2 3 0-16,5-1 0 15,1 2 0-15,3 2 0 16,2-3 0-16,1 5 0 15,1 1-1-15,4 1 1 16,4 3 0-16,0 0-1 16,3-1 1-16,1 1 1 15,4 0-2-15,2 0 1 16,2 3 1-16,1 0-2 16,11-7 1-16,-16 14 1 15,16-14-1-15,-11 21 0 16,7-4-1-16,2 2 1 0,2 2-1 15,0 6 2-15,2 2-2 16,2 7 2-16,-1 4-2 16,5 7 1-16,0 3 0 15,-2 5 0-15,2 1 1 16,-2 6-2-16,-1 0 2 16,-4 5-2-16,0 1 1 15,-2-3 0-15,-2-2-1 16,2-2 1-16,-1 0-1 15,1-2 2-15,-1-6-2 16,4-6 0-16,-1-5 2 16,-1 1-1-16,1-7 0 0,-1-3 0 15,1-5 1-15,0-9-1 16,2-2 0-16,-3-17-43 16,15-6-1-16,-4-23-2 15,-3-25-1-15</inkml:trace>
  <inkml:trace contextRef="#ctx0" brushRef="#br0" timeOffset="6656.4507">15449 5096 107 0,'0'0'45'0,"-7"13"0"16,-8-7-44-1,9 10-1-15,-3 3 0 0,2 10 1 16,0 7-1-16,3 5-1 16,2 7 2-16,1 2-2 15,1 4 1-15,1-1 0 16,0-3 0-16,0-3 0 15,0-10 0-15,-1-8 0 16,0-7 0-16,0-9-3 16,2-2-42-16,-2-11 0 15,0 0-1-15,-13-14 0 16,7 4 34-16</inkml:trace>
  <inkml:trace contextRef="#ctx0" brushRef="#br0" timeOffset="6906.452">15268 5616 104 0,'-4'25'45'0,"-5"-1"0"16,-6 6-44-16,12-1-1 16,3 3 1-16,3-6-2 15,7-8 2-15,6-12-1 0,6-7 0 16,2-16 0-1,4-5 0-15,2-6 0 16,1-3 0-16,0-1-2 16,-2 1-43-16,-1 7 0 0,-6 0 0 15,-2 10-1-15,-4-3 34 16</inkml:trace>
  <inkml:trace contextRef="#ctx0" brushRef="#br0" timeOffset="7205.9129">15314 5343 100 0,'-24'17'45'16,"7"-7"1"-16,6-17-41 15,10-9-4-15,11-8 0 0,9-5-1 16,7-1 0 0,3 4 0-16,4 12 0 15,3 12 0-15,-3 12 0 0,-2 11 0 16,-3 11 0-16,-25-4-45 16,24-3 1-16,-4-9-1 0,-2-12-1 15,-5-9 29-15</inkml:trace>
  <inkml:trace contextRef="#ctx0" brushRef="#br0" timeOffset="7781.4864">15655 7872 98 0,'0'0'46'16,"13"16"0"-16,-13-16-41 0,-8 31-5 15,3-1 0-15,-1 13 1 16,0 4-1-16,-2 5 0 15,0 4 0-15,1-4 0 16,-2-2-1-16,1-1 1 16,-3 11-45-16,2-34 0 15,1-7-1-15,-7-8 0 16,2-8 34-16</inkml:trace>
  <inkml:trace contextRef="#ctx0" brushRef="#br0" timeOffset="8015.8592">15416 8360 95 0,'4'39'46'0,"-3"-7"0"15,5 8-38-15,1-14-6 16,2-1-2-16,4-11 1 16,1-11-1-16,4-9-1 15,4-18 1-15,1-4 0 16,2-10-1-16,-2 1 0 15,0-4 0-15,-1 3-1 16,-11 0-43-16,7 7 0 16,-3 0-1-16,-2 3 0 15,-4-3 37-15</inkml:trace>
  <inkml:trace contextRef="#ctx0" brushRef="#br0" timeOffset="8243.7428">15620 7776 103 0,'-1'-11'46'0,"1"11"-1"15,11-7-44-15,-11 7-1 0,14 6 0 16,-14-6 0-16,22 15 1 0,-7-6-1 16,2-3 0-16,0 0-1 15,1-2 1 1,2-3-44-16,0-1-2 15,-6-7 0-15,0-4 0 0,-5-4 34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2-13T16:45:04.8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1784 9393 174 0,'-25'-62'35'16,"10"-1"1"-16,4-11-35 15,10-14-1-15,11-14 0 16,14-13 0-16,13-13-2 16,14-9 1-16,19-8 0 15,17-5 0-15,14-1 1 16,18 3-2-16,17 4 0 16,19 12 1-16,18 7 0 15,20 6-1-15,20 11 1 16,18 8-1-16,21 11 0 15,21 5 1-15,18 13 2 16,15 0-2-16,10 9 2 16,9 13-1-16,-3 8 0 0,-4 12 0 15,-6 13 1-15,-11 15 0 16,-17 6-2-16,-21 18 2 16,-16 13 0-1,-24 14-1-15,-20 18 1 0,-25 19 0 16,-25 15 0-16,-33 26-1 15,-24 19 0-15,-30 26 0 16,-32 29 0-16,-29 22 1 16,-27 26-2-16,-21 16 2 15,-17 16 0-15,-9-2-1 16,-5-5 1-16,4-10-2 16,10-40-31-16,23-8-3 15,-3-56 0-15,31-27-1 0,-8-58-1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2-08T16:50:35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5916 6545 11 0,'0'0'8'15,"-13"2"1"-15,13-2 1 16,-16-1 0-16,16 1 1 16,-21-2-1-16,21 2 0 15,-22-6-3-15,22 6-1 16,-20-4-2-16,9 5-1 15,-3-1 0-15,0 4 0 16,-4-5-1-16,4 3-1 0,-4-5 1 16,-1 5-1-16,-2-2 0 15,-1 5 1-15,-2-6 0 16,2 5 0-16,-4 0 0 16,3 2 1-16,-2 5-1 15,3 1 1-15,0-3-1 16,5 3 0-16,0 0-1 15,2 5 1-15,1 0-1 16,2 4-1-16,-2-1 1 16,1 3 0-16,-4 4-1 15,3 6 0-15,-2 2 0 16,-3 3 0-16,0-1 0 16,-2 5 0-16,-1 0 0 0,1-2 0 15,3 3 0-15,0-3 1 16,2 0-1-16,4-3 1 15,3 0 0-15,6-3-1 16,4-4 0-16,5 2 1 16,4-7-2-16,6-3 1 15,3-4 0-15,7-3 0 16,4-4 0-16,7-4 0 16,4-6 1-16,3-6-1 15,4-2 0-15,1-8 0 16,2 0 0-16,0-4 0 15,1-5 0-15,-2 0 0 16,-3-5 1-16,0 1-1 0,-1-4 0 16,-3 3 0-16,-1-6 2 15,-3 0-2-15,-6 0 0 16,-3-2 1 0,-6-2 0-16,-3 2 0 0,-8-3 0 15,-3-3 0-15,-6-1 0 16,-6 0 0-16,-4-4 1 15,-5 4-2-15,-2 2 1 16,-7 3-1-16,-2-1 2 16,-3 5-3-16,-6 7 2 15,-3 5-1-15,-1 7 0 16,-6 4 0-16,-2 11 0 16,-3 2 0-16,-1 7 0 0,-3 9 0 15,-3 7 0-15,0 3-1 16,-4 7 1-1,5 7 0-15,1 1-1 16,-1 8-2-16,17 6-32 0,-10-7-1 16,8-1-1-16,2-11 0 15,7-10 31-15</inkml:trace>
  <inkml:trace contextRef="#ctx0" brushRef="#br0" timeOffset="1356.5383">1422 4422 28 0,'-21'-13'18'0,"6"11"-3"15,-12-8-1-15,10 10-2 0,-11-9-3 16,9 14-2-16,-8-10 0 16,10 9-1-1,-6-7 0-15,7 13-2 16,-3-8 0-16,0 8 1 0,-1-1-2 15,1 5 0-15,-3 2-1 16,0 5 0-16,-2 3-1 16,2 3 0-16,-1 3 1 15,3 6-2-15,0 3 1 16,3 5 0-16,-1 4-1 16,3 3 1-16,0 5-1 15,-1 0 1-15,0 4-2 16,2-2 1-16,-2 1-1 15,2 2 2-15,4-5-1 16,2 2 0-16,4-7 1 16,4-1-1-16,8-4 1 15,4-4-1-15,7-6 1 0,7-5-1 16,3-7 2-16,8-4-2 16,3-6 0-16,4-6 0 15,4-5-1-15,1-6 1 16,1-6 0-16,-2-4 0 15,0-3-1-15,2-5 1 16,-2-2-1-16,-1-1 2 16,-2-4-1-16,-2 0 1 15,-4-1-2-15,-1-2 1 16,-6-2 0-16,-5-2 0 16,-4-7 1-16,-6 0-2 15,-4-2 2-15,-3-8-1 16,-4-5 1-16,-2-4 0 0,-2-8-1 15,1-1 0-15,-3-1 1 16,1-2-1-16,-2-4 0 16,-1 8 1-16,0-2-1 15,-3 8 0-15,-6 8 1 16,-5 7-1-16,-9 11 1 16,-9 12-2-16,-10 24-4 15,-22 9-31-15,-5 32 0 16,-22 16-2-16,-17 21-2 15,-20 18 35-15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2-11T18:33:00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10964 14660,'0'0,"0"-25,0 50,-25-50,0 25,0 0,-24 0,24 0,-25-25,1 25,-1 0,0 0,-24 0,0 0,-1 0,1 25,-1-25,-24 0,25 25,-26-1,26 1,-25-25,24 25,1 0,-25 0,24-1,1 1,-25 25,24-1,26 26,-50-1,49 1,-25-1,26 50,-26-49,51 49,-26-25,25 0,25 0,-25 0,25 1,25-1,0 0,0 25,24-25,-24 1,25-1,24 0,-24 0,24 25,1-49,-1 49,25-25,-24 0,-1 0,25-24,1-1,-26 1,50-26,-25 1,25-25,-24-1,24-24,24 0,-24 0,25 0,-25 0,25-24,-25-1,25 0,0 0,0-24,-25-1,0 0,0-24,-25 24,0-49,0 25,-24-26,-26 1,1 25,-25-75,0 25,-50-25,25-24,-50-1,1-25,-26 1,1 0,-1-1,-24 1,0 49,-25 0,0 25,0 25,-25 74,0-25</inkml:trace>
  <inkml:trace contextRef="#ctx0" brushRef="#br0" timeOffset="13558.7755">10542 1463,'-25'0,"25"0,0 0,-25 0,1 0,-1 0,0 0,-25 0,1 0,-1 25,1 0,-26 0,1 0,-1 24,26-24,-26 25,26-1,-26 1,26 24,-1 1,25-26,0 26,1-1,-1 1,25 24,25-25,-25 25,24-24,1 24,25-24,-1-1,1 0,24 1,1-1,-26-24,26-1,-1 26,26-26,-26-24,-24 25,24-25,0-1,1 1,-26-25,26-25,-26 1,1-26,24 0,-24-24,-25 0,24-26,-24 1,0-50,-25 50,0-50,-25 25,25 0,-49-25,-1 25,0 0,1 25,-1 0,-24 24,-1 1,1 24,-25 50,-25 25,0 0,-25 49,-25 26</inkml:trace>
  <inkml:trace contextRef="#ctx0" brushRef="#br0" timeOffset="21330.22">21853 10021,'-124'0,"25"50,-25-25,0 24,24 1,-24-1,25 26,0-1,0 1,24 24,1-25,24 50,25 0,-24 0,49 25,0 0,0 0,49 24,-24-24,75 25,-26-50,25 0,25 0,25-25,0 0,0-24,-1-26,1-24,0 0,0-25,0-25,0-24,-25-1,-25-49,25-25,-25 0,-49-50,-1 0,-24 1,-25-26,-25 1,-49 24,0 1,-26 24,1 25,-25 25,-25 24,25 50,-25 1,25 48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2-11T18:33:24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15478 10815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2BC98CA-923C-437A-9408-F46CDB413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44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8DD4E6D-05C3-4206-956C-BED65482F708}" type="slidenum">
              <a:rPr lang="en-US" sz="1200" smtClean="0"/>
              <a:pPr>
                <a:defRPr/>
              </a:pPr>
              <a:t>5</a:t>
            </a:fld>
            <a:endParaRPr 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9335942-3F36-4106-BB42-7F806A819305}" type="slidenum">
              <a:rPr lang="en-US" sz="1200" smtClean="0"/>
              <a:pPr>
                <a:defRPr/>
              </a:pPr>
              <a:t>22</a:t>
            </a:fld>
            <a:endParaRPr lang="en-U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587B190-B56F-411E-8516-EF9E1CEB0D85}" type="slidenum">
              <a:rPr lang="en-US" sz="1200" smtClean="0"/>
              <a:pPr>
                <a:defRPr/>
              </a:pPr>
              <a:t>23</a:t>
            </a:fld>
            <a:endParaRPr lang="en-US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24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DDE0CA3-F59F-4A62-9491-DA50138E07DD}" type="slidenum">
              <a:rPr lang="en-US" sz="1200" smtClean="0"/>
              <a:pPr>
                <a:defRPr/>
              </a:pPr>
              <a:t>39</a:t>
            </a:fld>
            <a:endParaRPr lang="en-US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2BFC52D-A432-4D60-B251-AD7D01954614}" type="slidenum">
              <a:rPr lang="en-US" sz="1200" smtClean="0"/>
              <a:pPr>
                <a:defRPr/>
              </a:pPr>
              <a:t>40</a:t>
            </a:fld>
            <a:endParaRPr 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0D85DA8-8F00-462B-8FD4-C93A719974EB}" type="slidenum">
              <a:rPr lang="en-US" sz="1200" smtClean="0"/>
              <a:pPr>
                <a:defRPr/>
              </a:pPr>
              <a:t>70</a:t>
            </a:fld>
            <a:endParaRPr lang="en-US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EB83C70-DB4F-4C07-A0E6-5491E0AEB171}" type="slidenum">
              <a:rPr lang="en-US" sz="1200" smtClean="0"/>
              <a:pPr>
                <a:defRPr/>
              </a:pPr>
              <a:t>71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EB83C70-DB4F-4C07-A0E6-5491E0AEB171}" type="slidenum">
              <a:rPr lang="en-US" sz="1200" smtClean="0"/>
              <a:pPr>
                <a:defRPr/>
              </a:pPr>
              <a:t>72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379F249-FE80-4485-A539-3957661BAD3E}" type="slidenum">
              <a:rPr lang="en-US" sz="1200" smtClean="0"/>
              <a:pPr>
                <a:defRPr/>
              </a:pPr>
              <a:t>77</a:t>
            </a:fld>
            <a:endParaRPr 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2FDD4DC-ABE1-4C2E-BA2C-5313BE9531D9}" type="slidenum">
              <a:rPr lang="en-US" sz="1200" smtClean="0"/>
              <a:pPr>
                <a:defRPr/>
              </a:pPr>
              <a:t>78</a:t>
            </a:fld>
            <a:endParaRPr lang="en-US" sz="1200" smtClean="0"/>
          </a:p>
        </p:txBody>
      </p:sp>
      <p:sp>
        <p:nvSpPr>
          <p:cNvPr id="1136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F45FEBA-BF58-4614-AACE-608FD812012B}" type="slidenum">
              <a:rPr lang="en-US" sz="1200" smtClean="0"/>
              <a:pPr>
                <a:defRPr/>
              </a:pPr>
              <a:t>6</a:t>
            </a:fld>
            <a:endParaRPr 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3C037B3-84B2-4F56-AA26-68B9C62814C5}" type="slidenum">
              <a:rPr lang="en-US" sz="1200" smtClean="0"/>
              <a:pPr>
                <a:defRPr/>
              </a:pPr>
              <a:t>79</a:t>
            </a:fld>
            <a:endParaRPr lang="en-US" sz="1200" smtClean="0"/>
          </a:p>
        </p:txBody>
      </p:sp>
      <p:sp>
        <p:nvSpPr>
          <p:cNvPr id="1146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89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5946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B1B3466-26F5-4274-896C-800DFD487D76}" type="slidenum">
              <a:rPr lang="en-US" sz="1200" smtClean="0"/>
              <a:pPr>
                <a:defRPr/>
              </a:pPr>
              <a:t>96</a:t>
            </a:fld>
            <a:endParaRPr 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185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5F5B8CA-1C47-4364-9F73-60358EA7D010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108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elementary proof: Mary Cartwright -- simplest proof, asked as a problem on an examination at Cambridge University… ~ 1947  (Girton College within Cambridge)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elementary proof: Mary Cartwright -- simplest proof, asked as a problem on an examination at Cambridge University… ~ 1947  (Girton College within Cambridge)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elementary proof: Mary Cartwright -- simplest proof, asked as a problem on an examination at Cambridge University… ~ 1947  (Girton College within Cambridge)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EB83C70-DB4F-4C07-A0E6-5491E0AEB171}" type="slidenum">
              <a:rPr lang="en-US" sz="1200" smtClean="0"/>
              <a:pPr>
                <a:defRPr/>
              </a:pPr>
              <a:t>114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EA6AC91-9119-4D2E-8487-8D64D25FBDF2}" type="slidenum">
              <a:rPr lang="en-US" sz="1200" smtClean="0"/>
              <a:pPr>
                <a:defRPr/>
              </a:pPr>
              <a:t>115</a:t>
            </a:fld>
            <a:endParaRPr lang="en-US" sz="12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102CD2C-DE7B-4CC5-817D-17D922E109C5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120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80D7A-AD86-4D44-AA6B-2B5EAE3FC3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7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871AAE9-4041-4380-BA0F-609C15C8626A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121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7D3F6CA-E224-4DBC-A225-BCA5E00673E2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122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123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8773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124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01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BC219A1-31DD-4165-827D-C558EB8319D7}" type="slidenum">
              <a:rPr lang="en-US" sz="1200" smtClean="0"/>
              <a:pPr>
                <a:defRPr/>
              </a:pPr>
              <a:t>155</a:t>
            </a:fld>
            <a:endParaRPr lang="en-US" sz="12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3B6A858-0C1E-46E8-9F6C-5D04EECF26D7}" type="slidenum">
              <a:rPr lang="en-US" sz="1200" smtClean="0"/>
              <a:pPr>
                <a:defRPr/>
              </a:pPr>
              <a:t>156</a:t>
            </a:fld>
            <a:endParaRPr lang="en-US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3B769A2-2E06-49F8-9C8E-4DCDB838E836}" type="slidenum">
              <a:rPr lang="en-US" sz="1200" smtClean="0"/>
              <a:pPr>
                <a:defRPr/>
              </a:pPr>
              <a:t>157</a:t>
            </a:fld>
            <a:endParaRPr lang="en-US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0D24DBA-0DD2-4A04-A09D-AF688D5A96AA}" type="slidenum">
              <a:rPr lang="en-US" sz="1200" smtClean="0"/>
              <a:pPr>
                <a:defRPr/>
              </a:pPr>
              <a:t>158</a:t>
            </a:fld>
            <a:endParaRPr lang="en-US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F2986FA-E33C-43B2-BFAA-707A0B790262}" type="slidenum">
              <a:rPr lang="en-US" sz="1200" smtClean="0"/>
              <a:pPr>
                <a:defRPr/>
              </a:pPr>
              <a:t>159</a:t>
            </a:fld>
            <a:endParaRPr lang="en-US" sz="12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0562C26-B95A-4D65-9A29-FC0E57AC816C}" type="slidenum">
              <a:rPr lang="en-US" sz="1200" smtClean="0"/>
              <a:pPr>
                <a:defRPr/>
              </a:pPr>
              <a:t>163</a:t>
            </a:fld>
            <a:endParaRPr lang="en-US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80D7A-AD86-4D44-AA6B-2B5EAE3FC3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2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80D7A-AD86-4D44-AA6B-2B5EAE3FC3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51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5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95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7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346B-8F5F-4B1B-BF50-82A242E20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10DDB-AA19-4E98-914E-EB1881152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D00F-B28E-44A8-8AC8-EAEA50694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C829FD5-69F5-4E93-96C3-8F332BD1E894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A794B5C-A68F-4D5B-A8E2-51394FD8E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95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702B1AE-7FA1-4925-A4B5-4EFA4307F88A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3A00049-67A5-41CC-88FC-5CC0802C5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91EB05F-1F86-44BC-A426-971918EA54E1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6CA4B46-FF24-42A1-845A-D676C0488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FEFB111-1FE6-4AF9-AFC2-744E0520920D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7FDC8C13-8690-4766-9153-6DB31D1A2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6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E65994A-E3A3-488A-B724-BCDE895BB94C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13B846E3-3E3B-4A23-A7F9-97FD66ED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3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65DB4A9-D2DB-4B81-86AC-21271A3BC041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8978FEB-D312-4CFB-ADAA-8CCC4C6A4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682303F-9BEF-4BFF-92A4-22BDBE3C6738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CE0CFBF-0358-4F72-A4D3-AFF341FB0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5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6AB2132-D9AB-453D-A566-12126A08712B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DB15B9A-8108-405E-8405-FB051F90F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3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B563-3676-4C45-B32C-C71493B2A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43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516FBFA-A9B6-4337-8A0B-466687ACA321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D923150-677A-490F-88C6-58F0EDF6C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FF50A0A-98CC-4D0F-8219-EC44C145C0B9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3051928-EEE0-4569-AE93-8FABF4480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5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6538A21-5843-4EFA-AA8C-DA5189E72A9C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03EA504-D796-43BA-8847-9F1387F5C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42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2AA8-F287-4E40-B031-1786C07B2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2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FB5E-DD50-46EB-9E8C-92B00B12F0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79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9D634-39AB-4F11-94D7-1A8D8DE63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0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335E0-E515-4C3D-A46A-92A3DA79B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6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CC8E-38C7-4BF3-8383-BAE3AA4BD9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79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191F8-078E-468E-ABC4-27EEE54C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52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E1123-7B4C-4E28-A9DB-022388A12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5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15F51-02F2-4A63-A8E7-F265AC02E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0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6C299-209E-41CF-A553-D22D410D2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72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746DF-FEA0-48EE-81AC-D91E7FFB1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05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C55AA-5E79-4FB1-967E-A42FF8699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35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A3F9A-5FBF-4D0D-8716-A221A643C9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29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30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48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04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42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05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1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62323-2F05-4B7B-880E-148B41F26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11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82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3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50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80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78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9FFEBCE-533E-4E27-8380-F83C8A266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07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CC21F5-ADD7-4CB3-B82F-D00FAA1D5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D7AFD2E-CC47-40D3-9B2E-EB35ACFC0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2B6431-9F90-4EC8-9305-826640021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7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A8E765B-B159-4CBB-8ED2-38647991F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8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E605D-C67E-4EF2-8927-7B380457C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7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1B119D-93FF-461D-936D-1D6F1C456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10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3654472-D5B8-4056-815B-3567DAEB1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7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FE4040-BEF1-4309-93DD-03D295FCA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48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E6CF631-65F3-43FF-A0C3-4F419D51D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64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C44445-D379-476C-A55C-900970607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3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436472-B76F-435F-ACD9-099DC570E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B388-85A4-4C6D-A749-5751DD165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2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4655-1FF1-4F50-932E-015AA0124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3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03B7-0D49-44BA-831D-EE11601C7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8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5B888-5EE7-4902-9906-9BB5E76EB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9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F3B0763-757A-4773-AF19-184AAD2A0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366AB51-EBCD-4F52-86E3-D669E0BDD7CC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B9D5810F-8F12-4AEB-8511-6D6E5E14C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latin typeface="+mn-lt"/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smtClean="0">
                <a:latin typeface="Times" pitchFamily="-112" charset="0"/>
                <a:ea typeface="ＭＳ Ｐゴシック" pitchFamily="-112" charset="-128"/>
              </a:defRPr>
            </a:lvl1pPr>
          </a:lstStyle>
          <a:p>
            <a:pPr eaLnBrk="0" hangingPunct="0">
              <a:defRPr/>
            </a:pPr>
            <a:fld id="{97C2B88F-3B67-4607-9DB8-4CD42C0156A9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9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478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2E25F6C-FEE8-4AF2-AE4D-0DF5AB996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4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image" Target="../media/image64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image" Target="../media/image63.png"/><Relationship Id="rId2" Type="http://schemas.openxmlformats.org/officeDocument/2006/relationships/tags" Target="../tags/tag228.xml"/><Relationship Id="rId16" Type="http://schemas.openxmlformats.org/officeDocument/2006/relationships/notesSlide" Target="../notesSlides/notesSlide24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5" Type="http://schemas.openxmlformats.org/officeDocument/2006/relationships/tags" Target="../tags/tag2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36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image" Target="../media/image64.png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image" Target="../media/image63.png"/><Relationship Id="rId2" Type="http://schemas.openxmlformats.org/officeDocument/2006/relationships/tags" Target="../tags/tag242.xml"/><Relationship Id="rId16" Type="http://schemas.openxmlformats.org/officeDocument/2006/relationships/notesSlide" Target="../notesSlides/notesSlide25.xml"/><Relationship Id="rId20" Type="http://schemas.openxmlformats.org/officeDocument/2006/relationships/image" Target="../media/image66.pn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5" Type="http://schemas.openxmlformats.org/officeDocument/2006/relationships/tags" Target="../tags/tag24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50.xml"/><Relationship Id="rId19" Type="http://schemas.openxmlformats.org/officeDocument/2006/relationships/image" Target="../media/image65.png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image" Target="../media/image64.png"/><Relationship Id="rId3" Type="http://schemas.openxmlformats.org/officeDocument/2006/relationships/tags" Target="../tags/tag257.xml"/><Relationship Id="rId21" Type="http://schemas.openxmlformats.org/officeDocument/2006/relationships/image" Target="../media/image67.png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image" Target="../media/image63.png"/><Relationship Id="rId2" Type="http://schemas.openxmlformats.org/officeDocument/2006/relationships/tags" Target="../tags/tag256.xml"/><Relationship Id="rId16" Type="http://schemas.openxmlformats.org/officeDocument/2006/relationships/notesSlide" Target="../notesSlides/notesSlide26.xml"/><Relationship Id="rId20" Type="http://schemas.openxmlformats.org/officeDocument/2006/relationships/image" Target="../media/image66.png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5" Type="http://schemas.openxmlformats.org/officeDocument/2006/relationships/tags" Target="../tags/tag25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64.xml"/><Relationship Id="rId19" Type="http://schemas.openxmlformats.org/officeDocument/2006/relationships/image" Target="../media/image65.png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tags" Target="../tags/tag271.xml"/><Relationship Id="rId7" Type="http://schemas.openxmlformats.org/officeDocument/2006/relationships/image" Target="../media/image68.jpe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3.xml"/><Relationship Id="rId4" Type="http://schemas.openxmlformats.org/officeDocument/2006/relationships/tags" Target="../tags/tag27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0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dtam_adavison_full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0.emf"/><Relationship Id="rId4" Type="http://schemas.openxmlformats.org/officeDocument/2006/relationships/customXml" Target="../ink/ink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mountz_kiva_full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emf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0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6.xml"/><Relationship Id="rId5" Type="http://schemas.openxmlformats.org/officeDocument/2006/relationships/image" Target="../media/image77.jpeg"/><Relationship Id="rId4" Type="http://schemas.openxmlformats.org/officeDocument/2006/relationships/image" Target="../media/image7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7.xml"/><Relationship Id="rId5" Type="http://schemas.openxmlformats.org/officeDocument/2006/relationships/image" Target="../media/image79.png"/><Relationship Id="rId4" Type="http://schemas.openxmlformats.org/officeDocument/2006/relationships/image" Target="../media/image7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image" Target="../media/image84.png"/><Relationship Id="rId3" Type="http://schemas.openxmlformats.org/officeDocument/2006/relationships/tags" Target="../tags/tag280.xml"/><Relationship Id="rId21" Type="http://schemas.openxmlformats.org/officeDocument/2006/relationships/image" Target="../media/image250.e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image" Target="../media/image83.png"/><Relationship Id="rId2" Type="http://schemas.openxmlformats.org/officeDocument/2006/relationships/tags" Target="../tags/tag279.xml"/><Relationship Id="rId16" Type="http://schemas.openxmlformats.org/officeDocument/2006/relationships/image" Target="../media/image82.png"/><Relationship Id="rId20" Type="http://schemas.openxmlformats.org/officeDocument/2006/relationships/customXml" Target="../ink/ink11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87.xml"/><Relationship Id="rId19" Type="http://schemas.openxmlformats.org/officeDocument/2006/relationships/image" Target="../media/image85.PNG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3" Type="http://schemas.openxmlformats.org/officeDocument/2006/relationships/image" Target="../media/image7.png"/><Relationship Id="rId7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tags" Target="../tags/tag295.xml"/><Relationship Id="rId7" Type="http://schemas.openxmlformats.org/officeDocument/2006/relationships/image" Target="../media/image440.emf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customXml" Target="../ink/ink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6.xml"/><Relationship Id="rId9" Type="http://schemas.openxmlformats.org/officeDocument/2006/relationships/image" Target="../media/image450.emf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tags" Target="../tags/tag309.xml"/><Relationship Id="rId18" Type="http://schemas.openxmlformats.org/officeDocument/2006/relationships/image" Target="../media/image90.jpe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98.xml"/><Relationship Id="rId16" Type="http://schemas.openxmlformats.org/officeDocument/2006/relationships/tags" Target="../tags/tag312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5" Type="http://schemas.openxmlformats.org/officeDocument/2006/relationships/tags" Target="../tags/tag311.xml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image" Target="../media/image90.jpeg"/><Relationship Id="rId3" Type="http://schemas.openxmlformats.org/officeDocument/2006/relationships/tags" Target="../tags/tag315.xml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10" Type="http://schemas.openxmlformats.org/officeDocument/2006/relationships/tags" Target="../tags/tag322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13" Type="http://schemas.openxmlformats.org/officeDocument/2006/relationships/tags" Target="../tags/tag341.xml"/><Relationship Id="rId18" Type="http://schemas.openxmlformats.org/officeDocument/2006/relationships/image" Target="../media/image91.jpe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tags" Target="../tags/tag34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330.xml"/><Relationship Id="rId16" Type="http://schemas.openxmlformats.org/officeDocument/2006/relationships/tags" Target="../tags/tag344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9.xml"/><Relationship Id="rId5" Type="http://schemas.openxmlformats.org/officeDocument/2006/relationships/tags" Target="../tags/tag333.xml"/><Relationship Id="rId15" Type="http://schemas.openxmlformats.org/officeDocument/2006/relationships/tags" Target="../tags/tag343.xml"/><Relationship Id="rId10" Type="http://schemas.openxmlformats.org/officeDocument/2006/relationships/tags" Target="../tags/tag338.xml"/><Relationship Id="rId19" Type="http://schemas.openxmlformats.org/officeDocument/2006/relationships/image" Target="../media/image92.jpeg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tags" Target="../tags/tag34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tags" Target="../tags/tag362.xml"/><Relationship Id="rId3" Type="http://schemas.openxmlformats.org/officeDocument/2006/relationships/tags" Target="../tags/tag347.xml"/><Relationship Id="rId21" Type="http://schemas.openxmlformats.org/officeDocument/2006/relationships/tags" Target="../tags/tag365.xml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tags" Target="../tags/tag361.xml"/><Relationship Id="rId25" Type="http://schemas.openxmlformats.org/officeDocument/2006/relationships/image" Target="../media/image94.png"/><Relationship Id="rId2" Type="http://schemas.openxmlformats.org/officeDocument/2006/relationships/tags" Target="../tags/tag346.xml"/><Relationship Id="rId16" Type="http://schemas.openxmlformats.org/officeDocument/2006/relationships/tags" Target="../tags/tag360.xml"/><Relationship Id="rId20" Type="http://schemas.openxmlformats.org/officeDocument/2006/relationships/tags" Target="../tags/tag364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24" Type="http://schemas.openxmlformats.org/officeDocument/2006/relationships/image" Target="../media/image93.png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354.xml"/><Relationship Id="rId19" Type="http://schemas.openxmlformats.org/officeDocument/2006/relationships/tags" Target="../tags/tag363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Relationship Id="rId22" Type="http://schemas.openxmlformats.org/officeDocument/2006/relationships/tags" Target="../tags/tag36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Owner\Desktop\cs5_fall_2015\2015_week_13_and_14\odometer_42_binary_clip.m4v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8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JP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0.xml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tags" Target="../tags/tag370.xml"/><Relationship Id="rId21" Type="http://schemas.openxmlformats.org/officeDocument/2006/relationships/image" Target="../media/image100.png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tags" Target="../tags/tag369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99.png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image" Target="../media/image103.png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10" Type="http://schemas.openxmlformats.org/officeDocument/2006/relationships/tags" Target="../tags/tag377.xml"/><Relationship Id="rId19" Type="http://schemas.openxmlformats.org/officeDocument/2006/relationships/image" Target="../media/image98.png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tags" Target="../tags/tag400.xml"/><Relationship Id="rId3" Type="http://schemas.openxmlformats.org/officeDocument/2006/relationships/tags" Target="../tags/tag385.xml"/><Relationship Id="rId21" Type="http://schemas.openxmlformats.org/officeDocument/2006/relationships/image" Target="../media/image92.jpeg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0" Type="http://schemas.openxmlformats.org/officeDocument/2006/relationships/image" Target="../media/image91.jpe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tags" Target="../tags/tag397.xml"/><Relationship Id="rId10" Type="http://schemas.openxmlformats.org/officeDocument/2006/relationships/tags" Target="../tags/tag392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file:///C:\Users\zdodds\Desktop\HMC.mov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tags" Target="../tags/tag416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tags" Target="../tags/tag415.xml"/><Relationship Id="rId2" Type="http://schemas.openxmlformats.org/officeDocument/2006/relationships/tags" Target="../tags/tag40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5" Type="http://schemas.openxmlformats.org/officeDocument/2006/relationships/tags" Target="../tags/tag408.xml"/><Relationship Id="rId15" Type="http://schemas.openxmlformats.org/officeDocument/2006/relationships/tags" Target="../tags/tag418.xml"/><Relationship Id="rId10" Type="http://schemas.openxmlformats.org/officeDocument/2006/relationships/tags" Target="../tags/tag413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tags" Target="../tags/tag4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png"/><Relationship Id="rId7" Type="http://schemas.openxmlformats.org/officeDocument/2006/relationships/image" Target="../media/image18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image" Target="../media/image1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image" Target="../media/image33.emf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customXml" Target="../ink/ink5.xml"/><Relationship Id="rId2" Type="http://schemas.openxmlformats.org/officeDocument/2006/relationships/tags" Target="../tags/tag45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2" Type="http://schemas.openxmlformats.org/officeDocument/2006/relationships/tags" Target="../tags/tag60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2" Type="http://schemas.openxmlformats.org/officeDocument/2006/relationships/tags" Target="../tags/tag75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2" Type="http://schemas.openxmlformats.org/officeDocument/2006/relationships/tags" Target="../tags/tag90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10" Type="http://schemas.openxmlformats.org/officeDocument/2006/relationships/tags" Target="../tags/tag98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27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28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16.xml"/><Relationship Id="rId7" Type="http://schemas.openxmlformats.org/officeDocument/2006/relationships/image" Target="../media/image28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0.emf"/><Relationship Id="rId4" Type="http://schemas.openxmlformats.org/officeDocument/2006/relationships/customXml" Target="../ink/ink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onfused.m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stillconfused.m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success.m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file:///C:\Users\zdodds\Desktop\libra_complex_better_matterport.mov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pedestrian_and_head_tracking.mp4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18" Type="http://schemas.openxmlformats.org/officeDocument/2006/relationships/image" Target="../media/image52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image" Target="../media/image52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2.xml"/><Relationship Id="rId4" Type="http://schemas.openxmlformats.org/officeDocument/2006/relationships/image" Target="../media/image5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tags" Target="../tags/tag165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tags" Target="../tags/tag164.xml"/><Relationship Id="rId17" Type="http://schemas.openxmlformats.org/officeDocument/2006/relationships/image" Target="../media/image54.jpeg"/><Relationship Id="rId2" Type="http://schemas.openxmlformats.org/officeDocument/2006/relationships/tags" Target="../tags/tag154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tags" Target="../tags/tag163.xml"/><Relationship Id="rId5" Type="http://schemas.openxmlformats.org/officeDocument/2006/relationships/tags" Target="../tags/tag157.xml"/><Relationship Id="rId15" Type="http://schemas.openxmlformats.org/officeDocument/2006/relationships/tags" Target="../tags/tag167.xml"/><Relationship Id="rId10" Type="http://schemas.openxmlformats.org/officeDocument/2006/relationships/tags" Target="../tags/tag162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tags" Target="../tags/tag16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18" Type="http://schemas.openxmlformats.org/officeDocument/2006/relationships/image" Target="../media/image54.jpe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tags" Target="../tags/tag196.xml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tags" Target="../tags/tag195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tags" Target="../tags/tag194.xml"/><Relationship Id="rId5" Type="http://schemas.openxmlformats.org/officeDocument/2006/relationships/tags" Target="../tags/tag188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93.xml"/><Relationship Id="rId4" Type="http://schemas.openxmlformats.org/officeDocument/2006/relationships/tags" Target="../tags/tag187.xml"/><Relationship Id="rId9" Type="http://schemas.openxmlformats.org/officeDocument/2006/relationships/tags" Target="../tags/tag192.xml"/><Relationship Id="rId14" Type="http://schemas.openxmlformats.org/officeDocument/2006/relationships/tags" Target="../tags/tag19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tags" Target="../tags/tag210.xml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5" Type="http://schemas.openxmlformats.org/officeDocument/2006/relationships/tags" Target="../tags/tag202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07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file:///C:\Users\Owner\Desktop\images_for_colloq_summer_sales_pitch_2015\libra_complex_better.mov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pioneerCrash.mpe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image" Target="../media/image57.jpeg"/><Relationship Id="rId2" Type="http://schemas.openxmlformats.org/officeDocument/2006/relationships/tags" Target="../tags/tag21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83822" y="2232378"/>
            <a:ext cx="3251200" cy="425873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15363" name="Rounded Rectangle 36"/>
          <p:cNvSpPr>
            <a:spLocks noChangeArrowheads="1"/>
          </p:cNvSpPr>
          <p:nvPr/>
        </p:nvSpPr>
        <p:spPr bwMode="auto">
          <a:xfrm>
            <a:off x="4597400" y="1089025"/>
            <a:ext cx="4284663" cy="6905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4" name="Rounded Rectangle 1"/>
          <p:cNvSpPr>
            <a:spLocks noChangeArrowheads="1"/>
          </p:cNvSpPr>
          <p:nvPr/>
        </p:nvSpPr>
        <p:spPr bwMode="auto">
          <a:xfrm>
            <a:off x="347663" y="1089025"/>
            <a:ext cx="3886200" cy="6905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5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38400" y="152400"/>
            <a:ext cx="42687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dirty="0">
                <a:latin typeface="Cambria" panose="02040503050406030204" pitchFamily="18" charset="0"/>
              </a:rPr>
              <a:t>CS 5 </a:t>
            </a:r>
            <a:r>
              <a:rPr lang="en-US" altLang="en-US" sz="4200" b="1" dirty="0" smtClean="0">
                <a:latin typeface="Cambria" panose="02040503050406030204" pitchFamily="18" charset="0"/>
              </a:rPr>
              <a:t>finale</a:t>
            </a:r>
            <a:endParaRPr lang="en-US" altLang="en-US" sz="4200" b="1" dirty="0">
              <a:latin typeface="Cambria" panose="02040503050406030204" pitchFamily="18" charset="0"/>
            </a:endParaRPr>
          </a:p>
        </p:txBody>
      </p:sp>
      <p:sp>
        <p:nvSpPr>
          <p:cNvPr id="15366" name="Text Box 3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4287" y="3330575"/>
            <a:ext cx="154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dirty="0">
                <a:solidFill>
                  <a:srgbClr val="0D98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I'll be back…</a:t>
            </a:r>
          </a:p>
        </p:txBody>
      </p:sp>
      <p:grpSp>
        <p:nvGrpSpPr>
          <p:cNvPr id="15367" name="Group 3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592387" y="3590925"/>
            <a:ext cx="531813" cy="600075"/>
            <a:chOff x="2928" y="1051"/>
            <a:chExt cx="840" cy="957"/>
          </a:xfrm>
        </p:grpSpPr>
        <p:sp>
          <p:nvSpPr>
            <p:cNvPr id="15382" name="Freeform 32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3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4" name="Oval 3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5" name="Oval 3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6" name="Oval 3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7" name="Oval 3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8" name="Oval 3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9" name="Oval 3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0" name="AutoShape 4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1" name="Freeform 4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4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4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44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8" name="Text Box 4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1396" y="5098147"/>
            <a:ext cx="15103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that's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my line!</a:t>
            </a:r>
          </a:p>
        </p:txBody>
      </p:sp>
      <p:sp>
        <p:nvSpPr>
          <p:cNvPr id="15369" name="Text Box 5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0" y="5607933"/>
            <a:ext cx="2036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CS 5, on the verge of </a:t>
            </a:r>
            <a:r>
              <a:rPr lang="en-US" altLang="en-US" sz="1800" i="1" dirty="0">
                <a:latin typeface="Cambria" pitchFamily="18" charset="0"/>
              </a:rPr>
              <a:t>termination</a:t>
            </a:r>
          </a:p>
        </p:txBody>
      </p:sp>
      <p:sp>
        <p:nvSpPr>
          <p:cNvPr id="15370" name="Text Box 59"/>
          <p:cNvSpPr txBox="1">
            <a:spLocks noChangeArrowheads="1"/>
          </p:cNvSpPr>
          <p:nvPr/>
        </p:nvSpPr>
        <p:spPr bwMode="auto">
          <a:xfrm>
            <a:off x="347663" y="12017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 dirty="0">
                <a:solidFill>
                  <a:srgbClr val="0D982A"/>
                </a:solidFill>
                <a:latin typeface="Cambria" panose="02040503050406030204" pitchFamily="18" charset="0"/>
              </a:rPr>
              <a:t>Looking back!</a:t>
            </a:r>
            <a:r>
              <a:rPr lang="en-US" altLang="en-US" dirty="0">
                <a:solidFill>
                  <a:srgbClr val="0D982A"/>
                </a:solidFill>
                <a:latin typeface="Cambria" panose="02040503050406030204" pitchFamily="18" charset="0"/>
              </a:rPr>
              <a:t>   </a:t>
            </a:r>
            <a:r>
              <a:rPr lang="en-US" altLang="en-US" dirty="0" err="1">
                <a:latin typeface="Cambria" panose="02040503050406030204" pitchFamily="18" charset="0"/>
              </a:rPr>
              <a:t>Evals</a:t>
            </a:r>
            <a:r>
              <a:rPr lang="en-US" altLang="en-US" dirty="0">
                <a:latin typeface="Cambria" panose="02040503050406030204" pitchFamily="18" charset="0"/>
              </a:rPr>
              <a:t>, Ideas</a:t>
            </a:r>
          </a:p>
        </p:txBody>
      </p:sp>
      <p:sp>
        <p:nvSpPr>
          <p:cNvPr id="15371" name="Text Box 60"/>
          <p:cNvSpPr txBox="1">
            <a:spLocks noChangeArrowheads="1"/>
          </p:cNvSpPr>
          <p:nvPr/>
        </p:nvSpPr>
        <p:spPr bwMode="auto">
          <a:xfrm>
            <a:off x="4614863" y="120173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120DFB"/>
                </a:solidFill>
                <a:latin typeface="Cambria" panose="02040503050406030204" pitchFamily="18" charset="0"/>
              </a:rPr>
              <a:t>Looking ahead?</a:t>
            </a:r>
            <a:r>
              <a:rPr lang="en-US" altLang="en-US">
                <a:solidFill>
                  <a:srgbClr val="120DFB"/>
                </a:solidFill>
                <a:latin typeface="Cambria" panose="02040503050406030204" pitchFamily="18" charset="0"/>
              </a:rPr>
              <a:t> </a:t>
            </a:r>
            <a:r>
              <a:rPr lang="en-US" altLang="en-US">
                <a:latin typeface="Cambria" panose="02040503050406030204" pitchFamily="18" charset="0"/>
              </a:rPr>
              <a:t>  Options…</a:t>
            </a:r>
          </a:p>
        </p:txBody>
      </p:sp>
      <p:pic>
        <p:nvPicPr>
          <p:cNvPr id="15372" name="Picture 43" descr="http://upload.wikimedia.org/wikipedia/en/thumb/b/b9/Terminator-2-judgement-day.jpg/250px-Terminator-2-judgement-day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r="23199" b="51437"/>
          <a:stretch>
            <a:fillRect/>
          </a:stretch>
        </p:blipFill>
        <p:spPr bwMode="auto">
          <a:xfrm>
            <a:off x="692039" y="3943320"/>
            <a:ext cx="1024703" cy="13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50"/>
          <p:cNvSpPr txBox="1">
            <a:spLocks noChangeArrowheads="1"/>
          </p:cNvSpPr>
          <p:nvPr/>
        </p:nvSpPr>
        <p:spPr bwMode="auto">
          <a:xfrm>
            <a:off x="3810000" y="33639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Review </a:t>
            </a:r>
            <a:r>
              <a:rPr lang="en-US" altLang="en-US" b="1" dirty="0" smtClean="0">
                <a:latin typeface="Cambria" pitchFamily="18" charset="0"/>
              </a:rPr>
              <a:t>Session</a:t>
            </a:r>
            <a:endParaRPr lang="en-US" altLang="en-US" b="1" dirty="0">
              <a:latin typeface="Cambria" pitchFamily="18" charset="0"/>
            </a:endParaRPr>
          </a:p>
        </p:txBody>
      </p:sp>
      <p:sp>
        <p:nvSpPr>
          <p:cNvPr id="15374" name="Text Box 51"/>
          <p:cNvSpPr txBox="1">
            <a:spLocks noChangeArrowheads="1"/>
          </p:cNvSpPr>
          <p:nvPr/>
        </p:nvSpPr>
        <p:spPr bwMode="auto">
          <a:xfrm>
            <a:off x="4343400" y="3744913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7-8 pm  Tue., 12/12 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in Galileo McAlister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5" name="Text Box 52"/>
          <p:cNvSpPr txBox="1">
            <a:spLocks noChangeArrowheads="1"/>
          </p:cNvSpPr>
          <p:nvPr/>
        </p:nvSpPr>
        <p:spPr bwMode="auto">
          <a:xfrm>
            <a:off x="3810000" y="46593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Final Exam</a:t>
            </a:r>
          </a:p>
        </p:txBody>
      </p:sp>
      <p:sp>
        <p:nvSpPr>
          <p:cNvPr id="15376" name="Text Box 53"/>
          <p:cNvSpPr txBox="1">
            <a:spLocks noChangeArrowheads="1"/>
          </p:cNvSpPr>
          <p:nvPr/>
        </p:nvSpPr>
        <p:spPr bwMode="auto">
          <a:xfrm>
            <a:off x="4343400" y="5379872"/>
            <a:ext cx="4419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7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m  Wed. 12/13 or 2pm Thu. 12/14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7" name="Text Box 54"/>
          <p:cNvSpPr txBox="1">
            <a:spLocks noChangeArrowheads="1"/>
          </p:cNvSpPr>
          <p:nvPr/>
        </p:nvSpPr>
        <p:spPr bwMode="auto">
          <a:xfrm>
            <a:off x="4343400" y="61071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Calibri" pitchFamily="34" charset="0"/>
              </a:rPr>
              <a:t>Two</a:t>
            </a: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 pages of notes are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OK…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9" name="Text Box 56"/>
          <p:cNvSpPr txBox="1">
            <a:spLocks noChangeArrowheads="1"/>
          </p:cNvSpPr>
          <p:nvPr/>
        </p:nvSpPr>
        <p:spPr bwMode="auto">
          <a:xfrm>
            <a:off x="3810000" y="204397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Final Projects</a:t>
            </a:r>
          </a:p>
        </p:txBody>
      </p:sp>
      <p:sp>
        <p:nvSpPr>
          <p:cNvPr id="15380" name="Text Box 58"/>
          <p:cNvSpPr txBox="1">
            <a:spLocks noChangeArrowheads="1"/>
          </p:cNvSpPr>
          <p:nvPr/>
        </p:nvSpPr>
        <p:spPr bwMode="auto">
          <a:xfrm>
            <a:off x="4343400" y="24348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due this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Fri. eve 12/8 @ 8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(Sat. w</a:t>
            </a: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/ Euro)</a:t>
            </a:r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4273466" y="2742163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LAC </a:t>
            </a:r>
            <a:r>
              <a:rPr lang="en-US" altLang="en-US" sz="1800" dirty="0" err="1" smtClean="0">
                <a:solidFill>
                  <a:srgbClr val="120DFB"/>
                </a:solidFill>
                <a:latin typeface="Calibri" pitchFamily="34" charset="0"/>
              </a:rPr>
              <a:t>hrs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Fri. &amp; tutoring hours through then...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38" name="Text Box 58"/>
          <p:cNvSpPr txBox="1">
            <a:spLocks noChangeArrowheads="1"/>
          </p:cNvSpPr>
          <p:nvPr/>
        </p:nvSpPr>
        <p:spPr bwMode="auto">
          <a:xfrm>
            <a:off x="4343400" y="5051981"/>
            <a:ext cx="4843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comprehensive – some choice of problems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39" name="Text Box 56"/>
          <p:cNvSpPr txBox="1">
            <a:spLocks noChangeArrowheads="1"/>
          </p:cNvSpPr>
          <p:nvPr/>
        </p:nvSpPr>
        <p:spPr bwMode="auto">
          <a:xfrm>
            <a:off x="587022" y="2504317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</a:t>
            </a:r>
            <a:r>
              <a:rPr lang="en-US" altLang="en-US" b="1" dirty="0" smtClean="0">
                <a:latin typeface="Cambria" pitchFamily="18" charset="0"/>
              </a:rPr>
              <a:t>5: </a:t>
            </a:r>
            <a:r>
              <a:rPr lang="en-US" altLang="en-US" b="1" dirty="0">
                <a:latin typeface="Cambria" pitchFamily="18" charset="0"/>
              </a:rPr>
              <a:t>Final </a:t>
            </a:r>
            <a:r>
              <a:rPr lang="en-US" altLang="en-US" b="1" dirty="0" smtClean="0">
                <a:latin typeface="Cambria" pitchFamily="18" charset="0"/>
              </a:rPr>
              <a:t>lecture</a:t>
            </a:r>
            <a:endParaRPr lang="en-US" altLang="en-US" b="1" dirty="0">
              <a:latin typeface="Cambria" pitchFamily="18" charset="0"/>
            </a:endParaRPr>
          </a:p>
        </p:txBody>
      </p:sp>
      <p:sp>
        <p:nvSpPr>
          <p:cNvPr id="40" name="Text Box 58"/>
          <p:cNvSpPr txBox="1">
            <a:spLocks noChangeArrowheads="1"/>
          </p:cNvSpPr>
          <p:nvPr/>
        </p:nvSpPr>
        <p:spPr bwMode="auto">
          <a:xfrm>
            <a:off x="2759661" y="2831068"/>
            <a:ext cx="79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i="1" dirty="0" smtClean="0">
                <a:solidFill>
                  <a:srgbClr val="120DFB"/>
                </a:solidFill>
                <a:latin typeface="Calibri" pitchFamily="34" charset="0"/>
              </a:rPr>
              <a:t>now!</a:t>
            </a:r>
            <a:endParaRPr lang="en-US" altLang="en-US" sz="1800" i="1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4343400" y="5731306"/>
            <a:ext cx="4419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Accommodations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nearby rooms (next door)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1339" y="4086095"/>
            <a:ext cx="452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- to go over the practice exam problems + </a:t>
            </a:r>
            <a:r>
              <a:rPr lang="en-US" altLang="en-US" sz="1800" dirty="0" err="1">
                <a:solidFill>
                  <a:srgbClr val="120DFB"/>
                </a:solidFill>
                <a:latin typeface="Calibri" pitchFamily="34" charset="0"/>
              </a:rPr>
              <a:t>q'ns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1042224">
            <a:off x="4421849" y="2385628"/>
            <a:ext cx="4262705" cy="3770263"/>
          </a:xfrm>
          <a:prstGeom prst="rect">
            <a:avLst/>
          </a:prstGeom>
          <a:solidFill>
            <a:srgbClr val="FFCC99"/>
          </a:solidFill>
          <a:ln w="762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Gabriola" panose="04040605051002020D02" pitchFamily="82" charset="0"/>
              </a:rPr>
              <a:t>Pick up ~</a:t>
            </a:r>
          </a:p>
          <a:p>
            <a:endParaRPr lang="en-US" sz="1500" dirty="0" smtClean="0">
              <a:latin typeface="Gabriola" panose="04040605051002020D02" pitchFamily="82" charset="0"/>
            </a:endParaRPr>
          </a:p>
          <a:p>
            <a:r>
              <a:rPr lang="en-US" sz="8000" dirty="0" smtClean="0">
                <a:latin typeface="Gabriola" panose="04040605051002020D02" pitchFamily="82" charset="0"/>
              </a:rPr>
              <a:t>1. </a:t>
            </a:r>
            <a:r>
              <a:rPr lang="en-US" sz="8000" dirty="0" err="1" smtClean="0">
                <a:latin typeface="Gabriola" panose="04040605051002020D02" pitchFamily="82" charset="0"/>
              </a:rPr>
              <a:t>Eval</a:t>
            </a:r>
            <a:r>
              <a:rPr lang="en-US" sz="8000" dirty="0" smtClean="0">
                <a:latin typeface="Gabriola" panose="04040605051002020D02" pitchFamily="82" charset="0"/>
              </a:rPr>
              <a:t> </a:t>
            </a:r>
            <a:r>
              <a:rPr lang="en-US" sz="8000" dirty="0">
                <a:latin typeface="Gabriola" panose="04040605051002020D02" pitchFamily="82" charset="0"/>
              </a:rPr>
              <a:t>form</a:t>
            </a:r>
          </a:p>
          <a:p>
            <a:r>
              <a:rPr lang="en-US" sz="6400" dirty="0" smtClean="0">
                <a:latin typeface="Gabriola" panose="04040605051002020D02" pitchFamily="82" charset="0"/>
              </a:rPr>
              <a:t>2. CS5 Handout </a:t>
            </a:r>
          </a:p>
        </p:txBody>
      </p:sp>
    </p:spTree>
    <p:extLst>
      <p:ext uri="{BB962C8B-B14F-4D97-AF65-F5344CB8AC3E}">
        <p14:creationId xmlns:p14="http://schemas.microsoft.com/office/powerpoint/2010/main" val="39934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274856" y="3713205"/>
            <a:ext cx="2716744" cy="1750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18053" y="3725562"/>
            <a:ext cx="3229550" cy="1750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2400" y="3733800"/>
            <a:ext cx="2438400" cy="1750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457200" y="2016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Haltchecking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uncomputable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7200" y="1219200"/>
            <a:ext cx="8229600" cy="190500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884" name="Rectangle 36"/>
          <p:cNvSpPr>
            <a:spLocks noChangeArrowheads="1"/>
          </p:cNvSpPr>
          <p:nvPr/>
        </p:nvSpPr>
        <p:spPr bwMode="auto">
          <a:xfrm>
            <a:off x="768350" y="1447800"/>
            <a:ext cx="2125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 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)</a:t>
            </a:r>
          </a:p>
        </p:txBody>
      </p:sp>
      <p:sp>
        <p:nvSpPr>
          <p:cNvPr id="122885" name="Rectangle 36"/>
          <p:cNvSpPr>
            <a:spLocks noChangeArrowheads="1"/>
          </p:cNvSpPr>
          <p:nvPr/>
        </p:nvSpPr>
        <p:spPr bwMode="auto">
          <a:xfrm>
            <a:off x="1833117" y="2362200"/>
            <a:ext cx="66250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~ returns whether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Courier New" pitchFamily="49" charset="0"/>
              </a:rPr>
              <a:t>halts or not</a:t>
            </a:r>
          </a:p>
        </p:txBody>
      </p:sp>
      <p:sp>
        <p:nvSpPr>
          <p:cNvPr id="122886" name="TextBox 31"/>
          <p:cNvSpPr txBox="1">
            <a:spLocks noChangeArrowheads="1"/>
          </p:cNvSpPr>
          <p:nvPr/>
        </p:nvSpPr>
        <p:spPr bwMode="auto">
          <a:xfrm>
            <a:off x="5867400" y="1295400"/>
            <a:ext cx="2590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Halt Checking</a:t>
            </a:r>
          </a:p>
        </p:txBody>
      </p:sp>
      <p:sp>
        <p:nvSpPr>
          <p:cNvPr id="122887" name="Text Box 5"/>
          <p:cNvSpPr txBox="1">
            <a:spLocks noChangeArrowheads="1"/>
          </p:cNvSpPr>
          <p:nvPr/>
        </p:nvSpPr>
        <p:spPr bwMode="auto">
          <a:xfrm>
            <a:off x="1118128" y="6248400"/>
            <a:ext cx="662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What</a:t>
            </a: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should 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return for each of these?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95600" y="3834714"/>
            <a:ext cx="358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def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f2():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while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1+1==2: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print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982A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'Ha'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return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42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3834714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def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f1():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return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42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52403" y="3834714"/>
            <a:ext cx="29439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def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f3():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if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f1() \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or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f2():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return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5</a:t>
            </a: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228600" y="5537545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(f1)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921468" y="5537546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(f2)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6352403" y="5539608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(f3)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63752">
            <a:off x="1554966" y="5516090"/>
            <a:ext cx="806439" cy="461665"/>
          </a:xfrm>
          <a:prstGeom prst="rect">
            <a:avLst/>
          </a:prstGeom>
          <a:solidFill>
            <a:srgbClr val="0D982A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True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 rot="21063752">
            <a:off x="4242435" y="5544185"/>
            <a:ext cx="93807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False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rot="21063752">
            <a:off x="7745748" y="5510655"/>
            <a:ext cx="69923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???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19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4896" y="2552381"/>
            <a:ext cx="291932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definitely a record!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529" y="325985"/>
            <a:ext cx="3656707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CMC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aschoff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mmenthen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  CMC (9 CMC)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mhafemeister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bjones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/hw11pr2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eopperman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fafanador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she/hw11pr2.py:  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syerneni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jwang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vdhananjaya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ywang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(Danny)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222222"/>
                </a:solidFill>
                <a:latin typeface="+mj-lt"/>
              </a:rPr>
              <a:t>Pomona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blee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  (4 Pomona)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bsangani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wachen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 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jle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Pitzer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cjackson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/hw11pr2.py:    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    (1 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Scripps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kgrobeck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   (5 Scripps)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kkim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mkeckley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nvincent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 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tdinman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 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cdwyer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5015" y="2632916"/>
            <a:ext cx="4572000" cy="3785652"/>
          </a:xfrm>
          <a:prstGeom prst="rect">
            <a:avLst/>
          </a:prstGeom>
          <a:solidFill>
            <a:schemeClr val="bg1"/>
          </a:solidFill>
          <a:ln w="28575">
            <a:solidFill>
              <a:srgbClr val="120DFB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jle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25   L: 15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/>
            </a:r>
            <a:br>
              <a:rPr lang="en-US" altLang="en-US" dirty="0">
                <a:solidFill>
                  <a:srgbClr val="222222"/>
                </a:solidFill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blee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24   L: 16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/>
            </a:r>
            <a:br>
              <a:rPr lang="en-US" altLang="en-US" dirty="0">
                <a:solidFill>
                  <a:srgbClr val="222222"/>
                </a:solidFill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wachen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11   L: 29   T: 0 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219200" y="2839573"/>
            <a:ext cx="992082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120D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19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4896" y="2552381"/>
            <a:ext cx="291932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definitely a record!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529" y="325985"/>
            <a:ext cx="3656707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CMC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aschoff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mmenthen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  CMC (9 CMC)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mhafemeister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bjones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/hw11pr2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eopperman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fafanador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she/hw11pr2.py:  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syerneni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jwang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vdhananjaya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ywang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(Danny)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222222"/>
                </a:solidFill>
                <a:latin typeface="+mj-lt"/>
              </a:rPr>
              <a:t>Pomona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blee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  (4 Pomona)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bsangani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wachen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 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jle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Pitzer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cjackson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/hw11pr2.py:    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    (1 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Scripps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kgrobeck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   (5 Scripps)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kkim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mkeckley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nvincent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 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tdinman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 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cdwyer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6245" y="4016022"/>
            <a:ext cx="45720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</a:t>
            </a:r>
            <a:endParaRPr lang="en-US" altLang="en-US" dirty="0" smtClean="0">
              <a:solidFill>
                <a:srgbClr val="222222"/>
              </a:solidFill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err="1" smtClean="0">
                <a:solidFill>
                  <a:srgbClr val="222222"/>
                </a:solidFill>
                <a:cs typeface="Arial" pitchFamily="34" charset="0"/>
              </a:rPr>
              <a:t>cjackson</a:t>
            </a:r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 … undefeated!</a:t>
            </a:r>
          </a:p>
          <a:p>
            <a:pPr lvl="0" eaLnBrk="0" hangingPunct="0"/>
            <a:endParaRPr lang="en-US" altLang="en-US" dirty="0"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03985" y="4340328"/>
            <a:ext cx="992082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41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4896" y="2552381"/>
            <a:ext cx="291932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a record – </a:t>
            </a:r>
            <a:r>
              <a:rPr lang="en-US" i="1" dirty="0" smtClean="0">
                <a:solidFill>
                  <a:srgbClr val="120DFB"/>
                </a:solidFill>
                <a:latin typeface="Cambria" panose="02040503050406030204" pitchFamily="18" charset="0"/>
              </a:rPr>
              <a:t>by far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529" y="325985"/>
            <a:ext cx="3656707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CMC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aschoff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mmenthen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  CMC (9 CMC)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mhafemeister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bjones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/hw11pr2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eopperman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fafanador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she/hw11pr2.py:  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syerneni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jwang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vdhananjaya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ywang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(Danny)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222222"/>
                </a:solidFill>
                <a:latin typeface="+mj-lt"/>
              </a:rPr>
              <a:t>Pomona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blee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  (4 Pomona)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bsangani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wachen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 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jle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Pitzer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cjackson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/hw11pr2.py:    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    (1 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Scripps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kgrobeck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   (5 Scripps)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kkim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mkeckley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nvincent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 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tdinman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 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cdwyer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4267200"/>
            <a:ext cx="4572000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cdwyer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13   L: 7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/>
            </a:r>
            <a:br>
              <a:rPr lang="en-US" altLang="en-US" dirty="0">
                <a:solidFill>
                  <a:srgbClr val="222222"/>
                </a:solidFill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tdinman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7   L: 13   T: 0 </a:t>
            </a:r>
            <a:endParaRPr lang="en-US" altLang="en-US" sz="5400" dirty="0"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0100990">
            <a:off x="1422423" y="4832752"/>
            <a:ext cx="992082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0D98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41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163" y="2667000"/>
            <a:ext cx="218722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Final four-</a:t>
            </a:r>
            <a:r>
              <a:rPr lang="en-US" i="1" dirty="0" err="1" smtClean="0">
                <a:solidFill>
                  <a:srgbClr val="120DFB"/>
                </a:solidFill>
                <a:latin typeface="Cambria" panose="02040503050406030204" pitchFamily="18" charset="0"/>
              </a:rPr>
              <a:t>ish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…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" y="5569803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cdwyer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13   L: 7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4418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err="1" smtClean="0">
                <a:solidFill>
                  <a:srgbClr val="222222"/>
                </a:solidFill>
                <a:cs typeface="Arial" pitchFamily="34" charset="0"/>
              </a:rPr>
              <a:t>cjackson</a:t>
            </a:r>
            <a:endParaRPr lang="en-US" altLang="en-US" dirty="0" smtClean="0">
              <a:solidFill>
                <a:srgbClr val="222222"/>
              </a:solidFill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  … undefeated!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1066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vdhananjaya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76   L: 24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1" y="2350188"/>
            <a:ext cx="3276600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120DFB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jle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25   L: 15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blee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24   L: 16   T: 0 </a:t>
            </a:r>
            <a:endParaRPr lang="en-US" altLang="en-US" dirty="0"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11" idx="3"/>
          </p:cNvCxnSpPr>
          <p:nvPr/>
        </p:nvCxnSpPr>
        <p:spPr>
          <a:xfrm flipV="1">
            <a:off x="3771900" y="148229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71901" y="311518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43401" y="1493589"/>
            <a:ext cx="0" cy="1622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71901" y="4850683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71901" y="599869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34934" y="4850685"/>
            <a:ext cx="0" cy="1155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3401" y="229846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43401" y="5428187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14901" y="2297704"/>
            <a:ext cx="0" cy="3143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4617" y="4114800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7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41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163" y="2667000"/>
            <a:ext cx="218722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Final four-</a:t>
            </a:r>
            <a:r>
              <a:rPr lang="en-US" i="1" dirty="0" err="1" smtClean="0">
                <a:solidFill>
                  <a:srgbClr val="120DFB"/>
                </a:solidFill>
                <a:latin typeface="Cambria" panose="02040503050406030204" pitchFamily="18" charset="0"/>
              </a:rPr>
              <a:t>ish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…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" y="5569803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cdwyer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13   L: 7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4418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err="1" smtClean="0">
                <a:solidFill>
                  <a:srgbClr val="222222"/>
                </a:solidFill>
                <a:cs typeface="Arial" pitchFamily="34" charset="0"/>
              </a:rPr>
              <a:t>cjackson</a:t>
            </a:r>
            <a:endParaRPr lang="en-US" altLang="en-US" dirty="0" smtClean="0">
              <a:solidFill>
                <a:srgbClr val="222222"/>
              </a:solidFill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  … undefeated!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1066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vdhananjaya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76   L: 24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1" y="2350188"/>
            <a:ext cx="3276600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120DFB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jle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25   L: 15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blee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24   L: 16   T: 0 </a:t>
            </a:r>
            <a:endParaRPr lang="en-US" altLang="en-US" dirty="0"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11" idx="3"/>
          </p:cNvCxnSpPr>
          <p:nvPr/>
        </p:nvCxnSpPr>
        <p:spPr>
          <a:xfrm flipV="1">
            <a:off x="3771900" y="148229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71901" y="311518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43401" y="1493589"/>
            <a:ext cx="0" cy="1622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71901" y="4850683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71901" y="599869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34934" y="4850685"/>
            <a:ext cx="0" cy="1155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3401" y="229846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43401" y="5428187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14901" y="2297704"/>
            <a:ext cx="0" cy="3143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4617" y="4114800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8550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err="1" smtClean="0">
                <a:latin typeface="Cambria" panose="02040503050406030204" pitchFamily="18" charset="0"/>
              </a:rPr>
              <a:t>Aargh</a:t>
            </a:r>
            <a:r>
              <a:rPr lang="en-US" sz="4200" dirty="0" smtClean="0">
                <a:latin typeface="Cambria" panose="02040503050406030204" pitchFamily="18" charset="0"/>
              </a:rPr>
              <a:t>!</a:t>
            </a:r>
            <a:endParaRPr lang="en-US" sz="4200" i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4" y="1447800"/>
            <a:ext cx="8474708" cy="47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855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Cambria" panose="02040503050406030204" pitchFamily="18" charset="0"/>
              </a:rPr>
              <a:t>This year's </a:t>
            </a:r>
            <a:r>
              <a:rPr lang="en-US" sz="3200" dirty="0" err="1" smtClean="0">
                <a:latin typeface="Cambria" panose="02040503050406030204" pitchFamily="18" charset="0"/>
              </a:rPr>
              <a:t>Cris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</a:rPr>
              <a:t>Cecka</a:t>
            </a:r>
            <a:r>
              <a:rPr lang="en-US" sz="3200" dirty="0" smtClean="0">
                <a:latin typeface="Cambria" panose="02040503050406030204" pitchFamily="18" charset="0"/>
              </a:rPr>
              <a:t> award…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1" y="960846"/>
            <a:ext cx="7630590" cy="54014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066800" y="2540358"/>
            <a:ext cx="7388578" cy="857598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338824" y="2746033"/>
            <a:ext cx="762000" cy="533400"/>
          </a:xfrm>
          <a:prstGeom prst="rightArrow">
            <a:avLst/>
          </a:prstGeom>
          <a:solidFill>
            <a:srgbClr val="FFCC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82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74408" y="636422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motion, too!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1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00200" y="1371600"/>
            <a:ext cx="5867400" cy="1066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819150" y="201613"/>
            <a:ext cx="7562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>
                <a:solidFill>
                  <a:srgbClr val="000000"/>
                </a:solidFill>
                <a:latin typeface="Cambria" pitchFamily="18" charset="0"/>
              </a:rPr>
              <a:t>Why</a:t>
            </a:r>
            <a:r>
              <a:rPr lang="en-US" altLang="en-US" sz="4200">
                <a:solidFill>
                  <a:srgbClr val="000000"/>
                </a:solidFill>
                <a:latin typeface="Cambria" pitchFamily="18" charset="0"/>
              </a:rPr>
              <a:t> are these uncomputable?</a:t>
            </a:r>
          </a:p>
        </p:txBody>
      </p:sp>
      <p:sp>
        <p:nvSpPr>
          <p:cNvPr id="84996" name="Rectangle 17"/>
          <p:cNvSpPr>
            <a:spLocks noChangeArrowheads="1"/>
          </p:cNvSpPr>
          <p:nvPr/>
        </p:nvSpPr>
        <p:spPr bwMode="auto">
          <a:xfrm>
            <a:off x="1724025" y="1600200"/>
            <a:ext cx="5641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Where did </a:t>
            </a:r>
            <a:r>
              <a:rPr lang="en-US" altLang="en-US" sz="3200" b="1" dirty="0">
                <a:solidFill>
                  <a:srgbClr val="008000"/>
                </a:solidFill>
                <a:latin typeface="Calibri" panose="020F0502020204030204" pitchFamily="34" charset="0"/>
              </a:rPr>
              <a:t>kc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3200" b="1" dirty="0" err="1">
                <a:solidFill>
                  <a:srgbClr val="120DFB"/>
                </a:solidFill>
                <a:latin typeface="Calibri" panose="020F0502020204030204" pitchFamily="34" charset="0"/>
                <a:cs typeface="Courier New" pitchFamily="49" charset="0"/>
              </a:rPr>
              <a:t>hc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go wrong?</a:t>
            </a:r>
          </a:p>
        </p:txBody>
      </p:sp>
      <p:sp>
        <p:nvSpPr>
          <p:cNvPr id="84997" name="Rectangle 11"/>
          <p:cNvSpPr>
            <a:spLocks noChangeArrowheads="1"/>
          </p:cNvSpPr>
          <p:nvPr/>
        </p:nvSpPr>
        <p:spPr bwMode="auto">
          <a:xfrm>
            <a:off x="1435100" y="3048000"/>
            <a:ext cx="6323013" cy="1077912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 They involved computing what </a:t>
            </a:r>
            <a:r>
              <a:rPr lang="en-US" altLang="en-US" sz="3200" i="1" dirty="0">
                <a:solidFill>
                  <a:srgbClr val="000000"/>
                </a:solidFill>
                <a:latin typeface="Cambria" pitchFamily="18" charset="0"/>
              </a:rPr>
              <a:t>other programs 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were going to </a:t>
            </a:r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do…</a:t>
            </a:r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84999" name="Rectangle 3"/>
          <p:cNvSpPr>
            <a:spLocks noChangeArrowheads="1"/>
          </p:cNvSpPr>
          <p:nvPr/>
        </p:nvSpPr>
        <p:spPr bwMode="auto">
          <a:xfrm>
            <a:off x="234876" y="5682579"/>
            <a:ext cx="875672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/>
            <a:r>
              <a:rPr lang="en-US" altLang="en-US" b="1" dirty="0">
                <a:solidFill>
                  <a:srgbClr val="000000"/>
                </a:solidFill>
                <a:latin typeface="Cambria" pitchFamily="18" charset="0"/>
              </a:rPr>
              <a:t>Rice's Theorem</a:t>
            </a:r>
            <a:r>
              <a:rPr lang="en-US" altLang="en-US" b="1" dirty="0" smtClean="0">
                <a:solidFill>
                  <a:srgbClr val="000000"/>
                </a:solidFill>
                <a:latin typeface="Cambria" pitchFamily="18" charset="0"/>
              </a:rPr>
              <a:t>:   </a:t>
            </a:r>
            <a:r>
              <a:rPr lang="en-US" altLang="en-US" i="1" dirty="0" smtClean="0">
                <a:solidFill>
                  <a:srgbClr val="000000"/>
                </a:solidFill>
                <a:latin typeface="Cambria" pitchFamily="18" charset="0"/>
              </a:rPr>
              <a:t>Programs </a:t>
            </a:r>
            <a:r>
              <a:rPr lang="en-US" altLang="en-US" b="1" i="1" u="sng" dirty="0">
                <a:solidFill>
                  <a:srgbClr val="000000"/>
                </a:solidFill>
                <a:latin typeface="Cambria" pitchFamily="18" charset="0"/>
              </a:rPr>
              <a:t>can not</a:t>
            </a:r>
            <a:r>
              <a:rPr lang="en-US" altLang="en-US" i="1" dirty="0">
                <a:solidFill>
                  <a:srgbClr val="000000"/>
                </a:solidFill>
                <a:latin typeface="Cambria" pitchFamily="18" charset="0"/>
              </a:rPr>
              <a:t> determine the </a:t>
            </a:r>
            <a:r>
              <a:rPr lang="en-US" altLang="en-US" i="1" dirty="0" smtClean="0">
                <a:solidFill>
                  <a:srgbClr val="000000"/>
                </a:solidFill>
                <a:latin typeface="Cambria" pitchFamily="18" charset="0"/>
              </a:rPr>
              <a:t>behavior of </a:t>
            </a:r>
            <a:r>
              <a:rPr lang="en-US" altLang="en-US" i="1" dirty="0">
                <a:solidFill>
                  <a:srgbClr val="000000"/>
                </a:solidFill>
                <a:latin typeface="Cambria" pitchFamily="18" charset="0"/>
              </a:rPr>
              <a:t>other </a:t>
            </a:r>
            <a:r>
              <a:rPr lang="en-US" altLang="en-US" i="1" dirty="0" smtClean="0">
                <a:solidFill>
                  <a:srgbClr val="000000"/>
                </a:solidFill>
                <a:latin typeface="Cambria" pitchFamily="18" charset="0"/>
              </a:rPr>
              <a:t>programs (in general).    </a:t>
            </a:r>
            <a:r>
              <a:rPr lang="en-US" altLang="en-US" dirty="0" smtClean="0">
                <a:solidFill>
                  <a:srgbClr val="000000"/>
                </a:solidFill>
                <a:latin typeface="Cambria" pitchFamily="18" charset="0"/>
              </a:rPr>
              <a:t>If they try, they always have bugs.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-592500">
            <a:off x="6752498" y="4060199"/>
            <a:ext cx="210093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/>
            <a:r>
              <a:rPr lang="en-US" altLang="en-US" b="1" dirty="0" smtClean="0">
                <a:solidFill>
                  <a:srgbClr val="C00000"/>
                </a:solidFill>
                <a:latin typeface="Cambria" pitchFamily="18" charset="0"/>
              </a:rPr>
              <a:t>useful</a:t>
            </a:r>
            <a:r>
              <a:rPr lang="en-US" altLang="en-US" dirty="0" smtClean="0">
                <a:latin typeface="Cambria" pitchFamily="18" charset="0"/>
              </a:rPr>
              <a:t> </a:t>
            </a:r>
            <a:r>
              <a:rPr lang="en-US" altLang="en-US" dirty="0">
                <a:latin typeface="Cambria" pitchFamily="18" charset="0"/>
              </a:rPr>
              <a:t>– but </a:t>
            </a:r>
            <a:r>
              <a:rPr lang="en-US" altLang="en-US" i="1" dirty="0">
                <a:latin typeface="Cambria" pitchFamily="18" charset="0"/>
              </a:rPr>
              <a:t>impossible</a:t>
            </a:r>
            <a:r>
              <a:rPr lang="en-US" altLang="en-US" dirty="0">
                <a:latin typeface="Cambria" pitchFamily="18" charset="0"/>
              </a:rPr>
              <a:t>!</a:t>
            </a:r>
            <a:endParaRPr lang="en-US" altLang="en-US" dirty="0"/>
          </a:p>
        </p:txBody>
      </p:sp>
      <p:sp>
        <p:nvSpPr>
          <p:cNvPr id="4" name="Down Arrow 3"/>
          <p:cNvSpPr/>
          <p:nvPr/>
        </p:nvSpPr>
        <p:spPr>
          <a:xfrm>
            <a:off x="4267200" y="2362200"/>
            <a:ext cx="533400" cy="762000"/>
          </a:xfrm>
          <a:prstGeom prst="downArrow">
            <a:avLst/>
          </a:prstGeom>
          <a:solidFill>
            <a:srgbClr val="D9D9D9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1272" y="4469725"/>
            <a:ext cx="4419600" cy="533400"/>
          </a:xfrm>
          <a:prstGeom prst="round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1146048"/>
            <a:ext cx="4419600" cy="533400"/>
          </a:xfrm>
          <a:prstGeom prst="round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across multiple years…</a:t>
            </a:r>
            <a:endParaRPr lang="en-US" sz="4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375" y="152400"/>
            <a:ext cx="6629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  </a:t>
            </a:r>
            <a:r>
              <a:rPr lang="en-US" sz="1800" dirty="0" err="1" smtClean="0"/>
              <a:t>sbaron</a:t>
            </a:r>
            <a:r>
              <a:rPr lang="en-US" sz="1800" dirty="0" smtClean="0"/>
              <a:t>:		W</a:t>
            </a:r>
            <a:r>
              <a:rPr lang="en-US" sz="1800" dirty="0"/>
              <a:t>: 226   L: 14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mirvine</a:t>
            </a:r>
            <a:r>
              <a:rPr lang="en-US" sz="1800" dirty="0" smtClean="0"/>
              <a:t>:	W</a:t>
            </a:r>
            <a:r>
              <a:rPr lang="en-US" sz="1800" dirty="0"/>
              <a:t>: 168   L: 72   T: 0 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120DFB"/>
                </a:solidFill>
              </a:rPr>
              <a:t>  </a:t>
            </a:r>
            <a:r>
              <a:rPr lang="en-US" sz="1800" dirty="0" err="1" smtClean="0">
                <a:solidFill>
                  <a:srgbClr val="120DFB"/>
                </a:solidFill>
              </a:rPr>
              <a:t>choyt</a:t>
            </a:r>
            <a:r>
              <a:rPr lang="en-US" sz="1800" dirty="0" smtClean="0">
                <a:solidFill>
                  <a:srgbClr val="120DFB"/>
                </a:solidFill>
              </a:rPr>
              <a:t>:		W</a:t>
            </a:r>
            <a:r>
              <a:rPr lang="en-US" sz="1800" dirty="0">
                <a:solidFill>
                  <a:srgbClr val="120DFB"/>
                </a:solidFill>
              </a:rPr>
              <a:t>: 165   L: 75   T: 0 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kbae</a:t>
            </a:r>
            <a:r>
              <a:rPr lang="en-US" sz="1800" dirty="0" smtClean="0"/>
              <a:t>:		W</a:t>
            </a:r>
            <a:r>
              <a:rPr lang="en-US" sz="1800" dirty="0"/>
              <a:t>: 126   L: 114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nfalk</a:t>
            </a:r>
            <a:r>
              <a:rPr lang="en-US" sz="1800" dirty="0" smtClean="0"/>
              <a:t>:		W</a:t>
            </a:r>
            <a:r>
              <a:rPr lang="en-US" sz="1800" dirty="0"/>
              <a:t>: 119   L: 121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irisliu</a:t>
            </a:r>
            <a:r>
              <a:rPr lang="en-US" sz="1800" dirty="0" smtClean="0"/>
              <a:t>:		W</a:t>
            </a:r>
            <a:r>
              <a:rPr lang="en-US" sz="1800" dirty="0"/>
              <a:t>: 114   L: 126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/>
              <a:t>hyewonc</a:t>
            </a:r>
            <a:r>
              <a:rPr lang="en-US" sz="1800" dirty="0" smtClean="0"/>
              <a:t>:	</a:t>
            </a:r>
            <a:r>
              <a:rPr lang="en-US" sz="1800" dirty="0"/>
              <a:t> </a:t>
            </a:r>
            <a:r>
              <a:rPr lang="en-US" sz="1800" dirty="0" smtClean="0"/>
              <a:t>W</a:t>
            </a:r>
            <a:r>
              <a:rPr lang="en-US" sz="1800" dirty="0"/>
              <a:t>: 108   L: 132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nappleton</a:t>
            </a:r>
            <a:r>
              <a:rPr lang="en-US" sz="1800" dirty="0" smtClean="0"/>
              <a:t>:	W</a:t>
            </a:r>
            <a:r>
              <a:rPr lang="en-US" sz="1800" dirty="0"/>
              <a:t>: 105   L: 135   T: </a:t>
            </a:r>
            <a:r>
              <a:rPr lang="en-US" sz="1800" dirty="0" smtClean="0"/>
              <a:t>0</a:t>
            </a:r>
          </a:p>
          <a:p>
            <a:endParaRPr lang="en-US" sz="1800" dirty="0"/>
          </a:p>
          <a:p>
            <a:r>
              <a:rPr lang="en-US" sz="1800" dirty="0" smtClean="0">
                <a:solidFill>
                  <a:srgbClr val="120DFB"/>
                </a:solidFill>
              </a:rPr>
              <a:t>  </a:t>
            </a:r>
            <a:r>
              <a:rPr lang="en-US" sz="1800" dirty="0" err="1" smtClean="0">
                <a:solidFill>
                  <a:srgbClr val="120DFB"/>
                </a:solidFill>
              </a:rPr>
              <a:t>gpaz</a:t>
            </a:r>
            <a:r>
              <a:rPr lang="en-US" sz="1800" dirty="0" smtClean="0">
                <a:solidFill>
                  <a:srgbClr val="120DFB"/>
                </a:solidFill>
              </a:rPr>
              <a:t>:		W: 81   L:</a:t>
            </a:r>
            <a:r>
              <a:rPr lang="en-US" sz="1800" dirty="0">
                <a:solidFill>
                  <a:srgbClr val="120DFB"/>
                </a:solidFill>
              </a:rPr>
              <a:t> </a:t>
            </a:r>
            <a:r>
              <a:rPr lang="en-US" sz="1800" dirty="0" smtClean="0">
                <a:solidFill>
                  <a:srgbClr val="120DFB"/>
                </a:solidFill>
              </a:rPr>
              <a:t>159   T: 0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briane</a:t>
            </a:r>
            <a:r>
              <a:rPr lang="en-US" sz="1800" dirty="0" smtClean="0"/>
              <a:t>:		W</a:t>
            </a:r>
            <a:r>
              <a:rPr lang="en-US" sz="1800" dirty="0"/>
              <a:t>: 77   L: 163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jstevick</a:t>
            </a:r>
            <a:r>
              <a:rPr lang="en-US" sz="1800" dirty="0" smtClean="0"/>
              <a:t>:    	W</a:t>
            </a:r>
            <a:r>
              <a:rPr lang="en-US" sz="1800" dirty="0"/>
              <a:t>: 40   L: 200   T: 0 </a:t>
            </a:r>
          </a:p>
          <a:p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  </a:t>
            </a:r>
            <a:r>
              <a:rPr lang="en-US" sz="1800" dirty="0" err="1" smtClean="0"/>
              <a:t>cbernhardt</a:t>
            </a:r>
            <a:r>
              <a:rPr lang="en-US" sz="1800" dirty="0" smtClean="0"/>
              <a:t>:      	W</a:t>
            </a:r>
            <a:r>
              <a:rPr lang="en-US" sz="1800" dirty="0"/>
              <a:t>: 40   L: 200   T: 0 </a:t>
            </a:r>
          </a:p>
        </p:txBody>
      </p:sp>
      <p:sp>
        <p:nvSpPr>
          <p:cNvPr id="6" name="TextBox 5"/>
          <p:cNvSpPr txBox="1"/>
          <p:nvPr/>
        </p:nvSpPr>
        <p:spPr>
          <a:xfrm rot="21136008">
            <a:off x="6164289" y="4463190"/>
            <a:ext cx="25146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2014 </a:t>
            </a:r>
            <a:r>
              <a:rPr lang="en-US" dirty="0" smtClean="0">
                <a:latin typeface="Cambria" panose="02040503050406030204" pitchFamily="18" charset="0"/>
              </a:rPr>
              <a:t>and 2013 entries…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04800" y="4038600"/>
            <a:ext cx="8534400" cy="17013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3907" name="Rectangle 9"/>
          <p:cNvSpPr>
            <a:spLocks noChangeArrowheads="1"/>
          </p:cNvSpPr>
          <p:nvPr/>
        </p:nvSpPr>
        <p:spPr bwMode="auto">
          <a:xfrm>
            <a:off x="685800" y="1103055"/>
            <a:ext cx="7791517" cy="2554545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def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BFF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if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hc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BFF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) ==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True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while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1+1==2: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print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'Ha!'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else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return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# halt!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+mn-cs"/>
            </a:endParaRPr>
          </a:p>
        </p:txBody>
      </p:sp>
      <p:sp>
        <p:nvSpPr>
          <p:cNvPr id="123912" name="Rectangle 26"/>
          <p:cNvSpPr>
            <a:spLocks noChangeArrowheads="1"/>
          </p:cNvSpPr>
          <p:nvPr/>
        </p:nvSpPr>
        <p:spPr bwMode="auto">
          <a:xfrm>
            <a:off x="152400" y="228600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Suppose 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worked for all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f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 rot="21388197">
            <a:off x="8015756" y="6253628"/>
            <a:ext cx="915059" cy="369332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Proven!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228600"/>
            <a:ext cx="2295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Create this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BFF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543699" y="4242486"/>
            <a:ext cx="5840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BFF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)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==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True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?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352800" y="6149622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always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has a bug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543699" y="4967755"/>
            <a:ext cx="5840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BFF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)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==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False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?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 descr="Screen shot 2011-11-21 at 10.05.42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946525" cy="472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9" name="Text Box 5"/>
          <p:cNvSpPr txBox="1">
            <a:spLocks noChangeArrowheads="1"/>
          </p:cNvSpPr>
          <p:nvPr/>
        </p:nvSpPr>
        <p:spPr bwMode="auto">
          <a:xfrm>
            <a:off x="666750" y="249238"/>
            <a:ext cx="7781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Hyper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altLang="en-US" sz="42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turing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computation?</a:t>
            </a:r>
          </a:p>
        </p:txBody>
      </p:sp>
      <p:sp>
        <p:nvSpPr>
          <p:cNvPr id="152582" name="Rectangle 25"/>
          <p:cNvSpPr>
            <a:spLocks noChangeArrowheads="1"/>
          </p:cNvSpPr>
          <p:nvPr/>
        </p:nvSpPr>
        <p:spPr bwMode="auto">
          <a:xfrm>
            <a:off x="1295400" y="2819400"/>
            <a:ext cx="2768600" cy="523220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400" dirty="0" err="1">
                <a:latin typeface="Cambria" panose="02040503050406030204" pitchFamily="18" charset="0"/>
              </a:rPr>
              <a:t>HyperTuring</a:t>
            </a:r>
            <a:r>
              <a:rPr lang="en-US" altLang="en-US" sz="1400" dirty="0">
                <a:latin typeface="Cambria" panose="02040503050406030204" pitchFamily="18" charset="0"/>
              </a:rPr>
              <a:t> computation is easy – just add coffee to your TM!</a:t>
            </a:r>
          </a:p>
        </p:txBody>
      </p:sp>
      <p:pic>
        <p:nvPicPr>
          <p:cNvPr id="152583" name="Picture 19" descr="Screen shot 2011-11-21 at 10.10.44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066800"/>
            <a:ext cx="3865562" cy="5257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584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0" y="3187700"/>
            <a:ext cx="369888" cy="393700"/>
            <a:chOff x="2928" y="1051"/>
            <a:chExt cx="840" cy="957"/>
          </a:xfrm>
        </p:grpSpPr>
        <p:sp>
          <p:nvSpPr>
            <p:cNvPr id="152585" name="Freeform 1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4 w 1048"/>
                <a:gd name="T3" fmla="*/ 83 h 250"/>
                <a:gd name="T4" fmla="*/ 4 w 1048"/>
                <a:gd name="T5" fmla="*/ 111 h 250"/>
                <a:gd name="T6" fmla="*/ 5 w 1048"/>
                <a:gd name="T7" fmla="*/ 125 h 250"/>
                <a:gd name="T8" fmla="*/ 5 w 1048"/>
                <a:gd name="T9" fmla="*/ 158 h 250"/>
                <a:gd name="T10" fmla="*/ 3 w 1048"/>
                <a:gd name="T11" fmla="*/ 227 h 250"/>
                <a:gd name="T12" fmla="*/ 2 w 1048"/>
                <a:gd name="T13" fmla="*/ 207 h 250"/>
                <a:gd name="T14" fmla="*/ 0 w 1048"/>
                <a:gd name="T15" fmla="*/ 186 h 250"/>
                <a:gd name="T16" fmla="*/ 2 w 1048"/>
                <a:gd name="T17" fmla="*/ 152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86" name="Oval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87" name="Oval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88" name="Oval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89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0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1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2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3" name="AutoShape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4" name="Freeform 2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95" name="Freeform 2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96" name="Freeform 2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97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04800" y="6462712"/>
            <a:ext cx="3657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http://www.amirrorclear.net/academic/papers/many-forms.pdf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897438" y="6462712"/>
            <a:ext cx="3789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http://www.cs.virginia.edu/~robins/The_Limits_of_Quantum_Computers.pdf</a:t>
            </a:r>
          </a:p>
        </p:txBody>
      </p:sp>
    </p:spTree>
    <p:extLst>
      <p:ext uri="{BB962C8B-B14F-4D97-AF65-F5344CB8AC3E}">
        <p14:creationId xmlns:p14="http://schemas.microsoft.com/office/powerpoint/2010/main" val="14069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 descr="Screen shot 2011-11-21 at 10.05.42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946525" cy="472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Text Box 5"/>
          <p:cNvSpPr txBox="1">
            <a:spLocks noChangeArrowheads="1"/>
          </p:cNvSpPr>
          <p:nvPr/>
        </p:nvSpPr>
        <p:spPr bwMode="auto">
          <a:xfrm>
            <a:off x="666750" y="249238"/>
            <a:ext cx="7781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Hyper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altLang="en-US" sz="42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turing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computation?</a:t>
            </a:r>
          </a:p>
        </p:txBody>
      </p:sp>
      <p:sp>
        <p:nvSpPr>
          <p:cNvPr id="153604" name="Rectangle 2"/>
          <p:cNvSpPr>
            <a:spLocks noChangeArrowheads="1"/>
          </p:cNvSpPr>
          <p:nvPr/>
        </p:nvSpPr>
        <p:spPr bwMode="auto">
          <a:xfrm>
            <a:off x="304800" y="6462712"/>
            <a:ext cx="3657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http://www.amirrorclear.net/academic/papers/many-forms.pdf</a:t>
            </a:r>
          </a:p>
        </p:txBody>
      </p:sp>
      <p:sp>
        <p:nvSpPr>
          <p:cNvPr id="153605" name="Rectangle 19"/>
          <p:cNvSpPr>
            <a:spLocks noChangeArrowheads="1"/>
          </p:cNvSpPr>
          <p:nvPr/>
        </p:nvSpPr>
        <p:spPr bwMode="auto">
          <a:xfrm>
            <a:off x="4897438" y="6462712"/>
            <a:ext cx="3789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http://www.cs.virginia.edu/~robins/The_Limits_of_Quantum_Computers.pdf</a:t>
            </a:r>
          </a:p>
        </p:txBody>
      </p:sp>
      <p:sp>
        <p:nvSpPr>
          <p:cNvPr id="153606" name="Rectangle 25"/>
          <p:cNvSpPr>
            <a:spLocks noChangeArrowheads="1"/>
          </p:cNvSpPr>
          <p:nvPr/>
        </p:nvSpPr>
        <p:spPr bwMode="auto">
          <a:xfrm>
            <a:off x="2133600" y="2959100"/>
            <a:ext cx="19304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900">
                <a:solidFill>
                  <a:srgbClr val="008000"/>
                </a:solidFill>
                <a:latin typeface="Comic Sans MS" pitchFamily="66" charset="0"/>
              </a:rPr>
              <a:t>HyperTuring computation is easy – just add coffee to your TM!</a:t>
            </a:r>
          </a:p>
        </p:txBody>
      </p:sp>
      <p:pic>
        <p:nvPicPr>
          <p:cNvPr id="153607" name="Picture 19" descr="Screen shot 2011-11-21 at 10.10.44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066800"/>
            <a:ext cx="3865562" cy="5257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08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0" y="3187700"/>
            <a:ext cx="369888" cy="393700"/>
            <a:chOff x="2928" y="1051"/>
            <a:chExt cx="840" cy="957"/>
          </a:xfrm>
        </p:grpSpPr>
        <p:sp>
          <p:nvSpPr>
            <p:cNvPr id="153611" name="Freeform 1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4 w 1048"/>
                <a:gd name="T3" fmla="*/ 83 h 250"/>
                <a:gd name="T4" fmla="*/ 4 w 1048"/>
                <a:gd name="T5" fmla="*/ 111 h 250"/>
                <a:gd name="T6" fmla="*/ 5 w 1048"/>
                <a:gd name="T7" fmla="*/ 125 h 250"/>
                <a:gd name="T8" fmla="*/ 5 w 1048"/>
                <a:gd name="T9" fmla="*/ 158 h 250"/>
                <a:gd name="T10" fmla="*/ 3 w 1048"/>
                <a:gd name="T11" fmla="*/ 227 h 250"/>
                <a:gd name="T12" fmla="*/ 2 w 1048"/>
                <a:gd name="T13" fmla="*/ 207 h 250"/>
                <a:gd name="T14" fmla="*/ 0 w 1048"/>
                <a:gd name="T15" fmla="*/ 186 h 250"/>
                <a:gd name="T16" fmla="*/ 2 w 1048"/>
                <a:gd name="T17" fmla="*/ 152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12" name="Oval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3" name="Oval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4" name="Oval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5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6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7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8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9" name="AutoShape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20" name="Freeform 2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21" name="Freeform 2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22" name="Freeform 2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23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pic>
        <p:nvPicPr>
          <p:cNvPr id="153609" name="Picture 1" descr="Screen shot 2011-11-21 at 10.15.41 A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115300" cy="2247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0" name="Picture 2" descr="Screen shot 2011-11-21 at 10.15.21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" y="3364457"/>
            <a:ext cx="9038357" cy="296014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" descr="Screen shot 2011-11-21 at 10.05.42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946525" cy="472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666750" y="249238"/>
            <a:ext cx="7781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Hyper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altLang="en-US" sz="42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turing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computation?</a:t>
            </a:r>
          </a:p>
        </p:txBody>
      </p:sp>
      <p:sp>
        <p:nvSpPr>
          <p:cNvPr id="154628" name="Rectangle 2"/>
          <p:cNvSpPr>
            <a:spLocks noChangeArrowheads="1"/>
          </p:cNvSpPr>
          <p:nvPr/>
        </p:nvSpPr>
        <p:spPr bwMode="auto">
          <a:xfrm>
            <a:off x="304800" y="6324600"/>
            <a:ext cx="3657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http://www.amirrorclear.net/academic/papers/many-forms.pdf</a:t>
            </a:r>
          </a:p>
        </p:txBody>
      </p:sp>
      <p:sp>
        <p:nvSpPr>
          <p:cNvPr id="154629" name="Rectangle 19"/>
          <p:cNvSpPr>
            <a:spLocks noChangeArrowheads="1"/>
          </p:cNvSpPr>
          <p:nvPr/>
        </p:nvSpPr>
        <p:spPr bwMode="auto">
          <a:xfrm>
            <a:off x="4897438" y="6324600"/>
            <a:ext cx="3789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http://www.cs.virginia.edu/~robins/The_Limits_of_Quantum_Computers.pdf</a:t>
            </a:r>
          </a:p>
        </p:txBody>
      </p:sp>
      <p:sp>
        <p:nvSpPr>
          <p:cNvPr id="154630" name="Rectangle 25"/>
          <p:cNvSpPr>
            <a:spLocks noChangeArrowheads="1"/>
          </p:cNvSpPr>
          <p:nvPr/>
        </p:nvSpPr>
        <p:spPr bwMode="auto">
          <a:xfrm>
            <a:off x="2133600" y="2959100"/>
            <a:ext cx="19304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900">
                <a:solidFill>
                  <a:srgbClr val="008000"/>
                </a:solidFill>
                <a:latin typeface="Comic Sans MS" pitchFamily="66" charset="0"/>
              </a:rPr>
              <a:t>HyperTuring computation is easy – just add coffee to your TM!</a:t>
            </a:r>
          </a:p>
        </p:txBody>
      </p:sp>
      <p:pic>
        <p:nvPicPr>
          <p:cNvPr id="154631" name="Picture 19" descr="Screen shot 2011-11-21 at 10.10.44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066800"/>
            <a:ext cx="3865562" cy="5257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632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0" y="3187700"/>
            <a:ext cx="369888" cy="393700"/>
            <a:chOff x="2928" y="1051"/>
            <a:chExt cx="840" cy="957"/>
          </a:xfrm>
        </p:grpSpPr>
        <p:sp>
          <p:nvSpPr>
            <p:cNvPr id="154636" name="Freeform 1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4 w 1048"/>
                <a:gd name="T3" fmla="*/ 83 h 250"/>
                <a:gd name="T4" fmla="*/ 4 w 1048"/>
                <a:gd name="T5" fmla="*/ 111 h 250"/>
                <a:gd name="T6" fmla="*/ 5 w 1048"/>
                <a:gd name="T7" fmla="*/ 125 h 250"/>
                <a:gd name="T8" fmla="*/ 5 w 1048"/>
                <a:gd name="T9" fmla="*/ 158 h 250"/>
                <a:gd name="T10" fmla="*/ 3 w 1048"/>
                <a:gd name="T11" fmla="*/ 227 h 250"/>
                <a:gd name="T12" fmla="*/ 2 w 1048"/>
                <a:gd name="T13" fmla="*/ 207 h 250"/>
                <a:gd name="T14" fmla="*/ 0 w 1048"/>
                <a:gd name="T15" fmla="*/ 186 h 250"/>
                <a:gd name="T16" fmla="*/ 2 w 1048"/>
                <a:gd name="T17" fmla="*/ 152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37" name="Oval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38" name="Oval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39" name="Oval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0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1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2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3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4" name="AutoShape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5" name="Freeform 2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46" name="Freeform 2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47" name="Freeform 2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48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pic>
        <p:nvPicPr>
          <p:cNvPr id="154633" name="Picture 1" descr="Screen shot 2011-11-21 at 10.15.41 A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115300" cy="2247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4" name="Picture 2" descr="Screen shot 2011-11-21 at 10.15.21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71863"/>
            <a:ext cx="7086600" cy="23209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5" name="Picture 20" descr="Screen shot 2011-11-21 at 10.14.04 A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8188"/>
            <a:ext cx="9144000" cy="47736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71600" y="2286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4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The early vision of vision</a:t>
            </a:r>
          </a:p>
        </p:txBody>
      </p:sp>
      <p:sp>
        <p:nvSpPr>
          <p:cNvPr id="5018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1447800"/>
            <a:ext cx="716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images hold great potential, but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complex contexts make vision surprisingly difficult!</a:t>
            </a:r>
          </a:p>
        </p:txBody>
      </p:sp>
      <p:sp>
        <p:nvSpPr>
          <p:cNvPr id="5018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895600"/>
            <a:ext cx="6096000" cy="461665"/>
          </a:xfrm>
          <a:prstGeom prst="rect">
            <a:avLst/>
          </a:prstGeom>
          <a:solidFill>
            <a:srgbClr val="FFCC99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2400" b="0" dirty="0" smtClean="0">
                <a:latin typeface="Cambria" panose="02040503050406030204" pitchFamily="18" charset="0"/>
                <a:cs typeface="Times New Roman" pitchFamily="18" charset="0"/>
              </a:rPr>
              <a:t>The perfect ingredients for a research field…</a:t>
            </a:r>
          </a:p>
        </p:txBody>
      </p:sp>
      <p:pic>
        <p:nvPicPr>
          <p:cNvPr id="5018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" b="771"/>
          <a:stretch>
            <a:fillRect/>
          </a:stretch>
        </p:blipFill>
        <p:spPr bwMode="auto">
          <a:xfrm>
            <a:off x="4786313" y="3838575"/>
            <a:ext cx="39766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95913" y="5743575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smtClean="0">
                <a:solidFill>
                  <a:srgbClr val="FFFFFF"/>
                </a:solidFill>
                <a:cs typeface="Times New Roman" pitchFamily="18" charset="0"/>
              </a:rPr>
              <a:t>G. Sussman</a:t>
            </a:r>
          </a:p>
        </p:txBody>
      </p:sp>
      <p:pic>
        <p:nvPicPr>
          <p:cNvPr id="1026" name="Picture 2" descr="Massachusetts Institute of Technolo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77" y="5142265"/>
            <a:ext cx="252602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111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3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106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6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4101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4097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9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Cambria" pitchFamily="18" charset="0"/>
              </a:rPr>
              <a:t>we don't always give our own vision system credit for everything it's doing…</a:t>
            </a:r>
          </a:p>
        </p:txBody>
      </p:sp>
    </p:spTree>
    <p:extLst>
      <p:ext uri="{BB962C8B-B14F-4D97-AF65-F5344CB8AC3E}">
        <p14:creationId xmlns:p14="http://schemas.microsoft.com/office/powerpoint/2010/main" val="772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84123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4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5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6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7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8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9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0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1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2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3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4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5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6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7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8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9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0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1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2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3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4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5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6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7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8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9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0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1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2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3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4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5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6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7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8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9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0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1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2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3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4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5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6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7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8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9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71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84074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7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8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9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0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1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2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3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4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5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6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7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8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9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0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1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2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3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4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5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6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7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8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9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0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1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2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3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4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5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6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7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8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9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0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1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2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3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4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5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6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7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8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9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0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1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2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2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3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974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84025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6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7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8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9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0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1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2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3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4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5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6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7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8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9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0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1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2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3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4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5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6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7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8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9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0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1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2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3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4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5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6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7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8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9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0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1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2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3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4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5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6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7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8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9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0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1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2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3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5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976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83978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79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0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1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2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3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4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5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6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7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8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9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0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1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2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3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4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5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6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7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8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9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0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1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2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3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4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5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6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7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8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9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0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1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2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3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4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5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6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7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8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9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0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1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2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3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4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7" name="Text Box 3"/>
          <p:cNvSpPr txBox="1">
            <a:spLocks noChangeArrowheads="1"/>
          </p:cNvSpPr>
          <p:nvPr/>
        </p:nvSpPr>
        <p:spPr bwMode="auto">
          <a:xfrm>
            <a:off x="2362200" y="6461125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human vision can be deceived, too!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0"/>
            <a:ext cx="92265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13"/>
          <p:cNvSpPr>
            <a:spLocks noChangeArrowheads="1"/>
          </p:cNvSpPr>
          <p:nvPr/>
        </p:nvSpPr>
        <p:spPr bwMode="auto">
          <a:xfrm>
            <a:off x="4686300" y="285750"/>
            <a:ext cx="41529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mbria" pitchFamily="18" charset="0"/>
              </a:rPr>
              <a:t>3d </a:t>
            </a:r>
            <a:r>
              <a:rPr lang="en-US" altLang="en-US" sz="3600" dirty="0" smtClean="0">
                <a:latin typeface="Cambria" pitchFamily="18" charset="0"/>
              </a:rPr>
              <a:t>modeling!</a:t>
            </a:r>
            <a:endParaRPr lang="en-US" altLang="en-US" sz="3600" dirty="0">
              <a:latin typeface="Cambria" pitchFamily="18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5189538" y="1447800"/>
            <a:ext cx="3146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mbria" pitchFamily="18" charset="0"/>
              </a:rPr>
              <a:t>Incredibly, our vision systems can do this.</a:t>
            </a:r>
            <a:endParaRPr lang="en-US" altLang="en-US"/>
          </a:p>
        </p:txBody>
      </p:sp>
      <p:sp>
        <p:nvSpPr>
          <p:cNvPr id="3" name="Down Arrow 2"/>
          <p:cNvSpPr/>
          <p:nvPr/>
        </p:nvSpPr>
        <p:spPr bwMode="auto">
          <a:xfrm>
            <a:off x="3810000" y="3429000"/>
            <a:ext cx="381000" cy="4572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  <a:cs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16200000">
            <a:off x="4665663" y="3906838"/>
            <a:ext cx="381000" cy="4572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89925" y="4572000"/>
            <a:ext cx="663575" cy="2762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Cambria" pitchFamily="18" charset="0"/>
                <a:cs typeface="Arial" charset="0"/>
              </a:rPr>
              <a:t>errors?</a:t>
            </a:r>
            <a:endParaRPr lang="en-US" sz="1200" dirty="0"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134160" y="526680"/>
              <a:ext cx="5135040" cy="5902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4800" y="517320"/>
                <a:ext cx="5153760" cy="59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6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7"/>
          <p:cNvSpPr txBox="1">
            <a:spLocks noChangeArrowheads="1"/>
          </p:cNvSpPr>
          <p:nvPr/>
        </p:nvSpPr>
        <p:spPr bwMode="auto">
          <a:xfrm>
            <a:off x="400050" y="5943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output: </a:t>
            </a:r>
            <a:r>
              <a:rPr lang="en-US" altLang="en-US" sz="3200" b="1" i="1">
                <a:latin typeface="Cambria" pitchFamily="18" charset="0"/>
              </a:rPr>
              <a:t>contents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64515" name="Rectangle 1"/>
          <p:cNvSpPr>
            <a:spLocks noChangeArrowheads="1"/>
          </p:cNvSpPr>
          <p:nvPr/>
        </p:nvSpPr>
        <p:spPr bwMode="auto">
          <a:xfrm>
            <a:off x="5818188" y="6016625"/>
            <a:ext cx="2263775" cy="4619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mbria" pitchFamily="18" charset="0"/>
              </a:rPr>
              <a:t>3d world model</a:t>
            </a:r>
            <a:endParaRPr lang="en-US" altLang="en-US"/>
          </a:p>
        </p:txBody>
      </p:sp>
      <p:sp>
        <p:nvSpPr>
          <p:cNvPr id="64516" name="Rectangle 13"/>
          <p:cNvSpPr>
            <a:spLocks noChangeArrowheads="1"/>
          </p:cNvSpPr>
          <p:nvPr/>
        </p:nvSpPr>
        <p:spPr bwMode="auto">
          <a:xfrm>
            <a:off x="400050" y="285750"/>
            <a:ext cx="83058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mbria" pitchFamily="18" charset="0"/>
              </a:rPr>
              <a:t>S</a:t>
            </a:r>
            <a:r>
              <a:rPr lang="en-US" altLang="en-US" sz="3600" dirty="0" smtClean="0">
                <a:latin typeface="Cambria" pitchFamily="18" charset="0"/>
              </a:rPr>
              <a:t>tate </a:t>
            </a:r>
            <a:r>
              <a:rPr lang="en-US" altLang="en-US" sz="3600" dirty="0">
                <a:latin typeface="Cambria" pitchFamily="18" charset="0"/>
              </a:rPr>
              <a:t>of the "art</a:t>
            </a:r>
            <a:r>
              <a:rPr lang="en-US" altLang="en-US" sz="3600" dirty="0" smtClean="0">
                <a:latin typeface="Cambria" pitchFamily="18" charset="0"/>
              </a:rPr>
              <a:t>" …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64517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09600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572080" y="389340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2720" y="3884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17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228600" y="2286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Nearly there… ?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884352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498592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u="sng" dirty="0" smtClean="0">
                <a:latin typeface="Cambria" panose="02040503050406030204" pitchFamily="18" charset="0"/>
              </a:rPr>
              <a:t>Garage</a:t>
            </a:r>
            <a:r>
              <a:rPr lang="en-US" dirty="0" smtClean="0">
                <a:latin typeface="Cambria" panose="02040503050406030204" pitchFamily="18" charset="0"/>
              </a:rPr>
              <a:t> theme is a nice touch!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324600"/>
            <a:ext cx="5315692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838200" y="28575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i="1" dirty="0" smtClean="0">
                <a:latin typeface="Cambria" pitchFamily="18" charset="0"/>
              </a:rPr>
              <a:t>There </a:t>
            </a:r>
            <a:r>
              <a:rPr lang="en-US" altLang="en-US" sz="3600" dirty="0" smtClean="0">
                <a:latin typeface="Cambria" pitchFamily="18" charset="0"/>
              </a:rPr>
              <a:t>recedes surprisingly quickly!</a:t>
            </a:r>
            <a:endParaRPr lang="en-US" altLang="en-US" sz="3600" dirty="0">
              <a:latin typeface="Cambria" pitchFamily="18" charset="0"/>
            </a:endParaRP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695325" y="5972262"/>
            <a:ext cx="340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>
                <a:latin typeface="Cambria" panose="02040503050406030204" pitchFamily="18" charset="0"/>
              </a:rPr>
              <a:t>Kiva Systems, M. </a:t>
            </a:r>
            <a:r>
              <a:rPr lang="en-US" altLang="en-US" dirty="0" err="1">
                <a:latin typeface="Cambria" panose="02040503050406030204" pitchFamily="18" charset="0"/>
              </a:rPr>
              <a:t>Mountz</a:t>
            </a:r>
            <a:endParaRPr lang="en-US" altLang="en-US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593241"/>
            <a:ext cx="44958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Cambria" panose="02040503050406030204" pitchFamily="18" charset="0"/>
              </a:rPr>
              <a:t>Automated Material Handling Order Fulfillment System</a:t>
            </a:r>
          </a:p>
        </p:txBody>
      </p:sp>
      <p:pic>
        <p:nvPicPr>
          <p:cNvPr id="66566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828800"/>
            <a:ext cx="410368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15581" r="12933" b="8702"/>
          <a:stretch>
            <a:fillRect/>
          </a:stretch>
        </p:blipFill>
        <p:spPr bwMode="auto">
          <a:xfrm>
            <a:off x="4964113" y="1828800"/>
            <a:ext cx="395128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5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533400" y="10668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∞ loops are </a:t>
            </a:r>
            <a:r>
              <a:rPr kumimoji="0" lang="en-US" alt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undetectable</a:t>
            </a:r>
            <a:endParaRPr kumimoji="0" lang="en-US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533400" y="5418172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programming is 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not automatable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…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1897797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some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are detectable, but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some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are not – and there's no way to know!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6093023"/>
            <a:ext cx="32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not  </a:t>
            </a:r>
            <a:r>
              <a:rPr kumimoji="0" lang="en-US" altLang="en-US" sz="1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perfec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t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programming, at least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152400" y="228600"/>
            <a:ext cx="4433248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And this is important because …</a:t>
            </a:r>
            <a:endParaRPr kumimoji="0" lang="en-US" alt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533400" y="32766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bugs are </a:t>
            </a:r>
            <a:r>
              <a:rPr kumimoji="0" lang="en-US" alt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inevitable</a:t>
            </a:r>
            <a:endParaRPr kumimoji="0" lang="en-US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403860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infinite loops are just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one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type of bug…     In general, they're </a:t>
            </a:r>
            <a:r>
              <a:rPr kumimoji="0" lang="en-US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all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undetectable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6095999" y="3991232"/>
            <a:ext cx="1886465" cy="733168"/>
          </a:xfrm>
          <a:prstGeom prst="left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5598" y="4081953"/>
            <a:ext cx="2207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/>
                <a:ea typeface="MS PGothic" pitchFamily="34" charset="-128"/>
                <a:cs typeface="Gabriola"/>
              </a:rPr>
              <a:t>Rice's Theorem: CS81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/>
              <a:ea typeface="MS PGothic" pitchFamily="34" charset="-128"/>
              <a:cs typeface="Gabriola"/>
            </a:endParaRPr>
          </a:p>
        </p:txBody>
      </p:sp>
    </p:spTree>
    <p:extLst>
      <p:ext uri="{BB962C8B-B14F-4D97-AF65-F5344CB8AC3E}">
        <p14:creationId xmlns:p14="http://schemas.microsoft.com/office/powerpoint/2010/main" val="18000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67324" y="5943600"/>
            <a:ext cx="3648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dirty="0" smtClean="0">
                <a:latin typeface="Cambria" pitchFamily="18" charset="0"/>
              </a:rPr>
              <a:t>An elegant example </a:t>
            </a:r>
            <a:r>
              <a:rPr lang="en-US" altLang="en-US" sz="2100" dirty="0">
                <a:latin typeface="Cambria" pitchFamily="18" charset="0"/>
              </a:rPr>
              <a:t>of the 2d and 3d geometry of vision</a:t>
            </a:r>
          </a:p>
        </p:txBody>
      </p:sp>
      <p:pic>
        <p:nvPicPr>
          <p:cNvPr id="61443" name="Picture 3" descr="shigeoFukuda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http://www.fireflybooks.com/media/475/97815529791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4762800" y="5038560"/>
              <a:ext cx="828720" cy="705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3440" y="5029200"/>
                <a:ext cx="847440" cy="72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0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9" descr="http://figue.files.wordpress.com/2007/11/escultura-shigeo-fuku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705600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 descr="http://www.fireflybooks.com/media/475/97815529791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286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10400" y="6172200"/>
            <a:ext cx="1905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dirty="0">
                <a:latin typeface="Cambria" pitchFamily="18" charset="0"/>
              </a:rPr>
              <a:t>Fukuda's vision atop vision's geometry</a:t>
            </a:r>
          </a:p>
        </p:txBody>
      </p:sp>
    </p:spTree>
    <p:extLst>
      <p:ext uri="{BB962C8B-B14F-4D97-AF65-F5344CB8AC3E}">
        <p14:creationId xmlns:p14="http://schemas.microsoft.com/office/powerpoint/2010/main" val="27987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http://www.fireflybooks.com/media/475/9781552979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286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32207" r="32771" b="4852"/>
          <a:stretch>
            <a:fillRect/>
          </a:stretch>
        </p:blipFill>
        <p:spPr bwMode="auto">
          <a:xfrm>
            <a:off x="609600" y="250825"/>
            <a:ext cx="6096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10400" y="6172200"/>
            <a:ext cx="1905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dirty="0">
                <a:latin typeface="Cambria" pitchFamily="18" charset="0"/>
              </a:rPr>
              <a:t>Fukuda's vision atop vision's geometry</a:t>
            </a:r>
          </a:p>
        </p:txBody>
      </p:sp>
    </p:spTree>
    <p:extLst>
      <p:ext uri="{BB962C8B-B14F-4D97-AF65-F5344CB8AC3E}">
        <p14:creationId xmlns:p14="http://schemas.microsoft.com/office/powerpoint/2010/main" val="13334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934200" y="5181600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latin typeface="Cambria" pitchFamily="18" charset="0"/>
              </a:rPr>
              <a:t>Life, </a:t>
            </a:r>
            <a:r>
              <a:rPr lang="en-US" altLang="en-US" sz="4000" i="1" dirty="0" smtClean="0">
                <a:latin typeface="Cambria" pitchFamily="18" charset="0"/>
              </a:rPr>
              <a:t>in life!</a:t>
            </a:r>
            <a:endParaRPr lang="en-US" altLang="en-US" sz="4000" i="1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"/>
            <a:ext cx="649060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1" t="5248" r="15325" b="70547"/>
          <a:stretch/>
        </p:blipFill>
        <p:spPr>
          <a:xfrm>
            <a:off x="6762514" y="227490"/>
            <a:ext cx="2076686" cy="453794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4724400" y="227490"/>
            <a:ext cx="838200" cy="182991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562600" y="227490"/>
            <a:ext cx="3276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771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16263"/>
            <a:ext cx="8739709" cy="546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286000" y="921063"/>
            <a:ext cx="1828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solidFill>
                  <a:schemeClr val="bg1"/>
                </a:solidFill>
                <a:latin typeface="Cambria" pitchFamily="18" charset="0"/>
              </a:rPr>
              <a:t>Life, </a:t>
            </a:r>
            <a:r>
              <a:rPr lang="en-US" altLang="en-US" sz="4000" i="1" dirty="0" smtClean="0">
                <a:solidFill>
                  <a:schemeClr val="bg1"/>
                </a:solidFill>
                <a:latin typeface="Cambria" pitchFamily="18" charset="0"/>
              </a:rPr>
              <a:t>in life!</a:t>
            </a:r>
            <a:endParaRPr lang="en-US" altLang="en-US" sz="40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6308" y="6123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/>
              <a:t>https://www.youtube.com/watch?v=xP5-iIeKXE8</a:t>
            </a:r>
          </a:p>
        </p:txBody>
      </p:sp>
    </p:spTree>
    <p:extLst>
      <p:ext uri="{BB962C8B-B14F-4D97-AF65-F5344CB8AC3E}">
        <p14:creationId xmlns:p14="http://schemas.microsoft.com/office/powerpoint/2010/main" val="7329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Owner\Desktop\alien escape! 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46" y="609600"/>
            <a:ext cx="5191125" cy="45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Owner\Desktop\doesnt look as good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45728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Owner\Desktop\popart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1609725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486400"/>
            <a:ext cx="5530729" cy="800190"/>
          </a:xfrm>
          <a:prstGeom prst="rect">
            <a:avLst/>
          </a:prstGeom>
        </p:spPr>
      </p:pic>
      <p:grpSp>
        <p:nvGrpSpPr>
          <p:cNvPr id="18" name="Group 15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095719" y="6327775"/>
            <a:ext cx="398463" cy="450850"/>
            <a:chOff x="2928" y="1051"/>
            <a:chExt cx="840" cy="957"/>
          </a:xfrm>
        </p:grpSpPr>
        <p:sp>
          <p:nvSpPr>
            <p:cNvPr id="19" name="Freeform 15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Oval 15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Oval 15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Oval 15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" name="Oval 15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" name="Oval 15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Oval 1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Oval 16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AutoShape 16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" name="Freeform 16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Freeform 16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0" name="Freeform 16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Freeform 16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2" name="Text Box 185"/>
          <p:cNvSpPr txBox="1">
            <a:spLocks noChangeArrowheads="1"/>
          </p:cNvSpPr>
          <p:nvPr/>
        </p:nvSpPr>
        <p:spPr bwMode="auto">
          <a:xfrm>
            <a:off x="5962119" y="64147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1200" dirty="0" smtClean="0">
                <a:solidFill>
                  <a:srgbClr val="06961A"/>
                </a:solidFill>
                <a:latin typeface="Cambria" panose="02040503050406030204" pitchFamily="18" charset="0"/>
              </a:rPr>
              <a:t>It's easy to read this too fast…</a:t>
            </a:r>
            <a:endParaRPr lang="en-US" altLang="en-US" sz="1200" dirty="0">
              <a:solidFill>
                <a:srgbClr val="06961A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610622" y="5992837"/>
            <a:ext cx="182880" cy="422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/>
              <p14:cNvContentPartPr/>
              <p14:nvPr/>
            </p14:nvContentPartPr>
            <p14:xfrm>
              <a:off x="3366360" y="937440"/>
              <a:ext cx="4893840" cy="5242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7000" y="928080"/>
                <a:ext cx="4912560" cy="526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185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r="15450"/>
          <a:stretch/>
        </p:blipFill>
        <p:spPr>
          <a:xfrm>
            <a:off x="2978834" y="2040797"/>
            <a:ext cx="5860366" cy="4579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13252" r="29300"/>
          <a:stretch/>
        </p:blipFill>
        <p:spPr>
          <a:xfrm rot="5400000">
            <a:off x="147368" y="324390"/>
            <a:ext cx="3583258" cy="34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3"/>
          <p:cNvSpPr>
            <a:spLocks noChangeArrowheads="1"/>
          </p:cNvSpPr>
          <p:nvPr/>
        </p:nvSpPr>
        <p:spPr bwMode="auto">
          <a:xfrm>
            <a:off x="400050" y="285750"/>
            <a:ext cx="83058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latin typeface="Cambria" pitchFamily="18" charset="0"/>
              </a:rPr>
              <a:t>3d reconstruction ?</a:t>
            </a: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1728788" y="6248400"/>
            <a:ext cx="5648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>
                <a:latin typeface="Cambria" pitchFamily="18" charset="0"/>
              </a:rPr>
              <a:t>Incredibly, our vision systems can do this.</a:t>
            </a:r>
            <a:endParaRPr lang="en-US" altLang="en-US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143000"/>
            <a:ext cx="70866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362320" y="581040"/>
              <a:ext cx="6477480" cy="5429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2960" y="571680"/>
                <a:ext cx="6496200" cy="544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7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38200" y="3167062"/>
            <a:ext cx="7543800" cy="1862138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0898" name="Text Box 12"/>
          <p:cNvSpPr txBox="1">
            <a:spLocks noChangeArrowheads="1"/>
          </p:cNvSpPr>
          <p:nvPr/>
        </p:nvSpPr>
        <p:spPr bwMode="auto">
          <a:xfrm>
            <a:off x="615950" y="412750"/>
            <a:ext cx="7891463" cy="55086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BWAHAHAHAHAHHAHAHHAHAHAH</a:t>
            </a:r>
          </a:p>
          <a:p>
            <a:pPr algn="ctr" eaLnBrk="1" hangingPunct="1"/>
            <a:r>
              <a:rPr lang="en-US" altLang="en-US" sz="3200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I AM THE WINNER AND IT ALL WORKS!!!  GWAHAHAHAHAHAHAHAHAH!!</a:t>
            </a:r>
          </a:p>
          <a:p>
            <a:pPr algn="ctr" eaLnBrk="1" hangingPunct="1"/>
            <a:endParaRPr lang="en-US" altLang="en-US" sz="3200" b="1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Cambria" pitchFamily="18" charset="0"/>
              </a:rPr>
              <a:t>I started at noon, I'm done at 11:11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minus 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a brief break to watch </a:t>
            </a:r>
            <a:r>
              <a:rPr lang="en-US" altLang="en-US" sz="3200" dirty="0" err="1">
                <a:solidFill>
                  <a:srgbClr val="000000"/>
                </a:solidFill>
                <a:latin typeface="Cambria" pitchFamily="18" charset="0"/>
              </a:rPr>
              <a:t>shawshank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 redemption and eat dinner, </a:t>
            </a:r>
            <a:endParaRPr lang="en-US" altLang="en-US" sz="32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I've 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been working </a:t>
            </a:r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solid</a:t>
            </a:r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C00000"/>
                </a:solidFill>
                <a:latin typeface="Cambria" pitchFamily="18" charset="0"/>
              </a:rPr>
              <a:t>I AM TOTALLY THE WINNER!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" y="583513"/>
            <a:ext cx="8577988" cy="5371390"/>
          </a:xfrm>
          <a:prstGeom prst="rect">
            <a:avLst/>
          </a:prstGeom>
        </p:spPr>
      </p:pic>
      <p:sp>
        <p:nvSpPr>
          <p:cNvPr id="808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408839">
            <a:off x="6269786" y="5530364"/>
            <a:ext cx="2733355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 dirty="0">
                <a:latin typeface="Calibri" panose="020F0502020204030204" pitchFamily="34" charset="0"/>
              </a:rPr>
              <a:t>one of </a:t>
            </a:r>
            <a:r>
              <a:rPr lang="en-US" altLang="en-US" sz="1400" i="1" dirty="0" smtClean="0">
                <a:latin typeface="Calibri" panose="020F0502020204030204" pitchFamily="34" charset="0"/>
              </a:rPr>
              <a:t>many </a:t>
            </a:r>
            <a:r>
              <a:rPr lang="en-US" altLang="en-US" sz="1400" i="1" dirty="0">
                <a:latin typeface="Calibri" panose="020F0502020204030204" pitchFamily="34" charset="0"/>
              </a:rPr>
              <a:t>favorite </a:t>
            </a:r>
            <a:r>
              <a:rPr lang="en-US" altLang="en-US" sz="1400" i="1" dirty="0" smtClean="0">
                <a:latin typeface="Calibri" panose="020F0502020204030204" pitchFamily="34" charset="0"/>
              </a:rPr>
              <a:t>grading - encountered </a:t>
            </a:r>
            <a:r>
              <a:rPr lang="en-US" altLang="en-US" sz="1400" i="1" dirty="0">
                <a:latin typeface="Calibri" panose="020F0502020204030204" pitchFamily="34" charset="0"/>
              </a:rPr>
              <a:t>comments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79958" y="2731008"/>
            <a:ext cx="6775450" cy="526008"/>
          </a:xfrm>
          <a:prstGeom prst="roundRect">
            <a:avLst/>
          </a:prstGeom>
          <a:solidFill>
            <a:schemeClr val="tx1"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98246" y="3409416"/>
            <a:ext cx="6775450" cy="1052856"/>
          </a:xfrm>
          <a:prstGeom prst="roundRect">
            <a:avLst/>
          </a:prstGeom>
          <a:solidFill>
            <a:srgbClr val="120DFB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15156" y="793044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977753" y="5867399"/>
            <a:ext cx="5659920" cy="8770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24" y="1828800"/>
            <a:ext cx="4147990" cy="415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355" y="2076450"/>
            <a:ext cx="3698318" cy="3543299"/>
          </a:xfrm>
          <a:prstGeom prst="rect">
            <a:avLst/>
          </a:prstGeom>
        </p:spPr>
      </p:pic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28600" y="152400"/>
            <a:ext cx="7848600" cy="646331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it's why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CSers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celebrate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infinite loops !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15156" y="793044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900" y="2400300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900" y="2400300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3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1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7513"/>
            <a:ext cx="82581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0837" y="909344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Are these lines parallel?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5"/>
          <a:stretch>
            <a:fillRect/>
          </a:stretch>
        </p:blipFill>
        <p:spPr bwMode="auto">
          <a:xfrm>
            <a:off x="842963" y="457200"/>
            <a:ext cx="7315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2209800"/>
            <a:ext cx="5181600" cy="42862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2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9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  <p:pic>
        <p:nvPicPr>
          <p:cNvPr id="125959" name="Picture 1" descr="Screen shot 2011-11-21 at 3.36.0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8" y="1848708"/>
            <a:ext cx="8727843" cy="3352800"/>
          </a:xfrm>
          <a:prstGeom prst="rect">
            <a:avLst/>
          </a:prstGeom>
          <a:solidFill>
            <a:srgbClr val="CC6600"/>
          </a:solidFill>
          <a:ln w="19050">
            <a:solidFill>
              <a:srgbClr val="FF9900"/>
            </a:solidFill>
            <a:miter lim="800000"/>
            <a:headEnd/>
            <a:tailEnd/>
          </a:ln>
          <a:ex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6143040" y="403200"/>
              <a:ext cx="450360" cy="442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4400" y="390240"/>
                <a:ext cx="470520" cy="4669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228600" y="152400"/>
            <a:ext cx="7848600" cy="646331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it's why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CSers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celebrate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infinite loops !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  <a:effectLst/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05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990600"/>
            <a:ext cx="4137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1208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>
                <a:latin typeface="Cambria" pitchFamily="18" charset="0"/>
              </a:rPr>
              <a:t>Quiz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447800" y="282575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>
                <a:latin typeface="Cambria" pitchFamily="18" charset="0"/>
              </a:rPr>
              <a:t>Illusions?  What computations is your brain doing to cause them?</a:t>
            </a:r>
            <a:endParaRPr lang="en-US" altLang="en-US" sz="1800" b="1" i="1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4495800"/>
            <a:ext cx="410845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3694" r="1645" b="3963"/>
          <a:stretch>
            <a:fillRect/>
          </a:stretch>
        </p:blipFill>
        <p:spPr bwMode="auto">
          <a:xfrm>
            <a:off x="469900" y="3979863"/>
            <a:ext cx="34496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 rot="21080689">
            <a:off x="1527308" y="3161854"/>
            <a:ext cx="6166644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Vision is more challenging than it might seem on first "</a:t>
            </a:r>
            <a:r>
              <a:rPr lang="en-US" altLang="en-US" sz="3200" i="1" dirty="0" smtClean="0">
                <a:solidFill>
                  <a:srgbClr val="120DFB"/>
                </a:solidFill>
                <a:latin typeface="Cambria" pitchFamily="18" charset="0"/>
              </a:rPr>
              <a:t>glance</a:t>
            </a:r>
            <a:r>
              <a:rPr lang="en-US" altLang="en-US" sz="3200" i="1" dirty="0" smtClean="0">
                <a:latin typeface="Cambria" pitchFamily="18" charset="0"/>
              </a:rPr>
              <a:t>"!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6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ounded Rectangle 1"/>
          <p:cNvSpPr>
            <a:spLocks noChangeArrowheads="1"/>
          </p:cNvSpPr>
          <p:nvPr/>
        </p:nvSpPr>
        <p:spPr bwMode="auto">
          <a:xfrm>
            <a:off x="228600" y="4648200"/>
            <a:ext cx="8686800" cy="21034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2605088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5943600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60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70662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63" name="Text Box 21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70664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65" name="Text Box 2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70666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rgbClr val="120DFB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7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70668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Eng 85, 155, 158 &amp; CS 125, 131, 132, 134, 136 </a:t>
            </a:r>
          </a:p>
        </p:txBody>
      </p:sp>
      <p:sp>
        <p:nvSpPr>
          <p:cNvPr id="70669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70670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70671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151, 152, 153, 154</a:t>
            </a:r>
          </a:p>
        </p:txBody>
      </p:sp>
      <p:sp>
        <p:nvSpPr>
          <p:cNvPr id="70672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Math 167, 168 &amp; CS 141, 142</a:t>
            </a:r>
          </a:p>
        </p:txBody>
      </p:sp>
      <p:sp>
        <p:nvSpPr>
          <p:cNvPr id="70673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70674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124, 155, 157</a:t>
            </a:r>
          </a:p>
        </p:txBody>
      </p:sp>
      <p:sp>
        <p:nvSpPr>
          <p:cNvPr id="70675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70676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70677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70678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70679" name="Rectangle 42"/>
          <p:cNvSpPr>
            <a:spLocks noChangeArrowheads="1"/>
          </p:cNvSpPr>
          <p:nvPr/>
        </p:nvSpPr>
        <p:spPr bwMode="auto">
          <a:xfrm>
            <a:off x="7926388" y="5638800"/>
            <a:ext cx="608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81</a:t>
            </a:r>
          </a:p>
        </p:txBody>
      </p:sp>
      <p:sp>
        <p:nvSpPr>
          <p:cNvPr id="70680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70, 121</a:t>
            </a:r>
          </a:p>
        </p:txBody>
      </p:sp>
    </p:spTree>
    <p:extLst>
      <p:ext uri="{BB962C8B-B14F-4D97-AF65-F5344CB8AC3E}">
        <p14:creationId xmlns:p14="http://schemas.microsoft.com/office/powerpoint/2010/main" val="334624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1"/>
          <p:cNvSpPr>
            <a:spLocks noChangeArrowheads="1"/>
          </p:cNvSpPr>
          <p:nvPr/>
        </p:nvSpPr>
        <p:spPr bwMode="auto">
          <a:xfrm>
            <a:off x="2738438" y="1304925"/>
            <a:ext cx="5414962" cy="13271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3" name="Rectangle 22"/>
          <p:cNvSpPr>
            <a:spLocks noChangeArrowheads="1"/>
          </p:cNvSpPr>
          <p:nvPr/>
        </p:nvSpPr>
        <p:spPr bwMode="auto">
          <a:xfrm>
            <a:off x="2735263" y="2784475"/>
            <a:ext cx="5414962" cy="159861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4" name="Rectangle 23"/>
          <p:cNvSpPr>
            <a:spLocks noChangeArrowheads="1"/>
          </p:cNvSpPr>
          <p:nvPr/>
        </p:nvSpPr>
        <p:spPr bwMode="auto">
          <a:xfrm>
            <a:off x="2735263" y="4556125"/>
            <a:ext cx="5414962" cy="13271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17638" y="152400"/>
            <a:ext cx="65833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CS60  ~  Other </a:t>
            </a:r>
            <a:r>
              <a:rPr lang="en-US" altLang="en-US" sz="4200" i="1">
                <a:latin typeface="Cambria" pitchFamily="18" charset="0"/>
              </a:rPr>
              <a:t>Languages</a:t>
            </a:r>
            <a:endParaRPr lang="en-US" altLang="en-US" sz="4200">
              <a:latin typeface="Cambria" pitchFamily="18" charset="0"/>
            </a:endParaRPr>
          </a:p>
        </p:txBody>
      </p:sp>
      <p:sp>
        <p:nvSpPr>
          <p:cNvPr id="71686" name="Rectangle 18"/>
          <p:cNvSpPr>
            <a:spLocks noChangeArrowheads="1"/>
          </p:cNvSpPr>
          <p:nvPr/>
        </p:nvSpPr>
        <p:spPr bwMode="auto">
          <a:xfrm>
            <a:off x="2879725" y="1339850"/>
            <a:ext cx="41624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latin typeface="Courier New" pitchFamily="49" charset="0"/>
              </a:rPr>
              <a:t>(define (</a:t>
            </a:r>
            <a:r>
              <a:rPr lang="en-US" altLang="en-US" sz="1800" b="1">
                <a:solidFill>
                  <a:srgbClr val="120DFB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 n)</a:t>
            </a:r>
          </a:p>
          <a:p>
            <a:r>
              <a:rPr lang="en-US" altLang="en-US" sz="1800" b="1">
                <a:latin typeface="Courier New" pitchFamily="49" charset="0"/>
              </a:rPr>
              <a:t>   (if (= n 0)</a:t>
            </a:r>
          </a:p>
          <a:p>
            <a:r>
              <a:rPr lang="en-US" altLang="en-US" sz="1800" b="1">
                <a:latin typeface="Courier New" pitchFamily="49" charset="0"/>
              </a:rPr>
              <a:t>     1</a:t>
            </a:r>
          </a:p>
          <a:p>
            <a:r>
              <a:rPr lang="en-US" altLang="en-US" sz="1800" b="1">
                <a:latin typeface="Courier New" pitchFamily="49" charset="0"/>
              </a:rPr>
              <a:t>     (* n (</a:t>
            </a:r>
            <a:r>
              <a:rPr lang="en-US" altLang="en-US" sz="1800" b="1">
                <a:solidFill>
                  <a:srgbClr val="120DFB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 (- n 1)))))</a:t>
            </a:r>
          </a:p>
        </p:txBody>
      </p:sp>
      <p:sp>
        <p:nvSpPr>
          <p:cNvPr id="71687" name="Rectangle 19"/>
          <p:cNvSpPr>
            <a:spLocks noChangeArrowheads="1"/>
          </p:cNvSpPr>
          <p:nvPr/>
        </p:nvSpPr>
        <p:spPr bwMode="auto">
          <a:xfrm>
            <a:off x="2879725" y="2844800"/>
            <a:ext cx="44577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latin typeface="Courier New" pitchFamily="49" charset="0"/>
              </a:rPr>
              <a:t>public static int </a:t>
            </a:r>
            <a:r>
              <a:rPr lang="en-US" altLang="en-US" sz="1800" b="1">
                <a:solidFill>
                  <a:srgbClr val="C00000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(int n)</a:t>
            </a:r>
          </a:p>
          <a:p>
            <a:r>
              <a:rPr lang="en-US" altLang="en-US" sz="1800" b="1">
                <a:latin typeface="Courier New" pitchFamily="49" charset="0"/>
              </a:rPr>
              <a:t>{</a:t>
            </a:r>
          </a:p>
          <a:p>
            <a:r>
              <a:rPr lang="en-US" altLang="en-US" sz="1800" b="1">
                <a:latin typeface="Courier New" pitchFamily="49" charset="0"/>
              </a:rPr>
              <a:t>   if (n&lt;2) return 1;</a:t>
            </a:r>
          </a:p>
          <a:p>
            <a:r>
              <a:rPr lang="en-US" altLang="en-US" sz="1800" b="1">
                <a:latin typeface="Courier New" pitchFamily="49" charset="0"/>
              </a:rPr>
              <a:t>   else return n*</a:t>
            </a:r>
            <a:r>
              <a:rPr lang="en-US" altLang="en-US" sz="1800" b="1">
                <a:solidFill>
                  <a:srgbClr val="C00000"/>
                </a:solidFill>
                <a:latin typeface="Courier New" pitchFamily="49" charset="0"/>
              </a:rPr>
              <a:t> whoami</a:t>
            </a:r>
            <a:r>
              <a:rPr lang="en-US" altLang="en-US" sz="1800" b="1">
                <a:latin typeface="Courier New" pitchFamily="49" charset="0"/>
              </a:rPr>
              <a:t>(n-1);</a:t>
            </a:r>
          </a:p>
          <a:p>
            <a:r>
              <a:rPr lang="en-US" altLang="en-US" sz="1800" b="1">
                <a:latin typeface="Courier New" pitchFamily="49" charset="0"/>
              </a:rPr>
              <a:t>}</a:t>
            </a:r>
          </a:p>
        </p:txBody>
      </p:sp>
      <p:sp>
        <p:nvSpPr>
          <p:cNvPr id="71688" name="Rectangle 20"/>
          <p:cNvSpPr>
            <a:spLocks noChangeArrowheads="1"/>
          </p:cNvSpPr>
          <p:nvPr/>
        </p:nvSpPr>
        <p:spPr bwMode="auto">
          <a:xfrm>
            <a:off x="2890838" y="4757738"/>
            <a:ext cx="4664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(0,1).</a:t>
            </a:r>
          </a:p>
          <a:p>
            <a:r>
              <a:rPr lang="en-US" altLang="en-US" sz="1800" b="1">
                <a:solidFill>
                  <a:srgbClr val="0D982A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(N,F) :-  N1 is N-1, </a:t>
            </a:r>
          </a:p>
          <a:p>
            <a:r>
              <a:rPr lang="en-US" altLang="en-US" sz="1800" b="1">
                <a:solidFill>
                  <a:srgbClr val="C00000"/>
                </a:solidFill>
                <a:latin typeface="Courier New" pitchFamily="49" charset="0"/>
              </a:rPr>
              <a:t>	</a:t>
            </a:r>
            <a:r>
              <a:rPr lang="en-US" altLang="en-US" sz="1800" b="1">
                <a:solidFill>
                  <a:srgbClr val="0D982A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(N1,F1), F is N*F1.</a:t>
            </a:r>
          </a:p>
        </p:txBody>
      </p:sp>
      <p:sp>
        <p:nvSpPr>
          <p:cNvPr id="71689" name="Text Box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2325" y="1768475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120DFB"/>
                </a:solidFill>
                <a:latin typeface="Calibri" pitchFamily="34" charset="0"/>
              </a:rPr>
              <a:t>Racket</a:t>
            </a:r>
          </a:p>
        </p:txBody>
      </p:sp>
      <p:sp>
        <p:nvSpPr>
          <p:cNvPr id="71690" name="Text Box 2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125" y="3340100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C00000"/>
                </a:solidFill>
                <a:latin typeface="Calibri" pitchFamily="34" charset="0"/>
              </a:rPr>
              <a:t>Java</a:t>
            </a:r>
          </a:p>
        </p:txBody>
      </p:sp>
      <p:sp>
        <p:nvSpPr>
          <p:cNvPr id="71691" name="Text 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2325" y="4968875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0D982A"/>
                </a:solidFill>
                <a:latin typeface="Calibri" pitchFamily="34" charset="0"/>
              </a:rPr>
              <a:t>Prolog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22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90888" y="3832880"/>
              <a:ext cx="15875" cy="14288"/>
            </p14:xfrm>
          </p:contentPart>
        </mc:Choice>
        <mc:Fallback xmlns="">
          <p:pic>
            <p:nvPicPr>
              <p:cNvPr id="922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6919" y="3827165"/>
                <a:ext cx="25616" cy="25718"/>
              </a:xfrm>
              <a:prstGeom prst="rect">
                <a:avLst/>
              </a:prstGeom>
            </p:spPr>
          </p:pic>
        </mc:Fallback>
      </mc:AlternateContent>
      <p:sp>
        <p:nvSpPr>
          <p:cNvPr id="71693" name="Text Box 7"/>
          <p:cNvSpPr txBox="1">
            <a:spLocks noChangeArrowheads="1"/>
          </p:cNvSpPr>
          <p:nvPr/>
        </p:nvSpPr>
        <p:spPr bwMode="auto">
          <a:xfrm>
            <a:off x="3008313" y="6105525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>
                <a:latin typeface="Calibri" pitchFamily="34" charset="0"/>
              </a:rPr>
              <a:t>Who is</a:t>
            </a:r>
            <a:r>
              <a:rPr lang="en-US" altLang="en-US" sz="2700" i="1">
                <a:latin typeface="Calibri" pitchFamily="34" charset="0"/>
              </a:rPr>
              <a:t>  </a:t>
            </a:r>
            <a:r>
              <a:rPr lang="en-US" altLang="en-US" sz="2800" b="1">
                <a:latin typeface="Courier New" pitchFamily="49" charset="0"/>
              </a:rPr>
              <a:t>whoami</a:t>
            </a:r>
            <a:r>
              <a:rPr lang="en-US" altLang="en-US" sz="2700">
                <a:latin typeface="Calibri" pitchFamily="34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571920" y="2027160"/>
              <a:ext cx="4581360" cy="3840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62560" y="2017800"/>
                <a:ext cx="4600080" cy="385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0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0"/>
          <p:cNvSpPr txBox="1">
            <a:spLocks noChangeArrowheads="1"/>
          </p:cNvSpPr>
          <p:nvPr/>
        </p:nvSpPr>
        <p:spPr bwMode="auto">
          <a:xfrm>
            <a:off x="304800" y="175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Cambria" pitchFamily="18" charset="0"/>
              </a:rPr>
              <a:t>Suppose your list has </a:t>
            </a:r>
            <a:r>
              <a:rPr lang="en-US" altLang="en-US" sz="1800" b="1">
                <a:latin typeface="Cambria" pitchFamily="18" charset="0"/>
              </a:rPr>
              <a:t>N</a:t>
            </a:r>
            <a:r>
              <a:rPr lang="en-US" altLang="en-US" sz="1800">
                <a:latin typeface="Cambria" pitchFamily="18" charset="0"/>
              </a:rPr>
              <a:t> elements…</a:t>
            </a:r>
            <a:endParaRPr lang="en-US" altLang="en-US" sz="1800" b="1">
              <a:latin typeface="Cambria" pitchFamily="18" charset="0"/>
            </a:endParaRPr>
          </a:p>
        </p:txBody>
      </p:sp>
      <p:sp>
        <p:nvSpPr>
          <p:cNvPr id="72707" name="Text Box 28"/>
          <p:cNvSpPr txBox="1">
            <a:spLocks noChangeArrowheads="1"/>
          </p:cNvSpPr>
          <p:nvPr/>
        </p:nvSpPr>
        <p:spPr bwMode="auto">
          <a:xfrm>
            <a:off x="177800" y="22098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Courier New" pitchFamily="49" charset="0"/>
              </a:rPr>
              <a:t>L = [4, 7, 42, 1, …, 0, 14, -5, 5]</a:t>
            </a:r>
          </a:p>
        </p:txBody>
      </p:sp>
      <p:sp>
        <p:nvSpPr>
          <p:cNvPr id="72708" name="Text Box 29"/>
          <p:cNvSpPr txBox="1">
            <a:spLocks noChangeArrowheads="1"/>
          </p:cNvSpPr>
          <p:nvPr/>
        </p:nvSpPr>
        <p:spPr bwMode="auto">
          <a:xfrm>
            <a:off x="1471613" y="152400"/>
            <a:ext cx="6300787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Algorithms &amp; efficiency</a:t>
            </a:r>
          </a:p>
        </p:txBody>
      </p:sp>
      <p:sp>
        <p:nvSpPr>
          <p:cNvPr id="72709" name="Text Box 25"/>
          <p:cNvSpPr txBox="1">
            <a:spLocks noChangeArrowheads="1"/>
          </p:cNvSpPr>
          <p:nvPr/>
        </p:nvSpPr>
        <p:spPr bwMode="auto">
          <a:xfrm>
            <a:off x="1600200" y="6199188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Cambria" pitchFamily="18" charset="0"/>
              </a:rPr>
              <a:t>Will </a:t>
            </a:r>
            <a:r>
              <a:rPr lang="en-US" altLang="en-US" i="1">
                <a:solidFill>
                  <a:srgbClr val="0033CC"/>
                </a:solidFill>
                <a:latin typeface="Cambria" pitchFamily="18" charset="0"/>
              </a:rPr>
              <a:t>sorting</a:t>
            </a:r>
            <a:r>
              <a:rPr lang="en-US" altLang="en-US" i="1">
                <a:latin typeface="Cambria" pitchFamily="18" charset="0"/>
              </a:rPr>
              <a:t> or </a:t>
            </a:r>
            <a:r>
              <a:rPr lang="en-US" altLang="en-US" i="1">
                <a:solidFill>
                  <a:srgbClr val="0033CC"/>
                </a:solidFill>
                <a:latin typeface="Cambria" pitchFamily="18" charset="0"/>
              </a:rPr>
              <a:t>max-finding</a:t>
            </a:r>
            <a:r>
              <a:rPr lang="en-US" altLang="en-US" i="1">
                <a:latin typeface="Cambria" pitchFamily="18" charset="0"/>
              </a:rPr>
              <a:t> take more work?</a:t>
            </a:r>
            <a:endParaRPr lang="en-US" altLang="en-US">
              <a:latin typeface="Cambria" pitchFamily="18" charset="0"/>
            </a:endParaRPr>
          </a:p>
        </p:txBody>
      </p:sp>
      <p:sp>
        <p:nvSpPr>
          <p:cNvPr id="72710" name="Text Box 30"/>
          <p:cNvSpPr txBox="1">
            <a:spLocks noChangeArrowheads="1"/>
          </p:cNvSpPr>
          <p:nvPr/>
        </p:nvSpPr>
        <p:spPr bwMode="auto">
          <a:xfrm>
            <a:off x="6705600" y="4057650"/>
            <a:ext cx="1981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Sort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endParaRPr lang="en-US" altLang="en-US" sz="4200">
              <a:solidFill>
                <a:srgbClr val="0033CC"/>
              </a:solidFill>
            </a:endParaRPr>
          </a:p>
        </p:txBody>
      </p:sp>
      <p:sp>
        <p:nvSpPr>
          <p:cNvPr id="72711" name="Text Box 30"/>
          <p:cNvSpPr txBox="1">
            <a:spLocks noChangeArrowheads="1"/>
          </p:cNvSpPr>
          <p:nvPr/>
        </p:nvSpPr>
        <p:spPr bwMode="auto">
          <a:xfrm>
            <a:off x="533400" y="3733800"/>
            <a:ext cx="2324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Find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r>
              <a:rPr lang="en-US" altLang="en-US" sz="4200">
                <a:solidFill>
                  <a:srgbClr val="0033CC"/>
                </a:solidFill>
              </a:rPr>
              <a:t>'s max</a:t>
            </a:r>
          </a:p>
        </p:txBody>
      </p:sp>
    </p:spTree>
    <p:extLst>
      <p:ext uri="{BB962C8B-B14F-4D97-AF65-F5344CB8AC3E}">
        <p14:creationId xmlns:p14="http://schemas.microsoft.com/office/powerpoint/2010/main" val="31756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0"/>
          <p:cNvSpPr txBox="1">
            <a:spLocks noChangeArrowheads="1"/>
          </p:cNvSpPr>
          <p:nvPr/>
        </p:nvSpPr>
        <p:spPr bwMode="auto">
          <a:xfrm>
            <a:off x="304800" y="175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Cambria" pitchFamily="18" charset="0"/>
              </a:rPr>
              <a:t>Suppose your list has </a:t>
            </a:r>
            <a:r>
              <a:rPr lang="en-US" altLang="en-US" sz="1800" b="1">
                <a:latin typeface="Cambria" pitchFamily="18" charset="0"/>
              </a:rPr>
              <a:t>N</a:t>
            </a:r>
            <a:r>
              <a:rPr lang="en-US" altLang="en-US" sz="1800">
                <a:latin typeface="Cambria" pitchFamily="18" charset="0"/>
              </a:rPr>
              <a:t> elements…</a:t>
            </a:r>
            <a:endParaRPr lang="en-US" altLang="en-US" sz="1800" b="1">
              <a:latin typeface="Cambria" pitchFamily="18" charset="0"/>
            </a:endParaRPr>
          </a:p>
        </p:txBody>
      </p:sp>
      <p:sp>
        <p:nvSpPr>
          <p:cNvPr id="73731" name="Text Box 28"/>
          <p:cNvSpPr txBox="1">
            <a:spLocks noChangeArrowheads="1"/>
          </p:cNvSpPr>
          <p:nvPr/>
        </p:nvSpPr>
        <p:spPr bwMode="auto">
          <a:xfrm>
            <a:off x="177800" y="22098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Courier New" pitchFamily="49" charset="0"/>
              </a:rPr>
              <a:t>L = [4, 7, 42, 1, …, 0, 14, -5, 5]</a:t>
            </a:r>
          </a:p>
        </p:txBody>
      </p:sp>
      <p:sp>
        <p:nvSpPr>
          <p:cNvPr id="73732" name="Text Box 29"/>
          <p:cNvSpPr txBox="1">
            <a:spLocks noChangeArrowheads="1"/>
          </p:cNvSpPr>
          <p:nvPr/>
        </p:nvSpPr>
        <p:spPr bwMode="auto">
          <a:xfrm>
            <a:off x="1471613" y="152400"/>
            <a:ext cx="6300787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Algorithms &amp; efficiency</a:t>
            </a:r>
          </a:p>
        </p:txBody>
      </p:sp>
      <p:sp>
        <p:nvSpPr>
          <p:cNvPr id="73733" name="Text Box 25"/>
          <p:cNvSpPr txBox="1">
            <a:spLocks noChangeArrowheads="1"/>
          </p:cNvSpPr>
          <p:nvPr/>
        </p:nvSpPr>
        <p:spPr bwMode="auto">
          <a:xfrm>
            <a:off x="1600200" y="6199188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Cambria" pitchFamily="18" charset="0"/>
              </a:rPr>
              <a:t>How much work will </a:t>
            </a:r>
            <a:r>
              <a:rPr lang="en-US" altLang="en-US" i="1">
                <a:solidFill>
                  <a:srgbClr val="120DFB"/>
                </a:solidFill>
                <a:latin typeface="Cambria" pitchFamily="18" charset="0"/>
              </a:rPr>
              <a:t>median-finding</a:t>
            </a:r>
            <a:r>
              <a:rPr lang="en-US" altLang="en-US" i="1">
                <a:latin typeface="Cambria" pitchFamily="18" charset="0"/>
              </a:rPr>
              <a:t> take?</a:t>
            </a:r>
            <a:endParaRPr lang="en-US" altLang="en-US">
              <a:latin typeface="Cambria" pitchFamily="18" charset="0"/>
            </a:endParaRPr>
          </a:p>
        </p:txBody>
      </p:sp>
      <p:sp>
        <p:nvSpPr>
          <p:cNvPr id="73734" name="Text Box 30"/>
          <p:cNvSpPr txBox="1">
            <a:spLocks noChangeArrowheads="1"/>
          </p:cNvSpPr>
          <p:nvPr/>
        </p:nvSpPr>
        <p:spPr bwMode="auto">
          <a:xfrm>
            <a:off x="6705600" y="4057650"/>
            <a:ext cx="1981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Sort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endParaRPr lang="en-US" altLang="en-US" sz="4200">
              <a:solidFill>
                <a:srgbClr val="0033CC"/>
              </a:solidFill>
            </a:endParaRPr>
          </a:p>
        </p:txBody>
      </p:sp>
      <p:sp>
        <p:nvSpPr>
          <p:cNvPr id="73735" name="Text Box 30"/>
          <p:cNvSpPr txBox="1">
            <a:spLocks noChangeArrowheads="1"/>
          </p:cNvSpPr>
          <p:nvPr/>
        </p:nvSpPr>
        <p:spPr bwMode="auto">
          <a:xfrm>
            <a:off x="3619500" y="3733800"/>
            <a:ext cx="2324100" cy="1384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120DFB"/>
                </a:solidFill>
              </a:rPr>
              <a:t>Find </a:t>
            </a:r>
            <a:r>
              <a:rPr lang="en-US" altLang="en-US" sz="4200" b="1">
                <a:solidFill>
                  <a:srgbClr val="120DFB"/>
                </a:solidFill>
                <a:latin typeface="Courier New" pitchFamily="49" charset="0"/>
              </a:rPr>
              <a:t>L</a:t>
            </a:r>
            <a:r>
              <a:rPr lang="en-US" altLang="en-US" sz="4200">
                <a:solidFill>
                  <a:srgbClr val="120DFB"/>
                </a:solidFill>
              </a:rPr>
              <a:t>'s median</a:t>
            </a:r>
          </a:p>
        </p:txBody>
      </p:sp>
      <p:sp>
        <p:nvSpPr>
          <p:cNvPr id="73736" name="Text Box 30"/>
          <p:cNvSpPr txBox="1">
            <a:spLocks noChangeArrowheads="1"/>
          </p:cNvSpPr>
          <p:nvPr/>
        </p:nvSpPr>
        <p:spPr bwMode="auto">
          <a:xfrm>
            <a:off x="533400" y="3733800"/>
            <a:ext cx="2324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Find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r>
              <a:rPr lang="en-US" altLang="en-US" sz="4200">
                <a:solidFill>
                  <a:srgbClr val="0033CC"/>
                </a:solidFill>
              </a:rPr>
              <a:t>'s max</a:t>
            </a:r>
          </a:p>
        </p:txBody>
      </p:sp>
      <p:sp>
        <p:nvSpPr>
          <p:cNvPr id="73737" name="Right Arrow 1"/>
          <p:cNvSpPr>
            <a:spLocks noChangeArrowheads="1"/>
          </p:cNvSpPr>
          <p:nvPr/>
        </p:nvSpPr>
        <p:spPr bwMode="auto">
          <a:xfrm>
            <a:off x="6096000" y="4235450"/>
            <a:ext cx="457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3738" name="Right Arrow 29"/>
          <p:cNvSpPr>
            <a:spLocks noChangeArrowheads="1"/>
          </p:cNvSpPr>
          <p:nvPr/>
        </p:nvSpPr>
        <p:spPr bwMode="auto">
          <a:xfrm flipH="1" flipV="1">
            <a:off x="2971800" y="4235450"/>
            <a:ext cx="457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3739" name="Rectangle 2"/>
          <p:cNvSpPr>
            <a:spLocks noChangeArrowheads="1"/>
          </p:cNvSpPr>
          <p:nvPr/>
        </p:nvSpPr>
        <p:spPr bwMode="auto">
          <a:xfrm>
            <a:off x="3038475" y="377348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73740" name="Rectangle 31"/>
          <p:cNvSpPr>
            <a:spLocks noChangeArrowheads="1"/>
          </p:cNvSpPr>
          <p:nvPr/>
        </p:nvSpPr>
        <p:spPr bwMode="auto">
          <a:xfrm>
            <a:off x="6162675" y="377348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36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4332288" y="64770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</a:rPr>
              <a:t>CS 60</a:t>
            </a:r>
          </a:p>
        </p:txBody>
      </p:sp>
      <p:sp>
        <p:nvSpPr>
          <p:cNvPr id="74755" name="Text Box 24"/>
          <p:cNvSpPr txBox="1">
            <a:spLocks noChangeArrowheads="1"/>
          </p:cNvSpPr>
          <p:nvPr/>
        </p:nvSpPr>
        <p:spPr bwMode="auto">
          <a:xfrm>
            <a:off x="2286000" y="60960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Cambria" pitchFamily="18" charset="0"/>
              </a:rPr>
              <a:t>Principles of CS</a:t>
            </a:r>
          </a:p>
        </p:txBody>
      </p:sp>
      <p:sp>
        <p:nvSpPr>
          <p:cNvPr id="74756" name="Text Box 25"/>
          <p:cNvSpPr txBox="1">
            <a:spLocks noChangeArrowheads="1"/>
          </p:cNvSpPr>
          <p:nvPr/>
        </p:nvSpPr>
        <p:spPr bwMode="auto">
          <a:xfrm>
            <a:off x="762000" y="525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 </a:t>
            </a:r>
            <a:r>
              <a:rPr lang="en-US" altLang="en-US" i="1">
                <a:latin typeface="Cambria" pitchFamily="18" charset="0"/>
              </a:rPr>
              <a:t>Data structures</a:t>
            </a:r>
            <a:endParaRPr lang="en-US" altLang="en-US">
              <a:latin typeface="Cambria" pitchFamily="18" charset="0"/>
            </a:endParaRPr>
          </a:p>
        </p:txBody>
      </p:sp>
      <p:sp>
        <p:nvSpPr>
          <p:cNvPr id="74757" name="AutoShape 26"/>
          <p:cNvSpPr>
            <a:spLocks noChangeArrowheads="1"/>
          </p:cNvSpPr>
          <p:nvPr/>
        </p:nvSpPr>
        <p:spPr bwMode="auto">
          <a:xfrm rot="-2972688">
            <a:off x="3065463" y="5741988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rgbClr val="CCFFCC"/>
          </a:solidFill>
          <a:ln w="9525">
            <a:solidFill>
              <a:srgbClr val="0D982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4758" name="Rectangle 27"/>
          <p:cNvSpPr>
            <a:spLocks noChangeArrowheads="1"/>
          </p:cNvSpPr>
          <p:nvPr/>
        </p:nvSpPr>
        <p:spPr bwMode="auto">
          <a:xfrm>
            <a:off x="1743075" y="5648325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</a:rPr>
              <a:t>CS 70</a:t>
            </a:r>
          </a:p>
        </p:txBody>
      </p:sp>
      <p:sp>
        <p:nvSpPr>
          <p:cNvPr id="74759" name="Text Box 28"/>
          <p:cNvSpPr txBox="1">
            <a:spLocks noChangeArrowheads="1"/>
          </p:cNvSpPr>
          <p:nvPr/>
        </p:nvSpPr>
        <p:spPr bwMode="auto">
          <a:xfrm>
            <a:off x="941388" y="4354513"/>
            <a:ext cx="2819400" cy="7413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>
                <a:solidFill>
                  <a:srgbClr val="0D982A"/>
                </a:solidFill>
                <a:latin typeface="Courier New" pitchFamily="49" charset="0"/>
              </a:rPr>
              <a:t>'chunky'</a:t>
            </a:r>
          </a:p>
        </p:txBody>
      </p:sp>
      <p:sp>
        <p:nvSpPr>
          <p:cNvPr id="74760" name="Text Box 44"/>
          <p:cNvSpPr txBox="1">
            <a:spLocks noChangeArrowheads="1"/>
          </p:cNvSpPr>
          <p:nvPr/>
        </p:nvSpPr>
        <p:spPr bwMode="auto">
          <a:xfrm>
            <a:off x="731838" y="1893888"/>
            <a:ext cx="1989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Software Engineering</a:t>
            </a:r>
          </a:p>
        </p:txBody>
      </p:sp>
      <p:sp>
        <p:nvSpPr>
          <p:cNvPr id="74761" name="Rectangle 45"/>
          <p:cNvSpPr>
            <a:spLocks noChangeArrowheads="1"/>
          </p:cNvSpPr>
          <p:nvPr/>
        </p:nvSpPr>
        <p:spPr bwMode="auto">
          <a:xfrm>
            <a:off x="1209675" y="2884488"/>
            <a:ext cx="95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</a:rPr>
              <a:t>CS 121</a:t>
            </a:r>
          </a:p>
        </p:txBody>
      </p:sp>
      <p:sp>
        <p:nvSpPr>
          <p:cNvPr id="74762" name="Text Box 46"/>
          <p:cNvSpPr txBox="1">
            <a:spLocks noChangeArrowheads="1"/>
          </p:cNvSpPr>
          <p:nvPr/>
        </p:nvSpPr>
        <p:spPr bwMode="auto">
          <a:xfrm>
            <a:off x="5791200" y="4518025"/>
            <a:ext cx="2981325" cy="12001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latin typeface="Cambria" pitchFamily="18" charset="0"/>
              </a:rPr>
              <a:t>Systems and Software</a:t>
            </a:r>
          </a:p>
        </p:txBody>
      </p:sp>
      <p:pic>
        <p:nvPicPr>
          <p:cNvPr id="7476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04800"/>
            <a:ext cx="49339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Rectangle 14"/>
          <p:cNvSpPr>
            <a:spLocks noChangeArrowheads="1"/>
          </p:cNvSpPr>
          <p:nvPr/>
        </p:nvSpPr>
        <p:spPr bwMode="auto">
          <a:xfrm>
            <a:off x="3103563" y="487363"/>
            <a:ext cx="1316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Cambria" pitchFamily="18" charset="0"/>
              </a:rPr>
              <a:t>Hectare</a:t>
            </a:r>
          </a:p>
        </p:txBody>
      </p:sp>
      <p:sp>
        <p:nvSpPr>
          <p:cNvPr id="74765" name="AutoShape 26"/>
          <p:cNvSpPr>
            <a:spLocks noChangeArrowheads="1"/>
          </p:cNvSpPr>
          <p:nvPr/>
        </p:nvSpPr>
        <p:spPr bwMode="auto">
          <a:xfrm rot="2975083">
            <a:off x="2160588" y="3452813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rgbClr val="CCFFCC"/>
          </a:solidFill>
          <a:ln w="9525">
            <a:solidFill>
              <a:srgbClr val="0D982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IMG_0018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631100"/>
            <a:ext cx="5984875" cy="20320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you might also consider </a:t>
            </a:r>
            <a:r>
              <a:rPr lang="en-US" altLang="en-US" sz="4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grading</a:t>
            </a:r>
            <a:r>
              <a:rPr lang="en-US" altLang="en-US" sz="4200" i="1" dirty="0">
                <a:latin typeface="Cambria" panose="02040503050406030204" pitchFamily="18" charset="0"/>
              </a:rPr>
              <a:t> </a:t>
            </a:r>
            <a:r>
              <a:rPr lang="en-US" altLang="en-US" sz="4200" dirty="0">
                <a:latin typeface="Cambria" panose="02040503050406030204" pitchFamily="18" charset="0"/>
              </a:rPr>
              <a:t>for CS5 next fall – </a:t>
            </a:r>
            <a:r>
              <a:rPr lang="en-US" altLang="en-US" sz="4200" i="1" dirty="0">
                <a:latin typeface="Cambria" panose="02040503050406030204" pitchFamily="18" charset="0"/>
              </a:rPr>
              <a:t>all schools welcome</a:t>
            </a:r>
            <a:r>
              <a:rPr lang="en-US" altLang="en-US" sz="4200" dirty="0"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2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Summer CS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114800" y="188893"/>
            <a:ext cx="4800600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Cambria" panose="02040503050406030204" pitchFamily="18" charset="0"/>
              </a:rPr>
              <a:t>Project pitches:    </a:t>
            </a:r>
            <a:r>
              <a:rPr lang="en-US" altLang="en-US" sz="2800" i="1" dirty="0" smtClean="0">
                <a:latin typeface="Cambria" panose="02040503050406030204" pitchFamily="18" charset="0"/>
              </a:rPr>
              <a:t>First Thursday of the spring term…</a:t>
            </a:r>
            <a:endParaRPr lang="en-US" altLang="en-US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IMG_0018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631100"/>
            <a:ext cx="5984875" cy="20320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you might also consider </a:t>
            </a:r>
            <a:r>
              <a:rPr lang="en-US" altLang="en-US" sz="4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grading</a:t>
            </a:r>
            <a:r>
              <a:rPr lang="en-US" altLang="en-US" sz="4200" i="1" dirty="0">
                <a:latin typeface="Cambria" panose="02040503050406030204" pitchFamily="18" charset="0"/>
              </a:rPr>
              <a:t> </a:t>
            </a:r>
            <a:r>
              <a:rPr lang="en-US" altLang="en-US" sz="4200" dirty="0">
                <a:latin typeface="Cambria" panose="02040503050406030204" pitchFamily="18" charset="0"/>
              </a:rPr>
              <a:t>for CS5 next fall – </a:t>
            </a:r>
            <a:r>
              <a:rPr lang="en-US" altLang="en-US" sz="4200" i="1" dirty="0">
                <a:latin typeface="Cambria" panose="02040503050406030204" pitchFamily="18" charset="0"/>
              </a:rPr>
              <a:t>all schools welcome</a:t>
            </a:r>
            <a:r>
              <a:rPr lang="en-US" altLang="en-US" sz="4200" dirty="0"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2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Summer CS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114800" y="188893"/>
            <a:ext cx="4800600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Cambria" panose="02040503050406030204" pitchFamily="18" charset="0"/>
              </a:rPr>
              <a:t>Project pitches:    </a:t>
            </a:r>
            <a:r>
              <a:rPr lang="en-US" altLang="en-US" sz="2800" i="1" dirty="0" smtClean="0">
                <a:latin typeface="Cambria" panose="02040503050406030204" pitchFamily="18" charset="0"/>
              </a:rPr>
              <a:t>First Thursday of the spring term…</a:t>
            </a:r>
            <a:endParaRPr lang="en-US" altLang="en-US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/>
          <p:cNvSpPr txBox="1">
            <a:spLocks noChangeArrowheads="1"/>
          </p:cNvSpPr>
          <p:nvPr/>
        </p:nvSpPr>
        <p:spPr bwMode="auto">
          <a:xfrm>
            <a:off x="4027311" y="1902178"/>
            <a:ext cx="1401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pitchFamily="18" charset="0"/>
              </a:rPr>
              <a:t>original iPhone icon for Maps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8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8463" y="1419225"/>
              <a:ext cx="315912" cy="88900"/>
            </p14:xfrm>
          </p:contentPart>
        </mc:Choice>
        <mc:Fallback xmlns="">
          <p:pic>
            <p:nvPicPr>
              <p:cNvPr id="1638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748" y="1405548"/>
                <a:ext cx="330304" cy="1122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58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19200" y="127000"/>
            <a:ext cx="518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i="1">
                <a:latin typeface="Times New Roman" pitchFamily="18" charset="0"/>
              </a:rPr>
              <a:t>Future</a:t>
            </a:r>
            <a:r>
              <a:rPr lang="en-US" altLang="en-US" sz="6000">
                <a:latin typeface="Times New Roman" pitchFamily="18" charset="0"/>
              </a:rPr>
              <a:t> CS ?</a:t>
            </a:r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5715000" y="4495800"/>
            <a:ext cx="3062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Times New Roman" pitchFamily="18" charset="0"/>
              </a:rPr>
              <a:t>Most likely: 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Th., January 19, 2012 ~ place TBA</a:t>
            </a: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625475" y="1392238"/>
            <a:ext cx="3657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CS's Summer projects colloquium</a:t>
            </a:r>
          </a:p>
        </p:txBody>
      </p:sp>
      <p:pic>
        <p:nvPicPr>
          <p:cNvPr id="86021" name="Picture 17" descr="IMG_00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281113"/>
            <a:ext cx="3879850" cy="2909887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22" name="Group 1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467600" y="533400"/>
            <a:ext cx="427038" cy="496888"/>
            <a:chOff x="2928" y="1051"/>
            <a:chExt cx="840" cy="957"/>
          </a:xfrm>
        </p:grpSpPr>
        <p:sp>
          <p:nvSpPr>
            <p:cNvPr id="8602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2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023" name="Text Box 32"/>
          <p:cNvSpPr txBox="1">
            <a:spLocks noChangeArrowheads="1"/>
          </p:cNvSpPr>
          <p:nvPr/>
        </p:nvSpPr>
        <p:spPr bwMode="auto">
          <a:xfrm>
            <a:off x="7772400" y="200025"/>
            <a:ext cx="12398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pic>
        <p:nvPicPr>
          <p:cNvPr id="86024" name="Picture 28" descr="013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4938"/>
            <a:ext cx="5410200" cy="4057650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Rectangle 29"/>
          <p:cNvSpPr>
            <a:spLocks noChangeArrowheads="1"/>
          </p:cNvSpPr>
          <p:nvPr/>
        </p:nvSpPr>
        <p:spPr bwMode="auto">
          <a:xfrm>
            <a:off x="6396038" y="6172200"/>
            <a:ext cx="17859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500">
                <a:solidFill>
                  <a:srgbClr val="C00000"/>
                </a:solidFill>
                <a:latin typeface="Times New Roman" pitchFamily="18" charset="0"/>
              </a:rPr>
              <a:t>(probably right here)</a:t>
            </a: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8602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883746">
            <a:off x="1912938" y="2327275"/>
            <a:ext cx="5984875" cy="20320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you might consider </a:t>
            </a:r>
            <a:r>
              <a:rPr lang="en-US" altLang="en-US" sz="4200" b="1" i="1">
                <a:solidFill>
                  <a:srgbClr val="C00000"/>
                </a:solidFill>
                <a:latin typeface="Times New Roman" pitchFamily="18" charset="0"/>
              </a:rPr>
              <a:t>grading</a:t>
            </a:r>
            <a:r>
              <a:rPr lang="en-US" altLang="en-US" sz="4200" i="1">
                <a:latin typeface="Times New Roman" pitchFamily="18" charset="0"/>
              </a:rPr>
              <a:t> </a:t>
            </a:r>
            <a:r>
              <a:rPr lang="en-US" altLang="en-US" sz="4200">
                <a:latin typeface="Times New Roman" pitchFamily="18" charset="0"/>
              </a:rPr>
              <a:t>for CS5 next fall – all schools welcome...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01650" y="990600"/>
            <a:ext cx="7499350" cy="182563"/>
            <a:chOff x="295" y="1311"/>
            <a:chExt cx="5177" cy="114"/>
          </a:xfrm>
        </p:grpSpPr>
        <p:sp>
          <p:nvSpPr>
            <p:cNvPr id="87077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8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704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17650" y="244475"/>
            <a:ext cx="54181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CS 5 finale</a:t>
            </a:r>
          </a:p>
        </p:txBody>
      </p:sp>
      <p:sp>
        <p:nvSpPr>
          <p:cNvPr id="8704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81800" y="152400"/>
            <a:ext cx="154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1">
                <a:solidFill>
                  <a:srgbClr val="067B0E"/>
                </a:solidFill>
                <a:latin typeface="Comic Sans MS" pitchFamily="66" charset="0"/>
              </a:rPr>
              <a:t>I'll be back…</a:t>
            </a:r>
          </a:p>
        </p:txBody>
      </p:sp>
      <p:grpSp>
        <p:nvGrpSpPr>
          <p:cNvPr id="87045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229600" y="304800"/>
            <a:ext cx="531813" cy="600075"/>
            <a:chOff x="2928" y="1051"/>
            <a:chExt cx="840" cy="957"/>
          </a:xfrm>
        </p:grpSpPr>
        <p:sp>
          <p:nvSpPr>
            <p:cNvPr id="87064" name="Freeform 8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5" name="Oval 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6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7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8" name="Oval 1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9" name="Oval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0" name="Oval 1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1" name="Oval 1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2" name="AutoShape 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3" name="Freeform 17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4" name="Freeform 18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5" name="Freeform 19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6" name="Freeform 20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7046" name="Picture 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5926" b="13333"/>
          <a:stretch>
            <a:fillRect/>
          </a:stretch>
        </p:blipFill>
        <p:spPr bwMode="auto">
          <a:xfrm>
            <a:off x="8289925" y="1254125"/>
            <a:ext cx="6556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 Box 2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15200" y="1752600"/>
            <a:ext cx="8683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1">
                <a:solidFill>
                  <a:srgbClr val="067B0E"/>
                </a:solidFill>
                <a:latin typeface="Comic Sans MS" pitchFamily="66" charset="0"/>
              </a:rPr>
              <a:t>That's my line!</a:t>
            </a:r>
          </a:p>
        </p:txBody>
      </p:sp>
      <p:sp>
        <p:nvSpPr>
          <p:cNvPr id="87048" name="Text Box 23"/>
          <p:cNvSpPr txBox="1">
            <a:spLocks noChangeArrowheads="1"/>
          </p:cNvSpPr>
          <p:nvPr/>
        </p:nvSpPr>
        <p:spPr bwMode="auto">
          <a:xfrm>
            <a:off x="457200" y="1447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Practice Exam</a:t>
            </a:r>
          </a:p>
        </p:txBody>
      </p:sp>
      <p:sp>
        <p:nvSpPr>
          <p:cNvPr id="87049" name="Text Box 24"/>
          <p:cNvSpPr txBox="1">
            <a:spLocks noChangeArrowheads="1"/>
          </p:cNvSpPr>
          <p:nvPr/>
        </p:nvSpPr>
        <p:spPr bwMode="auto">
          <a:xfrm>
            <a:off x="457200" y="1981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Review Session</a:t>
            </a:r>
          </a:p>
        </p:txBody>
      </p:sp>
      <p:sp>
        <p:nvSpPr>
          <p:cNvPr id="87050" name="Text Box 25"/>
          <p:cNvSpPr txBox="1">
            <a:spLocks noChangeArrowheads="1"/>
          </p:cNvSpPr>
          <p:nvPr/>
        </p:nvSpPr>
        <p:spPr bwMode="auto">
          <a:xfrm>
            <a:off x="982663" y="2433638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4-5pm Sunday, 12/16 here in Pryne</a:t>
            </a:r>
          </a:p>
        </p:txBody>
      </p:sp>
      <p:sp>
        <p:nvSpPr>
          <p:cNvPr id="87051" name="Text Box 26"/>
          <p:cNvSpPr txBox="1">
            <a:spLocks noChangeArrowheads="1"/>
          </p:cNvSpPr>
          <p:nvPr/>
        </p:nvSpPr>
        <p:spPr bwMode="auto">
          <a:xfrm>
            <a:off x="457200" y="2971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Final Exam</a:t>
            </a:r>
          </a:p>
        </p:txBody>
      </p:sp>
      <p:sp>
        <p:nvSpPr>
          <p:cNvPr id="87052" name="Text Box 27"/>
          <p:cNvSpPr txBox="1">
            <a:spLocks noChangeArrowheads="1"/>
          </p:cNvSpPr>
          <p:nvPr/>
        </p:nvSpPr>
        <p:spPr bwMode="auto">
          <a:xfrm>
            <a:off x="990600" y="342900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2pm - on Thu. or Fri. 12/17-18 here in Pryne</a:t>
            </a:r>
          </a:p>
        </p:txBody>
      </p:sp>
      <p:sp>
        <p:nvSpPr>
          <p:cNvPr id="87053" name="Text Box 28"/>
          <p:cNvSpPr txBox="1">
            <a:spLocks noChangeArrowheads="1"/>
          </p:cNvSpPr>
          <p:nvPr/>
        </p:nvSpPr>
        <p:spPr bwMode="auto">
          <a:xfrm>
            <a:off x="990600" y="3749675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2 pages of notes are OK</a:t>
            </a:r>
          </a:p>
        </p:txBody>
      </p:sp>
      <p:sp>
        <p:nvSpPr>
          <p:cNvPr id="87054" name="Text Box 29"/>
          <p:cNvSpPr txBox="1">
            <a:spLocks noChangeArrowheads="1"/>
          </p:cNvSpPr>
          <p:nvPr/>
        </p:nvSpPr>
        <p:spPr bwMode="auto">
          <a:xfrm>
            <a:off x="990600" y="40830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practice exam is a good review</a:t>
            </a:r>
          </a:p>
        </p:txBody>
      </p:sp>
      <p:sp>
        <p:nvSpPr>
          <p:cNvPr id="87055" name="Text Box 30"/>
          <p:cNvSpPr txBox="1">
            <a:spLocks noChangeArrowheads="1"/>
          </p:cNvSpPr>
          <p:nvPr/>
        </p:nvSpPr>
        <p:spPr bwMode="auto">
          <a:xfrm>
            <a:off x="457200" y="4648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Final Projects</a:t>
            </a:r>
          </a:p>
        </p:txBody>
      </p:sp>
      <p:sp>
        <p:nvSpPr>
          <p:cNvPr id="87056" name="Text Box 3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34238" y="2317750"/>
            <a:ext cx="17811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Comic Sans MS" pitchFamily="66" charset="0"/>
              </a:rPr>
              <a:t>Rare photograph of CA governor before his morning make-up session.</a:t>
            </a:r>
          </a:p>
        </p:txBody>
      </p:sp>
      <p:sp>
        <p:nvSpPr>
          <p:cNvPr id="87057" name="Text Box 32"/>
          <p:cNvSpPr txBox="1">
            <a:spLocks noChangeArrowheads="1"/>
          </p:cNvSpPr>
          <p:nvPr/>
        </p:nvSpPr>
        <p:spPr bwMode="auto">
          <a:xfrm>
            <a:off x="990600" y="507365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due Fri. 11:59 pm   (or Sun. w/ Euro)</a:t>
            </a:r>
          </a:p>
        </p:txBody>
      </p:sp>
      <p:sp>
        <p:nvSpPr>
          <p:cNvPr id="87058" name="Text Box 33"/>
          <p:cNvSpPr txBox="1">
            <a:spLocks noChangeArrowheads="1"/>
          </p:cNvSpPr>
          <p:nvPr/>
        </p:nvSpPr>
        <p:spPr bwMode="auto">
          <a:xfrm>
            <a:off x="457200" y="5638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latin typeface="Times New Roman" pitchFamily="18" charset="0"/>
              </a:rPr>
              <a:t>Looking back!</a:t>
            </a:r>
            <a:r>
              <a:rPr lang="en-US" altLang="en-US">
                <a:latin typeface="Times New Roman" pitchFamily="18" charset="0"/>
              </a:rPr>
              <a:t>   evals, ideas</a:t>
            </a:r>
          </a:p>
        </p:txBody>
      </p:sp>
      <p:sp>
        <p:nvSpPr>
          <p:cNvPr id="87059" name="Text Box 34"/>
          <p:cNvSpPr txBox="1">
            <a:spLocks noChangeArrowheads="1"/>
          </p:cNvSpPr>
          <p:nvPr/>
        </p:nvSpPr>
        <p:spPr bwMode="auto">
          <a:xfrm>
            <a:off x="457200" y="6096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latin typeface="Times New Roman" pitchFamily="18" charset="0"/>
              </a:rPr>
              <a:t>Looking ahead?</a:t>
            </a:r>
            <a:r>
              <a:rPr lang="en-US" altLang="en-US">
                <a:latin typeface="Times New Roman" pitchFamily="18" charset="0"/>
              </a:rPr>
              <a:t>   Other options</a:t>
            </a:r>
          </a:p>
        </p:txBody>
      </p:sp>
      <p:sp>
        <p:nvSpPr>
          <p:cNvPr id="87060" name="Text Box 3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22950" y="6124575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0D982A"/>
                </a:solidFill>
                <a:latin typeface="Comic Sans MS" pitchFamily="66" charset="0"/>
              </a:rPr>
              <a:t>Most creative pocket design…</a:t>
            </a:r>
          </a:p>
        </p:txBody>
      </p:sp>
      <p:pic>
        <p:nvPicPr>
          <p:cNvPr id="87061" name="Picture 3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2004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2" name="Rectangle 37"/>
          <p:cNvSpPr>
            <a:spLocks noChangeArrowheads="1"/>
          </p:cNvSpPr>
          <p:nvPr/>
        </p:nvSpPr>
        <p:spPr bwMode="auto">
          <a:xfrm>
            <a:off x="2965450" y="3101975"/>
            <a:ext cx="1377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>
                <a:solidFill>
                  <a:srgbClr val="120DFB"/>
                </a:solidFill>
                <a:latin typeface="Comic Sans MS" pitchFamily="66" charset="0"/>
              </a:rPr>
              <a:t>either day is OK!</a:t>
            </a:r>
          </a:p>
        </p:txBody>
      </p:sp>
      <p:sp>
        <p:nvSpPr>
          <p:cNvPr id="87063" name="AutoShape 38"/>
          <p:cNvSpPr>
            <a:spLocks/>
          </p:cNvSpPr>
          <p:nvPr/>
        </p:nvSpPr>
        <p:spPr bwMode="auto">
          <a:xfrm rot="-5400000">
            <a:off x="3602038" y="2789238"/>
            <a:ext cx="122237" cy="1201737"/>
          </a:xfrm>
          <a:prstGeom prst="leftBrace">
            <a:avLst>
              <a:gd name="adj1" fmla="val 81927"/>
              <a:gd name="adj2" fmla="val 50000"/>
            </a:avLst>
          </a:prstGeom>
          <a:noFill/>
          <a:ln w="19050">
            <a:solidFill>
              <a:srgbClr val="120D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0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550" y="152400"/>
            <a:ext cx="6064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CS in the next few years...</a:t>
            </a:r>
          </a:p>
        </p:txBody>
      </p:sp>
      <p:sp>
        <p:nvSpPr>
          <p:cNvPr id="88067" name="Text Box 1068"/>
          <p:cNvSpPr txBox="1">
            <a:spLocks noChangeArrowheads="1"/>
          </p:cNvSpPr>
          <p:nvPr/>
        </p:nvSpPr>
        <p:spPr bwMode="auto">
          <a:xfrm>
            <a:off x="914400" y="23574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Natural speech interactions</a:t>
            </a:r>
          </a:p>
        </p:txBody>
      </p:sp>
      <p:sp>
        <p:nvSpPr>
          <p:cNvPr id="88068" name="Text Box 1068"/>
          <p:cNvSpPr txBox="1">
            <a:spLocks noChangeArrowheads="1"/>
          </p:cNvSpPr>
          <p:nvPr/>
        </p:nvSpPr>
        <p:spPr bwMode="auto">
          <a:xfrm>
            <a:off x="609600" y="1219200"/>
            <a:ext cx="8077200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00000"/>
                </a:solidFill>
                <a:latin typeface="Times New Roman" pitchFamily="18" charset="0"/>
              </a:rPr>
              <a:t>the long-awaited emergence of Artificial Intelligence?</a:t>
            </a:r>
          </a:p>
        </p:txBody>
      </p:sp>
      <p:sp>
        <p:nvSpPr>
          <p:cNvPr id="88069" name="Text Box 1068"/>
          <p:cNvSpPr txBox="1">
            <a:spLocks noChangeArrowheads="1"/>
          </p:cNvSpPr>
          <p:nvPr/>
        </p:nvSpPr>
        <p:spPr bwMode="auto">
          <a:xfrm>
            <a:off x="914400" y="39576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Interpretation of images</a:t>
            </a:r>
          </a:p>
        </p:txBody>
      </p:sp>
      <p:sp>
        <p:nvSpPr>
          <p:cNvPr id="88070" name="Text Box 1068"/>
          <p:cNvSpPr txBox="1">
            <a:spLocks noChangeArrowheads="1"/>
          </p:cNvSpPr>
          <p:nvPr/>
        </p:nvSpPr>
        <p:spPr bwMode="auto">
          <a:xfrm>
            <a:off x="914400" y="555783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Physical interactions with the world...</a:t>
            </a:r>
          </a:p>
        </p:txBody>
      </p:sp>
      <p:sp>
        <p:nvSpPr>
          <p:cNvPr id="88071" name="Rectangle 40"/>
          <p:cNvSpPr>
            <a:spLocks noChangeArrowheads="1"/>
          </p:cNvSpPr>
          <p:nvPr/>
        </p:nvSpPr>
        <p:spPr bwMode="auto">
          <a:xfrm>
            <a:off x="5943600" y="2209800"/>
            <a:ext cx="1431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3600">
                <a:latin typeface="Cambria" pitchFamily="18" charset="0"/>
              </a:rPr>
              <a:t>Siri+ ?</a:t>
            </a:r>
          </a:p>
        </p:txBody>
      </p:sp>
      <p:sp>
        <p:nvSpPr>
          <p:cNvPr id="88072" name="Rectangle 41"/>
          <p:cNvSpPr>
            <a:spLocks noChangeArrowheads="1"/>
          </p:cNvSpPr>
          <p:nvPr/>
        </p:nvSpPr>
        <p:spPr bwMode="auto">
          <a:xfrm>
            <a:off x="4800600" y="3505200"/>
            <a:ext cx="396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600">
                <a:solidFill>
                  <a:srgbClr val="120DFB"/>
                </a:solidFill>
                <a:latin typeface="Cambria" pitchFamily="18" charset="0"/>
              </a:rPr>
              <a:t>Google + facebook recognition</a:t>
            </a:r>
          </a:p>
        </p:txBody>
      </p:sp>
      <p:sp>
        <p:nvSpPr>
          <p:cNvPr id="88073" name="Rectangle 42"/>
          <p:cNvSpPr>
            <a:spLocks noChangeArrowheads="1"/>
          </p:cNvSpPr>
          <p:nvPr/>
        </p:nvSpPr>
        <p:spPr bwMode="auto">
          <a:xfrm>
            <a:off x="5943600" y="5486400"/>
            <a:ext cx="304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700">
                <a:solidFill>
                  <a:srgbClr val="C00000"/>
                </a:solidFill>
                <a:latin typeface="Cambria" pitchFamily="18" charset="0"/>
              </a:rPr>
              <a:t>autonomous cars?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Times" pitchFamily="18" charset="0"/>
              </a:rPr>
              <a:t>Color Tracking</a:t>
            </a:r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1143000" y="914400"/>
            <a:ext cx="571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relying on our perceptions of color can be deceiving</a:t>
            </a:r>
          </a:p>
        </p:txBody>
      </p:sp>
      <p:pic>
        <p:nvPicPr>
          <p:cNvPr id="8909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586038"/>
            <a:ext cx="67437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29436" r="64595" b="31703"/>
          <a:stretch>
            <a:fillRect/>
          </a:stretch>
        </p:blipFill>
        <p:spPr bwMode="auto">
          <a:xfrm>
            <a:off x="2012950" y="3617913"/>
            <a:ext cx="16033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2" t="29208" r="11696" b="31703"/>
          <a:stretch>
            <a:fillRect/>
          </a:stretch>
        </p:blipFill>
        <p:spPr bwMode="auto">
          <a:xfrm>
            <a:off x="5578475" y="3609975"/>
            <a:ext cx="15986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026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1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1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1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15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021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16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18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016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19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20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012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1290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1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2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3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4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5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6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7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8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9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0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1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2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3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4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5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6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7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8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9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0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1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2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3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4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5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6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7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8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9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0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1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2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3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4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5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6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7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8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9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0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1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2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3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4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5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6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9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1241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2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3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4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5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6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7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8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9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0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1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2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3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4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5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6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7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8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9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0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1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2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3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4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5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6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7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8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9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0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1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2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3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4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5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6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7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8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9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0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1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2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3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4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5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6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7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8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9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2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1192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3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4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5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6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7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8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9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0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1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2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3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4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5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6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7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8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9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0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1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2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3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4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5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6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7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8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9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0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1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2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3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4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5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6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7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8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9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0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1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2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3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4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5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6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7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8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9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0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3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4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1145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6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7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8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9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0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1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2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3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4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5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6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7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8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9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0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1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2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3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4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5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6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7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8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9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0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1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2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3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4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5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6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7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8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9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0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1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2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3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4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5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6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7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8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9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0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1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2314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5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6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7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8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9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0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1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2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3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1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2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3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4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2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3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4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5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6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7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8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9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0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1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2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3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4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5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6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7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8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9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0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163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2265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6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7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8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9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0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5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6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7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8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9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0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1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2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3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4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5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6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7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8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9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0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1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2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3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4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5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6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7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8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9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0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1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2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3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4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5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6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7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8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9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0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1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2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3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4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6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2216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7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8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9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0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1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2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3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4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5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6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7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8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9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0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1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2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3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4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5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6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7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8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9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0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1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2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3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4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5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6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7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8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9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0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1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2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3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4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5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6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7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8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9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0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1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2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8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2169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0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1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3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4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5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6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7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8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9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0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1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2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3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4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5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6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7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8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9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0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1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2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3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4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5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6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7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8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9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0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1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2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3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4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5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6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7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8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9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0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1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2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3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4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5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3338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9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0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1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2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3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4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5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6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7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8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9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0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1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2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3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4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5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6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7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8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9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0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1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2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3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4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5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6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7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8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9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0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1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2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3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4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5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6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7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8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9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0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1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2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3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4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87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3289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0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1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2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3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4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5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6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7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8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9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0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1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2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3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4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5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6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7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8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9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0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1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2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3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4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5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6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7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8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9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0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1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2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3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4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5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6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7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8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9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0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1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2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3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4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5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6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7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88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0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3240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1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2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3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4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5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6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7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8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9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0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1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2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3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4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5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6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7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8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9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2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4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5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6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7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8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9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0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1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2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3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4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5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6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7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8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9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0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1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2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3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4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5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6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7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8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1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2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3193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4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5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6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7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8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9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0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1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2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3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4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5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6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7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8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9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0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1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2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3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4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5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6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7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8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9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0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1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2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3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4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5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6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7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8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9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0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1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2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3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4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5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6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7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8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9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4362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3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4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5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6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7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8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9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0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1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2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3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4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5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6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7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8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9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0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1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2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3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4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5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6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7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8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9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0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1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2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3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4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5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6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7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8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9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0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1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2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3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4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5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6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7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8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4211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4313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4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5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6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7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8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9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0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1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2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3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4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5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6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7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8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9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0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1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2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3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4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5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6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7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8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9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0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1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2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3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4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5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6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7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8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9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0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1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2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3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4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5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6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7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8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9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0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1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2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14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4264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5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6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7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8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9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0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1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2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3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4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5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6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7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8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9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0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1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2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3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4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5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6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7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8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9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0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1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2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3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4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5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6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7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8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9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0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1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2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3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4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5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6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7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8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9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0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1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2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5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16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4217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8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9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0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1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2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3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4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5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6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7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8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9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0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1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2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3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4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5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6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7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8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9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0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1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2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3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4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5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6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7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8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9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0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1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2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3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4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5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6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7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8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9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0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1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2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3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8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8463" y="1419225"/>
              <a:ext cx="315912" cy="88900"/>
            </p14:xfrm>
          </p:contentPart>
        </mc:Choice>
        <mc:Fallback xmlns="">
          <p:pic>
            <p:nvPicPr>
              <p:cNvPr id="1638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748" y="1405548"/>
                <a:ext cx="330304" cy="11229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hlinkClick r:id="rId8" action="ppaction://program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"/>
            <a:ext cx="7391400" cy="55435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91200" y="874396"/>
            <a:ext cx="2274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CS tourism !</a:t>
            </a:r>
            <a:endParaRPr lang="en-US" b="1" dirty="0">
              <a:solidFill>
                <a:srgbClr val="CC66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9" descr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76800"/>
            <a:ext cx="1784350" cy="1463675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954088" y="1076325"/>
            <a:ext cx="7204075" cy="180975"/>
            <a:chOff x="295" y="1311"/>
            <a:chExt cx="5177" cy="114"/>
          </a:xfrm>
        </p:grpSpPr>
        <p:sp>
          <p:nvSpPr>
            <p:cNvPr id="95272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73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5236" name="Rectangle 6"/>
          <p:cNvSpPr>
            <a:spLocks noChangeArrowheads="1"/>
          </p:cNvSpPr>
          <p:nvPr/>
        </p:nvSpPr>
        <p:spPr bwMode="auto">
          <a:xfrm>
            <a:off x="7866063" y="6432550"/>
            <a:ext cx="815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000">
                <a:solidFill>
                  <a:srgbClr val="06961A"/>
                </a:solidFill>
                <a:latin typeface="Comic Sans MS" pitchFamily="66" charset="0"/>
              </a:rPr>
              <a:t>That's me!</a:t>
            </a:r>
          </a:p>
        </p:txBody>
      </p:sp>
      <p:grpSp>
        <p:nvGrpSpPr>
          <p:cNvPr id="95237" name="Group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672513" y="6405563"/>
            <a:ext cx="368300" cy="396875"/>
            <a:chOff x="2928" y="1051"/>
            <a:chExt cx="840" cy="957"/>
          </a:xfrm>
        </p:grpSpPr>
        <p:sp>
          <p:nvSpPr>
            <p:cNvPr id="95259" name="Freeform 8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0" name="Oval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1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2" name="Oval 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3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4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5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6" name="Oval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7" name="AutoShape 1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8" name="Freeform 1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69" name="Freeform 1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70" name="Freeform 1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71" name="Freeform 2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5238" name="Picture 22" descr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381375"/>
            <a:ext cx="18542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23" descr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046663"/>
            <a:ext cx="1797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24" descr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06563"/>
            <a:ext cx="17668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25" descr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194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26" descr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991100"/>
            <a:ext cx="182721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3" name="Picture 27" descr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941513"/>
            <a:ext cx="185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28" descr="Picture 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289300"/>
            <a:ext cx="17891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30" descr="Picture 1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05175"/>
            <a:ext cx="1644650" cy="1339850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6" name="Picture 31" descr="Picture 1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4962525"/>
            <a:ext cx="180816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7" name="Picture 32" descr="Picture 1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1674813"/>
            <a:ext cx="17399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8" name="Picture 33" descr="Picture 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6" t="72089" r="4042"/>
          <a:stretch>
            <a:fillRect/>
          </a:stretch>
        </p:blipFill>
        <p:spPr bwMode="auto">
          <a:xfrm>
            <a:off x="144463" y="1712913"/>
            <a:ext cx="18192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9" name="Line 34"/>
          <p:cNvSpPr>
            <a:spLocks noChangeShapeType="1"/>
          </p:cNvSpPr>
          <p:nvPr/>
        </p:nvSpPr>
        <p:spPr bwMode="auto">
          <a:xfrm>
            <a:off x="2032000" y="2332038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Line 35"/>
          <p:cNvSpPr>
            <a:spLocks noChangeShapeType="1"/>
          </p:cNvSpPr>
          <p:nvPr/>
        </p:nvSpPr>
        <p:spPr bwMode="auto">
          <a:xfrm>
            <a:off x="4424363" y="2319338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Line 36"/>
          <p:cNvSpPr>
            <a:spLocks noChangeShapeType="1"/>
          </p:cNvSpPr>
          <p:nvPr/>
        </p:nvSpPr>
        <p:spPr bwMode="auto">
          <a:xfrm>
            <a:off x="6677025" y="2397125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Line 37"/>
          <p:cNvSpPr>
            <a:spLocks noChangeShapeType="1"/>
          </p:cNvSpPr>
          <p:nvPr/>
        </p:nvSpPr>
        <p:spPr bwMode="auto">
          <a:xfrm>
            <a:off x="8939213" y="2384425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Line 38"/>
          <p:cNvSpPr>
            <a:spLocks noChangeShapeType="1"/>
          </p:cNvSpPr>
          <p:nvPr/>
        </p:nvSpPr>
        <p:spPr bwMode="auto">
          <a:xfrm flipV="1">
            <a:off x="2201863" y="2727325"/>
            <a:ext cx="223837" cy="3013075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Line 39"/>
          <p:cNvSpPr>
            <a:spLocks noChangeShapeType="1"/>
          </p:cNvSpPr>
          <p:nvPr/>
        </p:nvSpPr>
        <p:spPr bwMode="auto">
          <a:xfrm flipV="1">
            <a:off x="4478338" y="2787650"/>
            <a:ext cx="174625" cy="269875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Line 40"/>
          <p:cNvSpPr>
            <a:spLocks noChangeShapeType="1"/>
          </p:cNvSpPr>
          <p:nvPr/>
        </p:nvSpPr>
        <p:spPr bwMode="auto">
          <a:xfrm flipV="1">
            <a:off x="6740525" y="3073400"/>
            <a:ext cx="266700" cy="2441575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Text Box 4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7225" y="188913"/>
            <a:ext cx="45259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Other Courses?</a:t>
            </a:r>
          </a:p>
        </p:txBody>
      </p:sp>
      <p:sp>
        <p:nvSpPr>
          <p:cNvPr id="95257" name="Text Box 42"/>
          <p:cNvSpPr txBox="1">
            <a:spLocks noChangeArrowheads="1"/>
          </p:cNvSpPr>
          <p:nvPr/>
        </p:nvSpPr>
        <p:spPr bwMode="auto">
          <a:xfrm>
            <a:off x="5715000" y="17938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/>
              <a:t>More Python ~ </a:t>
            </a:r>
            <a:r>
              <a:rPr lang="en-US" altLang="en-US" sz="1800">
                <a:solidFill>
                  <a:srgbClr val="120DFB"/>
                </a:solidFill>
              </a:rPr>
              <a:t>PyGame</a:t>
            </a:r>
          </a:p>
        </p:txBody>
      </p:sp>
      <p:sp>
        <p:nvSpPr>
          <p:cNvPr id="95258" name="Rectangle 43"/>
          <p:cNvSpPr>
            <a:spLocks noChangeArrowheads="1"/>
          </p:cNvSpPr>
          <p:nvPr/>
        </p:nvSpPr>
        <p:spPr bwMode="auto">
          <a:xfrm>
            <a:off x="6262688" y="522288"/>
            <a:ext cx="608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Times" pitchFamily="18" charset="0"/>
              </a:rPr>
              <a:t>Color definitions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143000" y="990600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matching based on pixel colors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527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AutoShape 8"/>
          <p:cNvSpPr>
            <a:spLocks/>
          </p:cNvSpPr>
          <p:nvPr/>
        </p:nvSpPr>
        <p:spPr bwMode="auto">
          <a:xfrm>
            <a:off x="4648200" y="15240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8077200" y="2057400"/>
            <a:ext cx="86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red &gt; 200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8077200" y="4191000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hue  &lt; 0.1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8077200" y="6096000"/>
            <a:ext cx="941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hue  &lt;  0.1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8077200" y="64008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sat  &gt; 0.7</a:t>
            </a:r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>
            <a:off x="8458200" y="4191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>
            <a:off x="8134350" y="417671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15"/>
          <p:cNvSpPr>
            <a:spLocks noChangeShapeType="1"/>
          </p:cNvSpPr>
          <p:nvPr/>
        </p:nvSpPr>
        <p:spPr bwMode="auto">
          <a:xfrm>
            <a:off x="8458200" y="6096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Line 16"/>
          <p:cNvSpPr>
            <a:spLocks noChangeShapeType="1"/>
          </p:cNvSpPr>
          <p:nvPr/>
        </p:nvSpPr>
        <p:spPr bwMode="auto">
          <a:xfrm>
            <a:off x="8134350" y="608171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447800" y="504825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400">
                <a:latin typeface="Times" pitchFamily="18" charset="0"/>
              </a:rPr>
              <a:t>Color-based matching...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01650" y="990600"/>
            <a:ext cx="8129588" cy="182563"/>
            <a:chOff x="295" y="1311"/>
            <a:chExt cx="5177" cy="114"/>
          </a:xfrm>
        </p:grpSpPr>
        <p:sp>
          <p:nvSpPr>
            <p:cNvPr id="97304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05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728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2225" y="152400"/>
            <a:ext cx="65833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>
                <a:latin typeface="Times New Roman" pitchFamily="18" charset="0"/>
              </a:rPr>
              <a:t>Future</a:t>
            </a:r>
            <a:r>
              <a:rPr lang="en-US" altLang="en-US" sz="4200">
                <a:latin typeface="Times New Roman" pitchFamily="18" charset="0"/>
              </a:rPr>
              <a:t> CS ?</a:t>
            </a: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5680075" y="4938713"/>
            <a:ext cx="3062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Thursday, January 20, 2011 ~ place TBA</a:t>
            </a:r>
          </a:p>
        </p:txBody>
      </p:sp>
      <p:sp>
        <p:nvSpPr>
          <p:cNvPr id="97285" name="Text Box 7"/>
          <p:cNvSpPr txBox="1">
            <a:spLocks noChangeArrowheads="1"/>
          </p:cNvSpPr>
          <p:nvPr/>
        </p:nvSpPr>
        <p:spPr bwMode="auto">
          <a:xfrm>
            <a:off x="625475" y="1392238"/>
            <a:ext cx="3657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CS's Summer projects colloquium</a:t>
            </a:r>
          </a:p>
        </p:txBody>
      </p:sp>
      <p:pic>
        <p:nvPicPr>
          <p:cNvPr id="97286" name="Picture 17" descr="IMG_00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281113"/>
            <a:ext cx="3879850" cy="2909887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287" name="Group 1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243763" y="341313"/>
            <a:ext cx="427037" cy="496887"/>
            <a:chOff x="2928" y="1051"/>
            <a:chExt cx="840" cy="957"/>
          </a:xfrm>
        </p:grpSpPr>
        <p:sp>
          <p:nvSpPr>
            <p:cNvPr id="97291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2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3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4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5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6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7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8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9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00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1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2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3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88" name="Text Box 32"/>
          <p:cNvSpPr txBox="1">
            <a:spLocks noChangeArrowheads="1"/>
          </p:cNvSpPr>
          <p:nvPr/>
        </p:nvSpPr>
        <p:spPr bwMode="auto">
          <a:xfrm>
            <a:off x="7540625" y="200025"/>
            <a:ext cx="14716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097621"/>
                </a:solidFill>
                <a:latin typeface="Comic Sans MS" pitchFamily="66" charset="0"/>
              </a:rPr>
              <a:t>Nostalgic for CS 5 itself ?</a:t>
            </a:r>
          </a:p>
        </p:txBody>
      </p:sp>
      <p:pic>
        <p:nvPicPr>
          <p:cNvPr id="97289" name="Picture 28" descr="013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4938"/>
            <a:ext cx="5410200" cy="4057650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0" name="Rectangle 29"/>
          <p:cNvSpPr>
            <a:spLocks noChangeArrowheads="1"/>
          </p:cNvSpPr>
          <p:nvPr/>
        </p:nvSpPr>
        <p:spPr bwMode="auto">
          <a:xfrm>
            <a:off x="6165850" y="5861050"/>
            <a:ext cx="20812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500">
                <a:solidFill>
                  <a:srgbClr val="000000"/>
                </a:solidFill>
                <a:latin typeface="Times New Roman" pitchFamily="18" charset="0"/>
              </a:rPr>
              <a:t>(but probably right here)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28600"/>
            <a:ext cx="8201025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32353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22"/>
          <p:cNvSpPr>
            <a:spLocks noChangeArrowheads="1"/>
          </p:cNvSpPr>
          <p:nvPr/>
        </p:nvSpPr>
        <p:spPr bwMode="auto">
          <a:xfrm>
            <a:off x="2514600" y="6172200"/>
            <a:ext cx="92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008000"/>
                </a:solidFill>
              </a:rPr>
              <a:t>Sami</a:t>
            </a:r>
            <a:endParaRPr lang="en-US" altLang="en-US" b="1"/>
          </a:p>
        </p:txBody>
      </p:sp>
      <p:sp>
        <p:nvSpPr>
          <p:cNvPr id="98309" name="Rectangle 23"/>
          <p:cNvSpPr>
            <a:spLocks noChangeArrowheads="1"/>
          </p:cNvSpPr>
          <p:nvPr/>
        </p:nvSpPr>
        <p:spPr bwMode="auto">
          <a:xfrm>
            <a:off x="8013700" y="3132138"/>
            <a:ext cx="8350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008000"/>
                </a:solidFill>
              </a:rPr>
              <a:t>Sam</a:t>
            </a:r>
            <a:endParaRPr lang="en-US" altLang="en-US" b="1"/>
          </a:p>
        </p:txBody>
      </p:sp>
      <p:sp>
        <p:nvSpPr>
          <p:cNvPr id="983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7863" y="4708525"/>
            <a:ext cx="4565650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>
                <a:latin typeface="Times New Roman" pitchFamily="18" charset="0"/>
              </a:rPr>
              <a:t>Grading </a:t>
            </a:r>
            <a:r>
              <a:rPr lang="en-US" altLang="en-US" sz="4200">
                <a:latin typeface="Times New Roman" pitchFamily="18" charset="0"/>
              </a:rPr>
              <a:t>CS5!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IMG_00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Summer CS</a:t>
            </a:r>
          </a:p>
        </p:txBody>
      </p:sp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1219200" y="2811463"/>
            <a:ext cx="18288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Missile launcher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G_17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Summer CS</a:t>
            </a:r>
          </a:p>
        </p:txBody>
      </p:sp>
      <p:sp>
        <p:nvSpPr>
          <p:cNvPr id="100356" name="Text Box 7"/>
          <p:cNvSpPr txBox="1">
            <a:spLocks noChangeArrowheads="1"/>
          </p:cNvSpPr>
          <p:nvPr/>
        </p:nvSpPr>
        <p:spPr bwMode="auto">
          <a:xfrm>
            <a:off x="304800" y="1155700"/>
            <a:ext cx="2133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Robots '11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96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Martin's Game of Life...</a:t>
            </a:r>
            <a:endParaRPr lang="en-US" i="1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497221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800" y="207693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ＭＳ Ｐゴシック" pitchFamily="34" charset="-128"/>
                <a:cs typeface="Cambria"/>
              </a:rPr>
              <a:t> C4 Tourney ~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ＭＳ Ｐゴシック" pitchFamily="34" charset="-128"/>
                <a:cs typeface="Cambria"/>
              </a:rPr>
              <a:t>277 entries in fall 2017!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ＭＳ Ｐゴシック" pitchFamily="34" charset="-128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3032" y="2447991"/>
            <a:ext cx="208363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Congrats to each top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20DFB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0145" y="5248870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HMCWest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667, 'T': 4, 'L': 189}, 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it-IT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AdityaKetanKhant_hmc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663, 'T': 3, 'L': 194}, 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it-IT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WingYeeAliciaLaw_hmc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657, 'T': 4, 'L': 199}, 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it-IT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RakiaSegev_hmc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655, 'T': 1, 'L': 204}, 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it-IT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JuliaVendemiatti_hmc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649, 'T': 4, 'L': 207}, 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it-IT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SarahHalvorsen_hmc</a:t>
            </a:r>
            <a:r>
              <a:rPr kumimoji="0" 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5767626"/>
            <a:ext cx="5105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HMCEast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654, 'T': 19, 'L': 187}, 'SydneySwanson_hmc_4950731')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627, 'T': 12, 'L': 221}, 'Sik_yuPoon_hmc_4843763')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618, 'T': 8, 'L': 234}, 'JuliaVendemiatti_hmc_4822934')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611, 'T': 6, 'L': 243}, 'WingYeeAliciaLaw_hmc_4874048')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648200"/>
            <a:ext cx="4942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CMCSouth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({'L': 128,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566, 'T': 6}, 'RoxannaKiessling_cmc_4847011')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({'L': 177,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517, 'T': 6}, 'JinyiJiang_cmc_4877028')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({'L': 212,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487, 'T': 1}, 'MohnishShah_cmc_4874469')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({'L': 210,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486, 'T': 4}, 'HenryMinervini_cmc_4900055')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({'L': 227,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470, 'T': 3}, 'JohannLim_cmc_4847689')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3480137"/>
            <a:ext cx="502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CMC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North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5, 'L': 74, 'W': 621}, 'ShaneliJain_cmc_4861153')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9, 'L': 166, 'W': 525}, 'KellyWatanabe_cmc_4861382')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8, 'L': 172, 'W': 520}, 'KateLayman_cmc_4826773')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5, 'L': 180, 'W': 515}, 'AhmedBilal_cmc_4897387')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4, 'L': 182, 'W': 514}, 'KristaDeLaTorre_cmc_4879090')</a:t>
            </a:r>
          </a:p>
        </p:txBody>
      </p:sp>
      <p:sp>
        <p:nvSpPr>
          <p:cNvPr id="8" name="Text Box 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92611" y="2848950"/>
            <a:ext cx="651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982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or so…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D982A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grpSp>
        <p:nvGrpSpPr>
          <p:cNvPr id="9" name="Group 3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297411" y="3090987"/>
            <a:ext cx="381000" cy="405219"/>
            <a:chOff x="2928" y="1051"/>
            <a:chExt cx="840" cy="957"/>
          </a:xfrm>
        </p:grpSpPr>
        <p:sp>
          <p:nvSpPr>
            <p:cNvPr id="10" name="Freeform 3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Oval 3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" name="Oval 3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Oval 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Oval 3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Oval 3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" name="Oval 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Oval 3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AutoShape 4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4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Freeform 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Freeform 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Freeform 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2400" y="1905000"/>
            <a:ext cx="5201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Scripps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2, 'W': 417, 'L': 121}, 'MariaWu_scripps_4843151')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1, 'W': 403, 'L': 136}, 'SienaHacker_scripps_5036169')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8, 'W': 378, 'L': 154}, 'IfunanyaOkeke_scripps_4863670')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10, 'W': 371, 'L': 159}, 'RachelMatthews_scripps_4843741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8,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371, 'L': 161}, 'Emily_scripps_4843740')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8,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366, 'L': 166}, 'ShannonSong_scripps_4831227')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8, '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': 366, 'L': 166}, 'NiaReneeCooper_scripps_4854344')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" y="304800"/>
            <a:ext cx="7076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Pomona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4, 'L': 101, 'W': 435}, 'LindseyMahomes_pomona_4870969')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5, 'L': 117, 'W': 418}, 'PeterMellinger_pomona_4853449')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9, 'L': 156, 'W': 375}, 'DanaiFlevaraki_pomona_4850074')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2, 'L': 178, 'W': 360}, 'AndrewKim_pomona_4873791')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'T': 11, 'L': 173, 'W': 356}, 'VedantVohra_pomona_4910425')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8, 'L': 192, 'W': 340}, 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'MuhammadChaudhry_pomona_4910383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10, 'L': 195, 'W': 335}, 'ElizabethRose_pomona_4828290')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05400" y="3778769"/>
            <a:ext cx="4114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Pitzer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1, 'W': 297, 'L': 22},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ZacharyVeitch_pitzer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3, 'W': 224, 'L': 93},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shihaolin_pitzer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0, 'W': 207, 'L': 113},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JohnGittens_pitzer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0, 'W': 195, 'L': 125},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HassanNasir_pitzer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0, 'W': 194, 'L': 126},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AndyParks_pitzer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0, 'W': 186, 'L': 134},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LindsayMooradian_pitzer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1, 'W': 185, 'L': 134},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TarenBouwman_pitzer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({'T': 0, 'W': 185, 'L': 135}, 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</a:t>
            </a:r>
            <a:r>
              <a:rPr kumimoji="0" 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ChavaRFriedman_pitzer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charset="0"/>
                <a:ea typeface="ＭＳ Ｐゴシック" pitchFamily="34" charset="-128"/>
                <a:cs typeface="+mn-cs"/>
              </a:rPr>
              <a:t>')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charset="0"/>
              <a:ea typeface="ＭＳ Ｐゴシック" pitchFamily="34" charset="-128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 rot="20862488">
            <a:off x="790931" y="1731185"/>
            <a:ext cx="3665428" cy="830997"/>
          </a:xfrm>
          <a:prstGeom prst="rect">
            <a:avLst/>
          </a:prstGeom>
          <a:solidFill>
            <a:srgbClr val="CCECFF"/>
          </a:solidFill>
          <a:ln>
            <a:solidFill>
              <a:srgbClr val="120DF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Now for the “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semi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” 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“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final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”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0DF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matches...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20DFB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1200" y="874396"/>
            <a:ext cx="2274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CS tourism 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8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8463" y="1419225"/>
              <a:ext cx="315912" cy="88900"/>
            </p14:xfrm>
          </p:contentPart>
        </mc:Choice>
        <mc:Fallback xmlns="">
          <p:pic>
            <p:nvPicPr>
              <p:cNvPr id="1638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748" y="1405548"/>
                <a:ext cx="330304" cy="112295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3729"/>
          <a:stretch/>
        </p:blipFill>
        <p:spPr>
          <a:xfrm rot="5400000">
            <a:off x="1247385" y="269642"/>
            <a:ext cx="6553980" cy="6319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5707" y="1439504"/>
            <a:ext cx="17893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@ Google</a:t>
            </a:r>
            <a:endParaRPr lang="en-US" sz="1500" dirty="0">
              <a:solidFill>
                <a:srgbClr val="CC66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10800000">
            <a:off x="7230721" y="455428"/>
            <a:ext cx="1143000" cy="787400"/>
          </a:xfrm>
          <a:prstGeom prst="rightArrow">
            <a:avLst/>
          </a:prstGeom>
          <a:solidFill>
            <a:srgbClr val="FFCC99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112" r="10000" b="1112"/>
          <a:stretch/>
        </p:blipFill>
        <p:spPr>
          <a:xfrm rot="5400000">
            <a:off x="584198" y="101602"/>
            <a:ext cx="6299203" cy="6705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1200" y="874396"/>
            <a:ext cx="2971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CS tourism @ </a:t>
            </a:r>
            <a:r>
              <a:rPr lang="en-US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???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147486" y="5393162"/>
            <a:ext cx="2368466" cy="338143"/>
          </a:xfrm>
          <a:prstGeom prst="roundRect">
            <a:avLst/>
          </a:prstGeom>
          <a:solidFill>
            <a:srgbClr val="FFCC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83822" y="2232378"/>
            <a:ext cx="3251200" cy="425873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15363" name="Rounded Rectangle 36"/>
          <p:cNvSpPr>
            <a:spLocks noChangeArrowheads="1"/>
          </p:cNvSpPr>
          <p:nvPr/>
        </p:nvSpPr>
        <p:spPr bwMode="auto">
          <a:xfrm>
            <a:off x="4597400" y="1089025"/>
            <a:ext cx="4284663" cy="6905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4" name="Rounded Rectangle 1"/>
          <p:cNvSpPr>
            <a:spLocks noChangeArrowheads="1"/>
          </p:cNvSpPr>
          <p:nvPr/>
        </p:nvSpPr>
        <p:spPr bwMode="auto">
          <a:xfrm>
            <a:off x="347663" y="1089025"/>
            <a:ext cx="3886200" cy="6905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5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38400" y="152400"/>
            <a:ext cx="42687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dirty="0">
                <a:latin typeface="Cambria" panose="02040503050406030204" pitchFamily="18" charset="0"/>
              </a:rPr>
              <a:t>CS 5 </a:t>
            </a:r>
            <a:r>
              <a:rPr lang="en-US" altLang="en-US" sz="4200" b="1" dirty="0" smtClean="0">
                <a:latin typeface="Cambria" panose="02040503050406030204" pitchFamily="18" charset="0"/>
              </a:rPr>
              <a:t>finale</a:t>
            </a:r>
            <a:endParaRPr lang="en-US" altLang="en-US" sz="4200" b="1" dirty="0">
              <a:latin typeface="Cambria" panose="02040503050406030204" pitchFamily="18" charset="0"/>
            </a:endParaRPr>
          </a:p>
        </p:txBody>
      </p:sp>
      <p:sp>
        <p:nvSpPr>
          <p:cNvPr id="15366" name="Text Box 3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4287" y="3330575"/>
            <a:ext cx="154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dirty="0">
                <a:solidFill>
                  <a:srgbClr val="0D98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I'll be back…</a:t>
            </a:r>
          </a:p>
        </p:txBody>
      </p:sp>
      <p:grpSp>
        <p:nvGrpSpPr>
          <p:cNvPr id="15367" name="Group 3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592387" y="3590925"/>
            <a:ext cx="531813" cy="600075"/>
            <a:chOff x="2928" y="1051"/>
            <a:chExt cx="840" cy="957"/>
          </a:xfrm>
        </p:grpSpPr>
        <p:sp>
          <p:nvSpPr>
            <p:cNvPr id="15382" name="Freeform 32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3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4" name="Oval 3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5" name="Oval 3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6" name="Oval 3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7" name="Oval 3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8" name="Oval 3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9" name="Oval 3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0" name="AutoShape 4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1" name="Freeform 4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4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4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44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8" name="Text Box 4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1396" y="5098147"/>
            <a:ext cx="15103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that's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my line!</a:t>
            </a:r>
          </a:p>
        </p:txBody>
      </p:sp>
      <p:sp>
        <p:nvSpPr>
          <p:cNvPr id="15369" name="Text Box 5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0" y="5607933"/>
            <a:ext cx="2036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CS 5, on the verge of </a:t>
            </a:r>
            <a:r>
              <a:rPr lang="en-US" altLang="en-US" sz="1800" i="1" dirty="0">
                <a:latin typeface="Cambria" pitchFamily="18" charset="0"/>
              </a:rPr>
              <a:t>termination</a:t>
            </a:r>
          </a:p>
        </p:txBody>
      </p:sp>
      <p:sp>
        <p:nvSpPr>
          <p:cNvPr id="15370" name="Text Box 59"/>
          <p:cNvSpPr txBox="1">
            <a:spLocks noChangeArrowheads="1"/>
          </p:cNvSpPr>
          <p:nvPr/>
        </p:nvSpPr>
        <p:spPr bwMode="auto">
          <a:xfrm>
            <a:off x="347663" y="12017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 dirty="0">
                <a:solidFill>
                  <a:srgbClr val="0D982A"/>
                </a:solidFill>
                <a:latin typeface="Cambria" panose="02040503050406030204" pitchFamily="18" charset="0"/>
              </a:rPr>
              <a:t>Looking back!</a:t>
            </a:r>
            <a:r>
              <a:rPr lang="en-US" altLang="en-US" dirty="0">
                <a:solidFill>
                  <a:srgbClr val="0D982A"/>
                </a:solidFill>
                <a:latin typeface="Cambria" panose="02040503050406030204" pitchFamily="18" charset="0"/>
              </a:rPr>
              <a:t>   </a:t>
            </a:r>
            <a:r>
              <a:rPr lang="en-US" altLang="en-US" dirty="0" err="1">
                <a:latin typeface="Cambria" panose="02040503050406030204" pitchFamily="18" charset="0"/>
              </a:rPr>
              <a:t>Evals</a:t>
            </a:r>
            <a:r>
              <a:rPr lang="en-US" altLang="en-US" dirty="0">
                <a:latin typeface="Cambria" panose="02040503050406030204" pitchFamily="18" charset="0"/>
              </a:rPr>
              <a:t>, Ideas</a:t>
            </a:r>
          </a:p>
        </p:txBody>
      </p:sp>
      <p:sp>
        <p:nvSpPr>
          <p:cNvPr id="15371" name="Text Box 60"/>
          <p:cNvSpPr txBox="1">
            <a:spLocks noChangeArrowheads="1"/>
          </p:cNvSpPr>
          <p:nvPr/>
        </p:nvSpPr>
        <p:spPr bwMode="auto">
          <a:xfrm>
            <a:off x="4614863" y="120173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120DFB"/>
                </a:solidFill>
                <a:latin typeface="Cambria" panose="02040503050406030204" pitchFamily="18" charset="0"/>
              </a:rPr>
              <a:t>Looking ahead?</a:t>
            </a:r>
            <a:r>
              <a:rPr lang="en-US" altLang="en-US">
                <a:solidFill>
                  <a:srgbClr val="120DFB"/>
                </a:solidFill>
                <a:latin typeface="Cambria" panose="02040503050406030204" pitchFamily="18" charset="0"/>
              </a:rPr>
              <a:t> </a:t>
            </a:r>
            <a:r>
              <a:rPr lang="en-US" altLang="en-US">
                <a:latin typeface="Cambria" panose="02040503050406030204" pitchFamily="18" charset="0"/>
              </a:rPr>
              <a:t>  Options…</a:t>
            </a:r>
          </a:p>
        </p:txBody>
      </p:sp>
      <p:pic>
        <p:nvPicPr>
          <p:cNvPr id="15372" name="Picture 43" descr="http://upload.wikimedia.org/wikipedia/en/thumb/b/b9/Terminator-2-judgement-day.jpg/250px-Terminator-2-judgement-day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r="23199" b="51437"/>
          <a:stretch>
            <a:fillRect/>
          </a:stretch>
        </p:blipFill>
        <p:spPr bwMode="auto">
          <a:xfrm>
            <a:off x="692039" y="3943320"/>
            <a:ext cx="1024703" cy="13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50"/>
          <p:cNvSpPr txBox="1">
            <a:spLocks noChangeArrowheads="1"/>
          </p:cNvSpPr>
          <p:nvPr/>
        </p:nvSpPr>
        <p:spPr bwMode="auto">
          <a:xfrm>
            <a:off x="3810000" y="33639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Review </a:t>
            </a:r>
            <a:r>
              <a:rPr lang="en-US" altLang="en-US" b="1" dirty="0" smtClean="0">
                <a:latin typeface="Cambria" pitchFamily="18" charset="0"/>
              </a:rPr>
              <a:t>Session</a:t>
            </a:r>
            <a:endParaRPr lang="en-US" altLang="en-US" b="1" dirty="0">
              <a:latin typeface="Cambria" pitchFamily="18" charset="0"/>
            </a:endParaRPr>
          </a:p>
        </p:txBody>
      </p:sp>
      <p:sp>
        <p:nvSpPr>
          <p:cNvPr id="15374" name="Text Box 51"/>
          <p:cNvSpPr txBox="1">
            <a:spLocks noChangeArrowheads="1"/>
          </p:cNvSpPr>
          <p:nvPr/>
        </p:nvSpPr>
        <p:spPr bwMode="auto">
          <a:xfrm>
            <a:off x="4343400" y="3744913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7-8 pm 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Tue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., 12/17 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in Galileo McAlister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5" name="Text Box 52"/>
          <p:cNvSpPr txBox="1">
            <a:spLocks noChangeArrowheads="1"/>
          </p:cNvSpPr>
          <p:nvPr/>
        </p:nvSpPr>
        <p:spPr bwMode="auto">
          <a:xfrm>
            <a:off x="3810000" y="46593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Final Exam</a:t>
            </a:r>
          </a:p>
        </p:txBody>
      </p:sp>
      <p:sp>
        <p:nvSpPr>
          <p:cNvPr id="15376" name="Text Box 53"/>
          <p:cNvSpPr txBox="1">
            <a:spLocks noChangeArrowheads="1"/>
          </p:cNvSpPr>
          <p:nvPr/>
        </p:nvSpPr>
        <p:spPr bwMode="auto">
          <a:xfrm>
            <a:off x="4343400" y="5379872"/>
            <a:ext cx="44196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7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m  </a:t>
            </a: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Wed. 12/18   (also: </a:t>
            </a: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Sun + Tues @ 1</a:t>
            </a:r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</a:rPr>
              <a:t>...)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7" name="Text Box 54"/>
          <p:cNvSpPr txBox="1">
            <a:spLocks noChangeArrowheads="1"/>
          </p:cNvSpPr>
          <p:nvPr/>
        </p:nvSpPr>
        <p:spPr bwMode="auto">
          <a:xfrm>
            <a:off x="4343400" y="61071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Calibri" pitchFamily="34" charset="0"/>
              </a:rPr>
              <a:t>Two</a:t>
            </a: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 pages of notes are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OK…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9" name="Text Box 56"/>
          <p:cNvSpPr txBox="1">
            <a:spLocks noChangeArrowheads="1"/>
          </p:cNvSpPr>
          <p:nvPr/>
        </p:nvSpPr>
        <p:spPr bwMode="auto">
          <a:xfrm>
            <a:off x="3810000" y="204397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Final Projects</a:t>
            </a:r>
          </a:p>
        </p:txBody>
      </p:sp>
      <p:sp>
        <p:nvSpPr>
          <p:cNvPr id="15380" name="Text Box 58"/>
          <p:cNvSpPr txBox="1">
            <a:spLocks noChangeArrowheads="1"/>
          </p:cNvSpPr>
          <p:nvPr/>
        </p:nvSpPr>
        <p:spPr bwMode="auto">
          <a:xfrm>
            <a:off x="4273466" y="24348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due this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Fri. eve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12/13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@ 8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(Sat. w</a:t>
            </a: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/ Euro)</a:t>
            </a:r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4273466" y="2742163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LAC </a:t>
            </a:r>
            <a:r>
              <a:rPr lang="en-US" altLang="en-US" sz="1800" dirty="0" err="1" smtClean="0">
                <a:solidFill>
                  <a:srgbClr val="120DFB"/>
                </a:solidFill>
                <a:latin typeface="Calibri" pitchFamily="34" charset="0"/>
              </a:rPr>
              <a:t>hrs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Fri. &amp; tutoring hours through then...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38" name="Text Box 58"/>
          <p:cNvSpPr txBox="1">
            <a:spLocks noChangeArrowheads="1"/>
          </p:cNvSpPr>
          <p:nvPr/>
        </p:nvSpPr>
        <p:spPr bwMode="auto">
          <a:xfrm>
            <a:off x="4343400" y="5051981"/>
            <a:ext cx="4843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comprehensive – seven problems + Ex. Cr.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39" name="Text Box 56"/>
          <p:cNvSpPr txBox="1">
            <a:spLocks noChangeArrowheads="1"/>
          </p:cNvSpPr>
          <p:nvPr/>
        </p:nvSpPr>
        <p:spPr bwMode="auto">
          <a:xfrm>
            <a:off x="587022" y="2504317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</a:t>
            </a:r>
            <a:r>
              <a:rPr lang="en-US" altLang="en-US" b="1" dirty="0" smtClean="0">
                <a:latin typeface="Cambria" pitchFamily="18" charset="0"/>
              </a:rPr>
              <a:t>5: </a:t>
            </a:r>
            <a:r>
              <a:rPr lang="en-US" altLang="en-US" b="1" dirty="0">
                <a:latin typeface="Cambria" pitchFamily="18" charset="0"/>
              </a:rPr>
              <a:t>Final </a:t>
            </a:r>
            <a:r>
              <a:rPr lang="en-US" altLang="en-US" b="1" dirty="0" smtClean="0">
                <a:latin typeface="Cambria" pitchFamily="18" charset="0"/>
              </a:rPr>
              <a:t>lecture</a:t>
            </a:r>
            <a:endParaRPr lang="en-US" altLang="en-US" b="1" dirty="0">
              <a:latin typeface="Cambria" pitchFamily="18" charset="0"/>
            </a:endParaRPr>
          </a:p>
        </p:txBody>
      </p:sp>
      <p:sp>
        <p:nvSpPr>
          <p:cNvPr id="40" name="Text Box 58"/>
          <p:cNvSpPr txBox="1">
            <a:spLocks noChangeArrowheads="1"/>
          </p:cNvSpPr>
          <p:nvPr/>
        </p:nvSpPr>
        <p:spPr bwMode="auto">
          <a:xfrm>
            <a:off x="2759661" y="2831068"/>
            <a:ext cx="79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i="1" dirty="0" smtClean="0">
                <a:solidFill>
                  <a:srgbClr val="120DFB"/>
                </a:solidFill>
                <a:latin typeface="Calibri" pitchFamily="34" charset="0"/>
              </a:rPr>
              <a:t>now!</a:t>
            </a:r>
            <a:endParaRPr lang="en-US" altLang="en-US" sz="1800" i="1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4343400" y="5731306"/>
            <a:ext cx="4419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Accommodations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nearby room (next door)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1339" y="4086095"/>
            <a:ext cx="452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- to go over the practice exam problems + </a:t>
            </a:r>
            <a:r>
              <a:rPr lang="en-US" altLang="en-US" sz="1800" dirty="0" err="1">
                <a:solidFill>
                  <a:srgbClr val="120DFB"/>
                </a:solidFill>
                <a:latin typeface="Calibri" pitchFamily="34" charset="0"/>
              </a:rPr>
              <a:t>q'ns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09600"/>
            <a:ext cx="2971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CS tourism @ FB...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6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609600"/>
            <a:ext cx="3886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"Facebook is forever...!?"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i="1">
                <a:latin typeface="Cambria" pitchFamily="18" charset="0"/>
              </a:rPr>
              <a:t>Meaningful</a:t>
            </a:r>
            <a:r>
              <a:rPr lang="en-US" altLang="en-US" sz="4000">
                <a:latin typeface="Cambria" pitchFamily="18" charset="0"/>
              </a:rPr>
              <a:t>  functions?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0" name="Line 21"/>
          <p:cNvSpPr>
            <a:spLocks noChangeShapeType="1"/>
          </p:cNvSpPr>
          <p:nvPr/>
        </p:nvSpPr>
        <p:spPr bwMode="auto">
          <a:xfrm flipV="1">
            <a:off x="4297363" y="339407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828800" y="4467225"/>
            <a:ext cx="525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but,</a:t>
            </a:r>
            <a:r>
              <a:rPr lang="en-US" altLang="en-US" sz="3200" dirty="0" smtClean="0">
                <a:latin typeface="Cambria" pitchFamily="18" charset="0"/>
              </a:rPr>
              <a:t> nearly </a:t>
            </a:r>
            <a:r>
              <a:rPr lang="en-US" altLang="en-US" sz="3200" dirty="0">
                <a:latin typeface="Cambria" pitchFamily="18" charset="0"/>
              </a:rPr>
              <a:t>all </a:t>
            </a:r>
            <a:r>
              <a:rPr lang="en-US" altLang="en-US" sz="3200" b="1" i="1" dirty="0">
                <a:solidFill>
                  <a:srgbClr val="120DFB"/>
                </a:solidFill>
                <a:latin typeface="Cambria" pitchFamily="18" charset="0"/>
              </a:rPr>
              <a:t>meaningful</a:t>
            </a:r>
            <a:r>
              <a:rPr lang="en-US" altLang="en-US" sz="3200" dirty="0">
                <a:solidFill>
                  <a:srgbClr val="120DFB"/>
                </a:solidFill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functions </a:t>
            </a:r>
            <a:r>
              <a:rPr lang="en-US" altLang="en-US" sz="3200" b="1" i="1" u="sng" dirty="0">
                <a:latin typeface="Cambria" pitchFamily="18" charset="0"/>
              </a:rPr>
              <a:t>are</a:t>
            </a:r>
            <a:r>
              <a:rPr lang="en-US" altLang="en-US" sz="3200" dirty="0">
                <a:latin typeface="Cambria" pitchFamily="18" charset="0"/>
              </a:rPr>
              <a:t> computable…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18443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5947506"/>
            <a:ext cx="3787695" cy="707886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smtClean="0">
                <a:solidFill>
                  <a:srgbClr val="CC6600"/>
                </a:solidFill>
                <a:latin typeface="Cambria" pitchFamily="18" charset="0"/>
              </a:rPr>
              <a:t>the exception</a:t>
            </a:r>
            <a:r>
              <a:rPr lang="en-US" altLang="en-US" sz="2000" dirty="0" smtClean="0">
                <a:latin typeface="Cambria" pitchFamily="18" charset="0"/>
              </a:rPr>
              <a:t>: </a:t>
            </a:r>
            <a:r>
              <a:rPr lang="en-US" altLang="en-US" sz="2000" i="1" dirty="0" smtClean="0">
                <a:latin typeface="Cambria" pitchFamily="18" charset="0"/>
              </a:rPr>
              <a:t>functions that try to predict software behavior!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04800" y="3429000"/>
            <a:ext cx="8412163" cy="3276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CS 5's examples…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Cambria" pitchFamily="18" charset="0"/>
              </a:rPr>
              <a:t>Input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97621"/>
                </a:solidFill>
                <a:latin typeface="Cambria" pitchFamily="18" charset="0"/>
              </a:rPr>
              <a:t>Output</a:t>
            </a: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19466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460375" y="3705225"/>
            <a:ext cx="2366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Connect 4 Board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6232525" y="3694113"/>
            <a:ext cx="230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intelligent move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708025" y="4876800"/>
            <a:ext cx="187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Input text</a:t>
            </a: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6057900" y="4752975"/>
            <a:ext cx="2659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Markov model     + new text</a:t>
            </a: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auto">
          <a:xfrm>
            <a:off x="425450" y="5759450"/>
            <a:ext cx="243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current gener. of </a:t>
            </a:r>
            <a:r>
              <a:rPr lang="ja-JP" altLang="en-US" b="1">
                <a:latin typeface="Cambria" pitchFamily="18" charset="0"/>
              </a:rPr>
              <a:t>“</a:t>
            </a:r>
            <a:r>
              <a:rPr lang="en-US" altLang="ja-JP" b="1">
                <a:latin typeface="Cambria" pitchFamily="18" charset="0"/>
              </a:rPr>
              <a:t>life</a:t>
            </a:r>
            <a:r>
              <a:rPr lang="ja-JP" altLang="en-US" b="1">
                <a:latin typeface="Cambria" pitchFamily="18" charset="0"/>
              </a:rPr>
              <a:t>”</a:t>
            </a:r>
            <a:r>
              <a:rPr lang="en-US" altLang="ja-JP" b="1">
                <a:latin typeface="Cambria" pitchFamily="18" charset="0"/>
              </a:rPr>
              <a:t> cells</a:t>
            </a:r>
            <a:endParaRPr lang="en-US" altLang="en-US" b="1">
              <a:latin typeface="Cambria" pitchFamily="18" charset="0"/>
            </a:endParaRPr>
          </a:p>
        </p:txBody>
      </p:sp>
      <p:sp>
        <p:nvSpPr>
          <p:cNvPr id="19472" name="Text Box 17"/>
          <p:cNvSpPr txBox="1">
            <a:spLocks noChangeArrowheads="1"/>
          </p:cNvSpPr>
          <p:nvPr/>
        </p:nvSpPr>
        <p:spPr bwMode="auto">
          <a:xfrm>
            <a:off x="6296025" y="5791200"/>
            <a:ext cx="218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next gener.   of 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“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life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”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 cells</a:t>
            </a:r>
            <a:endParaRPr lang="en-US" altLang="en-US" b="1">
              <a:solidFill>
                <a:srgbClr val="097621"/>
              </a:solidFill>
              <a:latin typeface="Cambria" pitchFamily="18" charset="0"/>
            </a:endParaRPr>
          </a:p>
        </p:txBody>
      </p:sp>
      <p:sp>
        <p:nvSpPr>
          <p:cNvPr id="19473" name="Right Arrow 25"/>
          <p:cNvSpPr>
            <a:spLocks noChangeArrowheads="1"/>
          </p:cNvSpPr>
          <p:nvPr/>
        </p:nvSpPr>
        <p:spPr bwMode="auto">
          <a:xfrm>
            <a:off x="3886200" y="3733800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FFCC99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4" name="Right Arrow 26"/>
          <p:cNvSpPr>
            <a:spLocks noChangeArrowheads="1"/>
          </p:cNvSpPr>
          <p:nvPr/>
        </p:nvSpPr>
        <p:spPr bwMode="auto">
          <a:xfrm>
            <a:off x="3886200" y="4802188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FFCC99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5" name="Right Arrow 27"/>
          <p:cNvSpPr>
            <a:spLocks noChangeArrowheads="1"/>
          </p:cNvSpPr>
          <p:nvPr/>
        </p:nvSpPr>
        <p:spPr bwMode="auto">
          <a:xfrm>
            <a:off x="3886200" y="5870575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FFCC99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04800" y="3429000"/>
            <a:ext cx="8412163" cy="3276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CS 5's examples…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Cambria" pitchFamily="18" charset="0"/>
              </a:rPr>
              <a:t>Input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97621"/>
                </a:solidFill>
                <a:latin typeface="Cambria" pitchFamily="18" charset="0"/>
              </a:rPr>
              <a:t>Output</a:t>
            </a: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460375" y="3705225"/>
            <a:ext cx="2366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Connect 4 Board</a:t>
            </a:r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auto">
          <a:xfrm>
            <a:off x="6232525" y="3694113"/>
            <a:ext cx="230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intelligent move</a:t>
            </a: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708025" y="4876800"/>
            <a:ext cx="187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Input text</a:t>
            </a: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auto">
          <a:xfrm>
            <a:off x="6057900" y="4752975"/>
            <a:ext cx="2659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Markov model     + new text</a:t>
            </a:r>
          </a:p>
        </p:txBody>
      </p:sp>
      <p:sp>
        <p:nvSpPr>
          <p:cNvPr id="20495" name="Text Box 16"/>
          <p:cNvSpPr txBox="1">
            <a:spLocks noChangeArrowheads="1"/>
          </p:cNvSpPr>
          <p:nvPr/>
        </p:nvSpPr>
        <p:spPr bwMode="auto">
          <a:xfrm>
            <a:off x="425450" y="5759450"/>
            <a:ext cx="243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current gener. of </a:t>
            </a:r>
            <a:r>
              <a:rPr lang="ja-JP" altLang="en-US" b="1">
                <a:latin typeface="Cambria" pitchFamily="18" charset="0"/>
              </a:rPr>
              <a:t>“</a:t>
            </a:r>
            <a:r>
              <a:rPr lang="en-US" altLang="ja-JP" b="1">
                <a:latin typeface="Cambria" pitchFamily="18" charset="0"/>
              </a:rPr>
              <a:t>life</a:t>
            </a:r>
            <a:r>
              <a:rPr lang="ja-JP" altLang="en-US" b="1">
                <a:latin typeface="Cambria" pitchFamily="18" charset="0"/>
              </a:rPr>
              <a:t>”</a:t>
            </a:r>
            <a:r>
              <a:rPr lang="en-US" altLang="ja-JP" b="1">
                <a:latin typeface="Cambria" pitchFamily="18" charset="0"/>
              </a:rPr>
              <a:t> cells</a:t>
            </a:r>
            <a:endParaRPr lang="en-US" altLang="en-US" b="1">
              <a:latin typeface="Cambria" pitchFamily="18" charset="0"/>
            </a:endParaRPr>
          </a:p>
        </p:txBody>
      </p:sp>
      <p:sp>
        <p:nvSpPr>
          <p:cNvPr id="20496" name="Text Box 17"/>
          <p:cNvSpPr txBox="1">
            <a:spLocks noChangeArrowheads="1"/>
          </p:cNvSpPr>
          <p:nvPr/>
        </p:nvSpPr>
        <p:spPr bwMode="auto">
          <a:xfrm>
            <a:off x="6296025" y="5791200"/>
            <a:ext cx="218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next gener.   of 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“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life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”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 cells</a:t>
            </a:r>
            <a:endParaRPr lang="en-US" altLang="en-US" b="1">
              <a:solidFill>
                <a:srgbClr val="097621"/>
              </a:solidFill>
              <a:latin typeface="Cambria" pitchFamily="18" charset="0"/>
            </a:endParaRPr>
          </a:p>
        </p:txBody>
      </p:sp>
      <p:sp>
        <p:nvSpPr>
          <p:cNvPr id="20497" name="Right Arrow 25"/>
          <p:cNvSpPr>
            <a:spLocks noChangeArrowheads="1"/>
          </p:cNvSpPr>
          <p:nvPr/>
        </p:nvSpPr>
        <p:spPr bwMode="auto">
          <a:xfrm>
            <a:off x="3886200" y="3733800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FFCC99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98" name="Right Arrow 26"/>
          <p:cNvSpPr>
            <a:spLocks noChangeArrowheads="1"/>
          </p:cNvSpPr>
          <p:nvPr/>
        </p:nvSpPr>
        <p:spPr bwMode="auto">
          <a:xfrm>
            <a:off x="3886200" y="4802188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99" name="Right Arrow 27"/>
          <p:cNvSpPr>
            <a:spLocks noChangeArrowheads="1"/>
          </p:cNvSpPr>
          <p:nvPr/>
        </p:nvSpPr>
        <p:spPr bwMode="auto">
          <a:xfrm>
            <a:off x="3886200" y="5870575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FFCC99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50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323286">
            <a:off x="1668463" y="4243140"/>
            <a:ext cx="5702300" cy="1692771"/>
          </a:xfrm>
          <a:prstGeom prst="rect">
            <a:avLst/>
          </a:prstGeom>
          <a:solidFill>
            <a:srgbClr val="120DFB"/>
          </a:solidFill>
          <a:ln w="9525">
            <a:solidFill>
              <a:srgbClr val="CC66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200" i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balance of utility &amp; </a:t>
            </a:r>
            <a:r>
              <a:rPr lang="en-US" altLang="en-US" sz="5200" i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creativity </a:t>
            </a:r>
            <a:r>
              <a:rPr lang="en-US" altLang="en-US" sz="2100" i="1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/</a:t>
            </a:r>
            <a:r>
              <a:rPr lang="en-US" altLang="en-US" sz="2100" i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aesthetics?</a:t>
            </a:r>
            <a:endParaRPr lang="en-US" altLang="en-US" sz="2100" i="1" dirty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</p:txBody>
      </p:sp>
      <p:sp>
        <p:nvSpPr>
          <p:cNvPr id="22" name="Right Arrow 25"/>
          <p:cNvSpPr>
            <a:spLocks noChangeArrowheads="1"/>
          </p:cNvSpPr>
          <p:nvPr/>
        </p:nvSpPr>
        <p:spPr bwMode="auto">
          <a:xfrm>
            <a:off x="6789470" y="5325229"/>
            <a:ext cx="476956" cy="324556"/>
          </a:xfrm>
          <a:prstGeom prst="rightArrow">
            <a:avLst>
              <a:gd name="adj1" fmla="val 50000"/>
              <a:gd name="adj2" fmla="val 499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9" y="428206"/>
            <a:ext cx="8068801" cy="6001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276" y="152400"/>
            <a:ext cx="2201244" cy="738664"/>
          </a:xfrm>
          <a:prstGeom prst="rect">
            <a:avLst/>
          </a:prstGeom>
          <a:solidFill>
            <a:schemeClr val="bg1"/>
          </a:solidFill>
          <a:ln>
            <a:solidFill>
              <a:srgbClr val="120DFB"/>
            </a:solidFill>
          </a:ln>
        </p:spPr>
        <p:txBody>
          <a:bodyPr wrap="none" rtlCol="0">
            <a:spAutoFit/>
          </a:bodyPr>
          <a:lstStyle/>
          <a:p>
            <a:r>
              <a:rPr lang="en-US" sz="4200" dirty="0" smtClean="0">
                <a:latin typeface="Gabriola" panose="04040605051002020D02" pitchFamily="82" charset="0"/>
              </a:rPr>
              <a:t>Utilitarian...</a:t>
            </a:r>
            <a:endParaRPr lang="en-US" sz="4200" dirty="0"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5945323"/>
            <a:ext cx="1774845" cy="738664"/>
          </a:xfrm>
          <a:prstGeom prst="rect">
            <a:avLst/>
          </a:prstGeom>
          <a:solidFill>
            <a:schemeClr val="bg1"/>
          </a:solidFill>
          <a:ln>
            <a:solidFill>
              <a:srgbClr val="120DFB"/>
            </a:solidFill>
          </a:ln>
        </p:spPr>
        <p:txBody>
          <a:bodyPr wrap="none" rtlCol="0">
            <a:spAutoFit/>
          </a:bodyPr>
          <a:lstStyle/>
          <a:p>
            <a:r>
              <a:rPr lang="en-US" sz="4200" dirty="0" smtClean="0">
                <a:latin typeface="Gabriola" panose="04040605051002020D02" pitchFamily="82" charset="0"/>
              </a:rPr>
              <a:t>vs. Useful</a:t>
            </a:r>
            <a:endParaRPr lang="en-US" sz="42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3" y="644636"/>
            <a:ext cx="8775778" cy="5375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5483658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Mandelbrot Vistas!</a:t>
            </a: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62" y="512818"/>
            <a:ext cx="759284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554956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Still Vaster!</a:t>
            </a: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7475" y="152400"/>
            <a:ext cx="7100888" cy="3738563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127375" y="3232150"/>
            <a:ext cx="5864225" cy="3429000"/>
          </a:xfrm>
          <a:prstGeom prst="roundRect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287338" y="314325"/>
            <a:ext cx="65611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"Science without religion is lame, religion without science is blind."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"Two things are infinite: the universe and human stupidity; and I'm 	not sure about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the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universe."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"Duct tape is like the force, it has a light side, a dark side, and it 	holds the world together"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"If you die in an elevator, be sure to push the Up button."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"All generalizations are false, including this one."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"Clearly you've never been to Singapore!"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"Luke, I am your father."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"To be, or not to be."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"You shall not pass!" 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(… </a:t>
            </a:r>
            <a:r>
              <a:rPr lang="en-US" sz="1800" b="1" dirty="0" smtClean="0">
                <a:latin typeface="Calibri" pitchFamily="34" charset="0"/>
              </a:rPr>
              <a:t>all with authors </a:t>
            </a:r>
            <a:r>
              <a:rPr lang="en-US" sz="1800" b="1" dirty="0">
                <a:latin typeface="Calibri" pitchFamily="34" charset="0"/>
              </a:rPr>
              <a:t>…)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1987" y="1549400"/>
            <a:ext cx="1446213" cy="584200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</a:rPr>
              <a:t>INPUTS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5587" y="5289550"/>
            <a:ext cx="1814513" cy="584200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/>
                <a:ea typeface="+mn-ea"/>
              </a:rPr>
              <a:t>OUTPUTS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2117" y="2721114"/>
            <a:ext cx="226677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Markov-generated wisdom!</a:t>
            </a: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036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7475" y="152400"/>
            <a:ext cx="7100888" cy="3738563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127375" y="3232150"/>
            <a:ext cx="5864225" cy="3429000"/>
          </a:xfrm>
          <a:prstGeom prst="roundRect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287338" y="314325"/>
            <a:ext cx="65611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"Science without religion is lame, religion without science is blind."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"Two things are infinite: the universe and human stupidity; and I'm 	not sure about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the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universe."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"Duct tape is like the force, it has a light side, a dark side, and it 	holds the world together"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"If you die in an elevator, be sure to push the Up button."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"All generalizations are false, including this one."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"Clearly you've never been to Singapore!"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"Luke, I am your father."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"To be, or not to be."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"You shall not pass!" 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(… </a:t>
            </a:r>
            <a:r>
              <a:rPr lang="en-US" sz="1800" b="1" dirty="0" smtClean="0">
                <a:latin typeface="Calibri" pitchFamily="34" charset="0"/>
              </a:rPr>
              <a:t>all with authors </a:t>
            </a:r>
            <a:r>
              <a:rPr lang="en-US" sz="1800" b="1" dirty="0">
                <a:latin typeface="Calibri" pitchFamily="34" charset="0"/>
              </a:rPr>
              <a:t>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8513" y="4687888"/>
            <a:ext cx="532606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"Your  work  is  lame,  religion  is  lame,  religion  is  nearly  the  Up  button."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Calibri"/>
                <a:ea typeface="+mn-ea"/>
              </a:rPr>
              <a:t>	---- Abraham Marx</a:t>
            </a:r>
          </a:p>
        </p:txBody>
      </p:sp>
      <p:sp>
        <p:nvSpPr>
          <p:cNvPr id="6" name="Rectangle 5"/>
          <p:cNvSpPr/>
          <p:nvPr/>
        </p:nvSpPr>
        <p:spPr>
          <a:xfrm>
            <a:off x="3338513" y="5919788"/>
            <a:ext cx="456723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"Two  things  are  false,  including  this  one."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Calibri"/>
                <a:ea typeface="+mn-ea"/>
              </a:rPr>
              <a:t>	---- </a:t>
            </a:r>
            <a:r>
              <a:rPr lang="en-US" sz="1800" b="1" dirty="0" err="1">
                <a:solidFill>
                  <a:srgbClr val="000000"/>
                </a:solidFill>
                <a:latin typeface="Calibri"/>
                <a:ea typeface="+mn-ea"/>
              </a:rPr>
              <a:t>Captain_Jack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+mn-ea"/>
              </a:rPr>
              <a:t> Truman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8513" y="3429000"/>
            <a:ext cx="557371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"I  have  a  dream! Duct  tape  is  written  on. </a:t>
            </a:r>
            <a:r>
              <a:rPr lang="en-US" sz="1800" b="1" dirty="0" smtClean="0">
                <a:solidFill>
                  <a:srgbClr val="097621"/>
                </a:solidFill>
                <a:latin typeface="Calibri"/>
                <a:ea typeface="+mn-ea"/>
              </a:rPr>
              <a:t> Luke</a:t>
            </a: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,  I  am  your  thoughts  and  what  lies  within  us."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	---- Audrey Rooney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1987" y="1549400"/>
            <a:ext cx="1446213" cy="584200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</a:rPr>
              <a:t>INPUTS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5587" y="5289550"/>
            <a:ext cx="1814513" cy="584200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/>
                <a:ea typeface="+mn-ea"/>
              </a:rPr>
              <a:t>OUTPUTS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2117" y="2721114"/>
            <a:ext cx="226677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Markov-generated wisdom!</a:t>
            </a: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182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" y="583513"/>
            <a:ext cx="8577988" cy="537139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408839">
            <a:off x="4903929" y="5255271"/>
            <a:ext cx="3849314" cy="646331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libri" panose="020F0502020204030204" pitchFamily="34" charset="0"/>
              </a:rPr>
              <a:t>one of </a:t>
            </a:r>
            <a:r>
              <a:rPr lang="en-US" altLang="en-US" sz="1800" i="1" dirty="0" smtClean="0">
                <a:latin typeface="Calibri" panose="020F0502020204030204" pitchFamily="34" charset="0"/>
              </a:rPr>
              <a:t>many </a:t>
            </a:r>
            <a:r>
              <a:rPr lang="en-US" altLang="en-US" sz="1800" i="1" dirty="0">
                <a:latin typeface="Calibri" panose="020F0502020204030204" pitchFamily="34" charset="0"/>
              </a:rPr>
              <a:t>favorite </a:t>
            </a:r>
            <a:r>
              <a:rPr lang="en-US" altLang="en-US" sz="1800" i="1" dirty="0" smtClean="0">
                <a:latin typeface="Calibri" panose="020F0502020204030204" pitchFamily="34" charset="0"/>
              </a:rPr>
              <a:t>grading - encountered </a:t>
            </a:r>
            <a:r>
              <a:rPr lang="en-US" altLang="en-US" sz="1800" i="1" dirty="0">
                <a:latin typeface="Calibri" panose="020F0502020204030204" pitchFamily="34" charset="0"/>
              </a:rPr>
              <a:t>comments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2399" y="3409416"/>
            <a:ext cx="8879431" cy="1052856"/>
          </a:xfrm>
          <a:prstGeom prst="roundRect">
            <a:avLst/>
          </a:prstGeom>
          <a:solidFill>
            <a:srgbClr val="120DFB">
              <a:alpha val="10000"/>
            </a:srgbClr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-408839">
            <a:off x="5282548" y="5941071"/>
            <a:ext cx="3849314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 smtClean="0">
                <a:latin typeface="Calibri" panose="020F0502020204030204" pitchFamily="34" charset="0"/>
              </a:rPr>
              <a:t>may you find equal success (and equal movie-watching time!)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399" y="152400"/>
            <a:ext cx="6633562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 dirty="0" smtClean="0">
                <a:solidFill>
                  <a:srgbClr val="120DF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Final project ~ comments?!</a:t>
            </a:r>
            <a:endParaRPr lang="en-US" altLang="en-US" sz="4200" dirty="0">
              <a:solidFill>
                <a:srgbClr val="120DF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7800" y="5791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Cambria" panose="02040503050406030204" pitchFamily="18" charset="0"/>
              </a:rPr>
              <a:t>Game of Life:  GOL...!!!!</a:t>
            </a:r>
            <a:endParaRPr lang="en-US" i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456842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810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mbria" panose="02040503050406030204" pitchFamily="18" charset="0"/>
              </a:rPr>
              <a:t>Compositional </a:t>
            </a:r>
            <a:r>
              <a:rPr lang="en-US" sz="3200" dirty="0" smtClean="0">
                <a:latin typeface="Cambria" panose="02040503050406030204" pitchFamily="18" charset="0"/>
              </a:rPr>
              <a:t>creativity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895806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latin typeface="Cambria" panose="02040503050406030204" pitchFamily="18" charset="0"/>
              </a:rPr>
              <a:t>clay ~ computation...</a:t>
            </a:r>
            <a:endParaRPr lang="en-US" sz="11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381000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anose="02040503050406030204" pitchFamily="18" charset="0"/>
              </a:rPr>
              <a:t>Connect-4   </a:t>
            </a:r>
            <a:r>
              <a:rPr lang="en-US" sz="4200" b="1" i="1" dirty="0" smtClean="0">
                <a:latin typeface="Cambria" panose="02040503050406030204" pitchFamily="18" charset="0"/>
              </a:rPr>
              <a:t>Creativity</a:t>
            </a:r>
            <a:r>
              <a:rPr lang="en-US" sz="4200" dirty="0" smtClean="0">
                <a:latin typeface="Cambria" panose="02040503050406030204" pitchFamily="18" charset="0"/>
              </a:rPr>
              <a:t>…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3513" y="1826923"/>
            <a:ext cx="63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but which board is </a:t>
            </a:r>
            <a:r>
              <a:rPr lang="en-US" b="1" i="1" dirty="0" smtClean="0">
                <a:latin typeface="Cambria" panose="02040503050406030204" pitchFamily="18" charset="0"/>
              </a:rPr>
              <a:t>really</a:t>
            </a:r>
            <a:r>
              <a:rPr lang="en-US" dirty="0" smtClean="0">
                <a:latin typeface="Cambria" panose="02040503050406030204" pitchFamily="18" charset="0"/>
              </a:rPr>
              <a:t> better for black?</a:t>
            </a:r>
            <a:endParaRPr lang="en-US" dirty="0"/>
          </a:p>
        </p:txBody>
      </p:sp>
      <p:sp>
        <p:nvSpPr>
          <p:cNvPr id="24" name="Oval 1050"/>
          <p:cNvSpPr>
            <a:spLocks noChangeArrowheads="1"/>
          </p:cNvSpPr>
          <p:nvPr/>
        </p:nvSpPr>
        <p:spPr bwMode="auto">
          <a:xfrm>
            <a:off x="5345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" name="Oval 1051" descr="Dark vertical"/>
          <p:cNvSpPr>
            <a:spLocks noChangeArrowheads="1"/>
          </p:cNvSpPr>
          <p:nvPr/>
        </p:nvSpPr>
        <p:spPr bwMode="auto">
          <a:xfrm>
            <a:off x="5345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" name="Oval 1053" descr="Dark vertical"/>
          <p:cNvSpPr>
            <a:spLocks noChangeArrowheads="1"/>
          </p:cNvSpPr>
          <p:nvPr/>
        </p:nvSpPr>
        <p:spPr bwMode="auto">
          <a:xfrm>
            <a:off x="5345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" name="Oval 1055"/>
          <p:cNvSpPr>
            <a:spLocks noChangeArrowheads="1"/>
          </p:cNvSpPr>
          <p:nvPr/>
        </p:nvSpPr>
        <p:spPr bwMode="auto">
          <a:xfrm>
            <a:off x="5345112" y="441483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" name="Oval 1056"/>
          <p:cNvSpPr>
            <a:spLocks noChangeArrowheads="1"/>
          </p:cNvSpPr>
          <p:nvPr/>
        </p:nvSpPr>
        <p:spPr bwMode="auto">
          <a:xfrm>
            <a:off x="5726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" name="Oval 1057"/>
          <p:cNvSpPr>
            <a:spLocks noChangeArrowheads="1"/>
          </p:cNvSpPr>
          <p:nvPr/>
        </p:nvSpPr>
        <p:spPr bwMode="auto">
          <a:xfrm>
            <a:off x="5726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" name="Oval 1058"/>
          <p:cNvSpPr>
            <a:spLocks noChangeArrowheads="1"/>
          </p:cNvSpPr>
          <p:nvPr/>
        </p:nvSpPr>
        <p:spPr bwMode="auto">
          <a:xfrm>
            <a:off x="5726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2" name="Oval 1059"/>
          <p:cNvSpPr>
            <a:spLocks noChangeArrowheads="1"/>
          </p:cNvSpPr>
          <p:nvPr/>
        </p:nvSpPr>
        <p:spPr bwMode="auto">
          <a:xfrm>
            <a:off x="5726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" name="Oval 1060"/>
          <p:cNvSpPr>
            <a:spLocks noChangeArrowheads="1"/>
          </p:cNvSpPr>
          <p:nvPr/>
        </p:nvSpPr>
        <p:spPr bwMode="auto">
          <a:xfrm>
            <a:off x="5726112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" name="Oval 1061"/>
          <p:cNvSpPr>
            <a:spLocks noChangeArrowheads="1"/>
          </p:cNvSpPr>
          <p:nvPr/>
        </p:nvSpPr>
        <p:spPr bwMode="auto">
          <a:xfrm>
            <a:off x="6107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" name="Oval 1062"/>
          <p:cNvSpPr>
            <a:spLocks noChangeArrowheads="1"/>
          </p:cNvSpPr>
          <p:nvPr/>
        </p:nvSpPr>
        <p:spPr bwMode="auto">
          <a:xfrm>
            <a:off x="6107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" name="Oval 1063"/>
          <p:cNvSpPr>
            <a:spLocks noChangeArrowheads="1"/>
          </p:cNvSpPr>
          <p:nvPr/>
        </p:nvSpPr>
        <p:spPr bwMode="auto">
          <a:xfrm>
            <a:off x="6107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" name="Oval 1064"/>
          <p:cNvSpPr>
            <a:spLocks noChangeArrowheads="1"/>
          </p:cNvSpPr>
          <p:nvPr/>
        </p:nvSpPr>
        <p:spPr bwMode="auto">
          <a:xfrm>
            <a:off x="6107112" y="368776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" name="Oval 1065"/>
          <p:cNvSpPr>
            <a:spLocks noChangeArrowheads="1"/>
          </p:cNvSpPr>
          <p:nvPr/>
        </p:nvSpPr>
        <p:spPr bwMode="auto">
          <a:xfrm>
            <a:off x="6865937" y="404971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" name="Oval 1066"/>
          <p:cNvSpPr>
            <a:spLocks noChangeArrowheads="1"/>
          </p:cNvSpPr>
          <p:nvPr/>
        </p:nvSpPr>
        <p:spPr bwMode="auto">
          <a:xfrm>
            <a:off x="6488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" name="Oval 1067"/>
          <p:cNvSpPr>
            <a:spLocks noChangeArrowheads="1"/>
          </p:cNvSpPr>
          <p:nvPr/>
        </p:nvSpPr>
        <p:spPr bwMode="auto">
          <a:xfrm>
            <a:off x="6488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" name="Oval 1068"/>
          <p:cNvSpPr>
            <a:spLocks noChangeArrowheads="1"/>
          </p:cNvSpPr>
          <p:nvPr/>
        </p:nvSpPr>
        <p:spPr bwMode="auto">
          <a:xfrm>
            <a:off x="6488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2" name="Oval 1069"/>
          <p:cNvSpPr>
            <a:spLocks noChangeArrowheads="1"/>
          </p:cNvSpPr>
          <p:nvPr/>
        </p:nvSpPr>
        <p:spPr bwMode="auto">
          <a:xfrm>
            <a:off x="6488112" y="368776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3" name="Oval 1070"/>
          <p:cNvSpPr>
            <a:spLocks noChangeArrowheads="1"/>
          </p:cNvSpPr>
          <p:nvPr/>
        </p:nvSpPr>
        <p:spPr bwMode="auto">
          <a:xfrm>
            <a:off x="6488112" y="4051300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4" name="Oval 1071"/>
          <p:cNvSpPr>
            <a:spLocks noChangeArrowheads="1"/>
          </p:cNvSpPr>
          <p:nvPr/>
        </p:nvSpPr>
        <p:spPr bwMode="auto">
          <a:xfrm>
            <a:off x="6869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" name="Oval 1072"/>
          <p:cNvSpPr>
            <a:spLocks noChangeArrowheads="1"/>
          </p:cNvSpPr>
          <p:nvPr/>
        </p:nvSpPr>
        <p:spPr bwMode="auto">
          <a:xfrm>
            <a:off x="6869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6" name="Oval 1073"/>
          <p:cNvSpPr>
            <a:spLocks noChangeArrowheads="1"/>
          </p:cNvSpPr>
          <p:nvPr/>
        </p:nvSpPr>
        <p:spPr bwMode="auto">
          <a:xfrm>
            <a:off x="6869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7" name="Oval 1074"/>
          <p:cNvSpPr>
            <a:spLocks noChangeArrowheads="1"/>
          </p:cNvSpPr>
          <p:nvPr/>
        </p:nvSpPr>
        <p:spPr bwMode="auto">
          <a:xfrm>
            <a:off x="6869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8" name="Oval 1075"/>
          <p:cNvSpPr>
            <a:spLocks noChangeArrowheads="1"/>
          </p:cNvSpPr>
          <p:nvPr/>
        </p:nvSpPr>
        <p:spPr bwMode="auto">
          <a:xfrm>
            <a:off x="6869112" y="441483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9" name="Oval 1076"/>
          <p:cNvSpPr>
            <a:spLocks noChangeArrowheads="1"/>
          </p:cNvSpPr>
          <p:nvPr/>
        </p:nvSpPr>
        <p:spPr bwMode="auto">
          <a:xfrm>
            <a:off x="7250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0" name="Oval 1077"/>
          <p:cNvSpPr>
            <a:spLocks noChangeArrowheads="1"/>
          </p:cNvSpPr>
          <p:nvPr/>
        </p:nvSpPr>
        <p:spPr bwMode="auto">
          <a:xfrm>
            <a:off x="7250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" name="Oval 1078"/>
          <p:cNvSpPr>
            <a:spLocks noChangeArrowheads="1"/>
          </p:cNvSpPr>
          <p:nvPr/>
        </p:nvSpPr>
        <p:spPr bwMode="auto">
          <a:xfrm>
            <a:off x="7250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2" name="Oval 1079"/>
          <p:cNvSpPr>
            <a:spLocks noChangeArrowheads="1"/>
          </p:cNvSpPr>
          <p:nvPr/>
        </p:nvSpPr>
        <p:spPr bwMode="auto">
          <a:xfrm>
            <a:off x="7250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" name="Oval 1080"/>
          <p:cNvSpPr>
            <a:spLocks noChangeArrowheads="1"/>
          </p:cNvSpPr>
          <p:nvPr/>
        </p:nvSpPr>
        <p:spPr bwMode="auto">
          <a:xfrm>
            <a:off x="7250112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4" name="Oval 1081"/>
          <p:cNvSpPr>
            <a:spLocks noChangeArrowheads="1"/>
          </p:cNvSpPr>
          <p:nvPr/>
        </p:nvSpPr>
        <p:spPr bwMode="auto">
          <a:xfrm>
            <a:off x="7631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5" name="Oval 1082"/>
          <p:cNvSpPr>
            <a:spLocks noChangeArrowheads="1"/>
          </p:cNvSpPr>
          <p:nvPr/>
        </p:nvSpPr>
        <p:spPr bwMode="auto">
          <a:xfrm>
            <a:off x="7631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6" name="Oval 1083"/>
          <p:cNvSpPr>
            <a:spLocks noChangeArrowheads="1"/>
          </p:cNvSpPr>
          <p:nvPr/>
        </p:nvSpPr>
        <p:spPr bwMode="auto">
          <a:xfrm>
            <a:off x="7631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7" name="Oval 1084"/>
          <p:cNvSpPr>
            <a:spLocks noChangeArrowheads="1"/>
          </p:cNvSpPr>
          <p:nvPr/>
        </p:nvSpPr>
        <p:spPr bwMode="auto">
          <a:xfrm>
            <a:off x="7631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8" name="Oval 1085"/>
          <p:cNvSpPr>
            <a:spLocks noChangeArrowheads="1"/>
          </p:cNvSpPr>
          <p:nvPr/>
        </p:nvSpPr>
        <p:spPr bwMode="auto">
          <a:xfrm>
            <a:off x="7631112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0" name="Rectangle 1087"/>
          <p:cNvSpPr>
            <a:spLocks noChangeArrowheads="1"/>
          </p:cNvSpPr>
          <p:nvPr/>
        </p:nvSpPr>
        <p:spPr bwMode="auto">
          <a:xfrm>
            <a:off x="5284787" y="2514600"/>
            <a:ext cx="2714625" cy="22780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" name="Oval 1102" descr="Dark vertical"/>
          <p:cNvSpPr>
            <a:spLocks noChangeArrowheads="1"/>
          </p:cNvSpPr>
          <p:nvPr/>
        </p:nvSpPr>
        <p:spPr bwMode="auto">
          <a:xfrm>
            <a:off x="5735637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2" name="Oval 1103" descr="Dark vertical"/>
          <p:cNvSpPr>
            <a:spLocks noChangeArrowheads="1"/>
          </p:cNvSpPr>
          <p:nvPr/>
        </p:nvSpPr>
        <p:spPr bwMode="auto">
          <a:xfrm>
            <a:off x="6116637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4" name="Oval 1105" descr="Dark vertical"/>
          <p:cNvSpPr>
            <a:spLocks noChangeArrowheads="1"/>
          </p:cNvSpPr>
          <p:nvPr/>
        </p:nvSpPr>
        <p:spPr bwMode="auto">
          <a:xfrm>
            <a:off x="6110287" y="40544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5" name="Oval 1106"/>
          <p:cNvSpPr>
            <a:spLocks noChangeArrowheads="1"/>
          </p:cNvSpPr>
          <p:nvPr/>
        </p:nvSpPr>
        <p:spPr bwMode="auto">
          <a:xfrm>
            <a:off x="7250112" y="44084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6" name="Oval 1053" descr="Dark vertical"/>
          <p:cNvSpPr>
            <a:spLocks noChangeArrowheads="1"/>
          </p:cNvSpPr>
          <p:nvPr/>
        </p:nvSpPr>
        <p:spPr bwMode="auto">
          <a:xfrm>
            <a:off x="5348287" y="332105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7" name="Oval 1050"/>
          <p:cNvSpPr>
            <a:spLocks noChangeArrowheads="1"/>
          </p:cNvSpPr>
          <p:nvPr/>
        </p:nvSpPr>
        <p:spPr bwMode="auto">
          <a:xfrm>
            <a:off x="1279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8" name="Oval 1051" descr="Dark vertical"/>
          <p:cNvSpPr>
            <a:spLocks noChangeArrowheads="1"/>
          </p:cNvSpPr>
          <p:nvPr/>
        </p:nvSpPr>
        <p:spPr bwMode="auto">
          <a:xfrm>
            <a:off x="1279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9" name="Oval 1053" descr="Dark vertical"/>
          <p:cNvSpPr>
            <a:spLocks noChangeArrowheads="1"/>
          </p:cNvSpPr>
          <p:nvPr/>
        </p:nvSpPr>
        <p:spPr bwMode="auto">
          <a:xfrm>
            <a:off x="1279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0" name="Oval 1054"/>
          <p:cNvSpPr>
            <a:spLocks noChangeArrowheads="1"/>
          </p:cNvSpPr>
          <p:nvPr/>
        </p:nvSpPr>
        <p:spPr bwMode="auto">
          <a:xfrm>
            <a:off x="1279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" name="Oval 1055"/>
          <p:cNvSpPr>
            <a:spLocks noChangeArrowheads="1"/>
          </p:cNvSpPr>
          <p:nvPr/>
        </p:nvSpPr>
        <p:spPr bwMode="auto">
          <a:xfrm>
            <a:off x="1279525" y="44148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2" name="Oval 1056"/>
          <p:cNvSpPr>
            <a:spLocks noChangeArrowheads="1"/>
          </p:cNvSpPr>
          <p:nvPr/>
        </p:nvSpPr>
        <p:spPr bwMode="auto">
          <a:xfrm>
            <a:off x="1660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3" name="Oval 1057"/>
          <p:cNvSpPr>
            <a:spLocks noChangeArrowheads="1"/>
          </p:cNvSpPr>
          <p:nvPr/>
        </p:nvSpPr>
        <p:spPr bwMode="auto">
          <a:xfrm>
            <a:off x="1660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4" name="Oval 1058"/>
          <p:cNvSpPr>
            <a:spLocks noChangeArrowheads="1"/>
          </p:cNvSpPr>
          <p:nvPr/>
        </p:nvSpPr>
        <p:spPr bwMode="auto">
          <a:xfrm>
            <a:off x="1660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" name="Oval 1059"/>
          <p:cNvSpPr>
            <a:spLocks noChangeArrowheads="1"/>
          </p:cNvSpPr>
          <p:nvPr/>
        </p:nvSpPr>
        <p:spPr bwMode="auto">
          <a:xfrm>
            <a:off x="1660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6" name="Oval 1060"/>
          <p:cNvSpPr>
            <a:spLocks noChangeArrowheads="1"/>
          </p:cNvSpPr>
          <p:nvPr/>
        </p:nvSpPr>
        <p:spPr bwMode="auto">
          <a:xfrm>
            <a:off x="1660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7" name="Oval 1061"/>
          <p:cNvSpPr>
            <a:spLocks noChangeArrowheads="1"/>
          </p:cNvSpPr>
          <p:nvPr/>
        </p:nvSpPr>
        <p:spPr bwMode="auto">
          <a:xfrm>
            <a:off x="2041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8" name="Oval 1062"/>
          <p:cNvSpPr>
            <a:spLocks noChangeArrowheads="1"/>
          </p:cNvSpPr>
          <p:nvPr/>
        </p:nvSpPr>
        <p:spPr bwMode="auto">
          <a:xfrm>
            <a:off x="2041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9" name="Oval 1063"/>
          <p:cNvSpPr>
            <a:spLocks noChangeArrowheads="1"/>
          </p:cNvSpPr>
          <p:nvPr/>
        </p:nvSpPr>
        <p:spPr bwMode="auto">
          <a:xfrm>
            <a:off x="2041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0" name="Oval 1064"/>
          <p:cNvSpPr>
            <a:spLocks noChangeArrowheads="1"/>
          </p:cNvSpPr>
          <p:nvPr/>
        </p:nvSpPr>
        <p:spPr bwMode="auto">
          <a:xfrm>
            <a:off x="2041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1" name="Oval 1065"/>
          <p:cNvSpPr>
            <a:spLocks noChangeArrowheads="1"/>
          </p:cNvSpPr>
          <p:nvPr/>
        </p:nvSpPr>
        <p:spPr bwMode="auto">
          <a:xfrm>
            <a:off x="2800350" y="404971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2" name="Oval 1066"/>
          <p:cNvSpPr>
            <a:spLocks noChangeArrowheads="1"/>
          </p:cNvSpPr>
          <p:nvPr/>
        </p:nvSpPr>
        <p:spPr bwMode="auto">
          <a:xfrm>
            <a:off x="2422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3" name="Oval 1067"/>
          <p:cNvSpPr>
            <a:spLocks noChangeArrowheads="1"/>
          </p:cNvSpPr>
          <p:nvPr/>
        </p:nvSpPr>
        <p:spPr bwMode="auto">
          <a:xfrm>
            <a:off x="2422525" y="296068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5" name="Oval 1069"/>
          <p:cNvSpPr>
            <a:spLocks noChangeArrowheads="1"/>
          </p:cNvSpPr>
          <p:nvPr/>
        </p:nvSpPr>
        <p:spPr bwMode="auto">
          <a:xfrm>
            <a:off x="2422525" y="368776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7" name="Oval 1071"/>
          <p:cNvSpPr>
            <a:spLocks noChangeArrowheads="1"/>
          </p:cNvSpPr>
          <p:nvPr/>
        </p:nvSpPr>
        <p:spPr bwMode="auto">
          <a:xfrm>
            <a:off x="2803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8" name="Oval 1072"/>
          <p:cNvSpPr>
            <a:spLocks noChangeArrowheads="1"/>
          </p:cNvSpPr>
          <p:nvPr/>
        </p:nvSpPr>
        <p:spPr bwMode="auto">
          <a:xfrm>
            <a:off x="2803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9" name="Oval 1073"/>
          <p:cNvSpPr>
            <a:spLocks noChangeArrowheads="1"/>
          </p:cNvSpPr>
          <p:nvPr/>
        </p:nvSpPr>
        <p:spPr bwMode="auto">
          <a:xfrm>
            <a:off x="2803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0" name="Oval 1074"/>
          <p:cNvSpPr>
            <a:spLocks noChangeArrowheads="1"/>
          </p:cNvSpPr>
          <p:nvPr/>
        </p:nvSpPr>
        <p:spPr bwMode="auto">
          <a:xfrm>
            <a:off x="2803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1" name="Oval 1075"/>
          <p:cNvSpPr>
            <a:spLocks noChangeArrowheads="1"/>
          </p:cNvSpPr>
          <p:nvPr/>
        </p:nvSpPr>
        <p:spPr bwMode="auto">
          <a:xfrm>
            <a:off x="2803525" y="441483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" name="Oval 1076"/>
          <p:cNvSpPr>
            <a:spLocks noChangeArrowheads="1"/>
          </p:cNvSpPr>
          <p:nvPr/>
        </p:nvSpPr>
        <p:spPr bwMode="auto">
          <a:xfrm>
            <a:off x="3184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3" name="Oval 1077"/>
          <p:cNvSpPr>
            <a:spLocks noChangeArrowheads="1"/>
          </p:cNvSpPr>
          <p:nvPr/>
        </p:nvSpPr>
        <p:spPr bwMode="auto">
          <a:xfrm>
            <a:off x="3184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4" name="Oval 1078"/>
          <p:cNvSpPr>
            <a:spLocks noChangeArrowheads="1"/>
          </p:cNvSpPr>
          <p:nvPr/>
        </p:nvSpPr>
        <p:spPr bwMode="auto">
          <a:xfrm>
            <a:off x="3184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5" name="Oval 1079"/>
          <p:cNvSpPr>
            <a:spLocks noChangeArrowheads="1"/>
          </p:cNvSpPr>
          <p:nvPr/>
        </p:nvSpPr>
        <p:spPr bwMode="auto">
          <a:xfrm>
            <a:off x="3184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6" name="Oval 1080"/>
          <p:cNvSpPr>
            <a:spLocks noChangeArrowheads="1"/>
          </p:cNvSpPr>
          <p:nvPr/>
        </p:nvSpPr>
        <p:spPr bwMode="auto">
          <a:xfrm>
            <a:off x="3184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7" name="Oval 1081"/>
          <p:cNvSpPr>
            <a:spLocks noChangeArrowheads="1"/>
          </p:cNvSpPr>
          <p:nvPr/>
        </p:nvSpPr>
        <p:spPr bwMode="auto">
          <a:xfrm>
            <a:off x="3565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8" name="Oval 1082"/>
          <p:cNvSpPr>
            <a:spLocks noChangeArrowheads="1"/>
          </p:cNvSpPr>
          <p:nvPr/>
        </p:nvSpPr>
        <p:spPr bwMode="auto">
          <a:xfrm>
            <a:off x="3565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" name="Oval 1083"/>
          <p:cNvSpPr>
            <a:spLocks noChangeArrowheads="1"/>
          </p:cNvSpPr>
          <p:nvPr/>
        </p:nvSpPr>
        <p:spPr bwMode="auto">
          <a:xfrm>
            <a:off x="3565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0" name="Oval 1084"/>
          <p:cNvSpPr>
            <a:spLocks noChangeArrowheads="1"/>
          </p:cNvSpPr>
          <p:nvPr/>
        </p:nvSpPr>
        <p:spPr bwMode="auto">
          <a:xfrm>
            <a:off x="3565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1" name="Oval 1085"/>
          <p:cNvSpPr>
            <a:spLocks noChangeArrowheads="1"/>
          </p:cNvSpPr>
          <p:nvPr/>
        </p:nvSpPr>
        <p:spPr bwMode="auto">
          <a:xfrm>
            <a:off x="3565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" name="Oval 1086"/>
          <p:cNvSpPr>
            <a:spLocks noChangeArrowheads="1"/>
          </p:cNvSpPr>
          <p:nvPr/>
        </p:nvSpPr>
        <p:spPr bwMode="auto">
          <a:xfrm>
            <a:off x="3565525" y="44148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" name="Rectangle 1087"/>
          <p:cNvSpPr>
            <a:spLocks noChangeArrowheads="1"/>
          </p:cNvSpPr>
          <p:nvPr/>
        </p:nvSpPr>
        <p:spPr bwMode="auto">
          <a:xfrm>
            <a:off x="1219200" y="2514600"/>
            <a:ext cx="2714625" cy="22780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4" name="Oval 1102" descr="Dark vertical"/>
          <p:cNvSpPr>
            <a:spLocks noChangeArrowheads="1"/>
          </p:cNvSpPr>
          <p:nvPr/>
        </p:nvSpPr>
        <p:spPr bwMode="auto">
          <a:xfrm>
            <a:off x="1670050" y="4422775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5" name="Oval 1103" descr="Dark vertical"/>
          <p:cNvSpPr>
            <a:spLocks noChangeArrowheads="1"/>
          </p:cNvSpPr>
          <p:nvPr/>
        </p:nvSpPr>
        <p:spPr bwMode="auto">
          <a:xfrm>
            <a:off x="2051050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6" name="Oval 1104" descr="Dark vertical"/>
          <p:cNvSpPr>
            <a:spLocks noChangeArrowheads="1"/>
          </p:cNvSpPr>
          <p:nvPr/>
        </p:nvSpPr>
        <p:spPr bwMode="auto">
          <a:xfrm>
            <a:off x="2432050" y="4422775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7" name="Oval 1105" descr="Dark vertical"/>
          <p:cNvSpPr>
            <a:spLocks noChangeArrowheads="1"/>
          </p:cNvSpPr>
          <p:nvPr/>
        </p:nvSpPr>
        <p:spPr bwMode="auto">
          <a:xfrm>
            <a:off x="2044700" y="40544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8" name="Oval 1106"/>
          <p:cNvSpPr>
            <a:spLocks noChangeArrowheads="1"/>
          </p:cNvSpPr>
          <p:nvPr/>
        </p:nvSpPr>
        <p:spPr bwMode="auto">
          <a:xfrm>
            <a:off x="3184525" y="44084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9" name="Oval 1053" descr="Dark vertical"/>
          <p:cNvSpPr>
            <a:spLocks noChangeArrowheads="1"/>
          </p:cNvSpPr>
          <p:nvPr/>
        </p:nvSpPr>
        <p:spPr bwMode="auto">
          <a:xfrm>
            <a:off x="1282700" y="332105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475581" y="1371600"/>
            <a:ext cx="6264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aiMove</a:t>
            </a:r>
            <a:r>
              <a:rPr lang="en-US" dirty="0" smtClean="0">
                <a:latin typeface="Cambria" panose="02040503050406030204" pitchFamily="18" charset="0"/>
              </a:rPr>
              <a:t> would give each of these 50.0</a:t>
            </a:r>
            <a:endParaRPr lang="en-US" dirty="0"/>
          </a:p>
        </p:txBody>
      </p:sp>
      <p:sp>
        <p:nvSpPr>
          <p:cNvPr id="113" name="Oval 1105" descr="Dark vertical"/>
          <p:cNvSpPr>
            <a:spLocks noChangeArrowheads="1"/>
          </p:cNvSpPr>
          <p:nvPr/>
        </p:nvSpPr>
        <p:spPr bwMode="auto">
          <a:xfrm>
            <a:off x="7634955" y="4408487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4" name="Oval 1105" descr="Dark vertical"/>
          <p:cNvSpPr>
            <a:spLocks noChangeArrowheads="1"/>
          </p:cNvSpPr>
          <p:nvPr/>
        </p:nvSpPr>
        <p:spPr bwMode="auto">
          <a:xfrm>
            <a:off x="5345112" y="4051300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5" name="Oval 1105" descr="Dark vertical"/>
          <p:cNvSpPr>
            <a:spLocks noChangeArrowheads="1"/>
          </p:cNvSpPr>
          <p:nvPr/>
        </p:nvSpPr>
        <p:spPr bwMode="auto">
          <a:xfrm>
            <a:off x="6488112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6" name="Oval 1105" descr="Dark vertical"/>
          <p:cNvSpPr>
            <a:spLocks noChangeArrowheads="1"/>
          </p:cNvSpPr>
          <p:nvPr/>
        </p:nvSpPr>
        <p:spPr bwMode="auto">
          <a:xfrm>
            <a:off x="2424112" y="4049712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7" name="Oval 1105" descr="Dark vertical"/>
          <p:cNvSpPr>
            <a:spLocks noChangeArrowheads="1"/>
          </p:cNvSpPr>
          <p:nvPr/>
        </p:nvSpPr>
        <p:spPr bwMode="auto">
          <a:xfrm>
            <a:off x="2422525" y="3321050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132221" y="5562600"/>
            <a:ext cx="6950994" cy="461665"/>
          </a:xfrm>
          <a:prstGeom prst="rect">
            <a:avLst/>
          </a:prstGeom>
          <a:solidFill>
            <a:srgbClr val="FCD4C8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Round-robin of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aiMove</a:t>
            </a:r>
            <a:r>
              <a:rPr lang="en-US" dirty="0" smtClean="0">
                <a:latin typeface="Cambria" panose="02040503050406030204" pitchFamily="18" charset="0"/>
              </a:rPr>
              <a:t> submissions...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791343" y="6400436"/>
            <a:ext cx="3236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 smtClean="0">
                <a:latin typeface="Cambria" panose="02040503050406030204" pitchFamily="18" charset="0"/>
              </a:rPr>
              <a:t>taken </a:t>
            </a:r>
            <a:r>
              <a:rPr lang="en-US" sz="1800" b="1" i="1" dirty="0" smtClean="0">
                <a:latin typeface="Cambria" panose="02040503050406030204" pitchFamily="18" charset="0"/>
              </a:rPr>
              <a:t>beyond </a:t>
            </a:r>
            <a:r>
              <a:rPr lang="en-US" sz="1800" dirty="0" smtClean="0">
                <a:latin typeface="Cambria" panose="02040503050406030204" pitchFamily="18" charset="0"/>
              </a:rPr>
              <a:t>the extreme…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14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6151" y="3792120"/>
            <a:ext cx="15271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2800" b="1" i="1" dirty="0" smtClean="0">
                <a:solidFill>
                  <a:prstClr val="black"/>
                </a:solidFill>
                <a:latin typeface="Cambria"/>
                <a:cs typeface="Cambria"/>
              </a:rPr>
              <a:t>268 entries in fall 2018</a:t>
            </a:r>
            <a:endParaRPr lang="en-US" sz="28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733" y="198679"/>
            <a:ext cx="144878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each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1294209"/>
            <a:ext cx="396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pomona_1 =====</a:t>
            </a:r>
          </a:p>
          <a:p>
            <a:r>
              <a:rPr lang="pl-PL" sz="1000" dirty="0">
                <a:latin typeface="+mj-lt"/>
              </a:rPr>
              <a:t>TennyLiu_pomona_1949756                  W: 191 L:  39 T:  10</a:t>
            </a:r>
          </a:p>
          <a:p>
            <a:r>
              <a:rPr lang="pl-PL" sz="1000" dirty="0">
                <a:latin typeface="+mj-lt"/>
              </a:rPr>
              <a:t>HayatRamzi_pomona_1960126                W: 180 L:  50 T:  10</a:t>
            </a:r>
          </a:p>
          <a:p>
            <a:r>
              <a:rPr lang="pl-PL" sz="1000" dirty="0">
                <a:latin typeface="+mj-lt"/>
              </a:rPr>
              <a:t>Xin_Zhang_pomona_1954924                 W: 166 L:  54 T:  20</a:t>
            </a:r>
          </a:p>
          <a:p>
            <a:r>
              <a:rPr lang="pl-PL" sz="1000" dirty="0">
                <a:latin typeface="+mj-lt"/>
              </a:rPr>
              <a:t>JennyThompson_pomona_1866357             W: 163 L:  74 T:  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" y="304800"/>
            <a:ext cx="4495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hmc_5 =====</a:t>
            </a:r>
          </a:p>
          <a:p>
            <a:r>
              <a:rPr lang="pl-PL" sz="1000" dirty="0">
                <a:latin typeface="+mj-lt"/>
              </a:rPr>
              <a:t>SaminZachariah_hmc_1951110               W: 303 L:  37 T:   0</a:t>
            </a:r>
          </a:p>
          <a:p>
            <a:r>
              <a:rPr lang="de-DE" sz="1000" dirty="0">
                <a:latin typeface="+mj-lt"/>
              </a:rPr>
              <a:t>MacyMills_hmc_1953547                    W: 284 L:  56 T:   0</a:t>
            </a:r>
          </a:p>
          <a:p>
            <a:r>
              <a:rPr lang="en-US" sz="1000" dirty="0">
                <a:latin typeface="+mj-lt"/>
              </a:rPr>
              <a:t>VeronicaShow_hmc_1718597                 W: 279 L:  61 T:   0</a:t>
            </a:r>
          </a:p>
          <a:p>
            <a:r>
              <a:rPr lang="en-US" sz="1000" dirty="0">
                <a:latin typeface="+mj-lt"/>
              </a:rPr>
              <a:t>SamanthaMarquez_hmc_1907922              W: 270 L:  69 T:   1</a:t>
            </a:r>
          </a:p>
        </p:txBody>
      </p:sp>
      <p:sp>
        <p:nvSpPr>
          <p:cNvPr id="28" name="TextBox 27"/>
          <p:cNvSpPr txBox="1"/>
          <p:nvPr/>
        </p:nvSpPr>
        <p:spPr>
          <a:xfrm rot="21195605">
            <a:off x="7430542" y="2285329"/>
            <a:ext cx="1475165" cy="1200329"/>
          </a:xfrm>
          <a:prstGeom prst="rect">
            <a:avLst/>
          </a:prstGeom>
          <a:solidFill>
            <a:srgbClr val="FFCC99"/>
          </a:solidFill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</a:rPr>
              <a:t>And, for the </a:t>
            </a:r>
            <a:r>
              <a:rPr lang="en-US" b="1" dirty="0" smtClean="0">
                <a:solidFill>
                  <a:srgbClr val="120DFB"/>
                </a:solidFill>
              </a:rPr>
              <a:t>finals</a:t>
            </a:r>
            <a:r>
              <a:rPr lang="en-US" dirty="0" smtClean="0">
                <a:solidFill>
                  <a:srgbClr val="120DFB"/>
                </a:solidFill>
              </a:rPr>
              <a:t>...</a:t>
            </a:r>
            <a:endParaRPr lang="en-US" dirty="0">
              <a:solidFill>
                <a:srgbClr val="120DFB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59" y="228361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hmc_2 =====</a:t>
            </a:r>
          </a:p>
          <a:p>
            <a:r>
              <a:rPr lang="es-ES" sz="1000" dirty="0">
                <a:latin typeface="+mj-lt"/>
              </a:rPr>
              <a:t>IgnacioListaRosales_hmc_1923302          W: 287 L:  52 T:   1</a:t>
            </a:r>
          </a:p>
          <a:p>
            <a:r>
              <a:rPr lang="de-DE" sz="1000" dirty="0">
                <a:latin typeface="+mj-lt"/>
              </a:rPr>
              <a:t>HelenChaffee_hmc_1869042                 W: 247 L:  87 T:   6</a:t>
            </a:r>
          </a:p>
          <a:p>
            <a:r>
              <a:rPr lang="pl-PL" sz="1000" dirty="0">
                <a:latin typeface="+mj-lt"/>
              </a:rPr>
              <a:t>Fionna_hmc_1894718                       W: 238 L:  99 T:   3</a:t>
            </a:r>
          </a:p>
          <a:p>
            <a:r>
              <a:rPr lang="fi-FI" sz="1000" dirty="0">
                <a:latin typeface="+mj-lt"/>
              </a:rPr>
              <a:t>IlonaKariko_hmc_1952361                  W: 233 L: 104 T:  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2697" y="3273027"/>
            <a:ext cx="37235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hmc_1 =====</a:t>
            </a:r>
          </a:p>
          <a:p>
            <a:r>
              <a:rPr lang="fi-FI" sz="1000" dirty="0">
                <a:latin typeface="+mj-lt"/>
              </a:rPr>
              <a:t>VibhaRohilla_hmc_1957874                 W: 260 L:  80 T:   0</a:t>
            </a:r>
          </a:p>
          <a:p>
            <a:r>
              <a:rPr lang="de-DE" sz="1000" dirty="0">
                <a:latin typeface="+mj-lt"/>
              </a:rPr>
              <a:t>KaitlynPaulsen_hmc_1791839               W: 252 L:  88 T:   0</a:t>
            </a:r>
          </a:p>
          <a:p>
            <a:r>
              <a:rPr lang="es-ES" sz="1000" dirty="0">
                <a:latin typeface="+mj-lt"/>
              </a:rPr>
              <a:t>SolomonValoreCaplan_hmc_1951493          W: 242 L:  98 T:   0</a:t>
            </a:r>
          </a:p>
          <a:p>
            <a:r>
              <a:rPr lang="pl-PL" sz="1000" dirty="0">
                <a:latin typeface="+mj-lt"/>
              </a:rPr>
              <a:t>HugoSo_hmc_1876268                       W: 230 L: 110 T:   0</a:t>
            </a:r>
          </a:p>
          <a:p>
            <a:r>
              <a:rPr lang="en-US" sz="1000" dirty="0">
                <a:latin typeface="+mj-lt"/>
              </a:rPr>
              <a:t>StephenGross_hmc_1698315                 W: 223 L: 114 T:   3</a:t>
            </a:r>
          </a:p>
          <a:p>
            <a:r>
              <a:rPr lang="pl-PL" sz="1000" dirty="0">
                <a:latin typeface="+mj-lt"/>
              </a:rPr>
              <a:t>DelaneyCohn_hmc_1894260                  W: 220 L: 119 T:  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8898" y="457021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cmc_3 =====</a:t>
            </a:r>
          </a:p>
          <a:p>
            <a:r>
              <a:rPr lang="nb-NO" sz="1000" dirty="0">
                <a:latin typeface="+mj-lt"/>
              </a:rPr>
              <a:t>TiffanyTeng_cmc_1957275                  W: 248 L:  90 T:   2</a:t>
            </a:r>
          </a:p>
          <a:p>
            <a:r>
              <a:rPr lang="en-US" sz="1000" dirty="0">
                <a:latin typeface="+mj-lt"/>
              </a:rPr>
              <a:t>BrandonRuiz_cmc_1954433                  W: 246 L:  92 T:   2</a:t>
            </a:r>
          </a:p>
          <a:p>
            <a:r>
              <a:rPr lang="pl-PL" sz="1000" dirty="0">
                <a:latin typeface="+mj-lt"/>
              </a:rPr>
              <a:t>NaseemNazari_cmc_1986487                 W: 242 L:  98 T:   0</a:t>
            </a:r>
          </a:p>
          <a:p>
            <a:r>
              <a:rPr lang="pl-PL" sz="1000" dirty="0">
                <a:latin typeface="+mj-lt"/>
              </a:rPr>
              <a:t>ColtonSmith_cmc_1958673                  W: 241 L:  77 T:  </a:t>
            </a:r>
            <a:r>
              <a:rPr lang="pl-PL" sz="1000" dirty="0" smtClean="0">
                <a:latin typeface="+mj-lt"/>
              </a:rPr>
              <a:t>22</a:t>
            </a:r>
            <a:endParaRPr lang="en-US" sz="1000" dirty="0" smtClean="0">
              <a:latin typeface="+mj-lt"/>
            </a:endParaRPr>
          </a:p>
          <a:p>
            <a:r>
              <a:rPr lang="de-DE" sz="1000" dirty="0">
                <a:latin typeface="+mj-lt"/>
              </a:rPr>
              <a:t>SarahTritschler_cmc_1769389              W: 239 L: 100 T:   1</a:t>
            </a:r>
          </a:p>
          <a:p>
            <a:r>
              <a:rPr lang="de-DE" sz="1000" dirty="0">
                <a:latin typeface="+mj-lt"/>
              </a:rPr>
              <a:t>KaraSchachter_cmc_1901326                W: 237 L: 103 T:   </a:t>
            </a:r>
            <a:r>
              <a:rPr lang="de-DE" sz="1000" dirty="0" smtClean="0">
                <a:latin typeface="+mj-lt"/>
              </a:rPr>
              <a:t>0</a:t>
            </a:r>
            <a:endParaRPr lang="de-DE" sz="1000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697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hmc_3 =====</a:t>
            </a:r>
          </a:p>
          <a:p>
            <a:r>
              <a:rPr lang="pl-PL" sz="1000" dirty="0">
                <a:latin typeface="+mj-lt"/>
              </a:rPr>
              <a:t>ShanniLam_hmc_1869141                    W: 298 L:  42 T:   0</a:t>
            </a:r>
          </a:p>
          <a:p>
            <a:r>
              <a:rPr lang="de-DE" sz="1000" dirty="0">
                <a:latin typeface="+mj-lt"/>
              </a:rPr>
              <a:t>NicoleOberlag_hmc_1807785                W: 241 L:  99 T:   0</a:t>
            </a:r>
          </a:p>
          <a:p>
            <a:r>
              <a:rPr lang="en-US" sz="1000" dirty="0">
                <a:latin typeface="+mj-lt"/>
              </a:rPr>
              <a:t>PhousawanhPeaungvongpakdy_hmc_1909357    W: 224 L: 116 T:   0</a:t>
            </a:r>
          </a:p>
          <a:p>
            <a:r>
              <a:rPr lang="pl-PL" sz="1000" dirty="0">
                <a:latin typeface="+mj-lt"/>
              </a:rPr>
              <a:t>KateLord_hmc_1923757                     W: 216 L: 124 T:   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86200" y="130831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cmc_4 =====</a:t>
            </a:r>
          </a:p>
          <a:p>
            <a:r>
              <a:rPr lang="pl-PL" sz="1000" dirty="0">
                <a:latin typeface="+mj-lt"/>
              </a:rPr>
              <a:t>SamuelSoo_cmc_2004020                    W: 259 L:  81 T:   0</a:t>
            </a:r>
          </a:p>
          <a:p>
            <a:r>
              <a:rPr lang="en-US" sz="1000" dirty="0">
                <a:latin typeface="+mj-lt"/>
              </a:rPr>
              <a:t>FaustineShuFu_cmc_1901504                W: 255 L:  85 T:   0</a:t>
            </a:r>
          </a:p>
          <a:p>
            <a:r>
              <a:rPr lang="pl-PL" sz="1000" dirty="0">
                <a:latin typeface="+mj-lt"/>
              </a:rPr>
              <a:t>JackViani_cmc_1957020                    W: 252 L:  88 T:   0</a:t>
            </a:r>
          </a:p>
          <a:p>
            <a:r>
              <a:rPr lang="de-DE" sz="1000" dirty="0">
                <a:latin typeface="+mj-lt"/>
              </a:rPr>
              <a:t>WALTERBROSTROM_cmc_1957562               W: 252 L:  88 T:   0</a:t>
            </a:r>
          </a:p>
          <a:p>
            <a:r>
              <a:rPr lang="fr-FR" sz="1000" dirty="0">
                <a:latin typeface="+mj-lt"/>
              </a:rPr>
              <a:t>SaviRathi_cmc_1819425                    W: 251 L:  89 T:   0</a:t>
            </a:r>
          </a:p>
          <a:p>
            <a:r>
              <a:rPr lang="fr-FR" sz="1000" dirty="0">
                <a:latin typeface="+mj-lt"/>
              </a:rPr>
              <a:t>CharlesMangum_cmc_1954851                W: 249 L:  91 T:  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86200" y="26019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pitzer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de-DE" sz="1000" dirty="0">
                <a:latin typeface="+mj-lt"/>
              </a:rPr>
              <a:t>DavenCrossland_pitzer_1956414            W: 200 L:  60 T:   0</a:t>
            </a:r>
          </a:p>
          <a:p>
            <a:r>
              <a:rPr lang="de-DE" sz="1000" dirty="0">
                <a:latin typeface="+mj-lt"/>
              </a:rPr>
              <a:t>BenjaminLucero_pitzer_1848987            W: 199 L:  61 T:   0</a:t>
            </a:r>
          </a:p>
          <a:p>
            <a:r>
              <a:rPr lang="de-DE" sz="1000" dirty="0">
                <a:latin typeface="+mj-lt"/>
              </a:rPr>
              <a:t>RyanDrover_pitzer_1785920                W: 198 L:  62 T:   0</a:t>
            </a:r>
          </a:p>
          <a:p>
            <a:r>
              <a:rPr lang="de-DE" sz="1000" dirty="0">
                <a:latin typeface="+mj-lt"/>
              </a:rPr>
              <a:t>JasperTsai_pitzer_1945771                W: 198 L:  62 T:   0</a:t>
            </a:r>
          </a:p>
          <a:p>
            <a:r>
              <a:rPr lang="de-DE" sz="1000" dirty="0">
                <a:latin typeface="+mj-lt"/>
              </a:rPr>
              <a:t>EliFujita_pitzer_1849864                 W: 196 L:  64 T:   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86200" y="3741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scripps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fr-FR" sz="1000" dirty="0">
                <a:latin typeface="+mj-lt"/>
              </a:rPr>
              <a:t>RomiElyashar_scripps_1955696             W: 267 L: 111 T:   2</a:t>
            </a:r>
          </a:p>
          <a:p>
            <a:r>
              <a:rPr lang="fr-FR" sz="1000" dirty="0">
                <a:latin typeface="+mj-lt"/>
              </a:rPr>
              <a:t>SafiaHassan_scripps_1849618              W: 261 L: 118 T:   1</a:t>
            </a:r>
          </a:p>
          <a:p>
            <a:r>
              <a:rPr lang="en-US" sz="1000" dirty="0">
                <a:latin typeface="+mj-lt"/>
              </a:rPr>
              <a:t>EmilyKhouw_scripps_1937166               W: 261 L: 118 T:   1</a:t>
            </a:r>
          </a:p>
          <a:p>
            <a:r>
              <a:rPr lang="pl-PL" sz="1000" dirty="0">
                <a:latin typeface="+mj-lt"/>
              </a:rPr>
              <a:t>JackieMcVay_scripps_1957121              W: 261 L: 119 T:   0</a:t>
            </a:r>
          </a:p>
          <a:p>
            <a:r>
              <a:rPr lang="en-US" sz="1000" dirty="0">
                <a:latin typeface="+mj-lt"/>
              </a:rPr>
              <a:t>PaigeBrodrick_scripps_1954766            W: 260 L: 119 T:   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83024" y="488151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pomona_2 =====</a:t>
            </a:r>
          </a:p>
          <a:p>
            <a:r>
              <a:rPr lang="pl-PL" sz="1000" dirty="0">
                <a:latin typeface="+mj-lt"/>
              </a:rPr>
              <a:t>HannahDorris_pomona_1895073              W: 177 L:  63 T:   0</a:t>
            </a:r>
          </a:p>
          <a:p>
            <a:r>
              <a:rPr lang="pl-PL" sz="1000" dirty="0">
                <a:latin typeface="+mj-lt"/>
              </a:rPr>
              <a:t>AlexCollado_pomona_1980742               W: 174 L:  64 T:   2</a:t>
            </a:r>
          </a:p>
          <a:p>
            <a:r>
              <a:rPr lang="pl-PL" sz="1000" dirty="0">
                <a:latin typeface="+mj-lt"/>
              </a:rPr>
              <a:t>ElizabethWickham_pomona_1952213          W: 171 L:  69 T:   0</a:t>
            </a:r>
          </a:p>
          <a:p>
            <a:r>
              <a:rPr lang="pl-PL" sz="1000" dirty="0">
                <a:latin typeface="+mj-lt"/>
              </a:rPr>
              <a:t>BrendanTerry_pomona_1957793              W: 168 L:  72 T:   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83024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cmc_5 =====</a:t>
            </a:r>
          </a:p>
          <a:p>
            <a:r>
              <a:rPr lang="de-DE" sz="1000" dirty="0">
                <a:latin typeface="+mj-lt"/>
              </a:rPr>
              <a:t>StutiGrover_cmc_2002713                  W: 338 L:   2 T:   0</a:t>
            </a:r>
          </a:p>
          <a:p>
            <a:r>
              <a:rPr lang="pl-PL" sz="1000" dirty="0">
                <a:latin typeface="+mj-lt"/>
              </a:rPr>
              <a:t>AndyYe_cmc_1892450                       W: 218 L: 122 T:   0</a:t>
            </a:r>
          </a:p>
          <a:p>
            <a:r>
              <a:rPr lang="en-US" sz="1000" dirty="0">
                <a:latin typeface="+mj-lt"/>
              </a:rPr>
              <a:t>AnyaZimmermanSmith_cmc_1902647           W: 217 L: 123 T:   0</a:t>
            </a:r>
          </a:p>
          <a:p>
            <a:r>
              <a:rPr lang="pl-PL" sz="1000" dirty="0">
                <a:latin typeface="+mj-lt"/>
              </a:rPr>
              <a:t>AdrienneJo_cmc_1955108                   W: 217 L: 123 T:   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99500" y="3224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hmc_6 =====</a:t>
            </a:r>
          </a:p>
          <a:p>
            <a:r>
              <a:rPr lang="de-DE" sz="1000" dirty="0">
                <a:latin typeface="+mj-lt"/>
              </a:rPr>
              <a:t>WarrenChen_hmc_1914672                   W: 246 L:  74 T:   0</a:t>
            </a:r>
          </a:p>
          <a:p>
            <a:r>
              <a:rPr lang="pl-PL" sz="1000" dirty="0">
                <a:latin typeface="+mj-lt"/>
              </a:rPr>
              <a:t>JasonMisleh_hmc_1886352                  W: 235 L:  84 T:   1</a:t>
            </a:r>
          </a:p>
          <a:p>
            <a:r>
              <a:rPr lang="pl-PL" sz="1000" dirty="0">
                <a:latin typeface="+mj-lt"/>
              </a:rPr>
              <a:t>StephenMarzo_hmc_1903120                 W: 228 L:  90 T:   2</a:t>
            </a:r>
          </a:p>
          <a:p>
            <a:r>
              <a:rPr lang="en-US" sz="1000" dirty="0">
                <a:latin typeface="+mj-lt"/>
              </a:rPr>
              <a:t>MariesaTeo_hmc_1908100                   W: 228 L:  92 T:   0</a:t>
            </a:r>
          </a:p>
        </p:txBody>
      </p:sp>
      <p:sp>
        <p:nvSpPr>
          <p:cNvPr id="38" name="Text Box 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73428" y="1533271"/>
            <a:ext cx="1546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D982A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or so...</a:t>
            </a:r>
            <a:endParaRPr lang="en-US" altLang="en-US" sz="1100" dirty="0">
              <a:solidFill>
                <a:srgbClr val="0D982A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39" name="Group 3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524817" y="1592255"/>
            <a:ext cx="381744" cy="429719"/>
            <a:chOff x="2928" y="1051"/>
            <a:chExt cx="840" cy="957"/>
          </a:xfrm>
        </p:grpSpPr>
        <p:sp>
          <p:nvSpPr>
            <p:cNvPr id="40" name="Freeform 3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Oval 3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" name="Oval 3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Oval 3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Oval 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" name="Oval 3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AutoShape 4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Freeform 4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848600" y="6477000"/>
            <a:ext cx="11461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 smtClean="0">
                <a:solidFill>
                  <a:srgbClr val="120DFB"/>
                </a:solidFill>
                <a:latin typeface="+mj-lt"/>
              </a:rPr>
              <a:t>Others...</a:t>
            </a:r>
            <a:endParaRPr lang="pl-PL" sz="1000" dirty="0">
              <a:latin typeface="+mj-lt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603881" y="687231"/>
            <a:ext cx="7490370" cy="22390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========== Final results ==========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100" b="1" i="0" u="none" strike="noStrike" cap="none" normalizeH="0" baseline="0" dirty="0" smtClean="0">
              <a:ln>
                <a:noFill/>
              </a:ln>
              <a:solidFill>
                <a:srgbClr val="120DFB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StutiGrover_cmc_2002713                  W: 1255 L:   0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1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KeoChui_hmc_1710190                      W: 1015 L: 241 T:   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ShanniLam_hmc_1869141                    W: 1002 L: 257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100" i="0" u="none" strike="noStrike" cap="none" normalizeH="0" baseline="0" dirty="0" smtClean="0">
              <a:ln>
                <a:noFill/>
              </a:ln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AustinLong_cmc_1942664                      W: 905 L: 348 T:   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TristanSvenson_cmc_2003016               W: 891 L: 366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AidanJohnson_cmc_2002797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               W: 888 L: 369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IgnacioListaRosales_hmc_1923302          W: 879 L: 358 T:  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TennyLiu_pomona_1949756                  W: 837 L: 410 T:  13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NicoleOberlag_hmc_1807785                W: 827 L: 422 T:  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KaitlynPaulsen_hmc_1791839               W: 806 L: 442 T:  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IlonaKariko_hmc_1952361                  W: 755 L: 491 T:  14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HelenChaffee_hmc_1869042                 W: 703 L: 519 T:  38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SaminZachariah_hmc_1951110               W: 671 L: 588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NaseemNazari_cmc_1986487                 W: 638 L: 621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MaddieKauahi_hmc_1898208                 W: 635 L: 619 T:   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Fionna_hmc_1894718                                W: 635 L: 622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BrendanTerry_pomona_1957793              W: 631 L: 625 T:   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DaniHonan_cmc_1964427                    W: 628 L: 631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JackieMcVay_scripps_1957121              W: 626 L: 629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RomiElyashar_scripps_1955696             W: 624 L: 633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EmilyKhouw_scripps_1937166               W: 622 L: 634 T:   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RyanDrover_pitzer_1785920                W: 619 L: 639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SafiaHassan_scripps_1849618              W: 614 L: 641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AlexCollado_pomona_1980742               W: 613 L: 642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VibhaRohilla_hmc_1957874                 W: 609 L: 645 T:   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AnyaZimmermanSmith_cmc_1902647           W: 608 L: 648 T:   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FrannyLin_cmc_1900107                    W: 608 L: 652 T:   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ElizabethWickham_pomona_1952213          W: 606 L: 651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KateLord_hmc_1923757                     W: 606 L: 652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AdrienneJo_cmc_1955108                   W: 606 L: 652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ColtonSmith_cmc_1958673                  W: 605 L: 653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Nicholas_hmc_1948873                     W: 604 L: 653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CharmaineLau_hmc_1919513                 W: 603 L: 655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HannahDorris_pomona_1895073              W: 601 L: 652 T:   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David_webb_1954131                       W: 574 L: 674 T:  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Xin_pomona_1954924                       W: 573 L: 644 T:  43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VeronicaShow_hmc_1718597                 W: 563 L: 685 T:  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MadeleineMasserFrye_hmc_1883259          W: 543 L: 701 T:  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WarrenChen_hmc_1914672                   W: 543 L: 715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WingChow_webb_1958744                    W: 541 L: 700 T:  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AlfredSimetnal_hmc_2004489               W: 539 L: 721 T:   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BrandonRuiz_cmc_1954433                  W: 535 L: 723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AndyYe_cmc_1892450                       W: 534 L: 724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JasonMisleh_hmc_1886352                  W: 534 L: 724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JasperTsai_pitzer_1945771                W: 532 L: 728 T:   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MariesaTeo_hmc_1908100                   W: 531 L: 726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TiffanyTeng_cmc_1957275                  W: 529 L: 730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SamuelSoo_cmc_2004020                    W: 525 L: 733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JackViani_cmc_1957020                    W: 525 L: 734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JeffreyZhong_webb_1862980                W: 524 L: 734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BenjaminLucero_pitzer_1848987            W: 522 L: 736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BrandonTuckerMitchell_cmc_1895411        W: 522 L: 736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SamanthaMarquez_hmc_1907922              W: 522 L: 738 T:   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JenniferMace_cmc_1740743                 W: 521 L: 733 T:   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CarolineHoughton_cmc_1957184             W: 520 L: 739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StephenMarzo_hmc_1903120                 W: 517 L: 742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PhousawanhPeaungvongpakdy_hmc_1909357    W: 512 L: 746 T:   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FaustineShuFu_cmc_1901504                W: 510 L: 750 T:   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DavenCrossland_pitzer_1956414            W: 510 L: 750 T:   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WALTERBROSTROM_cmc_1957562               W: 506 L: 753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MacyMills_hmc_1953547                    W: 500 L: 755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AnneLofgren_webb_1849208                 W: 498 L: 746 T:  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JennyThompson_pomona_1866357             W: 497 L: 745 T:  18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HayatRamzi_pomona_1960126                W: 445 L: 797 T:  18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5" name="Ink 54"/>
              <p14:cNvContentPartPr/>
              <p14:nvPr/>
            </p14:nvContentPartPr>
            <p14:xfrm>
              <a:off x="5485320" y="1344960"/>
              <a:ext cx="1162080" cy="172944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72000" y="1331280"/>
                <a:ext cx="1189080" cy="175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6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6151" y="3792120"/>
            <a:ext cx="15271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2800" b="1" i="1" dirty="0" smtClean="0">
                <a:solidFill>
                  <a:prstClr val="black"/>
                </a:solidFill>
                <a:latin typeface="Cambria"/>
                <a:cs typeface="Cambria"/>
              </a:rPr>
              <a:t>268 entries in fall 2018</a:t>
            </a:r>
            <a:endParaRPr lang="en-US" sz="28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733" y="198679"/>
            <a:ext cx="144878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each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1294209"/>
            <a:ext cx="396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pomona_1 =====</a:t>
            </a:r>
          </a:p>
          <a:p>
            <a:r>
              <a:rPr lang="pl-PL" sz="1000" dirty="0">
                <a:latin typeface="+mj-lt"/>
              </a:rPr>
              <a:t>TennyLiu_pomona_1949756                  W: 191 L:  39 T:  10</a:t>
            </a:r>
          </a:p>
          <a:p>
            <a:r>
              <a:rPr lang="pl-PL" sz="1000" dirty="0">
                <a:latin typeface="+mj-lt"/>
              </a:rPr>
              <a:t>HayatRamzi_pomona_1960126                W: 180 L:  50 T:  10</a:t>
            </a:r>
          </a:p>
          <a:p>
            <a:r>
              <a:rPr lang="pl-PL" sz="1000" dirty="0">
                <a:latin typeface="+mj-lt"/>
              </a:rPr>
              <a:t>Xin_Zhang_pomona_1954924                 W: 166 L:  54 T:  20</a:t>
            </a:r>
          </a:p>
          <a:p>
            <a:r>
              <a:rPr lang="pl-PL" sz="1000" dirty="0">
                <a:latin typeface="+mj-lt"/>
              </a:rPr>
              <a:t>JennyThompson_pomona_1866357             W: 163 L:  74 T:  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" y="304800"/>
            <a:ext cx="4495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hmc_5 =====</a:t>
            </a:r>
          </a:p>
          <a:p>
            <a:r>
              <a:rPr lang="pl-PL" sz="1000" dirty="0">
                <a:latin typeface="+mj-lt"/>
              </a:rPr>
              <a:t>SaminZachariah_hmc_1951110               W: 303 L:  37 T:   0</a:t>
            </a:r>
          </a:p>
          <a:p>
            <a:r>
              <a:rPr lang="de-DE" sz="1000" dirty="0">
                <a:latin typeface="+mj-lt"/>
              </a:rPr>
              <a:t>MacyMills_hmc_1953547                    W: 284 L:  56 T:   0</a:t>
            </a:r>
          </a:p>
          <a:p>
            <a:r>
              <a:rPr lang="en-US" sz="1000" dirty="0">
                <a:latin typeface="+mj-lt"/>
              </a:rPr>
              <a:t>VeronicaShow_hmc_1718597                 W: 279 L:  61 T:   0</a:t>
            </a:r>
          </a:p>
          <a:p>
            <a:r>
              <a:rPr lang="en-US" sz="1000" dirty="0">
                <a:latin typeface="+mj-lt"/>
              </a:rPr>
              <a:t>SamanthaMarquez_hmc_1907922              W: 270 L:  69 T:   1</a:t>
            </a:r>
          </a:p>
        </p:txBody>
      </p:sp>
      <p:sp>
        <p:nvSpPr>
          <p:cNvPr id="28" name="TextBox 27"/>
          <p:cNvSpPr txBox="1"/>
          <p:nvPr/>
        </p:nvSpPr>
        <p:spPr>
          <a:xfrm rot="21195605">
            <a:off x="7430542" y="2285329"/>
            <a:ext cx="1475165" cy="1200329"/>
          </a:xfrm>
          <a:prstGeom prst="rect">
            <a:avLst/>
          </a:prstGeom>
          <a:solidFill>
            <a:srgbClr val="FFCC99"/>
          </a:solidFill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</a:rPr>
              <a:t>And, for the </a:t>
            </a:r>
            <a:r>
              <a:rPr lang="en-US" b="1" dirty="0" smtClean="0">
                <a:solidFill>
                  <a:srgbClr val="120DFB"/>
                </a:solidFill>
              </a:rPr>
              <a:t>finals</a:t>
            </a:r>
            <a:r>
              <a:rPr lang="en-US" dirty="0" smtClean="0">
                <a:solidFill>
                  <a:srgbClr val="120DFB"/>
                </a:solidFill>
              </a:rPr>
              <a:t>...</a:t>
            </a:r>
            <a:endParaRPr lang="en-US" dirty="0">
              <a:solidFill>
                <a:srgbClr val="120DFB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59" y="228361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hmc_2 =====</a:t>
            </a:r>
          </a:p>
          <a:p>
            <a:r>
              <a:rPr lang="es-ES" sz="1000" dirty="0">
                <a:latin typeface="+mj-lt"/>
              </a:rPr>
              <a:t>IgnacioListaRosales_hmc_1923302          W: 287 L:  52 T:   1</a:t>
            </a:r>
          </a:p>
          <a:p>
            <a:r>
              <a:rPr lang="de-DE" sz="1000" dirty="0">
                <a:latin typeface="+mj-lt"/>
              </a:rPr>
              <a:t>HelenChaffee_hmc_1869042                 W: 247 L:  87 T:   6</a:t>
            </a:r>
          </a:p>
          <a:p>
            <a:r>
              <a:rPr lang="pl-PL" sz="1000" dirty="0">
                <a:latin typeface="+mj-lt"/>
              </a:rPr>
              <a:t>Fionna_hmc_1894718                       W: 238 L:  99 T:   3</a:t>
            </a:r>
          </a:p>
          <a:p>
            <a:r>
              <a:rPr lang="fi-FI" sz="1000" dirty="0">
                <a:latin typeface="+mj-lt"/>
              </a:rPr>
              <a:t>IlonaKariko_hmc_1952361                  W: 233 L: 104 T:  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2697" y="3273027"/>
            <a:ext cx="37235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hmc_1 =====</a:t>
            </a:r>
          </a:p>
          <a:p>
            <a:r>
              <a:rPr lang="fi-FI" sz="1000" dirty="0">
                <a:latin typeface="+mj-lt"/>
              </a:rPr>
              <a:t>VibhaRohilla_hmc_1957874                 W: 260 L:  80 T:   0</a:t>
            </a:r>
          </a:p>
          <a:p>
            <a:r>
              <a:rPr lang="de-DE" sz="1000" dirty="0">
                <a:latin typeface="+mj-lt"/>
              </a:rPr>
              <a:t>KaitlynPaulsen_hmc_1791839               W: 252 L:  88 T:   0</a:t>
            </a:r>
          </a:p>
          <a:p>
            <a:r>
              <a:rPr lang="es-ES" sz="1000" dirty="0">
                <a:latin typeface="+mj-lt"/>
              </a:rPr>
              <a:t>SolomonValoreCaplan_hmc_1951493          W: 242 L:  98 T:   0</a:t>
            </a:r>
          </a:p>
          <a:p>
            <a:r>
              <a:rPr lang="pl-PL" sz="1000" dirty="0">
                <a:latin typeface="+mj-lt"/>
              </a:rPr>
              <a:t>HugoSo_hmc_1876268                       W: 230 L: 110 T:   0</a:t>
            </a:r>
          </a:p>
          <a:p>
            <a:r>
              <a:rPr lang="en-US" sz="1000" dirty="0">
                <a:latin typeface="+mj-lt"/>
              </a:rPr>
              <a:t>StephenGross_hmc_1698315                 W: 223 L: 114 T:   3</a:t>
            </a:r>
          </a:p>
          <a:p>
            <a:r>
              <a:rPr lang="pl-PL" sz="1000" dirty="0">
                <a:latin typeface="+mj-lt"/>
              </a:rPr>
              <a:t>DelaneyCohn_hmc_1894260                  W: 220 L: 119 T:  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8898" y="457021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cmc_3 =====</a:t>
            </a:r>
          </a:p>
          <a:p>
            <a:r>
              <a:rPr lang="nb-NO" sz="1000" dirty="0">
                <a:latin typeface="+mj-lt"/>
              </a:rPr>
              <a:t>TiffanyTeng_cmc_1957275                  W: 248 L:  90 T:   2</a:t>
            </a:r>
          </a:p>
          <a:p>
            <a:r>
              <a:rPr lang="en-US" sz="1000" dirty="0">
                <a:latin typeface="+mj-lt"/>
              </a:rPr>
              <a:t>BrandonRuiz_cmc_1954433                  W: 246 L:  92 T:   2</a:t>
            </a:r>
          </a:p>
          <a:p>
            <a:r>
              <a:rPr lang="pl-PL" sz="1000" dirty="0">
                <a:latin typeface="+mj-lt"/>
              </a:rPr>
              <a:t>NaseemNazari_cmc_1986487                 W: 242 L:  98 T:   0</a:t>
            </a:r>
          </a:p>
          <a:p>
            <a:r>
              <a:rPr lang="pl-PL" sz="1000" dirty="0">
                <a:latin typeface="+mj-lt"/>
              </a:rPr>
              <a:t>ColtonSmith_cmc_1958673                  W: 241 L:  77 T:  </a:t>
            </a:r>
            <a:r>
              <a:rPr lang="pl-PL" sz="1000" dirty="0" smtClean="0">
                <a:latin typeface="+mj-lt"/>
              </a:rPr>
              <a:t>22</a:t>
            </a:r>
            <a:endParaRPr lang="en-US" sz="1000" dirty="0" smtClean="0">
              <a:latin typeface="+mj-lt"/>
            </a:endParaRPr>
          </a:p>
          <a:p>
            <a:r>
              <a:rPr lang="de-DE" sz="1000" dirty="0">
                <a:latin typeface="+mj-lt"/>
              </a:rPr>
              <a:t>SarahTritschler_cmc_1769389              W: 239 L: 100 T:   1</a:t>
            </a:r>
          </a:p>
          <a:p>
            <a:r>
              <a:rPr lang="de-DE" sz="1000" dirty="0">
                <a:latin typeface="+mj-lt"/>
              </a:rPr>
              <a:t>KaraSchachter_cmc_1901326                W: 237 L: 103 T:   </a:t>
            </a:r>
            <a:r>
              <a:rPr lang="de-DE" sz="1000" dirty="0" smtClean="0">
                <a:latin typeface="+mj-lt"/>
              </a:rPr>
              <a:t>0</a:t>
            </a:r>
            <a:endParaRPr lang="de-DE" sz="1000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697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hmc_3 =====</a:t>
            </a:r>
          </a:p>
          <a:p>
            <a:r>
              <a:rPr lang="pl-PL" sz="1000" dirty="0">
                <a:latin typeface="+mj-lt"/>
              </a:rPr>
              <a:t>ShanniLam_hmc_1869141                    W: 298 L:  42 T:   0</a:t>
            </a:r>
          </a:p>
          <a:p>
            <a:r>
              <a:rPr lang="de-DE" sz="1000" dirty="0">
                <a:latin typeface="+mj-lt"/>
              </a:rPr>
              <a:t>NicoleOberlag_hmc_1807785                W: 241 L:  99 T:   0</a:t>
            </a:r>
          </a:p>
          <a:p>
            <a:r>
              <a:rPr lang="en-US" sz="1000" dirty="0">
                <a:latin typeface="+mj-lt"/>
              </a:rPr>
              <a:t>PhousawanhPeaungvongpakdy_hmc_1909357    W: 224 L: 116 T:   0</a:t>
            </a:r>
          </a:p>
          <a:p>
            <a:r>
              <a:rPr lang="pl-PL" sz="1000" dirty="0">
                <a:latin typeface="+mj-lt"/>
              </a:rPr>
              <a:t>KateLord_hmc_1923757                     W: 216 L: 124 T:   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86200" y="130831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cmc_4 =====</a:t>
            </a:r>
          </a:p>
          <a:p>
            <a:r>
              <a:rPr lang="pl-PL" sz="1000" dirty="0">
                <a:latin typeface="+mj-lt"/>
              </a:rPr>
              <a:t>SamuelSoo_cmc_2004020                    W: 259 L:  81 T:   0</a:t>
            </a:r>
          </a:p>
          <a:p>
            <a:r>
              <a:rPr lang="en-US" sz="1000" dirty="0">
                <a:latin typeface="+mj-lt"/>
              </a:rPr>
              <a:t>FaustineShuFu_cmc_1901504                W: 255 L:  85 T:   0</a:t>
            </a:r>
          </a:p>
          <a:p>
            <a:r>
              <a:rPr lang="pl-PL" sz="1000" dirty="0">
                <a:latin typeface="+mj-lt"/>
              </a:rPr>
              <a:t>JackViani_cmc_1957020                    W: 252 L:  88 T:   0</a:t>
            </a:r>
          </a:p>
          <a:p>
            <a:r>
              <a:rPr lang="de-DE" sz="1000" dirty="0">
                <a:latin typeface="+mj-lt"/>
              </a:rPr>
              <a:t>WALTERBROSTROM_cmc_1957562               W: 252 L:  88 T:   0</a:t>
            </a:r>
          </a:p>
          <a:p>
            <a:r>
              <a:rPr lang="fr-FR" sz="1000" dirty="0">
                <a:latin typeface="+mj-lt"/>
              </a:rPr>
              <a:t>SaviRathi_cmc_1819425                    W: 251 L:  89 T:   0</a:t>
            </a:r>
          </a:p>
          <a:p>
            <a:r>
              <a:rPr lang="fr-FR" sz="1000" dirty="0">
                <a:latin typeface="+mj-lt"/>
              </a:rPr>
              <a:t>CharlesMangum_cmc_1954851                W: 249 L:  91 T:  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86200" y="26019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pitzer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de-DE" sz="1000" dirty="0">
                <a:latin typeface="+mj-lt"/>
              </a:rPr>
              <a:t>DavenCrossland_pitzer_1956414            W: 200 L:  60 T:   0</a:t>
            </a:r>
          </a:p>
          <a:p>
            <a:r>
              <a:rPr lang="de-DE" sz="1000" dirty="0">
                <a:latin typeface="+mj-lt"/>
              </a:rPr>
              <a:t>BenjaminLucero_pitzer_1848987            W: 199 L:  61 T:   0</a:t>
            </a:r>
          </a:p>
          <a:p>
            <a:r>
              <a:rPr lang="de-DE" sz="1000" dirty="0">
                <a:latin typeface="+mj-lt"/>
              </a:rPr>
              <a:t>RyanDrover_pitzer_1785920                W: 198 L:  62 T:   0</a:t>
            </a:r>
          </a:p>
          <a:p>
            <a:r>
              <a:rPr lang="de-DE" sz="1000" dirty="0">
                <a:latin typeface="+mj-lt"/>
              </a:rPr>
              <a:t>JasperTsai_pitzer_1945771                W: 198 L:  62 T:   0</a:t>
            </a:r>
          </a:p>
          <a:p>
            <a:r>
              <a:rPr lang="de-DE" sz="1000" dirty="0">
                <a:latin typeface="+mj-lt"/>
              </a:rPr>
              <a:t>EliFujita_pitzer_1849864                 W: 196 L:  64 T:   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86200" y="3741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scripps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fr-FR" sz="1000" dirty="0">
                <a:latin typeface="+mj-lt"/>
              </a:rPr>
              <a:t>RomiElyashar_scripps_1955696             W: 267 L: 111 T:   2</a:t>
            </a:r>
          </a:p>
          <a:p>
            <a:r>
              <a:rPr lang="fr-FR" sz="1000" dirty="0">
                <a:latin typeface="+mj-lt"/>
              </a:rPr>
              <a:t>SafiaHassan_scripps_1849618              W: 261 L: 118 T:   1</a:t>
            </a:r>
          </a:p>
          <a:p>
            <a:r>
              <a:rPr lang="en-US" sz="1000" dirty="0">
                <a:latin typeface="+mj-lt"/>
              </a:rPr>
              <a:t>EmilyKhouw_scripps_1937166               W: 261 L: 118 T:   1</a:t>
            </a:r>
          </a:p>
          <a:p>
            <a:r>
              <a:rPr lang="pl-PL" sz="1000" dirty="0">
                <a:latin typeface="+mj-lt"/>
              </a:rPr>
              <a:t>JackieMcVay_scripps_1957121              W: 261 L: 119 T:   0</a:t>
            </a:r>
          </a:p>
          <a:p>
            <a:r>
              <a:rPr lang="en-US" sz="1000" dirty="0">
                <a:latin typeface="+mj-lt"/>
              </a:rPr>
              <a:t>PaigeBrodrick_scripps_1954766            W: 260 L: 119 T:   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83024" y="488151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pomona_2 =====</a:t>
            </a:r>
          </a:p>
          <a:p>
            <a:r>
              <a:rPr lang="pl-PL" sz="1000" dirty="0">
                <a:latin typeface="+mj-lt"/>
              </a:rPr>
              <a:t>HannahDorris_pomona_1895073              W: 177 L:  63 T:   0</a:t>
            </a:r>
          </a:p>
          <a:p>
            <a:r>
              <a:rPr lang="pl-PL" sz="1000" dirty="0">
                <a:latin typeface="+mj-lt"/>
              </a:rPr>
              <a:t>AlexCollado_pomona_1980742               W: 174 L:  64 T:   2</a:t>
            </a:r>
          </a:p>
          <a:p>
            <a:r>
              <a:rPr lang="pl-PL" sz="1000" dirty="0">
                <a:latin typeface="+mj-lt"/>
              </a:rPr>
              <a:t>ElizabethWickham_pomona_1952213          W: 171 L:  69 T:   0</a:t>
            </a:r>
          </a:p>
          <a:p>
            <a:r>
              <a:rPr lang="pl-PL" sz="1000" dirty="0">
                <a:latin typeface="+mj-lt"/>
              </a:rPr>
              <a:t>BrendanTerry_pomona_1957793              W: 168 L:  72 T:   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83024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cmc_5 =====</a:t>
            </a:r>
          </a:p>
          <a:p>
            <a:r>
              <a:rPr lang="de-DE" sz="1000" dirty="0">
                <a:latin typeface="+mj-lt"/>
              </a:rPr>
              <a:t>StutiGrover_cmc_2002713                  W: 338 L:   2 T:   0</a:t>
            </a:r>
          </a:p>
          <a:p>
            <a:r>
              <a:rPr lang="pl-PL" sz="1000" dirty="0">
                <a:latin typeface="+mj-lt"/>
              </a:rPr>
              <a:t>AndyYe_cmc_1892450                       W: 218 L: 122 T:   0</a:t>
            </a:r>
          </a:p>
          <a:p>
            <a:r>
              <a:rPr lang="en-US" sz="1000" dirty="0">
                <a:latin typeface="+mj-lt"/>
              </a:rPr>
              <a:t>AnyaZimmermanSmith_cmc_1902647           W: 217 L: 123 T:   0</a:t>
            </a:r>
          </a:p>
          <a:p>
            <a:r>
              <a:rPr lang="pl-PL" sz="1000" dirty="0">
                <a:latin typeface="+mj-lt"/>
              </a:rPr>
              <a:t>AdrienneJo_cmc_1955108                   W: 217 L: 123 T:   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99500" y="3224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hmc_6 =====</a:t>
            </a:r>
          </a:p>
          <a:p>
            <a:r>
              <a:rPr lang="de-DE" sz="1000" dirty="0">
                <a:latin typeface="+mj-lt"/>
              </a:rPr>
              <a:t>WarrenChen_hmc_1914672                   W: 246 L:  74 T:   0</a:t>
            </a:r>
          </a:p>
          <a:p>
            <a:r>
              <a:rPr lang="pl-PL" sz="1000" dirty="0">
                <a:latin typeface="+mj-lt"/>
              </a:rPr>
              <a:t>JasonMisleh_hmc_1886352                  W: 235 L:  84 T:   1</a:t>
            </a:r>
          </a:p>
          <a:p>
            <a:r>
              <a:rPr lang="pl-PL" sz="1000" dirty="0">
                <a:latin typeface="+mj-lt"/>
              </a:rPr>
              <a:t>StephenMarzo_hmc_1903120                 W: 228 L:  90 T:   2</a:t>
            </a:r>
          </a:p>
          <a:p>
            <a:r>
              <a:rPr lang="en-US" sz="1000" dirty="0">
                <a:latin typeface="+mj-lt"/>
              </a:rPr>
              <a:t>MariesaTeo_hmc_1908100                   W: 228 L:  92 T:   0</a:t>
            </a:r>
          </a:p>
        </p:txBody>
      </p:sp>
      <p:sp>
        <p:nvSpPr>
          <p:cNvPr id="38" name="Text Box 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73428" y="1533271"/>
            <a:ext cx="1546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D982A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or so...</a:t>
            </a:r>
            <a:endParaRPr lang="en-US" altLang="en-US" sz="1100" dirty="0">
              <a:solidFill>
                <a:srgbClr val="0D982A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39" name="Group 3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524817" y="1592255"/>
            <a:ext cx="381744" cy="429719"/>
            <a:chOff x="2928" y="1051"/>
            <a:chExt cx="840" cy="957"/>
          </a:xfrm>
        </p:grpSpPr>
        <p:sp>
          <p:nvSpPr>
            <p:cNvPr id="40" name="Freeform 3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Oval 3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" name="Oval 3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Oval 3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Oval 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" name="Oval 3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AutoShape 4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Freeform 4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848600" y="6477000"/>
            <a:ext cx="11461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 smtClean="0">
                <a:solidFill>
                  <a:srgbClr val="120DFB"/>
                </a:solidFill>
                <a:latin typeface="+mj-lt"/>
              </a:rPr>
              <a:t>Others...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10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6151" y="3792120"/>
            <a:ext cx="15271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2800" b="1" i="1" dirty="0" smtClean="0">
                <a:solidFill>
                  <a:prstClr val="black"/>
                </a:solidFill>
                <a:latin typeface="Cambria"/>
                <a:cs typeface="Cambria"/>
              </a:rPr>
              <a:t>268 entries in fall 2018</a:t>
            </a:r>
            <a:endParaRPr lang="en-US" sz="28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733" y="198679"/>
            <a:ext cx="144878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each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1294209"/>
            <a:ext cx="396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pomona_1 =====</a:t>
            </a:r>
          </a:p>
          <a:p>
            <a:r>
              <a:rPr lang="pl-PL" sz="1000" dirty="0">
                <a:latin typeface="+mj-lt"/>
              </a:rPr>
              <a:t>TennyLiu_pomona_1949756                  W: 191 L:  39 T:  10</a:t>
            </a:r>
          </a:p>
          <a:p>
            <a:r>
              <a:rPr lang="pl-PL" sz="1000" dirty="0">
                <a:latin typeface="+mj-lt"/>
              </a:rPr>
              <a:t>HayatRamzi_pomona_1960126                W: 180 L:  50 T:  10</a:t>
            </a:r>
          </a:p>
          <a:p>
            <a:r>
              <a:rPr lang="pl-PL" sz="1000" dirty="0">
                <a:latin typeface="+mj-lt"/>
              </a:rPr>
              <a:t>Xin_Zhang_pomona_1954924                 W: 166 L:  54 T:  20</a:t>
            </a:r>
          </a:p>
          <a:p>
            <a:r>
              <a:rPr lang="pl-PL" sz="1000" dirty="0">
                <a:latin typeface="+mj-lt"/>
              </a:rPr>
              <a:t>JennyThompson_pomona_1866357             W: 163 L:  74 T:  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" y="304800"/>
            <a:ext cx="4495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hmc_5 =====</a:t>
            </a:r>
          </a:p>
          <a:p>
            <a:r>
              <a:rPr lang="pl-PL" sz="1000" dirty="0">
                <a:latin typeface="+mj-lt"/>
              </a:rPr>
              <a:t>SaminZachariah_hmc_1951110               W: 303 L:  37 T:   0</a:t>
            </a:r>
          </a:p>
          <a:p>
            <a:r>
              <a:rPr lang="de-DE" sz="1000" dirty="0">
                <a:latin typeface="+mj-lt"/>
              </a:rPr>
              <a:t>MacyMills_hmc_1953547                    W: 284 L:  56 T:   0</a:t>
            </a:r>
          </a:p>
          <a:p>
            <a:r>
              <a:rPr lang="en-US" sz="1000" dirty="0">
                <a:latin typeface="+mj-lt"/>
              </a:rPr>
              <a:t>VeronicaShow_hmc_1718597                 W: 279 L:  61 T:   0</a:t>
            </a:r>
          </a:p>
          <a:p>
            <a:r>
              <a:rPr lang="en-US" sz="1000" dirty="0">
                <a:latin typeface="+mj-lt"/>
              </a:rPr>
              <a:t>SamanthaMarquez_hmc_1907922              W: 270 L:  69 T:   1</a:t>
            </a:r>
          </a:p>
        </p:txBody>
      </p:sp>
      <p:sp>
        <p:nvSpPr>
          <p:cNvPr id="28" name="TextBox 27"/>
          <p:cNvSpPr txBox="1"/>
          <p:nvPr/>
        </p:nvSpPr>
        <p:spPr>
          <a:xfrm rot="21195605">
            <a:off x="7430542" y="2285329"/>
            <a:ext cx="1475165" cy="1200329"/>
          </a:xfrm>
          <a:prstGeom prst="rect">
            <a:avLst/>
          </a:prstGeom>
          <a:solidFill>
            <a:srgbClr val="FFCC99"/>
          </a:solidFill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</a:rPr>
              <a:t>And, for the </a:t>
            </a:r>
            <a:r>
              <a:rPr lang="en-US" b="1" dirty="0" smtClean="0">
                <a:solidFill>
                  <a:srgbClr val="120DFB"/>
                </a:solidFill>
              </a:rPr>
              <a:t>finals</a:t>
            </a:r>
            <a:r>
              <a:rPr lang="en-US" dirty="0" smtClean="0">
                <a:solidFill>
                  <a:srgbClr val="120DFB"/>
                </a:solidFill>
              </a:rPr>
              <a:t>...</a:t>
            </a:r>
            <a:endParaRPr lang="en-US" dirty="0">
              <a:solidFill>
                <a:srgbClr val="120DFB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59" y="228361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hmc_2 =====</a:t>
            </a:r>
          </a:p>
          <a:p>
            <a:r>
              <a:rPr lang="es-ES" sz="1000" dirty="0">
                <a:latin typeface="+mj-lt"/>
              </a:rPr>
              <a:t>IgnacioListaRosales_hmc_1923302          W: 287 L:  52 T:   1</a:t>
            </a:r>
          </a:p>
          <a:p>
            <a:r>
              <a:rPr lang="de-DE" sz="1000" dirty="0">
                <a:latin typeface="+mj-lt"/>
              </a:rPr>
              <a:t>HelenChaffee_hmc_1869042                 W: 247 L:  87 T:   6</a:t>
            </a:r>
          </a:p>
          <a:p>
            <a:r>
              <a:rPr lang="pl-PL" sz="1000" dirty="0">
                <a:latin typeface="+mj-lt"/>
              </a:rPr>
              <a:t>Fionna_hmc_1894718                       W: 238 L:  99 T:   3</a:t>
            </a:r>
          </a:p>
          <a:p>
            <a:r>
              <a:rPr lang="fi-FI" sz="1000" dirty="0">
                <a:latin typeface="+mj-lt"/>
              </a:rPr>
              <a:t>IlonaKariko_hmc_1952361                  W: 233 L: 104 T:  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2697" y="3273027"/>
            <a:ext cx="37235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hmc_1 =====</a:t>
            </a:r>
          </a:p>
          <a:p>
            <a:r>
              <a:rPr lang="fi-FI" sz="1000" dirty="0" smtClean="0">
                <a:latin typeface="+mj-lt"/>
              </a:rPr>
              <a:t>VibhaRohilla_hmc_1957874                 W: 260 L:  80 T:   0</a:t>
            </a:r>
          </a:p>
          <a:p>
            <a:r>
              <a:rPr lang="de-DE" sz="1000" dirty="0" smtClean="0">
                <a:latin typeface="+mj-lt"/>
              </a:rPr>
              <a:t>KaitlynPaulsen_hmc_1791839               W: 252 L:  88 T:   0</a:t>
            </a:r>
          </a:p>
          <a:p>
            <a:r>
              <a:rPr lang="es-ES" sz="1000" dirty="0" smtClean="0">
                <a:latin typeface="+mj-lt"/>
              </a:rPr>
              <a:t>SolomonValoreCaplan_hmc_1951493          W: 242 L:  98 T:   0</a:t>
            </a:r>
          </a:p>
          <a:p>
            <a:r>
              <a:rPr lang="pl-PL" sz="1000" dirty="0" smtClean="0">
                <a:latin typeface="+mj-lt"/>
              </a:rPr>
              <a:t>HugoSo_hmc_1876268                       W: 230 L: 110 T:   0</a:t>
            </a:r>
          </a:p>
          <a:p>
            <a:r>
              <a:rPr lang="en-US" sz="1000" dirty="0" smtClean="0">
                <a:latin typeface="+mj-lt"/>
              </a:rPr>
              <a:t>StephenGross_hmc_1698315                 W: 223 L: 114 T:   3</a:t>
            </a:r>
          </a:p>
          <a:p>
            <a:r>
              <a:rPr lang="pl-PL" sz="1000" dirty="0" smtClean="0">
                <a:latin typeface="+mj-lt"/>
              </a:rPr>
              <a:t>DelaneyCohn_hmc_1894260                  </a:t>
            </a:r>
            <a:r>
              <a:rPr lang="pl-PL" sz="1000" dirty="0">
                <a:latin typeface="+mj-lt"/>
              </a:rPr>
              <a:t>W: 220 L: 119 T:  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8898" y="457021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cmc_3 =====</a:t>
            </a:r>
          </a:p>
          <a:p>
            <a:r>
              <a:rPr lang="nb-NO" sz="1000" dirty="0">
                <a:latin typeface="+mj-lt"/>
              </a:rPr>
              <a:t>TiffanyTeng_cmc_1957275                  W: 248 L:  90 T:   2</a:t>
            </a:r>
          </a:p>
          <a:p>
            <a:r>
              <a:rPr lang="en-US" sz="1000" dirty="0">
                <a:latin typeface="+mj-lt"/>
              </a:rPr>
              <a:t>BrandonRuiz_cmc_1954433                  W: 246 L:  92 T:   2</a:t>
            </a:r>
          </a:p>
          <a:p>
            <a:r>
              <a:rPr lang="pl-PL" sz="1000" dirty="0">
                <a:latin typeface="+mj-lt"/>
              </a:rPr>
              <a:t>NaseemNazari_cmc_1986487                 W: 242 L:  98 T:   0</a:t>
            </a:r>
          </a:p>
          <a:p>
            <a:r>
              <a:rPr lang="pl-PL" sz="1000" dirty="0">
                <a:latin typeface="+mj-lt"/>
              </a:rPr>
              <a:t>ColtonSmith_cmc_1958673                  W: 241 L:  77 T:  </a:t>
            </a:r>
            <a:r>
              <a:rPr lang="pl-PL" sz="1000" dirty="0" smtClean="0">
                <a:latin typeface="+mj-lt"/>
              </a:rPr>
              <a:t>22</a:t>
            </a:r>
            <a:endParaRPr lang="en-US" sz="1000" dirty="0" smtClean="0">
              <a:latin typeface="+mj-lt"/>
            </a:endParaRPr>
          </a:p>
          <a:p>
            <a:r>
              <a:rPr lang="de-DE" sz="1000" dirty="0">
                <a:latin typeface="+mj-lt"/>
              </a:rPr>
              <a:t>SarahTritschler_cmc_1769389              W: 239 L: 100 T:   1</a:t>
            </a:r>
          </a:p>
          <a:p>
            <a:r>
              <a:rPr lang="de-DE" sz="1000" dirty="0">
                <a:latin typeface="+mj-lt"/>
              </a:rPr>
              <a:t>KaraSchachter_cmc_1901326                W: 237 L: 103 T:   </a:t>
            </a:r>
            <a:r>
              <a:rPr lang="de-DE" sz="1000" dirty="0" smtClean="0">
                <a:latin typeface="+mj-lt"/>
              </a:rPr>
              <a:t>0</a:t>
            </a:r>
            <a:endParaRPr lang="de-DE" sz="1000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697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hmc_3 =====</a:t>
            </a:r>
          </a:p>
          <a:p>
            <a:r>
              <a:rPr lang="pl-PL" sz="1000" dirty="0">
                <a:latin typeface="+mj-lt"/>
              </a:rPr>
              <a:t>ShanniLam_hmc_1869141                    W: 298 L:  42 T:   0</a:t>
            </a:r>
          </a:p>
          <a:p>
            <a:r>
              <a:rPr lang="de-DE" sz="1000" dirty="0">
                <a:latin typeface="+mj-lt"/>
              </a:rPr>
              <a:t>NicoleOberlag_hmc_1807785                W: 241 L:  99 T:   0</a:t>
            </a:r>
          </a:p>
          <a:p>
            <a:r>
              <a:rPr lang="en-US" sz="1000" dirty="0">
                <a:latin typeface="+mj-lt"/>
              </a:rPr>
              <a:t>PhousawanhPeaungvongpakdy_hmc_1909357    W: 224 L: 116 T:   0</a:t>
            </a:r>
          </a:p>
          <a:p>
            <a:r>
              <a:rPr lang="pl-PL" sz="1000" dirty="0">
                <a:latin typeface="+mj-lt"/>
              </a:rPr>
              <a:t>KateLord_hmc_1923757                     W: 216 L: 124 T:   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86200" y="130831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cmc_4 =====</a:t>
            </a:r>
          </a:p>
          <a:p>
            <a:r>
              <a:rPr lang="pl-PL" sz="1000" dirty="0">
                <a:latin typeface="+mj-lt"/>
              </a:rPr>
              <a:t>SamuelSoo_cmc_2004020                    W: 259 L:  81 T:   0</a:t>
            </a:r>
          </a:p>
          <a:p>
            <a:r>
              <a:rPr lang="en-US" sz="1000" dirty="0">
                <a:latin typeface="+mj-lt"/>
              </a:rPr>
              <a:t>FaustineShuFu_cmc_1901504                W: 255 L:  85 T:   0</a:t>
            </a:r>
          </a:p>
          <a:p>
            <a:r>
              <a:rPr lang="pl-PL" sz="1000" dirty="0">
                <a:latin typeface="+mj-lt"/>
              </a:rPr>
              <a:t>JackViani_cmc_1957020                    W: 252 L:  88 T:   0</a:t>
            </a:r>
          </a:p>
          <a:p>
            <a:r>
              <a:rPr lang="de-DE" sz="1000" dirty="0">
                <a:latin typeface="+mj-lt"/>
              </a:rPr>
              <a:t>WALTERBROSTROM_cmc_1957562               W: 252 L:  88 T:   0</a:t>
            </a:r>
          </a:p>
          <a:p>
            <a:r>
              <a:rPr lang="fr-FR" sz="1000" dirty="0">
                <a:latin typeface="+mj-lt"/>
              </a:rPr>
              <a:t>SaviRathi_cmc_1819425                    W: 251 L:  89 T:   0</a:t>
            </a:r>
          </a:p>
          <a:p>
            <a:r>
              <a:rPr lang="fr-FR" sz="1000" dirty="0">
                <a:latin typeface="+mj-lt"/>
              </a:rPr>
              <a:t>CharlesMangum_cmc_1954851                W: 249 L:  91 T:  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86200" y="26019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pitzer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de-DE" sz="1000" dirty="0">
                <a:latin typeface="+mj-lt"/>
              </a:rPr>
              <a:t>DavenCrossland_pitzer_1956414            W: 200 L:  60 T:   0</a:t>
            </a:r>
          </a:p>
          <a:p>
            <a:r>
              <a:rPr lang="de-DE" sz="1000" dirty="0">
                <a:latin typeface="+mj-lt"/>
              </a:rPr>
              <a:t>BenjaminLucero_pitzer_1848987            W: 199 L:  61 T:   0</a:t>
            </a:r>
          </a:p>
          <a:p>
            <a:r>
              <a:rPr lang="de-DE" sz="1000" dirty="0">
                <a:latin typeface="+mj-lt"/>
              </a:rPr>
              <a:t>RyanDrover_pitzer_1785920                W: 198 L:  62 T:   0</a:t>
            </a:r>
          </a:p>
          <a:p>
            <a:r>
              <a:rPr lang="de-DE" sz="1000" dirty="0">
                <a:latin typeface="+mj-lt"/>
              </a:rPr>
              <a:t>JasperTsai_pitzer_1945771                W: 198 L:  62 T:   0</a:t>
            </a:r>
          </a:p>
          <a:p>
            <a:r>
              <a:rPr lang="de-DE" sz="1000" dirty="0">
                <a:latin typeface="+mj-lt"/>
              </a:rPr>
              <a:t>EliFujita_pitzer_1849864                 W: 196 L:  64 T:   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86200" y="3741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scripps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fr-FR" sz="1000" dirty="0">
                <a:latin typeface="+mj-lt"/>
              </a:rPr>
              <a:t>RomiElyashar_scripps_1955696             W: 267 L: 111 T:   2</a:t>
            </a:r>
          </a:p>
          <a:p>
            <a:r>
              <a:rPr lang="fr-FR" sz="1000" dirty="0">
                <a:latin typeface="+mj-lt"/>
              </a:rPr>
              <a:t>SafiaHassan_scripps_1849618              W: 261 L: 118 T:   1</a:t>
            </a:r>
          </a:p>
          <a:p>
            <a:r>
              <a:rPr lang="en-US" sz="1000" dirty="0">
                <a:latin typeface="+mj-lt"/>
              </a:rPr>
              <a:t>EmilyKhouw_scripps_1937166               W: 261 L: 118 T:   1</a:t>
            </a:r>
          </a:p>
          <a:p>
            <a:r>
              <a:rPr lang="pl-PL" sz="1000" dirty="0">
                <a:latin typeface="+mj-lt"/>
              </a:rPr>
              <a:t>JackieMcVay_scripps_1957121              W: 261 L: 119 T:   0</a:t>
            </a:r>
          </a:p>
          <a:p>
            <a:r>
              <a:rPr lang="en-US" sz="1000" dirty="0">
                <a:latin typeface="+mj-lt"/>
              </a:rPr>
              <a:t>PaigeBrodrick_scripps_1954766            W: 260 L: 119 T:   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83024" y="488151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pomona_2 =====</a:t>
            </a:r>
          </a:p>
          <a:p>
            <a:r>
              <a:rPr lang="pl-PL" sz="1000" dirty="0">
                <a:latin typeface="+mj-lt"/>
              </a:rPr>
              <a:t>HannahDorris_pomona_1895073              W: 177 L:  63 T:   0</a:t>
            </a:r>
          </a:p>
          <a:p>
            <a:r>
              <a:rPr lang="pl-PL" sz="1000" dirty="0">
                <a:latin typeface="+mj-lt"/>
              </a:rPr>
              <a:t>AlexCollado_pomona_1980742               W: 174 L:  64 T:   2</a:t>
            </a:r>
          </a:p>
          <a:p>
            <a:r>
              <a:rPr lang="pl-PL" sz="1000" dirty="0">
                <a:latin typeface="+mj-lt"/>
              </a:rPr>
              <a:t>ElizabethWickham_pomona_1952213          W: 171 L:  69 T:   0</a:t>
            </a:r>
          </a:p>
          <a:p>
            <a:r>
              <a:rPr lang="pl-PL" sz="1000" dirty="0">
                <a:latin typeface="+mj-lt"/>
              </a:rPr>
              <a:t>BrendanTerry_pomona_1957793              W: 168 L:  72 T:   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83024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cmc_5 =====</a:t>
            </a:r>
          </a:p>
          <a:p>
            <a:r>
              <a:rPr lang="de-DE" sz="1000" dirty="0">
                <a:latin typeface="+mj-lt"/>
              </a:rPr>
              <a:t>StutiGrover_cmc_2002713                  W: 338 L:   2 T:   0</a:t>
            </a:r>
          </a:p>
          <a:p>
            <a:r>
              <a:rPr lang="pl-PL" sz="1000" dirty="0">
                <a:latin typeface="+mj-lt"/>
              </a:rPr>
              <a:t>AndyYe_cmc_1892450                       W: 218 L: 122 T:   0</a:t>
            </a:r>
          </a:p>
          <a:p>
            <a:r>
              <a:rPr lang="en-US" sz="1000" dirty="0">
                <a:latin typeface="+mj-lt"/>
              </a:rPr>
              <a:t>AnyaZimmermanSmith_cmc_1902647           W: 217 L: 123 T:   0</a:t>
            </a:r>
          </a:p>
          <a:p>
            <a:r>
              <a:rPr lang="pl-PL" sz="1000" dirty="0">
                <a:latin typeface="+mj-lt"/>
              </a:rPr>
              <a:t>AdrienneJo_cmc_1955108                   W: 217 L: 123 T:   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99500" y="3224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hmc_6 =====</a:t>
            </a:r>
          </a:p>
          <a:p>
            <a:r>
              <a:rPr lang="de-DE" sz="1000" dirty="0">
                <a:latin typeface="+mj-lt"/>
              </a:rPr>
              <a:t>WarrenChen_hmc_1914672                   W: 246 L:  74 T:   0</a:t>
            </a:r>
          </a:p>
          <a:p>
            <a:r>
              <a:rPr lang="pl-PL" sz="1000" dirty="0">
                <a:latin typeface="+mj-lt"/>
              </a:rPr>
              <a:t>JasonMisleh_hmc_1886352                  W: 235 L:  84 T:   1</a:t>
            </a:r>
          </a:p>
          <a:p>
            <a:r>
              <a:rPr lang="pl-PL" sz="1000" dirty="0">
                <a:latin typeface="+mj-lt"/>
              </a:rPr>
              <a:t>StephenMarzo_hmc_1903120                 W: 228 L:  90 T:   2</a:t>
            </a:r>
          </a:p>
          <a:p>
            <a:r>
              <a:rPr lang="en-US" sz="1000" dirty="0">
                <a:latin typeface="+mj-lt"/>
              </a:rPr>
              <a:t>MariesaTeo_hmc_1908100                   W: 228 L:  92 T:   0</a:t>
            </a:r>
          </a:p>
        </p:txBody>
      </p:sp>
      <p:sp>
        <p:nvSpPr>
          <p:cNvPr id="38" name="Text Box 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73428" y="1533271"/>
            <a:ext cx="1546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D982A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or so...</a:t>
            </a:r>
            <a:endParaRPr lang="en-US" altLang="en-US" sz="1100" dirty="0">
              <a:solidFill>
                <a:srgbClr val="0D982A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39" name="Group 3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524817" y="1592255"/>
            <a:ext cx="381744" cy="429719"/>
            <a:chOff x="2928" y="1051"/>
            <a:chExt cx="840" cy="957"/>
          </a:xfrm>
        </p:grpSpPr>
        <p:sp>
          <p:nvSpPr>
            <p:cNvPr id="40" name="Freeform 3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Oval 3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" name="Oval 3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Oval 3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Oval 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" name="Oval 3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AutoShape 4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Freeform 4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848600" y="6477000"/>
            <a:ext cx="11461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 smtClean="0">
                <a:solidFill>
                  <a:srgbClr val="120DFB"/>
                </a:solidFill>
                <a:latin typeface="+mj-lt"/>
              </a:rPr>
              <a:t>Others...</a:t>
            </a:r>
            <a:endParaRPr lang="pl-PL" sz="1000" dirty="0">
              <a:latin typeface="+mj-lt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677754" y="3841683"/>
            <a:ext cx="749037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========== Top results by school... ==========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StutiGrover_cmc_2002713                  W: 1255 L:   0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KeoChui_hmc_1710190                      W: 1015 L: 241 T:   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ShanniLam_hmc_1869141                    W: 1002 L: 257 T:   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TennyLiu_pomona_1949756                  W: 837 L: 410 T:  13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JackieMcVay_scripps_1957121              W: 626 L: 629 T:   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RomiElyashar_scripps_1955696             W: 624 L: 633 T:   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RyanDrover_pitzer_1785920                W: 619 L: 639 T:   2</a:t>
            </a:r>
          </a:p>
        </p:txBody>
      </p:sp>
    </p:spTree>
    <p:extLst>
      <p:ext uri="{BB962C8B-B14F-4D97-AF65-F5344CB8AC3E}">
        <p14:creationId xmlns:p14="http://schemas.microsoft.com/office/powerpoint/2010/main" val="37385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6151" y="3792120"/>
            <a:ext cx="15271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2800" b="1" i="1" dirty="0" smtClean="0">
                <a:solidFill>
                  <a:prstClr val="black"/>
                </a:solidFill>
                <a:latin typeface="Cambria"/>
                <a:cs typeface="Cambria"/>
              </a:rPr>
              <a:t>268 entries in fall 2018</a:t>
            </a:r>
            <a:endParaRPr lang="en-US" sz="28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733" y="198679"/>
            <a:ext cx="144878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each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1294209"/>
            <a:ext cx="396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pomona_1 =====</a:t>
            </a:r>
          </a:p>
          <a:p>
            <a:r>
              <a:rPr lang="pl-PL" sz="1000" dirty="0">
                <a:latin typeface="+mj-lt"/>
              </a:rPr>
              <a:t>TennyLiu_pomona_1949756                  W: 191 L:  39 T:  10</a:t>
            </a:r>
          </a:p>
          <a:p>
            <a:r>
              <a:rPr lang="pl-PL" sz="1000" dirty="0">
                <a:latin typeface="+mj-lt"/>
              </a:rPr>
              <a:t>HayatRamzi_pomona_1960126                W: 180 L:  50 T:  10</a:t>
            </a:r>
          </a:p>
          <a:p>
            <a:r>
              <a:rPr lang="pl-PL" sz="1000" dirty="0">
                <a:latin typeface="+mj-lt"/>
              </a:rPr>
              <a:t>Xin_Zhang_pomona_1954924                 W: 166 L:  54 T:  20</a:t>
            </a:r>
          </a:p>
          <a:p>
            <a:r>
              <a:rPr lang="pl-PL" sz="1000" dirty="0">
                <a:latin typeface="+mj-lt"/>
              </a:rPr>
              <a:t>JennyThompson_pomona_1866357             W: 163 L:  74 T:  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" y="304800"/>
            <a:ext cx="4495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hmc_5 =====</a:t>
            </a:r>
          </a:p>
          <a:p>
            <a:r>
              <a:rPr lang="pl-PL" sz="1000" dirty="0">
                <a:latin typeface="+mj-lt"/>
              </a:rPr>
              <a:t>SaminZachariah_hmc_1951110               W: 303 L:  37 T:   0</a:t>
            </a:r>
          </a:p>
          <a:p>
            <a:r>
              <a:rPr lang="de-DE" sz="1000" dirty="0">
                <a:latin typeface="+mj-lt"/>
              </a:rPr>
              <a:t>MacyMills_hmc_1953547                    W: 284 L:  56 T:   0</a:t>
            </a:r>
          </a:p>
          <a:p>
            <a:r>
              <a:rPr lang="en-US" sz="1000" dirty="0">
                <a:latin typeface="+mj-lt"/>
              </a:rPr>
              <a:t>VeronicaShow_hmc_1718597                 W: 279 L:  61 T:   0</a:t>
            </a:r>
          </a:p>
          <a:p>
            <a:r>
              <a:rPr lang="en-US" sz="1000" dirty="0">
                <a:latin typeface="+mj-lt"/>
              </a:rPr>
              <a:t>SamanthaMarquez_hmc_1907922              W: 270 L:  69 T:   1</a:t>
            </a:r>
          </a:p>
        </p:txBody>
      </p:sp>
      <p:sp>
        <p:nvSpPr>
          <p:cNvPr id="28" name="TextBox 27"/>
          <p:cNvSpPr txBox="1"/>
          <p:nvPr/>
        </p:nvSpPr>
        <p:spPr>
          <a:xfrm rot="21195605">
            <a:off x="7430542" y="2285329"/>
            <a:ext cx="1475165" cy="1200329"/>
          </a:xfrm>
          <a:prstGeom prst="rect">
            <a:avLst/>
          </a:prstGeom>
          <a:solidFill>
            <a:srgbClr val="FFCC99"/>
          </a:solidFill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</a:rPr>
              <a:t>And, for the </a:t>
            </a:r>
            <a:r>
              <a:rPr lang="en-US" b="1" dirty="0" smtClean="0">
                <a:solidFill>
                  <a:srgbClr val="120DFB"/>
                </a:solidFill>
              </a:rPr>
              <a:t>finals</a:t>
            </a:r>
            <a:r>
              <a:rPr lang="en-US" dirty="0" smtClean="0">
                <a:solidFill>
                  <a:srgbClr val="120DFB"/>
                </a:solidFill>
              </a:rPr>
              <a:t>...</a:t>
            </a:r>
            <a:endParaRPr lang="en-US" dirty="0">
              <a:solidFill>
                <a:srgbClr val="120DFB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59" y="228361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hmc_2 =====</a:t>
            </a:r>
          </a:p>
          <a:p>
            <a:r>
              <a:rPr lang="es-ES" sz="1000" dirty="0">
                <a:latin typeface="+mj-lt"/>
              </a:rPr>
              <a:t>IgnacioListaRosales_hmc_1923302          W: 287 L:  52 T:   1</a:t>
            </a:r>
          </a:p>
          <a:p>
            <a:r>
              <a:rPr lang="de-DE" sz="1000" dirty="0">
                <a:latin typeface="+mj-lt"/>
              </a:rPr>
              <a:t>HelenChaffee_hmc_1869042                 W: 247 L:  87 T:   6</a:t>
            </a:r>
          </a:p>
          <a:p>
            <a:r>
              <a:rPr lang="pl-PL" sz="1000" dirty="0">
                <a:latin typeface="+mj-lt"/>
              </a:rPr>
              <a:t>Fionna_hmc_1894718                       W: 238 L:  99 T:   3</a:t>
            </a:r>
          </a:p>
          <a:p>
            <a:r>
              <a:rPr lang="fi-FI" sz="1000" dirty="0">
                <a:latin typeface="+mj-lt"/>
              </a:rPr>
              <a:t>IlonaKariko_hmc_1952361                  W: 233 L: 104 T:  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2697" y="3273027"/>
            <a:ext cx="37235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hmc_1 =====</a:t>
            </a:r>
          </a:p>
          <a:p>
            <a:r>
              <a:rPr lang="fi-FI" sz="1000" dirty="0">
                <a:latin typeface="+mj-lt"/>
              </a:rPr>
              <a:t>VibhaRohilla_hmc_1957874                 W: 260 L:  80 T:   0</a:t>
            </a:r>
          </a:p>
          <a:p>
            <a:r>
              <a:rPr lang="de-DE" sz="1000" dirty="0">
                <a:latin typeface="+mj-lt"/>
              </a:rPr>
              <a:t>KaitlynPaulsen_hmc_1791839               W: 252 L:  88 T:   0</a:t>
            </a:r>
          </a:p>
          <a:p>
            <a:r>
              <a:rPr lang="es-ES" sz="1000" dirty="0">
                <a:latin typeface="+mj-lt"/>
              </a:rPr>
              <a:t>SolomonValoreCaplan_hmc_1951493          W: 242 L:  98 T:   0</a:t>
            </a:r>
          </a:p>
          <a:p>
            <a:r>
              <a:rPr lang="pl-PL" sz="1000" dirty="0">
                <a:latin typeface="+mj-lt"/>
              </a:rPr>
              <a:t>HugoSo_hmc_1876268                       W: 230 L: 110 T:   0</a:t>
            </a:r>
          </a:p>
          <a:p>
            <a:r>
              <a:rPr lang="en-US" sz="1000" dirty="0">
                <a:latin typeface="+mj-lt"/>
              </a:rPr>
              <a:t>StephenGross_hmc_1698315                 W: 223 L: 114 T:   3</a:t>
            </a:r>
          </a:p>
          <a:p>
            <a:r>
              <a:rPr lang="pl-PL" sz="1000" dirty="0">
                <a:latin typeface="+mj-lt"/>
              </a:rPr>
              <a:t>DelaneyCohn_hmc_1894260                  W: 220 L: 119 T:  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8898" y="457021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cmc_3 =====</a:t>
            </a:r>
          </a:p>
          <a:p>
            <a:r>
              <a:rPr lang="nb-NO" sz="1000" dirty="0">
                <a:latin typeface="+mj-lt"/>
              </a:rPr>
              <a:t>TiffanyTeng_cmc_1957275                  W: 248 L:  90 T:   2</a:t>
            </a:r>
          </a:p>
          <a:p>
            <a:r>
              <a:rPr lang="en-US" sz="1000" dirty="0">
                <a:latin typeface="+mj-lt"/>
              </a:rPr>
              <a:t>BrandonRuiz_cmc_1954433                  W: 246 L:  92 T:   2</a:t>
            </a:r>
          </a:p>
          <a:p>
            <a:r>
              <a:rPr lang="pl-PL" sz="1000" dirty="0">
                <a:latin typeface="+mj-lt"/>
              </a:rPr>
              <a:t>NaseemNazari_cmc_1986487                 W: 242 L:  98 T:   0</a:t>
            </a:r>
          </a:p>
          <a:p>
            <a:r>
              <a:rPr lang="pl-PL" sz="1000" dirty="0">
                <a:latin typeface="+mj-lt"/>
              </a:rPr>
              <a:t>ColtonSmith_cmc_1958673                  W: 241 L:  77 T:  </a:t>
            </a:r>
            <a:r>
              <a:rPr lang="pl-PL" sz="1000" dirty="0" smtClean="0">
                <a:latin typeface="+mj-lt"/>
              </a:rPr>
              <a:t>22</a:t>
            </a:r>
            <a:endParaRPr lang="en-US" sz="1000" dirty="0" smtClean="0">
              <a:latin typeface="+mj-lt"/>
            </a:endParaRPr>
          </a:p>
          <a:p>
            <a:r>
              <a:rPr lang="de-DE" sz="1000" dirty="0">
                <a:latin typeface="+mj-lt"/>
              </a:rPr>
              <a:t>SarahTritschler_cmc_1769389              W: 239 L: 100 T:   1</a:t>
            </a:r>
          </a:p>
          <a:p>
            <a:r>
              <a:rPr lang="de-DE" sz="1000" dirty="0">
                <a:latin typeface="+mj-lt"/>
              </a:rPr>
              <a:t>KaraSchachter_cmc_1901326                W: 237 L: 103 T:   </a:t>
            </a:r>
            <a:r>
              <a:rPr lang="de-DE" sz="1000" dirty="0" smtClean="0">
                <a:latin typeface="+mj-lt"/>
              </a:rPr>
              <a:t>0</a:t>
            </a:r>
            <a:endParaRPr lang="de-DE" sz="1000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697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hmc_3 =====</a:t>
            </a:r>
          </a:p>
          <a:p>
            <a:r>
              <a:rPr lang="pl-PL" sz="1000" dirty="0">
                <a:latin typeface="+mj-lt"/>
              </a:rPr>
              <a:t>ShanniLam_hmc_1869141                    W: 298 L:  42 T:   0</a:t>
            </a:r>
          </a:p>
          <a:p>
            <a:r>
              <a:rPr lang="de-DE" sz="1000" dirty="0">
                <a:latin typeface="+mj-lt"/>
              </a:rPr>
              <a:t>NicoleOberlag_hmc_1807785                W: 241 L:  99 T:   0</a:t>
            </a:r>
          </a:p>
          <a:p>
            <a:r>
              <a:rPr lang="en-US" sz="1000" dirty="0">
                <a:latin typeface="+mj-lt"/>
              </a:rPr>
              <a:t>PhousawanhPeaungvongpakdy_hmc_1909357    W: 224 L: 116 T:   0</a:t>
            </a:r>
          </a:p>
          <a:p>
            <a:r>
              <a:rPr lang="pl-PL" sz="1000" dirty="0">
                <a:latin typeface="+mj-lt"/>
              </a:rPr>
              <a:t>KateLord_hmc_1923757                     W: 216 L: 124 T:   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86200" y="130831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cmc_4 =====</a:t>
            </a:r>
          </a:p>
          <a:p>
            <a:r>
              <a:rPr lang="pl-PL" sz="1000" dirty="0">
                <a:latin typeface="+mj-lt"/>
              </a:rPr>
              <a:t>SamuelSoo_cmc_2004020                    W: 259 L:  81 T:   0</a:t>
            </a:r>
          </a:p>
          <a:p>
            <a:r>
              <a:rPr lang="en-US" sz="1000" dirty="0">
                <a:latin typeface="+mj-lt"/>
              </a:rPr>
              <a:t>FaustineShuFu_cmc_1901504                W: 255 L:  85 T:   0</a:t>
            </a:r>
          </a:p>
          <a:p>
            <a:r>
              <a:rPr lang="pl-PL" sz="1000" dirty="0">
                <a:latin typeface="+mj-lt"/>
              </a:rPr>
              <a:t>JackViani_cmc_1957020                    W: 252 L:  88 T:   0</a:t>
            </a:r>
          </a:p>
          <a:p>
            <a:r>
              <a:rPr lang="de-DE" sz="1000" dirty="0">
                <a:latin typeface="+mj-lt"/>
              </a:rPr>
              <a:t>WALTERBROSTROM_cmc_1957562               W: 252 L:  88 T:   0</a:t>
            </a:r>
          </a:p>
          <a:p>
            <a:r>
              <a:rPr lang="fr-FR" sz="1000" dirty="0">
                <a:latin typeface="+mj-lt"/>
              </a:rPr>
              <a:t>SaviRathi_cmc_1819425                    W: 251 L:  89 T:   0</a:t>
            </a:r>
          </a:p>
          <a:p>
            <a:r>
              <a:rPr lang="fr-FR" sz="1000" dirty="0">
                <a:latin typeface="+mj-lt"/>
              </a:rPr>
              <a:t>CharlesMangum_cmc_1954851                W: 249 L:  91 T:  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86200" y="26019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pitzer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de-DE" sz="1000" dirty="0">
                <a:latin typeface="+mj-lt"/>
              </a:rPr>
              <a:t>DavenCrossland_pitzer_1956414            W: 200 L:  60 T:   0</a:t>
            </a:r>
          </a:p>
          <a:p>
            <a:r>
              <a:rPr lang="de-DE" sz="1000" dirty="0">
                <a:latin typeface="+mj-lt"/>
              </a:rPr>
              <a:t>BenjaminLucero_pitzer_1848987            W: 199 L:  61 T:   0</a:t>
            </a:r>
          </a:p>
          <a:p>
            <a:r>
              <a:rPr lang="de-DE" sz="1000" dirty="0">
                <a:latin typeface="+mj-lt"/>
              </a:rPr>
              <a:t>RyanDrover_pitzer_1785920                W: 198 L:  62 T:   0</a:t>
            </a:r>
          </a:p>
          <a:p>
            <a:r>
              <a:rPr lang="de-DE" sz="1000" dirty="0">
                <a:latin typeface="+mj-lt"/>
              </a:rPr>
              <a:t>JasperTsai_pitzer_1945771                W: 198 L:  62 T:   0</a:t>
            </a:r>
          </a:p>
          <a:p>
            <a:r>
              <a:rPr lang="de-DE" sz="1000" dirty="0">
                <a:latin typeface="+mj-lt"/>
              </a:rPr>
              <a:t>EliFujita_pitzer_1849864                 W: 196 L:  64 T:   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86200" y="3741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scripps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fr-FR" sz="1000" dirty="0">
                <a:latin typeface="+mj-lt"/>
              </a:rPr>
              <a:t>RomiElyashar_scripps_1955696             W: 267 L: 111 T:   2</a:t>
            </a:r>
          </a:p>
          <a:p>
            <a:r>
              <a:rPr lang="fr-FR" sz="1000" dirty="0">
                <a:latin typeface="+mj-lt"/>
              </a:rPr>
              <a:t>SafiaHassan_scripps_1849618              W: 261 L: 118 T:   1</a:t>
            </a:r>
          </a:p>
          <a:p>
            <a:r>
              <a:rPr lang="en-US" sz="1000" dirty="0">
                <a:latin typeface="+mj-lt"/>
              </a:rPr>
              <a:t>EmilyKhouw_scripps_1937166               W: 261 L: 118 T:   1</a:t>
            </a:r>
          </a:p>
          <a:p>
            <a:r>
              <a:rPr lang="pl-PL" sz="1000" dirty="0">
                <a:latin typeface="+mj-lt"/>
              </a:rPr>
              <a:t>JackieMcVay_scripps_1957121              W: 261 L: 119 T:   0</a:t>
            </a:r>
          </a:p>
          <a:p>
            <a:r>
              <a:rPr lang="en-US" sz="1000" dirty="0">
                <a:latin typeface="+mj-lt"/>
              </a:rPr>
              <a:t>PaigeBrodrick_scripps_1954766            W: 260 L: 119 T:   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83024" y="488151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pomona_2 =====</a:t>
            </a:r>
          </a:p>
          <a:p>
            <a:r>
              <a:rPr lang="pl-PL" sz="1000" dirty="0">
                <a:latin typeface="+mj-lt"/>
              </a:rPr>
              <a:t>HannahDorris_pomona_1895073              W: 177 L:  63 T:   0</a:t>
            </a:r>
          </a:p>
          <a:p>
            <a:r>
              <a:rPr lang="pl-PL" sz="1000" dirty="0">
                <a:latin typeface="+mj-lt"/>
              </a:rPr>
              <a:t>AlexCollado_pomona_1980742               W: 174 L:  64 T:   2</a:t>
            </a:r>
          </a:p>
          <a:p>
            <a:r>
              <a:rPr lang="pl-PL" sz="1000" dirty="0">
                <a:latin typeface="+mj-lt"/>
              </a:rPr>
              <a:t>ElizabethWickham_pomona_1952213          W: 171 L:  69 T:   0</a:t>
            </a:r>
          </a:p>
          <a:p>
            <a:r>
              <a:rPr lang="pl-PL" sz="1000" dirty="0">
                <a:latin typeface="+mj-lt"/>
              </a:rPr>
              <a:t>BrendanTerry_pomona_1957793              W: 168 L:  72 T:   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83024" y="58674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cmc_5 =====</a:t>
            </a:r>
          </a:p>
          <a:p>
            <a:r>
              <a:rPr lang="de-DE" sz="1000" dirty="0">
                <a:latin typeface="+mj-lt"/>
              </a:rPr>
              <a:t>StutiGrover_cmc_2002713                  W: 338 L:   2 T:   0</a:t>
            </a:r>
          </a:p>
          <a:p>
            <a:r>
              <a:rPr lang="pl-PL" sz="1000" dirty="0">
                <a:latin typeface="+mj-lt"/>
              </a:rPr>
              <a:t>AndyYe_cmc_1892450                       W: 218 L: 122 T:   0</a:t>
            </a:r>
          </a:p>
          <a:p>
            <a:r>
              <a:rPr lang="en-US" sz="1000" dirty="0">
                <a:latin typeface="+mj-lt"/>
              </a:rPr>
              <a:t>AnyaZimmermanSmith_cmc_1902647           W: 217 L: 123 T:   0</a:t>
            </a:r>
          </a:p>
          <a:p>
            <a:r>
              <a:rPr lang="pl-PL" sz="1000" dirty="0">
                <a:latin typeface="+mj-lt"/>
              </a:rPr>
              <a:t>AdrienneJo_cmc_1955108                   W: 217 L: 123 T:   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99500" y="3224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hmc_6 =====</a:t>
            </a:r>
          </a:p>
          <a:p>
            <a:r>
              <a:rPr lang="de-DE" sz="1000" dirty="0">
                <a:latin typeface="+mj-lt"/>
              </a:rPr>
              <a:t>WarrenChen_hmc_1914672                   W: 246 L:  74 T:   0</a:t>
            </a:r>
          </a:p>
          <a:p>
            <a:r>
              <a:rPr lang="pl-PL" sz="1000" dirty="0">
                <a:latin typeface="+mj-lt"/>
              </a:rPr>
              <a:t>JasonMisleh_hmc_1886352                  W: 235 L:  84 T:   1</a:t>
            </a:r>
          </a:p>
          <a:p>
            <a:r>
              <a:rPr lang="pl-PL" sz="1000" dirty="0">
                <a:latin typeface="+mj-lt"/>
              </a:rPr>
              <a:t>StephenMarzo_hmc_1903120                 W: 228 L:  90 T:   2</a:t>
            </a:r>
          </a:p>
          <a:p>
            <a:r>
              <a:rPr lang="en-US" sz="1000" dirty="0">
                <a:latin typeface="+mj-lt"/>
              </a:rPr>
              <a:t>MariesaTeo_hmc_1908100                   W: 228 L:  92 T:   0</a:t>
            </a:r>
          </a:p>
        </p:txBody>
      </p:sp>
      <p:sp>
        <p:nvSpPr>
          <p:cNvPr id="38" name="Text Box 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73428" y="1533271"/>
            <a:ext cx="1546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D982A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or so...</a:t>
            </a:r>
            <a:endParaRPr lang="en-US" altLang="en-US" sz="1100" dirty="0">
              <a:solidFill>
                <a:srgbClr val="0D982A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39" name="Group 3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524817" y="1592255"/>
            <a:ext cx="381744" cy="429719"/>
            <a:chOff x="2928" y="1051"/>
            <a:chExt cx="840" cy="957"/>
          </a:xfrm>
        </p:grpSpPr>
        <p:sp>
          <p:nvSpPr>
            <p:cNvPr id="40" name="Freeform 3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Oval 3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" name="Oval 3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Oval 3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Oval 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" name="Oval 3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AutoShape 4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Freeform 4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848600" y="6477000"/>
            <a:ext cx="11461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 smtClean="0">
                <a:solidFill>
                  <a:srgbClr val="120DFB"/>
                </a:solidFill>
                <a:latin typeface="+mj-lt"/>
              </a:rPr>
              <a:t>Others...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338310"/>
            <a:ext cx="3588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2800" b="1" i="1" dirty="0" smtClean="0">
                <a:solidFill>
                  <a:prstClr val="black"/>
                </a:solidFill>
                <a:latin typeface="Cambria"/>
                <a:cs typeface="Cambria"/>
              </a:rPr>
              <a:t>268 entries in fall 2018!</a:t>
            </a:r>
            <a:endParaRPr lang="en-US" sz="28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4216" y="399864"/>
            <a:ext cx="167836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each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1385716"/>
            <a:ext cx="396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pomona_1 =====</a:t>
            </a:r>
          </a:p>
          <a:p>
            <a:r>
              <a:rPr lang="pl-PL" sz="1000" dirty="0">
                <a:latin typeface="+mj-lt"/>
              </a:rPr>
              <a:t>TennyLiu_pomona_1949756                  W: 191 L:  39 T:  10</a:t>
            </a:r>
          </a:p>
          <a:p>
            <a:r>
              <a:rPr lang="pl-PL" sz="1000" dirty="0">
                <a:latin typeface="+mj-lt"/>
              </a:rPr>
              <a:t>HayatRamzi_pomona_1960126                W: 180 L:  50 T:  10</a:t>
            </a:r>
          </a:p>
          <a:p>
            <a:r>
              <a:rPr lang="pl-PL" sz="1000" dirty="0">
                <a:latin typeface="+mj-lt"/>
              </a:rPr>
              <a:t>Xin_Zhang_pomona_1954924                 W: 166 L:  54 T:  20</a:t>
            </a:r>
          </a:p>
          <a:p>
            <a:r>
              <a:rPr lang="pl-PL" sz="1000" dirty="0">
                <a:latin typeface="+mj-lt"/>
              </a:rPr>
              <a:t>JennyThompson_pomona_1866357             W: 163 L:  74 T:  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" y="304800"/>
            <a:ext cx="4495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hmc_5 =====</a:t>
            </a:r>
          </a:p>
          <a:p>
            <a:r>
              <a:rPr lang="pl-PL" sz="1000" dirty="0">
                <a:latin typeface="+mj-lt"/>
              </a:rPr>
              <a:t>SaminZachariah_hmc_1951110               W: 303 L:  37 T:   0</a:t>
            </a:r>
          </a:p>
          <a:p>
            <a:r>
              <a:rPr lang="de-DE" sz="1000" dirty="0">
                <a:latin typeface="+mj-lt"/>
              </a:rPr>
              <a:t>MacyMills_hmc_1953547                    W: 284 L:  56 T:   0</a:t>
            </a:r>
          </a:p>
          <a:p>
            <a:r>
              <a:rPr lang="en-US" sz="1000" dirty="0">
                <a:latin typeface="+mj-lt"/>
              </a:rPr>
              <a:t>VeronicaShow_hmc_1718597                 W: 279 L:  61 T:   0</a:t>
            </a:r>
          </a:p>
          <a:p>
            <a:r>
              <a:rPr lang="en-US" sz="1000" dirty="0">
                <a:latin typeface="+mj-lt"/>
              </a:rPr>
              <a:t>SamanthaMarquez_hmc_1907922              W: 270 L:  69 T:   1</a:t>
            </a:r>
          </a:p>
        </p:txBody>
      </p:sp>
      <p:sp>
        <p:nvSpPr>
          <p:cNvPr id="28" name="TextBox 27"/>
          <p:cNvSpPr txBox="1"/>
          <p:nvPr/>
        </p:nvSpPr>
        <p:spPr>
          <a:xfrm rot="20862488">
            <a:off x="6044117" y="5438754"/>
            <a:ext cx="2745512" cy="830997"/>
          </a:xfrm>
          <a:prstGeom prst="rect">
            <a:avLst/>
          </a:prstGeom>
          <a:solidFill>
            <a:srgbClr val="CCECFF"/>
          </a:solidFill>
          <a:ln>
            <a:solidFill>
              <a:srgbClr val="120D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</a:rPr>
              <a:t>Now for the “</a:t>
            </a:r>
            <a:r>
              <a:rPr lang="en-US" b="1" dirty="0" smtClean="0">
                <a:solidFill>
                  <a:srgbClr val="120DFB"/>
                </a:solidFill>
              </a:rPr>
              <a:t>final</a:t>
            </a:r>
            <a:r>
              <a:rPr lang="en-US" dirty="0" smtClean="0">
                <a:solidFill>
                  <a:srgbClr val="120DFB"/>
                </a:solidFill>
              </a:rPr>
              <a:t>” matches...</a:t>
            </a:r>
            <a:endParaRPr lang="en-US" dirty="0">
              <a:solidFill>
                <a:srgbClr val="120DFB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59" y="249917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hmc_2 =====</a:t>
            </a:r>
          </a:p>
          <a:p>
            <a:r>
              <a:rPr lang="es-ES" sz="1000" dirty="0">
                <a:latin typeface="+mj-lt"/>
              </a:rPr>
              <a:t>IgnacioListaRosales_hmc_1923302          W: 287 L:  52 T:   1</a:t>
            </a:r>
          </a:p>
          <a:p>
            <a:r>
              <a:rPr lang="de-DE" sz="1000" dirty="0">
                <a:latin typeface="+mj-lt"/>
              </a:rPr>
              <a:t>HelenChaffee_hmc_1869042                 W: 247 L:  87 T:   6</a:t>
            </a:r>
          </a:p>
          <a:p>
            <a:r>
              <a:rPr lang="pl-PL" sz="1000" dirty="0">
                <a:latin typeface="+mj-lt"/>
              </a:rPr>
              <a:t>Fionna_hmc_1894718                       W: 238 L:  99 T:   3</a:t>
            </a:r>
          </a:p>
          <a:p>
            <a:r>
              <a:rPr lang="fi-FI" sz="1000" dirty="0">
                <a:latin typeface="+mj-lt"/>
              </a:rPr>
              <a:t>IlonaKariko_hmc_1952361                  W: 233 L: 104 T:   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4459" y="515603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120DFB"/>
                </a:solidFill>
                <a:latin typeface="+mj-lt"/>
              </a:rPr>
              <a:t>===== Results for </a:t>
            </a:r>
            <a:r>
              <a:rPr lang="en-US" sz="1000" b="1" dirty="0" err="1">
                <a:solidFill>
                  <a:srgbClr val="120DFB"/>
                </a:solidFill>
                <a:latin typeface="+mj-lt"/>
              </a:rPr>
              <a:t>webb</a:t>
            </a:r>
            <a:r>
              <a:rPr lang="en-US" sz="1000" b="1" dirty="0">
                <a:solidFill>
                  <a:srgbClr val="120DFB"/>
                </a:solidFill>
                <a:latin typeface="+mj-lt"/>
              </a:rPr>
              <a:t> =====</a:t>
            </a:r>
          </a:p>
          <a:p>
            <a:r>
              <a:rPr lang="en-US" sz="1000" dirty="0">
                <a:latin typeface="+mj-lt"/>
              </a:rPr>
              <a:t>JeffreyZhong_webb_1862980                W:  46 L:  34 T:   0</a:t>
            </a:r>
          </a:p>
          <a:p>
            <a:r>
              <a:rPr lang="pl-PL" sz="1000" dirty="0">
                <a:latin typeface="+mj-lt"/>
              </a:rPr>
              <a:t>WingChow_webb_1958744                    W:  41 L:  37 T:   2</a:t>
            </a:r>
          </a:p>
          <a:p>
            <a:r>
              <a:rPr lang="de-DE" sz="1000" dirty="0">
                <a:latin typeface="+mj-lt"/>
              </a:rPr>
              <a:t>AnneLofgren_webb_1849208                 W:  36 L:  44 T:   0</a:t>
            </a:r>
          </a:p>
          <a:p>
            <a:r>
              <a:rPr lang="de-DE" sz="1000" dirty="0">
                <a:latin typeface="+mj-lt"/>
              </a:rPr>
              <a:t>LukeRaus_webb_1953497                    W:  36 L:  44 T:   0</a:t>
            </a:r>
          </a:p>
        </p:txBody>
      </p:sp>
    </p:spTree>
    <p:extLst>
      <p:ext uri="{BB962C8B-B14F-4D97-AF65-F5344CB8AC3E}">
        <p14:creationId xmlns:p14="http://schemas.microsoft.com/office/powerpoint/2010/main" val="1640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8372" y="990600"/>
            <a:ext cx="8344123" cy="4397326"/>
            <a:chOff x="368372" y="990600"/>
            <a:chExt cx="8344123" cy="4397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60"/>
            <a:stretch/>
          </p:blipFill>
          <p:spPr>
            <a:xfrm>
              <a:off x="368372" y="990600"/>
              <a:ext cx="8344123" cy="439732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29943" y="1143000"/>
              <a:ext cx="399786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 eaLnBrk="0" hangingPunct="0"/>
              <a:endParaRPr lang="en-US" sz="1800" b="1" dirty="0" err="1">
                <a:solidFill>
                  <a:srgbClr val="222222"/>
                </a:solidFill>
                <a:latin typeface="+mj-lt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38201" y="4267200"/>
            <a:ext cx="7315200" cy="914400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643625" y="4890998"/>
            <a:ext cx="762000" cy="533400"/>
          </a:xfrm>
          <a:prstGeom prst="rightArrow">
            <a:avLst/>
          </a:prstGeom>
          <a:solidFill>
            <a:srgbClr val="FFCC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30"/>
          <a:stretch/>
        </p:blipFill>
        <p:spPr>
          <a:xfrm>
            <a:off x="667014" y="3048000"/>
            <a:ext cx="7732769" cy="296476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85" y="4876800"/>
            <a:ext cx="7919252" cy="8894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631586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i="1" dirty="0" smtClean="0">
                <a:latin typeface="Cambria" panose="02040503050406030204" pitchFamily="18" charset="0"/>
              </a:rPr>
              <a:t>Fifth</a:t>
            </a:r>
            <a:r>
              <a:rPr lang="en-US" sz="3200" dirty="0" smtClean="0">
                <a:latin typeface="Cambria" panose="02040503050406030204" pitchFamily="18" charset="0"/>
              </a:rPr>
              <a:t> annual “</a:t>
            </a:r>
            <a:r>
              <a:rPr lang="en-US" sz="3200" dirty="0" err="1" smtClean="0">
                <a:latin typeface="Cambria" panose="02040503050406030204" pitchFamily="18" charset="0"/>
              </a:rPr>
              <a:t>Cris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</a:rPr>
              <a:t>Cecka</a:t>
            </a:r>
            <a:r>
              <a:rPr lang="en-US" sz="3200" dirty="0" smtClean="0">
                <a:latin typeface="Cambria" panose="02040503050406030204" pitchFamily="18" charset="0"/>
              </a:rPr>
              <a:t>” award…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6280896">
            <a:off x="6509969" y="535215"/>
            <a:ext cx="762000" cy="5334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61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8372" y="990600"/>
            <a:ext cx="8344123" cy="4397326"/>
            <a:chOff x="368372" y="990600"/>
            <a:chExt cx="8344123" cy="43973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60"/>
            <a:stretch/>
          </p:blipFill>
          <p:spPr>
            <a:xfrm>
              <a:off x="368372" y="990600"/>
              <a:ext cx="8344123" cy="43973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29943" y="1143000"/>
              <a:ext cx="399786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 eaLnBrk="0" hangingPunct="0"/>
              <a:endParaRPr lang="en-US" sz="1800" b="1" dirty="0" err="1">
                <a:solidFill>
                  <a:srgbClr val="222222"/>
                </a:solidFill>
                <a:latin typeface="+mj-lt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38200" y="4306328"/>
            <a:ext cx="7329615" cy="994719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643625" y="5032370"/>
            <a:ext cx="762000" cy="5334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882606" y="6019800"/>
            <a:ext cx="1981200" cy="58477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i="1" dirty="0" smtClean="0">
                <a:latin typeface="Cambria" panose="02040503050406030204" pitchFamily="18" charset="0"/>
              </a:rPr>
              <a:t>goes to…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631586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i="1" dirty="0" smtClean="0">
                <a:latin typeface="Cambria" panose="02040503050406030204" pitchFamily="18" charset="0"/>
              </a:rPr>
              <a:t>Fifth</a:t>
            </a:r>
            <a:r>
              <a:rPr lang="en-US" sz="3200" dirty="0" smtClean="0">
                <a:latin typeface="Cambria" panose="02040503050406030204" pitchFamily="18" charset="0"/>
              </a:rPr>
              <a:t> annual “</a:t>
            </a:r>
            <a:r>
              <a:rPr lang="en-US" sz="3200" dirty="0" err="1" smtClean="0">
                <a:latin typeface="Cambria" panose="02040503050406030204" pitchFamily="18" charset="0"/>
              </a:rPr>
              <a:t>Cris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</a:rPr>
              <a:t>Cecka</a:t>
            </a:r>
            <a:r>
              <a:rPr lang="en-US" sz="3200" dirty="0" smtClean="0">
                <a:latin typeface="Cambria" panose="02040503050406030204" pitchFamily="18" charset="0"/>
              </a:rPr>
              <a:t>” award…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1"/>
          <p:cNvSpPr>
            <a:spLocks noChangeShapeType="1"/>
          </p:cNvSpPr>
          <p:nvPr/>
        </p:nvSpPr>
        <p:spPr bwMode="auto">
          <a:xfrm flipV="1">
            <a:off x="4297363" y="1981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Text Box 22"/>
          <p:cNvSpPr txBox="1">
            <a:spLocks noChangeArrowheads="1"/>
          </p:cNvSpPr>
          <p:nvPr/>
        </p:nvSpPr>
        <p:spPr bwMode="auto">
          <a:xfrm>
            <a:off x="1143000" y="3054350"/>
            <a:ext cx="685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Fortunately, </a:t>
            </a:r>
            <a:r>
              <a:rPr lang="en-US" altLang="en-US" sz="3200" dirty="0" smtClean="0">
                <a:latin typeface="Cambria" pitchFamily="18" charset="0"/>
              </a:rPr>
              <a:t>nearly </a:t>
            </a:r>
            <a:r>
              <a:rPr lang="en-US" altLang="en-US" sz="3200" dirty="0">
                <a:latin typeface="Cambria" pitchFamily="18" charset="0"/>
              </a:rPr>
              <a:t>all </a:t>
            </a:r>
            <a:r>
              <a:rPr lang="en-US" altLang="en-US" sz="3200" b="1" i="1" dirty="0">
                <a:solidFill>
                  <a:srgbClr val="CC6600"/>
                </a:solidFill>
                <a:latin typeface="Cambria" pitchFamily="18" charset="0"/>
              </a:rPr>
              <a:t>meaningful</a:t>
            </a:r>
            <a:r>
              <a:rPr lang="en-US" altLang="en-US" sz="3200" dirty="0">
                <a:solidFill>
                  <a:srgbClr val="120DFB"/>
                </a:solidFill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functions </a:t>
            </a:r>
            <a:r>
              <a:rPr lang="en-US" altLang="en-US" sz="3200" b="1" i="1" dirty="0">
                <a:latin typeface="Cambria" pitchFamily="18" charset="0"/>
              </a:rPr>
              <a:t>are</a:t>
            </a:r>
            <a:r>
              <a:rPr lang="en-US" altLang="en-US" sz="3200" dirty="0">
                <a:latin typeface="Cambria" pitchFamily="18" charset="0"/>
              </a:rPr>
              <a:t> computable…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Text Box 5"/>
          <p:cNvSpPr txBox="1">
            <a:spLocks noChangeArrowheads="1"/>
          </p:cNvSpPr>
          <p:nvPr/>
        </p:nvSpPr>
        <p:spPr bwMode="auto">
          <a:xfrm>
            <a:off x="3342342" y="4724400"/>
            <a:ext cx="5070475" cy="92392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i="1" dirty="0">
                <a:latin typeface="Cambria" pitchFamily="18" charset="0"/>
              </a:rPr>
              <a:t>but this </a:t>
            </a:r>
            <a:r>
              <a:rPr lang="en-US" altLang="en-US" sz="2700" i="1" u="sng" dirty="0">
                <a:latin typeface="Cambria" pitchFamily="18" charset="0"/>
              </a:rPr>
              <a:t>doesn't</a:t>
            </a:r>
            <a:r>
              <a:rPr lang="en-US" altLang="en-US" sz="2700" i="1" dirty="0">
                <a:latin typeface="Cambria" pitchFamily="18" charset="0"/>
              </a:rPr>
              <a:t> mean we know how to </a:t>
            </a:r>
            <a:r>
              <a:rPr lang="en-US" altLang="en-US" sz="2700" i="1" dirty="0" smtClean="0">
                <a:latin typeface="Cambria" pitchFamily="18" charset="0"/>
              </a:rPr>
              <a:t>compute them - </a:t>
            </a:r>
            <a:r>
              <a:rPr lang="en-US" altLang="en-US" sz="2700" b="1" i="1" dirty="0" smtClean="0">
                <a:latin typeface="Cambria" pitchFamily="18" charset="0"/>
              </a:rPr>
              <a:t>yet</a:t>
            </a:r>
            <a:r>
              <a:rPr lang="en-US" altLang="en-US" sz="2700" i="1" dirty="0" smtClean="0">
                <a:latin typeface="Cambria" pitchFamily="18" charset="0"/>
              </a:rPr>
              <a:t>!</a:t>
            </a:r>
            <a:endParaRPr lang="en-US" altLang="en-US" sz="2700" dirty="0">
              <a:latin typeface="Cambria" pitchFamily="18" charset="0"/>
            </a:endParaRPr>
          </a:p>
        </p:txBody>
      </p:sp>
      <p:sp>
        <p:nvSpPr>
          <p:cNvPr id="23564" name="Rectangle 22"/>
          <p:cNvSpPr>
            <a:spLocks noChangeArrowheads="1"/>
          </p:cNvSpPr>
          <p:nvPr/>
        </p:nvSpPr>
        <p:spPr bwMode="auto">
          <a:xfrm>
            <a:off x="3305175" y="6253163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i="1" dirty="0">
                <a:latin typeface="Cambria" pitchFamily="18" charset="0"/>
              </a:rPr>
              <a:t>for </a:t>
            </a:r>
            <a:r>
              <a:rPr lang="en-US" altLang="en-US" i="1" dirty="0" smtClean="0">
                <a:latin typeface="Cambria" pitchFamily="18" charset="0"/>
              </a:rPr>
              <a:t>example </a:t>
            </a:r>
            <a:r>
              <a:rPr lang="en-US" altLang="en-US" i="1" dirty="0">
                <a:latin typeface="Cambria" pitchFamily="18" charset="0"/>
              </a:rPr>
              <a:t>…</a:t>
            </a:r>
            <a:endParaRPr lang="en-US" altLang="en-US" dirty="0">
              <a:latin typeface="Cambria" pitchFamily="18" charset="0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" y="583513"/>
            <a:ext cx="8577988" cy="53713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152399" y="3409416"/>
            <a:ext cx="8879431" cy="1052856"/>
          </a:xfrm>
          <a:prstGeom prst="roundRect">
            <a:avLst/>
          </a:prstGeom>
          <a:solidFill>
            <a:srgbClr val="120DFB">
              <a:alpha val="10000"/>
            </a:srgbClr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1" y="304800"/>
            <a:ext cx="8692419" cy="4868257"/>
          </a:xfrm>
          <a:prstGeom prst="rect">
            <a:avLst/>
          </a:prstGeom>
          <a:ln w="76200">
            <a:solidFill>
              <a:srgbClr val="0D982A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408839">
            <a:off x="4903929" y="5255271"/>
            <a:ext cx="3849314" cy="646331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libri" panose="020F0502020204030204" pitchFamily="34" charset="0"/>
              </a:rPr>
              <a:t>one of </a:t>
            </a:r>
            <a:r>
              <a:rPr lang="en-US" altLang="en-US" sz="1800" b="1" i="1" dirty="0" smtClean="0">
                <a:solidFill>
                  <a:srgbClr val="120DFB"/>
                </a:solidFill>
                <a:latin typeface="Calibri" panose="020F0502020204030204" pitchFamily="34" charset="0"/>
              </a:rPr>
              <a:t>many</a:t>
            </a:r>
            <a:r>
              <a:rPr lang="en-US" altLang="en-US" sz="18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1800" i="1" dirty="0">
                <a:latin typeface="Calibri" panose="020F0502020204030204" pitchFamily="34" charset="0"/>
              </a:rPr>
              <a:t>favorite </a:t>
            </a:r>
            <a:r>
              <a:rPr lang="en-US" altLang="en-US" sz="1800" i="1" dirty="0" smtClean="0">
                <a:latin typeface="Calibri" panose="020F0502020204030204" pitchFamily="34" charset="0"/>
              </a:rPr>
              <a:t>grading - encountered </a:t>
            </a:r>
            <a:r>
              <a:rPr lang="en-US" altLang="en-US" sz="1800" i="1" dirty="0">
                <a:latin typeface="Calibri" panose="020F0502020204030204" pitchFamily="34" charset="0"/>
              </a:rPr>
              <a:t>comments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-408839">
            <a:off x="4789177" y="6048686"/>
            <a:ext cx="4262780" cy="52322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 dirty="0" smtClean="0">
                <a:latin typeface="Calibri" panose="020F0502020204030204" pitchFamily="34" charset="0"/>
              </a:rPr>
              <a:t>Thank you, Laura!  </a:t>
            </a:r>
            <a:r>
              <a:rPr lang="en-US" altLang="en-US" sz="2000" i="1" dirty="0" smtClean="0">
                <a:latin typeface="Calibri" panose="020F0502020204030204" pitchFamily="34" charset="0"/>
              </a:rPr>
              <a:t>(Fall '17)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994271">
            <a:off x="286073" y="4793713"/>
            <a:ext cx="6633562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 dirty="0" smtClean="0">
                <a:solidFill>
                  <a:srgbClr val="0D98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Final project ~ comments?!</a:t>
            </a:r>
            <a:endParaRPr lang="en-US" altLang="en-US" sz="4200" dirty="0">
              <a:solidFill>
                <a:srgbClr val="0D982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34557"/>
            <a:ext cx="11737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Laura Gordon '21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2"/>
          <p:cNvSpPr txBox="1">
            <a:spLocks noChangeArrowheads="1"/>
          </p:cNvSpPr>
          <p:nvPr/>
        </p:nvSpPr>
        <p:spPr bwMode="auto">
          <a:xfrm>
            <a:off x="1600200" y="305435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the </a:t>
            </a:r>
            <a:r>
              <a:rPr lang="en-US" altLang="en-US" sz="3200" b="1" i="1" dirty="0" smtClean="0">
                <a:latin typeface="Cambria" pitchFamily="18" charset="0"/>
              </a:rPr>
              <a:t>computer vision</a:t>
            </a:r>
            <a:r>
              <a:rPr lang="en-US" altLang="en-US" sz="3200" dirty="0" smtClean="0"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problem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33400" y="75174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086600" y="75174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1828800" y="105654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6019800" y="105654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flipV="1">
            <a:off x="4297363" y="1981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5604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Rectangle 1"/>
          <p:cNvSpPr>
            <a:spLocks noChangeArrowheads="1"/>
          </p:cNvSpPr>
          <p:nvPr/>
        </p:nvSpPr>
        <p:spPr bwMode="auto">
          <a:xfrm>
            <a:off x="1346200" y="2895600"/>
            <a:ext cx="96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400">
                <a:latin typeface="Cambria" pitchFamily="18" charset="0"/>
              </a:rPr>
              <a:t>?</a:t>
            </a:r>
            <a:endParaRPr lang="en-US" altLang="en-US" sz="14400"/>
          </a:p>
        </p:txBody>
      </p:sp>
      <p:sp>
        <p:nvSpPr>
          <p:cNvPr id="25610" name="Rectangle 23"/>
          <p:cNvSpPr>
            <a:spLocks noChangeArrowheads="1"/>
          </p:cNvSpPr>
          <p:nvPr/>
        </p:nvSpPr>
        <p:spPr bwMode="auto">
          <a:xfrm>
            <a:off x="6629400" y="2895600"/>
            <a:ext cx="96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400">
                <a:latin typeface="Cambria" pitchFamily="18" charset="0"/>
              </a:rPr>
              <a:t>?</a:t>
            </a:r>
            <a:endParaRPr lang="en-US" altLang="en-US" sz="14400"/>
          </a:p>
        </p:txBody>
      </p:sp>
      <p:sp>
        <p:nvSpPr>
          <p:cNvPr id="25611" name="Right Arrow 26"/>
          <p:cNvSpPr>
            <a:spLocks noChangeArrowheads="1"/>
          </p:cNvSpPr>
          <p:nvPr/>
        </p:nvSpPr>
        <p:spPr bwMode="auto">
          <a:xfrm>
            <a:off x="3733800" y="3886200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CC99"/>
          </a:solidFill>
          <a:ln w="9525" algn="ctr">
            <a:solidFill>
              <a:srgbClr val="CC66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12" name="Text Box 22"/>
          <p:cNvSpPr txBox="1">
            <a:spLocks noChangeArrowheads="1"/>
          </p:cNvSpPr>
          <p:nvPr/>
        </p:nvSpPr>
        <p:spPr bwMode="auto">
          <a:xfrm>
            <a:off x="1981200" y="5638800"/>
            <a:ext cx="48910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computer vision: </a:t>
            </a:r>
            <a:r>
              <a:rPr lang="en-US" altLang="en-US" sz="3200" i="1">
                <a:latin typeface="Cambria" pitchFamily="18" charset="0"/>
              </a:rPr>
              <a:t>what's </a:t>
            </a:r>
            <a:r>
              <a:rPr lang="en-US" altLang="en-US" sz="3200">
                <a:latin typeface="Cambria" pitchFamily="18" charset="0"/>
              </a:rPr>
              <a:t>the</a:t>
            </a:r>
            <a:r>
              <a:rPr lang="en-US" altLang="en-US" sz="3200" i="1">
                <a:latin typeface="Cambria" pitchFamily="18" charset="0"/>
              </a:rPr>
              <a:t> input </a:t>
            </a:r>
            <a:r>
              <a:rPr lang="en-US" altLang="en-US" sz="3200">
                <a:latin typeface="Cambria" pitchFamily="18" charset="0"/>
              </a:rPr>
              <a:t>and</a:t>
            </a:r>
            <a:r>
              <a:rPr lang="en-US" altLang="en-US" sz="3200" i="1">
                <a:latin typeface="Cambria" pitchFamily="18" charset="0"/>
              </a:rPr>
              <a:t> output</a:t>
            </a:r>
            <a:r>
              <a:rPr lang="en-US" altLang="en-US" sz="3200">
                <a:latin typeface="Cambria" pitchFamily="18" charset="0"/>
              </a:rPr>
              <a:t>?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23520" y="2444040"/>
              <a:ext cx="2336040" cy="1323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320" y="2428920"/>
                <a:ext cx="2367720" cy="1344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266700" y="1981200"/>
            <a:ext cx="3124200" cy="4800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9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9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9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9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9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9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9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9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9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9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9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9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9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9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9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9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9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9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9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9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9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9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9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9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9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9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9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9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9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9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9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9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3457136" y="2438400"/>
            <a:ext cx="1114863" cy="646331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2d array of </a:t>
            </a:r>
            <a:r>
              <a:rPr lang="en-US" altLang="en-US" sz="1800" dirty="0" err="1" smtClean="0">
                <a:latin typeface="Cambria" pitchFamily="18" charset="0"/>
              </a:rPr>
              <a:t>ints</a:t>
            </a:r>
            <a:endParaRPr lang="en-US" altLang="en-US" sz="1800" dirty="0">
              <a:latin typeface="Cambria" pitchFamily="18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971675"/>
            <a:ext cx="3206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ight Arrow 11"/>
          <p:cNvSpPr>
            <a:spLocks noChangeArrowheads="1"/>
          </p:cNvSpPr>
          <p:nvPr/>
        </p:nvSpPr>
        <p:spPr bwMode="auto">
          <a:xfrm>
            <a:off x="3733800" y="3886200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CC99"/>
          </a:solidFill>
          <a:ln w="9525" algn="ctr">
            <a:solidFill>
              <a:srgbClr val="CC66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4394200" y="5203825"/>
            <a:ext cx="906463" cy="1200329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an </a:t>
            </a:r>
            <a:r>
              <a:rPr lang="en-US" altLang="en-US" sz="1800" i="1" dirty="0" smtClean="0">
                <a:latin typeface="Cambria" pitchFamily="18" charset="0"/>
              </a:rPr>
              <a:t>image …  of what?</a:t>
            </a:r>
            <a:endParaRPr lang="en-US" altLang="en-US" sz="1800" i="1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834047">
            <a:off x="4772906" y="1791771"/>
            <a:ext cx="3105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That's the Mona Lisa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20723459">
            <a:off x="7191913" y="1907186"/>
            <a:ext cx="94769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latin typeface="Cambria" panose="02040503050406030204" pitchFamily="18" charset="0"/>
              </a:rPr>
              <a:t>(low </a:t>
            </a:r>
            <a:r>
              <a:rPr lang="en-US" sz="900" dirty="0">
                <a:latin typeface="Cambria" panose="02040503050406030204" pitchFamily="18" charset="0"/>
              </a:rPr>
              <a:t>difficulty) 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 rot="20834047">
            <a:off x="6033001" y="5935860"/>
            <a:ext cx="31051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That's a 16</a:t>
            </a:r>
            <a:r>
              <a:rPr lang="en-US" sz="2000" baseline="30000" dirty="0" smtClean="0">
                <a:latin typeface="Cambria" panose="02040503050406030204" pitchFamily="18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</a:rPr>
              <a:t>c. woman, smiling (</a:t>
            </a:r>
            <a:r>
              <a:rPr lang="en-US" sz="2000" i="1" dirty="0" smtClean="0">
                <a:latin typeface="Cambria" panose="02040503050406030204" pitchFamily="18" charset="0"/>
              </a:rPr>
              <a:t>maybe…</a:t>
            </a:r>
            <a:r>
              <a:rPr lang="en-US" sz="2000" dirty="0" smtClean="0">
                <a:latin typeface="Cambria" panose="02040503050406030204" pitchFamily="18" charset="0"/>
              </a:rPr>
              <a:t>)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0677146">
            <a:off x="8124752" y="6378771"/>
            <a:ext cx="982962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latin typeface="Cambria" panose="02040503050406030204" pitchFamily="18" charset="0"/>
              </a:rPr>
              <a:t>(high </a:t>
            </a:r>
            <a:r>
              <a:rPr lang="en-US" sz="900" dirty="0">
                <a:latin typeface="Cambria" panose="02040503050406030204" pitchFamily="18" charset="0"/>
              </a:rPr>
              <a:t>difficulty) </a:t>
            </a:r>
            <a:endParaRPr lang="en-US" sz="900" dirty="0"/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/>
          <p:cNvSpPr txBox="1">
            <a:spLocks noChangeArrowheads="1"/>
          </p:cNvSpPr>
          <p:nvPr/>
        </p:nvSpPr>
        <p:spPr bwMode="auto">
          <a:xfrm>
            <a:off x="266700" y="1981200"/>
            <a:ext cx="3124200" cy="4800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9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9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9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9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9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9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9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9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9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9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9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9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9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9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9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9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9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9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9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9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9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9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9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9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9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9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9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9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9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9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9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9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971675"/>
            <a:ext cx="3206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ight Arrow 11"/>
          <p:cNvSpPr>
            <a:spLocks noChangeArrowheads="1"/>
          </p:cNvSpPr>
          <p:nvPr/>
        </p:nvSpPr>
        <p:spPr bwMode="auto">
          <a:xfrm>
            <a:off x="3733800" y="3886200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86" name="Text Box 7"/>
          <p:cNvSpPr txBox="1">
            <a:spLocks noChangeArrowheads="1"/>
          </p:cNvSpPr>
          <p:nvPr/>
        </p:nvSpPr>
        <p:spPr bwMode="auto">
          <a:xfrm rot="-408742">
            <a:off x="1946275" y="3160108"/>
            <a:ext cx="4551363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b</a:t>
            </a:r>
            <a:r>
              <a:rPr lang="en-US" altLang="en-US" sz="3200" dirty="0" smtClean="0">
                <a:latin typeface="Cambria" pitchFamily="18" charset="0"/>
              </a:rPr>
              <a:t>tw, why is it clear these data/image examples </a:t>
            </a:r>
            <a:r>
              <a:rPr lang="en-US" altLang="en-US" sz="3200" dirty="0">
                <a:latin typeface="Cambria" pitchFamily="18" charset="0"/>
              </a:rPr>
              <a:t>definitely </a:t>
            </a:r>
            <a:r>
              <a:rPr lang="en-US" altLang="en-US" sz="3200" b="1" i="1" dirty="0" smtClean="0">
                <a:latin typeface="Cambria" pitchFamily="18" charset="0"/>
              </a:rPr>
              <a:t>don't</a:t>
            </a:r>
            <a:r>
              <a:rPr lang="en-US" altLang="en-US" sz="3200" dirty="0" smtClean="0"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match? </a:t>
            </a:r>
          </a:p>
        </p:txBody>
      </p:sp>
      <p:sp>
        <p:nvSpPr>
          <p:cNvPr id="15" name="Right Arrow 11"/>
          <p:cNvSpPr>
            <a:spLocks noChangeArrowheads="1"/>
          </p:cNvSpPr>
          <p:nvPr/>
        </p:nvSpPr>
        <p:spPr bwMode="auto">
          <a:xfrm rot="20323597">
            <a:off x="6385283" y="3862320"/>
            <a:ext cx="797869" cy="505978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CCEC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Right Arrow 11"/>
          <p:cNvSpPr>
            <a:spLocks noChangeArrowheads="1"/>
          </p:cNvSpPr>
          <p:nvPr/>
        </p:nvSpPr>
        <p:spPr bwMode="auto">
          <a:xfrm rot="9195646">
            <a:off x="1312476" y="4549924"/>
            <a:ext cx="880247" cy="553613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CCCC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457136" y="2438400"/>
            <a:ext cx="1114863" cy="646331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2d array of </a:t>
            </a:r>
            <a:r>
              <a:rPr lang="en-US" altLang="en-US" sz="1800" dirty="0" err="1" smtClean="0">
                <a:latin typeface="Cambria" pitchFamily="18" charset="0"/>
              </a:rPr>
              <a:t>ints</a:t>
            </a:r>
            <a:endParaRPr lang="en-US" altLang="en-US" sz="1800" dirty="0">
              <a:latin typeface="Cambria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394200" y="5203825"/>
            <a:ext cx="906463" cy="1200329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an </a:t>
            </a:r>
            <a:r>
              <a:rPr lang="en-US" altLang="en-US" sz="1800" i="1" dirty="0" smtClean="0">
                <a:latin typeface="Cambria" pitchFamily="18" charset="0"/>
              </a:rPr>
              <a:t>image …  of what?</a:t>
            </a:r>
            <a:endParaRPr lang="en-US" altLang="en-US" sz="1800" i="1" dirty="0">
              <a:latin typeface="Cambria" pitchFamily="18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FFCC99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15938"/>
            <a:ext cx="196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Line 6"/>
          <p:cNvSpPr>
            <a:spLocks noChangeShapeType="1"/>
          </p:cNvSpPr>
          <p:nvPr/>
        </p:nvSpPr>
        <p:spPr bwMode="auto">
          <a:xfrm>
            <a:off x="6992938" y="555625"/>
            <a:ext cx="781050" cy="53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841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">
                <a:latin typeface="Calibri" pitchFamily="34" charset="0"/>
              </a:rPr>
              <a:t>207 200 199 194 203 126 106 091 113 153 192 196 190 186 175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242 194 213 254 255 114 082 109 097 089 208 206 202 194 185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254 159 187 245 248 128 197 191 166 102 248 251 233 223 246 </a:t>
            </a:r>
          </a:p>
          <a:p>
            <a:r>
              <a:rPr lang="en-US" altLang="en-US" sz="800">
                <a:latin typeface="Calibri" pitchFamily="34" charset="0"/>
              </a:rPr>
              <a:t>255 159 191 245 249 123 113 047 124 149 255 253 239 143 250 </a:t>
            </a:r>
          </a:p>
          <a:p>
            <a:r>
              <a:rPr lang="en-US" altLang="en-US" sz="800">
                <a:latin typeface="Calibri" pitchFamily="34" charset="0"/>
              </a:rPr>
              <a:t>255 184 191 249 249 126 022 040 115 039 250 255 255 177 252 </a:t>
            </a:r>
          </a:p>
          <a:p>
            <a:r>
              <a:rPr lang="en-US" altLang="en-US" sz="800">
                <a:latin typeface="Calibri" pitchFamily="34" charset="0"/>
              </a:rPr>
              <a:t>253 197 190 233 251 054 143 209 196 014 254 254 253 228 251 </a:t>
            </a:r>
          </a:p>
          <a:p>
            <a:r>
              <a:rPr lang="en-US" altLang="en-US" sz="800">
                <a:latin typeface="Calibri" pitchFamily="34" charset="0"/>
              </a:rPr>
              <a:t>252 228 176 218 251 070 176 219 200 024 250 255 255 254 195 </a:t>
            </a:r>
          </a:p>
          <a:p>
            <a:r>
              <a:rPr lang="en-US" altLang="en-US" sz="800">
                <a:latin typeface="Calibri" pitchFamily="34" charset="0"/>
              </a:rPr>
              <a:t>248 244 163 227 252 091 071 185 079 021 252 251 255 254 138 </a:t>
            </a:r>
          </a:p>
          <a:p>
            <a:r>
              <a:rPr lang="en-US" altLang="en-US" sz="800">
                <a:latin typeface="Calibri" pitchFamily="34" charset="0"/>
              </a:rPr>
              <a:t>253 254 169 241 253 141 053 180 005 019 253 253 255 253 201 </a:t>
            </a:r>
          </a:p>
          <a:p>
            <a:r>
              <a:rPr lang="en-US" altLang="en-US" sz="800">
                <a:latin typeface="Calibri" pitchFamily="34" charset="0"/>
              </a:rPr>
              <a:t>253 250 170 242 253 138 199 193 216 146 255 253 253 253 233 </a:t>
            </a:r>
          </a:p>
          <a:p>
            <a:r>
              <a:rPr lang="en-US" altLang="en-US" sz="800">
                <a:latin typeface="Calibri" pitchFamily="34" charset="0"/>
              </a:rPr>
              <a:t>254 228 164 209 235 144 188 144 161 192 230 250 253 255 252 </a:t>
            </a:r>
          </a:p>
          <a:p>
            <a:r>
              <a:rPr lang="en-US" altLang="en-US" sz="800">
                <a:latin typeface="Calibri" pitchFamily="34" charset="0"/>
              </a:rPr>
              <a:t>252 240 140 215 245 119 098 086 139 127 252 234 253 253 251 </a:t>
            </a:r>
          </a:p>
          <a:p>
            <a:r>
              <a:rPr lang="en-US" altLang="en-US" sz="800">
                <a:latin typeface="Calibri" pitchFamily="34" charset="0"/>
              </a:rPr>
              <a:t>253 246 169 207 235 120 157 140 188 108 246 249 235 225 255 </a:t>
            </a:r>
          </a:p>
          <a:p>
            <a:r>
              <a:rPr lang="en-US" altLang="en-US" sz="800">
                <a:latin typeface="Calibri" pitchFamily="34" charset="0"/>
              </a:rPr>
              <a:t>253 230 167 207 217 113 106 069 168 098 244 246 239 207 254 </a:t>
            </a:r>
          </a:p>
          <a:p>
            <a:r>
              <a:rPr lang="en-US" altLang="en-US" sz="800">
                <a:latin typeface="Calibri" pitchFamily="34" charset="0"/>
              </a:rPr>
              <a:t>253 219 170 225 253 122 144 169 124 109 243 235 233 252 252 </a:t>
            </a:r>
          </a:p>
          <a:p>
            <a:r>
              <a:rPr lang="en-US" altLang="en-US" sz="800">
                <a:latin typeface="Calibri" pitchFamily="34" charset="0"/>
              </a:rPr>
              <a:t>255 221 179 239 227 123 123 069 125 122 240 249 243 232 253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221 217 180 213 243 126 143 081 181 133 252 249 244 221 210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236 216 178 208 230 225 160 118 187 198 249 249 230 220 221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229 224 183 217 216 165 209 133 193 209 222 238 236 220 214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230 223 185 240 225 212 027 187 202 239 233 234 237 225 232 </a:t>
            </a:r>
          </a:p>
          <a:p>
            <a:r>
              <a:rPr lang="en-US" altLang="en-US" sz="800">
                <a:latin typeface="Calibri" pitchFamily="34" charset="0"/>
              </a:rPr>
              <a:t>221 215 189 207 220 221 003 063 209 006 204 203 232 229 216 </a:t>
            </a:r>
          </a:p>
          <a:p>
            <a:r>
              <a:rPr lang="en-US" altLang="en-US" sz="800">
                <a:latin typeface="Calibri" pitchFamily="34" charset="0"/>
              </a:rPr>
              <a:t>223 217 198 162 194 215 192 106 077 255 213 219 194 215 219 </a:t>
            </a:r>
          </a:p>
          <a:p>
            <a:r>
              <a:rPr lang="en-US" altLang="en-US" sz="800">
                <a:latin typeface="Calibri" pitchFamily="34" charset="0"/>
              </a:rPr>
              <a:t>224 216 162 189 200 254 217 198 209 216 206 226 186 228 219 </a:t>
            </a:r>
          </a:p>
          <a:p>
            <a:r>
              <a:rPr lang="en-US" altLang="en-US" sz="800">
                <a:latin typeface="Calibri" pitchFamily="34" charset="0"/>
              </a:rPr>
              <a:t>215 222 168 202 214 201 117 084 085 111 234 190 248 218 226 </a:t>
            </a:r>
          </a:p>
          <a:p>
            <a:r>
              <a:rPr lang="en-US" altLang="en-US" sz="800">
                <a:latin typeface="Calibri" pitchFamily="34" charset="0"/>
              </a:rPr>
              <a:t>219 216 198 165 213 227 014 221 197 183 178 186 216 214 222 </a:t>
            </a:r>
          </a:p>
          <a:p>
            <a:r>
              <a:rPr lang="en-US" altLang="en-US" sz="800">
                <a:latin typeface="Calibri" pitchFamily="34" charset="0"/>
              </a:rPr>
              <a:t>222 224 197 146 201 204 108 220 201 210 196 223 200 233 218 </a:t>
            </a:r>
          </a:p>
          <a:p>
            <a:r>
              <a:rPr lang="en-US" altLang="en-US" sz="800">
                <a:latin typeface="Calibri" pitchFamily="34" charset="0"/>
              </a:rPr>
              <a:t>226 232 177 184 175 230 214 199 146 255 134 225 205 216 181 </a:t>
            </a:r>
          </a:p>
          <a:p>
            <a:r>
              <a:rPr lang="en-US" altLang="en-US" sz="800">
                <a:latin typeface="Calibri" pitchFamily="34" charset="0"/>
              </a:rPr>
              <a:t>253 254 194 192 196 168 032 193 194 196 040 198 190 207 185 </a:t>
            </a:r>
          </a:p>
          <a:p>
            <a:r>
              <a:rPr lang="en-US" altLang="en-US" sz="800">
                <a:latin typeface="Calibri" pitchFamily="34" charset="0"/>
              </a:rPr>
              <a:t>045 030 167 163 210 041 206 144 129 170 086 190 161 193 191 </a:t>
            </a:r>
          </a:p>
          <a:p>
            <a:r>
              <a:rPr lang="en-US" altLang="en-US" sz="800">
                <a:latin typeface="Calibri" pitchFamily="34" charset="0"/>
              </a:rPr>
              <a:t>200 205 135 143 100 174 027 175 189 113 121 150 190 209 184 </a:t>
            </a:r>
          </a:p>
          <a:p>
            <a:r>
              <a:rPr lang="en-US" altLang="en-US" sz="800">
                <a:latin typeface="Calibri" pitchFamily="34" charset="0"/>
              </a:rPr>
              <a:t>202 205 138 213 088 037 164 194 194 182 076 077 107 211 181 </a:t>
            </a:r>
          </a:p>
          <a:p>
            <a:r>
              <a:rPr lang="en-US" altLang="en-US" sz="800">
                <a:latin typeface="Calibri" pitchFamily="34" charset="0"/>
              </a:rPr>
              <a:t>196 208 155 063 055 068 180 200 193 160 220 082 070 210 181 </a:t>
            </a:r>
          </a:p>
          <a:p>
            <a:r>
              <a:rPr lang="en-US" altLang="en-US" sz="800">
                <a:latin typeface="Calibri" pitchFamily="34" charset="0"/>
              </a:rPr>
              <a:t>161 132 058 146 048 076 172 165 218 189 186 063 004 187 185 </a:t>
            </a:r>
          </a:p>
          <a:p>
            <a:r>
              <a:rPr lang="en-US" altLang="en-US" sz="800">
                <a:latin typeface="Calibri" pitchFamily="34" charset="0"/>
              </a:rPr>
              <a:t>157 080 191 119 044 025 089 115 063 192 223 146 116 186 187 </a:t>
            </a: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61277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207 200 191 194 203 131 100 078 093 145 192 196 190 186 175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242 194 221 254 255 126 063 061 052 060 208 206 202 194 185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254 176 211 255 250 126 116 086 070 064 253 252 233 239 253 </a:t>
            </a:r>
          </a:p>
          <a:p>
            <a:r>
              <a:rPr lang="en-US" altLang="en-US" sz="800">
                <a:latin typeface="Calibri" pitchFamily="34" charset="0"/>
              </a:rPr>
              <a:t>251 180 203 255 251 123 075 030 070 072 255 253 239 156 255 </a:t>
            </a:r>
          </a:p>
          <a:p>
            <a:r>
              <a:rPr lang="en-US" altLang="en-US" sz="800">
                <a:latin typeface="Calibri" pitchFamily="34" charset="0"/>
              </a:rPr>
              <a:t>255 206 194 255 246 141 019 021 035 026 250 255 255 184 255 </a:t>
            </a:r>
          </a:p>
          <a:p>
            <a:r>
              <a:rPr lang="en-US" altLang="en-US" sz="800">
                <a:latin typeface="Calibri" pitchFamily="34" charset="0"/>
              </a:rPr>
              <a:t>253 219 190 239 248 119 061 095 065 011 254 254 253 231 255 </a:t>
            </a:r>
          </a:p>
          <a:p>
            <a:r>
              <a:rPr lang="en-US" altLang="en-US" sz="800">
                <a:latin typeface="Calibri" pitchFamily="34" charset="0"/>
              </a:rPr>
              <a:t>252 247 181 218 251 142 066 142 080 026 250 255 255 255 204 </a:t>
            </a:r>
          </a:p>
          <a:p>
            <a:r>
              <a:rPr lang="en-US" altLang="en-US" sz="800">
                <a:latin typeface="Calibri" pitchFamily="34" charset="0"/>
              </a:rPr>
              <a:t>248 251 167 227 252 146 047 073 047 021 252 251 255 255 145 </a:t>
            </a:r>
          </a:p>
          <a:p>
            <a:r>
              <a:rPr lang="en-US" altLang="en-US" sz="800">
                <a:latin typeface="Calibri" pitchFamily="34" charset="0"/>
              </a:rPr>
              <a:t>253 255 170 255 253 147 040 094 000 020 253 253 255 255 203 </a:t>
            </a:r>
          </a:p>
          <a:p>
            <a:r>
              <a:rPr lang="en-US" altLang="en-US" sz="800">
                <a:latin typeface="Calibri" pitchFamily="34" charset="0"/>
              </a:rPr>
              <a:t>253 250 170 255 253 144 092 077 106 057 255 253 253 255 238 </a:t>
            </a:r>
          </a:p>
          <a:p>
            <a:r>
              <a:rPr lang="en-US" altLang="en-US" sz="800">
                <a:latin typeface="Calibri" pitchFamily="34" charset="0"/>
              </a:rPr>
              <a:t>254 228 173 214 235 145 083 073 058 089 230 250 253 252 253 </a:t>
            </a:r>
          </a:p>
          <a:p>
            <a:r>
              <a:rPr lang="en-US" altLang="en-US" sz="800">
                <a:latin typeface="Calibri" pitchFamily="34" charset="0"/>
              </a:rPr>
              <a:t>252 245 140 215 245 125 038 027 044 042 252 234 253 253 252 </a:t>
            </a:r>
          </a:p>
          <a:p>
            <a:r>
              <a:rPr lang="en-US" altLang="en-US" sz="800">
                <a:latin typeface="Calibri" pitchFamily="34" charset="0"/>
              </a:rPr>
              <a:t>255 251 169 214 235 110 075 065 060 052 246 249 235 225 255 </a:t>
            </a:r>
          </a:p>
          <a:p>
            <a:r>
              <a:rPr lang="en-US" altLang="en-US" sz="800">
                <a:latin typeface="Calibri" pitchFamily="34" charset="0"/>
              </a:rPr>
              <a:t>255 235 167 216 217 105 048 038 046 046 244 246 239 207 254 </a:t>
            </a:r>
          </a:p>
          <a:p>
            <a:r>
              <a:rPr lang="en-US" altLang="en-US" sz="800">
                <a:latin typeface="Calibri" pitchFamily="34" charset="0"/>
              </a:rPr>
              <a:t>254 219 170 247 253 104 121 057 042 047 243 235 233 252 254 </a:t>
            </a:r>
          </a:p>
          <a:p>
            <a:r>
              <a:rPr lang="en-US" altLang="en-US" sz="800">
                <a:latin typeface="Calibri" pitchFamily="34" charset="0"/>
              </a:rPr>
              <a:t>255 221 179 255 227 099 058 029 034 052 240 249 243 232 253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221 217 180 213 243 081 052 029 055 023 250 249 244 221 210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236 216 178 208 230 149 043 037 056 075 241 249 230 220 221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229 224 183 213 121 036 076 034 069 073 116 248 236 220 214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230 223 185 178 098 070 010 070 097 098 108 101 236 223 232 </a:t>
            </a:r>
          </a:p>
          <a:p>
            <a:r>
              <a:rPr lang="en-US" altLang="en-US" sz="800">
                <a:latin typeface="Calibri" pitchFamily="34" charset="0"/>
              </a:rPr>
              <a:t>221 215 190 084 122 070 011 018 075 013 076 079 146 227 216 </a:t>
            </a:r>
          </a:p>
          <a:p>
            <a:r>
              <a:rPr lang="en-US" altLang="en-US" sz="800">
                <a:latin typeface="Calibri" pitchFamily="34" charset="0"/>
              </a:rPr>
              <a:t>223 217 120 033 059 071 042 044 013 155 060 070 076 213 219 </a:t>
            </a:r>
          </a:p>
          <a:p>
            <a:r>
              <a:rPr lang="en-US" altLang="en-US" sz="800">
                <a:latin typeface="Calibri" pitchFamily="34" charset="0"/>
              </a:rPr>
              <a:t>224 216 030 082 075 139 076 083 099 114 076 133 057 228 219 </a:t>
            </a:r>
          </a:p>
          <a:p>
            <a:r>
              <a:rPr lang="en-US" altLang="en-US" sz="800">
                <a:latin typeface="Calibri" pitchFamily="34" charset="0"/>
              </a:rPr>
              <a:t>215 222 033 092 067 063 031 023 070 025 125 055 136 224 226 </a:t>
            </a:r>
          </a:p>
          <a:p>
            <a:r>
              <a:rPr lang="en-US" altLang="en-US" sz="800">
                <a:latin typeface="Calibri" pitchFamily="34" charset="0"/>
              </a:rPr>
              <a:t>219 216 076 044 069 119 011 102 078 055 043 054 111 226 222 </a:t>
            </a:r>
          </a:p>
          <a:p>
            <a:r>
              <a:rPr lang="en-US" altLang="en-US" sz="800">
                <a:latin typeface="Calibri" pitchFamily="34" charset="0"/>
              </a:rPr>
              <a:t>222 224 063 046 065 080 101 090 054 104 109 123 052 216 218 </a:t>
            </a:r>
          </a:p>
          <a:p>
            <a:r>
              <a:rPr lang="en-US" altLang="en-US" sz="800">
                <a:latin typeface="Calibri" pitchFamily="34" charset="0"/>
              </a:rPr>
              <a:t>226 232 086 080 042 123 083 054 031 148 045 072 067 061 164 </a:t>
            </a:r>
          </a:p>
          <a:p>
            <a:r>
              <a:rPr lang="en-US" altLang="en-US" sz="800">
                <a:latin typeface="Calibri" pitchFamily="34" charset="0"/>
              </a:rPr>
              <a:t>253 255 072 058 079 056 006 046 056 061 026 085 082 048 127 </a:t>
            </a:r>
          </a:p>
          <a:p>
            <a:r>
              <a:rPr lang="en-US" altLang="en-US" sz="800">
                <a:latin typeface="Calibri" pitchFamily="34" charset="0"/>
              </a:rPr>
              <a:t>046 033 080 045 105 027 071 067 054 036 035 059 060 048 120 </a:t>
            </a:r>
          </a:p>
          <a:p>
            <a:r>
              <a:rPr lang="en-US" altLang="en-US" sz="800">
                <a:latin typeface="Calibri" pitchFamily="34" charset="0"/>
              </a:rPr>
              <a:t>174 173 047 042 019 055 011 044 095 033 031 052 054 061 118 </a:t>
            </a:r>
          </a:p>
          <a:p>
            <a:r>
              <a:rPr lang="en-US" altLang="en-US" sz="800">
                <a:latin typeface="Calibri" pitchFamily="34" charset="0"/>
              </a:rPr>
              <a:t>173 175 039 127 038 024 053 054 050 051 036 038 022 063 126 </a:t>
            </a:r>
          </a:p>
          <a:p>
            <a:r>
              <a:rPr lang="en-US" altLang="en-US" sz="800">
                <a:latin typeface="Calibri" pitchFamily="34" charset="0"/>
              </a:rPr>
              <a:t>170 160 058 020 027 027 045 074 057 035 124 036 016 072 124 </a:t>
            </a:r>
          </a:p>
          <a:p>
            <a:r>
              <a:rPr lang="en-US" altLang="en-US" sz="800">
                <a:latin typeface="Calibri" pitchFamily="34" charset="0"/>
              </a:rPr>
              <a:t>107 054 027 044 020 035 062 039 115 048 051 046 005 051 117 </a:t>
            </a:r>
          </a:p>
          <a:p>
            <a:r>
              <a:rPr lang="en-US" altLang="en-US" sz="800">
                <a:latin typeface="Calibri" pitchFamily="34" charset="0"/>
              </a:rPr>
              <a:t>098 006 045 033 030 027 036 054 025 072 112 044 029 060 115 </a:t>
            </a: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3157538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8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8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8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8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8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8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8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8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8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8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8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8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8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8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8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8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8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8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8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8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8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8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8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8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8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8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8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8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8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8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8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8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8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184150" y="609600"/>
            <a:ext cx="461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input:  </a:t>
            </a:r>
            <a:r>
              <a:rPr lang="en-US" altLang="en-US" sz="3200" b="1" i="1">
                <a:latin typeface="Cambria" pitchFamily="18" charset="0"/>
              </a:rPr>
              <a:t>pixels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4159250" y="185738"/>
            <a:ext cx="3144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image</a:t>
            </a:r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400050" y="5943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output: </a:t>
            </a:r>
            <a:r>
              <a:rPr lang="en-US" altLang="en-US" sz="3200" b="1" i="1">
                <a:latin typeface="Cambria" pitchFamily="18" charset="0"/>
              </a:rPr>
              <a:t>contents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29706" name="Rectangle 1"/>
          <p:cNvSpPr>
            <a:spLocks noChangeArrowheads="1"/>
          </p:cNvSpPr>
          <p:nvPr/>
        </p:nvSpPr>
        <p:spPr bwMode="auto">
          <a:xfrm>
            <a:off x="5471102" y="6016625"/>
            <a:ext cx="2606098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i="1" dirty="0" smtClean="0">
                <a:latin typeface="Cambria" pitchFamily="18" charset="0"/>
              </a:rPr>
              <a:t>a </a:t>
            </a:r>
            <a:r>
              <a:rPr lang="en-US" altLang="en-US" i="1" dirty="0">
                <a:latin typeface="Cambria" pitchFamily="18" charset="0"/>
              </a:rPr>
              <a:t>woman, smiling?</a:t>
            </a:r>
            <a:endParaRPr lang="en-US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15938"/>
            <a:ext cx="196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Line 6"/>
          <p:cNvSpPr>
            <a:spLocks noChangeShapeType="1"/>
          </p:cNvSpPr>
          <p:nvPr/>
        </p:nvSpPr>
        <p:spPr bwMode="auto">
          <a:xfrm>
            <a:off x="6992938" y="555625"/>
            <a:ext cx="781050" cy="53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841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">
                <a:latin typeface="Calibri" pitchFamily="34" charset="0"/>
              </a:rPr>
              <a:t>207 200 199 194 203 126 106 091 113 153 192 196 190 186 175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242 194 213 254 255 114 082 109 097 089 208 206 202 194 185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254 159 187 245 248 128 197 191 166 102 248 251 233 223 246 </a:t>
            </a:r>
          </a:p>
          <a:p>
            <a:r>
              <a:rPr lang="en-US" altLang="en-US" sz="800">
                <a:latin typeface="Calibri" pitchFamily="34" charset="0"/>
              </a:rPr>
              <a:t>255 159 191 245 249 123 113 047 124 149 255 253 239 143 250 </a:t>
            </a:r>
          </a:p>
          <a:p>
            <a:r>
              <a:rPr lang="en-US" altLang="en-US" sz="800">
                <a:latin typeface="Calibri" pitchFamily="34" charset="0"/>
              </a:rPr>
              <a:t>255 184 191 249 249 126 022 040 115 039 250 255 255 177 252 </a:t>
            </a:r>
          </a:p>
          <a:p>
            <a:r>
              <a:rPr lang="en-US" altLang="en-US" sz="800">
                <a:latin typeface="Calibri" pitchFamily="34" charset="0"/>
              </a:rPr>
              <a:t>253 197 190 233 251 054 143 209 196 014 254 254 253 228 251 </a:t>
            </a:r>
          </a:p>
          <a:p>
            <a:r>
              <a:rPr lang="en-US" altLang="en-US" sz="800">
                <a:latin typeface="Calibri" pitchFamily="34" charset="0"/>
              </a:rPr>
              <a:t>252 228 176 218 251 070 176 219 200 024 250 255 255 254 195 </a:t>
            </a:r>
          </a:p>
          <a:p>
            <a:r>
              <a:rPr lang="en-US" altLang="en-US" sz="800">
                <a:latin typeface="Calibri" pitchFamily="34" charset="0"/>
              </a:rPr>
              <a:t>248 244 163 227 252 091 071 185 079 021 252 251 255 254 138 </a:t>
            </a:r>
          </a:p>
          <a:p>
            <a:r>
              <a:rPr lang="en-US" altLang="en-US" sz="800">
                <a:latin typeface="Calibri" pitchFamily="34" charset="0"/>
              </a:rPr>
              <a:t>253 254 169 241 253 141 053 180 005 019 253 253 255 253 201 </a:t>
            </a:r>
          </a:p>
          <a:p>
            <a:r>
              <a:rPr lang="en-US" altLang="en-US" sz="800">
                <a:latin typeface="Calibri" pitchFamily="34" charset="0"/>
              </a:rPr>
              <a:t>253 250 170 242 253 138 199 193 216 146 255 253 253 253 233 </a:t>
            </a:r>
          </a:p>
          <a:p>
            <a:r>
              <a:rPr lang="en-US" altLang="en-US" sz="800">
                <a:latin typeface="Calibri" pitchFamily="34" charset="0"/>
              </a:rPr>
              <a:t>254 228 164 209 235 144 188 144 161 192 230 250 253 255 252 </a:t>
            </a:r>
          </a:p>
          <a:p>
            <a:r>
              <a:rPr lang="en-US" altLang="en-US" sz="800">
                <a:latin typeface="Calibri" pitchFamily="34" charset="0"/>
              </a:rPr>
              <a:t>252 240 140 215 245 119 098 086 139 127 252 234 253 253 251 </a:t>
            </a:r>
          </a:p>
          <a:p>
            <a:r>
              <a:rPr lang="en-US" altLang="en-US" sz="800">
                <a:latin typeface="Calibri" pitchFamily="34" charset="0"/>
              </a:rPr>
              <a:t>253 246 169 207 235 120 157 140 188 108 246 249 235 225 255 </a:t>
            </a:r>
          </a:p>
          <a:p>
            <a:r>
              <a:rPr lang="en-US" altLang="en-US" sz="800">
                <a:latin typeface="Calibri" pitchFamily="34" charset="0"/>
              </a:rPr>
              <a:t>253 230 167 207 217 113 106 069 168 098 244 246 239 207 254 </a:t>
            </a:r>
          </a:p>
          <a:p>
            <a:r>
              <a:rPr lang="en-US" altLang="en-US" sz="800">
                <a:latin typeface="Calibri" pitchFamily="34" charset="0"/>
              </a:rPr>
              <a:t>253 219 170 225 253 122 144 169 124 109 243 235 233 252 252 </a:t>
            </a:r>
          </a:p>
          <a:p>
            <a:r>
              <a:rPr lang="en-US" altLang="en-US" sz="800">
                <a:latin typeface="Calibri" pitchFamily="34" charset="0"/>
              </a:rPr>
              <a:t>255 221 179 239 227 123 123 069 125 122 240 249 243 232 253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221 217 180 213 243 126 143 081 181 133 252 249 244 221 210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236 216 178 208 230 225 160 118 187 198 249 249 230 220 221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229 224 183 217 216 165 209 133 193 209 222 238 236 220 214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230 223 185 240 225 212 027 187 202 239 233 234 237 225 232 </a:t>
            </a:r>
          </a:p>
          <a:p>
            <a:r>
              <a:rPr lang="en-US" altLang="en-US" sz="800">
                <a:latin typeface="Calibri" pitchFamily="34" charset="0"/>
              </a:rPr>
              <a:t>221 215 189 207 220 221 003 063 209 006 204 203 232 229 216 </a:t>
            </a:r>
          </a:p>
          <a:p>
            <a:r>
              <a:rPr lang="en-US" altLang="en-US" sz="800">
                <a:latin typeface="Calibri" pitchFamily="34" charset="0"/>
              </a:rPr>
              <a:t>223 217 198 162 194 215 192 106 077 255 213 219 194 215 219 </a:t>
            </a:r>
          </a:p>
          <a:p>
            <a:r>
              <a:rPr lang="en-US" altLang="en-US" sz="800">
                <a:latin typeface="Calibri" pitchFamily="34" charset="0"/>
              </a:rPr>
              <a:t>224 216 162 189 200 254 217 198 209 216 206 226 186 228 219 </a:t>
            </a:r>
          </a:p>
          <a:p>
            <a:r>
              <a:rPr lang="en-US" altLang="en-US" sz="800">
                <a:latin typeface="Calibri" pitchFamily="34" charset="0"/>
              </a:rPr>
              <a:t>215 222 168 202 214 201 117 084 085 111 234 190 248 218 226 </a:t>
            </a:r>
          </a:p>
          <a:p>
            <a:r>
              <a:rPr lang="en-US" altLang="en-US" sz="800">
                <a:latin typeface="Calibri" pitchFamily="34" charset="0"/>
              </a:rPr>
              <a:t>219 216 198 165 213 227 014 221 197 183 178 186 216 214 222 </a:t>
            </a:r>
          </a:p>
          <a:p>
            <a:r>
              <a:rPr lang="en-US" altLang="en-US" sz="800">
                <a:latin typeface="Calibri" pitchFamily="34" charset="0"/>
              </a:rPr>
              <a:t>222 224 197 146 201 204 108 220 201 210 196 223 200 233 218 </a:t>
            </a:r>
          </a:p>
          <a:p>
            <a:r>
              <a:rPr lang="en-US" altLang="en-US" sz="800">
                <a:latin typeface="Calibri" pitchFamily="34" charset="0"/>
              </a:rPr>
              <a:t>226 232 177 184 175 230 214 199 146 255 134 225 205 216 181 </a:t>
            </a:r>
          </a:p>
          <a:p>
            <a:r>
              <a:rPr lang="en-US" altLang="en-US" sz="800">
                <a:latin typeface="Calibri" pitchFamily="34" charset="0"/>
              </a:rPr>
              <a:t>253 254 194 192 196 168 032 193 194 196 040 198 190 207 185 </a:t>
            </a:r>
          </a:p>
          <a:p>
            <a:r>
              <a:rPr lang="en-US" altLang="en-US" sz="800">
                <a:latin typeface="Calibri" pitchFamily="34" charset="0"/>
              </a:rPr>
              <a:t>045 030 167 163 210 041 206 144 129 170 086 190 161 193 191 </a:t>
            </a:r>
          </a:p>
          <a:p>
            <a:r>
              <a:rPr lang="en-US" altLang="en-US" sz="800">
                <a:latin typeface="Calibri" pitchFamily="34" charset="0"/>
              </a:rPr>
              <a:t>200 205 135 143 100 174 027 175 189 113 121 150 190 209 184 </a:t>
            </a:r>
          </a:p>
          <a:p>
            <a:r>
              <a:rPr lang="en-US" altLang="en-US" sz="800">
                <a:latin typeface="Calibri" pitchFamily="34" charset="0"/>
              </a:rPr>
              <a:t>202 205 138 213 088 037 164 194 194 182 076 077 107 211 181 </a:t>
            </a:r>
          </a:p>
          <a:p>
            <a:r>
              <a:rPr lang="en-US" altLang="en-US" sz="800">
                <a:latin typeface="Calibri" pitchFamily="34" charset="0"/>
              </a:rPr>
              <a:t>196 208 155 063 055 068 180 200 193 160 220 082 070 210 181 </a:t>
            </a:r>
          </a:p>
          <a:p>
            <a:r>
              <a:rPr lang="en-US" altLang="en-US" sz="800">
                <a:latin typeface="Calibri" pitchFamily="34" charset="0"/>
              </a:rPr>
              <a:t>161 132 058 146 048 076 172 165 218 189 186 063 004 187 185 </a:t>
            </a:r>
          </a:p>
          <a:p>
            <a:r>
              <a:rPr lang="en-US" altLang="en-US" sz="800">
                <a:latin typeface="Calibri" pitchFamily="34" charset="0"/>
              </a:rPr>
              <a:t>157 080 191 119 044 025 089 115 063 192 223 146 116 186 187 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1277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207 200 191 194 203 131 100 078 093 145 192 196 190 186 175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242 194 221 254 255 126 063 061 052 060 208 206 202 194 185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254 176 211 255 250 126 116 086 070 064 253 252 233 239 253 </a:t>
            </a:r>
          </a:p>
          <a:p>
            <a:r>
              <a:rPr lang="en-US" altLang="en-US" sz="800">
                <a:latin typeface="Calibri" pitchFamily="34" charset="0"/>
              </a:rPr>
              <a:t>251 180 203 255 251 123 075 030 070 072 255 253 239 156 255 </a:t>
            </a:r>
          </a:p>
          <a:p>
            <a:r>
              <a:rPr lang="en-US" altLang="en-US" sz="800">
                <a:latin typeface="Calibri" pitchFamily="34" charset="0"/>
              </a:rPr>
              <a:t>255 206 194 255 246 141 019 021 035 026 250 255 255 184 255 </a:t>
            </a:r>
          </a:p>
          <a:p>
            <a:r>
              <a:rPr lang="en-US" altLang="en-US" sz="800">
                <a:latin typeface="Calibri" pitchFamily="34" charset="0"/>
              </a:rPr>
              <a:t>253 219 190 239 248 119 061 095 065 011 254 254 253 231 255 </a:t>
            </a:r>
          </a:p>
          <a:p>
            <a:r>
              <a:rPr lang="en-US" altLang="en-US" sz="800">
                <a:latin typeface="Calibri" pitchFamily="34" charset="0"/>
              </a:rPr>
              <a:t>252 247 181 218 251 142 066 142 080 026 250 255 255 255 204 </a:t>
            </a:r>
          </a:p>
          <a:p>
            <a:r>
              <a:rPr lang="en-US" altLang="en-US" sz="800">
                <a:latin typeface="Calibri" pitchFamily="34" charset="0"/>
              </a:rPr>
              <a:t>248 251 167 227 252 146 047 073 047 021 252 251 255 255 145 </a:t>
            </a:r>
          </a:p>
          <a:p>
            <a:r>
              <a:rPr lang="en-US" altLang="en-US" sz="800">
                <a:latin typeface="Calibri" pitchFamily="34" charset="0"/>
              </a:rPr>
              <a:t>253 255 170 255 253 147 040 094 000 020 253 253 255 255 203 </a:t>
            </a:r>
          </a:p>
          <a:p>
            <a:r>
              <a:rPr lang="en-US" altLang="en-US" sz="800">
                <a:latin typeface="Calibri" pitchFamily="34" charset="0"/>
              </a:rPr>
              <a:t>253 250 170 255 253 144 092 077 106 057 255 253 253 255 238 </a:t>
            </a:r>
          </a:p>
          <a:p>
            <a:r>
              <a:rPr lang="en-US" altLang="en-US" sz="800">
                <a:latin typeface="Calibri" pitchFamily="34" charset="0"/>
              </a:rPr>
              <a:t>254 228 173 214 235 145 083 073 058 089 230 250 253 252 253 </a:t>
            </a:r>
          </a:p>
          <a:p>
            <a:r>
              <a:rPr lang="en-US" altLang="en-US" sz="800">
                <a:latin typeface="Calibri" pitchFamily="34" charset="0"/>
              </a:rPr>
              <a:t>252 245 140 215 245 125 038 027 044 042 252 234 253 253 252 </a:t>
            </a:r>
          </a:p>
          <a:p>
            <a:r>
              <a:rPr lang="en-US" altLang="en-US" sz="800">
                <a:latin typeface="Calibri" pitchFamily="34" charset="0"/>
              </a:rPr>
              <a:t>255 251 169 214 235 110 075 065 060 052 246 249 235 225 255 </a:t>
            </a:r>
          </a:p>
          <a:p>
            <a:r>
              <a:rPr lang="en-US" altLang="en-US" sz="800">
                <a:latin typeface="Calibri" pitchFamily="34" charset="0"/>
              </a:rPr>
              <a:t>255 235 167 216 217 105 048 038 046 046 244 246 239 207 254 </a:t>
            </a:r>
          </a:p>
          <a:p>
            <a:r>
              <a:rPr lang="en-US" altLang="en-US" sz="800">
                <a:latin typeface="Calibri" pitchFamily="34" charset="0"/>
              </a:rPr>
              <a:t>254 219 170 247 253 104 121 057 042 047 243 235 233 252 254 </a:t>
            </a:r>
          </a:p>
          <a:p>
            <a:r>
              <a:rPr lang="en-US" altLang="en-US" sz="800">
                <a:latin typeface="Calibri" pitchFamily="34" charset="0"/>
              </a:rPr>
              <a:t>255 221 179 255 227 099 058 029 034 052 240 249 243 232 253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221 217 180 213 243 081 052 029 055 023 250 249 244 221 210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236 216 178 208 230 149 043 037 056 075 241 249 230 220 221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229 224 183 213 121 036 076 034 069 073 116 248 236 220 214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230 223 185 178 098 070 010 070 097 098 108 101 236 223 232 </a:t>
            </a:r>
          </a:p>
          <a:p>
            <a:r>
              <a:rPr lang="en-US" altLang="en-US" sz="800">
                <a:latin typeface="Calibri" pitchFamily="34" charset="0"/>
              </a:rPr>
              <a:t>221 215 190 084 122 070 011 018 075 013 076 079 146 227 216 </a:t>
            </a:r>
          </a:p>
          <a:p>
            <a:r>
              <a:rPr lang="en-US" altLang="en-US" sz="800">
                <a:latin typeface="Calibri" pitchFamily="34" charset="0"/>
              </a:rPr>
              <a:t>223 217 120 033 059 071 042 044 013 155 060 070 076 213 219 </a:t>
            </a:r>
          </a:p>
          <a:p>
            <a:r>
              <a:rPr lang="en-US" altLang="en-US" sz="800">
                <a:latin typeface="Calibri" pitchFamily="34" charset="0"/>
              </a:rPr>
              <a:t>224 216 030 082 075 139 076 083 099 114 076 133 057 228 219 </a:t>
            </a:r>
          </a:p>
          <a:p>
            <a:r>
              <a:rPr lang="en-US" altLang="en-US" sz="800">
                <a:latin typeface="Calibri" pitchFamily="34" charset="0"/>
              </a:rPr>
              <a:t>215 222 033 092 067 063 031 023 070 025 125 055 136 224 226 </a:t>
            </a:r>
          </a:p>
          <a:p>
            <a:r>
              <a:rPr lang="en-US" altLang="en-US" sz="800">
                <a:latin typeface="Calibri" pitchFamily="34" charset="0"/>
              </a:rPr>
              <a:t>219 216 076 044 069 119 011 102 078 055 043 054 111 226 222 </a:t>
            </a:r>
          </a:p>
          <a:p>
            <a:r>
              <a:rPr lang="en-US" altLang="en-US" sz="800">
                <a:latin typeface="Calibri" pitchFamily="34" charset="0"/>
              </a:rPr>
              <a:t>222 224 063 046 065 080 101 090 054 104 109 123 052 216 218 </a:t>
            </a:r>
          </a:p>
          <a:p>
            <a:r>
              <a:rPr lang="en-US" altLang="en-US" sz="800">
                <a:latin typeface="Calibri" pitchFamily="34" charset="0"/>
              </a:rPr>
              <a:t>226 232 086 080 042 123 083 054 031 148 045 072 067 061 164 </a:t>
            </a:r>
          </a:p>
          <a:p>
            <a:r>
              <a:rPr lang="en-US" altLang="en-US" sz="800">
                <a:latin typeface="Calibri" pitchFamily="34" charset="0"/>
              </a:rPr>
              <a:t>253 255 072 058 079 056 006 046 056 061 026 085 082 048 127 </a:t>
            </a:r>
          </a:p>
          <a:p>
            <a:r>
              <a:rPr lang="en-US" altLang="en-US" sz="800">
                <a:latin typeface="Calibri" pitchFamily="34" charset="0"/>
              </a:rPr>
              <a:t>046 033 080 045 105 027 071 067 054 036 035 059 060 048 120 </a:t>
            </a:r>
          </a:p>
          <a:p>
            <a:r>
              <a:rPr lang="en-US" altLang="en-US" sz="800">
                <a:latin typeface="Calibri" pitchFamily="34" charset="0"/>
              </a:rPr>
              <a:t>174 173 047 042 019 055 011 044 095 033 031 052 054 061 118 </a:t>
            </a:r>
          </a:p>
          <a:p>
            <a:r>
              <a:rPr lang="en-US" altLang="en-US" sz="800">
                <a:latin typeface="Calibri" pitchFamily="34" charset="0"/>
              </a:rPr>
              <a:t>173 175 039 127 038 024 053 054 050 051 036 038 022 063 126 </a:t>
            </a:r>
          </a:p>
          <a:p>
            <a:r>
              <a:rPr lang="en-US" altLang="en-US" sz="800">
                <a:latin typeface="Calibri" pitchFamily="34" charset="0"/>
              </a:rPr>
              <a:t>170 160 058 020 027 027 045 074 057 035 124 036 016 072 124 </a:t>
            </a:r>
          </a:p>
          <a:p>
            <a:r>
              <a:rPr lang="en-US" altLang="en-US" sz="800">
                <a:latin typeface="Calibri" pitchFamily="34" charset="0"/>
              </a:rPr>
              <a:t>107 054 027 044 020 035 062 039 115 048 051 046 005 051 117 </a:t>
            </a:r>
          </a:p>
          <a:p>
            <a:r>
              <a:rPr lang="en-US" altLang="en-US" sz="800">
                <a:latin typeface="Calibri" pitchFamily="34" charset="0"/>
              </a:rPr>
              <a:t>098 006 045 033 030 027 036 054 025 072 112 044 029 060 115 </a:t>
            </a:r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3157538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 dirty="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800" dirty="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800" dirty="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800" dirty="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800" dirty="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800" dirty="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800" dirty="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800" dirty="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800" dirty="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800" dirty="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800" dirty="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800" dirty="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800" dirty="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800" dirty="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800" dirty="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800" dirty="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800" dirty="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800" dirty="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800" dirty="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800" dirty="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800" dirty="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800" dirty="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800" dirty="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800" dirty="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800" dirty="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800" dirty="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800" dirty="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800" dirty="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800" dirty="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800" dirty="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800" dirty="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800" dirty="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800" dirty="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800" dirty="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84150" y="609600"/>
            <a:ext cx="461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input:  </a:t>
            </a:r>
            <a:r>
              <a:rPr lang="en-US" altLang="en-US" sz="3200" b="1" i="1">
                <a:latin typeface="Cambria" pitchFamily="18" charset="0"/>
              </a:rPr>
              <a:t>pixels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4159250" y="185738"/>
            <a:ext cx="3144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image</a:t>
            </a:r>
          </a:p>
        </p:txBody>
      </p:sp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400050" y="5943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output: </a:t>
            </a:r>
            <a:r>
              <a:rPr lang="en-US" altLang="en-US" sz="3200" b="1" i="1">
                <a:latin typeface="Cambria" pitchFamily="18" charset="0"/>
              </a:rPr>
              <a:t>contents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471102" y="6016625"/>
            <a:ext cx="2606098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i="1" dirty="0" smtClean="0">
                <a:latin typeface="Cambria" pitchFamily="18" charset="0"/>
              </a:rPr>
              <a:t>a </a:t>
            </a:r>
            <a:r>
              <a:rPr lang="en-US" altLang="en-US" i="1" dirty="0">
                <a:latin typeface="Cambria" pitchFamily="18" charset="0"/>
              </a:rPr>
              <a:t>woman, smiling?</a:t>
            </a:r>
            <a:endParaRPr lang="en-US" altLang="en-US" i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2057400" y="1828800"/>
            <a:ext cx="5105400" cy="352107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731" name="Rectangle 13"/>
          <p:cNvSpPr>
            <a:spLocks noChangeArrowheads="1"/>
          </p:cNvSpPr>
          <p:nvPr/>
        </p:nvSpPr>
        <p:spPr bwMode="auto">
          <a:xfrm rot="-594833">
            <a:off x="2417707" y="4803842"/>
            <a:ext cx="66279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mbria" pitchFamily="18" charset="0"/>
              </a:rPr>
              <a:t>but</a:t>
            </a:r>
            <a:r>
              <a:rPr lang="en-US" altLang="en-US" sz="3600" i="1" dirty="0">
                <a:latin typeface="Cambria" pitchFamily="18" charset="0"/>
              </a:rPr>
              <a:t> why </a:t>
            </a:r>
            <a:r>
              <a:rPr lang="en-US" altLang="en-US" sz="3600" i="1" dirty="0" smtClean="0">
                <a:latin typeface="Cambria" pitchFamily="18" charset="0"/>
              </a:rPr>
              <a:t>is it so challenging?</a:t>
            </a:r>
            <a:endParaRPr lang="en-US" altLang="en-US" sz="3600" dirty="0">
              <a:latin typeface="Cambria" pitchFamily="18" charset="0"/>
            </a:endParaRPr>
          </a:p>
        </p:txBody>
      </p:sp>
      <p:sp>
        <p:nvSpPr>
          <p:cNvPr id="30732" name="Rectangle 13"/>
          <p:cNvSpPr>
            <a:spLocks noChangeArrowheads="1"/>
          </p:cNvSpPr>
          <p:nvPr/>
        </p:nvSpPr>
        <p:spPr bwMode="auto">
          <a:xfrm rot="21005167">
            <a:off x="94961" y="1743131"/>
            <a:ext cx="768607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Happily, </a:t>
            </a:r>
            <a:r>
              <a:rPr lang="en-US" altLang="en-US" sz="3200" dirty="0">
                <a:latin typeface="Cambria" pitchFamily="18" charset="0"/>
              </a:rPr>
              <a:t>this problem is </a:t>
            </a:r>
            <a:r>
              <a:rPr lang="en-US" altLang="en-US" sz="3200" b="1" dirty="0">
                <a:latin typeface="Cambria" pitchFamily="18" charset="0"/>
              </a:rPr>
              <a:t>being</a:t>
            </a:r>
            <a:r>
              <a:rPr lang="en-US" altLang="en-US" sz="3200" dirty="0">
                <a:latin typeface="Cambria" pitchFamily="18" charset="0"/>
              </a:rPr>
              <a:t> solved…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62" y="2560385"/>
            <a:ext cx="4507852" cy="213906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9810987">
            <a:off x="1335962" y="3142817"/>
            <a:ext cx="1353978" cy="109293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6281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https://www.youtube.com/watch?time_continue=33&amp;v=XMdct-5bERQ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2286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400" b="0" dirty="0" smtClean="0">
                <a:solidFill>
                  <a:srgbClr val="000000"/>
                </a:solidFill>
                <a:latin typeface="Cambria" panose="02040503050406030204" pitchFamily="18" charset="0"/>
                <a:cs typeface="Arial" charset="0"/>
              </a:rPr>
              <a:t>MIT AI Memo #100</a:t>
            </a:r>
          </a:p>
        </p:txBody>
      </p:sp>
      <p:pic>
        <p:nvPicPr>
          <p:cNvPr id="51204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8298"/>
          <a:stretch>
            <a:fillRect/>
          </a:stretch>
        </p:blipFill>
        <p:spPr bwMode="auto">
          <a:xfrm>
            <a:off x="1143000" y="1371600"/>
            <a:ext cx="68580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78038" y="4835525"/>
            <a:ext cx="50546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6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671638" y="5140325"/>
            <a:ext cx="56896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7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35711" y="255411"/>
            <a:ext cx="1219200" cy="7493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 dirty="0" smtClean="0">
                <a:latin typeface="Cambria" panose="02040503050406030204" pitchFamily="18" charset="0"/>
                <a:cs typeface="Arial" charset="0"/>
              </a:rPr>
              <a:t>- thanks to Rodney Brooks!</a:t>
            </a:r>
          </a:p>
        </p:txBody>
      </p:sp>
    </p:spTree>
    <p:extLst>
      <p:ext uri="{BB962C8B-B14F-4D97-AF65-F5344CB8AC3E}">
        <p14:creationId xmlns:p14="http://schemas.microsoft.com/office/powerpoint/2010/main" val="66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33612"/>
          <a:stretch>
            <a:fillRect/>
          </a:stretch>
        </p:blipFill>
        <p:spPr bwMode="auto">
          <a:xfrm>
            <a:off x="457200" y="533400"/>
            <a:ext cx="82296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102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27463" y="1785938"/>
            <a:ext cx="42322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8" name="Line 102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803525" y="3505200"/>
            <a:ext cx="18288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9" name="Text Box 10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69896" y="1752600"/>
            <a:ext cx="2057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000" b="0" dirty="0" smtClean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sophomore</a:t>
            </a:r>
          </a:p>
        </p:txBody>
      </p:sp>
      <p:sp>
        <p:nvSpPr>
          <p:cNvPr id="52230" name="AutoShape 1030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8382000" y="4876800"/>
            <a:ext cx="304800" cy="1524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28575">
            <a:solidFill>
              <a:srgbClr val="0193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2"/>
          <a:stretch>
            <a:fillRect/>
          </a:stretch>
        </p:blipFill>
        <p:spPr bwMode="auto">
          <a:xfrm>
            <a:off x="457200" y="625475"/>
            <a:ext cx="8229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02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8" b="8711"/>
          <a:stretch>
            <a:fillRect/>
          </a:stretch>
        </p:blipFill>
        <p:spPr bwMode="auto">
          <a:xfrm>
            <a:off x="457200" y="1371600"/>
            <a:ext cx="84201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102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685800"/>
            <a:ext cx="1981200" cy="304800"/>
          </a:xfrm>
          <a:prstGeom prst="rect">
            <a:avLst/>
          </a:prstGeom>
          <a:noFill/>
          <a:ln w="28575">
            <a:solidFill>
              <a:srgbClr val="0193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253" name="Rectangle 102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6600" y="4292600"/>
            <a:ext cx="2379663" cy="3048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254" name="Line 103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75038" y="3348038"/>
            <a:ext cx="4230687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51556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What's red?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Cambria" pitchFamily="18" charset="0"/>
              </a:rPr>
              <a:t>Goal:   </a:t>
            </a:r>
            <a:r>
              <a:rPr lang="en-US" altLang="en-US" sz="3200">
                <a:latin typeface="Cambria" pitchFamily="18" charset="0"/>
              </a:rPr>
              <a:t>a coke-can collecting robot…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The CS view of the world...</a:t>
            </a: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16389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2" name="Line 21"/>
          <p:cNvSpPr>
            <a:spLocks noChangeShapeType="1"/>
          </p:cNvSpPr>
          <p:nvPr/>
        </p:nvSpPr>
        <p:spPr bwMode="auto">
          <a:xfrm flipV="1">
            <a:off x="4297363" y="3394075"/>
            <a:ext cx="0" cy="91440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3200400" y="4467225"/>
            <a:ext cx="2243138" cy="107791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Cambria" pitchFamily="18" charset="0"/>
              </a:rPr>
              <a:t>CS's challenge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16395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"/>
          <p:cNvSpPr txBox="1">
            <a:spLocks noChangeArrowheads="1"/>
          </p:cNvSpPr>
          <p:nvPr/>
        </p:nvSpPr>
        <p:spPr bwMode="auto">
          <a:xfrm>
            <a:off x="5613400" y="41910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red    &gt;    200</a:t>
            </a:r>
          </a:p>
        </p:txBody>
      </p:sp>
      <p:sp>
        <p:nvSpPr>
          <p:cNvPr id="32775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not good enough…</a:t>
            </a:r>
          </a:p>
        </p:txBody>
      </p:sp>
      <p:sp>
        <p:nvSpPr>
          <p:cNvPr id="9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Idea</a:t>
            </a:r>
            <a:r>
              <a:rPr lang="en-US" altLang="en-US" sz="3200" b="1" dirty="0" smtClean="0">
                <a:latin typeface="Cambria" panose="02040503050406030204" pitchFamily="18" charset="0"/>
              </a:rPr>
              <a:t>: </a:t>
            </a:r>
            <a:r>
              <a:rPr lang="en-US" altLang="en-US" sz="3200" b="1" i="1" dirty="0" smtClean="0">
                <a:latin typeface="Cambria" panose="02040503050406030204" pitchFamily="18" charset="0"/>
              </a:rPr>
              <a:t>Use 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hue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6919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820" name="Straight Connector 2"/>
          <p:cNvCxnSpPr>
            <a:cxnSpLocks noChangeShapeType="1"/>
          </p:cNvCxnSpPr>
          <p:nvPr/>
        </p:nvCxnSpPr>
        <p:spPr bwMode="auto">
          <a:xfrm flipV="1">
            <a:off x="4038600" y="2590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821" name="Straight Connector 10"/>
          <p:cNvCxnSpPr>
            <a:cxnSpLocks noChangeShapeType="1"/>
          </p:cNvCxnSpPr>
          <p:nvPr/>
        </p:nvCxnSpPr>
        <p:spPr bwMode="auto">
          <a:xfrm>
            <a:off x="4038600" y="3733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4822" name="TextBox 3"/>
          <p:cNvSpPr txBox="1">
            <a:spLocks noChangeArrowheads="1"/>
          </p:cNvSpPr>
          <p:nvPr/>
        </p:nvSpPr>
        <p:spPr bwMode="auto">
          <a:xfrm rot="-1236682">
            <a:off x="7051675" y="2019300"/>
            <a:ext cx="152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4823" name="TextBox 12"/>
          <p:cNvSpPr txBox="1">
            <a:spLocks noChangeArrowheads="1"/>
          </p:cNvSpPr>
          <p:nvPr/>
        </p:nvSpPr>
        <p:spPr bwMode="auto">
          <a:xfrm rot="1257042">
            <a:off x="7034213" y="4956175"/>
            <a:ext cx="1627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-25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6413" y="530352"/>
            <a:ext cx="1518387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Increasing  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 hue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Arc 2"/>
          <p:cNvSpPr/>
          <p:nvPr/>
        </p:nvSpPr>
        <p:spPr bwMode="auto">
          <a:xfrm>
            <a:off x="4303598" y="530352"/>
            <a:ext cx="2441803" cy="2895600"/>
          </a:xfrm>
          <a:prstGeom prst="arc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5657850" y="42672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 smtClean="0">
                <a:latin typeface="Calibri" pitchFamily="34" charset="0"/>
              </a:rPr>
              <a:t>-25   &lt;   hue    </a:t>
            </a:r>
            <a:r>
              <a:rPr lang="en-US" altLang="en-US" dirty="0">
                <a:latin typeface="Calibri" pitchFamily="34" charset="0"/>
              </a:rPr>
              <a:t>&lt;    25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193800"/>
            <a:ext cx="3800475" cy="2851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906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hue's too much!</a:t>
            </a:r>
            <a:endParaRPr lang="en-US" altLang="en-US" sz="3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6919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892" name="Straight Connector 2"/>
          <p:cNvCxnSpPr>
            <a:cxnSpLocks noChangeShapeType="1"/>
          </p:cNvCxnSpPr>
          <p:nvPr/>
        </p:nvCxnSpPr>
        <p:spPr bwMode="auto">
          <a:xfrm flipV="1">
            <a:off x="4038600" y="2590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3" name="Straight Connector 10"/>
          <p:cNvCxnSpPr>
            <a:cxnSpLocks noChangeShapeType="1"/>
          </p:cNvCxnSpPr>
          <p:nvPr/>
        </p:nvCxnSpPr>
        <p:spPr bwMode="auto">
          <a:xfrm>
            <a:off x="4038600" y="3733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894" name="TextBox 3"/>
          <p:cNvSpPr txBox="1">
            <a:spLocks noChangeArrowheads="1"/>
          </p:cNvSpPr>
          <p:nvPr/>
        </p:nvSpPr>
        <p:spPr bwMode="auto">
          <a:xfrm rot="-1236682">
            <a:off x="7051675" y="2019300"/>
            <a:ext cx="152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 rot="1257042">
            <a:off x="7034213" y="4956175"/>
            <a:ext cx="1627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-25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0913" y="2743200"/>
            <a:ext cx="1541462" cy="461963"/>
          </a:xfrm>
          <a:prstGeom prst="rect">
            <a:avLst/>
          </a:prstGeom>
          <a:solidFill>
            <a:srgbClr val="120DFB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mbria" pitchFamily="18" charset="0"/>
                <a:cs typeface="Arial" charset="0"/>
              </a:rPr>
              <a:t>sat &gt; 0.75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172200" y="2973388"/>
            <a:ext cx="1128713" cy="4556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06413" y="530352"/>
            <a:ext cx="1518387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Increasing  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 hue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4830763" y="530352"/>
            <a:ext cx="1914638" cy="2895600"/>
          </a:xfrm>
          <a:prstGeom prst="arc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100" y="4778514"/>
            <a:ext cx="1808900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mbria" panose="02040503050406030204" pitchFamily="18" charset="0"/>
              </a:rPr>
              <a:t> Increasing    saturation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143000" y="3733800"/>
            <a:ext cx="2895600" cy="19599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Oval 1"/>
          <p:cNvSpPr/>
          <p:nvPr/>
        </p:nvSpPr>
        <p:spPr bwMode="auto">
          <a:xfrm>
            <a:off x="2527300" y="2232025"/>
            <a:ext cx="3048000" cy="304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  <a:cs typeface="Arial" charset="0"/>
            </a:endParaRPr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3290888" y="3590925"/>
            <a:ext cx="1539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120DFB"/>
                </a:solidFill>
                <a:latin typeface="Cambria" pitchFamily="18" charset="0"/>
              </a:rPr>
              <a:t>sat &lt; 0.75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Idea</a:t>
            </a:r>
            <a:r>
              <a:rPr lang="en-US" altLang="en-US" sz="3200" b="1" dirty="0" smtClean="0">
                <a:latin typeface="Cambria" panose="02040503050406030204" pitchFamily="18" charset="0"/>
              </a:rPr>
              <a:t>: </a:t>
            </a:r>
            <a:r>
              <a:rPr lang="en-US" altLang="en-US" sz="3200" b="1" i="1" dirty="0" smtClean="0">
                <a:latin typeface="Cambria" panose="02040503050406030204" pitchFamily="18" charset="0"/>
              </a:rPr>
              <a:t>Use 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hue </a:t>
            </a:r>
            <a:r>
              <a:rPr lang="en-US" altLang="en-US" sz="3200" b="1" i="1" dirty="0" smtClean="0">
                <a:solidFill>
                  <a:srgbClr val="120DFB"/>
                </a:solidFill>
                <a:latin typeface="Cambria" panose="02040503050406030204" pitchFamily="18" charset="0"/>
              </a:rPr>
              <a:t>and saturation</a:t>
            </a:r>
            <a:endParaRPr lang="en-US" altLang="en-US" sz="3200" b="1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185863"/>
            <a:ext cx="381158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Box 9"/>
          <p:cNvSpPr txBox="1">
            <a:spLocks noChangeArrowheads="1"/>
          </p:cNvSpPr>
          <p:nvPr/>
        </p:nvSpPr>
        <p:spPr bwMode="auto">
          <a:xfrm>
            <a:off x="5676900" y="4872038"/>
            <a:ext cx="2667000" cy="46196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saturation   &gt;   0.75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657850" y="42672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 smtClean="0">
                <a:latin typeface="Calibri" pitchFamily="34" charset="0"/>
              </a:rPr>
              <a:t>-25   &lt;   hue    </a:t>
            </a:r>
            <a:r>
              <a:rPr lang="en-US" altLang="en-US" dirty="0">
                <a:latin typeface="Calibri" pitchFamily="34" charset="0"/>
              </a:rPr>
              <a:t>&lt;    25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>
                <a:latin typeface="Cambria" pitchFamily="18" charset="0"/>
              </a:rPr>
              <a:t>The door is still matched, too…    </a:t>
            </a:r>
            <a:r>
              <a:rPr lang="en-US" altLang="en-US" sz="3200" b="1" i="1" dirty="0">
                <a:latin typeface="Cambria" pitchFamily="18" charset="0"/>
              </a:rPr>
              <a:t>why</a:t>
            </a:r>
            <a:r>
              <a:rPr lang="en-US" altLang="en-US" sz="3200" i="1" dirty="0">
                <a:latin typeface="Cambria" pitchFamily="18" charset="0"/>
              </a:rPr>
              <a:t>?</a:t>
            </a:r>
          </a:p>
        </p:txBody>
      </p:sp>
      <p:sp>
        <p:nvSpPr>
          <p:cNvPr id="10" name="Down Arrow 2"/>
          <p:cNvSpPr>
            <a:spLocks noChangeArrowheads="1"/>
          </p:cNvSpPr>
          <p:nvPr/>
        </p:nvSpPr>
        <p:spPr bwMode="auto">
          <a:xfrm rot="2455337">
            <a:off x="5334000" y="841375"/>
            <a:ext cx="415925" cy="609600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FFCC99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67388" y="468313"/>
            <a:ext cx="9509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Aargh!</a:t>
            </a:r>
          </a:p>
        </p:txBody>
      </p:sp>
      <p:sp>
        <p:nvSpPr>
          <p:cNvPr id="12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94840" y="1526040"/>
              <a:ext cx="1905840" cy="1137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040" y="1514880"/>
                <a:ext cx="1927440" cy="1158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>
                <a:latin typeface="Cambria" pitchFamily="18" charset="0"/>
              </a:rPr>
              <a:t>The door is still matched, too…    </a:t>
            </a:r>
            <a:r>
              <a:rPr lang="en-US" altLang="en-US" sz="3200" b="1" i="1">
                <a:latin typeface="Cambria" pitchFamily="18" charset="0"/>
              </a:rPr>
              <a:t>why</a:t>
            </a:r>
            <a:r>
              <a:rPr lang="en-US" altLang="en-US" sz="3200" i="1">
                <a:latin typeface="Cambria" pitchFamily="18" charset="0"/>
              </a:rPr>
              <a:t>?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185863"/>
            <a:ext cx="381158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1" name="Down Arrow 2"/>
          <p:cNvSpPr>
            <a:spLocks noChangeArrowheads="1"/>
          </p:cNvSpPr>
          <p:nvPr/>
        </p:nvSpPr>
        <p:spPr bwMode="auto">
          <a:xfrm rot="2455337">
            <a:off x="5334000" y="841375"/>
            <a:ext cx="415925" cy="609600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FFCCCC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22" name="Rectangle 3"/>
          <p:cNvSpPr>
            <a:spLocks noChangeArrowheads="1"/>
          </p:cNvSpPr>
          <p:nvPr/>
        </p:nvSpPr>
        <p:spPr bwMode="auto">
          <a:xfrm>
            <a:off x="5767388" y="468313"/>
            <a:ext cx="9509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Aargh!</a:t>
            </a:r>
          </a:p>
        </p:txBody>
      </p:sp>
      <p:sp>
        <p:nvSpPr>
          <p:cNvPr id="13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676900" y="4872038"/>
            <a:ext cx="2667000" cy="46196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saturation   &gt;   0.75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657850" y="4267200"/>
            <a:ext cx="2667000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 smtClean="0">
                <a:latin typeface="Calibri" pitchFamily="34" charset="0"/>
              </a:rPr>
              <a:t>-25   &lt;   hue    </a:t>
            </a:r>
            <a:r>
              <a:rPr lang="en-US" altLang="en-US" dirty="0">
                <a:latin typeface="Calibri" pitchFamily="34" charset="0"/>
              </a:rPr>
              <a:t>&lt;    25</a:t>
            </a:r>
          </a:p>
        </p:txBody>
      </p:sp>
      <p:sp>
        <p:nvSpPr>
          <p:cNvPr id="2" name="TextBox 1"/>
          <p:cNvSpPr txBox="1"/>
          <p:nvPr/>
        </p:nvSpPr>
        <p:spPr>
          <a:xfrm rot="21097906">
            <a:off x="418068" y="4433981"/>
            <a:ext cx="6008845" cy="138499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smtClean="0">
                <a:latin typeface="Cambria" panose="02040503050406030204" pitchFamily="18" charset="0"/>
              </a:rPr>
              <a:t>in a sense, this is </a:t>
            </a:r>
            <a:r>
              <a:rPr lang="en-US" sz="4200" b="1" i="1" dirty="0" smtClean="0">
                <a:latin typeface="Cambria" panose="02040503050406030204" pitchFamily="18" charset="0"/>
              </a:rPr>
              <a:t>our own </a:t>
            </a:r>
            <a:r>
              <a:rPr lang="en-US" sz="4200" i="1" dirty="0" smtClean="0">
                <a:latin typeface="Cambria" panose="02040503050406030204" pitchFamily="18" charset="0"/>
              </a:rPr>
              <a:t>vision systems' fault…!</a:t>
            </a:r>
            <a:endParaRPr lang="en-US" sz="4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3694" r="1645" b="3963"/>
          <a:stretch>
            <a:fillRect/>
          </a:stretch>
        </p:blipFill>
        <p:spPr bwMode="auto">
          <a:xfrm>
            <a:off x="262467" y="3788685"/>
            <a:ext cx="4385733" cy="29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8002412" y="470912"/>
            <a:ext cx="752122" cy="369888"/>
          </a:xfrm>
          <a:prstGeom prst="roundRect">
            <a:avLst/>
          </a:prstGeom>
          <a:solidFill>
            <a:srgbClr val="CC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120DFB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049337"/>
            <a:ext cx="4137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10067" y="329625"/>
            <a:ext cx="143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Try it!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481667" y="470912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Illusions?  What </a:t>
            </a:r>
            <a:r>
              <a:rPr lang="en-US" altLang="en-US" sz="1800" b="1" i="1" u="sng" dirty="0">
                <a:latin typeface="Cambria" pitchFamily="18" charset="0"/>
              </a:rPr>
              <a:t>computations</a:t>
            </a:r>
            <a:r>
              <a:rPr lang="en-US" altLang="en-US" sz="1800" i="1" dirty="0">
                <a:latin typeface="Cambria" pitchFamily="18" charset="0"/>
              </a:rPr>
              <a:t> is your brain doing to cause them</a:t>
            </a:r>
            <a:r>
              <a:rPr lang="en-US" altLang="en-US" sz="1800" i="1" dirty="0" smtClean="0">
                <a:latin typeface="Cambria" pitchFamily="18" charset="0"/>
              </a:rPr>
              <a:t>?    </a:t>
            </a:r>
            <a:r>
              <a:rPr lang="en-US" altLang="en-US" sz="1800" b="1" i="1" dirty="0" smtClean="0">
                <a:solidFill>
                  <a:schemeClr val="bg1"/>
                </a:solidFill>
                <a:latin typeface="Cambria" pitchFamily="18" charset="0"/>
              </a:rPr>
              <a:t>Why?</a:t>
            </a:r>
            <a:endParaRPr lang="en-US" altLang="en-US" sz="18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3208"/>
          <a:stretch/>
        </p:blipFill>
        <p:spPr bwMode="auto">
          <a:xfrm>
            <a:off x="4961467" y="3886200"/>
            <a:ext cx="3312967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11430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8750" y="5503593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segments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0467" y="3762612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Calibri" panose="020F0502020204030204" pitchFamily="34" charset="0"/>
              </a:rPr>
              <a:t>two towers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477000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tables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33" y="3415479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two tones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0" t="46903" r="-587" b="3097"/>
          <a:stretch/>
        </p:blipFill>
        <p:spPr bwMode="auto">
          <a:xfrm>
            <a:off x="5976326" y="5041406"/>
            <a:ext cx="2582333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 bwMode="auto">
          <a:xfrm>
            <a:off x="676167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699893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723619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747346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771072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94798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818524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830387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842250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854114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865977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877840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889703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901566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569399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581262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93125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604988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616852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628715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640578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652441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664304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688030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711756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35483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759209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782935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806661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15156" y="793044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15156" y="793044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899" y="2396127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Uncomputable functions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21"/>
          <p:cNvSpPr>
            <a:spLocks noChangeShapeType="1"/>
          </p:cNvSpPr>
          <p:nvPr/>
        </p:nvSpPr>
        <p:spPr bwMode="auto">
          <a:xfrm flipV="1">
            <a:off x="4297363" y="3394075"/>
            <a:ext cx="0" cy="914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22"/>
          <p:cNvSpPr txBox="1">
            <a:spLocks noChangeArrowheads="1"/>
          </p:cNvSpPr>
          <p:nvPr/>
        </p:nvSpPr>
        <p:spPr bwMode="auto">
          <a:xfrm>
            <a:off x="1447800" y="4467225"/>
            <a:ext cx="563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CC6600"/>
                </a:solidFill>
                <a:latin typeface="Cambria" pitchFamily="18" charset="0"/>
              </a:rPr>
              <a:t>Sometimes an algorithm simply does </a:t>
            </a:r>
            <a:r>
              <a:rPr lang="en-US" altLang="en-US" sz="3200" b="1" i="1" u="sng" dirty="0">
                <a:solidFill>
                  <a:srgbClr val="CC6600"/>
                </a:solidFill>
                <a:latin typeface="Cambria" pitchFamily="18" charset="0"/>
              </a:rPr>
              <a:t>not</a:t>
            </a:r>
            <a:r>
              <a:rPr lang="en-US" altLang="en-US" sz="3200" b="1" dirty="0">
                <a:solidFill>
                  <a:srgbClr val="CC6600"/>
                </a:solidFill>
                <a:latin typeface="Cambria" pitchFamily="18" charset="0"/>
              </a:rPr>
              <a:t> exist…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Times" pitchFamily="18" charset="0"/>
              </a:rPr>
              <a:t>!</a:t>
            </a:r>
          </a:p>
        </p:txBody>
      </p:sp>
      <p:sp>
        <p:nvSpPr>
          <p:cNvPr id="17420" name="Text Box 7"/>
          <p:cNvSpPr txBox="1">
            <a:spLocks noChangeArrowheads="1"/>
          </p:cNvSpPr>
          <p:nvPr/>
        </p:nvSpPr>
        <p:spPr bwMode="auto">
          <a:xfrm>
            <a:off x="2629693" y="5770602"/>
            <a:ext cx="33139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i="1" dirty="0">
                <a:latin typeface="Cambria" pitchFamily="18" charset="0"/>
              </a:rPr>
              <a:t>more precisely</a:t>
            </a:r>
            <a:r>
              <a:rPr lang="en-US" altLang="en-US" sz="1500" i="1" dirty="0">
                <a:latin typeface="Cambria" pitchFamily="18" charset="0"/>
              </a:rPr>
              <a:t>:  </a:t>
            </a:r>
            <a:r>
              <a:rPr lang="en-US" altLang="en-US" sz="1500" dirty="0">
                <a:latin typeface="Cambria" pitchFamily="18" charset="0"/>
              </a:rPr>
              <a:t>every possible algorithm contains bugs!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899" y="2396127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9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9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7513"/>
            <a:ext cx="82581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3037" y="228600"/>
            <a:ext cx="6400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mbria" panose="02040503050406030204" pitchFamily="18" charset="0"/>
              </a:rPr>
              <a:t>Are </a:t>
            </a:r>
            <a:r>
              <a:rPr lang="en-US" sz="3600" i="1" dirty="0" smtClean="0">
                <a:latin typeface="Cambria" panose="02040503050406030204" pitchFamily="18" charset="0"/>
              </a:rPr>
              <a:t>these</a:t>
            </a:r>
            <a:r>
              <a:rPr lang="en-US" sz="3600" dirty="0" smtClean="0">
                <a:latin typeface="Cambria" panose="02040503050406030204" pitchFamily="18" charset="0"/>
              </a:rPr>
              <a:t> four lines parallel?</a:t>
            </a:r>
            <a:endParaRPr lang="en-US" sz="3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5"/>
          <a:stretch>
            <a:fillRect/>
          </a:stretch>
        </p:blipFill>
        <p:spPr bwMode="auto">
          <a:xfrm>
            <a:off x="842963" y="457200"/>
            <a:ext cx="7315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2209800"/>
            <a:ext cx="5181600" cy="42862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5"/>
          <a:stretch>
            <a:fillRect/>
          </a:stretch>
        </p:blipFill>
        <p:spPr bwMode="auto">
          <a:xfrm>
            <a:off x="842963" y="457200"/>
            <a:ext cx="7315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2209800"/>
            <a:ext cx="5181600" cy="42862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5901267" y="1975556"/>
            <a:ext cx="0" cy="4752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079044" y="1975556"/>
            <a:ext cx="0" cy="4752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09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6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7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66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3694" r="1645" b="3963"/>
          <a:stretch>
            <a:fillRect/>
          </a:stretch>
        </p:blipFill>
        <p:spPr bwMode="auto">
          <a:xfrm>
            <a:off x="262467" y="3788685"/>
            <a:ext cx="4385733" cy="29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8002412" y="470912"/>
            <a:ext cx="752122" cy="369888"/>
          </a:xfrm>
          <a:prstGeom prst="roundRect">
            <a:avLst/>
          </a:prstGeom>
          <a:solidFill>
            <a:srgbClr val="CC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120DFB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049337"/>
            <a:ext cx="4137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10067" y="329625"/>
            <a:ext cx="143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Try it!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481667" y="470912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Illusions?  What </a:t>
            </a:r>
            <a:r>
              <a:rPr lang="en-US" altLang="en-US" sz="1800" b="1" i="1" u="sng" dirty="0">
                <a:latin typeface="Cambria" pitchFamily="18" charset="0"/>
              </a:rPr>
              <a:t>computations</a:t>
            </a:r>
            <a:r>
              <a:rPr lang="en-US" altLang="en-US" sz="1800" i="1" dirty="0">
                <a:latin typeface="Cambria" pitchFamily="18" charset="0"/>
              </a:rPr>
              <a:t> is your brain doing to cause them</a:t>
            </a:r>
            <a:r>
              <a:rPr lang="en-US" altLang="en-US" sz="1800" i="1" dirty="0" smtClean="0">
                <a:latin typeface="Cambria" pitchFamily="18" charset="0"/>
              </a:rPr>
              <a:t>?    </a:t>
            </a:r>
            <a:r>
              <a:rPr lang="en-US" altLang="en-US" sz="1800" b="1" i="1" dirty="0" smtClean="0">
                <a:solidFill>
                  <a:schemeClr val="bg1"/>
                </a:solidFill>
                <a:latin typeface="Cambria" pitchFamily="18" charset="0"/>
              </a:rPr>
              <a:t>Why?</a:t>
            </a:r>
            <a:endParaRPr lang="en-US" altLang="en-US" sz="18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3208"/>
          <a:stretch/>
        </p:blipFill>
        <p:spPr bwMode="auto">
          <a:xfrm>
            <a:off x="4961467" y="3886200"/>
            <a:ext cx="3312967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11430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8750" y="5503593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segments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0467" y="3762612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Calibri" panose="020F0502020204030204" pitchFamily="34" charset="0"/>
              </a:rPr>
              <a:t>two towers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477000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tables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33" y="3415479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two tones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0" t="46903" r="-587" b="3097"/>
          <a:stretch/>
        </p:blipFill>
        <p:spPr bwMode="auto">
          <a:xfrm>
            <a:off x="5976326" y="5041406"/>
            <a:ext cx="2582333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 bwMode="auto">
          <a:xfrm>
            <a:off x="676167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699893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723619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747346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771072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94798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818524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830387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842250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854114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865977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877840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889703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901566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569399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581262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93125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604988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616852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628715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640578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652441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664304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688030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711756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35483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759209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782935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806661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 Box 2"/>
          <p:cNvSpPr txBox="1">
            <a:spLocks noChangeArrowheads="1"/>
          </p:cNvSpPr>
          <p:nvPr/>
        </p:nvSpPr>
        <p:spPr bwMode="auto">
          <a:xfrm rot="21080689">
            <a:off x="1527308" y="3161854"/>
            <a:ext cx="6166644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Vision is more challenging than it might seem on first "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Cambria" pitchFamily="18" charset="0"/>
              </a:rPr>
              <a:t>glance</a:t>
            </a:r>
            <a:r>
              <a:rPr lang="en-US" altLang="en-US" sz="3200" i="1" dirty="0" smtClean="0">
                <a:latin typeface="Cambria" pitchFamily="18" charset="0"/>
              </a:rPr>
              <a:t>"!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457200" y="2016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Haltchecking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</a:t>
            </a:r>
            <a:r>
              <a:rPr lang="en-US" altLang="en-US" sz="3600" dirty="0" err="1" smtClean="0">
                <a:solidFill>
                  <a:srgbClr val="000000"/>
                </a:solidFill>
                <a:latin typeface="Cambria" pitchFamily="18" charset="0"/>
              </a:rPr>
              <a:t>uncomputable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7200" y="1676400"/>
            <a:ext cx="8229600" cy="190500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884" name="Rectangle 36"/>
          <p:cNvSpPr>
            <a:spLocks noChangeArrowheads="1"/>
          </p:cNvSpPr>
          <p:nvPr/>
        </p:nvSpPr>
        <p:spPr bwMode="auto">
          <a:xfrm>
            <a:off x="768350" y="1905000"/>
            <a:ext cx="2125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 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)</a:t>
            </a:r>
          </a:p>
        </p:txBody>
      </p:sp>
      <p:sp>
        <p:nvSpPr>
          <p:cNvPr id="122885" name="Rectangle 36"/>
          <p:cNvSpPr>
            <a:spLocks noChangeArrowheads="1"/>
          </p:cNvSpPr>
          <p:nvPr/>
        </p:nvSpPr>
        <p:spPr bwMode="auto">
          <a:xfrm>
            <a:off x="1833117" y="2819400"/>
            <a:ext cx="66250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~ returns whether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Courier New" pitchFamily="49" charset="0"/>
              </a:rPr>
              <a:t>halts or not</a:t>
            </a:r>
          </a:p>
        </p:txBody>
      </p:sp>
      <p:sp>
        <p:nvSpPr>
          <p:cNvPr id="122886" name="TextBox 31"/>
          <p:cNvSpPr txBox="1">
            <a:spLocks noChangeArrowheads="1"/>
          </p:cNvSpPr>
          <p:nvPr/>
        </p:nvSpPr>
        <p:spPr bwMode="auto">
          <a:xfrm>
            <a:off x="5867400" y="1752600"/>
            <a:ext cx="2590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Halt Checking</a:t>
            </a:r>
          </a:p>
        </p:txBody>
      </p:sp>
      <p:sp>
        <p:nvSpPr>
          <p:cNvPr id="122887" name="Text Box 5"/>
          <p:cNvSpPr txBox="1">
            <a:spLocks noChangeArrowheads="1"/>
          </p:cNvSpPr>
          <p:nvPr/>
        </p:nvSpPr>
        <p:spPr bwMode="auto">
          <a:xfrm>
            <a:off x="2362200" y="535146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always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has a bug!</a:t>
            </a:r>
            <a:endParaRPr kumimoji="0" lang="en-US" altLang="en-US" sz="2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0091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2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3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4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5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6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7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8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9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0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1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2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3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4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5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6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7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8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9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0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1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2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3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4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5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6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7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8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9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0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1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2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3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4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5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6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7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8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9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0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1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2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3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4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5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6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7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939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0042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3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4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5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6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7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8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9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0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1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2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3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4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5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6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7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8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9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0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1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2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3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4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5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6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7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8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9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0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1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2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3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4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5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6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7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8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9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0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1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2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3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4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5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6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7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8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9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0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0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2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39993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4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5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6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7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8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9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0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1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2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3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4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5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6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7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8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9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0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1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2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3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4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5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6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7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8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9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0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1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2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3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4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5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6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7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8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9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0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1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2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3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4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5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6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7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9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0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3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4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39946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4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4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5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6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7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8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9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0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1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2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3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4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5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6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7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8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9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0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1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2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3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4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5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6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7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8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9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1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2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5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Cambria" pitchFamily="18" charset="0"/>
              </a:rPr>
              <a:t>we don't always give our own vision system credit </a:t>
            </a:r>
            <a:r>
              <a:rPr lang="en-US" altLang="en-US" sz="2000" dirty="0" smtClean="0">
                <a:latin typeface="Cambria" pitchFamily="18" charset="0"/>
              </a:rPr>
              <a:t>for </a:t>
            </a:r>
            <a:r>
              <a:rPr lang="en-US" altLang="en-US" sz="2000" b="1" i="1" dirty="0" smtClean="0">
                <a:latin typeface="Cambria" pitchFamily="18" charset="0"/>
              </a:rPr>
              <a:t>all the work</a:t>
            </a:r>
            <a:r>
              <a:rPr lang="en-US" altLang="en-US" sz="2000" dirty="0" smtClean="0">
                <a:latin typeface="Cambria" pitchFamily="18" charset="0"/>
              </a:rPr>
              <a:t> it's </a:t>
            </a:r>
            <a:r>
              <a:rPr lang="en-US" altLang="en-US" sz="2000" dirty="0">
                <a:latin typeface="Cambria" pitchFamily="18" charset="0"/>
              </a:rPr>
              <a:t>doing…</a:t>
            </a:r>
          </a:p>
        </p:txBody>
      </p:sp>
    </p:spTree>
    <p:extLst>
      <p:ext uri="{BB962C8B-B14F-4D97-AF65-F5344CB8AC3E}">
        <p14:creationId xmlns:p14="http://schemas.microsoft.com/office/powerpoint/2010/main" val="35127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111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3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106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6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4101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4097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9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Cambria" pitchFamily="18" charset="0"/>
              </a:rPr>
              <a:t>we don't always give our own vision system credit for </a:t>
            </a:r>
            <a:r>
              <a:rPr lang="en-US" altLang="en-US" sz="2000" b="1" i="1" dirty="0">
                <a:latin typeface="Cambria" pitchFamily="18" charset="0"/>
              </a:rPr>
              <a:t>all the work</a:t>
            </a:r>
            <a:r>
              <a:rPr lang="en-US" altLang="en-US" sz="2000" dirty="0">
                <a:latin typeface="Cambria" pitchFamily="18" charset="0"/>
              </a:rPr>
              <a:t> it's doing…</a:t>
            </a:r>
          </a:p>
        </p:txBody>
      </p:sp>
    </p:spTree>
    <p:extLst>
      <p:ext uri="{BB962C8B-B14F-4D97-AF65-F5344CB8AC3E}">
        <p14:creationId xmlns:p14="http://schemas.microsoft.com/office/powerpoint/2010/main" val="19500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111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3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106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6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4101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4097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9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Cambria" pitchFamily="18" charset="0"/>
              </a:rPr>
              <a:t>we don't always give our own vision system credit for </a:t>
            </a:r>
            <a:r>
              <a:rPr lang="en-US" altLang="en-US" sz="2000" b="1" i="1" dirty="0">
                <a:latin typeface="Cambria" pitchFamily="18" charset="0"/>
              </a:rPr>
              <a:t>all the work</a:t>
            </a:r>
            <a:r>
              <a:rPr lang="en-US" altLang="en-US" sz="2000" dirty="0">
                <a:latin typeface="Cambria" pitchFamily="18" charset="0"/>
              </a:rPr>
              <a:t> it's doing…</a:t>
            </a:r>
          </a:p>
        </p:txBody>
      </p:sp>
      <p:sp>
        <p:nvSpPr>
          <p:cNvPr id="2" name="TextBox 1"/>
          <p:cNvSpPr txBox="1"/>
          <p:nvPr/>
        </p:nvSpPr>
        <p:spPr>
          <a:xfrm rot="21080747">
            <a:off x="2851596" y="3989119"/>
            <a:ext cx="607935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smtClean="0">
                <a:latin typeface="Cambria" panose="02040503050406030204" pitchFamily="18" charset="0"/>
              </a:rPr>
              <a:t>Not a "real" example?</a:t>
            </a:r>
          </a:p>
          <a:p>
            <a:pPr algn="ctr"/>
            <a:r>
              <a:rPr lang="en-US" sz="4200" dirty="0" smtClean="0">
                <a:latin typeface="Cambria" panose="02040503050406030204" pitchFamily="18" charset="0"/>
              </a:rPr>
              <a:t>What's the </a:t>
            </a:r>
            <a:r>
              <a:rPr lang="en-US" sz="4200" b="1" i="1" dirty="0" smtClean="0">
                <a:latin typeface="Cambria" panose="02040503050406030204" pitchFamily="18" charset="0"/>
              </a:rPr>
              <a:t>most famous </a:t>
            </a:r>
            <a:r>
              <a:rPr lang="en-US" sz="4200" dirty="0" smtClean="0">
                <a:latin typeface="Cambria" panose="02040503050406030204" pitchFamily="18" charset="0"/>
              </a:rPr>
              <a:t>pattern like this?</a:t>
            </a:r>
            <a:endParaRPr lang="en-US" sz="4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7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02867" y="4267200"/>
            <a:ext cx="2514600" cy="2209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9023"/>
            <a:ext cx="4648200" cy="704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2286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the now-familiar striped dress… !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4394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blue + black 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09945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vs.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580470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white + gold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aphics8.nytimes.com/newsgraphics/2014/02/27/dress/a2e0c1ddc0e490dd67acd27a6772a1fb959dc4ca/dress-7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8" b="32041"/>
          <a:stretch/>
        </p:blipFill>
        <p:spPr bwMode="auto">
          <a:xfrm>
            <a:off x="60884" y="2187222"/>
            <a:ext cx="898468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914400"/>
            <a:ext cx="8966200" cy="1290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2573" y="6324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NYT…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ess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63521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3800" y="6336268"/>
            <a:ext cx="644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mbria" panose="02040503050406030204" pitchFamily="18" charset="0"/>
              </a:rPr>
              <a:t>whether or not it can be explained in one picture...   </a:t>
            </a:r>
            <a:r>
              <a:rPr lang="en-US" sz="1800" i="1" dirty="0" err="1" smtClean="0">
                <a:latin typeface="Cambria" panose="02040503050406030204" pitchFamily="18" charset="0"/>
              </a:rPr>
              <a:t>xkcd</a:t>
            </a:r>
            <a:r>
              <a:rPr lang="en-US" sz="1800" i="1" dirty="0" smtClean="0">
                <a:latin typeface="Cambria" panose="02040503050406030204" pitchFamily="18" charset="0"/>
              </a:rPr>
              <a:t> will try!</a:t>
            </a:r>
            <a:endParaRPr lang="en-US" sz="1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8600" y="175736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 dirty="0" smtClean="0">
                <a:latin typeface="Cambria" pitchFamily="18" charset="0"/>
              </a:rPr>
              <a:t>Let it go!</a:t>
            </a:r>
            <a:endParaRPr lang="en-US" altLang="en-US" sz="4200" dirty="0">
              <a:latin typeface="Cambria" pitchFamily="18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Door == coke can?   </a:t>
            </a:r>
            <a:r>
              <a:rPr lang="en-US" altLang="en-US" sz="3200" i="1" dirty="0" smtClean="0">
                <a:latin typeface="Cambria" pitchFamily="18" charset="0"/>
              </a:rPr>
              <a:t>We'll work around it!</a:t>
            </a:r>
            <a:endParaRPr lang="en-US" altLang="en-US" sz="3200" i="1" dirty="0">
              <a:latin typeface="Cambria" pitchFamily="18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solidFill>
              <a:srgbClr val="0D982A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18" name="TextBox 1"/>
          <p:cNvSpPr txBox="1">
            <a:spLocks noChangeArrowheads="1"/>
          </p:cNvSpPr>
          <p:nvPr/>
        </p:nvSpPr>
        <p:spPr bwMode="auto">
          <a:xfrm>
            <a:off x="5675313" y="41910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>
                <a:latin typeface="Calibri" pitchFamily="34" charset="0"/>
              </a:rPr>
              <a:t>| hue |    &lt;    25</a:t>
            </a: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185863"/>
            <a:ext cx="381158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0" name="TextBox 9"/>
          <p:cNvSpPr txBox="1">
            <a:spLocks noChangeArrowheads="1"/>
          </p:cNvSpPr>
          <p:nvPr/>
        </p:nvSpPr>
        <p:spPr bwMode="auto">
          <a:xfrm>
            <a:off x="5676900" y="4795838"/>
            <a:ext cx="2667000" cy="46196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saturation   &gt;   0.75</a:t>
            </a:r>
          </a:p>
        </p:txBody>
      </p:sp>
      <p:sp>
        <p:nvSpPr>
          <p:cNvPr id="38921" name="Down Arrow 2"/>
          <p:cNvSpPr>
            <a:spLocks noChangeArrowheads="1"/>
          </p:cNvSpPr>
          <p:nvPr/>
        </p:nvSpPr>
        <p:spPr bwMode="auto">
          <a:xfrm rot="2455337">
            <a:off x="5334000" y="841375"/>
            <a:ext cx="415925" cy="609600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FFCC99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22" name="Rectangle 3"/>
          <p:cNvSpPr>
            <a:spLocks noChangeArrowheads="1"/>
          </p:cNvSpPr>
          <p:nvPr/>
        </p:nvSpPr>
        <p:spPr bwMode="auto">
          <a:xfrm>
            <a:off x="5767388" y="468313"/>
            <a:ext cx="9509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Aargh!</a:t>
            </a:r>
          </a:p>
        </p:txBody>
      </p:sp>
    </p:spTree>
    <p:extLst>
      <p:ext uri="{BB962C8B-B14F-4D97-AF65-F5344CB8AC3E}">
        <p14:creationId xmlns:p14="http://schemas.microsoft.com/office/powerpoint/2010/main" val="19698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solidFill>
                  <a:srgbClr val="C00000"/>
                </a:solidFill>
                <a:latin typeface="Cambria" pitchFamily="18" charset="0"/>
              </a:rPr>
              <a:t>seeking…</a:t>
            </a:r>
            <a:endParaRPr lang="en-US" altLang="en-US" sz="3200" b="1" i="1">
              <a:latin typeface="Cambria" pitchFamily="18" charset="0"/>
            </a:endParaRPr>
          </a:p>
        </p:txBody>
      </p:sp>
      <p:pic>
        <p:nvPicPr>
          <p:cNvPr id="43011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447800"/>
            <a:ext cx="632777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solidFill>
                  <a:srgbClr val="C00000"/>
                </a:solidFill>
                <a:latin typeface="Cambria" pitchFamily="18" charset="0"/>
              </a:rPr>
              <a:t>seeking…</a:t>
            </a:r>
          </a:p>
        </p:txBody>
      </p:sp>
      <p:pic>
        <p:nvPicPr>
          <p:cNvPr id="44035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524000"/>
            <a:ext cx="6473825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5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solidFill>
                  <a:srgbClr val="C00000"/>
                </a:solidFill>
                <a:latin typeface="Cambria" pitchFamily="18" charset="0"/>
              </a:rPr>
              <a:t>success!</a:t>
            </a:r>
          </a:p>
        </p:txBody>
      </p:sp>
      <p:pic>
        <p:nvPicPr>
          <p:cNvPr id="45059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030288"/>
            <a:ext cx="70358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0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457200" y="2016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Haltchecking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uncomputable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.</a:t>
            </a:r>
          </a:p>
        </p:txBody>
      </p:sp>
      <p:sp>
        <p:nvSpPr>
          <p:cNvPr id="123907" name="Rectangle 9"/>
          <p:cNvSpPr>
            <a:spLocks noChangeArrowheads="1"/>
          </p:cNvSpPr>
          <p:nvPr/>
        </p:nvSpPr>
        <p:spPr bwMode="auto">
          <a:xfrm>
            <a:off x="1585913" y="2386013"/>
            <a:ext cx="5927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def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hc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( </a:t>
            </a: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f 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):</a:t>
            </a:r>
          </a:p>
        </p:txBody>
      </p:sp>
      <p:sp>
        <p:nvSpPr>
          <p:cNvPr id="123908" name="Line 13"/>
          <p:cNvSpPr>
            <a:spLocks noChangeShapeType="1"/>
          </p:cNvSpPr>
          <p:nvPr/>
        </p:nvSpPr>
        <p:spPr bwMode="auto">
          <a:xfrm flipH="1">
            <a:off x="4405313" y="1931988"/>
            <a:ext cx="76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3910" name="Rectangle 15"/>
          <p:cNvSpPr>
            <a:spLocks noChangeArrowheads="1"/>
          </p:cNvSpPr>
          <p:nvPr/>
        </p:nvSpPr>
        <p:spPr bwMode="auto">
          <a:xfrm>
            <a:off x="3795713" y="1398588"/>
            <a:ext cx="14636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</a:t>
            </a:r>
            <a:r>
              <a:rPr kumimoji="0" lang="en-US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ny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Python function</a:t>
            </a:r>
          </a:p>
        </p:txBody>
      </p:sp>
      <p:sp>
        <p:nvSpPr>
          <p:cNvPr id="123912" name="Rectangle 26"/>
          <p:cNvSpPr>
            <a:spLocks noChangeArrowheads="1"/>
          </p:cNvSpPr>
          <p:nvPr/>
        </p:nvSpPr>
        <p:spPr bwMode="auto">
          <a:xfrm>
            <a:off x="747713" y="3962400"/>
            <a:ext cx="74056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It is 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impossible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to write a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(bug-free)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function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that determines if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a function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halts when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run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     </a:t>
            </a:r>
            <a:r>
              <a:rPr lang="en-US" altLang="en-US" sz="2400" dirty="0">
                <a:solidFill>
                  <a:srgbClr val="000000"/>
                </a:solidFill>
                <a:latin typeface="Cambria" pitchFamily="18" charset="0"/>
                <a:cs typeface="Courier New" pitchFamily="49" charset="0"/>
              </a:rPr>
              <a:t>+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returns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True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if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halts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     </a:t>
            </a:r>
            <a:r>
              <a:rPr lang="en-US" altLang="en-US" sz="2400" dirty="0" smtClean="0">
                <a:solidFill>
                  <a:srgbClr val="000000"/>
                </a:solidFill>
                <a:latin typeface="Cambria" pitchFamily="18" charset="0"/>
                <a:cs typeface="Courier New" pitchFamily="49" charset="0"/>
              </a:rPr>
              <a:t>+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returns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False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if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loops infinitely</a:t>
            </a:r>
          </a:p>
        </p:txBody>
      </p:sp>
    </p:spTree>
    <p:extLst>
      <p:ext uri="{BB962C8B-B14F-4D97-AF65-F5344CB8AC3E}">
        <p14:creationId xmlns:p14="http://schemas.microsoft.com/office/powerpoint/2010/main" val="30022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1"/>
          <p:cNvSpPr>
            <a:spLocks noChangeArrowheads="1"/>
          </p:cNvSpPr>
          <p:nvPr/>
        </p:nvSpPr>
        <p:spPr bwMode="auto">
          <a:xfrm>
            <a:off x="2345688" y="6096000"/>
            <a:ext cx="4322337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b="1" i="1" dirty="0" smtClean="0">
                <a:solidFill>
                  <a:srgbClr val="120DFB"/>
                </a:solidFill>
                <a:latin typeface="Cambria" pitchFamily="18" charset="0"/>
              </a:rPr>
              <a:t>with human help</a:t>
            </a:r>
            <a:r>
              <a:rPr lang="en-US" altLang="en-US" dirty="0" smtClean="0">
                <a:latin typeface="Cambria" pitchFamily="18" charset="0"/>
              </a:rPr>
              <a:t>, pretty good!</a:t>
            </a: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17727" r="30413" b="26530"/>
          <a:stretch/>
        </p:blipFill>
        <p:spPr bwMode="auto">
          <a:xfrm>
            <a:off x="915932" y="967794"/>
            <a:ext cx="7181850" cy="48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39857" y="4780798"/>
            <a:ext cx="865943" cy="2308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900" dirty="0" smtClean="0">
                <a:latin typeface="Cambria" pitchFamily="18" charset="0"/>
              </a:rPr>
              <a:t>0:27 and 4:00</a:t>
            </a:r>
            <a:endParaRPr lang="en-US" altLang="en-US" sz="900" dirty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28600" y="1905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How good is CV?</a:t>
            </a:r>
            <a:endParaRPr lang="en-US" altLang="en-US" sz="3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228600" y="2286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How good is CV on </a:t>
            </a:r>
            <a:r>
              <a:rPr lang="en-US" altLang="en-US" sz="3600" i="1" dirty="0" smtClean="0">
                <a:latin typeface="Cambria" pitchFamily="18" charset="0"/>
              </a:rPr>
              <a:t>inanimate</a:t>
            </a:r>
            <a:r>
              <a:rPr lang="en-US" altLang="en-US" sz="3600" dirty="0" smtClean="0">
                <a:latin typeface="Cambria" pitchFamily="18" charset="0"/>
              </a:rPr>
              <a:t> things?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2" name="Picture 1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9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0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6709" r="1688" b="11059"/>
          <a:stretch/>
        </p:blipFill>
        <p:spPr bwMode="auto">
          <a:xfrm>
            <a:off x="374650" y="381000"/>
            <a:ext cx="8544984" cy="573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ext Box 7"/>
          <p:cNvSpPr txBox="1">
            <a:spLocks noChangeArrowheads="1"/>
          </p:cNvSpPr>
          <p:nvPr/>
        </p:nvSpPr>
        <p:spPr bwMode="auto">
          <a:xfrm>
            <a:off x="400050" y="6197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Actual</a:t>
            </a:r>
            <a:r>
              <a:rPr lang="en-US" altLang="en-US" sz="3200" i="1" dirty="0"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output: </a:t>
            </a:r>
            <a:r>
              <a:rPr lang="en-US" altLang="en-US" sz="3200" b="1" i="1" dirty="0">
                <a:latin typeface="Cambria" pitchFamily="18" charset="0"/>
              </a:rPr>
              <a:t>contents</a:t>
            </a:r>
            <a:endParaRPr lang="en-US" altLang="en-US" sz="3200" dirty="0">
              <a:latin typeface="Cambria" pitchFamily="18" charset="0"/>
            </a:endParaRPr>
          </a:p>
        </p:txBody>
      </p:sp>
      <p:sp>
        <p:nvSpPr>
          <p:cNvPr id="58371" name="Rectangle 1"/>
          <p:cNvSpPr>
            <a:spLocks noChangeArrowheads="1"/>
          </p:cNvSpPr>
          <p:nvPr/>
        </p:nvSpPr>
        <p:spPr bwMode="auto">
          <a:xfrm>
            <a:off x="5670550" y="6270625"/>
            <a:ext cx="2559050" cy="4619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mbria" pitchFamily="18" charset="0"/>
              </a:rPr>
              <a:t>people, walking…</a:t>
            </a:r>
            <a:endParaRPr lang="en-US" altLang="en-US"/>
          </a:p>
        </p:txBody>
      </p:sp>
      <p:sp>
        <p:nvSpPr>
          <p:cNvPr id="58372" name="Rectangle 13"/>
          <p:cNvSpPr>
            <a:spLocks noChangeArrowheads="1"/>
          </p:cNvSpPr>
          <p:nvPr/>
        </p:nvSpPr>
        <p:spPr bwMode="auto">
          <a:xfrm>
            <a:off x="3733800" y="114300"/>
            <a:ext cx="4114799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i="1" dirty="0" smtClean="0">
                <a:latin typeface="Cambria" pitchFamily="18" charset="0"/>
              </a:rPr>
              <a:t>so many pixels!</a:t>
            </a:r>
            <a:endParaRPr lang="en-US" altLang="en-US" sz="3600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0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550" y="152400"/>
            <a:ext cx="6064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itchFamily="18" charset="0"/>
              </a:rPr>
              <a:t>CS 5: the past…</a:t>
            </a:r>
          </a:p>
        </p:txBody>
      </p:sp>
      <p:grpSp>
        <p:nvGrpSpPr>
          <p:cNvPr id="67587" name="Group 105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064500" y="1533525"/>
            <a:ext cx="427038" cy="496888"/>
            <a:chOff x="2928" y="1051"/>
            <a:chExt cx="840" cy="957"/>
          </a:xfrm>
        </p:grpSpPr>
        <p:sp>
          <p:nvSpPr>
            <p:cNvPr id="67606" name="Freeform 105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7" name="Oval 105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8" name="Oval 105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9" name="Oval 105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0" name="Oval 105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1" name="Oval 105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2" name="Oval 105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3" name="Oval 105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4" name="AutoShape 106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5" name="Freeform 106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6" name="Freeform 106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7" name="Freeform 106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Freeform 106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8" name="Text Box 1068"/>
          <p:cNvSpPr txBox="1">
            <a:spLocks noChangeArrowheads="1"/>
          </p:cNvSpPr>
          <p:nvPr/>
        </p:nvSpPr>
        <p:spPr bwMode="auto">
          <a:xfrm>
            <a:off x="4572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Functions &amp; variables</a:t>
            </a:r>
          </a:p>
        </p:txBody>
      </p:sp>
      <p:sp>
        <p:nvSpPr>
          <p:cNvPr id="67589" name="Text Box 1069"/>
          <p:cNvSpPr txBox="1">
            <a:spLocks noChangeArrowheads="1"/>
          </p:cNvSpPr>
          <p:nvPr/>
        </p:nvSpPr>
        <p:spPr bwMode="auto">
          <a:xfrm>
            <a:off x="457200" y="339566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Circuit design &amp; Hmmm</a:t>
            </a:r>
          </a:p>
        </p:txBody>
      </p:sp>
      <p:sp>
        <p:nvSpPr>
          <p:cNvPr id="67590" name="Text Box 1075"/>
          <p:cNvSpPr txBox="1">
            <a:spLocks noChangeArrowheads="1"/>
          </p:cNvSpPr>
          <p:nvPr/>
        </p:nvSpPr>
        <p:spPr bwMode="auto">
          <a:xfrm>
            <a:off x="457200" y="541972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Objects and Classes</a:t>
            </a:r>
          </a:p>
        </p:txBody>
      </p:sp>
      <p:sp>
        <p:nvSpPr>
          <p:cNvPr id="67591" name="Text Box 1080"/>
          <p:cNvSpPr txBox="1">
            <a:spLocks noChangeArrowheads="1"/>
          </p:cNvSpPr>
          <p:nvPr/>
        </p:nvSpPr>
        <p:spPr bwMode="auto">
          <a:xfrm>
            <a:off x="457200" y="2720975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Representations (binary, ascii)</a:t>
            </a:r>
          </a:p>
        </p:txBody>
      </p:sp>
      <p:sp>
        <p:nvSpPr>
          <p:cNvPr id="67592" name="Text Box 1081"/>
          <p:cNvSpPr txBox="1">
            <a:spLocks noChangeArrowheads="1"/>
          </p:cNvSpPr>
          <p:nvPr/>
        </p:nvSpPr>
        <p:spPr bwMode="auto">
          <a:xfrm>
            <a:off x="457200" y="407035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Loops, 2d arrays</a:t>
            </a:r>
          </a:p>
        </p:txBody>
      </p:sp>
      <p:sp>
        <p:nvSpPr>
          <p:cNvPr id="67593" name="Text Box 1082"/>
          <p:cNvSpPr txBox="1">
            <a:spLocks noChangeArrowheads="1"/>
          </p:cNvSpPr>
          <p:nvPr/>
        </p:nvSpPr>
        <p:spPr bwMode="auto">
          <a:xfrm>
            <a:off x="457200" y="4745038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Dictionaries </a:t>
            </a:r>
          </a:p>
        </p:txBody>
      </p:sp>
      <p:sp>
        <p:nvSpPr>
          <p:cNvPr id="67594" name="Text Box 1083"/>
          <p:cNvSpPr txBox="1">
            <a:spLocks noChangeArrowheads="1"/>
          </p:cNvSpPr>
          <p:nvPr/>
        </p:nvSpPr>
        <p:spPr bwMode="auto">
          <a:xfrm>
            <a:off x="457200" y="6096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Computability</a:t>
            </a:r>
          </a:p>
        </p:txBody>
      </p:sp>
      <p:sp>
        <p:nvSpPr>
          <p:cNvPr id="67595" name="Text Box 1084"/>
          <p:cNvSpPr txBox="1">
            <a:spLocks noChangeArrowheads="1"/>
          </p:cNvSpPr>
          <p:nvPr/>
        </p:nvSpPr>
        <p:spPr bwMode="auto">
          <a:xfrm>
            <a:off x="457200" y="204628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Recursion</a:t>
            </a:r>
          </a:p>
        </p:txBody>
      </p:sp>
      <p:sp>
        <p:nvSpPr>
          <p:cNvPr id="67596" name="Text Box 1085"/>
          <p:cNvSpPr txBox="1">
            <a:spLocks noChangeArrowheads="1"/>
          </p:cNvSpPr>
          <p:nvPr/>
        </p:nvSpPr>
        <p:spPr bwMode="auto">
          <a:xfrm>
            <a:off x="5486400" y="2743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Caesar cipher</a:t>
            </a:r>
          </a:p>
        </p:txBody>
      </p:sp>
      <p:sp>
        <p:nvSpPr>
          <p:cNvPr id="67597" name="Text Box 1086"/>
          <p:cNvSpPr txBox="1">
            <a:spLocks noChangeArrowheads="1"/>
          </p:cNvSpPr>
          <p:nvPr/>
        </p:nvSpPr>
        <p:spPr bwMode="auto">
          <a:xfrm>
            <a:off x="5486400" y="34083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4-bit multiplier</a:t>
            </a:r>
          </a:p>
        </p:txBody>
      </p:sp>
      <p:sp>
        <p:nvSpPr>
          <p:cNvPr id="67598" name="Text Box 1089"/>
          <p:cNvSpPr txBox="1">
            <a:spLocks noChangeArrowheads="1"/>
          </p:cNvSpPr>
          <p:nvPr/>
        </p:nvSpPr>
        <p:spPr bwMode="auto">
          <a:xfrm>
            <a:off x="5486400" y="4760913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Markov Text Gen.</a:t>
            </a:r>
          </a:p>
        </p:txBody>
      </p:sp>
      <p:sp>
        <p:nvSpPr>
          <p:cNvPr id="67599" name="Text Box 1090"/>
          <p:cNvSpPr txBox="1">
            <a:spLocks noChangeArrowheads="1"/>
          </p:cNvSpPr>
          <p:nvPr/>
        </p:nvSpPr>
        <p:spPr bwMode="auto">
          <a:xfrm>
            <a:off x="5486400" y="407035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Mandelbrot, Life</a:t>
            </a:r>
          </a:p>
        </p:txBody>
      </p:sp>
      <p:sp>
        <p:nvSpPr>
          <p:cNvPr id="67600" name="Text Box 1091"/>
          <p:cNvSpPr txBox="1">
            <a:spLocks noChangeArrowheads="1"/>
          </p:cNvSpPr>
          <p:nvPr/>
        </p:nvSpPr>
        <p:spPr bwMode="auto">
          <a:xfrm>
            <a:off x="5486400" y="5419725"/>
            <a:ext cx="350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Date, C4, Project</a:t>
            </a:r>
          </a:p>
        </p:txBody>
      </p:sp>
      <p:sp>
        <p:nvSpPr>
          <p:cNvPr id="67601" name="Text Box 1092"/>
          <p:cNvSpPr txBox="1">
            <a:spLocks noChangeArrowheads="1"/>
          </p:cNvSpPr>
          <p:nvPr/>
        </p:nvSpPr>
        <p:spPr bwMode="auto">
          <a:xfrm>
            <a:off x="5486400" y="60245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Finite state machines</a:t>
            </a:r>
          </a:p>
        </p:txBody>
      </p:sp>
      <p:sp>
        <p:nvSpPr>
          <p:cNvPr id="67602" name="Text Box 1093"/>
          <p:cNvSpPr txBox="1">
            <a:spLocks noChangeArrowheads="1"/>
          </p:cNvSpPr>
          <p:nvPr/>
        </p:nvSpPr>
        <p:spPr bwMode="auto">
          <a:xfrm>
            <a:off x="7723188" y="2003425"/>
            <a:ext cx="109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0D982A"/>
                </a:solidFill>
                <a:latin typeface="Comic Sans MS" pitchFamily="66" charset="0"/>
              </a:rPr>
              <a:t>looks like broccoli to me!</a:t>
            </a:r>
          </a:p>
        </p:txBody>
      </p:sp>
      <p:pic>
        <p:nvPicPr>
          <p:cNvPr id="67603" name="Picture 1094" descr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23988"/>
            <a:ext cx="14430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4" name="Text Box 1095"/>
          <p:cNvSpPr txBox="1">
            <a:spLocks noChangeArrowheads="1"/>
          </p:cNvSpPr>
          <p:nvPr/>
        </p:nvSpPr>
        <p:spPr bwMode="auto">
          <a:xfrm>
            <a:off x="6902450" y="1690688"/>
            <a:ext cx="1317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growing trees</a:t>
            </a:r>
          </a:p>
        </p:txBody>
      </p:sp>
      <p:sp>
        <p:nvSpPr>
          <p:cNvPr id="67605" name="Text Box 1111"/>
          <p:cNvSpPr txBox="1">
            <a:spLocks noChangeArrowheads="1"/>
          </p:cNvSpPr>
          <p:nvPr/>
        </p:nvSpPr>
        <p:spPr bwMode="auto">
          <a:xfrm>
            <a:off x="5486400" y="63166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Uncomputable 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0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550" y="152400"/>
            <a:ext cx="6064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CS 5: the past…</a:t>
            </a:r>
          </a:p>
        </p:txBody>
      </p:sp>
      <p:grpSp>
        <p:nvGrpSpPr>
          <p:cNvPr id="68611" name="Group 105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064500" y="1533525"/>
            <a:ext cx="427038" cy="496888"/>
            <a:chOff x="2928" y="1051"/>
            <a:chExt cx="840" cy="957"/>
          </a:xfrm>
        </p:grpSpPr>
        <p:sp>
          <p:nvSpPr>
            <p:cNvPr id="68631" name="Freeform 105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Oval 105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3" name="Oval 105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4" name="Oval 105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5" name="Oval 105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6" name="Oval 105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7" name="Oval 105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8" name="Oval 105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9" name="AutoShape 106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40" name="Freeform 106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41" name="Freeform 106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42" name="Freeform 106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43" name="Freeform 106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2" name="Text Box 1068"/>
          <p:cNvSpPr txBox="1">
            <a:spLocks noChangeArrowheads="1"/>
          </p:cNvSpPr>
          <p:nvPr/>
        </p:nvSpPr>
        <p:spPr bwMode="auto">
          <a:xfrm>
            <a:off x="4572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Functions &amp; variables</a:t>
            </a:r>
          </a:p>
        </p:txBody>
      </p:sp>
      <p:sp>
        <p:nvSpPr>
          <p:cNvPr id="68613" name="Text Box 1069"/>
          <p:cNvSpPr txBox="1">
            <a:spLocks noChangeArrowheads="1"/>
          </p:cNvSpPr>
          <p:nvPr/>
        </p:nvSpPr>
        <p:spPr bwMode="auto">
          <a:xfrm>
            <a:off x="457200" y="339566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Circuit design &amp; Hmmm</a:t>
            </a:r>
          </a:p>
        </p:txBody>
      </p:sp>
      <p:sp>
        <p:nvSpPr>
          <p:cNvPr id="68614" name="Text Box 1075"/>
          <p:cNvSpPr txBox="1">
            <a:spLocks noChangeArrowheads="1"/>
          </p:cNvSpPr>
          <p:nvPr/>
        </p:nvSpPr>
        <p:spPr bwMode="auto">
          <a:xfrm>
            <a:off x="457200" y="541972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Objects and Classes</a:t>
            </a:r>
          </a:p>
        </p:txBody>
      </p:sp>
      <p:sp>
        <p:nvSpPr>
          <p:cNvPr id="68615" name="Text Box 1080"/>
          <p:cNvSpPr txBox="1">
            <a:spLocks noChangeArrowheads="1"/>
          </p:cNvSpPr>
          <p:nvPr/>
        </p:nvSpPr>
        <p:spPr bwMode="auto">
          <a:xfrm>
            <a:off x="457200" y="2720975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Representations (binary, ascii)</a:t>
            </a:r>
          </a:p>
        </p:txBody>
      </p:sp>
      <p:sp>
        <p:nvSpPr>
          <p:cNvPr id="68616" name="Text Box 1081"/>
          <p:cNvSpPr txBox="1">
            <a:spLocks noChangeArrowheads="1"/>
          </p:cNvSpPr>
          <p:nvPr/>
        </p:nvSpPr>
        <p:spPr bwMode="auto">
          <a:xfrm>
            <a:off x="457200" y="407035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Loops, 2d arrays</a:t>
            </a:r>
          </a:p>
        </p:txBody>
      </p:sp>
      <p:sp>
        <p:nvSpPr>
          <p:cNvPr id="68617" name="Text Box 1082"/>
          <p:cNvSpPr txBox="1">
            <a:spLocks noChangeArrowheads="1"/>
          </p:cNvSpPr>
          <p:nvPr/>
        </p:nvSpPr>
        <p:spPr bwMode="auto">
          <a:xfrm>
            <a:off x="457200" y="4745038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Dictionaries </a:t>
            </a:r>
          </a:p>
        </p:txBody>
      </p:sp>
      <p:sp>
        <p:nvSpPr>
          <p:cNvPr id="68618" name="Text Box 1083"/>
          <p:cNvSpPr txBox="1">
            <a:spLocks noChangeArrowheads="1"/>
          </p:cNvSpPr>
          <p:nvPr/>
        </p:nvSpPr>
        <p:spPr bwMode="auto">
          <a:xfrm>
            <a:off x="457200" y="6096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Computability</a:t>
            </a:r>
          </a:p>
        </p:txBody>
      </p:sp>
      <p:sp>
        <p:nvSpPr>
          <p:cNvPr id="68619" name="Text Box 1084"/>
          <p:cNvSpPr txBox="1">
            <a:spLocks noChangeArrowheads="1"/>
          </p:cNvSpPr>
          <p:nvPr/>
        </p:nvSpPr>
        <p:spPr bwMode="auto">
          <a:xfrm>
            <a:off x="457200" y="204628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Recursion</a:t>
            </a:r>
          </a:p>
        </p:txBody>
      </p:sp>
      <p:sp>
        <p:nvSpPr>
          <p:cNvPr id="68620" name="Text Box 1085"/>
          <p:cNvSpPr txBox="1">
            <a:spLocks noChangeArrowheads="1"/>
          </p:cNvSpPr>
          <p:nvPr/>
        </p:nvSpPr>
        <p:spPr bwMode="auto">
          <a:xfrm>
            <a:off x="5486400" y="2743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Caesar cipher</a:t>
            </a:r>
          </a:p>
        </p:txBody>
      </p:sp>
      <p:sp>
        <p:nvSpPr>
          <p:cNvPr id="68621" name="Text Box 1086"/>
          <p:cNvSpPr txBox="1">
            <a:spLocks noChangeArrowheads="1"/>
          </p:cNvSpPr>
          <p:nvPr/>
        </p:nvSpPr>
        <p:spPr bwMode="auto">
          <a:xfrm>
            <a:off x="5486400" y="34083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4-bit multiplier</a:t>
            </a:r>
          </a:p>
        </p:txBody>
      </p:sp>
      <p:sp>
        <p:nvSpPr>
          <p:cNvPr id="68622" name="Text Box 1089"/>
          <p:cNvSpPr txBox="1">
            <a:spLocks noChangeArrowheads="1"/>
          </p:cNvSpPr>
          <p:nvPr/>
        </p:nvSpPr>
        <p:spPr bwMode="auto">
          <a:xfrm>
            <a:off x="5486400" y="4760913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Markov Text Gen.</a:t>
            </a:r>
          </a:p>
        </p:txBody>
      </p:sp>
      <p:sp>
        <p:nvSpPr>
          <p:cNvPr id="68623" name="Text Box 1090"/>
          <p:cNvSpPr txBox="1">
            <a:spLocks noChangeArrowheads="1"/>
          </p:cNvSpPr>
          <p:nvPr/>
        </p:nvSpPr>
        <p:spPr bwMode="auto">
          <a:xfrm>
            <a:off x="5486400" y="407035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Mandelbrot, Life</a:t>
            </a:r>
          </a:p>
        </p:txBody>
      </p:sp>
      <p:sp>
        <p:nvSpPr>
          <p:cNvPr id="68624" name="Text Box 1091"/>
          <p:cNvSpPr txBox="1">
            <a:spLocks noChangeArrowheads="1"/>
          </p:cNvSpPr>
          <p:nvPr/>
        </p:nvSpPr>
        <p:spPr bwMode="auto">
          <a:xfrm>
            <a:off x="5486400" y="5419725"/>
            <a:ext cx="350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Date, C4, Project</a:t>
            </a:r>
          </a:p>
        </p:txBody>
      </p:sp>
      <p:sp>
        <p:nvSpPr>
          <p:cNvPr id="68625" name="Text Box 1092"/>
          <p:cNvSpPr txBox="1">
            <a:spLocks noChangeArrowheads="1"/>
          </p:cNvSpPr>
          <p:nvPr/>
        </p:nvSpPr>
        <p:spPr bwMode="auto">
          <a:xfrm>
            <a:off x="5486400" y="60245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Finite state machines</a:t>
            </a:r>
          </a:p>
        </p:txBody>
      </p:sp>
      <p:sp>
        <p:nvSpPr>
          <p:cNvPr id="68626" name="Text Box 1093"/>
          <p:cNvSpPr txBox="1">
            <a:spLocks noChangeArrowheads="1"/>
          </p:cNvSpPr>
          <p:nvPr/>
        </p:nvSpPr>
        <p:spPr bwMode="auto">
          <a:xfrm>
            <a:off x="7723188" y="2003425"/>
            <a:ext cx="109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0D982A"/>
                </a:solidFill>
                <a:latin typeface="Comic Sans MS" pitchFamily="66" charset="0"/>
              </a:rPr>
              <a:t>looks like broccoli to me!</a:t>
            </a:r>
          </a:p>
        </p:txBody>
      </p:sp>
      <p:pic>
        <p:nvPicPr>
          <p:cNvPr id="68627" name="Picture 1094" descr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23988"/>
            <a:ext cx="14430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8" name="Text Box 1095"/>
          <p:cNvSpPr txBox="1">
            <a:spLocks noChangeArrowheads="1"/>
          </p:cNvSpPr>
          <p:nvPr/>
        </p:nvSpPr>
        <p:spPr bwMode="auto">
          <a:xfrm>
            <a:off x="6902450" y="1690688"/>
            <a:ext cx="1317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growing trees</a:t>
            </a:r>
          </a:p>
        </p:txBody>
      </p:sp>
      <p:sp>
        <p:nvSpPr>
          <p:cNvPr id="68629" name="Text Box 1111"/>
          <p:cNvSpPr txBox="1">
            <a:spLocks noChangeArrowheads="1"/>
          </p:cNvSpPr>
          <p:nvPr/>
        </p:nvSpPr>
        <p:spPr bwMode="auto">
          <a:xfrm>
            <a:off x="5486400" y="63166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Uncomputable functions</a:t>
            </a:r>
          </a:p>
        </p:txBody>
      </p:sp>
      <p:sp>
        <p:nvSpPr>
          <p:cNvPr id="68630" name="TextBox 23"/>
          <p:cNvSpPr txBox="1">
            <a:spLocks noChangeArrowheads="1"/>
          </p:cNvSpPr>
          <p:nvPr/>
        </p:nvSpPr>
        <p:spPr bwMode="auto">
          <a:xfrm rot="-1357518">
            <a:off x="1236663" y="2817813"/>
            <a:ext cx="6770687" cy="17541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0800" i="1" dirty="0">
                <a:solidFill>
                  <a:srgbClr val="097621"/>
                </a:solidFill>
                <a:latin typeface="Cambria" pitchFamily="18" charset="0"/>
              </a:rPr>
              <a:t>Future</a:t>
            </a:r>
            <a:r>
              <a:rPr lang="en-US" altLang="en-US" sz="10800" dirty="0">
                <a:solidFill>
                  <a:srgbClr val="097621"/>
                </a:solidFill>
                <a:latin typeface="Cambria" pitchFamily="18" charset="0"/>
              </a:rPr>
              <a:t> CS?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605088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5943600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60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38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69639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40" name="Text Box 2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69641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69643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Eng 85, 155, 158 &amp; CS 125, 131, 132, 134, 136 </a:t>
            </a:r>
          </a:p>
        </p:txBody>
      </p:sp>
      <p:sp>
        <p:nvSpPr>
          <p:cNvPr id="69644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69645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69646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151, 152, 153, 154</a:t>
            </a:r>
          </a:p>
        </p:txBody>
      </p:sp>
      <p:sp>
        <p:nvSpPr>
          <p:cNvPr id="69647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Math 167, 168 &amp; CS 141, 142</a:t>
            </a:r>
          </a:p>
        </p:txBody>
      </p:sp>
      <p:sp>
        <p:nvSpPr>
          <p:cNvPr id="69648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69649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124, 155, 157</a:t>
            </a:r>
          </a:p>
        </p:txBody>
      </p:sp>
      <p:sp>
        <p:nvSpPr>
          <p:cNvPr id="69650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69651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69652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69653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69654" name="Rectangle 42"/>
          <p:cNvSpPr>
            <a:spLocks noChangeArrowheads="1"/>
          </p:cNvSpPr>
          <p:nvPr/>
        </p:nvSpPr>
        <p:spPr bwMode="auto">
          <a:xfrm>
            <a:off x="7926388" y="5638800"/>
            <a:ext cx="608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81</a:t>
            </a:r>
          </a:p>
        </p:txBody>
      </p:sp>
      <p:sp>
        <p:nvSpPr>
          <p:cNvPr id="69655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70, 121</a:t>
            </a:r>
          </a:p>
        </p:txBody>
      </p:sp>
      <p:sp>
        <p:nvSpPr>
          <p:cNvPr id="2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0712834">
            <a:off x="-213663" y="680547"/>
            <a:ext cx="6977062" cy="120015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200" i="1" dirty="0">
                <a:latin typeface="Cambria" pitchFamily="18" charset="0"/>
              </a:rPr>
              <a:t>Beyond</a:t>
            </a:r>
            <a:r>
              <a:rPr lang="en-US" altLang="en-US" sz="7200" dirty="0">
                <a:latin typeface="Cambria" pitchFamily="18" charset="0"/>
              </a:rPr>
              <a:t> classes?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 rot="20728156">
            <a:off x="5476726" y="3066088"/>
            <a:ext cx="3338023" cy="144655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C00000"/>
                </a:solidFill>
                <a:latin typeface="Cambria" pitchFamily="18" charset="0"/>
              </a:rPr>
              <a:t>Other CS courses?</a:t>
            </a:r>
          </a:p>
        </p:txBody>
      </p:sp>
    </p:spTree>
    <p:extLst>
      <p:ext uri="{BB962C8B-B14F-4D97-AF65-F5344CB8AC3E}">
        <p14:creationId xmlns:p14="http://schemas.microsoft.com/office/powerpoint/2010/main" val="38721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605088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5943600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60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38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69639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40" name="Text Box 2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69641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69643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Eng 85, 155, 158 &amp; CS 125, 131, 132, 134, 136 </a:t>
            </a:r>
          </a:p>
        </p:txBody>
      </p:sp>
      <p:sp>
        <p:nvSpPr>
          <p:cNvPr id="69644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69645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69646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151, 152, 153, 154</a:t>
            </a:r>
          </a:p>
        </p:txBody>
      </p:sp>
      <p:sp>
        <p:nvSpPr>
          <p:cNvPr id="69647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Math 167, 168 &amp; CS 141, 142</a:t>
            </a:r>
          </a:p>
        </p:txBody>
      </p:sp>
      <p:sp>
        <p:nvSpPr>
          <p:cNvPr id="69648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69649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124, 155, 157</a:t>
            </a:r>
          </a:p>
        </p:txBody>
      </p:sp>
      <p:sp>
        <p:nvSpPr>
          <p:cNvPr id="69650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69651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69652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69653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69655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70, 121</a:t>
            </a:r>
          </a:p>
        </p:txBody>
      </p:sp>
      <p:sp>
        <p:nvSpPr>
          <p:cNvPr id="2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0712834">
            <a:off x="-213663" y="680547"/>
            <a:ext cx="6977062" cy="120015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200" i="1" dirty="0">
                <a:latin typeface="Cambria" pitchFamily="18" charset="0"/>
              </a:rPr>
              <a:t>Beyond</a:t>
            </a:r>
            <a:r>
              <a:rPr lang="en-US" altLang="en-US" sz="7200" dirty="0">
                <a:latin typeface="Cambria" pitchFamily="18" charset="0"/>
              </a:rPr>
              <a:t> classes?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 rot="20728156">
            <a:off x="5476726" y="3066088"/>
            <a:ext cx="3338023" cy="144655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C00000"/>
                </a:solidFill>
                <a:latin typeface="Cambria" pitchFamily="18" charset="0"/>
              </a:rPr>
              <a:t>Other CS courses?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31" y="1851481"/>
            <a:ext cx="7274369" cy="4739363"/>
          </a:xfrm>
          <a:prstGeom prst="rect">
            <a:avLst/>
          </a:prstGeom>
          <a:ln w="76200">
            <a:solidFill>
              <a:srgbClr val="CC6600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3539776" y="5269618"/>
            <a:ext cx="40802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ight Arrow 30"/>
          <p:cNvSpPr/>
          <p:nvPr/>
        </p:nvSpPr>
        <p:spPr bwMode="auto">
          <a:xfrm rot="6860733">
            <a:off x="5602184" y="4045992"/>
            <a:ext cx="762000" cy="4953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14206070">
            <a:off x="6687386" y="5388360"/>
            <a:ext cx="762000" cy="495300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968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IMG_0103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4800" y="6284430"/>
            <a:ext cx="1709122" cy="415498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6/28 3:18:53</a:t>
            </a:r>
            <a:endParaRPr lang="en-US" sz="21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68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489" y="98778"/>
            <a:ext cx="6237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smtClean="0">
                <a:latin typeface="Cambria" panose="02040503050406030204" pitchFamily="18" charset="0"/>
              </a:rPr>
              <a:t>However</a:t>
            </a:r>
            <a:r>
              <a:rPr lang="en-US" altLang="en-US" sz="3200" dirty="0" smtClean="0">
                <a:latin typeface="Cambria" panose="02040503050406030204" pitchFamily="18" charset="0"/>
              </a:rPr>
              <a:t>  you're </a:t>
            </a:r>
            <a:r>
              <a:rPr lang="en-US" altLang="en-US" sz="3200" dirty="0" err="1" smtClean="0">
                <a:latin typeface="Cambria" panose="02040503050406030204" pitchFamily="18" charset="0"/>
              </a:rPr>
              <a:t>CSing</a:t>
            </a:r>
            <a:r>
              <a:rPr lang="en-US" altLang="en-US" sz="3200" dirty="0" smtClean="0">
                <a:latin typeface="Cambria" panose="02040503050406030204" pitchFamily="18" charset="0"/>
              </a:rPr>
              <a:t>, enjoy!</a:t>
            </a:r>
            <a:endParaRPr lang="en-US" alt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dirty="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35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IMG_0103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4800" y="6284430"/>
            <a:ext cx="1709122" cy="415498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6/28 3:18:53</a:t>
            </a:r>
            <a:endParaRPr lang="en-US" sz="21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988662">
            <a:off x="2015395" y="4526767"/>
            <a:ext cx="6932297" cy="138499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 smtClean="0">
                <a:latin typeface="Cambria" panose="02040503050406030204" pitchFamily="18" charset="0"/>
              </a:rPr>
              <a:t>consider </a:t>
            </a:r>
            <a:r>
              <a:rPr lang="en-US" altLang="en-US" sz="4200" b="1" i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grutoring</a:t>
            </a:r>
            <a:r>
              <a:rPr lang="en-US" altLang="en-US" sz="4200" i="1" dirty="0" smtClean="0">
                <a:latin typeface="Cambria" panose="02040503050406030204" pitchFamily="18" charset="0"/>
              </a:rPr>
              <a:t> </a:t>
            </a:r>
            <a:r>
              <a:rPr lang="en-US" altLang="en-US" sz="4200" dirty="0">
                <a:latin typeface="Cambria" panose="02040503050406030204" pitchFamily="18" charset="0"/>
              </a:rPr>
              <a:t>for CS5 next </a:t>
            </a:r>
            <a:r>
              <a:rPr lang="en-US" altLang="en-US" sz="4200" dirty="0" smtClean="0">
                <a:latin typeface="Cambria" panose="02040503050406030204" pitchFamily="18" charset="0"/>
              </a:rPr>
              <a:t>fall </a:t>
            </a:r>
            <a:r>
              <a:rPr lang="en-US" altLang="en-US" sz="4200" dirty="0" smtClean="0">
                <a:latin typeface="Cambria" panose="02040503050406030204" pitchFamily="18" charset="0"/>
              </a:rPr>
              <a:t>or beyond...</a:t>
            </a:r>
            <a:endParaRPr lang="en-US" altLang="en-US" sz="4200" dirty="0">
              <a:latin typeface="Cambria" panose="020405030504060302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489" y="98778"/>
            <a:ext cx="6237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latin typeface="Cambria" panose="02040503050406030204" pitchFamily="18" charset="0"/>
              </a:rPr>
              <a:t>However</a:t>
            </a:r>
            <a:r>
              <a:rPr lang="en-US" altLang="en-US" sz="3200" dirty="0">
                <a:latin typeface="Cambria" panose="02040503050406030204" pitchFamily="18" charset="0"/>
              </a:rPr>
              <a:t>  you're </a:t>
            </a:r>
            <a:r>
              <a:rPr lang="en-US" altLang="en-US" sz="3200" dirty="0" err="1">
                <a:latin typeface="Cambria" panose="02040503050406030204" pitchFamily="18" charset="0"/>
              </a:rPr>
              <a:t>CSing</a:t>
            </a:r>
            <a:r>
              <a:rPr lang="en-US" altLang="en-US" sz="3200" dirty="0">
                <a:latin typeface="Cambria" panose="02040503050406030204" pitchFamily="18" charset="0"/>
              </a:rPr>
              <a:t>, enjoy!</a:t>
            </a:r>
          </a:p>
        </p:txBody>
      </p:sp>
    </p:spTree>
    <p:extLst>
      <p:ext uri="{BB962C8B-B14F-4D97-AF65-F5344CB8AC3E}">
        <p14:creationId xmlns:p14="http://schemas.microsoft.com/office/powerpoint/2010/main" val="42870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r="108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267200" y="5798403"/>
            <a:ext cx="4648200" cy="830997"/>
          </a:xfrm>
          <a:prstGeom prst="rect">
            <a:avLst/>
          </a:prstGeom>
          <a:solidFill>
            <a:srgbClr val="FFCC99"/>
          </a:solidFill>
          <a:ln w="2857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smtClean="0">
                <a:latin typeface="Calibri" panose="020F0502020204030204" pitchFamily="34" charset="0"/>
              </a:rPr>
              <a:t>No matter </a:t>
            </a:r>
            <a:r>
              <a:rPr lang="en-US" altLang="en-US" i="1" dirty="0" smtClean="0">
                <a:latin typeface="Calibri" panose="020F0502020204030204" pitchFamily="34" charset="0"/>
              </a:rPr>
              <a:t>what</a:t>
            </a:r>
            <a:r>
              <a:rPr lang="en-US" altLang="en-US" dirty="0" smtClean="0">
                <a:latin typeface="Calibri" panose="020F0502020204030204" pitchFamily="34" charset="0"/>
              </a:rPr>
              <a:t> road you choose,  </a:t>
            </a:r>
            <a:r>
              <a:rPr lang="en-US" altLang="en-US" b="1" i="1" dirty="0" smtClean="0">
                <a:latin typeface="Calibri" panose="020F0502020204030204" pitchFamily="34" charset="0"/>
              </a:rPr>
              <a:t>it's likely to be in binary</a:t>
            </a:r>
            <a:r>
              <a:rPr lang="en-US" altLang="en-US" dirty="0" smtClean="0">
                <a:latin typeface="Calibri" panose="020F0502020204030204" pitchFamily="34" charset="0"/>
              </a:rPr>
              <a:t>…</a:t>
            </a:r>
            <a:endParaRPr lang="en-US" altLang="en-US" i="1" dirty="0">
              <a:latin typeface="Calibri" panose="020F050202020403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5000" y="5569803"/>
            <a:ext cx="2438400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Parting thought:</a:t>
            </a:r>
            <a:endParaRPr lang="en-US" altLang="en-US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274856" y="3713205"/>
            <a:ext cx="2716744" cy="1750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18053" y="3725562"/>
            <a:ext cx="3229550" cy="1750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2400" y="3733800"/>
            <a:ext cx="2438400" cy="1750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457200" y="2016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Haltchecking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uncomputable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7200" y="1219200"/>
            <a:ext cx="8229600" cy="190500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884" name="Rectangle 36"/>
          <p:cNvSpPr>
            <a:spLocks noChangeArrowheads="1"/>
          </p:cNvSpPr>
          <p:nvPr/>
        </p:nvSpPr>
        <p:spPr bwMode="auto">
          <a:xfrm>
            <a:off x="768350" y="1447800"/>
            <a:ext cx="2125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 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)</a:t>
            </a:r>
          </a:p>
        </p:txBody>
      </p:sp>
      <p:sp>
        <p:nvSpPr>
          <p:cNvPr id="122885" name="Rectangle 36"/>
          <p:cNvSpPr>
            <a:spLocks noChangeArrowheads="1"/>
          </p:cNvSpPr>
          <p:nvPr/>
        </p:nvSpPr>
        <p:spPr bwMode="auto">
          <a:xfrm>
            <a:off x="1833117" y="2362200"/>
            <a:ext cx="66250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~ returns whether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Courier New" pitchFamily="49" charset="0"/>
              </a:rPr>
              <a:t>halts or not</a:t>
            </a:r>
          </a:p>
        </p:txBody>
      </p:sp>
      <p:sp>
        <p:nvSpPr>
          <p:cNvPr id="122886" name="TextBox 31"/>
          <p:cNvSpPr txBox="1">
            <a:spLocks noChangeArrowheads="1"/>
          </p:cNvSpPr>
          <p:nvPr/>
        </p:nvSpPr>
        <p:spPr bwMode="auto">
          <a:xfrm>
            <a:off x="5867400" y="1295400"/>
            <a:ext cx="2590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Halt Checking</a:t>
            </a:r>
          </a:p>
        </p:txBody>
      </p:sp>
      <p:sp>
        <p:nvSpPr>
          <p:cNvPr id="122887" name="Text Box 5"/>
          <p:cNvSpPr txBox="1">
            <a:spLocks noChangeArrowheads="1"/>
          </p:cNvSpPr>
          <p:nvPr/>
        </p:nvSpPr>
        <p:spPr bwMode="auto">
          <a:xfrm>
            <a:off x="1118128" y="6248400"/>
            <a:ext cx="662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What</a:t>
            </a: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should 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return for each of these?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95600" y="3834714"/>
            <a:ext cx="358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def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f2():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while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1+1==2: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print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982A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'Ha'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return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42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3834714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def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f1():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return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42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52403" y="3834714"/>
            <a:ext cx="29439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def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f3():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if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f1() \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or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f2():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return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5</a:t>
            </a: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228600" y="5537545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(f1)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921468" y="5537546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(f2)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6352403" y="5539608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(f3)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 rot="21022794">
            <a:off x="222350" y="679076"/>
            <a:ext cx="4581871" cy="184665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alibri" panose="020F0502020204030204" pitchFamily="34" charset="0"/>
              </a:rPr>
              <a:t>Thank you for joining CS5!</a:t>
            </a:r>
          </a:p>
          <a:p>
            <a:pPr algn="ctr"/>
            <a:r>
              <a:rPr lang="en-US" sz="1800" b="1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Good luck on all finals  </a:t>
            </a:r>
            <a:r>
              <a:rPr lang="en-US" sz="1400" b="1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(projects, exams, papers…)</a:t>
            </a:r>
            <a:endParaRPr lang="en-US" sz="1400" b="1" i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87022" y="5005137"/>
            <a:ext cx="8039620" cy="164822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9330" name="Text Box 20"/>
          <p:cNvSpPr txBox="1">
            <a:spLocks noChangeArrowheads="1"/>
          </p:cNvSpPr>
          <p:nvPr/>
        </p:nvSpPr>
        <p:spPr bwMode="auto">
          <a:xfrm>
            <a:off x="800100" y="6091535"/>
            <a:ext cx="7620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 smtClean="0">
                <a:latin typeface="Cambria" pitchFamily="18" charset="0"/>
              </a:rPr>
              <a:t>Tuesday evening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b="1" dirty="0" smtClean="0">
                <a:latin typeface="Cambria" pitchFamily="18" charset="0"/>
              </a:rPr>
              <a:t>12/17  </a:t>
            </a:r>
            <a:r>
              <a:rPr lang="en-US" b="1" dirty="0" smtClean="0">
                <a:latin typeface="Cambria" pitchFamily="18" charset="0"/>
              </a:rPr>
              <a:t>7-8 pm   </a:t>
            </a:r>
            <a:r>
              <a:rPr lang="en-US" dirty="0" smtClean="0">
                <a:latin typeface="Cambria" pitchFamily="18" charset="0"/>
              </a:rPr>
              <a:t>McAlister </a:t>
            </a:r>
            <a:r>
              <a:rPr lang="en-US" sz="1500" dirty="0" smtClean="0">
                <a:latin typeface="Cambria" pitchFamily="18" charset="0"/>
              </a:rPr>
              <a:t>(here!)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81923" name="Text Box 40"/>
          <p:cNvSpPr txBox="1">
            <a:spLocks noChangeArrowheads="1"/>
          </p:cNvSpPr>
          <p:nvPr/>
        </p:nvSpPr>
        <p:spPr bwMode="auto">
          <a:xfrm>
            <a:off x="2142241" y="4178808"/>
            <a:ext cx="4791959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Cambria" pitchFamily="18" charset="0"/>
              </a:rPr>
              <a:t>Exam:   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Wed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, </a:t>
            </a:r>
            <a:r>
              <a:rPr lang="en-US" altLang="en-US" b="1" dirty="0" smtClean="0">
                <a:solidFill>
                  <a:srgbClr val="120DFB"/>
                </a:solidFill>
                <a:latin typeface="Cambria" pitchFamily="18" charset="0"/>
              </a:rPr>
              <a:t>12/18 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@ 7pm</a:t>
            </a:r>
            <a:endParaRPr lang="en-US" altLang="en-US" dirty="0">
              <a:latin typeface="Cambria" pitchFamily="18" charset="0"/>
            </a:endParaRPr>
          </a:p>
        </p:txBody>
      </p:sp>
      <p:sp>
        <p:nvSpPr>
          <p:cNvPr id="81925" name="Text Box 42"/>
          <p:cNvSpPr txBox="1">
            <a:spLocks noChangeArrowheads="1"/>
          </p:cNvSpPr>
          <p:nvPr/>
        </p:nvSpPr>
        <p:spPr bwMode="auto">
          <a:xfrm>
            <a:off x="1333500" y="3581400"/>
            <a:ext cx="65532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Cambria" pitchFamily="18" charset="0"/>
              </a:rPr>
              <a:t>Final Projects:   due </a:t>
            </a:r>
            <a:r>
              <a:rPr lang="en-US" altLang="en-US" b="1" i="1" dirty="0" smtClean="0">
                <a:solidFill>
                  <a:srgbClr val="CC6600"/>
                </a:solidFill>
                <a:latin typeface="Cambria" pitchFamily="18" charset="0"/>
              </a:rPr>
              <a:t>Friday </a:t>
            </a:r>
            <a:r>
              <a:rPr lang="en-US" altLang="en-US" dirty="0" smtClean="0">
                <a:solidFill>
                  <a:srgbClr val="CC6600"/>
                </a:solidFill>
                <a:latin typeface="Cambria" pitchFamily="18" charset="0"/>
              </a:rPr>
              <a:t>evening…</a:t>
            </a:r>
            <a:endParaRPr lang="en-US" altLang="en-US" dirty="0">
              <a:solidFill>
                <a:srgbClr val="CC6600"/>
              </a:solidFill>
              <a:latin typeface="Cambria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80307" y="5189538"/>
            <a:ext cx="6859587" cy="830262"/>
            <a:chOff x="1217613" y="4965403"/>
            <a:chExt cx="6859587" cy="830262"/>
          </a:xfrm>
          <a:solidFill>
            <a:schemeClr val="bg1">
              <a:lumMod val="95000"/>
            </a:schemeClr>
          </a:solidFill>
        </p:grpSpPr>
        <p:sp>
          <p:nvSpPr>
            <p:cNvPr id="81924" name="Text Box 41"/>
            <p:cNvSpPr txBox="1">
              <a:spLocks noChangeArrowheads="1"/>
            </p:cNvSpPr>
            <p:nvPr/>
          </p:nvSpPr>
          <p:spPr bwMode="auto">
            <a:xfrm>
              <a:off x="2743200" y="4965403"/>
              <a:ext cx="5334000" cy="830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Cambria" pitchFamily="18" charset="0"/>
                </a:rPr>
                <a:t>Optional review session covering the practice final and any other questions…</a:t>
              </a:r>
            </a:p>
          </p:txBody>
        </p:sp>
        <p:sp>
          <p:nvSpPr>
            <p:cNvPr id="81926" name="Rectangle 57"/>
            <p:cNvSpPr>
              <a:spLocks noChangeArrowheads="1"/>
            </p:cNvSpPr>
            <p:nvPr/>
          </p:nvSpPr>
          <p:spPr bwMode="auto">
            <a:xfrm>
              <a:off x="1217613" y="5138885"/>
              <a:ext cx="1425575" cy="4619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1" dirty="0">
                  <a:latin typeface="Cambria" pitchFamily="18" charset="0"/>
                </a:rPr>
                <a:t>REVIEW</a:t>
              </a:r>
              <a:r>
                <a:rPr lang="en-US" altLang="en-US" dirty="0">
                  <a:latin typeface="Cambria" pitchFamily="18" charset="0"/>
                </a:rPr>
                <a:t>:</a:t>
              </a:r>
            </a:p>
          </p:txBody>
        </p:sp>
      </p:grpSp>
      <p:grpSp>
        <p:nvGrpSpPr>
          <p:cNvPr id="81927" name="Group 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839494" y="328002"/>
            <a:ext cx="3352800" cy="3048000"/>
            <a:chOff x="2928" y="1051"/>
            <a:chExt cx="840" cy="957"/>
          </a:xfrm>
        </p:grpSpPr>
        <p:sp>
          <p:nvSpPr>
            <p:cNvPr id="81928" name="Freeform 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9" name="Oval 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0" name="Oval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1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2" name="Oval 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3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4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5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6" name="AutoShape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7" name="Freeform 1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38" name="Freeform 1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39" name="Freeform 1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0" name="Freeform 1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010400" y="4267200"/>
            <a:ext cx="1518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CC6600"/>
                </a:solidFill>
                <a:latin typeface="Cambria" pitchFamily="18" charset="0"/>
              </a:rPr>
              <a:t>Here in McAlister</a:t>
            </a:r>
            <a:endParaRPr lang="en-US" sz="14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905000" y="533400"/>
            <a:ext cx="5105400" cy="5715000"/>
            <a:chOff x="2928" y="1051"/>
            <a:chExt cx="840" cy="957"/>
          </a:xfrm>
        </p:grpSpPr>
        <p:sp>
          <p:nvSpPr>
            <p:cNvPr id="82947" name="Freeform 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48" name="Oval 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49" name="Oval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0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1" name="Oval 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2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3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4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5" name="AutoShape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6" name="Freeform 1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7" name="Freeform 1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Freeform 1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9" name="Freeform 1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8372" y="990600"/>
            <a:ext cx="8344123" cy="4397326"/>
            <a:chOff x="368372" y="990600"/>
            <a:chExt cx="8344123" cy="4397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60"/>
            <a:stretch/>
          </p:blipFill>
          <p:spPr>
            <a:xfrm>
              <a:off x="368372" y="990600"/>
              <a:ext cx="8344123" cy="439732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29943" y="1143000"/>
              <a:ext cx="399786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38201" y="4267200"/>
            <a:ext cx="7315200" cy="914400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643625" y="4890998"/>
            <a:ext cx="762000" cy="533400"/>
          </a:xfrm>
          <a:prstGeom prst="rightArrow">
            <a:avLst/>
          </a:prstGeom>
          <a:solidFill>
            <a:srgbClr val="FFCC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30"/>
          <a:stretch/>
        </p:blipFill>
        <p:spPr>
          <a:xfrm>
            <a:off x="667014" y="3048000"/>
            <a:ext cx="7732769" cy="296476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85" y="4876800"/>
            <a:ext cx="7919252" cy="8894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631586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Fifth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 annual “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Cris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Cecka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” award…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6280896">
            <a:off x="6509969" y="535215"/>
            <a:ext cx="762000" cy="5334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8372" y="990600"/>
            <a:ext cx="8344123" cy="4397326"/>
            <a:chOff x="368372" y="990600"/>
            <a:chExt cx="8344123" cy="43973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60"/>
            <a:stretch/>
          </p:blipFill>
          <p:spPr>
            <a:xfrm>
              <a:off x="368372" y="990600"/>
              <a:ext cx="8344123" cy="43973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29943" y="1143000"/>
              <a:ext cx="399786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38200" y="4306328"/>
            <a:ext cx="7329615" cy="994719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643625" y="5032370"/>
            <a:ext cx="762000" cy="5334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882606" y="6019800"/>
            <a:ext cx="1981200" cy="58477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goes to…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631586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Fourth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 annual “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Cris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Cecka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” award…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0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228600" y="2286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How good is CV on </a:t>
            </a:r>
            <a:r>
              <a:rPr lang="en-US" altLang="en-US" sz="3600" i="1" dirty="0" smtClean="0">
                <a:latin typeface="Cambria" pitchFamily="18" charset="0"/>
              </a:rPr>
              <a:t>inanimate</a:t>
            </a:r>
            <a:r>
              <a:rPr lang="en-US" altLang="en-US" sz="3600" dirty="0" smtClean="0">
                <a:latin typeface="Cambria" pitchFamily="18" charset="0"/>
              </a:rPr>
              <a:t> things?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2" name="Picture 1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9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latin typeface="Cambria" pitchFamily="18" charset="0"/>
              </a:rPr>
              <a:t>wall-avoidance</a:t>
            </a:r>
          </a:p>
        </p:txBody>
      </p:sp>
      <p:pic>
        <p:nvPicPr>
          <p:cNvPr id="41987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705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4111"/>
            <a:ext cx="10009107" cy="6843889"/>
          </a:xfrm>
          <a:prstGeom prst="rect">
            <a:avLst/>
          </a:prstGeom>
        </p:spPr>
      </p:pic>
      <p:sp>
        <p:nvSpPr>
          <p:cNvPr id="768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489" y="98778"/>
            <a:ext cx="6237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smtClean="0">
                <a:latin typeface="Cambria" panose="02040503050406030204" pitchFamily="18" charset="0"/>
              </a:rPr>
              <a:t>However</a:t>
            </a:r>
            <a:r>
              <a:rPr lang="en-US" altLang="en-US" sz="3200" dirty="0" smtClean="0">
                <a:latin typeface="Cambria" panose="02040503050406030204" pitchFamily="18" charset="0"/>
              </a:rPr>
              <a:t>  you're </a:t>
            </a:r>
            <a:r>
              <a:rPr lang="en-US" altLang="en-US" sz="3200" dirty="0" err="1" smtClean="0">
                <a:latin typeface="Cambria" panose="02040503050406030204" pitchFamily="18" charset="0"/>
              </a:rPr>
              <a:t>CSing</a:t>
            </a:r>
            <a:r>
              <a:rPr lang="en-US" altLang="en-US" sz="3200" dirty="0" smtClean="0">
                <a:latin typeface="Cambria" panose="02040503050406030204" pitchFamily="18" charset="0"/>
              </a:rPr>
              <a:t>, have fun!</a:t>
            </a:r>
            <a:endParaRPr lang="en-US" alt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7489" y="6133359"/>
            <a:ext cx="152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CS Squad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2" t="31594" r="3971" b="7351"/>
          <a:stretch/>
        </p:blipFill>
        <p:spPr bwMode="auto">
          <a:xfrm>
            <a:off x="228600" y="228600"/>
            <a:ext cx="8666838" cy="642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3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2" y="361606"/>
            <a:ext cx="8576980" cy="62677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48600" y="6382435"/>
            <a:ext cx="106680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  <a:latin typeface="Cambria"/>
                <a:cs typeface="Cambria"/>
              </a:rPr>
              <a:t>Rachel G.</a:t>
            </a:r>
            <a:endParaRPr lang="en-US"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3409923"/>
            <a:ext cx="3048000" cy="1015663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This term:  Graders'-choice menu option: </a:t>
            </a:r>
            <a:r>
              <a:rPr lang="en-US" sz="2000" b="1" i="1" dirty="0" smtClean="0">
                <a:solidFill>
                  <a:prstClr val="black"/>
                </a:solidFill>
                <a:latin typeface="Cambria"/>
                <a:cs typeface="Cambria"/>
              </a:rPr>
              <a:t>cheesy pickup lines</a:t>
            </a:r>
            <a:endParaRPr lang="en-US" sz="20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18736" y="2466536"/>
            <a:ext cx="7543800" cy="381000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924800" y="2777196"/>
            <a:ext cx="152400" cy="632728"/>
          </a:xfrm>
          <a:prstGeom prst="straightConnector1">
            <a:avLst/>
          </a:prstGeom>
          <a:ln w="5715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eaLnBrk="0" hangingPunct="0">
          <a:defRPr sz="1800" b="1" dirty="0" err="1">
            <a:solidFill>
              <a:srgbClr val="222222"/>
            </a:solidFill>
            <a:latin typeface="+mj-lt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20982</TotalTime>
  <Words>10888</Words>
  <Application>Microsoft Office PowerPoint</Application>
  <PresentationFormat>On-screen Show (4:3)</PresentationFormat>
  <Paragraphs>1534</Paragraphs>
  <Slides>167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167</vt:i4>
      </vt:variant>
    </vt:vector>
  </HeadingPairs>
  <TitlesOfParts>
    <vt:vector size="186" baseType="lpstr">
      <vt:lpstr>ＭＳ Ｐゴシック</vt:lpstr>
      <vt:lpstr>ＭＳ Ｐゴシック</vt:lpstr>
      <vt:lpstr>Arial</vt:lpstr>
      <vt:lpstr>Calibri</vt:lpstr>
      <vt:lpstr>Cambria</vt:lpstr>
      <vt:lpstr>Candara</vt:lpstr>
      <vt:lpstr>Comic Sans MS</vt:lpstr>
      <vt:lpstr>Courier New</vt:lpstr>
      <vt:lpstr>Gabriola</vt:lpstr>
      <vt:lpstr>Helvetica</vt:lpstr>
      <vt:lpstr>Menlo</vt:lpstr>
      <vt:lpstr>Symbol</vt:lpstr>
      <vt:lpstr>Times</vt:lpstr>
      <vt:lpstr>Times New Roman</vt:lpstr>
      <vt:lpstr>Blank Presentation</vt:lpstr>
      <vt:lpstr>Office Theme</vt:lpstr>
      <vt:lpstr>2_Blank Presentation</vt:lpstr>
      <vt:lpstr>1_Office Theme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User</cp:lastModifiedBy>
  <cp:revision>297</cp:revision>
  <cp:lastPrinted>2018-12-13T05:18:20Z</cp:lastPrinted>
  <dcterms:created xsi:type="dcterms:W3CDTF">2010-12-09T16:23:39Z</dcterms:created>
  <dcterms:modified xsi:type="dcterms:W3CDTF">2019-12-09T22:20:54Z</dcterms:modified>
</cp:coreProperties>
</file>