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ink/ink1.xml" ContentType="application/inkml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2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4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5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61.xml" ContentType="application/vnd.openxmlformats-officedocument.presentationml.tags+xml"/>
  <Override PartName="/ppt/notesSlides/notesSlide1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2.xml" ContentType="application/vnd.openxmlformats-officedocument.presentationml.notesSlide+xml"/>
  <Override PartName="/ppt/tags/tag262.xml" ContentType="application/vnd.openxmlformats-officedocument.presentationml.tags+xml"/>
  <Override PartName="/ppt/ink/ink5.xml" ContentType="application/inkml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3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4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5.xml" ContentType="application/vnd.openxmlformats-officedocument.presentationml.notesSlide+xml"/>
  <Override PartName="/ppt/tags/tag278.xml" ContentType="application/vnd.openxmlformats-officedocument.presentationml.tags+xml"/>
  <Override PartName="/ppt/notesSlides/notesSlide16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25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30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31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32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33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38.xml" ContentType="application/vnd.openxmlformats-officedocument.presentationml.notesSlide+xml"/>
  <Override PartName="/ppt/tags/tag520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552" r:id="rId2"/>
    <p:sldId id="606" r:id="rId3"/>
    <p:sldId id="611" r:id="rId4"/>
    <p:sldId id="630" r:id="rId5"/>
    <p:sldId id="418" r:id="rId6"/>
    <p:sldId id="572" r:id="rId7"/>
    <p:sldId id="631" r:id="rId8"/>
    <p:sldId id="573" r:id="rId9"/>
    <p:sldId id="574" r:id="rId10"/>
    <p:sldId id="575" r:id="rId11"/>
    <p:sldId id="576" r:id="rId12"/>
    <p:sldId id="632" r:id="rId13"/>
    <p:sldId id="633" r:id="rId14"/>
    <p:sldId id="580" r:id="rId15"/>
    <p:sldId id="581" r:id="rId16"/>
    <p:sldId id="582" r:id="rId17"/>
    <p:sldId id="583" r:id="rId18"/>
    <p:sldId id="584" r:id="rId19"/>
    <p:sldId id="585" r:id="rId20"/>
    <p:sldId id="586" r:id="rId21"/>
    <p:sldId id="628" r:id="rId22"/>
    <p:sldId id="634" r:id="rId23"/>
    <p:sldId id="612" r:id="rId24"/>
    <p:sldId id="589" r:id="rId25"/>
    <p:sldId id="597" r:id="rId26"/>
    <p:sldId id="629" r:id="rId27"/>
    <p:sldId id="559" r:id="rId28"/>
    <p:sldId id="560" r:id="rId29"/>
    <p:sldId id="561" r:id="rId30"/>
    <p:sldId id="562" r:id="rId31"/>
    <p:sldId id="564" r:id="rId32"/>
    <p:sldId id="598" r:id="rId33"/>
    <p:sldId id="609" r:id="rId34"/>
    <p:sldId id="618" r:id="rId35"/>
    <p:sldId id="565" r:id="rId36"/>
    <p:sldId id="620" r:id="rId37"/>
    <p:sldId id="567" r:id="rId38"/>
    <p:sldId id="602" r:id="rId39"/>
    <p:sldId id="566" r:id="rId40"/>
    <p:sldId id="601" r:id="rId41"/>
    <p:sldId id="568" r:id="rId42"/>
    <p:sldId id="569" r:id="rId43"/>
    <p:sldId id="532" r:id="rId44"/>
    <p:sldId id="610" r:id="rId45"/>
    <p:sldId id="600" r:id="rId46"/>
    <p:sldId id="545" r:id="rId47"/>
    <p:sldId id="546" r:id="rId48"/>
    <p:sldId id="531" r:id="rId49"/>
    <p:sldId id="617" r:id="rId50"/>
    <p:sldId id="528" r:id="rId51"/>
    <p:sldId id="506" r:id="rId52"/>
    <p:sldId id="505" r:id="rId53"/>
    <p:sldId id="523" r:id="rId54"/>
    <p:sldId id="517" r:id="rId55"/>
    <p:sldId id="515" r:id="rId56"/>
    <p:sldId id="477" r:id="rId57"/>
    <p:sldId id="465" r:id="rId58"/>
    <p:sldId id="480" r:id="rId59"/>
    <p:sldId id="481" r:id="rId60"/>
    <p:sldId id="482" r:id="rId61"/>
    <p:sldId id="483" r:id="rId62"/>
    <p:sldId id="468" r:id="rId63"/>
    <p:sldId id="469" r:id="rId64"/>
    <p:sldId id="476" r:id="rId65"/>
    <p:sldId id="478" r:id="rId66"/>
    <p:sldId id="429" r:id="rId67"/>
    <p:sldId id="430" r:id="rId68"/>
    <p:sldId id="431" r:id="rId69"/>
    <p:sldId id="405" r:id="rId70"/>
    <p:sldId id="439" r:id="rId71"/>
    <p:sldId id="441" r:id="rId72"/>
    <p:sldId id="428" r:id="rId73"/>
    <p:sldId id="417" r:id="rId74"/>
    <p:sldId id="422" r:id="rId75"/>
    <p:sldId id="433" r:id="rId76"/>
    <p:sldId id="432" r:id="rId77"/>
    <p:sldId id="434" r:id="rId78"/>
    <p:sldId id="424" r:id="rId79"/>
    <p:sldId id="436" r:id="rId80"/>
    <p:sldId id="408" r:id="rId81"/>
    <p:sldId id="409" r:id="rId82"/>
    <p:sldId id="412" r:id="rId83"/>
    <p:sldId id="413" r:id="rId84"/>
    <p:sldId id="437" r:id="rId85"/>
    <p:sldId id="438" r:id="rId86"/>
    <p:sldId id="410" r:id="rId87"/>
    <p:sldId id="435" r:id="rId88"/>
    <p:sldId id="425" r:id="rId89"/>
    <p:sldId id="426" r:id="rId90"/>
    <p:sldId id="427" r:id="rId91"/>
    <p:sldId id="414" r:id="rId92"/>
    <p:sldId id="510" r:id="rId93"/>
    <p:sldId id="511" r:id="rId94"/>
    <p:sldId id="512" r:id="rId95"/>
    <p:sldId id="509" r:id="rId96"/>
    <p:sldId id="498" r:id="rId97"/>
    <p:sldId id="499" r:id="rId98"/>
    <p:sldId id="500" r:id="rId99"/>
    <p:sldId id="529" r:id="rId100"/>
    <p:sldId id="530" r:id="rId10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6CE"/>
    <a:srgbClr val="FFCC99"/>
    <a:srgbClr val="CCECFF"/>
    <a:srgbClr val="067B0E"/>
    <a:srgbClr val="FFCCCC"/>
    <a:srgbClr val="EA8B00"/>
    <a:srgbClr val="FCF3E0"/>
    <a:srgbClr val="FF6600"/>
    <a:srgbClr val="CC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2750"/>
            <a:ext cx="31702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302750"/>
            <a:ext cx="31702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/>
            </a:lvl1pPr>
          </a:lstStyle>
          <a:p>
            <a:pPr>
              <a:defRPr/>
            </a:pPr>
            <a:fld id="{B45D1271-DC39-41A6-9215-44C57301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2-09T21:59:02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16246 16563,'53'26,"-27"-26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8.9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17 59,'14'18'35,"-1"-6"-4,-13-12-3,0 0-37,2-15-19,-2 15-5,0-20 0,4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9.3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68,'6'28'1,"1"2"0,-4-10-2,2-2-36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9-16T03:12:56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18132 4812,'-25'0,"1"0,24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2-09T22:25:31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4551 9208,'0'0,"0"0,0-27,0 27,0 0,0 27,0-27,27 26,-1-26,27 0,0 26,0-26,26 27,27-27,0 0,26 0,0 0,27 0,0-27,-27 27,27-26,-27 0,-26-1,0 27,-27-26,-26 26,0-27,-26 27,-27 0,0 0,26 0,-26 0,0 0,0 0,0 0,0 0,0 0,0 0,0 0,27 0,-27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0,0-26,0-27,0 26,0 1,0-27,-27 26,27-25,0 25,0 1,0-1,0 27,0 0,0 0,0-26,0 26,0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0,-26-27,26 27,0-26,0 26,-27 0,27 0,0 0,0 0,-26-27,26 27,0-26,0 26,0 0,0 0,0-27,0 27,0 0,0-26,0 26,-27 0,27-26,0-1,0 1,0-1,0-26,0 27,-26-27,26 0,0 0,0 27,0-27,0 26,0-26,0 27,0-1,0-26,0 27,0 26,0-26,0-1,0 1,0 26,0-27,0 1,-27-1,27 1,0 26,0-27,0 27,0-26,0-1,0 27,0 0,-26-26,26 26,0-27,0 1,0 26,26-26,-26 26,0-27,0 1,0-1,0 27,0 0,0-26,0 26,0 0,0 0,0 0,0 0,0 0,0 0,0 0,0 0,0 0,0 0,0 0,0 0,0-27,0 27,0-26,27 26,-1-27</inkml:trace>
  <inkml:trace contextRef="#ctx0" brushRef="#br0" timeOffset="3489.1995">4525 9260,'0'-26,"0"-27,0 27,0-1,-27 27,1-26,26 26,-27-27,1 27,-1-26,1 26,0 0,26 0,-27 0,27 0,0 0,0 0,0 0,0 0,0 0,0 0,0 0,0 0,0 0,0 0,0 0,0 0,0 0,0 0,0 0,0 0,0 0,0 0,0 0,0 0,0 0,0 26,0-26,0 0,0 0,27 27,-1-27,0 0,27 0,0 26,0-26,0 0,26 0,-26 0,27 0,-1 0,1 27,-1-27,-26 0,26 26,1-26,-28 0,28 0,-1 0,-26-26,27 26,-28 0,28 0,-54-27,27 27,0 0,-26 0,-1 0,27 0,-27 0,1 0,-1 0,1 0,-1-26,1 26,-1 0,-26 0,27 0,-1 0,-26 0,0 0,27 0,-27 0,0 0,0 0,0 0,0 0,0 0,0 0,0 0,0 0,0 0,0 0,26 0,-26 0,0 0,0 0,26 0,1 0,-27 0,0 0,26 0,-26 0,27 0,-27 0,0 0,0 0,0 0,0 0,0 0,0 0,-27 0,27 0,0 0,0 0,-26 0,26 0,-27 0,27 0,0 0,0 0,0-27,0 1,0 26,0-27,27 27,-27-26,0-1,26 27,-26 0,0 0,0 0,27 0,-27 0,26-26,-26 26,0 0,27-27,-27 27,0-26,26 0,-26-1,0-26,0 27,0-27,0 0,0 0,0 0,-26 0,26 0,-27 0,27 0,-26 0,26 1,-27-1,27 26,0-26,-26 27,26-27,0 26,0 1,0-27,0 27,0-1,0 1,0-1,0 1,-27 26,27-27,0 27,0 0,0-26,0 26,0 0,0 26,0 1,0-1,27 27,-27-26,0 52,0-26,-27 26,27 1,0-1,0 0,-26 1,26-1,0-26,-26 0,26 0,0 0,0-27,0 1,-27-1,27-26,0 0,27-26,-27-1,0 1,26-27,-26 0,26-26,1-27,-27 26,26 1,-26-27,0 27,0-1,0 1,0 26,0-26,0 52,0 1,0-1,0 1,0 26,0 0,0 0,0 0,0 0,0 0,0 0,0 26,0-26,-26 27,26 26,0 0,0 0,0 26,0 0,0 1,26-1,-26 27,0-27,27 1,-27-1,0 0,26 1,-26-1,0-26,0-26,0 25,0-25,0-1,0-26,0 0,0 0,0 0,0-26,0-27,0 0,0-26,0-1,0-25,0-1,0 0,0 26,0-25,0 25,0 27,0-26,0 53,0-1,-26 1,26 26,0 0,0 0,0 26,0 27,0 0,-27 26,27 1,-26 25,26 1,0 0,-27 0,27 0,0-27,0 1,0-28,0 1,0 0,0-26,0-1,0-26,0 0,0 0,0 0,27-26,-27-27,0 0,0-26,0-1,26 1,-26-27,0-26,-26 26,26 0,0 27,0-1,-27 27,27 0,0 27,0 26,0 0,-26 0,26 53,26 0,-26 26,0 1,0-1,27 27,-27-27,0 1,0-1,0 0,26-26,-26 27,0-28,0 1,0-26,0-1,0 1,0-1,0 1,0-27,0 0,0 26,0-26,0 0,0 0,0 0,-26-53,52 53,-26-26,0-1,-26 1,52-1</inkml:trace>
  <inkml:trace contextRef="#ctx0" brushRef="#br0" timeOffset="4823.2756">15346 8440,'-26'0,"26"0,0 0,0 0,26 0,1 0,-1-26,53 26,-26 0,27 0,-27 0</inkml:trace>
  <inkml:trace contextRef="#ctx0" brushRef="#br0" timeOffset="5068.2896">15002 9948,'53'53,"0"-26,26-1,-26-26,27 0,-27-26,26 26</inkml:trace>
  <inkml:trace contextRef="#ctx0" brushRef="#br0" timeOffset="5815.3326">6324 7779,'0'0,"0"0,0 0,0 0,-27 0,27 0,0 0,0 0,0 0,0 0,0 0,-26 0,26 0,-26 26,26-26,0 0</inkml:trace>
  <inkml:trace contextRef="#ctx0" brushRef="#br0" timeOffset="6218.3557">6086 7779,'0'0,"0"0,-27-27,27 27,0 0,0 0,0 0,0 0,-26-26,26 26,0 0,0 26,0 1,0-27,26 26,-26 27,27-26,-1-1,1 27,-1-27,-26 1,27-1,-27 1,26-1,-26-26,0 0,27 0,-27 0,26-26,-26-1,26-26,1 27,-1-27,1 0,-1 0,1 0,-1 27,1-27,-1 26,1 1,-1 0,0-1</inkml:trace>
  <inkml:trace contextRef="#ctx0" brushRef="#br0" timeOffset="9066.5185">6324 8070,'0'-27,"0"27,-27-26,27 26,0-27,0 27,0 0,0 0,0 0,0 0,0 0,0 0,0 0,0 0,0 0,0 0,0 0,0 0,0 0,0 27,0-1,0 1,0-27,0 26,27 27,-27-26,0 26,26-27,-26 27,0 0,0 0,0 26,27-26,-27 0,0 26,0-26,26 0,-26 27,0-1,27-26,-27 0,0 26,0-26,0 0,0 26,0-26,0 0,-27 0,27 0,0 26,-26-26,26 0,-27 27,27-27,-26-1,26 1,0 0,-27 0,27 27,0-54,0 27,0 0,0 0,0-27,0 27,0-26,0 26,0-27,0 0,0 1,0-1,0 1,27-27,-27 26,0-26,0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27,-27-27,1-27,-27 1,53 26</inkml:trace>
  <inkml:trace contextRef="#ctx0" brushRef="#br0" timeOffset="10094.5774">14685 11933,'-27'26,"27"1,0-54,53 27,0-26,26 26,27-27,27 1,-1-1,-26 1,26-1,-53 27,1 0,-27 27</inkml:trace>
  <inkml:trace contextRef="#ctx0" brushRef="#br0" timeOffset="10326.5905">14605 13309,'27'26,"26"0,0 1,26-27,0 26,1-26,26 0,-27 0,-26 0,26 0,-52-53</inkml:trace>
  <inkml:trace contextRef="#ctx0" brushRef="#br0" timeOffset="11429.6537">6086 10769,'0'0,"0"0,0 0,0 0,0 0,0 0,-27 0,27 0,27-27,-27 1,0 26,0-27,0 1,26 26,-26-27,27 1,-27 26,26-27,-26 27,0 0,0 0,27 0,-27 0,26 27,1-1,-27 27,26-26,0-1,1 1,-1 25,1-25,-27-27,26 0,-26 0,0 26,0-26,0 0,0 0,27 0,-27 0,0 0,0-26,0 26</inkml:trace>
  <inkml:trace contextRef="#ctx0" brushRef="#br0" timeOffset="12040.6887">6218 10689,'-26'0,"26"-26,0-1,0-26,0 27,0-27,0 27,0-54,26 27,-26-26,27 26,-27-26,26-27,-26 26,26 1,-26 0,27-1,-27 1,26-1,-26 28,27-1,-27 0,26 0,-26 26,0 1,27-27,-27 53,-27-26,27-1,0 1,0 26,0 0,0-27,0 27,0 0,0 0,0 0,0 0,-26 27,26-27,0 0,0 0,0-27,0 27,0-26</inkml:trace>
  <inkml:trace contextRef="#ctx0" brushRef="#br0" timeOffset="12870.7362">15267 16431,'-27'0,"1"0,26 0,-27 0,1 0,0 0,26 0,0 0,0 0,52 0,1 0,27-27,26 1,26-27,27-27</inkml:trace>
  <inkml:trace contextRef="#ctx0" brushRef="#br0" timeOffset="14492.8288">6430 9234,'0'0,"-27"26,27-26,-26-26,26 26,-27 0,27 0,-26 0,26 0,-27 0,1 0,0 0,-27 0,26 0,1 0,-27 0,0 0,0 0,0 0,0 0,0 0,-26 0,-1 0,1 0,0-26,-27 26,26-27,1 27,0-26,-1-1,1 27,26 0,0-26,-26-1,26 27,26 0,-52 0,26 0,0 0,0 0,-26 27,26-1,0-26,27 0,-1 27,-26-27,53 26,-26-26,26 0,-27 0,27 0,0 0,0 0,0 0,0 0,0 0,27 0,-27 0,0-26,26-1,-26 27,27 0,-1-26,-26-1,27 1,-27-1,26 1,-26-1,0 1,0-1,-26 1,26 0,-27 26,1 0,26-27,-27 27,1 0,26 0,0 0,0 0,0 27,26-27,-26 26,27 0,26 27,-27-26,27 26,0-27,0 27,0 0,0-26,0 25,-27-25,27-1,-27 1,-26-27,0 26,0-26,0 0,0 0,0 0,0 0,-26-26,-1 26,1 0,-27 0,27 0,-27 0,0 26,26-26,-26 27,27-1,0-26,-1 53,1-26,-1-27,27 26,-26 0,26 1,0-1,-27-26,27 27,0-27,27 0,-27 0,26 0,1-27,-1 1</inkml:trace>
  <inkml:trace contextRef="#ctx0" brushRef="#br0" timeOffset="32244.8443">15690 9234,'-26'0,"26"0,0 0,0 0,0 0,0 0,0 0,0 0,26 0,1 26,-1-26,-26 0,27 27,25-27,-52 0,27 26,-1-26,1 0,-27 0,26 0,-26 0,0 0,0 0,27 0,-27 0,0-26,0-1,-27 1,27 26,0-26,-26-1,26 27,-27-26,27-1,-26 27,-1 0,27 0,0-26,0 26,0 0,0 0,0 0,27 0,-1 0,1 26,-1-26,1 0,-1 27,1-27,-1 26,-26 1,0-1,0-26,0 26,-26 1,-1-27,1 26,-1 1,1-1,-1 1,1-27,-1 26,1-26,26 27,-26-27,26 0,0 0,26 0,-26-27,26 27</inkml:trace>
  <inkml:trace contextRef="#ctx0" brushRef="#br0" timeOffset="32637.8668">16405 9208,'0'-27,"0"27,0-26,0 26,-27 0,27-27,-26 27,-1 0,1 27,-27-27,26 53,1-27,26 0,-27 27,27-26,0 26,27-27,-1 1,1-1,-1 1,1-27,26-27,-27 27,27-53,-27 27,27-27</inkml:trace>
  <inkml:trace contextRef="#ctx0" brushRef="#br0" timeOffset="33257.9022">16669 8678,'0'0,"0"0,0 0,-26 27,-1 26,27 0,-26 26,-1 0,1 1,26 26,-27-27,27 0,0 27,0-53,0-26,27-1,-1 0,27-26,-26-26,-1 0,27-27,-27 0,27 0,-26 0,-27 0,26 53,-26 0,0 0,0 0,0 53,-26-27,26 27,0 0,26-26,-26 26,27-53,-1 26,1-26,-1 0,1-26,-27 26,26-53,1 26,-1-26,0 0,-26 27,27-1,-1 1,1 26,-27 0,26 0,1 26,-1 27,1-26,-1 26,1-27,-27 27,26-26,-26-1,-26 0,26-26,-27 27,-26-27,27-27,-27 1,53 26,-53-53,26 27,1-1,26-26,26 0</inkml:trace>
  <inkml:trace contextRef="#ctx0" brushRef="#br0" timeOffset="33467.9143">17489 9181,'0'27,"27"-1,-27 0,26 27,-26-26,0 26,0-27,0 1,0 26,0-53,0 26,0-26,0 0,0-26,27 26,-27-53</inkml:trace>
  <inkml:trace contextRef="#ctx0" brushRef="#br0" timeOffset="33613.9225">17595 8890,'0'-26,"0"26,-26 0,26 0,0 0,0 0,0 0,26 0</inkml:trace>
  <inkml:trace contextRef="#ctx0" brushRef="#br0" timeOffset="35125.0089">17966 8996,'0'-27,"0"27,0 0,0 0,0 0,0 0,-27 0,27 0,0 27,-26 26,26-27,0 27,-27 27,27-1,0 0,-26-26,26 27,0-28,0 1,0-26,26-1,-26-26,27 0,-1-26</inkml:trace>
  <inkml:trace contextRef="#ctx0" brushRef="#br0" timeOffset="35492.0293">18310 9128,'0'0,"0"0,0 0,-27-26,1 26,-27 0,26 26,1-26,-1 0,1 27,26-1,26 27,1-27,-1 1,1-1,-1 27,1 0,-1-53,-26 53,0-26,0-27,0 0,-26 0,-1 0,1-27,26 27,-27-53,27 27,-26-27,52 26</inkml:trace>
  <inkml:trace contextRef="#ctx0" brushRef="#br0" timeOffset="35608.0365">18415 9234,'27'26,"-27"1,0-1,0 1,0-27,0 26,0-26,-27 0</inkml:trace>
  <inkml:trace contextRef="#ctx0" brushRef="#br0" timeOffset="36238.0725">18548 9075,'0'0,"26"0,-26 0,27 0,-27 0,26 27,-26-1,26-26,-26 27,-26-1,26 27,0-27,0 27,26-26,1 26,-1 0,1 0,-1 26,1-26,-1 0,1 0,-54 0,27 0,-26-27,-27 0,26 1,-26-27,27 0,0-27,-1 1,27 0,27-1,-27-26,52 0,1 0,0 0,27 0,-27 1,0-28,-1 27,-25-26,-1 26,-26 0,0 27,-26-1,-1 27,1 0,0 27,-1-1,1 27,-1 0,27-27,0 54,27-54,-27 27,26-26,1-27,-1 0,0 0,1 0</inkml:trace>
  <inkml:trace contextRef="#ctx0" brushRef="#br0" timeOffset="36527.0892">19421 8864,'26'0,"-26"0,27 26,-54-26,27 26,-26 27,26-26,-27 26,1 0,-1 26,1-26,-1 0,1 0,0 26,-1-52,27-1,0-26,0 0,0 0,27-26</inkml:trace>
  <inkml:trace contextRef="#ctx0" brushRef="#br0" timeOffset="36888.1095">19500 9049,'27'0,"-27"0,26-27,27 27,-27 0,1-26,-1 26,-26 0,27 0,-27 0,0 0,26 0,-26 26,0 1,0-27,-26 53,-1-27,1 27,-1 0,1 0,0-27,-1 27,1-26,26-1,0-26,0 27,26-27,1 0,-1 0,0 0,27 0,-26 0,26-27,-27 27,27-26,-26-1,25 1</inkml:trace>
  <inkml:trace contextRef="#ctx0" brushRef="#br0" timeOffset="37496.1446">20109 9393,'0'26,"0"-26,0 0,0 0,0 27,0-27,0 0,0 0,0 0,0 0,0-27,0 27,0-26,26-1,-26 1</inkml:trace>
  <inkml:trace contextRef="#ctx0" brushRef="#br0" timeOffset="37814.1625">20479 9049,'0'26,"-26"-26,26 27,-27-1,1 1,-27-1,26 27,1-27,26 1,0-1,26 1,1-1,-1 1,27-27,0 0,0 0,0-27,-27 1,1 26,-1-27,-26 1,0-1,-26 1,-1 26,1-26,-1-1,1 1</inkml:trace>
  <inkml:trace contextRef="#ctx0" brushRef="#br0" timeOffset="38082.1782">20797 8705,'26'26,"-26"1,27-1,-1 54,0-28,1 28,-27-1,26 1,-26-1,0 27,-26-27,26-26,-27 0,27 0,-26-27,26 1,-26-1,26-26,-27 0</inkml:trace>
  <inkml:trace contextRef="#ctx0" brushRef="#br0" timeOffset="40899.3392">16405 12753,'0'-27,"0"1,0 0,0-1,-27 1,1-1,-1 27,1 0,-27 0,26 0,-26 27,27-1,-1 1,1-1,0 0,26 27,0 0,0-26,26 26,0-27,1 1,-1-27,27 0,0-27,0 1,0-1</inkml:trace>
  <inkml:trace contextRef="#ctx0" brushRef="#br0" timeOffset="41575.378">16775 12224,'0'0,"-27"26,27 1,-52 26,52 0,-27 26,1 0,-1-26,-26 27,53-28,-26 28,-1-54,27 27,0-53,27 0,-1-26,1-1,-1 1,1-1,-1-26,1 53,-27-26,26 0,-26 26,26 26,-26 0,0-26,27 27,-1-27,1 26,-1-26,1 0,-1-26,27-1,-26 27,-1-26,1 0,-1 26,0 0,-26 26,27-26,-27 26,0 27,0-26,0 26,-27-27,1 1,0 26,-1-53,27 26,-26-52,-1 26,27-53,0 53,27-53,-27 26,26-26,1 0,-1 53,0-26,1 0,-1 26,1 26,-1-26,1 26,-27 1,26 26,-26-27,27 1,-27-1,0-26,26-26,-26-1,27 27,-27-53</inkml:trace>
  <inkml:trace contextRef="#ctx0" brushRef="#br0" timeOffset="41710.3856">17410 12303,'0'0,"0"27,0-27,0 0,26 26,-26-26,0 27,0-27</inkml:trace>
  <inkml:trace contextRef="#ctx0" brushRef="#br0" timeOffset="42285.4186">17886 12356,'-26'0,"26"0,-27 0,27 0,-26 0,-1 27,1-1,-1 27,1 0,0 26,26-26,-27 26,27 27,0-26,0-27,0 0,27-1,-1-25,27-27,-27-27</inkml:trace>
  <inkml:trace contextRef="#ctx0" brushRef="#br0" timeOffset="42666.4403">18310 12541,'0'0,"0"-26,-27 26,1 0,-27 26,26-26,1 53,-27-26,53-1,0 27,-27 0,27-27,0 27,0-26,0 26,0-27,0-26,-26 27,26-27,-27 0,27 0,0-27,0 1,0-1,27 1,-1-1,-26 27,27 0,-1 0,1 27,-1-1,1 1,-1 26,-26-27,0 1,27-1,-27-26,0 0,-27-26,27 26</inkml:trace>
  <inkml:trace contextRef="#ctx0" brushRef="#br0" timeOffset="43176.4693">18389 12594,'26'0,"1"27,-27-27,0 26,26 1,-26-1,0 0,0-26,0 27,0-1,0 27,0-53,0 53,27-26,-1 52,-26-26,27 0,-1 26,-26-26,27 0,-27 26,0-52,-27-1,27 1,-26-27,-1-27,27 1,-26-1,-1-25,27-1,0 0,27 0,-1-27,1 28,26-28,-27 27,27 0,-27-26,27 26,-26 0,-27 27,26-1,-26 1,0 26,-26 0,-1 26,1 1,26-1,-27 27,27 0,0-27,0 27,27-26,-1-27,1 0,26 0,-27-27</inkml:trace>
  <inkml:trace contextRef="#ctx0" brushRef="#br0" timeOffset="43388.4815">19315 12250,'0'0,"-27"27,27 26,-26 0,-27 26,27 0,-1 1,-26-1,27-26,-1 26,1-26,-1 0,27-26,0-1,0-26,0 0</inkml:trace>
  <inkml:trace contextRef="#ctx0" brushRef="#br0" timeOffset="43655.4968">19447 12462,'27'0,"26"0,-27 0,27 26,-27 1,-26-1,0-26,0 53,-26-26,0-1,-1 27,27-27,-26 27,26-26,0-1,0 1,26-1,27 1,-27-27,27 0,-26 0,26-27,-27 1,1-1,-1 1</inkml:trace>
  <inkml:trace contextRef="#ctx0" brushRef="#br0" timeOffset="43996.5165">20188 12224,'27'0,"-27"0,26 53,0-27,1 27,-1 0,-26 0,27 26,-27 1,0-1,-27 0,1-26,-1 27,1-27,-27 0,53-53,-26 0,-1 0</inkml:trace>
  <inkml:trace contextRef="#ctx0" brushRef="#br0" timeOffset="54534.1192">21352 8520,'0'26,"0"-26,0 0,0 0,0 0,0 27,0-27,0 0,0 0,0 0,0 0,0 0,0 0,0 0,-26 0,26 0,0 0,-27-27,27 27,-26-26,-27 26,26-27,-25 1,25 26,-26-27,0 1,0-1,-26 1,26-1,-26 27,-1-26,-26-1,27 1,-27 0,0 26,1 0,-28-27,27 27,1 0,-1-26,-26 26,26 0,0 0,-26 0,26 0,-27 0,1 26,0-26,0 0,-1 0,1 27,-27-27,53 0,-52 0,25 26,1-26,0 26,-1-26,1 0,0 27,-27-27,27 26,0-26,-1 27,-25-1,25 1,1-1,26 1,-26 26,0-27,26 1,0-1,0 27,0 0,0-27,27 27,0-26,26-1,0 1,0 25,26-25,1-1,26 1,0-1,-27 1,27 26,27-27,-27 1,0 26,26-27,1 0,-1 27,1-26,26-1,26 1,0-1,1 1,26-1,-1 1,28-1,-1 0,0 1,1-1,-1 1,27-1,-27 1,27-1,-1 1,1 26,26-27,1 1,-1-27,0 26,0 27,27-53,-27 26,27 1,-1-27,1 26,-27-26,27 0,0 0,-27-26,27 26,-27-27,26 27,-25-26,-1-1,0 1,0 0,0-27,-26 26,0-52,0 26,-27 0,-53-26,27-1,-53-26,0 27,-53-27,0 27,-53-27,-26 27,-27-1,0 1,-53-1,27 1,-27 53,1-54,-1 54,0-27,27 53,26-27,-26 54</inkml:trace>
  <inkml:trace contextRef="#ctx0" brushRef="#br0" timeOffset="55366.1667">20955 12462,'0'-79,"0"26,-26-27,-1 1,-25 26,-28-26,1-1,-27 27,0 0,-26 27,0-27,-27 27,-26-1,-1-26,1 53,-27-26,-26 26,27-27,-27 27,-1 27,-25-27,26 0,-53 53,26-27,27 1,-27 52,1-26,26 0,0 26,52 27,1-27,26 1,54-1,-1 27,53-27,26 27,54-27,26 1,26-1,27 1,53-27,-1 26,28-26,25 0,1 0,26-27,27 27,-27-27,53 1,-27-1,27-26,1 0,-1-26,-27-1,27 1,0-27,-26 0,-1-26,-25 26,-28-26,-26-27,-26 26,-27 1,-79-27,0 27,-53-1,-53 1,-26 0,-53 26,-27-27,-26 27,-53 0,-1 1,-52-1,0 0,-53 26</inkml:trace>
  <inkml:trace contextRef="#ctx0" brushRef="#br0" timeOffset="56143.211">14923 12647,'-53'0,"-26"27,-1-27,-26-27,-26 27,-27 0,1-53,-28 0,-25 0,-27 0,-1-52,-25-1,-1-27,1 1,-1-53,1 0,25-27,28-52,26-1,-1 0,54-52,53-1,-1-52,27 26,53-53,27 0,26 27,0-27,52 0,28 0,26 0,-1 0,80 1,-26-28,79 27,0 0,27 1,26-1,0 53,0 0,-1 26,-25 27,-27 53,-26 26,-54 27,1 27,-53 52,-80 0,0 53,-79 53,80-53,-80 53,-27 26,1 1,-27-1,27 27,-1-26,-26-1,27-26,26 0,0 0,0 0</inkml:trace>
  <inkml:trace contextRef="#ctx0" brushRef="#br0" timeOffset="57099.2655">13838 9446,'-53'-53,"-26"-27,-27 1,27-53,-1-1,1-52,26 0,53-27,-27-26,27-26,53-27,0 26,53-53,0-25,53-1,-1-27,28 1,-1-27,0 0,27 0,-1 27,1 26,-27 0,27 26,-27 54,-26-1,-27 27,0 26,-52 27,26 53,-53 0,-27 52,1 1,-1-1,-26 80,-26-53,26 53,0 0,-80-26,27 52,0 1,0-27,0 53,-52 0,25-27,1 27,0 0,26-26,0 25,26-25,1-27,26 0,0-27,26-25,27-1,0 0,0 0,26-27,1 27,-27 1,0 25,-53 27,79-53,-79 53,0 53,0 0,0 0,-27 26,27 1,-26-1,26 0,-26-26,26 27,0-54,0 1,0-1,0-26,-27 0,27-26,-26-1,-1 1,1-1,-27 1</inkml:trace>
  <inkml:trace contextRef="#ctx0" brushRef="#br0" timeOffset="57572.2925">15558 1323,'0'0,"26"0,-26 0,-26 0,-27 26,0 27,-53-26,27-1,-1 27,1-26,0 26,26-27,26-26,1 0,26 0,26-26,27-1,0 1,27-27,-28 0,28 26,-1-52,1 52,-28-25,1 25,-53 27,80-26,-80 26,53 26,-27 1,-26 25,-26 28,26-27,0 53,-27-27,27 0,-26 1,26-1,-27-26,27 0,0 0,0-27,0-26,-26 0,52 0,-26 0,-26 0,26-26,0-1</inkml:trace>
  <inkml:trace contextRef="#ctx0" brushRef="#br0" timeOffset="66027.7764">22702 8943,'-27'-27,"27"27,0 0,0 0,53 27,0-27,0 0,26 26,54-26,-1 0,0 0,27 0,-27 0,0 0,-26 0,0 0,-53 0,0 0,-27 0,-26-26,0 26,-26-27,0 1,-27 0,0-27,-27 26</inkml:trace>
  <inkml:trace contextRef="#ctx0" brushRef="#br0" timeOffset="66328.7934">22569 8652,'-26'0,"26"0,0 0,0 0,-27 0,1 26,-1 1,1-27,0 26,-1 1,1-1,26 27,0-26,26-1,27 27,0-27,26 1,-26 26,27-27,-27 1,-27 26,0-27,1 27,-27 0</inkml:trace>
  <inkml:trace contextRef="#ctx0" brushRef="#br0" timeOffset="66837.8228">22120 12541,'0'0,"-27"27,27-1,53-26,0 0,26-26,1 26,25 0,28-27,-1 27,0 0,-26-26,0 26,0 0,-53 0,0 0,-27 0,1 0,-54-27,27 27,-53-26,27 26</inkml:trace>
  <inkml:trace contextRef="#ctx0" brushRef="#br0" timeOffset="67126.8394">22331 12197,'-26'0,"26"27,-27-27,1 26,-1 1,1-1,-27 1,0-1,0 27,27 0,-1 0,1-27,26 54,26-54,27 27,0-27,0 1,26-1,1 1,-27-1,0-26,-1 0,-25 0,-27 0,26-26</inkml:trace>
  <inkml:trace contextRef="#ctx0" brushRef="#br0" timeOffset="70280.0197">7012 5662,'-132'-132,"-27"0,0 26,-53 0,1 0,-27 53,-27 0,-26 27,0 26,-27 53,1 0,-1 26,-26 53,27 1,-1 52,27 26,0 1,53 53,0 26,26 26,27 27,26 0,27 27,53-1,-1 27,54 0,52 0,27 26,27-26,52 0,27-27,52 0,28-26,52-26,26-53,54-1,-1-52,53-53,80-1,-27-78,0-27,27-27,0-79,0-53,-27 0,-26-79,-53-53,26-53,-53-26,-26-27,-53-53,0-53,-79 0,-53-26,-27-53,-53 0,-79 26,-53 0,-79 27,-53 26,-80 53,-52 27,-54 105,-52 54,-27 78,1 54,-1 52,53 80,397-53</inkml:trace>
  <inkml:trace contextRef="#ctx0" brushRef="#br0" timeOffset="75600.3241">6456 7541,'0'0,"0"0,0 0,0 0,0 0,0-27,0 27,0 0,0 0,0-26,0 26,0 0,0 0,0 0,0 0,0 0,0 0,0 0,0 0,0 0,0 0,0 0,0 0,0 0,0 0,0 0,0 0,0 0,0 0,0 0,0 0,0 0,0 0,0 0,0 0,0 0,0 0,0 0,0 0,0 0,0 0,0 0,0 0,0 0,0 0,0 0,0 0,0 0,0 0,0 0,0 0,0 0,0 0,0 0,0 0,0 0,0 0,0 0,0 0,0 0,0 0,0 0,0 0,0 0,0 0,0 0,0 0,0 0,-26-27,26 27,-27 0,27 0,-26 0,-1 0,27 0,-26 0,-1 0,27 0,0 0,0 0,27-26,-1 26,27 0,0 0,27 0,-1-27,0 27,1-26,-1 26,-26 0,0-27,-27 27,1 0,-1 0,-26 0,0 0,0 0,0 0,0 0,0 0,0 0,-26 0,-1-26,1 26,-1 0,-25-26,25-1,-26 1,0 26,0 0,27-27,-27 27,53 0,-27-26,27 26,0 0,0 0,27 26,-1 1,27-27,0 0,0 26,27-26,-1 27,-26-1,26-26,-26 0,-26 26,25-26,-52 0,27 0,-27 0,26 27,-26-27,0 0,0 0,-26 0,26 26,-27-26,-25 27,25-1,-26 1,-26-1,26 1,0 26,-26-27,26 0,26 1,1-27,-1 26,27-26,0 0,0 0,0 0,-26 0,26 0,0 0,0 0,0 0,26 0,-26 0</inkml:trace>
  <inkml:trace contextRef="#ctx0" brushRef="#br0" timeOffset="76517.3764">6377 11033,'-27'-26,"27"26,0-27,0 27,0 0,0 0,0 0,27 0,-1 0,1 27,26-27,0 0,26 0,-26 0,53-27,-27 1,0 26,27-27,-53 1,27-1,-54 1,27 26,-53-27,0-25,0 25,-27 1,1-1,0 27,-1-26,-26-1,0 1,27 26,-1 0,1 0,26 0,26 0,1 0,26 0,0 26,0-26,-27 27,27-1,0 1,-27 26,-26-1,0 1,-26 27,-1-27,1 26,-1-26,-25 26,52-52,-27 26,1-27,26 1,0-27,0-27,0 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A8CD54B-4496-490B-8934-8FE34B645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E170851-335A-4759-9830-894A09CB3E99}" type="slidenum">
              <a:rPr lang="en-US" sz="1300" smtClean="0">
                <a:latin typeface="Arial" pitchFamily="34" charset="0"/>
              </a:rPr>
              <a:pPr/>
              <a:t>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40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C930E22-F863-479B-A27D-2978E40D65B1}" type="slidenum">
              <a:rPr lang="en-US" sz="1300" smtClean="0">
                <a:latin typeface="Arial" pitchFamily="34" charset="0"/>
              </a:rPr>
              <a:pPr/>
              <a:t>41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5FABE44-AD22-4D0E-BE00-CED8BCBA2AD2}" type="slidenum">
              <a:rPr lang="en-US" sz="1300" smtClean="0">
                <a:latin typeface="Arial" pitchFamily="34" charset="0"/>
              </a:rPr>
              <a:pPr/>
              <a:t>42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F4CBBC0-8FC5-4A02-B4AD-EE4E4C39AB39}" type="slidenum">
              <a:rPr lang="en-US" sz="1300" smtClean="0">
                <a:latin typeface="Arial" pitchFamily="34" charset="0"/>
              </a:rPr>
              <a:pPr/>
              <a:t>45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81B7F0A-9FFE-4634-96BA-5A6785242320}" type="slidenum">
              <a:rPr lang="en-US" sz="1300" smtClean="0">
                <a:latin typeface="Arial" pitchFamily="34" charset="0"/>
              </a:rPr>
              <a:pPr/>
              <a:t>48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21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900ED3B-43BE-4970-9BE4-FD9428C7A23B}" type="slidenum">
              <a:rPr lang="en-US" sz="1300" smtClean="0">
                <a:latin typeface="Arial" pitchFamily="34" charset="0"/>
              </a:rPr>
              <a:pPr/>
              <a:t>52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3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2F2877-C209-4210-BCA1-50F154DB9FE6}" type="slidenum">
              <a:rPr lang="en-US" sz="1300" smtClean="0">
                <a:latin typeface="Arial" pitchFamily="34" charset="0"/>
              </a:rPr>
              <a:pPr/>
              <a:t>54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28A794E-6497-4C96-9DE2-CD44BE6D6E2E}" type="slidenum">
              <a:rPr lang="en-US" sz="1300" smtClean="0">
                <a:latin typeface="Arial" pitchFamily="34" charset="0"/>
              </a:rPr>
              <a:pPr/>
              <a:t>66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0AFBB03-BEB2-47E1-A277-7C614A5C53A0}" type="slidenum">
              <a:rPr lang="en-US" sz="1300" smtClean="0">
                <a:latin typeface="Arial" pitchFamily="34" charset="0"/>
              </a:rPr>
              <a:pPr/>
              <a:t>67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EE92D2F-5D08-4DA8-B2B6-F66E32AE0788}" type="slidenum">
              <a:rPr lang="en-US" sz="1300" smtClean="0">
                <a:latin typeface="Arial" pitchFamily="34" charset="0"/>
              </a:rPr>
              <a:pPr/>
              <a:t>68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F4CBBC0-8FC5-4A02-B4AD-EE4E4C39AB39}" type="slidenum">
              <a:rPr lang="en-US" sz="1300" smtClean="0">
                <a:latin typeface="Arial" pitchFamily="34" charset="0"/>
              </a:rPr>
              <a:pPr/>
              <a:t>26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05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B87F704-5F88-463F-8603-85D3E4DC8102}" type="slidenum">
              <a:rPr lang="en-US" sz="1300" smtClean="0">
                <a:latin typeface="Arial" pitchFamily="34" charset="0"/>
              </a:rPr>
              <a:pPr/>
              <a:t>69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0CA9F0C-1E6C-457D-82DA-52BE4F981F57}" type="slidenum">
              <a:rPr lang="en-US" sz="1300" smtClean="0">
                <a:latin typeface="Arial" pitchFamily="34" charset="0"/>
              </a:rPr>
              <a:pPr/>
              <a:t>70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027E87D-8CF9-4DEB-A910-FF9BBC3BA25B}" type="slidenum">
              <a:rPr lang="en-US" sz="1300" smtClean="0">
                <a:latin typeface="Arial" pitchFamily="34" charset="0"/>
              </a:rPr>
              <a:pPr/>
              <a:t>71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D69B934-E748-49FF-BC1B-8A236B381C83}" type="slidenum">
              <a:rPr lang="en-US" sz="1300" smtClean="0">
                <a:latin typeface="Arial" pitchFamily="34" charset="0"/>
              </a:rPr>
              <a:pPr/>
              <a:t>72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3A4EF62-7350-41A3-A517-558A8443EBD1}" type="slidenum">
              <a:rPr lang="en-US" sz="1300" smtClean="0">
                <a:latin typeface="Arial" pitchFamily="34" charset="0"/>
              </a:rPr>
              <a:pPr/>
              <a:t>73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9B9A296-727F-4B3B-8D8E-D99491F48613}" type="slidenum">
              <a:rPr lang="en-US" sz="1300" smtClean="0">
                <a:latin typeface="Arial" pitchFamily="34" charset="0"/>
              </a:rPr>
              <a:pPr/>
              <a:t>78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B91A6B7-C4DC-4C01-BC38-6F312948980C}" type="slidenum">
              <a:rPr lang="en-US" sz="1300" smtClean="0">
                <a:latin typeface="Arial" pitchFamily="34" charset="0"/>
              </a:rPr>
              <a:pPr/>
              <a:t>79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A763BD9-C029-4C3F-8EA6-528AA1055AA0}" type="slidenum">
              <a:rPr lang="en-US" sz="1300" smtClean="0">
                <a:latin typeface="Arial" pitchFamily="34" charset="0"/>
              </a:rPr>
              <a:pPr/>
              <a:t>81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84A8822-EE66-4E57-9E8B-FBAE29E5060E}" type="slidenum">
              <a:rPr lang="en-US" sz="1300" smtClean="0">
                <a:latin typeface="Arial" pitchFamily="34" charset="0"/>
              </a:rPr>
              <a:pPr/>
              <a:t>82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59B4DC2-4148-408E-98D0-9CAB58776052}" type="slidenum">
              <a:rPr lang="en-US" sz="1300" smtClean="0">
                <a:latin typeface="Arial" pitchFamily="34" charset="0"/>
              </a:rPr>
              <a:pPr/>
              <a:t>83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300" smtClean="0">
                <a:latin typeface="Arial" pitchFamily="34" charset="0"/>
              </a:rPr>
              <a:pPr/>
              <a:t>27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8CC3F92-BCF2-4A2B-80B9-A0C027BAEB40}" type="slidenum">
              <a:rPr lang="en-US" sz="1300" smtClean="0">
                <a:latin typeface="Arial" pitchFamily="34" charset="0"/>
              </a:rPr>
              <a:pPr/>
              <a:t>85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CF67FAE-6B9B-4205-AD5F-27A45649AE41}" type="slidenum">
              <a:rPr lang="en-US" sz="1300" smtClean="0">
                <a:latin typeface="Arial" pitchFamily="34" charset="0"/>
              </a:rPr>
              <a:pPr/>
              <a:t>87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3C0F7E0-8FCA-460D-94D8-3B8E5EB693AD}" type="slidenum">
              <a:rPr lang="en-US" sz="1300" smtClean="0">
                <a:latin typeface="Arial" pitchFamily="34" charset="0"/>
              </a:rPr>
              <a:pPr/>
              <a:t>88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D6188A9-374B-4805-8A36-3F97304C40FC}" type="slidenum">
              <a:rPr lang="en-US" sz="1300" smtClean="0">
                <a:latin typeface="Arial" pitchFamily="34" charset="0"/>
              </a:rPr>
              <a:pPr/>
              <a:t>89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BE98036-F339-400A-A84B-67B244B6E6DA}" type="slidenum">
              <a:rPr lang="en-US" sz="1300" smtClean="0">
                <a:latin typeface="Arial" pitchFamily="34" charset="0"/>
              </a:rPr>
              <a:pPr/>
              <a:t>90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B6D88A1-7CFC-4F3E-AE73-8165F67E7011}" type="slidenum">
              <a:rPr lang="en-US" sz="1300" smtClean="0">
                <a:latin typeface="Arial" pitchFamily="34" charset="0"/>
              </a:rPr>
              <a:pPr/>
              <a:t>91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0F31DB4-8D17-4637-8D6E-40040A80D33D}" type="slidenum">
              <a:rPr lang="en-US" sz="1300" smtClean="0">
                <a:latin typeface="Arial" pitchFamily="34" charset="0"/>
              </a:rPr>
              <a:pPr/>
              <a:t>97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DD81C61-AFA3-452D-85BB-F681E6421935}" type="slidenum">
              <a:rPr lang="en-US" sz="1300" smtClean="0">
                <a:latin typeface="Arial" pitchFamily="34" charset="0"/>
              </a:rPr>
              <a:pPr/>
              <a:t>98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9DD16C3-667D-43F4-8E9B-0682ABA4495C}" type="slidenum">
              <a:rPr lang="en-US" sz="1300" smtClean="0">
                <a:latin typeface="Arial" pitchFamily="34" charset="0"/>
              </a:rPr>
              <a:pPr/>
              <a:t>99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67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5896B1A-09CA-48AA-80CF-1AE1315C52F3}" type="slidenum">
              <a:rPr lang="en-US" sz="1300" smtClean="0">
                <a:latin typeface="Arial" pitchFamily="34" charset="0"/>
              </a:rPr>
              <a:pPr/>
              <a:t>100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77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300" smtClean="0">
                <a:latin typeface="Arial" pitchFamily="34" charset="0"/>
              </a:rPr>
              <a:pPr/>
              <a:t>28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0D7DE0-4CE0-4E50-BC64-85267DE4F491}" type="slidenum">
              <a:rPr lang="en-US" sz="1300" smtClean="0">
                <a:latin typeface="Arial" pitchFamily="34" charset="0"/>
              </a:rPr>
              <a:pPr/>
              <a:t>35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0D7DE0-4CE0-4E50-BC64-85267DE4F491}" type="slidenum">
              <a:rPr lang="en-US" sz="1300" smtClean="0">
                <a:latin typeface="Arial" pitchFamily="34" charset="0"/>
              </a:rPr>
              <a:pPr/>
              <a:t>36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37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38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39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CCBF-43CF-4F17-9074-E113FE72F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5FB0-FD10-46CE-80DC-D7922122F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C316-CDB7-4EF3-9D1D-B449A3B89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0884-7F1C-47D5-93F3-2882082EF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AE1B-EB50-41BA-B342-1CC5A594D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329D-4AB6-41CB-975F-36623AB0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29D6-87B1-4E12-BF7D-D732355F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62E4-5271-4E8C-A933-0E6B0865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2AA3-AB12-4B5A-9A1F-6B8AACF78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7717-AA31-49A4-88C6-8E5DD18F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4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12C6-0319-4742-A332-B763137B3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96EA437-E662-45D2-AE66-56EB9244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09.xml"/><Relationship Id="rId7" Type="http://schemas.openxmlformats.org/officeDocument/2006/relationships/image" Target="../media/image11.jpe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14.xml"/><Relationship Id="rId7" Type="http://schemas.openxmlformats.org/officeDocument/2006/relationships/image" Target="../media/image11.jpe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6.xml"/><Relationship Id="rId10" Type="http://schemas.openxmlformats.org/officeDocument/2006/relationships/image" Target="../media/image14.png"/><Relationship Id="rId4" Type="http://schemas.openxmlformats.org/officeDocument/2006/relationships/tags" Target="../tags/tag115.xml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230.emf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customXml" Target="../ink/ink1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17.jpe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19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tags" Target="../tags/tag185.xml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34" Type="http://schemas.openxmlformats.org/officeDocument/2006/relationships/tags" Target="../tags/tag180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tags" Target="../tags/tag179.xml"/><Relationship Id="rId38" Type="http://schemas.openxmlformats.org/officeDocument/2006/relationships/tags" Target="../tags/tag184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tags" Target="../tags/tag175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tags" Target="../tags/tag178.xml"/><Relationship Id="rId37" Type="http://schemas.openxmlformats.org/officeDocument/2006/relationships/tags" Target="../tags/tag183.xml"/><Relationship Id="rId40" Type="http://schemas.openxmlformats.org/officeDocument/2006/relationships/tags" Target="../tags/tag186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tags" Target="../tags/tag182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tags" Target="../tags/tag177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tags" Target="../tags/tag176.xml"/><Relationship Id="rId35" Type="http://schemas.openxmlformats.org/officeDocument/2006/relationships/tags" Target="../tags/tag18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9" Type="http://schemas.openxmlformats.org/officeDocument/2006/relationships/tags" Target="../tags/tag225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tags" Target="../tags/tag224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tags" Target="../tags/tag215.xml"/><Relationship Id="rId41" Type="http://schemas.openxmlformats.org/officeDocument/2006/relationships/tags" Target="../tags/tag227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tags" Target="../tags/tag226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10" Type="http://schemas.openxmlformats.org/officeDocument/2006/relationships/image" Target="../media/image23.png"/><Relationship Id="rId4" Type="http://schemas.openxmlformats.org/officeDocument/2006/relationships/tags" Target="../tags/tag238.xml"/><Relationship Id="rId9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27.png"/><Relationship Id="rId5" Type="http://schemas.openxmlformats.org/officeDocument/2006/relationships/tags" Target="../tags/tag249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48.xml"/><Relationship Id="rId9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image" Target="../media/image27.png"/><Relationship Id="rId5" Type="http://schemas.openxmlformats.org/officeDocument/2006/relationships/tags" Target="../tags/tag257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56.xml"/><Relationship Id="rId9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1.xml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1.xml"/><Relationship Id="rId6" Type="http://schemas.openxmlformats.org/officeDocument/2006/relationships/image" Target="../media/image300.emf"/><Relationship Id="rId5" Type="http://schemas.openxmlformats.org/officeDocument/2006/relationships/customXml" Target="../ink/ink2.xml"/><Relationship Id="rId10" Type="http://schemas.openxmlformats.org/officeDocument/2006/relationships/image" Target="../media/image50.emf"/><Relationship Id="rId4" Type="http://schemas.openxmlformats.org/officeDocument/2006/relationships/image" Target="../media/image29.png"/><Relationship Id="rId9" Type="http://schemas.openxmlformats.org/officeDocument/2006/relationships/customXml" Target="../ink/ink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2.xml"/><Relationship Id="rId5" Type="http://schemas.openxmlformats.org/officeDocument/2006/relationships/image" Target="../media/image34.emf"/><Relationship Id="rId4" Type="http://schemas.openxmlformats.org/officeDocument/2006/relationships/customXml" Target="../ink/ink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image" Target="../media/image36.png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image" Target="../media/image35.png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image" Target="../media/image34.png"/><Relationship Id="rId5" Type="http://schemas.openxmlformats.org/officeDocument/2006/relationships/tags" Target="../tags/tag270.xml"/><Relationship Id="rId10" Type="http://schemas.openxmlformats.org/officeDocument/2006/relationships/image" Target="../media/image33.png"/><Relationship Id="rId4" Type="http://schemas.openxmlformats.org/officeDocument/2006/relationships/tags" Target="../tags/tag269.xml"/><Relationship Id="rId9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5.jpe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4.png"/><Relationship Id="rId2" Type="http://schemas.openxmlformats.org/officeDocument/2006/relationships/tags" Target="../tags/tag6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4.xml"/><Relationship Id="rId19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92.xml"/><Relationship Id="rId9" Type="http://schemas.openxmlformats.org/officeDocument/2006/relationships/tags" Target="../tags/tag29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5" Type="http://schemas.openxmlformats.org/officeDocument/2006/relationships/tags" Target="../tags/tag302.xml"/><Relationship Id="rId10" Type="http://schemas.openxmlformats.org/officeDocument/2006/relationships/tags" Target="../tags/tag307.xml"/><Relationship Id="rId4" Type="http://schemas.openxmlformats.org/officeDocument/2006/relationships/tags" Target="../tags/tag301.xml"/><Relationship Id="rId9" Type="http://schemas.openxmlformats.org/officeDocument/2006/relationships/tags" Target="../tags/tag30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image" Target="../media/image47.png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10" Type="http://schemas.openxmlformats.org/officeDocument/2006/relationships/tags" Target="../tags/tag318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3" Type="http://schemas.openxmlformats.org/officeDocument/2006/relationships/tags" Target="../tags/tag327.xml"/><Relationship Id="rId21" Type="http://schemas.openxmlformats.org/officeDocument/2006/relationships/image" Target="../media/image48.png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image" Target="../media/image50.png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image" Target="../media/image49.png"/><Relationship Id="rId2" Type="http://schemas.openxmlformats.org/officeDocument/2006/relationships/tags" Target="../tags/tag345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10" Type="http://schemas.openxmlformats.org/officeDocument/2006/relationships/tags" Target="../tags/tag353.xml"/><Relationship Id="rId19" Type="http://schemas.openxmlformats.org/officeDocument/2006/relationships/image" Target="../media/image51.jpe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69.xml"/><Relationship Id="rId9" Type="http://schemas.openxmlformats.org/officeDocument/2006/relationships/tags" Target="../tags/tag37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10" Type="http://schemas.openxmlformats.org/officeDocument/2006/relationships/tags" Target="../tags/tag389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2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7" Type="http://schemas.openxmlformats.org/officeDocument/2006/relationships/image" Target="../media/image58.png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notesSlide" Target="../notesSlides/notesSlide25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5" Type="http://schemas.openxmlformats.org/officeDocument/2006/relationships/tags" Target="../tags/tag408.xml"/><Relationship Id="rId15" Type="http://schemas.openxmlformats.org/officeDocument/2006/relationships/image" Target="../media/image60.png"/><Relationship Id="rId10" Type="http://schemas.openxmlformats.org/officeDocument/2006/relationships/tags" Target="../tags/tag413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7" Type="http://schemas.openxmlformats.org/officeDocument/2006/relationships/image" Target="../media/image6.png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9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image" Target="../media/image62.jpe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12" Type="http://schemas.openxmlformats.org/officeDocument/2006/relationships/image" Target="../media/image63.png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42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25.xml"/><Relationship Id="rId9" Type="http://schemas.openxmlformats.org/officeDocument/2006/relationships/tags" Target="../tags/tag430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12" Type="http://schemas.openxmlformats.org/officeDocument/2006/relationships/image" Target="../media/image63.png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notesSlide" Target="../notesSlides/notesSlide32.xml"/><Relationship Id="rId5" Type="http://schemas.openxmlformats.org/officeDocument/2006/relationships/tags" Target="../tags/tag43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5" Type="http://schemas.openxmlformats.org/officeDocument/2006/relationships/tags" Target="../tags/tag444.xml"/><Relationship Id="rId15" Type="http://schemas.openxmlformats.org/officeDocument/2006/relationships/image" Target="../media/image63.png"/><Relationship Id="rId10" Type="http://schemas.openxmlformats.org/officeDocument/2006/relationships/tags" Target="../tags/tag449.xml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notesSlide" Target="../notesSlides/notesSlide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3" Type="http://schemas.openxmlformats.org/officeDocument/2006/relationships/tags" Target="../tags/tag454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458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image" Target="../media/image66.png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0" Type="http://schemas.openxmlformats.org/officeDocument/2006/relationships/tags" Target="../tags/tag471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24" Type="http://schemas.openxmlformats.org/officeDocument/2006/relationships/image" Target="../media/image65.png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23" Type="http://schemas.openxmlformats.org/officeDocument/2006/relationships/image" Target="../media/image64.png"/><Relationship Id="rId10" Type="http://schemas.openxmlformats.org/officeDocument/2006/relationships/tags" Target="../tags/tag461.xml"/><Relationship Id="rId19" Type="http://schemas.openxmlformats.org/officeDocument/2006/relationships/tags" Target="../tags/tag470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Relationship Id="rId22" Type="http://schemas.openxmlformats.org/officeDocument/2006/relationships/notesSlide" Target="../notesSlides/notesSlide3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76.xml"/><Relationship Id="rId10" Type="http://schemas.openxmlformats.org/officeDocument/2006/relationships/tags" Target="../tags/tag481.xml"/><Relationship Id="rId4" Type="http://schemas.openxmlformats.org/officeDocument/2006/relationships/tags" Target="../tags/tag475.xml"/><Relationship Id="rId9" Type="http://schemas.openxmlformats.org/officeDocument/2006/relationships/tags" Target="../tags/tag48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484.xml"/><Relationship Id="rId7" Type="http://schemas.openxmlformats.org/officeDocument/2006/relationships/image" Target="../media/image69.png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6.xml"/><Relationship Id="rId4" Type="http://schemas.openxmlformats.org/officeDocument/2006/relationships/tags" Target="../tags/tag4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489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0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12" Type="http://schemas.openxmlformats.org/officeDocument/2006/relationships/image" Target="../media/image72.jpeg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image" Target="../media/image71.jpeg"/><Relationship Id="rId5" Type="http://schemas.openxmlformats.org/officeDocument/2006/relationships/tags" Target="../tags/tag49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94.xml"/><Relationship Id="rId9" Type="http://schemas.openxmlformats.org/officeDocument/2006/relationships/tags" Target="../tags/tag499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502.xml"/><Relationship Id="rId7" Type="http://schemas.openxmlformats.org/officeDocument/2006/relationships/image" Target="../media/image74.jpeg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image" Target="../media/image73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03.xml"/><Relationship Id="rId9" Type="http://schemas.openxmlformats.org/officeDocument/2006/relationships/image" Target="../media/image7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3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6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tags" Target="../tags/tag518.xml"/><Relationship Id="rId18" Type="http://schemas.openxmlformats.org/officeDocument/2006/relationships/image" Target="../media/image5.jpeg"/><Relationship Id="rId3" Type="http://schemas.openxmlformats.org/officeDocument/2006/relationships/tags" Target="../tags/tag508.xml"/><Relationship Id="rId21" Type="http://schemas.openxmlformats.org/officeDocument/2006/relationships/image" Target="../media/image42.jpeg"/><Relationship Id="rId7" Type="http://schemas.openxmlformats.org/officeDocument/2006/relationships/tags" Target="../tags/tag512.xml"/><Relationship Id="rId12" Type="http://schemas.openxmlformats.org/officeDocument/2006/relationships/tags" Target="../tags/tag517.xml"/><Relationship Id="rId17" Type="http://schemas.openxmlformats.org/officeDocument/2006/relationships/image" Target="../media/image4.png"/><Relationship Id="rId2" Type="http://schemas.openxmlformats.org/officeDocument/2006/relationships/tags" Target="../tags/tag507.xml"/><Relationship Id="rId16" Type="http://schemas.openxmlformats.org/officeDocument/2006/relationships/notesSlide" Target="../notesSlides/notesSlide38.xml"/><Relationship Id="rId20" Type="http://schemas.openxmlformats.org/officeDocument/2006/relationships/image" Target="../media/image6.png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tags" Target="../tags/tag516.xml"/><Relationship Id="rId5" Type="http://schemas.openxmlformats.org/officeDocument/2006/relationships/tags" Target="../tags/tag51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15.xml"/><Relationship Id="rId19" Type="http://schemas.openxmlformats.org/officeDocument/2006/relationships/image" Target="../media/image29.png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tags" Target="../tags/tag5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228600" y="168862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sz="3200" dirty="0" err="1" smtClean="0">
                <a:latin typeface="Cambria" pitchFamily="18" charset="0"/>
              </a:rPr>
              <a:t>Cyriak</a:t>
            </a:r>
            <a:r>
              <a:rPr lang="en-US" sz="3200" dirty="0" smtClean="0">
                <a:latin typeface="Cambria" pitchFamily="18" charset="0"/>
              </a:rPr>
              <a:t>: </a:t>
            </a:r>
            <a:r>
              <a:rPr lang="en-US" sz="3200" i="1" dirty="0" smtClean="0">
                <a:latin typeface="Cambria" pitchFamily="18" charset="0"/>
              </a:rPr>
              <a:t>conceptually disruptive </a:t>
            </a:r>
            <a:r>
              <a:rPr lang="en-US" sz="3200" dirty="0" smtClean="0">
                <a:latin typeface="Cambria" pitchFamily="18" charset="0"/>
              </a:rPr>
              <a:t>recursion…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97" y="3276600"/>
            <a:ext cx="5524303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6" y="990600"/>
            <a:ext cx="5877746" cy="3610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404" y="1039368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Baaa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662" y="990600"/>
            <a:ext cx="792717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time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guess( hidden 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""" guessing game """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choice( </a:t>
            </a:r>
            <a:r>
              <a:rPr lang="en-US" b="1" dirty="0" smtClean="0">
                <a:latin typeface="Courier New" pitchFamily="49" charset="0"/>
              </a:rPr>
              <a:t>list(range(100)) 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# print('I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choose', </a:t>
            </a:r>
            <a:r>
              <a:rPr lang="en-US" sz="1800" b="1" dirty="0" err="1" smtClean="0">
                <a:solidFill>
                  <a:srgbClr val="EB102C"/>
                </a:solidFill>
                <a:latin typeface="Courier New" pitchFamily="49" charset="0"/>
              </a:rPr>
              <a:t>compguess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)</a:t>
            </a:r>
            <a:endParaRPr lang="en-US" sz="1800" b="1" dirty="0">
              <a:solidFill>
                <a:srgbClr val="EB102C"/>
              </a:solidFill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      # </a:t>
            </a:r>
            <a:r>
              <a:rPr lang="en-US" sz="1800" b="1" dirty="0" err="1">
                <a:solidFill>
                  <a:srgbClr val="EB102C"/>
                </a:solidFill>
                <a:latin typeface="Courier New" pitchFamily="49" charset="0"/>
              </a:rPr>
              <a:t>time.sleep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(0.05)</a:t>
            </a:r>
            <a:endParaRPr lang="en-US" sz="1800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</a:t>
            </a:r>
            <a:r>
              <a:rPr lang="en-US" b="1" dirty="0" smtClean="0">
                <a:solidFill>
                  <a:srgbClr val="EB102C"/>
                </a:solidFill>
                <a:latin typeface="Courier New" pitchFamily="49" charset="0"/>
              </a:rPr>
              <a:t>print('I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got it</a:t>
            </a:r>
            <a:r>
              <a:rPr lang="en-US" b="1" dirty="0" smtClean="0">
                <a:solidFill>
                  <a:srgbClr val="EB102C"/>
                </a:solidFill>
                <a:latin typeface="Courier New" pitchFamily="49" charset="0"/>
              </a:rPr>
              <a:t>!')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	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 + guess( hidden )</a:t>
            </a:r>
          </a:p>
        </p:txBody>
      </p:sp>
      <p:sp>
        <p:nvSpPr>
          <p:cNvPr id="6147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762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Recursive guess-counting</a:t>
            </a:r>
          </a:p>
        </p:txBody>
      </p:sp>
      <p:sp>
        <p:nvSpPr>
          <p:cNvPr id="2" name="TextBox 1"/>
          <p:cNvSpPr txBox="1"/>
          <p:nvPr/>
        </p:nvSpPr>
        <p:spPr>
          <a:xfrm rot="1075320">
            <a:off x="7543799" y="1006380"/>
            <a:ext cx="1371600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code available in hw2pr2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turtle graphics</a:t>
            </a:r>
          </a:p>
        </p:txBody>
      </p:sp>
      <p:sp>
        <p:nvSpPr>
          <p:cNvPr id="82947" name="TextBox 20"/>
          <p:cNvSpPr txBox="1">
            <a:spLocks noChangeArrowheads="1"/>
          </p:cNvSpPr>
          <p:nvPr/>
        </p:nvSpPr>
        <p:spPr bwMode="auto">
          <a:xfrm>
            <a:off x="695325" y="985838"/>
            <a:ext cx="77724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  <a:latin typeface="Calibri" pitchFamily="34" charset="0"/>
              </a:rPr>
              <a:t>Running a turtle-friendly version of IDLE…</a:t>
            </a:r>
          </a:p>
        </p:txBody>
      </p:sp>
      <p:pic>
        <p:nvPicPr>
          <p:cNvPr id="82948" name="Picture 2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5" b="19029"/>
          <a:stretch>
            <a:fillRect/>
          </a:stretch>
        </p:blipFill>
        <p:spPr bwMode="auto">
          <a:xfrm>
            <a:off x="469900" y="4556125"/>
            <a:ext cx="3581400" cy="145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Box 22"/>
          <p:cNvSpPr txBox="1">
            <a:spLocks noChangeArrowheads="1"/>
          </p:cNvSpPr>
          <p:nvPr/>
        </p:nvSpPr>
        <p:spPr bwMode="auto">
          <a:xfrm>
            <a:off x="1012825" y="5505450"/>
            <a:ext cx="278447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Enter  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idle –n &amp;</a:t>
            </a:r>
          </a:p>
        </p:txBody>
      </p:sp>
      <p:sp>
        <p:nvSpPr>
          <p:cNvPr id="82950" name="TextBox 24"/>
          <p:cNvSpPr txBox="1">
            <a:spLocks noChangeArrowheads="1"/>
          </p:cNvSpPr>
          <p:nvPr/>
        </p:nvSpPr>
        <p:spPr bwMode="auto">
          <a:xfrm>
            <a:off x="444500" y="2547938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menus: </a:t>
            </a:r>
            <a:r>
              <a:rPr lang="en-US" sz="1500">
                <a:latin typeface="Calibri" pitchFamily="34" charset="0"/>
              </a:rPr>
              <a:t>Go  – Utilities – Terminal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2951" name="Picture 25" descr="Picture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005138"/>
            <a:ext cx="2432050" cy="1347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2" name="Rectangle 26"/>
          <p:cNvSpPr>
            <a:spLocks noChangeArrowheads="1"/>
          </p:cNvSpPr>
          <p:nvPr/>
        </p:nvSpPr>
        <p:spPr bwMode="auto">
          <a:xfrm>
            <a:off x="2919413" y="3986213"/>
            <a:ext cx="944562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806CE"/>
                </a:solidFill>
                <a:latin typeface="Calibri" pitchFamily="34" charset="0"/>
              </a:rPr>
              <a:t>Start this!</a:t>
            </a:r>
            <a:endParaRPr lang="en-US" sz="1500">
              <a:solidFill>
                <a:srgbClr val="0806CE"/>
              </a:solidFill>
            </a:endParaRPr>
          </a:p>
        </p:txBody>
      </p:sp>
      <p:cxnSp>
        <p:nvCxnSpPr>
          <p:cNvPr id="82953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2844800" y="3729038"/>
            <a:ext cx="381000" cy="304800"/>
          </a:xfrm>
          <a:prstGeom prst="straightConnector1">
            <a:avLst/>
          </a:prstGeom>
          <a:noFill/>
          <a:ln w="19050">
            <a:solidFill>
              <a:srgbClr val="0806C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4" name="Rectangle 29"/>
          <p:cNvSpPr>
            <a:spLocks noChangeArrowheads="1"/>
          </p:cNvSpPr>
          <p:nvPr/>
        </p:nvSpPr>
        <p:spPr bwMode="auto">
          <a:xfrm>
            <a:off x="1009650" y="1960563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82955" name="Rounded Rectangle 30"/>
          <p:cNvSpPr>
            <a:spLocks noChangeArrowheads="1"/>
          </p:cNvSpPr>
          <p:nvPr/>
        </p:nvSpPr>
        <p:spPr bwMode="auto">
          <a:xfrm>
            <a:off x="225425" y="1970088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6" name="Rounded Rectangle 31"/>
          <p:cNvSpPr>
            <a:spLocks noChangeArrowheads="1"/>
          </p:cNvSpPr>
          <p:nvPr/>
        </p:nvSpPr>
        <p:spPr bwMode="auto">
          <a:xfrm>
            <a:off x="4659313" y="1973263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7" name="Rectangle 32"/>
          <p:cNvSpPr>
            <a:spLocks noChangeArrowheads="1"/>
          </p:cNvSpPr>
          <p:nvPr/>
        </p:nvSpPr>
        <p:spPr bwMode="auto">
          <a:xfrm>
            <a:off x="5253038" y="1960563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82958" name="TextBox 33"/>
          <p:cNvSpPr txBox="1">
            <a:spLocks noChangeArrowheads="1"/>
          </p:cNvSpPr>
          <p:nvPr/>
        </p:nvSpPr>
        <p:spPr bwMode="auto">
          <a:xfrm>
            <a:off x="5054600" y="2543175"/>
            <a:ext cx="348456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Go to the Start menu's search field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59" name="TextBox 35"/>
          <p:cNvSpPr txBox="1">
            <a:spLocks noChangeArrowheads="1"/>
          </p:cNvSpPr>
          <p:nvPr/>
        </p:nvSpPr>
        <p:spPr bwMode="auto">
          <a:xfrm>
            <a:off x="5029200" y="4529138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</a:t>
            </a:r>
            <a:r>
              <a:rPr lang="en-US" sz="1500" i="1">
                <a:latin typeface="Calibri" pitchFamily="34" charset="0"/>
              </a:rPr>
              <a:t>Type or paste the full path to IDLE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60" name="Rectangle 36"/>
          <p:cNvSpPr>
            <a:spLocks noChangeArrowheads="1"/>
          </p:cNvSpPr>
          <p:nvPr/>
        </p:nvSpPr>
        <p:spPr bwMode="auto">
          <a:xfrm>
            <a:off x="5121275" y="4940300"/>
            <a:ext cx="3298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If you used the standard install, it will be</a:t>
            </a:r>
            <a:endParaRPr lang="en-US"/>
          </a:p>
        </p:txBody>
      </p:sp>
      <p:sp>
        <p:nvSpPr>
          <p:cNvPr id="82961" name="Rectangle 37"/>
          <p:cNvSpPr>
            <a:spLocks noChangeArrowheads="1"/>
          </p:cNvSpPr>
          <p:nvPr/>
        </p:nvSpPr>
        <p:spPr bwMode="auto">
          <a:xfrm>
            <a:off x="4818063" y="5367338"/>
            <a:ext cx="3917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C:\Python27\Lib\idlelib\idle.pyw -n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62" name="Rectangle 38"/>
          <p:cNvSpPr>
            <a:spLocks noChangeArrowheads="1"/>
          </p:cNvSpPr>
          <p:nvPr/>
        </p:nvSpPr>
        <p:spPr bwMode="auto">
          <a:xfrm>
            <a:off x="4999038" y="5821363"/>
            <a:ext cx="3517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Hit return; you'll see a console window and IDLE open.</a:t>
            </a:r>
            <a:endParaRPr lang="en-US" sz="1200"/>
          </a:p>
        </p:txBody>
      </p:sp>
      <p:pic>
        <p:nvPicPr>
          <p:cNvPr id="82963" name="Picture 39" descr="idleWith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005138"/>
            <a:ext cx="3933825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964" name="Straight Arrow Connector 28"/>
          <p:cNvCxnSpPr>
            <a:cxnSpLocks noChangeShapeType="1"/>
          </p:cNvCxnSpPr>
          <p:nvPr/>
        </p:nvCxnSpPr>
        <p:spPr bwMode="auto">
          <a:xfrm flipH="1" flipV="1">
            <a:off x="2209800" y="5138738"/>
            <a:ext cx="6096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200165" y="4856630"/>
            <a:ext cx="6865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Extra!</a:t>
            </a:r>
            <a:endParaRPr lang="en-US" sz="1400" b="1" dirty="0">
              <a:solidFill>
                <a:srgbClr val="0806C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111211" y="1765300"/>
            <a:ext cx="8943889" cy="2967338"/>
          </a:xfrm>
          <a:prstGeom prst="roundRect">
            <a:avLst>
              <a:gd name="adj" fmla="val 11531"/>
            </a:avLst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6405" y="4409654"/>
            <a:ext cx="13566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[0,1,2,3,4]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3689" y="5294490"/>
            <a:ext cx="4355572" cy="15070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24400" y="124347"/>
            <a:ext cx="4267200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dirty="0" smtClean="0">
                <a:latin typeface="Cambria" pitchFamily="18" charset="0"/>
              </a:rPr>
              <a:t>A few </a:t>
            </a:r>
            <a:r>
              <a:rPr lang="en-US" sz="2700" i="1" dirty="0" smtClean="0">
                <a:latin typeface="Cambria" pitchFamily="18" charset="0"/>
              </a:rPr>
              <a:t>random</a:t>
            </a:r>
            <a:r>
              <a:rPr lang="en-US" sz="2700" dirty="0" smtClean="0">
                <a:latin typeface="Cambria" pitchFamily="18" charset="0"/>
              </a:rPr>
              <a:t> thoughts…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list(range(1,5))+[</a:t>
            </a:r>
            <a:r>
              <a:rPr lang="en-US" sz="2000" b="1" dirty="0" smtClean="0">
                <a:latin typeface="Courier New" pitchFamily="49" charset="0"/>
              </a:rPr>
              <a:t>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1" y="476429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-20.5, 0.5 )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4138" y="4813681"/>
            <a:ext cx="311626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0?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2628961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313298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363700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1" y="1295400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414102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choice(list(range(5)))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4138" y="2683231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5990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/>
          </a:p>
        </p:txBody>
      </p:sp>
      <p:sp>
        <p:nvSpPr>
          <p:cNvPr id="31" name="Rectangle 30"/>
          <p:cNvSpPr/>
          <p:nvPr/>
        </p:nvSpPr>
        <p:spPr>
          <a:xfrm>
            <a:off x="1601427" y="304800"/>
            <a:ext cx="9893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Name(s): </a:t>
            </a:r>
            <a:endParaRPr lang="en-US" sz="15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480733" y="594098"/>
            <a:ext cx="223757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4138" y="3179787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4138" y="3693432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511046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838454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326698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826231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886200" y="4339876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4981887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29137" y="4184499"/>
            <a:ext cx="38782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 to be even or odd (or same)?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 rot="714231">
            <a:off x="8077025" y="2516876"/>
            <a:ext cx="84961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A8B00"/>
                </a:solidFill>
                <a:latin typeface="Cambria" pitchFamily="18" charset="0"/>
              </a:rPr>
              <a:t>Careful!</a:t>
            </a:r>
            <a:endParaRPr lang="en-US" sz="1400" b="1" dirty="0">
              <a:solidFill>
                <a:srgbClr val="EA8B00"/>
              </a:solidFill>
            </a:endParaRPr>
          </a:p>
        </p:txBody>
      </p:sp>
      <p:sp>
        <p:nvSpPr>
          <p:cNvPr id="55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76465" y="4705959"/>
            <a:ext cx="974693" cy="6001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latin typeface="Cambria" pitchFamily="18" charset="0"/>
              </a:rPr>
              <a:t>and </a:t>
            </a:r>
            <a:r>
              <a:rPr lang="en-US" sz="1100" b="1" i="1" dirty="0" smtClean="0">
                <a:solidFill>
                  <a:srgbClr val="0806CE"/>
                </a:solidFill>
                <a:latin typeface="Cambria" pitchFamily="18" charset="0"/>
              </a:rPr>
              <a:t>how</a:t>
            </a:r>
            <a:r>
              <a:rPr lang="en-US" sz="1100" b="1" i="1" dirty="0" smtClean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likely is each of these?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5373648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choice(0,1,2,3,4)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" y="5877669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([</a:t>
            </a:r>
            <a:r>
              <a:rPr lang="en-US" sz="1800" b="1" dirty="0" smtClean="0">
                <a:latin typeface="Courier New" pitchFamily="49" charset="0"/>
              </a:rPr>
              <a:t>list(range((5))</a:t>
            </a:r>
            <a:r>
              <a:rPr lang="en-US" sz="2000" b="1" dirty="0" smtClean="0">
                <a:latin typeface="Courier New" pitchFamily="49" charset="0"/>
              </a:rPr>
              <a:t>])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1" name="Text Box 10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6381690"/>
            <a:ext cx="574278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choice[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list(range(5))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>
            <a:off x="4038600" y="5440936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7" name="Text Box 10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01067" y="5664481"/>
            <a:ext cx="3395133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Which </a:t>
            </a:r>
            <a:r>
              <a:rPr lang="en-US" sz="1400" b="1" u="sng" dirty="0" smtClean="0">
                <a:latin typeface="Cambria" pitchFamily="18" charset="0"/>
              </a:rPr>
              <a:t>two</a:t>
            </a:r>
            <a:r>
              <a:rPr lang="en-US" sz="1400" dirty="0" smtClean="0">
                <a:latin typeface="Cambria" pitchFamily="18" charset="0"/>
              </a:rPr>
              <a:t> of these 3 are </a:t>
            </a:r>
            <a:r>
              <a:rPr lang="en-US" sz="1400" i="1" dirty="0" smtClean="0">
                <a:latin typeface="Cambria" pitchFamily="18" charset="0"/>
              </a:rPr>
              <a:t>syntax errors</a:t>
            </a:r>
            <a:r>
              <a:rPr lang="en-US" sz="1400" dirty="0" smtClean="0">
                <a:latin typeface="Cambria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Also, </a:t>
            </a: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 does the </a:t>
            </a:r>
            <a:r>
              <a:rPr lang="en-US" sz="1400" b="1" i="1" dirty="0" smtClean="0">
                <a:latin typeface="Cambria" pitchFamily="18" charset="0"/>
              </a:rPr>
              <a:t>third</a:t>
            </a:r>
            <a:r>
              <a:rPr lang="en-US" sz="1400" dirty="0" smtClean="0">
                <a:latin typeface="Cambria" pitchFamily="18" charset="0"/>
              </a:rPr>
              <a:t> one </a:t>
            </a:r>
            <a:r>
              <a:rPr lang="en-US" sz="1400" dirty="0" smtClean="0">
                <a:latin typeface="Cambria" pitchFamily="18" charset="0"/>
              </a:rPr>
              <a:t>– </a:t>
            </a:r>
            <a:r>
              <a:rPr lang="en-US" sz="1400" dirty="0" smtClean="0">
                <a:latin typeface="Cambria" pitchFamily="18" charset="0"/>
              </a:rPr>
              <a:t>the one syntactically correct – actually </a:t>
            </a:r>
            <a:r>
              <a:rPr lang="en-US" sz="1400" i="1" dirty="0" smtClean="0">
                <a:latin typeface="Cambria" pitchFamily="18" charset="0"/>
              </a:rPr>
              <a:t>do</a:t>
            </a:r>
            <a:r>
              <a:rPr lang="en-US" sz="1400" dirty="0" smtClean="0">
                <a:latin typeface="Cambria" pitchFamily="18" charset="0"/>
              </a:rPr>
              <a:t>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01622" y="5801380"/>
            <a:ext cx="93757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Syntax corner…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5958239" y="2125320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553943" y="2197186"/>
            <a:ext cx="17226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[1,2,3,4]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8501832" y="4419600"/>
            <a:ext cx="381000" cy="31922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20556" y="1851378"/>
            <a:ext cx="18852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94138" y="1345946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/>
          <p:cNvSpPr/>
          <p:nvPr/>
        </p:nvSpPr>
        <p:spPr bwMode="auto">
          <a:xfrm>
            <a:off x="111211" y="1765300"/>
            <a:ext cx="8943889" cy="2967338"/>
          </a:xfrm>
          <a:prstGeom prst="roundRect">
            <a:avLst>
              <a:gd name="adj" fmla="val 11531"/>
            </a:avLst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6405" y="4409654"/>
            <a:ext cx="13566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[0,1,2,3,4]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3689" y="5294490"/>
            <a:ext cx="4355572" cy="15070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list(range(1,5))+[</a:t>
            </a:r>
            <a:r>
              <a:rPr lang="en-US" sz="2000" b="1" dirty="0" smtClean="0">
                <a:latin typeface="Courier New" pitchFamily="49" charset="0"/>
              </a:rPr>
              <a:t>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1" y="476429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-20.5, 0.5 )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4138" y="14054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4138" y="4813681"/>
            <a:ext cx="311626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0?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2628961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313298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363700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1" y="13422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414102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choice(list(range(5)))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4138" y="2683231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4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4138" y="3179787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4138" y="3693432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20556" y="1851378"/>
            <a:ext cx="18852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5578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838454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326698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826231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886200" y="4339876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4981887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29137" y="4184499"/>
            <a:ext cx="38782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 to be even or odd (or same)?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5373648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choice(0,1,2,3,4)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" y="5877669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([</a:t>
            </a:r>
            <a:r>
              <a:rPr lang="en-US" sz="1800" b="1" dirty="0" smtClean="0">
                <a:latin typeface="Courier New" pitchFamily="49" charset="0"/>
              </a:rPr>
              <a:t>list(range((5))</a:t>
            </a:r>
            <a:r>
              <a:rPr lang="en-US" sz="2000" b="1" dirty="0" smtClean="0">
                <a:latin typeface="Courier New" pitchFamily="49" charset="0"/>
              </a:rPr>
              <a:t>])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1" name="Text Box 10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6381690"/>
            <a:ext cx="574278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choice[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list(range(5))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>
            <a:off x="4038600" y="5440936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5958239" y="2125320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553943" y="2197186"/>
            <a:ext cx="17226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[1,2,3,4]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0" name="Text Box 10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9853" y="152400"/>
            <a:ext cx="8387531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Cambria" pitchFamily="18" charset="0"/>
              </a:rPr>
              <a:t>Data is in black</a:t>
            </a:r>
            <a:r>
              <a:rPr lang="en-US" sz="3200" dirty="0" smtClean="0">
                <a:latin typeface="Cambria" pitchFamily="18" charset="0"/>
              </a:rPr>
              <a:t>.  </a:t>
            </a:r>
            <a:r>
              <a:rPr lang="en-US" sz="3200" b="1" dirty="0" smtClean="0">
                <a:solidFill>
                  <a:srgbClr val="0806CE"/>
                </a:solidFill>
                <a:latin typeface="Cambria" pitchFamily="18" charset="0"/>
              </a:rPr>
              <a:t>Probabilities are in blue</a:t>
            </a:r>
            <a:r>
              <a:rPr lang="en-US" sz="3200" dirty="0" smtClean="0">
                <a:latin typeface="Cambria" pitchFamily="18" charset="0"/>
              </a:rPr>
              <a:t>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4" name="Text Box 10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80540">
            <a:off x="6230056" y="736313"/>
            <a:ext cx="239324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6CE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Team up and try this on the </a:t>
            </a:r>
            <a:r>
              <a:rPr lang="en-US" sz="1600" dirty="0" err="1" smtClean="0">
                <a:latin typeface="Cambria" pitchFamily="18" charset="0"/>
              </a:rPr>
              <a:t>backpage</a:t>
            </a:r>
            <a:r>
              <a:rPr lang="en-US" sz="1600" dirty="0" smtClean="0">
                <a:latin typeface="Cambria" pitchFamily="18" charset="0"/>
              </a:rPr>
              <a:t> first…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85439" y="1402490"/>
            <a:ext cx="138783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2/4 or 50%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10812" y="2016323"/>
            <a:ext cx="52838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3/8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78805" y="2308984"/>
            <a:ext cx="1722657" cy="33855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[1,2,3,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,2,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,2]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41879" y="2669823"/>
            <a:ext cx="156915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3/7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75745" y="3203223"/>
            <a:ext cx="1581758" cy="33855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'1,2,3,4' 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1/1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41879" y="3681513"/>
            <a:ext cx="163406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 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3/9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53613" y="4202954"/>
            <a:ext cx="117456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pitchFamily="18" charset="0"/>
              </a:rPr>
              <a:t>even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   3/5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4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239561" y="4776169"/>
            <a:ext cx="811597" cy="6001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latin typeface="Cambria" pitchFamily="18" charset="0"/>
              </a:rPr>
              <a:t>and </a:t>
            </a:r>
            <a:r>
              <a:rPr lang="en-US" sz="1100" b="1" i="1" dirty="0" smtClean="0">
                <a:solidFill>
                  <a:srgbClr val="0806CE"/>
                </a:solidFill>
                <a:latin typeface="Cambria" pitchFamily="18" charset="0"/>
              </a:rPr>
              <a:t>how</a:t>
            </a:r>
            <a:r>
              <a:rPr lang="en-US" sz="1100" b="1" i="1" dirty="0" smtClean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likely are all these?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85" name="Down Arrow 84"/>
          <p:cNvSpPr/>
          <p:nvPr/>
        </p:nvSpPr>
        <p:spPr bwMode="auto">
          <a:xfrm rot="10800000">
            <a:off x="8501832" y="4489810"/>
            <a:ext cx="381000" cy="31922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34200" y="4735920"/>
            <a:ext cx="59343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1/42</a:t>
            </a:r>
            <a:endParaRPr lang="en-US" sz="1400" b="1" dirty="0">
              <a:solidFill>
                <a:srgbClr val="0806C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347883" y="5410200"/>
            <a:ext cx="31278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</a:t>
            </a:r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error</a:t>
            </a:r>
            <a:r>
              <a:rPr lang="en-US" sz="1400" b="1" dirty="0" smtClean="0">
                <a:latin typeface="Cambria" pitchFamily="18" charset="0"/>
              </a:rPr>
              <a:t>:  </a:t>
            </a:r>
            <a:r>
              <a:rPr lang="en-US" sz="1400" dirty="0" smtClean="0">
                <a:latin typeface="Cambria" pitchFamily="18" charset="0"/>
              </a:rPr>
              <a:t>needs   [...]   or '...' </a:t>
            </a:r>
            <a:endParaRPr lang="en-US" sz="1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47883" y="5905532"/>
            <a:ext cx="32004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correct</a:t>
            </a:r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:    </a:t>
            </a:r>
            <a:r>
              <a:rPr lang="en-US" sz="1400" b="1" i="1" u="sng" dirty="0" smtClean="0">
                <a:latin typeface="Cambria" pitchFamily="18" charset="0"/>
              </a:rPr>
              <a:t>always</a:t>
            </a:r>
            <a:r>
              <a:rPr lang="en-US" sz="1400" b="1" dirty="0" smtClean="0">
                <a:latin typeface="Cambria" pitchFamily="18" charset="0"/>
              </a:rPr>
              <a:t>  returns  [0,1,2,3,4]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47883" y="6423223"/>
            <a:ext cx="31278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</a:t>
            </a:r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error</a:t>
            </a:r>
            <a:r>
              <a:rPr lang="en-US" sz="1400" b="1" dirty="0">
                <a:latin typeface="Cambria" pitchFamily="18" charset="0"/>
              </a:rPr>
              <a:t>:  </a:t>
            </a:r>
            <a:r>
              <a:rPr lang="en-US" sz="1400" dirty="0" smtClean="0">
                <a:latin typeface="Cambria" pitchFamily="18" charset="0"/>
              </a:rPr>
              <a:t>needs choice</a:t>
            </a:r>
            <a:r>
              <a:rPr lang="en-US" sz="1400" u="sng" dirty="0" smtClean="0">
                <a:latin typeface="Cambria" pitchFamily="18" charset="0"/>
              </a:rPr>
              <a:t>(</a:t>
            </a:r>
            <a:r>
              <a:rPr lang="en-US" sz="1400" dirty="0" smtClean="0">
                <a:latin typeface="Cambria" pitchFamily="18" charset="0"/>
              </a:rPr>
              <a:t> ... </a:t>
            </a:r>
            <a:r>
              <a:rPr lang="en-US" sz="1400" u="sng" dirty="0" smtClean="0">
                <a:latin typeface="Cambria" pitchFamily="18" charset="0"/>
              </a:rPr>
              <a:t>)</a:t>
            </a:r>
            <a:endParaRPr lang="en-US" sz="1400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56429" y="6292069"/>
            <a:ext cx="122640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1/1  chance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91" name="Down Arrow 90"/>
          <p:cNvSpPr/>
          <p:nvPr/>
        </p:nvSpPr>
        <p:spPr bwMode="auto">
          <a:xfrm rot="7518249">
            <a:off x="7474617" y="6091828"/>
            <a:ext cx="237789" cy="306203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8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/>
          <p:cNvSpPr/>
          <p:nvPr/>
        </p:nvSpPr>
        <p:spPr bwMode="auto">
          <a:xfrm>
            <a:off x="111211" y="1765300"/>
            <a:ext cx="8943889" cy="2967338"/>
          </a:xfrm>
          <a:prstGeom prst="roundRect">
            <a:avLst>
              <a:gd name="adj" fmla="val 11531"/>
            </a:avLst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6405" y="4409654"/>
            <a:ext cx="13566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[0,1,2,3,4]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3689" y="5294490"/>
            <a:ext cx="4355572" cy="15070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list(range(1,5))+[</a:t>
            </a:r>
            <a:r>
              <a:rPr lang="en-US" sz="2000" b="1" dirty="0" smtClean="0">
                <a:latin typeface="Courier New" pitchFamily="49" charset="0"/>
              </a:rPr>
              <a:t>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1" y="476429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-20.5, 0.5 )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4138" y="14054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4138" y="4813681"/>
            <a:ext cx="311626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0?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2628961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313298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363700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1" y="13422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414102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choice(list(range(5)))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4138" y="2683231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4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4138" y="3179787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4138" y="3693432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20556" y="1851378"/>
            <a:ext cx="18852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5578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838454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326698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826231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886200" y="4339876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4981887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29137" y="4184499"/>
            <a:ext cx="38782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 to be even or odd (or same)?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5373648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choice(0,1,2,3,4)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" y="5877669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([</a:t>
            </a:r>
            <a:r>
              <a:rPr lang="en-US" sz="1800" b="1" dirty="0" smtClean="0">
                <a:latin typeface="Courier New" pitchFamily="49" charset="0"/>
              </a:rPr>
              <a:t>list(range((5))</a:t>
            </a:r>
            <a:r>
              <a:rPr lang="en-US" sz="2000" b="1" dirty="0" smtClean="0">
                <a:latin typeface="Courier New" pitchFamily="49" charset="0"/>
              </a:rPr>
              <a:t>])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1" name="Text Box 10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6381690"/>
            <a:ext cx="574278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choice[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list(range(5))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>
            <a:off x="4038600" y="5440936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5958239" y="2125320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553943" y="2197186"/>
            <a:ext cx="17226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[1,2,3,4]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0" name="Text Box 10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9853" y="152400"/>
            <a:ext cx="8387531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Cambria" pitchFamily="18" charset="0"/>
              </a:rPr>
              <a:t>Data is in black</a:t>
            </a:r>
            <a:r>
              <a:rPr lang="en-US" sz="3200" dirty="0" smtClean="0">
                <a:latin typeface="Cambria" pitchFamily="18" charset="0"/>
              </a:rPr>
              <a:t>.  </a:t>
            </a:r>
            <a:r>
              <a:rPr lang="en-US" sz="3200" b="1" dirty="0" smtClean="0">
                <a:solidFill>
                  <a:srgbClr val="0806CE"/>
                </a:solidFill>
                <a:latin typeface="Cambria" pitchFamily="18" charset="0"/>
              </a:rPr>
              <a:t>Probabilities are in blue</a:t>
            </a:r>
            <a:r>
              <a:rPr lang="en-US" sz="3200" dirty="0" smtClean="0">
                <a:latin typeface="Cambria" pitchFamily="18" charset="0"/>
              </a:rPr>
              <a:t>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4" name="Text Box 10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80540">
            <a:off x="6230056" y="736313"/>
            <a:ext cx="239324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6CE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Team up and try this on the </a:t>
            </a:r>
            <a:r>
              <a:rPr lang="en-US" sz="1600" dirty="0" err="1" smtClean="0">
                <a:latin typeface="Cambria" pitchFamily="18" charset="0"/>
              </a:rPr>
              <a:t>backpage</a:t>
            </a:r>
            <a:r>
              <a:rPr lang="en-US" sz="1600" dirty="0" smtClean="0">
                <a:latin typeface="Cambria" pitchFamily="18" charset="0"/>
              </a:rPr>
              <a:t> first…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85439" y="1402490"/>
            <a:ext cx="138783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2/4 or 50%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10812" y="2016323"/>
            <a:ext cx="52838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3/8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78805" y="2308984"/>
            <a:ext cx="1722657" cy="33855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[1,2,3,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,2,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,2]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41879" y="2669823"/>
            <a:ext cx="156915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3/7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75745" y="3203223"/>
            <a:ext cx="1581758" cy="33855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'1,2,3,4' 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1/1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41879" y="3681513"/>
            <a:ext cx="163406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 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3/9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53613" y="4202954"/>
            <a:ext cx="117456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pitchFamily="18" charset="0"/>
              </a:rPr>
              <a:t>even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   3/5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4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239561" y="4776169"/>
            <a:ext cx="811597" cy="6001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latin typeface="Cambria" pitchFamily="18" charset="0"/>
              </a:rPr>
              <a:t>and </a:t>
            </a:r>
            <a:r>
              <a:rPr lang="en-US" sz="1100" b="1" i="1" dirty="0" smtClean="0">
                <a:solidFill>
                  <a:srgbClr val="0806CE"/>
                </a:solidFill>
                <a:latin typeface="Cambria" pitchFamily="18" charset="0"/>
              </a:rPr>
              <a:t>how</a:t>
            </a:r>
            <a:r>
              <a:rPr lang="en-US" sz="1100" b="1" i="1" dirty="0" smtClean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likely are all these?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85" name="Down Arrow 84"/>
          <p:cNvSpPr/>
          <p:nvPr/>
        </p:nvSpPr>
        <p:spPr bwMode="auto">
          <a:xfrm rot="10800000">
            <a:off x="8501832" y="4489810"/>
            <a:ext cx="381000" cy="31922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34200" y="4735920"/>
            <a:ext cx="59343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1/42</a:t>
            </a:r>
            <a:endParaRPr lang="en-US" sz="1400" b="1" dirty="0">
              <a:solidFill>
                <a:srgbClr val="0806C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347883" y="5410200"/>
            <a:ext cx="31278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</a:t>
            </a:r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error</a:t>
            </a:r>
            <a:r>
              <a:rPr lang="en-US" sz="1400" b="1" dirty="0" smtClean="0">
                <a:latin typeface="Cambria" pitchFamily="18" charset="0"/>
              </a:rPr>
              <a:t>:  </a:t>
            </a:r>
            <a:r>
              <a:rPr lang="en-US" sz="1400" dirty="0" smtClean="0">
                <a:latin typeface="Cambria" pitchFamily="18" charset="0"/>
              </a:rPr>
              <a:t>needs   [...]   or '...' </a:t>
            </a:r>
            <a:endParaRPr lang="en-US" sz="1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47883" y="5905532"/>
            <a:ext cx="32004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correct</a:t>
            </a:r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:    </a:t>
            </a:r>
            <a:r>
              <a:rPr lang="en-US" sz="1400" b="1" i="1" u="sng" dirty="0" smtClean="0">
                <a:latin typeface="Cambria" pitchFamily="18" charset="0"/>
              </a:rPr>
              <a:t>always</a:t>
            </a:r>
            <a:r>
              <a:rPr lang="en-US" sz="1400" b="1" dirty="0" smtClean="0">
                <a:latin typeface="Cambria" pitchFamily="18" charset="0"/>
              </a:rPr>
              <a:t>  returns  [0,1,2,3,4]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47883" y="6423223"/>
            <a:ext cx="31278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</a:t>
            </a:r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error</a:t>
            </a:r>
            <a:r>
              <a:rPr lang="en-US" sz="1400" b="1" dirty="0">
                <a:latin typeface="Cambria" pitchFamily="18" charset="0"/>
              </a:rPr>
              <a:t>:  </a:t>
            </a:r>
            <a:r>
              <a:rPr lang="en-US" sz="1400" dirty="0" smtClean="0">
                <a:latin typeface="Cambria" pitchFamily="18" charset="0"/>
              </a:rPr>
              <a:t>needs choice</a:t>
            </a:r>
            <a:r>
              <a:rPr lang="en-US" sz="1400" u="sng" dirty="0" smtClean="0">
                <a:latin typeface="Cambria" pitchFamily="18" charset="0"/>
              </a:rPr>
              <a:t>(</a:t>
            </a:r>
            <a:r>
              <a:rPr lang="en-US" sz="1400" dirty="0" smtClean="0">
                <a:latin typeface="Cambria" pitchFamily="18" charset="0"/>
              </a:rPr>
              <a:t> ... </a:t>
            </a:r>
            <a:r>
              <a:rPr lang="en-US" sz="1400" u="sng" dirty="0" smtClean="0">
                <a:latin typeface="Cambria" pitchFamily="18" charset="0"/>
              </a:rPr>
              <a:t>)</a:t>
            </a:r>
            <a:endParaRPr lang="en-US" sz="1400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56429" y="6292069"/>
            <a:ext cx="122640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1/1  chance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91" name="Down Arrow 90"/>
          <p:cNvSpPr/>
          <p:nvPr/>
        </p:nvSpPr>
        <p:spPr bwMode="auto">
          <a:xfrm rot="7518249">
            <a:off x="7474617" y="6091828"/>
            <a:ext cx="237789" cy="306203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 rot="21209525">
            <a:off x="643829" y="2229507"/>
            <a:ext cx="7509096" cy="31700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0806CE"/>
                </a:solidFill>
                <a:latin typeface="Harrington" panose="04040505050A02020702" pitchFamily="82" charset="0"/>
              </a:rPr>
              <a:t>Pass these southward!</a:t>
            </a:r>
            <a:endParaRPr lang="en-US" sz="10000" dirty="0">
              <a:solidFill>
                <a:srgbClr val="0806CE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casino,  </a:t>
            </a:r>
            <a:r>
              <a:rPr lang="en-US" sz="1600" b="1" dirty="0">
                <a:latin typeface="Cambria" pitchFamily="18" charset="0"/>
              </a:rPr>
              <a:t>Monaco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sp>
        <p:nvSpPr>
          <p:cNvPr id="7174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Monte Carlo methods, </a:t>
            </a:r>
            <a:r>
              <a:rPr lang="en-US" sz="1600" b="1">
                <a:latin typeface="Cambria" pitchFamily="18" charset="0"/>
              </a:rPr>
              <a:t>Math/CS</a:t>
            </a:r>
            <a:endParaRPr lang="en-US">
              <a:latin typeface="Cambria" pitchFamily="18" charset="0"/>
            </a:endParaRPr>
          </a:p>
        </p:txBody>
      </p:sp>
      <p:pic>
        <p:nvPicPr>
          <p:cNvPr id="7175" name="Picture 1" descr="dart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</p:spTree>
    <p:extLst>
      <p:ext uri="{BB962C8B-B14F-4D97-AF65-F5344CB8AC3E}">
        <p14:creationId xmlns:p14="http://schemas.microsoft.com/office/powerpoint/2010/main" val="37305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817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casino,  </a:t>
            </a:r>
            <a:r>
              <a:rPr lang="en-US" sz="1600" b="1" dirty="0">
                <a:latin typeface="Cambria" pitchFamily="18" charset="0"/>
              </a:rPr>
              <a:t>Monaco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methods, </a:t>
            </a:r>
            <a:r>
              <a:rPr lang="en-US" sz="1600" b="1" dirty="0">
                <a:latin typeface="Cambria" pitchFamily="18" charset="0"/>
              </a:rPr>
              <a:t>Math/CS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8198" name="Picture 1" descr="dart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6891338" y="1625600"/>
            <a:ext cx="1649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806CE"/>
                </a:solidFill>
                <a:latin typeface="Cambria" pitchFamily="18" charset="0"/>
              </a:rPr>
              <a:t>Stanislaw Ulam      </a:t>
            </a:r>
            <a:r>
              <a:rPr lang="en-US" sz="1200">
                <a:solidFill>
                  <a:srgbClr val="0806CE"/>
                </a:solidFill>
                <a:latin typeface="Cambria" pitchFamily="18" charset="0"/>
              </a:rPr>
              <a:t>(Los Alamos badge)</a:t>
            </a:r>
            <a:endParaRPr lang="en-US" sz="1200">
              <a:latin typeface="Cambria" pitchFamily="18" charset="0"/>
            </a:endParaRPr>
          </a:p>
        </p:txBody>
      </p:sp>
      <p:pic>
        <p:nvPicPr>
          <p:cNvPr id="8200" name="Picture 4" descr="http://www.thegirlinthecafe.com/images/2006/danielcraigjamesbondcasinoroya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394075"/>
            <a:ext cx="3443287" cy="22860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2224215" y="5280025"/>
            <a:ext cx="1680368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Bond, James Bond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8204" name="Picture 2" descr="http://upload.wikimedia.org/wikipedia/commons/b/be/Stanislaw_Ulam_ID_badg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311400" cy="32004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071360" y="1575816"/>
            <a:ext cx="1676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>
                <a:latin typeface="Calibri" panose="020F0502020204030204" pitchFamily="34" charset="0"/>
              </a:rPr>
              <a:t>Ulam</a:t>
            </a:r>
            <a:r>
              <a:rPr lang="en-US" sz="1500" dirty="0">
                <a:latin typeface="Calibri" panose="020F0502020204030204" pitchFamily="34" charset="0"/>
              </a:rPr>
              <a:t>,</a:t>
            </a:r>
            <a:r>
              <a:rPr lang="en-US" sz="1500" dirty="0" smtClean="0">
                <a:latin typeface="Calibri" panose="020F0502020204030204" pitchFamily="34" charset="0"/>
              </a:rPr>
              <a:t>  Stan </a:t>
            </a:r>
            <a:r>
              <a:rPr lang="en-US" sz="1500" dirty="0" err="1" smtClean="0">
                <a:latin typeface="Calibri" panose="020F0502020204030204" pitchFamily="34" charset="0"/>
              </a:rPr>
              <a:t>Ulam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0287" y="219075"/>
            <a:ext cx="4964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in action</a:t>
            </a:r>
          </a:p>
        </p:txBody>
      </p:sp>
      <p:sp>
        <p:nvSpPr>
          <p:cNvPr id="9219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2924" y="2662238"/>
            <a:ext cx="82200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countDoubles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  <a:p>
            <a:r>
              <a:rPr lang="en-US" sz="1800" b="1" dirty="0">
                <a:solidFill>
                  <a:srgbClr val="CE0FE4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input: the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# of dice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rolls to make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output: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the # of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doubles seen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 == 0: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 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zero rolls, zero doubles…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d1 = choice( [1,2,3,4,5,6] )</a:t>
            </a:r>
          </a:p>
          <a:p>
            <a:r>
              <a:rPr lang="en-US" sz="1800" b="1" dirty="0">
                <a:latin typeface="Courier New" pitchFamily="49" charset="0"/>
              </a:rPr>
              <a:t>        d2 = choice( </a:t>
            </a:r>
            <a:r>
              <a:rPr lang="en-US" sz="1800" b="1" dirty="0" smtClean="0">
                <a:latin typeface="Courier New" pitchFamily="49" charset="0"/>
              </a:rPr>
              <a:t>list(range(1,7)) 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d1 != d2: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0+countDoubles</a:t>
            </a:r>
            <a:r>
              <a:rPr lang="en-US" sz="1800" b="1" dirty="0">
                <a:latin typeface="Courier New" pitchFamily="49" charset="0"/>
              </a:rPr>
              <a:t>( N-1 )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don't count it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1+countDoubles( N-1 ) </a:t>
            </a: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COUNT IT!</a:t>
            </a:r>
          </a:p>
        </p:txBody>
      </p:sp>
      <p:sp>
        <p:nvSpPr>
          <p:cNvPr id="9220" name="AutoShape 9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172200" y="43307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13500" y="4302125"/>
            <a:ext cx="1589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two dice from 1-6 inclusive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922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73776" y="6524625"/>
            <a:ext cx="29860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 i="1" dirty="0" smtClean="0">
                <a:latin typeface="Cambria" pitchFamily="18" charset="0"/>
              </a:rPr>
              <a:t>where and how</a:t>
            </a:r>
            <a:r>
              <a:rPr lang="en-US" sz="1200" dirty="0" smtClean="0">
                <a:latin typeface="Cambria" pitchFamily="18" charset="0"/>
              </a:rPr>
              <a:t> </a:t>
            </a:r>
            <a:r>
              <a:rPr lang="en-US" sz="1200" dirty="0">
                <a:latin typeface="Cambria" pitchFamily="18" charset="0"/>
              </a:rPr>
              <a:t>is the </a:t>
            </a:r>
            <a:r>
              <a:rPr lang="en-US" sz="1200" dirty="0" smtClean="0">
                <a:latin typeface="Cambria" pitchFamily="18" charset="0"/>
              </a:rPr>
              <a:t>check for doubles?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21225" y="2212621"/>
            <a:ext cx="40167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b="1" dirty="0" smtClean="0">
                <a:solidFill>
                  <a:srgbClr val="0806CE"/>
                </a:solidFill>
                <a:latin typeface="Cambria" pitchFamily="18" charset="0"/>
              </a:rPr>
              <a:t>N</a:t>
            </a:r>
            <a:r>
              <a:rPr lang="en-US" sz="1800" dirty="0" smtClean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is the total number of rolls</a:t>
            </a:r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6153150" y="306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226" name="Picture 21" descr="dic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22"/>
          <p:cNvSpPr>
            <a:spLocks noChangeArrowheads="1"/>
          </p:cNvSpPr>
          <p:nvPr/>
        </p:nvSpPr>
        <p:spPr bwMode="auto">
          <a:xfrm>
            <a:off x="3837164" y="954088"/>
            <a:ext cx="4452937" cy="923925"/>
          </a:xfrm>
          <a:prstGeom prst="rect">
            <a:avLst/>
          </a:prstGeom>
          <a:solidFill>
            <a:srgbClr val="CAF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700" dirty="0">
                <a:latin typeface="Cambria" pitchFamily="18" charset="0"/>
              </a:rPr>
              <a:t>How many doubles will you get in </a:t>
            </a:r>
            <a:r>
              <a:rPr lang="en-US" sz="2700" b="1" dirty="0">
                <a:solidFill>
                  <a:srgbClr val="0806CE"/>
                </a:solidFill>
                <a:latin typeface="Cambria" pitchFamily="18" charset="0"/>
              </a:rPr>
              <a:t>N</a:t>
            </a:r>
            <a:r>
              <a:rPr lang="en-US" sz="2700" dirty="0">
                <a:latin typeface="Cambria" pitchFamily="18" charset="0"/>
              </a:rPr>
              <a:t> rolls of 2 dice?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149600" y="2432756"/>
            <a:ext cx="237067" cy="259644"/>
          </a:xfrm>
          <a:prstGeom prst="straightConnector1">
            <a:avLst/>
          </a:prstGeom>
          <a:noFill/>
          <a:ln w="1270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73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28600"/>
            <a:ext cx="7315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Another Monty… ?</a:t>
            </a:r>
          </a:p>
        </p:txBody>
      </p:sp>
      <p:pic>
        <p:nvPicPr>
          <p:cNvPr id="10243" name="Picture 103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174750"/>
            <a:ext cx="42672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03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750" y="626745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the </a:t>
            </a:r>
            <a:r>
              <a:rPr lang="ja-JP" altLang="en-US" sz="1800">
                <a:solidFill>
                  <a:schemeClr val="bg1"/>
                </a:solidFill>
              </a:rPr>
              <a:t>“</a:t>
            </a:r>
            <a:r>
              <a:rPr lang="en-US" altLang="ja-JP" sz="1800">
                <a:solidFill>
                  <a:schemeClr val="bg1"/>
                </a:solidFill>
              </a:rPr>
              <a:t>Monty Hall paradox</a:t>
            </a:r>
            <a:r>
              <a:rPr lang="ja-JP" altLang="en-US" sz="1800">
                <a:solidFill>
                  <a:schemeClr val="bg1"/>
                </a:solidFill>
              </a:rPr>
              <a:t>”</a:t>
            </a:r>
            <a:endParaRPr lang="en-US" sz="1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848560" y="5962680"/>
              <a:ext cx="28800" cy="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9200" y="5953320"/>
                <a:ext cx="4752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1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Let's make a deal…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11268" name="Picture 103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" y="1275556"/>
            <a:ext cx="9069284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0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26021" y="1306601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'63-'86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273" name="Text Box 10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51691" y="5989135"/>
            <a:ext cx="435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inspiring the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Monty </a:t>
            </a:r>
            <a:r>
              <a:rPr lang="en-US" altLang="ja-JP" sz="1800" b="1" i="1" dirty="0">
                <a:solidFill>
                  <a:schemeClr val="bg1"/>
                </a:solidFill>
                <a:latin typeface="Cambria" pitchFamily="18" charset="0"/>
              </a:rPr>
              <a:t>Hall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paradox</a:t>
            </a:r>
            <a:endParaRPr lang="en-US" sz="1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10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" y="1330060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Monty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66800" y="1787260"/>
            <a:ext cx="762000" cy="7273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205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599" y="288925"/>
            <a:ext cx="70866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2291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138535"/>
            <a:ext cx="6439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Suppose you always </a:t>
            </a:r>
            <a:r>
              <a:rPr lang="en-US" b="1" dirty="0">
                <a:latin typeface="Cambria" pitchFamily="18" charset="0"/>
              </a:rPr>
              <a:t>switch</a:t>
            </a:r>
            <a:r>
              <a:rPr lang="en-US" dirty="0">
                <a:latin typeface="Cambria" pitchFamily="18" charset="0"/>
              </a:rPr>
              <a:t> to the other door...</a:t>
            </a:r>
          </a:p>
        </p:txBody>
      </p:sp>
      <p:sp>
        <p:nvSpPr>
          <p:cNvPr id="12292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51953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What are the chances that you will win the prize ? </a:t>
            </a:r>
          </a:p>
        </p:txBody>
      </p:sp>
      <p:sp>
        <p:nvSpPr>
          <p:cNvPr id="12293" name="Text Box 10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6172200"/>
            <a:ext cx="6407888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mbria" pitchFamily="18" charset="0"/>
              </a:rPr>
              <a:t>Let's play  </a:t>
            </a:r>
            <a:r>
              <a:rPr lang="en-US" b="1" dirty="0">
                <a:latin typeface="Cambria" pitchFamily="18" charset="0"/>
              </a:rPr>
              <a:t>(randomly) </a:t>
            </a:r>
            <a:r>
              <a:rPr lang="en-US" b="1" dirty="0" smtClean="0">
                <a:latin typeface="Cambria" pitchFamily="18" charset="0"/>
              </a:rPr>
              <a:t> 300 </a:t>
            </a:r>
            <a:r>
              <a:rPr lang="en-US" b="1" dirty="0">
                <a:latin typeface="Cambria" pitchFamily="18" charset="0"/>
              </a:rPr>
              <a:t>times and see!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57413"/>
            <a:ext cx="3352800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01863"/>
            <a:ext cx="37655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294312" y="4752622"/>
            <a:ext cx="3680355" cy="1964266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332088" y="4921956"/>
            <a:ext cx="3697111" cy="17949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Recursion's  80/20: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488" y="1295400"/>
            <a:ext cx="8570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L, K 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== 0 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 == 0: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!=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L[0]*K[0]  + 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(L[1:],K[1:])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5271910"/>
            <a:ext cx="1371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REST of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5271910"/>
            <a:ext cx="1371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REST of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825067" y="5909102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0806CE"/>
                </a:solidFill>
                <a:latin typeface="Cambria" panose="02040503050406030204" pitchFamily="18" charset="0"/>
              </a:rPr>
              <a:t>recursion w/the rest</a:t>
            </a:r>
            <a:endParaRPr lang="en-US" sz="2100" b="1" i="1" dirty="0">
              <a:solidFill>
                <a:srgbClr val="0806C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2944" y="5271909"/>
            <a:ext cx="1371600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FIRST of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563144" y="5271910"/>
            <a:ext cx="1371600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FIRST of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969911" y="5909102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latin typeface="Cambria" panose="02040503050406030204" pitchFamily="18" charset="0"/>
              </a:rPr>
              <a:t>firsts, as appropriate</a:t>
            </a:r>
            <a:endParaRPr lang="en-US" sz="2100" b="1" i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00" y="3944035"/>
            <a:ext cx="14097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combine</a:t>
            </a:r>
            <a:endParaRPr lang="en-US" sz="1500" b="1" i="1" dirty="0">
              <a:solidFill>
                <a:srgbClr val="FF66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2338868">
            <a:off x="3148364" y="4611686"/>
            <a:ext cx="299290" cy="57881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0800000">
            <a:off x="4103554" y="4647819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2338868">
            <a:off x="6600588" y="4621986"/>
            <a:ext cx="299290" cy="57881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7930355" y="4680697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0422" y="6332435"/>
            <a:ext cx="70837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latin typeface="Calibri" panose="020F0502020204030204" pitchFamily="34" charset="0"/>
              </a:rPr>
              <a:t>first</a:t>
            </a:r>
            <a:endParaRPr lang="en-US" sz="2100" b="1" i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0149" y="6332435"/>
            <a:ext cx="77761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rest</a:t>
            </a:r>
            <a:endParaRPr lang="en-US" sz="2100" b="1" i="1" dirty="0">
              <a:solidFill>
                <a:srgbClr val="0806CE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3904" y="2202347"/>
            <a:ext cx="127141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Basic?</a:t>
            </a:r>
            <a:endParaRPr lang="en-US" sz="21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0822" y="3759730"/>
            <a:ext cx="8339667" cy="1295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314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3315" name="Rectangle 103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467" y="1876425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 ):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plays the "Let's make a deal" game N times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returns the number of times you win the *Spam!*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 == 0: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     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don't play, can't win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= choice([1,2,3])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where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the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spam (prize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) is… 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 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'stay'</a:t>
            </a:r>
            <a:r>
              <a:rPr lang="en-US" sz="1800" b="1" dirty="0">
                <a:latin typeface="Courier New" pitchFamily="49" charset="0"/>
              </a:rPr>
              <a:t>:  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 dirty="0">
                <a:latin typeface="Courier New" pitchFamily="49" charset="0"/>
              </a:rPr>
              <a:t>: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pmfp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.'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!=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 dirty="0">
                <a:latin typeface="Courier New" pitchFamily="49" charset="0"/>
              </a:rPr>
              <a:t>: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                                     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pmfp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.'</a:t>
            </a:r>
          </a:p>
          <a:p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'You get the',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  <a:p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result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r>
              <a:rPr lang="en-US" sz="1800" b="1" dirty="0">
                <a:latin typeface="Courier New" pitchFamily="49" charset="0"/>
              </a:rPr>
              <a:t>: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1 +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N-1 )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      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+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N-1 )</a:t>
            </a:r>
          </a:p>
        </p:txBody>
      </p:sp>
      <p:sp>
        <p:nvSpPr>
          <p:cNvPr id="13316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617" y="1287463"/>
            <a:ext cx="1905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Your  initial choice!</a:t>
            </a:r>
          </a:p>
        </p:txBody>
      </p:sp>
      <p:sp>
        <p:nvSpPr>
          <p:cNvPr id="13317" name="Line 103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21405" y="1549400"/>
            <a:ext cx="47625" cy="319088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Text Box 103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72267" y="993952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'switch'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or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'stay'</a:t>
            </a:r>
            <a:endParaRPr lang="en-US" sz="1500" dirty="0">
              <a:solidFill>
                <a:srgbClr val="067B0E"/>
              </a:solidFill>
              <a:latin typeface="Comic Sans MS" pitchFamily="66" charset="0"/>
            </a:endParaRPr>
          </a:p>
        </p:txBody>
      </p:sp>
      <p:sp>
        <p:nvSpPr>
          <p:cNvPr id="13319" name="Line 103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880254" y="1287463"/>
            <a:ext cx="243945" cy="593725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320" name="Text Box 10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1551693"/>
            <a:ext cx="29718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number of times to play</a:t>
            </a:r>
          </a:p>
        </p:txBody>
      </p:sp>
      <p:sp>
        <p:nvSpPr>
          <p:cNvPr id="13321" name="Line 103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473627" y="1708945"/>
            <a:ext cx="379412" cy="196320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329531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8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31" y="1329531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4266" y="228600"/>
            <a:ext cx="75353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Let's make a deal: XKCD's take…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11270" name="Text Box 10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266" y="6320135"/>
            <a:ext cx="799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ja-JP" i="1" dirty="0" smtClean="0">
                <a:latin typeface="Calibri" panose="020F0502020204030204" pitchFamily="34" charset="0"/>
              </a:rPr>
              <a:t>… but what if you considered the goat the grand prize!?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11273" name="Text Box 103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51691" y="5989135"/>
            <a:ext cx="435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inspiring the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Monty </a:t>
            </a:r>
            <a:r>
              <a:rPr lang="en-US" altLang="ja-JP" sz="1800" b="1" i="1" dirty="0">
                <a:solidFill>
                  <a:schemeClr val="bg1"/>
                </a:solidFill>
                <a:latin typeface="Cambria" pitchFamily="18" charset="0"/>
              </a:rPr>
              <a:t>Hall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paradox</a:t>
            </a:r>
            <a:endParaRPr lang="en-US" sz="1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10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1330060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Monty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66800" y="1787260"/>
            <a:ext cx="762000" cy="7273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38661" r="24518" b="19803"/>
          <a:stretch/>
        </p:blipFill>
        <p:spPr bwMode="auto">
          <a:xfrm>
            <a:off x="216829" y="1295400"/>
            <a:ext cx="8774771" cy="423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7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38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3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16410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14400" y="268605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overworked </a:t>
            </a:r>
            <a:r>
              <a:rPr lang="en-US" dirty="0" smtClean="0">
                <a:latin typeface="Calibri" pitchFamily="34" charset="0"/>
              </a:rPr>
              <a:t>5C </a:t>
            </a:r>
            <a:r>
              <a:rPr lang="en-US" dirty="0">
                <a:latin typeface="Calibri" pitchFamily="34" charset="0"/>
              </a:rPr>
              <a:t>student </a:t>
            </a:r>
            <a:r>
              <a:rPr lang="en-US" b="1" dirty="0">
                <a:latin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leaves H/S after their "</a:t>
            </a:r>
            <a:r>
              <a:rPr lang="en-US" altLang="ja-JP" dirty="0">
                <a:latin typeface="Calibri" pitchFamily="34" charset="0"/>
              </a:rPr>
              <a:t>late-night" </a:t>
            </a:r>
            <a:r>
              <a:rPr lang="en-US" altLang="ja-JP" dirty="0" smtClean="0">
                <a:latin typeface="Calibri" pitchFamily="34" charset="0"/>
              </a:rPr>
              <a:t>breakfast – or lunch. Each </a:t>
            </a:r>
            <a:r>
              <a:rPr lang="en-US" altLang="ja-JP" dirty="0">
                <a:latin typeface="Calibri" pitchFamily="34" charset="0"/>
              </a:rPr>
              <a:t>moment, </a:t>
            </a:r>
            <a:r>
              <a:rPr lang="en-US" altLang="ja-JP" dirty="0" smtClean="0">
                <a:latin typeface="Calibri" pitchFamily="34" charset="0"/>
              </a:rPr>
              <a:t>they randomly stumble </a:t>
            </a:r>
            <a:r>
              <a:rPr lang="en-US" altLang="ja-JP" dirty="0">
                <a:latin typeface="Calibri" pitchFamily="34" charset="0"/>
              </a:rPr>
              <a:t>toward </a:t>
            </a:r>
            <a:r>
              <a:rPr lang="en-US" altLang="ja-JP" dirty="0" smtClean="0">
                <a:latin typeface="Calibri" pitchFamily="34" charset="0"/>
              </a:rPr>
              <a:t>class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W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>
                <a:latin typeface="Calibri" pitchFamily="34" charset="0"/>
              </a:rPr>
              <a:t>or </a:t>
            </a:r>
            <a:r>
              <a:rPr lang="en-US" altLang="ja-JP" dirty="0" smtClean="0">
                <a:latin typeface="Calibri" pitchFamily="34" charset="0"/>
              </a:rPr>
              <a:t>the dorm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E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class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5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39138" y="1371600"/>
            <a:ext cx="83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Dorm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6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584906" y="1635125"/>
            <a:ext cx="356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(E)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7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4809" y="1636713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(W)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8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start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rwpos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s,nsteps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rwsteps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16426" name="Rectangle 3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110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68605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overworked </a:t>
            </a:r>
            <a:r>
              <a:rPr lang="en-US" dirty="0" smtClean="0">
                <a:latin typeface="Calibri" pitchFamily="34" charset="0"/>
              </a:rPr>
              <a:t>5C </a:t>
            </a:r>
            <a:r>
              <a:rPr lang="en-US" dirty="0">
                <a:latin typeface="Calibri" pitchFamily="34" charset="0"/>
              </a:rPr>
              <a:t>student </a:t>
            </a:r>
            <a:r>
              <a:rPr lang="en-US" b="1" dirty="0">
                <a:latin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leaves H/S after their "</a:t>
            </a:r>
            <a:r>
              <a:rPr lang="en-US" altLang="ja-JP" dirty="0">
                <a:latin typeface="Calibri" pitchFamily="34" charset="0"/>
              </a:rPr>
              <a:t>late-night" </a:t>
            </a:r>
            <a:r>
              <a:rPr lang="en-US" altLang="ja-JP" dirty="0" smtClean="0">
                <a:latin typeface="Calibri" pitchFamily="34" charset="0"/>
              </a:rPr>
              <a:t>breakfast – or lunch. Each </a:t>
            </a:r>
            <a:r>
              <a:rPr lang="en-US" altLang="ja-JP" dirty="0">
                <a:latin typeface="Calibri" pitchFamily="34" charset="0"/>
              </a:rPr>
              <a:t>moment, </a:t>
            </a:r>
            <a:r>
              <a:rPr lang="en-US" altLang="ja-JP" dirty="0" smtClean="0">
                <a:latin typeface="Calibri" pitchFamily="34" charset="0"/>
              </a:rPr>
              <a:t>they randomly stumble </a:t>
            </a:r>
            <a:r>
              <a:rPr lang="en-US" altLang="ja-JP" dirty="0">
                <a:latin typeface="Calibri" pitchFamily="34" charset="0"/>
              </a:rPr>
              <a:t>toward </a:t>
            </a:r>
            <a:r>
              <a:rPr lang="en-US" altLang="ja-JP" dirty="0" smtClean="0">
                <a:latin typeface="Calibri" pitchFamily="34" charset="0"/>
              </a:rPr>
              <a:t>class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N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>
                <a:latin typeface="Calibri" pitchFamily="34" charset="0"/>
              </a:rPr>
              <a:t>or </a:t>
            </a:r>
            <a:r>
              <a:rPr lang="en-US" altLang="ja-JP" dirty="0" smtClean="0">
                <a:latin typeface="Calibri" pitchFamily="34" charset="0"/>
              </a:rPr>
              <a:t>the Dorm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S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rwpos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s,nsteps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rwsteps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43" name="Text Box 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-911304">
            <a:off x="1610888" y="3039408"/>
            <a:ext cx="6086475" cy="1384300"/>
          </a:xfrm>
          <a:prstGeom prst="rect">
            <a:avLst/>
          </a:prstGeom>
          <a:solidFill>
            <a:srgbClr val="F9E7C3"/>
          </a:solidFill>
          <a:ln>
            <a:solidFill>
              <a:srgbClr val="FF660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How could we create </a:t>
            </a:r>
            <a:r>
              <a:rPr lang="en-US" sz="4200" dirty="0" smtClean="0">
                <a:latin typeface="Cambria" pitchFamily="18" charset="0"/>
              </a:rPr>
              <a:t>this as an "ASCII</a:t>
            </a:r>
            <a:r>
              <a:rPr lang="en-US" sz="4200" dirty="0">
                <a:latin typeface="Cambria" pitchFamily="18" charset="0"/>
              </a:rPr>
              <a:t>" animation?</a:t>
            </a:r>
          </a:p>
        </p:txBody>
      </p:sp>
      <p:sp>
        <p:nvSpPr>
          <p:cNvPr id="44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1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1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2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59" name="Text Box 2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6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61" name="Text Box 2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62" name="Text Box 2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63" name="Text Box 2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64" name="Text Box 2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65" name="Text Box 2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66" name="Text Box 2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67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69" name="Text Box 3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class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0" name="Text Box 3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39138" y="1371600"/>
            <a:ext cx="83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Dorm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1" name="Rectangle 3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584906" y="1635125"/>
            <a:ext cx="356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(E)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2" name="Rectangle 3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4809" y="1636713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(W)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3" name="Text Box 3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start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515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6812" r="8504" b="4495"/>
          <a:stretch>
            <a:fillRect/>
          </a:stretch>
        </p:blipFill>
        <p:spPr bwMode="auto">
          <a:xfrm>
            <a:off x="1341438" y="990600"/>
            <a:ext cx="6580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Etch-a-Sketch ?</a:t>
            </a:r>
          </a:p>
        </p:txBody>
      </p:sp>
      <p:sp>
        <p:nvSpPr>
          <p:cNvPr id="2048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70738" y="6510338"/>
            <a:ext cx="1885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accent2"/>
                </a:solidFill>
                <a:latin typeface="Cambria" pitchFamily="18" charset="0"/>
              </a:rPr>
              <a:t>www.gvetchedintime.com</a:t>
            </a:r>
          </a:p>
        </p:txBody>
      </p:sp>
      <p:sp>
        <p:nvSpPr>
          <p:cNvPr id="2048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2500" y="5976938"/>
            <a:ext cx="31353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Maiandra GD" pitchFamily="34" charset="0"/>
              </a:rPr>
              <a:t>No way this is real…  but it is !</a:t>
            </a:r>
          </a:p>
        </p:txBody>
      </p:sp>
    </p:spTree>
    <p:extLst>
      <p:ext uri="{BB962C8B-B14F-4D97-AF65-F5344CB8AC3E}">
        <p14:creationId xmlns:p14="http://schemas.microsoft.com/office/powerpoint/2010/main" val="27423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52400" y="5783504"/>
            <a:ext cx="2756647" cy="834607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Python's Etch-a-Sketch</a:t>
            </a:r>
          </a:p>
        </p:txBody>
      </p:sp>
      <p:sp>
        <p:nvSpPr>
          <p:cNvPr id="2150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45163" y="1157287"/>
            <a:ext cx="2713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067B0E"/>
                </a:solidFill>
                <a:latin typeface="Maiandra GD" pitchFamily="34" charset="0"/>
              </a:rPr>
              <a:t>the turtle's </a:t>
            </a:r>
            <a:r>
              <a:rPr lang="en-US" sz="1800" b="1" dirty="0">
                <a:solidFill>
                  <a:srgbClr val="067B0E"/>
                </a:solidFill>
                <a:latin typeface="Maiandra GD" pitchFamily="34" charset="0"/>
              </a:rPr>
              <a:t>c</a:t>
            </a:r>
            <a:r>
              <a:rPr lang="en-US" sz="1800" b="1" dirty="0" smtClean="0">
                <a:solidFill>
                  <a:srgbClr val="067B0E"/>
                </a:solidFill>
                <a:latin typeface="Maiandra GD" pitchFamily="34" charset="0"/>
              </a:rPr>
              <a:t>anvas</a:t>
            </a:r>
            <a:endParaRPr lang="en-US" sz="1800" b="1" dirty="0">
              <a:solidFill>
                <a:srgbClr val="067B0E"/>
              </a:solidFill>
              <a:latin typeface="Maiandra GD" pitchFamily="34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914400"/>
            <a:ext cx="400684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800" b="1" dirty="0" smtClean="0">
                <a:latin typeface="Courier New" pitchFamily="49" charset="0"/>
              </a:rPr>
              <a:t>time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from</a:t>
            </a:r>
            <a:r>
              <a:rPr lang="en-US" sz="1800" b="1" dirty="0" smtClean="0">
                <a:latin typeface="Courier New" pitchFamily="49" charset="0"/>
              </a:rPr>
              <a:t> turtle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800" b="1" dirty="0">
                <a:latin typeface="Courier New" pitchFamily="49" charset="0"/>
              </a:rPr>
              <a:t>*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endParaRPr lang="en-US" sz="1800" b="1" dirty="0" smtClean="0">
              <a:solidFill>
                <a:srgbClr val="FF6600"/>
              </a:solidFill>
              <a:latin typeface="Courier New" pitchFamily="49" charset="0"/>
            </a:endParaRPr>
          </a:p>
          <a:p>
            <a:pPr lvl="0"/>
            <a:r>
              <a:rPr lang="en-US" sz="1800" b="1" dirty="0" err="1" smtClean="0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</a:rPr>
              <a:t> draw():    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</a:rPr>
              <a:t># define it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!</a:t>
            </a: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shape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'turtle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# pause 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err="1" smtClean="0">
                <a:latin typeface="Courier New" pitchFamily="49" charset="0"/>
              </a:rPr>
              <a:t>time.sleep</a:t>
            </a:r>
            <a:r>
              <a:rPr lang="en-US" sz="1800" b="1" dirty="0" smtClean="0">
                <a:latin typeface="Courier New" pitchFamily="49" charset="0"/>
              </a:rPr>
              <a:t>(2)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# drawing…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width(5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left(90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forward(50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right(90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backward(50</a:t>
            </a:r>
            <a:r>
              <a:rPr lang="en-US" sz="1800" b="1" dirty="0">
                <a:latin typeface="Courier New" pitchFamily="49" charset="0"/>
              </a:rPr>
              <a:t>)</a:t>
            </a:r>
            <a:endParaRPr lang="en-US" sz="1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down</a:t>
            </a:r>
            <a:r>
              <a:rPr lang="en-US" sz="1800" b="1" dirty="0">
                <a:latin typeface="Courier New" pitchFamily="49" charset="0"/>
              </a:rPr>
              <a:t>() </a:t>
            </a:r>
            <a:r>
              <a:rPr lang="en-US" sz="1800" b="1" dirty="0"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up()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color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darkgreen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tracer(1</a:t>
            </a:r>
            <a:r>
              <a:rPr lang="en-US" sz="1800" b="1" dirty="0">
                <a:latin typeface="Courier New" pitchFamily="49" charset="0"/>
              </a:rPr>
              <a:t>)</a:t>
            </a:r>
            <a:r>
              <a:rPr lang="en-US" sz="1800" dirty="0">
                <a:latin typeface="Times New Roman" pitchFamily="18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tracer(0)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width(5)</a:t>
            </a:r>
          </a:p>
          <a:p>
            <a:pPr eaLnBrk="1" hangingPunct="1">
              <a:spcBef>
                <a:spcPts val="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# run it and done!</a:t>
            </a:r>
            <a:endParaRPr lang="en-US" sz="1800" b="1" dirty="0">
              <a:solidFill>
                <a:srgbClr val="C000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draw(); done()</a:t>
            </a:r>
          </a:p>
        </p:txBody>
      </p:sp>
      <p:sp>
        <p:nvSpPr>
          <p:cNvPr id="21511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18023" y="6364941"/>
            <a:ext cx="536877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http://docs.python.org/library/turtle.html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2209800" y="3981274"/>
            <a:ext cx="806450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degrees!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2764791" y="4521410"/>
            <a:ext cx="205380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is the pen on the  "paper"?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3265868" y="5715000"/>
            <a:ext cx="123348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sets </a:t>
            </a:r>
            <a:r>
              <a:rPr lang="en-US" sz="1200" dirty="0">
                <a:latin typeface="Cambria" pitchFamily="18" charset="0"/>
              </a:rPr>
              <a:t>if the pen animates or not</a:t>
            </a:r>
          </a:p>
        </p:txBody>
      </p:sp>
      <p:sp>
        <p:nvSpPr>
          <p:cNvPr id="21519" name="TextBox 19"/>
          <p:cNvSpPr txBox="1">
            <a:spLocks noChangeArrowheads="1"/>
          </p:cNvSpPr>
          <p:nvPr/>
        </p:nvSpPr>
        <p:spPr bwMode="auto">
          <a:xfrm>
            <a:off x="5854701" y="3752850"/>
            <a:ext cx="990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100">
                <a:latin typeface="Calibri" pitchFamily="34" charset="0"/>
              </a:rPr>
              <a:t>(0,0)</a:t>
            </a:r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 rot="-5400000">
            <a:off x="3878262" y="37465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window_height()</a:t>
            </a:r>
          </a:p>
        </p:txBody>
      </p:sp>
      <p:sp>
        <p:nvSpPr>
          <p:cNvPr id="21521" name="TextBox 21"/>
          <p:cNvSpPr txBox="1">
            <a:spLocks noChangeArrowheads="1"/>
          </p:cNvSpPr>
          <p:nvPr/>
        </p:nvSpPr>
        <p:spPr bwMode="auto">
          <a:xfrm>
            <a:off x="6057900" y="5851525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window_width()</a:t>
            </a:r>
          </a:p>
        </p:txBody>
      </p:sp>
      <p:cxnSp>
        <p:nvCxnSpPr>
          <p:cNvPr id="21522" name="Straight Arrow Connector 27"/>
          <p:cNvCxnSpPr>
            <a:cxnSpLocks noChangeShapeType="1"/>
          </p:cNvCxnSpPr>
          <p:nvPr/>
        </p:nvCxnSpPr>
        <p:spPr bwMode="auto">
          <a:xfrm flipV="1">
            <a:off x="7878762" y="6035675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Arrow Connector 30"/>
          <p:cNvCxnSpPr>
            <a:cxnSpLocks noChangeShapeType="1"/>
          </p:cNvCxnSpPr>
          <p:nvPr/>
        </p:nvCxnSpPr>
        <p:spPr bwMode="auto">
          <a:xfrm flipH="1" flipV="1">
            <a:off x="5202237" y="6038850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4257674" y="2425700"/>
            <a:ext cx="14351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Arrow Connector 33"/>
          <p:cNvCxnSpPr>
            <a:cxnSpLocks noChangeShapeType="1"/>
          </p:cNvCxnSpPr>
          <p:nvPr/>
        </p:nvCxnSpPr>
        <p:spPr bwMode="auto">
          <a:xfrm rot="16200000" flipH="1">
            <a:off x="4345781" y="5255419"/>
            <a:ext cx="1271587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6" name="Rectangle 35"/>
          <p:cNvSpPr>
            <a:spLocks noChangeArrowheads="1"/>
          </p:cNvSpPr>
          <p:nvPr/>
        </p:nvSpPr>
        <p:spPr bwMode="auto">
          <a:xfrm>
            <a:off x="7505701" y="2476500"/>
            <a:ext cx="952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67B0E"/>
                </a:solidFill>
                <a:latin typeface="Calibri" pitchFamily="34" charset="0"/>
              </a:rPr>
              <a:t>(42,42)</a:t>
            </a:r>
            <a:endParaRPr lang="en-US" sz="2100" dirty="0">
              <a:solidFill>
                <a:srgbClr val="067B0E"/>
              </a:solidFill>
            </a:endParaRPr>
          </a:p>
        </p:txBody>
      </p:sp>
      <p:sp>
        <p:nvSpPr>
          <p:cNvPr id="21527" name="Oval 1"/>
          <p:cNvSpPr>
            <a:spLocks noChangeArrowheads="1"/>
          </p:cNvSpPr>
          <p:nvPr/>
        </p:nvSpPr>
        <p:spPr bwMode="auto">
          <a:xfrm>
            <a:off x="6467476" y="3713163"/>
            <a:ext cx="80963" cy="809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7935914" y="2422525"/>
            <a:ext cx="80962" cy="80963"/>
          </a:xfrm>
          <a:prstGeom prst="ellipse">
            <a:avLst/>
          </a:prstGeom>
          <a:solidFill>
            <a:srgbClr val="067B0E"/>
          </a:solidFill>
          <a:ln w="19050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2988070" y="5376333"/>
            <a:ext cx="356821" cy="441326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407356" y="3699933"/>
            <a:ext cx="806450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pixels!</a:t>
            </a:r>
            <a:endParaRPr lang="en-US" sz="1200" dirty="0">
              <a:latin typeface="Cambria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2057400" y="5376334"/>
            <a:ext cx="1287491" cy="441325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73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03730" y="1600200"/>
            <a:ext cx="7906870" cy="28956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0" y="2667000"/>
            <a:ext cx="2895600" cy="738664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306570"/>
            <a:ext cx="586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Turtle happiness?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8530" y="1793300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you can always run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1435" y="2667000"/>
            <a:ext cx="26087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done()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682425"/>
            <a:ext cx="6763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after turtle drawing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6160" y="4648200"/>
            <a:ext cx="70334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This releases control of the turtle window to the computer (the operating system).</a:t>
            </a:r>
            <a:endParaRPr lang="en-US" sz="1500" dirty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38" y="104775"/>
            <a:ext cx="1562862" cy="11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6267510"/>
            <a:ext cx="6763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i="1" dirty="0" smtClean="0">
                <a:latin typeface="Cambria" pitchFamily="18" charset="0"/>
              </a:rPr>
              <a:t>To be honest, it seems that </a:t>
            </a:r>
            <a:r>
              <a:rPr lang="en-US" sz="2000" b="1" i="1" u="sng" dirty="0" smtClean="0">
                <a:latin typeface="Cambria" pitchFamily="18" charset="0"/>
              </a:rPr>
              <a:t>not</a:t>
            </a:r>
            <a:r>
              <a:rPr lang="en-US" sz="2000" i="1" dirty="0" smtClean="0">
                <a:latin typeface="Cambria" pitchFamily="18" charset="0"/>
              </a:rPr>
              <a:t> every machine needs this…</a:t>
            </a:r>
            <a:endParaRPr lang="en-US" sz="2000" i="1" dirty="0">
              <a:latin typeface="Cambri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21053620">
            <a:off x="356409" y="5445086"/>
            <a:ext cx="3111723" cy="830997"/>
          </a:xfrm>
          <a:prstGeom prst="rect">
            <a:avLst/>
          </a:prstGeom>
          <a:noFill/>
          <a:ln w="38100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 dirty="0" smtClean="0">
                <a:latin typeface="Calibri" panose="020F0502020204030204" pitchFamily="34" charset="0"/>
              </a:rPr>
              <a:t>don't</a:t>
            </a:r>
            <a:r>
              <a:rPr lang="en-US" dirty="0" smtClean="0">
                <a:latin typeface="Calibri" panose="020F0502020204030204" pitchFamily="34" charset="0"/>
              </a:rPr>
              <a:t> use it in your functions, however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225425" y="1061156"/>
            <a:ext cx="3274132" cy="3960580"/>
          </a:xfrm>
          <a:prstGeom prst="roundRect">
            <a:avLst/>
          </a:prstGeom>
          <a:solidFill>
            <a:srgbClr val="CCECFF"/>
          </a:solidFill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10000" y="1349276"/>
            <a:ext cx="5163312" cy="2235172"/>
          </a:xfrm>
          <a:prstGeom prst="roundRect">
            <a:avLst/>
          </a:prstGeom>
          <a:noFill/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87131"/>
            <a:ext cx="9144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640" y="76200"/>
            <a:ext cx="5619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Single-path </a:t>
            </a:r>
            <a:r>
              <a:rPr lang="en-US" sz="4200" dirty="0">
                <a:latin typeface="Cambria" pitchFamily="18" charset="0"/>
              </a:rPr>
              <a:t>r</a:t>
            </a:r>
            <a:r>
              <a:rPr lang="en-US" sz="4200" dirty="0" smtClean="0">
                <a:latin typeface="Cambria" pitchFamily="18" charset="0"/>
              </a:rPr>
              <a:t>ecursion 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416983" y="1337733"/>
            <a:ext cx="29781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1800" b="1" dirty="0" err="1" smtClean="0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</a:rPr>
              <a:t> tri():  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# define 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!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a triangle!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left(120)</a:t>
            </a: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left(120)</a:t>
            </a: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endParaRPr lang="en-US" sz="1800" b="1" dirty="0" smtClean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# run + done</a:t>
            </a:r>
            <a:endParaRPr lang="en-US" sz="1800" b="1" dirty="0">
              <a:solidFill>
                <a:srgbClr val="C00000"/>
              </a:solidFill>
              <a:latin typeface="Courier New" pitchFamily="49" charset="0"/>
            </a:endParaRPr>
          </a:p>
          <a:p>
            <a:pPr lvl="0"/>
            <a:r>
              <a:rPr lang="en-US" sz="1800" b="1" dirty="0" smtClean="0">
                <a:latin typeface="Courier New" pitchFamily="49" charset="0"/>
              </a:rPr>
              <a:t>tri(); done()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4422775" y="924480"/>
            <a:ext cx="365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Let's  </a:t>
            </a:r>
            <a:r>
              <a:rPr lang="en-US" sz="1600" b="1" dirty="0">
                <a:latin typeface="Cambria" pitchFamily="18" charset="0"/>
              </a:rPr>
              <a:t>tri</a:t>
            </a:r>
            <a:r>
              <a:rPr lang="en-US" sz="1800" dirty="0">
                <a:latin typeface="Cambria" pitchFamily="18" charset="0"/>
              </a:rPr>
              <a:t> this with </a:t>
            </a:r>
            <a:r>
              <a:rPr lang="en-US" sz="1800" dirty="0" smtClean="0">
                <a:latin typeface="Cambria" pitchFamily="18" charset="0"/>
              </a:rPr>
              <a:t>recursion: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4038600" y="926068"/>
            <a:ext cx="489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(1)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422775" y="3886200"/>
            <a:ext cx="388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How about </a:t>
            </a:r>
            <a:r>
              <a:rPr lang="en-US" sz="1800" b="1" i="1" dirty="0" smtClean="0">
                <a:latin typeface="Cambria" pitchFamily="18" charset="0"/>
              </a:rPr>
              <a:t>any </a:t>
            </a:r>
            <a:r>
              <a:rPr lang="en-US" sz="1800" dirty="0">
                <a:latin typeface="Cambria" pitchFamily="18" charset="0"/>
              </a:rPr>
              <a:t>regular </a:t>
            </a:r>
            <a:r>
              <a:rPr lang="en-US" sz="1800" dirty="0" smtClean="0">
                <a:latin typeface="Cambria" pitchFamily="18" charset="0"/>
              </a:rPr>
              <a:t>N-</a:t>
            </a:r>
            <a:r>
              <a:rPr lang="en-US" sz="1800" dirty="0" err="1" smtClean="0">
                <a:latin typeface="Cambria" pitchFamily="18" charset="0"/>
              </a:rPr>
              <a:t>gon</a:t>
            </a:r>
            <a:r>
              <a:rPr lang="en-US" sz="1800" dirty="0">
                <a:latin typeface="Cambria" pitchFamily="18" charset="0"/>
              </a:rPr>
              <a:t>?</a:t>
            </a: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4038600" y="38877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(2)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861836" y="5486400"/>
            <a:ext cx="1905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>
                <a:latin typeface="Cambria" pitchFamily="18" charset="0"/>
              </a:rPr>
              <a:t>I don't know about </a:t>
            </a:r>
            <a:r>
              <a:rPr lang="en-US" sz="1100" b="1" dirty="0">
                <a:latin typeface="Cambria" pitchFamily="18" charset="0"/>
                <a:cs typeface="Courier New" pitchFamily="49" charset="0"/>
              </a:rPr>
              <a:t>tri</a:t>
            </a:r>
            <a:r>
              <a:rPr lang="en-US" sz="1100" dirty="0">
                <a:latin typeface="Cambria" pitchFamily="18" charset="0"/>
              </a:rPr>
              <a:t>, but there sure is NO </a:t>
            </a:r>
            <a:r>
              <a:rPr lang="en-US" sz="1100" b="1" dirty="0">
                <a:latin typeface="Cambria" pitchFamily="18" charset="0"/>
              </a:rPr>
              <a:t>return</a:t>
            </a:r>
            <a:r>
              <a:rPr lang="en-US" sz="1100" dirty="0">
                <a:latin typeface="Cambria" pitchFamily="18" charset="0"/>
              </a:rPr>
              <a:t> … !</a:t>
            </a:r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990600" y="5915731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 flipV="1">
            <a:off x="1071563" y="5923668"/>
            <a:ext cx="465137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2" name="Rectangle 25"/>
          <p:cNvSpPr>
            <a:spLocks noChangeArrowheads="1"/>
          </p:cNvSpPr>
          <p:nvPr/>
        </p:nvSpPr>
        <p:spPr bwMode="auto">
          <a:xfrm>
            <a:off x="3962400" y="1427216"/>
            <a:ext cx="472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tri(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 draws a triangle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n == 0</a:t>
            </a:r>
            <a:r>
              <a:rPr lang="en-US" sz="1800" b="1" dirty="0" smtClean="0">
                <a:latin typeface="Courier New" pitchFamily="49" charset="0"/>
              </a:rPr>
              <a:t>: </a:t>
            </a:r>
            <a:r>
              <a:rPr lang="en-US" sz="18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  <a:endParaRPr lang="en-US" sz="1800" b="1" dirty="0" smtClean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forward(100)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one side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left(120)  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turn 360/3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tri(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n-1</a:t>
            </a:r>
            <a:r>
              <a:rPr lang="en-US" sz="1800" b="1" dirty="0" smtClean="0">
                <a:latin typeface="Courier New" pitchFamily="49" charset="0"/>
              </a:rPr>
              <a:t> ) 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draw rest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782631" y="4309886"/>
            <a:ext cx="5163312" cy="2235172"/>
          </a:xfrm>
          <a:prstGeom prst="roundRect">
            <a:avLst/>
          </a:prstGeom>
          <a:noFill/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3935031" y="4387826"/>
            <a:ext cx="472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poly(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n, N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 draws a triangle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n == 0</a:t>
            </a:r>
            <a:r>
              <a:rPr lang="en-US" sz="1800" b="1" dirty="0">
                <a:latin typeface="Courier New" pitchFamily="49" charset="0"/>
              </a:rPr>
              <a:t>: </a:t>
            </a:r>
            <a:r>
              <a:rPr lang="en-US" sz="18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  <a:endParaRPr lang="en-US" sz="1800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forward(100)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one side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left(360.0/N)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turn 360/N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poly(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n-1, N</a:t>
            </a:r>
            <a:r>
              <a:rPr lang="en-US" sz="1800" b="1" dirty="0" smtClean="0">
                <a:latin typeface="Courier New" pitchFamily="49" charset="0"/>
              </a:rPr>
              <a:t>)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draw rest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139184" y="3087624"/>
            <a:ext cx="533400" cy="334341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139184" y="6071616"/>
            <a:ext cx="533400" cy="334341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6200000">
            <a:off x="1037430" y="5023611"/>
            <a:ext cx="533400" cy="334341"/>
          </a:xfrm>
          <a:prstGeom prst="right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0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04800" y="2286000"/>
            <a:ext cx="8570912" cy="4354197"/>
          </a:xfrm>
          <a:prstGeom prst="roundRect">
            <a:avLst>
              <a:gd name="adj" fmla="val 9148"/>
            </a:avLst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524000" y="2971801"/>
            <a:ext cx="7157155" cy="3000022"/>
          </a:xfrm>
          <a:prstGeom prst="roundRect">
            <a:avLst>
              <a:gd name="adj" fmla="val 9148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66999" y="3527778"/>
            <a:ext cx="5698067" cy="1902178"/>
          </a:xfrm>
          <a:prstGeom prst="roundRect">
            <a:avLst>
              <a:gd name="adj" fmla="val 9148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dot 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377" y="143347"/>
            <a:ext cx="5359223" cy="170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L, K 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== 0 or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 == 0: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return 0.0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!=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return 0.0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else: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return L[0]*K[0]  +  </a:t>
            </a:r>
            <a:r>
              <a:rPr lang="en-US" sz="1500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(L[1:],K[1:])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2451080"/>
            <a:ext cx="426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([3,2,4],[4,7,4])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798" y="2971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3*4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([2,4],[7,4])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3688" y="3505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2*7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([4],[4])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688" y="4872335"/>
            <a:ext cx="104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6266" y="5363402"/>
            <a:ext cx="146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509" y="5954889"/>
            <a:ext cx="144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42.0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3753910" y="3959598"/>
            <a:ext cx="4396667" cy="939779"/>
          </a:xfrm>
          <a:prstGeom prst="roundRect">
            <a:avLst>
              <a:gd name="adj" fmla="val 9148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5399" y="396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4*4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([],[])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7422" y="4397022"/>
            <a:ext cx="123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1176" y="2520329"/>
            <a:ext cx="533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[3,2,4] and K = [4,7,4]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048000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[2,4] and K = [7,4]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574449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[4] and K = [4]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89978" y="4031524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 ] and K = [ ]</a:t>
            </a:r>
            <a:endParaRPr lang="en-US" sz="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3797809" y="306786"/>
            <a:ext cx="3127376" cy="988614"/>
          </a:xfrm>
          <a:prstGeom prst="roundRect">
            <a:avLst/>
          </a:prstGeom>
          <a:solidFill>
            <a:srgbClr val="FFCC99"/>
          </a:solidFill>
          <a:ln w="5715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554" name="Rectangle 1027"/>
          <p:cNvSpPr>
            <a:spLocks noChangeArrowheads="1"/>
          </p:cNvSpPr>
          <p:nvPr/>
        </p:nvSpPr>
        <p:spPr bwMode="auto">
          <a:xfrm>
            <a:off x="541866" y="2971800"/>
            <a:ext cx="28194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chai(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):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mystery </a:t>
            </a:r>
            <a:r>
              <a:rPr lang="en-US" sz="1400" b="1" dirty="0" err="1" smtClean="0">
                <a:solidFill>
                  <a:srgbClr val="067B0E"/>
                </a:solidFill>
                <a:latin typeface="Courier New" pitchFamily="49" charset="0"/>
              </a:rPr>
              <a:t>fn</a:t>
            </a: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! """</a:t>
            </a:r>
          </a:p>
          <a:p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   if 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 &lt; 5: </a:t>
            </a:r>
            <a:r>
              <a:rPr lang="en-US" sz="14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/2.0)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right(90</a:t>
            </a:r>
            <a:r>
              <a:rPr lang="en-US" sz="1400" b="1" dirty="0" smtClean="0">
                <a:latin typeface="Courier New" pitchFamily="49" charset="0"/>
              </a:rPr>
              <a:t>)</a:t>
            </a:r>
          </a:p>
          <a:p>
            <a:endParaRPr lang="en-US" sz="8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right(90)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</a:t>
            </a:r>
            <a:r>
              <a:rPr lang="en-US" sz="1400" b="1" dirty="0" smtClean="0">
                <a:latin typeface="Courier New" pitchFamily="49" charset="0"/>
              </a:rPr>
              <a:t>)</a:t>
            </a:r>
          </a:p>
          <a:p>
            <a:endParaRPr lang="en-US" sz="8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/2.0</a:t>
            </a:r>
            <a:r>
              <a:rPr lang="en-US" sz="1400" b="1" dirty="0">
                <a:latin typeface="Courier New" pitchFamily="49" charset="0"/>
              </a:rPr>
              <a:t>)</a:t>
            </a:r>
          </a:p>
          <a:p>
            <a:r>
              <a:rPr lang="en-US" sz="1400" b="1" dirty="0">
                <a:latin typeface="Courier New" pitchFamily="49" charset="0"/>
              </a:rPr>
              <a:t>    right(90)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backward(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3555" name="Text Box 1028"/>
          <p:cNvSpPr txBox="1">
            <a:spLocks noChangeArrowheads="1"/>
          </p:cNvSpPr>
          <p:nvPr/>
        </p:nvSpPr>
        <p:spPr bwMode="auto">
          <a:xfrm>
            <a:off x="512590" y="673608"/>
            <a:ext cx="287919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What </a:t>
            </a:r>
            <a:r>
              <a:rPr lang="en-US" sz="1600" dirty="0" smtClean="0">
                <a:latin typeface="Cambria" pitchFamily="18" charset="0"/>
              </a:rPr>
              <a:t>would </a:t>
            </a:r>
            <a:r>
              <a:rPr lang="en-US" sz="1600" b="1" dirty="0" smtClean="0">
                <a:latin typeface="Cambria" pitchFamily="18" charset="0"/>
              </a:rPr>
              <a:t>chai(100)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draw?</a:t>
            </a:r>
          </a:p>
        </p:txBody>
      </p:sp>
      <p:sp>
        <p:nvSpPr>
          <p:cNvPr id="23556" name="Rectangle 1029"/>
          <p:cNvSpPr>
            <a:spLocks noChangeArrowheads="1"/>
          </p:cNvSpPr>
          <p:nvPr/>
        </p:nvSpPr>
        <p:spPr bwMode="auto">
          <a:xfrm>
            <a:off x="152400" y="633984"/>
            <a:ext cx="52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(1)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164592" y="85344"/>
            <a:ext cx="3200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i="1" dirty="0" smtClean="0">
                <a:latin typeface="Cambria" pitchFamily="18" charset="0"/>
              </a:rPr>
              <a:t>Be</a:t>
            </a:r>
            <a:r>
              <a:rPr lang="en-US" sz="3200" dirty="0" smtClean="0">
                <a:latin typeface="Cambria" pitchFamily="18" charset="0"/>
              </a:rPr>
              <a:t> the turtle !</a:t>
            </a:r>
          </a:p>
        </p:txBody>
      </p:sp>
      <p:sp>
        <p:nvSpPr>
          <p:cNvPr id="23558" name="Text Box 1031"/>
          <p:cNvSpPr txBox="1">
            <a:spLocks noChangeArrowheads="1"/>
          </p:cNvSpPr>
          <p:nvPr/>
        </p:nvSpPr>
        <p:spPr bwMode="auto">
          <a:xfrm>
            <a:off x="7040879" y="179832"/>
            <a:ext cx="202238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Have </a:t>
            </a:r>
            <a:r>
              <a:rPr lang="en-US" sz="1600" b="1" dirty="0" err="1" smtClean="0">
                <a:latin typeface="Cambria" pitchFamily="18" charset="0"/>
                <a:cs typeface="Courier New" pitchFamily="49" charset="0"/>
              </a:rPr>
              <a:t>rwalk</a:t>
            </a:r>
            <a:r>
              <a:rPr lang="en-US" sz="1600" dirty="0" smtClean="0">
                <a:latin typeface="Cambria" pitchFamily="18" charset="0"/>
              </a:rPr>
              <a:t> draw </a:t>
            </a:r>
            <a:r>
              <a:rPr lang="en-US" sz="1600" dirty="0">
                <a:latin typeface="Cambria" pitchFamily="18" charset="0"/>
              </a:rPr>
              <a:t>a "stock-market" </a:t>
            </a:r>
            <a:r>
              <a:rPr lang="en-US" sz="1600" dirty="0" smtClean="0">
                <a:latin typeface="Cambria" pitchFamily="18" charset="0"/>
              </a:rPr>
              <a:t>path: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  <a:cs typeface="Courier New" pitchFamily="49" charset="0"/>
              </a:rPr>
              <a:t>N</a:t>
            </a:r>
            <a:r>
              <a:rPr lang="en-US" sz="1200" b="1" dirty="0" smtClean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steps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of 10 pixels each.  </a:t>
            </a:r>
            <a:r>
              <a:rPr lang="en-US" sz="1600" i="1" dirty="0" smtClean="0">
                <a:latin typeface="Cambria" pitchFamily="18" charset="0"/>
              </a:rPr>
              <a:t>Use recursion.</a:t>
            </a:r>
            <a:endParaRPr lang="en-US" sz="1600" i="1" dirty="0">
              <a:latin typeface="Cambria" pitchFamily="18" charset="0"/>
            </a:endParaRPr>
          </a:p>
        </p:txBody>
      </p:sp>
      <p:sp>
        <p:nvSpPr>
          <p:cNvPr id="23559" name="Rectangle 1032"/>
          <p:cNvSpPr>
            <a:spLocks noChangeArrowheads="1"/>
          </p:cNvSpPr>
          <p:nvPr/>
        </p:nvSpPr>
        <p:spPr bwMode="auto">
          <a:xfrm>
            <a:off x="3820500" y="333268"/>
            <a:ext cx="52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(2)</a:t>
            </a:r>
          </a:p>
        </p:txBody>
      </p:sp>
      <p:sp>
        <p:nvSpPr>
          <p:cNvPr id="23562" name="Rectangle 1037"/>
          <p:cNvSpPr>
            <a:spLocks noChangeArrowheads="1"/>
          </p:cNvSpPr>
          <p:nvPr/>
        </p:nvSpPr>
        <p:spPr bwMode="auto">
          <a:xfrm>
            <a:off x="3886200" y="1802271"/>
            <a:ext cx="5105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from</a:t>
            </a:r>
            <a:r>
              <a:rPr lang="en-US" sz="1500" b="1" dirty="0">
                <a:latin typeface="Courier New" pitchFamily="49" charset="0"/>
              </a:rPr>
              <a:t> random </a:t>
            </a:r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500" b="1" dirty="0">
                <a:latin typeface="Courier New" pitchFamily="49" charset="0"/>
              </a:rPr>
              <a:t>*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500" b="1" dirty="0" err="1">
                <a:latin typeface="Courier New" pitchFamily="49" charset="0"/>
              </a:rPr>
              <a:t>rwalk</a:t>
            </a:r>
            <a:r>
              <a:rPr lang="en-US" sz="1500" b="1" dirty="0">
                <a:latin typeface="Courier New" pitchFamily="49" charset="0"/>
              </a:rPr>
              <a:t>(N):</a:t>
            </a: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""" make N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10-pixel steps,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NE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or SE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if </a:t>
            </a:r>
            <a:r>
              <a:rPr lang="en-US" sz="1500" b="1" dirty="0">
                <a:latin typeface="Courier New" pitchFamily="49" charset="0"/>
              </a:rPr>
              <a:t>N == </a:t>
            </a:r>
            <a:r>
              <a:rPr lang="en-US" sz="1500" b="1" dirty="0" smtClean="0">
                <a:latin typeface="Courier New" pitchFamily="49" charset="0"/>
              </a:rPr>
              <a:t>0: </a:t>
            </a:r>
            <a:r>
              <a:rPr lang="en-US" sz="15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 </a:t>
            </a:r>
            <a:endParaRPr lang="en-US" sz="1500" b="1" dirty="0" smtClean="0">
              <a:solidFill>
                <a:srgbClr val="FF6600"/>
              </a:solidFill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err="1" smtClean="0">
                <a:solidFill>
                  <a:srgbClr val="FF6600"/>
                </a:solidFill>
                <a:latin typeface="Courier New" pitchFamily="49" charset="0"/>
              </a:rPr>
              <a:t>elif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</a:rPr>
              <a:t>choice</a:t>
            </a:r>
            <a:r>
              <a:rPr lang="en-US" sz="1500" b="1" dirty="0">
                <a:latin typeface="Courier New" pitchFamily="49" charset="0"/>
              </a:rPr>
              <a:t>([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 err="1">
                <a:solidFill>
                  <a:srgbClr val="067B0E"/>
                </a:solidFill>
                <a:latin typeface="Courier New" pitchFamily="49" charset="0"/>
              </a:rPr>
              <a:t>left'</a:t>
            </a:r>
            <a:r>
              <a:rPr lang="en-US" sz="1500" b="1" dirty="0" err="1">
                <a:latin typeface="Courier New" pitchFamily="49" charset="0"/>
              </a:rPr>
              <a:t>,</a:t>
            </a:r>
            <a:r>
              <a:rPr lang="en-US" sz="1500" b="1" dirty="0" err="1">
                <a:solidFill>
                  <a:srgbClr val="067B0E"/>
                </a:solidFill>
                <a:latin typeface="Courier New" pitchFamily="49" charset="0"/>
              </a:rPr>
              <a:t>'right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>
                <a:latin typeface="Courier New" pitchFamily="49" charset="0"/>
              </a:rPr>
              <a:t>]) ==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'left'</a:t>
            </a:r>
            <a:r>
              <a:rPr lang="en-US" sz="1500" b="1" dirty="0">
                <a:latin typeface="Courier New" pitchFamily="49" charset="0"/>
              </a:rPr>
              <a:t>:</a:t>
            </a: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500" b="1" dirty="0">
                <a:latin typeface="Courier New" pitchFamily="49" charset="0"/>
              </a:rPr>
              <a:t>:  </a:t>
            </a:r>
            <a:r>
              <a:rPr lang="en-US" sz="1500" b="1" dirty="0">
                <a:solidFill>
                  <a:srgbClr val="EB102C"/>
                </a:solidFill>
                <a:latin typeface="Courier New" pitchFamily="49" charset="0"/>
              </a:rPr>
              <a:t># </a:t>
            </a:r>
            <a:r>
              <a:rPr lang="en-US" sz="1500" b="1" dirty="0" smtClean="0">
                <a:solidFill>
                  <a:srgbClr val="EB102C"/>
                </a:solidFill>
                <a:latin typeface="Courier New" pitchFamily="49" charset="0"/>
              </a:rPr>
              <a:t>this handles 'right'</a:t>
            </a: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pic>
        <p:nvPicPr>
          <p:cNvPr id="23563" name="Picture 1038" descr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19665"/>
          <a:stretch/>
        </p:blipFill>
        <p:spPr bwMode="auto">
          <a:xfrm>
            <a:off x="4446814" y="463511"/>
            <a:ext cx="2293338" cy="443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Text Box 1040"/>
          <p:cNvSpPr txBox="1">
            <a:spLocks noChangeArrowheads="1"/>
          </p:cNvSpPr>
          <p:nvPr/>
        </p:nvSpPr>
        <p:spPr bwMode="auto">
          <a:xfrm>
            <a:off x="3723941" y="6260592"/>
            <a:ext cx="3468688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5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Extra</a:t>
            </a:r>
            <a:r>
              <a:rPr lang="en-US" sz="1050" b="1" dirty="0" smtClean="0">
                <a:latin typeface="Calibri" panose="020F0502020204030204" pitchFamily="34" charset="0"/>
              </a:rPr>
              <a:t>!  </a:t>
            </a:r>
            <a:r>
              <a:rPr lang="en-US" sz="1050" dirty="0" smtClean="0">
                <a:latin typeface="Calibri" panose="020F0502020204030204" pitchFamily="34" charset="0"/>
              </a:rPr>
              <a:t>How </a:t>
            </a:r>
            <a:r>
              <a:rPr lang="en-US" sz="1050" dirty="0">
                <a:latin typeface="Calibri" panose="020F0502020204030204" pitchFamily="34" charset="0"/>
              </a:rPr>
              <a:t>could you make </a:t>
            </a:r>
            <a:r>
              <a:rPr lang="en-US" sz="1050" dirty="0" smtClean="0">
                <a:latin typeface="Calibri" panose="020F0502020204030204" pitchFamily="34" charset="0"/>
              </a:rPr>
              <a:t>this </a:t>
            </a:r>
            <a:r>
              <a:rPr lang="en-US" sz="1050" dirty="0">
                <a:latin typeface="Calibri" panose="020F0502020204030204" pitchFamily="34" charset="0"/>
              </a:rPr>
              <a:t>a bull (or a bear) market?</a:t>
            </a:r>
          </a:p>
        </p:txBody>
      </p:sp>
      <p:sp>
        <p:nvSpPr>
          <p:cNvPr id="23566" name="Text Box 1036"/>
          <p:cNvSpPr txBox="1">
            <a:spLocks noChangeArrowheads="1"/>
          </p:cNvSpPr>
          <p:nvPr/>
        </p:nvSpPr>
        <p:spPr bwMode="auto">
          <a:xfrm>
            <a:off x="4122738" y="950873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one possible result of </a:t>
            </a:r>
            <a:r>
              <a:rPr lang="en-US" sz="1200" b="1" dirty="0" err="1" smtClean="0">
                <a:latin typeface="Calibri" panose="020F0502020204030204" pitchFamily="34" charset="0"/>
              </a:rPr>
              <a:t>rwalk</a:t>
            </a:r>
            <a:r>
              <a:rPr lang="en-US" sz="1200" b="1" dirty="0" smtClean="0">
                <a:latin typeface="Calibri" panose="020F0502020204030204" pitchFamily="34" charset="0"/>
              </a:rPr>
              <a:t>(20</a:t>
            </a:r>
            <a:r>
              <a:rPr lang="en-US" sz="1200" b="1" dirty="0">
                <a:latin typeface="Calibri" panose="020F0502020204030204" pitchFamily="34" charset="0"/>
              </a:rPr>
              <a:t>)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654756" y="1078089"/>
            <a:ext cx="2438400" cy="18288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8" name="Line 19"/>
          <p:cNvSpPr>
            <a:spLocks noChangeShapeType="1"/>
          </p:cNvSpPr>
          <p:nvPr/>
        </p:nvSpPr>
        <p:spPr bwMode="auto">
          <a:xfrm>
            <a:off x="1600200" y="218581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52840" y="1537051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581400" y="304800"/>
            <a:ext cx="0" cy="61935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4724399" y="5114103"/>
            <a:ext cx="3874911" cy="945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724400" y="3765081"/>
            <a:ext cx="3874911" cy="945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4497" y="3788143"/>
            <a:ext cx="14542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left(45)</a:t>
            </a:r>
          </a:p>
          <a:p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forward(10)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7059168" y="4323882"/>
            <a:ext cx="533400" cy="334341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0800000">
            <a:off x="7684072" y="5419654"/>
            <a:ext cx="533400" cy="334341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6860" y="4249995"/>
            <a:ext cx="30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3938" y="5355992"/>
            <a:ext cx="30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 Box 1040"/>
          <p:cNvSpPr txBox="1">
            <a:spLocks noChangeArrowheads="1"/>
          </p:cNvSpPr>
          <p:nvPr/>
        </p:nvSpPr>
        <p:spPr bwMode="auto">
          <a:xfrm>
            <a:off x="2743200" y="6566208"/>
            <a:ext cx="6079267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Extra #2</a:t>
            </a:r>
            <a:r>
              <a:rPr lang="en-US" sz="900" b="1" dirty="0" smtClean="0">
                <a:latin typeface="Calibri" panose="020F0502020204030204" pitchFamily="34" charset="0"/>
              </a:rPr>
              <a:t>!  </a:t>
            </a:r>
            <a:r>
              <a:rPr lang="en-US" sz="900" dirty="0" smtClean="0">
                <a:latin typeface="Calibri" panose="020F0502020204030204" pitchFamily="34" charset="0"/>
              </a:rPr>
              <a:t>What if the line  chai(</a:t>
            </a:r>
            <a:r>
              <a:rPr lang="en-US" sz="900" dirty="0" err="1" smtClean="0">
                <a:latin typeface="Calibri" panose="020F0502020204030204" pitchFamily="34" charset="0"/>
              </a:rPr>
              <a:t>dist</a:t>
            </a:r>
            <a:r>
              <a:rPr lang="en-US" sz="900" dirty="0" smtClean="0">
                <a:latin typeface="Calibri" panose="020F0502020204030204" pitchFamily="34" charset="0"/>
              </a:rPr>
              <a:t>/2)  were placed between the two right(90) lines? And/or between the two left(90) lines?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371600" y="4954219"/>
            <a:ext cx="28956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371600" y="2743200"/>
            <a:ext cx="28956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2" name="Rectangle 1029"/>
          <p:cNvSpPr>
            <a:spLocks noChangeArrowheads="1"/>
          </p:cNvSpPr>
          <p:nvPr/>
        </p:nvSpPr>
        <p:spPr bwMode="auto">
          <a:xfrm>
            <a:off x="228600" y="152400"/>
            <a:ext cx="88392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rwalk</a:t>
            </a:r>
            <a:r>
              <a:rPr lang="en-US" b="1" dirty="0">
                <a:latin typeface="Courier New" pitchFamily="49" charset="0"/>
              </a:rPr>
              <a:t>(N):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make N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10-px steps, NE or SE """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N == </a:t>
            </a:r>
            <a:r>
              <a:rPr lang="en-US" b="1" dirty="0" smtClean="0">
                <a:latin typeface="Courier New" pitchFamily="49" charset="0"/>
              </a:rPr>
              <a:t>0:    </a:t>
            </a:r>
            <a:r>
              <a:rPr lang="en-US" b="1" dirty="0" smtClean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 smtClean="0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choice([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left'</a:t>
            </a:r>
            <a:r>
              <a:rPr lang="en-US" b="1" dirty="0" err="1">
                <a:latin typeface="Courier New" pitchFamily="49" charset="0"/>
              </a:rPr>
              <a:t>,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'right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>
                <a:latin typeface="Courier New" pitchFamily="49" charset="0"/>
              </a:rPr>
              <a:t>])==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'left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left(45)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forward(10)</a:t>
            </a:r>
          </a:p>
          <a:p>
            <a:r>
              <a:rPr lang="en-US" b="1" dirty="0" smtClean="0"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806CE"/>
                </a:solidFill>
                <a:latin typeface="Courier New" pitchFamily="49" charset="0"/>
              </a:rPr>
              <a:t>right(45)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</a:rPr>
              <a:t>rwalk</a:t>
            </a:r>
            <a:r>
              <a:rPr lang="en-US" b="1" dirty="0" smtClean="0">
                <a:latin typeface="Courier New" pitchFamily="49" charset="0"/>
              </a:rPr>
              <a:t>( N-1 )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'right</a:t>
            </a:r>
            <a:r>
              <a:rPr lang="en-US" b="1" dirty="0" smtClean="0">
                <a:solidFill>
                  <a:srgbClr val="EB102C"/>
                </a:solidFill>
                <a:latin typeface="Courier New" pitchFamily="49" charset="0"/>
              </a:rPr>
              <a:t>'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right(45)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forward(10)</a:t>
            </a:r>
          </a:p>
          <a:p>
            <a:r>
              <a:rPr lang="en-US" b="1" dirty="0"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806CE"/>
                </a:solidFill>
                <a:latin typeface="Courier New" pitchFamily="49" charset="0"/>
              </a:rPr>
              <a:t>left(45)</a:t>
            </a:r>
            <a:endParaRPr lang="en-US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</a:t>
            </a:r>
            <a:r>
              <a:rPr lang="en-US" b="1" dirty="0" err="1">
                <a:latin typeface="Courier New" pitchFamily="49" charset="0"/>
              </a:rPr>
              <a:t>rwalk</a:t>
            </a:r>
            <a:r>
              <a:rPr lang="en-US" b="1" dirty="0">
                <a:latin typeface="Courier New" pitchFamily="49" charset="0"/>
              </a:rPr>
              <a:t>( N-1 )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sp>
        <p:nvSpPr>
          <p:cNvPr id="25603" name="Text Box 1032"/>
          <p:cNvSpPr txBox="1">
            <a:spLocks noChangeArrowheads="1"/>
          </p:cNvSpPr>
          <p:nvPr/>
        </p:nvSpPr>
        <p:spPr bwMode="auto">
          <a:xfrm>
            <a:off x="6172200" y="4085510"/>
            <a:ext cx="2644775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What if we </a:t>
            </a:r>
            <a:r>
              <a:rPr lang="en-US" sz="1600" b="1" i="1" dirty="0">
                <a:latin typeface="Cambria" pitchFamily="18" charset="0"/>
              </a:rPr>
              <a:t>didn't </a:t>
            </a:r>
            <a:r>
              <a:rPr lang="en-US" sz="1600" dirty="0">
                <a:latin typeface="Cambria" pitchFamily="18" charset="0"/>
              </a:rPr>
              <a:t>turn back to face </a:t>
            </a:r>
            <a:r>
              <a:rPr lang="en-US" sz="1600" dirty="0" smtClean="0">
                <a:latin typeface="Cambria" pitchFamily="18" charset="0"/>
              </a:rPr>
              <a:t>east each </a:t>
            </a:r>
            <a:r>
              <a:rPr lang="en-US" sz="1600" dirty="0">
                <a:latin typeface="Cambria" pitchFamily="18" charset="0"/>
              </a:rPr>
              <a:t>time? </a:t>
            </a:r>
          </a:p>
        </p:txBody>
      </p:sp>
      <p:sp>
        <p:nvSpPr>
          <p:cNvPr id="25604" name="Rectangle 1027"/>
          <p:cNvSpPr>
            <a:spLocks noChangeArrowheads="1"/>
          </p:cNvSpPr>
          <p:nvPr/>
        </p:nvSpPr>
        <p:spPr bwMode="auto">
          <a:xfrm>
            <a:off x="5410200" y="160338"/>
            <a:ext cx="3581400" cy="830997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rwalk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is a random </a:t>
            </a:r>
            <a:r>
              <a:rPr lang="en-US" dirty="0" smtClean="0">
                <a:latin typeface="Cambria" pitchFamily="18" charset="0"/>
              </a:rPr>
              <a:t>"stock market" </a:t>
            </a:r>
            <a:r>
              <a:rPr lang="en-US" dirty="0">
                <a:latin typeface="Cambria" pitchFamily="18" charset="0"/>
              </a:rPr>
              <a:t>walk...</a:t>
            </a:r>
          </a:p>
        </p:txBody>
      </p:sp>
      <p:sp>
        <p:nvSpPr>
          <p:cNvPr id="25605" name="Text Box 1040"/>
          <p:cNvSpPr txBox="1">
            <a:spLocks noChangeArrowheads="1"/>
          </p:cNvSpPr>
          <p:nvPr/>
        </p:nvSpPr>
        <p:spPr bwMode="auto">
          <a:xfrm>
            <a:off x="5105400" y="6443246"/>
            <a:ext cx="3886200" cy="33855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dirty="0" smtClean="0">
                <a:latin typeface="Cambria" pitchFamily="18" charset="0"/>
              </a:rPr>
              <a:t>Single-path (or </a:t>
            </a:r>
            <a:r>
              <a:rPr lang="en-US" sz="1600" b="1" i="1" dirty="0" smtClean="0">
                <a:solidFill>
                  <a:srgbClr val="C00000"/>
                </a:solidFill>
                <a:latin typeface="Cambria" pitchFamily="18" charset="0"/>
              </a:rPr>
              <a:t>counting</a:t>
            </a:r>
            <a:r>
              <a:rPr lang="en-US" sz="1600" b="1" i="1" dirty="0" smtClean="0">
                <a:latin typeface="Cambria" pitchFamily="18" charset="0"/>
              </a:rPr>
              <a:t>) recursion</a:t>
            </a:r>
            <a:endParaRPr lang="en-US" sz="1600" i="1" dirty="0">
              <a:latin typeface="Cambria" pitchFamily="18" charset="0"/>
            </a:endParaRPr>
          </a:p>
        </p:txBody>
      </p:sp>
      <p:cxnSp>
        <p:nvCxnSpPr>
          <p:cNvPr id="3" name="Straight Arrow Connector 2"/>
          <p:cNvCxnSpPr>
            <a:stCxn id="25603" idx="1"/>
          </p:cNvCxnSpPr>
          <p:nvPr/>
        </p:nvCxnSpPr>
        <p:spPr bwMode="auto">
          <a:xfrm flipH="1" flipV="1">
            <a:off x="3276602" y="3733800"/>
            <a:ext cx="2895598" cy="644098"/>
          </a:xfrm>
          <a:prstGeom prst="straightConnector1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25603" idx="1"/>
          </p:cNvCxnSpPr>
          <p:nvPr/>
        </p:nvCxnSpPr>
        <p:spPr bwMode="auto">
          <a:xfrm flipH="1">
            <a:off x="3124200" y="4377898"/>
            <a:ext cx="3048000" cy="1489502"/>
          </a:xfrm>
          <a:prstGeom prst="straightConnector1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25605" idx="1"/>
          </p:cNvCxnSpPr>
          <p:nvPr/>
        </p:nvCxnSpPr>
        <p:spPr bwMode="auto">
          <a:xfrm flipH="1" flipV="1">
            <a:off x="3810000" y="6316161"/>
            <a:ext cx="1295400" cy="296362"/>
          </a:xfrm>
          <a:prstGeom prst="straightConnector1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782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167640" y="21763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sz="3200" dirty="0" err="1" smtClean="0">
                <a:latin typeface="Cambria" pitchFamily="18" charset="0"/>
              </a:rPr>
              <a:t>Cyriak</a:t>
            </a:r>
            <a:r>
              <a:rPr lang="en-US" sz="3200" dirty="0" smtClean="0">
                <a:latin typeface="Cambria" pitchFamily="18" charset="0"/>
              </a:rPr>
              <a:t>:  </a:t>
            </a:r>
            <a:r>
              <a:rPr lang="en-US" sz="3200" b="1" i="1" dirty="0" smtClean="0">
                <a:latin typeface="Cambria" pitchFamily="18" charset="0"/>
              </a:rPr>
              <a:t>conceptually disruptive</a:t>
            </a:r>
            <a:r>
              <a:rPr lang="en-US" sz="3200" dirty="0" smtClean="0">
                <a:latin typeface="Cambria" pitchFamily="18" charset="0"/>
              </a:rPr>
              <a:t> recursion…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628283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197" y="6044625"/>
            <a:ext cx="810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is the </a:t>
            </a:r>
            <a:r>
              <a:rPr lang="en-US" sz="32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branching</a:t>
            </a:r>
            <a:r>
              <a:rPr lang="en-US" sz="3200" dirty="0" smtClean="0">
                <a:latin typeface="Cambria" panose="02040503050406030204" pitchFamily="18" charset="0"/>
              </a:rPr>
              <a:t>, not the </a:t>
            </a:r>
            <a:r>
              <a:rPr lang="en-US" sz="3200" b="1" i="1" dirty="0" smtClean="0">
                <a:solidFill>
                  <a:srgbClr val="0806CE"/>
                </a:solidFill>
                <a:latin typeface="Cambria" panose="02040503050406030204" pitchFamily="18" charset="0"/>
              </a:rPr>
              <a:t>single-path </a:t>
            </a:r>
            <a:r>
              <a:rPr lang="en-US" sz="3200" dirty="0" smtClean="0">
                <a:latin typeface="Cambria" panose="02040503050406030204" pitchFamily="18" charset="0"/>
              </a:rPr>
              <a:t>variety.</a:t>
            </a:r>
            <a:endParaRPr lang="en-US" sz="3200" b="1" i="1" dirty="0">
              <a:solidFill>
                <a:srgbClr val="0806CE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2503" y="1222248"/>
            <a:ext cx="2286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15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handfingers</a:t>
            </a:r>
            <a:endParaRPr lang="en-US" sz="15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923948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5328356" y="228600"/>
            <a:ext cx="373944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chai(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&lt;5: </a:t>
            </a: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      </a:t>
            </a:r>
            <a:r>
              <a:rPr lang="en-US" sz="2100" b="1" dirty="0">
                <a:latin typeface="Courier New" pitchFamily="49" charset="0"/>
              </a:rPr>
              <a:t>return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right(90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backward(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266698" y="6428601"/>
            <a:ext cx="3886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How could you add more to each </a:t>
            </a:r>
            <a:r>
              <a:rPr lang="en-US" sz="1200" dirty="0" smtClean="0">
                <a:latin typeface="Cambria" pitchFamily="18" charset="0"/>
              </a:rPr>
              <a:t>T's tips?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724400" y="6428601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Why are there two identical commands in a </a:t>
            </a:r>
            <a:r>
              <a:rPr lang="en-US" sz="1200" dirty="0" smtClean="0">
                <a:latin typeface="Cambria" pitchFamily="18" charset="0"/>
              </a:rPr>
              <a:t>row ~ twice!?</a:t>
            </a:r>
            <a:endParaRPr lang="en-US" sz="1200" dirty="0">
              <a:latin typeface="Cambria" pitchFamily="18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3429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266698" y="994264"/>
            <a:ext cx="4762502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</a:t>
            </a:r>
            <a:r>
              <a:rPr lang="en-US" dirty="0" smtClean="0">
                <a:latin typeface="Cambria" pitchFamily="18" charset="0"/>
              </a:rPr>
              <a:t>hat </a:t>
            </a:r>
            <a:r>
              <a:rPr lang="en-US" dirty="0">
                <a:latin typeface="Cambria" pitchFamily="18" charset="0"/>
              </a:rPr>
              <a:t>does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chai(100)</a:t>
            </a:r>
            <a:r>
              <a:rPr lang="en-US" dirty="0" smtClean="0">
                <a:latin typeface="Cambria" pitchFamily="18" charset="0"/>
              </a:rPr>
              <a:t> do here?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929" y="149536"/>
            <a:ext cx="4705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1" dirty="0" smtClean="0">
                <a:latin typeface="Cambria" pitchFamily="18" charset="0"/>
              </a:rPr>
              <a:t>Single-path </a:t>
            </a:r>
            <a:r>
              <a:rPr lang="en-US" sz="3600" dirty="0">
                <a:latin typeface="Cambria" pitchFamily="18" charset="0"/>
              </a:rPr>
              <a:t>r</a:t>
            </a:r>
            <a:r>
              <a:rPr lang="en-US" sz="3600" dirty="0" smtClean="0">
                <a:latin typeface="Cambria" pitchFamily="18" charset="0"/>
              </a:rPr>
              <a:t>ecursion </a:t>
            </a:r>
            <a:endParaRPr lang="en-US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943600" y="4397441"/>
            <a:ext cx="2633030" cy="403159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23948" y="3107685"/>
            <a:ext cx="2633030" cy="403159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923948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5328356" y="228600"/>
            <a:ext cx="373944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chai(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):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&lt;5: </a:t>
            </a: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return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>
                <a:latin typeface="Courier New" pitchFamily="49" charset="0"/>
              </a:rPr>
              <a:t>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/2.0)</a:t>
            </a:r>
          </a:p>
          <a:p>
            <a:r>
              <a:rPr lang="en-US" sz="2100" b="1" dirty="0">
                <a:latin typeface="Courier New" pitchFamily="49" charset="0"/>
              </a:rPr>
              <a:t>    right(90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r>
              <a:rPr lang="en-US" sz="2100" b="1" dirty="0" smtClean="0">
                <a:latin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chai(</a:t>
            </a:r>
            <a:r>
              <a:rPr lang="en-US" sz="2100" b="1" dirty="0" err="1" smtClean="0">
                <a:solidFill>
                  <a:srgbClr val="0806CE"/>
                </a:solidFill>
                <a:latin typeface="Courier New" pitchFamily="49" charset="0"/>
              </a:rPr>
              <a:t>dist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/2)</a:t>
            </a:r>
            <a:endParaRPr lang="en-US" sz="2100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    chai(</a:t>
            </a:r>
            <a:r>
              <a:rPr lang="en-US" sz="2100" b="1" dirty="0" err="1" smtClean="0">
                <a:solidFill>
                  <a:srgbClr val="0806CE"/>
                </a:solidFill>
                <a:latin typeface="Courier New" pitchFamily="49" charset="0"/>
              </a:rPr>
              <a:t>dist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/2)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backward(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3429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266697" y="994264"/>
            <a:ext cx="4621391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 dirty="0">
                <a:latin typeface="Cambria" pitchFamily="18" charset="0"/>
              </a:rPr>
              <a:t>Now, </a:t>
            </a:r>
            <a:r>
              <a:rPr lang="en-US" dirty="0">
                <a:latin typeface="Cambria" pitchFamily="18" charset="0"/>
              </a:rPr>
              <a:t>what does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chai(100)</a:t>
            </a:r>
            <a:r>
              <a:rPr lang="en-US" dirty="0">
                <a:latin typeface="Cambria" pitchFamily="18" charset="0"/>
              </a:rPr>
              <a:t> do?</a:t>
            </a:r>
          </a:p>
        </p:txBody>
      </p:sp>
      <p:sp>
        <p:nvSpPr>
          <p:cNvPr id="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929" y="149536"/>
            <a:ext cx="4705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1" dirty="0" smtClean="0">
                <a:latin typeface="Cambria" pitchFamily="18" charset="0"/>
              </a:rPr>
              <a:t>Branching  </a:t>
            </a:r>
            <a:r>
              <a:rPr lang="en-US" sz="3600" dirty="0">
                <a:latin typeface="Cambria" pitchFamily="18" charset="0"/>
              </a:rPr>
              <a:t>r</a:t>
            </a:r>
            <a:r>
              <a:rPr lang="en-US" sz="3600" dirty="0" smtClean="0">
                <a:latin typeface="Cambria" pitchFamily="18" charset="0"/>
              </a:rPr>
              <a:t>ecursion 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5400000">
            <a:off x="8331202" y="4274569"/>
            <a:ext cx="381000" cy="626745"/>
          </a:xfrm>
          <a:prstGeom prst="downArrow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5400000">
            <a:off x="8366478" y="2995892"/>
            <a:ext cx="381000" cy="626745"/>
          </a:xfrm>
          <a:prstGeom prst="downArrow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/>
        </p:blipFill>
        <p:spPr bwMode="auto">
          <a:xfrm>
            <a:off x="2502430" y="773733"/>
            <a:ext cx="6142037" cy="57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002" y="99536"/>
            <a:ext cx="40699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lab </a:t>
            </a:r>
            <a:r>
              <a:rPr lang="en-US" sz="4200" dirty="0" smtClean="0">
                <a:latin typeface="Cambria" pitchFamily="18" charset="0"/>
              </a:rPr>
              <a:t>~ hw2pr1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6628" name="Line 103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0947" y="5867400"/>
            <a:ext cx="49914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044" y="5748601"/>
            <a:ext cx="519819" cy="274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100</a:t>
            </a:r>
          </a:p>
        </p:txBody>
      </p:sp>
      <p:sp>
        <p:nvSpPr>
          <p:cNvPr id="26631" name="Line 103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5882084" y="3405584"/>
            <a:ext cx="446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6200000" flipV="1">
            <a:off x="5737578" y="-1022615"/>
            <a:ext cx="0" cy="3996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3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2411" y="838200"/>
            <a:ext cx="609600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</a:rPr>
              <a:t>64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26637" name="Text Box 1039"/>
          <p:cNvSpPr txBox="1">
            <a:spLocks noChangeArrowheads="1"/>
          </p:cNvSpPr>
          <p:nvPr/>
        </p:nvSpPr>
        <p:spPr bwMode="auto">
          <a:xfrm>
            <a:off x="228600" y="6248400"/>
            <a:ext cx="8839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spiral( </a:t>
            </a:r>
            <a:r>
              <a:rPr lang="en-US" sz="2800" b="1" dirty="0" err="1">
                <a:latin typeface="Courier New" pitchFamily="49" charset="0"/>
              </a:rPr>
              <a:t>initLength</a:t>
            </a:r>
            <a:r>
              <a:rPr lang="en-US" sz="2800" b="1" dirty="0">
                <a:latin typeface="Courier New" pitchFamily="49" charset="0"/>
              </a:rPr>
              <a:t>, angle, multiplier )</a:t>
            </a:r>
          </a:p>
        </p:txBody>
      </p:sp>
      <p:sp>
        <p:nvSpPr>
          <p:cNvPr id="26630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90933" y="3108324"/>
            <a:ext cx="4572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8</a:t>
            </a:r>
            <a:r>
              <a:rPr lang="en-US" sz="1200" b="1" dirty="0" smtClean="0">
                <a:latin typeface="Arial" pitchFamily="34" charset="0"/>
              </a:rPr>
              <a:t>0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17" name="Text Box 10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0332" y="1253068"/>
            <a:ext cx="224366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fractal  art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26639" name="Text Box 1042"/>
          <p:cNvSpPr txBox="1">
            <a:spLocks noChangeArrowheads="1"/>
          </p:cNvSpPr>
          <p:nvPr/>
        </p:nvSpPr>
        <p:spPr bwMode="auto">
          <a:xfrm>
            <a:off x="443088" y="5079999"/>
            <a:ext cx="3725333" cy="46166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spiral(100,90,0.8)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/>
        </p:blipFill>
        <p:spPr bwMode="auto">
          <a:xfrm>
            <a:off x="2502430" y="773733"/>
            <a:ext cx="6142037" cy="57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042"/>
          <p:cNvSpPr txBox="1">
            <a:spLocks noChangeArrowheads="1"/>
          </p:cNvSpPr>
          <p:nvPr/>
        </p:nvSpPr>
        <p:spPr bwMode="auto">
          <a:xfrm>
            <a:off x="228600" y="5181600"/>
            <a:ext cx="3062112" cy="369332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spiral(100,90,0.8)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662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002" y="99536"/>
            <a:ext cx="40699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lab </a:t>
            </a:r>
            <a:r>
              <a:rPr lang="en-US" sz="4200" dirty="0" smtClean="0">
                <a:latin typeface="Cambria" pitchFamily="18" charset="0"/>
              </a:rPr>
              <a:t>~ hw2pr1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6628" name="Line 103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0947" y="5867400"/>
            <a:ext cx="49914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044" y="5748601"/>
            <a:ext cx="519819" cy="274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100</a:t>
            </a:r>
          </a:p>
        </p:txBody>
      </p:sp>
      <p:sp>
        <p:nvSpPr>
          <p:cNvPr id="26631" name="Line 103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5882084" y="3405584"/>
            <a:ext cx="446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6200000" flipV="1">
            <a:off x="5737578" y="-1022615"/>
            <a:ext cx="0" cy="3996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3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2411" y="838200"/>
            <a:ext cx="609600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</a:rPr>
              <a:t>64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26637" name="Text Box 1039"/>
          <p:cNvSpPr txBox="1">
            <a:spLocks noChangeArrowheads="1"/>
          </p:cNvSpPr>
          <p:nvPr/>
        </p:nvSpPr>
        <p:spPr bwMode="auto">
          <a:xfrm>
            <a:off x="228600" y="6248400"/>
            <a:ext cx="8839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spiral( </a:t>
            </a:r>
            <a:r>
              <a:rPr lang="en-US" sz="2800" b="1" dirty="0" err="1">
                <a:latin typeface="Courier New" pitchFamily="49" charset="0"/>
              </a:rPr>
              <a:t>initLength</a:t>
            </a:r>
            <a:r>
              <a:rPr lang="en-US" sz="2800" b="1" dirty="0">
                <a:latin typeface="Courier New" pitchFamily="49" charset="0"/>
              </a:rPr>
              <a:t>, angle, multiplier )</a:t>
            </a:r>
          </a:p>
        </p:txBody>
      </p:sp>
      <p:sp>
        <p:nvSpPr>
          <p:cNvPr id="26630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90933" y="3108324"/>
            <a:ext cx="4572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8</a:t>
            </a:r>
            <a:r>
              <a:rPr lang="en-US" sz="1200" b="1" dirty="0" smtClean="0">
                <a:latin typeface="Arial" pitchFamily="34" charset="0"/>
              </a:rPr>
              <a:t>0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17" name="Text Box 10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0332" y="1253068"/>
            <a:ext cx="224366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fractal  art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505200" y="773733"/>
            <a:ext cx="5139267" cy="4734065"/>
          </a:xfrm>
          <a:prstGeom prst="roundRect">
            <a:avLst>
              <a:gd name="adj" fmla="val 7844"/>
            </a:avLst>
          </a:prstGeom>
          <a:solidFill>
            <a:srgbClr val="002060">
              <a:alpha val="5000"/>
            </a:srgbClr>
          </a:solidFill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" name="Text Box 1042"/>
          <p:cNvSpPr txBox="1">
            <a:spLocks noChangeArrowheads="1"/>
          </p:cNvSpPr>
          <p:nvPr/>
        </p:nvSpPr>
        <p:spPr bwMode="auto">
          <a:xfrm>
            <a:off x="4910667" y="238035"/>
            <a:ext cx="37338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spiral(80,90,0.8)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198923" y="1047690"/>
            <a:ext cx="2640277" cy="40011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</a:rPr>
              <a:t>75, 4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2357860">
            <a:off x="2108185" y="3807838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57200" y="4667071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What steps does the turtle need to take before </a:t>
            </a:r>
            <a:r>
              <a:rPr lang="en-US" dirty="0" err="1" smtClean="0">
                <a:latin typeface="Cambria" pitchFamily="18" charset="0"/>
              </a:rPr>
              <a:t>recursing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4549" y="4819471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B</a:t>
            </a:r>
            <a:r>
              <a:rPr lang="en-US" dirty="0" smtClean="0">
                <a:latin typeface="Cambria" pitchFamily="18" charset="0"/>
              </a:rPr>
              <a:t>e sure the turtle always returns to its starting position!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12357860">
            <a:off x="2108185" y="3831033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2686441" y="2923831"/>
            <a:ext cx="381044" cy="5334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619714"/>
            <a:ext cx="2190531" cy="3231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#1: go forward…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20603362">
            <a:off x="4078602" y="2357716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7267" y="2144149"/>
            <a:ext cx="2190531" cy="3231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#2: turn a bit…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743635"/>
            <a:ext cx="2190531" cy="55399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#3: draw a smaller </a:t>
            </a:r>
            <a:r>
              <a:rPr lang="en-US" sz="15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svtree</a:t>
            </a:r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3302979">
            <a:off x="3856757" y="3406495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62400" y="3134066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5806440"/>
            <a:ext cx="2190531" cy="55399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#5: draw another smaller </a:t>
            </a:r>
            <a:r>
              <a:rPr lang="en-US" sz="15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svtree</a:t>
            </a:r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5370990">
            <a:off x="1755994" y="3163245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80" y="3704201"/>
            <a:ext cx="1744436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#6: get back to the start by turning and moving!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0324" y="4343400"/>
            <a:ext cx="2190531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#4: turn to another heading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491" y="33598"/>
            <a:ext cx="4876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pythontutor.com</a:t>
            </a:r>
            <a:endParaRPr lang="en-US" sz="1800" b="1" dirty="0">
              <a:solidFill>
                <a:srgbClr val="0806C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9" y="439506"/>
            <a:ext cx="8207971" cy="6189894"/>
          </a:xfrm>
          <a:prstGeom prst="rect">
            <a:avLst/>
          </a:prstGeom>
          <a:ln>
            <a:solidFill>
              <a:srgbClr val="0806CE"/>
            </a:solidFill>
          </a:ln>
        </p:spPr>
      </p:pic>
      <p:sp>
        <p:nvSpPr>
          <p:cNvPr id="18435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1" y="5181600"/>
            <a:ext cx="48768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Seeing the "stack" ...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6200000">
            <a:off x="5408017" y="2745383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6200000">
            <a:off x="5408017" y="3621493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6200000">
            <a:off x="5408017" y="4421784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6200000">
            <a:off x="5404973" y="5304532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4008" y="43255"/>
            <a:ext cx="4953000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There are four different values of L and four different values of M – all alive, simultaneously, in the stack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 rot="1769211">
            <a:off x="8400575" y="1077860"/>
            <a:ext cx="358513" cy="506546"/>
          </a:xfrm>
          <a:prstGeom prst="downArrow">
            <a:avLst/>
          </a:prstGeom>
          <a:solidFill>
            <a:srgbClr val="0806CE"/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8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198923" y="1047690"/>
            <a:ext cx="2640277" cy="40011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</a:rPr>
              <a:t>75, 4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1465" y="1828800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B</a:t>
            </a:r>
            <a:r>
              <a:rPr lang="en-US" dirty="0" smtClean="0">
                <a:latin typeface="Cambria" pitchFamily="18" charset="0"/>
              </a:rPr>
              <a:t>e sure the turtle always returns to its starting position!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725256" y="4148667"/>
            <a:ext cx="1825954" cy="78483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that means it will finish the </a:t>
            </a:r>
            <a:r>
              <a:rPr lang="en-US" sz="1500" b="1" dirty="0" smtClean="0">
                <a:solidFill>
                  <a:srgbClr val="FF6600"/>
                </a:solidFill>
                <a:latin typeface="Cambria" pitchFamily="18" charset="0"/>
              </a:rPr>
              <a:t>recursive call </a:t>
            </a:r>
            <a:r>
              <a:rPr lang="en-US" sz="1500" dirty="0" smtClean="0">
                <a:latin typeface="Cambria" pitchFamily="18" charset="0"/>
              </a:rPr>
              <a:t>right here!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2299313">
            <a:off x="3963763" y="3499086"/>
            <a:ext cx="533640" cy="762000"/>
          </a:xfrm>
          <a:prstGeom prst="downArrow">
            <a:avLst/>
          </a:prstGeom>
          <a:solidFill>
            <a:srgbClr val="FCF3E0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8415125">
            <a:off x="1930163" y="2914648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962527" y="5304489"/>
            <a:ext cx="1825954" cy="78483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so that it can change heading and draw another one…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 r="5611"/>
          <a:stretch>
            <a:fillRect/>
          </a:stretch>
        </p:blipFill>
        <p:spPr bwMode="auto">
          <a:xfrm>
            <a:off x="334963" y="3810000"/>
            <a:ext cx="81994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533400" y="1143000"/>
            <a:ext cx="8229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Koch curve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47700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0)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270955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1)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5959122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2)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647700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3)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3270955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4)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5959122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5)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3325" y="4240213"/>
              <a:ext cx="11113" cy="15875"/>
            </p14:xfrm>
          </p:contentPart>
        </mc:Choice>
        <mc:Fallback xmlns="">
          <p:pic>
            <p:nvPicPr>
              <p:cNvPr id="307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7589" y="4236966"/>
                <a:ext cx="25452" cy="29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4278313"/>
              <a:ext cx="7937" cy="34925"/>
            </p14:xfrm>
          </p:contentPart>
        </mc:Choice>
        <mc:Fallback xmlns="">
          <p:pic>
            <p:nvPicPr>
              <p:cNvPr id="307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3280" y="4272192"/>
                <a:ext cx="18399" cy="45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509880" y="1732320"/>
              <a:ext cx="1800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00520" y="1722960"/>
                <a:ext cx="3672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0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3" descr="tile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5192" r="3678" b="1807"/>
          <a:stretch/>
        </p:blipFill>
        <p:spPr bwMode="auto">
          <a:xfrm>
            <a:off x="60960" y="1344168"/>
            <a:ext cx="6103517" cy="54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01" y="1828800"/>
            <a:ext cx="1401856" cy="9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190500" y="152400"/>
            <a:ext cx="7962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Recursive art?   Create your own…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 rot="265883">
            <a:off x="4488053" y="1159227"/>
            <a:ext cx="4327999" cy="5794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Happy turtling in lab!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2479" y="5041134"/>
            <a:ext cx="1479490" cy="147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9319" y="4399002"/>
            <a:ext cx="1974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mbria" panose="02040503050406030204" pitchFamily="18" charset="0"/>
              </a:rPr>
              <a:t>What? </a:t>
            </a:r>
            <a:r>
              <a:rPr lang="en-US" sz="1000" u="sng" dirty="0" smtClean="0">
                <a:latin typeface="Cambria" panose="02040503050406030204" pitchFamily="18" charset="0"/>
              </a:rPr>
              <a:t>Way</a:t>
            </a:r>
            <a:r>
              <a:rPr lang="en-US" sz="1000" dirty="0" smtClean="0">
                <a:latin typeface="Cambria" panose="02040503050406030204" pitchFamily="18" charset="0"/>
              </a:rPr>
              <a:t> too happy to be art</a:t>
            </a:r>
            <a:r>
              <a:rPr lang="en-US" sz="1000" i="1" dirty="0" smtClean="0">
                <a:latin typeface="Cambria" panose="02040503050406030204" pitchFamily="18" charset="0"/>
              </a:rPr>
              <a:t>…  </a:t>
            </a:r>
          </a:p>
          <a:p>
            <a:r>
              <a:rPr lang="en-US" sz="1000" dirty="0" smtClean="0">
                <a:latin typeface="Cambria" panose="02040503050406030204" pitchFamily="18" charset="0"/>
              </a:rPr>
              <a:t>My recursive compositions </a:t>
            </a:r>
            <a:r>
              <a:rPr lang="en-US" sz="1000" dirty="0" err="1" smtClean="0">
                <a:latin typeface="Cambria" panose="02040503050406030204" pitchFamily="18" charset="0"/>
              </a:rPr>
              <a:t>burninate</a:t>
            </a:r>
            <a:r>
              <a:rPr lang="en-US" sz="1000" dirty="0" smtClean="0">
                <a:latin typeface="Cambria" panose="02040503050406030204" pitchFamily="18" charset="0"/>
              </a:rPr>
              <a:t> even </a:t>
            </a:r>
            <a:r>
              <a:rPr lang="en-US" sz="1000" dirty="0" err="1" smtClean="0">
                <a:latin typeface="Cambria" panose="02040503050406030204" pitchFamily="18" charset="0"/>
              </a:rPr>
              <a:t>Cyriak's</a:t>
            </a:r>
            <a:r>
              <a:rPr lang="en-US" sz="1000" dirty="0" smtClean="0">
                <a:latin typeface="Cambria" panose="02040503050406030204" pitchFamily="18" charset="0"/>
              </a:rPr>
              <a:t> brain!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0501" y="1457980"/>
            <a:ext cx="1409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latin typeface="Calibri" panose="020F0502020204030204" pitchFamily="34" charset="0"/>
              </a:rPr>
              <a:t>seven-cornered confetti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2052" y="5715000"/>
            <a:ext cx="890928" cy="8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8530" y="6163056"/>
            <a:ext cx="431519" cy="4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7629" y="6376674"/>
            <a:ext cx="214131" cy="21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548592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4953000" y="228600"/>
            <a:ext cx="4038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chai(size):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size&lt;9: </a:t>
            </a: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return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forward(size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forward(size/2.0)</a:t>
            </a:r>
          </a:p>
          <a:p>
            <a:r>
              <a:rPr lang="en-US" sz="2100" b="1" dirty="0">
                <a:latin typeface="Courier New" pitchFamily="49" charset="0"/>
              </a:rPr>
              <a:t>    right(90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forward(size)</a:t>
            </a:r>
          </a:p>
          <a:p>
            <a:r>
              <a:rPr lang="en-US" sz="2100" b="1" dirty="0">
                <a:latin typeface="Courier New" pitchFamily="49" charset="0"/>
              </a:rPr>
              <a:t>    left(90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backward(size)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266698" y="6428601"/>
            <a:ext cx="3886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How could you add more to each T-tip?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724400" y="6428601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Why are there two identical commands in a </a:t>
            </a:r>
            <a:r>
              <a:rPr lang="en-US" sz="1200" dirty="0" smtClean="0">
                <a:latin typeface="Cambria" pitchFamily="18" charset="0"/>
              </a:rPr>
              <a:t>row ~ twice!?</a:t>
            </a:r>
            <a:endParaRPr lang="en-US" sz="1200" dirty="0">
              <a:latin typeface="Cambria" pitchFamily="18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2819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152400" y="209224"/>
            <a:ext cx="4267199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(</a:t>
            </a:r>
            <a:r>
              <a:rPr lang="en-US" dirty="0" smtClean="0">
                <a:latin typeface="Cambria" pitchFamily="18" charset="0"/>
              </a:rPr>
              <a:t>1)  What </a:t>
            </a:r>
            <a:r>
              <a:rPr lang="en-US" dirty="0">
                <a:latin typeface="Cambria" pitchFamily="18" charset="0"/>
              </a:rPr>
              <a:t>does </a:t>
            </a:r>
            <a:r>
              <a:rPr lang="en-US" b="1" dirty="0" smtClean="0">
                <a:latin typeface="Cambria" pitchFamily="18" charset="0"/>
              </a:rPr>
              <a:t>chai(100)</a:t>
            </a:r>
            <a:r>
              <a:rPr lang="en-US" dirty="0" smtClean="0">
                <a:latin typeface="Cambria" pitchFamily="18" charset="0"/>
              </a:rPr>
              <a:t> do?</a:t>
            </a:r>
            <a:endParaRPr lang="en-US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28760" y="419040"/>
              <a:ext cx="8239320" cy="5496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400" y="409680"/>
                <a:ext cx="8258040" cy="55152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640" y="76200"/>
            <a:ext cx="5619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Single-path </a:t>
            </a:r>
            <a:r>
              <a:rPr lang="en-US" sz="4200" dirty="0">
                <a:latin typeface="Cambria" pitchFamily="18" charset="0"/>
              </a:rPr>
              <a:t>r</a:t>
            </a:r>
            <a:r>
              <a:rPr lang="en-US" sz="4200" dirty="0" smtClean="0">
                <a:latin typeface="Cambria" pitchFamily="18" charset="0"/>
              </a:rPr>
              <a:t>ecursion 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6812" r="8504" b="4495"/>
          <a:stretch>
            <a:fillRect/>
          </a:stretch>
        </p:blipFill>
        <p:spPr bwMode="auto">
          <a:xfrm>
            <a:off x="1341438" y="990600"/>
            <a:ext cx="6580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Etch-a-Sketch ?</a:t>
            </a:r>
          </a:p>
        </p:txBody>
      </p:sp>
      <p:sp>
        <p:nvSpPr>
          <p:cNvPr id="2048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70738" y="6510338"/>
            <a:ext cx="1885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accent2"/>
                </a:solidFill>
                <a:latin typeface="Cambria" pitchFamily="18" charset="0"/>
              </a:rPr>
              <a:t>www.gvetchedintime.com</a:t>
            </a:r>
          </a:p>
        </p:txBody>
      </p:sp>
      <p:sp>
        <p:nvSpPr>
          <p:cNvPr id="2048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2500" y="5976938"/>
            <a:ext cx="31353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Maiandra GD" pitchFamily="34" charset="0"/>
              </a:rPr>
              <a:t>No way this is real…  but it is !</a:t>
            </a:r>
          </a:p>
        </p:txBody>
      </p:sp>
    </p:spTree>
    <p:extLst>
      <p:ext uri="{BB962C8B-B14F-4D97-AF65-F5344CB8AC3E}">
        <p14:creationId xmlns:p14="http://schemas.microsoft.com/office/powerpoint/2010/main" val="42878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b="20547"/>
          <a:stretch>
            <a:fillRect/>
          </a:stretch>
        </p:blipFill>
        <p:spPr bwMode="auto">
          <a:xfrm>
            <a:off x="5791200" y="228600"/>
            <a:ext cx="3352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09650"/>
            <a:ext cx="57721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2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5275"/>
            <a:ext cx="5867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0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1371600"/>
            <a:ext cx="3011488" cy="1015663"/>
          </a:xfrm>
          <a:prstGeom prst="rect">
            <a:avLst/>
          </a:prstGeom>
          <a:solidFill>
            <a:srgbClr val="FFD1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uses a basic random-walk model with </a:t>
            </a:r>
            <a:r>
              <a:rPr lang="en-US" sz="2000" b="1" i="1" dirty="0">
                <a:latin typeface="Cambria" pitchFamily="18" charset="0"/>
              </a:rPr>
              <a:t>unequal</a:t>
            </a:r>
            <a:r>
              <a:rPr lang="en-US" sz="2000" dirty="0">
                <a:latin typeface="Cambria" pitchFamily="18" charset="0"/>
              </a:rPr>
              <a:t> step probabilities</a:t>
            </a:r>
          </a:p>
        </p:txBody>
      </p:sp>
      <p:sp>
        <p:nvSpPr>
          <p:cNvPr id="18438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524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Gel electrophoresis</a:t>
            </a:r>
          </a:p>
        </p:txBody>
      </p:sp>
      <p:sp>
        <p:nvSpPr>
          <p:cNvPr id="18439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38132" y="4705350"/>
            <a:ext cx="2971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Used to separate proteins and nucleic acids (DNA) from a biological sample. Molecules with different properties travel different distances.</a:t>
            </a:r>
          </a:p>
        </p:txBody>
      </p:sp>
      <p:pic>
        <p:nvPicPr>
          <p:cNvPr id="18440" name="Picture 103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2643188"/>
            <a:ext cx="5070475" cy="1852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10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34284" y="792163"/>
            <a:ext cx="3125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200" dirty="0">
                <a:latin typeface="Cambria" pitchFamily="18" charset="0"/>
              </a:rPr>
              <a:t>one of many applications for random walks…</a:t>
            </a:r>
          </a:p>
        </p:txBody>
      </p:sp>
    </p:spTree>
    <p:extLst>
      <p:ext uri="{BB962C8B-B14F-4D97-AF65-F5344CB8AC3E}">
        <p14:creationId xmlns:p14="http://schemas.microsoft.com/office/powerpoint/2010/main" val="10223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IMG_13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0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03688" y="282575"/>
            <a:ext cx="4724400" cy="461963"/>
          </a:xfrm>
          <a:prstGeom prst="rect">
            <a:avLst/>
          </a:prstGeom>
          <a:solidFill>
            <a:srgbClr val="067B0E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CS 5 green: </a:t>
            </a:r>
            <a:r>
              <a:rPr lang="en-US" i="1">
                <a:solidFill>
                  <a:schemeClr val="bg1"/>
                </a:solidFill>
                <a:latin typeface="Calibri" pitchFamily="34" charset="0"/>
              </a:rPr>
              <a:t>Gel electrophoresis fire!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turtle graphics</a:t>
            </a:r>
          </a:p>
        </p:txBody>
      </p:sp>
      <p:sp>
        <p:nvSpPr>
          <p:cNvPr id="30723" name="TextBox 20"/>
          <p:cNvSpPr txBox="1">
            <a:spLocks noChangeArrowheads="1"/>
          </p:cNvSpPr>
          <p:nvPr/>
        </p:nvSpPr>
        <p:spPr bwMode="auto">
          <a:xfrm>
            <a:off x="695325" y="985838"/>
            <a:ext cx="77724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  <a:latin typeface="Calibri" pitchFamily="34" charset="0"/>
              </a:rPr>
              <a:t>Sometimes you need to run Python from the command-line</a:t>
            </a:r>
          </a:p>
        </p:txBody>
      </p:sp>
      <p:sp>
        <p:nvSpPr>
          <p:cNvPr id="30724" name="Rectangle 29"/>
          <p:cNvSpPr>
            <a:spLocks noChangeArrowheads="1"/>
          </p:cNvSpPr>
          <p:nvPr/>
        </p:nvSpPr>
        <p:spPr bwMode="auto">
          <a:xfrm>
            <a:off x="1009650" y="5969000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30725" name="Rounded Rectangle 30"/>
          <p:cNvSpPr>
            <a:spLocks noChangeArrowheads="1"/>
          </p:cNvSpPr>
          <p:nvPr/>
        </p:nvSpPr>
        <p:spPr bwMode="auto">
          <a:xfrm>
            <a:off x="225425" y="5978525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6" name="Rounded Rectangle 31"/>
          <p:cNvSpPr>
            <a:spLocks noChangeArrowheads="1"/>
          </p:cNvSpPr>
          <p:nvPr/>
        </p:nvSpPr>
        <p:spPr bwMode="auto">
          <a:xfrm>
            <a:off x="4659313" y="5981700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7" name="Rectangle 32"/>
          <p:cNvSpPr>
            <a:spLocks noChangeArrowheads="1"/>
          </p:cNvSpPr>
          <p:nvPr/>
        </p:nvSpPr>
        <p:spPr bwMode="auto">
          <a:xfrm>
            <a:off x="5253038" y="5969000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30728" name="Rectangle 1"/>
          <p:cNvSpPr>
            <a:spLocks noChangeArrowheads="1"/>
          </p:cNvSpPr>
          <p:nvPr/>
        </p:nvSpPr>
        <p:spPr bwMode="auto">
          <a:xfrm>
            <a:off x="552450" y="1470025"/>
            <a:ext cx="7772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www.cs.hmc.edu/twiki/bin/view/CS5/RunningPythonFromTheCommandLine</a:t>
            </a:r>
          </a:p>
        </p:txBody>
      </p:sp>
      <p:pic>
        <p:nvPicPr>
          <p:cNvPr id="3072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362200"/>
            <a:ext cx="3783012" cy="3116263"/>
          </a:xfrm>
          <a:prstGeom prst="rect">
            <a:avLst/>
          </a:prstGeom>
          <a:noFill/>
          <a:ln w="19050">
            <a:solidFill>
              <a:srgbClr val="0806C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362200"/>
            <a:ext cx="3941762" cy="3116263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595688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3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" name="Rectangle 5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62549" b="44696"/>
          <a:stretch>
            <a:fillRect/>
          </a:stretch>
        </p:blipFill>
        <p:spPr bwMode="auto">
          <a:xfrm>
            <a:off x="7228720" y="1478677"/>
            <a:ext cx="606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ounded Rectangle 1"/>
          <p:cNvSpPr>
            <a:spLocks noChangeArrowheads="1"/>
          </p:cNvSpPr>
          <p:nvPr/>
        </p:nvSpPr>
        <p:spPr bwMode="auto">
          <a:xfrm>
            <a:off x="457200" y="5141976"/>
            <a:ext cx="3124200" cy="127793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052" name="Picture 32" descr="turtle64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331788" y="1879600"/>
            <a:ext cx="337185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2401" y="129074"/>
            <a:ext cx="3886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>
                <a:latin typeface="Cambria" pitchFamily="18" charset="0"/>
              </a:rPr>
              <a:t>CS </a:t>
            </a:r>
            <a:r>
              <a:rPr lang="en-US" sz="5400" dirty="0" smtClean="0">
                <a:latin typeface="Cambria" pitchFamily="18" charset="0"/>
              </a:rPr>
              <a:t>5 </a:t>
            </a:r>
            <a:r>
              <a:rPr lang="en-US" sz="5400" dirty="0">
                <a:latin typeface="Cambria" pitchFamily="18" charset="0"/>
              </a:rPr>
              <a:t>Today</a:t>
            </a:r>
          </a:p>
        </p:txBody>
      </p:sp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94" y="517220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7062733" y="457200"/>
            <a:ext cx="1379372" cy="64633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CS 5 alien on strike!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4347068" y="3352800"/>
            <a:ext cx="4467748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CS 5's three-eyed </a:t>
            </a:r>
            <a:r>
              <a:rPr lang="en-US" sz="1800" dirty="0" err="1" smtClean="0">
                <a:latin typeface="Cambria" pitchFamily="18" charset="0"/>
              </a:rPr>
              <a:t>spokesalien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has walked off the job, according to an AFL-CIO (Alien Federation of Labor and Congress of Interplanetary Organizations) </a:t>
            </a:r>
            <a:r>
              <a:rPr lang="en-US" sz="1800" dirty="0" err="1">
                <a:latin typeface="Cambria" pitchFamily="18" charset="0"/>
              </a:rPr>
              <a:t>lifeform</a:t>
            </a:r>
            <a:r>
              <a:rPr lang="en-US" sz="1800" dirty="0">
                <a:latin typeface="Cambria" pitchFamily="18" charset="0"/>
              </a:rPr>
              <a:t>. "I can't work under these conditions – when I arrived this morning, I was immediately - and indecorously - </a:t>
            </a:r>
            <a:r>
              <a:rPr lang="en-US" sz="1800" dirty="0" err="1">
                <a:latin typeface="Cambria" pitchFamily="18" charset="0"/>
              </a:rPr>
              <a:t>burninated</a:t>
            </a:r>
            <a:r>
              <a:rPr lang="en-US" sz="1800" dirty="0">
                <a:latin typeface="Cambria" pitchFamily="18" charset="0"/>
              </a:rPr>
              <a:t> by a new co-worker," sources reported hearing as the </a:t>
            </a:r>
            <a:r>
              <a:rPr lang="en-US" sz="1800" dirty="0" err="1">
                <a:latin typeface="Cambria" pitchFamily="18" charset="0"/>
              </a:rPr>
              <a:t>trinocular</a:t>
            </a:r>
            <a:r>
              <a:rPr lang="en-US" sz="1800" dirty="0">
                <a:latin typeface="Cambria" pitchFamily="18" charset="0"/>
              </a:rPr>
              <a:t> terrestrial stormed off. No word yet on who this reputed co-worker might be, though…</a:t>
            </a:r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4495800" y="2499053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Photograph of CS 5 co-worker accused of </a:t>
            </a:r>
            <a:r>
              <a:rPr lang="en-US" sz="1000" dirty="0" err="1">
                <a:latin typeface="Cambria" pitchFamily="18" charset="0"/>
              </a:rPr>
              <a:t>burnination</a:t>
            </a:r>
            <a:r>
              <a:rPr lang="en-US" sz="1000" dirty="0">
                <a:latin typeface="Cambria" pitchFamily="18" charset="0"/>
              </a:rPr>
              <a:t>.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6255154" y="6210904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>
                <a:latin typeface="Cambria" pitchFamily="18" charset="0"/>
              </a:rPr>
              <a:t>picket lines consumed by flames, p. 42</a:t>
            </a:r>
          </a:p>
        </p:txBody>
      </p:sp>
      <p:sp>
        <p:nvSpPr>
          <p:cNvPr id="2061" name="Text Box 19"/>
          <p:cNvSpPr txBox="1">
            <a:spLocks noChangeArrowheads="1"/>
          </p:cNvSpPr>
          <p:nvPr/>
        </p:nvSpPr>
        <p:spPr bwMode="auto">
          <a:xfrm>
            <a:off x="457200" y="527050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hw2</a:t>
            </a:r>
            <a:r>
              <a:rPr lang="en-US" sz="2800" dirty="0">
                <a:latin typeface="Cambria" pitchFamily="18" charset="0"/>
              </a:rPr>
              <a:t> due </a:t>
            </a:r>
            <a:r>
              <a:rPr lang="en-US" sz="2800" dirty="0" smtClean="0">
                <a:latin typeface="Cambria" pitchFamily="18" charset="0"/>
              </a:rPr>
              <a:t>Monday…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466724" y="5791200"/>
            <a:ext cx="3099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Lots of tutoring…</a:t>
            </a: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174625" y="1295400"/>
            <a:ext cx="3635375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i="1" dirty="0">
                <a:solidFill>
                  <a:srgbClr val="C00000"/>
                </a:solidFill>
                <a:latin typeface="Cambria" pitchFamily="18" charset="0"/>
              </a:rPr>
              <a:t>Fractals and Turtles</a:t>
            </a:r>
          </a:p>
        </p:txBody>
      </p:sp>
      <p:sp>
        <p:nvSpPr>
          <p:cNvPr id="2068" name="Text Box 33"/>
          <p:cNvSpPr txBox="1">
            <a:spLocks noChangeArrowheads="1"/>
          </p:cNvSpPr>
          <p:nvPr/>
        </p:nvSpPr>
        <p:spPr bwMode="auto">
          <a:xfrm>
            <a:off x="487363" y="4470400"/>
            <a:ext cx="30591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i="1" dirty="0" smtClean="0">
                <a:solidFill>
                  <a:srgbClr val="C00000"/>
                </a:solidFill>
                <a:latin typeface="Cambria" pitchFamily="18" charset="0"/>
              </a:rPr>
              <a:t>How random!</a:t>
            </a:r>
            <a:endParaRPr lang="en-US" sz="27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069" name="Text Box 11"/>
          <p:cNvSpPr txBox="1">
            <a:spLocks noChangeArrowheads="1"/>
          </p:cNvSpPr>
          <p:nvPr/>
        </p:nvSpPr>
        <p:spPr bwMode="auto">
          <a:xfrm>
            <a:off x="7252356" y="1644835"/>
            <a:ext cx="500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dirty="0">
                <a:solidFill>
                  <a:srgbClr val="067B0E"/>
                </a:solidFill>
                <a:latin typeface="Cambria" pitchFamily="18" charset="0"/>
              </a:rPr>
              <a:t>More Eyes!</a:t>
            </a:r>
          </a:p>
        </p:txBody>
      </p:sp>
      <p:grpSp>
        <p:nvGrpSpPr>
          <p:cNvPr id="2070" name="Group 10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30345" y="1991053"/>
            <a:ext cx="730250" cy="828675"/>
            <a:chOff x="2928" y="1051"/>
            <a:chExt cx="840" cy="957"/>
          </a:xfrm>
        </p:grpSpPr>
        <p:sp>
          <p:nvSpPr>
            <p:cNvPr id="2071" name="Freeform 103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10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10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Oval 10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10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Oval 10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10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Oval 10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AutoShape 10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Freeform 104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04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04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04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59385" y="655544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</a:rPr>
              <a:t>https://</a:t>
            </a:r>
            <a:r>
              <a:rPr lang="en-US" sz="900" dirty="0" smtClean="0">
                <a:latin typeface="Calibri" panose="020F0502020204030204" pitchFamily="34" charset="0"/>
              </a:rPr>
              <a:t>www.youtube.com/watch?v=TfrAf1a9Qhs   1:00-1:30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609600" y="533400"/>
            <a:ext cx="8153400" cy="5867400"/>
            <a:chOff x="609600" y="533400"/>
            <a:chExt cx="8153400" cy="5867400"/>
          </a:xfrm>
        </p:grpSpPr>
        <p:sp>
          <p:nvSpPr>
            <p:cNvPr id="31767" name="Rectangle 30"/>
            <p:cNvSpPr>
              <a:spLocks noChangeArrowheads="1"/>
            </p:cNvSpPr>
            <p:nvPr/>
          </p:nvSpPr>
          <p:spPr bwMode="auto">
            <a:xfrm>
              <a:off x="22860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8" name="Rectangle 60"/>
            <p:cNvSpPr>
              <a:spLocks noChangeArrowheads="1"/>
            </p:cNvSpPr>
            <p:nvPr/>
          </p:nvSpPr>
          <p:spPr bwMode="auto">
            <a:xfrm>
              <a:off x="22860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9" name="Rectangle 61"/>
            <p:cNvSpPr>
              <a:spLocks noChangeArrowheads="1"/>
            </p:cNvSpPr>
            <p:nvPr/>
          </p:nvSpPr>
          <p:spPr bwMode="auto">
            <a:xfrm>
              <a:off x="31242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0" name="Rectangle 8"/>
            <p:cNvSpPr>
              <a:spLocks noChangeArrowheads="1"/>
            </p:cNvSpPr>
            <p:nvPr/>
          </p:nvSpPr>
          <p:spPr bwMode="auto">
            <a:xfrm>
              <a:off x="6096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1" name="Rectangle 9"/>
            <p:cNvSpPr>
              <a:spLocks noChangeArrowheads="1"/>
            </p:cNvSpPr>
            <p:nvPr/>
          </p:nvSpPr>
          <p:spPr bwMode="auto">
            <a:xfrm>
              <a:off x="14478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2" name="Rectangle 10"/>
            <p:cNvSpPr>
              <a:spLocks noChangeArrowheads="1"/>
            </p:cNvSpPr>
            <p:nvPr/>
          </p:nvSpPr>
          <p:spPr bwMode="auto">
            <a:xfrm>
              <a:off x="22860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3" name="Rectangle 11"/>
            <p:cNvSpPr>
              <a:spLocks noChangeArrowheads="1"/>
            </p:cNvSpPr>
            <p:nvPr/>
          </p:nvSpPr>
          <p:spPr bwMode="auto">
            <a:xfrm>
              <a:off x="31242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4" name="Rectangle 12"/>
            <p:cNvSpPr>
              <a:spLocks noChangeArrowheads="1"/>
            </p:cNvSpPr>
            <p:nvPr/>
          </p:nvSpPr>
          <p:spPr bwMode="auto">
            <a:xfrm>
              <a:off x="39624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5" name="Rectangle 13"/>
            <p:cNvSpPr>
              <a:spLocks noChangeArrowheads="1"/>
            </p:cNvSpPr>
            <p:nvPr/>
          </p:nvSpPr>
          <p:spPr bwMode="auto">
            <a:xfrm>
              <a:off x="48006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6" name="Rectangle 14"/>
            <p:cNvSpPr>
              <a:spLocks noChangeArrowheads="1"/>
            </p:cNvSpPr>
            <p:nvPr/>
          </p:nvSpPr>
          <p:spPr bwMode="auto">
            <a:xfrm>
              <a:off x="56388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7" name="Rectangle 15"/>
            <p:cNvSpPr>
              <a:spLocks noChangeArrowheads="1"/>
            </p:cNvSpPr>
            <p:nvPr/>
          </p:nvSpPr>
          <p:spPr bwMode="auto">
            <a:xfrm>
              <a:off x="64770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8" name="Rectangle 16"/>
            <p:cNvSpPr>
              <a:spLocks noChangeArrowheads="1"/>
            </p:cNvSpPr>
            <p:nvPr/>
          </p:nvSpPr>
          <p:spPr bwMode="auto">
            <a:xfrm>
              <a:off x="73152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9" name="Rectangle 17"/>
            <p:cNvSpPr>
              <a:spLocks noChangeArrowheads="1"/>
            </p:cNvSpPr>
            <p:nvPr/>
          </p:nvSpPr>
          <p:spPr bwMode="auto">
            <a:xfrm>
              <a:off x="81534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0" name="Rectangle 18"/>
            <p:cNvSpPr>
              <a:spLocks noChangeArrowheads="1"/>
            </p:cNvSpPr>
            <p:nvPr/>
          </p:nvSpPr>
          <p:spPr bwMode="auto">
            <a:xfrm>
              <a:off x="6096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1" name="Rectangle 19"/>
            <p:cNvSpPr>
              <a:spLocks noChangeArrowheads="1"/>
            </p:cNvSpPr>
            <p:nvPr/>
          </p:nvSpPr>
          <p:spPr bwMode="auto">
            <a:xfrm>
              <a:off x="14478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2" name="Rectangle 20"/>
            <p:cNvSpPr>
              <a:spLocks noChangeArrowheads="1"/>
            </p:cNvSpPr>
            <p:nvPr/>
          </p:nvSpPr>
          <p:spPr bwMode="auto">
            <a:xfrm>
              <a:off x="22860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3" name="Rectangle 21"/>
            <p:cNvSpPr>
              <a:spLocks noChangeArrowheads="1"/>
            </p:cNvSpPr>
            <p:nvPr/>
          </p:nvSpPr>
          <p:spPr bwMode="auto">
            <a:xfrm>
              <a:off x="31242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4" name="Rectangle 22"/>
            <p:cNvSpPr>
              <a:spLocks noChangeArrowheads="1"/>
            </p:cNvSpPr>
            <p:nvPr/>
          </p:nvSpPr>
          <p:spPr bwMode="auto">
            <a:xfrm>
              <a:off x="39624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5" name="Rectangle 23"/>
            <p:cNvSpPr>
              <a:spLocks noChangeArrowheads="1"/>
            </p:cNvSpPr>
            <p:nvPr/>
          </p:nvSpPr>
          <p:spPr bwMode="auto">
            <a:xfrm>
              <a:off x="48006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6" name="Rectangle 24"/>
            <p:cNvSpPr>
              <a:spLocks noChangeArrowheads="1"/>
            </p:cNvSpPr>
            <p:nvPr/>
          </p:nvSpPr>
          <p:spPr bwMode="auto">
            <a:xfrm>
              <a:off x="56388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7" name="Rectangle 25"/>
            <p:cNvSpPr>
              <a:spLocks noChangeArrowheads="1"/>
            </p:cNvSpPr>
            <p:nvPr/>
          </p:nvSpPr>
          <p:spPr bwMode="auto">
            <a:xfrm>
              <a:off x="64770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8" name="Rectangle 26"/>
            <p:cNvSpPr>
              <a:spLocks noChangeArrowheads="1"/>
            </p:cNvSpPr>
            <p:nvPr/>
          </p:nvSpPr>
          <p:spPr bwMode="auto">
            <a:xfrm>
              <a:off x="73152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9" name="Rectangle 27"/>
            <p:cNvSpPr>
              <a:spLocks noChangeArrowheads="1"/>
            </p:cNvSpPr>
            <p:nvPr/>
          </p:nvSpPr>
          <p:spPr bwMode="auto">
            <a:xfrm>
              <a:off x="81534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0" name="Rectangle 28"/>
            <p:cNvSpPr>
              <a:spLocks noChangeArrowheads="1"/>
            </p:cNvSpPr>
            <p:nvPr/>
          </p:nvSpPr>
          <p:spPr bwMode="auto">
            <a:xfrm>
              <a:off x="6096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1" name="Rectangle 29"/>
            <p:cNvSpPr>
              <a:spLocks noChangeArrowheads="1"/>
            </p:cNvSpPr>
            <p:nvPr/>
          </p:nvSpPr>
          <p:spPr bwMode="auto">
            <a:xfrm>
              <a:off x="14478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2" name="Rectangle 31"/>
            <p:cNvSpPr>
              <a:spLocks noChangeArrowheads="1"/>
            </p:cNvSpPr>
            <p:nvPr/>
          </p:nvSpPr>
          <p:spPr bwMode="auto">
            <a:xfrm>
              <a:off x="31242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3" name="Rectangle 32"/>
            <p:cNvSpPr>
              <a:spLocks noChangeArrowheads="1"/>
            </p:cNvSpPr>
            <p:nvPr/>
          </p:nvSpPr>
          <p:spPr bwMode="auto">
            <a:xfrm>
              <a:off x="39624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4" name="Rectangle 33"/>
            <p:cNvSpPr>
              <a:spLocks noChangeArrowheads="1"/>
            </p:cNvSpPr>
            <p:nvPr/>
          </p:nvSpPr>
          <p:spPr bwMode="auto">
            <a:xfrm>
              <a:off x="48006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5" name="Rectangle 34"/>
            <p:cNvSpPr>
              <a:spLocks noChangeArrowheads="1"/>
            </p:cNvSpPr>
            <p:nvPr/>
          </p:nvSpPr>
          <p:spPr bwMode="auto">
            <a:xfrm>
              <a:off x="56388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6" name="Rectangle 35"/>
            <p:cNvSpPr>
              <a:spLocks noChangeArrowheads="1"/>
            </p:cNvSpPr>
            <p:nvPr/>
          </p:nvSpPr>
          <p:spPr bwMode="auto">
            <a:xfrm>
              <a:off x="64770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7" name="Rectangle 36"/>
            <p:cNvSpPr>
              <a:spLocks noChangeArrowheads="1"/>
            </p:cNvSpPr>
            <p:nvPr/>
          </p:nvSpPr>
          <p:spPr bwMode="auto">
            <a:xfrm>
              <a:off x="73152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8" name="Rectangle 37"/>
            <p:cNvSpPr>
              <a:spLocks noChangeArrowheads="1"/>
            </p:cNvSpPr>
            <p:nvPr/>
          </p:nvSpPr>
          <p:spPr bwMode="auto">
            <a:xfrm>
              <a:off x="81534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9" name="Rectangle 38"/>
            <p:cNvSpPr>
              <a:spLocks noChangeArrowheads="1"/>
            </p:cNvSpPr>
            <p:nvPr/>
          </p:nvSpPr>
          <p:spPr bwMode="auto">
            <a:xfrm>
              <a:off x="6096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0" name="Rectangle 39"/>
            <p:cNvSpPr>
              <a:spLocks noChangeArrowheads="1"/>
            </p:cNvSpPr>
            <p:nvPr/>
          </p:nvSpPr>
          <p:spPr bwMode="auto">
            <a:xfrm>
              <a:off x="14478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1" name="Rectangle 40"/>
            <p:cNvSpPr>
              <a:spLocks noChangeArrowheads="1"/>
            </p:cNvSpPr>
            <p:nvPr/>
          </p:nvSpPr>
          <p:spPr bwMode="auto">
            <a:xfrm>
              <a:off x="22860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2" name="Rectangle 41"/>
            <p:cNvSpPr>
              <a:spLocks noChangeArrowheads="1"/>
            </p:cNvSpPr>
            <p:nvPr/>
          </p:nvSpPr>
          <p:spPr bwMode="auto">
            <a:xfrm>
              <a:off x="31242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3" name="Rectangle 42"/>
            <p:cNvSpPr>
              <a:spLocks noChangeArrowheads="1"/>
            </p:cNvSpPr>
            <p:nvPr/>
          </p:nvSpPr>
          <p:spPr bwMode="auto">
            <a:xfrm>
              <a:off x="39624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4" name="Rectangle 43"/>
            <p:cNvSpPr>
              <a:spLocks noChangeArrowheads="1"/>
            </p:cNvSpPr>
            <p:nvPr/>
          </p:nvSpPr>
          <p:spPr bwMode="auto">
            <a:xfrm>
              <a:off x="48006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5" name="Rectangle 44"/>
            <p:cNvSpPr>
              <a:spLocks noChangeArrowheads="1"/>
            </p:cNvSpPr>
            <p:nvPr/>
          </p:nvSpPr>
          <p:spPr bwMode="auto">
            <a:xfrm>
              <a:off x="56388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6" name="Rectangle 45"/>
            <p:cNvSpPr>
              <a:spLocks noChangeArrowheads="1"/>
            </p:cNvSpPr>
            <p:nvPr/>
          </p:nvSpPr>
          <p:spPr bwMode="auto">
            <a:xfrm>
              <a:off x="64770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7" name="Rectangle 46"/>
            <p:cNvSpPr>
              <a:spLocks noChangeArrowheads="1"/>
            </p:cNvSpPr>
            <p:nvPr/>
          </p:nvSpPr>
          <p:spPr bwMode="auto">
            <a:xfrm>
              <a:off x="73152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8" name="Rectangle 47"/>
            <p:cNvSpPr>
              <a:spLocks noChangeArrowheads="1"/>
            </p:cNvSpPr>
            <p:nvPr/>
          </p:nvSpPr>
          <p:spPr bwMode="auto">
            <a:xfrm>
              <a:off x="81534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9" name="Rectangle 48"/>
            <p:cNvSpPr>
              <a:spLocks noChangeArrowheads="1"/>
            </p:cNvSpPr>
            <p:nvPr/>
          </p:nvSpPr>
          <p:spPr bwMode="auto">
            <a:xfrm>
              <a:off x="6096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0" name="Rectangle 49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1" name="Rectangle 50"/>
            <p:cNvSpPr>
              <a:spLocks noChangeArrowheads="1"/>
            </p:cNvSpPr>
            <p:nvPr/>
          </p:nvSpPr>
          <p:spPr bwMode="auto">
            <a:xfrm>
              <a:off x="22860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2" name="Rectangle 51"/>
            <p:cNvSpPr>
              <a:spLocks noChangeArrowheads="1"/>
            </p:cNvSpPr>
            <p:nvPr/>
          </p:nvSpPr>
          <p:spPr bwMode="auto">
            <a:xfrm>
              <a:off x="31242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3" name="Rectangle 52"/>
            <p:cNvSpPr>
              <a:spLocks noChangeArrowheads="1"/>
            </p:cNvSpPr>
            <p:nvPr/>
          </p:nvSpPr>
          <p:spPr bwMode="auto">
            <a:xfrm>
              <a:off x="39624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4" name="Rectangle 53"/>
            <p:cNvSpPr>
              <a:spLocks noChangeArrowheads="1"/>
            </p:cNvSpPr>
            <p:nvPr/>
          </p:nvSpPr>
          <p:spPr bwMode="auto">
            <a:xfrm>
              <a:off x="48006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5" name="Rectangle 54"/>
            <p:cNvSpPr>
              <a:spLocks noChangeArrowheads="1"/>
            </p:cNvSpPr>
            <p:nvPr/>
          </p:nvSpPr>
          <p:spPr bwMode="auto">
            <a:xfrm>
              <a:off x="56388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6" name="Rectangle 55"/>
            <p:cNvSpPr>
              <a:spLocks noChangeArrowheads="1"/>
            </p:cNvSpPr>
            <p:nvPr/>
          </p:nvSpPr>
          <p:spPr bwMode="auto">
            <a:xfrm>
              <a:off x="64770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7" name="Rectangle 56"/>
            <p:cNvSpPr>
              <a:spLocks noChangeArrowheads="1"/>
            </p:cNvSpPr>
            <p:nvPr/>
          </p:nvSpPr>
          <p:spPr bwMode="auto">
            <a:xfrm>
              <a:off x="73152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8" name="Rectangle 57"/>
            <p:cNvSpPr>
              <a:spLocks noChangeArrowheads="1"/>
            </p:cNvSpPr>
            <p:nvPr/>
          </p:nvSpPr>
          <p:spPr bwMode="auto">
            <a:xfrm>
              <a:off x="81534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9" name="Rectangle 58"/>
            <p:cNvSpPr>
              <a:spLocks noChangeArrowheads="1"/>
            </p:cNvSpPr>
            <p:nvPr/>
          </p:nvSpPr>
          <p:spPr bwMode="auto">
            <a:xfrm>
              <a:off x="6096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0" name="Rectangle 59"/>
            <p:cNvSpPr>
              <a:spLocks noChangeArrowheads="1"/>
            </p:cNvSpPr>
            <p:nvPr/>
          </p:nvSpPr>
          <p:spPr bwMode="auto">
            <a:xfrm>
              <a:off x="14478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1" name="Rectangle 62"/>
            <p:cNvSpPr>
              <a:spLocks noChangeArrowheads="1"/>
            </p:cNvSpPr>
            <p:nvPr/>
          </p:nvSpPr>
          <p:spPr bwMode="auto">
            <a:xfrm>
              <a:off x="39624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2" name="Rectangle 63"/>
            <p:cNvSpPr>
              <a:spLocks noChangeArrowheads="1"/>
            </p:cNvSpPr>
            <p:nvPr/>
          </p:nvSpPr>
          <p:spPr bwMode="auto">
            <a:xfrm>
              <a:off x="48006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3" name="Rectangle 64"/>
            <p:cNvSpPr>
              <a:spLocks noChangeArrowheads="1"/>
            </p:cNvSpPr>
            <p:nvPr/>
          </p:nvSpPr>
          <p:spPr bwMode="auto">
            <a:xfrm>
              <a:off x="56388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4" name="Rectangle 65"/>
            <p:cNvSpPr>
              <a:spLocks noChangeArrowheads="1"/>
            </p:cNvSpPr>
            <p:nvPr/>
          </p:nvSpPr>
          <p:spPr bwMode="auto">
            <a:xfrm>
              <a:off x="64770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5" name="Rectangle 66"/>
            <p:cNvSpPr>
              <a:spLocks noChangeArrowheads="1"/>
            </p:cNvSpPr>
            <p:nvPr/>
          </p:nvSpPr>
          <p:spPr bwMode="auto">
            <a:xfrm>
              <a:off x="73152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6" name="Rectangle 67"/>
            <p:cNvSpPr>
              <a:spLocks noChangeArrowheads="1"/>
            </p:cNvSpPr>
            <p:nvPr/>
          </p:nvSpPr>
          <p:spPr bwMode="auto">
            <a:xfrm>
              <a:off x="81534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7" name="Rectangle 68"/>
            <p:cNvSpPr>
              <a:spLocks noChangeArrowheads="1"/>
            </p:cNvSpPr>
            <p:nvPr/>
          </p:nvSpPr>
          <p:spPr bwMode="auto">
            <a:xfrm>
              <a:off x="6096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8" name="Rectangle 69"/>
            <p:cNvSpPr>
              <a:spLocks noChangeArrowheads="1"/>
            </p:cNvSpPr>
            <p:nvPr/>
          </p:nvSpPr>
          <p:spPr bwMode="auto">
            <a:xfrm>
              <a:off x="14478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9" name="Rectangle 70"/>
            <p:cNvSpPr>
              <a:spLocks noChangeArrowheads="1"/>
            </p:cNvSpPr>
            <p:nvPr/>
          </p:nvSpPr>
          <p:spPr bwMode="auto">
            <a:xfrm>
              <a:off x="22860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0" name="Rectangle 71"/>
            <p:cNvSpPr>
              <a:spLocks noChangeArrowheads="1"/>
            </p:cNvSpPr>
            <p:nvPr/>
          </p:nvSpPr>
          <p:spPr bwMode="auto">
            <a:xfrm>
              <a:off x="31242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1" name="Rectangle 72"/>
            <p:cNvSpPr>
              <a:spLocks noChangeArrowheads="1"/>
            </p:cNvSpPr>
            <p:nvPr/>
          </p:nvSpPr>
          <p:spPr bwMode="auto">
            <a:xfrm>
              <a:off x="39624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2" name="Rectangle 73"/>
            <p:cNvSpPr>
              <a:spLocks noChangeArrowheads="1"/>
            </p:cNvSpPr>
            <p:nvPr/>
          </p:nvSpPr>
          <p:spPr bwMode="auto">
            <a:xfrm>
              <a:off x="48006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3" name="Rectangle 74"/>
            <p:cNvSpPr>
              <a:spLocks noChangeArrowheads="1"/>
            </p:cNvSpPr>
            <p:nvPr/>
          </p:nvSpPr>
          <p:spPr bwMode="auto">
            <a:xfrm>
              <a:off x="56388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4" name="Rectangle 75"/>
            <p:cNvSpPr>
              <a:spLocks noChangeArrowheads="1"/>
            </p:cNvSpPr>
            <p:nvPr/>
          </p:nvSpPr>
          <p:spPr bwMode="auto">
            <a:xfrm>
              <a:off x="64770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5" name="Rectangle 76"/>
            <p:cNvSpPr>
              <a:spLocks noChangeArrowheads="1"/>
            </p:cNvSpPr>
            <p:nvPr/>
          </p:nvSpPr>
          <p:spPr bwMode="auto">
            <a:xfrm>
              <a:off x="73152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6" name="Rectangle 77"/>
            <p:cNvSpPr>
              <a:spLocks noChangeArrowheads="1"/>
            </p:cNvSpPr>
            <p:nvPr/>
          </p:nvSpPr>
          <p:spPr bwMode="auto">
            <a:xfrm>
              <a:off x="81534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7" name="Rectangle 78"/>
            <p:cNvSpPr>
              <a:spLocks noChangeArrowheads="1"/>
            </p:cNvSpPr>
            <p:nvPr/>
          </p:nvSpPr>
          <p:spPr bwMode="auto">
            <a:xfrm>
              <a:off x="6096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8" name="Rectangle 79"/>
            <p:cNvSpPr>
              <a:spLocks noChangeArrowheads="1"/>
            </p:cNvSpPr>
            <p:nvPr/>
          </p:nvSpPr>
          <p:spPr bwMode="auto">
            <a:xfrm>
              <a:off x="14478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9" name="Rectangle 80"/>
            <p:cNvSpPr>
              <a:spLocks noChangeArrowheads="1"/>
            </p:cNvSpPr>
            <p:nvPr/>
          </p:nvSpPr>
          <p:spPr bwMode="auto">
            <a:xfrm>
              <a:off x="22860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0" name="Rectangle 81"/>
            <p:cNvSpPr>
              <a:spLocks noChangeArrowheads="1"/>
            </p:cNvSpPr>
            <p:nvPr/>
          </p:nvSpPr>
          <p:spPr bwMode="auto">
            <a:xfrm>
              <a:off x="31242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1" name="Rectangle 82"/>
            <p:cNvSpPr>
              <a:spLocks noChangeArrowheads="1"/>
            </p:cNvSpPr>
            <p:nvPr/>
          </p:nvSpPr>
          <p:spPr bwMode="auto">
            <a:xfrm>
              <a:off x="39624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2" name="Rectangle 83"/>
            <p:cNvSpPr>
              <a:spLocks noChangeArrowheads="1"/>
            </p:cNvSpPr>
            <p:nvPr/>
          </p:nvSpPr>
          <p:spPr bwMode="auto">
            <a:xfrm>
              <a:off x="48006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3" name="Rectangle 84"/>
            <p:cNvSpPr>
              <a:spLocks noChangeArrowheads="1"/>
            </p:cNvSpPr>
            <p:nvPr/>
          </p:nvSpPr>
          <p:spPr bwMode="auto">
            <a:xfrm>
              <a:off x="56388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4" name="Rectangle 85"/>
            <p:cNvSpPr>
              <a:spLocks noChangeArrowheads="1"/>
            </p:cNvSpPr>
            <p:nvPr/>
          </p:nvSpPr>
          <p:spPr bwMode="auto">
            <a:xfrm>
              <a:off x="64770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5" name="Rectangle 86"/>
            <p:cNvSpPr>
              <a:spLocks noChangeArrowheads="1"/>
            </p:cNvSpPr>
            <p:nvPr/>
          </p:nvSpPr>
          <p:spPr bwMode="auto">
            <a:xfrm>
              <a:off x="73152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6" name="Rectangle 87"/>
            <p:cNvSpPr>
              <a:spLocks noChangeArrowheads="1"/>
            </p:cNvSpPr>
            <p:nvPr/>
          </p:nvSpPr>
          <p:spPr bwMode="auto">
            <a:xfrm>
              <a:off x="81534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31747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057400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31749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31750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31751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31752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31753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31754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31755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31756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31757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31758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  <p:sp>
        <p:nvSpPr>
          <p:cNvPr id="31759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31760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31761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31762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31763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31764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31765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31766" name="TextBox 99"/>
          <p:cNvSpPr txBox="1">
            <a:spLocks noChangeArrowheads="1"/>
          </p:cNvSpPr>
          <p:nvPr/>
        </p:nvSpPr>
        <p:spPr bwMode="auto">
          <a:xfrm rot="-1031036">
            <a:off x="3057525" y="2855913"/>
            <a:ext cx="4038600" cy="206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6400" b="1"/>
              <a:t>building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55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105525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806CE"/>
                </a:solidFill>
              </a:rPr>
              <a:t>Programming </a:t>
            </a:r>
            <a:r>
              <a:rPr lang="en-US" sz="2800" i="1">
                <a:solidFill>
                  <a:srgbClr val="0806CE"/>
                </a:solidFill>
              </a:rPr>
              <a:t>before </a:t>
            </a:r>
            <a:r>
              <a:rPr lang="en-US" sz="2800">
                <a:solidFill>
                  <a:srgbClr val="0806CE"/>
                </a:solidFill>
              </a:rPr>
              <a:t>stored-program computers…</a:t>
            </a:r>
          </a:p>
        </p:txBody>
      </p:sp>
      <p:sp>
        <p:nvSpPr>
          <p:cNvPr id="3277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3800" y="548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ENIAC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2" descr="turtle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152400" y="2590800"/>
            <a:ext cx="3371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25"/>
          <p:cNvGrpSpPr>
            <a:grpSpLocks/>
          </p:cNvGrpSpPr>
          <p:nvPr/>
        </p:nvGrpSpPr>
        <p:grpSpPr bwMode="auto">
          <a:xfrm>
            <a:off x="2203450" y="990600"/>
            <a:ext cx="4137025" cy="180975"/>
            <a:chOff x="346" y="624"/>
            <a:chExt cx="3648" cy="114"/>
          </a:xfrm>
        </p:grpSpPr>
        <p:sp>
          <p:nvSpPr>
            <p:cNvPr id="33817" name="Rectangle 2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Rectangle 3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667000" y="152400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CS  5 Today</a:t>
            </a: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55514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54356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57200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6731000" y="134938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67B0E"/>
                </a:solidFill>
                <a:latin typeface="Comic Sans MS" pitchFamily="66" charset="0"/>
              </a:rPr>
              <a:t>CS 5 alien on strike!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134938" y="158750"/>
            <a:ext cx="18938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Claremont residents report droplets of water falling down-ward from the sky: unexplained meteorological phenomenon causes panic… 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1127125" y="955675"/>
            <a:ext cx="919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details, p. 42</a:t>
            </a:r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6446838" y="2817813"/>
            <a:ext cx="2578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The three-eyed CS 5 spokesalien has walked off the job, according to an AFL-CIO (Alien Federation of Labor and Congress of Interplanetary Organizations) lifeform. "I can't work under these conditions -- I arrived at work this morning and was immediately burninated by a new co-worker," sources reported hearing as the trinocular terrestrial stormed off. No word yet on who this reputed co-worker might be, though…</a:t>
            </a:r>
          </a:p>
        </p:txBody>
      </p:sp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6705600" y="2400300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Consummate sketch of accused, bullying CS 5 co-worker</a:t>
            </a:r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6664325" y="47704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picket lines consumed by flames, p. 4</a:t>
            </a:r>
          </a:p>
        </p:txBody>
      </p:sp>
      <p:sp>
        <p:nvSpPr>
          <p:cNvPr id="33806" name="Text Box 19"/>
          <p:cNvSpPr txBox="1">
            <a:spLocks noChangeArrowheads="1"/>
          </p:cNvSpPr>
          <p:nvPr/>
        </p:nvSpPr>
        <p:spPr bwMode="auto">
          <a:xfrm>
            <a:off x="506413" y="1501775"/>
            <a:ext cx="268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hw2</a:t>
            </a:r>
            <a:r>
              <a:rPr lang="en-US"/>
              <a:t> due Mon.</a:t>
            </a:r>
          </a:p>
        </p:txBody>
      </p:sp>
      <p:sp>
        <p:nvSpPr>
          <p:cNvPr id="33807" name="Text Box 20"/>
          <p:cNvSpPr txBox="1">
            <a:spLocks noChangeArrowheads="1"/>
          </p:cNvSpPr>
          <p:nvPr/>
        </p:nvSpPr>
        <p:spPr bwMode="auto">
          <a:xfrm>
            <a:off x="4244975" y="1947863"/>
            <a:ext cx="1524000" cy="93503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LAC tutoring hours all weekend!</a:t>
            </a:r>
          </a:p>
        </p:txBody>
      </p:sp>
      <p:sp>
        <p:nvSpPr>
          <p:cNvPr id="33808" name="Text Box 21"/>
          <p:cNvSpPr txBox="1">
            <a:spLocks noChangeArrowheads="1"/>
          </p:cNvSpPr>
          <p:nvPr/>
        </p:nvSpPr>
        <p:spPr bwMode="auto">
          <a:xfrm>
            <a:off x="479425" y="2697163"/>
            <a:ext cx="2716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chemeClr val="bg1"/>
                </a:solidFill>
                <a:latin typeface="Calibri" pitchFamily="34" charset="0"/>
              </a:rPr>
              <a:t>Fractals and Turtles!</a:t>
            </a:r>
          </a:p>
        </p:txBody>
      </p:sp>
      <p:sp>
        <p:nvSpPr>
          <p:cNvPr id="33809" name="Text Box 29"/>
          <p:cNvSpPr txBox="1">
            <a:spLocks noChangeArrowheads="1"/>
          </p:cNvSpPr>
          <p:nvPr/>
        </p:nvSpPr>
        <p:spPr bwMode="auto">
          <a:xfrm>
            <a:off x="3362325" y="65738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The Koch Curve</a:t>
            </a:r>
          </a:p>
        </p:txBody>
      </p:sp>
      <p:sp>
        <p:nvSpPr>
          <p:cNvPr id="33810" name="Line 30"/>
          <p:cNvSpPr>
            <a:spLocks noChangeShapeType="1"/>
          </p:cNvSpPr>
          <p:nvPr/>
        </p:nvSpPr>
        <p:spPr bwMode="auto">
          <a:xfrm>
            <a:off x="436563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1" name="Line 31"/>
          <p:cNvSpPr>
            <a:spLocks noChangeShapeType="1"/>
          </p:cNvSpPr>
          <p:nvPr/>
        </p:nvSpPr>
        <p:spPr bwMode="auto">
          <a:xfrm>
            <a:off x="5086350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601663" y="3101975"/>
            <a:ext cx="228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i="1">
                <a:solidFill>
                  <a:srgbClr val="FFFFFF"/>
                </a:solidFill>
                <a:latin typeface="Comic Sans MS" pitchFamily="66" charset="0"/>
              </a:rPr>
              <a:t>how random…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417513" y="1958975"/>
            <a:ext cx="288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Fri. aft. office hours!</a:t>
            </a:r>
          </a:p>
        </p:txBody>
      </p:sp>
      <p:pic>
        <p:nvPicPr>
          <p:cNvPr id="33814" name="Picture 23" descr="Picture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3100388"/>
            <a:ext cx="2371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4" descr="dragonDjok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445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Text Box 11"/>
          <p:cNvSpPr txBox="1">
            <a:spLocks noChangeArrowheads="1"/>
          </p:cNvSpPr>
          <p:nvPr/>
        </p:nvSpPr>
        <p:spPr bwMode="auto">
          <a:xfrm>
            <a:off x="3810000" y="2600325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Other trogdor appearances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5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6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7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8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0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1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2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3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4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5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6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7" name="Rectangle 26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8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9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0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2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3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4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5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6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7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8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9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0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1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2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3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4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5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6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7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8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9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0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1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2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3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4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5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6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7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8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9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0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1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2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3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4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5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6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7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8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9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0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1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2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3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4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5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6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7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8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9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0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1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2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3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4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5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6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7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8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9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34900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34901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34902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34903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34904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34905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34906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34907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34908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34909" name="TextBox 99"/>
          <p:cNvSpPr txBox="1">
            <a:spLocks noChangeArrowheads="1"/>
          </p:cNvSpPr>
          <p:nvPr/>
        </p:nvSpPr>
        <p:spPr bwMode="auto">
          <a:xfrm>
            <a:off x="23622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2</a:t>
            </a:r>
          </a:p>
        </p:txBody>
      </p:sp>
      <p:sp>
        <p:nvSpPr>
          <p:cNvPr id="34910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34911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34912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34913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34914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34915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34916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Etch-a-Sketch</a:t>
            </a:r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4191000" y="6259513"/>
            <a:ext cx="3841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from turtle import *</a:t>
            </a:r>
          </a:p>
        </p:txBody>
      </p:sp>
      <p:sp>
        <p:nvSpPr>
          <p:cNvPr id="35844" name="TextBox 20"/>
          <p:cNvSpPr txBox="1">
            <a:spLocks noChangeArrowheads="1"/>
          </p:cNvSpPr>
          <p:nvPr/>
        </p:nvSpPr>
        <p:spPr bwMode="auto">
          <a:xfrm>
            <a:off x="914400" y="838200"/>
            <a:ext cx="7315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3200">
                <a:solidFill>
                  <a:srgbClr val="800000"/>
                </a:solidFill>
                <a:latin typeface="Calibri" pitchFamily="34" charset="0"/>
              </a:rPr>
              <a:t>Be SURE to start IDLE with </a:t>
            </a:r>
            <a:r>
              <a:rPr lang="en-US" sz="3200" i="1">
                <a:solidFill>
                  <a:srgbClr val="800000"/>
                </a:solidFill>
                <a:latin typeface="Calibri" pitchFamily="34" charset="0"/>
              </a:rPr>
              <a:t>"no subprocess"</a:t>
            </a:r>
            <a:endParaRPr lang="en-US" sz="320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35845" name="Picture 2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5" b="19029"/>
          <a:stretch>
            <a:fillRect/>
          </a:stretch>
        </p:blipFill>
        <p:spPr bwMode="auto">
          <a:xfrm>
            <a:off x="469900" y="4294188"/>
            <a:ext cx="3581400" cy="145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Box 22"/>
          <p:cNvSpPr txBox="1">
            <a:spLocks noChangeArrowheads="1"/>
          </p:cNvSpPr>
          <p:nvPr/>
        </p:nvSpPr>
        <p:spPr bwMode="auto">
          <a:xfrm>
            <a:off x="1012825" y="5243513"/>
            <a:ext cx="278447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Enter  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idle –n &amp;</a:t>
            </a:r>
          </a:p>
        </p:txBody>
      </p:sp>
      <p:sp>
        <p:nvSpPr>
          <p:cNvPr id="35847" name="Rectangle 23"/>
          <p:cNvSpPr>
            <a:spLocks noChangeArrowheads="1"/>
          </p:cNvSpPr>
          <p:nvPr/>
        </p:nvSpPr>
        <p:spPr bwMode="auto">
          <a:xfrm>
            <a:off x="1344613" y="624363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Then, you can type</a:t>
            </a:r>
          </a:p>
        </p:txBody>
      </p:sp>
      <p:sp>
        <p:nvSpPr>
          <p:cNvPr id="35848" name="TextBox 24"/>
          <p:cNvSpPr txBox="1">
            <a:spLocks noChangeArrowheads="1"/>
          </p:cNvSpPr>
          <p:nvPr/>
        </p:nvSpPr>
        <p:spPr bwMode="auto">
          <a:xfrm>
            <a:off x="444500" y="2286000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menus: </a:t>
            </a:r>
            <a:r>
              <a:rPr lang="en-US" sz="1500">
                <a:latin typeface="Calibri" pitchFamily="34" charset="0"/>
              </a:rPr>
              <a:t>Go  – Utilities – Terminal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5849" name="Picture 25" descr="Picture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743200"/>
            <a:ext cx="2432050" cy="134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26"/>
          <p:cNvSpPr>
            <a:spLocks noChangeArrowheads="1"/>
          </p:cNvSpPr>
          <p:nvPr/>
        </p:nvSpPr>
        <p:spPr bwMode="auto">
          <a:xfrm>
            <a:off x="2919413" y="3724275"/>
            <a:ext cx="944562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806CE"/>
                </a:solidFill>
                <a:latin typeface="Calibri" pitchFamily="34" charset="0"/>
              </a:rPr>
              <a:t>Start this!</a:t>
            </a:r>
            <a:endParaRPr lang="en-US" sz="1500">
              <a:solidFill>
                <a:srgbClr val="0806CE"/>
              </a:solidFill>
            </a:endParaRPr>
          </a:p>
        </p:txBody>
      </p:sp>
      <p:cxnSp>
        <p:nvCxnSpPr>
          <p:cNvPr id="35851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2844800" y="3467100"/>
            <a:ext cx="381000" cy="304800"/>
          </a:xfrm>
          <a:prstGeom prst="straightConnector1">
            <a:avLst/>
          </a:prstGeom>
          <a:noFill/>
          <a:ln w="19050">
            <a:solidFill>
              <a:srgbClr val="0806C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29"/>
          <p:cNvSpPr>
            <a:spLocks noChangeArrowheads="1"/>
          </p:cNvSpPr>
          <p:nvPr/>
        </p:nvSpPr>
        <p:spPr bwMode="auto">
          <a:xfrm>
            <a:off x="1009650" y="1698625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35853" name="Rounded Rectangle 30"/>
          <p:cNvSpPr>
            <a:spLocks noChangeArrowheads="1"/>
          </p:cNvSpPr>
          <p:nvPr/>
        </p:nvSpPr>
        <p:spPr bwMode="auto">
          <a:xfrm>
            <a:off x="225425" y="1708150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4" name="Rounded Rectangle 31"/>
          <p:cNvSpPr>
            <a:spLocks noChangeArrowheads="1"/>
          </p:cNvSpPr>
          <p:nvPr/>
        </p:nvSpPr>
        <p:spPr bwMode="auto">
          <a:xfrm>
            <a:off x="4659313" y="1711325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5" name="Rectangle 32"/>
          <p:cNvSpPr>
            <a:spLocks noChangeArrowheads="1"/>
          </p:cNvSpPr>
          <p:nvPr/>
        </p:nvSpPr>
        <p:spPr bwMode="auto">
          <a:xfrm>
            <a:off x="5253038" y="1698625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35856" name="TextBox 33"/>
          <p:cNvSpPr txBox="1">
            <a:spLocks noChangeArrowheads="1"/>
          </p:cNvSpPr>
          <p:nvPr/>
        </p:nvSpPr>
        <p:spPr bwMode="auto">
          <a:xfrm>
            <a:off x="5054600" y="2281238"/>
            <a:ext cx="348456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Go to the Start menu's search field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57" name="TextBox 35"/>
          <p:cNvSpPr txBox="1">
            <a:spLocks noChangeArrowheads="1"/>
          </p:cNvSpPr>
          <p:nvPr/>
        </p:nvSpPr>
        <p:spPr bwMode="auto">
          <a:xfrm>
            <a:off x="5029200" y="4267200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</a:t>
            </a:r>
            <a:r>
              <a:rPr lang="en-US" sz="1500" i="1">
                <a:latin typeface="Calibri" pitchFamily="34" charset="0"/>
              </a:rPr>
              <a:t>Type or paste the full path to IDLE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58" name="Rectangle 36"/>
          <p:cNvSpPr>
            <a:spLocks noChangeArrowheads="1"/>
          </p:cNvSpPr>
          <p:nvPr/>
        </p:nvSpPr>
        <p:spPr bwMode="auto">
          <a:xfrm>
            <a:off x="5121275" y="4678363"/>
            <a:ext cx="3298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If you used the standard install, it will be</a:t>
            </a:r>
            <a:endParaRPr lang="en-US"/>
          </a:p>
        </p:txBody>
      </p:sp>
      <p:sp>
        <p:nvSpPr>
          <p:cNvPr id="35859" name="Rectangle 37"/>
          <p:cNvSpPr>
            <a:spLocks noChangeArrowheads="1"/>
          </p:cNvSpPr>
          <p:nvPr/>
        </p:nvSpPr>
        <p:spPr bwMode="auto">
          <a:xfrm>
            <a:off x="4818063" y="5105400"/>
            <a:ext cx="3917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C:\Python27\Lib\idlelib\idle.pyw -n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60" name="Rectangle 38"/>
          <p:cNvSpPr>
            <a:spLocks noChangeArrowheads="1"/>
          </p:cNvSpPr>
          <p:nvPr/>
        </p:nvSpPr>
        <p:spPr bwMode="auto">
          <a:xfrm>
            <a:off x="4999038" y="5559425"/>
            <a:ext cx="3517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Hit return; you'll see a console window and IDLE open.</a:t>
            </a:r>
            <a:endParaRPr lang="en-US" sz="1200"/>
          </a:p>
        </p:txBody>
      </p:sp>
      <p:pic>
        <p:nvPicPr>
          <p:cNvPr id="35861" name="Picture 39" descr="idleWith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743200"/>
            <a:ext cx="3933825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Picture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5" b="8046"/>
          <a:stretch>
            <a:fillRect/>
          </a:stretch>
        </p:blipFill>
        <p:spPr bwMode="auto">
          <a:xfrm>
            <a:off x="228600" y="3684588"/>
            <a:ext cx="8750300" cy="3021012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524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Reading this week...</a:t>
            </a:r>
          </a:p>
        </p:txBody>
      </p:sp>
      <p:grpSp>
        <p:nvGrpSpPr>
          <p:cNvPr id="36868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038225"/>
            <a:ext cx="8218488" cy="180975"/>
            <a:chOff x="295" y="1311"/>
            <a:chExt cx="5177" cy="114"/>
          </a:xfrm>
        </p:grpSpPr>
        <p:sp>
          <p:nvSpPr>
            <p:cNvPr id="36877" name="Rectangle 102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102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TextBox 17"/>
          <p:cNvSpPr txBox="1">
            <a:spLocks noChangeArrowheads="1"/>
          </p:cNvSpPr>
          <p:nvPr/>
        </p:nvSpPr>
        <p:spPr bwMode="auto">
          <a:xfrm>
            <a:off x="152400" y="1727200"/>
            <a:ext cx="2938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 all computation really consists of</a:t>
            </a:r>
          </a:p>
        </p:txBody>
      </p:sp>
      <p:sp>
        <p:nvSpPr>
          <p:cNvPr id="36870" name="Rectangle 19"/>
          <p:cNvSpPr>
            <a:spLocks noChangeArrowheads="1"/>
          </p:cNvSpPr>
          <p:nvPr/>
        </p:nvSpPr>
        <p:spPr bwMode="auto">
          <a:xfrm>
            <a:off x="6130925" y="5805488"/>
            <a:ext cx="217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</a:rPr>
              <a:t>What's missing?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2916238" y="1543050"/>
            <a:ext cx="31511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conditionals (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>
                <a:solidFill>
                  <a:srgbClr val="800000"/>
                </a:solidFill>
                <a:latin typeface="Calibri" pitchFamily="34" charset="0"/>
              </a:rPr>
              <a:t>), 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data storage </a:t>
            </a:r>
            <a:r>
              <a:rPr lang="en-US">
                <a:latin typeface="Calibri" pitchFamily="34" charset="0"/>
              </a:rPr>
              <a:t>'hi'</a:t>
            </a:r>
            <a:r>
              <a:rPr lang="en-US">
                <a:solidFill>
                  <a:srgbClr val="800000"/>
                </a:solidFill>
                <a:latin typeface="Calibri" pitchFamily="34" charset="0"/>
              </a:rPr>
              <a:t>, and 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recursion (or loops)</a:t>
            </a:r>
          </a:p>
        </p:txBody>
      </p:sp>
      <p:sp>
        <p:nvSpPr>
          <p:cNvPr id="36872" name="TextBox 17"/>
          <p:cNvSpPr txBox="1">
            <a:spLocks noChangeArrowheads="1"/>
          </p:cNvSpPr>
          <p:nvPr/>
        </p:nvSpPr>
        <p:spPr bwMode="auto">
          <a:xfrm>
            <a:off x="6396038" y="1543050"/>
            <a:ext cx="2747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perhaps natural interactions could be created, too?</a:t>
            </a: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7613650" y="3830638"/>
            <a:ext cx="1355725" cy="4762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2767013" y="3127375"/>
            <a:ext cx="3557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Joseph Weizenbaum's </a:t>
            </a:r>
            <a:r>
              <a:rPr lang="en-US" i="1">
                <a:solidFill>
                  <a:srgbClr val="067B0E"/>
                </a:solidFill>
                <a:latin typeface="Calibri" pitchFamily="34" charset="0"/>
              </a:rPr>
              <a:t>Eliza</a:t>
            </a:r>
            <a:endParaRPr lang="en-US" i="1">
              <a:solidFill>
                <a:srgbClr val="067B0E"/>
              </a:solidFill>
            </a:endParaRPr>
          </a:p>
        </p:txBody>
      </p:sp>
      <p:sp>
        <p:nvSpPr>
          <p:cNvPr id="36875" name="Right Arrow 14"/>
          <p:cNvSpPr>
            <a:spLocks noChangeArrowheads="1"/>
          </p:cNvSpPr>
          <p:nvPr/>
        </p:nvSpPr>
        <p:spPr bwMode="auto">
          <a:xfrm>
            <a:off x="2590800" y="1847850"/>
            <a:ext cx="304800" cy="8413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6" name="Right Arrow 15"/>
          <p:cNvSpPr>
            <a:spLocks noChangeArrowheads="1"/>
          </p:cNvSpPr>
          <p:nvPr/>
        </p:nvSpPr>
        <p:spPr bwMode="auto">
          <a:xfrm>
            <a:off x="6019800" y="1847850"/>
            <a:ext cx="304800" cy="8413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4013" y="674688"/>
            <a:ext cx="5716587" cy="564038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pi via darts</a:t>
            </a:r>
            <a:endParaRPr lang="en-US"/>
          </a:p>
        </p:txBody>
      </p:sp>
      <p:sp>
        <p:nvSpPr>
          <p:cNvPr id="37892" name="Rectangle 10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4013" y="669925"/>
            <a:ext cx="5715000" cy="565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10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762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Easy as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/>
          </a:p>
        </p:txBody>
      </p:sp>
      <p:sp>
        <p:nvSpPr>
          <p:cNvPr id="37894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8075" y="6308725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37895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10588" y="381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38921" name="Rectangle 102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0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5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30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1B0FE4"/>
                </a:solidFill>
                <a:latin typeface="Courier New" pitchFamily="49" charset="0"/>
              </a:rPr>
              <a:t>print</a:t>
            </a:r>
            <a:r>
              <a:rPr lang="en-US" sz="3600" b="1">
                <a:latin typeface="Courier New" pitchFamily="49" charset="0"/>
              </a:rPr>
              <a:t>:</a:t>
            </a:r>
            <a:r>
              <a:rPr lang="en-US" sz="3600"/>
              <a:t>  Making programs talk to you!</a:t>
            </a:r>
          </a:p>
        </p:txBody>
      </p:sp>
      <p:sp>
        <p:nvSpPr>
          <p:cNvPr id="38916" name="Rectangle 10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59436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</a:rPr>
              <a:t>Essential for debugging …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8917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20574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import time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600" b="1">
              <a:solidFill>
                <a:schemeClr val="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countdown( num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remarkably accurate sim.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    of 2006's final moments """</a:t>
            </a:r>
            <a:endParaRPr lang="en-US" sz="16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num == 0: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'Hooray!'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'Countdown is', num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time.sleep(1)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countdown(num-1)</a:t>
            </a:r>
          </a:p>
        </p:txBody>
      </p:sp>
      <p:sp>
        <p:nvSpPr>
          <p:cNvPr id="38918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0400" y="4289425"/>
            <a:ext cx="3810000" cy="476250"/>
          </a:xfrm>
          <a:prstGeom prst="rect">
            <a:avLst/>
          </a:prstGeom>
          <a:noFill/>
          <a:ln w="19050">
            <a:solidFill>
              <a:srgbClr val="FC05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19" name="Freeform 103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55863" y="4835525"/>
            <a:ext cx="750887" cy="476250"/>
          </a:xfrm>
          <a:custGeom>
            <a:avLst/>
            <a:gdLst>
              <a:gd name="T0" fmla="*/ 0 w 473"/>
              <a:gd name="T1" fmla="*/ 2147483647 h 221"/>
              <a:gd name="T2" fmla="*/ 2147483647 w 473"/>
              <a:gd name="T3" fmla="*/ 2147483647 h 221"/>
              <a:gd name="T4" fmla="*/ 2147483647 w 473"/>
              <a:gd name="T5" fmla="*/ 2147483647 h 221"/>
              <a:gd name="T6" fmla="*/ 2147483647 w 473"/>
              <a:gd name="T7" fmla="*/ 0 h 221"/>
              <a:gd name="T8" fmla="*/ 0 60000 65536"/>
              <a:gd name="T9" fmla="*/ 0 60000 65536"/>
              <a:gd name="T10" fmla="*/ 0 60000 65536"/>
              <a:gd name="T11" fmla="*/ 0 60000 65536"/>
              <a:gd name="T12" fmla="*/ 0 w 473"/>
              <a:gd name="T13" fmla="*/ 0 h 221"/>
              <a:gd name="T14" fmla="*/ 473 w 473"/>
              <a:gd name="T15" fmla="*/ 221 h 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" h="221">
                <a:moveTo>
                  <a:pt x="0" y="221"/>
                </a:moveTo>
                <a:cubicBezTo>
                  <a:pt x="8" y="157"/>
                  <a:pt x="35" y="88"/>
                  <a:pt x="102" y="71"/>
                </a:cubicBezTo>
                <a:cubicBezTo>
                  <a:pt x="195" y="9"/>
                  <a:pt x="309" y="13"/>
                  <a:pt x="418" y="8"/>
                </a:cubicBezTo>
                <a:cubicBezTo>
                  <a:pt x="468" y="0"/>
                  <a:pt x="449" y="0"/>
                  <a:pt x="473" y="0"/>
                </a:cubicBezTo>
              </a:path>
            </a:pathLst>
          </a:custGeom>
          <a:noFill/>
          <a:ln w="19050">
            <a:solidFill>
              <a:srgbClr val="FC05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0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52578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C0510"/>
                </a:solidFill>
                <a:latin typeface="Comic Sans MS" pitchFamily="66" charset="0"/>
              </a:rPr>
              <a:t>you can slow things down, as well!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2362200"/>
            <a:ext cx="4876800" cy="2971800"/>
          </a:xfrm>
          <a:prstGeom prst="cube">
            <a:avLst>
              <a:gd name="adj" fmla="val 11806"/>
            </a:avLst>
          </a:prstGeom>
          <a:solidFill>
            <a:srgbClr val="99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9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39947" name="Rectangle 10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0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3994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Are there random numbers?</a:t>
            </a:r>
          </a:p>
        </p:txBody>
      </p:sp>
      <p:sp>
        <p:nvSpPr>
          <p:cNvPr id="39942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586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39943" name="Line 103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54864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7500" y="3344863"/>
            <a:ext cx="2895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/>
              <a:t>RNG</a:t>
            </a:r>
          </a:p>
        </p:txBody>
      </p:sp>
      <p:sp>
        <p:nvSpPr>
          <p:cNvPr id="39945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Can a computer generate them?</a:t>
            </a:r>
          </a:p>
        </p:txBody>
      </p:sp>
      <p:sp>
        <p:nvSpPr>
          <p:cNvPr id="39946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10200" y="5638800"/>
            <a:ext cx="236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A </a:t>
            </a:r>
            <a:r>
              <a:rPr lang="ja-JP" altLang="en-US" sz="1600">
                <a:solidFill>
                  <a:schemeClr val="accent2"/>
                </a:solidFill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black box</a:t>
            </a:r>
            <a:r>
              <a:rPr lang="ja-JP" altLang="en-US" sz="1600">
                <a:solidFill>
                  <a:schemeClr val="accent2"/>
                </a:solidFill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 model of a random number generator.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40976" name="Rectangle 102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10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4096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Are there random numbers?</a:t>
            </a:r>
          </a:p>
        </p:txBody>
      </p:sp>
      <p:sp>
        <p:nvSpPr>
          <p:cNvPr id="40965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Can a computer generate them?</a:t>
            </a:r>
          </a:p>
        </p:txBody>
      </p:sp>
      <p:sp>
        <p:nvSpPr>
          <p:cNvPr id="40966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0200" y="55626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The RNG revealed.</a:t>
            </a:r>
          </a:p>
        </p:txBody>
      </p:sp>
      <p:sp>
        <p:nvSpPr>
          <p:cNvPr id="40967" name="AutoShape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2438400"/>
            <a:ext cx="4876800" cy="2971800"/>
          </a:xfrm>
          <a:prstGeom prst="cube">
            <a:avLst>
              <a:gd name="adj" fmla="val 11806"/>
            </a:avLst>
          </a:prstGeom>
          <a:solidFill>
            <a:srgbClr val="FC051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EB102C"/>
              </a:solidFill>
            </a:endParaRPr>
          </a:p>
        </p:txBody>
      </p:sp>
      <p:sp>
        <p:nvSpPr>
          <p:cNvPr id="40968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594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40969" name="Line 103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43400" y="55626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1828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Yes</a:t>
            </a:r>
            <a:endParaRPr lang="en-US"/>
          </a:p>
        </p:txBody>
      </p:sp>
      <p:sp>
        <p:nvSpPr>
          <p:cNvPr id="40971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92675" y="182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Not without help!</a:t>
            </a:r>
            <a:endParaRPr lang="en-US"/>
          </a:p>
        </p:txBody>
      </p:sp>
      <p:pic>
        <p:nvPicPr>
          <p:cNvPr id="40972" name="Picture 1038" descr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3670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Rectangle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62200" y="6477000"/>
            <a:ext cx="411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http://en.wikipedia.org/wiki/Mersenne_twister</a:t>
            </a:r>
          </a:p>
        </p:txBody>
      </p:sp>
      <p:sp>
        <p:nvSpPr>
          <p:cNvPr id="40974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5791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  <a:latin typeface="Georgia" pitchFamily="18" charset="0"/>
              </a:rPr>
              <a:t>Periodic!</a:t>
            </a:r>
          </a:p>
        </p:txBody>
      </p:sp>
      <p:sp>
        <p:nvSpPr>
          <p:cNvPr id="40975" name="Text Box 10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5175" y="614521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</a:rPr>
              <a:t>p = 2</a:t>
            </a:r>
            <a:r>
              <a:rPr lang="en-US" sz="1800" baseline="42000">
                <a:solidFill>
                  <a:srgbClr val="EB102C"/>
                </a:solidFill>
              </a:rPr>
              <a:t>19937</a:t>
            </a:r>
            <a:r>
              <a:rPr lang="en-US" sz="1800">
                <a:solidFill>
                  <a:srgbClr val="EB102C"/>
                </a:solidFill>
              </a:rPr>
              <a:t>-1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728" y="213277"/>
            <a:ext cx="5065712" cy="95410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Using a Euro,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Yuan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the deadline comes next time I'll try to make the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Mark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 I'm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Pounding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it into my brain, but I have to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Peso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much attention to other deadlines in the classes I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Currency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have - but if this keeps up, my grade will be demolished 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to </a:t>
            </a:r>
            <a:r>
              <a:rPr lang="en-US" sz="1400" i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Ruble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</a:t>
            </a:r>
            <a:endParaRPr lang="en-US" sz="1400" dirty="0">
              <a:solidFill>
                <a:prstClr val="black"/>
              </a:solidFill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5562600" y="228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dirty="0" smtClean="0">
                <a:latin typeface="Cambria" pitchFamily="18" charset="0"/>
              </a:rPr>
              <a:t>hw0 highlights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836355" y="852353"/>
            <a:ext cx="299226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050" dirty="0" smtClean="0">
                <a:latin typeface="Cambria" pitchFamily="18" charset="0"/>
              </a:rPr>
              <a:t>depending which way one's facing, perhaps! </a:t>
            </a:r>
            <a:endParaRPr lang="en-US" sz="1050" dirty="0"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62" y="1525074"/>
            <a:ext cx="6595532" cy="19349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30678" y="3217883"/>
            <a:ext cx="1187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rgbClr val="0806CE"/>
                </a:solidFill>
              </a:rPr>
              <a:t>Dafna</a:t>
            </a:r>
            <a:r>
              <a:rPr lang="en-US" sz="1000" dirty="0" smtClean="0">
                <a:solidFill>
                  <a:srgbClr val="0806CE"/>
                </a:solidFill>
              </a:rPr>
              <a:t> </a:t>
            </a:r>
            <a:r>
              <a:rPr lang="en-US" sz="1000" dirty="0" err="1" smtClean="0">
                <a:solidFill>
                  <a:srgbClr val="0806CE"/>
                </a:solidFill>
              </a:rPr>
              <a:t>Bimstein</a:t>
            </a:r>
            <a:endParaRPr lang="en-US" sz="1000" dirty="0">
              <a:solidFill>
                <a:srgbClr val="0806C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036827" y="1371600"/>
            <a:ext cx="7077505" cy="2185416"/>
          </a:xfrm>
          <a:prstGeom prst="roundRect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733800"/>
            <a:ext cx="8153400" cy="2970044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For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example, when someone coughs, in English </a:t>
            </a:r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there is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not really an appropriate response, while after a sneeze, someone would normally say "Bless you". In </a:t>
            </a:r>
            <a:r>
              <a:rPr lang="en-US" sz="1700" dirty="0" err="1">
                <a:solidFill>
                  <a:srgbClr val="0806CE"/>
                </a:solidFill>
                <a:latin typeface="Calibri" panose="020F0502020204030204" pitchFamily="34" charset="0"/>
              </a:rPr>
              <a:t>arabic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 however, one commonly says "</a:t>
            </a:r>
            <a:r>
              <a:rPr lang="en-US" sz="1700" dirty="0" err="1">
                <a:solidFill>
                  <a:srgbClr val="0806CE"/>
                </a:solidFill>
                <a:latin typeface="Calibri" panose="020F0502020204030204" pitchFamily="34" charset="0"/>
              </a:rPr>
              <a:t>suh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-huh" </a:t>
            </a:r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after someone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coughs.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latin typeface="Calibri" panose="020F0502020204030204" pitchFamily="34" charset="0"/>
              </a:rPr>
              <a:t>... two </a:t>
            </a:r>
            <a:r>
              <a:rPr lang="en-US" sz="1700" dirty="0">
                <a:latin typeface="Calibri" panose="020F0502020204030204" pitchFamily="34" charset="0"/>
              </a:rPr>
              <a:t>grueling days of learning where N, E, W, and S are in relation to each other. 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... I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need to trick myself into thinking that the brackets are commas. 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latin typeface="Calibri" panose="020F0502020204030204" pitchFamily="34" charset="0"/>
              </a:rPr>
              <a:t>programmers </a:t>
            </a:r>
            <a:r>
              <a:rPr lang="en-US" sz="1700" dirty="0">
                <a:latin typeface="Calibri" panose="020F0502020204030204" pitchFamily="34" charset="0"/>
              </a:rPr>
              <a:t>approach a problem as a series of functions (often arithmetic operations) in order to convey their ideas to a computer. A</a:t>
            </a:r>
            <a:r>
              <a:rPr lang="en-US" sz="1700" dirty="0" smtClean="0">
                <a:latin typeface="Calibri" panose="020F0502020204030204" pitchFamily="34" charset="0"/>
              </a:rPr>
              <a:t> </a:t>
            </a:r>
            <a:r>
              <a:rPr lang="en-US" sz="1700" dirty="0">
                <a:latin typeface="Calibri" panose="020F0502020204030204" pitchFamily="34" charset="0"/>
              </a:rPr>
              <a:t>normal person might perceive a fractal design as a beautiful drawing, but all a programmer sees in that design is a series of numbers.</a:t>
            </a:r>
          </a:p>
        </p:txBody>
      </p:sp>
    </p:spTree>
    <p:extLst>
      <p:ext uri="{BB962C8B-B14F-4D97-AF65-F5344CB8AC3E}">
        <p14:creationId xmlns:p14="http://schemas.microsoft.com/office/powerpoint/2010/main" val="995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42006" name="Rectangle 102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Rectangle 102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7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Some random history…</a:t>
            </a:r>
          </a:p>
        </p:txBody>
      </p:sp>
      <p:sp>
        <p:nvSpPr>
          <p:cNvPr id="41988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295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True randomness is valuable!</a:t>
            </a:r>
          </a:p>
        </p:txBody>
      </p:sp>
      <p:pic>
        <p:nvPicPr>
          <p:cNvPr id="41989" name="Picture 1031" descr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10222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1032"/>
          <p:cNvSpPr>
            <a:spLocks noChangeArrowheads="1"/>
          </p:cNvSpPr>
          <p:nvPr/>
        </p:nvSpPr>
        <p:spPr bwMode="auto">
          <a:xfrm>
            <a:off x="3581400" y="5715000"/>
            <a:ext cx="5343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http://www.rand.org/pubs/monograph_reports/MR1418/index.html</a:t>
            </a:r>
          </a:p>
        </p:txBody>
      </p:sp>
      <p:grpSp>
        <p:nvGrpSpPr>
          <p:cNvPr id="41991" name="Group 10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95600" y="3581400"/>
            <a:ext cx="457200" cy="609600"/>
            <a:chOff x="2928" y="1051"/>
            <a:chExt cx="840" cy="957"/>
          </a:xfrm>
        </p:grpSpPr>
        <p:sp>
          <p:nvSpPr>
            <p:cNvPr id="41993" name="Freeform 103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3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03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0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03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03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04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04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AutoShape 104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04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04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04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104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2" name="Text Box 1047"/>
          <p:cNvSpPr txBox="1">
            <a:spLocks noChangeArrowheads="1"/>
          </p:cNvSpPr>
          <p:nvPr/>
        </p:nvSpPr>
        <p:spPr bwMode="auto">
          <a:xfrm>
            <a:off x="1044575" y="345440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A8E12"/>
                </a:solidFill>
                <a:latin typeface="Comic Sans MS" pitchFamily="66" charset="0"/>
              </a:rPr>
              <a:t>but not that valuable!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288925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True Randomness !</a:t>
            </a:r>
          </a:p>
        </p:txBody>
      </p:sp>
      <p:grpSp>
        <p:nvGrpSpPr>
          <p:cNvPr id="43011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22513" y="1114425"/>
            <a:ext cx="4611687" cy="180975"/>
            <a:chOff x="295" y="1311"/>
            <a:chExt cx="5177" cy="114"/>
          </a:xfrm>
        </p:grpSpPr>
        <p:sp>
          <p:nvSpPr>
            <p:cNvPr id="43023" name="Rectangle 10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Rectangle 10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2" name="Picture 103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7563"/>
            <a:ext cx="444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0488" y="2209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LavaRnd</a:t>
            </a:r>
            <a:r>
              <a:rPr lang="ja-JP" altLang="en-US"/>
              <a:t>’</a:t>
            </a:r>
            <a:r>
              <a:rPr lang="en-US" altLang="ja-JP"/>
              <a:t>s lava lamps</a:t>
            </a:r>
            <a:endParaRPr lang="en-US"/>
          </a:p>
        </p:txBody>
      </p:sp>
      <p:sp>
        <p:nvSpPr>
          <p:cNvPr id="43014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86338" y="3263900"/>
            <a:ext cx="3836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using a chaotic physical system to seed random number generators</a:t>
            </a:r>
          </a:p>
        </p:txBody>
      </p:sp>
      <p:sp>
        <p:nvSpPr>
          <p:cNvPr id="43015" name="Rectangle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4713288"/>
            <a:ext cx="43957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Verdana" pitchFamily="34" charset="0"/>
              </a:rPr>
              <a:t>(Patent 5,732,138: "Method for seeding a pseudo-random number generator with a cryptographic hash of a digitization of a chaotic system.") </a:t>
            </a:r>
          </a:p>
        </p:txBody>
      </p:sp>
      <p:pic>
        <p:nvPicPr>
          <p:cNvPr id="43016" name="Picture 103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63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621823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This has since been </a:t>
            </a:r>
            <a:r>
              <a:rPr lang="ja-JP" altLang="en-US" sz="1800">
                <a:solidFill>
                  <a:schemeClr val="accent2"/>
                </a:solidFill>
                <a:latin typeface="Comic Sans MS" pitchFamily="66" charset="0"/>
              </a:rPr>
              <a:t>“</a:t>
            </a:r>
            <a:r>
              <a:rPr lang="en-US" altLang="ja-JP" sz="1800">
                <a:solidFill>
                  <a:schemeClr val="accent2"/>
                </a:solidFill>
                <a:latin typeface="Comic Sans MS" pitchFamily="66" charset="0"/>
              </a:rPr>
              <a:t>improved</a:t>
            </a:r>
            <a:r>
              <a:rPr lang="ja-JP" altLang="en-US" sz="1800">
                <a:solidFill>
                  <a:schemeClr val="accent2"/>
                </a:solidFill>
                <a:latin typeface="Comic Sans MS" pitchFamily="66" charset="0"/>
              </a:rPr>
              <a:t>”</a:t>
            </a:r>
            <a:r>
              <a:rPr lang="en-US" altLang="ja-JP" sz="1800">
                <a:solidFill>
                  <a:schemeClr val="accent2"/>
                </a:solidFill>
                <a:latin typeface="Comic Sans MS" pitchFamily="66" charset="0"/>
              </a:rPr>
              <a:t>…</a:t>
            </a:r>
            <a:endParaRPr lang="en-US" sz="1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3018" name="Rectangle 10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5592763"/>
            <a:ext cx="3503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www.wired.com/wired/archive/11.08/random.html</a:t>
            </a:r>
          </a:p>
        </p:txBody>
      </p:sp>
      <p:sp>
        <p:nvSpPr>
          <p:cNvPr id="43019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91300" y="1516063"/>
            <a:ext cx="2486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  <a:latin typeface="Comic Sans MS" pitchFamily="66" charset="0"/>
              </a:rPr>
              <a:t>an enthusiastic endorser</a:t>
            </a:r>
          </a:p>
        </p:txBody>
      </p:sp>
      <p:pic>
        <p:nvPicPr>
          <p:cNvPr id="43020" name="Picture 103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8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Rectangle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1524000"/>
            <a:ext cx="152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  <a:latin typeface="Arial" pitchFamily="34" charset="0"/>
              </a:rPr>
              <a:t>http://www.leapzine.com/hr/</a:t>
            </a:r>
          </a:p>
        </p:txBody>
      </p:sp>
      <p:sp>
        <p:nvSpPr>
          <p:cNvPr id="43022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57425" y="1447800"/>
            <a:ext cx="33813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random, but not!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Some random programs…</a:t>
            </a:r>
            <a:endParaRPr lang="en-US" sz="4200"/>
          </a:p>
        </p:txBody>
      </p:sp>
      <p:grpSp>
        <p:nvGrpSpPr>
          <p:cNvPr id="44035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44039" name="Rectangle 10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Rectangle 10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6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166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print guesses ?</a:t>
            </a:r>
          </a:p>
        </p:txBody>
      </p:sp>
      <p:sp>
        <p:nvSpPr>
          <p:cNvPr id="44037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num guesses ?</a:t>
            </a:r>
          </a:p>
        </p:txBody>
      </p:sp>
      <p:sp>
        <p:nvSpPr>
          <p:cNvPr id="44038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9925" y="1447800"/>
            <a:ext cx="78660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import random</a:t>
            </a:r>
          </a:p>
          <a:p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guess( hidden ):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CE0FE4"/>
                </a:solidFill>
                <a:latin typeface="Courier New" pitchFamily="49" charset="0"/>
              </a:rPr>
              <a:t>""" guesses the user's #, "hidden" """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compguess = random.choice( range(10) )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compguess == hidden: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'I got it!'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guess( hidden 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grpSp>
        <p:nvGrpSpPr>
          <p:cNvPr id="45059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45065" name="Rectangle 102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10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166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print guesses ?</a:t>
            </a:r>
          </a:p>
        </p:txBody>
      </p:sp>
      <p:sp>
        <p:nvSpPr>
          <p:cNvPr id="4506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num guesses ?</a:t>
            </a:r>
          </a:p>
        </p:txBody>
      </p:sp>
      <p:sp>
        <p:nvSpPr>
          <p:cNvPr id="45062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9925" y="2641600"/>
            <a:ext cx="78660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import random</a:t>
            </a:r>
          </a:p>
          <a:p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guess( hidden ):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CE0FE4"/>
                </a:solidFill>
                <a:latin typeface="Courier New" pitchFamily="49" charset="0"/>
              </a:rPr>
              <a:t>""" guesses the user's #, "hidden" """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compguess = random.choice( range(10) )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compguess == hidden: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'I got it!'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guess( hidden )</a:t>
            </a:r>
          </a:p>
        </p:txBody>
      </p:sp>
      <p:sp>
        <p:nvSpPr>
          <p:cNvPr id="45063" name="Text Box 10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16002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B0FE4"/>
                </a:solidFill>
              </a:rPr>
              <a:t>(1) What should we do to improve this guesser?</a:t>
            </a:r>
          </a:p>
        </p:txBody>
      </p:sp>
      <p:sp>
        <p:nvSpPr>
          <p:cNvPr id="45064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2057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B0FE4"/>
                </a:solidFill>
              </a:rPr>
              <a:t>(2)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46085" name="Rectangle 102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Rectangle 10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52400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Monte Carlo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/>
          </a:p>
        </p:txBody>
      </p:sp>
      <p:sp>
        <p:nvSpPr>
          <p:cNvPr id="4608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An engineering challenge:</a:t>
            </a:r>
            <a:r>
              <a:rPr lang="en-US"/>
              <a:t>  to estimate 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/>
              <a:t> using everyday items...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9775" y="203200"/>
            <a:ext cx="175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Quiz</a:t>
            </a:r>
            <a:endParaRPr lang="en-US" sz="4200"/>
          </a:p>
        </p:txBody>
      </p:sp>
      <p:sp>
        <p:nvSpPr>
          <p:cNvPr id="47107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17875" y="2921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Design a strategy for estimating pi using random numbers ("dart throws") and this diagram ("dartboard"):</a:t>
            </a:r>
          </a:p>
        </p:txBody>
      </p:sp>
      <p:sp>
        <p:nvSpPr>
          <p:cNvPr id="47108" name="Text Box 10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1981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09" name="Oval 10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5188" y="1368425"/>
            <a:ext cx="2513012" cy="258445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10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1371600"/>
            <a:ext cx="2513013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67713" y="10842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  <p:sp>
        <p:nvSpPr>
          <p:cNvPr id="47112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00663" y="3951288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47113" name="Text Box 103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650" y="2141538"/>
            <a:ext cx="480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1) Here is a dart-throwing function:</a:t>
            </a:r>
          </a:p>
        </p:txBody>
      </p:sp>
      <p:sp>
        <p:nvSpPr>
          <p:cNvPr id="47114" name="Text Box 103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650" y="3549650"/>
            <a:ext cx="3633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2) Here is a dart-testing function:</a:t>
            </a:r>
          </a:p>
        </p:txBody>
      </p:sp>
      <p:sp>
        <p:nvSpPr>
          <p:cNvPr id="47115" name="Text Box 103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7650" y="4876800"/>
            <a:ext cx="3633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3) What strategy could use the functions in (1) and (2) to estimate pi?</a:t>
            </a:r>
          </a:p>
        </p:txBody>
      </p:sp>
      <p:sp>
        <p:nvSpPr>
          <p:cNvPr id="47116" name="Text Box 10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16263" y="3503613"/>
            <a:ext cx="1389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1B0FE4"/>
                </a:solidFill>
                <a:latin typeface="Comic Sans MS" pitchFamily="66" charset="0"/>
              </a:rPr>
              <a:t>What does this return?</a:t>
            </a:r>
          </a:p>
        </p:txBody>
      </p:sp>
      <p:sp>
        <p:nvSpPr>
          <p:cNvPr id="47117" name="Text Box 103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40075" y="2011363"/>
            <a:ext cx="1389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1B0FE4"/>
                </a:solidFill>
                <a:latin typeface="Comic Sans MS" pitchFamily="66" charset="0"/>
              </a:rPr>
              <a:t>What does this return?</a:t>
            </a:r>
          </a:p>
        </p:txBody>
      </p:sp>
      <p:sp>
        <p:nvSpPr>
          <p:cNvPr id="47118" name="Text Box 103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02150" y="4938713"/>
            <a:ext cx="4294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4) Write a function to implement your strategy:</a:t>
            </a:r>
          </a:p>
        </p:txBody>
      </p:sp>
      <p:sp>
        <p:nvSpPr>
          <p:cNvPr id="47119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2250" y="1022350"/>
            <a:ext cx="2359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Name(s):</a:t>
            </a:r>
          </a:p>
        </p:txBody>
      </p:sp>
      <p:sp>
        <p:nvSpPr>
          <p:cNvPr id="47120" name="Line 104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219200" y="14478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21" name="Text Box 104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2925" y="2525713"/>
            <a:ext cx="51720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def throw():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return [ random.uniform(-1,1),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         random.uniform(-1,1) ]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b="1">
              <a:latin typeface="Courier New" pitchFamily="49" charset="0"/>
            </a:endParaRPr>
          </a:p>
        </p:txBody>
      </p:sp>
      <p:sp>
        <p:nvSpPr>
          <p:cNvPr id="47122" name="Text Box 104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9275" y="4138613"/>
            <a:ext cx="51720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def test(x,y):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return (x**2 + y**2) &lt; 1.0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b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042"/>
          <p:cNvGrpSpPr>
            <a:grpSpLocks/>
          </p:cNvGrpSpPr>
          <p:nvPr/>
        </p:nvGrpSpPr>
        <p:grpSpPr bwMode="auto">
          <a:xfrm>
            <a:off x="549275" y="990600"/>
            <a:ext cx="8035925" cy="180975"/>
            <a:chOff x="346" y="624"/>
            <a:chExt cx="3648" cy="114"/>
          </a:xfrm>
        </p:grpSpPr>
        <p:sp>
          <p:nvSpPr>
            <p:cNvPr id="48136" name="Rectangle 1026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1027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1" name="Text Box 1028"/>
          <p:cNvSpPr txBox="1">
            <a:spLocks noChangeArrowheads="1"/>
          </p:cNvSpPr>
          <p:nvPr/>
        </p:nvSpPr>
        <p:spPr bwMode="auto">
          <a:xfrm>
            <a:off x="76200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Notes from prior hwks…</a:t>
            </a:r>
          </a:p>
        </p:txBody>
      </p:sp>
      <p:sp>
        <p:nvSpPr>
          <p:cNvPr id="48132" name="Text Box 1043"/>
          <p:cNvSpPr txBox="1">
            <a:spLocks noChangeArrowheads="1"/>
          </p:cNvSpPr>
          <p:nvPr/>
        </p:nvSpPr>
        <p:spPr bwMode="auto">
          <a:xfrm>
            <a:off x="685800" y="1524000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EB102C"/>
                </a:solidFill>
              </a:rPr>
              <a:t>Warnings!</a:t>
            </a:r>
            <a:endParaRPr lang="en-US" b="1" i="1"/>
          </a:p>
        </p:txBody>
      </p:sp>
      <p:sp>
        <p:nvSpPr>
          <p:cNvPr id="48133" name="Text Box 1044"/>
          <p:cNvSpPr txBox="1">
            <a:spLocks noChangeArrowheads="1"/>
          </p:cNvSpPr>
          <p:nvPr/>
        </p:nvSpPr>
        <p:spPr bwMode="auto">
          <a:xfrm>
            <a:off x="3306763" y="1585913"/>
            <a:ext cx="54562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'p1' == 'p2':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</a:t>
            </a:r>
          </a:p>
        </p:txBody>
      </p:sp>
      <p:sp>
        <p:nvSpPr>
          <p:cNvPr id="48134" name="Text Box 1045"/>
          <p:cNvSpPr txBox="1">
            <a:spLocks noChangeArrowheads="1"/>
          </p:cNvSpPr>
          <p:nvPr/>
        </p:nvSpPr>
        <p:spPr bwMode="auto">
          <a:xfrm>
            <a:off x="3352800" y="5562600"/>
            <a:ext cx="5445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letterscore(let):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let in 'zq':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10 </a:t>
            </a:r>
            <a:r>
              <a:rPr lang="en-US" sz="1800">
                <a:latin typeface="Times New Roman" pitchFamily="18" charset="0"/>
              </a:rPr>
              <a:t>…(lots more)…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48135" name="Text Box 1046"/>
          <p:cNvSpPr txBox="1">
            <a:spLocks noChangeArrowheads="1"/>
          </p:cNvSpPr>
          <p:nvPr/>
        </p:nvSpPr>
        <p:spPr bwMode="auto">
          <a:xfrm>
            <a:off x="3276600" y="3632200"/>
            <a:ext cx="419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p1 == p2: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'0'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026"/>
          <p:cNvGrpSpPr>
            <a:grpSpLocks/>
          </p:cNvGrpSpPr>
          <p:nvPr/>
        </p:nvGrpSpPr>
        <p:grpSpPr bwMode="auto">
          <a:xfrm>
            <a:off x="549275" y="990600"/>
            <a:ext cx="8035925" cy="180975"/>
            <a:chOff x="346" y="624"/>
            <a:chExt cx="3648" cy="114"/>
          </a:xfrm>
        </p:grpSpPr>
        <p:sp>
          <p:nvSpPr>
            <p:cNvPr id="49166" name="Rectangle 1027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Rectangle 1028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5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Notes from prior hwks…</a:t>
            </a:r>
          </a:p>
        </p:txBody>
      </p:sp>
      <p:sp>
        <p:nvSpPr>
          <p:cNvPr id="49156" name="Text Box 1030"/>
          <p:cNvSpPr txBox="1">
            <a:spLocks noChangeArrowheads="1"/>
          </p:cNvSpPr>
          <p:nvPr/>
        </p:nvSpPr>
        <p:spPr bwMode="auto">
          <a:xfrm>
            <a:off x="685800" y="1524000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EB102C"/>
                </a:solidFill>
              </a:rPr>
              <a:t>Warnings!</a:t>
            </a:r>
            <a:endParaRPr lang="en-US" b="1" i="1"/>
          </a:p>
        </p:txBody>
      </p:sp>
      <p:sp>
        <p:nvSpPr>
          <p:cNvPr id="49157" name="Text Box 1031"/>
          <p:cNvSpPr txBox="1">
            <a:spLocks noChangeArrowheads="1"/>
          </p:cNvSpPr>
          <p:nvPr/>
        </p:nvSpPr>
        <p:spPr bwMode="auto">
          <a:xfrm>
            <a:off x="3306763" y="1585913"/>
            <a:ext cx="54562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'p1' == 'p2':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</a:t>
            </a:r>
          </a:p>
        </p:txBody>
      </p:sp>
      <p:sp>
        <p:nvSpPr>
          <p:cNvPr id="49158" name="Text Box 1032"/>
          <p:cNvSpPr txBox="1">
            <a:spLocks noChangeArrowheads="1"/>
          </p:cNvSpPr>
          <p:nvPr/>
        </p:nvSpPr>
        <p:spPr bwMode="auto">
          <a:xfrm>
            <a:off x="3352800" y="5562600"/>
            <a:ext cx="5445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letterscore(let):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let in 'zq':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10 </a:t>
            </a:r>
            <a:r>
              <a:rPr lang="en-US" sz="1800">
                <a:latin typeface="Times New Roman" pitchFamily="18" charset="0"/>
              </a:rPr>
              <a:t>…(lots more)…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49159" name="Text Box 1033"/>
          <p:cNvSpPr txBox="1">
            <a:spLocks noChangeArrowheads="1"/>
          </p:cNvSpPr>
          <p:nvPr/>
        </p:nvSpPr>
        <p:spPr bwMode="auto">
          <a:xfrm>
            <a:off x="3276600" y="3505200"/>
            <a:ext cx="5562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p1 == p2: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'0'</a:t>
            </a:r>
          </a:p>
        </p:txBody>
      </p:sp>
      <p:sp>
        <p:nvSpPr>
          <p:cNvPr id="49160" name="Text Box 1034"/>
          <p:cNvSpPr txBox="1">
            <a:spLocks noChangeArrowheads="1"/>
          </p:cNvSpPr>
          <p:nvPr/>
        </p:nvSpPr>
        <p:spPr bwMode="auto">
          <a:xfrm>
            <a:off x="341313" y="2189163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The string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'p1' </a:t>
            </a:r>
            <a:r>
              <a:rPr lang="en-US" sz="1800">
                <a:solidFill>
                  <a:srgbClr val="B410CE"/>
                </a:solidFill>
              </a:rPr>
              <a:t>is not the same as the variable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p1</a:t>
            </a:r>
            <a:r>
              <a:rPr lang="en-US" sz="1800">
                <a:solidFill>
                  <a:srgbClr val="B410CE"/>
                </a:solidFill>
              </a:rPr>
              <a:t> !</a:t>
            </a:r>
          </a:p>
        </p:txBody>
      </p:sp>
      <p:sp>
        <p:nvSpPr>
          <p:cNvPr id="49161" name="Text Box 1035"/>
          <p:cNvSpPr txBox="1">
            <a:spLocks noChangeArrowheads="1"/>
          </p:cNvSpPr>
          <p:nvPr/>
        </p:nvSpPr>
        <p:spPr bwMode="auto">
          <a:xfrm>
            <a:off x="354013" y="4064000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The string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'0' </a:t>
            </a:r>
            <a:r>
              <a:rPr lang="en-US" sz="1800">
                <a:solidFill>
                  <a:srgbClr val="B410CE"/>
                </a:solidFill>
              </a:rPr>
              <a:t>is not the same as the number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0</a:t>
            </a:r>
            <a:r>
              <a:rPr lang="en-US" sz="1800">
                <a:solidFill>
                  <a:srgbClr val="B410CE"/>
                </a:solidFill>
              </a:rPr>
              <a:t> !</a:t>
            </a:r>
          </a:p>
        </p:txBody>
      </p:sp>
      <p:sp>
        <p:nvSpPr>
          <p:cNvPr id="49162" name="Text Box 1036"/>
          <p:cNvSpPr txBox="1">
            <a:spLocks noChangeArrowheads="1"/>
          </p:cNvSpPr>
          <p:nvPr/>
        </p:nvSpPr>
        <p:spPr bwMode="auto">
          <a:xfrm>
            <a:off x="354013" y="5969000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Capital letters count! (It should be </a:t>
            </a:r>
            <a:r>
              <a:rPr lang="en-US" sz="1800" b="1">
                <a:latin typeface="Courier New" pitchFamily="49" charset="0"/>
              </a:rPr>
              <a:t>letterScore</a:t>
            </a:r>
            <a:r>
              <a:rPr lang="en-US" sz="1800">
                <a:solidFill>
                  <a:srgbClr val="B410CE"/>
                </a:solidFill>
              </a:rPr>
              <a:t>.)</a:t>
            </a:r>
          </a:p>
        </p:txBody>
      </p:sp>
      <p:sp>
        <p:nvSpPr>
          <p:cNvPr id="49163" name="Line 1037"/>
          <p:cNvSpPr>
            <a:spLocks noChangeShapeType="1"/>
          </p:cNvSpPr>
          <p:nvPr/>
        </p:nvSpPr>
        <p:spPr bwMode="auto">
          <a:xfrm>
            <a:off x="2362200" y="6561138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64" name="Text Box 1038"/>
          <p:cNvSpPr txBox="1">
            <a:spLocks noChangeArrowheads="1"/>
          </p:cNvSpPr>
          <p:nvPr/>
        </p:nvSpPr>
        <p:spPr bwMode="auto">
          <a:xfrm>
            <a:off x="7181850" y="5140325"/>
            <a:ext cx="148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B410CE"/>
                </a:solidFill>
                <a:latin typeface="Comic Sans MS" pitchFamily="66" charset="0"/>
              </a:rPr>
              <a:t>no docstring!</a:t>
            </a:r>
          </a:p>
        </p:txBody>
      </p:sp>
      <p:sp>
        <p:nvSpPr>
          <p:cNvPr id="49165" name="Line 1039"/>
          <p:cNvSpPr>
            <a:spLocks noChangeShapeType="1"/>
          </p:cNvSpPr>
          <p:nvPr/>
        </p:nvSpPr>
        <p:spPr bwMode="auto">
          <a:xfrm flipH="1">
            <a:off x="6286500" y="5359400"/>
            <a:ext cx="927100" cy="471488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026"/>
          <p:cNvGrpSpPr>
            <a:grpSpLocks/>
          </p:cNvGrpSpPr>
          <p:nvPr/>
        </p:nvGrpSpPr>
        <p:grpSpPr bwMode="auto">
          <a:xfrm>
            <a:off x="549275" y="990600"/>
            <a:ext cx="4616450" cy="180975"/>
            <a:chOff x="346" y="624"/>
            <a:chExt cx="3648" cy="114"/>
          </a:xfrm>
        </p:grpSpPr>
        <p:sp>
          <p:nvSpPr>
            <p:cNvPr id="50184" name="Rectangle 1027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Rectangle 1028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Text Box 1029"/>
          <p:cNvSpPr txBox="1">
            <a:spLocks noChangeArrowheads="1"/>
          </p:cNvSpPr>
          <p:nvPr/>
        </p:nvSpPr>
        <p:spPr bwMode="auto">
          <a:xfrm>
            <a:off x="609600" y="192088"/>
            <a:ext cx="4518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Poetic Programming</a:t>
            </a:r>
          </a:p>
        </p:txBody>
      </p:sp>
      <p:sp>
        <p:nvSpPr>
          <p:cNvPr id="50180" name="Rectangle 1038"/>
          <p:cNvSpPr>
            <a:spLocks noChangeArrowheads="1"/>
          </p:cNvSpPr>
          <p:nvPr/>
        </p:nvSpPr>
        <p:spPr bwMode="auto">
          <a:xfrm>
            <a:off x="377825" y="1441450"/>
            <a:ext cx="73183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Georgia" pitchFamily="18" charset="0"/>
              </a:rPr>
              <a:t>1 My letters are eight (though I number much more)</a:t>
            </a:r>
          </a:p>
          <a:p>
            <a:r>
              <a:rPr lang="en-US" sz="1000">
                <a:latin typeface="Georgia" pitchFamily="18" charset="0"/>
              </a:rPr>
              <a:t>2 And the first can start words such as 'file' and 'four.'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3 My four which begin form a word for stronghold</a:t>
            </a:r>
          </a:p>
          <a:p>
            <a:r>
              <a:rPr lang="en-US" sz="1000">
                <a:latin typeface="Georgia" pitchFamily="18" charset="0"/>
              </a:rPr>
              <a:t>4 Like the one we call Knox where we keep all our gold.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5 My fifth is that letter our alphabet's got</a:t>
            </a:r>
          </a:p>
          <a:p>
            <a:r>
              <a:rPr lang="en-US" sz="1000">
                <a:latin typeface="Georgia" pitchFamily="18" charset="0"/>
              </a:rPr>
              <a:t>6 Which can't choose if it will be a vowel or not.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7 My last three will come 'twixt a one and a three</a:t>
            </a:r>
          </a:p>
          <a:p>
            <a:r>
              <a:rPr lang="en-US" sz="1000">
                <a:latin typeface="Georgia" pitchFamily="18" charset="0"/>
              </a:rPr>
              <a:t>8 And they are not a crowd, though they are company.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9 If you can't find my answer, please don't you despair.</a:t>
            </a:r>
          </a:p>
          <a:p>
            <a:r>
              <a:rPr lang="en-US" sz="1000">
                <a:latin typeface="Georgia" pitchFamily="18" charset="0"/>
              </a:rPr>
              <a:t>10 Just come to CS class; it's everywhere there.  </a:t>
            </a:r>
          </a:p>
          <a:p>
            <a:endParaRPr lang="en-US" sz="1000">
              <a:latin typeface="Georgia" pitchFamily="18" charset="0"/>
            </a:endParaRPr>
          </a:p>
        </p:txBody>
      </p:sp>
      <p:sp>
        <p:nvSpPr>
          <p:cNvPr id="50181" name="Rectangle 1039"/>
          <p:cNvSpPr>
            <a:spLocks noChangeArrowheads="1"/>
          </p:cNvSpPr>
          <p:nvPr/>
        </p:nvSpPr>
        <p:spPr bwMode="auto">
          <a:xfrm>
            <a:off x="403225" y="4087813"/>
            <a:ext cx="38957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latin typeface="Georgia" pitchFamily="18" charset="0"/>
              </a:rPr>
              <a:t>#Poem: I find that eating pie makes me negative</a:t>
            </a:r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#1 I'll make the first clue easy: This list is composed of 16 digits.</a:t>
            </a:r>
          </a:p>
          <a:p>
            <a:r>
              <a:rPr lang="en-US" sz="1000">
                <a:latin typeface="Georgia" pitchFamily="18" charset="0"/>
              </a:rPr>
              <a:t>#2 Within these, the 4th through the 10th digits are a palindrome including four 8s and which sums to 37. </a:t>
            </a:r>
          </a:p>
          <a:p>
            <a:r>
              <a:rPr lang="en-US" sz="1000">
                <a:latin typeface="Georgia" pitchFamily="18" charset="0"/>
              </a:rPr>
              <a:t>#3 The 11th digit is the number of teams entering a semi-final.  </a:t>
            </a:r>
          </a:p>
          <a:p>
            <a:r>
              <a:rPr lang="en-US" sz="1000">
                <a:latin typeface="Georgia" pitchFamily="18" charset="0"/>
              </a:rPr>
              <a:t>#4 The 13th digit is one of two single-digit Kaprekar numbers in base 10.  </a:t>
            </a:r>
          </a:p>
          <a:p>
            <a:r>
              <a:rPr lang="en-US" sz="1000">
                <a:latin typeface="Georgia" pitchFamily="18" charset="0"/>
              </a:rPr>
              <a:t>#5 The 12th, 3rd, 16th, and 14th digits (in that order) comprise the legal slang (refering to the California Welfare &amp; Institutions Code) for when a person is considered a danger to him/herself or others as a redult of a mental disorder. </a:t>
            </a:r>
          </a:p>
          <a:p>
            <a:r>
              <a:rPr lang="en-US" sz="1000">
                <a:latin typeface="Georgia" pitchFamily="18" charset="0"/>
              </a:rPr>
              <a:t>#6 The 2nd and 1st digits (in that order) comprise the amount of time in hours such a person may be held in custody. </a:t>
            </a:r>
          </a:p>
          <a:p>
            <a:r>
              <a:rPr lang="en-US" sz="1000">
                <a:latin typeface="Georgia" pitchFamily="18" charset="0"/>
              </a:rPr>
              <a:t>#7 Lastly, the 15th digit is an exciting number of letters to have in an English word.  Unless you work for the FCC.</a:t>
            </a:r>
          </a:p>
        </p:txBody>
      </p:sp>
      <p:sp>
        <p:nvSpPr>
          <p:cNvPr id="50182" name="Rectangle 1040"/>
          <p:cNvSpPr>
            <a:spLocks noChangeArrowheads="1"/>
          </p:cNvSpPr>
          <p:nvPr/>
        </p:nvSpPr>
        <p:spPr bwMode="auto">
          <a:xfrm>
            <a:off x="5588000" y="150813"/>
            <a:ext cx="34925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Georgia" pitchFamily="18" charset="0"/>
              </a:rPr>
              <a:t>#1 Listen my children and you shall hear</a:t>
            </a:r>
          </a:p>
          <a:p>
            <a:r>
              <a:rPr lang="en-US" sz="1000">
                <a:latin typeface="Georgia" pitchFamily="18" charset="0"/>
              </a:rPr>
              <a:t>#2 The wonderful tales of Paul Revere</a:t>
            </a:r>
          </a:p>
          <a:p>
            <a:r>
              <a:rPr lang="en-US" sz="1000">
                <a:latin typeface="Georgia" pitchFamily="18" charset="0"/>
              </a:rPr>
              <a:t>#3 Of all the 8 letters he shall send</a:t>
            </a:r>
          </a:p>
          <a:p>
            <a:r>
              <a:rPr lang="en-US" sz="1000">
                <a:latin typeface="Georgia" pitchFamily="18" charset="0"/>
              </a:rPr>
              <a:t>#4 Number four is the middle of middle and the end of end</a:t>
            </a:r>
          </a:p>
          <a:p>
            <a:r>
              <a:rPr lang="en-US" sz="1000">
                <a:latin typeface="Georgia" pitchFamily="18" charset="0"/>
              </a:rPr>
              <a:t>#5 Letters five and eight are exactly the same</a:t>
            </a:r>
          </a:p>
          <a:p>
            <a:r>
              <a:rPr lang="en-US" sz="1000">
                <a:latin typeface="Georgia" pitchFamily="18" charset="0"/>
              </a:rPr>
              <a:t>#6 They are the end of Superman's real name</a:t>
            </a:r>
          </a:p>
          <a:p>
            <a:r>
              <a:rPr lang="en-US" sz="1000">
                <a:latin typeface="Georgia" pitchFamily="18" charset="0"/>
              </a:rPr>
              <a:t>#7 Letters one through four are opposite the sea</a:t>
            </a:r>
          </a:p>
          <a:p>
            <a:r>
              <a:rPr lang="en-US" sz="1000">
                <a:latin typeface="Georgia" pitchFamily="18" charset="0"/>
              </a:rPr>
              <a:t>#8 Number 6 completely refers to me!</a:t>
            </a:r>
          </a:p>
          <a:p>
            <a:r>
              <a:rPr lang="en-US" sz="1000">
                <a:latin typeface="Georgia" pitchFamily="18" charset="0"/>
              </a:rPr>
              <a:t>#9 Now fill in the letter 7 blank</a:t>
            </a:r>
          </a:p>
          <a:p>
            <a:r>
              <a:rPr lang="en-US" sz="1000">
                <a:latin typeface="Georgia" pitchFamily="18" charset="0"/>
              </a:rPr>
              <a:t>#10 Now that you have the majority on hand</a:t>
            </a:r>
          </a:p>
          <a:p>
            <a:r>
              <a:rPr lang="en-US" sz="1000">
                <a:latin typeface="Georgia" pitchFamily="18" charset="0"/>
              </a:rPr>
              <a:t>#11 Flip the sea to the back, </a:t>
            </a:r>
          </a:p>
          <a:p>
            <a:r>
              <a:rPr lang="en-US" sz="1000">
                <a:latin typeface="Georgia" pitchFamily="18" charset="0"/>
              </a:rPr>
              <a:t>#12 and get the costco brand!</a:t>
            </a:r>
          </a:p>
        </p:txBody>
      </p:sp>
      <p:sp>
        <p:nvSpPr>
          <p:cNvPr id="50183" name="Rectangle 1041"/>
          <p:cNvSpPr>
            <a:spLocks noChangeArrowheads="1"/>
          </p:cNvSpPr>
          <p:nvPr/>
        </p:nvSpPr>
        <p:spPr bwMode="auto">
          <a:xfrm>
            <a:off x="4978400" y="2406650"/>
            <a:ext cx="38496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Georgia" pitchFamily="18" charset="0"/>
              </a:rPr>
              <a:t>1 First a riff, then a twang, then a howl, then a bang:</a:t>
            </a:r>
          </a:p>
          <a:p>
            <a:r>
              <a:rPr lang="en-US" sz="1000">
                <a:latin typeface="Georgia" pitchFamily="18" charset="0"/>
              </a:rPr>
              <a:t>2 Here?s a song that the Stones rocked real hard when they sang. </a:t>
            </a:r>
          </a:p>
          <a:p>
            <a:r>
              <a:rPr lang="en-US" sz="1000">
                <a:latin typeface="Georgia" pitchFamily="18" charset="0"/>
              </a:rPr>
              <a:t>3 With Sir Mick on the mic and ol Keef on the strings, </a:t>
            </a:r>
          </a:p>
          <a:p>
            <a:r>
              <a:rPr lang="en-US" sz="1000">
                <a:latin typeface="Georgia" pitchFamily="18" charset="0"/>
              </a:rPr>
              <a:t>4 There?s still some irony in the joy this song brings?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5 The first fourth of our song rhymes with cat and with hat. </a:t>
            </a:r>
          </a:p>
          <a:p>
            <a:r>
              <a:rPr lang="en-US" sz="1000">
                <a:latin typeface="Georgia" pitchFamily="18" charset="0"/>
              </a:rPr>
              <a:t>6 It?s the past tense of ?sit.? You can sit on a mat. </a:t>
            </a:r>
          </a:p>
          <a:p>
            <a:r>
              <a:rPr lang="en-US" sz="1000">
                <a:latin typeface="Georgia" pitchFamily="18" charset="0"/>
              </a:rPr>
              <a:t>7 (Though I?m sad I must say this clue gives it away</a:t>
            </a:r>
          </a:p>
          <a:p>
            <a:r>
              <a:rPr lang="en-US" sz="1000">
                <a:latin typeface="Georgia" pitchFamily="18" charset="0"/>
              </a:rPr>
              <a:t>8 To the fans of this band. I hope they?ll understand.)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9 The next sixth is a verb that is hard to avoid</a:t>
            </a:r>
          </a:p>
          <a:p>
            <a:r>
              <a:rPr lang="en-US" sz="1000">
                <a:latin typeface="Georgia" pitchFamily="18" charset="0"/>
              </a:rPr>
              <a:t>10 (In the last line alone, you can find two employed!)</a:t>
            </a:r>
          </a:p>
          <a:p>
            <a:r>
              <a:rPr lang="en-US" sz="1000">
                <a:latin typeface="Georgia" pitchFamily="18" charset="0"/>
              </a:rPr>
              <a:t>11 And in Spanish ? reversed ? with an accent, it?s ?yes!?</a:t>
            </a:r>
          </a:p>
          <a:p>
            <a:r>
              <a:rPr lang="en-US" sz="1000">
                <a:latin typeface="Georgia" pitchFamily="18" charset="0"/>
              </a:rPr>
              <a:t>12 Do you know what this verb is? Come on, take a guess!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13 The next twelfth of the word used to look just like ?E.?</a:t>
            </a:r>
          </a:p>
          <a:p>
            <a:r>
              <a:rPr lang="en-US" sz="1000">
                <a:latin typeface="Georgia" pitchFamily="18" charset="0"/>
              </a:rPr>
              <a:t>14 But it lost his third limb; now he?s an amputee. </a:t>
            </a:r>
          </a:p>
          <a:p>
            <a:r>
              <a:rPr lang="en-US" sz="1000">
                <a:latin typeface="Georgia" pitchFamily="18" charset="0"/>
              </a:rPr>
              <a:t>15 Though they still live nearby, things were never the same -</a:t>
            </a:r>
          </a:p>
          <a:p>
            <a:r>
              <a:rPr lang="en-US" sz="1000">
                <a:latin typeface="Georgia" pitchFamily="18" charset="0"/>
              </a:rPr>
              <a:t>16 He gets sad and self conscious and thinks he is lame.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17 The last half of this song is six letters, I?m told,</a:t>
            </a:r>
          </a:p>
          <a:p>
            <a:r>
              <a:rPr lang="en-US" sz="1000">
                <a:latin typeface="Georgia" pitchFamily="18" charset="0"/>
              </a:rPr>
              <a:t>18 And they certainly speak of demeanor quite bold.</a:t>
            </a:r>
          </a:p>
          <a:p>
            <a:r>
              <a:rPr lang="en-US" sz="1000">
                <a:latin typeface="Georgia" pitchFamily="18" charset="0"/>
              </a:rPr>
              <a:t>19 And intertially speaking, this thing is opposed</a:t>
            </a:r>
          </a:p>
          <a:p>
            <a:r>
              <a:rPr lang="en-US" sz="1000">
                <a:latin typeface="Georgia" pitchFamily="18" charset="0"/>
              </a:rPr>
              <a:t>20 By its equal and opposite twin, I suppose.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21 Of what song do I speak? I can hypothesize </a:t>
            </a:r>
          </a:p>
          <a:p>
            <a:r>
              <a:rPr lang="en-US" sz="1000">
                <a:latin typeface="Georgia" pitchFamily="18" charset="0"/>
              </a:rPr>
              <a:t>22 That by now you?ve deciphered the code in my rhymes.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Friday Homework Hints…</a:t>
            </a:r>
          </a:p>
        </p:txBody>
      </p:sp>
      <p:sp>
        <p:nvSpPr>
          <p:cNvPr id="51205" name="Text Box 28"/>
          <p:cNvSpPr txBox="1">
            <a:spLocks noChangeArrowheads="1"/>
          </p:cNvSpPr>
          <p:nvPr/>
        </p:nvSpPr>
        <p:spPr bwMode="auto">
          <a:xfrm>
            <a:off x="1066800" y="19812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rwPos(…)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countdown</a:t>
            </a:r>
            <a:r>
              <a:rPr lang="en-US" sz="1800"/>
              <a:t> example (from Wed.)</a:t>
            </a:r>
          </a:p>
        </p:txBody>
      </p:sp>
      <p:sp>
        <p:nvSpPr>
          <p:cNvPr id="51206" name="Text Box 29"/>
          <p:cNvSpPr txBox="1">
            <a:spLocks noChangeArrowheads="1"/>
          </p:cNvSpPr>
          <p:nvPr/>
        </p:nvSpPr>
        <p:spPr bwMode="auto">
          <a:xfrm>
            <a:off x="1066800" y="24526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rwSteps(…)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guess</a:t>
            </a:r>
            <a:r>
              <a:rPr lang="en-US" sz="1800"/>
              <a:t> example (from Wed.)</a:t>
            </a:r>
          </a:p>
        </p:txBody>
      </p:sp>
      <p:sp>
        <p:nvSpPr>
          <p:cNvPr id="51207" name="Text Box 30"/>
          <p:cNvSpPr txBox="1">
            <a:spLocks noChangeArrowheads="1"/>
          </p:cNvSpPr>
          <p:nvPr/>
        </p:nvSpPr>
        <p:spPr bwMode="auto">
          <a:xfrm>
            <a:off x="1066800" y="3429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countStrings(s1,s2)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sajak</a:t>
            </a:r>
            <a:r>
              <a:rPr lang="en-US" sz="1800"/>
              <a:t> example (last Fri.)</a:t>
            </a:r>
          </a:p>
        </p:txBody>
      </p:sp>
      <p:sp>
        <p:nvSpPr>
          <p:cNvPr id="51208" name="Text Box 31"/>
          <p:cNvSpPr txBox="1">
            <a:spLocks noChangeArrowheads="1"/>
          </p:cNvSpPr>
          <p:nvPr/>
        </p:nvSpPr>
        <p:spPr bwMode="auto">
          <a:xfrm>
            <a:off x="1873250" y="3719513"/>
            <a:ext cx="5999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except you will need to use </a:t>
            </a:r>
            <a:r>
              <a:rPr lang="en-US" sz="1800" b="1" i="1"/>
              <a:t>slices </a:t>
            </a:r>
            <a:r>
              <a:rPr lang="en-US" sz="1800"/>
              <a:t>instead of single characters</a:t>
            </a:r>
          </a:p>
        </p:txBody>
      </p:sp>
      <p:sp>
        <p:nvSpPr>
          <p:cNvPr id="51209" name="Rectangle 32"/>
          <p:cNvSpPr>
            <a:spLocks noChangeArrowheads="1"/>
          </p:cNvSpPr>
          <p:nvPr/>
        </p:nvSpPr>
        <p:spPr bwMode="auto">
          <a:xfrm>
            <a:off x="4246563" y="40243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s2[0:</a:t>
            </a:r>
            <a:r>
              <a:rPr lang="en-US" sz="1800" b="1">
                <a:solidFill>
                  <a:srgbClr val="EB102C"/>
                </a:solidFill>
                <a:latin typeface="Courier New" pitchFamily="49" charset="0"/>
              </a:rPr>
              <a:t>?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]</a:t>
            </a:r>
          </a:p>
        </p:txBody>
      </p:sp>
      <p:sp>
        <p:nvSpPr>
          <p:cNvPr id="51210" name="Rectangle 33"/>
          <p:cNvSpPr>
            <a:spLocks noChangeArrowheads="1"/>
          </p:cNvSpPr>
          <p:nvPr/>
        </p:nvSpPr>
        <p:spPr bwMode="auto">
          <a:xfrm>
            <a:off x="5943600" y="40243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s2[0]</a:t>
            </a:r>
          </a:p>
        </p:txBody>
      </p:sp>
      <p:sp>
        <p:nvSpPr>
          <p:cNvPr id="51211" name="Text Box 34"/>
          <p:cNvSpPr txBox="1">
            <a:spLocks noChangeArrowheads="1"/>
          </p:cNvSpPr>
          <p:nvPr/>
        </p:nvSpPr>
        <p:spPr bwMode="auto">
          <a:xfrm>
            <a:off x="1066800" y="47244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removeAll(e,L)</a:t>
            </a:r>
            <a:r>
              <a:rPr lang="en-US" sz="1800"/>
              <a:t>   is similar to </a:t>
            </a:r>
            <a:r>
              <a:rPr lang="en-US" sz="1800" b="1">
                <a:latin typeface="Courier New" pitchFamily="49" charset="0"/>
              </a:rPr>
              <a:t>sajak</a:t>
            </a:r>
            <a:r>
              <a:rPr lang="en-US" sz="1800"/>
              <a:t> (last Fri.) and </a:t>
            </a:r>
            <a:r>
              <a:rPr lang="en-US" sz="1800" b="1">
                <a:latin typeface="Courier New" pitchFamily="49" charset="0"/>
              </a:rPr>
              <a:t>range</a:t>
            </a:r>
            <a:r>
              <a:rPr lang="en-US" sz="1800"/>
              <a:t> (from Wed.)</a:t>
            </a:r>
          </a:p>
        </p:txBody>
      </p:sp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1873250" y="5029200"/>
            <a:ext cx="5999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it returns a list like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L </a:t>
            </a:r>
            <a:r>
              <a:rPr lang="en-US" sz="1800"/>
              <a:t>but with top-level elements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e</a:t>
            </a:r>
            <a:r>
              <a:rPr lang="en-US" sz="1800"/>
              <a:t> removed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1082675" y="5791200"/>
            <a:ext cx="714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Two more functions, as well:   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spiral(…)</a:t>
            </a:r>
            <a:r>
              <a:rPr lang="en-US" sz="1800"/>
              <a:t> and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svTree(…)</a:t>
            </a:r>
            <a:r>
              <a:rPr lang="en-US" sz="1800"/>
              <a:t> </a:t>
            </a:r>
          </a:p>
        </p:txBody>
      </p:sp>
      <p:sp>
        <p:nvSpPr>
          <p:cNvPr id="51214" name="Text Box 37"/>
          <p:cNvSpPr txBox="1">
            <a:spLocks noChangeArrowheads="1"/>
          </p:cNvSpPr>
          <p:nvPr/>
        </p:nvSpPr>
        <p:spPr bwMode="auto">
          <a:xfrm>
            <a:off x="6096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Georgia" pitchFamily="18" charset="0"/>
              </a:rPr>
              <a:t>hw2pr3 </a:t>
            </a:r>
            <a:r>
              <a:rPr lang="en-US" b="1">
                <a:solidFill>
                  <a:srgbClr val="B410CE"/>
                </a:solidFill>
              </a:rPr>
              <a:t>:</a:t>
            </a:r>
          </a:p>
        </p:txBody>
      </p:sp>
      <p:sp>
        <p:nvSpPr>
          <p:cNvPr id="51215" name="Text Box 38"/>
          <p:cNvSpPr txBox="1">
            <a:spLocks noChangeArrowheads="1"/>
          </p:cNvSpPr>
          <p:nvPr/>
        </p:nvSpPr>
        <p:spPr bwMode="auto">
          <a:xfrm>
            <a:off x="609600" y="287972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Georgia" pitchFamily="18" charset="0"/>
              </a:rPr>
              <a:t>hw2pr4 </a:t>
            </a:r>
            <a:r>
              <a:rPr lang="en-US" b="1">
                <a:solidFill>
                  <a:srgbClr val="B410CE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728" y="213277"/>
            <a:ext cx="5065712" cy="95410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Using a Euro,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Yuan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the deadline comes next time I'll try to make the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Mark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 I'm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Pounding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it into my brain, but I have to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Peso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much attention to other deadlines in the classes I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Currency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have - but if this keeps up, my grade will be demolished 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to </a:t>
            </a:r>
            <a:r>
              <a:rPr lang="en-US" sz="1400" i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Ruble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</a:t>
            </a:r>
            <a:endParaRPr lang="en-US" sz="1400" dirty="0">
              <a:solidFill>
                <a:prstClr val="black"/>
              </a:solidFill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5562600" y="228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dirty="0" smtClean="0">
                <a:latin typeface="Cambria" pitchFamily="18" charset="0"/>
              </a:rPr>
              <a:t>hw0 highlights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836355" y="852353"/>
            <a:ext cx="299226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050" dirty="0" smtClean="0">
                <a:latin typeface="Cambria" pitchFamily="18" charset="0"/>
              </a:rPr>
              <a:t>depending which way one's facing, perhaps! </a:t>
            </a:r>
            <a:endParaRPr lang="en-US" sz="1050" dirty="0"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62" y="1525074"/>
            <a:ext cx="6595532" cy="19349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30678" y="3217883"/>
            <a:ext cx="1187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rgbClr val="0806CE"/>
                </a:solidFill>
              </a:rPr>
              <a:t>Dafna</a:t>
            </a:r>
            <a:r>
              <a:rPr lang="en-US" sz="1000" dirty="0" smtClean="0">
                <a:solidFill>
                  <a:srgbClr val="0806CE"/>
                </a:solidFill>
              </a:rPr>
              <a:t> </a:t>
            </a:r>
            <a:r>
              <a:rPr lang="en-US" sz="1000" dirty="0" err="1" smtClean="0">
                <a:solidFill>
                  <a:srgbClr val="0806CE"/>
                </a:solidFill>
              </a:rPr>
              <a:t>Bimstein</a:t>
            </a:r>
            <a:endParaRPr lang="en-US" sz="1000" dirty="0">
              <a:solidFill>
                <a:srgbClr val="0806C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036827" y="1371600"/>
            <a:ext cx="7077505" cy="2185416"/>
          </a:xfrm>
          <a:prstGeom prst="roundRect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733800"/>
            <a:ext cx="8153400" cy="2970044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For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example, when someone coughs, in English </a:t>
            </a:r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there is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not really an appropriate response, while after a sneeze, someone would normally say "Bless you". In </a:t>
            </a:r>
            <a:r>
              <a:rPr lang="en-US" sz="1700" dirty="0" err="1">
                <a:solidFill>
                  <a:srgbClr val="0806CE"/>
                </a:solidFill>
                <a:latin typeface="Calibri" panose="020F0502020204030204" pitchFamily="34" charset="0"/>
              </a:rPr>
              <a:t>arabic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 however, one commonly says "</a:t>
            </a:r>
            <a:r>
              <a:rPr lang="en-US" sz="1700" dirty="0" err="1">
                <a:solidFill>
                  <a:srgbClr val="0806CE"/>
                </a:solidFill>
                <a:latin typeface="Calibri" panose="020F0502020204030204" pitchFamily="34" charset="0"/>
              </a:rPr>
              <a:t>suh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-huh" </a:t>
            </a:r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after someone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coughs.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latin typeface="Calibri" panose="020F0502020204030204" pitchFamily="34" charset="0"/>
              </a:rPr>
              <a:t>... two </a:t>
            </a:r>
            <a:r>
              <a:rPr lang="en-US" sz="1700" dirty="0">
                <a:latin typeface="Calibri" panose="020F0502020204030204" pitchFamily="34" charset="0"/>
              </a:rPr>
              <a:t>grueling days of learning where N, E, W, and S are in relation to each other. 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... I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need to trick myself into thinking that the brackets are commas. 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latin typeface="Calibri" panose="020F0502020204030204" pitchFamily="34" charset="0"/>
              </a:rPr>
              <a:t>programmers </a:t>
            </a:r>
            <a:r>
              <a:rPr lang="en-US" sz="1700" dirty="0">
                <a:latin typeface="Calibri" panose="020F0502020204030204" pitchFamily="34" charset="0"/>
              </a:rPr>
              <a:t>approach a problem as a series of functions (often arithmetic operations) in order to convey their ideas to a computer. A</a:t>
            </a:r>
            <a:r>
              <a:rPr lang="en-US" sz="1700" dirty="0" smtClean="0">
                <a:latin typeface="Calibri" panose="020F0502020204030204" pitchFamily="34" charset="0"/>
              </a:rPr>
              <a:t> </a:t>
            </a:r>
            <a:r>
              <a:rPr lang="en-US" sz="1700" dirty="0">
                <a:latin typeface="Calibri" panose="020F0502020204030204" pitchFamily="34" charset="0"/>
              </a:rPr>
              <a:t>normal person might perceive a fractal design as a beautiful drawing, but all a programmer sees in that design is a series of numbers.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2" y="1283053"/>
            <a:ext cx="8114332" cy="50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81105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2230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2231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2232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2233" name="Text Box 1033"/>
          <p:cNvSpPr txBox="1">
            <a:spLocks noChangeArrowheads="1"/>
          </p:cNvSpPr>
          <p:nvPr/>
        </p:nvSpPr>
        <p:spPr bwMode="auto">
          <a:xfrm>
            <a:off x="1752600" y="48006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2234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an </a:t>
            </a:r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altLang="ja-JP">
                <a:solidFill>
                  <a:schemeClr val="accent2"/>
                </a:solidFill>
              </a:rPr>
              <a:t>ancestor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 altLang="ja-JP">
                <a:solidFill>
                  <a:schemeClr val="accent2"/>
                </a:solidFill>
              </a:rPr>
              <a:t> 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2236" name="Text Box 1036"/>
          <p:cNvSpPr txBox="1">
            <a:spLocks noChangeArrowheads="1"/>
          </p:cNvSpPr>
          <p:nvPr/>
        </p:nvSpPr>
        <p:spPr bwMode="auto">
          <a:xfrm>
            <a:off x="457200" y="5486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GNU</a:t>
            </a:r>
          </a:p>
        </p:txBody>
      </p:sp>
      <p:sp>
        <p:nvSpPr>
          <p:cNvPr id="52237" name="Text Box 1037"/>
          <p:cNvSpPr txBox="1">
            <a:spLocks noChangeArrowheads="1"/>
          </p:cNvSpPr>
          <p:nvPr/>
        </p:nvSpPr>
        <p:spPr bwMode="auto">
          <a:xfrm>
            <a:off x="5410200" y="24384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00080"/>
                </a:solidFill>
                <a:latin typeface="Arial" pitchFamily="34" charset="0"/>
              </a:rPr>
              <a:t>how much here is leaf vs. stem?</a:t>
            </a:r>
          </a:p>
        </p:txBody>
      </p:sp>
      <p:sp>
        <p:nvSpPr>
          <p:cNvPr id="52238" name="Text Box 1038"/>
          <p:cNvSpPr txBox="1">
            <a:spLocks noChangeArrowheads="1"/>
          </p:cNvSpPr>
          <p:nvPr/>
        </p:nvSpPr>
        <p:spPr bwMode="auto">
          <a:xfrm>
            <a:off x="1371600" y="54864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==    GNU</a:t>
            </a:r>
            <a:r>
              <a:rPr lang="ja-JP" altLang="en-US" sz="2000" b="1">
                <a:solidFill>
                  <a:schemeClr val="accent2"/>
                </a:solidFill>
                <a:latin typeface="Arial" pitchFamily="34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Arial" pitchFamily="34" charset="0"/>
              </a:rPr>
              <a:t>s Not Unix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81105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3254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3255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3256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3257" name="Text Box 1033"/>
          <p:cNvSpPr txBox="1">
            <a:spLocks noChangeArrowheads="1"/>
          </p:cNvSpPr>
          <p:nvPr/>
        </p:nvSpPr>
        <p:spPr bwMode="auto">
          <a:xfrm>
            <a:off x="1752600" y="48006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3258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an </a:t>
            </a:r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altLang="ja-JP">
                <a:solidFill>
                  <a:schemeClr val="accent2"/>
                </a:solidFill>
              </a:rPr>
              <a:t>ancestor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 altLang="ja-JP">
                <a:solidFill>
                  <a:schemeClr val="accent2"/>
                </a:solidFill>
              </a:rPr>
              <a:t> 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3260" name="Text Box 1036"/>
          <p:cNvSpPr txBox="1">
            <a:spLocks noChangeArrowheads="1"/>
          </p:cNvSpPr>
          <p:nvPr/>
        </p:nvSpPr>
        <p:spPr bwMode="auto">
          <a:xfrm>
            <a:off x="457200" y="5486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GNU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3261" name="Text Box 1037"/>
          <p:cNvSpPr txBox="1">
            <a:spLocks noChangeArrowheads="1"/>
          </p:cNvSpPr>
          <p:nvPr/>
        </p:nvSpPr>
        <p:spPr bwMode="auto">
          <a:xfrm>
            <a:off x="8153400" y="6019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6E0416"/>
                </a:solidFill>
                <a:latin typeface="Arial" pitchFamily="34" charset="0"/>
              </a:rPr>
              <a:t>all stem!</a:t>
            </a:r>
          </a:p>
        </p:txBody>
      </p:sp>
      <p:sp>
        <p:nvSpPr>
          <p:cNvPr id="53262" name="Text Box 1038"/>
          <p:cNvSpPr txBox="1">
            <a:spLocks noChangeArrowheads="1"/>
          </p:cNvSpPr>
          <p:nvPr/>
        </p:nvSpPr>
        <p:spPr bwMode="auto">
          <a:xfrm>
            <a:off x="990600" y="3429000"/>
            <a:ext cx="33528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An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ancestor</a:t>
            </a:r>
            <a:r>
              <a:rPr lang="en-US" sz="1800">
                <a:latin typeface="Comic Sans MS" pitchFamily="66" charset="0"/>
              </a:rPr>
              <a:t> is a parent OR an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ancestor</a:t>
            </a:r>
            <a:r>
              <a:rPr lang="en-US" sz="1800">
                <a:latin typeface="Comic Sans MS" pitchFamily="66" charset="0"/>
              </a:rPr>
              <a:t> of a parent…</a:t>
            </a:r>
          </a:p>
        </p:txBody>
      </p:sp>
      <p:sp>
        <p:nvSpPr>
          <p:cNvPr id="53263" name="Text Box 1039"/>
          <p:cNvSpPr txBox="1">
            <a:spLocks noChangeArrowheads="1"/>
          </p:cNvSpPr>
          <p:nvPr/>
        </p:nvSpPr>
        <p:spPr bwMode="auto">
          <a:xfrm>
            <a:off x="1371600" y="54864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==    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GNU</a:t>
            </a:r>
            <a:r>
              <a:rPr lang="ja-JP" altLang="en-US" sz="2000" b="1">
                <a:solidFill>
                  <a:schemeClr val="accent2"/>
                </a:solidFill>
                <a:latin typeface="Arial" pitchFamily="34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Arial" pitchFamily="34" charset="0"/>
              </a:rPr>
              <a:t>s Not Unix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1029"/>
          <p:cNvSpPr txBox="1">
            <a:spLocks noChangeArrowheads="1"/>
          </p:cNvSpPr>
          <p:nvPr/>
        </p:nvSpPr>
        <p:spPr bwMode="auto">
          <a:xfrm>
            <a:off x="549275" y="13017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need to have two files in your working folder (directory):</a:t>
            </a:r>
          </a:p>
        </p:txBody>
      </p:sp>
      <p:sp>
        <p:nvSpPr>
          <p:cNvPr id="54277" name="Rectangle 1030"/>
          <p:cNvSpPr>
            <a:spLocks noChangeArrowheads="1"/>
          </p:cNvSpPr>
          <p:nvPr/>
        </p:nvSpPr>
        <p:spPr bwMode="auto">
          <a:xfrm>
            <a:off x="1295400" y="1752600"/>
            <a:ext cx="169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csturtle.py</a:t>
            </a:r>
          </a:p>
        </p:txBody>
      </p:sp>
      <p:sp>
        <p:nvSpPr>
          <p:cNvPr id="54278" name="Rectangle 1031"/>
          <p:cNvSpPr>
            <a:spLocks noChangeArrowheads="1"/>
          </p:cNvSpPr>
          <p:nvPr/>
        </p:nvSpPr>
        <p:spPr bwMode="auto">
          <a:xfrm>
            <a:off x="3902075" y="17526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csplot.py</a:t>
            </a:r>
          </a:p>
        </p:txBody>
      </p:sp>
      <p:sp>
        <p:nvSpPr>
          <p:cNvPr id="54279" name="Text Box 1032"/>
          <p:cNvSpPr txBox="1">
            <a:spLocks noChangeArrowheads="1"/>
          </p:cNvSpPr>
          <p:nvPr/>
        </p:nvSpPr>
        <p:spPr bwMode="auto">
          <a:xfrm>
            <a:off x="533400" y="25336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want to have this line in your </a:t>
            </a:r>
            <a:r>
              <a:rPr lang="en-US" sz="1800" b="1">
                <a:latin typeface="Courier New" pitchFamily="49" charset="0"/>
              </a:rPr>
              <a:t>hw2pr4.py</a:t>
            </a:r>
            <a:r>
              <a:rPr lang="en-US" sz="1800"/>
              <a:t> file:</a:t>
            </a:r>
          </a:p>
        </p:txBody>
      </p:sp>
      <p:sp>
        <p:nvSpPr>
          <p:cNvPr id="54280" name="Rectangle 1033"/>
          <p:cNvSpPr>
            <a:spLocks noChangeArrowheads="1"/>
          </p:cNvSpPr>
          <p:nvPr/>
        </p:nvSpPr>
        <p:spPr bwMode="auto">
          <a:xfrm>
            <a:off x="1295400" y="2982913"/>
            <a:ext cx="6478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E16E4"/>
                </a:solidFill>
                <a:latin typeface="Courier New" pitchFamily="49" charset="0"/>
              </a:rPr>
              <a:t>import csturtle ; reload(csturtle) ; from csturtle import *</a:t>
            </a:r>
          </a:p>
        </p:txBody>
      </p:sp>
      <p:sp>
        <p:nvSpPr>
          <p:cNvPr id="54281" name="Text Box 1034"/>
          <p:cNvSpPr txBox="1">
            <a:spLocks noChangeArrowheads="1"/>
          </p:cNvSpPr>
          <p:nvPr/>
        </p:nvSpPr>
        <p:spPr bwMode="auto">
          <a:xfrm>
            <a:off x="533400" y="3749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Then you will be able to write functions using the </a:t>
            </a:r>
            <a:r>
              <a:rPr lang="en-US" sz="1800" b="1">
                <a:latin typeface="Courier New" pitchFamily="49" charset="0"/>
              </a:rPr>
              <a:t>csturtle</a:t>
            </a:r>
            <a:r>
              <a:rPr lang="en-US" sz="1800"/>
              <a:t> commands:</a:t>
            </a:r>
          </a:p>
        </p:txBody>
      </p:sp>
      <p:pic>
        <p:nvPicPr>
          <p:cNvPr id="54282" name="Picture 1035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35475"/>
            <a:ext cx="36766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1036"/>
          <p:cNvSpPr txBox="1">
            <a:spLocks noChangeArrowheads="1"/>
          </p:cNvSpPr>
          <p:nvPr/>
        </p:nvSpPr>
        <p:spPr bwMode="auto">
          <a:xfrm>
            <a:off x="5919788" y="3716338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</a:rPr>
              <a:t>A place to start</a:t>
            </a:r>
          </a:p>
        </p:txBody>
      </p:sp>
      <p:sp>
        <p:nvSpPr>
          <p:cNvPr id="54284" name="Rectangle 1037"/>
          <p:cNvSpPr>
            <a:spLocks noChangeArrowheads="1"/>
          </p:cNvSpPr>
          <p:nvPr/>
        </p:nvSpPr>
        <p:spPr bwMode="auto">
          <a:xfrm>
            <a:off x="5302250" y="4238625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54285" name="Rectangle 10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3450" y="6188075"/>
            <a:ext cx="324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pitchFamily="34" charset="0"/>
              </a:rPr>
              <a:t>www.cs.hmc.edu/twiki/bin/view/CS5/CsturtleDirections</a:t>
            </a:r>
          </a:p>
        </p:txBody>
      </p:sp>
      <p:sp>
        <p:nvSpPr>
          <p:cNvPr id="54286" name="Rectangle 10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325" y="6375400"/>
            <a:ext cx="117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B410CE"/>
                </a:solidFill>
                <a:latin typeface="Comic Sans MS" pitchFamily="66" charset="0"/>
              </a:rPr>
              <a:t>for csturtle help</a:t>
            </a:r>
          </a:p>
        </p:txBody>
      </p:sp>
      <p:sp>
        <p:nvSpPr>
          <p:cNvPr id="54287" name="Rectangle 1040"/>
          <p:cNvSpPr>
            <a:spLocks noChangeArrowheads="1"/>
          </p:cNvSpPr>
          <p:nvPr/>
        </p:nvSpPr>
        <p:spPr bwMode="auto">
          <a:xfrm>
            <a:off x="911225" y="6157913"/>
            <a:ext cx="3282950" cy="471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8" name="Line 1041"/>
          <p:cNvSpPr>
            <a:spLocks noChangeShapeType="1"/>
          </p:cNvSpPr>
          <p:nvPr/>
        </p:nvSpPr>
        <p:spPr bwMode="auto">
          <a:xfrm>
            <a:off x="5378450" y="3260725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9" name="Text Box 1043"/>
          <p:cNvSpPr txBox="1">
            <a:spLocks noChangeArrowheads="1"/>
          </p:cNvSpPr>
          <p:nvPr/>
        </p:nvSpPr>
        <p:spPr bwMode="auto">
          <a:xfrm>
            <a:off x="762000" y="2127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Turtle Graphics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3"/>
          <p:cNvGrpSpPr>
            <a:grpSpLocks/>
          </p:cNvGrpSpPr>
          <p:nvPr/>
        </p:nvGrpSpPr>
        <p:grpSpPr bwMode="auto">
          <a:xfrm>
            <a:off x="3060700" y="990600"/>
            <a:ext cx="5532438" cy="180975"/>
            <a:chOff x="346" y="624"/>
            <a:chExt cx="5067" cy="114"/>
          </a:xfrm>
        </p:grpSpPr>
        <p:sp>
          <p:nvSpPr>
            <p:cNvPr id="55307" name="Rectangle 2"/>
            <p:cNvSpPr>
              <a:spLocks noChangeArrowheads="1"/>
            </p:cNvSpPr>
            <p:nvPr/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Rectangle 3"/>
            <p:cNvSpPr>
              <a:spLocks noChangeArrowheads="1"/>
            </p:cNvSpPr>
            <p:nvPr/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302000" y="212725"/>
            <a:ext cx="508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Window controls</a:t>
            </a:r>
          </a:p>
        </p:txBody>
      </p:sp>
      <p:pic>
        <p:nvPicPr>
          <p:cNvPr id="5530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1016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25"/>
          <p:cNvSpPr txBox="1">
            <a:spLocks noChangeArrowheads="1"/>
          </p:cNvSpPr>
          <p:nvPr/>
        </p:nvSpPr>
        <p:spPr bwMode="auto">
          <a:xfrm>
            <a:off x="1152525" y="1203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all that's left from the villagers' thatched cars…</a:t>
            </a:r>
          </a:p>
        </p:txBody>
      </p:sp>
      <p:pic>
        <p:nvPicPr>
          <p:cNvPr id="55303" name="Picture 26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196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27"/>
          <p:cNvSpPr>
            <a:spLocks noChangeArrowheads="1"/>
          </p:cNvSpPr>
          <p:nvPr/>
        </p:nvSpPr>
        <p:spPr bwMode="auto">
          <a:xfrm>
            <a:off x="1143000" y="5029200"/>
            <a:ext cx="3141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1E16E4"/>
                </a:solidFill>
                <a:latin typeface="Arial" pitchFamily="34" charset="0"/>
              </a:rPr>
              <a:t>http://www.cs.hmc.edu/twiki/bin/view/CS5/Lab2Part1</a:t>
            </a:r>
          </a:p>
        </p:txBody>
      </p:sp>
      <p:pic>
        <p:nvPicPr>
          <p:cNvPr id="55305" name="Picture 28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27400" cy="35052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6" name="Line 29"/>
          <p:cNvSpPr>
            <a:spLocks noChangeShapeType="1"/>
          </p:cNvSpPr>
          <p:nvPr/>
        </p:nvSpPr>
        <p:spPr bwMode="auto">
          <a:xfrm>
            <a:off x="5029200" y="3962400"/>
            <a:ext cx="228600" cy="0"/>
          </a:xfrm>
          <a:prstGeom prst="line">
            <a:avLst/>
          </a:prstGeom>
          <a:noFill/>
          <a:ln w="57150">
            <a:solidFill>
              <a:srgbClr val="1E16E4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258763"/>
            <a:ext cx="5562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Recursive</a:t>
            </a:r>
            <a:r>
              <a:rPr lang="en-US" sz="4200"/>
              <a:t> Graphics</a:t>
            </a:r>
          </a:p>
        </p:txBody>
      </p:sp>
      <p:grpSp>
        <p:nvGrpSpPr>
          <p:cNvPr id="5632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438400" y="1114425"/>
            <a:ext cx="5780088" cy="180975"/>
            <a:chOff x="295" y="1311"/>
            <a:chExt cx="5177" cy="114"/>
          </a:xfrm>
        </p:grpSpPr>
        <p:sp>
          <p:nvSpPr>
            <p:cNvPr id="56335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6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220663" y="1858963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1311275" y="1484313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there is no tri …</a:t>
            </a:r>
          </a:p>
        </p:txBody>
      </p:sp>
      <p:pic>
        <p:nvPicPr>
          <p:cNvPr id="5632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128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4194175" y="1504950"/>
            <a:ext cx="456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Could we </a:t>
            </a:r>
            <a:r>
              <a:rPr lang="en-US" sz="1600" b="1">
                <a:latin typeface="Courier New" pitchFamily="49" charset="0"/>
              </a:rPr>
              <a:t>tri</a:t>
            </a:r>
            <a:r>
              <a:rPr lang="en-US" sz="1800"/>
              <a:t> this with recursion?</a:t>
            </a:r>
          </a:p>
        </p:txBody>
      </p:sp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3810000" y="150653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6330" name="Text Box 13"/>
          <p:cNvSpPr txBox="1">
            <a:spLocks noChangeArrowheads="1"/>
          </p:cNvSpPr>
          <p:nvPr/>
        </p:nvSpPr>
        <p:spPr bwMode="auto">
          <a:xfrm>
            <a:off x="4194175" y="3898900"/>
            <a:ext cx="388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Could we create </a:t>
            </a:r>
            <a:r>
              <a:rPr lang="en-US" sz="1800" b="1" i="1"/>
              <a:t>any </a:t>
            </a:r>
            <a:r>
              <a:rPr lang="en-US" sz="1800"/>
              <a:t>regular n-gon?</a:t>
            </a:r>
          </a:p>
        </p:txBody>
      </p:sp>
      <p:sp>
        <p:nvSpPr>
          <p:cNvPr id="56331" name="Rectangle 14"/>
          <p:cNvSpPr>
            <a:spLocks noChangeArrowheads="1"/>
          </p:cNvSpPr>
          <p:nvPr/>
        </p:nvSpPr>
        <p:spPr bwMode="auto">
          <a:xfrm>
            <a:off x="3810000" y="39004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6332" name="Text Box 15"/>
          <p:cNvSpPr txBox="1">
            <a:spLocks noChangeArrowheads="1"/>
          </p:cNvSpPr>
          <p:nvPr/>
        </p:nvSpPr>
        <p:spPr bwMode="auto">
          <a:xfrm>
            <a:off x="1101725" y="47974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I don't know about tri, but there sure's NO </a:t>
            </a:r>
            <a:r>
              <a:rPr lang="en-US" sz="1000" b="1">
                <a:solidFill>
                  <a:srgbClr val="EB102C"/>
                </a:solidFill>
                <a:latin typeface="Courier New" pitchFamily="49" charset="0"/>
              </a:rPr>
              <a:t>return</a:t>
            </a: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 … !</a:t>
            </a:r>
          </a:p>
        </p:txBody>
      </p:sp>
      <p:sp>
        <p:nvSpPr>
          <p:cNvPr id="56333" name="Line 17"/>
          <p:cNvSpPr>
            <a:spLocks noChangeShapeType="1"/>
          </p:cNvSpPr>
          <p:nvPr/>
        </p:nvSpPr>
        <p:spPr bwMode="auto">
          <a:xfrm>
            <a:off x="1219200" y="5181600"/>
            <a:ext cx="1600200" cy="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 flipV="1">
            <a:off x="1300163" y="5189538"/>
            <a:ext cx="465137" cy="96837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9613" y="234950"/>
            <a:ext cx="556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57200" y="33591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800600" y="433388"/>
            <a:ext cx="196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/>
              <a:t>Turtle Graphics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449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Use recursion!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929063" y="1203325"/>
            <a:ext cx="490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57175" y="419100"/>
            <a:ext cx="1966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Name(s):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1066800" y="76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33400" y="1368425"/>
            <a:ext cx="25146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833813" y="56388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962400" y="1784350"/>
            <a:ext cx="4953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import random</a:t>
            </a:r>
          </a:p>
          <a:p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400" b="1">
                <a:latin typeface="Courier New" pitchFamily="49" charset="0"/>
              </a:rPr>
              <a:t> rw(nsteps):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nsteps == 0:</a:t>
            </a:r>
          </a:p>
          <a:p>
            <a:r>
              <a:rPr lang="en-US" sz="1400" b="1">
                <a:latin typeface="Courier New" pitchFamily="49" charset="0"/>
              </a:rPr>
              <a:t>        return 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random.choice([1,-1]) == 1: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left</a:t>
            </a:r>
            <a:r>
              <a:rPr lang="en-US" sz="1400" b="1">
                <a:latin typeface="Courier New" pitchFamily="49" charset="0"/>
              </a:rPr>
              <a:t>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400" b="1">
                <a:latin typeface="Courier New" pitchFamily="49" charset="0"/>
              </a:rPr>
              <a:t>: 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</p:txBody>
      </p:sp>
      <p:pic>
        <p:nvPicPr>
          <p:cNvPr id="57358" name="Picture 14" descr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21375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6576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894513" y="63595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5410200" y="182880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58371" name="Text Box 10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8373" name="Text Box 27"/>
          <p:cNvSpPr txBox="1">
            <a:spLocks noChangeArrowheads="1"/>
          </p:cNvSpPr>
          <p:nvPr/>
        </p:nvSpPr>
        <p:spPr bwMode="auto">
          <a:xfrm>
            <a:off x="5930900" y="6543675"/>
            <a:ext cx="313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How could you add more to each end?</a:t>
            </a:r>
          </a:p>
        </p:txBody>
      </p:sp>
      <p:sp>
        <p:nvSpPr>
          <p:cNvPr id="58374" name="Text Box 28"/>
          <p:cNvSpPr txBox="1">
            <a:spLocks noChangeArrowheads="1"/>
          </p:cNvSpPr>
          <p:nvPr/>
        </p:nvSpPr>
        <p:spPr bwMode="auto">
          <a:xfrm>
            <a:off x="5929313" y="6248400"/>
            <a:ext cx="3138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Why are there two identical commands in a row?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7"/>
          <p:cNvSpPr txBox="1">
            <a:spLocks noChangeArrowheads="1"/>
          </p:cNvSpPr>
          <p:nvPr/>
        </p:nvSpPr>
        <p:spPr bwMode="auto">
          <a:xfrm>
            <a:off x="914400" y="623888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</a:t>
            </a:r>
          </a:p>
        </p:txBody>
      </p:sp>
      <p:sp>
        <p:nvSpPr>
          <p:cNvPr id="59395" name="Rectangle 8"/>
          <p:cNvSpPr>
            <a:spLocks noChangeArrowheads="1"/>
          </p:cNvSpPr>
          <p:nvPr/>
        </p:nvSpPr>
        <p:spPr bwMode="auto">
          <a:xfrm>
            <a:off x="304800" y="6238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9396" name="Text Box 12"/>
          <p:cNvSpPr txBox="1">
            <a:spLocks noChangeArrowheads="1"/>
          </p:cNvSpPr>
          <p:nvPr/>
        </p:nvSpPr>
        <p:spPr bwMode="auto">
          <a:xfrm>
            <a:off x="6486525" y="5859463"/>
            <a:ext cx="241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59397" name="Rectangle 13"/>
          <p:cNvSpPr>
            <a:spLocks noChangeArrowheads="1"/>
          </p:cNvSpPr>
          <p:nvPr/>
        </p:nvSpPr>
        <p:spPr bwMode="auto">
          <a:xfrm>
            <a:off x="1371600" y="1219200"/>
            <a:ext cx="6705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import random</a:t>
            </a:r>
          </a:p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rw(nsteps):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nsteps == 0:</a:t>
            </a:r>
          </a:p>
          <a:p>
            <a:r>
              <a:rPr lang="en-US" sz="1600" b="1">
                <a:latin typeface="Courier New" pitchFamily="49" charset="0"/>
              </a:rPr>
              <a:t>        return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random.choice([1,-1]) == 1: </a:t>
            </a:r>
            <a:r>
              <a:rPr lang="en-US" sz="1600" b="1">
                <a:solidFill>
                  <a:srgbClr val="EB102C"/>
                </a:solidFill>
                <a:latin typeface="Courier New" pitchFamily="49" charset="0"/>
              </a:rPr>
              <a:t># 1 means left</a:t>
            </a:r>
          </a:p>
          <a:p>
            <a:r>
              <a:rPr lang="en-US" sz="1600" b="1">
                <a:latin typeface="Courier New" pitchFamily="49" charset="0"/>
              </a:rPr>
              <a:t>        left(45)</a:t>
            </a:r>
          </a:p>
          <a:p>
            <a:r>
              <a:rPr lang="en-US" sz="1600" b="1">
                <a:latin typeface="Courier New" pitchFamily="49" charset="0"/>
              </a:rPr>
              <a:t>        forward(20)</a:t>
            </a:r>
          </a:p>
          <a:p>
            <a:r>
              <a:rPr lang="en-US" sz="1600" b="1">
                <a:latin typeface="Courier New" pitchFamily="49" charset="0"/>
              </a:rPr>
              <a:t>        right(45) </a:t>
            </a:r>
          </a:p>
          <a:p>
            <a:endParaRPr lang="en-US" sz="1600" b="1">
              <a:latin typeface="Courier New" pitchFamily="49" charset="0"/>
            </a:endParaRPr>
          </a:p>
          <a:p>
            <a:endParaRPr lang="en-US" sz="1600" b="1">
              <a:latin typeface="Courier New" pitchFamily="49" charset="0"/>
            </a:endParaRP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  </a:t>
            </a:r>
            <a:r>
              <a:rPr lang="en-US" sz="16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  <a:p>
            <a:r>
              <a:rPr lang="en-US" sz="1600" b="1">
                <a:latin typeface="Courier New" pitchFamily="49" charset="0"/>
              </a:rPr>
              <a:t>        right(45)</a:t>
            </a:r>
          </a:p>
          <a:p>
            <a:r>
              <a:rPr lang="en-US" sz="1600" b="1">
                <a:latin typeface="Courier New" pitchFamily="49" charset="0"/>
              </a:rPr>
              <a:t>        forward(20)</a:t>
            </a:r>
          </a:p>
          <a:p>
            <a:r>
              <a:rPr lang="en-US" sz="1600" b="1">
                <a:latin typeface="Courier New" pitchFamily="49" charset="0"/>
              </a:rPr>
              <a:t>        left(45) </a:t>
            </a:r>
          </a:p>
        </p:txBody>
      </p:sp>
      <p:pic>
        <p:nvPicPr>
          <p:cNvPr id="59398" name="Picture 14" descr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9038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Text Box 16"/>
          <p:cNvSpPr txBox="1">
            <a:spLocks noChangeArrowheads="1"/>
          </p:cNvSpPr>
          <p:nvPr/>
        </p:nvSpPr>
        <p:spPr bwMode="auto">
          <a:xfrm>
            <a:off x="6757988" y="62960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  <p:sp>
        <p:nvSpPr>
          <p:cNvPr id="59400" name="Text Box 17"/>
          <p:cNvSpPr txBox="1">
            <a:spLocks noChangeArrowheads="1"/>
          </p:cNvSpPr>
          <p:nvPr/>
        </p:nvSpPr>
        <p:spPr bwMode="auto">
          <a:xfrm>
            <a:off x="538163" y="6372225"/>
            <a:ext cx="5141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What if we </a:t>
            </a:r>
            <a:r>
              <a:rPr lang="en-US" sz="1800" b="1" i="1"/>
              <a:t>didn't </a:t>
            </a:r>
            <a:r>
              <a:rPr lang="en-US" sz="1800"/>
              <a:t>go back to the starting pose?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2" descr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70350" cy="4419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hw2pr4 </a:t>
            </a:r>
            <a:r>
              <a:rPr lang="en-US" sz="4000">
                <a:latin typeface="Times New Roman" pitchFamily="18" charset="0"/>
              </a:rPr>
              <a:t>spiral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0422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52450" y="5395913"/>
            <a:ext cx="331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5399088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100</a:t>
            </a:r>
          </a:p>
        </p:txBody>
      </p:sp>
      <p:sp>
        <p:nvSpPr>
          <p:cNvPr id="60424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79863" y="35829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90</a:t>
            </a:r>
          </a:p>
        </p:txBody>
      </p:sp>
      <p:sp>
        <p:nvSpPr>
          <p:cNvPr id="60425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5400000">
            <a:off x="2528888" y="3760788"/>
            <a:ext cx="296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26" name="Picture 11" descr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1487488" cy="1393825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7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 flipV="1">
            <a:off x="2502694" y="794544"/>
            <a:ext cx="6350" cy="265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27275" y="18669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81</a:t>
            </a:r>
          </a:p>
        </p:txBody>
      </p:sp>
      <p:sp>
        <p:nvSpPr>
          <p:cNvPr id="60429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5400000" flipH="1" flipV="1">
            <a:off x="-192087" y="3473450"/>
            <a:ext cx="2401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342423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72.9</a:t>
            </a:r>
          </a:p>
        </p:txBody>
      </p:sp>
      <p:sp>
        <p:nvSpPr>
          <p:cNvPr id="60431" name="Text Box 17"/>
          <p:cNvSpPr txBox="1">
            <a:spLocks noChangeArrowheads="1"/>
          </p:cNvSpPr>
          <p:nvPr/>
        </p:nvSpPr>
        <p:spPr bwMode="auto">
          <a:xfrm>
            <a:off x="1981200" y="64008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spiral( initLength, angle, multiplier )</a:t>
            </a:r>
          </a:p>
        </p:txBody>
      </p:sp>
      <p:sp>
        <p:nvSpPr>
          <p:cNvPr id="60432" name="Rectangle 20"/>
          <p:cNvSpPr>
            <a:spLocks noChangeArrowheads="1"/>
          </p:cNvSpPr>
          <p:nvPr/>
        </p:nvSpPr>
        <p:spPr bwMode="auto">
          <a:xfrm>
            <a:off x="2273300" y="3482975"/>
            <a:ext cx="242888" cy="246063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3" name="Text Box 21"/>
          <p:cNvSpPr txBox="1">
            <a:spLocks noChangeArrowheads="1"/>
          </p:cNvSpPr>
          <p:nvPr/>
        </p:nvSpPr>
        <p:spPr bwMode="auto">
          <a:xfrm>
            <a:off x="5564188" y="4383088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66" charset="0"/>
              </a:rPr>
              <a:t>close-up of innermost part of the spiral…</a:t>
            </a:r>
          </a:p>
        </p:txBody>
      </p:sp>
      <p:sp>
        <p:nvSpPr>
          <p:cNvPr id="60434" name="Text Box 22"/>
          <p:cNvSpPr txBox="1">
            <a:spLocks noChangeArrowheads="1"/>
          </p:cNvSpPr>
          <p:nvPr/>
        </p:nvSpPr>
        <p:spPr bwMode="auto">
          <a:xfrm>
            <a:off x="120650" y="4932363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spiral( 100, 90, 0.9 )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10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Text Box 10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hw2pr4 </a:t>
            </a:r>
            <a:r>
              <a:rPr lang="en-US" sz="4000">
                <a:latin typeface="Times New Roman" pitchFamily="18" charset="0"/>
              </a:rPr>
              <a:t>svTree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1445" name="Text Box 1039"/>
          <p:cNvSpPr txBox="1">
            <a:spLocks noChangeArrowheads="1"/>
          </p:cNvSpPr>
          <p:nvPr/>
        </p:nvSpPr>
        <p:spPr bwMode="auto">
          <a:xfrm>
            <a:off x="1981200" y="64008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svTree( trunkLength, levels )</a:t>
            </a:r>
          </a:p>
        </p:txBody>
      </p:sp>
      <p:pic>
        <p:nvPicPr>
          <p:cNvPr id="61446" name="Picture 1043" descr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541713" cy="3729038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1044"/>
          <p:cNvSpPr txBox="1">
            <a:spLocks noChangeArrowheads="1"/>
          </p:cNvSpPr>
          <p:nvPr/>
        </p:nvSpPr>
        <p:spPr bwMode="auto">
          <a:xfrm>
            <a:off x="2319338" y="53721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B410"/>
                </a:solidFill>
                <a:latin typeface="Courier New" pitchFamily="49" charset="0"/>
              </a:rPr>
              <a:t>svTree( 100, 4 )</a:t>
            </a:r>
          </a:p>
        </p:txBody>
      </p:sp>
      <p:sp>
        <p:nvSpPr>
          <p:cNvPr id="61448" name="Text Box 1045"/>
          <p:cNvSpPr txBox="1">
            <a:spLocks noChangeArrowheads="1"/>
          </p:cNvSpPr>
          <p:nvPr/>
        </p:nvSpPr>
        <p:spPr bwMode="auto">
          <a:xfrm>
            <a:off x="7269163" y="6542088"/>
            <a:ext cx="1838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806CE"/>
                </a:solidFill>
                <a:latin typeface="Comic Sans MS" pitchFamily="66" charset="0"/>
              </a:rPr>
              <a:t>and more! (if you want)</a:t>
            </a:r>
          </a:p>
        </p:txBody>
      </p:sp>
      <p:pic>
        <p:nvPicPr>
          <p:cNvPr id="61449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Text Box 1047"/>
          <p:cNvSpPr txBox="1">
            <a:spLocks noChangeArrowheads="1"/>
          </p:cNvSpPr>
          <p:nvPr/>
        </p:nvSpPr>
        <p:spPr bwMode="auto">
          <a:xfrm>
            <a:off x="974725" y="5818188"/>
            <a:ext cx="185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I wonder what happened to the leaves on that tree…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337716" y="4008828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69711" y="2355540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71825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Some </a:t>
            </a:r>
            <a:r>
              <a:rPr lang="en-US" sz="4200" i="1" dirty="0" smtClean="0">
                <a:latin typeface="Cambria" pitchFamily="18" charset="0"/>
              </a:rPr>
              <a:t>random</a:t>
            </a:r>
            <a:r>
              <a:rPr lang="en-US" sz="4200" dirty="0" smtClean="0">
                <a:latin typeface="Cambria" pitchFamily="18" charset="0"/>
              </a:rPr>
              <a:t> asides…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4100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192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random</a:t>
            </a: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310384"/>
            <a:ext cx="76397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choice( L )</a:t>
            </a:r>
          </a:p>
        </p:txBody>
      </p:sp>
      <p:sp>
        <p:nvSpPr>
          <p:cNvPr id="4103" name="Text Box 10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3148584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</a:t>
            </a:r>
            <a:r>
              <a:rPr lang="en-US" b="1" dirty="0" smtClean="0">
                <a:latin typeface="Courier New" pitchFamily="49" charset="0"/>
              </a:rPr>
              <a:t>([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cmc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scripps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pitzer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pomona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])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105" name="Text Box 103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28445" y="2386584"/>
            <a:ext cx="344875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chooses 1 element from the sequence L</a:t>
            </a:r>
          </a:p>
        </p:txBody>
      </p:sp>
      <p:sp>
        <p:nvSpPr>
          <p:cNvPr id="4107" name="Text Box 103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13096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allows use of </a:t>
            </a:r>
            <a:r>
              <a:rPr lang="en-US" sz="1400" b="1" dirty="0" err="1">
                <a:latin typeface="Cambria" pitchFamily="18" charset="0"/>
              </a:rPr>
              <a:t>dir</a:t>
            </a:r>
            <a:r>
              <a:rPr lang="en-US" sz="1400" b="1" dirty="0">
                <a:latin typeface="Cambria" pitchFamily="18" charset="0"/>
              </a:rPr>
              <a:t>(random)</a:t>
            </a:r>
            <a:r>
              <a:rPr lang="en-US" sz="1400" dirty="0">
                <a:latin typeface="Cambria" pitchFamily="18" charset="0"/>
              </a:rPr>
              <a:t> and </a:t>
            </a:r>
            <a:r>
              <a:rPr lang="en-US" sz="1400" b="1" dirty="0">
                <a:latin typeface="Cambria" pitchFamily="18" charset="0"/>
              </a:rPr>
              <a:t>help(random)</a:t>
            </a: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5000" y="4729538"/>
            <a:ext cx="3124181" cy="5847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How w</a:t>
            </a:r>
            <a:r>
              <a:rPr lang="en-US" sz="1600" dirty="0" smtClean="0">
                <a:latin typeface="Cambria" pitchFamily="18" charset="0"/>
              </a:rPr>
              <a:t>ould </a:t>
            </a:r>
            <a:r>
              <a:rPr lang="en-US" sz="1600" dirty="0">
                <a:latin typeface="Cambria" pitchFamily="18" charset="0"/>
              </a:rPr>
              <a:t>you get a random </a:t>
            </a:r>
            <a:r>
              <a:rPr lang="en-US" sz="1600" dirty="0" smtClean="0">
                <a:latin typeface="Cambria" pitchFamily="18" charset="0"/>
              </a:rPr>
              <a:t>integer </a:t>
            </a:r>
            <a:r>
              <a:rPr lang="en-US" sz="1600" dirty="0">
                <a:latin typeface="Cambria" pitchFamily="18" charset="0"/>
              </a:rPr>
              <a:t>from 0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to </a:t>
            </a:r>
            <a:r>
              <a:rPr lang="en-US" sz="1600" dirty="0" smtClean="0">
                <a:latin typeface="Cambria" pitchFamily="18" charset="0"/>
              </a:rPr>
              <a:t>99 </a:t>
            </a:r>
            <a:r>
              <a:rPr lang="en-US" sz="1600" dirty="0">
                <a:latin typeface="Cambria" pitchFamily="18" charset="0"/>
              </a:rPr>
              <a:t>inclusive?</a:t>
            </a: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560576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b="1">
                <a:latin typeface="Courier New" pitchFamily="49" charset="0"/>
              </a:rPr>
              <a:t>random </a:t>
            </a: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b="1">
                <a:latin typeface="Courier New" pitchFamily="49" charset="0"/>
              </a:rPr>
              <a:t>*</a:t>
            </a: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4572000" y="1636776"/>
            <a:ext cx="3200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all random functions are now available!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2720488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mudd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81000" y="5686268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Text Box 103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9711" y="5647266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uniform(</a:t>
            </a:r>
            <a:r>
              <a:rPr lang="en-US" b="1" dirty="0" err="1">
                <a:latin typeface="Courier New" pitchFamily="49" charset="0"/>
              </a:rPr>
              <a:t>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27" name="Text Box 10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5723466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chooses a random </a:t>
            </a:r>
            <a:r>
              <a:rPr lang="en-US" sz="1400" b="1" dirty="0">
                <a:latin typeface="Cambria" pitchFamily="18" charset="0"/>
              </a:rPr>
              <a:t>float</a:t>
            </a:r>
            <a:r>
              <a:rPr lang="en-US" sz="1400" dirty="0">
                <a:latin typeface="Cambria" pitchFamily="18" charset="0"/>
              </a:rPr>
              <a:t> from low to hi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54040" r="63405" b="33624"/>
          <a:stretch/>
        </p:blipFill>
        <p:spPr bwMode="auto">
          <a:xfrm>
            <a:off x="437445" y="6213122"/>
            <a:ext cx="3194756" cy="56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03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6333066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latin typeface="Cambria" pitchFamily="18" charset="0"/>
              </a:rPr>
              <a:t>float</a:t>
            </a:r>
            <a:r>
              <a:rPr lang="en-US" sz="1400" dirty="0" smtClean="0">
                <a:latin typeface="Cambria" pitchFamily="18" charset="0"/>
              </a:rPr>
              <a:t>s have </a:t>
            </a:r>
            <a:r>
              <a:rPr lang="en-US" sz="1400" b="1" dirty="0" smtClean="0">
                <a:latin typeface="Cambria" pitchFamily="18" charset="0"/>
              </a:rPr>
              <a:t>16</a:t>
            </a:r>
            <a:r>
              <a:rPr lang="en-US" sz="1400" dirty="0" smtClean="0">
                <a:latin typeface="Cambria" pitchFamily="18" charset="0"/>
              </a:rPr>
              <a:t> places of precision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0" name="Text Box 103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13339" y="6318645"/>
            <a:ext cx="1600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 dirty="0" err="1" smtClean="0">
                <a:latin typeface="Cambria" pitchFamily="18" charset="0"/>
              </a:rPr>
              <a:t>Aargh</a:t>
            </a:r>
            <a:r>
              <a:rPr lang="en-US" sz="1400" i="1" dirty="0" smtClean="0">
                <a:latin typeface="Cambria" pitchFamily="18" charset="0"/>
              </a:rPr>
              <a:t> – so close!</a:t>
            </a:r>
            <a:endParaRPr lang="en-US" sz="1400" i="1" dirty="0">
              <a:latin typeface="Cambria" pitchFamily="18" charset="0"/>
            </a:endParaRPr>
          </a:p>
        </p:txBody>
      </p:sp>
      <p:sp>
        <p:nvSpPr>
          <p:cNvPr id="31" name="Text Box 10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" y="3962400"/>
            <a:ext cx="3251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list(range(1,5))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657600" y="4205424"/>
            <a:ext cx="3048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4" name="Text Box 103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52900" y="3974592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[1,2,3,4]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4" name="Text Box 103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8445" y="2795016"/>
            <a:ext cx="344875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... or 1 character from a string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Taking away…</a:t>
            </a:r>
          </a:p>
        </p:txBody>
      </p:sp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247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5181600" y="1295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returns a string that is the same  as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1600">
                <a:solidFill>
                  <a:schemeClr val="accent2"/>
                </a:solidFill>
              </a:rPr>
              <a:t>, except without any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'b'</a:t>
            </a:r>
            <a:r>
              <a:rPr lang="en-US" sz="16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62469" name="Rectangle 12"/>
          <p:cNvSpPr>
            <a:spLocks noChangeArrowheads="1"/>
          </p:cNvSpPr>
          <p:nvPr/>
        </p:nvSpPr>
        <p:spPr bwMode="auto">
          <a:xfrm>
            <a:off x="685800" y="2057400"/>
            <a:ext cx="315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Examples:</a:t>
            </a:r>
          </a:p>
        </p:txBody>
      </p:sp>
      <p:sp>
        <p:nvSpPr>
          <p:cNvPr id="62470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removeBs( s ):</a:t>
            </a:r>
          </a:p>
        </p:txBody>
      </p:sp>
      <p:sp>
        <p:nvSpPr>
          <p:cNvPr id="62471" name="Text Box 16"/>
          <p:cNvSpPr txBox="1">
            <a:spLocks noChangeArrowheads="1"/>
          </p:cNvSpPr>
          <p:nvPr/>
        </p:nvSpPr>
        <p:spPr bwMode="auto">
          <a:xfrm>
            <a:off x="990600" y="25146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removeBs('hubbabubba') ==  'huaua'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52400" y="3352800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Base Case: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Recursive Step: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19400" y="3124200"/>
            <a:ext cx="541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when there are no letters, the answer is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_____________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438400" y="4419600"/>
            <a:ext cx="6324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if the first letter IS an </a:t>
            </a:r>
            <a:r>
              <a:rPr lang="en-US" b="1">
                <a:latin typeface="Courier New" pitchFamily="49" charset="0"/>
              </a:rPr>
              <a:t>B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, the answer is </a:t>
            </a:r>
            <a:r>
              <a:rPr lang="en-US" sz="1800" b="1">
                <a:solidFill>
                  <a:srgbClr val="FF6600"/>
                </a:solidFill>
                <a:latin typeface="Arial" pitchFamily="34" charset="0"/>
              </a:rPr>
              <a:t>______________________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438400" y="5661025"/>
            <a:ext cx="6324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if the first letter IS an </a:t>
            </a:r>
            <a:r>
              <a:rPr lang="en-US" b="1">
                <a:latin typeface="Courier New" pitchFamily="49" charset="0"/>
              </a:rPr>
              <a:t>B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, the answer is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__________________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Taking away…</a:t>
            </a:r>
          </a:p>
        </p:txBody>
      </p: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3499" name="Rectangle 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Rectangle 1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381000" y="13716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removeBs( s )</a:t>
            </a:r>
          </a:p>
        </p:txBody>
      </p:sp>
      <p:sp>
        <p:nvSpPr>
          <p:cNvPr id="63498" name="Rectangle 12"/>
          <p:cNvSpPr>
            <a:spLocks noChangeArrowheads="1"/>
          </p:cNvSpPr>
          <p:nvPr/>
        </p:nvSpPr>
        <p:spPr bwMode="auto">
          <a:xfrm>
            <a:off x="5181600" y="1295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returns a string that is the same  as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1600">
                <a:solidFill>
                  <a:schemeClr val="accent2"/>
                </a:solidFill>
              </a:rPr>
              <a:t>, except without any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'b'</a:t>
            </a:r>
            <a:r>
              <a:rPr lang="en-US" sz="1600">
                <a:solidFill>
                  <a:schemeClr val="accent2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45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sort</a:t>
            </a:r>
            <a:r>
              <a:rPr lang="en-US" b="1">
                <a:latin typeface="Courier New" pitchFamily="49" charset="0"/>
              </a:rPr>
              <a:t>(L)</a:t>
            </a: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2743200" y="2743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Maiandra GD" pitchFamily="34" charset="0"/>
              </a:rPr>
              <a:t>Ideas?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554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sort</a:t>
            </a:r>
            <a:r>
              <a:rPr lang="en-US" b="1">
                <a:latin typeface="Courier New" pitchFamily="49" charset="0"/>
              </a:rPr>
              <a:t>(L)</a:t>
            </a: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2895600" y="2743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Maiandra GD" pitchFamily="34" charset="0"/>
              </a:rPr>
              <a:t>Ideas?</a:t>
            </a: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1676400" y="4191000"/>
            <a:ext cx="5638800" cy="15811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Let b be the biggest item in 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Remove b from L to get a newL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Add b to the end of …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what</a:t>
            </a:r>
            <a:r>
              <a:rPr lang="en-US">
                <a:latin typeface="Maiandra GD" pitchFamily="34" charset="0"/>
              </a:rPr>
              <a:t> ?!? …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2552700" y="58674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800080"/>
                </a:solidFill>
                <a:latin typeface="Arial" pitchFamily="34" charset="0"/>
              </a:rPr>
              <a:t>Sorting in only 4 lines of code!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9613" y="234950"/>
            <a:ext cx="556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57200" y="33591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800600" y="433388"/>
            <a:ext cx="196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/>
              <a:t>Turtle Graphics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449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Use recursion!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929063" y="1203325"/>
            <a:ext cx="490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57175" y="419100"/>
            <a:ext cx="1966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Name(s):</a:t>
            </a: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066800" y="76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33400" y="1368425"/>
            <a:ext cx="25146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833813" y="56388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3962400" y="1784350"/>
            <a:ext cx="4953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import random</a:t>
            </a:r>
          </a:p>
          <a:p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400" b="1">
                <a:latin typeface="Courier New" pitchFamily="49" charset="0"/>
              </a:rPr>
              <a:t> rw(nsteps):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nsteps == 0:</a:t>
            </a:r>
          </a:p>
          <a:p>
            <a:r>
              <a:rPr lang="en-US" sz="1400" b="1">
                <a:latin typeface="Courier New" pitchFamily="49" charset="0"/>
              </a:rPr>
              <a:t>        return 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random.choice([1,-1]) == 1: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left</a:t>
            </a:r>
            <a:r>
              <a:rPr lang="en-US" sz="1400" b="1">
                <a:latin typeface="Courier New" pitchFamily="49" charset="0"/>
              </a:rPr>
              <a:t>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400" b="1">
                <a:latin typeface="Courier New" pitchFamily="49" charset="0"/>
              </a:rPr>
              <a:t>: 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</p:txBody>
      </p:sp>
      <p:pic>
        <p:nvPicPr>
          <p:cNvPr id="66574" name="Picture 14" descr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21375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36576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894513" y="63595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5334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</a:rPr>
              <a:t>Real </a:t>
            </a:r>
            <a:r>
              <a:rPr lang="en-US" sz="3200">
                <a:solidFill>
                  <a:schemeClr val="bg1"/>
                </a:solidFill>
              </a:rPr>
              <a:t>visual recursion</a:t>
            </a:r>
          </a:p>
        </p:txBody>
      </p:sp>
      <p:sp>
        <p:nvSpPr>
          <p:cNvPr id="675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063" y="605948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How many times has the light bounced before reaching the camera from various items here??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304800" y="1614488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remove( x, s ):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/>
              <a:t>Quiz</a:t>
            </a: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609600" y="1055688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Returns a string the same as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, but with no </a:t>
            </a:r>
            <a:r>
              <a:rPr lang="en-US" sz="1400" b="1">
                <a:latin typeface="Courier New" pitchFamily="49" charset="0"/>
              </a:rPr>
              <a:t>x</a:t>
            </a:r>
            <a:r>
              <a:rPr lang="en-US" sz="1400">
                <a:latin typeface="Times New Roman" pitchFamily="18" charset="0"/>
              </a:rPr>
              <a:t> characters in it. ( </a:t>
            </a:r>
            <a:r>
              <a:rPr lang="en-US" sz="1400" b="1">
                <a:latin typeface="Courier New" pitchFamily="49" charset="0"/>
              </a:rPr>
              <a:t>x</a:t>
            </a:r>
            <a:r>
              <a:rPr lang="en-US" sz="1400">
                <a:latin typeface="Times New Roman" pitchFamily="18" charset="0"/>
              </a:rPr>
              <a:t>, not </a:t>
            </a:r>
            <a:r>
              <a:rPr lang="en-US" sz="1400" b="1">
                <a:latin typeface="Courier New" pitchFamily="49" charset="0"/>
              </a:rPr>
              <a:t>'x'</a:t>
            </a:r>
            <a:r>
              <a:rPr lang="en-US" sz="1400">
                <a:latin typeface="Times New Roman" pitchFamily="18" charset="0"/>
              </a:rPr>
              <a:t> ! )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304800" y="34290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removeAll( s2, s ):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85800" y="2895600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Removes the characters in the string  </a:t>
            </a:r>
            <a:r>
              <a:rPr lang="en-US" sz="1400" b="1">
                <a:latin typeface="Courier New" pitchFamily="49" charset="0"/>
              </a:rPr>
              <a:t>s2</a:t>
            </a:r>
            <a:r>
              <a:rPr lang="en-US" sz="1400">
                <a:latin typeface="Times New Roman" pitchFamily="18" charset="0"/>
              </a:rPr>
              <a:t> from the string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.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1981200" y="228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Maiandra GD" pitchFamily="34" charset="0"/>
              </a:rPr>
              <a:t>Write each of these functions using recursion</a:t>
            </a:r>
          </a:p>
        </p:txBody>
      </p:sp>
      <p:sp>
        <p:nvSpPr>
          <p:cNvPr id="68616" name="Text Box 11"/>
          <p:cNvSpPr txBox="1">
            <a:spLocks noChangeArrowheads="1"/>
          </p:cNvSpPr>
          <p:nvPr/>
        </p:nvSpPr>
        <p:spPr bwMode="auto">
          <a:xfrm>
            <a:off x="609600" y="1338263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remove('t','wait a minute') == 'wai a minue'</a:t>
            </a:r>
          </a:p>
        </p:txBody>
      </p:sp>
      <p:sp>
        <p:nvSpPr>
          <p:cNvPr id="68617" name="Text Box 12"/>
          <p:cNvSpPr txBox="1">
            <a:spLocks noChangeArrowheads="1"/>
          </p:cNvSpPr>
          <p:nvPr/>
        </p:nvSpPr>
        <p:spPr bwMode="auto">
          <a:xfrm>
            <a:off x="685800" y="3163888"/>
            <a:ext cx="701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removeAll( 'gqz', 'quizzing' ) == 'uiin'</a:t>
            </a:r>
          </a:p>
        </p:txBody>
      </p:sp>
      <p:sp>
        <p:nvSpPr>
          <p:cNvPr id="68618" name="Text Box 13"/>
          <p:cNvSpPr txBox="1">
            <a:spLocks noChangeArrowheads="1"/>
          </p:cNvSpPr>
          <p:nvPr/>
        </p:nvSpPr>
        <p:spPr bwMode="auto">
          <a:xfrm>
            <a:off x="304800" y="55753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removeOne( s2, s ):</a:t>
            </a:r>
          </a:p>
        </p:txBody>
      </p:sp>
      <p:sp>
        <p:nvSpPr>
          <p:cNvPr id="68619" name="Text Box 14"/>
          <p:cNvSpPr txBox="1">
            <a:spLocks noChangeArrowheads="1"/>
          </p:cNvSpPr>
          <p:nvPr/>
        </p:nvSpPr>
        <p:spPr bwMode="auto">
          <a:xfrm>
            <a:off x="762000" y="5013325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Removes the characters in the string  </a:t>
            </a:r>
            <a:r>
              <a:rPr lang="en-US" sz="1400" b="1">
                <a:latin typeface="Courier New" pitchFamily="49" charset="0"/>
              </a:rPr>
              <a:t>s2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</a:rPr>
              <a:t>at most once</a:t>
            </a:r>
            <a:r>
              <a:rPr lang="en-US" sz="1400">
                <a:latin typeface="Times New Roman" pitchFamily="18" charset="0"/>
              </a:rPr>
              <a:t> from the string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. (Hw problem!)</a:t>
            </a:r>
          </a:p>
        </p:txBody>
      </p:sp>
      <p:sp>
        <p:nvSpPr>
          <p:cNvPr id="68620" name="Text Box 15"/>
          <p:cNvSpPr txBox="1">
            <a:spLocks noChangeArrowheads="1"/>
          </p:cNvSpPr>
          <p:nvPr/>
        </p:nvSpPr>
        <p:spPr bwMode="auto">
          <a:xfrm>
            <a:off x="762000" y="5281613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removeOne( 'agqz', 'quizzing' ) == 'uizin'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sp>
        <p:nvSpPr>
          <p:cNvPr id="6963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95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Maiandra GD" pitchFamily="34" charset="0"/>
              </a:rPr>
              <a:t>Any self-similarity here?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562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997200" y="5867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58547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200</a:t>
            </a:r>
          </a:p>
        </p:txBody>
      </p:sp>
      <p:sp>
        <p:nvSpPr>
          <p:cNvPr id="696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32500" y="4191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190</a:t>
            </a:r>
          </a:p>
        </p:txBody>
      </p:sp>
      <p:sp>
        <p:nvSpPr>
          <p:cNvPr id="6964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5400000">
            <a:off x="4713287" y="4332288"/>
            <a:ext cx="2765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657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Base Case:</a:t>
            </a:r>
          </a:p>
        </p:txBody>
      </p:sp>
      <p:sp>
        <p:nvSpPr>
          <p:cNvPr id="706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486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Recursive Step:</a:t>
            </a:r>
          </a:p>
        </p:txBody>
      </p:sp>
      <p:sp>
        <p:nvSpPr>
          <p:cNvPr id="706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43300" y="3276600"/>
            <a:ext cx="4724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  <a:latin typeface="Maiandra GD" pitchFamily="34" charset="0"/>
              </a:rPr>
              <a:t>Think about the SIMPLEST POSSIBLE case!</a:t>
            </a:r>
          </a:p>
        </p:txBody>
      </p:sp>
      <p:sp>
        <p:nvSpPr>
          <p:cNvPr id="7066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5181600"/>
            <a:ext cx="4953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  <a:latin typeface="Maiandra GD" pitchFamily="34" charset="0"/>
              </a:rPr>
              <a:t>Do ONLY ONE STEP, and let recursion do the rest…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15240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Maiandra GD" pitchFamily="34" charset="0"/>
              </a:rPr>
              <a:t>Designing any recursive program boils down to the same two pieces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346" y="624"/>
            <a:chExt cx="5067" cy="114"/>
          </a:xfrm>
        </p:grpSpPr>
        <p:sp>
          <p:nvSpPr>
            <p:cNvPr id="71692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013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Base Case</a:t>
            </a:r>
          </a:p>
        </p:txBody>
      </p:sp>
      <p:sp>
        <p:nvSpPr>
          <p:cNvPr id="7168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638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Recursive Step</a:t>
            </a:r>
          </a:p>
        </p:txBody>
      </p:sp>
      <p:sp>
        <p:nvSpPr>
          <p:cNvPr id="7168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4800" y="15240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Maiandra GD" pitchFamily="34" charset="0"/>
              </a:rPr>
              <a:t>Designing any recursive program boils down to the same two pieces</a:t>
            </a:r>
          </a:p>
        </p:txBody>
      </p:sp>
      <p:sp>
        <p:nvSpPr>
          <p:cNvPr id="7168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3581400"/>
            <a:ext cx="5181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 b="1">
                <a:solidFill>
                  <a:srgbClr val="800080"/>
                </a:solidFill>
                <a:latin typeface="Courier New" pitchFamily="49" charset="0"/>
              </a:rPr>
              <a:t>spiral</a:t>
            </a:r>
            <a:r>
              <a:rPr lang="en-US" sz="2800" b="1">
                <a:latin typeface="Courier New" pitchFamily="49" charset="0"/>
              </a:rPr>
              <a:t>(L):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2800" b="1">
                <a:latin typeface="Courier New" pitchFamily="49" charset="0"/>
              </a:rPr>
              <a:t> L &lt; 1: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return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2800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forward(L)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left(90)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</a:t>
            </a:r>
            <a:r>
              <a:rPr lang="en-US" sz="2800" b="1">
                <a:solidFill>
                  <a:srgbClr val="800080"/>
                </a:solidFill>
                <a:latin typeface="Courier New" pitchFamily="49" charset="0"/>
              </a:rPr>
              <a:t>spiral</a:t>
            </a:r>
            <a:r>
              <a:rPr lang="en-US" sz="2800" b="1">
                <a:latin typeface="Courier New" pitchFamily="49" charset="0"/>
              </a:rPr>
              <a:t>(L-10)</a:t>
            </a:r>
          </a:p>
        </p:txBody>
      </p:sp>
      <p:sp>
        <p:nvSpPr>
          <p:cNvPr id="7168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5943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84500" y="4267200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57600" y="64770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Maiandra GD" pitchFamily="34" charset="0"/>
              </a:rPr>
              <a:t>What if we had forgotten the base case?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4963773"/>
            <a:ext cx="701316" cy="100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 </a:t>
            </a:r>
            <a:r>
              <a:rPr lang="en-US" sz="4200" i="1" dirty="0">
                <a:latin typeface="Cambria" pitchFamily="18" charset="0"/>
              </a:rPr>
              <a:t>random </a:t>
            </a:r>
            <a:r>
              <a:rPr lang="en-US" sz="4200" dirty="0">
                <a:latin typeface="Cambria" pitchFamily="18" charset="0"/>
              </a:rPr>
              <a:t>function…</a:t>
            </a:r>
          </a:p>
        </p:txBody>
      </p:sp>
      <p:sp>
        <p:nvSpPr>
          <p:cNvPr id="5123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21463" y="5980818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print the guesses ?</a:t>
            </a:r>
          </a:p>
        </p:txBody>
      </p:sp>
      <p:sp>
        <p:nvSpPr>
          <p:cNvPr id="5124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53881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return the number of guesses ?</a:t>
            </a:r>
          </a:p>
        </p:txBody>
      </p:sp>
      <p:sp>
        <p:nvSpPr>
          <p:cNvPr id="5125" name="Rectangle 10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925" y="1277937"/>
            <a:ext cx="792717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guess( hidden 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""" 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tries to guess </a:t>
            </a:r>
            <a:r>
              <a:rPr lang="en-US" sz="2000" b="1" dirty="0" smtClean="0">
                <a:solidFill>
                  <a:srgbClr val="0A8E12"/>
                </a:solidFill>
                <a:latin typeface="Courier New" pitchFamily="49" charset="0"/>
              </a:rPr>
              <a:t>our "hidden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" # 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    """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choice( </a:t>
            </a:r>
            <a:r>
              <a:rPr lang="en-US" b="1" dirty="0" smtClean="0">
                <a:latin typeface="Courier New" pitchFamily="49" charset="0"/>
              </a:rPr>
              <a:t>list(range(100)) 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CC0099"/>
                </a:solidFill>
                <a:latin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A8E12"/>
                </a:solidFill>
                <a:latin typeface="Courier New" pitchFamily="49" charset="0"/>
              </a:rPr>
              <a:t>'I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got it</a:t>
            </a:r>
            <a:r>
              <a:rPr lang="en-US" b="1" dirty="0" smtClean="0">
                <a:solidFill>
                  <a:srgbClr val="0A8E12"/>
                </a:solidFill>
                <a:latin typeface="Courier New" pitchFamily="49" charset="0"/>
              </a:rPr>
              <a:t>!'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guess( hidden )</a:t>
            </a:r>
          </a:p>
        </p:txBody>
      </p:sp>
      <p:sp>
        <p:nvSpPr>
          <p:cNvPr id="5127" name="Text Box 1047"/>
          <p:cNvSpPr txBox="1">
            <a:spLocks noChangeArrowheads="1"/>
          </p:cNvSpPr>
          <p:nvPr/>
        </p:nvSpPr>
        <p:spPr bwMode="auto">
          <a:xfrm>
            <a:off x="6705600" y="5407223"/>
            <a:ext cx="190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Suspicious?  I am!</a:t>
            </a:r>
            <a:endParaRPr lang="en-US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128" name="Text Box 10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1463" y="616814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slow down…</a:t>
            </a:r>
          </a:p>
        </p:txBody>
      </p:sp>
      <p:sp>
        <p:nvSpPr>
          <p:cNvPr id="22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9400" y="6537325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latin typeface="Cambria" pitchFamily="18" charset="0"/>
              </a:rPr>
              <a:t>investigate </a:t>
            </a:r>
            <a:r>
              <a:rPr lang="en-US" sz="1000" b="1" u="sng" dirty="0" smtClean="0">
                <a:latin typeface="Cambria" pitchFamily="18" charset="0"/>
              </a:rPr>
              <a:t>expected</a:t>
            </a:r>
            <a:r>
              <a:rPr lang="en-US" sz="1000" dirty="0" smtClean="0">
                <a:latin typeface="Cambria" pitchFamily="18" charset="0"/>
              </a:rPr>
              <a:t> # of guesses?!??</a:t>
            </a:r>
            <a:endParaRPr lang="en-US" sz="1000" dirty="0">
              <a:latin typeface="Cambri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7467600" y="2743200"/>
            <a:ext cx="335142" cy="38100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3" name="Text Box 10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5600" y="2493588"/>
            <a:ext cx="2438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latin typeface="Calibri" panose="020F0502020204030204" pitchFamily="34" charset="0"/>
              </a:rPr>
              <a:t>Remember, this is [0,1,…,99]</a:t>
            </a:r>
            <a:endParaRPr lang="en-US" sz="100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81600" y="3505200"/>
            <a:ext cx="274320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516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sp>
        <p:nvSpPr>
          <p:cNvPr id="7270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371600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Maiandra GD" pitchFamily="34" charset="0"/>
              </a:rPr>
              <a:t>Try writing these functions: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25676" r="17180" b="9459"/>
          <a:stretch>
            <a:fillRect/>
          </a:stretch>
        </p:blipFill>
        <p:spPr bwMode="auto">
          <a:xfrm>
            <a:off x="6172200" y="12192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t="50000" r="63403" b="11143"/>
          <a:stretch>
            <a:fillRect/>
          </a:stretch>
        </p:blipFill>
        <p:spPr bwMode="auto">
          <a:xfrm>
            <a:off x="6096000" y="30480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22748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spiralTri( L ):</a:t>
            </a:r>
          </a:p>
        </p:txBody>
      </p:sp>
      <p:sp>
        <p:nvSpPr>
          <p:cNvPr id="7271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7178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 triangular (equilateral) spiral.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29860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spiralTri(200)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8750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spiralOct( L ):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45862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spiralOct(100)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4332288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an octagonal spiral.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000" y="54752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spiralLim( L ):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61864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spiralLim(200,7)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5932488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 square spiral </a:t>
            </a:r>
            <a:r>
              <a:rPr lang="en-US" sz="1800" b="1" i="1">
                <a:latin typeface="Times New Roman" pitchFamily="18" charset="0"/>
              </a:rPr>
              <a:t>with only N segments!</a:t>
            </a:r>
            <a:endParaRPr lang="en-US" sz="1800">
              <a:latin typeface="Times New Roman" pitchFamily="18" charset="0"/>
            </a:endParaRPr>
          </a:p>
        </p:txBody>
      </p:sp>
      <p:pic>
        <p:nvPicPr>
          <p:cNvPr id="72721" name="Picture 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18581" r="31735" b="8913"/>
          <a:stretch>
            <a:fillRect/>
          </a:stretch>
        </p:blipFill>
        <p:spPr bwMode="auto">
          <a:xfrm>
            <a:off x="5486400" y="5672138"/>
            <a:ext cx="1066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0" y="60960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CC0000"/>
                </a:solidFill>
                <a:latin typeface="Maiandra GD" pitchFamily="34" charset="0"/>
              </a:rPr>
              <a:t>actually, a bit larger than this …</a:t>
            </a:r>
          </a:p>
        </p:txBody>
      </p:sp>
      <p:sp>
        <p:nvSpPr>
          <p:cNvPr id="7272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70400" y="2438400"/>
            <a:ext cx="2006600" cy="736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45000" y="4343400"/>
            <a:ext cx="1574800" cy="4476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4702175" y="6207125"/>
            <a:ext cx="842963" cy="1603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37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More on sorting…</a:t>
            </a: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5105400" y="17526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</a:t>
            </a:r>
            <a:r>
              <a:rPr lang="en-US" sz="1600" b="1">
                <a:latin typeface="Courier New" pitchFamily="49" charset="0"/>
              </a:rPr>
              <a:t>true</a:t>
            </a:r>
            <a:r>
              <a:rPr lang="en-US" sz="1600"/>
              <a:t> if </a:t>
            </a:r>
            <a:r>
              <a:rPr lang="en-US" sz="1600" b="1">
                <a:latin typeface="Courier New" pitchFamily="49" charset="0"/>
              </a:rPr>
              <a:t>s</a:t>
            </a:r>
            <a:r>
              <a:rPr lang="en-US" sz="1600"/>
              <a:t> is in order, </a:t>
            </a:r>
            <a:r>
              <a:rPr lang="en-US" sz="1600" b="1">
                <a:latin typeface="Courier New" pitchFamily="49" charset="0"/>
              </a:rPr>
              <a:t>false</a:t>
            </a:r>
            <a:r>
              <a:rPr lang="en-US" sz="1600"/>
              <a:t> otherwise</a:t>
            </a: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609600" y="27432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'BART'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  <a:endParaRPr lang="en-US" b="1">
              <a:solidFill>
                <a:srgbClr val="CC0000"/>
              </a:solidFill>
              <a:latin typeface="Maiandra GD" pitchFamily="34" charset="0"/>
            </a:endParaRPr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609600" y="3429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'BERT'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35" name="Rectangle 9"/>
          <p:cNvSpPr>
            <a:spLocks noChangeArrowheads="1"/>
          </p:cNvSpPr>
          <p:nvPr/>
        </p:nvSpPr>
        <p:spPr bwMode="auto">
          <a:xfrm>
            <a:off x="609600" y="4114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'BEGIN'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7550150" y="5562600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800080"/>
                </a:solidFill>
                <a:latin typeface="Times New Roman" pitchFamily="18" charset="0"/>
              </a:rPr>
              <a:t>ties?</a:t>
            </a:r>
            <a:endParaRPr lang="en-US" sz="1600">
              <a:latin typeface="Times New Roman" pitchFamily="18" charset="0"/>
            </a:endParaRPr>
          </a:p>
        </p:txBody>
      </p:sp>
      <p:pic>
        <p:nvPicPr>
          <p:cNvPr id="7373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819400"/>
            <a:ext cx="144938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29367" b="44186"/>
          <a:stretch>
            <a:fillRect/>
          </a:stretch>
        </p:blipFill>
        <p:spPr bwMode="auto">
          <a:xfrm>
            <a:off x="7162800" y="3886200"/>
            <a:ext cx="1266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Text Box 13"/>
          <p:cNvSpPr txBox="1">
            <a:spLocks noChangeArrowheads="1"/>
          </p:cNvSpPr>
          <p:nvPr/>
        </p:nvSpPr>
        <p:spPr bwMode="auto">
          <a:xfrm>
            <a:off x="914400" y="1828800"/>
            <a:ext cx="3581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isSorted(s)</a:t>
            </a:r>
          </a:p>
        </p:txBody>
      </p:sp>
      <p:sp>
        <p:nvSpPr>
          <p:cNvPr id="73740" name="Rectangle 14"/>
          <p:cNvSpPr>
            <a:spLocks noChangeArrowheads="1"/>
          </p:cNvSpPr>
          <p:nvPr/>
        </p:nvSpPr>
        <p:spPr bwMode="auto">
          <a:xfrm>
            <a:off x="609600" y="48006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isSorted([3,1,4])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</a:p>
        </p:txBody>
      </p:sp>
      <p:sp>
        <p:nvSpPr>
          <p:cNvPr id="73741" name="Rectangle 15"/>
          <p:cNvSpPr>
            <a:spLocks noChangeArrowheads="1"/>
          </p:cNvSpPr>
          <p:nvPr/>
        </p:nvSpPr>
        <p:spPr bwMode="auto">
          <a:xfrm>
            <a:off x="609600" y="54864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isSorted([1,3,4])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42" name="Text Box 16"/>
          <p:cNvSpPr txBox="1">
            <a:spLocks noChangeArrowheads="1"/>
          </p:cNvSpPr>
          <p:nvPr/>
        </p:nvSpPr>
        <p:spPr bwMode="auto">
          <a:xfrm>
            <a:off x="6248400" y="6324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pitchFamily="34" charset="0"/>
              </a:rPr>
              <a:t>Six-letter word?</a:t>
            </a:r>
          </a:p>
        </p:txBody>
      </p:sp>
      <p:sp>
        <p:nvSpPr>
          <p:cNvPr id="73743" name="Rectangle 17"/>
          <p:cNvSpPr>
            <a:spLocks noChangeArrowheads="1"/>
          </p:cNvSpPr>
          <p:nvPr/>
        </p:nvSpPr>
        <p:spPr bwMode="auto">
          <a:xfrm>
            <a:off x="609600" y="6096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'LOOPY'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??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4762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30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806CE"/>
                </a:solidFill>
                <a:latin typeface="Courier New" pitchFamily="49" charset="0"/>
              </a:rPr>
              <a:t>print</a:t>
            </a:r>
            <a:r>
              <a:rPr lang="en-US" sz="3600" b="1">
                <a:latin typeface="Courier New" pitchFamily="49" charset="0"/>
              </a:rPr>
              <a:t>:</a:t>
            </a:r>
            <a:r>
              <a:rPr lang="en-US" sz="3600"/>
              <a:t>  Making programs talk to you!</a:t>
            </a:r>
          </a:p>
        </p:txBody>
      </p:sp>
      <p:sp>
        <p:nvSpPr>
          <p:cNvPr id="7475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682750"/>
            <a:ext cx="723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</a:rPr>
              <a:t>Debugging had to be discovered.</a:t>
            </a:r>
            <a:r>
              <a:rPr lang="en-US" sz="2800">
                <a:solidFill>
                  <a:srgbClr val="000000"/>
                </a:solidFill>
              </a:rPr>
              <a:t> I can remember the exact instant when I realized that a large part of my life from then on was going to be spent in finding mistakes in my own programs.</a:t>
            </a:r>
          </a:p>
        </p:txBody>
      </p:sp>
      <p:sp>
        <p:nvSpPr>
          <p:cNvPr id="7475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35115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Maurice Wilkes</a:t>
            </a:r>
          </a:p>
        </p:txBody>
      </p:sp>
      <p:sp>
        <p:nvSpPr>
          <p:cNvPr id="7475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487045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/>
              <a:t>Programming</a:t>
            </a:r>
            <a:r>
              <a:rPr lang="en-US" sz="2800"/>
              <a:t>:  the art of debugging an empty file.</a:t>
            </a:r>
          </a:p>
        </p:txBody>
      </p:sp>
      <p:sp>
        <p:nvSpPr>
          <p:cNvPr id="7475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5800" y="4343400"/>
            <a:ext cx="7620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55562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The Jargon File</a:t>
            </a:r>
          </a:p>
        </p:txBody>
      </p:sp>
      <p:sp>
        <p:nvSpPr>
          <p:cNvPr id="74761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68950" y="5851525"/>
            <a:ext cx="2282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rial" pitchFamily="34" charset="0"/>
              </a:rPr>
              <a:t>http://www.tuxedo.org/~esr/jargon/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578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524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EDSAC</a:t>
            </a:r>
          </a:p>
        </p:txBody>
      </p:sp>
      <p:sp>
        <p:nvSpPr>
          <p:cNvPr id="7578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609600"/>
            <a:ext cx="723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i="1">
                <a:solidFill>
                  <a:srgbClr val="000000"/>
                </a:solidFill>
              </a:rPr>
              <a:t>Cambridge U., 1949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612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6805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6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524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EDSAC</a:t>
            </a:r>
            <a:r>
              <a:rPr lang="ja-JP" altLang="en-US" sz="4400"/>
              <a:t>’</a:t>
            </a:r>
            <a:r>
              <a:rPr lang="en-US" altLang="ja-JP" sz="4400"/>
              <a:t>s input: </a:t>
            </a:r>
            <a:r>
              <a:rPr lang="en-US" altLang="ja-JP" sz="4400" i="1"/>
              <a:t>punched tape</a:t>
            </a:r>
            <a:endParaRPr lang="en-US" sz="4400"/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59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7783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2286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The </a:t>
            </a:r>
            <a:r>
              <a:rPr lang="en-US" sz="4000" i="1"/>
              <a:t>most famous </a:t>
            </a:r>
            <a:r>
              <a:rPr lang="en-US" sz="4000"/>
              <a:t>bug</a:t>
            </a:r>
          </a:p>
        </p:txBody>
      </p:sp>
      <p:pic>
        <p:nvPicPr>
          <p:cNvPr id="7782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0"/>
          <a:stretch>
            <a:fillRect/>
          </a:stretch>
        </p:blipFill>
        <p:spPr bwMode="auto">
          <a:xfrm>
            <a:off x="2895600" y="1524000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19992"/>
          <a:stretch>
            <a:fillRect/>
          </a:stretch>
        </p:blipFill>
        <p:spPr bwMode="auto">
          <a:xfrm>
            <a:off x="685800" y="1828800"/>
            <a:ext cx="18557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075" y="3886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Grace Hopper</a:t>
            </a:r>
          </a:p>
        </p:txBody>
      </p:sp>
      <p:sp>
        <p:nvSpPr>
          <p:cNvPr id="7783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5899150"/>
            <a:ext cx="6781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400" b="1">
                <a:solidFill>
                  <a:srgbClr val="000000"/>
                </a:solidFill>
                <a:latin typeface="Comic Sans MS" pitchFamily="66" charset="0"/>
              </a:rPr>
              <a:t>“</a:t>
            </a:r>
            <a:r>
              <a:rPr lang="en-US" altLang="ja-JP" sz="1400" b="1">
                <a:solidFill>
                  <a:srgbClr val="000000"/>
                </a:solidFill>
                <a:latin typeface="Comic Sans MS" pitchFamily="66" charset="0"/>
              </a:rPr>
              <a:t>In the days they used oxen for heavy pulling, when one ox couldn't budge a log, they didn't try to grow a larger ox. We shouldn't be trying for bigger and better computers, but for better systems of computers.</a:t>
            </a:r>
            <a:r>
              <a:rPr lang="ja-JP" altLang="en-US" sz="1400" b="1">
                <a:solidFill>
                  <a:srgbClr val="000000"/>
                </a:solidFill>
                <a:latin typeface="Comic Sans MS" pitchFamily="66" charset="0"/>
              </a:rPr>
              <a:t>”</a:t>
            </a:r>
            <a:endParaRPr lang="en-US" sz="1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783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514985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from the UNIVAC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The Python shell</a:t>
            </a:r>
          </a:p>
        </p:txBody>
      </p:sp>
      <p:grpSp>
        <p:nvGrpSpPr>
          <p:cNvPr id="7885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78863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IDLE uses Python's graphics - but built-in shells do not 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838200" y="2286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8854" name="Picture 8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4716"/>
          <a:stretch>
            <a:fillRect/>
          </a:stretch>
        </p:blipFill>
        <p:spPr bwMode="auto">
          <a:xfrm>
            <a:off x="7620000" y="3048000"/>
            <a:ext cx="13716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9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r="46234"/>
          <a:stretch>
            <a:fillRect/>
          </a:stretch>
        </p:blipFill>
        <p:spPr bwMode="auto">
          <a:xfrm>
            <a:off x="152400" y="2895600"/>
            <a:ext cx="16002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10" descr="wind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7"/>
          <a:stretch>
            <a:fillRect/>
          </a:stretch>
        </p:blipFill>
        <p:spPr bwMode="auto">
          <a:xfrm>
            <a:off x="1828800" y="20574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11" descr="termin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/>
          <a:stretch>
            <a:fillRect/>
          </a:stretch>
        </p:blipFill>
        <p:spPr bwMode="auto">
          <a:xfrm>
            <a:off x="5486400" y="3733800"/>
            <a:ext cx="1981200" cy="2749550"/>
          </a:xfrm>
          <a:prstGeom prst="rect">
            <a:avLst/>
          </a:prstGeom>
          <a:noFill/>
          <a:ln w="19050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2" descr="terminal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10899" r="12659" b="10899"/>
          <a:stretch>
            <a:fillRect/>
          </a:stretch>
        </p:blipFill>
        <p:spPr bwMode="auto">
          <a:xfrm>
            <a:off x="8534400" y="2514600"/>
            <a:ext cx="4921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304800" y="2133600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pitchFamily="34" charset="0"/>
              </a:rPr>
              <a:t>"command window"</a:t>
            </a: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7143750" y="2397125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pitchFamily="34" charset="0"/>
              </a:rPr>
              <a:t>"terminal window"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1835150" y="3624263"/>
            <a:ext cx="354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c:\python25\python -i hw2pr1.py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2362200" y="6172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python -i hw2pr1.py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49275" y="13017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need to have two files in your working folder (directory):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295400" y="1752600"/>
            <a:ext cx="169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csturtle.py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902075" y="17526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csplot.py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33400" y="25336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want to have this line in your </a:t>
            </a:r>
            <a:r>
              <a:rPr lang="en-US" sz="1800" b="1">
                <a:latin typeface="Courier New" pitchFamily="49" charset="0"/>
              </a:rPr>
              <a:t>hw2pr4.py</a:t>
            </a:r>
            <a:r>
              <a:rPr lang="en-US" sz="1800"/>
              <a:t> file: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295400" y="2936875"/>
            <a:ext cx="3201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from csturtle import *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33400" y="3749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Then you will be able to write functions using the </a:t>
            </a:r>
            <a:r>
              <a:rPr lang="en-US" sz="1800" b="1">
                <a:latin typeface="Courier New" pitchFamily="49" charset="0"/>
              </a:rPr>
              <a:t>csturtle</a:t>
            </a:r>
            <a:r>
              <a:rPr lang="en-US" sz="1800"/>
              <a:t> commands:</a:t>
            </a:r>
          </a:p>
        </p:txBody>
      </p:sp>
      <p:pic>
        <p:nvPicPr>
          <p:cNvPr id="79882" name="Picture 10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35475"/>
            <a:ext cx="36766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919788" y="3716338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</a:rPr>
              <a:t>A place to start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5302250" y="4238625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79885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3450" y="6188075"/>
            <a:ext cx="324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pitchFamily="34" charset="0"/>
              </a:rPr>
              <a:t>www.cs.hmc.edu/twiki/bin/view/CS5/CsturtleDirections</a:t>
            </a:r>
          </a:p>
        </p:txBody>
      </p:sp>
      <p:sp>
        <p:nvSpPr>
          <p:cNvPr id="7988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325" y="6375400"/>
            <a:ext cx="117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B410CE"/>
                </a:solidFill>
                <a:latin typeface="Comic Sans MS" pitchFamily="66" charset="0"/>
              </a:rPr>
              <a:t>for csturtle help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911225" y="6157913"/>
            <a:ext cx="3282950" cy="471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62000" y="2127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Turtle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3060700" y="990600"/>
            <a:ext cx="5532438" cy="180975"/>
            <a:chOff x="346" y="624"/>
            <a:chExt cx="5067" cy="114"/>
          </a:xfrm>
        </p:grpSpPr>
        <p:sp>
          <p:nvSpPr>
            <p:cNvPr id="80907" name="Rectangle 3"/>
            <p:cNvSpPr>
              <a:spLocks noChangeArrowheads="1"/>
            </p:cNvSpPr>
            <p:nvPr/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8" name="Rectangle 4"/>
            <p:cNvSpPr>
              <a:spLocks noChangeArrowheads="1"/>
            </p:cNvSpPr>
            <p:nvPr/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302000" y="212725"/>
            <a:ext cx="508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Window controls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1016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1152525" y="1203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all that's left from the villagers' thatched cars…</a:t>
            </a:r>
          </a:p>
        </p:txBody>
      </p:sp>
      <p:pic>
        <p:nvPicPr>
          <p:cNvPr id="80903" name="Picture 9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196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10"/>
          <p:cNvSpPr>
            <a:spLocks noChangeArrowheads="1"/>
          </p:cNvSpPr>
          <p:nvPr/>
        </p:nvSpPr>
        <p:spPr bwMode="auto">
          <a:xfrm>
            <a:off x="1143000" y="5029200"/>
            <a:ext cx="3141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1E16E4"/>
                </a:solidFill>
                <a:latin typeface="Arial" pitchFamily="34" charset="0"/>
              </a:rPr>
              <a:t>http://www.cs.hmc.edu/twiki/bin/view/CS5/Lab2Part1</a:t>
            </a:r>
          </a:p>
        </p:txBody>
      </p:sp>
      <p:pic>
        <p:nvPicPr>
          <p:cNvPr id="80905" name="Picture 11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27400" cy="35052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6" name="Line 12"/>
          <p:cNvSpPr>
            <a:spLocks noChangeShapeType="1"/>
          </p:cNvSpPr>
          <p:nvPr/>
        </p:nvSpPr>
        <p:spPr bwMode="auto">
          <a:xfrm>
            <a:off x="5029200" y="3962400"/>
            <a:ext cx="228600" cy="0"/>
          </a:xfrm>
          <a:prstGeom prst="line">
            <a:avLst/>
          </a:prstGeom>
          <a:noFill/>
          <a:ln w="57150">
            <a:solidFill>
              <a:srgbClr val="1E16E4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62549" b="44696"/>
          <a:stretch>
            <a:fillRect/>
          </a:stretch>
        </p:blipFill>
        <p:spPr bwMode="auto">
          <a:xfrm>
            <a:off x="8140700" y="0"/>
            <a:ext cx="606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ounded Rectangle 1"/>
          <p:cNvSpPr>
            <a:spLocks noChangeArrowheads="1"/>
          </p:cNvSpPr>
          <p:nvPr/>
        </p:nvSpPr>
        <p:spPr bwMode="auto">
          <a:xfrm>
            <a:off x="4051300" y="1600200"/>
            <a:ext cx="2268538" cy="1277938"/>
          </a:xfrm>
          <a:prstGeom prst="roundRect">
            <a:avLst>
              <a:gd name="adj" fmla="val 16667"/>
            </a:avLst>
          </a:prstGeom>
          <a:solidFill>
            <a:srgbClr val="FFD1C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24" name="Picture 32" descr="turtle64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255588" y="1920875"/>
            <a:ext cx="337185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569913" y="288925"/>
            <a:ext cx="5602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CS  5 Today</a:t>
            </a:r>
          </a:p>
        </p:txBody>
      </p:sp>
      <p:pic>
        <p:nvPicPr>
          <p:cNvPr id="81926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55514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54356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020763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 Box 11"/>
          <p:cNvSpPr txBox="1">
            <a:spLocks noChangeArrowheads="1"/>
          </p:cNvSpPr>
          <p:nvPr/>
        </p:nvSpPr>
        <p:spPr bwMode="auto">
          <a:xfrm>
            <a:off x="5335588" y="134938"/>
            <a:ext cx="2740025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67B0E"/>
                </a:solidFill>
                <a:latin typeface="Cambria" pitchFamily="18" charset="0"/>
              </a:rPr>
              <a:t>CS 5 alien on strike!</a:t>
            </a:r>
          </a:p>
        </p:txBody>
      </p:sp>
      <p:sp>
        <p:nvSpPr>
          <p:cNvPr id="81930" name="Text Box 14"/>
          <p:cNvSpPr txBox="1">
            <a:spLocks noChangeArrowheads="1"/>
          </p:cNvSpPr>
          <p:nvPr/>
        </p:nvSpPr>
        <p:spPr bwMode="auto">
          <a:xfrm>
            <a:off x="3810000" y="3381375"/>
            <a:ext cx="5214938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66" charset="0"/>
              </a:rPr>
              <a:t>The three-eyed CS 5 spokesalien has walked off the job, according to an AFL-CIO (Alien Federation of Labor and Congress of Interplanetary Organizations) lifeform. "I can't work under these conditions -- I arrived at work this morning and was immediately burninated by a new co-worker," sources reported hearing as the trinocular terrestrial stormed off. No word yet on who this reputed co-worker might be, though…</a:t>
            </a:r>
          </a:p>
        </p:txBody>
      </p:sp>
      <p:sp>
        <p:nvSpPr>
          <p:cNvPr id="81931" name="Text Box 15"/>
          <p:cNvSpPr txBox="1">
            <a:spLocks noChangeArrowheads="1"/>
          </p:cNvSpPr>
          <p:nvPr/>
        </p:nvSpPr>
        <p:spPr bwMode="auto">
          <a:xfrm>
            <a:off x="6705600" y="2963863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Photograph of CS 5 co-worker accused of burnination.</a:t>
            </a:r>
          </a:p>
        </p:txBody>
      </p:sp>
      <p:sp>
        <p:nvSpPr>
          <p:cNvPr id="81932" name="Text Box 16"/>
          <p:cNvSpPr txBox="1">
            <a:spLocks noChangeArrowheads="1"/>
          </p:cNvSpPr>
          <p:nvPr/>
        </p:nvSpPr>
        <p:spPr bwMode="auto">
          <a:xfrm>
            <a:off x="6553200" y="5029200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picket lines consumed by flames, p. 4</a:t>
            </a:r>
          </a:p>
        </p:txBody>
      </p:sp>
      <p:sp>
        <p:nvSpPr>
          <p:cNvPr id="81933" name="Text Box 19"/>
          <p:cNvSpPr txBox="1">
            <a:spLocks noChangeArrowheads="1"/>
          </p:cNvSpPr>
          <p:nvPr/>
        </p:nvSpPr>
        <p:spPr bwMode="auto">
          <a:xfrm>
            <a:off x="4141788" y="1628775"/>
            <a:ext cx="214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ambria" pitchFamily="18" charset="0"/>
              </a:rPr>
              <a:t>hw2</a:t>
            </a:r>
            <a:r>
              <a:rPr lang="en-US" sz="1800">
                <a:latin typeface="Cambria" pitchFamily="18" charset="0"/>
              </a:rPr>
              <a:t> due Mon.</a:t>
            </a:r>
          </a:p>
        </p:txBody>
      </p:sp>
      <p:sp>
        <p:nvSpPr>
          <p:cNvPr id="81934" name="Text Box 29"/>
          <p:cNvSpPr txBox="1">
            <a:spLocks noChangeArrowheads="1"/>
          </p:cNvSpPr>
          <p:nvPr/>
        </p:nvSpPr>
        <p:spPr bwMode="auto">
          <a:xfrm>
            <a:off x="3362325" y="65738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The Koch Curve</a:t>
            </a:r>
          </a:p>
        </p:txBody>
      </p:sp>
      <p:sp>
        <p:nvSpPr>
          <p:cNvPr id="81935" name="Line 30"/>
          <p:cNvSpPr>
            <a:spLocks noChangeShapeType="1"/>
          </p:cNvSpPr>
          <p:nvPr/>
        </p:nvSpPr>
        <p:spPr bwMode="auto">
          <a:xfrm>
            <a:off x="436563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6" name="Line 31"/>
          <p:cNvSpPr>
            <a:spLocks noChangeShapeType="1"/>
          </p:cNvSpPr>
          <p:nvPr/>
        </p:nvSpPr>
        <p:spPr bwMode="auto">
          <a:xfrm>
            <a:off x="5086350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7" name="Text Box 20"/>
          <p:cNvSpPr txBox="1">
            <a:spLocks noChangeArrowheads="1"/>
          </p:cNvSpPr>
          <p:nvPr/>
        </p:nvSpPr>
        <p:spPr bwMode="auto">
          <a:xfrm>
            <a:off x="4060825" y="2020888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Fri. aft. office hrs!</a:t>
            </a:r>
          </a:p>
        </p:txBody>
      </p:sp>
      <p:sp>
        <p:nvSpPr>
          <p:cNvPr id="81938" name="Text Box 20"/>
          <p:cNvSpPr txBox="1">
            <a:spLocks noChangeArrowheads="1"/>
          </p:cNvSpPr>
          <p:nvPr/>
        </p:nvSpPr>
        <p:spPr bwMode="auto">
          <a:xfrm>
            <a:off x="4060825" y="2413000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Lots of tutoring…</a:t>
            </a:r>
          </a:p>
        </p:txBody>
      </p:sp>
      <p:sp>
        <p:nvSpPr>
          <p:cNvPr id="81939" name="Text Box 21"/>
          <p:cNvSpPr txBox="1">
            <a:spLocks noChangeArrowheads="1"/>
          </p:cNvSpPr>
          <p:nvPr/>
        </p:nvSpPr>
        <p:spPr bwMode="auto">
          <a:xfrm>
            <a:off x="98425" y="1549400"/>
            <a:ext cx="3635375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rgbClr val="C00000"/>
                </a:solidFill>
                <a:latin typeface="Cambria" pitchFamily="18" charset="0"/>
              </a:rPr>
              <a:t>Fractals and Turtles</a:t>
            </a:r>
          </a:p>
        </p:txBody>
      </p:sp>
      <p:sp>
        <p:nvSpPr>
          <p:cNvPr id="81940" name="Text Box 33"/>
          <p:cNvSpPr txBox="1">
            <a:spLocks noChangeArrowheads="1"/>
          </p:cNvSpPr>
          <p:nvPr/>
        </p:nvSpPr>
        <p:spPr bwMode="auto">
          <a:xfrm>
            <a:off x="411163" y="4368800"/>
            <a:ext cx="3059112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i="1">
                <a:solidFill>
                  <a:srgbClr val="C00000"/>
                </a:solidFill>
                <a:latin typeface="Cambria" pitchFamily="18" charset="0"/>
              </a:rPr>
              <a:t>random how!</a:t>
            </a:r>
          </a:p>
        </p:txBody>
      </p:sp>
      <p:grpSp>
        <p:nvGrpSpPr>
          <p:cNvPr id="81941" name="Group 10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70900" y="596900"/>
            <a:ext cx="422275" cy="415925"/>
            <a:chOff x="2928" y="1051"/>
            <a:chExt cx="840" cy="957"/>
          </a:xfrm>
        </p:grpSpPr>
        <p:sp>
          <p:nvSpPr>
            <p:cNvPr id="81944" name="Freeform 103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Oval 10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Oval 10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Oval 10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Oval 10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Oval 10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Oval 10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Oval 10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AutoShape 10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Freeform 104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4" name="Freeform 104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5" name="Freeform 104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6" name="Freeform 104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2" name="Text Box 11"/>
          <p:cNvSpPr txBox="1">
            <a:spLocks noChangeArrowheads="1"/>
          </p:cNvSpPr>
          <p:nvPr/>
        </p:nvSpPr>
        <p:spPr bwMode="auto">
          <a:xfrm>
            <a:off x="8175625" y="200025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00">
                <a:solidFill>
                  <a:srgbClr val="067B0E"/>
                </a:solidFill>
                <a:latin typeface="Cambria" pitchFamily="18" charset="0"/>
              </a:rPr>
              <a:t>More Eyes!</a:t>
            </a:r>
          </a:p>
        </p:txBody>
      </p:sp>
      <p:pic>
        <p:nvPicPr>
          <p:cNvPr id="81943" name="Picture 24" descr="dragonDjoker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445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20026</TotalTime>
  <Words>7280</Words>
  <Application>Microsoft Office PowerPoint</Application>
  <PresentationFormat>On-screen Show (4:3)</PresentationFormat>
  <Paragraphs>1332</Paragraphs>
  <Slides>100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5" baseType="lpstr">
      <vt:lpstr>MS PGothic</vt:lpstr>
      <vt:lpstr>MS PGothic</vt:lpstr>
      <vt:lpstr>Arial</vt:lpstr>
      <vt:lpstr>Calibri</vt:lpstr>
      <vt:lpstr>Cambria</vt:lpstr>
      <vt:lpstr>Comic Sans MS</vt:lpstr>
      <vt:lpstr>Courier New</vt:lpstr>
      <vt:lpstr>Georgia</vt:lpstr>
      <vt:lpstr>Harrington</vt:lpstr>
      <vt:lpstr>Maiandra GD</vt:lpstr>
      <vt:lpstr>Symbol</vt:lpstr>
      <vt:lpstr>Times</vt:lpstr>
      <vt:lpstr>Times New Roman</vt:lpstr>
      <vt:lpstr>Verdana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User</cp:lastModifiedBy>
  <cp:revision>364</cp:revision>
  <cp:lastPrinted>2015-09-15T04:04:53Z</cp:lastPrinted>
  <dcterms:created xsi:type="dcterms:W3CDTF">2010-09-16T00:52:40Z</dcterms:created>
  <dcterms:modified xsi:type="dcterms:W3CDTF">2016-09-12T22:22:43Z</dcterms:modified>
</cp:coreProperties>
</file>