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ink/ink1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5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3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5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6.xml" ContentType="application/vnd.openxmlformats-officedocument.presentationml.notesSlide+xml"/>
  <Override PartName="/ppt/tags/tag280.xml" ContentType="application/vnd.openxmlformats-officedocument.presentationml.tags+xml"/>
  <Override PartName="/ppt/notesSlides/notesSlide17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26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31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32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3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34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9.xml" ContentType="application/vnd.openxmlformats-officedocument.presentationml.notesSlide+xml"/>
  <Override PartName="/ppt/tags/tag522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638" r:id="rId2"/>
    <p:sldId id="552" r:id="rId3"/>
    <p:sldId id="606" r:id="rId4"/>
    <p:sldId id="611" r:id="rId5"/>
    <p:sldId id="630" r:id="rId6"/>
    <p:sldId id="573" r:id="rId7"/>
    <p:sldId id="574" r:id="rId8"/>
    <p:sldId id="575" r:id="rId9"/>
    <p:sldId id="576" r:id="rId10"/>
    <p:sldId id="632" r:id="rId11"/>
    <p:sldId id="633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645" r:id="rId20"/>
    <p:sldId id="646" r:id="rId21"/>
    <p:sldId id="612" r:id="rId22"/>
    <p:sldId id="589" r:id="rId23"/>
    <p:sldId id="597" r:id="rId24"/>
    <p:sldId id="629" r:id="rId25"/>
    <p:sldId id="635" r:id="rId26"/>
    <p:sldId id="559" r:id="rId27"/>
    <p:sldId id="560" r:id="rId28"/>
    <p:sldId id="561" r:id="rId29"/>
    <p:sldId id="562" r:id="rId30"/>
    <p:sldId id="564" r:id="rId31"/>
    <p:sldId id="598" r:id="rId32"/>
    <p:sldId id="609" r:id="rId33"/>
    <p:sldId id="618" r:id="rId34"/>
    <p:sldId id="565" r:id="rId35"/>
    <p:sldId id="620" r:id="rId36"/>
    <p:sldId id="567" r:id="rId37"/>
    <p:sldId id="602" r:id="rId38"/>
    <p:sldId id="566" r:id="rId39"/>
    <p:sldId id="601" r:id="rId40"/>
    <p:sldId id="568" r:id="rId41"/>
    <p:sldId id="569" r:id="rId42"/>
    <p:sldId id="532" r:id="rId43"/>
    <p:sldId id="647" r:id="rId44"/>
    <p:sldId id="648" r:id="rId45"/>
    <p:sldId id="649" r:id="rId46"/>
    <p:sldId id="650" r:id="rId47"/>
    <p:sldId id="610" r:id="rId48"/>
    <p:sldId id="600" r:id="rId49"/>
    <p:sldId id="545" r:id="rId50"/>
    <p:sldId id="546" r:id="rId51"/>
    <p:sldId id="531" r:id="rId52"/>
    <p:sldId id="617" r:id="rId53"/>
    <p:sldId id="528" r:id="rId54"/>
    <p:sldId id="506" r:id="rId55"/>
    <p:sldId id="505" r:id="rId56"/>
    <p:sldId id="523" r:id="rId57"/>
    <p:sldId id="517" r:id="rId58"/>
    <p:sldId id="515" r:id="rId59"/>
    <p:sldId id="477" r:id="rId60"/>
    <p:sldId id="465" r:id="rId61"/>
    <p:sldId id="480" r:id="rId62"/>
    <p:sldId id="481" r:id="rId63"/>
    <p:sldId id="482" r:id="rId64"/>
    <p:sldId id="483" r:id="rId65"/>
    <p:sldId id="468" r:id="rId66"/>
    <p:sldId id="469" r:id="rId67"/>
    <p:sldId id="476" r:id="rId68"/>
    <p:sldId id="478" r:id="rId69"/>
    <p:sldId id="429" r:id="rId70"/>
    <p:sldId id="430" r:id="rId71"/>
    <p:sldId id="431" r:id="rId72"/>
    <p:sldId id="405" r:id="rId73"/>
    <p:sldId id="439" r:id="rId74"/>
    <p:sldId id="441" r:id="rId75"/>
    <p:sldId id="428" r:id="rId76"/>
    <p:sldId id="417" r:id="rId77"/>
    <p:sldId id="422" r:id="rId78"/>
    <p:sldId id="433" r:id="rId79"/>
    <p:sldId id="432" r:id="rId80"/>
    <p:sldId id="434" r:id="rId81"/>
    <p:sldId id="424" r:id="rId82"/>
    <p:sldId id="436" r:id="rId83"/>
    <p:sldId id="408" r:id="rId84"/>
    <p:sldId id="409" r:id="rId85"/>
    <p:sldId id="412" r:id="rId86"/>
    <p:sldId id="413" r:id="rId87"/>
    <p:sldId id="437" r:id="rId88"/>
    <p:sldId id="438" r:id="rId89"/>
    <p:sldId id="410" r:id="rId90"/>
    <p:sldId id="435" r:id="rId91"/>
    <p:sldId id="425" r:id="rId92"/>
    <p:sldId id="426" r:id="rId93"/>
    <p:sldId id="427" r:id="rId94"/>
    <p:sldId id="414" r:id="rId95"/>
    <p:sldId id="510" r:id="rId96"/>
    <p:sldId id="511" r:id="rId97"/>
    <p:sldId id="512" r:id="rId98"/>
    <p:sldId id="509" r:id="rId99"/>
    <p:sldId id="498" r:id="rId100"/>
    <p:sldId id="499" r:id="rId101"/>
    <p:sldId id="500" r:id="rId102"/>
    <p:sldId id="529" r:id="rId103"/>
    <p:sldId id="530" r:id="rId10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806CE"/>
    <a:srgbClr val="CCECFF"/>
    <a:srgbClr val="067B0E"/>
    <a:srgbClr val="FFCCCC"/>
    <a:srgbClr val="EA8B00"/>
    <a:srgbClr val="FCF3E0"/>
    <a:srgbClr val="FF6600"/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275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1:59:0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16246 16563,'53'26,"-27"-26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9-16T03:12:56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18132 4812,'-25'0,"1"0,24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300" smtClean="0">
                <a:latin typeface="Arial" pitchFamily="34" charset="0"/>
              </a:rPr>
              <a:pPr/>
              <a:t>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300" smtClean="0">
                <a:latin typeface="Arial" pitchFamily="34" charset="0"/>
              </a:rPr>
              <a:pPr/>
              <a:t>40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300" smtClean="0">
                <a:latin typeface="Arial" pitchFamily="34" charset="0"/>
              </a:rPr>
              <a:pPr/>
              <a:t>41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48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1B7F0A-9FFE-4634-96BA-5A6785242320}" type="slidenum">
              <a:rPr lang="en-US" sz="1300" smtClean="0">
                <a:latin typeface="Arial" pitchFamily="34" charset="0"/>
              </a:rPr>
              <a:pPr/>
              <a:t>51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00ED3B-43BE-4970-9BE4-FD9428C7A23B}" type="slidenum">
              <a:rPr lang="en-US" sz="1300" smtClean="0">
                <a:latin typeface="Arial" pitchFamily="34" charset="0"/>
              </a:rPr>
              <a:pPr/>
              <a:t>55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2F2877-C209-4210-BCA1-50F154DB9FE6}" type="slidenum">
              <a:rPr lang="en-US" sz="1300" smtClean="0">
                <a:latin typeface="Arial" pitchFamily="34" charset="0"/>
              </a:rPr>
              <a:pPr/>
              <a:t>57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8A794E-6497-4C96-9DE2-CD44BE6D6E2E}" type="slidenum">
              <a:rPr lang="en-US" sz="1300" smtClean="0">
                <a:latin typeface="Arial" pitchFamily="34" charset="0"/>
              </a:rPr>
              <a:pPr/>
              <a:t>69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FBB03-BEB2-47E1-A277-7C614A5C53A0}" type="slidenum">
              <a:rPr lang="en-US" sz="1300" smtClean="0">
                <a:latin typeface="Arial" pitchFamily="34" charset="0"/>
              </a:rPr>
              <a:pPr/>
              <a:t>70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24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05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EE92D2F-5D08-4DA8-B2B6-F66E32AE0788}" type="slidenum">
              <a:rPr lang="en-US" sz="1300" smtClean="0">
                <a:latin typeface="Arial" pitchFamily="34" charset="0"/>
              </a:rPr>
              <a:pPr/>
              <a:t>71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87F704-5F88-463F-8603-85D3E4DC8102}" type="slidenum">
              <a:rPr lang="en-US" sz="1300" smtClean="0">
                <a:latin typeface="Arial" pitchFamily="34" charset="0"/>
              </a:rPr>
              <a:pPr/>
              <a:t>72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0CA9F0C-1E6C-457D-82DA-52BE4F981F57}" type="slidenum">
              <a:rPr lang="en-US" sz="1300" smtClean="0">
                <a:latin typeface="Arial" pitchFamily="34" charset="0"/>
              </a:rPr>
              <a:pPr/>
              <a:t>73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27E87D-8CF9-4DEB-A910-FF9BBC3BA25B}" type="slidenum">
              <a:rPr lang="en-US" sz="1300" smtClean="0">
                <a:latin typeface="Arial" pitchFamily="34" charset="0"/>
              </a:rPr>
              <a:pPr/>
              <a:t>74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D69B934-E748-49FF-BC1B-8A236B381C83}" type="slidenum">
              <a:rPr lang="en-US" sz="1300" smtClean="0">
                <a:latin typeface="Arial" pitchFamily="34" charset="0"/>
              </a:rPr>
              <a:pPr/>
              <a:t>75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3A4EF62-7350-41A3-A517-558A8443EBD1}" type="slidenum">
              <a:rPr lang="en-US" sz="1300" smtClean="0">
                <a:latin typeface="Arial" pitchFamily="34" charset="0"/>
              </a:rPr>
              <a:pPr/>
              <a:t>76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9B9A296-727F-4B3B-8D8E-D99491F48613}" type="slidenum">
              <a:rPr lang="en-US" sz="1300" smtClean="0">
                <a:latin typeface="Arial" pitchFamily="34" charset="0"/>
              </a:rPr>
              <a:pPr/>
              <a:t>81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91A6B7-C4DC-4C01-BC38-6F312948980C}" type="slidenum">
              <a:rPr lang="en-US" sz="1300" smtClean="0">
                <a:latin typeface="Arial" pitchFamily="34" charset="0"/>
              </a:rPr>
              <a:pPr/>
              <a:t>82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A763BD9-C029-4C3F-8EA6-528AA1055AA0}" type="slidenum">
              <a:rPr lang="en-US" sz="1300" smtClean="0">
                <a:latin typeface="Arial" pitchFamily="34" charset="0"/>
              </a:rPr>
              <a:pPr/>
              <a:t>84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4A8822-EE66-4E57-9E8B-FBAE29E5060E}" type="slidenum">
              <a:rPr lang="en-US" sz="1300" smtClean="0">
                <a:latin typeface="Arial" pitchFamily="34" charset="0"/>
              </a:rPr>
              <a:pPr/>
              <a:t>85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25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91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9B4DC2-4148-408E-98D0-9CAB58776052}" type="slidenum">
              <a:rPr lang="en-US" sz="1300" smtClean="0">
                <a:latin typeface="Arial" pitchFamily="34" charset="0"/>
              </a:rPr>
              <a:pPr/>
              <a:t>86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8CC3F92-BCF2-4A2B-80B9-A0C027BAEB40}" type="slidenum">
              <a:rPr lang="en-US" sz="1300" smtClean="0">
                <a:latin typeface="Arial" pitchFamily="34" charset="0"/>
              </a:rPr>
              <a:pPr/>
              <a:t>88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CF67FAE-6B9B-4205-AD5F-27A45649AE41}" type="slidenum">
              <a:rPr lang="en-US" sz="1300" smtClean="0">
                <a:latin typeface="Arial" pitchFamily="34" charset="0"/>
              </a:rPr>
              <a:pPr/>
              <a:t>90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3C0F7E0-8FCA-460D-94D8-3B8E5EB693AD}" type="slidenum">
              <a:rPr lang="en-US" sz="1300" smtClean="0">
                <a:latin typeface="Arial" pitchFamily="34" charset="0"/>
              </a:rPr>
              <a:pPr/>
              <a:t>91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D6188A9-374B-4805-8A36-3F97304C40FC}" type="slidenum">
              <a:rPr lang="en-US" sz="1300" smtClean="0">
                <a:latin typeface="Arial" pitchFamily="34" charset="0"/>
              </a:rPr>
              <a:pPr/>
              <a:t>92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BE98036-F339-400A-A84B-67B244B6E6DA}" type="slidenum">
              <a:rPr lang="en-US" sz="1300" smtClean="0">
                <a:latin typeface="Arial" pitchFamily="34" charset="0"/>
              </a:rPr>
              <a:pPr/>
              <a:t>93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6D88A1-7CFC-4F3E-AE73-8165F67E7011}" type="slidenum">
              <a:rPr lang="en-US" sz="1300" smtClean="0">
                <a:latin typeface="Arial" pitchFamily="34" charset="0"/>
              </a:rPr>
              <a:pPr/>
              <a:t>94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F31DB4-8D17-4637-8D6E-40040A80D33D}" type="slidenum">
              <a:rPr lang="en-US" sz="1300" smtClean="0">
                <a:latin typeface="Arial" pitchFamily="34" charset="0"/>
              </a:rPr>
              <a:pPr/>
              <a:t>100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DD81C61-AFA3-452D-85BB-F681E6421935}" type="slidenum">
              <a:rPr lang="en-US" sz="1300" smtClean="0">
                <a:latin typeface="Arial" pitchFamily="34" charset="0"/>
              </a:rPr>
              <a:pPr/>
              <a:t>101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DD16C3-667D-43F4-8E9B-0682ABA4495C}" type="slidenum">
              <a:rPr lang="en-US" sz="1300" smtClean="0">
                <a:latin typeface="Arial" pitchFamily="34" charset="0"/>
              </a:rPr>
              <a:pPr/>
              <a:t>102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896B1A-09CA-48AA-80CF-1AE1315C52F3}" type="slidenum">
              <a:rPr lang="en-US" sz="1300" smtClean="0">
                <a:latin typeface="Arial" pitchFamily="34" charset="0"/>
              </a:rPr>
              <a:pPr/>
              <a:t>103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3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image" Target="../media/image2.jpeg"/><Relationship Id="rId3" Type="http://schemas.openxmlformats.org/officeDocument/2006/relationships/tags" Target="../tags/tag510.xml"/><Relationship Id="rId21" Type="http://schemas.openxmlformats.org/officeDocument/2006/relationships/image" Target="../media/image47.jpe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1.png"/><Relationship Id="rId2" Type="http://schemas.openxmlformats.org/officeDocument/2006/relationships/tags" Target="../tags/tag509.xml"/><Relationship Id="rId16" Type="http://schemas.openxmlformats.org/officeDocument/2006/relationships/notesSlide" Target="../notesSlides/notesSlide39.xml"/><Relationship Id="rId20" Type="http://schemas.openxmlformats.org/officeDocument/2006/relationships/image" Target="../media/image3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17.xml"/><Relationship Id="rId19" Type="http://schemas.openxmlformats.org/officeDocument/2006/relationships/image" Target="../media/image29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09.xml"/><Relationship Id="rId7" Type="http://schemas.openxmlformats.org/officeDocument/2006/relationships/image" Target="../media/image9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14.xml"/><Relationship Id="rId7" Type="http://schemas.openxmlformats.org/officeDocument/2006/relationships/image" Target="../media/image9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6.xml"/><Relationship Id="rId10" Type="http://schemas.openxmlformats.org/officeDocument/2006/relationships/image" Target="../media/image12.png"/><Relationship Id="rId4" Type="http://schemas.openxmlformats.org/officeDocument/2006/relationships/tags" Target="../tags/tag115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30.emf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customXml" Target="../ink/ink1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5.jpe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7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41" Type="http://schemas.openxmlformats.org/officeDocument/2006/relationships/tags" Target="../tags/tag227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23.png"/><Relationship Id="rId4" Type="http://schemas.openxmlformats.org/officeDocument/2006/relationships/tags" Target="../tags/tag240.xml"/><Relationship Id="rId9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27.png"/><Relationship Id="rId5" Type="http://schemas.openxmlformats.org/officeDocument/2006/relationships/tags" Target="../tags/tag251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image" Target="../media/image27.png"/><Relationship Id="rId5" Type="http://schemas.openxmlformats.org/officeDocument/2006/relationships/tags" Target="../tags/tag259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58.xml"/><Relationship Id="rId9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3.xml"/><Relationship Id="rId6" Type="http://schemas.openxmlformats.org/officeDocument/2006/relationships/image" Target="../media/image300.emf"/><Relationship Id="rId5" Type="http://schemas.openxmlformats.org/officeDocument/2006/relationships/customXml" Target="../ink/ink2.xml"/><Relationship Id="rId10" Type="http://schemas.openxmlformats.org/officeDocument/2006/relationships/image" Target="../media/image50.emf"/><Relationship Id="rId4" Type="http://schemas.openxmlformats.org/officeDocument/2006/relationships/image" Target="../media/image29.png"/><Relationship Id="rId9" Type="http://schemas.openxmlformats.org/officeDocument/2006/relationships/customXml" Target="../ink/ink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41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40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39.png"/><Relationship Id="rId5" Type="http://schemas.openxmlformats.org/officeDocument/2006/relationships/tags" Target="../tags/tag272.xml"/><Relationship Id="rId10" Type="http://schemas.openxmlformats.org/officeDocument/2006/relationships/image" Target="../media/image38.png"/><Relationship Id="rId4" Type="http://schemas.openxmlformats.org/officeDocument/2006/relationships/tags" Target="../tags/tag271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4.xml"/><Relationship Id="rId9" Type="http://schemas.openxmlformats.org/officeDocument/2006/relationships/tags" Target="../tags/tag29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image" Target="../media/image52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" Type="http://schemas.openxmlformats.org/officeDocument/2006/relationships/tags" Target="../tags/tag329.xml"/><Relationship Id="rId21" Type="http://schemas.openxmlformats.org/officeDocument/2006/relationships/image" Target="../media/image53.pn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image" Target="../media/image55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image" Target="../media/image54.png"/><Relationship Id="rId2" Type="http://schemas.openxmlformats.org/officeDocument/2006/relationships/tags" Target="../tags/tag347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10" Type="http://schemas.openxmlformats.org/officeDocument/2006/relationships/tags" Target="../tags/tag355.xml"/><Relationship Id="rId19" Type="http://schemas.openxmlformats.org/officeDocument/2006/relationships/image" Target="../media/image56.jpe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71.xml"/><Relationship Id="rId9" Type="http://schemas.openxmlformats.org/officeDocument/2006/relationships/tags" Target="../tags/tag37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1.xml"/><Relationship Id="rId4" Type="http://schemas.openxmlformats.org/officeDocument/2006/relationships/tags" Target="../tags/tag38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image" Target="../media/image63.png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notesSlide" Target="../notesSlides/notesSlide26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image" Target="../media/image65.png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7" Type="http://schemas.openxmlformats.org/officeDocument/2006/relationships/image" Target="../media/image3.pn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image" Target="../media/image68.png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42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7.xml"/><Relationship Id="rId9" Type="http://schemas.openxmlformats.org/officeDocument/2006/relationships/tags" Target="../tags/tag43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image" Target="../media/image68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4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36.xml"/><Relationship Id="rId9" Type="http://schemas.openxmlformats.org/officeDocument/2006/relationships/tags" Target="../tags/tag441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5" Type="http://schemas.openxmlformats.org/officeDocument/2006/relationships/tags" Target="../tags/tag446.xml"/><Relationship Id="rId15" Type="http://schemas.openxmlformats.org/officeDocument/2006/relationships/image" Target="../media/image68.png"/><Relationship Id="rId10" Type="http://schemas.openxmlformats.org/officeDocument/2006/relationships/tags" Target="../tags/tag451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3" Type="http://schemas.openxmlformats.org/officeDocument/2006/relationships/tags" Target="../tags/tag45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71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70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69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notesSlide" Target="../notesSlides/notesSlide3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78.xml"/><Relationship Id="rId10" Type="http://schemas.openxmlformats.org/officeDocument/2006/relationships/tags" Target="../tags/tag483.xml"/><Relationship Id="rId4" Type="http://schemas.openxmlformats.org/officeDocument/2006/relationships/tags" Target="../tags/tag477.xml"/><Relationship Id="rId9" Type="http://schemas.openxmlformats.org/officeDocument/2006/relationships/tags" Target="../tags/tag48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7" Type="http://schemas.openxmlformats.org/officeDocument/2006/relationships/image" Target="../media/image74.png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8.xml"/><Relationship Id="rId4" Type="http://schemas.openxmlformats.org/officeDocument/2006/relationships/tags" Target="../tags/tag48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12" Type="http://schemas.openxmlformats.org/officeDocument/2006/relationships/image" Target="../media/image77.jpeg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image" Target="../media/image76.jpeg"/><Relationship Id="rId5" Type="http://schemas.openxmlformats.org/officeDocument/2006/relationships/tags" Target="../tags/tag49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6.xml"/><Relationship Id="rId9" Type="http://schemas.openxmlformats.org/officeDocument/2006/relationships/tags" Target="../tags/tag50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04.xml"/><Relationship Id="rId7" Type="http://schemas.openxmlformats.org/officeDocument/2006/relationships/image" Target="../media/image79.jpeg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image" Target="../media/image78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5.xml"/><Relationship Id="rId9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228720" y="1478677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57200" y="5141976"/>
            <a:ext cx="3124200" cy="12779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1879600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401" y="129074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4" y="51722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062733" y="457200"/>
            <a:ext cx="1379372" cy="64633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347068" y="3352800"/>
            <a:ext cx="446774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CS 5's three-eyed </a:t>
            </a:r>
            <a:r>
              <a:rPr lang="en-US" sz="1800" dirty="0" err="1" smtClean="0">
                <a:latin typeface="Cambria" pitchFamily="18" charset="0"/>
              </a:rPr>
              <a:t>spokesalien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800" dirty="0" err="1">
                <a:latin typeface="Cambria" pitchFamily="18" charset="0"/>
              </a:rPr>
              <a:t>lifeform</a:t>
            </a:r>
            <a:r>
              <a:rPr lang="en-US" sz="1800" dirty="0">
                <a:latin typeface="Cambria" pitchFamily="18" charset="0"/>
              </a:rPr>
              <a:t>. "I can't work under these conditions – when I arrived this morning, I was immediately - and indecorously - </a:t>
            </a:r>
            <a:r>
              <a:rPr lang="en-US" sz="1800" dirty="0" err="1">
                <a:latin typeface="Cambria" pitchFamily="18" charset="0"/>
              </a:rPr>
              <a:t>burninated</a:t>
            </a:r>
            <a:r>
              <a:rPr lang="en-US" sz="1800" dirty="0">
                <a:latin typeface="Cambria" pitchFamily="18" charset="0"/>
              </a:rPr>
              <a:t> by a new co-worker," sources reported hearing as the </a:t>
            </a:r>
            <a:r>
              <a:rPr lang="en-US" sz="1800" dirty="0" err="1">
                <a:latin typeface="Cambria" pitchFamily="18" charset="0"/>
              </a:rPr>
              <a:t>trinocular</a:t>
            </a:r>
            <a:r>
              <a:rPr lang="en-US" sz="1800" dirty="0"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4495800" y="249905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255154" y="6210904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57200" y="52705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2800" dirty="0">
                <a:latin typeface="Cambria" pitchFamily="18" charset="0"/>
              </a:rPr>
              <a:t> due </a:t>
            </a:r>
            <a:r>
              <a:rPr lang="en-US" sz="2800" dirty="0" smtClean="0">
                <a:latin typeface="Cambria" pitchFamily="18" charset="0"/>
              </a:rPr>
              <a:t>Monday…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66724" y="5791200"/>
            <a:ext cx="3099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1295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 dirty="0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44704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 dirty="0" smtClean="0">
                <a:solidFill>
                  <a:srgbClr val="C00000"/>
                </a:solidFill>
                <a:latin typeface="Cambria" pitchFamily="18" charset="0"/>
              </a:rPr>
              <a:t>How random!</a:t>
            </a:r>
            <a:endParaRPr lang="en-US" sz="27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7252356" y="164483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30345" y="1991053"/>
            <a:ext cx="730250" cy="828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59385" y="655544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latin typeface="Calibri" panose="020F0502020204030204" pitchFamily="34" charset="0"/>
              </a:rPr>
              <a:t>www.youtube.com/watch?v=TfrAf1a9Qhs   1:00-1:30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054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3422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578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choice([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4" name="Text Box 10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80540">
            <a:off x="6230056" y="736313"/>
            <a:ext cx="23932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85439" y="14024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0812" y="2016323"/>
            <a:ext cx="52838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78805" y="2308984"/>
            <a:ext cx="1722657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[1,2,3,</a:t>
            </a:r>
            <a:r>
              <a:rPr lang="en-US" sz="1600" b="1" u="sng" dirty="0" smtClean="0"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</a:t>
            </a:r>
            <a:r>
              <a:rPr lang="en-US" sz="1600" b="1" u="sng" dirty="0" smtClean="0"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,2,</a:t>
            </a:r>
            <a:r>
              <a:rPr lang="en-US" sz="1600" b="1" u="sng" dirty="0" smtClean="0"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75745" y="3203223"/>
            <a:ext cx="1581758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4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34200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7883" y="5410200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 smtClean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  [...]   or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'...' 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7883" y="5905532"/>
            <a:ext cx="32004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7883" y="6423223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choice</a:t>
            </a:r>
            <a:r>
              <a:rPr lang="en-US" sz="1400" u="sng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 ... </a:t>
            </a:r>
            <a:r>
              <a:rPr lang="en-US" sz="1400" u="sng" dirty="0" smtClean="0">
                <a:latin typeface="Cambria" pitchFamily="18" charset="0"/>
              </a:rPr>
              <a:t>)</a:t>
            </a:r>
            <a:endParaRPr lang="en-US" sz="1400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429" y="6292069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 rot="7518249">
            <a:off x="7474617" y="6091828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95400" y="2936875"/>
            <a:ext cx="320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from csturtle import *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79882" name="Picture 10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79885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7988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80907" name="Rectangle 3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4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80903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80905" name="Picture 11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Line 12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8140700" y="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4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255588" y="1920875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69913" y="288925"/>
            <a:ext cx="560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5335588" y="1349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3810000" y="3381375"/>
            <a:ext cx="52149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81931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Photograph of CS 5 co-worker accused of burnination.</a:t>
            </a:r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81934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81935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98425" y="1549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81940" name="Text Box 33"/>
          <p:cNvSpPr txBox="1">
            <a:spLocks noChangeArrowheads="1"/>
          </p:cNvSpPr>
          <p:nvPr/>
        </p:nvSpPr>
        <p:spPr bwMode="auto">
          <a:xfrm>
            <a:off x="411163" y="43688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grpSp>
        <p:nvGrpSpPr>
          <p:cNvPr id="81941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0" y="596900"/>
            <a:ext cx="422275" cy="415925"/>
            <a:chOff x="2928" y="1051"/>
            <a:chExt cx="840" cy="957"/>
          </a:xfrm>
        </p:grpSpPr>
        <p:sp>
          <p:nvSpPr>
            <p:cNvPr id="81944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8175625" y="20002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pic>
        <p:nvPicPr>
          <p:cNvPr id="81943" name="Picture 24" descr="dragonDjoke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82947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Running a turtle-friendly version of IDLE…</a:t>
            </a:r>
          </a:p>
        </p:txBody>
      </p:sp>
      <p:pic>
        <p:nvPicPr>
          <p:cNvPr id="82948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556125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Box 22"/>
          <p:cNvSpPr txBox="1">
            <a:spLocks noChangeArrowheads="1"/>
          </p:cNvSpPr>
          <p:nvPr/>
        </p:nvSpPr>
        <p:spPr bwMode="auto">
          <a:xfrm>
            <a:off x="1012825" y="5505450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444500" y="25479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2951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05138"/>
            <a:ext cx="2432050" cy="134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26"/>
          <p:cNvSpPr>
            <a:spLocks noChangeArrowheads="1"/>
          </p:cNvSpPr>
          <p:nvPr/>
        </p:nvSpPr>
        <p:spPr bwMode="auto">
          <a:xfrm>
            <a:off x="2919413" y="3986213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82953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729038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4" name="Rectangle 29"/>
          <p:cNvSpPr>
            <a:spLocks noChangeArrowheads="1"/>
          </p:cNvSpPr>
          <p:nvPr/>
        </p:nvSpPr>
        <p:spPr bwMode="auto">
          <a:xfrm>
            <a:off x="1009650" y="1960563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82955" name="Rounded Rectangle 30"/>
          <p:cNvSpPr>
            <a:spLocks noChangeArrowheads="1"/>
          </p:cNvSpPr>
          <p:nvPr/>
        </p:nvSpPr>
        <p:spPr bwMode="auto">
          <a:xfrm>
            <a:off x="225425" y="1970088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ounded Rectangle 31"/>
          <p:cNvSpPr>
            <a:spLocks noChangeArrowheads="1"/>
          </p:cNvSpPr>
          <p:nvPr/>
        </p:nvSpPr>
        <p:spPr bwMode="auto">
          <a:xfrm>
            <a:off x="4659313" y="1973263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7" name="Rectangle 32"/>
          <p:cNvSpPr>
            <a:spLocks noChangeArrowheads="1"/>
          </p:cNvSpPr>
          <p:nvPr/>
        </p:nvSpPr>
        <p:spPr bwMode="auto">
          <a:xfrm>
            <a:off x="5253038" y="1960563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82958" name="TextBox 33"/>
          <p:cNvSpPr txBox="1">
            <a:spLocks noChangeArrowheads="1"/>
          </p:cNvSpPr>
          <p:nvPr/>
        </p:nvSpPr>
        <p:spPr bwMode="auto">
          <a:xfrm>
            <a:off x="5054600" y="2543175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59" name="TextBox 35"/>
          <p:cNvSpPr txBox="1">
            <a:spLocks noChangeArrowheads="1"/>
          </p:cNvSpPr>
          <p:nvPr/>
        </p:nvSpPr>
        <p:spPr bwMode="auto">
          <a:xfrm>
            <a:off x="5029200" y="45291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0" name="Rectangle 36"/>
          <p:cNvSpPr>
            <a:spLocks noChangeArrowheads="1"/>
          </p:cNvSpPr>
          <p:nvPr/>
        </p:nvSpPr>
        <p:spPr bwMode="auto">
          <a:xfrm>
            <a:off x="5121275" y="4940300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82961" name="Rectangle 37"/>
          <p:cNvSpPr>
            <a:spLocks noChangeArrowheads="1"/>
          </p:cNvSpPr>
          <p:nvPr/>
        </p:nvSpPr>
        <p:spPr bwMode="auto">
          <a:xfrm>
            <a:off x="4818063" y="5367338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2" name="Rectangle 38"/>
          <p:cNvSpPr>
            <a:spLocks noChangeArrowheads="1"/>
          </p:cNvSpPr>
          <p:nvPr/>
        </p:nvSpPr>
        <p:spPr bwMode="auto">
          <a:xfrm>
            <a:off x="4999038" y="5821363"/>
            <a:ext cx="351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82963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05138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964" name="Straight Arrow Connector 28"/>
          <p:cNvCxnSpPr>
            <a:cxnSpLocks noChangeShapeType="1"/>
          </p:cNvCxnSpPr>
          <p:nvPr/>
        </p:nvCxnSpPr>
        <p:spPr bwMode="auto">
          <a:xfrm flipH="1" flipV="1">
            <a:off x="2209800" y="5138738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4138" y="14054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3422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578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4" name="Text Box 10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80540">
            <a:off x="6230056" y="736313"/>
            <a:ext cx="239324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85439" y="14024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10812" y="2016323"/>
            <a:ext cx="52838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78805" y="2308984"/>
            <a:ext cx="1722657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[1,2,3,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,2]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75745" y="3203223"/>
            <a:ext cx="1581758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4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34200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7883" y="5410200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 smtClean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  [...]   or '...' 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7883" y="5905532"/>
            <a:ext cx="32004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7883" y="6423223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choice</a:t>
            </a:r>
            <a:r>
              <a:rPr lang="en-US" sz="1400" u="sng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 ... </a:t>
            </a:r>
            <a:r>
              <a:rPr lang="en-US" sz="1400" u="sng" dirty="0" smtClean="0">
                <a:latin typeface="Cambria" pitchFamily="18" charset="0"/>
              </a:rPr>
              <a:t>)</a:t>
            </a:r>
            <a:endParaRPr lang="en-US" sz="1400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429" y="6292069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 rot="7518249">
            <a:off x="7474617" y="6091828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1209525">
            <a:off x="643829" y="2229507"/>
            <a:ext cx="7509096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0806CE"/>
                </a:solidFill>
                <a:latin typeface="Harrington" panose="04040505050A02020702" pitchFamily="82" charset="0"/>
              </a:rPr>
              <a:t>Pass these westward!</a:t>
            </a:r>
            <a:endParaRPr lang="en-US" sz="10000" dirty="0">
              <a:solidFill>
                <a:srgbClr val="0806CE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Monte Carlo methods, </a:t>
            </a:r>
            <a:r>
              <a:rPr lang="en-US" sz="1600" b="1">
                <a:latin typeface="Cambria" pitchFamily="18" charset="0"/>
              </a:rPr>
              <a:t>Math/CS</a:t>
            </a:r>
            <a:endParaRPr lang="en-US"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  <p:extLst>
      <p:ext uri="{BB962C8B-B14F-4D97-AF65-F5344CB8AC3E}">
        <p14:creationId xmlns:p14="http://schemas.microsoft.com/office/powerpoint/2010/main" val="3730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methods, </a:t>
            </a:r>
            <a:r>
              <a:rPr lang="en-US" sz="1600" b="1" dirty="0">
                <a:latin typeface="Cambria" pitchFamily="18" charset="0"/>
              </a:rPr>
              <a:t>Math/CS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224215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Bond, James Bond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71360" y="1575816"/>
            <a:ext cx="1676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r>
              <a:rPr lang="en-US" sz="1500" dirty="0">
                <a:latin typeface="Calibri" panose="020F0502020204030204" pitchFamily="34" charset="0"/>
              </a:rPr>
              <a:t>,</a:t>
            </a:r>
            <a:r>
              <a:rPr lang="en-US" sz="1500" dirty="0" smtClean="0">
                <a:latin typeface="Calibri" panose="020F0502020204030204" pitchFamily="34" charset="0"/>
              </a:rPr>
              <a:t>  Stan </a:t>
            </a:r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4" y="2662238"/>
            <a:ext cx="82200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input: the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# 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output: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doubles…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choice( [1,2,3,4,5,6] )</a:t>
            </a:r>
          </a:p>
          <a:p>
            <a:r>
              <a:rPr lang="en-US" sz="1800" b="1" dirty="0">
                <a:latin typeface="Courier New" pitchFamily="49" charset="0"/>
              </a:rPr>
              <a:t>        d2 = choice( </a:t>
            </a:r>
            <a:r>
              <a:rPr lang="en-US" sz="1800" b="1" dirty="0" smtClean="0">
                <a:latin typeface="Courier New" pitchFamily="49" charset="0"/>
              </a:rPr>
              <a:t>list(range(1,7)) 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0+countDoubles</a:t>
            </a:r>
            <a:r>
              <a:rPr lang="en-US" sz="1800" b="1" dirty="0">
                <a:latin typeface="Courier New" pitchFamily="49" charset="0"/>
              </a:rPr>
              <a:t>( N-1 )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1+countDoubles( N-1 ) 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72200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3500" y="4302125"/>
            <a:ext cx="1589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dice from 1-6 inclusive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73776" y="6524625"/>
            <a:ext cx="29860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where and how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is the </a:t>
            </a:r>
            <a:r>
              <a:rPr lang="en-US" sz="1200" dirty="0" smtClean="0">
                <a:latin typeface="Cambria" pitchFamily="18" charset="0"/>
              </a:rPr>
              <a:t>check for doubles?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ambria" pitchFamily="18" charset="0"/>
              </a:rPr>
              <a:t>How many doubles will you get in </a:t>
            </a:r>
            <a:r>
              <a:rPr lang="en-US" sz="2700" b="1" dirty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2700" dirty="0"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7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848560" y="5962680"/>
              <a:ext cx="28800" cy="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9200" y="5953320"/>
                <a:ext cx="4752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0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6172200"/>
            <a:ext cx="640788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itchFamily="18" charset="0"/>
              </a:rPr>
              <a:t>Let's play  </a:t>
            </a:r>
            <a:r>
              <a:rPr lang="en-US" b="1" dirty="0">
                <a:latin typeface="Cambria" pitchFamily="18" charset="0"/>
              </a:rPr>
              <a:t>(randomly) </a:t>
            </a:r>
            <a:r>
              <a:rPr lang="en-US" b="1" dirty="0" smtClean="0">
                <a:latin typeface="Cambria" pitchFamily="18" charset="0"/>
              </a:rPr>
              <a:t> 300 </a:t>
            </a:r>
            <a:r>
              <a:rPr lang="en-US" b="1" dirty="0"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759730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876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 ):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plays the "Let's make a deal" game N times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returns the number of times you win the *Spam!*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= choice([1,2,3])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where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the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spam (prize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 is… 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 dirty="0">
                <a:latin typeface="Courier New" pitchFamily="49" charset="0"/>
              </a:rPr>
              <a:t>: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                 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</a:p>
          <a:p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result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 dirty="0">
                <a:latin typeface="Courier New" pitchFamily="49" charset="0"/>
              </a:rPr>
              <a:t>: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1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87463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549400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9395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87463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551693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708945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angle 3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" name="Rectangle 3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28600" y="1688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</a:t>
            </a:r>
            <a:r>
              <a:rPr lang="en-US" sz="3200" i="1" dirty="0" smtClean="0">
                <a:latin typeface="Cambria" pitchFamily="18" charset="0"/>
              </a:rPr>
              <a:t>conceptually disruptive </a:t>
            </a:r>
            <a:r>
              <a:rPr lang="en-US" sz="3200" dirty="0" smtClean="0">
                <a:latin typeface="Cambria" pitchFamily="18" charset="0"/>
              </a:rPr>
              <a:t>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7" y="3276600"/>
            <a:ext cx="552430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" y="990600"/>
            <a:ext cx="5877746" cy="361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04" y="1039368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Baaa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1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3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Rectangle 3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266" y="228600"/>
            <a:ext cx="7535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deal: XKCD's take…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1270" name="Text Box 10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266" y="6320135"/>
            <a:ext cx="799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i="1" dirty="0" smtClean="0">
                <a:latin typeface="Calibri" panose="020F0502020204030204" pitchFamily="34" charset="0"/>
              </a:rPr>
              <a:t>… but what if you considered the goat the grand prize!?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8661" r="24518" b="19803"/>
          <a:stretch/>
        </p:blipFill>
        <p:spPr bwMode="auto">
          <a:xfrm>
            <a:off x="216829" y="1295400"/>
            <a:ext cx="8774771" cy="42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11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</a:t>
            </a:r>
            <a:r>
              <a:rPr lang="en-US" altLang="ja-JP" dirty="0" smtClean="0">
                <a:latin typeface="Calibri" pitchFamily="34" charset="0"/>
              </a:rPr>
              <a:t>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N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S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911304">
            <a:off x="1610888" y="3039408"/>
            <a:ext cx="6086475" cy="1384300"/>
          </a:xfrm>
          <a:prstGeom prst="rect">
            <a:avLst/>
          </a:prstGeom>
          <a:solidFill>
            <a:srgbClr val="F9E7C3"/>
          </a:solidFill>
          <a:ln>
            <a:solidFill>
              <a:srgbClr val="FF66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How could we create </a:t>
            </a:r>
            <a:r>
              <a:rPr lang="en-US" sz="4200" dirty="0" smtClean="0">
                <a:latin typeface="Cambria" pitchFamily="18" charset="0"/>
              </a:rPr>
              <a:t>this as an "ASCII</a:t>
            </a:r>
            <a:r>
              <a:rPr lang="en-US" sz="4200" dirty="0">
                <a:latin typeface="Cambria" pitchFamily="18" charset="0"/>
              </a:rPr>
              <a:t>" animation?</a:t>
            </a: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59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6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61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62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63" name="Text 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65" name="Text Box 2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67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class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51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2742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more usual etch-a-sketch work...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3290"/>
          <a:stretch/>
        </p:blipFill>
        <p:spPr>
          <a:xfrm>
            <a:off x="1138302" y="1968500"/>
            <a:ext cx="6986458" cy="4479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5988"/>
            <a:ext cx="7772400" cy="56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5783504"/>
            <a:ext cx="2756647" cy="83460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163" y="1157287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the turtle's </a:t>
            </a:r>
            <a:r>
              <a:rPr lang="en-US" sz="1800" b="1" dirty="0">
                <a:solidFill>
                  <a:srgbClr val="067B0E"/>
                </a:solidFill>
                <a:latin typeface="Maiandra GD" pitchFamily="34" charset="0"/>
              </a:rPr>
              <a:t>c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anvas</a:t>
            </a:r>
            <a:endParaRPr lang="en-US" sz="1800" b="1" dirty="0">
              <a:solidFill>
                <a:srgbClr val="067B0E"/>
              </a:solidFill>
              <a:latin typeface="Maiandra GD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914400"/>
            <a:ext cx="400684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 smtClean="0">
                <a:latin typeface="Courier New" pitchFamily="49" charset="0"/>
              </a:rPr>
              <a:t>time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800" b="1" dirty="0" smtClean="0">
                <a:latin typeface="Courier New" pitchFamily="49" charset="0"/>
              </a:rPr>
              <a:t> turtle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draw():   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# define 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shape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pause 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</a:rPr>
              <a:t>time.sleep</a:t>
            </a:r>
            <a:r>
              <a:rPr lang="en-US" sz="1800" b="1" dirty="0" smtClean="0">
                <a:latin typeface="Courier New" pitchFamily="49" charset="0"/>
              </a:rPr>
              <a:t>(2)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drawing…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left(90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forward(50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right(90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backward(50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down</a:t>
            </a:r>
            <a:r>
              <a:rPr lang="en-US" sz="1800" b="1" dirty="0">
                <a:latin typeface="Courier New" pitchFamily="49" charset="0"/>
              </a:rPr>
              <a:t>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color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tracer(1</a:t>
            </a:r>
            <a:r>
              <a:rPr lang="en-US" sz="1800" b="1" dirty="0">
                <a:latin typeface="Courier New" pitchFamily="49" charset="0"/>
              </a:rPr>
              <a:t>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width(5)</a:t>
            </a: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it and done!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draw(); done()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8023" y="6364941"/>
            <a:ext cx="536877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209800" y="3981274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764791" y="4521410"/>
            <a:ext cx="2053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is the pen on the  "paper"?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65868" y="5715000"/>
            <a:ext cx="1233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animates or not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854701" y="3752850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78262" y="37465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6057900" y="58515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78762" y="603567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202237" y="60388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257674" y="2425700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345781" y="5255419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505701" y="2476500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67B0E"/>
                </a:solidFill>
                <a:latin typeface="Calibri" pitchFamily="34" charset="0"/>
              </a:rPr>
              <a:t>(42,42)</a:t>
            </a:r>
            <a:endParaRPr lang="en-US" sz="2100" dirty="0">
              <a:solidFill>
                <a:srgbClr val="067B0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467476" y="3713163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935914" y="2422525"/>
            <a:ext cx="80962" cy="80963"/>
          </a:xfrm>
          <a:prstGeom prst="ellipse">
            <a:avLst/>
          </a:prstGeom>
          <a:solidFill>
            <a:srgbClr val="067B0E"/>
          </a:solidFill>
          <a:ln w="1905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2988070" y="5376333"/>
            <a:ext cx="356821" cy="441326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07356" y="3699933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pixels!</a:t>
            </a:r>
            <a:endParaRPr lang="en-US" sz="1200" dirty="0">
              <a:latin typeface="Cambria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057400" y="5376334"/>
            <a:ext cx="1287491" cy="441325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3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3730" y="1600200"/>
            <a:ext cx="7906870" cy="2895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0" y="2667000"/>
            <a:ext cx="2895600" cy="73866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6570"/>
            <a:ext cx="586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Turtle happiness?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530" y="17933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you can always run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1435" y="2667000"/>
            <a:ext cx="26087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682425"/>
            <a:ext cx="676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after turtle drawing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6160" y="4648200"/>
            <a:ext cx="7033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This releases control of the turtle window to the computer (the operating system).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8" y="104775"/>
            <a:ext cx="1562862" cy="11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6267510"/>
            <a:ext cx="6763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i="1" dirty="0" smtClean="0">
                <a:latin typeface="Cambria" pitchFamily="18" charset="0"/>
              </a:rPr>
              <a:t>To be honest, it seems that </a:t>
            </a:r>
            <a:r>
              <a:rPr lang="en-US" sz="2000" b="1" i="1" u="sng" dirty="0" smtClean="0">
                <a:latin typeface="Cambria" pitchFamily="18" charset="0"/>
              </a:rPr>
              <a:t>not</a:t>
            </a:r>
            <a:r>
              <a:rPr lang="en-US" sz="2000" i="1" dirty="0" smtClean="0">
                <a:latin typeface="Cambria" pitchFamily="18" charset="0"/>
              </a:rPr>
              <a:t> every machine needs this…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053620">
            <a:off x="356409" y="5445086"/>
            <a:ext cx="3111723" cy="830997"/>
          </a:xfrm>
          <a:prstGeom prst="rect">
            <a:avLst/>
          </a:prstGeom>
          <a:solidFill>
            <a:srgbClr val="FFCC99"/>
          </a:solidFill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don't</a:t>
            </a:r>
            <a:r>
              <a:rPr lang="en-US" dirty="0" smtClean="0">
                <a:latin typeface="Calibri" panose="020F0502020204030204" pitchFamily="34" charset="0"/>
              </a:rPr>
              <a:t> use it in your functions, however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225425" y="1061156"/>
            <a:ext cx="3274132" cy="3960580"/>
          </a:xfrm>
          <a:prstGeom prst="roundRect">
            <a:avLst/>
          </a:prstGeom>
          <a:solidFill>
            <a:srgbClr val="CCECFF"/>
          </a:solidFill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0" y="134927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7131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16983" y="1337733"/>
            <a:ext cx="2978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1800" b="1" dirty="0" err="1" smtClean="0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tri():  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# define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a triangle!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endParaRPr lang="en-US" sz="1800" b="1" dirty="0" smtClean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+ done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smtClean="0">
                <a:latin typeface="Courier New" pitchFamily="49" charset="0"/>
              </a:rPr>
              <a:t>tri(); done()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422775" y="92448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Let's 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</a:t>
            </a:r>
            <a:r>
              <a:rPr lang="en-US" sz="1800" dirty="0" smtClean="0">
                <a:latin typeface="Cambria" pitchFamily="18" charset="0"/>
              </a:rPr>
              <a:t>recursion: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038600" y="92606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22775" y="38862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How about </a:t>
            </a:r>
            <a:r>
              <a:rPr lang="en-US" sz="1800" b="1" i="1" dirty="0" smtClean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</a:t>
            </a:r>
            <a:r>
              <a:rPr lang="en-US" sz="1800" dirty="0" smtClean="0">
                <a:latin typeface="Cambria" pitchFamily="18" charset="0"/>
              </a:rPr>
              <a:t>N-</a:t>
            </a:r>
            <a:r>
              <a:rPr lang="en-US" sz="1800" dirty="0" err="1" smtClean="0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038600" y="38877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61836" y="5486400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latin typeface="Cambria" pitchFamily="18" charset="0"/>
              </a:rPr>
              <a:t>I don't know about </a:t>
            </a:r>
            <a:r>
              <a:rPr lang="en-US" sz="1100" b="1" dirty="0"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latin typeface="Cambria" pitchFamily="18" charset="0"/>
              </a:rPr>
              <a:t>, but there sure is NO </a:t>
            </a:r>
            <a:r>
              <a:rPr lang="en-US" sz="1100" b="1" dirty="0">
                <a:latin typeface="Cambria" pitchFamily="18" charset="0"/>
              </a:rPr>
              <a:t>return</a:t>
            </a:r>
            <a:r>
              <a:rPr lang="en-US" sz="1100" dirty="0"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990600" y="591573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71563" y="5923668"/>
            <a:ext cx="465137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3962400" y="142721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tri(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latin typeface="Courier New" pitchFamily="49" charset="0"/>
              </a:rPr>
              <a:t> n == 0: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left(120) 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360/3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tri(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</a:t>
            </a:r>
            <a:r>
              <a:rPr lang="en-US" sz="1800" b="1" dirty="0" smtClean="0">
                <a:latin typeface="Courier New" pitchFamily="49" charset="0"/>
              </a:rPr>
              <a:t> )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782631" y="430988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935031" y="438782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n == 0</a:t>
            </a:r>
            <a:r>
              <a:rPr lang="en-US" sz="1800" b="1" dirty="0">
                <a:latin typeface="Courier New" pitchFamily="49" charset="0"/>
              </a:rPr>
              <a:t>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endParaRPr lang="en-US" sz="18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left(360.0/N)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360/N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n-1, N</a:t>
            </a:r>
            <a:r>
              <a:rPr lang="en-US" sz="1800" b="1" dirty="0" smtClean="0">
                <a:latin typeface="Courier New" pitchFamily="49" charset="0"/>
              </a:rPr>
              <a:t>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139184" y="3087624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139184" y="6071616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1037430" y="5023611"/>
            <a:ext cx="533400" cy="334341"/>
          </a:xfrm>
          <a:prstGeom prst="right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3797809" y="306786"/>
            <a:ext cx="3127376" cy="988614"/>
          </a:xfrm>
          <a:prstGeom prst="roundRect">
            <a:avLst/>
          </a:prstGeom>
          <a:solidFill>
            <a:srgbClr val="FFCC99"/>
          </a:solidFill>
          <a:ln w="5715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541866" y="2971800"/>
            <a:ext cx="2819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chai(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):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mystery </a:t>
            </a:r>
            <a:r>
              <a:rPr lang="en-US" sz="1400" b="1" dirty="0" err="1" smtClean="0">
                <a:solidFill>
                  <a:srgbClr val="067B0E"/>
                </a:solidFill>
                <a:latin typeface="Courier New" pitchFamily="49" charset="0"/>
              </a:rPr>
              <a:t>fn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! """</a:t>
            </a:r>
          </a:p>
          <a:p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  if 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&lt; 5: </a:t>
            </a:r>
            <a:r>
              <a:rPr lang="en-US" sz="14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/2.0)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/2.0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backward(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12590" y="673608"/>
            <a:ext cx="28791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</a:t>
            </a:r>
            <a:r>
              <a:rPr lang="en-US" sz="1600" dirty="0" smtClean="0">
                <a:latin typeface="Cambria" pitchFamily="18" charset="0"/>
              </a:rPr>
              <a:t>would </a:t>
            </a:r>
            <a:r>
              <a:rPr lang="en-US" sz="1600" b="1" dirty="0" smtClean="0">
                <a:latin typeface="Cambria" pitchFamily="18" charset="0"/>
              </a:rPr>
              <a:t>chai(100)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152400" y="633984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64592" y="85344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Cambria" pitchFamily="18" charset="0"/>
              </a:rPr>
              <a:t>Be</a:t>
            </a:r>
            <a:r>
              <a:rPr lang="en-US" sz="3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7040879" y="179832"/>
            <a:ext cx="20223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Have </a:t>
            </a:r>
            <a:r>
              <a:rPr lang="en-US" sz="1600" b="1" dirty="0" err="1" smtClean="0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 smtClean="0">
                <a:latin typeface="Cambria" pitchFamily="18" charset="0"/>
              </a:rPr>
              <a:t> draw </a:t>
            </a:r>
            <a:r>
              <a:rPr lang="en-US" sz="1600" dirty="0">
                <a:latin typeface="Cambria" pitchFamily="18" charset="0"/>
              </a:rPr>
              <a:t>a "stock-market" </a:t>
            </a:r>
            <a:r>
              <a:rPr lang="en-US" sz="1600" dirty="0" smtClean="0">
                <a:latin typeface="Cambria" pitchFamily="18" charset="0"/>
              </a:rPr>
              <a:t>path: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820500" y="333268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886200" y="1802271"/>
            <a:ext cx="5105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500" b="1" dirty="0">
                <a:latin typeface="Courier New" pitchFamily="49" charset="0"/>
              </a:rPr>
              <a:t>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 make N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10-pixel steps,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NE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or SE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sz="1500" b="1" dirty="0">
                <a:latin typeface="Courier New" pitchFamily="49" charset="0"/>
              </a:rPr>
              <a:t>N == </a:t>
            </a:r>
            <a:r>
              <a:rPr lang="en-US" sz="1500" b="1" dirty="0" smtClean="0">
                <a:latin typeface="Courier New" pitchFamily="49" charset="0"/>
              </a:rPr>
              <a:t>0: </a:t>
            </a:r>
            <a:r>
              <a:rPr lang="en-US" sz="15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err="1" smtClean="0">
                <a:solidFill>
                  <a:srgbClr val="FF6600"/>
                </a:solidFill>
                <a:latin typeface="Courier New" pitchFamily="49" charset="0"/>
              </a:rPr>
              <a:t>elif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</a:rPr>
              <a:t>choice</a:t>
            </a:r>
            <a:r>
              <a:rPr lang="en-US" sz="1500" b="1" dirty="0">
                <a:latin typeface="Courier New" pitchFamily="49" charset="0"/>
              </a:rPr>
              <a:t>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9665"/>
          <a:stretch/>
        </p:blipFill>
        <p:spPr bwMode="auto">
          <a:xfrm>
            <a:off x="4446814" y="463511"/>
            <a:ext cx="2293338" cy="443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3723941" y="6260592"/>
            <a:ext cx="3468688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</a:t>
            </a:r>
            <a:r>
              <a:rPr lang="en-US" sz="1050" b="1" dirty="0" smtClean="0">
                <a:latin typeface="Calibri" panose="020F0502020204030204" pitchFamily="34" charset="0"/>
              </a:rPr>
              <a:t>!  </a:t>
            </a:r>
            <a:r>
              <a:rPr lang="en-US" sz="1050" dirty="0" smtClean="0">
                <a:latin typeface="Calibri" panose="020F0502020204030204" pitchFamily="34" charset="0"/>
              </a:rPr>
              <a:t>How </a:t>
            </a:r>
            <a:r>
              <a:rPr lang="en-US" sz="1050" dirty="0">
                <a:latin typeface="Calibri" panose="020F0502020204030204" pitchFamily="34" charset="0"/>
              </a:rPr>
              <a:t>could you make </a:t>
            </a:r>
            <a:r>
              <a:rPr lang="en-US" sz="1050" dirty="0" smtClean="0">
                <a:latin typeface="Calibri" panose="020F0502020204030204" pitchFamily="34" charset="0"/>
              </a:rPr>
              <a:t>this </a:t>
            </a:r>
            <a:r>
              <a:rPr lang="en-US" sz="1050" dirty="0">
                <a:latin typeface="Calibri" panose="020F0502020204030204" pitchFamily="34" charset="0"/>
              </a:rPr>
              <a:t>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4122738" y="950873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one possible result of </a:t>
            </a:r>
            <a:r>
              <a:rPr lang="en-US" sz="1200" b="1" dirty="0" err="1" smtClean="0">
                <a:latin typeface="Calibri" panose="020F0502020204030204" pitchFamily="34" charset="0"/>
              </a:rPr>
              <a:t>rwalk</a:t>
            </a:r>
            <a:r>
              <a:rPr lang="en-US" sz="1200" b="1" dirty="0" smtClean="0">
                <a:latin typeface="Calibri" panose="020F0502020204030204" pitchFamily="34" charset="0"/>
              </a:rPr>
              <a:t>(20</a:t>
            </a:r>
            <a:r>
              <a:rPr lang="en-US" sz="1200" b="1" dirty="0"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654756" y="1078089"/>
            <a:ext cx="2438400" cy="18288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1858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52840" y="1537051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581400" y="304800"/>
            <a:ext cx="0" cy="61935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724399" y="5114103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765081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497" y="3788143"/>
            <a:ext cx="14542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left(45)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forward(10)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7059168" y="4323882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7684072" y="5419654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860" y="4249995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3938" y="5355992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 Box 1040"/>
          <p:cNvSpPr txBox="1">
            <a:spLocks noChangeArrowheads="1"/>
          </p:cNvSpPr>
          <p:nvPr/>
        </p:nvSpPr>
        <p:spPr bwMode="auto">
          <a:xfrm>
            <a:off x="2743200" y="6566208"/>
            <a:ext cx="607926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 #2</a:t>
            </a:r>
            <a:r>
              <a:rPr lang="en-US" sz="900" b="1" dirty="0" smtClean="0">
                <a:latin typeface="Calibri" panose="020F0502020204030204" pitchFamily="34" charset="0"/>
              </a:rPr>
              <a:t>!  </a:t>
            </a:r>
            <a:r>
              <a:rPr lang="en-US" sz="900" dirty="0" smtClean="0">
                <a:latin typeface="Calibri" panose="020F0502020204030204" pitchFamily="34" charset="0"/>
              </a:rPr>
              <a:t>What if the line  chai(</a:t>
            </a:r>
            <a:r>
              <a:rPr lang="en-US" sz="900" dirty="0" err="1" smtClean="0">
                <a:latin typeface="Calibri" panose="020F0502020204030204" pitchFamily="34" charset="0"/>
              </a:rPr>
              <a:t>dist</a:t>
            </a:r>
            <a:r>
              <a:rPr lang="en-US" sz="900" dirty="0" smtClean="0">
                <a:latin typeface="Calibri" panose="020F0502020204030204" pitchFamily="34" charset="0"/>
              </a:rPr>
              <a:t>/2)  were placed between the two right(90) lines? And/or between the two left(90) lines?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294312" y="4752622"/>
            <a:ext cx="3680355" cy="196426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32088" y="4921956"/>
            <a:ext cx="3697111" cy="17949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Recursion's  80/20: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1295400"/>
            <a:ext cx="8570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L[0]*K[0]  + 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25067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recursion w/the rest</a:t>
            </a:r>
            <a:endParaRPr lang="en-US" sz="21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944" y="5271909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63144" y="5271910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969911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mbria" panose="02040503050406030204" pitchFamily="18" charset="0"/>
              </a:rPr>
              <a:t>firsts, as appropriate</a:t>
            </a:r>
            <a:endParaRPr lang="en-US" sz="2100" b="1" i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944035"/>
            <a:ext cx="14097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combine</a:t>
            </a:r>
            <a:endParaRPr lang="en-US" sz="1500" b="1" i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2338868">
            <a:off x="3148364" y="46116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4103554" y="4647819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338868">
            <a:off x="6600588" y="46219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7930355" y="4680697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422" y="6332435"/>
            <a:ext cx="70837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libri" panose="020F0502020204030204" pitchFamily="34" charset="0"/>
              </a:rPr>
              <a:t>first</a:t>
            </a:r>
            <a:endParaRPr lang="en-US" sz="2100" b="1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0149" y="6332435"/>
            <a:ext cx="77761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rest</a:t>
            </a:r>
            <a:endParaRPr lang="en-US" sz="2100" b="1" i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3904" y="2202347"/>
            <a:ext cx="127141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Basic?</a:t>
            </a:r>
            <a:endParaRPr lang="en-US" sz="21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4954219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2743200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228600" y="152400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make N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10-px steps, NE or SE """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N == </a:t>
            </a:r>
            <a:r>
              <a:rPr lang="en-US" b="1" dirty="0" smtClean="0">
                <a:latin typeface="Courier New" pitchFamily="49" charset="0"/>
              </a:rPr>
              <a:t>0:    </a:t>
            </a:r>
            <a:r>
              <a:rPr lang="en-US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choice([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b="1" dirty="0" err="1">
                <a:latin typeface="Courier New" pitchFamily="49" charset="0"/>
              </a:rPr>
              <a:t>,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])==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left(45)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forward(10)</a:t>
            </a:r>
          </a:p>
          <a:p>
            <a:r>
              <a:rPr lang="en-US" b="1" dirty="0" smtClean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right(45)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 N-1 )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'right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'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right(45)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forward(10)</a:t>
            </a: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left(45)</a:t>
            </a:r>
            <a:endParaRPr lang="en-US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 N-1 )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172200" y="4085510"/>
            <a:ext cx="26447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</a:t>
            </a:r>
            <a:r>
              <a:rPr lang="en-US" sz="1600" dirty="0" smtClean="0">
                <a:latin typeface="Cambria" pitchFamily="18" charset="0"/>
              </a:rPr>
              <a:t>east each </a:t>
            </a:r>
            <a:r>
              <a:rPr lang="en-US" sz="1600" dirty="0">
                <a:latin typeface="Cambria" pitchFamily="18" charset="0"/>
              </a:rPr>
              <a:t>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rwalk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is a random </a:t>
            </a:r>
            <a:r>
              <a:rPr lang="en-US" dirty="0" smtClean="0">
                <a:latin typeface="Cambria" pitchFamily="18" charset="0"/>
              </a:rPr>
              <a:t>"stock market" </a:t>
            </a:r>
            <a:r>
              <a:rPr lang="en-US" dirty="0">
                <a:latin typeface="Cambria" pitchFamily="18" charset="0"/>
              </a:rPr>
              <a:t>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105400" y="6443246"/>
            <a:ext cx="38862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 smtClean="0">
                <a:latin typeface="Cambria" pitchFamily="18" charset="0"/>
              </a:rPr>
              <a:t>Single-path (or </a:t>
            </a:r>
            <a:r>
              <a:rPr lang="en-US" sz="1600" b="1" i="1" dirty="0" smtClean="0">
                <a:solidFill>
                  <a:srgbClr val="C00000"/>
                </a:solidFill>
                <a:latin typeface="Cambria" pitchFamily="18" charset="0"/>
              </a:rPr>
              <a:t>counting</a:t>
            </a:r>
            <a:r>
              <a:rPr lang="en-US" sz="1600" b="1" i="1" dirty="0" smtClean="0">
                <a:latin typeface="Cambria" pitchFamily="18" charset="0"/>
              </a:rPr>
              <a:t>) recursion</a:t>
            </a:r>
            <a:endParaRPr lang="en-US" sz="1600" i="1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>
            <a:stCxn id="25603" idx="1"/>
          </p:cNvCxnSpPr>
          <p:nvPr/>
        </p:nvCxnSpPr>
        <p:spPr bwMode="auto">
          <a:xfrm flipH="1" flipV="1">
            <a:off x="3276602" y="3733800"/>
            <a:ext cx="2895598" cy="644098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5603" idx="1"/>
          </p:cNvCxnSpPr>
          <p:nvPr/>
        </p:nvCxnSpPr>
        <p:spPr bwMode="auto">
          <a:xfrm flipH="1">
            <a:off x="3124200" y="4377898"/>
            <a:ext cx="3048000" cy="1489502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25605" idx="1"/>
          </p:cNvCxnSpPr>
          <p:nvPr/>
        </p:nvCxnSpPr>
        <p:spPr bwMode="auto">
          <a:xfrm flipH="1" flipV="1">
            <a:off x="3810000" y="6316161"/>
            <a:ext cx="1295400" cy="296362"/>
          </a:xfrm>
          <a:prstGeom prst="straightConnector1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8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167640" y="21763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 </a:t>
            </a:r>
            <a:r>
              <a:rPr lang="en-US" sz="3200" b="1" i="1" dirty="0" smtClean="0">
                <a:latin typeface="Cambria" pitchFamily="18" charset="0"/>
              </a:rPr>
              <a:t>conceptually disruptive</a:t>
            </a:r>
            <a:r>
              <a:rPr lang="en-US" sz="3200" dirty="0" smtClean="0">
                <a:latin typeface="Cambria" pitchFamily="18" charset="0"/>
              </a:rPr>
              <a:t> 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28283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97" y="6044625"/>
            <a:ext cx="810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is the </a:t>
            </a:r>
            <a:r>
              <a:rPr lang="en-US" sz="32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branching</a:t>
            </a:r>
            <a:r>
              <a:rPr lang="en-US" sz="3200" dirty="0" smtClean="0">
                <a:latin typeface="Cambria" panose="02040503050406030204" pitchFamily="18" charset="0"/>
              </a:rPr>
              <a:t>, not the </a:t>
            </a:r>
            <a:r>
              <a:rPr lang="en-US" sz="32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single-path </a:t>
            </a:r>
            <a:r>
              <a:rPr lang="en-US" sz="3200" dirty="0" smtClean="0">
                <a:latin typeface="Cambria" panose="02040503050406030204" pitchFamily="18" charset="0"/>
              </a:rPr>
              <a:t>variety.</a:t>
            </a:r>
            <a:endParaRPr lang="en-US" sz="32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503" y="1222248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handfingers</a:t>
            </a:r>
            <a:endParaRPr lang="en-US" sz="15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&lt;5: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      </a:t>
            </a:r>
            <a:r>
              <a:rPr lang="en-US" sz="2100" b="1" dirty="0">
                <a:latin typeface="Courier New" pitchFamily="49" charset="0"/>
              </a:rPr>
              <a:t>return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right(90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</a:t>
            </a:r>
            <a:r>
              <a:rPr lang="en-US" sz="1200" dirty="0" smtClean="0">
                <a:latin typeface="Cambria" pitchFamily="18" charset="0"/>
              </a:rPr>
              <a:t>T's tips?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8" y="994264"/>
            <a:ext cx="4762502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 here?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Single-path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943600" y="4397441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3948" y="3107685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chai(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&lt;5: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   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/2)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7" y="994264"/>
            <a:ext cx="4621391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Now, </a:t>
            </a:r>
            <a:r>
              <a:rPr lang="en-US" dirty="0">
                <a:latin typeface="Cambria" pitchFamily="18" charset="0"/>
              </a:rPr>
              <a:t>what does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chai(100)</a:t>
            </a:r>
            <a:r>
              <a:rPr lang="en-US" dirty="0">
                <a:latin typeface="Cambria" pitchFamily="18" charset="0"/>
              </a:rPr>
              <a:t> do?</a:t>
            </a: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Branching 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8331202" y="4274569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8366478" y="2995892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443088" y="5079999"/>
            <a:ext cx="3725333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spiral(100,90,0.8)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228600" y="5181600"/>
            <a:ext cx="3062112" cy="36933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spiral(100,90,0.8)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spiral( </a:t>
            </a:r>
            <a:r>
              <a:rPr lang="en-US" sz="2800" b="1" dirty="0" err="1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773733"/>
            <a:ext cx="5139267" cy="4734065"/>
          </a:xfrm>
          <a:prstGeom prst="roundRect">
            <a:avLst>
              <a:gd name="adj" fmla="val 7844"/>
            </a:avLst>
          </a:prstGeom>
          <a:solidFill>
            <a:srgbClr val="002060">
              <a:alpha val="5000"/>
            </a:srgbClr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4910667" y="238035"/>
            <a:ext cx="37338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spiral(80,90,0.8)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2357860">
            <a:off x="2108185" y="380783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7200" y="46670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What steps does the turtle need to take before </a:t>
            </a:r>
            <a:r>
              <a:rPr lang="en-US" dirty="0" err="1" smtClean="0">
                <a:latin typeface="Cambria" pitchFamily="18" charset="0"/>
              </a:rPr>
              <a:t>recursing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48194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831033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686441" y="2923831"/>
            <a:ext cx="381044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19714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#1: go forward…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20603362">
            <a:off x="4078602" y="2357716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267" y="2144149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#2: turn a bit…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743635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#3: draw a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3302979">
            <a:off x="3856757" y="340649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62400" y="3134066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5806440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#5: draw another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5370990">
            <a:off x="1755994" y="316324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80" y="3704201"/>
            <a:ext cx="174443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#6: get back to the start by turning and moving!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324" y="4343400"/>
            <a:ext cx="2190531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#4: turn to another heading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1465" y="1828800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25256" y="4148667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that means it will finish the </a:t>
            </a:r>
            <a:r>
              <a:rPr lang="en-US" sz="1500" b="1" dirty="0" smtClean="0">
                <a:solidFill>
                  <a:srgbClr val="FF6600"/>
                </a:solidFill>
                <a:latin typeface="Cambria" pitchFamily="18" charset="0"/>
              </a:rPr>
              <a:t>recursive call </a:t>
            </a:r>
            <a:r>
              <a:rPr lang="en-US" sz="1500" dirty="0" smtClean="0">
                <a:latin typeface="Cambria" pitchFamily="18" charset="0"/>
              </a:rPr>
              <a:t>right here!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2299313">
            <a:off x="3963763" y="3499086"/>
            <a:ext cx="533640" cy="762000"/>
          </a:xfrm>
          <a:prstGeom prst="downArrow">
            <a:avLst/>
          </a:prstGeom>
          <a:solidFill>
            <a:srgbClr val="FCF3E0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8415125">
            <a:off x="1930163" y="291464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62527" y="5304489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so that it can change heading and draw another one…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04800" y="2286000"/>
            <a:ext cx="8570912" cy="4354197"/>
          </a:xfrm>
          <a:prstGeom prst="roundRect">
            <a:avLst>
              <a:gd name="adj" fmla="val 9148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24000" y="2971801"/>
            <a:ext cx="7157155" cy="3000022"/>
          </a:xfrm>
          <a:prstGeom prst="roundRect">
            <a:avLst>
              <a:gd name="adj" fmla="val 914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66999" y="3527778"/>
            <a:ext cx="5698067" cy="1902178"/>
          </a:xfrm>
          <a:prstGeom prst="roundRect">
            <a:avLst>
              <a:gd name="adj" fmla="val 914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dot 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377" y="143347"/>
            <a:ext cx="5359223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K 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return L[0]*K[0]  + 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(L[1:],K[1:])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2451080"/>
            <a:ext cx="42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([3,2,4],[4,7,4])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98" y="2971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([2,4],[7,4])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3688" y="3505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2*7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([4],[4])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688" y="4872335"/>
            <a:ext cx="104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266" y="5363402"/>
            <a:ext cx="146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509" y="5954889"/>
            <a:ext cx="144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42.0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53910" y="3959598"/>
            <a:ext cx="4396667" cy="939779"/>
          </a:xfrm>
          <a:prstGeom prst="roundRect">
            <a:avLst>
              <a:gd name="adj" fmla="val 9148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5399" y="396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([],[])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7422" y="4397022"/>
            <a:ext cx="123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1176" y="2520329"/>
            <a:ext cx="533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[3,2,4] and K = [4,7,4]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0480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[2,4] and K = [7,4]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574449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[4] and K = [4]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9978" y="4031524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 ] and K = [ ]</a:t>
            </a:r>
            <a:endParaRPr lang="en-US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 xmlns=""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 xmlns=""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509880" y="1732320"/>
              <a:ext cx="1800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0520" y="1722960"/>
                <a:ext cx="367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3" descr="til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192" r="3678" b="1807"/>
          <a:stretch/>
        </p:blipFill>
        <p:spPr bwMode="auto">
          <a:xfrm>
            <a:off x="60960" y="1344168"/>
            <a:ext cx="6103517" cy="5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01" y="1828800"/>
            <a:ext cx="1401856" cy="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90500" y="152400"/>
            <a:ext cx="7962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Recursive art?   Create your own…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65883">
            <a:off x="4488053" y="1159227"/>
            <a:ext cx="4327999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in lab!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79" y="5041134"/>
            <a:ext cx="1479490" cy="14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319" y="4399002"/>
            <a:ext cx="1974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What? </a:t>
            </a:r>
            <a:r>
              <a:rPr lang="en-US" sz="1000" u="sng" dirty="0" smtClean="0">
                <a:latin typeface="Cambria" panose="02040503050406030204" pitchFamily="18" charset="0"/>
              </a:rPr>
              <a:t>Way</a:t>
            </a:r>
            <a:r>
              <a:rPr lang="en-US" sz="1000" dirty="0" smtClean="0">
                <a:latin typeface="Cambria" panose="02040503050406030204" pitchFamily="18" charset="0"/>
              </a:rPr>
              <a:t> too happy to be art</a:t>
            </a:r>
            <a:r>
              <a:rPr lang="en-US" sz="1000" i="1" dirty="0" smtClean="0">
                <a:latin typeface="Cambria" panose="02040503050406030204" pitchFamily="18" charset="0"/>
              </a:rPr>
              <a:t>…  </a:t>
            </a:r>
          </a:p>
          <a:p>
            <a:r>
              <a:rPr lang="en-US" sz="1000" dirty="0" smtClean="0">
                <a:latin typeface="Cambria" panose="02040503050406030204" pitchFamily="18" charset="0"/>
              </a:rPr>
              <a:t>My recursive compositions </a:t>
            </a:r>
            <a:r>
              <a:rPr lang="en-US" sz="1000" dirty="0" err="1" smtClean="0">
                <a:latin typeface="Cambria" panose="02040503050406030204" pitchFamily="18" charset="0"/>
              </a:rPr>
              <a:t>burninate</a:t>
            </a:r>
            <a:r>
              <a:rPr lang="en-US" sz="1000" dirty="0" smtClean="0">
                <a:latin typeface="Cambria" panose="02040503050406030204" pitchFamily="18" charset="0"/>
              </a:rPr>
              <a:t> even </a:t>
            </a:r>
            <a:r>
              <a:rPr lang="en-US" sz="1000" dirty="0" err="1" smtClean="0">
                <a:latin typeface="Cambria" panose="02040503050406030204" pitchFamily="18" charset="0"/>
              </a:rPr>
              <a:t>Cyriak's</a:t>
            </a:r>
            <a:r>
              <a:rPr lang="en-US" sz="1000" dirty="0" smtClean="0">
                <a:latin typeface="Cambria" panose="02040503050406030204" pitchFamily="18" charset="0"/>
              </a:rPr>
              <a:t> brain!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501" y="1457980"/>
            <a:ext cx="1409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libri" panose="020F0502020204030204" pitchFamily="34" charset="0"/>
              </a:rPr>
              <a:t>seven-cornered confetti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2052" y="5715000"/>
            <a:ext cx="890928" cy="8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530" y="6163056"/>
            <a:ext cx="431519" cy="4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7629" y="6376674"/>
            <a:ext cx="214131" cy="2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525074"/>
            <a:ext cx="6595532" cy="1934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30678" y="3217883"/>
            <a:ext cx="1187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806CE"/>
                </a:solidFill>
              </a:rPr>
              <a:t>Dafna</a:t>
            </a:r>
            <a:r>
              <a:rPr lang="en-US" sz="1000" dirty="0" smtClean="0">
                <a:solidFill>
                  <a:srgbClr val="0806CE"/>
                </a:solidFill>
              </a:rPr>
              <a:t> </a:t>
            </a:r>
            <a:r>
              <a:rPr lang="en-US" sz="1000" dirty="0" err="1" smtClean="0">
                <a:solidFill>
                  <a:srgbClr val="0806CE"/>
                </a:solidFill>
              </a:rPr>
              <a:t>Bimstein</a:t>
            </a:r>
            <a:endParaRPr lang="en-US" sz="1000" dirty="0">
              <a:solidFill>
                <a:srgbClr val="0806C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036827" y="1371600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33800"/>
            <a:ext cx="8153400" cy="297004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arabic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 however, one commonly says "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... two </a:t>
            </a:r>
            <a:r>
              <a:rPr lang="en-US" sz="1700" dirty="0">
                <a:latin typeface="Calibri" panose="020F0502020204030204" pitchFamily="34" charset="0"/>
              </a:rPr>
              <a:t>grueling days of learning where N, E, W, and S are in relation to each other.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... I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need to trick myself into thinking that the brackets are commas.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programmers </a:t>
            </a:r>
            <a:r>
              <a:rPr lang="en-US" sz="1700" dirty="0">
                <a:latin typeface="Calibri" panose="020F0502020204030204" pitchFamily="34" charset="0"/>
              </a:rPr>
              <a:t>approach a problem as a series of functions (often arithmetic operations) in order to convey their ideas to a computer. A</a:t>
            </a:r>
            <a:r>
              <a:rPr lang="en-US" sz="1700" dirty="0" smtClean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normal person might perceive a fractal design as a beautiful drawing, but all a programmer sees in that design is a series of numbers.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2" y="1283053"/>
            <a:ext cx="8114332" cy="50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397058"/>
            <a:ext cx="6595532" cy="193497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1036827" y="1243584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179" y="4648200"/>
            <a:ext cx="8686800" cy="203132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18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18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18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A</a:t>
            </a:r>
            <a:r>
              <a:rPr lang="en-US" sz="18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rabic </a:t>
            </a:r>
            <a:r>
              <a:rPr lang="en-US" sz="1800" dirty="0">
                <a:solidFill>
                  <a:srgbClr val="0806CE"/>
                </a:solidFill>
                <a:latin typeface="Calibri" panose="020F0502020204030204" pitchFamily="34" charset="0"/>
              </a:rPr>
              <a:t>however, one commonly says "</a:t>
            </a:r>
            <a:r>
              <a:rPr lang="en-US" sz="18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18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18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18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programmers </a:t>
            </a:r>
            <a:r>
              <a:rPr lang="en-US" sz="1800" dirty="0">
                <a:latin typeface="Calibri" panose="020F0502020204030204" pitchFamily="34" charset="0"/>
              </a:rPr>
              <a:t>approach a problem as a series of functions (often arithmetic </a:t>
            </a:r>
            <a:r>
              <a:rPr lang="en-US" sz="1800" dirty="0" smtClean="0">
                <a:latin typeface="Calibri" panose="020F0502020204030204" pitchFamily="34" charset="0"/>
              </a:rPr>
              <a:t>operations) to convey their ideas to a computer.  A </a:t>
            </a:r>
            <a:r>
              <a:rPr lang="en-US" sz="1800" b="1" dirty="0" smtClean="0">
                <a:latin typeface="Calibri" panose="020F0502020204030204" pitchFamily="34" charset="0"/>
              </a:rPr>
              <a:t>normal person </a:t>
            </a:r>
            <a:r>
              <a:rPr lang="en-US" sz="1800" dirty="0" smtClean="0">
                <a:latin typeface="Calibri" panose="020F0502020204030204" pitchFamily="34" charset="0"/>
              </a:rPr>
              <a:t>might perceive a fractal design as </a:t>
            </a:r>
            <a:r>
              <a:rPr lang="en-US" sz="1800" dirty="0">
                <a:latin typeface="Calibri" panose="020F0502020204030204" pitchFamily="34" charset="0"/>
              </a:rPr>
              <a:t>a beautiful drawing, but </a:t>
            </a:r>
            <a:r>
              <a:rPr lang="en-US" sz="1800" b="1" dirty="0">
                <a:latin typeface="Calibri" panose="020F0502020204030204" pitchFamily="34" charset="0"/>
              </a:rPr>
              <a:t>all a programmer sees in that design </a:t>
            </a:r>
            <a:r>
              <a:rPr lang="en-US" sz="1800" dirty="0">
                <a:latin typeface="Calibri" panose="020F0502020204030204" pitchFamily="34" charset="0"/>
              </a:rPr>
              <a:t>is a series of numbers.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2" y="3594666"/>
            <a:ext cx="7333288" cy="853328"/>
          </a:xfrm>
          <a:prstGeom prst="rect">
            <a:avLst/>
          </a:prstGeom>
          <a:ln w="28575">
            <a:solidFill>
              <a:srgbClr val="0806CE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55177" y="4186470"/>
            <a:ext cx="277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Liz H.</a:t>
            </a:r>
            <a:endParaRPr lang="en-US" sz="1600" b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525074"/>
            <a:ext cx="6595532" cy="193497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1036827" y="1371600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733800"/>
            <a:ext cx="8153400" cy="2970044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arabic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 however, one commonly says "</a:t>
            </a:r>
            <a:r>
              <a:rPr lang="en-US" sz="17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... two </a:t>
            </a:r>
            <a:r>
              <a:rPr lang="en-US" sz="1700" dirty="0">
                <a:latin typeface="Calibri" panose="020F0502020204030204" pitchFamily="34" charset="0"/>
              </a:rPr>
              <a:t>grueling days of learning where N, E, W, and S are in relation to each other.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... I </a:t>
            </a:r>
            <a:r>
              <a:rPr lang="en-US" sz="1700" dirty="0">
                <a:solidFill>
                  <a:srgbClr val="0806CE"/>
                </a:solidFill>
                <a:latin typeface="Calibri" panose="020F0502020204030204" pitchFamily="34" charset="0"/>
              </a:rPr>
              <a:t>need to trick myself into thinking that the brackets are commas. 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</a:rPr>
              <a:t>programmers </a:t>
            </a:r>
            <a:r>
              <a:rPr lang="en-US" sz="1700" dirty="0">
                <a:latin typeface="Calibri" panose="020F0502020204030204" pitchFamily="34" charset="0"/>
              </a:rPr>
              <a:t>approach a problem as a series of functions (often arithmetic operations) in order to convey their ideas to a computer. A</a:t>
            </a:r>
            <a:r>
              <a:rPr lang="en-US" sz="1700" dirty="0" smtClean="0">
                <a:latin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</a:rPr>
              <a:t>normal person might perceive a fractal design as a beautiful drawing, but all a programmer sees in that design is a series of numbers.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2" y="1191768"/>
            <a:ext cx="8211951" cy="5329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3076" y="6151704"/>
            <a:ext cx="277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Brendan </a:t>
            </a:r>
            <a:r>
              <a:rPr lang="en-US" sz="18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McL</a:t>
            </a:r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en-US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58814">
            <a:off x="7495957" y="1605189"/>
            <a:ext cx="131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Whoa!</a:t>
            </a:r>
            <a:endParaRPr lang="en-US" sz="1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728" y="213277"/>
            <a:ext cx="5065712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Using a Euro,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Yuan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the deadline comes next time I'll try to make the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Mark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 I'm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Pounding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it into my brain, but I have to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Peso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much attention to other deadlines in the classes I </a:t>
            </a:r>
            <a:r>
              <a:rPr lang="en-US" sz="1400" i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Currency</a:t>
            </a:r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 have - but if this keeps up, my grade will be demolished 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to </a:t>
            </a:r>
            <a:r>
              <a:rPr lang="en-US" sz="1400" i="1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Ruble</a:t>
            </a:r>
            <a:r>
              <a:rPr lang="en-US" sz="140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</a:rPr>
              <a:t>.</a:t>
            </a:r>
            <a:endParaRPr lang="en-US" sz="1400" dirty="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 smtClean="0">
                <a:latin typeface="Cambria" pitchFamily="18" charset="0"/>
              </a:rPr>
              <a:t>hw0 highlights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36355" y="852353"/>
            <a:ext cx="29922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050" dirty="0" smtClean="0">
                <a:latin typeface="Cambria" pitchFamily="18" charset="0"/>
              </a:rPr>
              <a:t>depending which way one's facing, perhaps! </a:t>
            </a:r>
            <a:endParaRPr lang="en-US" sz="105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2" y="1701858"/>
            <a:ext cx="6595532" cy="193497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1036827" y="1548384"/>
            <a:ext cx="7077505" cy="2185416"/>
          </a:xfrm>
          <a:prstGeom prst="roundRect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648" y="4032349"/>
            <a:ext cx="8600016" cy="255454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For </a:t>
            </a:r>
            <a:r>
              <a:rPr lang="en-US" sz="2000" dirty="0">
                <a:solidFill>
                  <a:srgbClr val="0806CE"/>
                </a:solidFill>
                <a:latin typeface="Calibri" panose="020F0502020204030204" pitchFamily="34" charset="0"/>
              </a:rPr>
              <a:t>example, when someone coughs, in English </a:t>
            </a:r>
            <a:r>
              <a:rPr lang="en-US" sz="20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there is </a:t>
            </a:r>
            <a:r>
              <a:rPr lang="en-US" sz="2000" dirty="0">
                <a:solidFill>
                  <a:srgbClr val="0806CE"/>
                </a:solidFill>
                <a:latin typeface="Calibri" panose="020F0502020204030204" pitchFamily="34" charset="0"/>
              </a:rPr>
              <a:t>not really an appropriate response, while after a sneeze, someone would normally say "Bless you". In A</a:t>
            </a:r>
            <a:r>
              <a:rPr lang="en-US" sz="20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rabic </a:t>
            </a:r>
            <a:r>
              <a:rPr lang="en-US" sz="2000" dirty="0">
                <a:solidFill>
                  <a:srgbClr val="0806CE"/>
                </a:solidFill>
                <a:latin typeface="Calibri" panose="020F0502020204030204" pitchFamily="34" charset="0"/>
              </a:rPr>
              <a:t>however, one commonly says "</a:t>
            </a:r>
            <a:r>
              <a:rPr lang="en-US" sz="2000" dirty="0" err="1">
                <a:solidFill>
                  <a:srgbClr val="0806CE"/>
                </a:solidFill>
                <a:latin typeface="Calibri" panose="020F0502020204030204" pitchFamily="34" charset="0"/>
              </a:rPr>
              <a:t>suh</a:t>
            </a:r>
            <a:r>
              <a:rPr lang="en-US" sz="2000" dirty="0">
                <a:solidFill>
                  <a:srgbClr val="0806CE"/>
                </a:solidFill>
                <a:latin typeface="Calibri" panose="020F0502020204030204" pitchFamily="34" charset="0"/>
              </a:rPr>
              <a:t>-huh" </a:t>
            </a:r>
            <a:r>
              <a:rPr lang="en-US" sz="2000" dirty="0" smtClean="0">
                <a:solidFill>
                  <a:srgbClr val="0806CE"/>
                </a:solidFill>
                <a:latin typeface="Calibri" panose="020F0502020204030204" pitchFamily="34" charset="0"/>
              </a:rPr>
              <a:t>after someone </a:t>
            </a:r>
            <a:r>
              <a:rPr lang="en-US" sz="2000" dirty="0">
                <a:solidFill>
                  <a:srgbClr val="0806CE"/>
                </a:solidFill>
                <a:latin typeface="Calibri" panose="020F0502020204030204" pitchFamily="34" charset="0"/>
              </a:rPr>
              <a:t>coughs.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programmers </a:t>
            </a:r>
            <a:r>
              <a:rPr lang="en-US" sz="2000" dirty="0">
                <a:latin typeface="Calibri" panose="020F0502020204030204" pitchFamily="34" charset="0"/>
              </a:rPr>
              <a:t>approach a problem as a series of functions (often arithmetic </a:t>
            </a:r>
            <a:r>
              <a:rPr lang="en-US" sz="2000" dirty="0" smtClean="0">
                <a:latin typeface="Calibri" panose="020F0502020204030204" pitchFamily="34" charset="0"/>
              </a:rPr>
              <a:t>operations) in order to convey their ideas to a computer.  A </a:t>
            </a:r>
            <a:r>
              <a:rPr lang="en-US" sz="2000" b="1" dirty="0" smtClean="0">
                <a:latin typeface="Calibri" panose="020F0502020204030204" pitchFamily="34" charset="0"/>
              </a:rPr>
              <a:t>normal person </a:t>
            </a:r>
            <a:r>
              <a:rPr lang="en-US" sz="2000" dirty="0" smtClean="0">
                <a:latin typeface="Calibri" panose="020F0502020204030204" pitchFamily="34" charset="0"/>
              </a:rPr>
              <a:t>might perceive a fractal design as </a:t>
            </a:r>
            <a:r>
              <a:rPr lang="en-US" sz="2000" dirty="0">
                <a:latin typeface="Calibri" panose="020F0502020204030204" pitchFamily="34" charset="0"/>
              </a:rPr>
              <a:t>a beautiful drawing, but </a:t>
            </a:r>
            <a:r>
              <a:rPr lang="en-US" sz="2000" b="1" dirty="0">
                <a:latin typeface="Calibri" panose="020F0502020204030204" pitchFamily="34" charset="0"/>
              </a:rPr>
              <a:t>all a programmer sees in that design </a:t>
            </a:r>
            <a:r>
              <a:rPr lang="en-US" sz="2000" dirty="0">
                <a:latin typeface="Calibri" panose="020F0502020204030204" pitchFamily="34" charset="0"/>
              </a:rPr>
              <a:t>is a series of numbers.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" y="1295059"/>
            <a:ext cx="8320169" cy="5291835"/>
          </a:xfrm>
          <a:prstGeom prst="rect">
            <a:avLst/>
          </a:prstGeom>
          <a:ln w="19050">
            <a:solidFill>
              <a:srgbClr val="0806CE"/>
            </a:solidFill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10257" y="2641092"/>
            <a:ext cx="2399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806CE"/>
                </a:solidFill>
                <a:latin typeface="Cambria" pitchFamily="18" charset="0"/>
              </a:rPr>
              <a:t>CMS RPS!</a:t>
            </a:r>
            <a:endParaRPr lang="en-US" sz="36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4606" y="6239030"/>
            <a:ext cx="2775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Eliana K &amp; Emily C</a:t>
            </a:r>
            <a:endParaRPr lang="en-US" sz="1600" b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48592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4953000" y="228600"/>
            <a:ext cx="4038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chai(size):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size&lt;9: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forward(size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backward(size)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T-tip?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2819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52400" y="209224"/>
            <a:ext cx="4267199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</a:rPr>
              <a:t>1)  What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ambria" pitchFamily="18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do?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42878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20547"/>
          <a:stretch>
            <a:fillRect/>
          </a:stretch>
        </p:blipFill>
        <p:spPr bwMode="auto">
          <a:xfrm>
            <a:off x="5791200" y="2286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9650"/>
            <a:ext cx="5772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275"/>
            <a:ext cx="5867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371600"/>
            <a:ext cx="3011488" cy="1015663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uses a basic random-walk model with </a:t>
            </a:r>
            <a:r>
              <a:rPr lang="en-US" sz="2000" b="1" i="1" dirty="0">
                <a:latin typeface="Cambria" pitchFamily="18" charset="0"/>
              </a:rPr>
              <a:t>unequal</a:t>
            </a:r>
            <a:r>
              <a:rPr lang="en-US" sz="2000" dirty="0">
                <a:latin typeface="Cambria" pitchFamily="18" charset="0"/>
              </a:rPr>
              <a:t> step probabilities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52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Gel electrophoresis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8132" y="470535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Used to separate proteins and nucleic acids (DNA) from a biological sample. Molecules with different properties travel different distances.</a:t>
            </a:r>
          </a:p>
        </p:txBody>
      </p:sp>
      <p:pic>
        <p:nvPicPr>
          <p:cNvPr id="18440" name="Picture 10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43188"/>
            <a:ext cx="5070475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4284" y="792163"/>
            <a:ext cx="3125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200" dirty="0">
                <a:latin typeface="Cambria" pitchFamily="18" charset="0"/>
              </a:rPr>
              <a:t>one of many applications for random walks…</a:t>
            </a:r>
          </a:p>
        </p:txBody>
      </p:sp>
    </p:spTree>
    <p:extLst>
      <p:ext uri="{BB962C8B-B14F-4D97-AF65-F5344CB8AC3E}">
        <p14:creationId xmlns:p14="http://schemas.microsoft.com/office/powerpoint/2010/main" val="1022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91" y="33598"/>
            <a:ext cx="487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pythontutor.com</a:t>
            </a:r>
            <a:endParaRPr lang="en-US" sz="1800" b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" y="439506"/>
            <a:ext cx="8207971" cy="6189894"/>
          </a:xfrm>
          <a:prstGeom prst="rect">
            <a:avLst/>
          </a:prstGeom>
          <a:ln>
            <a:solidFill>
              <a:srgbClr val="0806CE"/>
            </a:solidFill>
          </a:ln>
        </p:spPr>
      </p:pic>
      <p:sp>
        <p:nvSpPr>
          <p:cNvPr id="1843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1" y="5181600"/>
            <a:ext cx="4876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Seeing the "stack" 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5408017" y="274538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6200000">
            <a:off x="5408017" y="362149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6200000">
            <a:off x="5408017" y="4421784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5404973" y="5304532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008" y="43255"/>
            <a:ext cx="495300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There are four different values of L and four different values of M – all alive, simultaneously, in the stack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769211">
            <a:off x="8400575" y="1077860"/>
            <a:ext cx="358513" cy="506546"/>
          </a:xfrm>
          <a:prstGeom prst="downArrow">
            <a:avLst/>
          </a:prstGeom>
          <a:solidFill>
            <a:srgbClr val="0806CE"/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8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G_1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88" y="282575"/>
            <a:ext cx="4724400" cy="461963"/>
          </a:xfrm>
          <a:prstGeom prst="rect">
            <a:avLst/>
          </a:prstGeom>
          <a:solidFill>
            <a:srgbClr val="067B0E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CS 5 green: 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Gel electrophoresis fire!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Sometimes you need to run Python from the command-line</a:t>
            </a:r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1009650" y="59690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0725" name="Rounded Rectangle 30"/>
          <p:cNvSpPr>
            <a:spLocks noChangeArrowheads="1"/>
          </p:cNvSpPr>
          <p:nvPr/>
        </p:nvSpPr>
        <p:spPr bwMode="auto">
          <a:xfrm>
            <a:off x="225425" y="5978525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ounded Rectangle 31"/>
          <p:cNvSpPr>
            <a:spLocks noChangeArrowheads="1"/>
          </p:cNvSpPr>
          <p:nvPr/>
        </p:nvSpPr>
        <p:spPr bwMode="auto">
          <a:xfrm>
            <a:off x="4659313" y="5981700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3038" y="5969000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552450" y="1470025"/>
            <a:ext cx="777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www.cs.hmc.edu/twiki/bin/view/CS5/RunningPythonFromTheCommandLine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62200"/>
            <a:ext cx="3783012" cy="3116263"/>
          </a:xfrm>
          <a:prstGeom prst="rect">
            <a:avLst/>
          </a:prstGeom>
          <a:noFill/>
          <a:ln w="19050">
            <a:solidFill>
              <a:srgbClr val="0806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362200"/>
            <a:ext cx="3941762" cy="3116263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95688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609600" y="533400"/>
            <a:ext cx="8153400" cy="5867400"/>
            <a:chOff x="609600" y="533400"/>
            <a:chExt cx="8153400" cy="5867400"/>
          </a:xfrm>
        </p:grpSpPr>
        <p:sp>
          <p:nvSpPr>
            <p:cNvPr id="31767" name="Rectangle 30"/>
            <p:cNvSpPr>
              <a:spLocks noChangeArrowheads="1"/>
            </p:cNvSpPr>
            <p:nvPr/>
          </p:nvSpPr>
          <p:spPr bwMode="auto">
            <a:xfrm>
              <a:off x="2286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Rectangle 60"/>
            <p:cNvSpPr>
              <a:spLocks noChangeArrowheads="1"/>
            </p:cNvSpPr>
            <p:nvPr/>
          </p:nvSpPr>
          <p:spPr bwMode="auto">
            <a:xfrm>
              <a:off x="2286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9" name="Rectangle 61"/>
            <p:cNvSpPr>
              <a:spLocks noChangeArrowheads="1"/>
            </p:cNvSpPr>
            <p:nvPr/>
          </p:nvSpPr>
          <p:spPr bwMode="auto">
            <a:xfrm>
              <a:off x="3124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0" name="Rectangle 8"/>
            <p:cNvSpPr>
              <a:spLocks noChangeArrowheads="1"/>
            </p:cNvSpPr>
            <p:nvPr/>
          </p:nvSpPr>
          <p:spPr bwMode="auto">
            <a:xfrm>
              <a:off x="609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1" name="Rectangle 9"/>
            <p:cNvSpPr>
              <a:spLocks noChangeArrowheads="1"/>
            </p:cNvSpPr>
            <p:nvPr/>
          </p:nvSpPr>
          <p:spPr bwMode="auto">
            <a:xfrm>
              <a:off x="1447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286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3" name="Rectangle 11"/>
            <p:cNvSpPr>
              <a:spLocks noChangeArrowheads="1"/>
            </p:cNvSpPr>
            <p:nvPr/>
          </p:nvSpPr>
          <p:spPr bwMode="auto">
            <a:xfrm>
              <a:off x="3124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2"/>
            <p:cNvSpPr>
              <a:spLocks noChangeArrowheads="1"/>
            </p:cNvSpPr>
            <p:nvPr/>
          </p:nvSpPr>
          <p:spPr bwMode="auto">
            <a:xfrm>
              <a:off x="3962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5" name="Rectangle 13"/>
            <p:cNvSpPr>
              <a:spLocks noChangeArrowheads="1"/>
            </p:cNvSpPr>
            <p:nvPr/>
          </p:nvSpPr>
          <p:spPr bwMode="auto">
            <a:xfrm>
              <a:off x="4800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5638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6477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7315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8153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09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1447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2286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3124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3962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4800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5638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6477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7315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8153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609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1447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2" name="Rectangle 31"/>
            <p:cNvSpPr>
              <a:spLocks noChangeArrowheads="1"/>
            </p:cNvSpPr>
            <p:nvPr/>
          </p:nvSpPr>
          <p:spPr bwMode="auto">
            <a:xfrm>
              <a:off x="3124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3" name="Rectangle 32"/>
            <p:cNvSpPr>
              <a:spLocks noChangeArrowheads="1"/>
            </p:cNvSpPr>
            <p:nvPr/>
          </p:nvSpPr>
          <p:spPr bwMode="auto">
            <a:xfrm>
              <a:off x="3962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4" name="Rectangle 33"/>
            <p:cNvSpPr>
              <a:spLocks noChangeArrowheads="1"/>
            </p:cNvSpPr>
            <p:nvPr/>
          </p:nvSpPr>
          <p:spPr bwMode="auto">
            <a:xfrm>
              <a:off x="4800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5" name="Rectangle 34"/>
            <p:cNvSpPr>
              <a:spLocks noChangeArrowheads="1"/>
            </p:cNvSpPr>
            <p:nvPr/>
          </p:nvSpPr>
          <p:spPr bwMode="auto">
            <a:xfrm>
              <a:off x="5638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6" name="Rectangle 35"/>
            <p:cNvSpPr>
              <a:spLocks noChangeArrowheads="1"/>
            </p:cNvSpPr>
            <p:nvPr/>
          </p:nvSpPr>
          <p:spPr bwMode="auto">
            <a:xfrm>
              <a:off x="6477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7" name="Rectangle 36"/>
            <p:cNvSpPr>
              <a:spLocks noChangeArrowheads="1"/>
            </p:cNvSpPr>
            <p:nvPr/>
          </p:nvSpPr>
          <p:spPr bwMode="auto">
            <a:xfrm>
              <a:off x="7315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8" name="Rectangle 37"/>
            <p:cNvSpPr>
              <a:spLocks noChangeArrowheads="1"/>
            </p:cNvSpPr>
            <p:nvPr/>
          </p:nvSpPr>
          <p:spPr bwMode="auto">
            <a:xfrm>
              <a:off x="8153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9" name="Rectangle 38"/>
            <p:cNvSpPr>
              <a:spLocks noChangeArrowheads="1"/>
            </p:cNvSpPr>
            <p:nvPr/>
          </p:nvSpPr>
          <p:spPr bwMode="auto">
            <a:xfrm>
              <a:off x="609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0" name="Rectangle 39"/>
            <p:cNvSpPr>
              <a:spLocks noChangeArrowheads="1"/>
            </p:cNvSpPr>
            <p:nvPr/>
          </p:nvSpPr>
          <p:spPr bwMode="auto">
            <a:xfrm>
              <a:off x="1447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1" name="Rectangle 40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2" name="Rectangle 41"/>
            <p:cNvSpPr>
              <a:spLocks noChangeArrowheads="1"/>
            </p:cNvSpPr>
            <p:nvPr/>
          </p:nvSpPr>
          <p:spPr bwMode="auto">
            <a:xfrm>
              <a:off x="3124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3" name="Rectangle 42"/>
            <p:cNvSpPr>
              <a:spLocks noChangeArrowheads="1"/>
            </p:cNvSpPr>
            <p:nvPr/>
          </p:nvSpPr>
          <p:spPr bwMode="auto">
            <a:xfrm>
              <a:off x="3962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4" name="Rectangle 43"/>
            <p:cNvSpPr>
              <a:spLocks noChangeArrowheads="1"/>
            </p:cNvSpPr>
            <p:nvPr/>
          </p:nvSpPr>
          <p:spPr bwMode="auto">
            <a:xfrm>
              <a:off x="4800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5" name="Rectangle 44"/>
            <p:cNvSpPr>
              <a:spLocks noChangeArrowheads="1"/>
            </p:cNvSpPr>
            <p:nvPr/>
          </p:nvSpPr>
          <p:spPr bwMode="auto">
            <a:xfrm>
              <a:off x="5638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6" name="Rectangle 45"/>
            <p:cNvSpPr>
              <a:spLocks noChangeArrowheads="1"/>
            </p:cNvSpPr>
            <p:nvPr/>
          </p:nvSpPr>
          <p:spPr bwMode="auto">
            <a:xfrm>
              <a:off x="6477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7" name="Rectangle 46"/>
            <p:cNvSpPr>
              <a:spLocks noChangeArrowheads="1"/>
            </p:cNvSpPr>
            <p:nvPr/>
          </p:nvSpPr>
          <p:spPr bwMode="auto">
            <a:xfrm>
              <a:off x="7315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8" name="Rectangle 47"/>
            <p:cNvSpPr>
              <a:spLocks noChangeArrowheads="1"/>
            </p:cNvSpPr>
            <p:nvPr/>
          </p:nvSpPr>
          <p:spPr bwMode="auto">
            <a:xfrm>
              <a:off x="8153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609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286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2" name="Rectangle 51"/>
            <p:cNvSpPr>
              <a:spLocks noChangeArrowheads="1"/>
            </p:cNvSpPr>
            <p:nvPr/>
          </p:nvSpPr>
          <p:spPr bwMode="auto">
            <a:xfrm>
              <a:off x="3124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3" name="Rectangle 52"/>
            <p:cNvSpPr>
              <a:spLocks noChangeArrowheads="1"/>
            </p:cNvSpPr>
            <p:nvPr/>
          </p:nvSpPr>
          <p:spPr bwMode="auto">
            <a:xfrm>
              <a:off x="3962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4" name="Rectangle 53"/>
            <p:cNvSpPr>
              <a:spLocks noChangeArrowheads="1"/>
            </p:cNvSpPr>
            <p:nvPr/>
          </p:nvSpPr>
          <p:spPr bwMode="auto">
            <a:xfrm>
              <a:off x="4800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5" name="Rectangle 54"/>
            <p:cNvSpPr>
              <a:spLocks noChangeArrowheads="1"/>
            </p:cNvSpPr>
            <p:nvPr/>
          </p:nvSpPr>
          <p:spPr bwMode="auto">
            <a:xfrm>
              <a:off x="5638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6" name="Rectangle 55"/>
            <p:cNvSpPr>
              <a:spLocks noChangeArrowheads="1"/>
            </p:cNvSpPr>
            <p:nvPr/>
          </p:nvSpPr>
          <p:spPr bwMode="auto">
            <a:xfrm>
              <a:off x="6477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7" name="Rectangle 56"/>
            <p:cNvSpPr>
              <a:spLocks noChangeArrowheads="1"/>
            </p:cNvSpPr>
            <p:nvPr/>
          </p:nvSpPr>
          <p:spPr bwMode="auto">
            <a:xfrm>
              <a:off x="7315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8" name="Rectangle 57"/>
            <p:cNvSpPr>
              <a:spLocks noChangeArrowheads="1"/>
            </p:cNvSpPr>
            <p:nvPr/>
          </p:nvSpPr>
          <p:spPr bwMode="auto">
            <a:xfrm>
              <a:off x="8153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9" name="Rectangle 58"/>
            <p:cNvSpPr>
              <a:spLocks noChangeArrowheads="1"/>
            </p:cNvSpPr>
            <p:nvPr/>
          </p:nvSpPr>
          <p:spPr bwMode="auto">
            <a:xfrm>
              <a:off x="609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0" name="Rectangle 59"/>
            <p:cNvSpPr>
              <a:spLocks noChangeArrowheads="1"/>
            </p:cNvSpPr>
            <p:nvPr/>
          </p:nvSpPr>
          <p:spPr bwMode="auto">
            <a:xfrm>
              <a:off x="1447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1" name="Rectangle 62"/>
            <p:cNvSpPr>
              <a:spLocks noChangeArrowheads="1"/>
            </p:cNvSpPr>
            <p:nvPr/>
          </p:nvSpPr>
          <p:spPr bwMode="auto">
            <a:xfrm>
              <a:off x="3962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2" name="Rectangle 63"/>
            <p:cNvSpPr>
              <a:spLocks noChangeArrowheads="1"/>
            </p:cNvSpPr>
            <p:nvPr/>
          </p:nvSpPr>
          <p:spPr bwMode="auto">
            <a:xfrm>
              <a:off x="4800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3" name="Rectangle 64"/>
            <p:cNvSpPr>
              <a:spLocks noChangeArrowheads="1"/>
            </p:cNvSpPr>
            <p:nvPr/>
          </p:nvSpPr>
          <p:spPr bwMode="auto">
            <a:xfrm>
              <a:off x="5638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4" name="Rectangle 65"/>
            <p:cNvSpPr>
              <a:spLocks noChangeArrowheads="1"/>
            </p:cNvSpPr>
            <p:nvPr/>
          </p:nvSpPr>
          <p:spPr bwMode="auto">
            <a:xfrm>
              <a:off x="6477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5" name="Rectangle 66"/>
            <p:cNvSpPr>
              <a:spLocks noChangeArrowheads="1"/>
            </p:cNvSpPr>
            <p:nvPr/>
          </p:nvSpPr>
          <p:spPr bwMode="auto">
            <a:xfrm>
              <a:off x="7315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6" name="Rectangle 67"/>
            <p:cNvSpPr>
              <a:spLocks noChangeArrowheads="1"/>
            </p:cNvSpPr>
            <p:nvPr/>
          </p:nvSpPr>
          <p:spPr bwMode="auto">
            <a:xfrm>
              <a:off x="8153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7" name="Rectangle 68"/>
            <p:cNvSpPr>
              <a:spLocks noChangeArrowheads="1"/>
            </p:cNvSpPr>
            <p:nvPr/>
          </p:nvSpPr>
          <p:spPr bwMode="auto">
            <a:xfrm>
              <a:off x="609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8" name="Rectangle 69"/>
            <p:cNvSpPr>
              <a:spLocks noChangeArrowheads="1"/>
            </p:cNvSpPr>
            <p:nvPr/>
          </p:nvSpPr>
          <p:spPr bwMode="auto">
            <a:xfrm>
              <a:off x="1447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9" name="Rectangle 70"/>
            <p:cNvSpPr>
              <a:spLocks noChangeArrowheads="1"/>
            </p:cNvSpPr>
            <p:nvPr/>
          </p:nvSpPr>
          <p:spPr bwMode="auto">
            <a:xfrm>
              <a:off x="2286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0" name="Rectangle 71"/>
            <p:cNvSpPr>
              <a:spLocks noChangeArrowheads="1"/>
            </p:cNvSpPr>
            <p:nvPr/>
          </p:nvSpPr>
          <p:spPr bwMode="auto">
            <a:xfrm>
              <a:off x="3124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1" name="Rectangle 72"/>
            <p:cNvSpPr>
              <a:spLocks noChangeArrowheads="1"/>
            </p:cNvSpPr>
            <p:nvPr/>
          </p:nvSpPr>
          <p:spPr bwMode="auto">
            <a:xfrm>
              <a:off x="3962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2" name="Rectangle 73"/>
            <p:cNvSpPr>
              <a:spLocks noChangeArrowheads="1"/>
            </p:cNvSpPr>
            <p:nvPr/>
          </p:nvSpPr>
          <p:spPr bwMode="auto">
            <a:xfrm>
              <a:off x="4800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3" name="Rectangle 74"/>
            <p:cNvSpPr>
              <a:spLocks noChangeArrowheads="1"/>
            </p:cNvSpPr>
            <p:nvPr/>
          </p:nvSpPr>
          <p:spPr bwMode="auto">
            <a:xfrm>
              <a:off x="5638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4" name="Rectangle 75"/>
            <p:cNvSpPr>
              <a:spLocks noChangeArrowheads="1"/>
            </p:cNvSpPr>
            <p:nvPr/>
          </p:nvSpPr>
          <p:spPr bwMode="auto">
            <a:xfrm>
              <a:off x="6477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5" name="Rectangle 76"/>
            <p:cNvSpPr>
              <a:spLocks noChangeArrowheads="1"/>
            </p:cNvSpPr>
            <p:nvPr/>
          </p:nvSpPr>
          <p:spPr bwMode="auto">
            <a:xfrm>
              <a:off x="7315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6" name="Rectangle 77"/>
            <p:cNvSpPr>
              <a:spLocks noChangeArrowheads="1"/>
            </p:cNvSpPr>
            <p:nvPr/>
          </p:nvSpPr>
          <p:spPr bwMode="auto">
            <a:xfrm>
              <a:off x="8153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7" name="Rectangle 78"/>
            <p:cNvSpPr>
              <a:spLocks noChangeArrowheads="1"/>
            </p:cNvSpPr>
            <p:nvPr/>
          </p:nvSpPr>
          <p:spPr bwMode="auto">
            <a:xfrm>
              <a:off x="609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8" name="Rectangle 79"/>
            <p:cNvSpPr>
              <a:spLocks noChangeArrowheads="1"/>
            </p:cNvSpPr>
            <p:nvPr/>
          </p:nvSpPr>
          <p:spPr bwMode="auto">
            <a:xfrm>
              <a:off x="1447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9" name="Rectangle 80"/>
            <p:cNvSpPr>
              <a:spLocks noChangeArrowheads="1"/>
            </p:cNvSpPr>
            <p:nvPr/>
          </p:nvSpPr>
          <p:spPr bwMode="auto">
            <a:xfrm>
              <a:off x="2286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0" name="Rectangle 81"/>
            <p:cNvSpPr>
              <a:spLocks noChangeArrowheads="1"/>
            </p:cNvSpPr>
            <p:nvPr/>
          </p:nvSpPr>
          <p:spPr bwMode="auto">
            <a:xfrm>
              <a:off x="3124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1" name="Rectangle 82"/>
            <p:cNvSpPr>
              <a:spLocks noChangeArrowheads="1"/>
            </p:cNvSpPr>
            <p:nvPr/>
          </p:nvSpPr>
          <p:spPr bwMode="auto">
            <a:xfrm>
              <a:off x="3962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2" name="Rectangle 83"/>
            <p:cNvSpPr>
              <a:spLocks noChangeArrowheads="1"/>
            </p:cNvSpPr>
            <p:nvPr/>
          </p:nvSpPr>
          <p:spPr bwMode="auto">
            <a:xfrm>
              <a:off x="4800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3" name="Rectangle 84"/>
            <p:cNvSpPr>
              <a:spLocks noChangeArrowheads="1"/>
            </p:cNvSpPr>
            <p:nvPr/>
          </p:nvSpPr>
          <p:spPr bwMode="auto">
            <a:xfrm>
              <a:off x="5638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4" name="Rectangle 85"/>
            <p:cNvSpPr>
              <a:spLocks noChangeArrowheads="1"/>
            </p:cNvSpPr>
            <p:nvPr/>
          </p:nvSpPr>
          <p:spPr bwMode="auto">
            <a:xfrm>
              <a:off x="6477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5" name="Rectangle 86"/>
            <p:cNvSpPr>
              <a:spLocks noChangeArrowheads="1"/>
            </p:cNvSpPr>
            <p:nvPr/>
          </p:nvSpPr>
          <p:spPr bwMode="auto">
            <a:xfrm>
              <a:off x="7315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6" name="Rectangle 87"/>
            <p:cNvSpPr>
              <a:spLocks noChangeArrowheads="1"/>
            </p:cNvSpPr>
            <p:nvPr/>
          </p:nvSpPr>
          <p:spPr bwMode="auto">
            <a:xfrm>
              <a:off x="8153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1747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057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1749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1751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1752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1753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1754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1755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1756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1757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1758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31759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1760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1761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1762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1763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1764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1765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31766" name="TextBox 99"/>
          <p:cNvSpPr txBox="1">
            <a:spLocks noChangeArrowheads="1"/>
          </p:cNvSpPr>
          <p:nvPr/>
        </p:nvSpPr>
        <p:spPr bwMode="auto">
          <a:xfrm rot="-1031036">
            <a:off x="3057525" y="2855913"/>
            <a:ext cx="40386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6400" b="1"/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055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806CE"/>
                </a:solidFill>
              </a:rPr>
              <a:t>Programming </a:t>
            </a:r>
            <a:r>
              <a:rPr lang="en-US" sz="2800" i="1">
                <a:solidFill>
                  <a:srgbClr val="0806CE"/>
                </a:solidFill>
              </a:rPr>
              <a:t>before </a:t>
            </a:r>
            <a:r>
              <a:rPr lang="en-US" sz="2800">
                <a:solidFill>
                  <a:srgbClr val="0806CE"/>
                </a:solidFill>
              </a:rPr>
              <a:t>stored-program computers…</a:t>
            </a:r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ENIAC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turtle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152400" y="25908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5"/>
          <p:cNvGrpSpPr>
            <a:grpSpLocks/>
          </p:cNvGrpSpPr>
          <p:nvPr/>
        </p:nvGrpSpPr>
        <p:grpSpPr bwMode="auto">
          <a:xfrm>
            <a:off x="2203450" y="990600"/>
            <a:ext cx="4137025" cy="180975"/>
            <a:chOff x="346" y="624"/>
            <a:chExt cx="3648" cy="114"/>
          </a:xfrm>
        </p:grpSpPr>
        <p:sp>
          <p:nvSpPr>
            <p:cNvPr id="3381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7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6731000" y="13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CS 5 alien on strike!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34938" y="158750"/>
            <a:ext cx="1893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Claremont residents report droplets of water falling down-ward from the sky: unexplained meteorological phenomenon causes panic… 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127125" y="955675"/>
            <a:ext cx="919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details, p. 42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6446838" y="2817813"/>
            <a:ext cx="257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705600" y="2400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Consummate sketch of accused, bullying CS 5 co-worker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64325" y="47704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506413" y="1501775"/>
            <a:ext cx="268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hw2</a:t>
            </a:r>
            <a:r>
              <a:rPr lang="en-US"/>
              <a:t> due Mon.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4244975" y="1947863"/>
            <a:ext cx="1524000" cy="9350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LAC tutoring hours all weekend!</a:t>
            </a:r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479425" y="2697163"/>
            <a:ext cx="2716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Fractals and Turtles!</a:t>
            </a:r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601663" y="310197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>
                <a:solidFill>
                  <a:srgbClr val="FFFFFF"/>
                </a:solidFill>
                <a:latin typeface="Comic Sans MS" pitchFamily="66" charset="0"/>
              </a:rPr>
              <a:t>how random…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17513" y="19589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Fri. aft. office hours!</a:t>
            </a:r>
          </a:p>
        </p:txBody>
      </p:sp>
      <p:pic>
        <p:nvPicPr>
          <p:cNvPr id="33814" name="Picture 23" descr="Picture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1003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4" descr="dragonDjo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3810000" y="260032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Other trogdor 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5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6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9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4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5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7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8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0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2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3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4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6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7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2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3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4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5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7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8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9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1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8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0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7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9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0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1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2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3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4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5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6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7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8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9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4900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4901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4902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4903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4904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4905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4906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4907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4908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4909" name="TextBox 99"/>
          <p:cNvSpPr txBox="1">
            <a:spLocks noChangeArrowheads="1"/>
          </p:cNvSpPr>
          <p:nvPr/>
        </p:nvSpPr>
        <p:spPr bwMode="auto">
          <a:xfrm>
            <a:off x="23622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2</a:t>
            </a:r>
          </a:p>
        </p:txBody>
      </p:sp>
      <p:sp>
        <p:nvSpPr>
          <p:cNvPr id="34910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4911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4912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4913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4914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4915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4916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Etch-a-Sketch</a:t>
            </a:r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4191000" y="6259513"/>
            <a:ext cx="3841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turtle import *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914400" y="838200"/>
            <a:ext cx="7315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Be SURE to start IDLE with </a:t>
            </a:r>
            <a:r>
              <a:rPr lang="en-US" sz="3200" i="1">
                <a:solidFill>
                  <a:srgbClr val="800000"/>
                </a:solidFill>
                <a:latin typeface="Calibri" pitchFamily="34" charset="0"/>
              </a:rPr>
              <a:t>"no subprocess"</a:t>
            </a:r>
            <a:endParaRPr lang="en-US" sz="320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5845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294188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1012825" y="5243513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344613" y="6243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Then, you can type</a:t>
            </a:r>
          </a:p>
        </p:txBody>
      </p: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444500" y="22860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849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3200"/>
            <a:ext cx="2432050" cy="134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26"/>
          <p:cNvSpPr>
            <a:spLocks noChangeArrowheads="1"/>
          </p:cNvSpPr>
          <p:nvPr/>
        </p:nvSpPr>
        <p:spPr bwMode="auto">
          <a:xfrm>
            <a:off x="2919413" y="3724275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35851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467100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29"/>
          <p:cNvSpPr>
            <a:spLocks noChangeArrowheads="1"/>
          </p:cNvSpPr>
          <p:nvPr/>
        </p:nvSpPr>
        <p:spPr bwMode="auto">
          <a:xfrm>
            <a:off x="1009650" y="1698625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5853" name="Rounded Rectangle 30"/>
          <p:cNvSpPr>
            <a:spLocks noChangeArrowheads="1"/>
          </p:cNvSpPr>
          <p:nvPr/>
        </p:nvSpPr>
        <p:spPr bwMode="auto">
          <a:xfrm>
            <a:off x="225425" y="1708150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Rounded Rectangle 31"/>
          <p:cNvSpPr>
            <a:spLocks noChangeArrowheads="1"/>
          </p:cNvSpPr>
          <p:nvPr/>
        </p:nvSpPr>
        <p:spPr bwMode="auto">
          <a:xfrm>
            <a:off x="4659313" y="1711325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5253038" y="1698625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5856" name="TextBox 33"/>
          <p:cNvSpPr txBox="1">
            <a:spLocks noChangeArrowheads="1"/>
          </p:cNvSpPr>
          <p:nvPr/>
        </p:nvSpPr>
        <p:spPr bwMode="auto">
          <a:xfrm>
            <a:off x="5054600" y="2281238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5029200" y="42672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8" name="Rectangle 36"/>
          <p:cNvSpPr>
            <a:spLocks noChangeArrowheads="1"/>
          </p:cNvSpPr>
          <p:nvPr/>
        </p:nvSpPr>
        <p:spPr bwMode="auto">
          <a:xfrm>
            <a:off x="5121275" y="4678363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35859" name="Rectangle 37"/>
          <p:cNvSpPr>
            <a:spLocks noChangeArrowheads="1"/>
          </p:cNvSpPr>
          <p:nvPr/>
        </p:nvSpPr>
        <p:spPr bwMode="auto">
          <a:xfrm>
            <a:off x="4818063" y="5105400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60" name="Rectangle 38"/>
          <p:cNvSpPr>
            <a:spLocks noChangeArrowheads="1"/>
          </p:cNvSpPr>
          <p:nvPr/>
        </p:nvSpPr>
        <p:spPr bwMode="auto">
          <a:xfrm>
            <a:off x="4999038" y="5559425"/>
            <a:ext cx="351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35861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743200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Picture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5" b="8046"/>
          <a:stretch>
            <a:fillRect/>
          </a:stretch>
        </p:blipFill>
        <p:spPr bwMode="auto">
          <a:xfrm>
            <a:off x="228600" y="3684588"/>
            <a:ext cx="8750300" cy="3021012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Reading this week...</a:t>
            </a:r>
          </a:p>
        </p:txBody>
      </p:sp>
      <p:grpSp>
        <p:nvGrpSpPr>
          <p:cNvPr id="36868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36877" name="Rectangle 10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0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17"/>
          <p:cNvSpPr txBox="1">
            <a:spLocks noChangeArrowheads="1"/>
          </p:cNvSpPr>
          <p:nvPr/>
        </p:nvSpPr>
        <p:spPr bwMode="auto">
          <a:xfrm>
            <a:off x="152400" y="1727200"/>
            <a:ext cx="293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 all computation really consists of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130925" y="5805488"/>
            <a:ext cx="217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</a:rPr>
              <a:t>What's missing?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2916238" y="1543050"/>
            <a:ext cx="3151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conditionals (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),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data storage </a:t>
            </a:r>
            <a:r>
              <a:rPr lang="en-US">
                <a:latin typeface="Calibri" pitchFamily="34" charset="0"/>
              </a:rPr>
              <a:t>'hi'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, and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recursion (or loops)</a:t>
            </a: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396038" y="1543050"/>
            <a:ext cx="274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perhaps natural interactions could be created, too?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7613650" y="3830638"/>
            <a:ext cx="13557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2767013" y="3127375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Joseph Weizenbaum's </a:t>
            </a:r>
            <a:r>
              <a:rPr lang="en-US" i="1">
                <a:solidFill>
                  <a:srgbClr val="067B0E"/>
                </a:solidFill>
                <a:latin typeface="Calibri" pitchFamily="34" charset="0"/>
              </a:rPr>
              <a:t>Eliza</a:t>
            </a:r>
            <a:endParaRPr lang="en-US" i="1">
              <a:solidFill>
                <a:srgbClr val="067B0E"/>
              </a:solidFill>
            </a:endParaRPr>
          </a:p>
        </p:txBody>
      </p:sp>
      <p:sp>
        <p:nvSpPr>
          <p:cNvPr id="36875" name="Right Arrow 14"/>
          <p:cNvSpPr>
            <a:spLocks noChangeArrowheads="1"/>
          </p:cNvSpPr>
          <p:nvPr/>
        </p:nvSpPr>
        <p:spPr bwMode="auto">
          <a:xfrm>
            <a:off x="2590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Right Arrow 15"/>
          <p:cNvSpPr>
            <a:spLocks noChangeArrowheads="1"/>
          </p:cNvSpPr>
          <p:nvPr/>
        </p:nvSpPr>
        <p:spPr bwMode="auto">
          <a:xfrm>
            <a:off x="6019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pi via darts</a:t>
            </a:r>
            <a:endParaRPr lang="en-US"/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37894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37716" y="400882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9711" y="2355540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18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Some </a:t>
            </a:r>
            <a:r>
              <a:rPr lang="en-US" sz="4200" i="1" dirty="0" smtClean="0">
                <a:latin typeface="Cambria" pitchFamily="18" charset="0"/>
              </a:rPr>
              <a:t>random</a:t>
            </a:r>
            <a:r>
              <a:rPr lang="en-US" sz="4200" dirty="0" smtClean="0">
                <a:latin typeface="Cambria" pitchFamily="18" charset="0"/>
              </a:rPr>
              <a:t> asides…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10384"/>
            <a:ext cx="76397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L )</a:t>
            </a: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148584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([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cmc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scripps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pitzer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pomona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8445" y="2386584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1 element from the sequence L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allows 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729538"/>
            <a:ext cx="3124181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w</a:t>
            </a:r>
            <a:r>
              <a:rPr lang="en-US" sz="1600" dirty="0" smtClean="0">
                <a:latin typeface="Cambria" pitchFamily="18" charset="0"/>
              </a:rPr>
              <a:t>ould </a:t>
            </a:r>
            <a:r>
              <a:rPr lang="en-US" sz="1600" dirty="0">
                <a:latin typeface="Cambria" pitchFamily="18" charset="0"/>
              </a:rPr>
              <a:t>you get a random </a:t>
            </a:r>
            <a:r>
              <a:rPr lang="en-US" sz="1600" dirty="0" smtClean="0">
                <a:latin typeface="Cambria" pitchFamily="18" charset="0"/>
              </a:rPr>
              <a:t>integer </a:t>
            </a:r>
            <a:r>
              <a:rPr lang="en-US" sz="1600" dirty="0">
                <a:latin typeface="Cambria" pitchFamily="18" charset="0"/>
              </a:rPr>
              <a:t>from 0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to </a:t>
            </a:r>
            <a:r>
              <a:rPr lang="en-US" sz="1600" dirty="0" smtClean="0">
                <a:latin typeface="Cambria" pitchFamily="18" charset="0"/>
              </a:rPr>
              <a:t>99 </a:t>
            </a:r>
            <a:r>
              <a:rPr lang="en-US" sz="1600" dirty="0">
                <a:latin typeface="Cambria" pitchFamily="18" charset="0"/>
              </a:rPr>
              <a:t>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560576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636776"/>
            <a:ext cx="320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all 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27204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mudd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568626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 Box 10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711" y="56472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27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57234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33624"/>
          <a:stretch/>
        </p:blipFill>
        <p:spPr bwMode="auto">
          <a:xfrm>
            <a:off x="437445" y="6213122"/>
            <a:ext cx="3194756" cy="5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63330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</a:t>
            </a:r>
            <a:r>
              <a:rPr lang="en-US" sz="1400" b="1" dirty="0" smtClean="0">
                <a:latin typeface="Cambria" pitchFamily="18" charset="0"/>
              </a:rPr>
              <a:t>16</a:t>
            </a:r>
            <a:r>
              <a:rPr lang="en-US" sz="1400" dirty="0" smtClean="0">
                <a:latin typeface="Cambria" pitchFamily="18" charset="0"/>
              </a:rPr>
              <a:t>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0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13339" y="6318645"/>
            <a:ext cx="1600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 err="1" smtClean="0">
                <a:latin typeface="Cambria" pitchFamily="18" charset="0"/>
              </a:rPr>
              <a:t>Aargh</a:t>
            </a:r>
            <a:r>
              <a:rPr lang="en-US" sz="1400" i="1" dirty="0" smtClean="0">
                <a:latin typeface="Cambria" pitchFamily="18" charset="0"/>
              </a:rPr>
              <a:t> – so close!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31" name="Text Box 10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3962400"/>
            <a:ext cx="3251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list(range(1,5))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657600" y="4205424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4" name="Text Box 10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52900" y="3974592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[1,2,3,4]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4" name="Text Box 10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8445" y="2795016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... or 1 character from a string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38921" name="Rectangle 10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38916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Essential for debugging …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891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import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countdown( num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remarkably accurate sim.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of 2006's final moments """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num == 0: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'Hooray!'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'Countdown is', num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time.sleep(1)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countdown(num-1)</a:t>
            </a:r>
          </a:p>
        </p:txBody>
      </p:sp>
      <p:sp>
        <p:nvSpPr>
          <p:cNvPr id="3891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289425"/>
            <a:ext cx="3810000" cy="476250"/>
          </a:xfrm>
          <a:prstGeom prst="rect">
            <a:avLst/>
          </a:prstGeom>
          <a:noFill/>
          <a:ln w="19050">
            <a:solidFill>
              <a:srgbClr val="FC05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9" name="Freeform 103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55863" y="4835525"/>
            <a:ext cx="750887" cy="476250"/>
          </a:xfrm>
          <a:custGeom>
            <a:avLst/>
            <a:gdLst>
              <a:gd name="T0" fmla="*/ 0 w 473"/>
              <a:gd name="T1" fmla="*/ 2147483647 h 221"/>
              <a:gd name="T2" fmla="*/ 2147483647 w 473"/>
              <a:gd name="T3" fmla="*/ 2147483647 h 221"/>
              <a:gd name="T4" fmla="*/ 2147483647 w 473"/>
              <a:gd name="T5" fmla="*/ 2147483647 h 221"/>
              <a:gd name="T6" fmla="*/ 2147483647 w 473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221"/>
              <a:gd name="T14" fmla="*/ 473 w 473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221">
                <a:moveTo>
                  <a:pt x="0" y="221"/>
                </a:moveTo>
                <a:cubicBezTo>
                  <a:pt x="8" y="157"/>
                  <a:pt x="35" y="88"/>
                  <a:pt x="102" y="71"/>
                </a:cubicBezTo>
                <a:cubicBezTo>
                  <a:pt x="195" y="9"/>
                  <a:pt x="309" y="13"/>
                  <a:pt x="418" y="8"/>
                </a:cubicBezTo>
                <a:cubicBezTo>
                  <a:pt x="468" y="0"/>
                  <a:pt x="449" y="0"/>
                  <a:pt x="473" y="0"/>
                </a:cubicBezTo>
              </a:path>
            </a:pathLst>
          </a:custGeom>
          <a:noFill/>
          <a:ln w="19050">
            <a:solidFill>
              <a:srgbClr val="FC05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0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257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C0510"/>
                </a:solidFill>
                <a:latin typeface="Comic Sans MS" pitchFamily="66" charset="0"/>
              </a:rPr>
              <a:t>you can slow things down, as well!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39947" name="Rectangle 10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0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3994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39943" name="Line 103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39945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39946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</a:t>
            </a:r>
            <a:r>
              <a:rPr lang="ja-JP" altLang="en-US" sz="1600">
                <a:solidFill>
                  <a:schemeClr val="accent2"/>
                </a:solidFill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black box</a:t>
            </a:r>
            <a:r>
              <a:rPr lang="ja-JP" altLang="en-US" sz="1600">
                <a:solidFill>
                  <a:schemeClr val="accent2"/>
                </a:solidFill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 model of a random number generator.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0976" name="Rectangle 10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0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4096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4096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40967" name="AutoShap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40969" name="Line 10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4097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40972" name="Picture 1038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http://en.wikipedia.org/wiki/Mersenne_twister</a:t>
            </a:r>
          </a:p>
        </p:txBody>
      </p:sp>
      <p:sp>
        <p:nvSpPr>
          <p:cNvPr id="4097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8" charset="0"/>
              </a:rPr>
              <a:t>Periodic!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2006" name="Rectangle 10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10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True randomness is valuable!</a:t>
            </a:r>
          </a:p>
        </p:txBody>
      </p:sp>
      <p:pic>
        <p:nvPicPr>
          <p:cNvPr id="41989" name="Picture 1031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032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http://www.rand.org/pubs/monograph_reports/MR1418/index.html</a:t>
            </a:r>
          </a:p>
        </p:txBody>
      </p:sp>
      <p:grpSp>
        <p:nvGrpSpPr>
          <p:cNvPr id="41991" name="Group 10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41993" name="Freeform 10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3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3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04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0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4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4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04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Text Box 1047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66" charset="0"/>
              </a:rPr>
              <a:t>but not that valuable!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43011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43023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10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</a:t>
            </a:r>
            <a:r>
              <a:rPr lang="ja-JP" altLang="en-US"/>
              <a:t>’</a:t>
            </a:r>
            <a:r>
              <a:rPr lang="en-US" altLang="ja-JP"/>
              <a:t>s lava lamps</a:t>
            </a:r>
            <a:endParaRPr lang="en-US"/>
          </a:p>
        </p:txBody>
      </p:sp>
      <p:sp>
        <p:nvSpPr>
          <p:cNvPr id="430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using a chaotic physical system to seed random number generators</a:t>
            </a:r>
          </a:p>
        </p:txBody>
      </p:sp>
      <p:sp>
        <p:nvSpPr>
          <p:cNvPr id="43015" name="Rectangl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34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43016" name="Picture 103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This has since been 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improved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”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…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018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www.wired.com/wired/archive/11.08/random.html</a:t>
            </a:r>
          </a:p>
        </p:txBody>
      </p:sp>
      <p:sp>
        <p:nvSpPr>
          <p:cNvPr id="43019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an enthusiastic endorser</a:t>
            </a:r>
          </a:p>
        </p:txBody>
      </p:sp>
      <p:pic>
        <p:nvPicPr>
          <p:cNvPr id="43020" name="Picture 103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pitchFamily="34" charset="0"/>
              </a:rPr>
              <a:t>http://www.leapzine.com/hr/</a:t>
            </a:r>
          </a:p>
        </p:txBody>
      </p:sp>
      <p:sp>
        <p:nvSpPr>
          <p:cNvPr id="43022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random, but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Some random programs…</a:t>
            </a:r>
            <a:endParaRPr lang="en-US" sz="4200"/>
          </a:p>
        </p:txBody>
      </p:sp>
      <p:grpSp>
        <p:nvGrpSpPr>
          <p:cNvPr id="44035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4039" name="Rectangle 10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10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403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grpSp>
        <p:nvGrpSpPr>
          <p:cNvPr id="4505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5065" name="Rectangle 10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50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5062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26416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  <p:sp>
        <p:nvSpPr>
          <p:cNvPr id="45063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600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(1) What should we do to improve this guesser?</a:t>
            </a:r>
          </a:p>
        </p:txBody>
      </p:sp>
      <p:sp>
        <p:nvSpPr>
          <p:cNvPr id="4506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057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(2)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46085" name="Rectangle 10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10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460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 engineering challenge:</a:t>
            </a:r>
            <a:r>
              <a:rPr lang="en-US"/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/>
              <a:t> using everyday items...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775" y="203200"/>
            <a:ext cx="175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4710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7875" y="2921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Design a strategy for estimating pi using random numbers ("dart throws") and this diagram ("dartboard"):</a:t>
            </a:r>
          </a:p>
        </p:txBody>
      </p:sp>
      <p:sp>
        <p:nvSpPr>
          <p:cNvPr id="4710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981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Oval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5188" y="1368425"/>
            <a:ext cx="2513012" cy="25844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371600"/>
            <a:ext cx="25130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7713" y="1084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  <p:sp>
        <p:nvSpPr>
          <p:cNvPr id="47112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0663" y="3951288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47113" name="Text Box 10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650" y="214153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1) Here is a dart-throwing function:</a:t>
            </a:r>
          </a:p>
        </p:txBody>
      </p:sp>
      <p:sp>
        <p:nvSpPr>
          <p:cNvPr id="47114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3549650"/>
            <a:ext cx="363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2) Here is a dart-testing function:</a:t>
            </a:r>
          </a:p>
        </p:txBody>
      </p:sp>
      <p:sp>
        <p:nvSpPr>
          <p:cNvPr id="47115" name="Text Box 10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650" y="4876800"/>
            <a:ext cx="3633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3) What strategy could use the functions in (1) and (2) to estimate pi?</a:t>
            </a:r>
          </a:p>
        </p:txBody>
      </p:sp>
      <p:sp>
        <p:nvSpPr>
          <p:cNvPr id="47116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6263" y="3503613"/>
            <a:ext cx="1389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7" name="Text Box 10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0075" y="2011363"/>
            <a:ext cx="1389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8" name="Text Box 10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2150" y="4938713"/>
            <a:ext cx="429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4) Write a function to implement your strategy:</a:t>
            </a:r>
          </a:p>
        </p:txBody>
      </p:sp>
      <p:sp>
        <p:nvSpPr>
          <p:cNvPr id="4711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1022350"/>
            <a:ext cx="2359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47120" name="Line 104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19200" y="1447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1" name="Text Box 10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2925" y="2525713"/>
            <a:ext cx="5172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throw():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[ random.uniform(-1,1),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        random.uniform(-1,1) 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  <p:sp>
        <p:nvSpPr>
          <p:cNvPr id="47122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9275" y="4138613"/>
            <a:ext cx="5172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test(x,y):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(x**2 + y**2) &lt; 1.0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42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8136" name="Rectangle 1026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1027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1028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8132" name="Text Box 1043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8133" name="Text Box 1044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8134" name="Text Box 1045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8135" name="Text Box 1046"/>
          <p:cNvSpPr txBox="1">
            <a:spLocks noChangeArrowheads="1"/>
          </p:cNvSpPr>
          <p:nvPr/>
        </p:nvSpPr>
        <p:spPr bwMode="auto">
          <a:xfrm>
            <a:off x="3276600" y="3632200"/>
            <a:ext cx="419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4963773"/>
            <a:ext cx="701316" cy="10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598081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53881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92717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tries to guess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our "hidden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 #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</a:t>
            </a:r>
            <a:r>
              <a:rPr lang="en-US" b="1" dirty="0" smtClean="0">
                <a:latin typeface="Courier New" pitchFamily="49" charset="0"/>
              </a:rPr>
              <a:t>list(range(100)) 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CC0099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'I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!'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guess( hidden )</a:t>
            </a:r>
          </a:p>
        </p:txBody>
      </p: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705600" y="54072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Suspicious?  I am!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1463" y="616814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  <p:sp>
        <p:nvSpPr>
          <p:cNvPr id="22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6537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investigate </a:t>
            </a:r>
            <a:r>
              <a:rPr lang="en-US" sz="1000" b="1" u="sng" dirty="0" smtClean="0">
                <a:latin typeface="Cambria" pitchFamily="18" charset="0"/>
              </a:rPr>
              <a:t>expected</a:t>
            </a:r>
            <a:r>
              <a:rPr lang="en-US" sz="1000" dirty="0" smtClean="0">
                <a:latin typeface="Cambria" pitchFamily="18" charset="0"/>
              </a:rPr>
              <a:t> # of guesses?!??</a:t>
            </a:r>
            <a:endParaRPr lang="en-US" sz="1000" dirty="0">
              <a:latin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467600" y="2743200"/>
            <a:ext cx="335142" cy="38100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Text Box 10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493588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Remember, this is [0,1,…,99]</a:t>
            </a:r>
            <a:endParaRPr lang="en-US" sz="100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81600" y="3505200"/>
            <a:ext cx="27432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1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9166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9158" name="Text Box 1032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9159" name="Text Box 1033"/>
          <p:cNvSpPr txBox="1">
            <a:spLocks noChangeArrowheads="1"/>
          </p:cNvSpPr>
          <p:nvPr/>
        </p:nvSpPr>
        <p:spPr bwMode="auto">
          <a:xfrm>
            <a:off x="3276600" y="3505200"/>
            <a:ext cx="556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  <p:sp>
        <p:nvSpPr>
          <p:cNvPr id="49160" name="Text Box 1034"/>
          <p:cNvSpPr txBox="1">
            <a:spLocks noChangeArrowheads="1"/>
          </p:cNvSpPr>
          <p:nvPr/>
        </p:nvSpPr>
        <p:spPr bwMode="auto">
          <a:xfrm>
            <a:off x="341313" y="2189163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'p1' </a:t>
            </a:r>
            <a:r>
              <a:rPr lang="en-US" sz="1800">
                <a:solidFill>
                  <a:srgbClr val="B410CE"/>
                </a:solidFill>
              </a:rPr>
              <a:t>is not the same as the variable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p1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1" name="Text Box 1035"/>
          <p:cNvSpPr txBox="1">
            <a:spLocks noChangeArrowheads="1"/>
          </p:cNvSpPr>
          <p:nvPr/>
        </p:nvSpPr>
        <p:spPr bwMode="auto">
          <a:xfrm>
            <a:off x="354013" y="4064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'0' </a:t>
            </a:r>
            <a:r>
              <a:rPr lang="en-US" sz="1800">
                <a:solidFill>
                  <a:srgbClr val="B410CE"/>
                </a:solidFill>
              </a:rPr>
              <a:t>is not the same as the number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0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2" name="Text Box 1036"/>
          <p:cNvSpPr txBox="1">
            <a:spLocks noChangeArrowheads="1"/>
          </p:cNvSpPr>
          <p:nvPr/>
        </p:nvSpPr>
        <p:spPr bwMode="auto">
          <a:xfrm>
            <a:off x="354013" y="5969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Capital letters count! (It should be </a:t>
            </a:r>
            <a:r>
              <a:rPr lang="en-US" sz="1800" b="1">
                <a:latin typeface="Courier New" pitchFamily="49" charset="0"/>
              </a:rPr>
              <a:t>letterScore</a:t>
            </a:r>
            <a:r>
              <a:rPr lang="en-US" sz="1800">
                <a:solidFill>
                  <a:srgbClr val="B410CE"/>
                </a:solidFill>
              </a:rPr>
              <a:t>.)</a:t>
            </a:r>
          </a:p>
        </p:txBody>
      </p:sp>
      <p:sp>
        <p:nvSpPr>
          <p:cNvPr id="49163" name="Line 1037"/>
          <p:cNvSpPr>
            <a:spLocks noChangeShapeType="1"/>
          </p:cNvSpPr>
          <p:nvPr/>
        </p:nvSpPr>
        <p:spPr bwMode="auto">
          <a:xfrm>
            <a:off x="2362200" y="6561138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4" name="Text Box 1038"/>
          <p:cNvSpPr txBox="1">
            <a:spLocks noChangeArrowheads="1"/>
          </p:cNvSpPr>
          <p:nvPr/>
        </p:nvSpPr>
        <p:spPr bwMode="auto">
          <a:xfrm>
            <a:off x="7181850" y="514032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66" charset="0"/>
              </a:rPr>
              <a:t>no docstring!</a:t>
            </a:r>
          </a:p>
        </p:txBody>
      </p:sp>
      <p:sp>
        <p:nvSpPr>
          <p:cNvPr id="49165" name="Line 1039"/>
          <p:cNvSpPr>
            <a:spLocks noChangeShapeType="1"/>
          </p:cNvSpPr>
          <p:nvPr/>
        </p:nvSpPr>
        <p:spPr bwMode="auto">
          <a:xfrm flipH="1">
            <a:off x="6286500" y="5359400"/>
            <a:ext cx="927100" cy="471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49275" y="990600"/>
            <a:ext cx="4616450" cy="180975"/>
            <a:chOff x="346" y="624"/>
            <a:chExt cx="3648" cy="114"/>
          </a:xfrm>
        </p:grpSpPr>
        <p:sp>
          <p:nvSpPr>
            <p:cNvPr id="50184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609600" y="192088"/>
            <a:ext cx="451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Poetic Programming</a:t>
            </a:r>
          </a:p>
        </p:txBody>
      </p:sp>
      <p:sp>
        <p:nvSpPr>
          <p:cNvPr id="50180" name="Rectangle 1038"/>
          <p:cNvSpPr>
            <a:spLocks noChangeArrowheads="1"/>
          </p:cNvSpPr>
          <p:nvPr/>
        </p:nvSpPr>
        <p:spPr bwMode="auto">
          <a:xfrm>
            <a:off x="377825" y="1441450"/>
            <a:ext cx="7318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1 My letters are eight (though I number much more)</a:t>
            </a:r>
          </a:p>
          <a:p>
            <a:r>
              <a:rPr lang="en-US" sz="1000">
                <a:latin typeface="Georgia" pitchFamily="18" charset="0"/>
              </a:rPr>
              <a:t>2 And the first can start words such as 'file' and 'four.'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3 My four which begin form a word for stronghold</a:t>
            </a:r>
          </a:p>
          <a:p>
            <a:r>
              <a:rPr lang="en-US" sz="1000">
                <a:latin typeface="Georgia" pitchFamily="18" charset="0"/>
              </a:rPr>
              <a:t>4 Like the one we call Knox where we keep all our gold.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My fifth is that letter our alphabet's got</a:t>
            </a:r>
          </a:p>
          <a:p>
            <a:r>
              <a:rPr lang="en-US" sz="1000">
                <a:latin typeface="Georgia" pitchFamily="18" charset="0"/>
              </a:rPr>
              <a:t>6 Which can't choose if it will be a vowel or not.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7 My last three will come 'twixt a one and a three</a:t>
            </a:r>
          </a:p>
          <a:p>
            <a:r>
              <a:rPr lang="en-US" sz="1000">
                <a:latin typeface="Georgia" pitchFamily="18" charset="0"/>
              </a:rPr>
              <a:t>8 And they are not a crowd, though they are company.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If you can't find my answer, please don't you despair.</a:t>
            </a:r>
          </a:p>
          <a:p>
            <a:r>
              <a:rPr lang="en-US" sz="1000">
                <a:latin typeface="Georgia" pitchFamily="18" charset="0"/>
              </a:rPr>
              <a:t>10 Just come to CS class; it's everywhere there.  </a:t>
            </a:r>
          </a:p>
          <a:p>
            <a:endParaRPr lang="en-US" sz="1000">
              <a:latin typeface="Georgia" pitchFamily="18" charset="0"/>
            </a:endParaRPr>
          </a:p>
        </p:txBody>
      </p:sp>
      <p:sp>
        <p:nvSpPr>
          <p:cNvPr id="50181" name="Rectangle 1039"/>
          <p:cNvSpPr>
            <a:spLocks noChangeArrowheads="1"/>
          </p:cNvSpPr>
          <p:nvPr/>
        </p:nvSpPr>
        <p:spPr bwMode="auto">
          <a:xfrm>
            <a:off x="403225" y="4087813"/>
            <a:ext cx="3895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Georgia" pitchFamily="18" charset="0"/>
              </a:rPr>
              <a:t>#Poem: I find that eating pie makes me negative</a:t>
            </a:r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#1 I'll make the first clue easy: This list is composed of 16 digits.</a:t>
            </a:r>
          </a:p>
          <a:p>
            <a:r>
              <a:rPr lang="en-US" sz="1000">
                <a:latin typeface="Georgia" pitchFamily="18" charset="0"/>
              </a:rPr>
              <a:t>#2 Within these, the 4th through the 10th digits are a palindrome including four 8s and which sums to 37. </a:t>
            </a:r>
          </a:p>
          <a:p>
            <a:r>
              <a:rPr lang="en-US" sz="1000">
                <a:latin typeface="Georgia" pitchFamily="18" charset="0"/>
              </a:rPr>
              <a:t>#3 The 11th digit is the number of teams entering a semi-final.  </a:t>
            </a:r>
          </a:p>
          <a:p>
            <a:r>
              <a:rPr lang="en-US" sz="1000">
                <a:latin typeface="Georgia" pitchFamily="18" charset="0"/>
              </a:rPr>
              <a:t>#4 The 13th digit is one of two single-digit Kaprekar numbers in base 10.  </a:t>
            </a:r>
          </a:p>
          <a:p>
            <a:r>
              <a:rPr lang="en-US" sz="1000">
                <a:latin typeface="Georgia" pitchFamily="18" charset="0"/>
              </a:rPr>
              <a:t>#5 The 12th, 3rd, 16th, and 14th digits (in that order) comprise the legal slang (refering to the California Welfare &amp; Institutions Code) for when a person is considered a danger to him/herself or others as a redult of a mental disorder. </a:t>
            </a:r>
          </a:p>
          <a:p>
            <a:r>
              <a:rPr lang="en-US" sz="1000">
                <a:latin typeface="Georgia" pitchFamily="18" charset="0"/>
              </a:rPr>
              <a:t>#6 The 2nd and 1st digits (in that order) comprise the amount of time in hours such a person may be held in custody. </a:t>
            </a:r>
          </a:p>
          <a:p>
            <a:r>
              <a:rPr lang="en-US" sz="1000">
                <a:latin typeface="Georgia" pitchFamily="18" charset="0"/>
              </a:rPr>
              <a:t>#7 Lastly, the 15th digit is an exciting number of letters to have in an English word.  Unless you work for the FCC.</a:t>
            </a:r>
          </a:p>
        </p:txBody>
      </p:sp>
      <p:sp>
        <p:nvSpPr>
          <p:cNvPr id="50182" name="Rectangle 1040"/>
          <p:cNvSpPr>
            <a:spLocks noChangeArrowheads="1"/>
          </p:cNvSpPr>
          <p:nvPr/>
        </p:nvSpPr>
        <p:spPr bwMode="auto">
          <a:xfrm>
            <a:off x="5588000" y="150813"/>
            <a:ext cx="3492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#1 Listen my children and you shall hear</a:t>
            </a:r>
          </a:p>
          <a:p>
            <a:r>
              <a:rPr lang="en-US" sz="1000">
                <a:latin typeface="Georgia" pitchFamily="18" charset="0"/>
              </a:rPr>
              <a:t>#2 The wonderful tales of Paul Revere</a:t>
            </a:r>
          </a:p>
          <a:p>
            <a:r>
              <a:rPr lang="en-US" sz="1000">
                <a:latin typeface="Georgia" pitchFamily="18" charset="0"/>
              </a:rPr>
              <a:t>#3 Of all the 8 letters he shall send</a:t>
            </a:r>
          </a:p>
          <a:p>
            <a:r>
              <a:rPr lang="en-US" sz="1000">
                <a:latin typeface="Georgia" pitchFamily="18" charset="0"/>
              </a:rPr>
              <a:t>#4 Number four is the middle of middle and the end of end</a:t>
            </a:r>
          </a:p>
          <a:p>
            <a:r>
              <a:rPr lang="en-US" sz="1000">
                <a:latin typeface="Georgia" pitchFamily="18" charset="0"/>
              </a:rPr>
              <a:t>#5 Letters five and eight are exactly the same</a:t>
            </a:r>
          </a:p>
          <a:p>
            <a:r>
              <a:rPr lang="en-US" sz="1000">
                <a:latin typeface="Georgia" pitchFamily="18" charset="0"/>
              </a:rPr>
              <a:t>#6 They are the end of Superman's real name</a:t>
            </a:r>
          </a:p>
          <a:p>
            <a:r>
              <a:rPr lang="en-US" sz="1000">
                <a:latin typeface="Georgia" pitchFamily="18" charset="0"/>
              </a:rPr>
              <a:t>#7 Letters one through four are opposite the sea</a:t>
            </a:r>
          </a:p>
          <a:p>
            <a:r>
              <a:rPr lang="en-US" sz="1000">
                <a:latin typeface="Georgia" pitchFamily="18" charset="0"/>
              </a:rPr>
              <a:t>#8 Number 6 completely refers to me!</a:t>
            </a:r>
          </a:p>
          <a:p>
            <a:r>
              <a:rPr lang="en-US" sz="1000">
                <a:latin typeface="Georgia" pitchFamily="18" charset="0"/>
              </a:rPr>
              <a:t>#9 Now fill in the letter 7 blank</a:t>
            </a:r>
          </a:p>
          <a:p>
            <a:r>
              <a:rPr lang="en-US" sz="1000">
                <a:latin typeface="Georgia" pitchFamily="18" charset="0"/>
              </a:rPr>
              <a:t>#10 Now that you have the majority on hand</a:t>
            </a:r>
          </a:p>
          <a:p>
            <a:r>
              <a:rPr lang="en-US" sz="1000">
                <a:latin typeface="Georgia" pitchFamily="18" charset="0"/>
              </a:rPr>
              <a:t>#11 Flip the sea to the back, </a:t>
            </a:r>
          </a:p>
          <a:p>
            <a:r>
              <a:rPr lang="en-US" sz="1000">
                <a:latin typeface="Georgia" pitchFamily="18" charset="0"/>
              </a:rPr>
              <a:t>#12 and get the costco brand!</a:t>
            </a:r>
          </a:p>
        </p:txBody>
      </p:sp>
      <p:sp>
        <p:nvSpPr>
          <p:cNvPr id="50183" name="Rectangle 1041"/>
          <p:cNvSpPr>
            <a:spLocks noChangeArrowheads="1"/>
          </p:cNvSpPr>
          <p:nvPr/>
        </p:nvSpPr>
        <p:spPr bwMode="auto">
          <a:xfrm>
            <a:off x="4978400" y="2406650"/>
            <a:ext cx="38496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1 First a riff, then a twang, then a howl, then a bang:</a:t>
            </a:r>
          </a:p>
          <a:p>
            <a:r>
              <a:rPr lang="en-US" sz="1000">
                <a:latin typeface="Georgia" pitchFamily="18" charset="0"/>
              </a:rPr>
              <a:t>2 Here?s a song that the Stones rocked real hard when they sang. </a:t>
            </a:r>
          </a:p>
          <a:p>
            <a:r>
              <a:rPr lang="en-US" sz="1000">
                <a:latin typeface="Georgia" pitchFamily="18" charset="0"/>
              </a:rPr>
              <a:t>3 With Sir Mick on the mic and ol Keef on the strings, </a:t>
            </a:r>
          </a:p>
          <a:p>
            <a:r>
              <a:rPr lang="en-US" sz="1000">
                <a:latin typeface="Georgia" pitchFamily="18" charset="0"/>
              </a:rPr>
              <a:t>4 There?s still some irony in the joy this song brings?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The first fourth of our song rhymes with cat and with hat. </a:t>
            </a:r>
          </a:p>
          <a:p>
            <a:r>
              <a:rPr lang="en-US" sz="1000">
                <a:latin typeface="Georgia" pitchFamily="18" charset="0"/>
              </a:rPr>
              <a:t>6 It?s the past tense of ?sit.? You can sit on a mat. </a:t>
            </a:r>
          </a:p>
          <a:p>
            <a:r>
              <a:rPr lang="en-US" sz="1000">
                <a:latin typeface="Georgia" pitchFamily="18" charset="0"/>
              </a:rPr>
              <a:t>7 (Though I?m sad I must say this clue gives it away</a:t>
            </a:r>
          </a:p>
          <a:p>
            <a:r>
              <a:rPr lang="en-US" sz="1000">
                <a:latin typeface="Georgia" pitchFamily="18" charset="0"/>
              </a:rPr>
              <a:t>8 To the fans of this band. I hope they?ll understand.)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The next sixth is a verb that is hard to avoid</a:t>
            </a:r>
          </a:p>
          <a:p>
            <a:r>
              <a:rPr lang="en-US" sz="1000">
                <a:latin typeface="Georgia" pitchFamily="18" charset="0"/>
              </a:rPr>
              <a:t>10 (In the last line alone, you can find two employed!)</a:t>
            </a:r>
          </a:p>
          <a:p>
            <a:r>
              <a:rPr lang="en-US" sz="1000">
                <a:latin typeface="Georgia" pitchFamily="18" charset="0"/>
              </a:rPr>
              <a:t>11 And in Spanish ? reversed ? with an accent, it?s ?yes!?</a:t>
            </a:r>
          </a:p>
          <a:p>
            <a:r>
              <a:rPr lang="en-US" sz="1000">
                <a:latin typeface="Georgia" pitchFamily="18" charset="0"/>
              </a:rPr>
              <a:t>12 Do you know what this verb is? Come on, take a guess!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13 The next twelfth of the word used to look just like ?E.?</a:t>
            </a:r>
          </a:p>
          <a:p>
            <a:r>
              <a:rPr lang="en-US" sz="1000">
                <a:latin typeface="Georgia" pitchFamily="18" charset="0"/>
              </a:rPr>
              <a:t>14 But it lost his third limb; now he?s an amputee. </a:t>
            </a:r>
          </a:p>
          <a:p>
            <a:r>
              <a:rPr lang="en-US" sz="1000">
                <a:latin typeface="Georgia" pitchFamily="18" charset="0"/>
              </a:rPr>
              <a:t>15 Though they still live nearby, things were never the same -</a:t>
            </a:r>
          </a:p>
          <a:p>
            <a:r>
              <a:rPr lang="en-US" sz="1000">
                <a:latin typeface="Georgia" pitchFamily="18" charset="0"/>
              </a:rPr>
              <a:t>16 He gets sad and self conscious and thinks he is lame.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17 The last half of this song is six letters, I?m told,</a:t>
            </a:r>
          </a:p>
          <a:p>
            <a:r>
              <a:rPr lang="en-US" sz="1000">
                <a:latin typeface="Georgia" pitchFamily="18" charset="0"/>
              </a:rPr>
              <a:t>18 And they certainly speak of demeanor quite bold.</a:t>
            </a:r>
          </a:p>
          <a:p>
            <a:r>
              <a:rPr lang="en-US" sz="1000">
                <a:latin typeface="Georgia" pitchFamily="18" charset="0"/>
              </a:rPr>
              <a:t>19 And intertially speaking, this thing is opposed</a:t>
            </a:r>
          </a:p>
          <a:p>
            <a:r>
              <a:rPr lang="en-US" sz="1000">
                <a:latin typeface="Georgia" pitchFamily="18" charset="0"/>
              </a:rPr>
              <a:t>20 By its equal and opposite twin, I suppose.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21 Of what song do I speak? I can hypothesize </a:t>
            </a:r>
          </a:p>
          <a:p>
            <a:r>
              <a:rPr lang="en-US" sz="1000">
                <a:latin typeface="Georgia" pitchFamily="18" charset="0"/>
              </a:rPr>
              <a:t>22 That by now you?ve deciphered the code in my rhymes.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Friday Homework Hints…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rwPos(…)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countdown</a:t>
            </a:r>
            <a:r>
              <a:rPr lang="en-US" sz="1800"/>
              <a:t> example (from Wed.)</a:t>
            </a:r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1066800" y="24526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rwSteps(…)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guess</a:t>
            </a:r>
            <a:r>
              <a:rPr lang="en-US" sz="1800"/>
              <a:t> example (from Wed.)</a:t>
            </a:r>
          </a:p>
        </p:txBody>
      </p:sp>
      <p:sp>
        <p:nvSpPr>
          <p:cNvPr id="51207" name="Text Box 30"/>
          <p:cNvSpPr txBox="1">
            <a:spLocks noChangeArrowheads="1"/>
          </p:cNvSpPr>
          <p:nvPr/>
        </p:nvSpPr>
        <p:spPr bwMode="auto">
          <a:xfrm>
            <a:off x="1066800" y="3429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countStrings(s1,s2)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example (last Fri.)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873250" y="3719513"/>
            <a:ext cx="599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except you will need to use </a:t>
            </a:r>
            <a:r>
              <a:rPr lang="en-US" sz="1800" b="1" i="1"/>
              <a:t>slices </a:t>
            </a:r>
            <a:r>
              <a:rPr lang="en-US" sz="1800"/>
              <a:t>instead of single characters</a:t>
            </a:r>
          </a:p>
        </p:txBody>
      </p:sp>
      <p:sp>
        <p:nvSpPr>
          <p:cNvPr id="51209" name="Rectangle 32"/>
          <p:cNvSpPr>
            <a:spLocks noChangeArrowheads="1"/>
          </p:cNvSpPr>
          <p:nvPr/>
        </p:nvSpPr>
        <p:spPr bwMode="auto">
          <a:xfrm>
            <a:off x="4246563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s2[0: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?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51210" name="Rectangle 33"/>
          <p:cNvSpPr>
            <a:spLocks noChangeArrowheads="1"/>
          </p:cNvSpPr>
          <p:nvPr/>
        </p:nvSpPr>
        <p:spPr bwMode="auto">
          <a:xfrm>
            <a:off x="5943600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s2[0]</a:t>
            </a:r>
          </a:p>
        </p:txBody>
      </p: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1066800" y="4724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removeAll(e,L)</a:t>
            </a:r>
            <a:r>
              <a:rPr lang="en-US" sz="1800"/>
              <a:t>   is similar to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(last Fri.) and </a:t>
            </a:r>
            <a:r>
              <a:rPr lang="en-US" sz="1800" b="1">
                <a:latin typeface="Courier New" pitchFamily="49" charset="0"/>
              </a:rPr>
              <a:t>range</a:t>
            </a:r>
            <a:r>
              <a:rPr lang="en-US" sz="1800"/>
              <a:t> (from Wed.)</a:t>
            </a:r>
          </a:p>
        </p:txBody>
      </p:sp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1873250" y="5029200"/>
            <a:ext cx="599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it returns a list like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 </a:t>
            </a:r>
            <a:r>
              <a:rPr lang="en-US" sz="1800"/>
              <a:t>but with top-level elements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e</a:t>
            </a:r>
            <a:r>
              <a:rPr lang="en-US" sz="1800"/>
              <a:t> removed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1082675" y="5791200"/>
            <a:ext cx="714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Two more functions, as well:   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spiral(…)</a:t>
            </a:r>
            <a:r>
              <a:rPr lang="en-US" sz="1800"/>
              <a:t> and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svTree(…)</a:t>
            </a:r>
            <a:r>
              <a:rPr lang="en-US" sz="1800"/>
              <a:t> </a:t>
            </a:r>
          </a:p>
        </p:txBody>
      </p:sp>
      <p:sp>
        <p:nvSpPr>
          <p:cNvPr id="51214" name="Text Box 37"/>
          <p:cNvSpPr txBox="1">
            <a:spLocks noChangeArrowheads="1"/>
          </p:cNvSpPr>
          <p:nvPr/>
        </p:nvSpPr>
        <p:spPr bwMode="auto">
          <a:xfrm>
            <a:off x="6096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hw2pr3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  <p:sp>
        <p:nvSpPr>
          <p:cNvPr id="51215" name="Text Box 38"/>
          <p:cNvSpPr txBox="1">
            <a:spLocks noChangeArrowheads="1"/>
          </p:cNvSpPr>
          <p:nvPr/>
        </p:nvSpPr>
        <p:spPr bwMode="auto">
          <a:xfrm>
            <a:off x="609600" y="28797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hw2pr4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223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36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GNU</a:t>
            </a:r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5410200" y="2438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00080"/>
                </a:solidFill>
                <a:latin typeface="Arial" pitchFamily="34" charset="0"/>
              </a:rPr>
              <a:t>how much here is leaf vs. stem?</a:t>
            </a:r>
          </a:p>
        </p:txBody>
      </p:sp>
      <p:sp>
        <p:nvSpPr>
          <p:cNvPr id="52238" name="Text Box 1038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325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8153400" y="601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6E0416"/>
                </a:solidFill>
                <a:latin typeface="Arial" pitchFamily="34" charset="0"/>
              </a:rPr>
              <a:t>all stem!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990600" y="3429000"/>
            <a:ext cx="3352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is a parent OR 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of a parent…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1029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54277" name="Rectangle 1030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54278" name="Rectangle 1031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54279" name="Text Box 1032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54280" name="Rectangle 1033"/>
          <p:cNvSpPr>
            <a:spLocks noChangeArrowheads="1"/>
          </p:cNvSpPr>
          <p:nvPr/>
        </p:nvSpPr>
        <p:spPr bwMode="auto">
          <a:xfrm>
            <a:off x="1295400" y="2982913"/>
            <a:ext cx="647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import csturtle ; reload(csturtle) ; from csturtle import *</a:t>
            </a:r>
          </a:p>
        </p:txBody>
      </p:sp>
      <p:sp>
        <p:nvSpPr>
          <p:cNvPr id="54281" name="Text Box 1034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54282" name="Picture 10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036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54284" name="Rectangle 1037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4285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54286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54287" name="Rectangle 1040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041"/>
          <p:cNvSpPr>
            <a:spLocks noChangeShapeType="1"/>
          </p:cNvSpPr>
          <p:nvPr/>
        </p:nvSpPr>
        <p:spPr bwMode="auto">
          <a:xfrm>
            <a:off x="5378450" y="32607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9" name="Text Box 1043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3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5530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553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25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55303" name="Picture 2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55305" name="Picture 28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58763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Recursive</a:t>
            </a:r>
            <a:r>
              <a:rPr lang="en-US" sz="4200"/>
              <a:t> Graphics</a:t>
            </a:r>
          </a:p>
        </p:txBody>
      </p:sp>
      <p:grpSp>
        <p:nvGrpSpPr>
          <p:cNvPr id="5632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38400" y="1114425"/>
            <a:ext cx="5780088" cy="180975"/>
            <a:chOff x="295" y="1311"/>
            <a:chExt cx="5177" cy="114"/>
          </a:xfrm>
        </p:grpSpPr>
        <p:sp>
          <p:nvSpPr>
            <p:cNvPr id="5633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220663" y="1858963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311275" y="1484313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there is no tri …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194175" y="1504950"/>
            <a:ext cx="456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</a:t>
            </a:r>
            <a:r>
              <a:rPr lang="en-US" sz="1600" b="1">
                <a:latin typeface="Courier New" pitchFamily="49" charset="0"/>
              </a:rPr>
              <a:t>tri</a:t>
            </a:r>
            <a:r>
              <a:rPr lang="en-US" sz="1800"/>
              <a:t> this with recursion?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3810000" y="15065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194175" y="38989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create </a:t>
            </a:r>
            <a:r>
              <a:rPr lang="en-US" sz="1800" b="1" i="1"/>
              <a:t>any </a:t>
            </a:r>
            <a:r>
              <a:rPr lang="en-US" sz="1800"/>
              <a:t>regular n-gon?</a:t>
            </a:r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3810000" y="39004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1101725" y="4797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don't know about tri, but there sure's NO </a:t>
            </a:r>
            <a:r>
              <a:rPr lang="en-US" sz="1000" b="1">
                <a:solidFill>
                  <a:srgbClr val="EB102C"/>
                </a:solidFill>
                <a:latin typeface="Courier New" pitchFamily="49" charset="0"/>
              </a:rPr>
              <a:t>return</a:t>
            </a: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 … !</a:t>
            </a: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1219200" y="5181600"/>
            <a:ext cx="1600200" cy="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V="1">
            <a:off x="1300163" y="5189538"/>
            <a:ext cx="465137" cy="96837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57358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5410200" y="182880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8373" name="Text Box 27"/>
          <p:cNvSpPr txBox="1">
            <a:spLocks noChangeArrowheads="1"/>
          </p:cNvSpPr>
          <p:nvPr/>
        </p:nvSpPr>
        <p:spPr bwMode="auto">
          <a:xfrm>
            <a:off x="5930900" y="6543675"/>
            <a:ext cx="313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How could you add more to each end?</a:t>
            </a:r>
          </a:p>
        </p:txBody>
      </p:sp>
      <p:sp>
        <p:nvSpPr>
          <p:cNvPr id="58374" name="Text Box 28"/>
          <p:cNvSpPr txBox="1">
            <a:spLocks noChangeArrowheads="1"/>
          </p:cNvSpPr>
          <p:nvPr/>
        </p:nvSpPr>
        <p:spPr bwMode="auto">
          <a:xfrm>
            <a:off x="5929313" y="6248400"/>
            <a:ext cx="313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Why are there two identical commands in a row?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990600"/>
            <a:ext cx="792717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guessing game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</a:t>
            </a:r>
            <a:r>
              <a:rPr lang="en-US" b="1" dirty="0" smtClean="0">
                <a:latin typeface="Courier New" pitchFamily="49" charset="0"/>
              </a:rPr>
              <a:t>list(range(100)) 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# print('I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choose',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compguess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</a:t>
            </a:r>
            <a:endParaRPr lang="en-US" sz="1800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    # </a:t>
            </a:r>
            <a:r>
              <a:rPr lang="en-US" sz="1800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sz="18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print('I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!')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guess( hidden )</a:t>
            </a: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  <p:sp>
        <p:nvSpPr>
          <p:cNvPr id="2" name="TextBox 1"/>
          <p:cNvSpPr txBox="1"/>
          <p:nvPr/>
        </p:nvSpPr>
        <p:spPr>
          <a:xfrm rot="1075320">
            <a:off x="7543799" y="1006380"/>
            <a:ext cx="1371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code available in hw2pr2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914400" y="62388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04800" y="6238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9396" name="Text Box 12"/>
          <p:cNvSpPr txBox="1">
            <a:spLocks noChangeArrowheads="1"/>
          </p:cNvSpPr>
          <p:nvPr/>
        </p:nvSpPr>
        <p:spPr bwMode="auto">
          <a:xfrm>
            <a:off x="6486525" y="5859463"/>
            <a:ext cx="241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371600" y="1219200"/>
            <a:ext cx="6705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import random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rw(nsteps):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nsteps == 0:</a:t>
            </a:r>
          </a:p>
          <a:p>
            <a:r>
              <a:rPr lang="en-US" sz="1600" b="1">
                <a:latin typeface="Courier New" pitchFamily="49" charset="0"/>
              </a:rPr>
              <a:t>        return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random.choice([1,-1]) == 1: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1 means left</a:t>
            </a:r>
          </a:p>
          <a:p>
            <a:r>
              <a:rPr lang="en-US" sz="1600" b="1">
                <a:latin typeface="Courier New" pitchFamily="49" charset="0"/>
              </a:rPr>
              <a:t>        left(45)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right(45) </a:t>
            </a: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 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  <a:p>
            <a:r>
              <a:rPr lang="en-US" sz="1600" b="1">
                <a:latin typeface="Courier New" pitchFamily="49" charset="0"/>
              </a:rPr>
              <a:t>        right(45)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left(45) </a:t>
            </a:r>
          </a:p>
        </p:txBody>
      </p:sp>
      <p:pic>
        <p:nvPicPr>
          <p:cNvPr id="59398" name="Picture 14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038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6757988" y="62960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>
            <a:off x="538163" y="6372225"/>
            <a:ext cx="514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What if we </a:t>
            </a:r>
            <a:r>
              <a:rPr lang="en-US" sz="1800" b="1" i="1"/>
              <a:t>didn't </a:t>
            </a:r>
            <a:r>
              <a:rPr lang="en-US" sz="1800"/>
              <a:t>go back to the starting pose?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 descr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0350" cy="4419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spiral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2450" y="53959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3990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604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9863" y="35829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60425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528888" y="37607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1" descr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487488" cy="13938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V="1">
            <a:off x="2502694" y="7945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27275" y="1866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6042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-192087" y="34734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3424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2273300" y="3482975"/>
            <a:ext cx="242888" cy="246063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5564188" y="4383088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120650" y="49323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svTree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1445" name="Text Box 1039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svTree( trunkLength, levels )</a:t>
            </a:r>
          </a:p>
        </p:txBody>
      </p:sp>
      <p:pic>
        <p:nvPicPr>
          <p:cNvPr id="61446" name="Picture 1043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41713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1044"/>
          <p:cNvSpPr txBox="1">
            <a:spLocks noChangeArrowheads="1"/>
          </p:cNvSpPr>
          <p:nvPr/>
        </p:nvSpPr>
        <p:spPr bwMode="auto">
          <a:xfrm>
            <a:off x="2319338" y="53721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B410"/>
                </a:solidFill>
                <a:latin typeface="Courier New" pitchFamily="49" charset="0"/>
              </a:rPr>
              <a:t>svTree( 100, 4 )</a:t>
            </a:r>
          </a:p>
        </p:txBody>
      </p:sp>
      <p:sp>
        <p:nvSpPr>
          <p:cNvPr id="61448" name="Text Box 1045"/>
          <p:cNvSpPr txBox="1">
            <a:spLocks noChangeArrowheads="1"/>
          </p:cNvSpPr>
          <p:nvPr/>
        </p:nvSpPr>
        <p:spPr bwMode="auto">
          <a:xfrm>
            <a:off x="7269163" y="6542088"/>
            <a:ext cx="183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omic Sans MS" pitchFamily="66" charset="0"/>
              </a:rPr>
              <a:t>and more! (if you want)</a:t>
            </a:r>
          </a:p>
        </p:txBody>
      </p:sp>
      <p:pic>
        <p:nvPicPr>
          <p:cNvPr id="61449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47"/>
          <p:cNvSpPr txBox="1">
            <a:spLocks noChangeArrowheads="1"/>
          </p:cNvSpPr>
          <p:nvPr/>
        </p:nvSpPr>
        <p:spPr bwMode="auto">
          <a:xfrm>
            <a:off x="974725" y="5818188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wonder what happened to the leaves on that tree… ?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685800" y="2057400"/>
            <a:ext cx="315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):</a:t>
            </a:r>
          </a:p>
        </p:txBody>
      </p:sp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removeBs('hubbabubba') ==  'huaua'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Base Case: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Recursive Step: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when there are no letters,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4419600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sz="1800" b="1">
                <a:solidFill>
                  <a:srgbClr val="FF6600"/>
                </a:solidFill>
                <a:latin typeface="Arial" pitchFamily="34" charset="0"/>
              </a:rPr>
              <a:t>______________________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438400" y="5661025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__________________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27432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1676400" y="4191000"/>
            <a:ext cx="5638800" cy="1581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Let b be the biggest item in 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Remove b from L to get a newL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Add b to the end of …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what</a:t>
            </a:r>
            <a:r>
              <a:rPr lang="en-US">
                <a:latin typeface="Maiandra GD" pitchFamily="34" charset="0"/>
              </a:rPr>
              <a:t> ?!? …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2552700" y="586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pitchFamily="34" charset="0"/>
              </a:rPr>
              <a:t>Sorting in only 4 lines of code!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66574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16144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remove( x, s ):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/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05568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Returns a string the same as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, but with no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 characters in it. (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, not </a:t>
            </a:r>
            <a:r>
              <a:rPr lang="en-US" sz="1400" b="1">
                <a:latin typeface="Courier New" pitchFamily="49" charset="0"/>
              </a:rPr>
              <a:t>'x'</a:t>
            </a:r>
            <a:r>
              <a:rPr lang="en-US" sz="1400">
                <a:latin typeface="Times New Roman" pitchFamily="18" charset="0"/>
              </a:rPr>
              <a:t> ! 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removeAll( s2, s ):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Write each of these functions using recursion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609600" y="1338263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remove('t','wait a minute') == 'wai a minue'</a:t>
            </a: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685800" y="3163888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removeAll( 'gqz', 'quizzing' ) == 'uiin'</a:t>
            </a:r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304800" y="55753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removeOne( s2, s ):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762000" y="50133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at most once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 (Hw problem!)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762000" y="5281613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removeOne( 'agqz', 'quizzing' ) == 'uizin'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200165" y="4856630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Extra!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[0,1,2,3,4]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4400" y="124347"/>
            <a:ext cx="426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</a:t>
            </a:r>
            <a:r>
              <a:rPr lang="en-US" sz="2700" i="1" dirty="0" smtClean="0">
                <a:latin typeface="Cambria" pitchFamily="18" charset="0"/>
              </a:rPr>
              <a:t>random</a:t>
            </a:r>
            <a:r>
              <a:rPr lang="en-US" sz="2700" dirty="0" smtClean="0">
                <a:latin typeface="Cambria" pitchFamily="18" charset="0"/>
              </a:rPr>
              <a:t>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list(range(1,5))+[4,2,4,2]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-20.5, 0.5 )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162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29540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223757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51104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838454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326698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826231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86200" y="4339876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29137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714231">
            <a:off x="8077025" y="2516876"/>
            <a:ext cx="84961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Careful!</a:t>
            </a:r>
            <a:endParaRPr lang="en-US" sz="1400" b="1" dirty="0">
              <a:solidFill>
                <a:srgbClr val="EA8B00"/>
              </a:solidFill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6465" y="4705959"/>
            <a:ext cx="974693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is each of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choice(0,1,2,3,4)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01067" y="5664481"/>
            <a:ext cx="3395133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b="1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3 are </a:t>
            </a:r>
            <a:r>
              <a:rPr lang="en-US" sz="1400" i="1" dirty="0" smtClean="0">
                <a:latin typeface="Cambria" pitchFamily="18" charset="0"/>
              </a:rPr>
              <a:t>syntax errors</a:t>
            </a:r>
            <a:r>
              <a:rPr lang="en-US" sz="1400" dirty="0" smtClean="0">
                <a:latin typeface="Cambria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Also, </a:t>
            </a: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 does the </a:t>
            </a:r>
            <a:r>
              <a:rPr lang="en-US" sz="1400" b="1" i="1" dirty="0" smtClean="0">
                <a:latin typeface="Cambria" pitchFamily="18" charset="0"/>
              </a:rPr>
              <a:t>third</a:t>
            </a:r>
            <a:r>
              <a:rPr lang="en-US" sz="1400" dirty="0" smtClean="0">
                <a:latin typeface="Cambria" pitchFamily="18" charset="0"/>
              </a:rPr>
              <a:t> one – the one syntactically correct – actually </a:t>
            </a:r>
            <a:r>
              <a:rPr lang="en-US" sz="1400" i="1" dirty="0" smtClean="0">
                <a:latin typeface="Cambria" pitchFamily="18" charset="0"/>
              </a:rPr>
              <a:t>do</a:t>
            </a:r>
            <a:r>
              <a:rPr lang="en-US" sz="1400" dirty="0" smtClean="0">
                <a:latin typeface="Cambria" pitchFamily="18" charset="0"/>
              </a:rPr>
              <a:t>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01622" y="5801380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5958239" y="2125320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[1,2,3,4]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1960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05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8" y="1345946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Any self-similarity here?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62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97200" y="5867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8547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200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2500" y="4191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190</a:t>
            </a:r>
          </a:p>
        </p:txBody>
      </p:sp>
      <p:sp>
        <p:nvSpPr>
          <p:cNvPr id="696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713287" y="4332288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3300" y="3276600"/>
            <a:ext cx="472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Think about the SIMPLEST POSSIBLE case!</a:t>
            </a:r>
          </a:p>
        </p:txBody>
      </p:sp>
      <p:sp>
        <p:nvSpPr>
          <p:cNvPr id="706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5181600"/>
            <a:ext cx="495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Do ONLY ONE STEP, and let recursion do the rest…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346" y="624"/>
            <a:chExt cx="5067" cy="114"/>
          </a:xfrm>
        </p:grpSpPr>
        <p:sp>
          <p:nvSpPr>
            <p:cNvPr id="71692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013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</a:t>
            </a:r>
          </a:p>
        </p:txBody>
      </p:sp>
      <p:sp>
        <p:nvSpPr>
          <p:cNvPr id="716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</a:t>
            </a:r>
          </a:p>
        </p:txBody>
      </p:sp>
      <p:sp>
        <p:nvSpPr>
          <p:cNvPr id="716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  <p:sp>
        <p:nvSpPr>
          <p:cNvPr id="7168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581400"/>
            <a:ext cx="5181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(L):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L &lt; 1: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2800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forward(L)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left(90)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(L-10)</a:t>
            </a:r>
          </a:p>
        </p:txBody>
      </p:sp>
      <p:sp>
        <p:nvSpPr>
          <p:cNvPr id="7168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4500" y="42672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Maiandra GD" pitchFamily="34" charset="0"/>
              </a:rPr>
              <a:t>What if we had forgotten the base case?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727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71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Maiandra GD" pitchFamily="34" charset="0"/>
              </a:rPr>
              <a:t>Try writing these functions: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5676" r="17180" b="9459"/>
          <a:stretch>
            <a:fillRect/>
          </a:stretch>
        </p:blipFill>
        <p:spPr bwMode="auto">
          <a:xfrm>
            <a:off x="6172200" y="1219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50000" r="63403" b="11143"/>
          <a:stretch>
            <a:fillRect/>
          </a:stretch>
        </p:blipFill>
        <p:spPr bwMode="auto">
          <a:xfrm>
            <a:off x="6096000" y="3048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2748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spiralTri( L ):</a:t>
            </a:r>
          </a:p>
        </p:txBody>
      </p:sp>
      <p:sp>
        <p:nvSpPr>
          <p:cNvPr id="727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17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triangular (equilateral) spiral.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9860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spiralTri(200)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875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spiralOct( L ):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45862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spiralOct(100)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3322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an octagonal spiral.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54752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spiralLim( L ):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61864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spiralLim(200,7)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59324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square spiral </a:t>
            </a:r>
            <a:r>
              <a:rPr lang="en-US" sz="1800" b="1" i="1">
                <a:latin typeface="Times New Roman" pitchFamily="18" charset="0"/>
              </a:rPr>
              <a:t>with only N segments!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72721" name="Picture 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8581" r="31735" b="8913"/>
          <a:stretch>
            <a:fillRect/>
          </a:stretch>
        </p:blipFill>
        <p:spPr bwMode="auto">
          <a:xfrm>
            <a:off x="5486400" y="567213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6096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Maiandra GD" pitchFamily="34" charset="0"/>
              </a:rPr>
              <a:t>actually, a bit larger than this …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70400" y="2438400"/>
            <a:ext cx="2006600" cy="736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45000" y="4343400"/>
            <a:ext cx="1574800" cy="4476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702175" y="6207125"/>
            <a:ext cx="842963" cy="160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More on sorting…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105400" y="17526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49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096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'BART'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3429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6096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'BEGIN'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7550150" y="5562600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800080"/>
                </a:solidFill>
                <a:latin typeface="Times New Roman" pitchFamily="18" charset="0"/>
              </a:rPr>
              <a:t>ties?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737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19400"/>
            <a:ext cx="14493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29367" b="44186"/>
          <a:stretch>
            <a:fillRect/>
          </a:stretch>
        </p:blipFill>
        <p:spPr bwMode="auto">
          <a:xfrm>
            <a:off x="7162800" y="38862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581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isSorted(s)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609600" y="4800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6096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pitchFamily="34" charset="0"/>
              </a:rPr>
              <a:t>Six-letter word?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609600" y="609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'LOOPY'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4762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6CE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747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747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747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7476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pitchFamily="34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578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</a:p>
        </p:txBody>
      </p:sp>
      <p:sp>
        <p:nvSpPr>
          <p:cNvPr id="757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609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</a:rPr>
              <a:t>Cambridge U., 1949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6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680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  <a:r>
              <a:rPr lang="ja-JP" altLang="en-US" sz="4400"/>
              <a:t>’</a:t>
            </a:r>
            <a:r>
              <a:rPr lang="en-US" altLang="ja-JP" sz="4400"/>
              <a:t>s input: </a:t>
            </a:r>
            <a:r>
              <a:rPr lang="en-US" altLang="ja-JP" sz="4400" i="1"/>
              <a:t>punched tape</a:t>
            </a:r>
            <a:endParaRPr lang="en-US" sz="44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7783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most famous </a:t>
            </a:r>
            <a:r>
              <a:rPr lang="en-US" sz="4000"/>
              <a:t>bug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778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t>In the days they used oxen for heavy pulling, when one ox couldn't budge a log, they didn't try to grow a larger ox. We shouldn't be trying for bigger and better computers, but for better systems of computers.</a:t>
            </a:r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”</a:t>
            </a:r>
            <a:endParaRPr lang="en-US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788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886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4" name="Picture 8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9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1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2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"command window"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"terminal window"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c:\python25\python -i hw2pr1.py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21386</TotalTime>
  <Words>7624</Words>
  <Application>Microsoft Office PowerPoint</Application>
  <PresentationFormat>On-screen Show (4:3)</PresentationFormat>
  <Paragraphs>1351</Paragraphs>
  <Slides>103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8" baseType="lpstr">
      <vt:lpstr>ＭＳ Ｐゴシック</vt:lpstr>
      <vt:lpstr>ＭＳ Ｐゴシック</vt:lpstr>
      <vt:lpstr>Arial</vt:lpstr>
      <vt:lpstr>Calibri</vt:lpstr>
      <vt:lpstr>Cambria</vt:lpstr>
      <vt:lpstr>Comic Sans MS</vt:lpstr>
      <vt:lpstr>Courier New</vt:lpstr>
      <vt:lpstr>Georgia</vt:lpstr>
      <vt:lpstr>Harrington</vt:lpstr>
      <vt:lpstr>Maiandra GD</vt:lpstr>
      <vt:lpstr>Symbol</vt:lpstr>
      <vt:lpstr>Times</vt:lpstr>
      <vt:lpstr>Times New Roman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User</cp:lastModifiedBy>
  <cp:revision>376</cp:revision>
  <cp:lastPrinted>2017-01-31T17:09:42Z</cp:lastPrinted>
  <dcterms:created xsi:type="dcterms:W3CDTF">2010-09-16T00:52:40Z</dcterms:created>
  <dcterms:modified xsi:type="dcterms:W3CDTF">2017-01-31T17:10:04Z</dcterms:modified>
</cp:coreProperties>
</file>